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4"/>
  </p:notesMasterIdLst>
  <p:handoutMasterIdLst>
    <p:handoutMasterId r:id="rId25"/>
  </p:handoutMasterIdLst>
  <p:sldIdLst>
    <p:sldId id="257" r:id="rId5"/>
    <p:sldId id="370" r:id="rId6"/>
    <p:sldId id="371" r:id="rId7"/>
    <p:sldId id="384" r:id="rId8"/>
    <p:sldId id="362" r:id="rId9"/>
    <p:sldId id="386" r:id="rId10"/>
    <p:sldId id="381" r:id="rId11"/>
    <p:sldId id="373" r:id="rId12"/>
    <p:sldId id="382" r:id="rId13"/>
    <p:sldId id="375" r:id="rId14"/>
    <p:sldId id="368" r:id="rId15"/>
    <p:sldId id="338" r:id="rId16"/>
    <p:sldId id="364" r:id="rId17"/>
    <p:sldId id="365" r:id="rId18"/>
    <p:sldId id="366" r:id="rId19"/>
    <p:sldId id="367" r:id="rId20"/>
    <p:sldId id="377" r:id="rId21"/>
    <p:sldId id="378" r:id="rId22"/>
    <p:sldId id="376" r:id="rId23"/>
  </p:sldIdLst>
  <p:sldSz cx="9144000" cy="6858000" type="letter"/>
  <p:notesSz cx="7019925" cy="9305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474">
          <p15:clr>
            <a:srgbClr val="A4A3A4"/>
          </p15:clr>
        </p15:guide>
        <p15:guide id="4" pos="217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00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971" autoAdjust="0"/>
    <p:restoredTop sz="87933" autoAdjust="0"/>
  </p:normalViewPr>
  <p:slideViewPr>
    <p:cSldViewPr snapToGrid="0" snapToObjects="1">
      <p:cViewPr>
        <p:scale>
          <a:sx n="100" d="100"/>
          <a:sy n="100" d="100"/>
        </p:scale>
        <p:origin x="-1560" y="-66"/>
      </p:cViewPr>
      <p:guideLst>
        <p:guide orient="horz" pos="2160"/>
        <p:guide orient="horz" pos="2474"/>
        <p:guide pos="2880"/>
        <p:guide pos="217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 snapToObjects="1">
      <p:cViewPr varScale="1">
        <p:scale>
          <a:sx n="81" d="100"/>
          <a:sy n="81" d="100"/>
        </p:scale>
        <p:origin x="-3114" y="-84"/>
      </p:cViewPr>
      <p:guideLst>
        <p:guide orient="horz" pos="2931"/>
        <p:guide pos="221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65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688" y="0"/>
            <a:ext cx="304165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2975AE-D15A-4342-BD7B-E565A36527AC}" type="datetimeFigureOut">
              <a:rPr lang="en-US" smtClean="0"/>
              <a:t>2/17/2016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9200"/>
            <a:ext cx="304165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688" y="8839200"/>
            <a:ext cx="304165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51A673-9494-422E-B291-985892FA1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172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3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2C57B73E-22EC-2D42-ADE6-B55166A8AAB2}" type="datetimeFigureOut">
              <a:rPr lang="en-US" smtClean="0"/>
              <a:t>2/17/2016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1375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vert="horz" lIns="93287" tIns="46644" rIns="93287" bIns="4664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3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940969D8-0D1D-4948-A3E5-A04B3EEEC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22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761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969D8-0D1D-4948-A3E5-A04B3EEEC64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665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969D8-0D1D-4948-A3E5-A04B3EEEC64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072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969D8-0D1D-4948-A3E5-A04B3EEEC64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0228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51E09-DB50-4AD1-8AD6-AC22163D4BE1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203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51E09-DB50-4AD1-8AD6-AC22163D4BE1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203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969D8-0D1D-4948-A3E5-A04B3EEEC64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951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969D8-0D1D-4948-A3E5-A04B3EEEC64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125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969D8-0D1D-4948-A3E5-A04B3EEEC64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020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969D8-0D1D-4948-A3E5-A04B3EEEC64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7554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969D8-0D1D-4948-A3E5-A04B3EEEC64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26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343224" y="5475392"/>
            <a:ext cx="5615940" cy="418766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969D8-0D1D-4948-A3E5-A04B3EEEC64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946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51E09-DB50-4AD1-8AD6-AC22163D4B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434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969D8-0D1D-4948-A3E5-A04B3EEEC64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64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969D8-0D1D-4948-A3E5-A04B3EEEC64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9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969D8-0D1D-4948-A3E5-A04B3EEEC64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58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969D8-0D1D-4948-A3E5-A04B3EEEC6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91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969D8-0D1D-4948-A3E5-A04B3EEEC64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407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969D8-0D1D-4948-A3E5-A04B3EEEC64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2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8434" y="6196867"/>
            <a:ext cx="2275566" cy="661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4019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01148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88333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31634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8043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8530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***INSTRUCTIONS ON HOW TO APPLY IMAGE MASKING TO SLIDE LAYOUT***</a:t>
            </a:r>
            <a:br>
              <a:rPr lang="en-CA" dirty="0" smtClean="0"/>
            </a:br>
            <a:r>
              <a:rPr lang="en-CA" dirty="0" smtClean="0"/>
              <a:t>STEP 1: Click icon to insert image</a:t>
            </a:r>
            <a:br>
              <a:rPr lang="en-CA" dirty="0" smtClean="0"/>
            </a:br>
            <a:r>
              <a:rPr lang="en-CA" dirty="0" smtClean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19454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39850" y="6536381"/>
            <a:ext cx="318932" cy="343517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/>
            <a:fld id="{5BD36294-2849-48A8-8531-5354CF3095D2}" type="slidenum">
              <a:rPr lang="en-US" smtClean="0">
                <a:solidFill>
                  <a:srgbClr val="000000"/>
                </a:solidFill>
              </a:rPr>
              <a:pPr defTabSz="914400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defTabSz="914400"/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5383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microsoft.com/office/2007/relationships/hdphoto" Target="../media/hdphoto3.wdp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12" Type="http://schemas.openxmlformats.org/officeDocument/2006/relationships/image" Target="../media/image25.jpeg"/><Relationship Id="rId17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microsoft.com/office/2007/relationships/hdphoto" Target="../media/hdphoto2.wdp"/><Relationship Id="rId5" Type="http://schemas.openxmlformats.org/officeDocument/2006/relationships/image" Target="../media/image20.png"/><Relationship Id="rId15" Type="http://schemas.openxmlformats.org/officeDocument/2006/relationships/image" Target="../media/image27.png"/><Relationship Id="rId10" Type="http://schemas.openxmlformats.org/officeDocument/2006/relationships/image" Target="../media/image24.jpeg"/><Relationship Id="rId4" Type="http://schemas.openxmlformats.org/officeDocument/2006/relationships/image" Target="../media/image19.gif"/><Relationship Id="rId9" Type="http://schemas.microsoft.com/office/2007/relationships/hdphoto" Target="../media/hdphoto1.wdp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emf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jpeg"/><Relationship Id="rId7" Type="http://schemas.microsoft.com/office/2007/relationships/hdphoto" Target="../media/hdphoto4.wdp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microsoft.com/office/2007/relationships/hdphoto" Target="../media/hdphoto6.wdp"/><Relationship Id="rId5" Type="http://schemas.openxmlformats.org/officeDocument/2006/relationships/image" Target="../media/image42.png"/><Relationship Id="rId10" Type="http://schemas.openxmlformats.org/officeDocument/2006/relationships/image" Target="../media/image45.png"/><Relationship Id="rId4" Type="http://schemas.openxmlformats.org/officeDocument/2006/relationships/image" Target="../media/image41.jpeg"/><Relationship Id="rId9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57213" y="1335087"/>
            <a:ext cx="8317846" cy="2246313"/>
          </a:xfrm>
        </p:spPr>
        <p:txBody>
          <a:bodyPr/>
          <a:lstStyle/>
          <a:p>
            <a:r>
              <a:rPr lang="en-CA" sz="3200" dirty="0" smtClean="0"/>
              <a:t>LCLS-II High Energy (LCLS-II-HE)</a:t>
            </a:r>
            <a:br>
              <a:rPr lang="en-CA" sz="3200" dirty="0" smtClean="0"/>
            </a:br>
            <a:r>
              <a:rPr lang="en-CA" sz="3200" dirty="0"/>
              <a:t/>
            </a:r>
            <a:br>
              <a:rPr lang="en-CA" sz="3200" dirty="0"/>
            </a:br>
            <a:r>
              <a:rPr lang="en-CA" sz="3200" dirty="0" smtClean="0"/>
              <a:t>A proposal to maintain US leadership       in X-Ray FEL-based science</a:t>
            </a:r>
            <a:r>
              <a:rPr lang="en-CA" sz="3200" dirty="0"/>
              <a:t/>
            </a:r>
            <a:br>
              <a:rPr lang="en-CA" sz="3200" dirty="0"/>
            </a:br>
            <a:endParaRPr lang="en-CA" sz="32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557213" y="4655466"/>
            <a:ext cx="2334479" cy="795765"/>
          </a:xfrm>
        </p:spPr>
        <p:txBody>
          <a:bodyPr/>
          <a:lstStyle/>
          <a:p>
            <a:r>
              <a:rPr lang="en-CA" sz="2000" b="1" dirty="0" smtClean="0"/>
              <a:t>Chi-Chang Kao</a:t>
            </a:r>
          </a:p>
          <a:p>
            <a:r>
              <a:rPr lang="en-CA" sz="2000" b="1" dirty="0" smtClean="0"/>
              <a:t>Director</a:t>
            </a:r>
          </a:p>
          <a:p>
            <a:endParaRPr lang="en-CA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724102" y="66585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124948" y="4656415"/>
            <a:ext cx="1750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dirty="0"/>
              <a:t>February 2016</a:t>
            </a:r>
          </a:p>
        </p:txBody>
      </p:sp>
    </p:spTree>
    <p:extLst>
      <p:ext uri="{BB962C8B-B14F-4D97-AF65-F5344CB8AC3E}">
        <p14:creationId xmlns:p14="http://schemas.microsoft.com/office/powerpoint/2010/main" val="253608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2585" y="161108"/>
            <a:ext cx="7727747" cy="753033"/>
          </a:xfrm>
        </p:spPr>
        <p:txBody>
          <a:bodyPr/>
          <a:lstStyle/>
          <a:p>
            <a:r>
              <a:rPr lang="en-US" sz="2200" dirty="0" smtClean="0">
                <a:solidFill>
                  <a:srgbClr val="A4001D"/>
                </a:solidFill>
              </a:rPr>
              <a:t>The scope includes instrumentation to take </a:t>
            </a:r>
            <a:r>
              <a:rPr lang="en-US" sz="2200" dirty="0">
                <a:solidFill>
                  <a:srgbClr val="A4001D"/>
                </a:solidFill>
              </a:rPr>
              <a:t>full advantage of </a:t>
            </a:r>
            <a:r>
              <a:rPr lang="en-US" sz="2200" dirty="0" smtClean="0">
                <a:solidFill>
                  <a:srgbClr val="A4001D"/>
                </a:solidFill>
              </a:rPr>
              <a:t>the transformative nature of the new source</a:t>
            </a:r>
            <a:endParaRPr lang="en-US" sz="2200" dirty="0"/>
          </a:p>
        </p:txBody>
      </p:sp>
      <p:sp>
        <p:nvSpPr>
          <p:cNvPr id="26" name="TextBox 25"/>
          <p:cNvSpPr txBox="1"/>
          <p:nvPr/>
        </p:nvSpPr>
        <p:spPr>
          <a:xfrm>
            <a:off x="338992" y="6057524"/>
            <a:ext cx="8472378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These extensions </a:t>
            </a:r>
            <a:r>
              <a:rPr lang="en-US" dirty="0" smtClean="0"/>
              <a:t>will be implemented within the </a:t>
            </a:r>
            <a:r>
              <a:rPr lang="en-US" dirty="0"/>
              <a:t>existing </a:t>
            </a:r>
            <a:r>
              <a:rPr lang="en-US" dirty="0" smtClean="0"/>
              <a:t>infrastructure, </a:t>
            </a:r>
          </a:p>
          <a:p>
            <a:pPr algn="ctr"/>
            <a:r>
              <a:rPr lang="en-US" dirty="0" smtClean="0"/>
              <a:t>with </a:t>
            </a:r>
            <a:r>
              <a:rPr lang="en-US" dirty="0"/>
              <a:t>installation of new designs </a:t>
            </a:r>
            <a:r>
              <a:rPr lang="en-US" dirty="0" smtClean="0"/>
              <a:t>and modifications to existing instruments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1446" y="1244457"/>
            <a:ext cx="886022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 smtClean="0"/>
              <a:t>Combined sources for </a:t>
            </a:r>
            <a:r>
              <a:rPr lang="en-US" sz="2000" dirty="0"/>
              <a:t>simultaneous atomic and electronic </a:t>
            </a:r>
            <a:r>
              <a:rPr lang="en-US" sz="2000" dirty="0" smtClean="0"/>
              <a:t>structure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 smtClean="0"/>
              <a:t>Instrumentation for </a:t>
            </a:r>
          </a:p>
          <a:p>
            <a:pPr marL="800100" lvl="1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 smtClean="0"/>
              <a:t>high resolution (~1 </a:t>
            </a:r>
            <a:r>
              <a:rPr lang="en-US" sz="2000" dirty="0" err="1" smtClean="0"/>
              <a:t>meV</a:t>
            </a:r>
            <a:r>
              <a:rPr lang="en-US" sz="2000" dirty="0" smtClean="0"/>
              <a:t>) spectroscopy</a:t>
            </a:r>
          </a:p>
          <a:p>
            <a:pPr marL="800100" lvl="1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 smtClean="0"/>
              <a:t>atomic-scale imaging of fluctuating systems</a:t>
            </a:r>
            <a:endParaRPr lang="en-US" sz="2000" dirty="0"/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 smtClean="0"/>
              <a:t>The existing, multi-laboratory detector development roadmap provides a step-wise approach to exploiting this source on the required timescale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endParaRPr lang="en-US" sz="2000" dirty="0" smtClean="0"/>
          </a:p>
        </p:txBody>
      </p:sp>
      <p:grpSp>
        <p:nvGrpSpPr>
          <p:cNvPr id="13" name="Group 12"/>
          <p:cNvGrpSpPr/>
          <p:nvPr/>
        </p:nvGrpSpPr>
        <p:grpSpPr>
          <a:xfrm>
            <a:off x="1314323" y="3451103"/>
            <a:ext cx="6581902" cy="2500961"/>
            <a:chOff x="1646112" y="3592567"/>
            <a:chExt cx="6237298" cy="2370020"/>
          </a:xfrm>
        </p:grpSpPr>
        <p:pic>
          <p:nvPicPr>
            <p:cNvPr id="10" name="Picture 9" descr="lcls_feh_highres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46112" y="3592567"/>
              <a:ext cx="6237298" cy="23700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1737763" y="3631846"/>
              <a:ext cx="2885028" cy="349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LCLS Far </a:t>
              </a:r>
              <a:r>
                <a:rPr lang="en-US" dirty="0"/>
                <a:t>E</a:t>
              </a:r>
              <a:r>
                <a:rPr lang="en-US" dirty="0" smtClean="0"/>
                <a:t>xperimental </a:t>
              </a:r>
              <a:r>
                <a:rPr lang="en-US" dirty="0"/>
                <a:t>H</a:t>
              </a:r>
              <a:r>
                <a:rPr lang="en-US" dirty="0" smtClean="0"/>
                <a:t>all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9781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00" y="0"/>
            <a:ext cx="6867420" cy="6770113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732952" y="2885069"/>
            <a:ext cx="5970254" cy="707886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2"/>
                </a:solidFill>
              </a:rPr>
              <a:t>Scientific Opportunities</a:t>
            </a:r>
            <a:endParaRPr lang="en-US" sz="4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1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7878" y="9125"/>
            <a:ext cx="8643036" cy="849550"/>
          </a:xfrm>
        </p:spPr>
        <p:txBody>
          <a:bodyPr>
            <a:noAutofit/>
          </a:bodyPr>
          <a:lstStyle/>
          <a:p>
            <a:r>
              <a:rPr lang="en-US" sz="2200" dirty="0" smtClean="0"/>
              <a:t>Understanding </a:t>
            </a:r>
            <a:r>
              <a:rPr lang="en-US" sz="2200" dirty="0"/>
              <a:t>s</a:t>
            </a:r>
            <a:r>
              <a:rPr lang="en-US" sz="2200" dirty="0" smtClean="0"/>
              <a:t>tructural </a:t>
            </a:r>
            <a:r>
              <a:rPr lang="en-US" sz="2200" dirty="0"/>
              <a:t>d</a:t>
            </a:r>
            <a:r>
              <a:rPr lang="en-US" sz="2200" dirty="0" smtClean="0"/>
              <a:t>ynamics </a:t>
            </a:r>
            <a:r>
              <a:rPr lang="en-US" sz="2200" dirty="0"/>
              <a:t>at the </a:t>
            </a:r>
            <a:r>
              <a:rPr lang="en-US" sz="2200" dirty="0" smtClean="0"/>
              <a:t>atomic scale is a key aspect of the </a:t>
            </a:r>
            <a:r>
              <a:rPr lang="en-US" sz="2200" dirty="0"/>
              <a:t>T</a:t>
            </a:r>
            <a:r>
              <a:rPr lang="en-US" sz="2200" dirty="0" smtClean="0"/>
              <a:t>ransformative Opportunities identified by BESAC</a:t>
            </a:r>
            <a:endParaRPr lang="en-US" sz="2200" dirty="0"/>
          </a:p>
        </p:txBody>
      </p:sp>
      <p:grpSp>
        <p:nvGrpSpPr>
          <p:cNvPr id="8" name="Group 7"/>
          <p:cNvGrpSpPr/>
          <p:nvPr/>
        </p:nvGrpSpPr>
        <p:grpSpPr>
          <a:xfrm>
            <a:off x="3352800" y="1339027"/>
            <a:ext cx="2702982" cy="2139272"/>
            <a:chOff x="3306096" y="1530521"/>
            <a:chExt cx="2952663" cy="2336867"/>
          </a:xfrm>
        </p:grpSpPr>
        <p:grpSp>
          <p:nvGrpSpPr>
            <p:cNvPr id="9" name="Group 8"/>
            <p:cNvGrpSpPr/>
            <p:nvPr/>
          </p:nvGrpSpPr>
          <p:grpSpPr>
            <a:xfrm>
              <a:off x="3482374" y="1530521"/>
              <a:ext cx="2253775" cy="2309079"/>
              <a:chOff x="1492044" y="1447800"/>
              <a:chExt cx="3762890" cy="3855248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2510239" y="1447800"/>
                <a:ext cx="1672216" cy="1672216"/>
                <a:chOff x="-3312518" y="-303528"/>
                <a:chExt cx="1672216" cy="1672216"/>
              </a:xfrm>
            </p:grpSpPr>
            <p:sp>
              <p:nvSpPr>
                <p:cNvPr id="28" name="Oval 27"/>
                <p:cNvSpPr/>
                <p:nvPr/>
              </p:nvSpPr>
              <p:spPr bwMode="auto">
                <a:xfrm>
                  <a:off x="-3312518" y="-303528"/>
                  <a:ext cx="1672216" cy="1672216"/>
                </a:xfrm>
                <a:prstGeom prst="ellipse">
                  <a:avLst/>
                </a:prstGeom>
                <a:gradFill>
                  <a:gsLst>
                    <a:gs pos="100000">
                      <a:schemeClr val="tx2">
                        <a:lumMod val="40000"/>
                        <a:lumOff val="60000"/>
                        <a:alpha val="60000"/>
                      </a:schemeClr>
                    </a:gs>
                    <a:gs pos="0">
                      <a:schemeClr val="bg1">
                        <a:alpha val="8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pic>
              <p:nvPicPr>
                <p:cNvPr id="29" name="Picture 6" descr="http://www.abdn.ac.uk/staffpages/uploads/che643/doub_perov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3046998" y="-153588"/>
                  <a:ext cx="1169433" cy="14033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5" name="Group 14"/>
              <p:cNvGrpSpPr/>
              <p:nvPr/>
            </p:nvGrpSpPr>
            <p:grpSpPr>
              <a:xfrm>
                <a:off x="2507054" y="3630832"/>
                <a:ext cx="1672215" cy="1672216"/>
                <a:chOff x="-3302662" y="1810088"/>
                <a:chExt cx="1672215" cy="1672216"/>
              </a:xfrm>
            </p:grpSpPr>
            <p:sp>
              <p:nvSpPr>
                <p:cNvPr id="26" name="Oval 25"/>
                <p:cNvSpPr/>
                <p:nvPr/>
              </p:nvSpPr>
              <p:spPr bwMode="auto">
                <a:xfrm>
                  <a:off x="-3302662" y="1810088"/>
                  <a:ext cx="1672215" cy="1672216"/>
                </a:xfrm>
                <a:prstGeom prst="ellipse">
                  <a:avLst/>
                </a:prstGeom>
                <a:gradFill>
                  <a:gsLst>
                    <a:gs pos="100000">
                      <a:srgbClr val="66FF66"/>
                    </a:gs>
                    <a:gs pos="0">
                      <a:schemeClr val="bg1">
                        <a:alpha val="8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pic>
              <p:nvPicPr>
                <p:cNvPr id="27" name="Picture 4" descr="http://folk.uio.no/ravi/activity/ordering/dorb1.gif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1053" r="59283" b="54927"/>
                <a:stretch/>
              </p:blipFill>
              <p:spPr bwMode="auto">
                <a:xfrm rot="2224491">
                  <a:off x="-2903415" y="1979875"/>
                  <a:ext cx="898923" cy="13193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6" name="Group 15"/>
              <p:cNvGrpSpPr/>
              <p:nvPr/>
            </p:nvGrpSpPr>
            <p:grpSpPr>
              <a:xfrm>
                <a:off x="3582718" y="2536092"/>
                <a:ext cx="1672216" cy="1672216"/>
                <a:chOff x="-2240039" y="1062985"/>
                <a:chExt cx="1672216" cy="1672216"/>
              </a:xfrm>
            </p:grpSpPr>
            <p:sp>
              <p:nvSpPr>
                <p:cNvPr id="24" name="Oval 23"/>
                <p:cNvSpPr/>
                <p:nvPr/>
              </p:nvSpPr>
              <p:spPr bwMode="auto">
                <a:xfrm>
                  <a:off x="-2240039" y="1062985"/>
                  <a:ext cx="1672216" cy="1672216"/>
                </a:xfrm>
                <a:prstGeom prst="ellipse">
                  <a:avLst/>
                </a:prstGeom>
                <a:gradFill>
                  <a:gsLst>
                    <a:gs pos="100000">
                      <a:srgbClr val="FFFF00">
                        <a:alpha val="60000"/>
                      </a:srgbClr>
                    </a:gs>
                    <a:gs pos="0">
                      <a:schemeClr val="bg1">
                        <a:alpha val="8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pic>
              <p:nvPicPr>
                <p:cNvPr id="25" name="Picture 2" descr="http://upload.wikimedia.org/wikipedia/commons/thumb/e/ed/VFPt_charges_plus_minus_thumb.svg/300px-VFPt_charges_plus_minus_thumb.svg.png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-2019835" y="1341808"/>
                  <a:ext cx="1241878" cy="10876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7" name="Group 16"/>
              <p:cNvGrpSpPr/>
              <p:nvPr/>
            </p:nvGrpSpPr>
            <p:grpSpPr>
              <a:xfrm>
                <a:off x="1492044" y="2535328"/>
                <a:ext cx="1672216" cy="1672216"/>
                <a:chOff x="-4245862" y="925573"/>
                <a:chExt cx="1672216" cy="1672216"/>
              </a:xfrm>
            </p:grpSpPr>
            <p:sp>
              <p:nvSpPr>
                <p:cNvPr id="18" name="Oval 17"/>
                <p:cNvSpPr/>
                <p:nvPr/>
              </p:nvSpPr>
              <p:spPr bwMode="auto">
                <a:xfrm>
                  <a:off x="-4245862" y="925573"/>
                  <a:ext cx="1672216" cy="1672216"/>
                </a:xfrm>
                <a:prstGeom prst="ellipse">
                  <a:avLst/>
                </a:prstGeom>
                <a:gradFill>
                  <a:gsLst>
                    <a:gs pos="100000">
                      <a:srgbClr val="FFCC66">
                        <a:alpha val="60000"/>
                      </a:srgbClr>
                    </a:gs>
                    <a:gs pos="0">
                      <a:schemeClr val="bg1">
                        <a:alpha val="8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grpSp>
              <p:nvGrpSpPr>
                <p:cNvPr id="19" name="Group 18"/>
                <p:cNvGrpSpPr/>
                <p:nvPr/>
              </p:nvGrpSpPr>
              <p:grpSpPr>
                <a:xfrm>
                  <a:off x="-3936628" y="1067300"/>
                  <a:ext cx="1010785" cy="1282851"/>
                  <a:chOff x="325480" y="653849"/>
                  <a:chExt cx="1486748" cy="1886926"/>
                </a:xfrm>
              </p:grpSpPr>
              <p:sp>
                <p:nvSpPr>
                  <p:cNvPr id="20" name="Right Arrow 19"/>
                  <p:cNvSpPr/>
                  <p:nvPr/>
                </p:nvSpPr>
                <p:spPr bwMode="auto">
                  <a:xfrm rot="18078084">
                    <a:off x="188169" y="1372633"/>
                    <a:ext cx="1886926" cy="449357"/>
                  </a:xfrm>
                  <a:prstGeom prst="rightArrow">
                    <a:avLst>
                      <a:gd name="adj1" fmla="val 47412"/>
                      <a:gd name="adj2" fmla="val 85908"/>
                    </a:avLst>
                  </a:prstGeom>
                  <a:gradFill flip="none" rotWithShape="1">
                    <a:gsLst>
                      <a:gs pos="100000">
                        <a:srgbClr val="009900"/>
                      </a:gs>
                      <a:gs pos="83000">
                        <a:srgbClr val="009900"/>
                      </a:gs>
                      <a:gs pos="24000">
                        <a:srgbClr val="009900"/>
                      </a:gs>
                      <a:gs pos="50000">
                        <a:srgbClr val="66FF33"/>
                      </a:gs>
                      <a:gs pos="0">
                        <a:srgbClr val="009900"/>
                      </a:gs>
                    </a:gsLst>
                    <a:lin ang="16200000" scaled="1"/>
                    <a:tileRect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21" name="Oval 20"/>
                  <p:cNvSpPr/>
                  <p:nvPr/>
                </p:nvSpPr>
                <p:spPr bwMode="auto">
                  <a:xfrm>
                    <a:off x="559899" y="1155130"/>
                    <a:ext cx="1061234" cy="1061235"/>
                  </a:xfrm>
                  <a:prstGeom prst="ellipse">
                    <a:avLst/>
                  </a:prstGeom>
                  <a:gradFill flip="none" rotWithShape="1">
                    <a:gsLst>
                      <a:gs pos="100000">
                        <a:schemeClr val="tx1"/>
                      </a:gs>
                      <a:gs pos="77000">
                        <a:schemeClr val="tx1">
                          <a:lumMod val="85000"/>
                          <a:lumOff val="15000"/>
                          <a:alpha val="93000"/>
                        </a:schemeClr>
                      </a:gs>
                      <a:gs pos="28000">
                        <a:schemeClr val="bg1">
                          <a:lumMod val="75000"/>
                          <a:alpha val="80000"/>
                        </a:schemeClr>
                      </a:gs>
                      <a:gs pos="0">
                        <a:schemeClr val="bg1">
                          <a:alpha val="7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22" name="Arc 21"/>
                  <p:cNvSpPr/>
                  <p:nvPr/>
                </p:nvSpPr>
                <p:spPr bwMode="auto">
                  <a:xfrm rot="18170781">
                    <a:off x="881423" y="954148"/>
                    <a:ext cx="374861" cy="1486748"/>
                  </a:xfrm>
                  <a:prstGeom prst="arc">
                    <a:avLst>
                      <a:gd name="adj1" fmla="val 4577696"/>
                      <a:gd name="adj2" fmla="val 17146370"/>
                    </a:avLst>
                  </a:prstGeom>
                  <a:noFill/>
                  <a:ln w="28575" cap="flat" cmpd="sng" algn="ctr">
                    <a:solidFill>
                      <a:srgbClr val="0099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cxnSp>
                <p:nvCxnSpPr>
                  <p:cNvPr id="23" name="Straight Arrow Connector 22"/>
                  <p:cNvCxnSpPr/>
                  <p:nvPr/>
                </p:nvCxnSpPr>
                <p:spPr bwMode="auto">
                  <a:xfrm>
                    <a:off x="1067751" y="1965019"/>
                    <a:ext cx="137162" cy="82856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009900"/>
                    </a:solidFill>
                    <a:prstDash val="solid"/>
                    <a:round/>
                    <a:headEnd type="none" w="med" len="med"/>
                    <a:tailEnd type="triangle" w="lg" len="lg"/>
                  </a:ln>
                  <a:effectLst/>
                </p:spPr>
              </p:cxnSp>
            </p:grpSp>
          </p:grpSp>
        </p:grpSp>
        <p:sp>
          <p:nvSpPr>
            <p:cNvPr id="10" name="TextBox 9"/>
            <p:cNvSpPr txBox="1"/>
            <p:nvPr/>
          </p:nvSpPr>
          <p:spPr>
            <a:xfrm>
              <a:off x="5245164" y="2921667"/>
              <a:ext cx="1013595" cy="30258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225425" indent="-225425" algn="ctr" defTabSz="457200"/>
              <a:r>
                <a:rPr lang="en-US" sz="1200" b="1" dirty="0" smtClean="0">
                  <a:solidFill>
                    <a:prstClr val="black"/>
                  </a:solidFill>
                  <a:cs typeface="Arial"/>
                </a:rPr>
                <a:t>charge</a:t>
              </a:r>
              <a:endParaRPr lang="en-US" sz="1200" b="1" baseline="-25000" dirty="0">
                <a:solidFill>
                  <a:prstClr val="black"/>
                </a:solidFill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306096" y="2220393"/>
              <a:ext cx="706728" cy="276999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225425" indent="-225425" algn="ctr" defTabSz="457200"/>
              <a:r>
                <a:rPr lang="en-US" sz="1200" b="1" dirty="0" smtClean="0">
                  <a:solidFill>
                    <a:prstClr val="black"/>
                  </a:solidFill>
                  <a:cs typeface="Arial"/>
                </a:rPr>
                <a:t>spin</a:t>
              </a:r>
              <a:endParaRPr lang="en-US" sz="1200" b="1" baseline="-25000" dirty="0">
                <a:solidFill>
                  <a:prstClr val="black"/>
                </a:solidFill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488916" y="3564804"/>
              <a:ext cx="1018411" cy="30258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225425" indent="-225425" algn="ctr" defTabSz="457200"/>
              <a:r>
                <a:rPr lang="en-US" sz="1200" b="1" dirty="0" smtClean="0">
                  <a:solidFill>
                    <a:prstClr val="black"/>
                  </a:solidFill>
                  <a:cs typeface="Arial"/>
                </a:rPr>
                <a:t>orbital</a:t>
              </a:r>
              <a:endParaRPr lang="en-US" sz="1200" b="1" baseline="-25000" dirty="0">
                <a:solidFill>
                  <a:prstClr val="black"/>
                </a:solidFill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00600" y="1735215"/>
              <a:ext cx="706728" cy="276999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225425" indent="-225425" algn="ctr" defTabSz="457200"/>
              <a:r>
                <a:rPr lang="en-US" sz="1200" b="1" dirty="0" smtClean="0">
                  <a:solidFill>
                    <a:prstClr val="black"/>
                  </a:solidFill>
                  <a:cs typeface="Arial"/>
                </a:rPr>
                <a:t>lattice</a:t>
              </a:r>
              <a:endParaRPr lang="en-US" sz="1200" b="1" baseline="-25000" dirty="0">
                <a:solidFill>
                  <a:prstClr val="black"/>
                </a:solidFill>
                <a:cs typeface="Arial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90910" y="1168773"/>
            <a:ext cx="1628710" cy="2499056"/>
            <a:chOff x="427470" y="1326573"/>
            <a:chExt cx="1674957" cy="2570017"/>
          </a:xfrm>
        </p:grpSpPr>
        <p:pic>
          <p:nvPicPr>
            <p:cNvPr id="33" name="Picture 32" descr="27663_PB_Illustration_Heinz_Frei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7200" y="2746975"/>
              <a:ext cx="1634647" cy="11496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98" name="Picture 2" descr="\includegraphics[scale=5.0]{BO_surfaces.eps}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470" y="1326573"/>
              <a:ext cx="1674957" cy="1463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839850" y="6536381"/>
            <a:ext cx="318932" cy="343517"/>
          </a:xfrm>
        </p:spPr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549968" y="4172799"/>
            <a:ext cx="1859122" cy="1855497"/>
          </a:xfrm>
          <a:prstGeom prst="ellipse">
            <a:avLst/>
          </a:prstGeom>
          <a:blipFill dpi="0" rotWithShape="1">
            <a:blip r:embed="rId8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 anchor="ctr" anchorCtr="0">
            <a:noAutofit/>
          </a:bodyPr>
          <a:lstStyle/>
          <a:p>
            <a:pPr algn="ctr" defTabSz="457200"/>
            <a:r>
              <a:rPr lang="en-US" sz="1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Dynamics</a:t>
            </a:r>
          </a:p>
          <a:p>
            <a:pPr algn="ctr" defTabSz="457200"/>
            <a:r>
              <a:rPr lang="en-US" sz="1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12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xcited state structure</a:t>
            </a:r>
          </a:p>
          <a:p>
            <a:pPr algn="ctr" defTabSz="457200"/>
            <a:r>
              <a:rPr lang="en-US" sz="12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non-equilibrium</a:t>
            </a:r>
          </a:p>
          <a:p>
            <a:pPr algn="ctr" defTabSz="457200"/>
            <a:r>
              <a:rPr lang="en-US" sz="12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transient structures</a:t>
            </a:r>
            <a:endParaRPr lang="en-US" sz="12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683795" y="4149648"/>
            <a:ext cx="1859122" cy="1855498"/>
          </a:xfrm>
          <a:prstGeom prst="ellipse">
            <a:avLst/>
          </a:prstGeom>
          <a:blipFill dpi="0" rotWithShape="1">
            <a:blip r:embed="rId10">
              <a:alphaModFix amt="30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5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wrap="none" lIns="0" tIns="0" rIns="0" bIns="0" rtlCol="0" anchor="ctr" anchorCtr="0">
            <a:noAutofit/>
          </a:bodyPr>
          <a:lstStyle/>
          <a:p>
            <a:pPr algn="ctr" defTabSz="457200"/>
            <a:r>
              <a:rPr lang="en-US" sz="1600" b="1" dirty="0" smtClean="0">
                <a:solidFill>
                  <a:srgbClr val="000000"/>
                </a:solidFill>
              </a:rPr>
              <a:t>Heterogeneity</a:t>
            </a:r>
          </a:p>
          <a:p>
            <a:pPr algn="ctr" defTabSz="457200"/>
            <a:r>
              <a:rPr lang="en-US" sz="1200" b="1" i="1" dirty="0">
                <a:solidFill>
                  <a:srgbClr val="000000"/>
                </a:solidFill>
              </a:rPr>
              <a:t>s</a:t>
            </a:r>
            <a:r>
              <a:rPr lang="en-US" sz="1200" b="1" i="1" dirty="0" smtClean="0">
                <a:solidFill>
                  <a:srgbClr val="000000"/>
                </a:solidFill>
              </a:rPr>
              <a:t>tructural complexity</a:t>
            </a:r>
          </a:p>
          <a:p>
            <a:pPr algn="ctr" defTabSz="457200"/>
            <a:r>
              <a:rPr lang="en-US" sz="1200" b="1" i="1" dirty="0">
                <a:solidFill>
                  <a:srgbClr val="000000"/>
                </a:solidFill>
              </a:rPr>
              <a:t>g</a:t>
            </a:r>
            <a:r>
              <a:rPr lang="en-US" sz="1200" b="1" i="1" dirty="0" smtClean="0">
                <a:solidFill>
                  <a:srgbClr val="000000"/>
                </a:solidFill>
              </a:rPr>
              <a:t>round &amp; excited states</a:t>
            </a:r>
          </a:p>
          <a:p>
            <a:pPr algn="ctr" defTabSz="457200"/>
            <a:endParaRPr lang="en-US" sz="1200" b="1" i="1" dirty="0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408230" y="4161224"/>
            <a:ext cx="1859122" cy="1855497"/>
          </a:xfrm>
          <a:prstGeom prst="ellipse">
            <a:avLst/>
          </a:prstGeom>
          <a:blipFill dpi="0" rotWithShape="1">
            <a:blip r:embed="rId12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wrap="none" lIns="0" tIns="0" rIns="0" bIns="0" rtlCol="0" anchor="ctr" anchorCtr="0">
            <a:noAutofit/>
          </a:bodyPr>
          <a:lstStyle/>
          <a:p>
            <a:pPr algn="ctr" defTabSz="457200"/>
            <a:r>
              <a:rPr lang="en-US" sz="1600" b="1" dirty="0" smtClean="0">
                <a:solidFill>
                  <a:srgbClr val="000000"/>
                </a:solidFill>
              </a:rPr>
              <a:t>Fluctuations</a:t>
            </a:r>
          </a:p>
          <a:p>
            <a:pPr algn="ctr" defTabSz="457200"/>
            <a:r>
              <a:rPr lang="en-US" sz="1200" b="1" i="1" dirty="0" smtClean="0">
                <a:solidFill>
                  <a:srgbClr val="000000"/>
                </a:solidFill>
              </a:rPr>
              <a:t>in the ground state</a:t>
            </a:r>
          </a:p>
          <a:p>
            <a:pPr algn="ctr" defTabSz="457200"/>
            <a:r>
              <a:rPr lang="en-US" sz="1200" b="1" i="1" dirty="0" smtClean="0">
                <a:solidFill>
                  <a:srgbClr val="000000"/>
                </a:solidFill>
              </a:rPr>
              <a:t>spontaneous evolution</a:t>
            </a:r>
          </a:p>
          <a:p>
            <a:pPr algn="ctr" defTabSz="457200"/>
            <a:endParaRPr lang="en-US" sz="1200" i="1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10305" y="6133727"/>
            <a:ext cx="7283920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The ability to study non</a:t>
            </a:r>
            <a:r>
              <a:rPr lang="en-US" dirty="0">
                <a:solidFill>
                  <a:prstClr val="white"/>
                </a:solidFill>
              </a:rPr>
              <a:t>-equilibrium phenomena, </a:t>
            </a:r>
            <a:r>
              <a:rPr lang="en-US" dirty="0" smtClean="0">
                <a:solidFill>
                  <a:prstClr val="white"/>
                </a:solidFill>
              </a:rPr>
              <a:t>and move beyond </a:t>
            </a:r>
            <a:r>
              <a:rPr lang="en-US" dirty="0">
                <a:solidFill>
                  <a:prstClr val="white"/>
                </a:solidFill>
              </a:rPr>
              <a:t>idealized materials and </a:t>
            </a:r>
            <a:r>
              <a:rPr lang="en-US" dirty="0" smtClean="0">
                <a:solidFill>
                  <a:prstClr val="white"/>
                </a:solidFill>
              </a:rPr>
              <a:t>systems, will have major impact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07573" y="3714855"/>
            <a:ext cx="8905496" cy="369332"/>
            <a:chOff x="107573" y="3940035"/>
            <a:chExt cx="8905496" cy="369332"/>
          </a:xfrm>
        </p:grpSpPr>
        <p:sp>
          <p:nvSpPr>
            <p:cNvPr id="41" name="TextBox 40"/>
            <p:cNvSpPr txBox="1"/>
            <p:nvPr/>
          </p:nvSpPr>
          <p:spPr>
            <a:xfrm>
              <a:off x="6239014" y="3940035"/>
              <a:ext cx="27740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b="1" dirty="0" smtClean="0">
                  <a:solidFill>
                    <a:srgbClr val="000066"/>
                  </a:solidFill>
                  <a:latin typeface="Calibri" panose="020F0502020204030204" pitchFamily="34" charset="0"/>
                  <a:cs typeface="Franklin Gothic Book"/>
                </a:rPr>
                <a:t>Materials heterogeneity</a:t>
              </a:r>
              <a:endParaRPr lang="en-US" b="1" dirty="0">
                <a:solidFill>
                  <a:srgbClr val="000066"/>
                </a:solidFill>
                <a:latin typeface="Calibri" panose="020F0502020204030204" pitchFamily="34" charset="0"/>
                <a:cs typeface="Franklin Gothic Book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07573" y="3940035"/>
              <a:ext cx="38629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b="1" dirty="0">
                  <a:solidFill>
                    <a:srgbClr val="000066"/>
                  </a:solidFill>
                  <a:latin typeface="Calibri" panose="020F0502020204030204" pitchFamily="34" charset="0"/>
                  <a:cs typeface="Franklin Gothic Book"/>
                </a:rPr>
                <a:t>E</a:t>
              </a:r>
              <a:r>
                <a:rPr lang="en-US" b="1" dirty="0" smtClean="0">
                  <a:solidFill>
                    <a:srgbClr val="000066"/>
                  </a:solidFill>
                  <a:latin typeface="Calibri" panose="020F0502020204030204" pitchFamily="34" charset="0"/>
                  <a:cs typeface="Franklin Gothic Book"/>
                </a:rPr>
                <a:t>lectronic &amp; nuclear coupling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407343" y="3940035"/>
              <a:ext cx="2895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b="1" dirty="0" smtClean="0">
                  <a:solidFill>
                    <a:srgbClr val="000066"/>
                  </a:solidFill>
                  <a:latin typeface="Calibri" panose="020F0502020204030204" pitchFamily="34" charset="0"/>
                  <a:cs typeface="Franklin Gothic Book"/>
                </a:rPr>
                <a:t>Emergent properties</a:t>
              </a:r>
              <a:endParaRPr lang="en-US" b="1" dirty="0">
                <a:solidFill>
                  <a:srgbClr val="000066"/>
                </a:solidFill>
                <a:latin typeface="Calibri" panose="020F0502020204030204" pitchFamily="34" charset="0"/>
                <a:cs typeface="Franklin Gothic Book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521401" y="1251604"/>
            <a:ext cx="1688324" cy="2485562"/>
            <a:chOff x="6265908" y="1422305"/>
            <a:chExt cx="1741054" cy="256319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1441" y="3139975"/>
              <a:ext cx="845521" cy="845521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5908" y="2698631"/>
              <a:ext cx="919573" cy="925583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9954" y="1912565"/>
              <a:ext cx="1004278" cy="999607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3395" y="1422305"/>
              <a:ext cx="845521" cy="845521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5657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9284" y="168725"/>
            <a:ext cx="9296400" cy="753033"/>
          </a:xfrm>
        </p:spPr>
        <p:txBody>
          <a:bodyPr>
            <a:noAutofit/>
          </a:bodyPr>
          <a:lstStyle/>
          <a:p>
            <a:r>
              <a:rPr lang="en-US" sz="2200" dirty="0"/>
              <a:t>C</a:t>
            </a:r>
            <a:r>
              <a:rPr lang="en-US" sz="2200" dirty="0" smtClean="0"/>
              <a:t>oupled </a:t>
            </a:r>
            <a:r>
              <a:rPr lang="en-US" sz="2200" dirty="0"/>
              <a:t>electronic &amp; nuclear </a:t>
            </a:r>
            <a:r>
              <a:rPr lang="en-US" sz="2200" dirty="0" smtClean="0"/>
              <a:t>dynamics are fundamental to </a:t>
            </a:r>
            <a:br>
              <a:rPr lang="en-US" sz="2200" dirty="0" smtClean="0"/>
            </a:br>
            <a:r>
              <a:rPr lang="en-US" sz="2200" dirty="0" smtClean="0"/>
              <a:t>heterogeneous catalysis and interfacial chemistry</a:t>
            </a:r>
            <a:endParaRPr lang="en-US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1133604"/>
            <a:ext cx="5146400" cy="5812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90000"/>
              </a:lnSpc>
              <a:spcAft>
                <a:spcPts val="300"/>
              </a:spcAft>
            </a:pPr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Scientific Opportunity</a:t>
            </a:r>
          </a:p>
          <a:p>
            <a:pPr defTabSz="457200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Correlate catalytic reactivity and structure </a:t>
            </a:r>
            <a:b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nanoparticle-by-nanoparticle</a:t>
            </a:r>
          </a:p>
          <a:p>
            <a:pPr defTabSz="457200">
              <a:lnSpc>
                <a:spcPct val="90000"/>
              </a:lnSpc>
              <a:spcBef>
                <a:spcPts val="600"/>
              </a:spcBef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C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haracterize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evolving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heterogeneous catalyst </a:t>
            </a:r>
            <a:b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in real-time  &amp; </a:t>
            </a:r>
            <a:r>
              <a:rPr lang="en-US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operando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with</a:t>
            </a:r>
            <a:r>
              <a:rPr lang="en-US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chemical specificity &amp; atomic resolution</a:t>
            </a:r>
          </a:p>
          <a:p>
            <a:pPr defTabSz="457200">
              <a:lnSpc>
                <a:spcPct val="90000"/>
              </a:lnSpc>
              <a:spcAft>
                <a:spcPts val="300"/>
              </a:spcAft>
            </a:pPr>
            <a:endParaRPr lang="en-US" b="1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defTabSz="457200">
              <a:lnSpc>
                <a:spcPct val="90000"/>
              </a:lnSpc>
              <a:spcAft>
                <a:spcPts val="300"/>
              </a:spcAft>
            </a:pPr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Significance and Impact</a:t>
            </a:r>
            <a:endParaRPr lang="en-US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defTabSz="457200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Critical input for theory for directed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design &amp;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synthesis of efficient, selective and robust systems based on earth-abundant elements </a:t>
            </a:r>
          </a:p>
          <a:p>
            <a:pPr defTabSz="457200">
              <a:lnSpc>
                <a:spcPct val="90000"/>
              </a:lnSpc>
            </a:pPr>
            <a:endParaRPr lang="en-US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en-US" b="1" dirty="0">
                <a:latin typeface="Calibri"/>
                <a:cs typeface="Calibri"/>
              </a:rPr>
              <a:t>LCLS-II-HE Approach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Coherent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scattering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and spectroscopy measured </a:t>
            </a:r>
            <a:r>
              <a:rPr lang="en-US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simultaneously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 provides </a:t>
            </a:r>
            <a:r>
              <a:rPr lang="en-US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shape,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electronic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 and 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</a:rPr>
              <a:t>a</a:t>
            </a:r>
            <a:r>
              <a:rPr lang="en-US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tomic structure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of each nanoparticle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The collection of </a:t>
            </a:r>
            <a:r>
              <a:rPr lang="en-US" dirty="0">
                <a:solidFill>
                  <a:srgbClr val="000000"/>
                </a:solidFill>
                <a:latin typeface="Symbol" panose="05050102010706020507" pitchFamily="18" charset="2"/>
              </a:rPr>
              <a:t>~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10</a:t>
            </a:r>
            <a:r>
              <a:rPr lang="en-US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8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-10</a:t>
            </a:r>
            <a:r>
              <a:rPr lang="en-US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10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independent measurements/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day enables the characterization of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heterogeneous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ensembles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n-US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7902" y="6165073"/>
            <a:ext cx="7693096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dirty="0" smtClean="0">
                <a:solidFill>
                  <a:srgbClr val="FFFFFF"/>
                </a:solidFill>
              </a:rPr>
              <a:t>Requires tunable ultrafast hard X-rays at high repetition rate </a:t>
            </a:r>
          </a:p>
          <a:p>
            <a:pPr algn="ctr" defTabSz="457200"/>
            <a:r>
              <a:rPr lang="en-US" dirty="0" smtClean="0">
                <a:solidFill>
                  <a:srgbClr val="FFFFFF"/>
                </a:solidFill>
              </a:rPr>
              <a:t>to sample large ensembles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5611852" y="1469091"/>
            <a:ext cx="2950734" cy="2922451"/>
            <a:chOff x="6083503" y="2299666"/>
            <a:chExt cx="2128670" cy="2108266"/>
          </a:xfrm>
        </p:grpSpPr>
        <p:sp>
          <p:nvSpPr>
            <p:cNvPr id="15" name="Trapezoid 14"/>
            <p:cNvSpPr/>
            <p:nvPr/>
          </p:nvSpPr>
          <p:spPr>
            <a:xfrm rot="8552514">
              <a:off x="6811026" y="2703059"/>
              <a:ext cx="228600" cy="926137"/>
            </a:xfrm>
            <a:prstGeom prst="trapezoid">
              <a:avLst/>
            </a:prstGeom>
            <a:gradFill>
              <a:gsLst>
                <a:gs pos="0">
                  <a:schemeClr val="bg2">
                    <a:lumMod val="40000"/>
                    <a:lumOff val="60000"/>
                  </a:schemeClr>
                </a:gs>
                <a:gs pos="63000">
                  <a:schemeClr val="bg1"/>
                </a:gs>
                <a:gs pos="39000">
                  <a:schemeClr val="bg1"/>
                </a:gs>
                <a:gs pos="100000">
                  <a:schemeClr val="bg2">
                    <a:lumMod val="40000"/>
                    <a:lumOff val="6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" name="Can 20"/>
            <p:cNvSpPr/>
            <p:nvPr/>
          </p:nvSpPr>
          <p:spPr>
            <a:xfrm rot="15065037">
              <a:off x="7696219" y="3270664"/>
              <a:ext cx="672132" cy="359776"/>
            </a:xfrm>
            <a:prstGeom prst="can">
              <a:avLst>
                <a:gd name="adj" fmla="val 43079"/>
              </a:avLst>
            </a:prstGeom>
            <a:solidFill>
              <a:schemeClr val="tx1">
                <a:lumMod val="75000"/>
                <a:lumOff val="25000"/>
              </a:schemeClr>
            </a:solidFill>
            <a:ln w="952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 rot="15082521">
              <a:off x="7383513" y="3240564"/>
              <a:ext cx="548554" cy="684288"/>
              <a:chOff x="8838554" y="1752600"/>
              <a:chExt cx="686446" cy="1409701"/>
            </a:xfrm>
            <a:gradFill flip="none" rotWithShape="1">
              <a:gsLst>
                <a:gs pos="0">
                  <a:srgbClr val="7030A0">
                    <a:alpha val="60000"/>
                  </a:srgbClr>
                </a:gs>
                <a:gs pos="47000">
                  <a:schemeClr val="bg1">
                    <a:alpha val="60000"/>
                  </a:schemeClr>
                </a:gs>
                <a:gs pos="49000">
                  <a:schemeClr val="bg1"/>
                </a:gs>
                <a:gs pos="100000">
                  <a:srgbClr val="7030A0">
                    <a:alpha val="60000"/>
                  </a:srgbClr>
                </a:gs>
              </a:gsLst>
              <a:lin ang="0" scaled="0"/>
              <a:tileRect/>
            </a:gradFill>
          </p:grpSpPr>
          <p:sp>
            <p:nvSpPr>
              <p:cNvPr id="28" name="Isosceles Triangle 27"/>
              <p:cNvSpPr/>
              <p:nvPr/>
            </p:nvSpPr>
            <p:spPr>
              <a:xfrm>
                <a:off x="8839200" y="1752600"/>
                <a:ext cx="685800" cy="1248309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Chord 34"/>
              <p:cNvSpPr/>
              <p:nvPr/>
            </p:nvSpPr>
            <p:spPr>
              <a:xfrm>
                <a:off x="8838554" y="2839762"/>
                <a:ext cx="685798" cy="322539"/>
              </a:xfrm>
              <a:prstGeom prst="chord">
                <a:avLst>
                  <a:gd name="adj1" fmla="val 21505249"/>
                  <a:gd name="adj2" fmla="val 1080704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4" name="Picture 5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2142972">
              <a:off x="7225396" y="3759410"/>
              <a:ext cx="1524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Can 1"/>
            <p:cNvSpPr/>
            <p:nvPr/>
          </p:nvSpPr>
          <p:spPr>
            <a:xfrm>
              <a:off x="7202174" y="2299666"/>
              <a:ext cx="234727" cy="1087753"/>
            </a:xfrm>
            <a:prstGeom prst="can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63000">
                  <a:schemeClr val="bg1"/>
                </a:gs>
                <a:gs pos="39000">
                  <a:schemeClr val="bg1"/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10800000" scaled="0"/>
            </a:gra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7251704" y="2339125"/>
              <a:ext cx="135665" cy="1623275"/>
              <a:chOff x="7837189" y="2081213"/>
              <a:chExt cx="152400" cy="1104900"/>
            </a:xfrm>
          </p:grpSpPr>
          <p:sp>
            <p:nvSpPr>
              <p:cNvPr id="4" name="Striped Right Arrow 3"/>
              <p:cNvSpPr/>
              <p:nvPr/>
            </p:nvSpPr>
            <p:spPr>
              <a:xfrm rot="5400000">
                <a:off x="7360939" y="2557463"/>
                <a:ext cx="1104900" cy="152400"/>
              </a:xfrm>
              <a:prstGeom prst="stripedRightArrow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7875290" y="2133600"/>
                <a:ext cx="76200" cy="150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7875290" y="2202542"/>
                <a:ext cx="76200" cy="200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7886700" y="2331233"/>
                <a:ext cx="76200" cy="293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7875290" y="2512112"/>
                <a:ext cx="76200" cy="391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7886700" y="2691382"/>
                <a:ext cx="76200" cy="520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859" b="8462"/>
            <a:stretch/>
          </p:blipFill>
          <p:spPr bwMode="auto">
            <a:xfrm>
              <a:off x="7214692" y="2684170"/>
              <a:ext cx="209689" cy="211430"/>
            </a:xfrm>
            <a:prstGeom prst="ellipse">
              <a:avLst/>
            </a:prstGeom>
            <a:noFill/>
            <a:ln>
              <a:noFill/>
            </a:ln>
            <a:effectLst/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859" b="8462"/>
            <a:stretch/>
          </p:blipFill>
          <p:spPr bwMode="auto">
            <a:xfrm>
              <a:off x="7214692" y="3141370"/>
              <a:ext cx="209689" cy="211430"/>
            </a:xfrm>
            <a:prstGeom prst="ellipse">
              <a:avLst/>
            </a:prstGeom>
            <a:noFill/>
            <a:ln>
              <a:noFill/>
            </a:ln>
            <a:effectLst/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859" b="8462"/>
            <a:stretch/>
          </p:blipFill>
          <p:spPr bwMode="auto">
            <a:xfrm>
              <a:off x="7214692" y="3576902"/>
              <a:ext cx="209689" cy="211430"/>
            </a:xfrm>
            <a:prstGeom prst="ellipse">
              <a:avLst/>
            </a:prstGeom>
            <a:noFill/>
            <a:ln>
              <a:noFill/>
            </a:ln>
            <a:effectLst/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859" b="8462"/>
            <a:stretch/>
          </p:blipFill>
          <p:spPr bwMode="auto">
            <a:xfrm>
              <a:off x="7220931" y="4038600"/>
              <a:ext cx="209689" cy="211430"/>
            </a:xfrm>
            <a:prstGeom prst="ellipse">
              <a:avLst/>
            </a:prstGeom>
            <a:noFill/>
            <a:ln>
              <a:noFill/>
            </a:ln>
            <a:effectLst/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1554" y="3321033"/>
              <a:ext cx="1524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" name="Group 19"/>
            <p:cNvGrpSpPr/>
            <p:nvPr/>
          </p:nvGrpSpPr>
          <p:grpSpPr>
            <a:xfrm>
              <a:off x="6083503" y="3670847"/>
              <a:ext cx="1028879" cy="426342"/>
              <a:chOff x="5615269" y="5043948"/>
              <a:chExt cx="1028879" cy="426342"/>
            </a:xfrm>
          </p:grpSpPr>
          <p:sp>
            <p:nvSpPr>
              <p:cNvPr id="22" name="Freeform 1928"/>
              <p:cNvSpPr>
                <a:spLocks noEditPoints="1"/>
              </p:cNvSpPr>
              <p:nvPr/>
            </p:nvSpPr>
            <p:spPr bwMode="auto">
              <a:xfrm flipV="1">
                <a:off x="5615269" y="5198861"/>
                <a:ext cx="502647" cy="271429"/>
              </a:xfrm>
              <a:custGeom>
                <a:avLst/>
                <a:gdLst>
                  <a:gd name="T0" fmla="*/ 394 w 3313"/>
                  <a:gd name="T1" fmla="*/ 516 h 1791"/>
                  <a:gd name="T2" fmla="*/ 564 w 3313"/>
                  <a:gd name="T3" fmla="*/ 557 h 1791"/>
                  <a:gd name="T4" fmla="*/ 508 w 3313"/>
                  <a:gd name="T5" fmla="*/ 983 h 1791"/>
                  <a:gd name="T6" fmla="*/ 780 w 3313"/>
                  <a:gd name="T7" fmla="*/ 381 h 1791"/>
                  <a:gd name="T8" fmla="*/ 902 w 3313"/>
                  <a:gd name="T9" fmla="*/ 425 h 1791"/>
                  <a:gd name="T10" fmla="*/ 740 w 3313"/>
                  <a:gd name="T11" fmla="*/ 1248 h 1791"/>
                  <a:gd name="T12" fmla="*/ 896 w 3313"/>
                  <a:gd name="T13" fmla="*/ 748 h 1791"/>
                  <a:gd name="T14" fmla="*/ 1219 w 3313"/>
                  <a:gd name="T15" fmla="*/ 50 h 1791"/>
                  <a:gd name="T16" fmla="*/ 1144 w 3313"/>
                  <a:gd name="T17" fmla="*/ 680 h 1791"/>
                  <a:gd name="T18" fmla="*/ 988 w 3313"/>
                  <a:gd name="T19" fmla="*/ 1469 h 1791"/>
                  <a:gd name="T20" fmla="*/ 1101 w 3313"/>
                  <a:gd name="T21" fmla="*/ 1070 h 1791"/>
                  <a:gd name="T22" fmla="*/ 1485 w 3313"/>
                  <a:gd name="T23" fmla="*/ 27 h 1791"/>
                  <a:gd name="T24" fmla="*/ 1545 w 3313"/>
                  <a:gd name="T25" fmla="*/ 190 h 1791"/>
                  <a:gd name="T26" fmla="*/ 1246 w 3313"/>
                  <a:gd name="T27" fmla="*/ 1625 h 1791"/>
                  <a:gd name="T28" fmla="*/ 1191 w 3313"/>
                  <a:gd name="T29" fmla="*/ 1715 h 1791"/>
                  <a:gd name="T30" fmla="*/ 1593 w 3313"/>
                  <a:gd name="T31" fmla="*/ 559 h 1791"/>
                  <a:gd name="T32" fmla="*/ 1806 w 3313"/>
                  <a:gd name="T33" fmla="*/ 79 h 1791"/>
                  <a:gd name="T34" fmla="*/ 1725 w 3313"/>
                  <a:gd name="T35" fmla="*/ 676 h 1791"/>
                  <a:gd name="T36" fmla="*/ 1509 w 3313"/>
                  <a:gd name="T37" fmla="*/ 1685 h 1791"/>
                  <a:gd name="T38" fmla="*/ 1556 w 3313"/>
                  <a:gd name="T39" fmla="*/ 1422 h 1791"/>
                  <a:gd name="T40" fmla="*/ 1961 w 3313"/>
                  <a:gd name="T41" fmla="*/ 285 h 1791"/>
                  <a:gd name="T42" fmla="*/ 2033 w 3313"/>
                  <a:gd name="T43" fmla="*/ 419 h 1791"/>
                  <a:gd name="T44" fmla="*/ 1816 w 3313"/>
                  <a:gd name="T45" fmla="*/ 1530 h 1791"/>
                  <a:gd name="T46" fmla="*/ 1841 w 3313"/>
                  <a:gd name="T47" fmla="*/ 1365 h 1791"/>
                  <a:gd name="T48" fmla="*/ 2158 w 3313"/>
                  <a:gd name="T49" fmla="*/ 591 h 1791"/>
                  <a:gd name="T50" fmla="*/ 2144 w 3313"/>
                  <a:gd name="T51" fmla="*/ 1205 h 1791"/>
                  <a:gd name="T52" fmla="*/ 2115 w 3313"/>
                  <a:gd name="T53" fmla="*/ 1308 h 1791"/>
                  <a:gd name="T54" fmla="*/ 2359 w 3313"/>
                  <a:gd name="T55" fmla="*/ 833 h 1791"/>
                  <a:gd name="T56" fmla="*/ 2411 w 3313"/>
                  <a:gd name="T57" fmla="*/ 1249 h 1791"/>
                  <a:gd name="T58" fmla="*/ 2485 w 3313"/>
                  <a:gd name="T59" fmla="*/ 1153 h 1791"/>
                  <a:gd name="T60" fmla="*/ 2698 w 3313"/>
                  <a:gd name="T61" fmla="*/ 1172 h 1791"/>
                  <a:gd name="T62" fmla="*/ 2662 w 3313"/>
                  <a:gd name="T63" fmla="*/ 1233 h 1791"/>
                  <a:gd name="T64" fmla="*/ 2566 w 3313"/>
                  <a:gd name="T65" fmla="*/ 1157 h 1791"/>
                  <a:gd name="T66" fmla="*/ 2349 w 3313"/>
                  <a:gd name="T67" fmla="*/ 1279 h 1791"/>
                  <a:gd name="T68" fmla="*/ 2348 w 3313"/>
                  <a:gd name="T69" fmla="*/ 895 h 1791"/>
                  <a:gd name="T70" fmla="*/ 2190 w 3313"/>
                  <a:gd name="T71" fmla="*/ 1306 h 1791"/>
                  <a:gd name="T72" fmla="*/ 2072 w 3313"/>
                  <a:gd name="T73" fmla="*/ 1253 h 1791"/>
                  <a:gd name="T74" fmla="*/ 2143 w 3313"/>
                  <a:gd name="T75" fmla="*/ 646 h 1791"/>
                  <a:gd name="T76" fmla="*/ 1932 w 3313"/>
                  <a:gd name="T77" fmla="*/ 1311 h 1791"/>
                  <a:gd name="T78" fmla="*/ 1748 w 3313"/>
                  <a:gd name="T79" fmla="*/ 1543 h 1791"/>
                  <a:gd name="T80" fmla="*/ 1952 w 3313"/>
                  <a:gd name="T81" fmla="*/ 494 h 1791"/>
                  <a:gd name="T82" fmla="*/ 2029 w 3313"/>
                  <a:gd name="T83" fmla="*/ 298 h 1791"/>
                  <a:gd name="T84" fmla="*/ 1659 w 3313"/>
                  <a:gd name="T85" fmla="*/ 1331 h 1791"/>
                  <a:gd name="T86" fmla="*/ 1443 w 3313"/>
                  <a:gd name="T87" fmla="*/ 1695 h 1791"/>
                  <a:gd name="T88" fmla="*/ 1610 w 3313"/>
                  <a:gd name="T89" fmla="*/ 879 h 1791"/>
                  <a:gd name="T90" fmla="*/ 1770 w 3313"/>
                  <a:gd name="T91" fmla="*/ 128 h 1791"/>
                  <a:gd name="T92" fmla="*/ 1702 w 3313"/>
                  <a:gd name="T93" fmla="*/ 447 h 1791"/>
                  <a:gd name="T94" fmla="*/ 1263 w 3313"/>
                  <a:gd name="T95" fmla="*/ 1718 h 1791"/>
                  <a:gd name="T96" fmla="*/ 1174 w 3313"/>
                  <a:gd name="T97" fmla="*/ 1656 h 1791"/>
                  <a:gd name="T98" fmla="*/ 1465 w 3313"/>
                  <a:gd name="T99" fmla="*/ 256 h 1791"/>
                  <a:gd name="T100" fmla="*/ 1542 w 3313"/>
                  <a:gd name="T101" fmla="*/ 63 h 1791"/>
                  <a:gd name="T102" fmla="*/ 1210 w 3313"/>
                  <a:gd name="T103" fmla="*/ 962 h 1791"/>
                  <a:gd name="T104" fmla="*/ 951 w 3313"/>
                  <a:gd name="T105" fmla="*/ 1521 h 1791"/>
                  <a:gd name="T106" fmla="*/ 1024 w 3313"/>
                  <a:gd name="T107" fmla="*/ 926 h 1791"/>
                  <a:gd name="T108" fmla="*/ 1185 w 3313"/>
                  <a:gd name="T109" fmla="*/ 104 h 1791"/>
                  <a:gd name="T110" fmla="*/ 1042 w 3313"/>
                  <a:gd name="T111" fmla="*/ 550 h 1791"/>
                  <a:gd name="T112" fmla="*/ 712 w 3313"/>
                  <a:gd name="T113" fmla="*/ 1300 h 1791"/>
                  <a:gd name="T114" fmla="*/ 823 w 3313"/>
                  <a:gd name="T115" fmla="*/ 486 h 1791"/>
                  <a:gd name="T116" fmla="*/ 863 w 3313"/>
                  <a:gd name="T117" fmla="*/ 361 h 1791"/>
                  <a:gd name="T118" fmla="*/ 547 w 3313"/>
                  <a:gd name="T119" fmla="*/ 1037 h 1791"/>
                  <a:gd name="T120" fmla="*/ 495 w 3313"/>
                  <a:gd name="T121" fmla="*/ 611 h 1791"/>
                  <a:gd name="T122" fmla="*/ 483 w 3313"/>
                  <a:gd name="T123" fmla="*/ 527 h 1791"/>
                  <a:gd name="T124" fmla="*/ 12 w 3313"/>
                  <a:gd name="T125" fmla="*/ 517 h 1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313" h="1791">
                    <a:moveTo>
                      <a:pt x="15" y="450"/>
                    </a:moveTo>
                    <a:lnTo>
                      <a:pt x="28" y="453"/>
                    </a:lnTo>
                    <a:lnTo>
                      <a:pt x="43" y="457"/>
                    </a:lnTo>
                    <a:lnTo>
                      <a:pt x="61" y="461"/>
                    </a:lnTo>
                    <a:lnTo>
                      <a:pt x="82" y="467"/>
                    </a:lnTo>
                    <a:lnTo>
                      <a:pt x="104" y="474"/>
                    </a:lnTo>
                    <a:lnTo>
                      <a:pt x="128" y="480"/>
                    </a:lnTo>
                    <a:lnTo>
                      <a:pt x="177" y="494"/>
                    </a:lnTo>
                    <a:lnTo>
                      <a:pt x="228" y="508"/>
                    </a:lnTo>
                    <a:lnTo>
                      <a:pt x="277" y="519"/>
                    </a:lnTo>
                    <a:lnTo>
                      <a:pt x="300" y="524"/>
                    </a:lnTo>
                    <a:lnTo>
                      <a:pt x="321" y="527"/>
                    </a:lnTo>
                    <a:lnTo>
                      <a:pt x="340" y="530"/>
                    </a:lnTo>
                    <a:lnTo>
                      <a:pt x="355" y="531"/>
                    </a:lnTo>
                    <a:lnTo>
                      <a:pt x="350" y="531"/>
                    </a:lnTo>
                    <a:lnTo>
                      <a:pt x="366" y="530"/>
                    </a:lnTo>
                    <a:lnTo>
                      <a:pt x="360" y="531"/>
                    </a:lnTo>
                    <a:lnTo>
                      <a:pt x="375" y="527"/>
                    </a:lnTo>
                    <a:lnTo>
                      <a:pt x="370" y="529"/>
                    </a:lnTo>
                    <a:lnTo>
                      <a:pt x="384" y="522"/>
                    </a:lnTo>
                    <a:lnTo>
                      <a:pt x="394" y="516"/>
                    </a:lnTo>
                    <a:lnTo>
                      <a:pt x="416" y="498"/>
                    </a:lnTo>
                    <a:lnTo>
                      <a:pt x="437" y="478"/>
                    </a:lnTo>
                    <a:lnTo>
                      <a:pt x="448" y="468"/>
                    </a:lnTo>
                    <a:lnTo>
                      <a:pt x="459" y="459"/>
                    </a:lnTo>
                    <a:lnTo>
                      <a:pt x="470" y="451"/>
                    </a:lnTo>
                    <a:cubicBezTo>
                      <a:pt x="472" y="450"/>
                      <a:pt x="474" y="449"/>
                      <a:pt x="476" y="448"/>
                    </a:cubicBezTo>
                    <a:lnTo>
                      <a:pt x="484" y="444"/>
                    </a:lnTo>
                    <a:cubicBezTo>
                      <a:pt x="488" y="443"/>
                      <a:pt x="491" y="442"/>
                      <a:pt x="495" y="442"/>
                    </a:cubicBezTo>
                    <a:lnTo>
                      <a:pt x="502" y="441"/>
                    </a:lnTo>
                    <a:cubicBezTo>
                      <a:pt x="508" y="440"/>
                      <a:pt x="513" y="441"/>
                      <a:pt x="519" y="443"/>
                    </a:cubicBezTo>
                    <a:lnTo>
                      <a:pt x="526" y="446"/>
                    </a:lnTo>
                    <a:cubicBezTo>
                      <a:pt x="530" y="448"/>
                      <a:pt x="534" y="451"/>
                      <a:pt x="537" y="454"/>
                    </a:cubicBezTo>
                    <a:lnTo>
                      <a:pt x="543" y="461"/>
                    </a:lnTo>
                    <a:cubicBezTo>
                      <a:pt x="546" y="464"/>
                      <a:pt x="547" y="466"/>
                      <a:pt x="549" y="469"/>
                    </a:cubicBezTo>
                    <a:lnTo>
                      <a:pt x="555" y="481"/>
                    </a:lnTo>
                    <a:cubicBezTo>
                      <a:pt x="556" y="483"/>
                      <a:pt x="556" y="485"/>
                      <a:pt x="557" y="487"/>
                    </a:cubicBezTo>
                    <a:lnTo>
                      <a:pt x="559" y="495"/>
                    </a:lnTo>
                    <a:lnTo>
                      <a:pt x="562" y="508"/>
                    </a:lnTo>
                    <a:lnTo>
                      <a:pt x="563" y="523"/>
                    </a:lnTo>
                    <a:lnTo>
                      <a:pt x="564" y="540"/>
                    </a:lnTo>
                    <a:lnTo>
                      <a:pt x="564" y="557"/>
                    </a:lnTo>
                    <a:lnTo>
                      <a:pt x="564" y="575"/>
                    </a:lnTo>
                    <a:lnTo>
                      <a:pt x="562" y="615"/>
                    </a:lnTo>
                    <a:lnTo>
                      <a:pt x="558" y="658"/>
                    </a:lnTo>
                    <a:lnTo>
                      <a:pt x="555" y="704"/>
                    </a:lnTo>
                    <a:lnTo>
                      <a:pt x="546" y="798"/>
                    </a:lnTo>
                    <a:lnTo>
                      <a:pt x="542" y="844"/>
                    </a:lnTo>
                    <a:lnTo>
                      <a:pt x="539" y="887"/>
                    </a:lnTo>
                    <a:lnTo>
                      <a:pt x="537" y="925"/>
                    </a:lnTo>
                    <a:lnTo>
                      <a:pt x="537" y="942"/>
                    </a:lnTo>
                    <a:lnTo>
                      <a:pt x="537" y="957"/>
                    </a:lnTo>
                    <a:lnTo>
                      <a:pt x="537" y="970"/>
                    </a:lnTo>
                    <a:lnTo>
                      <a:pt x="538" y="982"/>
                    </a:lnTo>
                    <a:lnTo>
                      <a:pt x="539" y="990"/>
                    </a:lnTo>
                    <a:lnTo>
                      <a:pt x="541" y="995"/>
                    </a:lnTo>
                    <a:lnTo>
                      <a:pt x="539" y="990"/>
                    </a:lnTo>
                    <a:lnTo>
                      <a:pt x="542" y="996"/>
                    </a:lnTo>
                    <a:lnTo>
                      <a:pt x="534" y="985"/>
                    </a:lnTo>
                    <a:lnTo>
                      <a:pt x="538" y="989"/>
                    </a:lnTo>
                    <a:lnTo>
                      <a:pt x="523" y="981"/>
                    </a:lnTo>
                    <a:lnTo>
                      <a:pt x="527" y="982"/>
                    </a:lnTo>
                    <a:lnTo>
                      <a:pt x="508" y="983"/>
                    </a:lnTo>
                    <a:lnTo>
                      <a:pt x="513" y="981"/>
                    </a:lnTo>
                    <a:lnTo>
                      <a:pt x="503" y="987"/>
                    </a:lnTo>
                    <a:lnTo>
                      <a:pt x="509" y="981"/>
                    </a:lnTo>
                    <a:lnTo>
                      <a:pt x="505" y="986"/>
                    </a:lnTo>
                    <a:lnTo>
                      <a:pt x="512" y="977"/>
                    </a:lnTo>
                    <a:lnTo>
                      <a:pt x="519" y="966"/>
                    </a:lnTo>
                    <a:lnTo>
                      <a:pt x="527" y="952"/>
                    </a:lnTo>
                    <a:lnTo>
                      <a:pt x="537" y="933"/>
                    </a:lnTo>
                    <a:lnTo>
                      <a:pt x="547" y="912"/>
                    </a:lnTo>
                    <a:lnTo>
                      <a:pt x="559" y="888"/>
                    </a:lnTo>
                    <a:lnTo>
                      <a:pt x="571" y="862"/>
                    </a:lnTo>
                    <a:lnTo>
                      <a:pt x="584" y="834"/>
                    </a:lnTo>
                    <a:lnTo>
                      <a:pt x="597" y="804"/>
                    </a:lnTo>
                    <a:lnTo>
                      <a:pt x="625" y="739"/>
                    </a:lnTo>
                    <a:lnTo>
                      <a:pt x="654" y="672"/>
                    </a:lnTo>
                    <a:lnTo>
                      <a:pt x="684" y="602"/>
                    </a:lnTo>
                    <a:lnTo>
                      <a:pt x="713" y="534"/>
                    </a:lnTo>
                    <a:lnTo>
                      <a:pt x="741" y="469"/>
                    </a:lnTo>
                    <a:lnTo>
                      <a:pt x="754" y="438"/>
                    </a:lnTo>
                    <a:lnTo>
                      <a:pt x="767" y="409"/>
                    </a:lnTo>
                    <a:lnTo>
                      <a:pt x="780" y="381"/>
                    </a:lnTo>
                    <a:lnTo>
                      <a:pt x="791" y="355"/>
                    </a:lnTo>
                    <a:lnTo>
                      <a:pt x="803" y="332"/>
                    </a:lnTo>
                    <a:lnTo>
                      <a:pt x="813" y="312"/>
                    </a:lnTo>
                    <a:lnTo>
                      <a:pt x="823" y="293"/>
                    </a:lnTo>
                    <a:lnTo>
                      <a:pt x="832" y="278"/>
                    </a:lnTo>
                    <a:lnTo>
                      <a:pt x="840" y="266"/>
                    </a:lnTo>
                    <a:cubicBezTo>
                      <a:pt x="841" y="264"/>
                      <a:pt x="842" y="263"/>
                      <a:pt x="843" y="262"/>
                    </a:cubicBezTo>
                    <a:lnTo>
                      <a:pt x="850" y="255"/>
                    </a:lnTo>
                    <a:cubicBezTo>
                      <a:pt x="852" y="253"/>
                      <a:pt x="854" y="251"/>
                      <a:pt x="857" y="249"/>
                    </a:cubicBezTo>
                    <a:lnTo>
                      <a:pt x="862" y="246"/>
                    </a:lnTo>
                    <a:cubicBezTo>
                      <a:pt x="871" y="241"/>
                      <a:pt x="883" y="240"/>
                      <a:pt x="893" y="245"/>
                    </a:cubicBezTo>
                    <a:lnTo>
                      <a:pt x="897" y="247"/>
                    </a:lnTo>
                    <a:cubicBezTo>
                      <a:pt x="905" y="251"/>
                      <a:pt x="911" y="258"/>
                      <a:pt x="914" y="266"/>
                    </a:cubicBezTo>
                    <a:lnTo>
                      <a:pt x="916" y="273"/>
                    </a:lnTo>
                    <a:cubicBezTo>
                      <a:pt x="917" y="276"/>
                      <a:pt x="918" y="279"/>
                      <a:pt x="918" y="282"/>
                    </a:cubicBezTo>
                    <a:lnTo>
                      <a:pt x="919" y="294"/>
                    </a:lnTo>
                    <a:lnTo>
                      <a:pt x="918" y="314"/>
                    </a:lnTo>
                    <a:lnTo>
                      <a:pt x="916" y="337"/>
                    </a:lnTo>
                    <a:lnTo>
                      <a:pt x="912" y="363"/>
                    </a:lnTo>
                    <a:lnTo>
                      <a:pt x="908" y="393"/>
                    </a:lnTo>
                    <a:lnTo>
                      <a:pt x="902" y="425"/>
                    </a:lnTo>
                    <a:lnTo>
                      <a:pt x="895" y="461"/>
                    </a:lnTo>
                    <a:lnTo>
                      <a:pt x="888" y="499"/>
                    </a:lnTo>
                    <a:lnTo>
                      <a:pt x="880" y="539"/>
                    </a:lnTo>
                    <a:lnTo>
                      <a:pt x="872" y="581"/>
                    </a:lnTo>
                    <a:lnTo>
                      <a:pt x="863" y="625"/>
                    </a:lnTo>
                    <a:lnTo>
                      <a:pt x="844" y="715"/>
                    </a:lnTo>
                    <a:lnTo>
                      <a:pt x="824" y="807"/>
                    </a:lnTo>
                    <a:lnTo>
                      <a:pt x="805" y="898"/>
                    </a:lnTo>
                    <a:lnTo>
                      <a:pt x="795" y="943"/>
                    </a:lnTo>
                    <a:lnTo>
                      <a:pt x="786" y="986"/>
                    </a:lnTo>
                    <a:lnTo>
                      <a:pt x="778" y="1027"/>
                    </a:lnTo>
                    <a:lnTo>
                      <a:pt x="770" y="1066"/>
                    </a:lnTo>
                    <a:lnTo>
                      <a:pt x="763" y="1103"/>
                    </a:lnTo>
                    <a:lnTo>
                      <a:pt x="757" y="1138"/>
                    </a:lnTo>
                    <a:lnTo>
                      <a:pt x="752" y="1168"/>
                    </a:lnTo>
                    <a:lnTo>
                      <a:pt x="747" y="1196"/>
                    </a:lnTo>
                    <a:lnTo>
                      <a:pt x="744" y="1219"/>
                    </a:lnTo>
                    <a:lnTo>
                      <a:pt x="742" y="1239"/>
                    </a:lnTo>
                    <a:lnTo>
                      <a:pt x="742" y="1252"/>
                    </a:lnTo>
                    <a:lnTo>
                      <a:pt x="743" y="1259"/>
                    </a:lnTo>
                    <a:lnTo>
                      <a:pt x="740" y="1248"/>
                    </a:lnTo>
                    <a:lnTo>
                      <a:pt x="742" y="1253"/>
                    </a:lnTo>
                    <a:lnTo>
                      <a:pt x="712" y="1234"/>
                    </a:lnTo>
                    <a:lnTo>
                      <a:pt x="716" y="1234"/>
                    </a:lnTo>
                    <a:lnTo>
                      <a:pt x="695" y="1241"/>
                    </a:lnTo>
                    <a:lnTo>
                      <a:pt x="698" y="1239"/>
                    </a:lnTo>
                    <a:lnTo>
                      <a:pt x="693" y="1243"/>
                    </a:lnTo>
                    <a:lnTo>
                      <a:pt x="697" y="1239"/>
                    </a:lnTo>
                    <a:lnTo>
                      <a:pt x="700" y="1235"/>
                    </a:lnTo>
                    <a:lnTo>
                      <a:pt x="702" y="1231"/>
                    </a:lnTo>
                    <a:lnTo>
                      <a:pt x="711" y="1214"/>
                    </a:lnTo>
                    <a:lnTo>
                      <a:pt x="722" y="1191"/>
                    </a:lnTo>
                    <a:lnTo>
                      <a:pt x="735" y="1162"/>
                    </a:lnTo>
                    <a:lnTo>
                      <a:pt x="749" y="1129"/>
                    </a:lnTo>
                    <a:lnTo>
                      <a:pt x="764" y="1091"/>
                    </a:lnTo>
                    <a:lnTo>
                      <a:pt x="780" y="1050"/>
                    </a:lnTo>
                    <a:lnTo>
                      <a:pt x="798" y="1005"/>
                    </a:lnTo>
                    <a:lnTo>
                      <a:pt x="817" y="958"/>
                    </a:lnTo>
                    <a:lnTo>
                      <a:pt x="836" y="908"/>
                    </a:lnTo>
                    <a:lnTo>
                      <a:pt x="855" y="856"/>
                    </a:lnTo>
                    <a:lnTo>
                      <a:pt x="876" y="802"/>
                    </a:lnTo>
                    <a:lnTo>
                      <a:pt x="896" y="748"/>
                    </a:lnTo>
                    <a:lnTo>
                      <a:pt x="938" y="636"/>
                    </a:lnTo>
                    <a:lnTo>
                      <a:pt x="979" y="526"/>
                    </a:lnTo>
                    <a:lnTo>
                      <a:pt x="1000" y="472"/>
                    </a:lnTo>
                    <a:lnTo>
                      <a:pt x="1019" y="420"/>
                    </a:lnTo>
                    <a:lnTo>
                      <a:pt x="1039" y="370"/>
                    </a:lnTo>
                    <a:lnTo>
                      <a:pt x="1057" y="322"/>
                    </a:lnTo>
                    <a:lnTo>
                      <a:pt x="1075" y="276"/>
                    </a:lnTo>
                    <a:lnTo>
                      <a:pt x="1092" y="235"/>
                    </a:lnTo>
                    <a:lnTo>
                      <a:pt x="1108" y="196"/>
                    </a:lnTo>
                    <a:lnTo>
                      <a:pt x="1123" y="162"/>
                    </a:lnTo>
                    <a:lnTo>
                      <a:pt x="1137" y="132"/>
                    </a:lnTo>
                    <a:lnTo>
                      <a:pt x="1149" y="107"/>
                    </a:lnTo>
                    <a:lnTo>
                      <a:pt x="1160" y="86"/>
                    </a:lnTo>
                    <a:lnTo>
                      <a:pt x="1166" y="76"/>
                    </a:lnTo>
                    <a:lnTo>
                      <a:pt x="1170" y="70"/>
                    </a:lnTo>
                    <a:lnTo>
                      <a:pt x="1176" y="63"/>
                    </a:lnTo>
                    <a:cubicBezTo>
                      <a:pt x="1177" y="61"/>
                      <a:pt x="1179" y="60"/>
                      <a:pt x="1181" y="58"/>
                    </a:cubicBezTo>
                    <a:lnTo>
                      <a:pt x="1184" y="56"/>
                    </a:lnTo>
                    <a:cubicBezTo>
                      <a:pt x="1187" y="53"/>
                      <a:pt x="1190" y="52"/>
                      <a:pt x="1193" y="51"/>
                    </a:cubicBezTo>
                    <a:lnTo>
                      <a:pt x="1196" y="50"/>
                    </a:lnTo>
                    <a:cubicBezTo>
                      <a:pt x="1204" y="47"/>
                      <a:pt x="1212" y="47"/>
                      <a:pt x="1219" y="50"/>
                    </a:cubicBezTo>
                    <a:lnTo>
                      <a:pt x="1221" y="51"/>
                    </a:lnTo>
                    <a:cubicBezTo>
                      <a:pt x="1226" y="52"/>
                      <a:pt x="1230" y="55"/>
                      <a:pt x="1234" y="59"/>
                    </a:cubicBezTo>
                    <a:lnTo>
                      <a:pt x="1237" y="62"/>
                    </a:lnTo>
                    <a:cubicBezTo>
                      <a:pt x="1241" y="67"/>
                      <a:pt x="1243" y="72"/>
                      <a:pt x="1245" y="77"/>
                    </a:cubicBezTo>
                    <a:lnTo>
                      <a:pt x="1246" y="82"/>
                    </a:lnTo>
                    <a:lnTo>
                      <a:pt x="1247" y="92"/>
                    </a:lnTo>
                    <a:lnTo>
                      <a:pt x="1247" y="104"/>
                    </a:lnTo>
                    <a:lnTo>
                      <a:pt x="1247" y="115"/>
                    </a:lnTo>
                    <a:lnTo>
                      <a:pt x="1246" y="128"/>
                    </a:lnTo>
                    <a:lnTo>
                      <a:pt x="1245" y="142"/>
                    </a:lnTo>
                    <a:lnTo>
                      <a:pt x="1243" y="157"/>
                    </a:lnTo>
                    <a:lnTo>
                      <a:pt x="1238" y="192"/>
                    </a:lnTo>
                    <a:lnTo>
                      <a:pt x="1232" y="231"/>
                    </a:lnTo>
                    <a:lnTo>
                      <a:pt x="1224" y="276"/>
                    </a:lnTo>
                    <a:lnTo>
                      <a:pt x="1215" y="324"/>
                    </a:lnTo>
                    <a:lnTo>
                      <a:pt x="1205" y="377"/>
                    </a:lnTo>
                    <a:lnTo>
                      <a:pt x="1194" y="433"/>
                    </a:lnTo>
                    <a:lnTo>
                      <a:pt x="1183" y="492"/>
                    </a:lnTo>
                    <a:lnTo>
                      <a:pt x="1170" y="552"/>
                    </a:lnTo>
                    <a:lnTo>
                      <a:pt x="1157" y="615"/>
                    </a:lnTo>
                    <a:lnTo>
                      <a:pt x="1144" y="680"/>
                    </a:lnTo>
                    <a:lnTo>
                      <a:pt x="1117" y="810"/>
                    </a:lnTo>
                    <a:lnTo>
                      <a:pt x="1090" y="940"/>
                    </a:lnTo>
                    <a:lnTo>
                      <a:pt x="1076" y="1003"/>
                    </a:lnTo>
                    <a:lnTo>
                      <a:pt x="1064" y="1065"/>
                    </a:lnTo>
                    <a:lnTo>
                      <a:pt x="1052" y="1125"/>
                    </a:lnTo>
                    <a:lnTo>
                      <a:pt x="1040" y="1182"/>
                    </a:lnTo>
                    <a:lnTo>
                      <a:pt x="1030" y="1235"/>
                    </a:lnTo>
                    <a:lnTo>
                      <a:pt x="1020" y="1285"/>
                    </a:lnTo>
                    <a:lnTo>
                      <a:pt x="1012" y="1331"/>
                    </a:lnTo>
                    <a:lnTo>
                      <a:pt x="1005" y="1373"/>
                    </a:lnTo>
                    <a:lnTo>
                      <a:pt x="999" y="1409"/>
                    </a:lnTo>
                    <a:lnTo>
                      <a:pt x="997" y="1424"/>
                    </a:lnTo>
                    <a:lnTo>
                      <a:pt x="995" y="1438"/>
                    </a:lnTo>
                    <a:lnTo>
                      <a:pt x="994" y="1451"/>
                    </a:lnTo>
                    <a:lnTo>
                      <a:pt x="993" y="1461"/>
                    </a:lnTo>
                    <a:lnTo>
                      <a:pt x="993" y="1470"/>
                    </a:lnTo>
                    <a:lnTo>
                      <a:pt x="993" y="1477"/>
                    </a:lnTo>
                    <a:lnTo>
                      <a:pt x="993" y="1482"/>
                    </a:lnTo>
                    <a:lnTo>
                      <a:pt x="992" y="1476"/>
                    </a:lnTo>
                    <a:lnTo>
                      <a:pt x="993" y="1480"/>
                    </a:lnTo>
                    <a:lnTo>
                      <a:pt x="988" y="1469"/>
                    </a:lnTo>
                    <a:lnTo>
                      <a:pt x="990" y="1471"/>
                    </a:lnTo>
                    <a:lnTo>
                      <a:pt x="974" y="1459"/>
                    </a:lnTo>
                    <a:lnTo>
                      <a:pt x="976" y="1460"/>
                    </a:lnTo>
                    <a:lnTo>
                      <a:pt x="960" y="1458"/>
                    </a:lnTo>
                    <a:lnTo>
                      <a:pt x="964" y="1457"/>
                    </a:lnTo>
                    <a:lnTo>
                      <a:pt x="944" y="1468"/>
                    </a:lnTo>
                    <a:lnTo>
                      <a:pt x="947" y="1464"/>
                    </a:lnTo>
                    <a:lnTo>
                      <a:pt x="949" y="1462"/>
                    </a:lnTo>
                    <a:lnTo>
                      <a:pt x="951" y="1458"/>
                    </a:lnTo>
                    <a:lnTo>
                      <a:pt x="955" y="1449"/>
                    </a:lnTo>
                    <a:lnTo>
                      <a:pt x="960" y="1439"/>
                    </a:lnTo>
                    <a:lnTo>
                      <a:pt x="966" y="1427"/>
                    </a:lnTo>
                    <a:lnTo>
                      <a:pt x="972" y="1412"/>
                    </a:lnTo>
                    <a:lnTo>
                      <a:pt x="979" y="1396"/>
                    </a:lnTo>
                    <a:lnTo>
                      <a:pt x="986" y="1379"/>
                    </a:lnTo>
                    <a:lnTo>
                      <a:pt x="1002" y="1339"/>
                    </a:lnTo>
                    <a:lnTo>
                      <a:pt x="1019" y="1294"/>
                    </a:lnTo>
                    <a:lnTo>
                      <a:pt x="1038" y="1244"/>
                    </a:lnTo>
                    <a:lnTo>
                      <a:pt x="1058" y="1189"/>
                    </a:lnTo>
                    <a:lnTo>
                      <a:pt x="1079" y="1131"/>
                    </a:lnTo>
                    <a:lnTo>
                      <a:pt x="1101" y="1070"/>
                    </a:lnTo>
                    <a:lnTo>
                      <a:pt x="1124" y="1006"/>
                    </a:lnTo>
                    <a:lnTo>
                      <a:pt x="1147" y="940"/>
                    </a:lnTo>
                    <a:lnTo>
                      <a:pt x="1171" y="872"/>
                    </a:lnTo>
                    <a:lnTo>
                      <a:pt x="1219" y="734"/>
                    </a:lnTo>
                    <a:lnTo>
                      <a:pt x="1267" y="597"/>
                    </a:lnTo>
                    <a:lnTo>
                      <a:pt x="1291" y="530"/>
                    </a:lnTo>
                    <a:lnTo>
                      <a:pt x="1314" y="465"/>
                    </a:lnTo>
                    <a:lnTo>
                      <a:pt x="1336" y="402"/>
                    </a:lnTo>
                    <a:lnTo>
                      <a:pt x="1358" y="342"/>
                    </a:lnTo>
                    <a:lnTo>
                      <a:pt x="1378" y="285"/>
                    </a:lnTo>
                    <a:lnTo>
                      <a:pt x="1398" y="232"/>
                    </a:lnTo>
                    <a:lnTo>
                      <a:pt x="1416" y="184"/>
                    </a:lnTo>
                    <a:lnTo>
                      <a:pt x="1433" y="141"/>
                    </a:lnTo>
                    <a:lnTo>
                      <a:pt x="1441" y="122"/>
                    </a:lnTo>
                    <a:lnTo>
                      <a:pt x="1449" y="103"/>
                    </a:lnTo>
                    <a:lnTo>
                      <a:pt x="1456" y="87"/>
                    </a:lnTo>
                    <a:lnTo>
                      <a:pt x="1463" y="72"/>
                    </a:lnTo>
                    <a:lnTo>
                      <a:pt x="1469" y="59"/>
                    </a:lnTo>
                    <a:lnTo>
                      <a:pt x="1475" y="47"/>
                    </a:lnTo>
                    <a:lnTo>
                      <a:pt x="1480" y="36"/>
                    </a:lnTo>
                    <a:lnTo>
                      <a:pt x="1485" y="27"/>
                    </a:lnTo>
                    <a:lnTo>
                      <a:pt x="1491" y="19"/>
                    </a:lnTo>
                    <a:cubicBezTo>
                      <a:pt x="1492" y="18"/>
                      <a:pt x="1493" y="17"/>
                      <a:pt x="1494" y="15"/>
                    </a:cubicBezTo>
                    <a:lnTo>
                      <a:pt x="1498" y="12"/>
                    </a:lnTo>
                    <a:cubicBezTo>
                      <a:pt x="1500" y="10"/>
                      <a:pt x="1502" y="8"/>
                      <a:pt x="1505" y="6"/>
                    </a:cubicBezTo>
                    <a:lnTo>
                      <a:pt x="1508" y="5"/>
                    </a:lnTo>
                    <a:cubicBezTo>
                      <a:pt x="1517" y="0"/>
                      <a:pt x="1528" y="0"/>
                      <a:pt x="1538" y="4"/>
                    </a:cubicBezTo>
                    <a:lnTo>
                      <a:pt x="1540" y="5"/>
                    </a:lnTo>
                    <a:cubicBezTo>
                      <a:pt x="1547" y="8"/>
                      <a:pt x="1552" y="13"/>
                      <a:pt x="1556" y="20"/>
                    </a:cubicBezTo>
                    <a:lnTo>
                      <a:pt x="1558" y="23"/>
                    </a:lnTo>
                    <a:cubicBezTo>
                      <a:pt x="1559" y="26"/>
                      <a:pt x="1560" y="30"/>
                      <a:pt x="1561" y="33"/>
                    </a:cubicBezTo>
                    <a:lnTo>
                      <a:pt x="1562" y="39"/>
                    </a:lnTo>
                    <a:cubicBezTo>
                      <a:pt x="1562" y="40"/>
                      <a:pt x="1562" y="42"/>
                      <a:pt x="1563" y="43"/>
                    </a:cubicBezTo>
                    <a:lnTo>
                      <a:pt x="1563" y="51"/>
                    </a:lnTo>
                    <a:lnTo>
                      <a:pt x="1563" y="63"/>
                    </a:lnTo>
                    <a:lnTo>
                      <a:pt x="1561" y="77"/>
                    </a:lnTo>
                    <a:lnTo>
                      <a:pt x="1560" y="92"/>
                    </a:lnTo>
                    <a:lnTo>
                      <a:pt x="1558" y="108"/>
                    </a:lnTo>
                    <a:lnTo>
                      <a:pt x="1555" y="126"/>
                    </a:lnTo>
                    <a:lnTo>
                      <a:pt x="1552" y="146"/>
                    </a:lnTo>
                    <a:lnTo>
                      <a:pt x="1549" y="168"/>
                    </a:lnTo>
                    <a:lnTo>
                      <a:pt x="1545" y="190"/>
                    </a:lnTo>
                    <a:lnTo>
                      <a:pt x="1540" y="215"/>
                    </a:lnTo>
                    <a:lnTo>
                      <a:pt x="1531" y="268"/>
                    </a:lnTo>
                    <a:lnTo>
                      <a:pt x="1519" y="327"/>
                    </a:lnTo>
                    <a:lnTo>
                      <a:pt x="1506" y="391"/>
                    </a:lnTo>
                    <a:lnTo>
                      <a:pt x="1492" y="458"/>
                    </a:lnTo>
                    <a:lnTo>
                      <a:pt x="1477" y="529"/>
                    </a:lnTo>
                    <a:lnTo>
                      <a:pt x="1462" y="602"/>
                    </a:lnTo>
                    <a:lnTo>
                      <a:pt x="1446" y="678"/>
                    </a:lnTo>
                    <a:lnTo>
                      <a:pt x="1429" y="756"/>
                    </a:lnTo>
                    <a:lnTo>
                      <a:pt x="1394" y="914"/>
                    </a:lnTo>
                    <a:lnTo>
                      <a:pt x="1360" y="1072"/>
                    </a:lnTo>
                    <a:lnTo>
                      <a:pt x="1344" y="1149"/>
                    </a:lnTo>
                    <a:lnTo>
                      <a:pt x="1327" y="1224"/>
                    </a:lnTo>
                    <a:lnTo>
                      <a:pt x="1312" y="1297"/>
                    </a:lnTo>
                    <a:lnTo>
                      <a:pt x="1297" y="1367"/>
                    </a:lnTo>
                    <a:lnTo>
                      <a:pt x="1284" y="1433"/>
                    </a:lnTo>
                    <a:lnTo>
                      <a:pt x="1271" y="1494"/>
                    </a:lnTo>
                    <a:lnTo>
                      <a:pt x="1260" y="1551"/>
                    </a:lnTo>
                    <a:lnTo>
                      <a:pt x="1255" y="1577"/>
                    </a:lnTo>
                    <a:lnTo>
                      <a:pt x="1251" y="1602"/>
                    </a:lnTo>
                    <a:lnTo>
                      <a:pt x="1246" y="1625"/>
                    </a:lnTo>
                    <a:lnTo>
                      <a:pt x="1243" y="1647"/>
                    </a:lnTo>
                    <a:lnTo>
                      <a:pt x="1239" y="1667"/>
                    </a:lnTo>
                    <a:lnTo>
                      <a:pt x="1237" y="1685"/>
                    </a:lnTo>
                    <a:lnTo>
                      <a:pt x="1234" y="1701"/>
                    </a:lnTo>
                    <a:lnTo>
                      <a:pt x="1233" y="1715"/>
                    </a:lnTo>
                    <a:lnTo>
                      <a:pt x="1232" y="1727"/>
                    </a:lnTo>
                    <a:lnTo>
                      <a:pt x="1231" y="1737"/>
                    </a:lnTo>
                    <a:lnTo>
                      <a:pt x="1231" y="1743"/>
                    </a:lnTo>
                    <a:lnTo>
                      <a:pt x="1231" y="1747"/>
                    </a:lnTo>
                    <a:lnTo>
                      <a:pt x="1231" y="1742"/>
                    </a:lnTo>
                    <a:lnTo>
                      <a:pt x="1232" y="1746"/>
                    </a:lnTo>
                    <a:lnTo>
                      <a:pt x="1223" y="1730"/>
                    </a:lnTo>
                    <a:lnTo>
                      <a:pt x="1225" y="1732"/>
                    </a:lnTo>
                    <a:lnTo>
                      <a:pt x="1196" y="1723"/>
                    </a:lnTo>
                    <a:lnTo>
                      <a:pt x="1199" y="1723"/>
                    </a:lnTo>
                    <a:lnTo>
                      <a:pt x="1182" y="1731"/>
                    </a:lnTo>
                    <a:lnTo>
                      <a:pt x="1185" y="1728"/>
                    </a:lnTo>
                    <a:lnTo>
                      <a:pt x="1180" y="1733"/>
                    </a:lnTo>
                    <a:lnTo>
                      <a:pt x="1184" y="1728"/>
                    </a:lnTo>
                    <a:lnTo>
                      <a:pt x="1186" y="1723"/>
                    </a:lnTo>
                    <a:lnTo>
                      <a:pt x="1191" y="1715"/>
                    </a:lnTo>
                    <a:lnTo>
                      <a:pt x="1196" y="1704"/>
                    </a:lnTo>
                    <a:lnTo>
                      <a:pt x="1201" y="1692"/>
                    </a:lnTo>
                    <a:lnTo>
                      <a:pt x="1208" y="1676"/>
                    </a:lnTo>
                    <a:lnTo>
                      <a:pt x="1215" y="1660"/>
                    </a:lnTo>
                    <a:lnTo>
                      <a:pt x="1223" y="1641"/>
                    </a:lnTo>
                    <a:lnTo>
                      <a:pt x="1230" y="1620"/>
                    </a:lnTo>
                    <a:lnTo>
                      <a:pt x="1239" y="1598"/>
                    </a:lnTo>
                    <a:lnTo>
                      <a:pt x="1247" y="1575"/>
                    </a:lnTo>
                    <a:lnTo>
                      <a:pt x="1257" y="1550"/>
                    </a:lnTo>
                    <a:lnTo>
                      <a:pt x="1276" y="1495"/>
                    </a:lnTo>
                    <a:lnTo>
                      <a:pt x="1298" y="1436"/>
                    </a:lnTo>
                    <a:lnTo>
                      <a:pt x="1320" y="1372"/>
                    </a:lnTo>
                    <a:lnTo>
                      <a:pt x="1343" y="1304"/>
                    </a:lnTo>
                    <a:lnTo>
                      <a:pt x="1367" y="1234"/>
                    </a:lnTo>
                    <a:lnTo>
                      <a:pt x="1392" y="1161"/>
                    </a:lnTo>
                    <a:lnTo>
                      <a:pt x="1417" y="1086"/>
                    </a:lnTo>
                    <a:lnTo>
                      <a:pt x="1468" y="933"/>
                    </a:lnTo>
                    <a:lnTo>
                      <a:pt x="1519" y="779"/>
                    </a:lnTo>
                    <a:lnTo>
                      <a:pt x="1545" y="704"/>
                    </a:lnTo>
                    <a:lnTo>
                      <a:pt x="1569" y="630"/>
                    </a:lnTo>
                    <a:lnTo>
                      <a:pt x="1593" y="559"/>
                    </a:lnTo>
                    <a:lnTo>
                      <a:pt x="1617" y="490"/>
                    </a:lnTo>
                    <a:lnTo>
                      <a:pt x="1639" y="425"/>
                    </a:lnTo>
                    <a:lnTo>
                      <a:pt x="1660" y="364"/>
                    </a:lnTo>
                    <a:lnTo>
                      <a:pt x="1680" y="308"/>
                    </a:lnTo>
                    <a:lnTo>
                      <a:pt x="1698" y="257"/>
                    </a:lnTo>
                    <a:lnTo>
                      <a:pt x="1706" y="234"/>
                    </a:lnTo>
                    <a:lnTo>
                      <a:pt x="1715" y="212"/>
                    </a:lnTo>
                    <a:lnTo>
                      <a:pt x="1722" y="193"/>
                    </a:lnTo>
                    <a:lnTo>
                      <a:pt x="1729" y="174"/>
                    </a:lnTo>
                    <a:lnTo>
                      <a:pt x="1736" y="158"/>
                    </a:lnTo>
                    <a:lnTo>
                      <a:pt x="1742" y="142"/>
                    </a:lnTo>
                    <a:lnTo>
                      <a:pt x="1748" y="129"/>
                    </a:lnTo>
                    <a:lnTo>
                      <a:pt x="1753" y="118"/>
                    </a:lnTo>
                    <a:lnTo>
                      <a:pt x="1759" y="108"/>
                    </a:lnTo>
                    <a:lnTo>
                      <a:pt x="1762" y="101"/>
                    </a:lnTo>
                    <a:cubicBezTo>
                      <a:pt x="1763" y="99"/>
                      <a:pt x="1764" y="98"/>
                      <a:pt x="1766" y="96"/>
                    </a:cubicBezTo>
                    <a:lnTo>
                      <a:pt x="1769" y="92"/>
                    </a:lnTo>
                    <a:cubicBezTo>
                      <a:pt x="1771" y="90"/>
                      <a:pt x="1773" y="88"/>
                      <a:pt x="1776" y="86"/>
                    </a:cubicBezTo>
                    <a:lnTo>
                      <a:pt x="1778" y="84"/>
                    </a:lnTo>
                    <a:cubicBezTo>
                      <a:pt x="1785" y="79"/>
                      <a:pt x="1794" y="77"/>
                      <a:pt x="1803" y="79"/>
                    </a:cubicBezTo>
                    <a:lnTo>
                      <a:pt x="1806" y="79"/>
                    </a:lnTo>
                    <a:cubicBezTo>
                      <a:pt x="1817" y="81"/>
                      <a:pt x="1826" y="89"/>
                      <a:pt x="1831" y="99"/>
                    </a:cubicBezTo>
                    <a:lnTo>
                      <a:pt x="1832" y="102"/>
                    </a:lnTo>
                    <a:cubicBezTo>
                      <a:pt x="1833" y="105"/>
                      <a:pt x="1834" y="107"/>
                      <a:pt x="1834" y="110"/>
                    </a:cubicBezTo>
                    <a:lnTo>
                      <a:pt x="1835" y="115"/>
                    </a:lnTo>
                    <a:cubicBezTo>
                      <a:pt x="1835" y="117"/>
                      <a:pt x="1835" y="118"/>
                      <a:pt x="1835" y="120"/>
                    </a:cubicBezTo>
                    <a:lnTo>
                      <a:pt x="1835" y="127"/>
                    </a:lnTo>
                    <a:lnTo>
                      <a:pt x="1834" y="139"/>
                    </a:lnTo>
                    <a:lnTo>
                      <a:pt x="1833" y="150"/>
                    </a:lnTo>
                    <a:lnTo>
                      <a:pt x="1832" y="165"/>
                    </a:lnTo>
                    <a:lnTo>
                      <a:pt x="1829" y="179"/>
                    </a:lnTo>
                    <a:lnTo>
                      <a:pt x="1827" y="197"/>
                    </a:lnTo>
                    <a:lnTo>
                      <a:pt x="1823" y="215"/>
                    </a:lnTo>
                    <a:lnTo>
                      <a:pt x="1820" y="235"/>
                    </a:lnTo>
                    <a:lnTo>
                      <a:pt x="1816" y="257"/>
                    </a:lnTo>
                    <a:lnTo>
                      <a:pt x="1806" y="304"/>
                    </a:lnTo>
                    <a:lnTo>
                      <a:pt x="1795" y="356"/>
                    </a:lnTo>
                    <a:lnTo>
                      <a:pt x="1783" y="413"/>
                    </a:lnTo>
                    <a:lnTo>
                      <a:pt x="1770" y="474"/>
                    </a:lnTo>
                    <a:lnTo>
                      <a:pt x="1756" y="539"/>
                    </a:lnTo>
                    <a:lnTo>
                      <a:pt x="1740" y="606"/>
                    </a:lnTo>
                    <a:lnTo>
                      <a:pt x="1725" y="676"/>
                    </a:lnTo>
                    <a:lnTo>
                      <a:pt x="1708" y="748"/>
                    </a:lnTo>
                    <a:lnTo>
                      <a:pt x="1675" y="894"/>
                    </a:lnTo>
                    <a:lnTo>
                      <a:pt x="1641" y="1041"/>
                    </a:lnTo>
                    <a:lnTo>
                      <a:pt x="1624" y="1113"/>
                    </a:lnTo>
                    <a:lnTo>
                      <a:pt x="1608" y="1184"/>
                    </a:lnTo>
                    <a:lnTo>
                      <a:pt x="1593" y="1252"/>
                    </a:lnTo>
                    <a:lnTo>
                      <a:pt x="1579" y="1318"/>
                    </a:lnTo>
                    <a:lnTo>
                      <a:pt x="1565" y="1380"/>
                    </a:lnTo>
                    <a:lnTo>
                      <a:pt x="1552" y="1439"/>
                    </a:lnTo>
                    <a:lnTo>
                      <a:pt x="1541" y="1492"/>
                    </a:lnTo>
                    <a:lnTo>
                      <a:pt x="1531" y="1541"/>
                    </a:lnTo>
                    <a:lnTo>
                      <a:pt x="1526" y="1564"/>
                    </a:lnTo>
                    <a:lnTo>
                      <a:pt x="1522" y="1584"/>
                    </a:lnTo>
                    <a:lnTo>
                      <a:pt x="1519" y="1603"/>
                    </a:lnTo>
                    <a:lnTo>
                      <a:pt x="1516" y="1621"/>
                    </a:lnTo>
                    <a:lnTo>
                      <a:pt x="1514" y="1637"/>
                    </a:lnTo>
                    <a:lnTo>
                      <a:pt x="1511" y="1651"/>
                    </a:lnTo>
                    <a:lnTo>
                      <a:pt x="1510" y="1662"/>
                    </a:lnTo>
                    <a:lnTo>
                      <a:pt x="1509" y="1672"/>
                    </a:lnTo>
                    <a:lnTo>
                      <a:pt x="1509" y="1680"/>
                    </a:lnTo>
                    <a:lnTo>
                      <a:pt x="1509" y="1685"/>
                    </a:lnTo>
                    <a:lnTo>
                      <a:pt x="1508" y="1679"/>
                    </a:lnTo>
                    <a:lnTo>
                      <a:pt x="1509" y="1684"/>
                    </a:lnTo>
                    <a:lnTo>
                      <a:pt x="1506" y="1674"/>
                    </a:lnTo>
                    <a:lnTo>
                      <a:pt x="1507" y="1677"/>
                    </a:lnTo>
                    <a:lnTo>
                      <a:pt x="1481" y="1659"/>
                    </a:lnTo>
                    <a:lnTo>
                      <a:pt x="1483" y="1659"/>
                    </a:lnTo>
                    <a:lnTo>
                      <a:pt x="1461" y="1665"/>
                    </a:lnTo>
                    <a:lnTo>
                      <a:pt x="1463" y="1663"/>
                    </a:lnTo>
                    <a:lnTo>
                      <a:pt x="1456" y="1670"/>
                    </a:lnTo>
                    <a:lnTo>
                      <a:pt x="1459" y="1666"/>
                    </a:lnTo>
                    <a:lnTo>
                      <a:pt x="1461" y="1662"/>
                    </a:lnTo>
                    <a:lnTo>
                      <a:pt x="1464" y="1657"/>
                    </a:lnTo>
                    <a:lnTo>
                      <a:pt x="1468" y="1649"/>
                    </a:lnTo>
                    <a:lnTo>
                      <a:pt x="1473" y="1639"/>
                    </a:lnTo>
                    <a:lnTo>
                      <a:pt x="1479" y="1626"/>
                    </a:lnTo>
                    <a:lnTo>
                      <a:pt x="1484" y="1612"/>
                    </a:lnTo>
                    <a:lnTo>
                      <a:pt x="1491" y="1596"/>
                    </a:lnTo>
                    <a:lnTo>
                      <a:pt x="1505" y="1560"/>
                    </a:lnTo>
                    <a:lnTo>
                      <a:pt x="1521" y="1519"/>
                    </a:lnTo>
                    <a:lnTo>
                      <a:pt x="1538" y="1473"/>
                    </a:lnTo>
                    <a:lnTo>
                      <a:pt x="1556" y="1422"/>
                    </a:lnTo>
                    <a:lnTo>
                      <a:pt x="1576" y="1367"/>
                    </a:lnTo>
                    <a:lnTo>
                      <a:pt x="1596" y="1309"/>
                    </a:lnTo>
                    <a:lnTo>
                      <a:pt x="1617" y="1248"/>
                    </a:lnTo>
                    <a:lnTo>
                      <a:pt x="1639" y="1185"/>
                    </a:lnTo>
                    <a:lnTo>
                      <a:pt x="1661" y="1121"/>
                    </a:lnTo>
                    <a:lnTo>
                      <a:pt x="1707" y="988"/>
                    </a:lnTo>
                    <a:lnTo>
                      <a:pt x="1752" y="855"/>
                    </a:lnTo>
                    <a:lnTo>
                      <a:pt x="1775" y="789"/>
                    </a:lnTo>
                    <a:lnTo>
                      <a:pt x="1797" y="725"/>
                    </a:lnTo>
                    <a:lnTo>
                      <a:pt x="1819" y="663"/>
                    </a:lnTo>
                    <a:lnTo>
                      <a:pt x="1840" y="603"/>
                    </a:lnTo>
                    <a:lnTo>
                      <a:pt x="1860" y="547"/>
                    </a:lnTo>
                    <a:lnTo>
                      <a:pt x="1879" y="493"/>
                    </a:lnTo>
                    <a:lnTo>
                      <a:pt x="1897" y="444"/>
                    </a:lnTo>
                    <a:lnTo>
                      <a:pt x="1914" y="400"/>
                    </a:lnTo>
                    <a:lnTo>
                      <a:pt x="1929" y="360"/>
                    </a:lnTo>
                    <a:lnTo>
                      <a:pt x="1936" y="342"/>
                    </a:lnTo>
                    <a:lnTo>
                      <a:pt x="1943" y="325"/>
                    </a:lnTo>
                    <a:lnTo>
                      <a:pt x="1950" y="310"/>
                    </a:lnTo>
                    <a:lnTo>
                      <a:pt x="1955" y="297"/>
                    </a:lnTo>
                    <a:lnTo>
                      <a:pt x="1961" y="285"/>
                    </a:lnTo>
                    <a:lnTo>
                      <a:pt x="1966" y="275"/>
                    </a:lnTo>
                    <a:lnTo>
                      <a:pt x="1971" y="266"/>
                    </a:lnTo>
                    <a:lnTo>
                      <a:pt x="1976" y="258"/>
                    </a:lnTo>
                    <a:lnTo>
                      <a:pt x="1981" y="251"/>
                    </a:lnTo>
                    <a:cubicBezTo>
                      <a:pt x="1983" y="248"/>
                      <a:pt x="1985" y="246"/>
                      <a:pt x="1988" y="245"/>
                    </a:cubicBezTo>
                    <a:lnTo>
                      <a:pt x="1990" y="243"/>
                    </a:lnTo>
                    <a:cubicBezTo>
                      <a:pt x="1996" y="239"/>
                      <a:pt x="2003" y="236"/>
                      <a:pt x="2010" y="236"/>
                    </a:cubicBezTo>
                    <a:lnTo>
                      <a:pt x="2012" y="236"/>
                    </a:lnTo>
                    <a:cubicBezTo>
                      <a:pt x="2022" y="236"/>
                      <a:pt x="2031" y="241"/>
                      <a:pt x="2038" y="248"/>
                    </a:cubicBezTo>
                    <a:lnTo>
                      <a:pt x="2039" y="250"/>
                    </a:lnTo>
                    <a:cubicBezTo>
                      <a:pt x="2042" y="253"/>
                      <a:pt x="2044" y="256"/>
                      <a:pt x="2045" y="260"/>
                    </a:cubicBezTo>
                    <a:lnTo>
                      <a:pt x="2047" y="264"/>
                    </a:lnTo>
                    <a:cubicBezTo>
                      <a:pt x="2048" y="266"/>
                      <a:pt x="2048" y="269"/>
                      <a:pt x="2048" y="272"/>
                    </a:cubicBezTo>
                    <a:lnTo>
                      <a:pt x="2049" y="277"/>
                    </a:lnTo>
                    <a:lnTo>
                      <a:pt x="2049" y="286"/>
                    </a:lnTo>
                    <a:lnTo>
                      <a:pt x="2049" y="295"/>
                    </a:lnTo>
                    <a:lnTo>
                      <a:pt x="2048" y="308"/>
                    </a:lnTo>
                    <a:lnTo>
                      <a:pt x="2047" y="320"/>
                    </a:lnTo>
                    <a:lnTo>
                      <a:pt x="2044" y="348"/>
                    </a:lnTo>
                    <a:lnTo>
                      <a:pt x="2039" y="381"/>
                    </a:lnTo>
                    <a:lnTo>
                      <a:pt x="2033" y="419"/>
                    </a:lnTo>
                    <a:lnTo>
                      <a:pt x="2026" y="460"/>
                    </a:lnTo>
                    <a:lnTo>
                      <a:pt x="2017" y="506"/>
                    </a:lnTo>
                    <a:lnTo>
                      <a:pt x="2008" y="555"/>
                    </a:lnTo>
                    <a:lnTo>
                      <a:pt x="1998" y="607"/>
                    </a:lnTo>
                    <a:lnTo>
                      <a:pt x="1987" y="661"/>
                    </a:lnTo>
                    <a:lnTo>
                      <a:pt x="1976" y="717"/>
                    </a:lnTo>
                    <a:lnTo>
                      <a:pt x="1964" y="775"/>
                    </a:lnTo>
                    <a:lnTo>
                      <a:pt x="1939" y="893"/>
                    </a:lnTo>
                    <a:lnTo>
                      <a:pt x="1914" y="1012"/>
                    </a:lnTo>
                    <a:lnTo>
                      <a:pt x="1902" y="1071"/>
                    </a:lnTo>
                    <a:lnTo>
                      <a:pt x="1890" y="1129"/>
                    </a:lnTo>
                    <a:lnTo>
                      <a:pt x="1879" y="1185"/>
                    </a:lnTo>
                    <a:lnTo>
                      <a:pt x="1868" y="1239"/>
                    </a:lnTo>
                    <a:lnTo>
                      <a:pt x="1857" y="1290"/>
                    </a:lnTo>
                    <a:lnTo>
                      <a:pt x="1848" y="1339"/>
                    </a:lnTo>
                    <a:lnTo>
                      <a:pt x="1839" y="1384"/>
                    </a:lnTo>
                    <a:lnTo>
                      <a:pt x="1832" y="1425"/>
                    </a:lnTo>
                    <a:lnTo>
                      <a:pt x="1826" y="1461"/>
                    </a:lnTo>
                    <a:lnTo>
                      <a:pt x="1821" y="1493"/>
                    </a:lnTo>
                    <a:lnTo>
                      <a:pt x="1817" y="1519"/>
                    </a:lnTo>
                    <a:lnTo>
                      <a:pt x="1816" y="1530"/>
                    </a:lnTo>
                    <a:lnTo>
                      <a:pt x="1815" y="1539"/>
                    </a:lnTo>
                    <a:lnTo>
                      <a:pt x="1815" y="1547"/>
                    </a:lnTo>
                    <a:lnTo>
                      <a:pt x="1815" y="1552"/>
                    </a:lnTo>
                    <a:lnTo>
                      <a:pt x="1815" y="1554"/>
                    </a:lnTo>
                    <a:lnTo>
                      <a:pt x="1814" y="1548"/>
                    </a:lnTo>
                    <a:lnTo>
                      <a:pt x="1815" y="1551"/>
                    </a:lnTo>
                    <a:lnTo>
                      <a:pt x="1811" y="1543"/>
                    </a:lnTo>
                    <a:lnTo>
                      <a:pt x="1813" y="1545"/>
                    </a:lnTo>
                    <a:lnTo>
                      <a:pt x="1798" y="1533"/>
                    </a:lnTo>
                    <a:lnTo>
                      <a:pt x="1800" y="1533"/>
                    </a:lnTo>
                    <a:lnTo>
                      <a:pt x="1769" y="1536"/>
                    </a:lnTo>
                    <a:lnTo>
                      <a:pt x="1774" y="1533"/>
                    </a:lnTo>
                    <a:lnTo>
                      <a:pt x="1765" y="1541"/>
                    </a:lnTo>
                    <a:lnTo>
                      <a:pt x="1771" y="1533"/>
                    </a:lnTo>
                    <a:lnTo>
                      <a:pt x="1776" y="1523"/>
                    </a:lnTo>
                    <a:lnTo>
                      <a:pt x="1784" y="1507"/>
                    </a:lnTo>
                    <a:lnTo>
                      <a:pt x="1793" y="1486"/>
                    </a:lnTo>
                    <a:lnTo>
                      <a:pt x="1804" y="1461"/>
                    </a:lnTo>
                    <a:lnTo>
                      <a:pt x="1815" y="1432"/>
                    </a:lnTo>
                    <a:lnTo>
                      <a:pt x="1828" y="1400"/>
                    </a:lnTo>
                    <a:lnTo>
                      <a:pt x="1841" y="1365"/>
                    </a:lnTo>
                    <a:lnTo>
                      <a:pt x="1855" y="1327"/>
                    </a:lnTo>
                    <a:lnTo>
                      <a:pt x="1870" y="1288"/>
                    </a:lnTo>
                    <a:lnTo>
                      <a:pt x="1885" y="1246"/>
                    </a:lnTo>
                    <a:lnTo>
                      <a:pt x="1900" y="1204"/>
                    </a:lnTo>
                    <a:lnTo>
                      <a:pt x="1932" y="1116"/>
                    </a:lnTo>
                    <a:lnTo>
                      <a:pt x="1963" y="1026"/>
                    </a:lnTo>
                    <a:lnTo>
                      <a:pt x="1995" y="938"/>
                    </a:lnTo>
                    <a:lnTo>
                      <a:pt x="2010" y="896"/>
                    </a:lnTo>
                    <a:lnTo>
                      <a:pt x="2025" y="855"/>
                    </a:lnTo>
                    <a:lnTo>
                      <a:pt x="2040" y="817"/>
                    </a:lnTo>
                    <a:lnTo>
                      <a:pt x="2054" y="780"/>
                    </a:lnTo>
                    <a:lnTo>
                      <a:pt x="2067" y="746"/>
                    </a:lnTo>
                    <a:lnTo>
                      <a:pt x="2079" y="714"/>
                    </a:lnTo>
                    <a:lnTo>
                      <a:pt x="2091" y="686"/>
                    </a:lnTo>
                    <a:lnTo>
                      <a:pt x="2102" y="662"/>
                    </a:lnTo>
                    <a:lnTo>
                      <a:pt x="2112" y="641"/>
                    </a:lnTo>
                    <a:lnTo>
                      <a:pt x="2121" y="624"/>
                    </a:lnTo>
                    <a:lnTo>
                      <a:pt x="2129" y="611"/>
                    </a:lnTo>
                    <a:cubicBezTo>
                      <a:pt x="2130" y="609"/>
                      <a:pt x="2132" y="607"/>
                      <a:pt x="2134" y="605"/>
                    </a:cubicBezTo>
                    <a:lnTo>
                      <a:pt x="2140" y="600"/>
                    </a:lnTo>
                    <a:cubicBezTo>
                      <a:pt x="2145" y="595"/>
                      <a:pt x="2151" y="592"/>
                      <a:pt x="2158" y="591"/>
                    </a:cubicBezTo>
                    <a:lnTo>
                      <a:pt x="2163" y="590"/>
                    </a:lnTo>
                    <a:cubicBezTo>
                      <a:pt x="2174" y="588"/>
                      <a:pt x="2185" y="592"/>
                      <a:pt x="2192" y="600"/>
                    </a:cubicBezTo>
                    <a:lnTo>
                      <a:pt x="2195" y="604"/>
                    </a:lnTo>
                    <a:cubicBezTo>
                      <a:pt x="2199" y="608"/>
                      <a:pt x="2201" y="612"/>
                      <a:pt x="2203" y="617"/>
                    </a:cubicBezTo>
                    <a:lnTo>
                      <a:pt x="2205" y="624"/>
                    </a:lnTo>
                    <a:cubicBezTo>
                      <a:pt x="2206" y="626"/>
                      <a:pt x="2206" y="628"/>
                      <a:pt x="2206" y="630"/>
                    </a:cubicBezTo>
                    <a:lnTo>
                      <a:pt x="2208" y="641"/>
                    </a:lnTo>
                    <a:lnTo>
                      <a:pt x="2208" y="658"/>
                    </a:lnTo>
                    <a:lnTo>
                      <a:pt x="2208" y="678"/>
                    </a:lnTo>
                    <a:lnTo>
                      <a:pt x="2207" y="699"/>
                    </a:lnTo>
                    <a:lnTo>
                      <a:pt x="2205" y="723"/>
                    </a:lnTo>
                    <a:lnTo>
                      <a:pt x="2202" y="750"/>
                    </a:lnTo>
                    <a:lnTo>
                      <a:pt x="2199" y="778"/>
                    </a:lnTo>
                    <a:lnTo>
                      <a:pt x="2196" y="807"/>
                    </a:lnTo>
                    <a:lnTo>
                      <a:pt x="2192" y="838"/>
                    </a:lnTo>
                    <a:lnTo>
                      <a:pt x="2184" y="904"/>
                    </a:lnTo>
                    <a:lnTo>
                      <a:pt x="2175" y="973"/>
                    </a:lnTo>
                    <a:lnTo>
                      <a:pt x="2165" y="1042"/>
                    </a:lnTo>
                    <a:lnTo>
                      <a:pt x="2156" y="1110"/>
                    </a:lnTo>
                    <a:lnTo>
                      <a:pt x="2148" y="1175"/>
                    </a:lnTo>
                    <a:lnTo>
                      <a:pt x="2144" y="1205"/>
                    </a:lnTo>
                    <a:lnTo>
                      <a:pt x="2141" y="1233"/>
                    </a:lnTo>
                    <a:lnTo>
                      <a:pt x="2138" y="1260"/>
                    </a:lnTo>
                    <a:lnTo>
                      <a:pt x="2136" y="1284"/>
                    </a:lnTo>
                    <a:lnTo>
                      <a:pt x="2134" y="1306"/>
                    </a:lnTo>
                    <a:lnTo>
                      <a:pt x="2133" y="1324"/>
                    </a:lnTo>
                    <a:lnTo>
                      <a:pt x="2133" y="1340"/>
                    </a:lnTo>
                    <a:lnTo>
                      <a:pt x="2133" y="1350"/>
                    </a:lnTo>
                    <a:lnTo>
                      <a:pt x="2135" y="1357"/>
                    </a:lnTo>
                    <a:lnTo>
                      <a:pt x="2132" y="1349"/>
                    </a:lnTo>
                    <a:lnTo>
                      <a:pt x="2135" y="1355"/>
                    </a:lnTo>
                    <a:lnTo>
                      <a:pt x="2122" y="1340"/>
                    </a:lnTo>
                    <a:lnTo>
                      <a:pt x="2126" y="1342"/>
                    </a:lnTo>
                    <a:lnTo>
                      <a:pt x="2100" y="1337"/>
                    </a:lnTo>
                    <a:lnTo>
                      <a:pt x="2105" y="1336"/>
                    </a:lnTo>
                    <a:lnTo>
                      <a:pt x="2092" y="1342"/>
                    </a:lnTo>
                    <a:lnTo>
                      <a:pt x="2097" y="1339"/>
                    </a:lnTo>
                    <a:lnTo>
                      <a:pt x="2092" y="1344"/>
                    </a:lnTo>
                    <a:lnTo>
                      <a:pt x="2098" y="1337"/>
                    </a:lnTo>
                    <a:lnTo>
                      <a:pt x="2102" y="1330"/>
                    </a:lnTo>
                    <a:lnTo>
                      <a:pt x="2108" y="1320"/>
                    </a:lnTo>
                    <a:lnTo>
                      <a:pt x="2115" y="1308"/>
                    </a:lnTo>
                    <a:lnTo>
                      <a:pt x="2122" y="1293"/>
                    </a:lnTo>
                    <a:lnTo>
                      <a:pt x="2130" y="1276"/>
                    </a:lnTo>
                    <a:lnTo>
                      <a:pt x="2139" y="1258"/>
                    </a:lnTo>
                    <a:lnTo>
                      <a:pt x="2158" y="1217"/>
                    </a:lnTo>
                    <a:lnTo>
                      <a:pt x="2177" y="1172"/>
                    </a:lnTo>
                    <a:lnTo>
                      <a:pt x="2197" y="1124"/>
                    </a:lnTo>
                    <a:lnTo>
                      <a:pt x="2217" y="1076"/>
                    </a:lnTo>
                    <a:lnTo>
                      <a:pt x="2237" y="1028"/>
                    </a:lnTo>
                    <a:lnTo>
                      <a:pt x="2257" y="983"/>
                    </a:lnTo>
                    <a:lnTo>
                      <a:pt x="2275" y="941"/>
                    </a:lnTo>
                    <a:lnTo>
                      <a:pt x="2284" y="923"/>
                    </a:lnTo>
                    <a:lnTo>
                      <a:pt x="2293" y="906"/>
                    </a:lnTo>
                    <a:lnTo>
                      <a:pt x="2301" y="890"/>
                    </a:lnTo>
                    <a:lnTo>
                      <a:pt x="2308" y="876"/>
                    </a:lnTo>
                    <a:lnTo>
                      <a:pt x="2316" y="864"/>
                    </a:lnTo>
                    <a:lnTo>
                      <a:pt x="2324" y="854"/>
                    </a:lnTo>
                    <a:cubicBezTo>
                      <a:pt x="2324" y="853"/>
                      <a:pt x="2326" y="852"/>
                      <a:pt x="2327" y="851"/>
                    </a:cubicBezTo>
                    <a:lnTo>
                      <a:pt x="2332" y="845"/>
                    </a:lnTo>
                    <a:cubicBezTo>
                      <a:pt x="2335" y="843"/>
                      <a:pt x="2337" y="841"/>
                      <a:pt x="2340" y="839"/>
                    </a:cubicBezTo>
                    <a:lnTo>
                      <a:pt x="2345" y="837"/>
                    </a:lnTo>
                    <a:cubicBezTo>
                      <a:pt x="2349" y="835"/>
                      <a:pt x="2354" y="833"/>
                      <a:pt x="2359" y="833"/>
                    </a:cubicBezTo>
                    <a:lnTo>
                      <a:pt x="2363" y="833"/>
                    </a:lnTo>
                    <a:cubicBezTo>
                      <a:pt x="2369" y="832"/>
                      <a:pt x="2376" y="834"/>
                      <a:pt x="2382" y="837"/>
                    </a:cubicBezTo>
                    <a:lnTo>
                      <a:pt x="2386" y="840"/>
                    </a:lnTo>
                    <a:cubicBezTo>
                      <a:pt x="2389" y="842"/>
                      <a:pt x="2392" y="845"/>
                      <a:pt x="2395" y="848"/>
                    </a:cubicBezTo>
                    <a:lnTo>
                      <a:pt x="2398" y="852"/>
                    </a:lnTo>
                    <a:cubicBezTo>
                      <a:pt x="2400" y="855"/>
                      <a:pt x="2402" y="858"/>
                      <a:pt x="2403" y="861"/>
                    </a:cubicBezTo>
                    <a:lnTo>
                      <a:pt x="2405" y="867"/>
                    </a:lnTo>
                    <a:lnTo>
                      <a:pt x="2409" y="878"/>
                    </a:lnTo>
                    <a:lnTo>
                      <a:pt x="2411" y="891"/>
                    </a:lnTo>
                    <a:lnTo>
                      <a:pt x="2413" y="905"/>
                    </a:lnTo>
                    <a:lnTo>
                      <a:pt x="2413" y="920"/>
                    </a:lnTo>
                    <a:lnTo>
                      <a:pt x="2415" y="950"/>
                    </a:lnTo>
                    <a:lnTo>
                      <a:pt x="2415" y="985"/>
                    </a:lnTo>
                    <a:lnTo>
                      <a:pt x="2414" y="1023"/>
                    </a:lnTo>
                    <a:lnTo>
                      <a:pt x="2412" y="1061"/>
                    </a:lnTo>
                    <a:lnTo>
                      <a:pt x="2411" y="1100"/>
                    </a:lnTo>
                    <a:lnTo>
                      <a:pt x="2410" y="1139"/>
                    </a:lnTo>
                    <a:lnTo>
                      <a:pt x="2409" y="1175"/>
                    </a:lnTo>
                    <a:lnTo>
                      <a:pt x="2409" y="1208"/>
                    </a:lnTo>
                    <a:lnTo>
                      <a:pt x="2410" y="1237"/>
                    </a:lnTo>
                    <a:lnTo>
                      <a:pt x="2411" y="1249"/>
                    </a:lnTo>
                    <a:lnTo>
                      <a:pt x="2413" y="1258"/>
                    </a:lnTo>
                    <a:lnTo>
                      <a:pt x="2414" y="1266"/>
                    </a:lnTo>
                    <a:lnTo>
                      <a:pt x="2416" y="1271"/>
                    </a:lnTo>
                    <a:lnTo>
                      <a:pt x="2417" y="1274"/>
                    </a:lnTo>
                    <a:lnTo>
                      <a:pt x="2413" y="1267"/>
                    </a:lnTo>
                    <a:lnTo>
                      <a:pt x="2417" y="1272"/>
                    </a:lnTo>
                    <a:lnTo>
                      <a:pt x="2410" y="1265"/>
                    </a:lnTo>
                    <a:lnTo>
                      <a:pt x="2414" y="1268"/>
                    </a:lnTo>
                    <a:lnTo>
                      <a:pt x="2406" y="1264"/>
                    </a:lnTo>
                    <a:lnTo>
                      <a:pt x="2410" y="1265"/>
                    </a:lnTo>
                    <a:lnTo>
                      <a:pt x="2393" y="1263"/>
                    </a:lnTo>
                    <a:lnTo>
                      <a:pt x="2402" y="1262"/>
                    </a:lnTo>
                    <a:lnTo>
                      <a:pt x="2390" y="1266"/>
                    </a:lnTo>
                    <a:lnTo>
                      <a:pt x="2401" y="1260"/>
                    </a:lnTo>
                    <a:lnTo>
                      <a:pt x="2396" y="1264"/>
                    </a:lnTo>
                    <a:lnTo>
                      <a:pt x="2408" y="1254"/>
                    </a:lnTo>
                    <a:lnTo>
                      <a:pt x="2417" y="1243"/>
                    </a:lnTo>
                    <a:lnTo>
                      <a:pt x="2429" y="1228"/>
                    </a:lnTo>
                    <a:lnTo>
                      <a:pt x="2442" y="1211"/>
                    </a:lnTo>
                    <a:lnTo>
                      <a:pt x="2456" y="1192"/>
                    </a:lnTo>
                    <a:lnTo>
                      <a:pt x="2485" y="1153"/>
                    </a:lnTo>
                    <a:lnTo>
                      <a:pt x="2500" y="1133"/>
                    </a:lnTo>
                    <a:lnTo>
                      <a:pt x="2514" y="1115"/>
                    </a:lnTo>
                    <a:lnTo>
                      <a:pt x="2529" y="1099"/>
                    </a:lnTo>
                    <a:lnTo>
                      <a:pt x="2543" y="1085"/>
                    </a:lnTo>
                    <a:lnTo>
                      <a:pt x="2559" y="1073"/>
                    </a:lnTo>
                    <a:cubicBezTo>
                      <a:pt x="2561" y="1072"/>
                      <a:pt x="2563" y="1070"/>
                      <a:pt x="2566" y="1069"/>
                    </a:cubicBezTo>
                    <a:lnTo>
                      <a:pt x="2577" y="1065"/>
                    </a:lnTo>
                    <a:cubicBezTo>
                      <a:pt x="2579" y="1064"/>
                      <a:pt x="2582" y="1064"/>
                      <a:pt x="2585" y="1063"/>
                    </a:cubicBezTo>
                    <a:lnTo>
                      <a:pt x="2594" y="1062"/>
                    </a:lnTo>
                    <a:cubicBezTo>
                      <a:pt x="2597" y="1061"/>
                      <a:pt x="2601" y="1062"/>
                      <a:pt x="2604" y="1062"/>
                    </a:cubicBezTo>
                    <a:lnTo>
                      <a:pt x="2612" y="1064"/>
                    </a:lnTo>
                    <a:cubicBezTo>
                      <a:pt x="2615" y="1064"/>
                      <a:pt x="2618" y="1065"/>
                      <a:pt x="2621" y="1066"/>
                    </a:cubicBezTo>
                    <a:lnTo>
                      <a:pt x="2628" y="1070"/>
                    </a:lnTo>
                    <a:cubicBezTo>
                      <a:pt x="2631" y="1071"/>
                      <a:pt x="2633" y="1073"/>
                      <a:pt x="2635" y="1075"/>
                    </a:cubicBezTo>
                    <a:lnTo>
                      <a:pt x="2642" y="1080"/>
                    </a:lnTo>
                    <a:cubicBezTo>
                      <a:pt x="2643" y="1081"/>
                      <a:pt x="2645" y="1083"/>
                      <a:pt x="2646" y="1084"/>
                    </a:cubicBezTo>
                    <a:lnTo>
                      <a:pt x="2652" y="1091"/>
                    </a:lnTo>
                    <a:lnTo>
                      <a:pt x="2660" y="1103"/>
                    </a:lnTo>
                    <a:lnTo>
                      <a:pt x="2672" y="1127"/>
                    </a:lnTo>
                    <a:lnTo>
                      <a:pt x="2684" y="1150"/>
                    </a:lnTo>
                    <a:lnTo>
                      <a:pt x="2698" y="1172"/>
                    </a:lnTo>
                    <a:lnTo>
                      <a:pt x="2695" y="1168"/>
                    </a:lnTo>
                    <a:lnTo>
                      <a:pt x="2713" y="1190"/>
                    </a:lnTo>
                    <a:lnTo>
                      <a:pt x="2709" y="1186"/>
                    </a:lnTo>
                    <a:lnTo>
                      <a:pt x="2720" y="1195"/>
                    </a:lnTo>
                    <a:lnTo>
                      <a:pt x="2730" y="1201"/>
                    </a:lnTo>
                    <a:lnTo>
                      <a:pt x="2725" y="1199"/>
                    </a:lnTo>
                    <a:lnTo>
                      <a:pt x="2755" y="1213"/>
                    </a:lnTo>
                    <a:lnTo>
                      <a:pt x="2787" y="1224"/>
                    </a:lnTo>
                    <a:lnTo>
                      <a:pt x="2823" y="1236"/>
                    </a:lnTo>
                    <a:lnTo>
                      <a:pt x="2863" y="1248"/>
                    </a:lnTo>
                    <a:lnTo>
                      <a:pt x="3001" y="1286"/>
                    </a:lnTo>
                    <a:lnTo>
                      <a:pt x="2984" y="1350"/>
                    </a:lnTo>
                    <a:lnTo>
                      <a:pt x="2844" y="1312"/>
                    </a:lnTo>
                    <a:lnTo>
                      <a:pt x="2803" y="1300"/>
                    </a:lnTo>
                    <a:lnTo>
                      <a:pt x="2763" y="1287"/>
                    </a:lnTo>
                    <a:lnTo>
                      <a:pt x="2727" y="1273"/>
                    </a:lnTo>
                    <a:lnTo>
                      <a:pt x="2697" y="1259"/>
                    </a:lnTo>
                    <a:cubicBezTo>
                      <a:pt x="2696" y="1259"/>
                      <a:pt x="2694" y="1258"/>
                      <a:pt x="2693" y="1257"/>
                    </a:cubicBezTo>
                    <a:lnTo>
                      <a:pt x="2677" y="1246"/>
                    </a:lnTo>
                    <a:lnTo>
                      <a:pt x="2666" y="1237"/>
                    </a:lnTo>
                    <a:cubicBezTo>
                      <a:pt x="2664" y="1235"/>
                      <a:pt x="2663" y="1234"/>
                      <a:pt x="2662" y="1233"/>
                    </a:cubicBezTo>
                    <a:lnTo>
                      <a:pt x="2643" y="1211"/>
                    </a:lnTo>
                    <a:cubicBezTo>
                      <a:pt x="2642" y="1209"/>
                      <a:pt x="2641" y="1208"/>
                      <a:pt x="2640" y="1206"/>
                    </a:cubicBezTo>
                    <a:lnTo>
                      <a:pt x="2625" y="1181"/>
                    </a:lnTo>
                    <a:lnTo>
                      <a:pt x="2614" y="1158"/>
                    </a:lnTo>
                    <a:lnTo>
                      <a:pt x="2604" y="1140"/>
                    </a:lnTo>
                    <a:lnTo>
                      <a:pt x="2601" y="1134"/>
                    </a:lnTo>
                    <a:lnTo>
                      <a:pt x="2595" y="1127"/>
                    </a:lnTo>
                    <a:lnTo>
                      <a:pt x="2599" y="1131"/>
                    </a:lnTo>
                    <a:lnTo>
                      <a:pt x="2592" y="1125"/>
                    </a:lnTo>
                    <a:lnTo>
                      <a:pt x="2599" y="1130"/>
                    </a:lnTo>
                    <a:lnTo>
                      <a:pt x="2592" y="1126"/>
                    </a:lnTo>
                    <a:lnTo>
                      <a:pt x="2601" y="1129"/>
                    </a:lnTo>
                    <a:lnTo>
                      <a:pt x="2592" y="1128"/>
                    </a:lnTo>
                    <a:lnTo>
                      <a:pt x="2603" y="1128"/>
                    </a:lnTo>
                    <a:lnTo>
                      <a:pt x="2593" y="1129"/>
                    </a:lnTo>
                    <a:lnTo>
                      <a:pt x="2601" y="1127"/>
                    </a:lnTo>
                    <a:lnTo>
                      <a:pt x="2590" y="1131"/>
                    </a:lnTo>
                    <a:lnTo>
                      <a:pt x="2598" y="1127"/>
                    </a:lnTo>
                    <a:lnTo>
                      <a:pt x="2590" y="1133"/>
                    </a:lnTo>
                    <a:lnTo>
                      <a:pt x="2578" y="1144"/>
                    </a:lnTo>
                    <a:lnTo>
                      <a:pt x="2566" y="1157"/>
                    </a:lnTo>
                    <a:lnTo>
                      <a:pt x="2553" y="1173"/>
                    </a:lnTo>
                    <a:lnTo>
                      <a:pt x="2539" y="1192"/>
                    </a:lnTo>
                    <a:lnTo>
                      <a:pt x="2510" y="1232"/>
                    </a:lnTo>
                    <a:lnTo>
                      <a:pt x="2495" y="1252"/>
                    </a:lnTo>
                    <a:lnTo>
                      <a:pt x="2481" y="1271"/>
                    </a:lnTo>
                    <a:lnTo>
                      <a:pt x="2466" y="1288"/>
                    </a:lnTo>
                    <a:lnTo>
                      <a:pt x="2451" y="1304"/>
                    </a:lnTo>
                    <a:lnTo>
                      <a:pt x="2439" y="1314"/>
                    </a:lnTo>
                    <a:cubicBezTo>
                      <a:pt x="2437" y="1316"/>
                      <a:pt x="2436" y="1317"/>
                      <a:pt x="2434" y="1318"/>
                    </a:cubicBezTo>
                    <a:lnTo>
                      <a:pt x="2424" y="1324"/>
                    </a:lnTo>
                    <a:cubicBezTo>
                      <a:pt x="2420" y="1326"/>
                      <a:pt x="2416" y="1327"/>
                      <a:pt x="2412" y="1328"/>
                    </a:cubicBezTo>
                    <a:lnTo>
                      <a:pt x="2403" y="1329"/>
                    </a:lnTo>
                    <a:cubicBezTo>
                      <a:pt x="2397" y="1330"/>
                      <a:pt x="2391" y="1329"/>
                      <a:pt x="2386" y="1327"/>
                    </a:cubicBezTo>
                    <a:lnTo>
                      <a:pt x="2382" y="1326"/>
                    </a:lnTo>
                    <a:cubicBezTo>
                      <a:pt x="2379" y="1325"/>
                      <a:pt x="2377" y="1323"/>
                      <a:pt x="2374" y="1322"/>
                    </a:cubicBezTo>
                    <a:lnTo>
                      <a:pt x="2371" y="1319"/>
                    </a:lnTo>
                    <a:cubicBezTo>
                      <a:pt x="2368" y="1317"/>
                      <a:pt x="2366" y="1315"/>
                      <a:pt x="2364" y="1312"/>
                    </a:cubicBezTo>
                    <a:lnTo>
                      <a:pt x="2360" y="1308"/>
                    </a:lnTo>
                    <a:cubicBezTo>
                      <a:pt x="2359" y="1306"/>
                      <a:pt x="2357" y="1303"/>
                      <a:pt x="2356" y="1300"/>
                    </a:cubicBezTo>
                    <a:lnTo>
                      <a:pt x="2352" y="1291"/>
                    </a:lnTo>
                    <a:lnTo>
                      <a:pt x="2349" y="1279"/>
                    </a:lnTo>
                    <a:lnTo>
                      <a:pt x="2346" y="1267"/>
                    </a:lnTo>
                    <a:lnTo>
                      <a:pt x="2345" y="1254"/>
                    </a:lnTo>
                    <a:lnTo>
                      <a:pt x="2344" y="1240"/>
                    </a:lnTo>
                    <a:lnTo>
                      <a:pt x="2342" y="1208"/>
                    </a:lnTo>
                    <a:lnTo>
                      <a:pt x="2342" y="1174"/>
                    </a:lnTo>
                    <a:lnTo>
                      <a:pt x="2343" y="1137"/>
                    </a:lnTo>
                    <a:lnTo>
                      <a:pt x="2344" y="1098"/>
                    </a:lnTo>
                    <a:lnTo>
                      <a:pt x="2346" y="1059"/>
                    </a:lnTo>
                    <a:lnTo>
                      <a:pt x="2347" y="1021"/>
                    </a:lnTo>
                    <a:lnTo>
                      <a:pt x="2348" y="985"/>
                    </a:lnTo>
                    <a:lnTo>
                      <a:pt x="2348" y="952"/>
                    </a:lnTo>
                    <a:lnTo>
                      <a:pt x="2347" y="924"/>
                    </a:lnTo>
                    <a:lnTo>
                      <a:pt x="2346" y="912"/>
                    </a:lnTo>
                    <a:lnTo>
                      <a:pt x="2345" y="903"/>
                    </a:lnTo>
                    <a:lnTo>
                      <a:pt x="2344" y="896"/>
                    </a:lnTo>
                    <a:lnTo>
                      <a:pt x="2343" y="891"/>
                    </a:lnTo>
                    <a:lnTo>
                      <a:pt x="2341" y="884"/>
                    </a:lnTo>
                    <a:lnTo>
                      <a:pt x="2345" y="893"/>
                    </a:lnTo>
                    <a:lnTo>
                      <a:pt x="2342" y="888"/>
                    </a:lnTo>
                    <a:lnTo>
                      <a:pt x="2351" y="897"/>
                    </a:lnTo>
                    <a:lnTo>
                      <a:pt x="2348" y="895"/>
                    </a:lnTo>
                    <a:lnTo>
                      <a:pt x="2367" y="899"/>
                    </a:lnTo>
                    <a:lnTo>
                      <a:pt x="2362" y="899"/>
                    </a:lnTo>
                    <a:lnTo>
                      <a:pt x="2376" y="896"/>
                    </a:lnTo>
                    <a:lnTo>
                      <a:pt x="2371" y="898"/>
                    </a:lnTo>
                    <a:lnTo>
                      <a:pt x="2379" y="892"/>
                    </a:lnTo>
                    <a:lnTo>
                      <a:pt x="2374" y="898"/>
                    </a:lnTo>
                    <a:lnTo>
                      <a:pt x="2377" y="894"/>
                    </a:lnTo>
                    <a:lnTo>
                      <a:pt x="2372" y="900"/>
                    </a:lnTo>
                    <a:lnTo>
                      <a:pt x="2366" y="909"/>
                    </a:lnTo>
                    <a:lnTo>
                      <a:pt x="2360" y="921"/>
                    </a:lnTo>
                    <a:lnTo>
                      <a:pt x="2352" y="935"/>
                    </a:lnTo>
                    <a:lnTo>
                      <a:pt x="2344" y="951"/>
                    </a:lnTo>
                    <a:lnTo>
                      <a:pt x="2336" y="969"/>
                    </a:lnTo>
                    <a:lnTo>
                      <a:pt x="2318" y="1009"/>
                    </a:lnTo>
                    <a:lnTo>
                      <a:pt x="2299" y="1054"/>
                    </a:lnTo>
                    <a:lnTo>
                      <a:pt x="2279" y="1101"/>
                    </a:lnTo>
                    <a:lnTo>
                      <a:pt x="2258" y="1150"/>
                    </a:lnTo>
                    <a:lnTo>
                      <a:pt x="2238" y="1198"/>
                    </a:lnTo>
                    <a:lnTo>
                      <a:pt x="2218" y="1244"/>
                    </a:lnTo>
                    <a:lnTo>
                      <a:pt x="2199" y="1286"/>
                    </a:lnTo>
                    <a:lnTo>
                      <a:pt x="2190" y="1306"/>
                    </a:lnTo>
                    <a:lnTo>
                      <a:pt x="2182" y="1324"/>
                    </a:lnTo>
                    <a:lnTo>
                      <a:pt x="2173" y="1340"/>
                    </a:lnTo>
                    <a:lnTo>
                      <a:pt x="2165" y="1355"/>
                    </a:lnTo>
                    <a:lnTo>
                      <a:pt x="2157" y="1368"/>
                    </a:lnTo>
                    <a:lnTo>
                      <a:pt x="2148" y="1380"/>
                    </a:lnTo>
                    <a:lnTo>
                      <a:pt x="2143" y="1387"/>
                    </a:lnTo>
                    <a:cubicBezTo>
                      <a:pt x="2141" y="1389"/>
                      <a:pt x="2139" y="1390"/>
                      <a:pt x="2137" y="1392"/>
                    </a:cubicBezTo>
                    <a:lnTo>
                      <a:pt x="2132" y="1396"/>
                    </a:lnTo>
                    <a:cubicBezTo>
                      <a:pt x="2128" y="1398"/>
                      <a:pt x="2124" y="1400"/>
                      <a:pt x="2119" y="1402"/>
                    </a:cubicBezTo>
                    <a:lnTo>
                      <a:pt x="2115" y="1403"/>
                    </a:lnTo>
                    <a:cubicBezTo>
                      <a:pt x="2106" y="1404"/>
                      <a:pt x="2097" y="1403"/>
                      <a:pt x="2090" y="1398"/>
                    </a:cubicBezTo>
                    <a:lnTo>
                      <a:pt x="2086" y="1396"/>
                    </a:lnTo>
                    <a:cubicBezTo>
                      <a:pt x="2080" y="1392"/>
                      <a:pt x="2076" y="1387"/>
                      <a:pt x="2073" y="1381"/>
                    </a:cubicBezTo>
                    <a:lnTo>
                      <a:pt x="2071" y="1375"/>
                    </a:lnTo>
                    <a:cubicBezTo>
                      <a:pt x="2070" y="1372"/>
                      <a:pt x="2069" y="1370"/>
                      <a:pt x="2069" y="1367"/>
                    </a:cubicBezTo>
                    <a:lnTo>
                      <a:pt x="2067" y="1354"/>
                    </a:lnTo>
                    <a:lnTo>
                      <a:pt x="2066" y="1339"/>
                    </a:lnTo>
                    <a:lnTo>
                      <a:pt x="2066" y="1321"/>
                    </a:lnTo>
                    <a:lnTo>
                      <a:pt x="2067" y="1301"/>
                    </a:lnTo>
                    <a:lnTo>
                      <a:pt x="2069" y="1278"/>
                    </a:lnTo>
                    <a:lnTo>
                      <a:pt x="2072" y="1253"/>
                    </a:lnTo>
                    <a:lnTo>
                      <a:pt x="2074" y="1226"/>
                    </a:lnTo>
                    <a:lnTo>
                      <a:pt x="2078" y="1197"/>
                    </a:lnTo>
                    <a:lnTo>
                      <a:pt x="2081" y="1167"/>
                    </a:lnTo>
                    <a:lnTo>
                      <a:pt x="2090" y="1101"/>
                    </a:lnTo>
                    <a:lnTo>
                      <a:pt x="2099" y="1033"/>
                    </a:lnTo>
                    <a:lnTo>
                      <a:pt x="2108" y="964"/>
                    </a:lnTo>
                    <a:lnTo>
                      <a:pt x="2118" y="896"/>
                    </a:lnTo>
                    <a:lnTo>
                      <a:pt x="2126" y="830"/>
                    </a:lnTo>
                    <a:lnTo>
                      <a:pt x="2130" y="800"/>
                    </a:lnTo>
                    <a:lnTo>
                      <a:pt x="2133" y="771"/>
                    </a:lnTo>
                    <a:lnTo>
                      <a:pt x="2136" y="743"/>
                    </a:lnTo>
                    <a:lnTo>
                      <a:pt x="2138" y="718"/>
                    </a:lnTo>
                    <a:lnTo>
                      <a:pt x="2140" y="696"/>
                    </a:lnTo>
                    <a:lnTo>
                      <a:pt x="2141" y="676"/>
                    </a:lnTo>
                    <a:lnTo>
                      <a:pt x="2142" y="661"/>
                    </a:lnTo>
                    <a:lnTo>
                      <a:pt x="2141" y="649"/>
                    </a:lnTo>
                    <a:lnTo>
                      <a:pt x="2140" y="638"/>
                    </a:lnTo>
                    <a:lnTo>
                      <a:pt x="2141" y="644"/>
                    </a:lnTo>
                    <a:lnTo>
                      <a:pt x="2139" y="636"/>
                    </a:lnTo>
                    <a:lnTo>
                      <a:pt x="2147" y="649"/>
                    </a:lnTo>
                    <a:lnTo>
                      <a:pt x="2143" y="646"/>
                    </a:lnTo>
                    <a:lnTo>
                      <a:pt x="2173" y="656"/>
                    </a:lnTo>
                    <a:lnTo>
                      <a:pt x="2168" y="657"/>
                    </a:lnTo>
                    <a:lnTo>
                      <a:pt x="2186" y="648"/>
                    </a:lnTo>
                    <a:lnTo>
                      <a:pt x="2180" y="653"/>
                    </a:lnTo>
                    <a:lnTo>
                      <a:pt x="2185" y="647"/>
                    </a:lnTo>
                    <a:lnTo>
                      <a:pt x="2179" y="656"/>
                    </a:lnTo>
                    <a:lnTo>
                      <a:pt x="2172" y="670"/>
                    </a:lnTo>
                    <a:lnTo>
                      <a:pt x="2163" y="689"/>
                    </a:lnTo>
                    <a:lnTo>
                      <a:pt x="2153" y="712"/>
                    </a:lnTo>
                    <a:lnTo>
                      <a:pt x="2141" y="740"/>
                    </a:lnTo>
                    <a:lnTo>
                      <a:pt x="2129" y="770"/>
                    </a:lnTo>
                    <a:lnTo>
                      <a:pt x="2116" y="803"/>
                    </a:lnTo>
                    <a:lnTo>
                      <a:pt x="2102" y="840"/>
                    </a:lnTo>
                    <a:lnTo>
                      <a:pt x="2088" y="878"/>
                    </a:lnTo>
                    <a:lnTo>
                      <a:pt x="2073" y="919"/>
                    </a:lnTo>
                    <a:lnTo>
                      <a:pt x="2058" y="961"/>
                    </a:lnTo>
                    <a:lnTo>
                      <a:pt x="2026" y="1049"/>
                    </a:lnTo>
                    <a:lnTo>
                      <a:pt x="1994" y="1138"/>
                    </a:lnTo>
                    <a:lnTo>
                      <a:pt x="1963" y="1226"/>
                    </a:lnTo>
                    <a:lnTo>
                      <a:pt x="1947" y="1269"/>
                    </a:lnTo>
                    <a:lnTo>
                      <a:pt x="1932" y="1311"/>
                    </a:lnTo>
                    <a:lnTo>
                      <a:pt x="1918" y="1351"/>
                    </a:lnTo>
                    <a:lnTo>
                      <a:pt x="1903" y="1388"/>
                    </a:lnTo>
                    <a:lnTo>
                      <a:pt x="1890" y="1424"/>
                    </a:lnTo>
                    <a:lnTo>
                      <a:pt x="1877" y="1457"/>
                    </a:lnTo>
                    <a:lnTo>
                      <a:pt x="1865" y="1487"/>
                    </a:lnTo>
                    <a:lnTo>
                      <a:pt x="1854" y="1514"/>
                    </a:lnTo>
                    <a:lnTo>
                      <a:pt x="1844" y="1536"/>
                    </a:lnTo>
                    <a:lnTo>
                      <a:pt x="1834" y="1556"/>
                    </a:lnTo>
                    <a:lnTo>
                      <a:pt x="1824" y="1573"/>
                    </a:lnTo>
                    <a:lnTo>
                      <a:pt x="1818" y="1581"/>
                    </a:lnTo>
                    <a:cubicBezTo>
                      <a:pt x="1816" y="1584"/>
                      <a:pt x="1813" y="1587"/>
                      <a:pt x="1809" y="1589"/>
                    </a:cubicBezTo>
                    <a:lnTo>
                      <a:pt x="1805" y="1592"/>
                    </a:lnTo>
                    <a:cubicBezTo>
                      <a:pt x="1795" y="1598"/>
                      <a:pt x="1784" y="1599"/>
                      <a:pt x="1774" y="1595"/>
                    </a:cubicBezTo>
                    <a:lnTo>
                      <a:pt x="1772" y="1594"/>
                    </a:lnTo>
                    <a:cubicBezTo>
                      <a:pt x="1766" y="1591"/>
                      <a:pt x="1760" y="1587"/>
                      <a:pt x="1757" y="1581"/>
                    </a:cubicBezTo>
                    <a:lnTo>
                      <a:pt x="1755" y="1578"/>
                    </a:lnTo>
                    <a:cubicBezTo>
                      <a:pt x="1753" y="1576"/>
                      <a:pt x="1752" y="1573"/>
                      <a:pt x="1751" y="1570"/>
                    </a:cubicBezTo>
                    <a:lnTo>
                      <a:pt x="1750" y="1566"/>
                    </a:lnTo>
                    <a:cubicBezTo>
                      <a:pt x="1750" y="1564"/>
                      <a:pt x="1749" y="1562"/>
                      <a:pt x="1749" y="1560"/>
                    </a:cubicBezTo>
                    <a:lnTo>
                      <a:pt x="1748" y="1552"/>
                    </a:lnTo>
                    <a:lnTo>
                      <a:pt x="1748" y="1543"/>
                    </a:lnTo>
                    <a:lnTo>
                      <a:pt x="1749" y="1534"/>
                    </a:lnTo>
                    <a:lnTo>
                      <a:pt x="1750" y="1523"/>
                    </a:lnTo>
                    <a:lnTo>
                      <a:pt x="1751" y="1511"/>
                    </a:lnTo>
                    <a:lnTo>
                      <a:pt x="1755" y="1483"/>
                    </a:lnTo>
                    <a:lnTo>
                      <a:pt x="1760" y="1450"/>
                    </a:lnTo>
                    <a:lnTo>
                      <a:pt x="1766" y="1413"/>
                    </a:lnTo>
                    <a:lnTo>
                      <a:pt x="1774" y="1371"/>
                    </a:lnTo>
                    <a:lnTo>
                      <a:pt x="1783" y="1326"/>
                    </a:lnTo>
                    <a:lnTo>
                      <a:pt x="1792" y="1277"/>
                    </a:lnTo>
                    <a:lnTo>
                      <a:pt x="1802" y="1226"/>
                    </a:lnTo>
                    <a:lnTo>
                      <a:pt x="1813" y="1172"/>
                    </a:lnTo>
                    <a:lnTo>
                      <a:pt x="1825" y="1115"/>
                    </a:lnTo>
                    <a:lnTo>
                      <a:pt x="1837" y="1057"/>
                    </a:lnTo>
                    <a:lnTo>
                      <a:pt x="1849" y="999"/>
                    </a:lnTo>
                    <a:lnTo>
                      <a:pt x="1874" y="879"/>
                    </a:lnTo>
                    <a:lnTo>
                      <a:pt x="1898" y="761"/>
                    </a:lnTo>
                    <a:lnTo>
                      <a:pt x="1910" y="704"/>
                    </a:lnTo>
                    <a:lnTo>
                      <a:pt x="1922" y="648"/>
                    </a:lnTo>
                    <a:lnTo>
                      <a:pt x="1932" y="594"/>
                    </a:lnTo>
                    <a:lnTo>
                      <a:pt x="1942" y="542"/>
                    </a:lnTo>
                    <a:lnTo>
                      <a:pt x="1952" y="494"/>
                    </a:lnTo>
                    <a:lnTo>
                      <a:pt x="1960" y="449"/>
                    </a:lnTo>
                    <a:lnTo>
                      <a:pt x="1967" y="408"/>
                    </a:lnTo>
                    <a:lnTo>
                      <a:pt x="1973" y="371"/>
                    </a:lnTo>
                    <a:lnTo>
                      <a:pt x="1978" y="340"/>
                    </a:lnTo>
                    <a:lnTo>
                      <a:pt x="1981" y="314"/>
                    </a:lnTo>
                    <a:lnTo>
                      <a:pt x="1982" y="303"/>
                    </a:lnTo>
                    <a:lnTo>
                      <a:pt x="1983" y="295"/>
                    </a:lnTo>
                    <a:lnTo>
                      <a:pt x="1983" y="288"/>
                    </a:lnTo>
                    <a:lnTo>
                      <a:pt x="1983" y="283"/>
                    </a:lnTo>
                    <a:lnTo>
                      <a:pt x="1982" y="278"/>
                    </a:lnTo>
                    <a:lnTo>
                      <a:pt x="1984" y="286"/>
                    </a:lnTo>
                    <a:lnTo>
                      <a:pt x="1983" y="283"/>
                    </a:lnTo>
                    <a:lnTo>
                      <a:pt x="1989" y="293"/>
                    </a:lnTo>
                    <a:lnTo>
                      <a:pt x="1987" y="291"/>
                    </a:lnTo>
                    <a:lnTo>
                      <a:pt x="2012" y="303"/>
                    </a:lnTo>
                    <a:lnTo>
                      <a:pt x="2010" y="303"/>
                    </a:lnTo>
                    <a:lnTo>
                      <a:pt x="2030" y="297"/>
                    </a:lnTo>
                    <a:lnTo>
                      <a:pt x="2027" y="299"/>
                    </a:lnTo>
                    <a:lnTo>
                      <a:pt x="2033" y="293"/>
                    </a:lnTo>
                    <a:lnTo>
                      <a:pt x="2032" y="293"/>
                    </a:lnTo>
                    <a:lnTo>
                      <a:pt x="2029" y="298"/>
                    </a:lnTo>
                    <a:lnTo>
                      <a:pt x="2026" y="304"/>
                    </a:lnTo>
                    <a:lnTo>
                      <a:pt x="2022" y="313"/>
                    </a:lnTo>
                    <a:lnTo>
                      <a:pt x="2016" y="324"/>
                    </a:lnTo>
                    <a:lnTo>
                      <a:pt x="2011" y="337"/>
                    </a:lnTo>
                    <a:lnTo>
                      <a:pt x="2005" y="351"/>
                    </a:lnTo>
                    <a:lnTo>
                      <a:pt x="1998" y="367"/>
                    </a:lnTo>
                    <a:lnTo>
                      <a:pt x="1991" y="384"/>
                    </a:lnTo>
                    <a:lnTo>
                      <a:pt x="1976" y="423"/>
                    </a:lnTo>
                    <a:lnTo>
                      <a:pt x="1960" y="467"/>
                    </a:lnTo>
                    <a:lnTo>
                      <a:pt x="1942" y="516"/>
                    </a:lnTo>
                    <a:lnTo>
                      <a:pt x="1923" y="569"/>
                    </a:lnTo>
                    <a:lnTo>
                      <a:pt x="1903" y="626"/>
                    </a:lnTo>
                    <a:lnTo>
                      <a:pt x="1882" y="685"/>
                    </a:lnTo>
                    <a:lnTo>
                      <a:pt x="1860" y="747"/>
                    </a:lnTo>
                    <a:lnTo>
                      <a:pt x="1838" y="811"/>
                    </a:lnTo>
                    <a:lnTo>
                      <a:pt x="1815" y="877"/>
                    </a:lnTo>
                    <a:lnTo>
                      <a:pt x="1770" y="1010"/>
                    </a:lnTo>
                    <a:lnTo>
                      <a:pt x="1724" y="1143"/>
                    </a:lnTo>
                    <a:lnTo>
                      <a:pt x="1702" y="1207"/>
                    </a:lnTo>
                    <a:lnTo>
                      <a:pt x="1680" y="1270"/>
                    </a:lnTo>
                    <a:lnTo>
                      <a:pt x="1659" y="1331"/>
                    </a:lnTo>
                    <a:lnTo>
                      <a:pt x="1638" y="1390"/>
                    </a:lnTo>
                    <a:lnTo>
                      <a:pt x="1619" y="1445"/>
                    </a:lnTo>
                    <a:lnTo>
                      <a:pt x="1600" y="1496"/>
                    </a:lnTo>
                    <a:lnTo>
                      <a:pt x="1583" y="1542"/>
                    </a:lnTo>
                    <a:lnTo>
                      <a:pt x="1567" y="1585"/>
                    </a:lnTo>
                    <a:lnTo>
                      <a:pt x="1552" y="1622"/>
                    </a:lnTo>
                    <a:lnTo>
                      <a:pt x="1546" y="1638"/>
                    </a:lnTo>
                    <a:lnTo>
                      <a:pt x="1539" y="1653"/>
                    </a:lnTo>
                    <a:lnTo>
                      <a:pt x="1534" y="1666"/>
                    </a:lnTo>
                    <a:lnTo>
                      <a:pt x="1528" y="1678"/>
                    </a:lnTo>
                    <a:lnTo>
                      <a:pt x="1522" y="1689"/>
                    </a:lnTo>
                    <a:lnTo>
                      <a:pt x="1517" y="1699"/>
                    </a:lnTo>
                    <a:lnTo>
                      <a:pt x="1512" y="1706"/>
                    </a:lnTo>
                    <a:lnTo>
                      <a:pt x="1509" y="1710"/>
                    </a:lnTo>
                    <a:cubicBezTo>
                      <a:pt x="1507" y="1713"/>
                      <a:pt x="1504" y="1716"/>
                      <a:pt x="1502" y="1718"/>
                    </a:cubicBezTo>
                    <a:lnTo>
                      <a:pt x="1499" y="1719"/>
                    </a:lnTo>
                    <a:cubicBezTo>
                      <a:pt x="1493" y="1724"/>
                      <a:pt x="1485" y="1726"/>
                      <a:pt x="1477" y="1725"/>
                    </a:cubicBezTo>
                    <a:lnTo>
                      <a:pt x="1474" y="1725"/>
                    </a:lnTo>
                    <a:cubicBezTo>
                      <a:pt x="1463" y="1724"/>
                      <a:pt x="1453" y="1717"/>
                      <a:pt x="1448" y="1707"/>
                    </a:cubicBezTo>
                    <a:lnTo>
                      <a:pt x="1446" y="1704"/>
                    </a:lnTo>
                    <a:cubicBezTo>
                      <a:pt x="1445" y="1701"/>
                      <a:pt x="1444" y="1698"/>
                      <a:pt x="1443" y="1695"/>
                    </a:cubicBezTo>
                    <a:lnTo>
                      <a:pt x="1443" y="1690"/>
                    </a:lnTo>
                    <a:cubicBezTo>
                      <a:pt x="1442" y="1688"/>
                      <a:pt x="1442" y="1687"/>
                      <a:pt x="1442" y="1685"/>
                    </a:cubicBezTo>
                    <a:lnTo>
                      <a:pt x="1442" y="1676"/>
                    </a:lnTo>
                    <a:lnTo>
                      <a:pt x="1443" y="1666"/>
                    </a:lnTo>
                    <a:lnTo>
                      <a:pt x="1444" y="1654"/>
                    </a:lnTo>
                    <a:lnTo>
                      <a:pt x="1446" y="1641"/>
                    </a:lnTo>
                    <a:lnTo>
                      <a:pt x="1448" y="1626"/>
                    </a:lnTo>
                    <a:lnTo>
                      <a:pt x="1450" y="1610"/>
                    </a:lnTo>
                    <a:lnTo>
                      <a:pt x="1453" y="1592"/>
                    </a:lnTo>
                    <a:lnTo>
                      <a:pt x="1457" y="1572"/>
                    </a:lnTo>
                    <a:lnTo>
                      <a:pt x="1461" y="1550"/>
                    </a:lnTo>
                    <a:lnTo>
                      <a:pt x="1466" y="1528"/>
                    </a:lnTo>
                    <a:lnTo>
                      <a:pt x="1476" y="1479"/>
                    </a:lnTo>
                    <a:lnTo>
                      <a:pt x="1487" y="1424"/>
                    </a:lnTo>
                    <a:lnTo>
                      <a:pt x="1500" y="1366"/>
                    </a:lnTo>
                    <a:lnTo>
                      <a:pt x="1513" y="1304"/>
                    </a:lnTo>
                    <a:lnTo>
                      <a:pt x="1528" y="1238"/>
                    </a:lnTo>
                    <a:lnTo>
                      <a:pt x="1543" y="1169"/>
                    </a:lnTo>
                    <a:lnTo>
                      <a:pt x="1559" y="1099"/>
                    </a:lnTo>
                    <a:lnTo>
                      <a:pt x="1576" y="1026"/>
                    </a:lnTo>
                    <a:lnTo>
                      <a:pt x="1610" y="879"/>
                    </a:lnTo>
                    <a:lnTo>
                      <a:pt x="1643" y="733"/>
                    </a:lnTo>
                    <a:lnTo>
                      <a:pt x="1660" y="661"/>
                    </a:lnTo>
                    <a:lnTo>
                      <a:pt x="1675" y="592"/>
                    </a:lnTo>
                    <a:lnTo>
                      <a:pt x="1691" y="525"/>
                    </a:lnTo>
                    <a:lnTo>
                      <a:pt x="1705" y="460"/>
                    </a:lnTo>
                    <a:lnTo>
                      <a:pt x="1718" y="399"/>
                    </a:lnTo>
                    <a:lnTo>
                      <a:pt x="1730" y="343"/>
                    </a:lnTo>
                    <a:lnTo>
                      <a:pt x="1741" y="291"/>
                    </a:lnTo>
                    <a:lnTo>
                      <a:pt x="1750" y="244"/>
                    </a:lnTo>
                    <a:lnTo>
                      <a:pt x="1754" y="223"/>
                    </a:lnTo>
                    <a:lnTo>
                      <a:pt x="1758" y="204"/>
                    </a:lnTo>
                    <a:lnTo>
                      <a:pt x="1761" y="186"/>
                    </a:lnTo>
                    <a:lnTo>
                      <a:pt x="1763" y="170"/>
                    </a:lnTo>
                    <a:lnTo>
                      <a:pt x="1765" y="156"/>
                    </a:lnTo>
                    <a:lnTo>
                      <a:pt x="1767" y="144"/>
                    </a:lnTo>
                    <a:lnTo>
                      <a:pt x="1768" y="133"/>
                    </a:lnTo>
                    <a:lnTo>
                      <a:pt x="1769" y="127"/>
                    </a:lnTo>
                    <a:lnTo>
                      <a:pt x="1769" y="120"/>
                    </a:lnTo>
                    <a:lnTo>
                      <a:pt x="1769" y="125"/>
                    </a:lnTo>
                    <a:lnTo>
                      <a:pt x="1768" y="120"/>
                    </a:lnTo>
                    <a:lnTo>
                      <a:pt x="1770" y="128"/>
                    </a:lnTo>
                    <a:lnTo>
                      <a:pt x="1769" y="125"/>
                    </a:lnTo>
                    <a:lnTo>
                      <a:pt x="1794" y="145"/>
                    </a:lnTo>
                    <a:lnTo>
                      <a:pt x="1791" y="144"/>
                    </a:lnTo>
                    <a:lnTo>
                      <a:pt x="1816" y="139"/>
                    </a:lnTo>
                    <a:lnTo>
                      <a:pt x="1814" y="141"/>
                    </a:lnTo>
                    <a:lnTo>
                      <a:pt x="1821" y="134"/>
                    </a:lnTo>
                    <a:lnTo>
                      <a:pt x="1817" y="138"/>
                    </a:lnTo>
                    <a:lnTo>
                      <a:pt x="1821" y="134"/>
                    </a:lnTo>
                    <a:lnTo>
                      <a:pt x="1817" y="139"/>
                    </a:lnTo>
                    <a:lnTo>
                      <a:pt x="1814" y="146"/>
                    </a:lnTo>
                    <a:lnTo>
                      <a:pt x="1809" y="156"/>
                    </a:lnTo>
                    <a:lnTo>
                      <a:pt x="1804" y="168"/>
                    </a:lnTo>
                    <a:lnTo>
                      <a:pt x="1798" y="182"/>
                    </a:lnTo>
                    <a:lnTo>
                      <a:pt x="1792" y="198"/>
                    </a:lnTo>
                    <a:lnTo>
                      <a:pt x="1785" y="216"/>
                    </a:lnTo>
                    <a:lnTo>
                      <a:pt x="1777" y="236"/>
                    </a:lnTo>
                    <a:lnTo>
                      <a:pt x="1769" y="257"/>
                    </a:lnTo>
                    <a:lnTo>
                      <a:pt x="1761" y="280"/>
                    </a:lnTo>
                    <a:lnTo>
                      <a:pt x="1743" y="331"/>
                    </a:lnTo>
                    <a:lnTo>
                      <a:pt x="1723" y="386"/>
                    </a:lnTo>
                    <a:lnTo>
                      <a:pt x="1702" y="447"/>
                    </a:lnTo>
                    <a:lnTo>
                      <a:pt x="1680" y="511"/>
                    </a:lnTo>
                    <a:lnTo>
                      <a:pt x="1657" y="580"/>
                    </a:lnTo>
                    <a:lnTo>
                      <a:pt x="1633" y="651"/>
                    </a:lnTo>
                    <a:lnTo>
                      <a:pt x="1608" y="725"/>
                    </a:lnTo>
                    <a:lnTo>
                      <a:pt x="1583" y="800"/>
                    </a:lnTo>
                    <a:lnTo>
                      <a:pt x="1531" y="954"/>
                    </a:lnTo>
                    <a:lnTo>
                      <a:pt x="1480" y="1107"/>
                    </a:lnTo>
                    <a:lnTo>
                      <a:pt x="1455" y="1182"/>
                    </a:lnTo>
                    <a:lnTo>
                      <a:pt x="1430" y="1255"/>
                    </a:lnTo>
                    <a:lnTo>
                      <a:pt x="1406" y="1326"/>
                    </a:lnTo>
                    <a:lnTo>
                      <a:pt x="1383" y="1394"/>
                    </a:lnTo>
                    <a:lnTo>
                      <a:pt x="1360" y="1458"/>
                    </a:lnTo>
                    <a:lnTo>
                      <a:pt x="1339" y="1518"/>
                    </a:lnTo>
                    <a:lnTo>
                      <a:pt x="1319" y="1572"/>
                    </a:lnTo>
                    <a:lnTo>
                      <a:pt x="1310" y="1598"/>
                    </a:lnTo>
                    <a:lnTo>
                      <a:pt x="1301" y="1622"/>
                    </a:lnTo>
                    <a:lnTo>
                      <a:pt x="1293" y="1644"/>
                    </a:lnTo>
                    <a:lnTo>
                      <a:pt x="1284" y="1666"/>
                    </a:lnTo>
                    <a:lnTo>
                      <a:pt x="1277" y="1685"/>
                    </a:lnTo>
                    <a:lnTo>
                      <a:pt x="1269" y="1703"/>
                    </a:lnTo>
                    <a:lnTo>
                      <a:pt x="1263" y="1718"/>
                    </a:lnTo>
                    <a:lnTo>
                      <a:pt x="1256" y="1733"/>
                    </a:lnTo>
                    <a:lnTo>
                      <a:pt x="1250" y="1746"/>
                    </a:lnTo>
                    <a:lnTo>
                      <a:pt x="1244" y="1756"/>
                    </a:lnTo>
                    <a:lnTo>
                      <a:pt x="1238" y="1767"/>
                    </a:lnTo>
                    <a:lnTo>
                      <a:pt x="1235" y="1772"/>
                    </a:lnTo>
                    <a:cubicBezTo>
                      <a:pt x="1233" y="1774"/>
                      <a:pt x="1232" y="1775"/>
                      <a:pt x="1230" y="1777"/>
                    </a:cubicBezTo>
                    <a:lnTo>
                      <a:pt x="1227" y="1780"/>
                    </a:lnTo>
                    <a:cubicBezTo>
                      <a:pt x="1222" y="1784"/>
                      <a:pt x="1216" y="1787"/>
                      <a:pt x="1210" y="1788"/>
                    </a:cubicBezTo>
                    <a:lnTo>
                      <a:pt x="1207" y="1789"/>
                    </a:lnTo>
                    <a:cubicBezTo>
                      <a:pt x="1196" y="1791"/>
                      <a:pt x="1185" y="1787"/>
                      <a:pt x="1178" y="1780"/>
                    </a:cubicBezTo>
                    <a:lnTo>
                      <a:pt x="1176" y="1778"/>
                    </a:lnTo>
                    <a:cubicBezTo>
                      <a:pt x="1171" y="1773"/>
                      <a:pt x="1168" y="1768"/>
                      <a:pt x="1167" y="1762"/>
                    </a:cubicBezTo>
                    <a:lnTo>
                      <a:pt x="1166" y="1758"/>
                    </a:lnTo>
                    <a:cubicBezTo>
                      <a:pt x="1165" y="1756"/>
                      <a:pt x="1165" y="1754"/>
                      <a:pt x="1165" y="1753"/>
                    </a:cubicBezTo>
                    <a:lnTo>
                      <a:pt x="1164" y="1743"/>
                    </a:lnTo>
                    <a:lnTo>
                      <a:pt x="1164" y="1733"/>
                    </a:lnTo>
                    <a:lnTo>
                      <a:pt x="1165" y="1721"/>
                    </a:lnTo>
                    <a:lnTo>
                      <a:pt x="1167" y="1708"/>
                    </a:lnTo>
                    <a:lnTo>
                      <a:pt x="1168" y="1692"/>
                    </a:lnTo>
                    <a:lnTo>
                      <a:pt x="1171" y="1675"/>
                    </a:lnTo>
                    <a:lnTo>
                      <a:pt x="1174" y="1656"/>
                    </a:lnTo>
                    <a:lnTo>
                      <a:pt x="1177" y="1636"/>
                    </a:lnTo>
                    <a:lnTo>
                      <a:pt x="1181" y="1613"/>
                    </a:lnTo>
                    <a:lnTo>
                      <a:pt x="1185" y="1590"/>
                    </a:lnTo>
                    <a:lnTo>
                      <a:pt x="1189" y="1565"/>
                    </a:lnTo>
                    <a:lnTo>
                      <a:pt x="1195" y="1538"/>
                    </a:lnTo>
                    <a:lnTo>
                      <a:pt x="1206" y="1481"/>
                    </a:lnTo>
                    <a:lnTo>
                      <a:pt x="1218" y="1419"/>
                    </a:lnTo>
                    <a:lnTo>
                      <a:pt x="1232" y="1353"/>
                    </a:lnTo>
                    <a:lnTo>
                      <a:pt x="1247" y="1283"/>
                    </a:lnTo>
                    <a:lnTo>
                      <a:pt x="1262" y="1210"/>
                    </a:lnTo>
                    <a:lnTo>
                      <a:pt x="1278" y="1135"/>
                    </a:lnTo>
                    <a:lnTo>
                      <a:pt x="1295" y="1058"/>
                    </a:lnTo>
                    <a:lnTo>
                      <a:pt x="1329" y="900"/>
                    </a:lnTo>
                    <a:lnTo>
                      <a:pt x="1364" y="742"/>
                    </a:lnTo>
                    <a:lnTo>
                      <a:pt x="1380" y="664"/>
                    </a:lnTo>
                    <a:lnTo>
                      <a:pt x="1397" y="589"/>
                    </a:lnTo>
                    <a:lnTo>
                      <a:pt x="1412" y="515"/>
                    </a:lnTo>
                    <a:lnTo>
                      <a:pt x="1427" y="445"/>
                    </a:lnTo>
                    <a:lnTo>
                      <a:pt x="1441" y="377"/>
                    </a:lnTo>
                    <a:lnTo>
                      <a:pt x="1454" y="315"/>
                    </a:lnTo>
                    <a:lnTo>
                      <a:pt x="1465" y="256"/>
                    </a:lnTo>
                    <a:lnTo>
                      <a:pt x="1475" y="203"/>
                    </a:lnTo>
                    <a:lnTo>
                      <a:pt x="1479" y="180"/>
                    </a:lnTo>
                    <a:lnTo>
                      <a:pt x="1483" y="157"/>
                    </a:lnTo>
                    <a:lnTo>
                      <a:pt x="1486" y="136"/>
                    </a:lnTo>
                    <a:lnTo>
                      <a:pt x="1489" y="117"/>
                    </a:lnTo>
                    <a:lnTo>
                      <a:pt x="1492" y="100"/>
                    </a:lnTo>
                    <a:lnTo>
                      <a:pt x="1494" y="84"/>
                    </a:lnTo>
                    <a:lnTo>
                      <a:pt x="1495" y="71"/>
                    </a:lnTo>
                    <a:lnTo>
                      <a:pt x="1496" y="61"/>
                    </a:lnTo>
                    <a:lnTo>
                      <a:pt x="1496" y="53"/>
                    </a:lnTo>
                    <a:lnTo>
                      <a:pt x="1496" y="46"/>
                    </a:lnTo>
                    <a:lnTo>
                      <a:pt x="1496" y="50"/>
                    </a:lnTo>
                    <a:lnTo>
                      <a:pt x="1495" y="45"/>
                    </a:lnTo>
                    <a:lnTo>
                      <a:pt x="1499" y="55"/>
                    </a:lnTo>
                    <a:lnTo>
                      <a:pt x="1497" y="51"/>
                    </a:lnTo>
                    <a:lnTo>
                      <a:pt x="1513" y="66"/>
                    </a:lnTo>
                    <a:lnTo>
                      <a:pt x="1510" y="65"/>
                    </a:lnTo>
                    <a:lnTo>
                      <a:pt x="1540" y="63"/>
                    </a:lnTo>
                    <a:lnTo>
                      <a:pt x="1537" y="65"/>
                    </a:lnTo>
                    <a:lnTo>
                      <a:pt x="1545" y="59"/>
                    </a:lnTo>
                    <a:lnTo>
                      <a:pt x="1542" y="63"/>
                    </a:lnTo>
                    <a:lnTo>
                      <a:pt x="1545" y="59"/>
                    </a:lnTo>
                    <a:lnTo>
                      <a:pt x="1543" y="62"/>
                    </a:lnTo>
                    <a:lnTo>
                      <a:pt x="1539" y="68"/>
                    </a:lnTo>
                    <a:lnTo>
                      <a:pt x="1534" y="76"/>
                    </a:lnTo>
                    <a:lnTo>
                      <a:pt x="1529" y="86"/>
                    </a:lnTo>
                    <a:lnTo>
                      <a:pt x="1523" y="99"/>
                    </a:lnTo>
                    <a:lnTo>
                      <a:pt x="1517" y="113"/>
                    </a:lnTo>
                    <a:lnTo>
                      <a:pt x="1510" y="129"/>
                    </a:lnTo>
                    <a:lnTo>
                      <a:pt x="1503" y="146"/>
                    </a:lnTo>
                    <a:lnTo>
                      <a:pt x="1495" y="166"/>
                    </a:lnTo>
                    <a:lnTo>
                      <a:pt x="1479" y="208"/>
                    </a:lnTo>
                    <a:lnTo>
                      <a:pt x="1460" y="256"/>
                    </a:lnTo>
                    <a:lnTo>
                      <a:pt x="1441" y="308"/>
                    </a:lnTo>
                    <a:lnTo>
                      <a:pt x="1421" y="364"/>
                    </a:lnTo>
                    <a:lnTo>
                      <a:pt x="1399" y="424"/>
                    </a:lnTo>
                    <a:lnTo>
                      <a:pt x="1377" y="487"/>
                    </a:lnTo>
                    <a:lnTo>
                      <a:pt x="1353" y="552"/>
                    </a:lnTo>
                    <a:lnTo>
                      <a:pt x="1330" y="619"/>
                    </a:lnTo>
                    <a:lnTo>
                      <a:pt x="1282" y="756"/>
                    </a:lnTo>
                    <a:lnTo>
                      <a:pt x="1234" y="894"/>
                    </a:lnTo>
                    <a:lnTo>
                      <a:pt x="1210" y="962"/>
                    </a:lnTo>
                    <a:lnTo>
                      <a:pt x="1187" y="1028"/>
                    </a:lnTo>
                    <a:lnTo>
                      <a:pt x="1164" y="1092"/>
                    </a:lnTo>
                    <a:lnTo>
                      <a:pt x="1142" y="1154"/>
                    </a:lnTo>
                    <a:lnTo>
                      <a:pt x="1121" y="1212"/>
                    </a:lnTo>
                    <a:lnTo>
                      <a:pt x="1100" y="1267"/>
                    </a:lnTo>
                    <a:lnTo>
                      <a:pt x="1082" y="1318"/>
                    </a:lnTo>
                    <a:lnTo>
                      <a:pt x="1064" y="1364"/>
                    </a:lnTo>
                    <a:lnTo>
                      <a:pt x="1048" y="1404"/>
                    </a:lnTo>
                    <a:lnTo>
                      <a:pt x="1040" y="1423"/>
                    </a:lnTo>
                    <a:lnTo>
                      <a:pt x="1033" y="1439"/>
                    </a:lnTo>
                    <a:lnTo>
                      <a:pt x="1026" y="1454"/>
                    </a:lnTo>
                    <a:lnTo>
                      <a:pt x="1020" y="1468"/>
                    </a:lnTo>
                    <a:lnTo>
                      <a:pt x="1014" y="1481"/>
                    </a:lnTo>
                    <a:lnTo>
                      <a:pt x="1009" y="1490"/>
                    </a:lnTo>
                    <a:lnTo>
                      <a:pt x="1002" y="1501"/>
                    </a:lnTo>
                    <a:lnTo>
                      <a:pt x="996" y="1510"/>
                    </a:lnTo>
                    <a:lnTo>
                      <a:pt x="993" y="1513"/>
                    </a:lnTo>
                    <a:cubicBezTo>
                      <a:pt x="987" y="1519"/>
                      <a:pt x="980" y="1522"/>
                      <a:pt x="973" y="1524"/>
                    </a:cubicBezTo>
                    <a:lnTo>
                      <a:pt x="969" y="1524"/>
                    </a:lnTo>
                    <a:cubicBezTo>
                      <a:pt x="963" y="1525"/>
                      <a:pt x="958" y="1524"/>
                      <a:pt x="953" y="1522"/>
                    </a:cubicBezTo>
                    <a:lnTo>
                      <a:pt x="951" y="1521"/>
                    </a:lnTo>
                    <a:cubicBezTo>
                      <a:pt x="944" y="1519"/>
                      <a:pt x="939" y="1515"/>
                      <a:pt x="935" y="1509"/>
                    </a:cubicBezTo>
                    <a:lnTo>
                      <a:pt x="933" y="1507"/>
                    </a:lnTo>
                    <a:cubicBezTo>
                      <a:pt x="931" y="1503"/>
                      <a:pt x="929" y="1499"/>
                      <a:pt x="928" y="1495"/>
                    </a:cubicBezTo>
                    <a:lnTo>
                      <a:pt x="927" y="1490"/>
                    </a:lnTo>
                    <a:cubicBezTo>
                      <a:pt x="927" y="1488"/>
                      <a:pt x="926" y="1487"/>
                      <a:pt x="926" y="1484"/>
                    </a:cubicBezTo>
                    <a:lnTo>
                      <a:pt x="926" y="1477"/>
                    </a:lnTo>
                    <a:lnTo>
                      <a:pt x="926" y="1467"/>
                    </a:lnTo>
                    <a:lnTo>
                      <a:pt x="927" y="1457"/>
                    </a:lnTo>
                    <a:lnTo>
                      <a:pt x="928" y="1443"/>
                    </a:lnTo>
                    <a:lnTo>
                      <a:pt x="929" y="1430"/>
                    </a:lnTo>
                    <a:lnTo>
                      <a:pt x="931" y="1415"/>
                    </a:lnTo>
                    <a:lnTo>
                      <a:pt x="933" y="1398"/>
                    </a:lnTo>
                    <a:lnTo>
                      <a:pt x="939" y="1361"/>
                    </a:lnTo>
                    <a:lnTo>
                      <a:pt x="946" y="1319"/>
                    </a:lnTo>
                    <a:lnTo>
                      <a:pt x="955" y="1273"/>
                    </a:lnTo>
                    <a:lnTo>
                      <a:pt x="964" y="1223"/>
                    </a:lnTo>
                    <a:lnTo>
                      <a:pt x="975" y="1168"/>
                    </a:lnTo>
                    <a:lnTo>
                      <a:pt x="986" y="1111"/>
                    </a:lnTo>
                    <a:lnTo>
                      <a:pt x="998" y="1051"/>
                    </a:lnTo>
                    <a:lnTo>
                      <a:pt x="1011" y="990"/>
                    </a:lnTo>
                    <a:lnTo>
                      <a:pt x="1024" y="926"/>
                    </a:lnTo>
                    <a:lnTo>
                      <a:pt x="1051" y="796"/>
                    </a:lnTo>
                    <a:lnTo>
                      <a:pt x="1079" y="666"/>
                    </a:lnTo>
                    <a:lnTo>
                      <a:pt x="1092" y="602"/>
                    </a:lnTo>
                    <a:lnTo>
                      <a:pt x="1105" y="539"/>
                    </a:lnTo>
                    <a:lnTo>
                      <a:pt x="1117" y="478"/>
                    </a:lnTo>
                    <a:lnTo>
                      <a:pt x="1129" y="420"/>
                    </a:lnTo>
                    <a:lnTo>
                      <a:pt x="1140" y="364"/>
                    </a:lnTo>
                    <a:lnTo>
                      <a:pt x="1150" y="313"/>
                    </a:lnTo>
                    <a:lnTo>
                      <a:pt x="1158" y="264"/>
                    </a:lnTo>
                    <a:lnTo>
                      <a:pt x="1166" y="221"/>
                    </a:lnTo>
                    <a:lnTo>
                      <a:pt x="1172" y="182"/>
                    </a:lnTo>
                    <a:lnTo>
                      <a:pt x="1177" y="149"/>
                    </a:lnTo>
                    <a:lnTo>
                      <a:pt x="1178" y="135"/>
                    </a:lnTo>
                    <a:lnTo>
                      <a:pt x="1180" y="123"/>
                    </a:lnTo>
                    <a:lnTo>
                      <a:pt x="1180" y="113"/>
                    </a:lnTo>
                    <a:lnTo>
                      <a:pt x="1181" y="104"/>
                    </a:lnTo>
                    <a:lnTo>
                      <a:pt x="1181" y="100"/>
                    </a:lnTo>
                    <a:lnTo>
                      <a:pt x="1181" y="96"/>
                    </a:lnTo>
                    <a:lnTo>
                      <a:pt x="1180" y="92"/>
                    </a:lnTo>
                    <a:lnTo>
                      <a:pt x="1188" y="107"/>
                    </a:lnTo>
                    <a:lnTo>
                      <a:pt x="1185" y="104"/>
                    </a:lnTo>
                    <a:lnTo>
                      <a:pt x="1198" y="113"/>
                    </a:lnTo>
                    <a:lnTo>
                      <a:pt x="1196" y="112"/>
                    </a:lnTo>
                    <a:lnTo>
                      <a:pt x="1219" y="112"/>
                    </a:lnTo>
                    <a:lnTo>
                      <a:pt x="1216" y="113"/>
                    </a:lnTo>
                    <a:lnTo>
                      <a:pt x="1225" y="108"/>
                    </a:lnTo>
                    <a:lnTo>
                      <a:pt x="1222" y="111"/>
                    </a:lnTo>
                    <a:lnTo>
                      <a:pt x="1227" y="106"/>
                    </a:lnTo>
                    <a:lnTo>
                      <a:pt x="1226" y="107"/>
                    </a:lnTo>
                    <a:lnTo>
                      <a:pt x="1222" y="113"/>
                    </a:lnTo>
                    <a:lnTo>
                      <a:pt x="1219" y="118"/>
                    </a:lnTo>
                    <a:lnTo>
                      <a:pt x="1209" y="135"/>
                    </a:lnTo>
                    <a:lnTo>
                      <a:pt x="1198" y="159"/>
                    </a:lnTo>
                    <a:lnTo>
                      <a:pt x="1184" y="188"/>
                    </a:lnTo>
                    <a:lnTo>
                      <a:pt x="1170" y="222"/>
                    </a:lnTo>
                    <a:lnTo>
                      <a:pt x="1154" y="259"/>
                    </a:lnTo>
                    <a:lnTo>
                      <a:pt x="1137" y="301"/>
                    </a:lnTo>
                    <a:lnTo>
                      <a:pt x="1120" y="346"/>
                    </a:lnTo>
                    <a:lnTo>
                      <a:pt x="1101" y="394"/>
                    </a:lnTo>
                    <a:lnTo>
                      <a:pt x="1082" y="444"/>
                    </a:lnTo>
                    <a:lnTo>
                      <a:pt x="1062" y="496"/>
                    </a:lnTo>
                    <a:lnTo>
                      <a:pt x="1042" y="550"/>
                    </a:lnTo>
                    <a:lnTo>
                      <a:pt x="1000" y="660"/>
                    </a:lnTo>
                    <a:lnTo>
                      <a:pt x="958" y="771"/>
                    </a:lnTo>
                    <a:lnTo>
                      <a:pt x="938" y="826"/>
                    </a:lnTo>
                    <a:lnTo>
                      <a:pt x="918" y="880"/>
                    </a:lnTo>
                    <a:lnTo>
                      <a:pt x="898" y="932"/>
                    </a:lnTo>
                    <a:lnTo>
                      <a:pt x="879" y="982"/>
                    </a:lnTo>
                    <a:lnTo>
                      <a:pt x="860" y="1030"/>
                    </a:lnTo>
                    <a:lnTo>
                      <a:pt x="842" y="1075"/>
                    </a:lnTo>
                    <a:lnTo>
                      <a:pt x="826" y="1117"/>
                    </a:lnTo>
                    <a:lnTo>
                      <a:pt x="810" y="1155"/>
                    </a:lnTo>
                    <a:lnTo>
                      <a:pt x="795" y="1189"/>
                    </a:lnTo>
                    <a:lnTo>
                      <a:pt x="782" y="1219"/>
                    </a:lnTo>
                    <a:lnTo>
                      <a:pt x="770" y="1244"/>
                    </a:lnTo>
                    <a:lnTo>
                      <a:pt x="759" y="1265"/>
                    </a:lnTo>
                    <a:lnTo>
                      <a:pt x="753" y="1275"/>
                    </a:lnTo>
                    <a:lnTo>
                      <a:pt x="748" y="1281"/>
                    </a:lnTo>
                    <a:lnTo>
                      <a:pt x="745" y="1285"/>
                    </a:lnTo>
                    <a:cubicBezTo>
                      <a:pt x="744" y="1287"/>
                      <a:pt x="742" y="1289"/>
                      <a:pt x="741" y="1290"/>
                    </a:cubicBezTo>
                    <a:lnTo>
                      <a:pt x="738" y="1293"/>
                    </a:lnTo>
                    <a:cubicBezTo>
                      <a:pt x="732" y="1298"/>
                      <a:pt x="724" y="1300"/>
                      <a:pt x="716" y="1300"/>
                    </a:cubicBezTo>
                    <a:lnTo>
                      <a:pt x="712" y="1300"/>
                    </a:lnTo>
                    <a:cubicBezTo>
                      <a:pt x="699" y="1300"/>
                      <a:pt x="687" y="1293"/>
                      <a:pt x="682" y="1281"/>
                    </a:cubicBezTo>
                    <a:lnTo>
                      <a:pt x="679" y="1275"/>
                    </a:lnTo>
                    <a:cubicBezTo>
                      <a:pt x="677" y="1272"/>
                      <a:pt x="676" y="1268"/>
                      <a:pt x="676" y="1264"/>
                    </a:cubicBezTo>
                    <a:lnTo>
                      <a:pt x="675" y="1250"/>
                    </a:lnTo>
                    <a:lnTo>
                      <a:pt x="676" y="1232"/>
                    </a:lnTo>
                    <a:lnTo>
                      <a:pt x="678" y="1211"/>
                    </a:lnTo>
                    <a:lnTo>
                      <a:pt x="681" y="1186"/>
                    </a:lnTo>
                    <a:lnTo>
                      <a:pt x="686" y="1157"/>
                    </a:lnTo>
                    <a:lnTo>
                      <a:pt x="691" y="1126"/>
                    </a:lnTo>
                    <a:lnTo>
                      <a:pt x="698" y="1091"/>
                    </a:lnTo>
                    <a:lnTo>
                      <a:pt x="705" y="1054"/>
                    </a:lnTo>
                    <a:lnTo>
                      <a:pt x="713" y="1014"/>
                    </a:lnTo>
                    <a:lnTo>
                      <a:pt x="721" y="972"/>
                    </a:lnTo>
                    <a:lnTo>
                      <a:pt x="730" y="929"/>
                    </a:lnTo>
                    <a:lnTo>
                      <a:pt x="739" y="885"/>
                    </a:lnTo>
                    <a:lnTo>
                      <a:pt x="759" y="793"/>
                    </a:lnTo>
                    <a:lnTo>
                      <a:pt x="779" y="701"/>
                    </a:lnTo>
                    <a:lnTo>
                      <a:pt x="798" y="611"/>
                    </a:lnTo>
                    <a:lnTo>
                      <a:pt x="807" y="568"/>
                    </a:lnTo>
                    <a:lnTo>
                      <a:pt x="815" y="526"/>
                    </a:lnTo>
                    <a:lnTo>
                      <a:pt x="823" y="486"/>
                    </a:lnTo>
                    <a:lnTo>
                      <a:pt x="830" y="449"/>
                    </a:lnTo>
                    <a:lnTo>
                      <a:pt x="836" y="414"/>
                    </a:lnTo>
                    <a:lnTo>
                      <a:pt x="842" y="382"/>
                    </a:lnTo>
                    <a:lnTo>
                      <a:pt x="846" y="354"/>
                    </a:lnTo>
                    <a:lnTo>
                      <a:pt x="849" y="330"/>
                    </a:lnTo>
                    <a:lnTo>
                      <a:pt x="851" y="311"/>
                    </a:lnTo>
                    <a:lnTo>
                      <a:pt x="852" y="298"/>
                    </a:lnTo>
                    <a:lnTo>
                      <a:pt x="851" y="286"/>
                    </a:lnTo>
                    <a:lnTo>
                      <a:pt x="853" y="294"/>
                    </a:lnTo>
                    <a:lnTo>
                      <a:pt x="851" y="288"/>
                    </a:lnTo>
                    <a:lnTo>
                      <a:pt x="868" y="307"/>
                    </a:lnTo>
                    <a:lnTo>
                      <a:pt x="865" y="305"/>
                    </a:lnTo>
                    <a:lnTo>
                      <a:pt x="895" y="304"/>
                    </a:lnTo>
                    <a:lnTo>
                      <a:pt x="891" y="307"/>
                    </a:lnTo>
                    <a:lnTo>
                      <a:pt x="898" y="301"/>
                    </a:lnTo>
                    <a:lnTo>
                      <a:pt x="892" y="307"/>
                    </a:lnTo>
                    <a:lnTo>
                      <a:pt x="895" y="304"/>
                    </a:lnTo>
                    <a:lnTo>
                      <a:pt x="889" y="312"/>
                    </a:lnTo>
                    <a:lnTo>
                      <a:pt x="881" y="325"/>
                    </a:lnTo>
                    <a:lnTo>
                      <a:pt x="873" y="341"/>
                    </a:lnTo>
                    <a:lnTo>
                      <a:pt x="863" y="361"/>
                    </a:lnTo>
                    <a:lnTo>
                      <a:pt x="852" y="384"/>
                    </a:lnTo>
                    <a:lnTo>
                      <a:pt x="840" y="409"/>
                    </a:lnTo>
                    <a:lnTo>
                      <a:pt x="828" y="435"/>
                    </a:lnTo>
                    <a:lnTo>
                      <a:pt x="815" y="465"/>
                    </a:lnTo>
                    <a:lnTo>
                      <a:pt x="802" y="495"/>
                    </a:lnTo>
                    <a:lnTo>
                      <a:pt x="774" y="560"/>
                    </a:lnTo>
                    <a:lnTo>
                      <a:pt x="745" y="628"/>
                    </a:lnTo>
                    <a:lnTo>
                      <a:pt x="716" y="698"/>
                    </a:lnTo>
                    <a:lnTo>
                      <a:pt x="687" y="766"/>
                    </a:lnTo>
                    <a:lnTo>
                      <a:pt x="658" y="831"/>
                    </a:lnTo>
                    <a:lnTo>
                      <a:pt x="645" y="861"/>
                    </a:lnTo>
                    <a:lnTo>
                      <a:pt x="632" y="890"/>
                    </a:lnTo>
                    <a:lnTo>
                      <a:pt x="619" y="917"/>
                    </a:lnTo>
                    <a:lnTo>
                      <a:pt x="607" y="942"/>
                    </a:lnTo>
                    <a:lnTo>
                      <a:pt x="596" y="965"/>
                    </a:lnTo>
                    <a:lnTo>
                      <a:pt x="585" y="985"/>
                    </a:lnTo>
                    <a:lnTo>
                      <a:pt x="574" y="1003"/>
                    </a:lnTo>
                    <a:lnTo>
                      <a:pt x="564" y="1018"/>
                    </a:lnTo>
                    <a:lnTo>
                      <a:pt x="557" y="1027"/>
                    </a:lnTo>
                    <a:cubicBezTo>
                      <a:pt x="556" y="1029"/>
                      <a:pt x="555" y="1030"/>
                      <a:pt x="553" y="1031"/>
                    </a:cubicBezTo>
                    <a:lnTo>
                      <a:pt x="547" y="1037"/>
                    </a:lnTo>
                    <a:cubicBezTo>
                      <a:pt x="544" y="1040"/>
                      <a:pt x="540" y="1042"/>
                      <a:pt x="537" y="1043"/>
                    </a:cubicBezTo>
                    <a:lnTo>
                      <a:pt x="531" y="1045"/>
                    </a:lnTo>
                    <a:cubicBezTo>
                      <a:pt x="525" y="1047"/>
                      <a:pt x="518" y="1048"/>
                      <a:pt x="512" y="1046"/>
                    </a:cubicBezTo>
                    <a:lnTo>
                      <a:pt x="508" y="1045"/>
                    </a:lnTo>
                    <a:cubicBezTo>
                      <a:pt x="502" y="1044"/>
                      <a:pt x="497" y="1041"/>
                      <a:pt x="492" y="1037"/>
                    </a:cubicBezTo>
                    <a:lnTo>
                      <a:pt x="489" y="1034"/>
                    </a:lnTo>
                    <a:cubicBezTo>
                      <a:pt x="485" y="1031"/>
                      <a:pt x="483" y="1027"/>
                      <a:pt x="481" y="1023"/>
                    </a:cubicBezTo>
                    <a:lnTo>
                      <a:pt x="478" y="1017"/>
                    </a:lnTo>
                    <a:cubicBezTo>
                      <a:pt x="478" y="1015"/>
                      <a:pt x="477" y="1013"/>
                      <a:pt x="476" y="1012"/>
                    </a:cubicBezTo>
                    <a:lnTo>
                      <a:pt x="473" y="999"/>
                    </a:lnTo>
                    <a:lnTo>
                      <a:pt x="472" y="987"/>
                    </a:lnTo>
                    <a:lnTo>
                      <a:pt x="471" y="973"/>
                    </a:lnTo>
                    <a:lnTo>
                      <a:pt x="470" y="957"/>
                    </a:lnTo>
                    <a:lnTo>
                      <a:pt x="470" y="940"/>
                    </a:lnTo>
                    <a:lnTo>
                      <a:pt x="471" y="922"/>
                    </a:lnTo>
                    <a:lnTo>
                      <a:pt x="473" y="882"/>
                    </a:lnTo>
                    <a:lnTo>
                      <a:pt x="476" y="838"/>
                    </a:lnTo>
                    <a:lnTo>
                      <a:pt x="480" y="792"/>
                    </a:lnTo>
                    <a:lnTo>
                      <a:pt x="488" y="699"/>
                    </a:lnTo>
                    <a:lnTo>
                      <a:pt x="492" y="654"/>
                    </a:lnTo>
                    <a:lnTo>
                      <a:pt x="495" y="611"/>
                    </a:lnTo>
                    <a:lnTo>
                      <a:pt x="497" y="574"/>
                    </a:lnTo>
                    <a:lnTo>
                      <a:pt x="497" y="557"/>
                    </a:lnTo>
                    <a:lnTo>
                      <a:pt x="497" y="542"/>
                    </a:lnTo>
                    <a:lnTo>
                      <a:pt x="497" y="530"/>
                    </a:lnTo>
                    <a:lnTo>
                      <a:pt x="496" y="520"/>
                    </a:lnTo>
                    <a:lnTo>
                      <a:pt x="495" y="512"/>
                    </a:lnTo>
                    <a:lnTo>
                      <a:pt x="493" y="504"/>
                    </a:lnTo>
                    <a:lnTo>
                      <a:pt x="495" y="510"/>
                    </a:lnTo>
                    <a:lnTo>
                      <a:pt x="489" y="499"/>
                    </a:lnTo>
                    <a:lnTo>
                      <a:pt x="495" y="507"/>
                    </a:lnTo>
                    <a:lnTo>
                      <a:pt x="488" y="500"/>
                    </a:lnTo>
                    <a:lnTo>
                      <a:pt x="499" y="508"/>
                    </a:lnTo>
                    <a:lnTo>
                      <a:pt x="492" y="505"/>
                    </a:lnTo>
                    <a:lnTo>
                      <a:pt x="509" y="507"/>
                    </a:lnTo>
                    <a:lnTo>
                      <a:pt x="501" y="508"/>
                    </a:lnTo>
                    <a:lnTo>
                      <a:pt x="511" y="505"/>
                    </a:lnTo>
                    <a:lnTo>
                      <a:pt x="503" y="509"/>
                    </a:lnTo>
                    <a:lnTo>
                      <a:pt x="508" y="506"/>
                    </a:lnTo>
                    <a:lnTo>
                      <a:pt x="502" y="510"/>
                    </a:lnTo>
                    <a:lnTo>
                      <a:pt x="493" y="518"/>
                    </a:lnTo>
                    <a:lnTo>
                      <a:pt x="483" y="527"/>
                    </a:lnTo>
                    <a:lnTo>
                      <a:pt x="458" y="550"/>
                    </a:lnTo>
                    <a:lnTo>
                      <a:pt x="429" y="572"/>
                    </a:lnTo>
                    <a:lnTo>
                      <a:pt x="412" y="583"/>
                    </a:lnTo>
                    <a:lnTo>
                      <a:pt x="397" y="589"/>
                    </a:lnTo>
                    <a:cubicBezTo>
                      <a:pt x="396" y="590"/>
                      <a:pt x="394" y="591"/>
                      <a:pt x="392" y="591"/>
                    </a:cubicBezTo>
                    <a:lnTo>
                      <a:pt x="377" y="595"/>
                    </a:lnTo>
                    <a:cubicBezTo>
                      <a:pt x="375" y="596"/>
                      <a:pt x="373" y="596"/>
                      <a:pt x="371" y="596"/>
                    </a:cubicBezTo>
                    <a:lnTo>
                      <a:pt x="355" y="597"/>
                    </a:lnTo>
                    <a:cubicBezTo>
                      <a:pt x="354" y="598"/>
                      <a:pt x="352" y="598"/>
                      <a:pt x="350" y="597"/>
                    </a:cubicBezTo>
                    <a:lnTo>
                      <a:pt x="330" y="596"/>
                    </a:lnTo>
                    <a:lnTo>
                      <a:pt x="309" y="593"/>
                    </a:lnTo>
                    <a:lnTo>
                      <a:pt x="287" y="589"/>
                    </a:lnTo>
                    <a:lnTo>
                      <a:pt x="262" y="584"/>
                    </a:lnTo>
                    <a:lnTo>
                      <a:pt x="212" y="572"/>
                    </a:lnTo>
                    <a:lnTo>
                      <a:pt x="159" y="559"/>
                    </a:lnTo>
                    <a:lnTo>
                      <a:pt x="109" y="545"/>
                    </a:lnTo>
                    <a:lnTo>
                      <a:pt x="86" y="538"/>
                    </a:lnTo>
                    <a:lnTo>
                      <a:pt x="64" y="532"/>
                    </a:lnTo>
                    <a:lnTo>
                      <a:pt x="44" y="526"/>
                    </a:lnTo>
                    <a:lnTo>
                      <a:pt x="27" y="521"/>
                    </a:lnTo>
                    <a:lnTo>
                      <a:pt x="12" y="517"/>
                    </a:lnTo>
                    <a:lnTo>
                      <a:pt x="0" y="514"/>
                    </a:lnTo>
                    <a:lnTo>
                      <a:pt x="15" y="450"/>
                    </a:lnTo>
                    <a:close/>
                    <a:moveTo>
                      <a:pt x="2982" y="1107"/>
                    </a:moveTo>
                    <a:lnTo>
                      <a:pt x="3313" y="1408"/>
                    </a:lnTo>
                    <a:lnTo>
                      <a:pt x="2874" y="1493"/>
                    </a:lnTo>
                    <a:lnTo>
                      <a:pt x="2982" y="1107"/>
                    </a:lnTo>
                    <a:close/>
                  </a:path>
                </a:pathLst>
              </a:custGeom>
              <a:solidFill>
                <a:srgbClr val="6600FF"/>
              </a:solidFill>
              <a:ln w="9525" cap="flat">
                <a:solidFill>
                  <a:srgbClr val="6600FF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Freeform 1928"/>
              <p:cNvSpPr>
                <a:spLocks noEditPoints="1"/>
              </p:cNvSpPr>
              <p:nvPr/>
            </p:nvSpPr>
            <p:spPr bwMode="auto">
              <a:xfrm flipV="1">
                <a:off x="6141501" y="5043948"/>
                <a:ext cx="502647" cy="271429"/>
              </a:xfrm>
              <a:custGeom>
                <a:avLst/>
                <a:gdLst>
                  <a:gd name="T0" fmla="*/ 394 w 3313"/>
                  <a:gd name="T1" fmla="*/ 516 h 1791"/>
                  <a:gd name="T2" fmla="*/ 564 w 3313"/>
                  <a:gd name="T3" fmla="*/ 557 h 1791"/>
                  <a:gd name="T4" fmla="*/ 508 w 3313"/>
                  <a:gd name="T5" fmla="*/ 983 h 1791"/>
                  <a:gd name="T6" fmla="*/ 780 w 3313"/>
                  <a:gd name="T7" fmla="*/ 381 h 1791"/>
                  <a:gd name="T8" fmla="*/ 902 w 3313"/>
                  <a:gd name="T9" fmla="*/ 425 h 1791"/>
                  <a:gd name="T10" fmla="*/ 740 w 3313"/>
                  <a:gd name="T11" fmla="*/ 1248 h 1791"/>
                  <a:gd name="T12" fmla="*/ 896 w 3313"/>
                  <a:gd name="T13" fmla="*/ 748 h 1791"/>
                  <a:gd name="T14" fmla="*/ 1219 w 3313"/>
                  <a:gd name="T15" fmla="*/ 50 h 1791"/>
                  <a:gd name="T16" fmla="*/ 1144 w 3313"/>
                  <a:gd name="T17" fmla="*/ 680 h 1791"/>
                  <a:gd name="T18" fmla="*/ 988 w 3313"/>
                  <a:gd name="T19" fmla="*/ 1469 h 1791"/>
                  <a:gd name="T20" fmla="*/ 1101 w 3313"/>
                  <a:gd name="T21" fmla="*/ 1070 h 1791"/>
                  <a:gd name="T22" fmla="*/ 1485 w 3313"/>
                  <a:gd name="T23" fmla="*/ 27 h 1791"/>
                  <a:gd name="T24" fmla="*/ 1545 w 3313"/>
                  <a:gd name="T25" fmla="*/ 190 h 1791"/>
                  <a:gd name="T26" fmla="*/ 1246 w 3313"/>
                  <a:gd name="T27" fmla="*/ 1625 h 1791"/>
                  <a:gd name="T28" fmla="*/ 1191 w 3313"/>
                  <a:gd name="T29" fmla="*/ 1715 h 1791"/>
                  <a:gd name="T30" fmla="*/ 1593 w 3313"/>
                  <a:gd name="T31" fmla="*/ 559 h 1791"/>
                  <a:gd name="T32" fmla="*/ 1806 w 3313"/>
                  <a:gd name="T33" fmla="*/ 79 h 1791"/>
                  <a:gd name="T34" fmla="*/ 1725 w 3313"/>
                  <a:gd name="T35" fmla="*/ 676 h 1791"/>
                  <a:gd name="T36" fmla="*/ 1509 w 3313"/>
                  <a:gd name="T37" fmla="*/ 1685 h 1791"/>
                  <a:gd name="T38" fmla="*/ 1556 w 3313"/>
                  <a:gd name="T39" fmla="*/ 1422 h 1791"/>
                  <a:gd name="T40" fmla="*/ 1961 w 3313"/>
                  <a:gd name="T41" fmla="*/ 285 h 1791"/>
                  <a:gd name="T42" fmla="*/ 2033 w 3313"/>
                  <a:gd name="T43" fmla="*/ 419 h 1791"/>
                  <a:gd name="T44" fmla="*/ 1816 w 3313"/>
                  <a:gd name="T45" fmla="*/ 1530 h 1791"/>
                  <a:gd name="T46" fmla="*/ 1841 w 3313"/>
                  <a:gd name="T47" fmla="*/ 1365 h 1791"/>
                  <a:gd name="T48" fmla="*/ 2158 w 3313"/>
                  <a:gd name="T49" fmla="*/ 591 h 1791"/>
                  <a:gd name="T50" fmla="*/ 2144 w 3313"/>
                  <a:gd name="T51" fmla="*/ 1205 h 1791"/>
                  <a:gd name="T52" fmla="*/ 2115 w 3313"/>
                  <a:gd name="T53" fmla="*/ 1308 h 1791"/>
                  <a:gd name="T54" fmla="*/ 2359 w 3313"/>
                  <a:gd name="T55" fmla="*/ 833 h 1791"/>
                  <a:gd name="T56" fmla="*/ 2411 w 3313"/>
                  <a:gd name="T57" fmla="*/ 1249 h 1791"/>
                  <a:gd name="T58" fmla="*/ 2485 w 3313"/>
                  <a:gd name="T59" fmla="*/ 1153 h 1791"/>
                  <a:gd name="T60" fmla="*/ 2698 w 3313"/>
                  <a:gd name="T61" fmla="*/ 1172 h 1791"/>
                  <a:gd name="T62" fmla="*/ 2662 w 3313"/>
                  <a:gd name="T63" fmla="*/ 1233 h 1791"/>
                  <a:gd name="T64" fmla="*/ 2566 w 3313"/>
                  <a:gd name="T65" fmla="*/ 1157 h 1791"/>
                  <a:gd name="T66" fmla="*/ 2349 w 3313"/>
                  <a:gd name="T67" fmla="*/ 1279 h 1791"/>
                  <a:gd name="T68" fmla="*/ 2348 w 3313"/>
                  <a:gd name="T69" fmla="*/ 895 h 1791"/>
                  <a:gd name="T70" fmla="*/ 2190 w 3313"/>
                  <a:gd name="T71" fmla="*/ 1306 h 1791"/>
                  <a:gd name="T72" fmla="*/ 2072 w 3313"/>
                  <a:gd name="T73" fmla="*/ 1253 h 1791"/>
                  <a:gd name="T74" fmla="*/ 2143 w 3313"/>
                  <a:gd name="T75" fmla="*/ 646 h 1791"/>
                  <a:gd name="T76" fmla="*/ 1932 w 3313"/>
                  <a:gd name="T77" fmla="*/ 1311 h 1791"/>
                  <a:gd name="T78" fmla="*/ 1748 w 3313"/>
                  <a:gd name="T79" fmla="*/ 1543 h 1791"/>
                  <a:gd name="T80" fmla="*/ 1952 w 3313"/>
                  <a:gd name="T81" fmla="*/ 494 h 1791"/>
                  <a:gd name="T82" fmla="*/ 2029 w 3313"/>
                  <a:gd name="T83" fmla="*/ 298 h 1791"/>
                  <a:gd name="T84" fmla="*/ 1659 w 3313"/>
                  <a:gd name="T85" fmla="*/ 1331 h 1791"/>
                  <a:gd name="T86" fmla="*/ 1443 w 3313"/>
                  <a:gd name="T87" fmla="*/ 1695 h 1791"/>
                  <a:gd name="T88" fmla="*/ 1610 w 3313"/>
                  <a:gd name="T89" fmla="*/ 879 h 1791"/>
                  <a:gd name="T90" fmla="*/ 1770 w 3313"/>
                  <a:gd name="T91" fmla="*/ 128 h 1791"/>
                  <a:gd name="T92" fmla="*/ 1702 w 3313"/>
                  <a:gd name="T93" fmla="*/ 447 h 1791"/>
                  <a:gd name="T94" fmla="*/ 1263 w 3313"/>
                  <a:gd name="T95" fmla="*/ 1718 h 1791"/>
                  <a:gd name="T96" fmla="*/ 1174 w 3313"/>
                  <a:gd name="T97" fmla="*/ 1656 h 1791"/>
                  <a:gd name="T98" fmla="*/ 1465 w 3313"/>
                  <a:gd name="T99" fmla="*/ 256 h 1791"/>
                  <a:gd name="T100" fmla="*/ 1542 w 3313"/>
                  <a:gd name="T101" fmla="*/ 63 h 1791"/>
                  <a:gd name="T102" fmla="*/ 1210 w 3313"/>
                  <a:gd name="T103" fmla="*/ 962 h 1791"/>
                  <a:gd name="T104" fmla="*/ 951 w 3313"/>
                  <a:gd name="T105" fmla="*/ 1521 h 1791"/>
                  <a:gd name="T106" fmla="*/ 1024 w 3313"/>
                  <a:gd name="T107" fmla="*/ 926 h 1791"/>
                  <a:gd name="T108" fmla="*/ 1185 w 3313"/>
                  <a:gd name="T109" fmla="*/ 104 h 1791"/>
                  <a:gd name="T110" fmla="*/ 1042 w 3313"/>
                  <a:gd name="T111" fmla="*/ 550 h 1791"/>
                  <a:gd name="T112" fmla="*/ 712 w 3313"/>
                  <a:gd name="T113" fmla="*/ 1300 h 1791"/>
                  <a:gd name="T114" fmla="*/ 823 w 3313"/>
                  <a:gd name="T115" fmla="*/ 486 h 1791"/>
                  <a:gd name="T116" fmla="*/ 863 w 3313"/>
                  <a:gd name="T117" fmla="*/ 361 h 1791"/>
                  <a:gd name="T118" fmla="*/ 547 w 3313"/>
                  <a:gd name="T119" fmla="*/ 1037 h 1791"/>
                  <a:gd name="T120" fmla="*/ 495 w 3313"/>
                  <a:gd name="T121" fmla="*/ 611 h 1791"/>
                  <a:gd name="T122" fmla="*/ 483 w 3313"/>
                  <a:gd name="T123" fmla="*/ 527 h 1791"/>
                  <a:gd name="T124" fmla="*/ 12 w 3313"/>
                  <a:gd name="T125" fmla="*/ 517 h 1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313" h="1791">
                    <a:moveTo>
                      <a:pt x="15" y="450"/>
                    </a:moveTo>
                    <a:lnTo>
                      <a:pt x="28" y="453"/>
                    </a:lnTo>
                    <a:lnTo>
                      <a:pt x="43" y="457"/>
                    </a:lnTo>
                    <a:lnTo>
                      <a:pt x="61" y="461"/>
                    </a:lnTo>
                    <a:lnTo>
                      <a:pt x="82" y="467"/>
                    </a:lnTo>
                    <a:lnTo>
                      <a:pt x="104" y="474"/>
                    </a:lnTo>
                    <a:lnTo>
                      <a:pt x="128" y="480"/>
                    </a:lnTo>
                    <a:lnTo>
                      <a:pt x="177" y="494"/>
                    </a:lnTo>
                    <a:lnTo>
                      <a:pt x="228" y="508"/>
                    </a:lnTo>
                    <a:lnTo>
                      <a:pt x="277" y="519"/>
                    </a:lnTo>
                    <a:lnTo>
                      <a:pt x="300" y="524"/>
                    </a:lnTo>
                    <a:lnTo>
                      <a:pt x="321" y="527"/>
                    </a:lnTo>
                    <a:lnTo>
                      <a:pt x="340" y="530"/>
                    </a:lnTo>
                    <a:lnTo>
                      <a:pt x="355" y="531"/>
                    </a:lnTo>
                    <a:lnTo>
                      <a:pt x="350" y="531"/>
                    </a:lnTo>
                    <a:lnTo>
                      <a:pt x="366" y="530"/>
                    </a:lnTo>
                    <a:lnTo>
                      <a:pt x="360" y="531"/>
                    </a:lnTo>
                    <a:lnTo>
                      <a:pt x="375" y="527"/>
                    </a:lnTo>
                    <a:lnTo>
                      <a:pt x="370" y="529"/>
                    </a:lnTo>
                    <a:lnTo>
                      <a:pt x="384" y="522"/>
                    </a:lnTo>
                    <a:lnTo>
                      <a:pt x="394" y="516"/>
                    </a:lnTo>
                    <a:lnTo>
                      <a:pt x="416" y="498"/>
                    </a:lnTo>
                    <a:lnTo>
                      <a:pt x="437" y="478"/>
                    </a:lnTo>
                    <a:lnTo>
                      <a:pt x="448" y="468"/>
                    </a:lnTo>
                    <a:lnTo>
                      <a:pt x="459" y="459"/>
                    </a:lnTo>
                    <a:lnTo>
                      <a:pt x="470" y="451"/>
                    </a:lnTo>
                    <a:cubicBezTo>
                      <a:pt x="472" y="450"/>
                      <a:pt x="474" y="449"/>
                      <a:pt x="476" y="448"/>
                    </a:cubicBezTo>
                    <a:lnTo>
                      <a:pt x="484" y="444"/>
                    </a:lnTo>
                    <a:cubicBezTo>
                      <a:pt x="488" y="443"/>
                      <a:pt x="491" y="442"/>
                      <a:pt x="495" y="442"/>
                    </a:cubicBezTo>
                    <a:lnTo>
                      <a:pt x="502" y="441"/>
                    </a:lnTo>
                    <a:cubicBezTo>
                      <a:pt x="508" y="440"/>
                      <a:pt x="513" y="441"/>
                      <a:pt x="519" y="443"/>
                    </a:cubicBezTo>
                    <a:lnTo>
                      <a:pt x="526" y="446"/>
                    </a:lnTo>
                    <a:cubicBezTo>
                      <a:pt x="530" y="448"/>
                      <a:pt x="534" y="451"/>
                      <a:pt x="537" y="454"/>
                    </a:cubicBezTo>
                    <a:lnTo>
                      <a:pt x="543" y="461"/>
                    </a:lnTo>
                    <a:cubicBezTo>
                      <a:pt x="546" y="464"/>
                      <a:pt x="547" y="466"/>
                      <a:pt x="549" y="469"/>
                    </a:cubicBezTo>
                    <a:lnTo>
                      <a:pt x="555" y="481"/>
                    </a:lnTo>
                    <a:cubicBezTo>
                      <a:pt x="556" y="483"/>
                      <a:pt x="556" y="485"/>
                      <a:pt x="557" y="487"/>
                    </a:cubicBezTo>
                    <a:lnTo>
                      <a:pt x="559" y="495"/>
                    </a:lnTo>
                    <a:lnTo>
                      <a:pt x="562" y="508"/>
                    </a:lnTo>
                    <a:lnTo>
                      <a:pt x="563" y="523"/>
                    </a:lnTo>
                    <a:lnTo>
                      <a:pt x="564" y="540"/>
                    </a:lnTo>
                    <a:lnTo>
                      <a:pt x="564" y="557"/>
                    </a:lnTo>
                    <a:lnTo>
                      <a:pt x="564" y="575"/>
                    </a:lnTo>
                    <a:lnTo>
                      <a:pt x="562" y="615"/>
                    </a:lnTo>
                    <a:lnTo>
                      <a:pt x="558" y="658"/>
                    </a:lnTo>
                    <a:lnTo>
                      <a:pt x="555" y="704"/>
                    </a:lnTo>
                    <a:lnTo>
                      <a:pt x="546" y="798"/>
                    </a:lnTo>
                    <a:lnTo>
                      <a:pt x="542" y="844"/>
                    </a:lnTo>
                    <a:lnTo>
                      <a:pt x="539" y="887"/>
                    </a:lnTo>
                    <a:lnTo>
                      <a:pt x="537" y="925"/>
                    </a:lnTo>
                    <a:lnTo>
                      <a:pt x="537" y="942"/>
                    </a:lnTo>
                    <a:lnTo>
                      <a:pt x="537" y="957"/>
                    </a:lnTo>
                    <a:lnTo>
                      <a:pt x="537" y="970"/>
                    </a:lnTo>
                    <a:lnTo>
                      <a:pt x="538" y="982"/>
                    </a:lnTo>
                    <a:lnTo>
                      <a:pt x="539" y="990"/>
                    </a:lnTo>
                    <a:lnTo>
                      <a:pt x="541" y="995"/>
                    </a:lnTo>
                    <a:lnTo>
                      <a:pt x="539" y="990"/>
                    </a:lnTo>
                    <a:lnTo>
                      <a:pt x="542" y="996"/>
                    </a:lnTo>
                    <a:lnTo>
                      <a:pt x="534" y="985"/>
                    </a:lnTo>
                    <a:lnTo>
                      <a:pt x="538" y="989"/>
                    </a:lnTo>
                    <a:lnTo>
                      <a:pt x="523" y="981"/>
                    </a:lnTo>
                    <a:lnTo>
                      <a:pt x="527" y="982"/>
                    </a:lnTo>
                    <a:lnTo>
                      <a:pt x="508" y="983"/>
                    </a:lnTo>
                    <a:lnTo>
                      <a:pt x="513" y="981"/>
                    </a:lnTo>
                    <a:lnTo>
                      <a:pt x="503" y="987"/>
                    </a:lnTo>
                    <a:lnTo>
                      <a:pt x="509" y="981"/>
                    </a:lnTo>
                    <a:lnTo>
                      <a:pt x="505" y="986"/>
                    </a:lnTo>
                    <a:lnTo>
                      <a:pt x="512" y="977"/>
                    </a:lnTo>
                    <a:lnTo>
                      <a:pt x="519" y="966"/>
                    </a:lnTo>
                    <a:lnTo>
                      <a:pt x="527" y="952"/>
                    </a:lnTo>
                    <a:lnTo>
                      <a:pt x="537" y="933"/>
                    </a:lnTo>
                    <a:lnTo>
                      <a:pt x="547" y="912"/>
                    </a:lnTo>
                    <a:lnTo>
                      <a:pt x="559" y="888"/>
                    </a:lnTo>
                    <a:lnTo>
                      <a:pt x="571" y="862"/>
                    </a:lnTo>
                    <a:lnTo>
                      <a:pt x="584" y="834"/>
                    </a:lnTo>
                    <a:lnTo>
                      <a:pt x="597" y="804"/>
                    </a:lnTo>
                    <a:lnTo>
                      <a:pt x="625" y="739"/>
                    </a:lnTo>
                    <a:lnTo>
                      <a:pt x="654" y="672"/>
                    </a:lnTo>
                    <a:lnTo>
                      <a:pt x="684" y="602"/>
                    </a:lnTo>
                    <a:lnTo>
                      <a:pt x="713" y="534"/>
                    </a:lnTo>
                    <a:lnTo>
                      <a:pt x="741" y="469"/>
                    </a:lnTo>
                    <a:lnTo>
                      <a:pt x="754" y="438"/>
                    </a:lnTo>
                    <a:lnTo>
                      <a:pt x="767" y="409"/>
                    </a:lnTo>
                    <a:lnTo>
                      <a:pt x="780" y="381"/>
                    </a:lnTo>
                    <a:lnTo>
                      <a:pt x="791" y="355"/>
                    </a:lnTo>
                    <a:lnTo>
                      <a:pt x="803" y="332"/>
                    </a:lnTo>
                    <a:lnTo>
                      <a:pt x="813" y="312"/>
                    </a:lnTo>
                    <a:lnTo>
                      <a:pt x="823" y="293"/>
                    </a:lnTo>
                    <a:lnTo>
                      <a:pt x="832" y="278"/>
                    </a:lnTo>
                    <a:lnTo>
                      <a:pt x="840" y="266"/>
                    </a:lnTo>
                    <a:cubicBezTo>
                      <a:pt x="841" y="264"/>
                      <a:pt x="842" y="263"/>
                      <a:pt x="843" y="262"/>
                    </a:cubicBezTo>
                    <a:lnTo>
                      <a:pt x="850" y="255"/>
                    </a:lnTo>
                    <a:cubicBezTo>
                      <a:pt x="852" y="253"/>
                      <a:pt x="854" y="251"/>
                      <a:pt x="857" y="249"/>
                    </a:cubicBezTo>
                    <a:lnTo>
                      <a:pt x="862" y="246"/>
                    </a:lnTo>
                    <a:cubicBezTo>
                      <a:pt x="871" y="241"/>
                      <a:pt x="883" y="240"/>
                      <a:pt x="893" y="245"/>
                    </a:cubicBezTo>
                    <a:lnTo>
                      <a:pt x="897" y="247"/>
                    </a:lnTo>
                    <a:cubicBezTo>
                      <a:pt x="905" y="251"/>
                      <a:pt x="911" y="258"/>
                      <a:pt x="914" y="266"/>
                    </a:cubicBezTo>
                    <a:lnTo>
                      <a:pt x="916" y="273"/>
                    </a:lnTo>
                    <a:cubicBezTo>
                      <a:pt x="917" y="276"/>
                      <a:pt x="918" y="279"/>
                      <a:pt x="918" y="282"/>
                    </a:cubicBezTo>
                    <a:lnTo>
                      <a:pt x="919" y="294"/>
                    </a:lnTo>
                    <a:lnTo>
                      <a:pt x="918" y="314"/>
                    </a:lnTo>
                    <a:lnTo>
                      <a:pt x="916" y="337"/>
                    </a:lnTo>
                    <a:lnTo>
                      <a:pt x="912" y="363"/>
                    </a:lnTo>
                    <a:lnTo>
                      <a:pt x="908" y="393"/>
                    </a:lnTo>
                    <a:lnTo>
                      <a:pt x="902" y="425"/>
                    </a:lnTo>
                    <a:lnTo>
                      <a:pt x="895" y="461"/>
                    </a:lnTo>
                    <a:lnTo>
                      <a:pt x="888" y="499"/>
                    </a:lnTo>
                    <a:lnTo>
                      <a:pt x="880" y="539"/>
                    </a:lnTo>
                    <a:lnTo>
                      <a:pt x="872" y="581"/>
                    </a:lnTo>
                    <a:lnTo>
                      <a:pt x="863" y="625"/>
                    </a:lnTo>
                    <a:lnTo>
                      <a:pt x="844" y="715"/>
                    </a:lnTo>
                    <a:lnTo>
                      <a:pt x="824" y="807"/>
                    </a:lnTo>
                    <a:lnTo>
                      <a:pt x="805" y="898"/>
                    </a:lnTo>
                    <a:lnTo>
                      <a:pt x="795" y="943"/>
                    </a:lnTo>
                    <a:lnTo>
                      <a:pt x="786" y="986"/>
                    </a:lnTo>
                    <a:lnTo>
                      <a:pt x="778" y="1027"/>
                    </a:lnTo>
                    <a:lnTo>
                      <a:pt x="770" y="1066"/>
                    </a:lnTo>
                    <a:lnTo>
                      <a:pt x="763" y="1103"/>
                    </a:lnTo>
                    <a:lnTo>
                      <a:pt x="757" y="1138"/>
                    </a:lnTo>
                    <a:lnTo>
                      <a:pt x="752" y="1168"/>
                    </a:lnTo>
                    <a:lnTo>
                      <a:pt x="747" y="1196"/>
                    </a:lnTo>
                    <a:lnTo>
                      <a:pt x="744" y="1219"/>
                    </a:lnTo>
                    <a:lnTo>
                      <a:pt x="742" y="1239"/>
                    </a:lnTo>
                    <a:lnTo>
                      <a:pt x="742" y="1252"/>
                    </a:lnTo>
                    <a:lnTo>
                      <a:pt x="743" y="1259"/>
                    </a:lnTo>
                    <a:lnTo>
                      <a:pt x="740" y="1248"/>
                    </a:lnTo>
                    <a:lnTo>
                      <a:pt x="742" y="1253"/>
                    </a:lnTo>
                    <a:lnTo>
                      <a:pt x="712" y="1234"/>
                    </a:lnTo>
                    <a:lnTo>
                      <a:pt x="716" y="1234"/>
                    </a:lnTo>
                    <a:lnTo>
                      <a:pt x="695" y="1241"/>
                    </a:lnTo>
                    <a:lnTo>
                      <a:pt x="698" y="1239"/>
                    </a:lnTo>
                    <a:lnTo>
                      <a:pt x="693" y="1243"/>
                    </a:lnTo>
                    <a:lnTo>
                      <a:pt x="697" y="1239"/>
                    </a:lnTo>
                    <a:lnTo>
                      <a:pt x="700" y="1235"/>
                    </a:lnTo>
                    <a:lnTo>
                      <a:pt x="702" y="1231"/>
                    </a:lnTo>
                    <a:lnTo>
                      <a:pt x="711" y="1214"/>
                    </a:lnTo>
                    <a:lnTo>
                      <a:pt x="722" y="1191"/>
                    </a:lnTo>
                    <a:lnTo>
                      <a:pt x="735" y="1162"/>
                    </a:lnTo>
                    <a:lnTo>
                      <a:pt x="749" y="1129"/>
                    </a:lnTo>
                    <a:lnTo>
                      <a:pt x="764" y="1091"/>
                    </a:lnTo>
                    <a:lnTo>
                      <a:pt x="780" y="1050"/>
                    </a:lnTo>
                    <a:lnTo>
                      <a:pt x="798" y="1005"/>
                    </a:lnTo>
                    <a:lnTo>
                      <a:pt x="817" y="958"/>
                    </a:lnTo>
                    <a:lnTo>
                      <a:pt x="836" y="908"/>
                    </a:lnTo>
                    <a:lnTo>
                      <a:pt x="855" y="856"/>
                    </a:lnTo>
                    <a:lnTo>
                      <a:pt x="876" y="802"/>
                    </a:lnTo>
                    <a:lnTo>
                      <a:pt x="896" y="748"/>
                    </a:lnTo>
                    <a:lnTo>
                      <a:pt x="938" y="636"/>
                    </a:lnTo>
                    <a:lnTo>
                      <a:pt x="979" y="526"/>
                    </a:lnTo>
                    <a:lnTo>
                      <a:pt x="1000" y="472"/>
                    </a:lnTo>
                    <a:lnTo>
                      <a:pt x="1019" y="420"/>
                    </a:lnTo>
                    <a:lnTo>
                      <a:pt x="1039" y="370"/>
                    </a:lnTo>
                    <a:lnTo>
                      <a:pt x="1057" y="322"/>
                    </a:lnTo>
                    <a:lnTo>
                      <a:pt x="1075" y="276"/>
                    </a:lnTo>
                    <a:lnTo>
                      <a:pt x="1092" y="235"/>
                    </a:lnTo>
                    <a:lnTo>
                      <a:pt x="1108" y="196"/>
                    </a:lnTo>
                    <a:lnTo>
                      <a:pt x="1123" y="162"/>
                    </a:lnTo>
                    <a:lnTo>
                      <a:pt x="1137" y="132"/>
                    </a:lnTo>
                    <a:lnTo>
                      <a:pt x="1149" y="107"/>
                    </a:lnTo>
                    <a:lnTo>
                      <a:pt x="1160" y="86"/>
                    </a:lnTo>
                    <a:lnTo>
                      <a:pt x="1166" y="76"/>
                    </a:lnTo>
                    <a:lnTo>
                      <a:pt x="1170" y="70"/>
                    </a:lnTo>
                    <a:lnTo>
                      <a:pt x="1176" y="63"/>
                    </a:lnTo>
                    <a:cubicBezTo>
                      <a:pt x="1177" y="61"/>
                      <a:pt x="1179" y="60"/>
                      <a:pt x="1181" y="58"/>
                    </a:cubicBezTo>
                    <a:lnTo>
                      <a:pt x="1184" y="56"/>
                    </a:lnTo>
                    <a:cubicBezTo>
                      <a:pt x="1187" y="53"/>
                      <a:pt x="1190" y="52"/>
                      <a:pt x="1193" y="51"/>
                    </a:cubicBezTo>
                    <a:lnTo>
                      <a:pt x="1196" y="50"/>
                    </a:lnTo>
                    <a:cubicBezTo>
                      <a:pt x="1204" y="47"/>
                      <a:pt x="1212" y="47"/>
                      <a:pt x="1219" y="50"/>
                    </a:cubicBezTo>
                    <a:lnTo>
                      <a:pt x="1221" y="51"/>
                    </a:lnTo>
                    <a:cubicBezTo>
                      <a:pt x="1226" y="52"/>
                      <a:pt x="1230" y="55"/>
                      <a:pt x="1234" y="59"/>
                    </a:cubicBezTo>
                    <a:lnTo>
                      <a:pt x="1237" y="62"/>
                    </a:lnTo>
                    <a:cubicBezTo>
                      <a:pt x="1241" y="67"/>
                      <a:pt x="1243" y="72"/>
                      <a:pt x="1245" y="77"/>
                    </a:cubicBezTo>
                    <a:lnTo>
                      <a:pt x="1246" y="82"/>
                    </a:lnTo>
                    <a:lnTo>
                      <a:pt x="1247" y="92"/>
                    </a:lnTo>
                    <a:lnTo>
                      <a:pt x="1247" y="104"/>
                    </a:lnTo>
                    <a:lnTo>
                      <a:pt x="1247" y="115"/>
                    </a:lnTo>
                    <a:lnTo>
                      <a:pt x="1246" y="128"/>
                    </a:lnTo>
                    <a:lnTo>
                      <a:pt x="1245" y="142"/>
                    </a:lnTo>
                    <a:lnTo>
                      <a:pt x="1243" y="157"/>
                    </a:lnTo>
                    <a:lnTo>
                      <a:pt x="1238" y="192"/>
                    </a:lnTo>
                    <a:lnTo>
                      <a:pt x="1232" y="231"/>
                    </a:lnTo>
                    <a:lnTo>
                      <a:pt x="1224" y="276"/>
                    </a:lnTo>
                    <a:lnTo>
                      <a:pt x="1215" y="324"/>
                    </a:lnTo>
                    <a:lnTo>
                      <a:pt x="1205" y="377"/>
                    </a:lnTo>
                    <a:lnTo>
                      <a:pt x="1194" y="433"/>
                    </a:lnTo>
                    <a:lnTo>
                      <a:pt x="1183" y="492"/>
                    </a:lnTo>
                    <a:lnTo>
                      <a:pt x="1170" y="552"/>
                    </a:lnTo>
                    <a:lnTo>
                      <a:pt x="1157" y="615"/>
                    </a:lnTo>
                    <a:lnTo>
                      <a:pt x="1144" y="680"/>
                    </a:lnTo>
                    <a:lnTo>
                      <a:pt x="1117" y="810"/>
                    </a:lnTo>
                    <a:lnTo>
                      <a:pt x="1090" y="940"/>
                    </a:lnTo>
                    <a:lnTo>
                      <a:pt x="1076" y="1003"/>
                    </a:lnTo>
                    <a:lnTo>
                      <a:pt x="1064" y="1065"/>
                    </a:lnTo>
                    <a:lnTo>
                      <a:pt x="1052" y="1125"/>
                    </a:lnTo>
                    <a:lnTo>
                      <a:pt x="1040" y="1182"/>
                    </a:lnTo>
                    <a:lnTo>
                      <a:pt x="1030" y="1235"/>
                    </a:lnTo>
                    <a:lnTo>
                      <a:pt x="1020" y="1285"/>
                    </a:lnTo>
                    <a:lnTo>
                      <a:pt x="1012" y="1331"/>
                    </a:lnTo>
                    <a:lnTo>
                      <a:pt x="1005" y="1373"/>
                    </a:lnTo>
                    <a:lnTo>
                      <a:pt x="999" y="1409"/>
                    </a:lnTo>
                    <a:lnTo>
                      <a:pt x="997" y="1424"/>
                    </a:lnTo>
                    <a:lnTo>
                      <a:pt x="995" y="1438"/>
                    </a:lnTo>
                    <a:lnTo>
                      <a:pt x="994" y="1451"/>
                    </a:lnTo>
                    <a:lnTo>
                      <a:pt x="993" y="1461"/>
                    </a:lnTo>
                    <a:lnTo>
                      <a:pt x="993" y="1470"/>
                    </a:lnTo>
                    <a:lnTo>
                      <a:pt x="993" y="1477"/>
                    </a:lnTo>
                    <a:lnTo>
                      <a:pt x="993" y="1482"/>
                    </a:lnTo>
                    <a:lnTo>
                      <a:pt x="992" y="1476"/>
                    </a:lnTo>
                    <a:lnTo>
                      <a:pt x="993" y="1480"/>
                    </a:lnTo>
                    <a:lnTo>
                      <a:pt x="988" y="1469"/>
                    </a:lnTo>
                    <a:lnTo>
                      <a:pt x="990" y="1471"/>
                    </a:lnTo>
                    <a:lnTo>
                      <a:pt x="974" y="1459"/>
                    </a:lnTo>
                    <a:lnTo>
                      <a:pt x="976" y="1460"/>
                    </a:lnTo>
                    <a:lnTo>
                      <a:pt x="960" y="1458"/>
                    </a:lnTo>
                    <a:lnTo>
                      <a:pt x="964" y="1457"/>
                    </a:lnTo>
                    <a:lnTo>
                      <a:pt x="944" y="1468"/>
                    </a:lnTo>
                    <a:lnTo>
                      <a:pt x="947" y="1464"/>
                    </a:lnTo>
                    <a:lnTo>
                      <a:pt x="949" y="1462"/>
                    </a:lnTo>
                    <a:lnTo>
                      <a:pt x="951" y="1458"/>
                    </a:lnTo>
                    <a:lnTo>
                      <a:pt x="955" y="1449"/>
                    </a:lnTo>
                    <a:lnTo>
                      <a:pt x="960" y="1439"/>
                    </a:lnTo>
                    <a:lnTo>
                      <a:pt x="966" y="1427"/>
                    </a:lnTo>
                    <a:lnTo>
                      <a:pt x="972" y="1412"/>
                    </a:lnTo>
                    <a:lnTo>
                      <a:pt x="979" y="1396"/>
                    </a:lnTo>
                    <a:lnTo>
                      <a:pt x="986" y="1379"/>
                    </a:lnTo>
                    <a:lnTo>
                      <a:pt x="1002" y="1339"/>
                    </a:lnTo>
                    <a:lnTo>
                      <a:pt x="1019" y="1294"/>
                    </a:lnTo>
                    <a:lnTo>
                      <a:pt x="1038" y="1244"/>
                    </a:lnTo>
                    <a:lnTo>
                      <a:pt x="1058" y="1189"/>
                    </a:lnTo>
                    <a:lnTo>
                      <a:pt x="1079" y="1131"/>
                    </a:lnTo>
                    <a:lnTo>
                      <a:pt x="1101" y="1070"/>
                    </a:lnTo>
                    <a:lnTo>
                      <a:pt x="1124" y="1006"/>
                    </a:lnTo>
                    <a:lnTo>
                      <a:pt x="1147" y="940"/>
                    </a:lnTo>
                    <a:lnTo>
                      <a:pt x="1171" y="872"/>
                    </a:lnTo>
                    <a:lnTo>
                      <a:pt x="1219" y="734"/>
                    </a:lnTo>
                    <a:lnTo>
                      <a:pt x="1267" y="597"/>
                    </a:lnTo>
                    <a:lnTo>
                      <a:pt x="1291" y="530"/>
                    </a:lnTo>
                    <a:lnTo>
                      <a:pt x="1314" y="465"/>
                    </a:lnTo>
                    <a:lnTo>
                      <a:pt x="1336" y="402"/>
                    </a:lnTo>
                    <a:lnTo>
                      <a:pt x="1358" y="342"/>
                    </a:lnTo>
                    <a:lnTo>
                      <a:pt x="1378" y="285"/>
                    </a:lnTo>
                    <a:lnTo>
                      <a:pt x="1398" y="232"/>
                    </a:lnTo>
                    <a:lnTo>
                      <a:pt x="1416" y="184"/>
                    </a:lnTo>
                    <a:lnTo>
                      <a:pt x="1433" y="141"/>
                    </a:lnTo>
                    <a:lnTo>
                      <a:pt x="1441" y="122"/>
                    </a:lnTo>
                    <a:lnTo>
                      <a:pt x="1449" y="103"/>
                    </a:lnTo>
                    <a:lnTo>
                      <a:pt x="1456" y="87"/>
                    </a:lnTo>
                    <a:lnTo>
                      <a:pt x="1463" y="72"/>
                    </a:lnTo>
                    <a:lnTo>
                      <a:pt x="1469" y="59"/>
                    </a:lnTo>
                    <a:lnTo>
                      <a:pt x="1475" y="47"/>
                    </a:lnTo>
                    <a:lnTo>
                      <a:pt x="1480" y="36"/>
                    </a:lnTo>
                    <a:lnTo>
                      <a:pt x="1485" y="27"/>
                    </a:lnTo>
                    <a:lnTo>
                      <a:pt x="1491" y="19"/>
                    </a:lnTo>
                    <a:cubicBezTo>
                      <a:pt x="1492" y="18"/>
                      <a:pt x="1493" y="17"/>
                      <a:pt x="1494" y="15"/>
                    </a:cubicBezTo>
                    <a:lnTo>
                      <a:pt x="1498" y="12"/>
                    </a:lnTo>
                    <a:cubicBezTo>
                      <a:pt x="1500" y="10"/>
                      <a:pt x="1502" y="8"/>
                      <a:pt x="1505" y="6"/>
                    </a:cubicBezTo>
                    <a:lnTo>
                      <a:pt x="1508" y="5"/>
                    </a:lnTo>
                    <a:cubicBezTo>
                      <a:pt x="1517" y="0"/>
                      <a:pt x="1528" y="0"/>
                      <a:pt x="1538" y="4"/>
                    </a:cubicBezTo>
                    <a:lnTo>
                      <a:pt x="1540" y="5"/>
                    </a:lnTo>
                    <a:cubicBezTo>
                      <a:pt x="1547" y="8"/>
                      <a:pt x="1552" y="13"/>
                      <a:pt x="1556" y="20"/>
                    </a:cubicBezTo>
                    <a:lnTo>
                      <a:pt x="1558" y="23"/>
                    </a:lnTo>
                    <a:cubicBezTo>
                      <a:pt x="1559" y="26"/>
                      <a:pt x="1560" y="30"/>
                      <a:pt x="1561" y="33"/>
                    </a:cubicBezTo>
                    <a:lnTo>
                      <a:pt x="1562" y="39"/>
                    </a:lnTo>
                    <a:cubicBezTo>
                      <a:pt x="1562" y="40"/>
                      <a:pt x="1562" y="42"/>
                      <a:pt x="1563" y="43"/>
                    </a:cubicBezTo>
                    <a:lnTo>
                      <a:pt x="1563" y="51"/>
                    </a:lnTo>
                    <a:lnTo>
                      <a:pt x="1563" y="63"/>
                    </a:lnTo>
                    <a:lnTo>
                      <a:pt x="1561" y="77"/>
                    </a:lnTo>
                    <a:lnTo>
                      <a:pt x="1560" y="92"/>
                    </a:lnTo>
                    <a:lnTo>
                      <a:pt x="1558" y="108"/>
                    </a:lnTo>
                    <a:lnTo>
                      <a:pt x="1555" y="126"/>
                    </a:lnTo>
                    <a:lnTo>
                      <a:pt x="1552" y="146"/>
                    </a:lnTo>
                    <a:lnTo>
                      <a:pt x="1549" y="168"/>
                    </a:lnTo>
                    <a:lnTo>
                      <a:pt x="1545" y="190"/>
                    </a:lnTo>
                    <a:lnTo>
                      <a:pt x="1540" y="215"/>
                    </a:lnTo>
                    <a:lnTo>
                      <a:pt x="1531" y="268"/>
                    </a:lnTo>
                    <a:lnTo>
                      <a:pt x="1519" y="327"/>
                    </a:lnTo>
                    <a:lnTo>
                      <a:pt x="1506" y="391"/>
                    </a:lnTo>
                    <a:lnTo>
                      <a:pt x="1492" y="458"/>
                    </a:lnTo>
                    <a:lnTo>
                      <a:pt x="1477" y="529"/>
                    </a:lnTo>
                    <a:lnTo>
                      <a:pt x="1462" y="602"/>
                    </a:lnTo>
                    <a:lnTo>
                      <a:pt x="1446" y="678"/>
                    </a:lnTo>
                    <a:lnTo>
                      <a:pt x="1429" y="756"/>
                    </a:lnTo>
                    <a:lnTo>
                      <a:pt x="1394" y="914"/>
                    </a:lnTo>
                    <a:lnTo>
                      <a:pt x="1360" y="1072"/>
                    </a:lnTo>
                    <a:lnTo>
                      <a:pt x="1344" y="1149"/>
                    </a:lnTo>
                    <a:lnTo>
                      <a:pt x="1327" y="1224"/>
                    </a:lnTo>
                    <a:lnTo>
                      <a:pt x="1312" y="1297"/>
                    </a:lnTo>
                    <a:lnTo>
                      <a:pt x="1297" y="1367"/>
                    </a:lnTo>
                    <a:lnTo>
                      <a:pt x="1284" y="1433"/>
                    </a:lnTo>
                    <a:lnTo>
                      <a:pt x="1271" y="1494"/>
                    </a:lnTo>
                    <a:lnTo>
                      <a:pt x="1260" y="1551"/>
                    </a:lnTo>
                    <a:lnTo>
                      <a:pt x="1255" y="1577"/>
                    </a:lnTo>
                    <a:lnTo>
                      <a:pt x="1251" y="1602"/>
                    </a:lnTo>
                    <a:lnTo>
                      <a:pt x="1246" y="1625"/>
                    </a:lnTo>
                    <a:lnTo>
                      <a:pt x="1243" y="1647"/>
                    </a:lnTo>
                    <a:lnTo>
                      <a:pt x="1239" y="1667"/>
                    </a:lnTo>
                    <a:lnTo>
                      <a:pt x="1237" y="1685"/>
                    </a:lnTo>
                    <a:lnTo>
                      <a:pt x="1234" y="1701"/>
                    </a:lnTo>
                    <a:lnTo>
                      <a:pt x="1233" y="1715"/>
                    </a:lnTo>
                    <a:lnTo>
                      <a:pt x="1232" y="1727"/>
                    </a:lnTo>
                    <a:lnTo>
                      <a:pt x="1231" y="1737"/>
                    </a:lnTo>
                    <a:lnTo>
                      <a:pt x="1231" y="1743"/>
                    </a:lnTo>
                    <a:lnTo>
                      <a:pt x="1231" y="1747"/>
                    </a:lnTo>
                    <a:lnTo>
                      <a:pt x="1231" y="1742"/>
                    </a:lnTo>
                    <a:lnTo>
                      <a:pt x="1232" y="1746"/>
                    </a:lnTo>
                    <a:lnTo>
                      <a:pt x="1223" y="1730"/>
                    </a:lnTo>
                    <a:lnTo>
                      <a:pt x="1225" y="1732"/>
                    </a:lnTo>
                    <a:lnTo>
                      <a:pt x="1196" y="1723"/>
                    </a:lnTo>
                    <a:lnTo>
                      <a:pt x="1199" y="1723"/>
                    </a:lnTo>
                    <a:lnTo>
                      <a:pt x="1182" y="1731"/>
                    </a:lnTo>
                    <a:lnTo>
                      <a:pt x="1185" y="1728"/>
                    </a:lnTo>
                    <a:lnTo>
                      <a:pt x="1180" y="1733"/>
                    </a:lnTo>
                    <a:lnTo>
                      <a:pt x="1184" y="1728"/>
                    </a:lnTo>
                    <a:lnTo>
                      <a:pt x="1186" y="1723"/>
                    </a:lnTo>
                    <a:lnTo>
                      <a:pt x="1191" y="1715"/>
                    </a:lnTo>
                    <a:lnTo>
                      <a:pt x="1196" y="1704"/>
                    </a:lnTo>
                    <a:lnTo>
                      <a:pt x="1201" y="1692"/>
                    </a:lnTo>
                    <a:lnTo>
                      <a:pt x="1208" y="1676"/>
                    </a:lnTo>
                    <a:lnTo>
                      <a:pt x="1215" y="1660"/>
                    </a:lnTo>
                    <a:lnTo>
                      <a:pt x="1223" y="1641"/>
                    </a:lnTo>
                    <a:lnTo>
                      <a:pt x="1230" y="1620"/>
                    </a:lnTo>
                    <a:lnTo>
                      <a:pt x="1239" y="1598"/>
                    </a:lnTo>
                    <a:lnTo>
                      <a:pt x="1247" y="1575"/>
                    </a:lnTo>
                    <a:lnTo>
                      <a:pt x="1257" y="1550"/>
                    </a:lnTo>
                    <a:lnTo>
                      <a:pt x="1276" y="1495"/>
                    </a:lnTo>
                    <a:lnTo>
                      <a:pt x="1298" y="1436"/>
                    </a:lnTo>
                    <a:lnTo>
                      <a:pt x="1320" y="1372"/>
                    </a:lnTo>
                    <a:lnTo>
                      <a:pt x="1343" y="1304"/>
                    </a:lnTo>
                    <a:lnTo>
                      <a:pt x="1367" y="1234"/>
                    </a:lnTo>
                    <a:lnTo>
                      <a:pt x="1392" y="1161"/>
                    </a:lnTo>
                    <a:lnTo>
                      <a:pt x="1417" y="1086"/>
                    </a:lnTo>
                    <a:lnTo>
                      <a:pt x="1468" y="933"/>
                    </a:lnTo>
                    <a:lnTo>
                      <a:pt x="1519" y="779"/>
                    </a:lnTo>
                    <a:lnTo>
                      <a:pt x="1545" y="704"/>
                    </a:lnTo>
                    <a:lnTo>
                      <a:pt x="1569" y="630"/>
                    </a:lnTo>
                    <a:lnTo>
                      <a:pt x="1593" y="559"/>
                    </a:lnTo>
                    <a:lnTo>
                      <a:pt x="1617" y="490"/>
                    </a:lnTo>
                    <a:lnTo>
                      <a:pt x="1639" y="425"/>
                    </a:lnTo>
                    <a:lnTo>
                      <a:pt x="1660" y="364"/>
                    </a:lnTo>
                    <a:lnTo>
                      <a:pt x="1680" y="308"/>
                    </a:lnTo>
                    <a:lnTo>
                      <a:pt x="1698" y="257"/>
                    </a:lnTo>
                    <a:lnTo>
                      <a:pt x="1706" y="234"/>
                    </a:lnTo>
                    <a:lnTo>
                      <a:pt x="1715" y="212"/>
                    </a:lnTo>
                    <a:lnTo>
                      <a:pt x="1722" y="193"/>
                    </a:lnTo>
                    <a:lnTo>
                      <a:pt x="1729" y="174"/>
                    </a:lnTo>
                    <a:lnTo>
                      <a:pt x="1736" y="158"/>
                    </a:lnTo>
                    <a:lnTo>
                      <a:pt x="1742" y="142"/>
                    </a:lnTo>
                    <a:lnTo>
                      <a:pt x="1748" y="129"/>
                    </a:lnTo>
                    <a:lnTo>
                      <a:pt x="1753" y="118"/>
                    </a:lnTo>
                    <a:lnTo>
                      <a:pt x="1759" y="108"/>
                    </a:lnTo>
                    <a:lnTo>
                      <a:pt x="1762" y="101"/>
                    </a:lnTo>
                    <a:cubicBezTo>
                      <a:pt x="1763" y="99"/>
                      <a:pt x="1764" y="98"/>
                      <a:pt x="1766" y="96"/>
                    </a:cubicBezTo>
                    <a:lnTo>
                      <a:pt x="1769" y="92"/>
                    </a:lnTo>
                    <a:cubicBezTo>
                      <a:pt x="1771" y="90"/>
                      <a:pt x="1773" y="88"/>
                      <a:pt x="1776" y="86"/>
                    </a:cubicBezTo>
                    <a:lnTo>
                      <a:pt x="1778" y="84"/>
                    </a:lnTo>
                    <a:cubicBezTo>
                      <a:pt x="1785" y="79"/>
                      <a:pt x="1794" y="77"/>
                      <a:pt x="1803" y="79"/>
                    </a:cubicBezTo>
                    <a:lnTo>
                      <a:pt x="1806" y="79"/>
                    </a:lnTo>
                    <a:cubicBezTo>
                      <a:pt x="1817" y="81"/>
                      <a:pt x="1826" y="89"/>
                      <a:pt x="1831" y="99"/>
                    </a:cubicBezTo>
                    <a:lnTo>
                      <a:pt x="1832" y="102"/>
                    </a:lnTo>
                    <a:cubicBezTo>
                      <a:pt x="1833" y="105"/>
                      <a:pt x="1834" y="107"/>
                      <a:pt x="1834" y="110"/>
                    </a:cubicBezTo>
                    <a:lnTo>
                      <a:pt x="1835" y="115"/>
                    </a:lnTo>
                    <a:cubicBezTo>
                      <a:pt x="1835" y="117"/>
                      <a:pt x="1835" y="118"/>
                      <a:pt x="1835" y="120"/>
                    </a:cubicBezTo>
                    <a:lnTo>
                      <a:pt x="1835" y="127"/>
                    </a:lnTo>
                    <a:lnTo>
                      <a:pt x="1834" y="139"/>
                    </a:lnTo>
                    <a:lnTo>
                      <a:pt x="1833" y="150"/>
                    </a:lnTo>
                    <a:lnTo>
                      <a:pt x="1832" y="165"/>
                    </a:lnTo>
                    <a:lnTo>
                      <a:pt x="1829" y="179"/>
                    </a:lnTo>
                    <a:lnTo>
                      <a:pt x="1827" y="197"/>
                    </a:lnTo>
                    <a:lnTo>
                      <a:pt x="1823" y="215"/>
                    </a:lnTo>
                    <a:lnTo>
                      <a:pt x="1820" y="235"/>
                    </a:lnTo>
                    <a:lnTo>
                      <a:pt x="1816" y="257"/>
                    </a:lnTo>
                    <a:lnTo>
                      <a:pt x="1806" y="304"/>
                    </a:lnTo>
                    <a:lnTo>
                      <a:pt x="1795" y="356"/>
                    </a:lnTo>
                    <a:lnTo>
                      <a:pt x="1783" y="413"/>
                    </a:lnTo>
                    <a:lnTo>
                      <a:pt x="1770" y="474"/>
                    </a:lnTo>
                    <a:lnTo>
                      <a:pt x="1756" y="539"/>
                    </a:lnTo>
                    <a:lnTo>
                      <a:pt x="1740" y="606"/>
                    </a:lnTo>
                    <a:lnTo>
                      <a:pt x="1725" y="676"/>
                    </a:lnTo>
                    <a:lnTo>
                      <a:pt x="1708" y="748"/>
                    </a:lnTo>
                    <a:lnTo>
                      <a:pt x="1675" y="894"/>
                    </a:lnTo>
                    <a:lnTo>
                      <a:pt x="1641" y="1041"/>
                    </a:lnTo>
                    <a:lnTo>
                      <a:pt x="1624" y="1113"/>
                    </a:lnTo>
                    <a:lnTo>
                      <a:pt x="1608" y="1184"/>
                    </a:lnTo>
                    <a:lnTo>
                      <a:pt x="1593" y="1252"/>
                    </a:lnTo>
                    <a:lnTo>
                      <a:pt x="1579" y="1318"/>
                    </a:lnTo>
                    <a:lnTo>
                      <a:pt x="1565" y="1380"/>
                    </a:lnTo>
                    <a:lnTo>
                      <a:pt x="1552" y="1439"/>
                    </a:lnTo>
                    <a:lnTo>
                      <a:pt x="1541" y="1492"/>
                    </a:lnTo>
                    <a:lnTo>
                      <a:pt x="1531" y="1541"/>
                    </a:lnTo>
                    <a:lnTo>
                      <a:pt x="1526" y="1564"/>
                    </a:lnTo>
                    <a:lnTo>
                      <a:pt x="1522" y="1584"/>
                    </a:lnTo>
                    <a:lnTo>
                      <a:pt x="1519" y="1603"/>
                    </a:lnTo>
                    <a:lnTo>
                      <a:pt x="1516" y="1621"/>
                    </a:lnTo>
                    <a:lnTo>
                      <a:pt x="1514" y="1637"/>
                    </a:lnTo>
                    <a:lnTo>
                      <a:pt x="1511" y="1651"/>
                    </a:lnTo>
                    <a:lnTo>
                      <a:pt x="1510" y="1662"/>
                    </a:lnTo>
                    <a:lnTo>
                      <a:pt x="1509" y="1672"/>
                    </a:lnTo>
                    <a:lnTo>
                      <a:pt x="1509" y="1680"/>
                    </a:lnTo>
                    <a:lnTo>
                      <a:pt x="1509" y="1685"/>
                    </a:lnTo>
                    <a:lnTo>
                      <a:pt x="1508" y="1679"/>
                    </a:lnTo>
                    <a:lnTo>
                      <a:pt x="1509" y="1684"/>
                    </a:lnTo>
                    <a:lnTo>
                      <a:pt x="1506" y="1674"/>
                    </a:lnTo>
                    <a:lnTo>
                      <a:pt x="1507" y="1677"/>
                    </a:lnTo>
                    <a:lnTo>
                      <a:pt x="1481" y="1659"/>
                    </a:lnTo>
                    <a:lnTo>
                      <a:pt x="1483" y="1659"/>
                    </a:lnTo>
                    <a:lnTo>
                      <a:pt x="1461" y="1665"/>
                    </a:lnTo>
                    <a:lnTo>
                      <a:pt x="1463" y="1663"/>
                    </a:lnTo>
                    <a:lnTo>
                      <a:pt x="1456" y="1670"/>
                    </a:lnTo>
                    <a:lnTo>
                      <a:pt x="1459" y="1666"/>
                    </a:lnTo>
                    <a:lnTo>
                      <a:pt x="1461" y="1662"/>
                    </a:lnTo>
                    <a:lnTo>
                      <a:pt x="1464" y="1657"/>
                    </a:lnTo>
                    <a:lnTo>
                      <a:pt x="1468" y="1649"/>
                    </a:lnTo>
                    <a:lnTo>
                      <a:pt x="1473" y="1639"/>
                    </a:lnTo>
                    <a:lnTo>
                      <a:pt x="1479" y="1626"/>
                    </a:lnTo>
                    <a:lnTo>
                      <a:pt x="1484" y="1612"/>
                    </a:lnTo>
                    <a:lnTo>
                      <a:pt x="1491" y="1596"/>
                    </a:lnTo>
                    <a:lnTo>
                      <a:pt x="1505" y="1560"/>
                    </a:lnTo>
                    <a:lnTo>
                      <a:pt x="1521" y="1519"/>
                    </a:lnTo>
                    <a:lnTo>
                      <a:pt x="1538" y="1473"/>
                    </a:lnTo>
                    <a:lnTo>
                      <a:pt x="1556" y="1422"/>
                    </a:lnTo>
                    <a:lnTo>
                      <a:pt x="1576" y="1367"/>
                    </a:lnTo>
                    <a:lnTo>
                      <a:pt x="1596" y="1309"/>
                    </a:lnTo>
                    <a:lnTo>
                      <a:pt x="1617" y="1248"/>
                    </a:lnTo>
                    <a:lnTo>
                      <a:pt x="1639" y="1185"/>
                    </a:lnTo>
                    <a:lnTo>
                      <a:pt x="1661" y="1121"/>
                    </a:lnTo>
                    <a:lnTo>
                      <a:pt x="1707" y="988"/>
                    </a:lnTo>
                    <a:lnTo>
                      <a:pt x="1752" y="855"/>
                    </a:lnTo>
                    <a:lnTo>
                      <a:pt x="1775" y="789"/>
                    </a:lnTo>
                    <a:lnTo>
                      <a:pt x="1797" y="725"/>
                    </a:lnTo>
                    <a:lnTo>
                      <a:pt x="1819" y="663"/>
                    </a:lnTo>
                    <a:lnTo>
                      <a:pt x="1840" y="603"/>
                    </a:lnTo>
                    <a:lnTo>
                      <a:pt x="1860" y="547"/>
                    </a:lnTo>
                    <a:lnTo>
                      <a:pt x="1879" y="493"/>
                    </a:lnTo>
                    <a:lnTo>
                      <a:pt x="1897" y="444"/>
                    </a:lnTo>
                    <a:lnTo>
                      <a:pt x="1914" y="400"/>
                    </a:lnTo>
                    <a:lnTo>
                      <a:pt x="1929" y="360"/>
                    </a:lnTo>
                    <a:lnTo>
                      <a:pt x="1936" y="342"/>
                    </a:lnTo>
                    <a:lnTo>
                      <a:pt x="1943" y="325"/>
                    </a:lnTo>
                    <a:lnTo>
                      <a:pt x="1950" y="310"/>
                    </a:lnTo>
                    <a:lnTo>
                      <a:pt x="1955" y="297"/>
                    </a:lnTo>
                    <a:lnTo>
                      <a:pt x="1961" y="285"/>
                    </a:lnTo>
                    <a:lnTo>
                      <a:pt x="1966" y="275"/>
                    </a:lnTo>
                    <a:lnTo>
                      <a:pt x="1971" y="266"/>
                    </a:lnTo>
                    <a:lnTo>
                      <a:pt x="1976" y="258"/>
                    </a:lnTo>
                    <a:lnTo>
                      <a:pt x="1981" y="251"/>
                    </a:lnTo>
                    <a:cubicBezTo>
                      <a:pt x="1983" y="248"/>
                      <a:pt x="1985" y="246"/>
                      <a:pt x="1988" y="245"/>
                    </a:cubicBezTo>
                    <a:lnTo>
                      <a:pt x="1990" y="243"/>
                    </a:lnTo>
                    <a:cubicBezTo>
                      <a:pt x="1996" y="239"/>
                      <a:pt x="2003" y="236"/>
                      <a:pt x="2010" y="236"/>
                    </a:cubicBezTo>
                    <a:lnTo>
                      <a:pt x="2012" y="236"/>
                    </a:lnTo>
                    <a:cubicBezTo>
                      <a:pt x="2022" y="236"/>
                      <a:pt x="2031" y="241"/>
                      <a:pt x="2038" y="248"/>
                    </a:cubicBezTo>
                    <a:lnTo>
                      <a:pt x="2039" y="250"/>
                    </a:lnTo>
                    <a:cubicBezTo>
                      <a:pt x="2042" y="253"/>
                      <a:pt x="2044" y="256"/>
                      <a:pt x="2045" y="260"/>
                    </a:cubicBezTo>
                    <a:lnTo>
                      <a:pt x="2047" y="264"/>
                    </a:lnTo>
                    <a:cubicBezTo>
                      <a:pt x="2048" y="266"/>
                      <a:pt x="2048" y="269"/>
                      <a:pt x="2048" y="272"/>
                    </a:cubicBezTo>
                    <a:lnTo>
                      <a:pt x="2049" y="277"/>
                    </a:lnTo>
                    <a:lnTo>
                      <a:pt x="2049" y="286"/>
                    </a:lnTo>
                    <a:lnTo>
                      <a:pt x="2049" y="295"/>
                    </a:lnTo>
                    <a:lnTo>
                      <a:pt x="2048" y="308"/>
                    </a:lnTo>
                    <a:lnTo>
                      <a:pt x="2047" y="320"/>
                    </a:lnTo>
                    <a:lnTo>
                      <a:pt x="2044" y="348"/>
                    </a:lnTo>
                    <a:lnTo>
                      <a:pt x="2039" y="381"/>
                    </a:lnTo>
                    <a:lnTo>
                      <a:pt x="2033" y="419"/>
                    </a:lnTo>
                    <a:lnTo>
                      <a:pt x="2026" y="460"/>
                    </a:lnTo>
                    <a:lnTo>
                      <a:pt x="2017" y="506"/>
                    </a:lnTo>
                    <a:lnTo>
                      <a:pt x="2008" y="555"/>
                    </a:lnTo>
                    <a:lnTo>
                      <a:pt x="1998" y="607"/>
                    </a:lnTo>
                    <a:lnTo>
                      <a:pt x="1987" y="661"/>
                    </a:lnTo>
                    <a:lnTo>
                      <a:pt x="1976" y="717"/>
                    </a:lnTo>
                    <a:lnTo>
                      <a:pt x="1964" y="775"/>
                    </a:lnTo>
                    <a:lnTo>
                      <a:pt x="1939" y="893"/>
                    </a:lnTo>
                    <a:lnTo>
                      <a:pt x="1914" y="1012"/>
                    </a:lnTo>
                    <a:lnTo>
                      <a:pt x="1902" y="1071"/>
                    </a:lnTo>
                    <a:lnTo>
                      <a:pt x="1890" y="1129"/>
                    </a:lnTo>
                    <a:lnTo>
                      <a:pt x="1879" y="1185"/>
                    </a:lnTo>
                    <a:lnTo>
                      <a:pt x="1868" y="1239"/>
                    </a:lnTo>
                    <a:lnTo>
                      <a:pt x="1857" y="1290"/>
                    </a:lnTo>
                    <a:lnTo>
                      <a:pt x="1848" y="1339"/>
                    </a:lnTo>
                    <a:lnTo>
                      <a:pt x="1839" y="1384"/>
                    </a:lnTo>
                    <a:lnTo>
                      <a:pt x="1832" y="1425"/>
                    </a:lnTo>
                    <a:lnTo>
                      <a:pt x="1826" y="1461"/>
                    </a:lnTo>
                    <a:lnTo>
                      <a:pt x="1821" y="1493"/>
                    </a:lnTo>
                    <a:lnTo>
                      <a:pt x="1817" y="1519"/>
                    </a:lnTo>
                    <a:lnTo>
                      <a:pt x="1816" y="1530"/>
                    </a:lnTo>
                    <a:lnTo>
                      <a:pt x="1815" y="1539"/>
                    </a:lnTo>
                    <a:lnTo>
                      <a:pt x="1815" y="1547"/>
                    </a:lnTo>
                    <a:lnTo>
                      <a:pt x="1815" y="1552"/>
                    </a:lnTo>
                    <a:lnTo>
                      <a:pt x="1815" y="1554"/>
                    </a:lnTo>
                    <a:lnTo>
                      <a:pt x="1814" y="1548"/>
                    </a:lnTo>
                    <a:lnTo>
                      <a:pt x="1815" y="1551"/>
                    </a:lnTo>
                    <a:lnTo>
                      <a:pt x="1811" y="1543"/>
                    </a:lnTo>
                    <a:lnTo>
                      <a:pt x="1813" y="1545"/>
                    </a:lnTo>
                    <a:lnTo>
                      <a:pt x="1798" y="1533"/>
                    </a:lnTo>
                    <a:lnTo>
                      <a:pt x="1800" y="1533"/>
                    </a:lnTo>
                    <a:lnTo>
                      <a:pt x="1769" y="1536"/>
                    </a:lnTo>
                    <a:lnTo>
                      <a:pt x="1774" y="1533"/>
                    </a:lnTo>
                    <a:lnTo>
                      <a:pt x="1765" y="1541"/>
                    </a:lnTo>
                    <a:lnTo>
                      <a:pt x="1771" y="1533"/>
                    </a:lnTo>
                    <a:lnTo>
                      <a:pt x="1776" y="1523"/>
                    </a:lnTo>
                    <a:lnTo>
                      <a:pt x="1784" y="1507"/>
                    </a:lnTo>
                    <a:lnTo>
                      <a:pt x="1793" y="1486"/>
                    </a:lnTo>
                    <a:lnTo>
                      <a:pt x="1804" y="1461"/>
                    </a:lnTo>
                    <a:lnTo>
                      <a:pt x="1815" y="1432"/>
                    </a:lnTo>
                    <a:lnTo>
                      <a:pt x="1828" y="1400"/>
                    </a:lnTo>
                    <a:lnTo>
                      <a:pt x="1841" y="1365"/>
                    </a:lnTo>
                    <a:lnTo>
                      <a:pt x="1855" y="1327"/>
                    </a:lnTo>
                    <a:lnTo>
                      <a:pt x="1870" y="1288"/>
                    </a:lnTo>
                    <a:lnTo>
                      <a:pt x="1885" y="1246"/>
                    </a:lnTo>
                    <a:lnTo>
                      <a:pt x="1900" y="1204"/>
                    </a:lnTo>
                    <a:lnTo>
                      <a:pt x="1932" y="1116"/>
                    </a:lnTo>
                    <a:lnTo>
                      <a:pt x="1963" y="1026"/>
                    </a:lnTo>
                    <a:lnTo>
                      <a:pt x="1995" y="938"/>
                    </a:lnTo>
                    <a:lnTo>
                      <a:pt x="2010" y="896"/>
                    </a:lnTo>
                    <a:lnTo>
                      <a:pt x="2025" y="855"/>
                    </a:lnTo>
                    <a:lnTo>
                      <a:pt x="2040" y="817"/>
                    </a:lnTo>
                    <a:lnTo>
                      <a:pt x="2054" y="780"/>
                    </a:lnTo>
                    <a:lnTo>
                      <a:pt x="2067" y="746"/>
                    </a:lnTo>
                    <a:lnTo>
                      <a:pt x="2079" y="714"/>
                    </a:lnTo>
                    <a:lnTo>
                      <a:pt x="2091" y="686"/>
                    </a:lnTo>
                    <a:lnTo>
                      <a:pt x="2102" y="662"/>
                    </a:lnTo>
                    <a:lnTo>
                      <a:pt x="2112" y="641"/>
                    </a:lnTo>
                    <a:lnTo>
                      <a:pt x="2121" y="624"/>
                    </a:lnTo>
                    <a:lnTo>
                      <a:pt x="2129" y="611"/>
                    </a:lnTo>
                    <a:cubicBezTo>
                      <a:pt x="2130" y="609"/>
                      <a:pt x="2132" y="607"/>
                      <a:pt x="2134" y="605"/>
                    </a:cubicBezTo>
                    <a:lnTo>
                      <a:pt x="2140" y="600"/>
                    </a:lnTo>
                    <a:cubicBezTo>
                      <a:pt x="2145" y="595"/>
                      <a:pt x="2151" y="592"/>
                      <a:pt x="2158" y="591"/>
                    </a:cubicBezTo>
                    <a:lnTo>
                      <a:pt x="2163" y="590"/>
                    </a:lnTo>
                    <a:cubicBezTo>
                      <a:pt x="2174" y="588"/>
                      <a:pt x="2185" y="592"/>
                      <a:pt x="2192" y="600"/>
                    </a:cubicBezTo>
                    <a:lnTo>
                      <a:pt x="2195" y="604"/>
                    </a:lnTo>
                    <a:cubicBezTo>
                      <a:pt x="2199" y="608"/>
                      <a:pt x="2201" y="612"/>
                      <a:pt x="2203" y="617"/>
                    </a:cubicBezTo>
                    <a:lnTo>
                      <a:pt x="2205" y="624"/>
                    </a:lnTo>
                    <a:cubicBezTo>
                      <a:pt x="2206" y="626"/>
                      <a:pt x="2206" y="628"/>
                      <a:pt x="2206" y="630"/>
                    </a:cubicBezTo>
                    <a:lnTo>
                      <a:pt x="2208" y="641"/>
                    </a:lnTo>
                    <a:lnTo>
                      <a:pt x="2208" y="658"/>
                    </a:lnTo>
                    <a:lnTo>
                      <a:pt x="2208" y="678"/>
                    </a:lnTo>
                    <a:lnTo>
                      <a:pt x="2207" y="699"/>
                    </a:lnTo>
                    <a:lnTo>
                      <a:pt x="2205" y="723"/>
                    </a:lnTo>
                    <a:lnTo>
                      <a:pt x="2202" y="750"/>
                    </a:lnTo>
                    <a:lnTo>
                      <a:pt x="2199" y="778"/>
                    </a:lnTo>
                    <a:lnTo>
                      <a:pt x="2196" y="807"/>
                    </a:lnTo>
                    <a:lnTo>
                      <a:pt x="2192" y="838"/>
                    </a:lnTo>
                    <a:lnTo>
                      <a:pt x="2184" y="904"/>
                    </a:lnTo>
                    <a:lnTo>
                      <a:pt x="2175" y="973"/>
                    </a:lnTo>
                    <a:lnTo>
                      <a:pt x="2165" y="1042"/>
                    </a:lnTo>
                    <a:lnTo>
                      <a:pt x="2156" y="1110"/>
                    </a:lnTo>
                    <a:lnTo>
                      <a:pt x="2148" y="1175"/>
                    </a:lnTo>
                    <a:lnTo>
                      <a:pt x="2144" y="1205"/>
                    </a:lnTo>
                    <a:lnTo>
                      <a:pt x="2141" y="1233"/>
                    </a:lnTo>
                    <a:lnTo>
                      <a:pt x="2138" y="1260"/>
                    </a:lnTo>
                    <a:lnTo>
                      <a:pt x="2136" y="1284"/>
                    </a:lnTo>
                    <a:lnTo>
                      <a:pt x="2134" y="1306"/>
                    </a:lnTo>
                    <a:lnTo>
                      <a:pt x="2133" y="1324"/>
                    </a:lnTo>
                    <a:lnTo>
                      <a:pt x="2133" y="1340"/>
                    </a:lnTo>
                    <a:lnTo>
                      <a:pt x="2133" y="1350"/>
                    </a:lnTo>
                    <a:lnTo>
                      <a:pt x="2135" y="1357"/>
                    </a:lnTo>
                    <a:lnTo>
                      <a:pt x="2132" y="1349"/>
                    </a:lnTo>
                    <a:lnTo>
                      <a:pt x="2135" y="1355"/>
                    </a:lnTo>
                    <a:lnTo>
                      <a:pt x="2122" y="1340"/>
                    </a:lnTo>
                    <a:lnTo>
                      <a:pt x="2126" y="1342"/>
                    </a:lnTo>
                    <a:lnTo>
                      <a:pt x="2100" y="1337"/>
                    </a:lnTo>
                    <a:lnTo>
                      <a:pt x="2105" y="1336"/>
                    </a:lnTo>
                    <a:lnTo>
                      <a:pt x="2092" y="1342"/>
                    </a:lnTo>
                    <a:lnTo>
                      <a:pt x="2097" y="1339"/>
                    </a:lnTo>
                    <a:lnTo>
                      <a:pt x="2092" y="1344"/>
                    </a:lnTo>
                    <a:lnTo>
                      <a:pt x="2098" y="1337"/>
                    </a:lnTo>
                    <a:lnTo>
                      <a:pt x="2102" y="1330"/>
                    </a:lnTo>
                    <a:lnTo>
                      <a:pt x="2108" y="1320"/>
                    </a:lnTo>
                    <a:lnTo>
                      <a:pt x="2115" y="1308"/>
                    </a:lnTo>
                    <a:lnTo>
                      <a:pt x="2122" y="1293"/>
                    </a:lnTo>
                    <a:lnTo>
                      <a:pt x="2130" y="1276"/>
                    </a:lnTo>
                    <a:lnTo>
                      <a:pt x="2139" y="1258"/>
                    </a:lnTo>
                    <a:lnTo>
                      <a:pt x="2158" y="1217"/>
                    </a:lnTo>
                    <a:lnTo>
                      <a:pt x="2177" y="1172"/>
                    </a:lnTo>
                    <a:lnTo>
                      <a:pt x="2197" y="1124"/>
                    </a:lnTo>
                    <a:lnTo>
                      <a:pt x="2217" y="1076"/>
                    </a:lnTo>
                    <a:lnTo>
                      <a:pt x="2237" y="1028"/>
                    </a:lnTo>
                    <a:lnTo>
                      <a:pt x="2257" y="983"/>
                    </a:lnTo>
                    <a:lnTo>
                      <a:pt x="2275" y="941"/>
                    </a:lnTo>
                    <a:lnTo>
                      <a:pt x="2284" y="923"/>
                    </a:lnTo>
                    <a:lnTo>
                      <a:pt x="2293" y="906"/>
                    </a:lnTo>
                    <a:lnTo>
                      <a:pt x="2301" y="890"/>
                    </a:lnTo>
                    <a:lnTo>
                      <a:pt x="2308" y="876"/>
                    </a:lnTo>
                    <a:lnTo>
                      <a:pt x="2316" y="864"/>
                    </a:lnTo>
                    <a:lnTo>
                      <a:pt x="2324" y="854"/>
                    </a:lnTo>
                    <a:cubicBezTo>
                      <a:pt x="2324" y="853"/>
                      <a:pt x="2326" y="852"/>
                      <a:pt x="2327" y="851"/>
                    </a:cubicBezTo>
                    <a:lnTo>
                      <a:pt x="2332" y="845"/>
                    </a:lnTo>
                    <a:cubicBezTo>
                      <a:pt x="2335" y="843"/>
                      <a:pt x="2337" y="841"/>
                      <a:pt x="2340" y="839"/>
                    </a:cubicBezTo>
                    <a:lnTo>
                      <a:pt x="2345" y="837"/>
                    </a:lnTo>
                    <a:cubicBezTo>
                      <a:pt x="2349" y="835"/>
                      <a:pt x="2354" y="833"/>
                      <a:pt x="2359" y="833"/>
                    </a:cubicBezTo>
                    <a:lnTo>
                      <a:pt x="2363" y="833"/>
                    </a:lnTo>
                    <a:cubicBezTo>
                      <a:pt x="2369" y="832"/>
                      <a:pt x="2376" y="834"/>
                      <a:pt x="2382" y="837"/>
                    </a:cubicBezTo>
                    <a:lnTo>
                      <a:pt x="2386" y="840"/>
                    </a:lnTo>
                    <a:cubicBezTo>
                      <a:pt x="2389" y="842"/>
                      <a:pt x="2392" y="845"/>
                      <a:pt x="2395" y="848"/>
                    </a:cubicBezTo>
                    <a:lnTo>
                      <a:pt x="2398" y="852"/>
                    </a:lnTo>
                    <a:cubicBezTo>
                      <a:pt x="2400" y="855"/>
                      <a:pt x="2402" y="858"/>
                      <a:pt x="2403" y="861"/>
                    </a:cubicBezTo>
                    <a:lnTo>
                      <a:pt x="2405" y="867"/>
                    </a:lnTo>
                    <a:lnTo>
                      <a:pt x="2409" y="878"/>
                    </a:lnTo>
                    <a:lnTo>
                      <a:pt x="2411" y="891"/>
                    </a:lnTo>
                    <a:lnTo>
                      <a:pt x="2413" y="905"/>
                    </a:lnTo>
                    <a:lnTo>
                      <a:pt x="2413" y="920"/>
                    </a:lnTo>
                    <a:lnTo>
                      <a:pt x="2415" y="950"/>
                    </a:lnTo>
                    <a:lnTo>
                      <a:pt x="2415" y="985"/>
                    </a:lnTo>
                    <a:lnTo>
                      <a:pt x="2414" y="1023"/>
                    </a:lnTo>
                    <a:lnTo>
                      <a:pt x="2412" y="1061"/>
                    </a:lnTo>
                    <a:lnTo>
                      <a:pt x="2411" y="1100"/>
                    </a:lnTo>
                    <a:lnTo>
                      <a:pt x="2410" y="1139"/>
                    </a:lnTo>
                    <a:lnTo>
                      <a:pt x="2409" y="1175"/>
                    </a:lnTo>
                    <a:lnTo>
                      <a:pt x="2409" y="1208"/>
                    </a:lnTo>
                    <a:lnTo>
                      <a:pt x="2410" y="1237"/>
                    </a:lnTo>
                    <a:lnTo>
                      <a:pt x="2411" y="1249"/>
                    </a:lnTo>
                    <a:lnTo>
                      <a:pt x="2413" y="1258"/>
                    </a:lnTo>
                    <a:lnTo>
                      <a:pt x="2414" y="1266"/>
                    </a:lnTo>
                    <a:lnTo>
                      <a:pt x="2416" y="1271"/>
                    </a:lnTo>
                    <a:lnTo>
                      <a:pt x="2417" y="1274"/>
                    </a:lnTo>
                    <a:lnTo>
                      <a:pt x="2413" y="1267"/>
                    </a:lnTo>
                    <a:lnTo>
                      <a:pt x="2417" y="1272"/>
                    </a:lnTo>
                    <a:lnTo>
                      <a:pt x="2410" y="1265"/>
                    </a:lnTo>
                    <a:lnTo>
                      <a:pt x="2414" y="1268"/>
                    </a:lnTo>
                    <a:lnTo>
                      <a:pt x="2406" y="1264"/>
                    </a:lnTo>
                    <a:lnTo>
                      <a:pt x="2410" y="1265"/>
                    </a:lnTo>
                    <a:lnTo>
                      <a:pt x="2393" y="1263"/>
                    </a:lnTo>
                    <a:lnTo>
                      <a:pt x="2402" y="1262"/>
                    </a:lnTo>
                    <a:lnTo>
                      <a:pt x="2390" y="1266"/>
                    </a:lnTo>
                    <a:lnTo>
                      <a:pt x="2401" y="1260"/>
                    </a:lnTo>
                    <a:lnTo>
                      <a:pt x="2396" y="1264"/>
                    </a:lnTo>
                    <a:lnTo>
                      <a:pt x="2408" y="1254"/>
                    </a:lnTo>
                    <a:lnTo>
                      <a:pt x="2417" y="1243"/>
                    </a:lnTo>
                    <a:lnTo>
                      <a:pt x="2429" y="1228"/>
                    </a:lnTo>
                    <a:lnTo>
                      <a:pt x="2442" y="1211"/>
                    </a:lnTo>
                    <a:lnTo>
                      <a:pt x="2456" y="1192"/>
                    </a:lnTo>
                    <a:lnTo>
                      <a:pt x="2485" y="1153"/>
                    </a:lnTo>
                    <a:lnTo>
                      <a:pt x="2500" y="1133"/>
                    </a:lnTo>
                    <a:lnTo>
                      <a:pt x="2514" y="1115"/>
                    </a:lnTo>
                    <a:lnTo>
                      <a:pt x="2529" y="1099"/>
                    </a:lnTo>
                    <a:lnTo>
                      <a:pt x="2543" y="1085"/>
                    </a:lnTo>
                    <a:lnTo>
                      <a:pt x="2559" y="1073"/>
                    </a:lnTo>
                    <a:cubicBezTo>
                      <a:pt x="2561" y="1072"/>
                      <a:pt x="2563" y="1070"/>
                      <a:pt x="2566" y="1069"/>
                    </a:cubicBezTo>
                    <a:lnTo>
                      <a:pt x="2577" y="1065"/>
                    </a:lnTo>
                    <a:cubicBezTo>
                      <a:pt x="2579" y="1064"/>
                      <a:pt x="2582" y="1064"/>
                      <a:pt x="2585" y="1063"/>
                    </a:cubicBezTo>
                    <a:lnTo>
                      <a:pt x="2594" y="1062"/>
                    </a:lnTo>
                    <a:cubicBezTo>
                      <a:pt x="2597" y="1061"/>
                      <a:pt x="2601" y="1062"/>
                      <a:pt x="2604" y="1062"/>
                    </a:cubicBezTo>
                    <a:lnTo>
                      <a:pt x="2612" y="1064"/>
                    </a:lnTo>
                    <a:cubicBezTo>
                      <a:pt x="2615" y="1064"/>
                      <a:pt x="2618" y="1065"/>
                      <a:pt x="2621" y="1066"/>
                    </a:cubicBezTo>
                    <a:lnTo>
                      <a:pt x="2628" y="1070"/>
                    </a:lnTo>
                    <a:cubicBezTo>
                      <a:pt x="2631" y="1071"/>
                      <a:pt x="2633" y="1073"/>
                      <a:pt x="2635" y="1075"/>
                    </a:cubicBezTo>
                    <a:lnTo>
                      <a:pt x="2642" y="1080"/>
                    </a:lnTo>
                    <a:cubicBezTo>
                      <a:pt x="2643" y="1081"/>
                      <a:pt x="2645" y="1083"/>
                      <a:pt x="2646" y="1084"/>
                    </a:cubicBezTo>
                    <a:lnTo>
                      <a:pt x="2652" y="1091"/>
                    </a:lnTo>
                    <a:lnTo>
                      <a:pt x="2660" y="1103"/>
                    </a:lnTo>
                    <a:lnTo>
                      <a:pt x="2672" y="1127"/>
                    </a:lnTo>
                    <a:lnTo>
                      <a:pt x="2684" y="1150"/>
                    </a:lnTo>
                    <a:lnTo>
                      <a:pt x="2698" y="1172"/>
                    </a:lnTo>
                    <a:lnTo>
                      <a:pt x="2695" y="1168"/>
                    </a:lnTo>
                    <a:lnTo>
                      <a:pt x="2713" y="1190"/>
                    </a:lnTo>
                    <a:lnTo>
                      <a:pt x="2709" y="1186"/>
                    </a:lnTo>
                    <a:lnTo>
                      <a:pt x="2720" y="1195"/>
                    </a:lnTo>
                    <a:lnTo>
                      <a:pt x="2730" y="1201"/>
                    </a:lnTo>
                    <a:lnTo>
                      <a:pt x="2725" y="1199"/>
                    </a:lnTo>
                    <a:lnTo>
                      <a:pt x="2755" y="1213"/>
                    </a:lnTo>
                    <a:lnTo>
                      <a:pt x="2787" y="1224"/>
                    </a:lnTo>
                    <a:lnTo>
                      <a:pt x="2823" y="1236"/>
                    </a:lnTo>
                    <a:lnTo>
                      <a:pt x="2863" y="1248"/>
                    </a:lnTo>
                    <a:lnTo>
                      <a:pt x="3001" y="1286"/>
                    </a:lnTo>
                    <a:lnTo>
                      <a:pt x="2984" y="1350"/>
                    </a:lnTo>
                    <a:lnTo>
                      <a:pt x="2844" y="1312"/>
                    </a:lnTo>
                    <a:lnTo>
                      <a:pt x="2803" y="1300"/>
                    </a:lnTo>
                    <a:lnTo>
                      <a:pt x="2763" y="1287"/>
                    </a:lnTo>
                    <a:lnTo>
                      <a:pt x="2727" y="1273"/>
                    </a:lnTo>
                    <a:lnTo>
                      <a:pt x="2697" y="1259"/>
                    </a:lnTo>
                    <a:cubicBezTo>
                      <a:pt x="2696" y="1259"/>
                      <a:pt x="2694" y="1258"/>
                      <a:pt x="2693" y="1257"/>
                    </a:cubicBezTo>
                    <a:lnTo>
                      <a:pt x="2677" y="1246"/>
                    </a:lnTo>
                    <a:lnTo>
                      <a:pt x="2666" y="1237"/>
                    </a:lnTo>
                    <a:cubicBezTo>
                      <a:pt x="2664" y="1235"/>
                      <a:pt x="2663" y="1234"/>
                      <a:pt x="2662" y="1233"/>
                    </a:cubicBezTo>
                    <a:lnTo>
                      <a:pt x="2643" y="1211"/>
                    </a:lnTo>
                    <a:cubicBezTo>
                      <a:pt x="2642" y="1209"/>
                      <a:pt x="2641" y="1208"/>
                      <a:pt x="2640" y="1206"/>
                    </a:cubicBezTo>
                    <a:lnTo>
                      <a:pt x="2625" y="1181"/>
                    </a:lnTo>
                    <a:lnTo>
                      <a:pt x="2614" y="1158"/>
                    </a:lnTo>
                    <a:lnTo>
                      <a:pt x="2604" y="1140"/>
                    </a:lnTo>
                    <a:lnTo>
                      <a:pt x="2601" y="1134"/>
                    </a:lnTo>
                    <a:lnTo>
                      <a:pt x="2595" y="1127"/>
                    </a:lnTo>
                    <a:lnTo>
                      <a:pt x="2599" y="1131"/>
                    </a:lnTo>
                    <a:lnTo>
                      <a:pt x="2592" y="1125"/>
                    </a:lnTo>
                    <a:lnTo>
                      <a:pt x="2599" y="1130"/>
                    </a:lnTo>
                    <a:lnTo>
                      <a:pt x="2592" y="1126"/>
                    </a:lnTo>
                    <a:lnTo>
                      <a:pt x="2601" y="1129"/>
                    </a:lnTo>
                    <a:lnTo>
                      <a:pt x="2592" y="1128"/>
                    </a:lnTo>
                    <a:lnTo>
                      <a:pt x="2603" y="1128"/>
                    </a:lnTo>
                    <a:lnTo>
                      <a:pt x="2593" y="1129"/>
                    </a:lnTo>
                    <a:lnTo>
                      <a:pt x="2601" y="1127"/>
                    </a:lnTo>
                    <a:lnTo>
                      <a:pt x="2590" y="1131"/>
                    </a:lnTo>
                    <a:lnTo>
                      <a:pt x="2598" y="1127"/>
                    </a:lnTo>
                    <a:lnTo>
                      <a:pt x="2590" y="1133"/>
                    </a:lnTo>
                    <a:lnTo>
                      <a:pt x="2578" y="1144"/>
                    </a:lnTo>
                    <a:lnTo>
                      <a:pt x="2566" y="1157"/>
                    </a:lnTo>
                    <a:lnTo>
                      <a:pt x="2553" y="1173"/>
                    </a:lnTo>
                    <a:lnTo>
                      <a:pt x="2539" y="1192"/>
                    </a:lnTo>
                    <a:lnTo>
                      <a:pt x="2510" y="1232"/>
                    </a:lnTo>
                    <a:lnTo>
                      <a:pt x="2495" y="1252"/>
                    </a:lnTo>
                    <a:lnTo>
                      <a:pt x="2481" y="1271"/>
                    </a:lnTo>
                    <a:lnTo>
                      <a:pt x="2466" y="1288"/>
                    </a:lnTo>
                    <a:lnTo>
                      <a:pt x="2451" y="1304"/>
                    </a:lnTo>
                    <a:lnTo>
                      <a:pt x="2439" y="1314"/>
                    </a:lnTo>
                    <a:cubicBezTo>
                      <a:pt x="2437" y="1316"/>
                      <a:pt x="2436" y="1317"/>
                      <a:pt x="2434" y="1318"/>
                    </a:cubicBezTo>
                    <a:lnTo>
                      <a:pt x="2424" y="1324"/>
                    </a:lnTo>
                    <a:cubicBezTo>
                      <a:pt x="2420" y="1326"/>
                      <a:pt x="2416" y="1327"/>
                      <a:pt x="2412" y="1328"/>
                    </a:cubicBezTo>
                    <a:lnTo>
                      <a:pt x="2403" y="1329"/>
                    </a:lnTo>
                    <a:cubicBezTo>
                      <a:pt x="2397" y="1330"/>
                      <a:pt x="2391" y="1329"/>
                      <a:pt x="2386" y="1327"/>
                    </a:cubicBezTo>
                    <a:lnTo>
                      <a:pt x="2382" y="1326"/>
                    </a:lnTo>
                    <a:cubicBezTo>
                      <a:pt x="2379" y="1325"/>
                      <a:pt x="2377" y="1323"/>
                      <a:pt x="2374" y="1322"/>
                    </a:cubicBezTo>
                    <a:lnTo>
                      <a:pt x="2371" y="1319"/>
                    </a:lnTo>
                    <a:cubicBezTo>
                      <a:pt x="2368" y="1317"/>
                      <a:pt x="2366" y="1315"/>
                      <a:pt x="2364" y="1312"/>
                    </a:cubicBezTo>
                    <a:lnTo>
                      <a:pt x="2360" y="1308"/>
                    </a:lnTo>
                    <a:cubicBezTo>
                      <a:pt x="2359" y="1306"/>
                      <a:pt x="2357" y="1303"/>
                      <a:pt x="2356" y="1300"/>
                    </a:cubicBezTo>
                    <a:lnTo>
                      <a:pt x="2352" y="1291"/>
                    </a:lnTo>
                    <a:lnTo>
                      <a:pt x="2349" y="1279"/>
                    </a:lnTo>
                    <a:lnTo>
                      <a:pt x="2346" y="1267"/>
                    </a:lnTo>
                    <a:lnTo>
                      <a:pt x="2345" y="1254"/>
                    </a:lnTo>
                    <a:lnTo>
                      <a:pt x="2344" y="1240"/>
                    </a:lnTo>
                    <a:lnTo>
                      <a:pt x="2342" y="1208"/>
                    </a:lnTo>
                    <a:lnTo>
                      <a:pt x="2342" y="1174"/>
                    </a:lnTo>
                    <a:lnTo>
                      <a:pt x="2343" y="1137"/>
                    </a:lnTo>
                    <a:lnTo>
                      <a:pt x="2344" y="1098"/>
                    </a:lnTo>
                    <a:lnTo>
                      <a:pt x="2346" y="1059"/>
                    </a:lnTo>
                    <a:lnTo>
                      <a:pt x="2347" y="1021"/>
                    </a:lnTo>
                    <a:lnTo>
                      <a:pt x="2348" y="985"/>
                    </a:lnTo>
                    <a:lnTo>
                      <a:pt x="2348" y="952"/>
                    </a:lnTo>
                    <a:lnTo>
                      <a:pt x="2347" y="924"/>
                    </a:lnTo>
                    <a:lnTo>
                      <a:pt x="2346" y="912"/>
                    </a:lnTo>
                    <a:lnTo>
                      <a:pt x="2345" y="903"/>
                    </a:lnTo>
                    <a:lnTo>
                      <a:pt x="2344" y="896"/>
                    </a:lnTo>
                    <a:lnTo>
                      <a:pt x="2343" y="891"/>
                    </a:lnTo>
                    <a:lnTo>
                      <a:pt x="2341" y="884"/>
                    </a:lnTo>
                    <a:lnTo>
                      <a:pt x="2345" y="893"/>
                    </a:lnTo>
                    <a:lnTo>
                      <a:pt x="2342" y="888"/>
                    </a:lnTo>
                    <a:lnTo>
                      <a:pt x="2351" y="897"/>
                    </a:lnTo>
                    <a:lnTo>
                      <a:pt x="2348" y="895"/>
                    </a:lnTo>
                    <a:lnTo>
                      <a:pt x="2367" y="899"/>
                    </a:lnTo>
                    <a:lnTo>
                      <a:pt x="2362" y="899"/>
                    </a:lnTo>
                    <a:lnTo>
                      <a:pt x="2376" y="896"/>
                    </a:lnTo>
                    <a:lnTo>
                      <a:pt x="2371" y="898"/>
                    </a:lnTo>
                    <a:lnTo>
                      <a:pt x="2379" y="892"/>
                    </a:lnTo>
                    <a:lnTo>
                      <a:pt x="2374" y="898"/>
                    </a:lnTo>
                    <a:lnTo>
                      <a:pt x="2377" y="894"/>
                    </a:lnTo>
                    <a:lnTo>
                      <a:pt x="2372" y="900"/>
                    </a:lnTo>
                    <a:lnTo>
                      <a:pt x="2366" y="909"/>
                    </a:lnTo>
                    <a:lnTo>
                      <a:pt x="2360" y="921"/>
                    </a:lnTo>
                    <a:lnTo>
                      <a:pt x="2352" y="935"/>
                    </a:lnTo>
                    <a:lnTo>
                      <a:pt x="2344" y="951"/>
                    </a:lnTo>
                    <a:lnTo>
                      <a:pt x="2336" y="969"/>
                    </a:lnTo>
                    <a:lnTo>
                      <a:pt x="2318" y="1009"/>
                    </a:lnTo>
                    <a:lnTo>
                      <a:pt x="2299" y="1054"/>
                    </a:lnTo>
                    <a:lnTo>
                      <a:pt x="2279" y="1101"/>
                    </a:lnTo>
                    <a:lnTo>
                      <a:pt x="2258" y="1150"/>
                    </a:lnTo>
                    <a:lnTo>
                      <a:pt x="2238" y="1198"/>
                    </a:lnTo>
                    <a:lnTo>
                      <a:pt x="2218" y="1244"/>
                    </a:lnTo>
                    <a:lnTo>
                      <a:pt x="2199" y="1286"/>
                    </a:lnTo>
                    <a:lnTo>
                      <a:pt x="2190" y="1306"/>
                    </a:lnTo>
                    <a:lnTo>
                      <a:pt x="2182" y="1324"/>
                    </a:lnTo>
                    <a:lnTo>
                      <a:pt x="2173" y="1340"/>
                    </a:lnTo>
                    <a:lnTo>
                      <a:pt x="2165" y="1355"/>
                    </a:lnTo>
                    <a:lnTo>
                      <a:pt x="2157" y="1368"/>
                    </a:lnTo>
                    <a:lnTo>
                      <a:pt x="2148" y="1380"/>
                    </a:lnTo>
                    <a:lnTo>
                      <a:pt x="2143" y="1387"/>
                    </a:lnTo>
                    <a:cubicBezTo>
                      <a:pt x="2141" y="1389"/>
                      <a:pt x="2139" y="1390"/>
                      <a:pt x="2137" y="1392"/>
                    </a:cubicBezTo>
                    <a:lnTo>
                      <a:pt x="2132" y="1396"/>
                    </a:lnTo>
                    <a:cubicBezTo>
                      <a:pt x="2128" y="1398"/>
                      <a:pt x="2124" y="1400"/>
                      <a:pt x="2119" y="1402"/>
                    </a:cubicBezTo>
                    <a:lnTo>
                      <a:pt x="2115" y="1403"/>
                    </a:lnTo>
                    <a:cubicBezTo>
                      <a:pt x="2106" y="1404"/>
                      <a:pt x="2097" y="1403"/>
                      <a:pt x="2090" y="1398"/>
                    </a:cubicBezTo>
                    <a:lnTo>
                      <a:pt x="2086" y="1396"/>
                    </a:lnTo>
                    <a:cubicBezTo>
                      <a:pt x="2080" y="1392"/>
                      <a:pt x="2076" y="1387"/>
                      <a:pt x="2073" y="1381"/>
                    </a:cubicBezTo>
                    <a:lnTo>
                      <a:pt x="2071" y="1375"/>
                    </a:lnTo>
                    <a:cubicBezTo>
                      <a:pt x="2070" y="1372"/>
                      <a:pt x="2069" y="1370"/>
                      <a:pt x="2069" y="1367"/>
                    </a:cubicBezTo>
                    <a:lnTo>
                      <a:pt x="2067" y="1354"/>
                    </a:lnTo>
                    <a:lnTo>
                      <a:pt x="2066" y="1339"/>
                    </a:lnTo>
                    <a:lnTo>
                      <a:pt x="2066" y="1321"/>
                    </a:lnTo>
                    <a:lnTo>
                      <a:pt x="2067" y="1301"/>
                    </a:lnTo>
                    <a:lnTo>
                      <a:pt x="2069" y="1278"/>
                    </a:lnTo>
                    <a:lnTo>
                      <a:pt x="2072" y="1253"/>
                    </a:lnTo>
                    <a:lnTo>
                      <a:pt x="2074" y="1226"/>
                    </a:lnTo>
                    <a:lnTo>
                      <a:pt x="2078" y="1197"/>
                    </a:lnTo>
                    <a:lnTo>
                      <a:pt x="2081" y="1167"/>
                    </a:lnTo>
                    <a:lnTo>
                      <a:pt x="2090" y="1101"/>
                    </a:lnTo>
                    <a:lnTo>
                      <a:pt x="2099" y="1033"/>
                    </a:lnTo>
                    <a:lnTo>
                      <a:pt x="2108" y="964"/>
                    </a:lnTo>
                    <a:lnTo>
                      <a:pt x="2118" y="896"/>
                    </a:lnTo>
                    <a:lnTo>
                      <a:pt x="2126" y="830"/>
                    </a:lnTo>
                    <a:lnTo>
                      <a:pt x="2130" y="800"/>
                    </a:lnTo>
                    <a:lnTo>
                      <a:pt x="2133" y="771"/>
                    </a:lnTo>
                    <a:lnTo>
                      <a:pt x="2136" y="743"/>
                    </a:lnTo>
                    <a:lnTo>
                      <a:pt x="2138" y="718"/>
                    </a:lnTo>
                    <a:lnTo>
                      <a:pt x="2140" y="696"/>
                    </a:lnTo>
                    <a:lnTo>
                      <a:pt x="2141" y="676"/>
                    </a:lnTo>
                    <a:lnTo>
                      <a:pt x="2142" y="661"/>
                    </a:lnTo>
                    <a:lnTo>
                      <a:pt x="2141" y="649"/>
                    </a:lnTo>
                    <a:lnTo>
                      <a:pt x="2140" y="638"/>
                    </a:lnTo>
                    <a:lnTo>
                      <a:pt x="2141" y="644"/>
                    </a:lnTo>
                    <a:lnTo>
                      <a:pt x="2139" y="636"/>
                    </a:lnTo>
                    <a:lnTo>
                      <a:pt x="2147" y="649"/>
                    </a:lnTo>
                    <a:lnTo>
                      <a:pt x="2143" y="646"/>
                    </a:lnTo>
                    <a:lnTo>
                      <a:pt x="2173" y="656"/>
                    </a:lnTo>
                    <a:lnTo>
                      <a:pt x="2168" y="657"/>
                    </a:lnTo>
                    <a:lnTo>
                      <a:pt x="2186" y="648"/>
                    </a:lnTo>
                    <a:lnTo>
                      <a:pt x="2180" y="653"/>
                    </a:lnTo>
                    <a:lnTo>
                      <a:pt x="2185" y="647"/>
                    </a:lnTo>
                    <a:lnTo>
                      <a:pt x="2179" y="656"/>
                    </a:lnTo>
                    <a:lnTo>
                      <a:pt x="2172" y="670"/>
                    </a:lnTo>
                    <a:lnTo>
                      <a:pt x="2163" y="689"/>
                    </a:lnTo>
                    <a:lnTo>
                      <a:pt x="2153" y="712"/>
                    </a:lnTo>
                    <a:lnTo>
                      <a:pt x="2141" y="740"/>
                    </a:lnTo>
                    <a:lnTo>
                      <a:pt x="2129" y="770"/>
                    </a:lnTo>
                    <a:lnTo>
                      <a:pt x="2116" y="803"/>
                    </a:lnTo>
                    <a:lnTo>
                      <a:pt x="2102" y="840"/>
                    </a:lnTo>
                    <a:lnTo>
                      <a:pt x="2088" y="878"/>
                    </a:lnTo>
                    <a:lnTo>
                      <a:pt x="2073" y="919"/>
                    </a:lnTo>
                    <a:lnTo>
                      <a:pt x="2058" y="961"/>
                    </a:lnTo>
                    <a:lnTo>
                      <a:pt x="2026" y="1049"/>
                    </a:lnTo>
                    <a:lnTo>
                      <a:pt x="1994" y="1138"/>
                    </a:lnTo>
                    <a:lnTo>
                      <a:pt x="1963" y="1226"/>
                    </a:lnTo>
                    <a:lnTo>
                      <a:pt x="1947" y="1269"/>
                    </a:lnTo>
                    <a:lnTo>
                      <a:pt x="1932" y="1311"/>
                    </a:lnTo>
                    <a:lnTo>
                      <a:pt x="1918" y="1351"/>
                    </a:lnTo>
                    <a:lnTo>
                      <a:pt x="1903" y="1388"/>
                    </a:lnTo>
                    <a:lnTo>
                      <a:pt x="1890" y="1424"/>
                    </a:lnTo>
                    <a:lnTo>
                      <a:pt x="1877" y="1457"/>
                    </a:lnTo>
                    <a:lnTo>
                      <a:pt x="1865" y="1487"/>
                    </a:lnTo>
                    <a:lnTo>
                      <a:pt x="1854" y="1514"/>
                    </a:lnTo>
                    <a:lnTo>
                      <a:pt x="1844" y="1536"/>
                    </a:lnTo>
                    <a:lnTo>
                      <a:pt x="1834" y="1556"/>
                    </a:lnTo>
                    <a:lnTo>
                      <a:pt x="1824" y="1573"/>
                    </a:lnTo>
                    <a:lnTo>
                      <a:pt x="1818" y="1581"/>
                    </a:lnTo>
                    <a:cubicBezTo>
                      <a:pt x="1816" y="1584"/>
                      <a:pt x="1813" y="1587"/>
                      <a:pt x="1809" y="1589"/>
                    </a:cubicBezTo>
                    <a:lnTo>
                      <a:pt x="1805" y="1592"/>
                    </a:lnTo>
                    <a:cubicBezTo>
                      <a:pt x="1795" y="1598"/>
                      <a:pt x="1784" y="1599"/>
                      <a:pt x="1774" y="1595"/>
                    </a:cubicBezTo>
                    <a:lnTo>
                      <a:pt x="1772" y="1594"/>
                    </a:lnTo>
                    <a:cubicBezTo>
                      <a:pt x="1766" y="1591"/>
                      <a:pt x="1760" y="1587"/>
                      <a:pt x="1757" y="1581"/>
                    </a:cubicBezTo>
                    <a:lnTo>
                      <a:pt x="1755" y="1578"/>
                    </a:lnTo>
                    <a:cubicBezTo>
                      <a:pt x="1753" y="1576"/>
                      <a:pt x="1752" y="1573"/>
                      <a:pt x="1751" y="1570"/>
                    </a:cubicBezTo>
                    <a:lnTo>
                      <a:pt x="1750" y="1566"/>
                    </a:lnTo>
                    <a:cubicBezTo>
                      <a:pt x="1750" y="1564"/>
                      <a:pt x="1749" y="1562"/>
                      <a:pt x="1749" y="1560"/>
                    </a:cubicBezTo>
                    <a:lnTo>
                      <a:pt x="1748" y="1552"/>
                    </a:lnTo>
                    <a:lnTo>
                      <a:pt x="1748" y="1543"/>
                    </a:lnTo>
                    <a:lnTo>
                      <a:pt x="1749" y="1534"/>
                    </a:lnTo>
                    <a:lnTo>
                      <a:pt x="1750" y="1523"/>
                    </a:lnTo>
                    <a:lnTo>
                      <a:pt x="1751" y="1511"/>
                    </a:lnTo>
                    <a:lnTo>
                      <a:pt x="1755" y="1483"/>
                    </a:lnTo>
                    <a:lnTo>
                      <a:pt x="1760" y="1450"/>
                    </a:lnTo>
                    <a:lnTo>
                      <a:pt x="1766" y="1413"/>
                    </a:lnTo>
                    <a:lnTo>
                      <a:pt x="1774" y="1371"/>
                    </a:lnTo>
                    <a:lnTo>
                      <a:pt x="1783" y="1326"/>
                    </a:lnTo>
                    <a:lnTo>
                      <a:pt x="1792" y="1277"/>
                    </a:lnTo>
                    <a:lnTo>
                      <a:pt x="1802" y="1226"/>
                    </a:lnTo>
                    <a:lnTo>
                      <a:pt x="1813" y="1172"/>
                    </a:lnTo>
                    <a:lnTo>
                      <a:pt x="1825" y="1115"/>
                    </a:lnTo>
                    <a:lnTo>
                      <a:pt x="1837" y="1057"/>
                    </a:lnTo>
                    <a:lnTo>
                      <a:pt x="1849" y="999"/>
                    </a:lnTo>
                    <a:lnTo>
                      <a:pt x="1874" y="879"/>
                    </a:lnTo>
                    <a:lnTo>
                      <a:pt x="1898" y="761"/>
                    </a:lnTo>
                    <a:lnTo>
                      <a:pt x="1910" y="704"/>
                    </a:lnTo>
                    <a:lnTo>
                      <a:pt x="1922" y="648"/>
                    </a:lnTo>
                    <a:lnTo>
                      <a:pt x="1932" y="594"/>
                    </a:lnTo>
                    <a:lnTo>
                      <a:pt x="1942" y="542"/>
                    </a:lnTo>
                    <a:lnTo>
                      <a:pt x="1952" y="494"/>
                    </a:lnTo>
                    <a:lnTo>
                      <a:pt x="1960" y="449"/>
                    </a:lnTo>
                    <a:lnTo>
                      <a:pt x="1967" y="408"/>
                    </a:lnTo>
                    <a:lnTo>
                      <a:pt x="1973" y="371"/>
                    </a:lnTo>
                    <a:lnTo>
                      <a:pt x="1978" y="340"/>
                    </a:lnTo>
                    <a:lnTo>
                      <a:pt x="1981" y="314"/>
                    </a:lnTo>
                    <a:lnTo>
                      <a:pt x="1982" y="303"/>
                    </a:lnTo>
                    <a:lnTo>
                      <a:pt x="1983" y="295"/>
                    </a:lnTo>
                    <a:lnTo>
                      <a:pt x="1983" y="288"/>
                    </a:lnTo>
                    <a:lnTo>
                      <a:pt x="1983" y="283"/>
                    </a:lnTo>
                    <a:lnTo>
                      <a:pt x="1982" y="278"/>
                    </a:lnTo>
                    <a:lnTo>
                      <a:pt x="1984" y="286"/>
                    </a:lnTo>
                    <a:lnTo>
                      <a:pt x="1983" y="283"/>
                    </a:lnTo>
                    <a:lnTo>
                      <a:pt x="1989" y="293"/>
                    </a:lnTo>
                    <a:lnTo>
                      <a:pt x="1987" y="291"/>
                    </a:lnTo>
                    <a:lnTo>
                      <a:pt x="2012" y="303"/>
                    </a:lnTo>
                    <a:lnTo>
                      <a:pt x="2010" y="303"/>
                    </a:lnTo>
                    <a:lnTo>
                      <a:pt x="2030" y="297"/>
                    </a:lnTo>
                    <a:lnTo>
                      <a:pt x="2027" y="299"/>
                    </a:lnTo>
                    <a:lnTo>
                      <a:pt x="2033" y="293"/>
                    </a:lnTo>
                    <a:lnTo>
                      <a:pt x="2032" y="293"/>
                    </a:lnTo>
                    <a:lnTo>
                      <a:pt x="2029" y="298"/>
                    </a:lnTo>
                    <a:lnTo>
                      <a:pt x="2026" y="304"/>
                    </a:lnTo>
                    <a:lnTo>
                      <a:pt x="2022" y="313"/>
                    </a:lnTo>
                    <a:lnTo>
                      <a:pt x="2016" y="324"/>
                    </a:lnTo>
                    <a:lnTo>
                      <a:pt x="2011" y="337"/>
                    </a:lnTo>
                    <a:lnTo>
                      <a:pt x="2005" y="351"/>
                    </a:lnTo>
                    <a:lnTo>
                      <a:pt x="1998" y="367"/>
                    </a:lnTo>
                    <a:lnTo>
                      <a:pt x="1991" y="384"/>
                    </a:lnTo>
                    <a:lnTo>
                      <a:pt x="1976" y="423"/>
                    </a:lnTo>
                    <a:lnTo>
                      <a:pt x="1960" y="467"/>
                    </a:lnTo>
                    <a:lnTo>
                      <a:pt x="1942" y="516"/>
                    </a:lnTo>
                    <a:lnTo>
                      <a:pt x="1923" y="569"/>
                    </a:lnTo>
                    <a:lnTo>
                      <a:pt x="1903" y="626"/>
                    </a:lnTo>
                    <a:lnTo>
                      <a:pt x="1882" y="685"/>
                    </a:lnTo>
                    <a:lnTo>
                      <a:pt x="1860" y="747"/>
                    </a:lnTo>
                    <a:lnTo>
                      <a:pt x="1838" y="811"/>
                    </a:lnTo>
                    <a:lnTo>
                      <a:pt x="1815" y="877"/>
                    </a:lnTo>
                    <a:lnTo>
                      <a:pt x="1770" y="1010"/>
                    </a:lnTo>
                    <a:lnTo>
                      <a:pt x="1724" y="1143"/>
                    </a:lnTo>
                    <a:lnTo>
                      <a:pt x="1702" y="1207"/>
                    </a:lnTo>
                    <a:lnTo>
                      <a:pt x="1680" y="1270"/>
                    </a:lnTo>
                    <a:lnTo>
                      <a:pt x="1659" y="1331"/>
                    </a:lnTo>
                    <a:lnTo>
                      <a:pt x="1638" y="1390"/>
                    </a:lnTo>
                    <a:lnTo>
                      <a:pt x="1619" y="1445"/>
                    </a:lnTo>
                    <a:lnTo>
                      <a:pt x="1600" y="1496"/>
                    </a:lnTo>
                    <a:lnTo>
                      <a:pt x="1583" y="1542"/>
                    </a:lnTo>
                    <a:lnTo>
                      <a:pt x="1567" y="1585"/>
                    </a:lnTo>
                    <a:lnTo>
                      <a:pt x="1552" y="1622"/>
                    </a:lnTo>
                    <a:lnTo>
                      <a:pt x="1546" y="1638"/>
                    </a:lnTo>
                    <a:lnTo>
                      <a:pt x="1539" y="1653"/>
                    </a:lnTo>
                    <a:lnTo>
                      <a:pt x="1534" y="1666"/>
                    </a:lnTo>
                    <a:lnTo>
                      <a:pt x="1528" y="1678"/>
                    </a:lnTo>
                    <a:lnTo>
                      <a:pt x="1522" y="1689"/>
                    </a:lnTo>
                    <a:lnTo>
                      <a:pt x="1517" y="1699"/>
                    </a:lnTo>
                    <a:lnTo>
                      <a:pt x="1512" y="1706"/>
                    </a:lnTo>
                    <a:lnTo>
                      <a:pt x="1509" y="1710"/>
                    </a:lnTo>
                    <a:cubicBezTo>
                      <a:pt x="1507" y="1713"/>
                      <a:pt x="1504" y="1716"/>
                      <a:pt x="1502" y="1718"/>
                    </a:cubicBezTo>
                    <a:lnTo>
                      <a:pt x="1499" y="1719"/>
                    </a:lnTo>
                    <a:cubicBezTo>
                      <a:pt x="1493" y="1724"/>
                      <a:pt x="1485" y="1726"/>
                      <a:pt x="1477" y="1725"/>
                    </a:cubicBezTo>
                    <a:lnTo>
                      <a:pt x="1474" y="1725"/>
                    </a:lnTo>
                    <a:cubicBezTo>
                      <a:pt x="1463" y="1724"/>
                      <a:pt x="1453" y="1717"/>
                      <a:pt x="1448" y="1707"/>
                    </a:cubicBezTo>
                    <a:lnTo>
                      <a:pt x="1446" y="1704"/>
                    </a:lnTo>
                    <a:cubicBezTo>
                      <a:pt x="1445" y="1701"/>
                      <a:pt x="1444" y="1698"/>
                      <a:pt x="1443" y="1695"/>
                    </a:cubicBezTo>
                    <a:lnTo>
                      <a:pt x="1443" y="1690"/>
                    </a:lnTo>
                    <a:cubicBezTo>
                      <a:pt x="1442" y="1688"/>
                      <a:pt x="1442" y="1687"/>
                      <a:pt x="1442" y="1685"/>
                    </a:cubicBezTo>
                    <a:lnTo>
                      <a:pt x="1442" y="1676"/>
                    </a:lnTo>
                    <a:lnTo>
                      <a:pt x="1443" y="1666"/>
                    </a:lnTo>
                    <a:lnTo>
                      <a:pt x="1444" y="1654"/>
                    </a:lnTo>
                    <a:lnTo>
                      <a:pt x="1446" y="1641"/>
                    </a:lnTo>
                    <a:lnTo>
                      <a:pt x="1448" y="1626"/>
                    </a:lnTo>
                    <a:lnTo>
                      <a:pt x="1450" y="1610"/>
                    </a:lnTo>
                    <a:lnTo>
                      <a:pt x="1453" y="1592"/>
                    </a:lnTo>
                    <a:lnTo>
                      <a:pt x="1457" y="1572"/>
                    </a:lnTo>
                    <a:lnTo>
                      <a:pt x="1461" y="1550"/>
                    </a:lnTo>
                    <a:lnTo>
                      <a:pt x="1466" y="1528"/>
                    </a:lnTo>
                    <a:lnTo>
                      <a:pt x="1476" y="1479"/>
                    </a:lnTo>
                    <a:lnTo>
                      <a:pt x="1487" y="1424"/>
                    </a:lnTo>
                    <a:lnTo>
                      <a:pt x="1500" y="1366"/>
                    </a:lnTo>
                    <a:lnTo>
                      <a:pt x="1513" y="1304"/>
                    </a:lnTo>
                    <a:lnTo>
                      <a:pt x="1528" y="1238"/>
                    </a:lnTo>
                    <a:lnTo>
                      <a:pt x="1543" y="1169"/>
                    </a:lnTo>
                    <a:lnTo>
                      <a:pt x="1559" y="1099"/>
                    </a:lnTo>
                    <a:lnTo>
                      <a:pt x="1576" y="1026"/>
                    </a:lnTo>
                    <a:lnTo>
                      <a:pt x="1610" y="879"/>
                    </a:lnTo>
                    <a:lnTo>
                      <a:pt x="1643" y="733"/>
                    </a:lnTo>
                    <a:lnTo>
                      <a:pt x="1660" y="661"/>
                    </a:lnTo>
                    <a:lnTo>
                      <a:pt x="1675" y="592"/>
                    </a:lnTo>
                    <a:lnTo>
                      <a:pt x="1691" y="525"/>
                    </a:lnTo>
                    <a:lnTo>
                      <a:pt x="1705" y="460"/>
                    </a:lnTo>
                    <a:lnTo>
                      <a:pt x="1718" y="399"/>
                    </a:lnTo>
                    <a:lnTo>
                      <a:pt x="1730" y="343"/>
                    </a:lnTo>
                    <a:lnTo>
                      <a:pt x="1741" y="291"/>
                    </a:lnTo>
                    <a:lnTo>
                      <a:pt x="1750" y="244"/>
                    </a:lnTo>
                    <a:lnTo>
                      <a:pt x="1754" y="223"/>
                    </a:lnTo>
                    <a:lnTo>
                      <a:pt x="1758" y="204"/>
                    </a:lnTo>
                    <a:lnTo>
                      <a:pt x="1761" y="186"/>
                    </a:lnTo>
                    <a:lnTo>
                      <a:pt x="1763" y="170"/>
                    </a:lnTo>
                    <a:lnTo>
                      <a:pt x="1765" y="156"/>
                    </a:lnTo>
                    <a:lnTo>
                      <a:pt x="1767" y="144"/>
                    </a:lnTo>
                    <a:lnTo>
                      <a:pt x="1768" y="133"/>
                    </a:lnTo>
                    <a:lnTo>
                      <a:pt x="1769" y="127"/>
                    </a:lnTo>
                    <a:lnTo>
                      <a:pt x="1769" y="120"/>
                    </a:lnTo>
                    <a:lnTo>
                      <a:pt x="1769" y="125"/>
                    </a:lnTo>
                    <a:lnTo>
                      <a:pt x="1768" y="120"/>
                    </a:lnTo>
                    <a:lnTo>
                      <a:pt x="1770" y="128"/>
                    </a:lnTo>
                    <a:lnTo>
                      <a:pt x="1769" y="125"/>
                    </a:lnTo>
                    <a:lnTo>
                      <a:pt x="1794" y="145"/>
                    </a:lnTo>
                    <a:lnTo>
                      <a:pt x="1791" y="144"/>
                    </a:lnTo>
                    <a:lnTo>
                      <a:pt x="1816" y="139"/>
                    </a:lnTo>
                    <a:lnTo>
                      <a:pt x="1814" y="141"/>
                    </a:lnTo>
                    <a:lnTo>
                      <a:pt x="1821" y="134"/>
                    </a:lnTo>
                    <a:lnTo>
                      <a:pt x="1817" y="138"/>
                    </a:lnTo>
                    <a:lnTo>
                      <a:pt x="1821" y="134"/>
                    </a:lnTo>
                    <a:lnTo>
                      <a:pt x="1817" y="139"/>
                    </a:lnTo>
                    <a:lnTo>
                      <a:pt x="1814" y="146"/>
                    </a:lnTo>
                    <a:lnTo>
                      <a:pt x="1809" y="156"/>
                    </a:lnTo>
                    <a:lnTo>
                      <a:pt x="1804" y="168"/>
                    </a:lnTo>
                    <a:lnTo>
                      <a:pt x="1798" y="182"/>
                    </a:lnTo>
                    <a:lnTo>
                      <a:pt x="1792" y="198"/>
                    </a:lnTo>
                    <a:lnTo>
                      <a:pt x="1785" y="216"/>
                    </a:lnTo>
                    <a:lnTo>
                      <a:pt x="1777" y="236"/>
                    </a:lnTo>
                    <a:lnTo>
                      <a:pt x="1769" y="257"/>
                    </a:lnTo>
                    <a:lnTo>
                      <a:pt x="1761" y="280"/>
                    </a:lnTo>
                    <a:lnTo>
                      <a:pt x="1743" y="331"/>
                    </a:lnTo>
                    <a:lnTo>
                      <a:pt x="1723" y="386"/>
                    </a:lnTo>
                    <a:lnTo>
                      <a:pt x="1702" y="447"/>
                    </a:lnTo>
                    <a:lnTo>
                      <a:pt x="1680" y="511"/>
                    </a:lnTo>
                    <a:lnTo>
                      <a:pt x="1657" y="580"/>
                    </a:lnTo>
                    <a:lnTo>
                      <a:pt x="1633" y="651"/>
                    </a:lnTo>
                    <a:lnTo>
                      <a:pt x="1608" y="725"/>
                    </a:lnTo>
                    <a:lnTo>
                      <a:pt x="1583" y="800"/>
                    </a:lnTo>
                    <a:lnTo>
                      <a:pt x="1531" y="954"/>
                    </a:lnTo>
                    <a:lnTo>
                      <a:pt x="1480" y="1107"/>
                    </a:lnTo>
                    <a:lnTo>
                      <a:pt x="1455" y="1182"/>
                    </a:lnTo>
                    <a:lnTo>
                      <a:pt x="1430" y="1255"/>
                    </a:lnTo>
                    <a:lnTo>
                      <a:pt x="1406" y="1326"/>
                    </a:lnTo>
                    <a:lnTo>
                      <a:pt x="1383" y="1394"/>
                    </a:lnTo>
                    <a:lnTo>
                      <a:pt x="1360" y="1458"/>
                    </a:lnTo>
                    <a:lnTo>
                      <a:pt x="1339" y="1518"/>
                    </a:lnTo>
                    <a:lnTo>
                      <a:pt x="1319" y="1572"/>
                    </a:lnTo>
                    <a:lnTo>
                      <a:pt x="1310" y="1598"/>
                    </a:lnTo>
                    <a:lnTo>
                      <a:pt x="1301" y="1622"/>
                    </a:lnTo>
                    <a:lnTo>
                      <a:pt x="1293" y="1644"/>
                    </a:lnTo>
                    <a:lnTo>
                      <a:pt x="1284" y="1666"/>
                    </a:lnTo>
                    <a:lnTo>
                      <a:pt x="1277" y="1685"/>
                    </a:lnTo>
                    <a:lnTo>
                      <a:pt x="1269" y="1703"/>
                    </a:lnTo>
                    <a:lnTo>
                      <a:pt x="1263" y="1718"/>
                    </a:lnTo>
                    <a:lnTo>
                      <a:pt x="1256" y="1733"/>
                    </a:lnTo>
                    <a:lnTo>
                      <a:pt x="1250" y="1746"/>
                    </a:lnTo>
                    <a:lnTo>
                      <a:pt x="1244" y="1756"/>
                    </a:lnTo>
                    <a:lnTo>
                      <a:pt x="1238" y="1767"/>
                    </a:lnTo>
                    <a:lnTo>
                      <a:pt x="1235" y="1772"/>
                    </a:lnTo>
                    <a:cubicBezTo>
                      <a:pt x="1233" y="1774"/>
                      <a:pt x="1232" y="1775"/>
                      <a:pt x="1230" y="1777"/>
                    </a:cubicBezTo>
                    <a:lnTo>
                      <a:pt x="1227" y="1780"/>
                    </a:lnTo>
                    <a:cubicBezTo>
                      <a:pt x="1222" y="1784"/>
                      <a:pt x="1216" y="1787"/>
                      <a:pt x="1210" y="1788"/>
                    </a:cubicBezTo>
                    <a:lnTo>
                      <a:pt x="1207" y="1789"/>
                    </a:lnTo>
                    <a:cubicBezTo>
                      <a:pt x="1196" y="1791"/>
                      <a:pt x="1185" y="1787"/>
                      <a:pt x="1178" y="1780"/>
                    </a:cubicBezTo>
                    <a:lnTo>
                      <a:pt x="1176" y="1778"/>
                    </a:lnTo>
                    <a:cubicBezTo>
                      <a:pt x="1171" y="1773"/>
                      <a:pt x="1168" y="1768"/>
                      <a:pt x="1167" y="1762"/>
                    </a:cubicBezTo>
                    <a:lnTo>
                      <a:pt x="1166" y="1758"/>
                    </a:lnTo>
                    <a:cubicBezTo>
                      <a:pt x="1165" y="1756"/>
                      <a:pt x="1165" y="1754"/>
                      <a:pt x="1165" y="1753"/>
                    </a:cubicBezTo>
                    <a:lnTo>
                      <a:pt x="1164" y="1743"/>
                    </a:lnTo>
                    <a:lnTo>
                      <a:pt x="1164" y="1733"/>
                    </a:lnTo>
                    <a:lnTo>
                      <a:pt x="1165" y="1721"/>
                    </a:lnTo>
                    <a:lnTo>
                      <a:pt x="1167" y="1708"/>
                    </a:lnTo>
                    <a:lnTo>
                      <a:pt x="1168" y="1692"/>
                    </a:lnTo>
                    <a:lnTo>
                      <a:pt x="1171" y="1675"/>
                    </a:lnTo>
                    <a:lnTo>
                      <a:pt x="1174" y="1656"/>
                    </a:lnTo>
                    <a:lnTo>
                      <a:pt x="1177" y="1636"/>
                    </a:lnTo>
                    <a:lnTo>
                      <a:pt x="1181" y="1613"/>
                    </a:lnTo>
                    <a:lnTo>
                      <a:pt x="1185" y="1590"/>
                    </a:lnTo>
                    <a:lnTo>
                      <a:pt x="1189" y="1565"/>
                    </a:lnTo>
                    <a:lnTo>
                      <a:pt x="1195" y="1538"/>
                    </a:lnTo>
                    <a:lnTo>
                      <a:pt x="1206" y="1481"/>
                    </a:lnTo>
                    <a:lnTo>
                      <a:pt x="1218" y="1419"/>
                    </a:lnTo>
                    <a:lnTo>
                      <a:pt x="1232" y="1353"/>
                    </a:lnTo>
                    <a:lnTo>
                      <a:pt x="1247" y="1283"/>
                    </a:lnTo>
                    <a:lnTo>
                      <a:pt x="1262" y="1210"/>
                    </a:lnTo>
                    <a:lnTo>
                      <a:pt x="1278" y="1135"/>
                    </a:lnTo>
                    <a:lnTo>
                      <a:pt x="1295" y="1058"/>
                    </a:lnTo>
                    <a:lnTo>
                      <a:pt x="1329" y="900"/>
                    </a:lnTo>
                    <a:lnTo>
                      <a:pt x="1364" y="742"/>
                    </a:lnTo>
                    <a:lnTo>
                      <a:pt x="1380" y="664"/>
                    </a:lnTo>
                    <a:lnTo>
                      <a:pt x="1397" y="589"/>
                    </a:lnTo>
                    <a:lnTo>
                      <a:pt x="1412" y="515"/>
                    </a:lnTo>
                    <a:lnTo>
                      <a:pt x="1427" y="445"/>
                    </a:lnTo>
                    <a:lnTo>
                      <a:pt x="1441" y="377"/>
                    </a:lnTo>
                    <a:lnTo>
                      <a:pt x="1454" y="315"/>
                    </a:lnTo>
                    <a:lnTo>
                      <a:pt x="1465" y="256"/>
                    </a:lnTo>
                    <a:lnTo>
                      <a:pt x="1475" y="203"/>
                    </a:lnTo>
                    <a:lnTo>
                      <a:pt x="1479" y="180"/>
                    </a:lnTo>
                    <a:lnTo>
                      <a:pt x="1483" y="157"/>
                    </a:lnTo>
                    <a:lnTo>
                      <a:pt x="1486" y="136"/>
                    </a:lnTo>
                    <a:lnTo>
                      <a:pt x="1489" y="117"/>
                    </a:lnTo>
                    <a:lnTo>
                      <a:pt x="1492" y="100"/>
                    </a:lnTo>
                    <a:lnTo>
                      <a:pt x="1494" y="84"/>
                    </a:lnTo>
                    <a:lnTo>
                      <a:pt x="1495" y="71"/>
                    </a:lnTo>
                    <a:lnTo>
                      <a:pt x="1496" y="61"/>
                    </a:lnTo>
                    <a:lnTo>
                      <a:pt x="1496" y="53"/>
                    </a:lnTo>
                    <a:lnTo>
                      <a:pt x="1496" y="46"/>
                    </a:lnTo>
                    <a:lnTo>
                      <a:pt x="1496" y="50"/>
                    </a:lnTo>
                    <a:lnTo>
                      <a:pt x="1495" y="45"/>
                    </a:lnTo>
                    <a:lnTo>
                      <a:pt x="1499" y="55"/>
                    </a:lnTo>
                    <a:lnTo>
                      <a:pt x="1497" y="51"/>
                    </a:lnTo>
                    <a:lnTo>
                      <a:pt x="1513" y="66"/>
                    </a:lnTo>
                    <a:lnTo>
                      <a:pt x="1510" y="65"/>
                    </a:lnTo>
                    <a:lnTo>
                      <a:pt x="1540" y="63"/>
                    </a:lnTo>
                    <a:lnTo>
                      <a:pt x="1537" y="65"/>
                    </a:lnTo>
                    <a:lnTo>
                      <a:pt x="1545" y="59"/>
                    </a:lnTo>
                    <a:lnTo>
                      <a:pt x="1542" y="63"/>
                    </a:lnTo>
                    <a:lnTo>
                      <a:pt x="1545" y="59"/>
                    </a:lnTo>
                    <a:lnTo>
                      <a:pt x="1543" y="62"/>
                    </a:lnTo>
                    <a:lnTo>
                      <a:pt x="1539" y="68"/>
                    </a:lnTo>
                    <a:lnTo>
                      <a:pt x="1534" y="76"/>
                    </a:lnTo>
                    <a:lnTo>
                      <a:pt x="1529" y="86"/>
                    </a:lnTo>
                    <a:lnTo>
                      <a:pt x="1523" y="99"/>
                    </a:lnTo>
                    <a:lnTo>
                      <a:pt x="1517" y="113"/>
                    </a:lnTo>
                    <a:lnTo>
                      <a:pt x="1510" y="129"/>
                    </a:lnTo>
                    <a:lnTo>
                      <a:pt x="1503" y="146"/>
                    </a:lnTo>
                    <a:lnTo>
                      <a:pt x="1495" y="166"/>
                    </a:lnTo>
                    <a:lnTo>
                      <a:pt x="1479" y="208"/>
                    </a:lnTo>
                    <a:lnTo>
                      <a:pt x="1460" y="256"/>
                    </a:lnTo>
                    <a:lnTo>
                      <a:pt x="1441" y="308"/>
                    </a:lnTo>
                    <a:lnTo>
                      <a:pt x="1421" y="364"/>
                    </a:lnTo>
                    <a:lnTo>
                      <a:pt x="1399" y="424"/>
                    </a:lnTo>
                    <a:lnTo>
                      <a:pt x="1377" y="487"/>
                    </a:lnTo>
                    <a:lnTo>
                      <a:pt x="1353" y="552"/>
                    </a:lnTo>
                    <a:lnTo>
                      <a:pt x="1330" y="619"/>
                    </a:lnTo>
                    <a:lnTo>
                      <a:pt x="1282" y="756"/>
                    </a:lnTo>
                    <a:lnTo>
                      <a:pt x="1234" y="894"/>
                    </a:lnTo>
                    <a:lnTo>
                      <a:pt x="1210" y="962"/>
                    </a:lnTo>
                    <a:lnTo>
                      <a:pt x="1187" y="1028"/>
                    </a:lnTo>
                    <a:lnTo>
                      <a:pt x="1164" y="1092"/>
                    </a:lnTo>
                    <a:lnTo>
                      <a:pt x="1142" y="1154"/>
                    </a:lnTo>
                    <a:lnTo>
                      <a:pt x="1121" y="1212"/>
                    </a:lnTo>
                    <a:lnTo>
                      <a:pt x="1100" y="1267"/>
                    </a:lnTo>
                    <a:lnTo>
                      <a:pt x="1082" y="1318"/>
                    </a:lnTo>
                    <a:lnTo>
                      <a:pt x="1064" y="1364"/>
                    </a:lnTo>
                    <a:lnTo>
                      <a:pt x="1048" y="1404"/>
                    </a:lnTo>
                    <a:lnTo>
                      <a:pt x="1040" y="1423"/>
                    </a:lnTo>
                    <a:lnTo>
                      <a:pt x="1033" y="1439"/>
                    </a:lnTo>
                    <a:lnTo>
                      <a:pt x="1026" y="1454"/>
                    </a:lnTo>
                    <a:lnTo>
                      <a:pt x="1020" y="1468"/>
                    </a:lnTo>
                    <a:lnTo>
                      <a:pt x="1014" y="1481"/>
                    </a:lnTo>
                    <a:lnTo>
                      <a:pt x="1009" y="1490"/>
                    </a:lnTo>
                    <a:lnTo>
                      <a:pt x="1002" y="1501"/>
                    </a:lnTo>
                    <a:lnTo>
                      <a:pt x="996" y="1510"/>
                    </a:lnTo>
                    <a:lnTo>
                      <a:pt x="993" y="1513"/>
                    </a:lnTo>
                    <a:cubicBezTo>
                      <a:pt x="987" y="1519"/>
                      <a:pt x="980" y="1522"/>
                      <a:pt x="973" y="1524"/>
                    </a:cubicBezTo>
                    <a:lnTo>
                      <a:pt x="969" y="1524"/>
                    </a:lnTo>
                    <a:cubicBezTo>
                      <a:pt x="963" y="1525"/>
                      <a:pt x="958" y="1524"/>
                      <a:pt x="953" y="1522"/>
                    </a:cubicBezTo>
                    <a:lnTo>
                      <a:pt x="951" y="1521"/>
                    </a:lnTo>
                    <a:cubicBezTo>
                      <a:pt x="944" y="1519"/>
                      <a:pt x="939" y="1515"/>
                      <a:pt x="935" y="1509"/>
                    </a:cubicBezTo>
                    <a:lnTo>
                      <a:pt x="933" y="1507"/>
                    </a:lnTo>
                    <a:cubicBezTo>
                      <a:pt x="931" y="1503"/>
                      <a:pt x="929" y="1499"/>
                      <a:pt x="928" y="1495"/>
                    </a:cubicBezTo>
                    <a:lnTo>
                      <a:pt x="927" y="1490"/>
                    </a:lnTo>
                    <a:cubicBezTo>
                      <a:pt x="927" y="1488"/>
                      <a:pt x="926" y="1487"/>
                      <a:pt x="926" y="1484"/>
                    </a:cubicBezTo>
                    <a:lnTo>
                      <a:pt x="926" y="1477"/>
                    </a:lnTo>
                    <a:lnTo>
                      <a:pt x="926" y="1467"/>
                    </a:lnTo>
                    <a:lnTo>
                      <a:pt x="927" y="1457"/>
                    </a:lnTo>
                    <a:lnTo>
                      <a:pt x="928" y="1443"/>
                    </a:lnTo>
                    <a:lnTo>
                      <a:pt x="929" y="1430"/>
                    </a:lnTo>
                    <a:lnTo>
                      <a:pt x="931" y="1415"/>
                    </a:lnTo>
                    <a:lnTo>
                      <a:pt x="933" y="1398"/>
                    </a:lnTo>
                    <a:lnTo>
                      <a:pt x="939" y="1361"/>
                    </a:lnTo>
                    <a:lnTo>
                      <a:pt x="946" y="1319"/>
                    </a:lnTo>
                    <a:lnTo>
                      <a:pt x="955" y="1273"/>
                    </a:lnTo>
                    <a:lnTo>
                      <a:pt x="964" y="1223"/>
                    </a:lnTo>
                    <a:lnTo>
                      <a:pt x="975" y="1168"/>
                    </a:lnTo>
                    <a:lnTo>
                      <a:pt x="986" y="1111"/>
                    </a:lnTo>
                    <a:lnTo>
                      <a:pt x="998" y="1051"/>
                    </a:lnTo>
                    <a:lnTo>
                      <a:pt x="1011" y="990"/>
                    </a:lnTo>
                    <a:lnTo>
                      <a:pt x="1024" y="926"/>
                    </a:lnTo>
                    <a:lnTo>
                      <a:pt x="1051" y="796"/>
                    </a:lnTo>
                    <a:lnTo>
                      <a:pt x="1079" y="666"/>
                    </a:lnTo>
                    <a:lnTo>
                      <a:pt x="1092" y="602"/>
                    </a:lnTo>
                    <a:lnTo>
                      <a:pt x="1105" y="539"/>
                    </a:lnTo>
                    <a:lnTo>
                      <a:pt x="1117" y="478"/>
                    </a:lnTo>
                    <a:lnTo>
                      <a:pt x="1129" y="420"/>
                    </a:lnTo>
                    <a:lnTo>
                      <a:pt x="1140" y="364"/>
                    </a:lnTo>
                    <a:lnTo>
                      <a:pt x="1150" y="313"/>
                    </a:lnTo>
                    <a:lnTo>
                      <a:pt x="1158" y="264"/>
                    </a:lnTo>
                    <a:lnTo>
                      <a:pt x="1166" y="221"/>
                    </a:lnTo>
                    <a:lnTo>
                      <a:pt x="1172" y="182"/>
                    </a:lnTo>
                    <a:lnTo>
                      <a:pt x="1177" y="149"/>
                    </a:lnTo>
                    <a:lnTo>
                      <a:pt x="1178" y="135"/>
                    </a:lnTo>
                    <a:lnTo>
                      <a:pt x="1180" y="123"/>
                    </a:lnTo>
                    <a:lnTo>
                      <a:pt x="1180" y="113"/>
                    </a:lnTo>
                    <a:lnTo>
                      <a:pt x="1181" y="104"/>
                    </a:lnTo>
                    <a:lnTo>
                      <a:pt x="1181" y="100"/>
                    </a:lnTo>
                    <a:lnTo>
                      <a:pt x="1181" y="96"/>
                    </a:lnTo>
                    <a:lnTo>
                      <a:pt x="1180" y="92"/>
                    </a:lnTo>
                    <a:lnTo>
                      <a:pt x="1188" y="107"/>
                    </a:lnTo>
                    <a:lnTo>
                      <a:pt x="1185" y="104"/>
                    </a:lnTo>
                    <a:lnTo>
                      <a:pt x="1198" y="113"/>
                    </a:lnTo>
                    <a:lnTo>
                      <a:pt x="1196" y="112"/>
                    </a:lnTo>
                    <a:lnTo>
                      <a:pt x="1219" y="112"/>
                    </a:lnTo>
                    <a:lnTo>
                      <a:pt x="1216" y="113"/>
                    </a:lnTo>
                    <a:lnTo>
                      <a:pt x="1225" y="108"/>
                    </a:lnTo>
                    <a:lnTo>
                      <a:pt x="1222" y="111"/>
                    </a:lnTo>
                    <a:lnTo>
                      <a:pt x="1227" y="106"/>
                    </a:lnTo>
                    <a:lnTo>
                      <a:pt x="1226" y="107"/>
                    </a:lnTo>
                    <a:lnTo>
                      <a:pt x="1222" y="113"/>
                    </a:lnTo>
                    <a:lnTo>
                      <a:pt x="1219" y="118"/>
                    </a:lnTo>
                    <a:lnTo>
                      <a:pt x="1209" y="135"/>
                    </a:lnTo>
                    <a:lnTo>
                      <a:pt x="1198" y="159"/>
                    </a:lnTo>
                    <a:lnTo>
                      <a:pt x="1184" y="188"/>
                    </a:lnTo>
                    <a:lnTo>
                      <a:pt x="1170" y="222"/>
                    </a:lnTo>
                    <a:lnTo>
                      <a:pt x="1154" y="259"/>
                    </a:lnTo>
                    <a:lnTo>
                      <a:pt x="1137" y="301"/>
                    </a:lnTo>
                    <a:lnTo>
                      <a:pt x="1120" y="346"/>
                    </a:lnTo>
                    <a:lnTo>
                      <a:pt x="1101" y="394"/>
                    </a:lnTo>
                    <a:lnTo>
                      <a:pt x="1082" y="444"/>
                    </a:lnTo>
                    <a:lnTo>
                      <a:pt x="1062" y="496"/>
                    </a:lnTo>
                    <a:lnTo>
                      <a:pt x="1042" y="550"/>
                    </a:lnTo>
                    <a:lnTo>
                      <a:pt x="1000" y="660"/>
                    </a:lnTo>
                    <a:lnTo>
                      <a:pt x="958" y="771"/>
                    </a:lnTo>
                    <a:lnTo>
                      <a:pt x="938" y="826"/>
                    </a:lnTo>
                    <a:lnTo>
                      <a:pt x="918" y="880"/>
                    </a:lnTo>
                    <a:lnTo>
                      <a:pt x="898" y="932"/>
                    </a:lnTo>
                    <a:lnTo>
                      <a:pt x="879" y="982"/>
                    </a:lnTo>
                    <a:lnTo>
                      <a:pt x="860" y="1030"/>
                    </a:lnTo>
                    <a:lnTo>
                      <a:pt x="842" y="1075"/>
                    </a:lnTo>
                    <a:lnTo>
                      <a:pt x="826" y="1117"/>
                    </a:lnTo>
                    <a:lnTo>
                      <a:pt x="810" y="1155"/>
                    </a:lnTo>
                    <a:lnTo>
                      <a:pt x="795" y="1189"/>
                    </a:lnTo>
                    <a:lnTo>
                      <a:pt x="782" y="1219"/>
                    </a:lnTo>
                    <a:lnTo>
                      <a:pt x="770" y="1244"/>
                    </a:lnTo>
                    <a:lnTo>
                      <a:pt x="759" y="1265"/>
                    </a:lnTo>
                    <a:lnTo>
                      <a:pt x="753" y="1275"/>
                    </a:lnTo>
                    <a:lnTo>
                      <a:pt x="748" y="1281"/>
                    </a:lnTo>
                    <a:lnTo>
                      <a:pt x="745" y="1285"/>
                    </a:lnTo>
                    <a:cubicBezTo>
                      <a:pt x="744" y="1287"/>
                      <a:pt x="742" y="1289"/>
                      <a:pt x="741" y="1290"/>
                    </a:cubicBezTo>
                    <a:lnTo>
                      <a:pt x="738" y="1293"/>
                    </a:lnTo>
                    <a:cubicBezTo>
                      <a:pt x="732" y="1298"/>
                      <a:pt x="724" y="1300"/>
                      <a:pt x="716" y="1300"/>
                    </a:cubicBezTo>
                    <a:lnTo>
                      <a:pt x="712" y="1300"/>
                    </a:lnTo>
                    <a:cubicBezTo>
                      <a:pt x="699" y="1300"/>
                      <a:pt x="687" y="1293"/>
                      <a:pt x="682" y="1281"/>
                    </a:cubicBezTo>
                    <a:lnTo>
                      <a:pt x="679" y="1275"/>
                    </a:lnTo>
                    <a:cubicBezTo>
                      <a:pt x="677" y="1272"/>
                      <a:pt x="676" y="1268"/>
                      <a:pt x="676" y="1264"/>
                    </a:cubicBezTo>
                    <a:lnTo>
                      <a:pt x="675" y="1250"/>
                    </a:lnTo>
                    <a:lnTo>
                      <a:pt x="676" y="1232"/>
                    </a:lnTo>
                    <a:lnTo>
                      <a:pt x="678" y="1211"/>
                    </a:lnTo>
                    <a:lnTo>
                      <a:pt x="681" y="1186"/>
                    </a:lnTo>
                    <a:lnTo>
                      <a:pt x="686" y="1157"/>
                    </a:lnTo>
                    <a:lnTo>
                      <a:pt x="691" y="1126"/>
                    </a:lnTo>
                    <a:lnTo>
                      <a:pt x="698" y="1091"/>
                    </a:lnTo>
                    <a:lnTo>
                      <a:pt x="705" y="1054"/>
                    </a:lnTo>
                    <a:lnTo>
                      <a:pt x="713" y="1014"/>
                    </a:lnTo>
                    <a:lnTo>
                      <a:pt x="721" y="972"/>
                    </a:lnTo>
                    <a:lnTo>
                      <a:pt x="730" y="929"/>
                    </a:lnTo>
                    <a:lnTo>
                      <a:pt x="739" y="885"/>
                    </a:lnTo>
                    <a:lnTo>
                      <a:pt x="759" y="793"/>
                    </a:lnTo>
                    <a:lnTo>
                      <a:pt x="779" y="701"/>
                    </a:lnTo>
                    <a:lnTo>
                      <a:pt x="798" y="611"/>
                    </a:lnTo>
                    <a:lnTo>
                      <a:pt x="807" y="568"/>
                    </a:lnTo>
                    <a:lnTo>
                      <a:pt x="815" y="526"/>
                    </a:lnTo>
                    <a:lnTo>
                      <a:pt x="823" y="486"/>
                    </a:lnTo>
                    <a:lnTo>
                      <a:pt x="830" y="449"/>
                    </a:lnTo>
                    <a:lnTo>
                      <a:pt x="836" y="414"/>
                    </a:lnTo>
                    <a:lnTo>
                      <a:pt x="842" y="382"/>
                    </a:lnTo>
                    <a:lnTo>
                      <a:pt x="846" y="354"/>
                    </a:lnTo>
                    <a:lnTo>
                      <a:pt x="849" y="330"/>
                    </a:lnTo>
                    <a:lnTo>
                      <a:pt x="851" y="311"/>
                    </a:lnTo>
                    <a:lnTo>
                      <a:pt x="852" y="298"/>
                    </a:lnTo>
                    <a:lnTo>
                      <a:pt x="851" y="286"/>
                    </a:lnTo>
                    <a:lnTo>
                      <a:pt x="853" y="294"/>
                    </a:lnTo>
                    <a:lnTo>
                      <a:pt x="851" y="288"/>
                    </a:lnTo>
                    <a:lnTo>
                      <a:pt x="868" y="307"/>
                    </a:lnTo>
                    <a:lnTo>
                      <a:pt x="865" y="305"/>
                    </a:lnTo>
                    <a:lnTo>
                      <a:pt x="895" y="304"/>
                    </a:lnTo>
                    <a:lnTo>
                      <a:pt x="891" y="307"/>
                    </a:lnTo>
                    <a:lnTo>
                      <a:pt x="898" y="301"/>
                    </a:lnTo>
                    <a:lnTo>
                      <a:pt x="892" y="307"/>
                    </a:lnTo>
                    <a:lnTo>
                      <a:pt x="895" y="304"/>
                    </a:lnTo>
                    <a:lnTo>
                      <a:pt x="889" y="312"/>
                    </a:lnTo>
                    <a:lnTo>
                      <a:pt x="881" y="325"/>
                    </a:lnTo>
                    <a:lnTo>
                      <a:pt x="873" y="341"/>
                    </a:lnTo>
                    <a:lnTo>
                      <a:pt x="863" y="361"/>
                    </a:lnTo>
                    <a:lnTo>
                      <a:pt x="852" y="384"/>
                    </a:lnTo>
                    <a:lnTo>
                      <a:pt x="840" y="409"/>
                    </a:lnTo>
                    <a:lnTo>
                      <a:pt x="828" y="435"/>
                    </a:lnTo>
                    <a:lnTo>
                      <a:pt x="815" y="465"/>
                    </a:lnTo>
                    <a:lnTo>
                      <a:pt x="802" y="495"/>
                    </a:lnTo>
                    <a:lnTo>
                      <a:pt x="774" y="560"/>
                    </a:lnTo>
                    <a:lnTo>
                      <a:pt x="745" y="628"/>
                    </a:lnTo>
                    <a:lnTo>
                      <a:pt x="716" y="698"/>
                    </a:lnTo>
                    <a:lnTo>
                      <a:pt x="687" y="766"/>
                    </a:lnTo>
                    <a:lnTo>
                      <a:pt x="658" y="831"/>
                    </a:lnTo>
                    <a:lnTo>
                      <a:pt x="645" y="861"/>
                    </a:lnTo>
                    <a:lnTo>
                      <a:pt x="632" y="890"/>
                    </a:lnTo>
                    <a:lnTo>
                      <a:pt x="619" y="917"/>
                    </a:lnTo>
                    <a:lnTo>
                      <a:pt x="607" y="942"/>
                    </a:lnTo>
                    <a:lnTo>
                      <a:pt x="596" y="965"/>
                    </a:lnTo>
                    <a:lnTo>
                      <a:pt x="585" y="985"/>
                    </a:lnTo>
                    <a:lnTo>
                      <a:pt x="574" y="1003"/>
                    </a:lnTo>
                    <a:lnTo>
                      <a:pt x="564" y="1018"/>
                    </a:lnTo>
                    <a:lnTo>
                      <a:pt x="557" y="1027"/>
                    </a:lnTo>
                    <a:cubicBezTo>
                      <a:pt x="556" y="1029"/>
                      <a:pt x="555" y="1030"/>
                      <a:pt x="553" y="1031"/>
                    </a:cubicBezTo>
                    <a:lnTo>
                      <a:pt x="547" y="1037"/>
                    </a:lnTo>
                    <a:cubicBezTo>
                      <a:pt x="544" y="1040"/>
                      <a:pt x="540" y="1042"/>
                      <a:pt x="537" y="1043"/>
                    </a:cubicBezTo>
                    <a:lnTo>
                      <a:pt x="531" y="1045"/>
                    </a:lnTo>
                    <a:cubicBezTo>
                      <a:pt x="525" y="1047"/>
                      <a:pt x="518" y="1048"/>
                      <a:pt x="512" y="1046"/>
                    </a:cubicBezTo>
                    <a:lnTo>
                      <a:pt x="508" y="1045"/>
                    </a:lnTo>
                    <a:cubicBezTo>
                      <a:pt x="502" y="1044"/>
                      <a:pt x="497" y="1041"/>
                      <a:pt x="492" y="1037"/>
                    </a:cubicBezTo>
                    <a:lnTo>
                      <a:pt x="489" y="1034"/>
                    </a:lnTo>
                    <a:cubicBezTo>
                      <a:pt x="485" y="1031"/>
                      <a:pt x="483" y="1027"/>
                      <a:pt x="481" y="1023"/>
                    </a:cubicBezTo>
                    <a:lnTo>
                      <a:pt x="478" y="1017"/>
                    </a:lnTo>
                    <a:cubicBezTo>
                      <a:pt x="478" y="1015"/>
                      <a:pt x="477" y="1013"/>
                      <a:pt x="476" y="1012"/>
                    </a:cubicBezTo>
                    <a:lnTo>
                      <a:pt x="473" y="999"/>
                    </a:lnTo>
                    <a:lnTo>
                      <a:pt x="472" y="987"/>
                    </a:lnTo>
                    <a:lnTo>
                      <a:pt x="471" y="973"/>
                    </a:lnTo>
                    <a:lnTo>
                      <a:pt x="470" y="957"/>
                    </a:lnTo>
                    <a:lnTo>
                      <a:pt x="470" y="940"/>
                    </a:lnTo>
                    <a:lnTo>
                      <a:pt x="471" y="922"/>
                    </a:lnTo>
                    <a:lnTo>
                      <a:pt x="473" y="882"/>
                    </a:lnTo>
                    <a:lnTo>
                      <a:pt x="476" y="838"/>
                    </a:lnTo>
                    <a:lnTo>
                      <a:pt x="480" y="792"/>
                    </a:lnTo>
                    <a:lnTo>
                      <a:pt x="488" y="699"/>
                    </a:lnTo>
                    <a:lnTo>
                      <a:pt x="492" y="654"/>
                    </a:lnTo>
                    <a:lnTo>
                      <a:pt x="495" y="611"/>
                    </a:lnTo>
                    <a:lnTo>
                      <a:pt x="497" y="574"/>
                    </a:lnTo>
                    <a:lnTo>
                      <a:pt x="497" y="557"/>
                    </a:lnTo>
                    <a:lnTo>
                      <a:pt x="497" y="542"/>
                    </a:lnTo>
                    <a:lnTo>
                      <a:pt x="497" y="530"/>
                    </a:lnTo>
                    <a:lnTo>
                      <a:pt x="496" y="520"/>
                    </a:lnTo>
                    <a:lnTo>
                      <a:pt x="495" y="512"/>
                    </a:lnTo>
                    <a:lnTo>
                      <a:pt x="493" y="504"/>
                    </a:lnTo>
                    <a:lnTo>
                      <a:pt x="495" y="510"/>
                    </a:lnTo>
                    <a:lnTo>
                      <a:pt x="489" y="499"/>
                    </a:lnTo>
                    <a:lnTo>
                      <a:pt x="495" y="507"/>
                    </a:lnTo>
                    <a:lnTo>
                      <a:pt x="488" y="500"/>
                    </a:lnTo>
                    <a:lnTo>
                      <a:pt x="499" y="508"/>
                    </a:lnTo>
                    <a:lnTo>
                      <a:pt x="492" y="505"/>
                    </a:lnTo>
                    <a:lnTo>
                      <a:pt x="509" y="507"/>
                    </a:lnTo>
                    <a:lnTo>
                      <a:pt x="501" y="508"/>
                    </a:lnTo>
                    <a:lnTo>
                      <a:pt x="511" y="505"/>
                    </a:lnTo>
                    <a:lnTo>
                      <a:pt x="503" y="509"/>
                    </a:lnTo>
                    <a:lnTo>
                      <a:pt x="508" y="506"/>
                    </a:lnTo>
                    <a:lnTo>
                      <a:pt x="502" y="510"/>
                    </a:lnTo>
                    <a:lnTo>
                      <a:pt x="493" y="518"/>
                    </a:lnTo>
                    <a:lnTo>
                      <a:pt x="483" y="527"/>
                    </a:lnTo>
                    <a:lnTo>
                      <a:pt x="458" y="550"/>
                    </a:lnTo>
                    <a:lnTo>
                      <a:pt x="429" y="572"/>
                    </a:lnTo>
                    <a:lnTo>
                      <a:pt x="412" y="583"/>
                    </a:lnTo>
                    <a:lnTo>
                      <a:pt x="397" y="589"/>
                    </a:lnTo>
                    <a:cubicBezTo>
                      <a:pt x="396" y="590"/>
                      <a:pt x="394" y="591"/>
                      <a:pt x="392" y="591"/>
                    </a:cubicBezTo>
                    <a:lnTo>
                      <a:pt x="377" y="595"/>
                    </a:lnTo>
                    <a:cubicBezTo>
                      <a:pt x="375" y="596"/>
                      <a:pt x="373" y="596"/>
                      <a:pt x="371" y="596"/>
                    </a:cubicBezTo>
                    <a:lnTo>
                      <a:pt x="355" y="597"/>
                    </a:lnTo>
                    <a:cubicBezTo>
                      <a:pt x="354" y="598"/>
                      <a:pt x="352" y="598"/>
                      <a:pt x="350" y="597"/>
                    </a:cubicBezTo>
                    <a:lnTo>
                      <a:pt x="330" y="596"/>
                    </a:lnTo>
                    <a:lnTo>
                      <a:pt x="309" y="593"/>
                    </a:lnTo>
                    <a:lnTo>
                      <a:pt x="287" y="589"/>
                    </a:lnTo>
                    <a:lnTo>
                      <a:pt x="262" y="584"/>
                    </a:lnTo>
                    <a:lnTo>
                      <a:pt x="212" y="572"/>
                    </a:lnTo>
                    <a:lnTo>
                      <a:pt x="159" y="559"/>
                    </a:lnTo>
                    <a:lnTo>
                      <a:pt x="109" y="545"/>
                    </a:lnTo>
                    <a:lnTo>
                      <a:pt x="86" y="538"/>
                    </a:lnTo>
                    <a:lnTo>
                      <a:pt x="64" y="532"/>
                    </a:lnTo>
                    <a:lnTo>
                      <a:pt x="44" y="526"/>
                    </a:lnTo>
                    <a:lnTo>
                      <a:pt x="27" y="521"/>
                    </a:lnTo>
                    <a:lnTo>
                      <a:pt x="12" y="517"/>
                    </a:lnTo>
                    <a:lnTo>
                      <a:pt x="0" y="514"/>
                    </a:lnTo>
                    <a:lnTo>
                      <a:pt x="15" y="450"/>
                    </a:lnTo>
                    <a:close/>
                    <a:moveTo>
                      <a:pt x="2982" y="1107"/>
                    </a:moveTo>
                    <a:lnTo>
                      <a:pt x="3313" y="1408"/>
                    </a:lnTo>
                    <a:lnTo>
                      <a:pt x="2874" y="1493"/>
                    </a:lnTo>
                    <a:lnTo>
                      <a:pt x="2982" y="1107"/>
                    </a:lnTo>
                    <a:close/>
                  </a:path>
                </a:pathLst>
              </a:custGeom>
              <a:solidFill>
                <a:srgbClr val="6600FF"/>
              </a:solidFill>
              <a:ln w="9525" cap="flat">
                <a:solidFill>
                  <a:srgbClr val="6600FF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8420878">
              <a:off x="6886541" y="3183321"/>
              <a:ext cx="1524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5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2142972">
              <a:off x="6764797" y="3011907"/>
              <a:ext cx="1524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5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4334934">
              <a:off x="6643926" y="2889618"/>
              <a:ext cx="1524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020" y="2890031"/>
              <a:ext cx="73260" cy="50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6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3657082">
              <a:off x="6848914" y="3175383"/>
              <a:ext cx="73260" cy="50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6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104381">
              <a:off x="7099687" y="3417105"/>
              <a:ext cx="73260" cy="50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6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104381">
              <a:off x="7194983" y="3719668"/>
              <a:ext cx="73260" cy="50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5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9462" y="3631817"/>
              <a:ext cx="1524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6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3657082">
              <a:off x="7219337" y="3564503"/>
              <a:ext cx="73260" cy="50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8" name="Straight Arrow Connector 37"/>
            <p:cNvCxnSpPr/>
            <p:nvPr/>
          </p:nvCxnSpPr>
          <p:spPr>
            <a:xfrm>
              <a:off x="7391400" y="3719460"/>
              <a:ext cx="494964" cy="242940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7391400" y="3744861"/>
              <a:ext cx="247482" cy="399454"/>
            </a:xfrm>
            <a:prstGeom prst="straightConnector1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6316914" y="3612219"/>
              <a:ext cx="269236" cy="2281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500" b="1" dirty="0" err="1" smtClean="0">
                  <a:solidFill>
                    <a:srgbClr val="7030A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h</a:t>
              </a:r>
              <a:r>
                <a:rPr lang="en-US" sz="1600" b="1" dirty="0" err="1" smtClean="0">
                  <a:solidFill>
                    <a:srgbClr val="7030A0"/>
                  </a:solidFill>
                  <a:latin typeface="Symbol" panose="05050102010706020507" pitchFamily="18" charset="2"/>
                </a:rPr>
                <a:t>n</a:t>
              </a:r>
              <a:endParaRPr lang="en-US" sz="1600" b="1" dirty="0">
                <a:solidFill>
                  <a:srgbClr val="7030A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875078" y="3912709"/>
              <a:ext cx="269236" cy="2281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500" b="1" dirty="0" err="1" smtClean="0">
                  <a:solidFill>
                    <a:srgbClr val="7030A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h</a:t>
              </a:r>
              <a:r>
                <a:rPr lang="en-US" sz="1600" b="1" dirty="0" err="1" smtClean="0">
                  <a:solidFill>
                    <a:srgbClr val="7030A0"/>
                  </a:solidFill>
                  <a:latin typeface="Symbol" panose="05050102010706020507" pitchFamily="18" charset="2"/>
                </a:rPr>
                <a:t>n</a:t>
              </a:r>
              <a:endParaRPr lang="en-US" sz="1600" b="1" dirty="0">
                <a:solidFill>
                  <a:srgbClr val="7030A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620000" y="4038600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b="1" dirty="0" smtClean="0">
                  <a:solidFill>
                    <a:srgbClr val="000000">
                      <a:lumMod val="85000"/>
                      <a:lumOff val="15000"/>
                    </a:srgbClr>
                  </a:solidFill>
                </a:rPr>
                <a:t>e</a:t>
              </a:r>
              <a:r>
                <a:rPr lang="en-US" b="1" baseline="30000" dirty="0" smtClean="0">
                  <a:solidFill>
                    <a:srgbClr val="000000">
                      <a:lumMod val="85000"/>
                      <a:lumOff val="15000"/>
                    </a:srgbClr>
                  </a:solidFill>
                </a:rPr>
                <a:t>-</a:t>
              </a:r>
              <a:endParaRPr lang="en-US" b="1" baseline="30000" dirty="0">
                <a:solidFill>
                  <a:srgbClr val="000000">
                    <a:lumMod val="85000"/>
                    <a:lumOff val="15000"/>
                  </a:srgbClr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649066" y="3416240"/>
              <a:ext cx="342764" cy="251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dirty="0" smtClean="0">
                  <a:solidFill>
                    <a:srgbClr val="7030A0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CXI</a:t>
              </a:r>
              <a:endParaRPr lang="en-US" sz="1600" b="1" dirty="0">
                <a:solidFill>
                  <a:srgbClr val="7030A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867400" y="4689645"/>
            <a:ext cx="2965606" cy="604953"/>
            <a:chOff x="7838379" y="4133099"/>
            <a:chExt cx="2349064" cy="47918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838379" y="4133580"/>
              <a:ext cx="528826" cy="47822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9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061567" y="4133099"/>
              <a:ext cx="528826" cy="47870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1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658617" y="4133580"/>
              <a:ext cx="528826" cy="47870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3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454799" y="4133099"/>
              <a:ext cx="528826" cy="47870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5896829" y="5403503"/>
            <a:ext cx="300915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1400" dirty="0" smtClean="0">
                <a:solidFill>
                  <a:srgbClr val="000000"/>
                </a:solidFill>
              </a:rPr>
              <a:t>Coherent X-ray imaging of </a:t>
            </a:r>
          </a:p>
          <a:p>
            <a:pPr algn="ctr" defTabSz="457200"/>
            <a:r>
              <a:rPr lang="en-US" sz="1400" dirty="0" smtClean="0">
                <a:solidFill>
                  <a:srgbClr val="000000"/>
                </a:solidFill>
              </a:rPr>
              <a:t>heterogeneous nanoparticles </a:t>
            </a:r>
            <a:r>
              <a:rPr lang="en-US" sz="1400" i="1" dirty="0" smtClean="0">
                <a:solidFill>
                  <a:srgbClr val="000000"/>
                </a:solidFill>
              </a:rPr>
              <a:t>in situ</a:t>
            </a:r>
            <a:endParaRPr lang="en-US" sz="1300" i="1" dirty="0" smtClean="0">
              <a:solidFill>
                <a:srgbClr val="000000"/>
              </a:solidFill>
            </a:endParaRPr>
          </a:p>
          <a:p>
            <a:pPr algn="ctr" defTabSz="457200"/>
            <a:r>
              <a:rPr lang="en-US" sz="1100" dirty="0" err="1" smtClean="0">
                <a:solidFill>
                  <a:srgbClr val="000000"/>
                </a:solidFill>
              </a:rPr>
              <a:t>Möller</a:t>
            </a:r>
            <a:r>
              <a:rPr lang="en-US" sz="1100" dirty="0" smtClean="0">
                <a:solidFill>
                  <a:srgbClr val="000000"/>
                </a:solidFill>
              </a:rPr>
              <a:t> et al., </a:t>
            </a:r>
            <a:r>
              <a:rPr lang="en-US" sz="1100" i="1" dirty="0" smtClean="0">
                <a:solidFill>
                  <a:srgbClr val="000000"/>
                </a:solidFill>
              </a:rPr>
              <a:t>Nature Comm</a:t>
            </a:r>
            <a:r>
              <a:rPr lang="en-US" sz="1100" dirty="0" smtClean="0">
                <a:solidFill>
                  <a:srgbClr val="000000"/>
                </a:solidFill>
              </a:rPr>
              <a:t>. (2014)</a:t>
            </a:r>
            <a:endParaRPr lang="en-US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83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7922" y="173983"/>
            <a:ext cx="8779615" cy="753033"/>
          </a:xfrm>
        </p:spPr>
        <p:txBody>
          <a:bodyPr/>
          <a:lstStyle/>
          <a:p>
            <a:r>
              <a:rPr lang="en-US" sz="2200" dirty="0" smtClean="0"/>
              <a:t>The uniquely high spectral brightness opens a long-sought window into emergent phenomena in complex materials</a:t>
            </a:r>
            <a:endParaRPr lang="en-US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62058" y="1051558"/>
            <a:ext cx="6072146" cy="4972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90000"/>
              </a:lnSpc>
              <a:spcAft>
                <a:spcPts val="300"/>
              </a:spcAft>
            </a:pPr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Scientific Opportunity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latin typeface="Calibri"/>
                <a:cs typeface="Calibri"/>
              </a:rPr>
              <a:t>Characterize collective modes, including phonons, valence charge modes, Higgs modes in superconductors, and dynamical fluctuation modes near critical points in strongly correlated </a:t>
            </a:r>
            <a:r>
              <a:rPr lang="en-US" sz="1600" dirty="0" smtClean="0">
                <a:latin typeface="Calibri"/>
                <a:cs typeface="Calibri"/>
              </a:rPr>
              <a:t>materials.  Investigate low lying excitations in glassy materials</a:t>
            </a:r>
          </a:p>
          <a:p>
            <a:pPr>
              <a:lnSpc>
                <a:spcPct val="90000"/>
              </a:lnSpc>
            </a:pPr>
            <a:endParaRPr lang="en-US" sz="1600" b="1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defTabSz="457200">
              <a:lnSpc>
                <a:spcPct val="90000"/>
              </a:lnSpc>
              <a:spcAft>
                <a:spcPts val="300"/>
              </a:spcAft>
            </a:pPr>
            <a:r>
              <a:rPr lang="en-US" b="1" dirty="0" smtClean="0">
                <a:latin typeface="Calibri" panose="020F0502020204030204" pitchFamily="34" charset="0"/>
              </a:rPr>
              <a:t>Significance and Impact</a:t>
            </a:r>
            <a:endParaRPr lang="en-US" b="1" dirty="0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1600" dirty="0">
                <a:latin typeface="Calibri"/>
                <a:cs typeface="Calibri"/>
              </a:rPr>
              <a:t>M</a:t>
            </a:r>
            <a:r>
              <a:rPr lang="en-US" sz="1600" dirty="0" smtClean="0">
                <a:latin typeface="Calibri"/>
                <a:cs typeface="Calibri"/>
              </a:rPr>
              <a:t>easurement </a:t>
            </a:r>
            <a:r>
              <a:rPr lang="en-US" sz="1600" dirty="0">
                <a:latin typeface="Calibri"/>
                <a:cs typeface="Calibri"/>
              </a:rPr>
              <a:t>of S(</a:t>
            </a:r>
            <a:r>
              <a:rPr lang="en-US" sz="1600" i="1" dirty="0" err="1">
                <a:latin typeface="Calibri"/>
                <a:cs typeface="Calibri"/>
              </a:rPr>
              <a:t>q</a:t>
            </a:r>
            <a:r>
              <a:rPr lang="en-US" sz="1600" dirty="0" err="1">
                <a:latin typeface="Calibri"/>
                <a:cs typeface="Calibri"/>
              </a:rPr>
              <a:t>,w</a:t>
            </a:r>
            <a:r>
              <a:rPr lang="en-US" sz="1600" dirty="0" smtClean="0">
                <a:latin typeface="Calibri"/>
                <a:cs typeface="Calibri"/>
              </a:rPr>
              <a:t>)</a:t>
            </a:r>
            <a:r>
              <a:rPr lang="en-US" sz="1600" dirty="0">
                <a:latin typeface="Calibri"/>
                <a:cs typeface="Calibri"/>
              </a:rPr>
              <a:t>  </a:t>
            </a:r>
            <a:r>
              <a:rPr lang="en-US" sz="1600" dirty="0" smtClean="0">
                <a:latin typeface="Calibri"/>
                <a:cs typeface="Calibri"/>
              </a:rPr>
              <a:t>provides a detailed and fundamental description of material response and a direct </a:t>
            </a:r>
            <a:r>
              <a:rPr lang="en-US" sz="1600" dirty="0">
                <a:latin typeface="Calibri"/>
                <a:cs typeface="Calibri"/>
              </a:rPr>
              <a:t>link to </a:t>
            </a:r>
            <a:r>
              <a:rPr lang="en-US" sz="1600" dirty="0" smtClean="0">
                <a:latin typeface="Calibri"/>
                <a:cs typeface="Calibri"/>
              </a:rPr>
              <a:t>theoretical </a:t>
            </a:r>
            <a:r>
              <a:rPr lang="en-US" sz="1600" dirty="0">
                <a:latin typeface="Calibri"/>
                <a:cs typeface="Calibri"/>
              </a:rPr>
              <a:t>predictions </a:t>
            </a:r>
            <a:r>
              <a:rPr lang="en-US" sz="1600" dirty="0" smtClean="0">
                <a:latin typeface="Calibri"/>
                <a:cs typeface="Calibri"/>
              </a:rPr>
              <a:t>of impo</a:t>
            </a:r>
            <a:r>
              <a:rPr lang="en-US" sz="1600" dirty="0" smtClean="0">
                <a:latin typeface="Calibri" panose="020F0502020204030204" pitchFamily="34" charset="0"/>
              </a:rPr>
              <a:t>rtant </a:t>
            </a:r>
            <a:r>
              <a:rPr lang="en-US" sz="1600" dirty="0">
                <a:latin typeface="Calibri" panose="020F0502020204030204" pitchFamily="34" charset="0"/>
              </a:rPr>
              <a:t>collective </a:t>
            </a:r>
            <a:r>
              <a:rPr lang="en-US" sz="1600" dirty="0" smtClean="0">
                <a:latin typeface="Calibri" panose="020F0502020204030204" pitchFamily="34" charset="0"/>
              </a:rPr>
              <a:t>modes.</a:t>
            </a:r>
          </a:p>
          <a:p>
            <a:pPr>
              <a:lnSpc>
                <a:spcPct val="90000"/>
              </a:lnSpc>
            </a:pPr>
            <a:endParaRPr lang="en-US" b="1" dirty="0" smtClean="0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en-US" b="1" dirty="0">
                <a:latin typeface="Calibri"/>
                <a:cs typeface="Calibri"/>
              </a:rPr>
              <a:t>LCLS-II-HE Approach</a:t>
            </a:r>
          </a:p>
          <a:p>
            <a:pPr marL="285750" lvl="1" indent="-285750">
              <a:lnSpc>
                <a:spcPct val="90000"/>
              </a:lnSpc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X-ray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Raman Spectroscopy </a:t>
            </a: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(IXS) at ~1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</a:rPr>
              <a:t>meV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 scale </a:t>
            </a:r>
            <a:endParaRPr lang="en-US" sz="16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742950" lvl="2" indent="-285750">
              <a:lnSpc>
                <a:spcPct val="90000"/>
              </a:lnSpc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Hard X-rays span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entire Brillouin </a:t>
            </a: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zone to study </a:t>
            </a:r>
            <a:r>
              <a:rPr lang="en-US" sz="1600" b="1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k</a:t>
            </a: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-dependent coupling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742950" lvl="2" indent="-285750">
              <a:lnSpc>
                <a:spcPct val="90000"/>
              </a:lnSpc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High repetition rate enables the observation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of weak </a:t>
            </a: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signals in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omplex materials with high-Z</a:t>
            </a:r>
          </a:p>
          <a:p>
            <a:pPr marL="742950" lvl="2" indent="-285750">
              <a:lnSpc>
                <a:spcPct val="90000"/>
              </a:lnSpc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Tailored excitations can be employed (control) and measurements made under operating conditions (synthesis)</a:t>
            </a:r>
          </a:p>
          <a:p>
            <a:pPr marL="285750" lvl="1" indent="-285750">
              <a:lnSpc>
                <a:spcPct val="90000"/>
              </a:lnSpc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X-ray Raman Spectroscopy (</a:t>
            </a: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RIXS between 5-12 </a:t>
            </a:r>
            <a:r>
              <a:rPr lang="en-US" sz="16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keV</a:t>
            </a: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 marL="742950" lvl="2" indent="-285750">
              <a:lnSpc>
                <a:spcPct val="90000"/>
              </a:lnSpc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P</a:t>
            </a: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hysics of the 4d and 5d materials – strong spin orbit coupling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238369" y="4044209"/>
            <a:ext cx="2220107" cy="1549778"/>
            <a:chOff x="1652020" y="5216486"/>
            <a:chExt cx="1929282" cy="1350496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77"/>
            <a:stretch/>
          </p:blipFill>
          <p:spPr bwMode="auto">
            <a:xfrm>
              <a:off x="1652020" y="5216486"/>
              <a:ext cx="1929282" cy="1350496"/>
            </a:xfrm>
            <a:prstGeom prst="roundRect">
              <a:avLst>
                <a:gd name="adj" fmla="val 6368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0" name="Rounded Rectangle 19"/>
            <p:cNvSpPr/>
            <p:nvPr/>
          </p:nvSpPr>
          <p:spPr>
            <a:xfrm>
              <a:off x="2430230" y="6367778"/>
              <a:ext cx="1095373" cy="177727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none" lIns="0" tIns="0" rIns="0" bIns="0" anchor="ctr" anchorCtr="0">
              <a:noAutofit/>
            </a:bodyPr>
            <a:lstStyle/>
            <a:p>
              <a:pPr algn="ctr" defTabSz="457200"/>
              <a:r>
                <a:rPr lang="en-US" sz="900" dirty="0" err="1" smtClean="0">
                  <a:solidFill>
                    <a:srgbClr val="000000"/>
                  </a:solidFill>
                </a:rPr>
                <a:t>Shvyd’ko</a:t>
              </a:r>
              <a:r>
                <a:rPr lang="en-US" sz="900" dirty="0" smtClean="0">
                  <a:solidFill>
                    <a:srgbClr val="000000"/>
                  </a:solidFill>
                </a:rPr>
                <a:t>, PRA (2015)</a:t>
              </a:r>
              <a:endParaRPr lang="en-US" sz="900" dirty="0">
                <a:solidFill>
                  <a:srgbClr val="00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028637" y="5416093"/>
              <a:ext cx="312830" cy="2212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457200"/>
              <a:endParaRPr lang="en-US" sz="1050" dirty="0">
                <a:solidFill>
                  <a:srgbClr val="00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94465" y="5275287"/>
              <a:ext cx="1375185" cy="362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050" b="1" dirty="0" smtClean="0">
                  <a:solidFill>
                    <a:srgbClr val="000000"/>
                  </a:solidFill>
                </a:rPr>
                <a:t>“Ultimate” Resolution</a:t>
              </a:r>
            </a:p>
            <a:p>
              <a:pPr defTabSz="457200"/>
              <a:r>
                <a:rPr lang="en-US" sz="1050" dirty="0">
                  <a:solidFill>
                    <a:srgbClr val="000000"/>
                  </a:solidFill>
                </a:rPr>
                <a:t>d</a:t>
              </a:r>
              <a:r>
                <a:rPr lang="en-US" sz="1050" dirty="0" smtClean="0">
                  <a:solidFill>
                    <a:srgbClr val="000000"/>
                  </a:solidFill>
                </a:rPr>
                <a:t>esigns for ~0.1 </a:t>
              </a:r>
              <a:r>
                <a:rPr lang="en-US" sz="1050" dirty="0" err="1" smtClean="0">
                  <a:solidFill>
                    <a:srgbClr val="000000"/>
                  </a:solidFill>
                </a:rPr>
                <a:t>meV</a:t>
              </a:r>
              <a:endParaRPr lang="en-US" sz="1050" dirty="0">
                <a:solidFill>
                  <a:srgbClr val="000000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95921" y="6096033"/>
            <a:ext cx="8971879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dirty="0" smtClean="0">
                <a:solidFill>
                  <a:srgbClr val="FFFFFF"/>
                </a:solidFill>
              </a:rPr>
              <a:t>Requires average spectral brightness ~1000x beyond existing X-ray sources </a:t>
            </a:r>
          </a:p>
          <a:p>
            <a:pPr algn="ctr" defTabSz="457200"/>
            <a:r>
              <a:rPr lang="en-US" dirty="0" smtClean="0">
                <a:solidFill>
                  <a:srgbClr val="FFFFFF"/>
                </a:solidFill>
              </a:rPr>
              <a:t>to achieve full spectral resolution 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920980" y="1619859"/>
            <a:ext cx="3075964" cy="1808351"/>
            <a:chOff x="3886200" y="1391494"/>
            <a:chExt cx="4893736" cy="2617631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497858" y="1613421"/>
              <a:ext cx="4282078" cy="2395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886200" y="1972752"/>
              <a:ext cx="611658" cy="2036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4327405" y="1391494"/>
              <a:ext cx="1010466" cy="451934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r>
                <a:rPr lang="en-US" sz="1100" b="1" dirty="0" smtClean="0"/>
                <a:t>charge</a:t>
              </a:r>
              <a:endParaRPr lang="en-US" sz="11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530083" y="1411328"/>
              <a:ext cx="760416" cy="451934"/>
            </a:xfrm>
            <a:prstGeom prst="snip2DiagRect">
              <a:avLst>
                <a:gd name="adj1" fmla="val 50000"/>
                <a:gd name="adj2" fmla="val 39938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none" rtlCol="0" anchor="ctr">
              <a:spAutoFit/>
            </a:bodyPr>
            <a:lstStyle/>
            <a:p>
              <a:r>
                <a:rPr lang="en-US" sz="1100" b="1" dirty="0" smtClean="0"/>
                <a:t>spin</a:t>
              </a:r>
              <a:endParaRPr lang="en-US" sz="11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50043" y="1996433"/>
              <a:ext cx="184732" cy="27700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endParaRPr lang="en-US" sz="1200" b="1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920980" y="1194590"/>
            <a:ext cx="318067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prediction:</a:t>
            </a:r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1300" b="1" dirty="0" smtClean="0"/>
              <a:t>Modes in a metal-oxide Mott Insulator</a:t>
            </a:r>
            <a:endParaRPr lang="en-US" sz="1300" b="1" dirty="0"/>
          </a:p>
        </p:txBody>
      </p:sp>
    </p:spTree>
    <p:extLst>
      <p:ext uri="{BB962C8B-B14F-4D97-AF65-F5344CB8AC3E}">
        <p14:creationId xmlns:p14="http://schemas.microsoft.com/office/powerpoint/2010/main" val="199089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3222" y="129091"/>
            <a:ext cx="8934225" cy="753033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/>
              <a:t>I</a:t>
            </a:r>
            <a:r>
              <a:rPr lang="en-US" sz="2200" dirty="0" smtClean="0"/>
              <a:t>maging of diffusion and fluctuating material structures</a:t>
            </a:r>
            <a:endParaRPr lang="en-US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143434" y="1244556"/>
            <a:ext cx="5037081" cy="4776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en-US" b="1" dirty="0" smtClean="0">
                <a:latin typeface="Calibri" panose="020F0502020204030204" pitchFamily="34" charset="0"/>
              </a:rPr>
              <a:t>Scientific Opportunity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latin typeface="Calibri" panose="020F0502020204030204" pitchFamily="34" charset="0"/>
              </a:rPr>
              <a:t>Characterize</a:t>
            </a:r>
            <a:r>
              <a:rPr lang="en-US" dirty="0">
                <a:latin typeface="Calibri" panose="020F0502020204030204" pitchFamily="34" charset="0"/>
              </a:rPr>
              <a:t>, </a:t>
            </a:r>
            <a:r>
              <a:rPr lang="en-US" dirty="0" smtClean="0">
                <a:latin typeface="Calibri" panose="020F0502020204030204" pitchFamily="34" charset="0"/>
              </a:rPr>
              <a:t>at fundamental </a:t>
            </a:r>
            <a:r>
              <a:rPr lang="en-US" dirty="0">
                <a:latin typeface="Calibri" panose="020F0502020204030204" pitchFamily="34" charset="0"/>
              </a:rPr>
              <a:t>length </a:t>
            </a:r>
            <a:r>
              <a:rPr lang="en-US" dirty="0" smtClean="0">
                <a:latin typeface="Calibri" panose="020F0502020204030204" pitchFamily="34" charset="0"/>
              </a:rPr>
              <a:t>and </a:t>
            </a:r>
            <a:r>
              <a:rPr lang="en-US" dirty="0">
                <a:latin typeface="Calibri" panose="020F0502020204030204" pitchFamily="34" charset="0"/>
              </a:rPr>
              <a:t>time </a:t>
            </a:r>
            <a:r>
              <a:rPr lang="en-US" dirty="0" smtClean="0">
                <a:latin typeface="Calibri" panose="020F0502020204030204" pitchFamily="34" charset="0"/>
              </a:rPr>
              <a:t>scales the local </a:t>
            </a:r>
            <a:r>
              <a:rPr lang="en-US" dirty="0">
                <a:latin typeface="Calibri" panose="020F0502020204030204" pitchFamily="34" charset="0"/>
              </a:rPr>
              <a:t>(atomic) distortions </a:t>
            </a:r>
            <a:r>
              <a:rPr lang="en-US" dirty="0" smtClean="0">
                <a:latin typeface="Calibri" panose="020F0502020204030204" pitchFamily="34" charset="0"/>
              </a:rPr>
              <a:t>and </a:t>
            </a:r>
            <a:r>
              <a:rPr lang="en-US" dirty="0">
                <a:latin typeface="Calibri" panose="020F0502020204030204" pitchFamily="34" charset="0"/>
              </a:rPr>
              <a:t>long-range strain </a:t>
            </a:r>
            <a:r>
              <a:rPr lang="en-US" dirty="0" smtClean="0">
                <a:latin typeface="Calibri" panose="020F0502020204030204" pitchFamily="34" charset="0"/>
              </a:rPr>
              <a:t>fields resulting from defect and impurity migration and ion diffusion in </a:t>
            </a:r>
            <a:r>
              <a:rPr lang="en-US" dirty="0">
                <a:latin typeface="Calibri" panose="020F0502020204030204" pitchFamily="34" charset="0"/>
              </a:rPr>
              <a:t>real materials </a:t>
            </a:r>
            <a:r>
              <a:rPr lang="en-US" dirty="0" smtClean="0">
                <a:latin typeface="Calibri" panose="020F0502020204030204" pitchFamily="34" charset="0"/>
              </a:rPr>
              <a:t>under </a:t>
            </a:r>
            <a:r>
              <a:rPr lang="en-US" dirty="0">
                <a:latin typeface="Calibri" panose="020F0502020204030204" pitchFamily="34" charset="0"/>
              </a:rPr>
              <a:t>operating </a:t>
            </a:r>
            <a:r>
              <a:rPr lang="en-US" dirty="0" smtClean="0">
                <a:latin typeface="Calibri" panose="020F0502020204030204" pitchFamily="34" charset="0"/>
              </a:rPr>
              <a:t>conditions</a:t>
            </a:r>
            <a:br>
              <a:rPr lang="en-US" dirty="0" smtClean="0">
                <a:latin typeface="Calibri" panose="020F0502020204030204" pitchFamily="34" charset="0"/>
              </a:rPr>
            </a:br>
            <a:endParaRPr lang="en-US" dirty="0" smtClean="0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b="1" dirty="0" smtClean="0">
                <a:latin typeface="Calibri" panose="020F0502020204030204" pitchFamily="34" charset="0"/>
              </a:rPr>
              <a:t>Significance and Impact</a:t>
            </a:r>
            <a:endParaRPr lang="en-US" b="1" dirty="0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Calibri" panose="020F0502020204030204" pitchFamily="34" charset="0"/>
              </a:rPr>
              <a:t>Inform directed design and synthesis modeling of energy conversion and storage </a:t>
            </a:r>
            <a:r>
              <a:rPr lang="en-US" dirty="0" smtClean="0">
                <a:latin typeface="Calibri" panose="020F0502020204030204" pitchFamily="34" charset="0"/>
              </a:rPr>
              <a:t>materials</a:t>
            </a:r>
          </a:p>
          <a:p>
            <a:pPr>
              <a:lnSpc>
                <a:spcPct val="90000"/>
              </a:lnSpc>
            </a:pPr>
            <a:endParaRPr lang="en-US" dirty="0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en-US" b="1" dirty="0">
                <a:latin typeface="Calibri"/>
                <a:cs typeface="Calibri"/>
              </a:rPr>
              <a:t>LCLS-II-HE Approach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Use dynamic X-ray scattering methods that span </a:t>
            </a:r>
            <a:br>
              <a:rPr lang="en-US" dirty="0" smtClean="0">
                <a:latin typeface="Calibri" panose="020F0502020204030204" pitchFamily="34" charset="0"/>
              </a:rPr>
            </a:br>
            <a:r>
              <a:rPr lang="en-US" dirty="0" smtClean="0">
                <a:latin typeface="Calibri" panose="020F0502020204030204" pitchFamily="34" charset="0"/>
              </a:rPr>
              <a:t>many decades in time and space, down to fs in time and </a:t>
            </a:r>
            <a:r>
              <a:rPr lang="en-US" dirty="0" err="1" smtClean="0">
                <a:latin typeface="Calibri" panose="020F0502020204030204" pitchFamily="34" charset="0"/>
              </a:rPr>
              <a:t>Å</a:t>
            </a:r>
            <a:r>
              <a:rPr lang="en-US" dirty="0" smtClean="0">
                <a:latin typeface="Calibri" panose="020F0502020204030204" pitchFamily="34" charset="0"/>
              </a:rPr>
              <a:t> in space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</a:rPr>
              <a:t>C</a:t>
            </a:r>
            <a:r>
              <a:rPr lang="en-US" dirty="0" smtClean="0">
                <a:latin typeface="Calibri" panose="020F0502020204030204" pitchFamily="34" charset="0"/>
              </a:rPr>
              <a:t>haracterize statistically dynamic systems without long-range order, measuring </a:t>
            </a:r>
            <a:r>
              <a:rPr lang="en-US" dirty="0">
                <a:latin typeface="Calibri" panose="020F0502020204030204" pitchFamily="34" charset="0"/>
              </a:rPr>
              <a:t>S(</a:t>
            </a:r>
            <a:r>
              <a:rPr lang="en-US" b="1" dirty="0" err="1">
                <a:latin typeface="Calibri" panose="020F0502020204030204" pitchFamily="34" charset="0"/>
              </a:rPr>
              <a:t>q</a:t>
            </a:r>
            <a:r>
              <a:rPr lang="en-US" dirty="0" err="1">
                <a:latin typeface="Calibri" panose="020F0502020204030204" pitchFamily="34" charset="0"/>
              </a:rPr>
              <a:t>,t</a:t>
            </a:r>
            <a:r>
              <a:rPr lang="en-US" dirty="0">
                <a:latin typeface="Calibri" panose="020F0502020204030204" pitchFamily="34" charset="0"/>
              </a:rPr>
              <a:t>)</a:t>
            </a:r>
            <a:br>
              <a:rPr lang="en-US" dirty="0">
                <a:latin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5491717" y="1351871"/>
            <a:ext cx="3469964" cy="2506007"/>
            <a:chOff x="5456571" y="3048243"/>
            <a:chExt cx="3395983" cy="2435586"/>
          </a:xfrm>
        </p:grpSpPr>
        <p:grpSp>
          <p:nvGrpSpPr>
            <p:cNvPr id="11" name="Group 10"/>
            <p:cNvGrpSpPr/>
            <p:nvPr/>
          </p:nvGrpSpPr>
          <p:grpSpPr>
            <a:xfrm>
              <a:off x="6646402" y="3728585"/>
              <a:ext cx="317414" cy="636773"/>
              <a:chOff x="6230468" y="3193678"/>
              <a:chExt cx="661148" cy="2652694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6230468" y="3193678"/>
                <a:ext cx="528919" cy="2652694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100000">
                    <a:schemeClr val="bg1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759387" y="3193678"/>
                <a:ext cx="132229" cy="2652694"/>
              </a:xfrm>
              <a:prstGeom prst="rect">
                <a:avLst/>
              </a:prstGeom>
              <a:solidFill>
                <a:srgbClr val="99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7155988" y="4167093"/>
              <a:ext cx="1316736" cy="1316736"/>
              <a:chOff x="7151116" y="2850357"/>
              <a:chExt cx="1316736" cy="1316736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>
                <a:off x="7379747" y="3879168"/>
                <a:ext cx="86061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7630899" y="3662630"/>
                <a:ext cx="34877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V="1">
                <a:off x="7379747" y="3349398"/>
                <a:ext cx="251152" cy="309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7379747" y="3132438"/>
                <a:ext cx="86061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7383090" y="3137200"/>
                <a:ext cx="0" cy="739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H="1">
                <a:off x="7634242" y="3127676"/>
                <a:ext cx="30956" cy="22506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7980640" y="3348008"/>
                <a:ext cx="0" cy="31082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8240202" y="3137197"/>
                <a:ext cx="0" cy="739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H="1">
                <a:off x="7975878" y="3658830"/>
                <a:ext cx="4762" cy="2179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7634242" y="3352741"/>
                <a:ext cx="0" cy="30608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flipH="1" flipV="1">
                <a:off x="7634242" y="3658830"/>
                <a:ext cx="30956" cy="22506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flipH="1" flipV="1">
                <a:off x="7948722" y="3119720"/>
                <a:ext cx="30956" cy="22506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flipV="1">
                <a:off x="7980640" y="3630258"/>
                <a:ext cx="251152" cy="309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7639556" y="3348008"/>
                <a:ext cx="34877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7989205" y="3349398"/>
                <a:ext cx="251152" cy="309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7388404" y="3630258"/>
                <a:ext cx="251152" cy="309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Group 68"/>
              <p:cNvGrpSpPr/>
              <p:nvPr/>
            </p:nvGrpSpPr>
            <p:grpSpPr>
              <a:xfrm>
                <a:off x="7288307" y="3036236"/>
                <a:ext cx="1043490" cy="939134"/>
                <a:chOff x="7288307" y="3036236"/>
                <a:chExt cx="1043490" cy="939134"/>
              </a:xfrm>
            </p:grpSpPr>
            <p:sp>
              <p:nvSpPr>
                <p:cNvPr id="7" name="Oval 6"/>
                <p:cNvSpPr/>
                <p:nvPr/>
              </p:nvSpPr>
              <p:spPr>
                <a:xfrm>
                  <a:off x="7288307" y="3045760"/>
                  <a:ext cx="182880" cy="182880"/>
                </a:xfrm>
                <a:prstGeom prst="ellipse">
                  <a:avLst/>
                </a:prstGeom>
                <a:gradFill flip="none" rotWithShape="1">
                  <a:gsLst>
                    <a:gs pos="68000">
                      <a:srgbClr val="0E576E"/>
                    </a:gs>
                    <a:gs pos="100000">
                      <a:schemeClr val="accent5">
                        <a:lumMod val="50000"/>
                      </a:schemeClr>
                    </a:gs>
                    <a:gs pos="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>
                  <a:off x="7288307" y="3292289"/>
                  <a:ext cx="182880" cy="182880"/>
                </a:xfrm>
                <a:prstGeom prst="ellipse">
                  <a:avLst/>
                </a:prstGeom>
                <a:gradFill flip="none" rotWithShape="1">
                  <a:gsLst>
                    <a:gs pos="68000">
                      <a:srgbClr val="0E576E"/>
                    </a:gs>
                    <a:gs pos="100000">
                      <a:schemeClr val="accent5">
                        <a:lumMod val="50000"/>
                      </a:schemeClr>
                    </a:gs>
                    <a:gs pos="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Oval 8"/>
                <p:cNvSpPr/>
                <p:nvPr/>
              </p:nvSpPr>
              <p:spPr>
                <a:xfrm>
                  <a:off x="7288307" y="3538818"/>
                  <a:ext cx="182880" cy="182880"/>
                </a:xfrm>
                <a:prstGeom prst="ellipse">
                  <a:avLst/>
                </a:prstGeom>
                <a:gradFill flip="none" rotWithShape="1">
                  <a:gsLst>
                    <a:gs pos="68000">
                      <a:srgbClr val="0E576E"/>
                    </a:gs>
                    <a:gs pos="100000">
                      <a:schemeClr val="accent5">
                        <a:lumMod val="50000"/>
                      </a:schemeClr>
                    </a:gs>
                    <a:gs pos="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Oval 9"/>
                <p:cNvSpPr/>
                <p:nvPr/>
              </p:nvSpPr>
              <p:spPr>
                <a:xfrm>
                  <a:off x="7288307" y="3785347"/>
                  <a:ext cx="182880" cy="182880"/>
                </a:xfrm>
                <a:prstGeom prst="ellipse">
                  <a:avLst/>
                </a:prstGeom>
                <a:gradFill flip="none" rotWithShape="1">
                  <a:gsLst>
                    <a:gs pos="68000">
                      <a:srgbClr val="0E576E"/>
                    </a:gs>
                    <a:gs pos="100000">
                      <a:schemeClr val="accent5">
                        <a:lumMod val="50000"/>
                      </a:schemeClr>
                    </a:gs>
                    <a:gs pos="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Oval 12"/>
                <p:cNvSpPr/>
                <p:nvPr/>
              </p:nvSpPr>
              <p:spPr>
                <a:xfrm>
                  <a:off x="7570415" y="3036236"/>
                  <a:ext cx="182880" cy="182880"/>
                </a:xfrm>
                <a:prstGeom prst="ellipse">
                  <a:avLst/>
                </a:prstGeom>
                <a:gradFill flip="none" rotWithShape="1">
                  <a:gsLst>
                    <a:gs pos="68000">
                      <a:srgbClr val="0E576E"/>
                    </a:gs>
                    <a:gs pos="100000">
                      <a:schemeClr val="accent5">
                        <a:lumMod val="50000"/>
                      </a:schemeClr>
                    </a:gs>
                    <a:gs pos="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Oval 13"/>
                <p:cNvSpPr/>
                <p:nvPr/>
              </p:nvSpPr>
              <p:spPr>
                <a:xfrm>
                  <a:off x="7539459" y="3261301"/>
                  <a:ext cx="182880" cy="182880"/>
                </a:xfrm>
                <a:prstGeom prst="ellipse">
                  <a:avLst/>
                </a:prstGeom>
                <a:gradFill flip="none" rotWithShape="1">
                  <a:gsLst>
                    <a:gs pos="68000">
                      <a:srgbClr val="0E576E"/>
                    </a:gs>
                    <a:gs pos="100000">
                      <a:schemeClr val="accent5">
                        <a:lumMod val="50000"/>
                      </a:schemeClr>
                    </a:gs>
                    <a:gs pos="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Oval 14"/>
                <p:cNvSpPr/>
                <p:nvPr/>
              </p:nvSpPr>
              <p:spPr>
                <a:xfrm>
                  <a:off x="7539459" y="3567390"/>
                  <a:ext cx="182880" cy="182880"/>
                </a:xfrm>
                <a:prstGeom prst="ellipse">
                  <a:avLst/>
                </a:prstGeom>
                <a:gradFill flip="none" rotWithShape="1">
                  <a:gsLst>
                    <a:gs pos="68000">
                      <a:srgbClr val="0E576E"/>
                    </a:gs>
                    <a:gs pos="100000">
                      <a:schemeClr val="accent5">
                        <a:lumMod val="50000"/>
                      </a:schemeClr>
                    </a:gs>
                    <a:gs pos="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Oval 15"/>
                <p:cNvSpPr/>
                <p:nvPr/>
              </p:nvSpPr>
              <p:spPr>
                <a:xfrm>
                  <a:off x="7563272" y="3792490"/>
                  <a:ext cx="182880" cy="182880"/>
                </a:xfrm>
                <a:prstGeom prst="ellipse">
                  <a:avLst/>
                </a:prstGeom>
                <a:gradFill flip="none" rotWithShape="1">
                  <a:gsLst>
                    <a:gs pos="68000">
                      <a:srgbClr val="0E576E"/>
                    </a:gs>
                    <a:gs pos="100000">
                      <a:schemeClr val="accent5">
                        <a:lumMod val="50000"/>
                      </a:schemeClr>
                    </a:gs>
                    <a:gs pos="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>
                  <a:off x="7869190" y="3036236"/>
                  <a:ext cx="182880" cy="182880"/>
                </a:xfrm>
                <a:prstGeom prst="ellipse">
                  <a:avLst/>
                </a:prstGeom>
                <a:gradFill flip="none" rotWithShape="1">
                  <a:gsLst>
                    <a:gs pos="68000">
                      <a:srgbClr val="0E576E"/>
                    </a:gs>
                    <a:gs pos="100000">
                      <a:schemeClr val="accent5">
                        <a:lumMod val="50000"/>
                      </a:schemeClr>
                    </a:gs>
                    <a:gs pos="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7888238" y="3256568"/>
                  <a:ext cx="182880" cy="182880"/>
                </a:xfrm>
                <a:prstGeom prst="ellipse">
                  <a:avLst/>
                </a:prstGeom>
                <a:gradFill flip="none" rotWithShape="1">
                  <a:gsLst>
                    <a:gs pos="68000">
                      <a:srgbClr val="0E576E"/>
                    </a:gs>
                    <a:gs pos="100000">
                      <a:schemeClr val="accent5">
                        <a:lumMod val="50000"/>
                      </a:schemeClr>
                    </a:gs>
                    <a:gs pos="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7888238" y="3567390"/>
                  <a:ext cx="182880" cy="182880"/>
                </a:xfrm>
                <a:prstGeom prst="ellipse">
                  <a:avLst/>
                </a:prstGeom>
                <a:gradFill flip="none" rotWithShape="1">
                  <a:gsLst>
                    <a:gs pos="68000">
                      <a:srgbClr val="0E576E"/>
                    </a:gs>
                    <a:gs pos="100000">
                      <a:schemeClr val="accent5">
                        <a:lumMod val="50000"/>
                      </a:schemeClr>
                    </a:gs>
                    <a:gs pos="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Oval 20"/>
                <p:cNvSpPr/>
                <p:nvPr/>
              </p:nvSpPr>
              <p:spPr>
                <a:xfrm>
                  <a:off x="7883476" y="3785347"/>
                  <a:ext cx="182880" cy="182880"/>
                </a:xfrm>
                <a:prstGeom prst="ellipse">
                  <a:avLst/>
                </a:prstGeom>
                <a:gradFill flip="none" rotWithShape="1">
                  <a:gsLst>
                    <a:gs pos="68000">
                      <a:srgbClr val="0E576E"/>
                    </a:gs>
                    <a:gs pos="100000">
                      <a:schemeClr val="accent5">
                        <a:lumMod val="50000"/>
                      </a:schemeClr>
                    </a:gs>
                    <a:gs pos="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Oval 22"/>
                <p:cNvSpPr/>
                <p:nvPr/>
              </p:nvSpPr>
              <p:spPr>
                <a:xfrm>
                  <a:off x="8148917" y="3045760"/>
                  <a:ext cx="182880" cy="182880"/>
                </a:xfrm>
                <a:prstGeom prst="ellipse">
                  <a:avLst/>
                </a:prstGeom>
                <a:gradFill flip="none" rotWithShape="1">
                  <a:gsLst>
                    <a:gs pos="68000">
                      <a:srgbClr val="0E576E"/>
                    </a:gs>
                    <a:gs pos="100000">
                      <a:schemeClr val="accent5">
                        <a:lumMod val="50000"/>
                      </a:schemeClr>
                    </a:gs>
                    <a:gs pos="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Oval 23"/>
                <p:cNvSpPr/>
                <p:nvPr/>
              </p:nvSpPr>
              <p:spPr>
                <a:xfrm>
                  <a:off x="8148917" y="3292289"/>
                  <a:ext cx="182880" cy="182880"/>
                </a:xfrm>
                <a:prstGeom prst="ellipse">
                  <a:avLst/>
                </a:prstGeom>
                <a:gradFill flip="none" rotWithShape="1">
                  <a:gsLst>
                    <a:gs pos="68000">
                      <a:srgbClr val="0E576E"/>
                    </a:gs>
                    <a:gs pos="100000">
                      <a:schemeClr val="accent5">
                        <a:lumMod val="50000"/>
                      </a:schemeClr>
                    </a:gs>
                    <a:gs pos="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>
                  <a:off x="8148917" y="3538818"/>
                  <a:ext cx="182880" cy="182880"/>
                </a:xfrm>
                <a:prstGeom prst="ellipse">
                  <a:avLst/>
                </a:prstGeom>
                <a:gradFill flip="none" rotWithShape="1">
                  <a:gsLst>
                    <a:gs pos="68000">
                      <a:srgbClr val="0E576E"/>
                    </a:gs>
                    <a:gs pos="100000">
                      <a:schemeClr val="accent5">
                        <a:lumMod val="50000"/>
                      </a:schemeClr>
                    </a:gs>
                    <a:gs pos="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8148917" y="3785347"/>
                  <a:ext cx="182880" cy="182880"/>
                </a:xfrm>
                <a:prstGeom prst="ellipse">
                  <a:avLst/>
                </a:prstGeom>
                <a:gradFill flip="none" rotWithShape="1">
                  <a:gsLst>
                    <a:gs pos="68000">
                      <a:srgbClr val="0E576E"/>
                    </a:gs>
                    <a:gs pos="100000">
                      <a:schemeClr val="accent5">
                        <a:lumMod val="50000"/>
                      </a:schemeClr>
                    </a:gs>
                    <a:gs pos="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0" name="Curved Down Arrow 69"/>
              <p:cNvSpPr/>
              <p:nvPr/>
            </p:nvSpPr>
            <p:spPr>
              <a:xfrm>
                <a:off x="7771602" y="3254194"/>
                <a:ext cx="360648" cy="174804"/>
              </a:xfrm>
              <a:prstGeom prst="curvedDownArrow">
                <a:avLst>
                  <a:gd name="adj1" fmla="val 41222"/>
                  <a:gd name="adj2" fmla="val 83219"/>
                  <a:gd name="adj3" fmla="val 25000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7746797" y="3444653"/>
                <a:ext cx="112482" cy="112482"/>
              </a:xfrm>
              <a:prstGeom prst="ellipse">
                <a:avLst/>
              </a:prstGeom>
              <a:gradFill flip="none" rotWithShape="1">
                <a:gsLst>
                  <a:gs pos="68000">
                    <a:srgbClr val="F90022"/>
                  </a:gs>
                  <a:gs pos="100000">
                    <a:srgbClr val="F90022"/>
                  </a:gs>
                  <a:gs pos="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8036158" y="3444653"/>
                <a:ext cx="112482" cy="112482"/>
              </a:xfrm>
              <a:prstGeom prst="ellipse">
                <a:avLst/>
              </a:prstGeom>
              <a:noFill/>
              <a:ln w="12700">
                <a:solidFill>
                  <a:srgbClr val="F90022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7151116" y="2850357"/>
                <a:ext cx="1316736" cy="131673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/>
              <p:cNvSpPr/>
              <p:nvPr/>
            </p:nvSpPr>
            <p:spPr>
              <a:xfrm>
                <a:off x="7597779" y="3508585"/>
                <a:ext cx="303139" cy="206686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900" dirty="0" smtClean="0">
                    <a:solidFill>
                      <a:srgbClr val="FF0000"/>
                    </a:solidFill>
                  </a:rPr>
                  <a:t>ion</a:t>
                </a:r>
                <a:endParaRPr lang="en-US" sz="900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22" name="Straight Connector 21"/>
            <p:cNvCxnSpPr/>
            <p:nvPr/>
          </p:nvCxnSpPr>
          <p:spPr>
            <a:xfrm>
              <a:off x="6922549" y="4019550"/>
              <a:ext cx="1036998" cy="15706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6932074" y="4019550"/>
              <a:ext cx="223914" cy="92744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5456571" y="4461679"/>
              <a:ext cx="17297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3</a:t>
              </a:r>
              <a:r>
                <a:rPr lang="en-US" sz="1400" i="1" dirty="0" smtClean="0"/>
                <a:t>d</a:t>
              </a:r>
              <a:r>
                <a:rPr lang="en-US" sz="1400" dirty="0" smtClean="0"/>
                <a:t> metal-oxide</a:t>
              </a:r>
            </a:p>
            <a:p>
              <a:pPr algn="ctr"/>
              <a:r>
                <a:rPr lang="en-US" sz="1400" dirty="0" smtClean="0"/>
                <a:t>electrode</a:t>
              </a:r>
              <a:endParaRPr lang="en-US" sz="1400" dirty="0"/>
            </a:p>
          </p:txBody>
        </p:sp>
        <p:sp>
          <p:nvSpPr>
            <p:cNvPr id="55" name="Oval 54"/>
            <p:cNvSpPr/>
            <p:nvPr/>
          </p:nvSpPr>
          <p:spPr>
            <a:xfrm>
              <a:off x="6956872" y="3776210"/>
              <a:ext cx="45720" cy="45720"/>
            </a:xfrm>
            <a:prstGeom prst="ellipse">
              <a:avLst/>
            </a:prstGeom>
            <a:gradFill flip="none" rotWithShape="1">
              <a:gsLst>
                <a:gs pos="68000">
                  <a:srgbClr val="F90022"/>
                </a:gs>
                <a:gs pos="100000">
                  <a:srgbClr val="F9002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6985447" y="3890510"/>
              <a:ext cx="45720" cy="45720"/>
            </a:xfrm>
            <a:prstGeom prst="ellipse">
              <a:avLst/>
            </a:prstGeom>
            <a:gradFill flip="none" rotWithShape="1">
              <a:gsLst>
                <a:gs pos="68000">
                  <a:srgbClr val="F90022"/>
                </a:gs>
                <a:gs pos="100000">
                  <a:srgbClr val="F9002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7052122" y="3795260"/>
              <a:ext cx="45720" cy="45720"/>
            </a:xfrm>
            <a:prstGeom prst="ellipse">
              <a:avLst/>
            </a:prstGeom>
            <a:gradFill flip="none" rotWithShape="1">
              <a:gsLst>
                <a:gs pos="68000">
                  <a:srgbClr val="F90022"/>
                </a:gs>
                <a:gs pos="100000">
                  <a:srgbClr val="F9002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6928297" y="3966710"/>
              <a:ext cx="45720" cy="45720"/>
            </a:xfrm>
            <a:prstGeom prst="ellipse">
              <a:avLst/>
            </a:prstGeom>
            <a:gradFill flip="none" rotWithShape="1">
              <a:gsLst>
                <a:gs pos="68000">
                  <a:srgbClr val="F90022"/>
                </a:gs>
                <a:gs pos="100000">
                  <a:srgbClr val="F9002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7023547" y="4138160"/>
              <a:ext cx="45720" cy="45720"/>
            </a:xfrm>
            <a:prstGeom prst="ellipse">
              <a:avLst/>
            </a:prstGeom>
            <a:gradFill flip="none" rotWithShape="1">
              <a:gsLst>
                <a:gs pos="68000">
                  <a:srgbClr val="F90022"/>
                </a:gs>
                <a:gs pos="100000">
                  <a:srgbClr val="F9002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7023547" y="4014335"/>
              <a:ext cx="45720" cy="45720"/>
            </a:xfrm>
            <a:prstGeom prst="ellipse">
              <a:avLst/>
            </a:prstGeom>
            <a:gradFill flip="none" rotWithShape="1">
              <a:gsLst>
                <a:gs pos="68000">
                  <a:srgbClr val="F90022"/>
                </a:gs>
                <a:gs pos="100000">
                  <a:srgbClr val="F9002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6909247" y="4128635"/>
              <a:ext cx="45720" cy="45720"/>
            </a:xfrm>
            <a:prstGeom prst="ellipse">
              <a:avLst/>
            </a:prstGeom>
            <a:gradFill flip="none" rotWithShape="1">
              <a:gsLst>
                <a:gs pos="68000">
                  <a:srgbClr val="F90022"/>
                </a:gs>
                <a:gs pos="100000">
                  <a:srgbClr val="F9002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6956872" y="4290560"/>
              <a:ext cx="45720" cy="45720"/>
            </a:xfrm>
            <a:prstGeom prst="ellipse">
              <a:avLst/>
            </a:prstGeom>
            <a:gradFill flip="none" rotWithShape="1">
              <a:gsLst>
                <a:gs pos="68000">
                  <a:srgbClr val="F90022"/>
                </a:gs>
                <a:gs pos="100000">
                  <a:srgbClr val="F9002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5795683" y="3048243"/>
              <a:ext cx="3056871" cy="1298231"/>
              <a:chOff x="1519168" y="5072162"/>
              <a:chExt cx="2115059" cy="898257"/>
            </a:xfrm>
          </p:grpSpPr>
          <p:grpSp>
            <p:nvGrpSpPr>
              <p:cNvPr id="78" name="Group 77"/>
              <p:cNvGrpSpPr/>
              <p:nvPr/>
            </p:nvGrpSpPr>
            <p:grpSpPr>
              <a:xfrm>
                <a:off x="2564938" y="5072162"/>
                <a:ext cx="1069289" cy="635213"/>
                <a:chOff x="7358292" y="2314262"/>
                <a:chExt cx="1828421" cy="1086180"/>
              </a:xfrm>
            </p:grpSpPr>
            <p:pic>
              <p:nvPicPr>
                <p:cNvPr id="91" name="Picture 6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7800744" y="2314262"/>
                  <a:ext cx="1385969" cy="89136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scene3d>
                  <a:camera prst="isometricOffAxis1Left"/>
                  <a:lightRig rig="threePt" dir="t"/>
                </a:scene3d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pic>
              <p:nvPicPr>
                <p:cNvPr id="92" name="Picture 6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7579519" y="2411671"/>
                  <a:ext cx="1385970" cy="89136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scene3d>
                  <a:camera prst="isometricOffAxis1Left"/>
                  <a:lightRig rig="threePt" dir="t"/>
                </a:scene3d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pic>
              <p:nvPicPr>
                <p:cNvPr id="93" name="Picture 6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7358292" y="2509075"/>
                  <a:ext cx="1385970" cy="89136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scene3d>
                  <a:camera prst="isometricOffAxis1Left"/>
                  <a:lightRig rig="threePt" dir="t"/>
                </a:scene3d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</p:grpSp>
          <p:sp>
            <p:nvSpPr>
              <p:cNvPr id="80" name="Freeform 79"/>
              <p:cNvSpPr/>
              <p:nvPr/>
            </p:nvSpPr>
            <p:spPr bwMode="auto">
              <a:xfrm>
                <a:off x="1519168" y="5604846"/>
                <a:ext cx="775330" cy="137044"/>
              </a:xfrm>
              <a:custGeom>
                <a:avLst/>
                <a:gdLst>
                  <a:gd name="connsiteX0" fmla="*/ 27709 w 2632364"/>
                  <a:gd name="connsiteY0" fmla="*/ 0 h 480291"/>
                  <a:gd name="connsiteX1" fmla="*/ 2632364 w 2632364"/>
                  <a:gd name="connsiteY1" fmla="*/ 397164 h 480291"/>
                  <a:gd name="connsiteX2" fmla="*/ 2613891 w 2632364"/>
                  <a:gd name="connsiteY2" fmla="*/ 480291 h 480291"/>
                  <a:gd name="connsiteX3" fmla="*/ 0 w 2632364"/>
                  <a:gd name="connsiteY3" fmla="*/ 175491 h 480291"/>
                  <a:gd name="connsiteX4" fmla="*/ 27709 w 2632364"/>
                  <a:gd name="connsiteY4" fmla="*/ 0 h 480291"/>
                  <a:gd name="connsiteX0" fmla="*/ 27709 w 2683239"/>
                  <a:gd name="connsiteY0" fmla="*/ 0 h 480291"/>
                  <a:gd name="connsiteX1" fmla="*/ 2632364 w 2683239"/>
                  <a:gd name="connsiteY1" fmla="*/ 397164 h 480291"/>
                  <a:gd name="connsiteX2" fmla="*/ 2613891 w 2683239"/>
                  <a:gd name="connsiteY2" fmla="*/ 480291 h 480291"/>
                  <a:gd name="connsiteX3" fmla="*/ 0 w 2683239"/>
                  <a:gd name="connsiteY3" fmla="*/ 175491 h 480291"/>
                  <a:gd name="connsiteX4" fmla="*/ 27709 w 2683239"/>
                  <a:gd name="connsiteY4" fmla="*/ 0 h 480291"/>
                  <a:gd name="connsiteX0" fmla="*/ 27709 w 2704179"/>
                  <a:gd name="connsiteY0" fmla="*/ 0 h 480291"/>
                  <a:gd name="connsiteX1" fmla="*/ 2632364 w 2704179"/>
                  <a:gd name="connsiteY1" fmla="*/ 397164 h 480291"/>
                  <a:gd name="connsiteX2" fmla="*/ 2613891 w 2704179"/>
                  <a:gd name="connsiteY2" fmla="*/ 480291 h 480291"/>
                  <a:gd name="connsiteX3" fmla="*/ 0 w 2704179"/>
                  <a:gd name="connsiteY3" fmla="*/ 175491 h 480291"/>
                  <a:gd name="connsiteX4" fmla="*/ 27709 w 2704179"/>
                  <a:gd name="connsiteY4" fmla="*/ 0 h 480291"/>
                  <a:gd name="connsiteX0" fmla="*/ 27709 w 2717164"/>
                  <a:gd name="connsiteY0" fmla="*/ 0 h 473179"/>
                  <a:gd name="connsiteX1" fmla="*/ 2632364 w 2717164"/>
                  <a:gd name="connsiteY1" fmla="*/ 397164 h 473179"/>
                  <a:gd name="connsiteX2" fmla="*/ 2643971 w 2717164"/>
                  <a:gd name="connsiteY2" fmla="*/ 473179 h 473179"/>
                  <a:gd name="connsiteX3" fmla="*/ 0 w 2717164"/>
                  <a:gd name="connsiteY3" fmla="*/ 175491 h 473179"/>
                  <a:gd name="connsiteX4" fmla="*/ 27709 w 2717164"/>
                  <a:gd name="connsiteY4" fmla="*/ 0 h 473179"/>
                  <a:gd name="connsiteX0" fmla="*/ 27709 w 2698381"/>
                  <a:gd name="connsiteY0" fmla="*/ 0 h 473179"/>
                  <a:gd name="connsiteX1" fmla="*/ 2632364 w 2698381"/>
                  <a:gd name="connsiteY1" fmla="*/ 397164 h 473179"/>
                  <a:gd name="connsiteX2" fmla="*/ 2643971 w 2698381"/>
                  <a:gd name="connsiteY2" fmla="*/ 473179 h 473179"/>
                  <a:gd name="connsiteX3" fmla="*/ 0 w 2698381"/>
                  <a:gd name="connsiteY3" fmla="*/ 175491 h 473179"/>
                  <a:gd name="connsiteX4" fmla="*/ 27709 w 2698381"/>
                  <a:gd name="connsiteY4" fmla="*/ 0 h 473179"/>
                  <a:gd name="connsiteX0" fmla="*/ 27709 w 2701203"/>
                  <a:gd name="connsiteY0" fmla="*/ 0 h 476735"/>
                  <a:gd name="connsiteX1" fmla="*/ 2632364 w 2701203"/>
                  <a:gd name="connsiteY1" fmla="*/ 397164 h 476735"/>
                  <a:gd name="connsiteX2" fmla="*/ 2651491 w 2701203"/>
                  <a:gd name="connsiteY2" fmla="*/ 476735 h 476735"/>
                  <a:gd name="connsiteX3" fmla="*/ 0 w 2701203"/>
                  <a:gd name="connsiteY3" fmla="*/ 175491 h 476735"/>
                  <a:gd name="connsiteX4" fmla="*/ 27709 w 2701203"/>
                  <a:gd name="connsiteY4" fmla="*/ 0 h 476735"/>
                  <a:gd name="connsiteX0" fmla="*/ 27709 w 2684300"/>
                  <a:gd name="connsiteY0" fmla="*/ 0 h 476735"/>
                  <a:gd name="connsiteX1" fmla="*/ 2632364 w 2684300"/>
                  <a:gd name="connsiteY1" fmla="*/ 397164 h 476735"/>
                  <a:gd name="connsiteX2" fmla="*/ 2651491 w 2684300"/>
                  <a:gd name="connsiteY2" fmla="*/ 476735 h 476735"/>
                  <a:gd name="connsiteX3" fmla="*/ 0 w 2684300"/>
                  <a:gd name="connsiteY3" fmla="*/ 175491 h 476735"/>
                  <a:gd name="connsiteX4" fmla="*/ 27709 w 2684300"/>
                  <a:gd name="connsiteY4" fmla="*/ 0 h 476735"/>
                  <a:gd name="connsiteX0" fmla="*/ 23948 w 2684302"/>
                  <a:gd name="connsiteY0" fmla="*/ 0 h 437621"/>
                  <a:gd name="connsiteX1" fmla="*/ 2632364 w 2684302"/>
                  <a:gd name="connsiteY1" fmla="*/ 358050 h 437621"/>
                  <a:gd name="connsiteX2" fmla="*/ 2651491 w 2684302"/>
                  <a:gd name="connsiteY2" fmla="*/ 437621 h 437621"/>
                  <a:gd name="connsiteX3" fmla="*/ 0 w 2684302"/>
                  <a:gd name="connsiteY3" fmla="*/ 136377 h 437621"/>
                  <a:gd name="connsiteX4" fmla="*/ 23948 w 2684302"/>
                  <a:gd name="connsiteY4" fmla="*/ 0 h 437621"/>
                  <a:gd name="connsiteX0" fmla="*/ 16427 w 2676780"/>
                  <a:gd name="connsiteY0" fmla="*/ 0 h 437621"/>
                  <a:gd name="connsiteX1" fmla="*/ 2624843 w 2676780"/>
                  <a:gd name="connsiteY1" fmla="*/ 358050 h 437621"/>
                  <a:gd name="connsiteX2" fmla="*/ 2643970 w 2676780"/>
                  <a:gd name="connsiteY2" fmla="*/ 437621 h 437621"/>
                  <a:gd name="connsiteX3" fmla="*/ 0 w 2676780"/>
                  <a:gd name="connsiteY3" fmla="*/ 104374 h 437621"/>
                  <a:gd name="connsiteX4" fmla="*/ 16427 w 2676780"/>
                  <a:gd name="connsiteY4" fmla="*/ 0 h 437621"/>
                  <a:gd name="connsiteX0" fmla="*/ 25010 w 2685363"/>
                  <a:gd name="connsiteY0" fmla="*/ 0 h 437621"/>
                  <a:gd name="connsiteX1" fmla="*/ 2633426 w 2685363"/>
                  <a:gd name="connsiteY1" fmla="*/ 358050 h 437621"/>
                  <a:gd name="connsiteX2" fmla="*/ 2652553 w 2685363"/>
                  <a:gd name="connsiteY2" fmla="*/ 437621 h 437621"/>
                  <a:gd name="connsiteX3" fmla="*/ 8583 w 2685363"/>
                  <a:gd name="connsiteY3" fmla="*/ 104374 h 437621"/>
                  <a:gd name="connsiteX4" fmla="*/ 25010 w 2685363"/>
                  <a:gd name="connsiteY4" fmla="*/ 0 h 437621"/>
                  <a:gd name="connsiteX0" fmla="*/ 28512 w 2688865"/>
                  <a:gd name="connsiteY0" fmla="*/ 0 h 437621"/>
                  <a:gd name="connsiteX1" fmla="*/ 2636928 w 2688865"/>
                  <a:gd name="connsiteY1" fmla="*/ 358050 h 437621"/>
                  <a:gd name="connsiteX2" fmla="*/ 2656055 w 2688865"/>
                  <a:gd name="connsiteY2" fmla="*/ 437621 h 437621"/>
                  <a:gd name="connsiteX3" fmla="*/ 12085 w 2688865"/>
                  <a:gd name="connsiteY3" fmla="*/ 104374 h 437621"/>
                  <a:gd name="connsiteX4" fmla="*/ 28512 w 2688865"/>
                  <a:gd name="connsiteY4" fmla="*/ 0 h 437621"/>
                  <a:gd name="connsiteX0" fmla="*/ 31520 w 2691873"/>
                  <a:gd name="connsiteY0" fmla="*/ 0 h 437621"/>
                  <a:gd name="connsiteX1" fmla="*/ 2639936 w 2691873"/>
                  <a:gd name="connsiteY1" fmla="*/ 358050 h 437621"/>
                  <a:gd name="connsiteX2" fmla="*/ 2659063 w 2691873"/>
                  <a:gd name="connsiteY2" fmla="*/ 437621 h 437621"/>
                  <a:gd name="connsiteX3" fmla="*/ 15093 w 2691873"/>
                  <a:gd name="connsiteY3" fmla="*/ 104374 h 437621"/>
                  <a:gd name="connsiteX4" fmla="*/ 31520 w 2691873"/>
                  <a:gd name="connsiteY4" fmla="*/ 0 h 437621"/>
                  <a:gd name="connsiteX0" fmla="*/ 29437 w 2689790"/>
                  <a:gd name="connsiteY0" fmla="*/ 0 h 437621"/>
                  <a:gd name="connsiteX1" fmla="*/ 2637853 w 2689790"/>
                  <a:gd name="connsiteY1" fmla="*/ 358050 h 437621"/>
                  <a:gd name="connsiteX2" fmla="*/ 2656980 w 2689790"/>
                  <a:gd name="connsiteY2" fmla="*/ 437621 h 437621"/>
                  <a:gd name="connsiteX3" fmla="*/ 13010 w 2689790"/>
                  <a:gd name="connsiteY3" fmla="*/ 104374 h 437621"/>
                  <a:gd name="connsiteX4" fmla="*/ 29437 w 2689790"/>
                  <a:gd name="connsiteY4" fmla="*/ 0 h 437621"/>
                  <a:gd name="connsiteX0" fmla="*/ 27782 w 2688135"/>
                  <a:gd name="connsiteY0" fmla="*/ 0 h 437621"/>
                  <a:gd name="connsiteX1" fmla="*/ 2636198 w 2688135"/>
                  <a:gd name="connsiteY1" fmla="*/ 358050 h 437621"/>
                  <a:gd name="connsiteX2" fmla="*/ 2655325 w 2688135"/>
                  <a:gd name="connsiteY2" fmla="*/ 437621 h 437621"/>
                  <a:gd name="connsiteX3" fmla="*/ 11355 w 2688135"/>
                  <a:gd name="connsiteY3" fmla="*/ 104374 h 437621"/>
                  <a:gd name="connsiteX4" fmla="*/ 27782 w 2688135"/>
                  <a:gd name="connsiteY4" fmla="*/ 0 h 43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8135" h="437621">
                    <a:moveTo>
                      <a:pt x="27782" y="0"/>
                    </a:moveTo>
                    <a:lnTo>
                      <a:pt x="2636198" y="358050"/>
                    </a:lnTo>
                    <a:cubicBezTo>
                      <a:pt x="2716516" y="385758"/>
                      <a:pt x="2687802" y="413467"/>
                      <a:pt x="2655325" y="437621"/>
                    </a:cubicBezTo>
                    <a:lnTo>
                      <a:pt x="11355" y="104374"/>
                    </a:lnTo>
                    <a:cubicBezTo>
                      <a:pt x="-9488" y="62471"/>
                      <a:pt x="-253" y="24124"/>
                      <a:pt x="27782" y="0"/>
                    </a:cubicBezTo>
                    <a:close/>
                  </a:path>
                </a:pathLst>
              </a:custGeom>
              <a:gradFill>
                <a:gsLst>
                  <a:gs pos="42000">
                    <a:srgbClr val="FF0000">
                      <a:alpha val="60000"/>
                    </a:srgbClr>
                  </a:gs>
                  <a:gs pos="63000">
                    <a:srgbClr val="FF0000">
                      <a:alpha val="60000"/>
                    </a:srgbClr>
                  </a:gs>
                  <a:gs pos="100000">
                    <a:srgbClr val="FF0000"/>
                  </a:gs>
                  <a:gs pos="0">
                    <a:srgbClr val="FF0000"/>
                  </a:gs>
                  <a:gs pos="51000">
                    <a:srgbClr val="FF0000">
                      <a:lumMod val="25000"/>
                      <a:lumOff val="75000"/>
                      <a:alpha val="40000"/>
                    </a:srgbClr>
                  </a:gs>
                </a:gsLst>
                <a:lin ang="588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81" name="Freeform 80"/>
              <p:cNvSpPr/>
              <p:nvPr/>
            </p:nvSpPr>
            <p:spPr bwMode="auto">
              <a:xfrm rot="7402036">
                <a:off x="2358935" y="5281288"/>
                <a:ext cx="755328" cy="580258"/>
              </a:xfrm>
              <a:custGeom>
                <a:avLst/>
                <a:gdLst>
                  <a:gd name="connsiteX0" fmla="*/ 27709 w 2632364"/>
                  <a:gd name="connsiteY0" fmla="*/ 0 h 480291"/>
                  <a:gd name="connsiteX1" fmla="*/ 2632364 w 2632364"/>
                  <a:gd name="connsiteY1" fmla="*/ 397164 h 480291"/>
                  <a:gd name="connsiteX2" fmla="*/ 2613891 w 2632364"/>
                  <a:gd name="connsiteY2" fmla="*/ 480291 h 480291"/>
                  <a:gd name="connsiteX3" fmla="*/ 0 w 2632364"/>
                  <a:gd name="connsiteY3" fmla="*/ 175491 h 480291"/>
                  <a:gd name="connsiteX4" fmla="*/ 27709 w 2632364"/>
                  <a:gd name="connsiteY4" fmla="*/ 0 h 480291"/>
                  <a:gd name="connsiteX0" fmla="*/ 1683298 w 2632364"/>
                  <a:gd name="connsiteY0" fmla="*/ 0 h 762079"/>
                  <a:gd name="connsiteX1" fmla="*/ 2632364 w 2632364"/>
                  <a:gd name="connsiteY1" fmla="*/ 678952 h 762079"/>
                  <a:gd name="connsiteX2" fmla="*/ 2613891 w 2632364"/>
                  <a:gd name="connsiteY2" fmla="*/ 762079 h 762079"/>
                  <a:gd name="connsiteX3" fmla="*/ 0 w 2632364"/>
                  <a:gd name="connsiteY3" fmla="*/ 457279 h 762079"/>
                  <a:gd name="connsiteX4" fmla="*/ 1683298 w 2632364"/>
                  <a:gd name="connsiteY4" fmla="*/ 0 h 762079"/>
                  <a:gd name="connsiteX0" fmla="*/ 0 w 949066"/>
                  <a:gd name="connsiteY0" fmla="*/ 0 h 762079"/>
                  <a:gd name="connsiteX1" fmla="*/ 949066 w 949066"/>
                  <a:gd name="connsiteY1" fmla="*/ 678952 h 762079"/>
                  <a:gd name="connsiteX2" fmla="*/ 930593 w 949066"/>
                  <a:gd name="connsiteY2" fmla="*/ 762079 h 762079"/>
                  <a:gd name="connsiteX3" fmla="*/ 21136 w 949066"/>
                  <a:gd name="connsiteY3" fmla="*/ 519947 h 762079"/>
                  <a:gd name="connsiteX4" fmla="*/ 0 w 949066"/>
                  <a:gd name="connsiteY4" fmla="*/ 0 h 762079"/>
                  <a:gd name="connsiteX0" fmla="*/ 121682 w 1070748"/>
                  <a:gd name="connsiteY0" fmla="*/ 0 h 762079"/>
                  <a:gd name="connsiteX1" fmla="*/ 1070748 w 1070748"/>
                  <a:gd name="connsiteY1" fmla="*/ 678952 h 762079"/>
                  <a:gd name="connsiteX2" fmla="*/ 1052275 w 1070748"/>
                  <a:gd name="connsiteY2" fmla="*/ 762079 h 762079"/>
                  <a:gd name="connsiteX3" fmla="*/ 142818 w 1070748"/>
                  <a:gd name="connsiteY3" fmla="*/ 519947 h 762079"/>
                  <a:gd name="connsiteX4" fmla="*/ 121682 w 1070748"/>
                  <a:gd name="connsiteY4" fmla="*/ 0 h 762079"/>
                  <a:gd name="connsiteX0" fmla="*/ 231004 w 1180070"/>
                  <a:gd name="connsiteY0" fmla="*/ 0 h 762079"/>
                  <a:gd name="connsiteX1" fmla="*/ 1180070 w 1180070"/>
                  <a:gd name="connsiteY1" fmla="*/ 678952 h 762079"/>
                  <a:gd name="connsiteX2" fmla="*/ 1161597 w 1180070"/>
                  <a:gd name="connsiteY2" fmla="*/ 762079 h 762079"/>
                  <a:gd name="connsiteX3" fmla="*/ 252140 w 1180070"/>
                  <a:gd name="connsiteY3" fmla="*/ 519947 h 762079"/>
                  <a:gd name="connsiteX4" fmla="*/ 231004 w 1180070"/>
                  <a:gd name="connsiteY4" fmla="*/ 0 h 762079"/>
                  <a:gd name="connsiteX0" fmla="*/ 249179 w 1198245"/>
                  <a:gd name="connsiteY0" fmla="*/ 0 h 762079"/>
                  <a:gd name="connsiteX1" fmla="*/ 1198245 w 1198245"/>
                  <a:gd name="connsiteY1" fmla="*/ 678952 h 762079"/>
                  <a:gd name="connsiteX2" fmla="*/ 1179772 w 1198245"/>
                  <a:gd name="connsiteY2" fmla="*/ 762079 h 762079"/>
                  <a:gd name="connsiteX3" fmla="*/ 270315 w 1198245"/>
                  <a:gd name="connsiteY3" fmla="*/ 519947 h 762079"/>
                  <a:gd name="connsiteX4" fmla="*/ 249179 w 1198245"/>
                  <a:gd name="connsiteY4" fmla="*/ 0 h 762079"/>
                  <a:gd name="connsiteX0" fmla="*/ 259757 w 1187900"/>
                  <a:gd name="connsiteY0" fmla="*/ 0 h 820313"/>
                  <a:gd name="connsiteX1" fmla="*/ 1187900 w 1187900"/>
                  <a:gd name="connsiteY1" fmla="*/ 737186 h 820313"/>
                  <a:gd name="connsiteX2" fmla="*/ 1169427 w 1187900"/>
                  <a:gd name="connsiteY2" fmla="*/ 820313 h 820313"/>
                  <a:gd name="connsiteX3" fmla="*/ 259970 w 1187900"/>
                  <a:gd name="connsiteY3" fmla="*/ 578181 h 820313"/>
                  <a:gd name="connsiteX4" fmla="*/ 259757 w 1187900"/>
                  <a:gd name="connsiteY4" fmla="*/ 0 h 820313"/>
                  <a:gd name="connsiteX0" fmla="*/ 254524 w 1182667"/>
                  <a:gd name="connsiteY0" fmla="*/ 0 h 820313"/>
                  <a:gd name="connsiteX1" fmla="*/ 1182667 w 1182667"/>
                  <a:gd name="connsiteY1" fmla="*/ 737186 h 820313"/>
                  <a:gd name="connsiteX2" fmla="*/ 1164194 w 1182667"/>
                  <a:gd name="connsiteY2" fmla="*/ 820313 h 820313"/>
                  <a:gd name="connsiteX3" fmla="*/ 254737 w 1182667"/>
                  <a:gd name="connsiteY3" fmla="*/ 578181 h 820313"/>
                  <a:gd name="connsiteX4" fmla="*/ 254524 w 1182667"/>
                  <a:gd name="connsiteY4" fmla="*/ 0 h 820313"/>
                  <a:gd name="connsiteX0" fmla="*/ 254524 w 1172853"/>
                  <a:gd name="connsiteY0" fmla="*/ 0 h 820313"/>
                  <a:gd name="connsiteX1" fmla="*/ 1172853 w 1172853"/>
                  <a:gd name="connsiteY1" fmla="*/ 751290 h 820313"/>
                  <a:gd name="connsiteX2" fmla="*/ 1164194 w 1172853"/>
                  <a:gd name="connsiteY2" fmla="*/ 820313 h 820313"/>
                  <a:gd name="connsiteX3" fmla="*/ 254737 w 1172853"/>
                  <a:gd name="connsiteY3" fmla="*/ 578181 h 820313"/>
                  <a:gd name="connsiteX4" fmla="*/ 254524 w 1172853"/>
                  <a:gd name="connsiteY4" fmla="*/ 0 h 820313"/>
                  <a:gd name="connsiteX0" fmla="*/ 254524 w 1172853"/>
                  <a:gd name="connsiteY0" fmla="*/ 0 h 816673"/>
                  <a:gd name="connsiteX1" fmla="*/ 1172853 w 1172853"/>
                  <a:gd name="connsiteY1" fmla="*/ 751290 h 816673"/>
                  <a:gd name="connsiteX2" fmla="*/ 1146515 w 1172853"/>
                  <a:gd name="connsiteY2" fmla="*/ 816673 h 816673"/>
                  <a:gd name="connsiteX3" fmla="*/ 254737 w 1172853"/>
                  <a:gd name="connsiteY3" fmla="*/ 578181 h 816673"/>
                  <a:gd name="connsiteX4" fmla="*/ 254524 w 1172853"/>
                  <a:gd name="connsiteY4" fmla="*/ 0 h 816673"/>
                  <a:gd name="connsiteX0" fmla="*/ 254524 w 1172853"/>
                  <a:gd name="connsiteY0" fmla="*/ 0 h 816673"/>
                  <a:gd name="connsiteX1" fmla="*/ 1172853 w 1172853"/>
                  <a:gd name="connsiteY1" fmla="*/ 751290 h 816673"/>
                  <a:gd name="connsiteX2" fmla="*/ 1146515 w 1172853"/>
                  <a:gd name="connsiteY2" fmla="*/ 816673 h 816673"/>
                  <a:gd name="connsiteX3" fmla="*/ 254737 w 1172853"/>
                  <a:gd name="connsiteY3" fmla="*/ 578181 h 816673"/>
                  <a:gd name="connsiteX4" fmla="*/ 254524 w 1172853"/>
                  <a:gd name="connsiteY4" fmla="*/ 0 h 816673"/>
                  <a:gd name="connsiteX0" fmla="*/ 254524 w 1187571"/>
                  <a:gd name="connsiteY0" fmla="*/ 0 h 816940"/>
                  <a:gd name="connsiteX1" fmla="*/ 1172853 w 1187571"/>
                  <a:gd name="connsiteY1" fmla="*/ 751290 h 816940"/>
                  <a:gd name="connsiteX2" fmla="*/ 1146515 w 1187571"/>
                  <a:gd name="connsiteY2" fmla="*/ 816673 h 816940"/>
                  <a:gd name="connsiteX3" fmla="*/ 254737 w 1187571"/>
                  <a:gd name="connsiteY3" fmla="*/ 578181 h 816940"/>
                  <a:gd name="connsiteX4" fmla="*/ 254524 w 1187571"/>
                  <a:gd name="connsiteY4" fmla="*/ 0 h 816940"/>
                  <a:gd name="connsiteX0" fmla="*/ 254524 w 1195873"/>
                  <a:gd name="connsiteY0" fmla="*/ 0 h 817002"/>
                  <a:gd name="connsiteX1" fmla="*/ 1172853 w 1195873"/>
                  <a:gd name="connsiteY1" fmla="*/ 751290 h 817002"/>
                  <a:gd name="connsiteX2" fmla="*/ 1146515 w 1195873"/>
                  <a:gd name="connsiteY2" fmla="*/ 816673 h 817002"/>
                  <a:gd name="connsiteX3" fmla="*/ 254737 w 1195873"/>
                  <a:gd name="connsiteY3" fmla="*/ 578181 h 817002"/>
                  <a:gd name="connsiteX4" fmla="*/ 254524 w 1195873"/>
                  <a:gd name="connsiteY4" fmla="*/ 0 h 817002"/>
                  <a:gd name="connsiteX0" fmla="*/ 254524 w 1199117"/>
                  <a:gd name="connsiteY0" fmla="*/ 0 h 805654"/>
                  <a:gd name="connsiteX1" fmla="*/ 1172853 w 1199117"/>
                  <a:gd name="connsiteY1" fmla="*/ 751290 h 805654"/>
                  <a:gd name="connsiteX2" fmla="*/ 1152332 w 1199117"/>
                  <a:gd name="connsiteY2" fmla="*/ 805202 h 805654"/>
                  <a:gd name="connsiteX3" fmla="*/ 254737 w 1199117"/>
                  <a:gd name="connsiteY3" fmla="*/ 578181 h 805654"/>
                  <a:gd name="connsiteX4" fmla="*/ 254524 w 1199117"/>
                  <a:gd name="connsiteY4" fmla="*/ 0 h 805654"/>
                  <a:gd name="connsiteX0" fmla="*/ 254524 w 1199090"/>
                  <a:gd name="connsiteY0" fmla="*/ 0 h 805914"/>
                  <a:gd name="connsiteX1" fmla="*/ 1172788 w 1199090"/>
                  <a:gd name="connsiteY1" fmla="*/ 762795 h 805914"/>
                  <a:gd name="connsiteX2" fmla="*/ 1152332 w 1199090"/>
                  <a:gd name="connsiteY2" fmla="*/ 805202 h 805914"/>
                  <a:gd name="connsiteX3" fmla="*/ 254737 w 1199090"/>
                  <a:gd name="connsiteY3" fmla="*/ 578181 h 805914"/>
                  <a:gd name="connsiteX4" fmla="*/ 254524 w 1199090"/>
                  <a:gd name="connsiteY4" fmla="*/ 0 h 805914"/>
                  <a:gd name="connsiteX0" fmla="*/ 254524 w 1197519"/>
                  <a:gd name="connsiteY0" fmla="*/ 0 h 805678"/>
                  <a:gd name="connsiteX1" fmla="*/ 1172788 w 1197519"/>
                  <a:gd name="connsiteY1" fmla="*/ 762795 h 805678"/>
                  <a:gd name="connsiteX2" fmla="*/ 1152332 w 1197519"/>
                  <a:gd name="connsiteY2" fmla="*/ 805202 h 805678"/>
                  <a:gd name="connsiteX3" fmla="*/ 254737 w 1197519"/>
                  <a:gd name="connsiteY3" fmla="*/ 578181 h 805678"/>
                  <a:gd name="connsiteX4" fmla="*/ 254524 w 1197519"/>
                  <a:gd name="connsiteY4" fmla="*/ 0 h 805678"/>
                  <a:gd name="connsiteX0" fmla="*/ 254524 w 1191183"/>
                  <a:gd name="connsiteY0" fmla="*/ 0 h 806257"/>
                  <a:gd name="connsiteX1" fmla="*/ 1172788 w 1191183"/>
                  <a:gd name="connsiteY1" fmla="*/ 762795 h 806257"/>
                  <a:gd name="connsiteX2" fmla="*/ 1152332 w 1191183"/>
                  <a:gd name="connsiteY2" fmla="*/ 805202 h 806257"/>
                  <a:gd name="connsiteX3" fmla="*/ 254737 w 1191183"/>
                  <a:gd name="connsiteY3" fmla="*/ 578181 h 806257"/>
                  <a:gd name="connsiteX4" fmla="*/ 254524 w 1191183"/>
                  <a:gd name="connsiteY4" fmla="*/ 0 h 806257"/>
                  <a:gd name="connsiteX0" fmla="*/ 253533 w 1192082"/>
                  <a:gd name="connsiteY0" fmla="*/ 0 h 775375"/>
                  <a:gd name="connsiteX1" fmla="*/ 1173687 w 1192082"/>
                  <a:gd name="connsiteY1" fmla="*/ 731913 h 775375"/>
                  <a:gd name="connsiteX2" fmla="*/ 1153231 w 1192082"/>
                  <a:gd name="connsiteY2" fmla="*/ 774320 h 775375"/>
                  <a:gd name="connsiteX3" fmla="*/ 255636 w 1192082"/>
                  <a:gd name="connsiteY3" fmla="*/ 547299 h 775375"/>
                  <a:gd name="connsiteX4" fmla="*/ 253533 w 1192082"/>
                  <a:gd name="connsiteY4" fmla="*/ 0 h 775375"/>
                  <a:gd name="connsiteX0" fmla="*/ 264608 w 1203157"/>
                  <a:gd name="connsiteY0" fmla="*/ 0 h 775375"/>
                  <a:gd name="connsiteX1" fmla="*/ 1184762 w 1203157"/>
                  <a:gd name="connsiteY1" fmla="*/ 731913 h 775375"/>
                  <a:gd name="connsiteX2" fmla="*/ 1164306 w 1203157"/>
                  <a:gd name="connsiteY2" fmla="*/ 774320 h 775375"/>
                  <a:gd name="connsiteX3" fmla="*/ 266711 w 1203157"/>
                  <a:gd name="connsiteY3" fmla="*/ 547299 h 775375"/>
                  <a:gd name="connsiteX4" fmla="*/ 264608 w 1203157"/>
                  <a:gd name="connsiteY4" fmla="*/ 0 h 775375"/>
                  <a:gd name="connsiteX0" fmla="*/ 324169 w 1262718"/>
                  <a:gd name="connsiteY0" fmla="*/ 0 h 775375"/>
                  <a:gd name="connsiteX1" fmla="*/ 1244323 w 1262718"/>
                  <a:gd name="connsiteY1" fmla="*/ 731913 h 775375"/>
                  <a:gd name="connsiteX2" fmla="*/ 1223867 w 1262718"/>
                  <a:gd name="connsiteY2" fmla="*/ 774320 h 775375"/>
                  <a:gd name="connsiteX3" fmla="*/ 220139 w 1262718"/>
                  <a:gd name="connsiteY3" fmla="*/ 498647 h 775375"/>
                  <a:gd name="connsiteX4" fmla="*/ 324169 w 1262718"/>
                  <a:gd name="connsiteY4" fmla="*/ 0 h 775375"/>
                  <a:gd name="connsiteX0" fmla="*/ 294059 w 1232608"/>
                  <a:gd name="connsiteY0" fmla="*/ 0 h 775375"/>
                  <a:gd name="connsiteX1" fmla="*/ 1214213 w 1232608"/>
                  <a:gd name="connsiteY1" fmla="*/ 731913 h 775375"/>
                  <a:gd name="connsiteX2" fmla="*/ 1193757 w 1232608"/>
                  <a:gd name="connsiteY2" fmla="*/ 774320 h 775375"/>
                  <a:gd name="connsiteX3" fmla="*/ 190029 w 1232608"/>
                  <a:gd name="connsiteY3" fmla="*/ 498647 h 775375"/>
                  <a:gd name="connsiteX4" fmla="*/ 294059 w 1232608"/>
                  <a:gd name="connsiteY4" fmla="*/ 0 h 77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2608" h="775375">
                    <a:moveTo>
                      <a:pt x="294059" y="0"/>
                    </a:moveTo>
                    <a:lnTo>
                      <a:pt x="1214213" y="731913"/>
                    </a:lnTo>
                    <a:cubicBezTo>
                      <a:pt x="1226230" y="753381"/>
                      <a:pt x="1257684" y="781154"/>
                      <a:pt x="1193757" y="774320"/>
                    </a:cubicBezTo>
                    <a:lnTo>
                      <a:pt x="190029" y="498647"/>
                    </a:lnTo>
                    <a:cubicBezTo>
                      <a:pt x="-100101" y="485672"/>
                      <a:pt x="-52216" y="64947"/>
                      <a:pt x="294059" y="0"/>
                    </a:cubicBezTo>
                    <a:close/>
                  </a:path>
                </a:pathLst>
              </a:custGeom>
              <a:gradFill>
                <a:gsLst>
                  <a:gs pos="40000">
                    <a:srgbClr val="FF0000">
                      <a:alpha val="50000"/>
                    </a:srgbClr>
                  </a:gs>
                  <a:gs pos="70000">
                    <a:srgbClr val="FF0000">
                      <a:alpha val="50000"/>
                    </a:srgbClr>
                  </a:gs>
                  <a:gs pos="100000">
                    <a:srgbClr val="FF0000"/>
                  </a:gs>
                  <a:gs pos="0">
                    <a:srgbClr val="FF0000"/>
                  </a:gs>
                  <a:gs pos="55000">
                    <a:srgbClr val="FF0000">
                      <a:lumMod val="25000"/>
                      <a:lumOff val="75000"/>
                      <a:alpha val="40000"/>
                    </a:srgbClr>
                  </a:gs>
                </a:gsLst>
                <a:lin ang="702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grpSp>
            <p:nvGrpSpPr>
              <p:cNvPr id="82" name="Group 81"/>
              <p:cNvGrpSpPr/>
              <p:nvPr/>
            </p:nvGrpSpPr>
            <p:grpSpPr>
              <a:xfrm>
                <a:off x="3147908" y="5597789"/>
                <a:ext cx="469040" cy="372630"/>
                <a:chOff x="6382800" y="3306380"/>
                <a:chExt cx="584249" cy="374160"/>
              </a:xfrm>
            </p:grpSpPr>
            <p:sp>
              <p:nvSpPr>
                <p:cNvPr id="88" name="TextBox 87"/>
                <p:cNvSpPr txBox="1"/>
                <p:nvPr/>
              </p:nvSpPr>
              <p:spPr>
                <a:xfrm>
                  <a:off x="6382800" y="3494616"/>
                  <a:ext cx="226080" cy="185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t</a:t>
                  </a:r>
                  <a:r>
                    <a:rPr lang="en-US" sz="1400" baseline="-25000" dirty="0" smtClean="0"/>
                    <a:t>1</a:t>
                  </a:r>
                  <a:endParaRPr lang="en-US" sz="1400" baseline="-25000" dirty="0"/>
                </a:p>
              </p:txBody>
            </p:sp>
            <p:sp>
              <p:nvSpPr>
                <p:cNvPr id="89" name="TextBox 88"/>
                <p:cNvSpPr txBox="1"/>
                <p:nvPr/>
              </p:nvSpPr>
              <p:spPr>
                <a:xfrm>
                  <a:off x="6545470" y="3410419"/>
                  <a:ext cx="226080" cy="185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t</a:t>
                  </a:r>
                  <a:r>
                    <a:rPr lang="en-US" sz="1400" baseline="-25000" dirty="0" smtClean="0"/>
                    <a:t>2</a:t>
                  </a:r>
                  <a:endParaRPr lang="en-US" sz="1400" baseline="-25000" dirty="0"/>
                </a:p>
              </p:txBody>
            </p:sp>
            <p:sp>
              <p:nvSpPr>
                <p:cNvPr id="90" name="TextBox 89"/>
                <p:cNvSpPr txBox="1"/>
                <p:nvPr/>
              </p:nvSpPr>
              <p:spPr>
                <a:xfrm>
                  <a:off x="6740969" y="3306380"/>
                  <a:ext cx="226080" cy="185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t</a:t>
                  </a:r>
                  <a:r>
                    <a:rPr lang="en-US" sz="1400" baseline="-25000" dirty="0" smtClean="0"/>
                    <a:t>3</a:t>
                  </a:r>
                  <a:endParaRPr lang="en-US" sz="1400" baseline="-25000" dirty="0"/>
                </a:p>
              </p:txBody>
            </p:sp>
          </p:grpSp>
          <p:sp>
            <p:nvSpPr>
              <p:cNvPr id="83" name="Freeform 82"/>
              <p:cNvSpPr>
                <a:spLocks noChangeAspect="1"/>
              </p:cNvSpPr>
              <p:nvPr/>
            </p:nvSpPr>
            <p:spPr>
              <a:xfrm rot="520530" flipH="1">
                <a:off x="1849491" y="5404297"/>
                <a:ext cx="95128" cy="222034"/>
              </a:xfrm>
              <a:custGeom>
                <a:avLst/>
                <a:gdLst>
                  <a:gd name="connsiteX0" fmla="*/ 0 w 3185160"/>
                  <a:gd name="connsiteY0" fmla="*/ 2774247 h 2988413"/>
                  <a:gd name="connsiteX1" fmla="*/ 929640 w 3185160"/>
                  <a:gd name="connsiteY1" fmla="*/ 2576127 h 2988413"/>
                  <a:gd name="connsiteX2" fmla="*/ 1722120 w 3185160"/>
                  <a:gd name="connsiteY2" fmla="*/ 567 h 2988413"/>
                  <a:gd name="connsiteX3" fmla="*/ 2377440 w 3185160"/>
                  <a:gd name="connsiteY3" fmla="*/ 2819967 h 2988413"/>
                  <a:gd name="connsiteX4" fmla="*/ 3185160 w 3185160"/>
                  <a:gd name="connsiteY4" fmla="*/ 2682807 h 2988413"/>
                  <a:gd name="connsiteX0" fmla="*/ 0 w 2377440"/>
                  <a:gd name="connsiteY0" fmla="*/ 2774247 h 2898773"/>
                  <a:gd name="connsiteX1" fmla="*/ 929640 w 2377440"/>
                  <a:gd name="connsiteY1" fmla="*/ 2576127 h 2898773"/>
                  <a:gd name="connsiteX2" fmla="*/ 1722120 w 2377440"/>
                  <a:gd name="connsiteY2" fmla="*/ 567 h 2898773"/>
                  <a:gd name="connsiteX3" fmla="*/ 2377440 w 2377440"/>
                  <a:gd name="connsiteY3" fmla="*/ 2819967 h 2898773"/>
                  <a:gd name="connsiteX0" fmla="*/ 0 w 1447800"/>
                  <a:gd name="connsiteY0" fmla="*/ 2576127 h 2819967"/>
                  <a:gd name="connsiteX1" fmla="*/ 792480 w 1447800"/>
                  <a:gd name="connsiteY1" fmla="*/ 567 h 2819967"/>
                  <a:gd name="connsiteX2" fmla="*/ 1447800 w 1447800"/>
                  <a:gd name="connsiteY2" fmla="*/ 2819967 h 2819967"/>
                  <a:gd name="connsiteX0" fmla="*/ 0 w 1386840"/>
                  <a:gd name="connsiteY0" fmla="*/ 2804163 h 2819403"/>
                  <a:gd name="connsiteX1" fmla="*/ 731520 w 1386840"/>
                  <a:gd name="connsiteY1" fmla="*/ 3 h 2819403"/>
                  <a:gd name="connsiteX2" fmla="*/ 1386840 w 1386840"/>
                  <a:gd name="connsiteY2" fmla="*/ 2819403 h 2819403"/>
                  <a:gd name="connsiteX0" fmla="*/ 0 w 1981200"/>
                  <a:gd name="connsiteY0" fmla="*/ 2804163 h 2819403"/>
                  <a:gd name="connsiteX1" fmla="*/ 1325880 w 1981200"/>
                  <a:gd name="connsiteY1" fmla="*/ 3 h 2819403"/>
                  <a:gd name="connsiteX2" fmla="*/ 1981200 w 1981200"/>
                  <a:gd name="connsiteY2" fmla="*/ 2819403 h 2819403"/>
                  <a:gd name="connsiteX0" fmla="*/ 0 w 2621280"/>
                  <a:gd name="connsiteY0" fmla="*/ 2804612 h 3033212"/>
                  <a:gd name="connsiteX1" fmla="*/ 1325880 w 2621280"/>
                  <a:gd name="connsiteY1" fmla="*/ 452 h 3033212"/>
                  <a:gd name="connsiteX2" fmla="*/ 2621280 w 2621280"/>
                  <a:gd name="connsiteY2" fmla="*/ 3033212 h 3033212"/>
                  <a:gd name="connsiteX0" fmla="*/ 0 w 2621280"/>
                  <a:gd name="connsiteY0" fmla="*/ 2804612 h 3033212"/>
                  <a:gd name="connsiteX1" fmla="*/ 1325880 w 2621280"/>
                  <a:gd name="connsiteY1" fmla="*/ 452 h 3033212"/>
                  <a:gd name="connsiteX2" fmla="*/ 2621280 w 2621280"/>
                  <a:gd name="connsiteY2" fmla="*/ 3033212 h 3033212"/>
                  <a:gd name="connsiteX0" fmla="*/ 0 w 2545080"/>
                  <a:gd name="connsiteY0" fmla="*/ 3063247 h 3063247"/>
                  <a:gd name="connsiteX1" fmla="*/ 1249680 w 2545080"/>
                  <a:gd name="connsiteY1" fmla="*/ 7 h 3063247"/>
                  <a:gd name="connsiteX2" fmla="*/ 2545080 w 2545080"/>
                  <a:gd name="connsiteY2" fmla="*/ 3032767 h 3063247"/>
                  <a:gd name="connsiteX0" fmla="*/ 0 w 2545080"/>
                  <a:gd name="connsiteY0" fmla="*/ 3063247 h 3063247"/>
                  <a:gd name="connsiteX1" fmla="*/ 1249680 w 2545080"/>
                  <a:gd name="connsiteY1" fmla="*/ 7 h 3063247"/>
                  <a:gd name="connsiteX2" fmla="*/ 2545080 w 2545080"/>
                  <a:gd name="connsiteY2" fmla="*/ 3032767 h 3063247"/>
                  <a:gd name="connsiteX0" fmla="*/ 0 w 2545080"/>
                  <a:gd name="connsiteY0" fmla="*/ 3063242 h 3063242"/>
                  <a:gd name="connsiteX1" fmla="*/ 1249680 w 2545080"/>
                  <a:gd name="connsiteY1" fmla="*/ 2 h 3063242"/>
                  <a:gd name="connsiteX2" fmla="*/ 2545080 w 2545080"/>
                  <a:gd name="connsiteY2" fmla="*/ 3048002 h 3063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45080" h="3063242">
                    <a:moveTo>
                      <a:pt x="0" y="3063242"/>
                    </a:moveTo>
                    <a:cubicBezTo>
                      <a:pt x="942340" y="2829562"/>
                      <a:pt x="825500" y="2542"/>
                      <a:pt x="1249680" y="2"/>
                    </a:cubicBezTo>
                    <a:cubicBezTo>
                      <a:pt x="1673860" y="-2538"/>
                      <a:pt x="1661160" y="2951482"/>
                      <a:pt x="2545080" y="3048002"/>
                    </a:cubicBezTo>
                  </a:path>
                </a:pathLst>
              </a:custGeom>
              <a:gradFill flip="none" rotWithShape="1">
                <a:gsLst>
                  <a:gs pos="100000">
                    <a:srgbClr val="FF0000"/>
                  </a:gs>
                  <a:gs pos="28000">
                    <a:srgbClr val="FF0000"/>
                  </a:gs>
                  <a:gs pos="75000">
                    <a:srgbClr val="FF0000"/>
                  </a:gs>
                  <a:gs pos="0">
                    <a:srgbClr val="FF0000"/>
                  </a:gs>
                  <a:gs pos="49000">
                    <a:srgbClr val="FFD1D1"/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9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4" name="Freeform 83"/>
              <p:cNvSpPr>
                <a:spLocks noChangeAspect="1"/>
              </p:cNvSpPr>
              <p:nvPr/>
            </p:nvSpPr>
            <p:spPr>
              <a:xfrm rot="520530" flipH="1">
                <a:off x="1720018" y="5386854"/>
                <a:ext cx="95128" cy="213824"/>
              </a:xfrm>
              <a:custGeom>
                <a:avLst/>
                <a:gdLst>
                  <a:gd name="connsiteX0" fmla="*/ 0 w 3185160"/>
                  <a:gd name="connsiteY0" fmla="*/ 2774247 h 2988413"/>
                  <a:gd name="connsiteX1" fmla="*/ 929640 w 3185160"/>
                  <a:gd name="connsiteY1" fmla="*/ 2576127 h 2988413"/>
                  <a:gd name="connsiteX2" fmla="*/ 1722120 w 3185160"/>
                  <a:gd name="connsiteY2" fmla="*/ 567 h 2988413"/>
                  <a:gd name="connsiteX3" fmla="*/ 2377440 w 3185160"/>
                  <a:gd name="connsiteY3" fmla="*/ 2819967 h 2988413"/>
                  <a:gd name="connsiteX4" fmla="*/ 3185160 w 3185160"/>
                  <a:gd name="connsiteY4" fmla="*/ 2682807 h 2988413"/>
                  <a:gd name="connsiteX0" fmla="*/ 0 w 2377440"/>
                  <a:gd name="connsiteY0" fmla="*/ 2774247 h 2898773"/>
                  <a:gd name="connsiteX1" fmla="*/ 929640 w 2377440"/>
                  <a:gd name="connsiteY1" fmla="*/ 2576127 h 2898773"/>
                  <a:gd name="connsiteX2" fmla="*/ 1722120 w 2377440"/>
                  <a:gd name="connsiteY2" fmla="*/ 567 h 2898773"/>
                  <a:gd name="connsiteX3" fmla="*/ 2377440 w 2377440"/>
                  <a:gd name="connsiteY3" fmla="*/ 2819967 h 2898773"/>
                  <a:gd name="connsiteX0" fmla="*/ 0 w 1447800"/>
                  <a:gd name="connsiteY0" fmla="*/ 2576127 h 2819967"/>
                  <a:gd name="connsiteX1" fmla="*/ 792480 w 1447800"/>
                  <a:gd name="connsiteY1" fmla="*/ 567 h 2819967"/>
                  <a:gd name="connsiteX2" fmla="*/ 1447800 w 1447800"/>
                  <a:gd name="connsiteY2" fmla="*/ 2819967 h 2819967"/>
                  <a:gd name="connsiteX0" fmla="*/ 0 w 1386840"/>
                  <a:gd name="connsiteY0" fmla="*/ 2804163 h 2819403"/>
                  <a:gd name="connsiteX1" fmla="*/ 731520 w 1386840"/>
                  <a:gd name="connsiteY1" fmla="*/ 3 h 2819403"/>
                  <a:gd name="connsiteX2" fmla="*/ 1386840 w 1386840"/>
                  <a:gd name="connsiteY2" fmla="*/ 2819403 h 2819403"/>
                  <a:gd name="connsiteX0" fmla="*/ 0 w 1981200"/>
                  <a:gd name="connsiteY0" fmla="*/ 2804163 h 2819403"/>
                  <a:gd name="connsiteX1" fmla="*/ 1325880 w 1981200"/>
                  <a:gd name="connsiteY1" fmla="*/ 3 h 2819403"/>
                  <a:gd name="connsiteX2" fmla="*/ 1981200 w 1981200"/>
                  <a:gd name="connsiteY2" fmla="*/ 2819403 h 2819403"/>
                  <a:gd name="connsiteX0" fmla="*/ 0 w 2621280"/>
                  <a:gd name="connsiteY0" fmla="*/ 2804612 h 3033212"/>
                  <a:gd name="connsiteX1" fmla="*/ 1325880 w 2621280"/>
                  <a:gd name="connsiteY1" fmla="*/ 452 h 3033212"/>
                  <a:gd name="connsiteX2" fmla="*/ 2621280 w 2621280"/>
                  <a:gd name="connsiteY2" fmla="*/ 3033212 h 3033212"/>
                  <a:gd name="connsiteX0" fmla="*/ 0 w 2621280"/>
                  <a:gd name="connsiteY0" fmla="*/ 2804612 h 3033212"/>
                  <a:gd name="connsiteX1" fmla="*/ 1325880 w 2621280"/>
                  <a:gd name="connsiteY1" fmla="*/ 452 h 3033212"/>
                  <a:gd name="connsiteX2" fmla="*/ 2621280 w 2621280"/>
                  <a:gd name="connsiteY2" fmla="*/ 3033212 h 3033212"/>
                  <a:gd name="connsiteX0" fmla="*/ 0 w 2545080"/>
                  <a:gd name="connsiteY0" fmla="*/ 3063247 h 3063247"/>
                  <a:gd name="connsiteX1" fmla="*/ 1249680 w 2545080"/>
                  <a:gd name="connsiteY1" fmla="*/ 7 h 3063247"/>
                  <a:gd name="connsiteX2" fmla="*/ 2545080 w 2545080"/>
                  <a:gd name="connsiteY2" fmla="*/ 3032767 h 3063247"/>
                  <a:gd name="connsiteX0" fmla="*/ 0 w 2545080"/>
                  <a:gd name="connsiteY0" fmla="*/ 3063247 h 3063247"/>
                  <a:gd name="connsiteX1" fmla="*/ 1249680 w 2545080"/>
                  <a:gd name="connsiteY1" fmla="*/ 7 h 3063247"/>
                  <a:gd name="connsiteX2" fmla="*/ 2545080 w 2545080"/>
                  <a:gd name="connsiteY2" fmla="*/ 3032767 h 3063247"/>
                  <a:gd name="connsiteX0" fmla="*/ 0 w 2545080"/>
                  <a:gd name="connsiteY0" fmla="*/ 3063242 h 3063242"/>
                  <a:gd name="connsiteX1" fmla="*/ 1249680 w 2545080"/>
                  <a:gd name="connsiteY1" fmla="*/ 2 h 3063242"/>
                  <a:gd name="connsiteX2" fmla="*/ 2545080 w 2545080"/>
                  <a:gd name="connsiteY2" fmla="*/ 3048002 h 3063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45080" h="3063242">
                    <a:moveTo>
                      <a:pt x="0" y="3063242"/>
                    </a:moveTo>
                    <a:cubicBezTo>
                      <a:pt x="942340" y="2829562"/>
                      <a:pt x="825500" y="2542"/>
                      <a:pt x="1249680" y="2"/>
                    </a:cubicBezTo>
                    <a:cubicBezTo>
                      <a:pt x="1673860" y="-2538"/>
                      <a:pt x="1661160" y="2951482"/>
                      <a:pt x="2545080" y="3048002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900" dirty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85" name="Straight Arrow Connector 84"/>
              <p:cNvCxnSpPr/>
              <p:nvPr/>
            </p:nvCxnSpPr>
            <p:spPr bwMode="auto">
              <a:xfrm>
                <a:off x="1610683" y="5462881"/>
                <a:ext cx="122662" cy="14512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sm" len="med"/>
                <a:tailEnd type="triangle" w="sm" len="med"/>
              </a:ln>
              <a:effectLst/>
            </p:spPr>
          </p:cxnSp>
          <p:cxnSp>
            <p:nvCxnSpPr>
              <p:cNvPr id="86" name="Straight Arrow Connector 85"/>
              <p:cNvCxnSpPr/>
              <p:nvPr/>
            </p:nvCxnSpPr>
            <p:spPr bwMode="auto">
              <a:xfrm flipH="1" flipV="1">
                <a:off x="1938318" y="5507275"/>
                <a:ext cx="127568" cy="16076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sm" len="med"/>
                <a:tailEnd type="triangle" w="sm" len="med"/>
              </a:ln>
              <a:effectLst/>
            </p:spPr>
          </p:cxnSp>
          <p:sp>
            <p:nvSpPr>
              <p:cNvPr id="87" name="Rectangle 86"/>
              <p:cNvSpPr/>
              <p:nvPr/>
            </p:nvSpPr>
            <p:spPr>
              <a:xfrm rot="531933">
                <a:off x="1679739" y="5165136"/>
                <a:ext cx="398043" cy="245320"/>
              </a:xfrm>
              <a:prstGeom prst="rect">
                <a:avLst/>
              </a:prstGeom>
              <a:noFill/>
            </p:spPr>
            <p:txBody>
              <a:bodyPr wrap="none" lIns="0" tIns="0" rIns="0" bIns="0" anchor="ctr" anchorCtr="0">
                <a:noAutofit/>
              </a:bodyPr>
              <a:lstStyle/>
              <a:p>
                <a:pPr algn="ctr"/>
                <a:r>
                  <a:rPr lang="en-US" sz="11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delay </a:t>
                </a:r>
                <a:r>
                  <a:rPr lang="en-US" sz="1100" dirty="0" smtClean="0">
                    <a:solidFill>
                      <a:prstClr val="black"/>
                    </a:solidFill>
                    <a:latin typeface="Symbol" panose="05050102010706020507" pitchFamily="18" charset="2"/>
                  </a:rPr>
                  <a:t>D</a:t>
                </a:r>
                <a:r>
                  <a:rPr lang="en-US" sz="1100" dirty="0" smtClean="0">
                    <a:solidFill>
                      <a:prstClr val="black"/>
                    </a:solidFill>
                  </a:rPr>
                  <a:t>t</a:t>
                </a:r>
                <a:endParaRPr lang="en-US" sz="1100" baseline="30000" dirty="0"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40" name="Straight Arrow Connector 39"/>
            <p:cNvCxnSpPr/>
            <p:nvPr/>
          </p:nvCxnSpPr>
          <p:spPr>
            <a:xfrm flipV="1">
              <a:off x="6627352" y="4308208"/>
              <a:ext cx="285673" cy="212679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159327" y="6055192"/>
            <a:ext cx="8811102" cy="6758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 defTabSz="457200"/>
            <a:r>
              <a:rPr lang="en-US" spc="-10" dirty="0" smtClean="0">
                <a:solidFill>
                  <a:srgbClr val="FFFFFF"/>
                </a:solidFill>
              </a:rPr>
              <a:t>Requires hard X-rays at high repetition rate &amp; programmable pulse structure </a:t>
            </a:r>
          </a:p>
          <a:p>
            <a:pPr algn="ctr" defTabSz="457200"/>
            <a:r>
              <a:rPr lang="en-US" spc="-10" dirty="0" smtClean="0">
                <a:solidFill>
                  <a:srgbClr val="FFFFFF"/>
                </a:solidFill>
              </a:rPr>
              <a:t>to capture dynamics of local changes in structure</a:t>
            </a:r>
            <a:endParaRPr lang="en-US" spc="-10" dirty="0">
              <a:solidFill>
                <a:srgbClr val="FFFFFF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650174" y="3443259"/>
            <a:ext cx="14471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100 fs </a:t>
            </a:r>
            <a:r>
              <a:rPr lang="en-US" sz="1400" dirty="0" smtClean="0">
                <a:latin typeface="Symbol" panose="05050102010706020507" pitchFamily="18" charset="2"/>
              </a:rPr>
              <a:t>~</a:t>
            </a:r>
            <a:r>
              <a:rPr lang="en-US" sz="1400" dirty="0" smtClean="0">
                <a:latin typeface="Calibri" panose="020F0502020204030204" pitchFamily="34" charset="0"/>
              </a:rPr>
              <a:t>1 Å/</a:t>
            </a:r>
            <a:r>
              <a:rPr lang="en-US" sz="1400" dirty="0" err="1" smtClean="0">
                <a:latin typeface="Calibri" panose="020F0502020204030204" pitchFamily="34" charset="0"/>
              </a:rPr>
              <a:t>V</a:t>
            </a:r>
            <a:r>
              <a:rPr lang="en-US" sz="1400" baseline="-25000" dirty="0" err="1" smtClean="0">
                <a:latin typeface="Calibri" panose="020F0502020204030204" pitchFamily="34" charset="0"/>
              </a:rPr>
              <a:t>sound</a:t>
            </a:r>
            <a:endParaRPr lang="en-US" sz="1400" dirty="0"/>
          </a:p>
        </p:txBody>
      </p:sp>
      <p:grpSp>
        <p:nvGrpSpPr>
          <p:cNvPr id="94" name="Group 93"/>
          <p:cNvGrpSpPr>
            <a:grpSpLocks noChangeAspect="1"/>
          </p:cNvGrpSpPr>
          <p:nvPr/>
        </p:nvGrpSpPr>
        <p:grpSpPr>
          <a:xfrm>
            <a:off x="5170445" y="3818844"/>
            <a:ext cx="3550298" cy="1256980"/>
            <a:chOff x="-296812" y="832950"/>
            <a:chExt cx="9459899" cy="3349269"/>
          </a:xfrm>
        </p:grpSpPr>
        <p:sp>
          <p:nvSpPr>
            <p:cNvPr id="95" name="Rectangle 94"/>
            <p:cNvSpPr/>
            <p:nvPr/>
          </p:nvSpPr>
          <p:spPr>
            <a:xfrm>
              <a:off x="1244" y="999958"/>
              <a:ext cx="9142756" cy="311484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400">
                <a:solidFill>
                  <a:prstClr val="white"/>
                </a:solidFill>
              </a:endParaRPr>
            </a:p>
          </p:txBody>
        </p:sp>
        <p:pic>
          <p:nvPicPr>
            <p:cNvPr id="96" name="Picture 95" descr="R-LiCoO2_G-Co_B-Rest_scn1.p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44" y="1304757"/>
              <a:ext cx="2968047" cy="2810043"/>
            </a:xfrm>
            <a:prstGeom prst="rect">
              <a:avLst/>
            </a:prstGeom>
          </p:spPr>
        </p:pic>
        <p:pic>
          <p:nvPicPr>
            <p:cNvPr id="97" name="Picture 96" descr="R-LiCoO2_G-Co_B-Rest_scn4.pn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15036" y="1304757"/>
              <a:ext cx="3114842" cy="2810043"/>
            </a:xfrm>
            <a:prstGeom prst="rect">
              <a:avLst/>
            </a:prstGeom>
          </p:spPr>
        </p:pic>
        <p:pic>
          <p:nvPicPr>
            <p:cNvPr id="98" name="Picture 97" descr="R-LiCoO2_G-Co_B-Rest_scn6.png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10086" y="1304757"/>
              <a:ext cx="3221463" cy="2810043"/>
            </a:xfrm>
            <a:prstGeom prst="rect">
              <a:avLst/>
            </a:prstGeom>
          </p:spPr>
        </p:pic>
        <p:cxnSp>
          <p:nvCxnSpPr>
            <p:cNvPr id="99" name="Straight Connector 98"/>
            <p:cNvCxnSpPr/>
            <p:nvPr/>
          </p:nvCxnSpPr>
          <p:spPr>
            <a:xfrm>
              <a:off x="98597" y="3962399"/>
              <a:ext cx="1033273" cy="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/>
            <p:cNvSpPr txBox="1"/>
            <p:nvPr/>
          </p:nvSpPr>
          <p:spPr>
            <a:xfrm>
              <a:off x="-296812" y="3189626"/>
              <a:ext cx="1697973" cy="738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prstClr val="white"/>
                  </a:solidFill>
                  <a:latin typeface="Calibri" panose="020F0502020204030204" pitchFamily="34" charset="0"/>
                  <a:cs typeface="Times New Roman"/>
                </a:rPr>
                <a:t>5 µm</a:t>
              </a:r>
              <a:endParaRPr lang="en-US" sz="1200" b="1" dirty="0">
                <a:solidFill>
                  <a:prstClr val="white"/>
                </a:solidFill>
                <a:latin typeface="Calibri" panose="020F0502020204030204" pitchFamily="34" charset="0"/>
                <a:cs typeface="Times New Roman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910664" y="3444145"/>
              <a:ext cx="1252423" cy="738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00FF00"/>
                  </a:solidFill>
                  <a:latin typeface="Calibri" panose="020F0502020204030204" pitchFamily="34" charset="0"/>
                  <a:cs typeface="Times New Roman"/>
                </a:rPr>
                <a:t>Co</a:t>
              </a:r>
              <a:endParaRPr lang="en-US" sz="1200" b="1" dirty="0">
                <a:solidFill>
                  <a:srgbClr val="00FF00"/>
                </a:solidFill>
                <a:latin typeface="Calibri" panose="020F0502020204030204" pitchFamily="34" charset="0"/>
                <a:cs typeface="Times New Roman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130873" y="832950"/>
              <a:ext cx="5943276" cy="820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prstClr val="white"/>
                  </a:solidFill>
                  <a:latin typeface="Arial"/>
                  <a:cs typeface="+mn-cs"/>
                </a:rPr>
                <a:t>discharge</a:t>
              </a:r>
              <a:endParaRPr lang="en-US" sz="1400" dirty="0">
                <a:solidFill>
                  <a:prstClr val="white"/>
                </a:solidFill>
                <a:latin typeface="Arial"/>
                <a:cs typeface="+mn-cs"/>
              </a:endParaRPr>
            </a:p>
          </p:txBody>
        </p:sp>
        <p:cxnSp>
          <p:nvCxnSpPr>
            <p:cNvPr id="103" name="Straight Connector 102"/>
            <p:cNvCxnSpPr/>
            <p:nvPr/>
          </p:nvCxnSpPr>
          <p:spPr>
            <a:xfrm>
              <a:off x="2806949" y="999958"/>
              <a:ext cx="0" cy="311484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5910086" y="999958"/>
              <a:ext cx="0" cy="311484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5" name="Picture 104" descr="Colorbar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 flipH="1">
              <a:off x="5182828" y="1184320"/>
              <a:ext cx="206984" cy="5282197"/>
            </a:xfrm>
            <a:prstGeom prst="rect">
              <a:avLst/>
            </a:prstGeom>
          </p:spPr>
        </p:pic>
        <p:sp>
          <p:nvSpPr>
            <p:cNvPr id="106" name="TextBox 105"/>
            <p:cNvSpPr txBox="1"/>
            <p:nvPr/>
          </p:nvSpPr>
          <p:spPr>
            <a:xfrm>
              <a:off x="1153186" y="3441870"/>
              <a:ext cx="1625834" cy="738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Times New Roman"/>
                </a:rPr>
                <a:t>LiCoO</a:t>
              </a:r>
              <a:r>
                <a:rPr lang="en-US" sz="1200" b="1" baseline="-250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Times New Roman"/>
                </a:rPr>
                <a:t>2</a:t>
              </a:r>
              <a:endParaRPr lang="en-US" sz="1200" b="1" baseline="-25000" dirty="0">
                <a:solidFill>
                  <a:srgbClr val="FF0000"/>
                </a:solidFill>
                <a:latin typeface="Calibri" panose="020F0502020204030204" pitchFamily="34" charset="0"/>
                <a:cs typeface="Times New Roman"/>
              </a:endParaRPr>
            </a:p>
          </p:txBody>
        </p:sp>
        <p:cxnSp>
          <p:nvCxnSpPr>
            <p:cNvPr id="107" name="Straight Arrow Connector 106"/>
            <p:cNvCxnSpPr/>
            <p:nvPr/>
          </p:nvCxnSpPr>
          <p:spPr>
            <a:xfrm>
              <a:off x="1130873" y="1587060"/>
              <a:ext cx="5943276" cy="0"/>
            </a:xfrm>
            <a:prstGeom prst="straightConnector1">
              <a:avLst/>
            </a:prstGeom>
            <a:ln w="50800">
              <a:gradFill flip="none" rotWithShape="1">
                <a:gsLst>
                  <a:gs pos="0">
                    <a:srgbClr val="FF0000"/>
                  </a:gs>
                  <a:gs pos="100000">
                    <a:srgbClr val="00FF00"/>
                  </a:gs>
                </a:gsLst>
                <a:lin ang="0" scaled="0"/>
                <a:tileRect/>
              </a:gra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TextBox 107"/>
          <p:cNvSpPr txBox="1"/>
          <p:nvPr/>
        </p:nvSpPr>
        <p:spPr>
          <a:xfrm>
            <a:off x="5040707" y="5107199"/>
            <a:ext cx="3975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alibri" panose="020F0502020204030204" pitchFamily="34" charset="0"/>
              </a:rPr>
              <a:t>Understanding </a:t>
            </a:r>
            <a:r>
              <a:rPr lang="en-US" sz="1600" b="1" dirty="0">
                <a:latin typeface="Calibri" panose="020F0502020204030204" pitchFamily="34" charset="0"/>
              </a:rPr>
              <a:t>ion diffusion at </a:t>
            </a:r>
            <a:r>
              <a:rPr lang="en-US" sz="1600" b="1" dirty="0" smtClean="0">
                <a:latin typeface="Calibri" panose="020F0502020204030204" pitchFamily="34" charset="0"/>
              </a:rPr>
              <a:t>atomic level </a:t>
            </a:r>
            <a:r>
              <a:rPr lang="en-US" sz="1600" dirty="0" smtClean="0">
                <a:latin typeface="Calibri" panose="020F0502020204030204" pitchFamily="34" charset="0"/>
              </a:rPr>
              <a:t>is central </a:t>
            </a:r>
            <a:r>
              <a:rPr lang="en-US" sz="1600" dirty="0">
                <a:latin typeface="Calibri" panose="020F0502020204030204" pitchFamily="34" charset="0"/>
              </a:rPr>
              <a:t>to performance </a:t>
            </a:r>
            <a:r>
              <a:rPr lang="en-US" sz="1600" dirty="0" smtClean="0">
                <a:latin typeface="Calibri" panose="020F0502020204030204" pitchFamily="34" charset="0"/>
              </a:rPr>
              <a:t>improvements </a:t>
            </a:r>
            <a:r>
              <a:rPr lang="en-US" sz="1600" dirty="0">
                <a:latin typeface="Calibri" panose="020F0502020204030204" pitchFamily="34" charset="0"/>
              </a:rPr>
              <a:t>in </a:t>
            </a:r>
            <a:r>
              <a:rPr lang="en-US" sz="1600" dirty="0" smtClean="0">
                <a:latin typeface="Calibri" panose="020F0502020204030204" pitchFamily="34" charset="0"/>
              </a:rPr>
              <a:t>electro-chemical energy </a:t>
            </a:r>
            <a:r>
              <a:rPr lang="en-US" sz="1600" smtClean="0">
                <a:latin typeface="Calibri" panose="020F0502020204030204" pitchFamily="34" charset="0"/>
              </a:rPr>
              <a:t>storage materials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3917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68632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05324" y="2816453"/>
            <a:ext cx="5541902" cy="707886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2"/>
                </a:solidFill>
              </a:rPr>
              <a:t>Readiness to Proceed</a:t>
            </a:r>
            <a:endParaRPr lang="en-US" sz="4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91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0100" y="338995"/>
            <a:ext cx="8151836" cy="561017"/>
          </a:xfrm>
        </p:spPr>
        <p:txBody>
          <a:bodyPr/>
          <a:lstStyle/>
          <a:p>
            <a:pPr lvl="0"/>
            <a:r>
              <a:rPr lang="en-US" sz="2200" dirty="0" smtClean="0"/>
              <a:t>LCLS-II-HE leverages proven technology</a:t>
            </a:r>
            <a:r>
              <a:rPr lang="en-US" sz="2200" dirty="0"/>
              <a:t> </a:t>
            </a:r>
            <a:r>
              <a:rPr lang="en-US" sz="2200" dirty="0" smtClean="0"/>
              <a:t>and benefits significantly from existing infrastructure at SLAC</a:t>
            </a:r>
            <a:endParaRPr lang="en-US" sz="22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248952" y="1347071"/>
            <a:ext cx="8803608" cy="4996400"/>
          </a:xfrm>
        </p:spPr>
        <p:txBody>
          <a:bodyPr>
            <a:noAutofit/>
          </a:bodyPr>
          <a:lstStyle/>
          <a:p>
            <a:pPr marL="285750" lvl="1" indent="-285750">
              <a:spcBef>
                <a:spcPts val="2400"/>
              </a:spcBef>
              <a:spcAft>
                <a:spcPts val="300"/>
              </a:spcAft>
              <a:buClrTx/>
              <a:buSzTx/>
              <a:buFont typeface="Arial"/>
              <a:buChar char="•"/>
            </a:pPr>
            <a:r>
              <a:rPr lang="en-US" sz="1800" dirty="0" smtClean="0"/>
              <a:t>LCLS-II-HE requires </a:t>
            </a:r>
            <a:r>
              <a:rPr lang="en-US" sz="1800" dirty="0"/>
              <a:t>19 </a:t>
            </a:r>
            <a:r>
              <a:rPr lang="en-US" sz="1800" dirty="0" err="1" smtClean="0"/>
              <a:t>cryomodules</a:t>
            </a:r>
            <a:r>
              <a:rPr lang="en-US" sz="1800" dirty="0" smtClean="0"/>
              <a:t>, using proven technology and an established supply chain</a:t>
            </a:r>
          </a:p>
          <a:p>
            <a:pPr marL="677863" lvl="2" indent="-285750">
              <a:lnSpc>
                <a:spcPct val="100000"/>
              </a:lnSpc>
              <a:spcBef>
                <a:spcPts val="600"/>
              </a:spcBef>
              <a:buClrTx/>
              <a:buSzTx/>
              <a:buFont typeface="Arial"/>
              <a:buChar char="•"/>
            </a:pPr>
            <a:r>
              <a:rPr lang="en-US" sz="1600" dirty="0" err="1" smtClean="0"/>
              <a:t>EuXFEL</a:t>
            </a:r>
            <a:r>
              <a:rPr lang="en-US" sz="1600" dirty="0" smtClean="0"/>
              <a:t> just built </a:t>
            </a:r>
            <a:r>
              <a:rPr lang="en-US" sz="1600" dirty="0"/>
              <a:t>100 </a:t>
            </a:r>
            <a:r>
              <a:rPr lang="en-US" sz="1600" dirty="0" smtClean="0"/>
              <a:t>almost identical </a:t>
            </a:r>
            <a:r>
              <a:rPr lang="en-US" sz="1600" dirty="0" err="1" smtClean="0"/>
              <a:t>cryomodules</a:t>
            </a:r>
            <a:endParaRPr lang="en-US" sz="1600" dirty="0" smtClean="0"/>
          </a:p>
          <a:p>
            <a:pPr marL="677863" lvl="2" indent="-285750">
              <a:lnSpc>
                <a:spcPct val="80000"/>
              </a:lnSpc>
              <a:spcBef>
                <a:spcPts val="1200"/>
              </a:spcBef>
              <a:buClrTx/>
              <a:buSzTx/>
              <a:buFont typeface="Arial"/>
              <a:buChar char="•"/>
            </a:pPr>
            <a:r>
              <a:rPr lang="en-US" sz="1600" dirty="0"/>
              <a:t>LCLS-II is delivering 36 </a:t>
            </a:r>
            <a:r>
              <a:rPr lang="en-US" sz="1600" dirty="0" err="1" smtClean="0"/>
              <a:t>cryomodules</a:t>
            </a:r>
            <a:r>
              <a:rPr lang="en-US" sz="1600" dirty="0"/>
              <a:t>, currently in </a:t>
            </a:r>
          </a:p>
          <a:p>
            <a:pPr marL="392113" lvl="2" indent="0">
              <a:lnSpc>
                <a:spcPct val="80000"/>
              </a:lnSpc>
              <a:spcBef>
                <a:spcPts val="1200"/>
              </a:spcBef>
              <a:buClrTx/>
              <a:buSzTx/>
              <a:buNone/>
            </a:pPr>
            <a:r>
              <a:rPr lang="en-US" sz="1600" dirty="0" smtClean="0"/>
              <a:t>     production </a:t>
            </a:r>
            <a:r>
              <a:rPr lang="en-US" sz="1600" dirty="0"/>
              <a:t>by Fermi Lab </a:t>
            </a:r>
            <a:r>
              <a:rPr lang="en-US" sz="1600" dirty="0" smtClean="0"/>
              <a:t>and Jefferson </a:t>
            </a:r>
            <a:r>
              <a:rPr lang="en-US" sz="1600" dirty="0"/>
              <a:t>Lab </a:t>
            </a:r>
          </a:p>
          <a:p>
            <a:pPr marL="285750" lvl="1" indent="-285750">
              <a:spcBef>
                <a:spcPts val="1800"/>
              </a:spcBef>
              <a:spcAft>
                <a:spcPts val="300"/>
              </a:spcAft>
              <a:buClrTx/>
              <a:buSzTx/>
              <a:buFont typeface="Arial"/>
              <a:buChar char="•"/>
            </a:pPr>
            <a:r>
              <a:rPr lang="en-US" sz="1800" dirty="0"/>
              <a:t>Installation will be in the newly </a:t>
            </a:r>
            <a:r>
              <a:rPr lang="en-US" sz="1800" dirty="0" smtClean="0"/>
              <a:t>refurbished </a:t>
            </a:r>
            <a:r>
              <a:rPr lang="en-US" sz="1800" dirty="0"/>
              <a:t>available space in the existing </a:t>
            </a:r>
            <a:r>
              <a:rPr lang="en-US" sz="1800" dirty="0" smtClean="0"/>
              <a:t>tunnel</a:t>
            </a:r>
            <a:endParaRPr lang="en-US" sz="1600" dirty="0" smtClean="0"/>
          </a:p>
          <a:p>
            <a:pPr marL="677863" lvl="2" indent="-28575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/>
              <a:buChar char="•"/>
            </a:pPr>
            <a:r>
              <a:rPr lang="en-US" sz="1600" dirty="0" smtClean="0"/>
              <a:t>No </a:t>
            </a:r>
            <a:r>
              <a:rPr lang="en-US" sz="1600" dirty="0"/>
              <a:t>civil construction </a:t>
            </a:r>
            <a:r>
              <a:rPr lang="en-US" sz="1600" dirty="0" smtClean="0"/>
              <a:t>needed</a:t>
            </a:r>
            <a:endParaRPr lang="en-US" sz="1600" dirty="0"/>
          </a:p>
          <a:p>
            <a:pPr marL="285750" lvl="1" indent="-285750">
              <a:spcBef>
                <a:spcPts val="6600"/>
              </a:spcBef>
              <a:spcAft>
                <a:spcPts val="300"/>
              </a:spcAft>
              <a:buClrTx/>
              <a:buSzTx/>
              <a:buFont typeface="Arial"/>
              <a:buChar char="•"/>
            </a:pPr>
            <a:r>
              <a:rPr lang="en-US" sz="1800" dirty="0"/>
              <a:t>Sufficient cryogenic cooling capacity is already available at SLAC</a:t>
            </a:r>
          </a:p>
          <a:p>
            <a:pPr marL="677863" lvl="2" indent="-28575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/>
              <a:buChar char="•"/>
            </a:pPr>
            <a:r>
              <a:rPr lang="en-US" sz="1600" dirty="0"/>
              <a:t>LCLS-II is installing </a:t>
            </a:r>
            <a:r>
              <a:rPr lang="en-US" sz="1600" dirty="0" smtClean="0"/>
              <a:t>2 </a:t>
            </a:r>
            <a:r>
              <a:rPr lang="en-US" sz="1600" dirty="0" err="1" smtClean="0"/>
              <a:t>cryoplants</a:t>
            </a:r>
            <a:r>
              <a:rPr lang="en-US" sz="1600" dirty="0" smtClean="0"/>
              <a:t> </a:t>
            </a:r>
            <a:r>
              <a:rPr lang="en-US" sz="1600" dirty="0"/>
              <a:t>as part of its risk mitigation </a:t>
            </a:r>
            <a:r>
              <a:rPr lang="en-US" sz="1600" dirty="0" smtClean="0"/>
              <a:t>plan</a:t>
            </a:r>
          </a:p>
          <a:p>
            <a:pPr marL="285750" lvl="1" indent="-285750">
              <a:spcBef>
                <a:spcPts val="1800"/>
              </a:spcBef>
              <a:spcAft>
                <a:spcPts val="300"/>
              </a:spcAft>
              <a:buClrTx/>
              <a:buSzTx/>
              <a:buFont typeface="Arial"/>
              <a:buChar char="•"/>
            </a:pPr>
            <a:r>
              <a:rPr lang="en-US" sz="1800" dirty="0" smtClean="0"/>
              <a:t>New instruments based on the highly successful developments to date</a:t>
            </a:r>
            <a:endParaRPr lang="en-US" sz="1800" dirty="0"/>
          </a:p>
          <a:p>
            <a:pPr marL="285750" indent="-285750">
              <a:spcBef>
                <a:spcPts val="2400"/>
              </a:spcBef>
              <a:buFont typeface="Arial"/>
              <a:buChar char="•"/>
            </a:pPr>
            <a:endParaRPr lang="en-US" sz="1800" dirty="0"/>
          </a:p>
          <a:p>
            <a:pPr>
              <a:spcBef>
                <a:spcPts val="2400"/>
              </a:spcBef>
            </a:pPr>
            <a:endParaRPr lang="en-US" sz="18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48824" y="6294565"/>
            <a:ext cx="7884254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LCLS-II-HE is cost effective, low technical risk and ready to proceed</a:t>
            </a:r>
            <a:endParaRPr lang="en-US" dirty="0"/>
          </a:p>
        </p:txBody>
      </p:sp>
      <p:pic>
        <p:nvPicPr>
          <p:cNvPr id="7" name="Picture 6" descr="cryomodule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0559" y="1814328"/>
            <a:ext cx="3045303" cy="122529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 descr="Z:\Eliazar\LCLS II\High Rep Rate\Reviews\FAC Feb 2015\LCLS Areal Overla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49349" y="3704315"/>
            <a:ext cx="5241303" cy="102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 rot="21180000">
            <a:off x="4050503" y="4414634"/>
            <a:ext cx="662633" cy="50880"/>
          </a:xfrm>
          <a:prstGeom prst="rect">
            <a:avLst/>
          </a:prstGeom>
          <a:solidFill>
            <a:schemeClr val="bg1"/>
          </a:soli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21180000">
            <a:off x="4735252" y="4329268"/>
            <a:ext cx="566709" cy="55305"/>
          </a:xfrm>
          <a:prstGeom prst="rect">
            <a:avLst/>
          </a:prstGeom>
          <a:solidFill>
            <a:schemeClr val="bg1"/>
          </a:soli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95462" y="4085691"/>
            <a:ext cx="706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LCLS-II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48468" y="3947191"/>
            <a:ext cx="9701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LCLS-II-HE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17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5"/>
          <p:cNvGrpSpPr/>
          <p:nvPr/>
        </p:nvGrpSpPr>
        <p:grpSpPr>
          <a:xfrm>
            <a:off x="934662" y="1582293"/>
            <a:ext cx="2512271" cy="2405136"/>
            <a:chOff x="5410200" y="2353272"/>
            <a:chExt cx="2943225" cy="2819400"/>
          </a:xfrm>
        </p:grpSpPr>
        <p:sp>
          <p:nvSpPr>
            <p:cNvPr id="10" name="Oval 9"/>
            <p:cNvSpPr/>
            <p:nvPr/>
          </p:nvSpPr>
          <p:spPr>
            <a:xfrm>
              <a:off x="5410200" y="3496272"/>
              <a:ext cx="1676401" cy="1676400"/>
            </a:xfrm>
            <a:prstGeom prst="ellipse">
              <a:avLst/>
            </a:prstGeom>
            <a:solidFill>
              <a:srgbClr val="92D05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6629400" y="3496272"/>
              <a:ext cx="1676401" cy="1676400"/>
            </a:xfrm>
            <a:prstGeom prst="ellipse">
              <a:avLst/>
            </a:prstGeom>
            <a:solidFill>
              <a:srgbClr val="FF9933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019800" y="2353272"/>
              <a:ext cx="1676401" cy="1676400"/>
            </a:xfrm>
            <a:prstGeom prst="ellipse">
              <a:avLst/>
            </a:prstGeom>
            <a:solidFill>
              <a:srgbClr val="C00000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rtlCol="0" anchor="t"/>
            <a:lstStyle/>
            <a:p>
              <a:pPr algn="ctr"/>
              <a:endParaRPr lang="en-US" sz="900" b="1" dirty="0" smtClean="0">
                <a:solidFill>
                  <a:srgbClr val="A00000"/>
                </a:solidFill>
                <a:latin typeface="Arial Black" pitchFamily="34" charset="0"/>
              </a:endParaRPr>
            </a:p>
          </p:txBody>
        </p:sp>
        <p:pic>
          <p:nvPicPr>
            <p:cNvPr id="14" name="Picture 13" descr="slac_logo_2008_rgb2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0718" y="2969722"/>
              <a:ext cx="1185723" cy="3553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6981825" y="4221541"/>
              <a:ext cx="137160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700" dirty="0">
                <a:solidFill>
                  <a:srgbClr val="A27B00"/>
                </a:solidFill>
              </a:endParaRPr>
            </a:p>
          </p:txBody>
        </p:sp>
        <p:pic>
          <p:nvPicPr>
            <p:cNvPr id="21" name="Picture 20" descr="Stanford S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35575" y="3931812"/>
              <a:ext cx="460782" cy="73139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4979" y="295172"/>
            <a:ext cx="8866278" cy="561017"/>
          </a:xfrm>
        </p:spPr>
        <p:txBody>
          <a:bodyPr/>
          <a:lstStyle/>
          <a:p>
            <a:pPr lvl="0"/>
            <a:r>
              <a:rPr lang="en-US" sz="2200" dirty="0" smtClean="0"/>
              <a:t>SLAC, Stanford and the DOE Site Office have an experienced team and proven management systems to proceed</a:t>
            </a:r>
            <a:endParaRPr lang="en-US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514350" y="5952090"/>
            <a:ext cx="8115300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We have all we need to successfully deliver LCLS-II-HE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4682458" y="1575870"/>
            <a:ext cx="412702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>
              <a:lnSpc>
                <a:spcPct val="120000"/>
              </a:lnSpc>
              <a:spcBef>
                <a:spcPts val="1500"/>
              </a:spcBef>
              <a:spcAft>
                <a:spcPts val="300"/>
              </a:spcAft>
              <a:buFont typeface="Arial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Staff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with the required expertise are in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place at SLAC, SSO and at partner labs</a:t>
            </a:r>
          </a:p>
          <a:p>
            <a:pPr marL="285750" indent="-285750" defTabSz="914400">
              <a:lnSpc>
                <a:spcPct val="120000"/>
              </a:lnSpc>
              <a:spcBef>
                <a:spcPts val="1500"/>
              </a:spcBef>
              <a:spcAft>
                <a:spcPts val="300"/>
              </a:spcAft>
              <a:buFont typeface="Arial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Proven integrated management systems delivering cost effective solutions</a:t>
            </a:r>
          </a:p>
          <a:p>
            <a:pPr marL="742950" lvl="1" indent="-285750" defTabSz="914400">
              <a:lnSpc>
                <a:spcPct val="120000"/>
              </a:lnSpc>
              <a:spcBef>
                <a:spcPts val="1500"/>
              </a:spcBef>
              <a:spcAft>
                <a:spcPts val="300"/>
              </a:spcAft>
              <a:buClr>
                <a:srgbClr val="981E32"/>
              </a:buClr>
              <a:buFont typeface="Arial"/>
              <a:buChar char="•"/>
            </a:pP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0279" y="4269257"/>
            <a:ext cx="4114928" cy="131287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3" name="Rectangle 22"/>
          <p:cNvSpPr/>
          <p:nvPr/>
        </p:nvSpPr>
        <p:spPr>
          <a:xfrm>
            <a:off x="412510" y="4390505"/>
            <a:ext cx="38051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>
              <a:lnSpc>
                <a:spcPct val="120000"/>
              </a:lnSpc>
              <a:spcBef>
                <a:spcPts val="600"/>
              </a:spcBef>
              <a:spcAft>
                <a:spcPts val="300"/>
              </a:spcAft>
              <a:buFont typeface="Arial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Experienced and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integrated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team at SLAC, DOE and Stanford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File:DOE Seal Colo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861" y="2771775"/>
            <a:ext cx="997358" cy="99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67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433260" cy="753033"/>
          </a:xfrm>
        </p:spPr>
        <p:txBody>
          <a:bodyPr/>
          <a:lstStyle/>
          <a:p>
            <a:pPr lvl="0"/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245518" y="1475554"/>
            <a:ext cx="8686801" cy="3758277"/>
          </a:xfrm>
        </p:spPr>
        <p:txBody>
          <a:bodyPr>
            <a:normAutofit/>
          </a:bodyPr>
          <a:lstStyle/>
          <a:p>
            <a:r>
              <a:rPr lang="en-US" sz="1800" b="1" dirty="0"/>
              <a:t>LCLS-II-HE represents a timely, simple, and extraordinarily high impact opportunity to build on current success and maintain robust world </a:t>
            </a:r>
            <a:r>
              <a:rPr lang="en-US" sz="1800" b="1" dirty="0" smtClean="0"/>
              <a:t>leadership.</a:t>
            </a:r>
          </a:p>
          <a:p>
            <a:pPr marL="342900" indent="-342900">
              <a:spcBef>
                <a:spcPts val="1800"/>
              </a:spcBef>
              <a:buClrTx/>
              <a:buFont typeface="Arial"/>
              <a:buChar char="•"/>
            </a:pPr>
            <a:r>
              <a:rPr lang="en-US" sz="1800" b="1" dirty="0"/>
              <a:t>This project is a natural extension to LCLS-</a:t>
            </a:r>
            <a:r>
              <a:rPr lang="en-US" sz="1800" b="1" dirty="0" smtClean="0"/>
              <a:t>II, adding known technology, and using existing infrastructure.</a:t>
            </a:r>
          </a:p>
          <a:p>
            <a:pPr marL="342900" indent="-342900">
              <a:spcBef>
                <a:spcPts val="1800"/>
              </a:spcBef>
              <a:buClrTx/>
              <a:buFont typeface="Arial"/>
              <a:buChar char="•"/>
            </a:pPr>
            <a:r>
              <a:rPr lang="en-US" sz="1800" b="1" dirty="0" smtClean="0"/>
              <a:t>It uniquely enables structural dynamics at the atomic scale, for ultrafast and high spectral resolution measurements.</a:t>
            </a:r>
          </a:p>
          <a:p>
            <a:pPr marL="342900" indent="-342900">
              <a:lnSpc>
                <a:spcPct val="90000"/>
              </a:lnSpc>
              <a:spcBef>
                <a:spcPts val="1800"/>
              </a:spcBef>
              <a:buClrTx/>
              <a:buFont typeface="Arial"/>
              <a:buChar char="•"/>
            </a:pPr>
            <a:r>
              <a:rPr lang="en-US" sz="1800" b="1" dirty="0"/>
              <a:t>The project is well defined and represents low risk to </a:t>
            </a:r>
            <a:r>
              <a:rPr lang="en-US" sz="1800" b="1" dirty="0" smtClean="0"/>
              <a:t>DOE.</a:t>
            </a:r>
            <a:endParaRPr lang="en-US" sz="1800" b="1" dirty="0"/>
          </a:p>
          <a:p>
            <a:pPr marL="342900" indent="-342900">
              <a:lnSpc>
                <a:spcPct val="90000"/>
              </a:lnSpc>
              <a:spcBef>
                <a:spcPts val="1800"/>
              </a:spcBef>
              <a:buClrTx/>
              <a:buFont typeface="Arial"/>
              <a:buChar char="•"/>
            </a:pPr>
            <a:r>
              <a:rPr lang="en-US" sz="1800" b="1" dirty="0"/>
              <a:t>SLAC is fully prepared and staffed to take on this </a:t>
            </a:r>
            <a:r>
              <a:rPr lang="en-US" sz="1800" b="1" dirty="0" smtClean="0"/>
              <a:t>challenge.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9718" y="5768950"/>
            <a:ext cx="8453507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LCLS-II-HE provides DOE with a globally unique, low risk opportunity </a:t>
            </a:r>
          </a:p>
          <a:p>
            <a:pPr algn="ctr"/>
            <a:r>
              <a:rPr lang="en-US" sz="2000" dirty="0" smtClean="0"/>
              <a:t>to make a dramatic impact on the scientific priorities identified by BESAC</a:t>
            </a:r>
            <a:endParaRPr lang="en-US" sz="20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9" b="1"/>
          <a:stretch/>
        </p:blipFill>
        <p:spPr>
          <a:xfrm>
            <a:off x="-34068" y="1240153"/>
            <a:ext cx="9192849" cy="422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39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smtClean="0"/>
              <a:t>Outline: A </a:t>
            </a:r>
            <a:r>
              <a:rPr lang="en-US" sz="2200" dirty="0"/>
              <a:t>high energy upgrade to LCLS-II provides a straightforward solution for sustained world-leadership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1090617" y="1420610"/>
            <a:ext cx="5877766" cy="1976344"/>
          </a:xfrm>
        </p:spPr>
        <p:txBody>
          <a:bodyPr>
            <a:normAutofit/>
          </a:bodyPr>
          <a:lstStyle/>
          <a:p>
            <a:pPr marL="457200" indent="-457200">
              <a:buClrTx/>
              <a:buFont typeface="Arial"/>
              <a:buChar char="•"/>
            </a:pPr>
            <a:r>
              <a:rPr lang="en-US" sz="2000" dirty="0" smtClean="0"/>
              <a:t>Context: LCLS and LCLS-II</a:t>
            </a:r>
          </a:p>
          <a:p>
            <a:pPr marL="457200" indent="-457200">
              <a:buClrTx/>
              <a:buFont typeface="Arial"/>
              <a:buChar char="•"/>
            </a:pPr>
            <a:r>
              <a:rPr lang="en-US" sz="2000" dirty="0"/>
              <a:t>Scope of </a:t>
            </a:r>
            <a:r>
              <a:rPr lang="en-US" sz="2000" dirty="0" smtClean="0"/>
              <a:t>LCLS-II-HE</a:t>
            </a:r>
            <a:endParaRPr lang="en-US" sz="2000" dirty="0"/>
          </a:p>
          <a:p>
            <a:pPr marL="457200" indent="-457200">
              <a:buClrTx/>
              <a:buFont typeface="Arial"/>
              <a:buChar char="•"/>
            </a:pPr>
            <a:r>
              <a:rPr lang="en-US" sz="2000" dirty="0" smtClean="0"/>
              <a:t>Science opportunities and requirements</a:t>
            </a:r>
          </a:p>
          <a:p>
            <a:pPr marL="457200" indent="-457200">
              <a:buClrTx/>
              <a:buFont typeface="Arial"/>
              <a:buChar char="•"/>
            </a:pPr>
            <a:r>
              <a:rPr lang="en-US" sz="2000" dirty="0" smtClean="0"/>
              <a:t>Readiness to proceed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99" y="3249705"/>
            <a:ext cx="7067265" cy="328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48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7061" y="98425"/>
            <a:ext cx="8472378" cy="799443"/>
          </a:xfrm>
        </p:spPr>
        <p:txBody>
          <a:bodyPr/>
          <a:lstStyle/>
          <a:p>
            <a:r>
              <a:rPr lang="en-US" sz="2000" dirty="0" smtClean="0">
                <a:solidFill>
                  <a:srgbClr val="A4001D"/>
                </a:solidFill>
              </a:rPr>
              <a:t>SC’s bold investment </a:t>
            </a:r>
            <a:r>
              <a:rPr lang="en-US" sz="2000" dirty="0">
                <a:solidFill>
                  <a:srgbClr val="A4001D"/>
                </a:solidFill>
              </a:rPr>
              <a:t>in LCLS has </a:t>
            </a:r>
            <a:r>
              <a:rPr lang="en-US" sz="2000" dirty="0" smtClean="0">
                <a:solidFill>
                  <a:srgbClr val="A4001D"/>
                </a:solidFill>
              </a:rPr>
              <a:t>opened new directions of research in tackling grand challenge problems in multiple disciplines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77061" y="6146434"/>
            <a:ext cx="8361484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Work over the past 6 years has highlighted the key areas where coherence, </a:t>
            </a:r>
            <a:endParaRPr lang="en-US" dirty="0" smtClean="0"/>
          </a:p>
          <a:p>
            <a:pPr algn="ctr"/>
            <a:r>
              <a:rPr lang="en-US" dirty="0" err="1" smtClean="0"/>
              <a:t>fs</a:t>
            </a:r>
            <a:r>
              <a:rPr lang="en-US" dirty="0" smtClean="0"/>
              <a:t> time-resolution, and high pulse energy can </a:t>
            </a:r>
            <a:r>
              <a:rPr lang="en-US" dirty="0"/>
              <a:t>have a revolutionary </a:t>
            </a:r>
            <a:r>
              <a:rPr lang="en-US" dirty="0" smtClean="0"/>
              <a:t>impact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335789" y="1356092"/>
            <a:ext cx="5209183" cy="4701953"/>
            <a:chOff x="147965" y="1311283"/>
            <a:chExt cx="5209183" cy="4557373"/>
          </a:xfrm>
        </p:grpSpPr>
        <p:sp>
          <p:nvSpPr>
            <p:cNvPr id="5" name="TextBox 4"/>
            <p:cNvSpPr txBox="1"/>
            <p:nvPr/>
          </p:nvSpPr>
          <p:spPr>
            <a:xfrm>
              <a:off x="147965" y="1311283"/>
              <a:ext cx="5209183" cy="954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Revealing coupled electronic &amp; nuclear dynamics</a:t>
              </a:r>
            </a:p>
            <a:p>
              <a:pPr marL="182880" indent="-13716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600" dirty="0" smtClean="0"/>
                <a:t>Tracking ultrafast non-radiative decay</a:t>
              </a:r>
            </a:p>
            <a:p>
              <a:pPr marL="182880" indent="-13716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600" b="1" i="1" dirty="0" smtClean="0">
                  <a:solidFill>
                    <a:srgbClr val="FF0000"/>
                  </a:solidFill>
                </a:rPr>
                <a:t>“Simple” isolated gas-phase molecules</a:t>
              </a:r>
              <a:endParaRPr lang="en-US" sz="16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7965" y="2512207"/>
              <a:ext cx="4552528" cy="954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First glimpse of chemical bond formation</a:t>
              </a:r>
            </a:p>
            <a:p>
              <a:pPr marL="182880" indent="-13716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600" dirty="0" smtClean="0"/>
                <a:t>Capturing elusive transition states</a:t>
              </a:r>
              <a:endParaRPr lang="en-US" sz="1600" dirty="0"/>
            </a:p>
            <a:p>
              <a:pPr marL="182880" indent="-13716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600" b="1" i="1" dirty="0">
                  <a:solidFill>
                    <a:srgbClr val="FF0000"/>
                  </a:solidFill>
                </a:rPr>
                <a:t>C</a:t>
              </a:r>
              <a:r>
                <a:rPr lang="en-US" sz="1600" b="1" i="1" dirty="0" smtClean="0">
                  <a:solidFill>
                    <a:srgbClr val="FF0000"/>
                  </a:solidFill>
                </a:rPr>
                <a:t>hemical reaction on “ideal” metal surface</a:t>
              </a:r>
              <a:endParaRPr lang="en-US" sz="16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7965" y="4914055"/>
              <a:ext cx="4578176" cy="954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“Molecular movies” of systems operando</a:t>
              </a:r>
            </a:p>
            <a:p>
              <a:pPr marL="182880" indent="-13716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600" dirty="0" smtClean="0"/>
                <a:t>Transient atomic structure of complex systems</a:t>
              </a:r>
              <a:endParaRPr lang="en-US" sz="1600" dirty="0"/>
            </a:p>
            <a:p>
              <a:pPr marL="182880" indent="-13716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600" b="1" i="1" dirty="0" smtClean="0">
                  <a:solidFill>
                    <a:srgbClr val="FF0000"/>
                  </a:solidFill>
                </a:rPr>
                <a:t>Initial frames via </a:t>
              </a:r>
              <a:r>
                <a:rPr lang="en-US" sz="1600" b="1" i="1" dirty="0" err="1" smtClean="0">
                  <a:solidFill>
                    <a:srgbClr val="FF0000"/>
                  </a:solidFill>
                </a:rPr>
                <a:t>nano</a:t>
              </a:r>
              <a:r>
                <a:rPr lang="en-US" sz="1600" b="1" i="1" dirty="0" smtClean="0">
                  <a:solidFill>
                    <a:srgbClr val="FF0000"/>
                  </a:solidFill>
                </a:rPr>
                <a:t>-crystallography</a:t>
              </a:r>
              <a:endParaRPr lang="en-US" sz="16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7965" y="3687124"/>
              <a:ext cx="4976042" cy="954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Momentum dependent collective modes in solids</a:t>
              </a:r>
            </a:p>
            <a:p>
              <a:pPr marL="182880" indent="-13716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600" dirty="0" smtClean="0"/>
                <a:t>Non-equilibrium electron-phonon coupling</a:t>
              </a:r>
              <a:endParaRPr lang="en-US" sz="1600" dirty="0"/>
            </a:p>
            <a:p>
              <a:pPr marL="182880" indent="-13716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600" b="1" i="1" dirty="0" smtClean="0">
                  <a:solidFill>
                    <a:srgbClr val="FF0000"/>
                  </a:solidFill>
                </a:rPr>
                <a:t>Dynamics in “ideal” bulk materials</a:t>
              </a:r>
              <a:endParaRPr lang="en-US" sz="1600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518" y="1384147"/>
            <a:ext cx="3095968" cy="4662163"/>
          </a:xfrm>
          <a:prstGeom prst="rect">
            <a:avLst/>
          </a:prstGeom>
        </p:spPr>
      </p:pic>
      <p:sp>
        <p:nvSpPr>
          <p:cNvPr id="26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839850" y="6536381"/>
            <a:ext cx="318932" cy="343517"/>
          </a:xfrm>
        </p:spPr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14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3" descr="G:\Report\My Draft\For Others\Tom\2013 Outcome of Ultrafast Workshop\Draft Figures\Excitation_V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444" y="4161622"/>
            <a:ext cx="3283363" cy="213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5665" y="124502"/>
            <a:ext cx="8574179" cy="753033"/>
          </a:xfrm>
        </p:spPr>
        <p:txBody>
          <a:bodyPr/>
          <a:lstStyle/>
          <a:p>
            <a:r>
              <a:rPr lang="en-US" sz="2000" dirty="0" smtClean="0"/>
              <a:t>LCLS-II provides a major step forward, and a foundation for the future, satisfying the 2013 BESAC recommendation</a:t>
            </a:r>
            <a:endParaRPr lang="en-US" sz="2000" dirty="0"/>
          </a:p>
        </p:txBody>
      </p:sp>
      <p:pic>
        <p:nvPicPr>
          <p:cNvPr id="15" name="Picture 2" descr="http://www.sciencemag.org/content/345/6194/288/F1.larg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16484" y="1545967"/>
            <a:ext cx="1434989" cy="1309173"/>
          </a:xfrm>
          <a:prstGeom prst="roundRect">
            <a:avLst>
              <a:gd name="adj" fmla="val 16859"/>
            </a:avLst>
          </a:prstGeom>
          <a:noFill/>
          <a:ln>
            <a:solidFill>
              <a:schemeClr val="bg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ntent Placeholder 17"/>
          <p:cNvSpPr>
            <a:spLocks noGrp="1"/>
          </p:cNvSpPr>
          <p:nvPr>
            <p:ph sz="quarter" idx="14"/>
          </p:nvPr>
        </p:nvSpPr>
        <p:spPr>
          <a:xfrm>
            <a:off x="2711923" y="1923554"/>
            <a:ext cx="33967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dirty="0" smtClean="0"/>
              <a:t>Entanglement and correlation dynamics in isolated molecules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604960" y="3150552"/>
            <a:ext cx="41848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Local chemical structure and bonding: </a:t>
            </a:r>
          </a:p>
          <a:p>
            <a:r>
              <a:rPr lang="en-US" dirty="0" smtClean="0"/>
              <a:t>Element specific maps of frontier </a:t>
            </a:r>
          </a:p>
          <a:p>
            <a:r>
              <a:rPr lang="en-US" dirty="0" smtClean="0"/>
              <a:t>molecular orbitals and their evolution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6685319" y="2953095"/>
            <a:ext cx="2224791" cy="1619190"/>
            <a:chOff x="4954020" y="3986123"/>
            <a:chExt cx="2316163" cy="1938338"/>
          </a:xfrm>
        </p:grpSpPr>
        <p:grpSp>
          <p:nvGrpSpPr>
            <p:cNvPr id="43" name="Gruppieren 51"/>
            <p:cNvGrpSpPr>
              <a:grpSpLocks noChangeAspect="1"/>
            </p:cNvGrpSpPr>
            <p:nvPr/>
          </p:nvGrpSpPr>
          <p:grpSpPr bwMode="auto">
            <a:xfrm>
              <a:off x="4954020" y="3986123"/>
              <a:ext cx="2316163" cy="1938338"/>
              <a:chOff x="398696" y="5245100"/>
              <a:chExt cx="1853185" cy="1550899"/>
            </a:xfrm>
          </p:grpSpPr>
          <p:pic>
            <p:nvPicPr>
              <p:cNvPr id="45" name="Grafik 2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4042"/>
              <a:stretch>
                <a:fillRect/>
              </a:stretch>
            </p:blipFill>
            <p:spPr bwMode="auto">
              <a:xfrm>
                <a:off x="398696" y="5245100"/>
                <a:ext cx="1853185" cy="15508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7" name="Textfeld 49"/>
              <p:cNvSpPr txBox="1">
                <a:spLocks noChangeArrowheads="1"/>
              </p:cNvSpPr>
              <p:nvPr/>
            </p:nvSpPr>
            <p:spPr bwMode="auto">
              <a:xfrm>
                <a:off x="950094" y="5287088"/>
                <a:ext cx="1093932" cy="2462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de-DE" altLang="en-US" sz="1400" b="1" dirty="0">
                    <a:solidFill>
                      <a:srgbClr val="F2F2F2"/>
                    </a:solidFill>
                    <a:latin typeface="Symbol" panose="05050102010706020507" pitchFamily="18" charset="2"/>
                  </a:rPr>
                  <a:t>D</a:t>
                </a:r>
                <a:r>
                  <a:rPr lang="de-DE" altLang="en-US" sz="1400" b="1" dirty="0">
                    <a:solidFill>
                      <a:srgbClr val="F2F2F2"/>
                    </a:solidFill>
                    <a:latin typeface="Calibri" panose="020F0502020204030204" pitchFamily="34" charset="0"/>
                  </a:rPr>
                  <a:t>t = 350 </a:t>
                </a:r>
                <a:r>
                  <a:rPr lang="de-DE" altLang="en-US" sz="1400" b="1" dirty="0" smtClean="0">
                    <a:solidFill>
                      <a:srgbClr val="F2F2F2"/>
                    </a:solidFill>
                    <a:latin typeface="Calibri" panose="020F0502020204030204" pitchFamily="34" charset="0"/>
                  </a:rPr>
                  <a:t>fs</a:t>
                </a:r>
                <a:endParaRPr lang="de-DE" altLang="en-US" sz="1400" b="1" dirty="0">
                  <a:solidFill>
                    <a:srgbClr val="F2F2F2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5323537" y="5049956"/>
              <a:ext cx="1865959" cy="483849"/>
            </a:xfrm>
            <a:custGeom>
              <a:avLst/>
              <a:gdLst>
                <a:gd name="connsiteX0" fmla="*/ 0 w 742950"/>
                <a:gd name="connsiteY0" fmla="*/ 1059375 h 1060610"/>
                <a:gd name="connsiteX1" fmla="*/ 55245 w 742950"/>
                <a:gd name="connsiteY1" fmla="*/ 996510 h 1060610"/>
                <a:gd name="connsiteX2" fmla="*/ 106680 w 742950"/>
                <a:gd name="connsiteY2" fmla="*/ 645990 h 1060610"/>
                <a:gd name="connsiteX3" fmla="*/ 171450 w 742950"/>
                <a:gd name="connsiteY3" fmla="*/ 1006035 h 1060610"/>
                <a:gd name="connsiteX4" fmla="*/ 264795 w 742950"/>
                <a:gd name="connsiteY4" fmla="*/ 1015560 h 1060610"/>
                <a:gd name="connsiteX5" fmla="*/ 308610 w 742950"/>
                <a:gd name="connsiteY5" fmla="*/ 786960 h 1060610"/>
                <a:gd name="connsiteX6" fmla="*/ 403860 w 742950"/>
                <a:gd name="connsiteY6" fmla="*/ 195 h 1060610"/>
                <a:gd name="connsiteX7" fmla="*/ 504825 w 742950"/>
                <a:gd name="connsiteY7" fmla="*/ 708855 h 1060610"/>
                <a:gd name="connsiteX8" fmla="*/ 558165 w 742950"/>
                <a:gd name="connsiteY8" fmla="*/ 474540 h 1060610"/>
                <a:gd name="connsiteX9" fmla="*/ 640080 w 742950"/>
                <a:gd name="connsiteY9" fmla="*/ 731715 h 1060610"/>
                <a:gd name="connsiteX10" fmla="*/ 683895 w 742950"/>
                <a:gd name="connsiteY10" fmla="*/ 739335 h 1060610"/>
                <a:gd name="connsiteX11" fmla="*/ 742950 w 742950"/>
                <a:gd name="connsiteY11" fmla="*/ 920310 h 1060610"/>
                <a:gd name="connsiteX0" fmla="*/ 0 w 742950"/>
                <a:gd name="connsiteY0" fmla="*/ 1059375 h 1068375"/>
                <a:gd name="connsiteX1" fmla="*/ 38100 w 742950"/>
                <a:gd name="connsiteY1" fmla="*/ 1065090 h 1068375"/>
                <a:gd name="connsiteX2" fmla="*/ 55245 w 742950"/>
                <a:gd name="connsiteY2" fmla="*/ 996510 h 1068375"/>
                <a:gd name="connsiteX3" fmla="*/ 106680 w 742950"/>
                <a:gd name="connsiteY3" fmla="*/ 645990 h 1068375"/>
                <a:gd name="connsiteX4" fmla="*/ 171450 w 742950"/>
                <a:gd name="connsiteY4" fmla="*/ 1006035 h 1068375"/>
                <a:gd name="connsiteX5" fmla="*/ 264795 w 742950"/>
                <a:gd name="connsiteY5" fmla="*/ 1015560 h 1068375"/>
                <a:gd name="connsiteX6" fmla="*/ 308610 w 742950"/>
                <a:gd name="connsiteY6" fmla="*/ 786960 h 1068375"/>
                <a:gd name="connsiteX7" fmla="*/ 403860 w 742950"/>
                <a:gd name="connsiteY7" fmla="*/ 195 h 1068375"/>
                <a:gd name="connsiteX8" fmla="*/ 504825 w 742950"/>
                <a:gd name="connsiteY8" fmla="*/ 708855 h 1068375"/>
                <a:gd name="connsiteX9" fmla="*/ 558165 w 742950"/>
                <a:gd name="connsiteY9" fmla="*/ 474540 h 1068375"/>
                <a:gd name="connsiteX10" fmla="*/ 640080 w 742950"/>
                <a:gd name="connsiteY10" fmla="*/ 731715 h 1068375"/>
                <a:gd name="connsiteX11" fmla="*/ 683895 w 742950"/>
                <a:gd name="connsiteY11" fmla="*/ 739335 h 1068375"/>
                <a:gd name="connsiteX12" fmla="*/ 742950 w 742950"/>
                <a:gd name="connsiteY12" fmla="*/ 920310 h 1068375"/>
                <a:gd name="connsiteX0" fmla="*/ 0 w 742950"/>
                <a:gd name="connsiteY0" fmla="*/ 1059375 h 1068375"/>
                <a:gd name="connsiteX1" fmla="*/ 38100 w 742950"/>
                <a:gd name="connsiteY1" fmla="*/ 1065090 h 1068375"/>
                <a:gd name="connsiteX2" fmla="*/ 55245 w 742950"/>
                <a:gd name="connsiteY2" fmla="*/ 996510 h 1068375"/>
                <a:gd name="connsiteX3" fmla="*/ 116205 w 742950"/>
                <a:gd name="connsiteY3" fmla="*/ 645990 h 1068375"/>
                <a:gd name="connsiteX4" fmla="*/ 171450 w 742950"/>
                <a:gd name="connsiteY4" fmla="*/ 1006035 h 1068375"/>
                <a:gd name="connsiteX5" fmla="*/ 264795 w 742950"/>
                <a:gd name="connsiteY5" fmla="*/ 1015560 h 1068375"/>
                <a:gd name="connsiteX6" fmla="*/ 308610 w 742950"/>
                <a:gd name="connsiteY6" fmla="*/ 786960 h 1068375"/>
                <a:gd name="connsiteX7" fmla="*/ 403860 w 742950"/>
                <a:gd name="connsiteY7" fmla="*/ 195 h 1068375"/>
                <a:gd name="connsiteX8" fmla="*/ 504825 w 742950"/>
                <a:gd name="connsiteY8" fmla="*/ 708855 h 1068375"/>
                <a:gd name="connsiteX9" fmla="*/ 558165 w 742950"/>
                <a:gd name="connsiteY9" fmla="*/ 474540 h 1068375"/>
                <a:gd name="connsiteX10" fmla="*/ 640080 w 742950"/>
                <a:gd name="connsiteY10" fmla="*/ 731715 h 1068375"/>
                <a:gd name="connsiteX11" fmla="*/ 683895 w 742950"/>
                <a:gd name="connsiteY11" fmla="*/ 739335 h 1068375"/>
                <a:gd name="connsiteX12" fmla="*/ 742950 w 742950"/>
                <a:gd name="connsiteY12" fmla="*/ 920310 h 1068375"/>
                <a:gd name="connsiteX0" fmla="*/ 0 w 742950"/>
                <a:gd name="connsiteY0" fmla="*/ 1059375 h 1068375"/>
                <a:gd name="connsiteX1" fmla="*/ 38100 w 742950"/>
                <a:gd name="connsiteY1" fmla="*/ 1065090 h 1068375"/>
                <a:gd name="connsiteX2" fmla="*/ 55245 w 742950"/>
                <a:gd name="connsiteY2" fmla="*/ 996510 h 1068375"/>
                <a:gd name="connsiteX3" fmla="*/ 110490 w 742950"/>
                <a:gd name="connsiteY3" fmla="*/ 645990 h 1068375"/>
                <a:gd name="connsiteX4" fmla="*/ 171450 w 742950"/>
                <a:gd name="connsiteY4" fmla="*/ 1006035 h 1068375"/>
                <a:gd name="connsiteX5" fmla="*/ 264795 w 742950"/>
                <a:gd name="connsiteY5" fmla="*/ 1015560 h 1068375"/>
                <a:gd name="connsiteX6" fmla="*/ 308610 w 742950"/>
                <a:gd name="connsiteY6" fmla="*/ 786960 h 1068375"/>
                <a:gd name="connsiteX7" fmla="*/ 403860 w 742950"/>
                <a:gd name="connsiteY7" fmla="*/ 195 h 1068375"/>
                <a:gd name="connsiteX8" fmla="*/ 504825 w 742950"/>
                <a:gd name="connsiteY8" fmla="*/ 708855 h 1068375"/>
                <a:gd name="connsiteX9" fmla="*/ 558165 w 742950"/>
                <a:gd name="connsiteY9" fmla="*/ 474540 h 1068375"/>
                <a:gd name="connsiteX10" fmla="*/ 640080 w 742950"/>
                <a:gd name="connsiteY10" fmla="*/ 731715 h 1068375"/>
                <a:gd name="connsiteX11" fmla="*/ 683895 w 742950"/>
                <a:gd name="connsiteY11" fmla="*/ 739335 h 1068375"/>
                <a:gd name="connsiteX12" fmla="*/ 742950 w 742950"/>
                <a:gd name="connsiteY12" fmla="*/ 920310 h 1068375"/>
                <a:gd name="connsiteX0" fmla="*/ 0 w 742950"/>
                <a:gd name="connsiteY0" fmla="*/ 1059375 h 1068375"/>
                <a:gd name="connsiteX1" fmla="*/ 38100 w 742950"/>
                <a:gd name="connsiteY1" fmla="*/ 1065090 h 1068375"/>
                <a:gd name="connsiteX2" fmla="*/ 55245 w 742950"/>
                <a:gd name="connsiteY2" fmla="*/ 996510 h 1068375"/>
                <a:gd name="connsiteX3" fmla="*/ 110490 w 742950"/>
                <a:gd name="connsiteY3" fmla="*/ 645990 h 1068375"/>
                <a:gd name="connsiteX4" fmla="*/ 171450 w 742950"/>
                <a:gd name="connsiteY4" fmla="*/ 1006035 h 1068375"/>
                <a:gd name="connsiteX5" fmla="*/ 260985 w 742950"/>
                <a:gd name="connsiteY5" fmla="*/ 1007940 h 1068375"/>
                <a:gd name="connsiteX6" fmla="*/ 308610 w 742950"/>
                <a:gd name="connsiteY6" fmla="*/ 786960 h 1068375"/>
                <a:gd name="connsiteX7" fmla="*/ 403860 w 742950"/>
                <a:gd name="connsiteY7" fmla="*/ 195 h 1068375"/>
                <a:gd name="connsiteX8" fmla="*/ 504825 w 742950"/>
                <a:gd name="connsiteY8" fmla="*/ 708855 h 1068375"/>
                <a:gd name="connsiteX9" fmla="*/ 558165 w 742950"/>
                <a:gd name="connsiteY9" fmla="*/ 474540 h 1068375"/>
                <a:gd name="connsiteX10" fmla="*/ 640080 w 742950"/>
                <a:gd name="connsiteY10" fmla="*/ 731715 h 1068375"/>
                <a:gd name="connsiteX11" fmla="*/ 683895 w 742950"/>
                <a:gd name="connsiteY11" fmla="*/ 739335 h 1068375"/>
                <a:gd name="connsiteX12" fmla="*/ 742950 w 742950"/>
                <a:gd name="connsiteY12" fmla="*/ 920310 h 1068375"/>
                <a:gd name="connsiteX0" fmla="*/ 0 w 742950"/>
                <a:gd name="connsiteY0" fmla="*/ 1059323 h 1068323"/>
                <a:gd name="connsiteX1" fmla="*/ 38100 w 742950"/>
                <a:gd name="connsiteY1" fmla="*/ 1065038 h 1068323"/>
                <a:gd name="connsiteX2" fmla="*/ 55245 w 742950"/>
                <a:gd name="connsiteY2" fmla="*/ 996458 h 1068323"/>
                <a:gd name="connsiteX3" fmla="*/ 110490 w 742950"/>
                <a:gd name="connsiteY3" fmla="*/ 645938 h 1068323"/>
                <a:gd name="connsiteX4" fmla="*/ 171450 w 742950"/>
                <a:gd name="connsiteY4" fmla="*/ 1005983 h 1068323"/>
                <a:gd name="connsiteX5" fmla="*/ 260985 w 742950"/>
                <a:gd name="connsiteY5" fmla="*/ 1007888 h 1068323"/>
                <a:gd name="connsiteX6" fmla="*/ 308610 w 742950"/>
                <a:gd name="connsiteY6" fmla="*/ 786908 h 1068323"/>
                <a:gd name="connsiteX7" fmla="*/ 403860 w 742950"/>
                <a:gd name="connsiteY7" fmla="*/ 143 h 1068323"/>
                <a:gd name="connsiteX8" fmla="*/ 504825 w 742950"/>
                <a:gd name="connsiteY8" fmla="*/ 708803 h 1068323"/>
                <a:gd name="connsiteX9" fmla="*/ 558165 w 742950"/>
                <a:gd name="connsiteY9" fmla="*/ 474488 h 1068323"/>
                <a:gd name="connsiteX10" fmla="*/ 640080 w 742950"/>
                <a:gd name="connsiteY10" fmla="*/ 731663 h 1068323"/>
                <a:gd name="connsiteX11" fmla="*/ 683895 w 742950"/>
                <a:gd name="connsiteY11" fmla="*/ 739283 h 1068323"/>
                <a:gd name="connsiteX12" fmla="*/ 742950 w 742950"/>
                <a:gd name="connsiteY12" fmla="*/ 920258 h 1068323"/>
                <a:gd name="connsiteX0" fmla="*/ 0 w 742950"/>
                <a:gd name="connsiteY0" fmla="*/ 1059488 h 1068488"/>
                <a:gd name="connsiteX1" fmla="*/ 38100 w 742950"/>
                <a:gd name="connsiteY1" fmla="*/ 1065203 h 1068488"/>
                <a:gd name="connsiteX2" fmla="*/ 55245 w 742950"/>
                <a:gd name="connsiteY2" fmla="*/ 996623 h 1068488"/>
                <a:gd name="connsiteX3" fmla="*/ 110490 w 742950"/>
                <a:gd name="connsiteY3" fmla="*/ 646103 h 1068488"/>
                <a:gd name="connsiteX4" fmla="*/ 171450 w 742950"/>
                <a:gd name="connsiteY4" fmla="*/ 1006148 h 1068488"/>
                <a:gd name="connsiteX5" fmla="*/ 260985 w 742950"/>
                <a:gd name="connsiteY5" fmla="*/ 1008053 h 1068488"/>
                <a:gd name="connsiteX6" fmla="*/ 308610 w 742950"/>
                <a:gd name="connsiteY6" fmla="*/ 787073 h 1068488"/>
                <a:gd name="connsiteX7" fmla="*/ 403860 w 742950"/>
                <a:gd name="connsiteY7" fmla="*/ 308 h 1068488"/>
                <a:gd name="connsiteX8" fmla="*/ 502920 w 742950"/>
                <a:gd name="connsiteY8" fmla="*/ 689918 h 1068488"/>
                <a:gd name="connsiteX9" fmla="*/ 558165 w 742950"/>
                <a:gd name="connsiteY9" fmla="*/ 474653 h 1068488"/>
                <a:gd name="connsiteX10" fmla="*/ 640080 w 742950"/>
                <a:gd name="connsiteY10" fmla="*/ 731828 h 1068488"/>
                <a:gd name="connsiteX11" fmla="*/ 683895 w 742950"/>
                <a:gd name="connsiteY11" fmla="*/ 739448 h 1068488"/>
                <a:gd name="connsiteX12" fmla="*/ 742950 w 742950"/>
                <a:gd name="connsiteY12" fmla="*/ 920423 h 1068488"/>
                <a:gd name="connsiteX0" fmla="*/ 0 w 742950"/>
                <a:gd name="connsiteY0" fmla="*/ 1059190 h 1068190"/>
                <a:gd name="connsiteX1" fmla="*/ 38100 w 742950"/>
                <a:gd name="connsiteY1" fmla="*/ 1064905 h 1068190"/>
                <a:gd name="connsiteX2" fmla="*/ 55245 w 742950"/>
                <a:gd name="connsiteY2" fmla="*/ 996325 h 1068190"/>
                <a:gd name="connsiteX3" fmla="*/ 110490 w 742950"/>
                <a:gd name="connsiteY3" fmla="*/ 645805 h 1068190"/>
                <a:gd name="connsiteX4" fmla="*/ 171450 w 742950"/>
                <a:gd name="connsiteY4" fmla="*/ 1005850 h 1068190"/>
                <a:gd name="connsiteX5" fmla="*/ 260985 w 742950"/>
                <a:gd name="connsiteY5" fmla="*/ 1007755 h 1068190"/>
                <a:gd name="connsiteX6" fmla="*/ 308610 w 742950"/>
                <a:gd name="connsiteY6" fmla="*/ 786775 h 1068190"/>
                <a:gd name="connsiteX7" fmla="*/ 403860 w 742950"/>
                <a:gd name="connsiteY7" fmla="*/ 10 h 1068190"/>
                <a:gd name="connsiteX8" fmla="*/ 502920 w 742950"/>
                <a:gd name="connsiteY8" fmla="*/ 689620 h 1068190"/>
                <a:gd name="connsiteX9" fmla="*/ 558165 w 742950"/>
                <a:gd name="connsiteY9" fmla="*/ 474355 h 1068190"/>
                <a:gd name="connsiteX10" fmla="*/ 640080 w 742950"/>
                <a:gd name="connsiteY10" fmla="*/ 731530 h 1068190"/>
                <a:gd name="connsiteX11" fmla="*/ 683895 w 742950"/>
                <a:gd name="connsiteY11" fmla="*/ 739150 h 1068190"/>
                <a:gd name="connsiteX12" fmla="*/ 742950 w 742950"/>
                <a:gd name="connsiteY12" fmla="*/ 920125 h 1068190"/>
                <a:gd name="connsiteX0" fmla="*/ 0 w 742950"/>
                <a:gd name="connsiteY0" fmla="*/ 1059190 h 1068190"/>
                <a:gd name="connsiteX1" fmla="*/ 38100 w 742950"/>
                <a:gd name="connsiteY1" fmla="*/ 1064905 h 1068190"/>
                <a:gd name="connsiteX2" fmla="*/ 55245 w 742950"/>
                <a:gd name="connsiteY2" fmla="*/ 996325 h 1068190"/>
                <a:gd name="connsiteX3" fmla="*/ 110490 w 742950"/>
                <a:gd name="connsiteY3" fmla="*/ 645805 h 1068190"/>
                <a:gd name="connsiteX4" fmla="*/ 171450 w 742950"/>
                <a:gd name="connsiteY4" fmla="*/ 1005850 h 1068190"/>
                <a:gd name="connsiteX5" fmla="*/ 260985 w 742950"/>
                <a:gd name="connsiteY5" fmla="*/ 1007755 h 1068190"/>
                <a:gd name="connsiteX6" fmla="*/ 308610 w 742950"/>
                <a:gd name="connsiteY6" fmla="*/ 786775 h 1068190"/>
                <a:gd name="connsiteX7" fmla="*/ 403860 w 742950"/>
                <a:gd name="connsiteY7" fmla="*/ 10 h 1068190"/>
                <a:gd name="connsiteX8" fmla="*/ 502920 w 742950"/>
                <a:gd name="connsiteY8" fmla="*/ 689620 h 1068190"/>
                <a:gd name="connsiteX9" fmla="*/ 558165 w 742950"/>
                <a:gd name="connsiteY9" fmla="*/ 474355 h 1068190"/>
                <a:gd name="connsiteX10" fmla="*/ 640080 w 742950"/>
                <a:gd name="connsiteY10" fmla="*/ 731530 h 1068190"/>
                <a:gd name="connsiteX11" fmla="*/ 683895 w 742950"/>
                <a:gd name="connsiteY11" fmla="*/ 739150 h 1068190"/>
                <a:gd name="connsiteX12" fmla="*/ 742950 w 742950"/>
                <a:gd name="connsiteY12" fmla="*/ 920125 h 1068190"/>
                <a:gd name="connsiteX0" fmla="*/ 0 w 742950"/>
                <a:gd name="connsiteY0" fmla="*/ 1059190 h 1068190"/>
                <a:gd name="connsiteX1" fmla="*/ 38100 w 742950"/>
                <a:gd name="connsiteY1" fmla="*/ 1064905 h 1068190"/>
                <a:gd name="connsiteX2" fmla="*/ 55245 w 742950"/>
                <a:gd name="connsiteY2" fmla="*/ 996325 h 1068190"/>
                <a:gd name="connsiteX3" fmla="*/ 110490 w 742950"/>
                <a:gd name="connsiteY3" fmla="*/ 645805 h 1068190"/>
                <a:gd name="connsiteX4" fmla="*/ 171450 w 742950"/>
                <a:gd name="connsiteY4" fmla="*/ 1005850 h 1068190"/>
                <a:gd name="connsiteX5" fmla="*/ 260985 w 742950"/>
                <a:gd name="connsiteY5" fmla="*/ 1007755 h 1068190"/>
                <a:gd name="connsiteX6" fmla="*/ 308610 w 742950"/>
                <a:gd name="connsiteY6" fmla="*/ 786775 h 1068190"/>
                <a:gd name="connsiteX7" fmla="*/ 403860 w 742950"/>
                <a:gd name="connsiteY7" fmla="*/ 10 h 1068190"/>
                <a:gd name="connsiteX8" fmla="*/ 502920 w 742950"/>
                <a:gd name="connsiteY8" fmla="*/ 689620 h 1068190"/>
                <a:gd name="connsiteX9" fmla="*/ 565785 w 742950"/>
                <a:gd name="connsiteY9" fmla="*/ 478165 h 1068190"/>
                <a:gd name="connsiteX10" fmla="*/ 640080 w 742950"/>
                <a:gd name="connsiteY10" fmla="*/ 731530 h 1068190"/>
                <a:gd name="connsiteX11" fmla="*/ 683895 w 742950"/>
                <a:gd name="connsiteY11" fmla="*/ 739150 h 1068190"/>
                <a:gd name="connsiteX12" fmla="*/ 742950 w 742950"/>
                <a:gd name="connsiteY12" fmla="*/ 920125 h 1068190"/>
                <a:gd name="connsiteX0" fmla="*/ 0 w 742950"/>
                <a:gd name="connsiteY0" fmla="*/ 1059190 h 1068190"/>
                <a:gd name="connsiteX1" fmla="*/ 38100 w 742950"/>
                <a:gd name="connsiteY1" fmla="*/ 1064905 h 1068190"/>
                <a:gd name="connsiteX2" fmla="*/ 55245 w 742950"/>
                <a:gd name="connsiteY2" fmla="*/ 996325 h 1068190"/>
                <a:gd name="connsiteX3" fmla="*/ 110490 w 742950"/>
                <a:gd name="connsiteY3" fmla="*/ 645805 h 1068190"/>
                <a:gd name="connsiteX4" fmla="*/ 171450 w 742950"/>
                <a:gd name="connsiteY4" fmla="*/ 1005850 h 1068190"/>
                <a:gd name="connsiteX5" fmla="*/ 260985 w 742950"/>
                <a:gd name="connsiteY5" fmla="*/ 1007755 h 1068190"/>
                <a:gd name="connsiteX6" fmla="*/ 308610 w 742950"/>
                <a:gd name="connsiteY6" fmla="*/ 786775 h 1068190"/>
                <a:gd name="connsiteX7" fmla="*/ 403860 w 742950"/>
                <a:gd name="connsiteY7" fmla="*/ 10 h 1068190"/>
                <a:gd name="connsiteX8" fmla="*/ 502920 w 742950"/>
                <a:gd name="connsiteY8" fmla="*/ 689620 h 1068190"/>
                <a:gd name="connsiteX9" fmla="*/ 561975 w 742950"/>
                <a:gd name="connsiteY9" fmla="*/ 480070 h 1068190"/>
                <a:gd name="connsiteX10" fmla="*/ 640080 w 742950"/>
                <a:gd name="connsiteY10" fmla="*/ 731530 h 1068190"/>
                <a:gd name="connsiteX11" fmla="*/ 683895 w 742950"/>
                <a:gd name="connsiteY11" fmla="*/ 739150 h 1068190"/>
                <a:gd name="connsiteX12" fmla="*/ 742950 w 742950"/>
                <a:gd name="connsiteY12" fmla="*/ 920125 h 1068190"/>
                <a:gd name="connsiteX0" fmla="*/ 0 w 742950"/>
                <a:gd name="connsiteY0" fmla="*/ 1059190 h 1068190"/>
                <a:gd name="connsiteX1" fmla="*/ 38100 w 742950"/>
                <a:gd name="connsiteY1" fmla="*/ 1064905 h 1068190"/>
                <a:gd name="connsiteX2" fmla="*/ 55245 w 742950"/>
                <a:gd name="connsiteY2" fmla="*/ 996325 h 1068190"/>
                <a:gd name="connsiteX3" fmla="*/ 110490 w 742950"/>
                <a:gd name="connsiteY3" fmla="*/ 645805 h 1068190"/>
                <a:gd name="connsiteX4" fmla="*/ 171450 w 742950"/>
                <a:gd name="connsiteY4" fmla="*/ 1005850 h 1068190"/>
                <a:gd name="connsiteX5" fmla="*/ 260985 w 742950"/>
                <a:gd name="connsiteY5" fmla="*/ 1007755 h 1068190"/>
                <a:gd name="connsiteX6" fmla="*/ 308610 w 742950"/>
                <a:gd name="connsiteY6" fmla="*/ 786775 h 1068190"/>
                <a:gd name="connsiteX7" fmla="*/ 403860 w 742950"/>
                <a:gd name="connsiteY7" fmla="*/ 10 h 1068190"/>
                <a:gd name="connsiteX8" fmla="*/ 502920 w 742950"/>
                <a:gd name="connsiteY8" fmla="*/ 689620 h 1068190"/>
                <a:gd name="connsiteX9" fmla="*/ 561975 w 742950"/>
                <a:gd name="connsiteY9" fmla="*/ 480070 h 1068190"/>
                <a:gd name="connsiteX10" fmla="*/ 641985 w 742950"/>
                <a:gd name="connsiteY10" fmla="*/ 706765 h 1068190"/>
                <a:gd name="connsiteX11" fmla="*/ 683895 w 742950"/>
                <a:gd name="connsiteY11" fmla="*/ 739150 h 1068190"/>
                <a:gd name="connsiteX12" fmla="*/ 742950 w 742950"/>
                <a:gd name="connsiteY12" fmla="*/ 920125 h 1068190"/>
                <a:gd name="connsiteX0" fmla="*/ 0 w 742950"/>
                <a:gd name="connsiteY0" fmla="*/ 1059190 h 1068190"/>
                <a:gd name="connsiteX1" fmla="*/ 38100 w 742950"/>
                <a:gd name="connsiteY1" fmla="*/ 1064905 h 1068190"/>
                <a:gd name="connsiteX2" fmla="*/ 55245 w 742950"/>
                <a:gd name="connsiteY2" fmla="*/ 996325 h 1068190"/>
                <a:gd name="connsiteX3" fmla="*/ 110490 w 742950"/>
                <a:gd name="connsiteY3" fmla="*/ 645805 h 1068190"/>
                <a:gd name="connsiteX4" fmla="*/ 171450 w 742950"/>
                <a:gd name="connsiteY4" fmla="*/ 1005850 h 1068190"/>
                <a:gd name="connsiteX5" fmla="*/ 260985 w 742950"/>
                <a:gd name="connsiteY5" fmla="*/ 1007755 h 1068190"/>
                <a:gd name="connsiteX6" fmla="*/ 308610 w 742950"/>
                <a:gd name="connsiteY6" fmla="*/ 786775 h 1068190"/>
                <a:gd name="connsiteX7" fmla="*/ 403860 w 742950"/>
                <a:gd name="connsiteY7" fmla="*/ 10 h 1068190"/>
                <a:gd name="connsiteX8" fmla="*/ 502920 w 742950"/>
                <a:gd name="connsiteY8" fmla="*/ 689620 h 1068190"/>
                <a:gd name="connsiteX9" fmla="*/ 561975 w 742950"/>
                <a:gd name="connsiteY9" fmla="*/ 480070 h 1068190"/>
                <a:gd name="connsiteX10" fmla="*/ 641985 w 742950"/>
                <a:gd name="connsiteY10" fmla="*/ 706765 h 1068190"/>
                <a:gd name="connsiteX11" fmla="*/ 683895 w 742950"/>
                <a:gd name="connsiteY11" fmla="*/ 748675 h 1068190"/>
                <a:gd name="connsiteX12" fmla="*/ 742950 w 742950"/>
                <a:gd name="connsiteY12" fmla="*/ 920125 h 1068190"/>
                <a:gd name="connsiteX0" fmla="*/ 0 w 704850"/>
                <a:gd name="connsiteY0" fmla="*/ 1064905 h 1064905"/>
                <a:gd name="connsiteX1" fmla="*/ 17145 w 704850"/>
                <a:gd name="connsiteY1" fmla="*/ 996325 h 1064905"/>
                <a:gd name="connsiteX2" fmla="*/ 72390 w 704850"/>
                <a:gd name="connsiteY2" fmla="*/ 645805 h 1064905"/>
                <a:gd name="connsiteX3" fmla="*/ 133350 w 704850"/>
                <a:gd name="connsiteY3" fmla="*/ 1005850 h 1064905"/>
                <a:gd name="connsiteX4" fmla="*/ 222885 w 704850"/>
                <a:gd name="connsiteY4" fmla="*/ 1007755 h 1064905"/>
                <a:gd name="connsiteX5" fmla="*/ 270510 w 704850"/>
                <a:gd name="connsiteY5" fmla="*/ 786775 h 1064905"/>
                <a:gd name="connsiteX6" fmla="*/ 365760 w 704850"/>
                <a:gd name="connsiteY6" fmla="*/ 10 h 1064905"/>
                <a:gd name="connsiteX7" fmla="*/ 464820 w 704850"/>
                <a:gd name="connsiteY7" fmla="*/ 689620 h 1064905"/>
                <a:gd name="connsiteX8" fmla="*/ 523875 w 704850"/>
                <a:gd name="connsiteY8" fmla="*/ 480070 h 1064905"/>
                <a:gd name="connsiteX9" fmla="*/ 603885 w 704850"/>
                <a:gd name="connsiteY9" fmla="*/ 706765 h 1064905"/>
                <a:gd name="connsiteX10" fmla="*/ 645795 w 704850"/>
                <a:gd name="connsiteY10" fmla="*/ 748675 h 1064905"/>
                <a:gd name="connsiteX11" fmla="*/ 704850 w 704850"/>
                <a:gd name="connsiteY11" fmla="*/ 920125 h 1064905"/>
                <a:gd name="connsiteX0" fmla="*/ 0 w 687705"/>
                <a:gd name="connsiteY0" fmla="*/ 996325 h 1043494"/>
                <a:gd name="connsiteX1" fmla="*/ 55245 w 687705"/>
                <a:gd name="connsiteY1" fmla="*/ 645805 h 1043494"/>
                <a:gd name="connsiteX2" fmla="*/ 116205 w 687705"/>
                <a:gd name="connsiteY2" fmla="*/ 1005850 h 1043494"/>
                <a:gd name="connsiteX3" fmla="*/ 205740 w 687705"/>
                <a:gd name="connsiteY3" fmla="*/ 1007755 h 1043494"/>
                <a:gd name="connsiteX4" fmla="*/ 253365 w 687705"/>
                <a:gd name="connsiteY4" fmla="*/ 786775 h 1043494"/>
                <a:gd name="connsiteX5" fmla="*/ 348615 w 687705"/>
                <a:gd name="connsiteY5" fmla="*/ 10 h 1043494"/>
                <a:gd name="connsiteX6" fmla="*/ 447675 w 687705"/>
                <a:gd name="connsiteY6" fmla="*/ 689620 h 1043494"/>
                <a:gd name="connsiteX7" fmla="*/ 506730 w 687705"/>
                <a:gd name="connsiteY7" fmla="*/ 480070 h 1043494"/>
                <a:gd name="connsiteX8" fmla="*/ 586740 w 687705"/>
                <a:gd name="connsiteY8" fmla="*/ 706765 h 1043494"/>
                <a:gd name="connsiteX9" fmla="*/ 628650 w 687705"/>
                <a:gd name="connsiteY9" fmla="*/ 748675 h 1043494"/>
                <a:gd name="connsiteX10" fmla="*/ 687705 w 687705"/>
                <a:gd name="connsiteY10" fmla="*/ 920125 h 1043494"/>
                <a:gd name="connsiteX0" fmla="*/ 0 w 676041"/>
                <a:gd name="connsiteY0" fmla="*/ 922030 h 1043494"/>
                <a:gd name="connsiteX1" fmla="*/ 43581 w 676041"/>
                <a:gd name="connsiteY1" fmla="*/ 645805 h 1043494"/>
                <a:gd name="connsiteX2" fmla="*/ 104541 w 676041"/>
                <a:gd name="connsiteY2" fmla="*/ 1005850 h 1043494"/>
                <a:gd name="connsiteX3" fmla="*/ 194076 w 676041"/>
                <a:gd name="connsiteY3" fmla="*/ 1007755 h 1043494"/>
                <a:gd name="connsiteX4" fmla="*/ 241701 w 676041"/>
                <a:gd name="connsiteY4" fmla="*/ 786775 h 1043494"/>
                <a:gd name="connsiteX5" fmla="*/ 336951 w 676041"/>
                <a:gd name="connsiteY5" fmla="*/ 10 h 1043494"/>
                <a:gd name="connsiteX6" fmla="*/ 436011 w 676041"/>
                <a:gd name="connsiteY6" fmla="*/ 689620 h 1043494"/>
                <a:gd name="connsiteX7" fmla="*/ 495066 w 676041"/>
                <a:gd name="connsiteY7" fmla="*/ 480070 h 1043494"/>
                <a:gd name="connsiteX8" fmla="*/ 575076 w 676041"/>
                <a:gd name="connsiteY8" fmla="*/ 706765 h 1043494"/>
                <a:gd name="connsiteX9" fmla="*/ 616986 w 676041"/>
                <a:gd name="connsiteY9" fmla="*/ 748675 h 1043494"/>
                <a:gd name="connsiteX10" fmla="*/ 676041 w 676041"/>
                <a:gd name="connsiteY10" fmla="*/ 920125 h 1043494"/>
                <a:gd name="connsiteX0" fmla="*/ 0 w 724365"/>
                <a:gd name="connsiteY0" fmla="*/ 922030 h 1043823"/>
                <a:gd name="connsiteX1" fmla="*/ 43581 w 724365"/>
                <a:gd name="connsiteY1" fmla="*/ 645805 h 1043823"/>
                <a:gd name="connsiteX2" fmla="*/ 104541 w 724365"/>
                <a:gd name="connsiteY2" fmla="*/ 1005850 h 1043823"/>
                <a:gd name="connsiteX3" fmla="*/ 194076 w 724365"/>
                <a:gd name="connsiteY3" fmla="*/ 1007755 h 1043823"/>
                <a:gd name="connsiteX4" fmla="*/ 241701 w 724365"/>
                <a:gd name="connsiteY4" fmla="*/ 786775 h 1043823"/>
                <a:gd name="connsiteX5" fmla="*/ 336951 w 724365"/>
                <a:gd name="connsiteY5" fmla="*/ 10 h 1043823"/>
                <a:gd name="connsiteX6" fmla="*/ 436011 w 724365"/>
                <a:gd name="connsiteY6" fmla="*/ 689620 h 1043823"/>
                <a:gd name="connsiteX7" fmla="*/ 495066 w 724365"/>
                <a:gd name="connsiteY7" fmla="*/ 480070 h 1043823"/>
                <a:gd name="connsiteX8" fmla="*/ 575076 w 724365"/>
                <a:gd name="connsiteY8" fmla="*/ 706765 h 1043823"/>
                <a:gd name="connsiteX9" fmla="*/ 616986 w 724365"/>
                <a:gd name="connsiteY9" fmla="*/ 748675 h 1043823"/>
                <a:gd name="connsiteX10" fmla="*/ 724365 w 724365"/>
                <a:gd name="connsiteY10" fmla="*/ 1043823 h 1043823"/>
                <a:gd name="connsiteX0" fmla="*/ 0 w 724365"/>
                <a:gd name="connsiteY0" fmla="*/ 922030 h 1043823"/>
                <a:gd name="connsiteX1" fmla="*/ 43581 w 724365"/>
                <a:gd name="connsiteY1" fmla="*/ 645805 h 1043823"/>
                <a:gd name="connsiteX2" fmla="*/ 104541 w 724365"/>
                <a:gd name="connsiteY2" fmla="*/ 1005850 h 1043823"/>
                <a:gd name="connsiteX3" fmla="*/ 194076 w 724365"/>
                <a:gd name="connsiteY3" fmla="*/ 1007755 h 1043823"/>
                <a:gd name="connsiteX4" fmla="*/ 241701 w 724365"/>
                <a:gd name="connsiteY4" fmla="*/ 786775 h 1043823"/>
                <a:gd name="connsiteX5" fmla="*/ 336951 w 724365"/>
                <a:gd name="connsiteY5" fmla="*/ 10 h 1043823"/>
                <a:gd name="connsiteX6" fmla="*/ 436011 w 724365"/>
                <a:gd name="connsiteY6" fmla="*/ 689620 h 1043823"/>
                <a:gd name="connsiteX7" fmla="*/ 495066 w 724365"/>
                <a:gd name="connsiteY7" fmla="*/ 480070 h 1043823"/>
                <a:gd name="connsiteX8" fmla="*/ 575076 w 724365"/>
                <a:gd name="connsiteY8" fmla="*/ 706765 h 1043823"/>
                <a:gd name="connsiteX9" fmla="*/ 616986 w 724365"/>
                <a:gd name="connsiteY9" fmla="*/ 748675 h 1043823"/>
                <a:gd name="connsiteX10" fmla="*/ 668541 w 724365"/>
                <a:gd name="connsiteY10" fmla="*/ 902541 h 1043823"/>
                <a:gd name="connsiteX11" fmla="*/ 724365 w 724365"/>
                <a:gd name="connsiteY11" fmla="*/ 1043823 h 1043823"/>
                <a:gd name="connsiteX0" fmla="*/ 0 w 724365"/>
                <a:gd name="connsiteY0" fmla="*/ 922030 h 1043823"/>
                <a:gd name="connsiteX1" fmla="*/ 43581 w 724365"/>
                <a:gd name="connsiteY1" fmla="*/ 645805 h 1043823"/>
                <a:gd name="connsiteX2" fmla="*/ 162273 w 724365"/>
                <a:gd name="connsiteY2" fmla="*/ 438962 h 1043823"/>
                <a:gd name="connsiteX3" fmla="*/ 194076 w 724365"/>
                <a:gd name="connsiteY3" fmla="*/ 1007755 h 1043823"/>
                <a:gd name="connsiteX4" fmla="*/ 241701 w 724365"/>
                <a:gd name="connsiteY4" fmla="*/ 786775 h 1043823"/>
                <a:gd name="connsiteX5" fmla="*/ 336951 w 724365"/>
                <a:gd name="connsiteY5" fmla="*/ 10 h 1043823"/>
                <a:gd name="connsiteX6" fmla="*/ 436011 w 724365"/>
                <a:gd name="connsiteY6" fmla="*/ 689620 h 1043823"/>
                <a:gd name="connsiteX7" fmla="*/ 495066 w 724365"/>
                <a:gd name="connsiteY7" fmla="*/ 480070 h 1043823"/>
                <a:gd name="connsiteX8" fmla="*/ 575076 w 724365"/>
                <a:gd name="connsiteY8" fmla="*/ 706765 h 1043823"/>
                <a:gd name="connsiteX9" fmla="*/ 616986 w 724365"/>
                <a:gd name="connsiteY9" fmla="*/ 748675 h 1043823"/>
                <a:gd name="connsiteX10" fmla="*/ 668541 w 724365"/>
                <a:gd name="connsiteY10" fmla="*/ 902541 h 1043823"/>
                <a:gd name="connsiteX11" fmla="*/ 724365 w 724365"/>
                <a:gd name="connsiteY11" fmla="*/ 1043823 h 1043823"/>
                <a:gd name="connsiteX0" fmla="*/ 0 w 724365"/>
                <a:gd name="connsiteY0" fmla="*/ 922030 h 1043823"/>
                <a:gd name="connsiteX1" fmla="*/ 60076 w 724365"/>
                <a:gd name="connsiteY1" fmla="*/ 963262 h 1043823"/>
                <a:gd name="connsiteX2" fmla="*/ 162273 w 724365"/>
                <a:gd name="connsiteY2" fmla="*/ 438962 h 1043823"/>
                <a:gd name="connsiteX3" fmla="*/ 194076 w 724365"/>
                <a:gd name="connsiteY3" fmla="*/ 1007755 h 1043823"/>
                <a:gd name="connsiteX4" fmla="*/ 241701 w 724365"/>
                <a:gd name="connsiteY4" fmla="*/ 786775 h 1043823"/>
                <a:gd name="connsiteX5" fmla="*/ 336951 w 724365"/>
                <a:gd name="connsiteY5" fmla="*/ 10 h 1043823"/>
                <a:gd name="connsiteX6" fmla="*/ 436011 w 724365"/>
                <a:gd name="connsiteY6" fmla="*/ 689620 h 1043823"/>
                <a:gd name="connsiteX7" fmla="*/ 495066 w 724365"/>
                <a:gd name="connsiteY7" fmla="*/ 480070 h 1043823"/>
                <a:gd name="connsiteX8" fmla="*/ 575076 w 724365"/>
                <a:gd name="connsiteY8" fmla="*/ 706765 h 1043823"/>
                <a:gd name="connsiteX9" fmla="*/ 616986 w 724365"/>
                <a:gd name="connsiteY9" fmla="*/ 748675 h 1043823"/>
                <a:gd name="connsiteX10" fmla="*/ 668541 w 724365"/>
                <a:gd name="connsiteY10" fmla="*/ 902541 h 1043823"/>
                <a:gd name="connsiteX11" fmla="*/ 724365 w 724365"/>
                <a:gd name="connsiteY11" fmla="*/ 1043823 h 1043823"/>
                <a:gd name="connsiteX0" fmla="*/ 0 w 720241"/>
                <a:gd name="connsiteY0" fmla="*/ 1080758 h 1080758"/>
                <a:gd name="connsiteX1" fmla="*/ 55952 w 720241"/>
                <a:gd name="connsiteY1" fmla="*/ 963262 h 1080758"/>
                <a:gd name="connsiteX2" fmla="*/ 158149 w 720241"/>
                <a:gd name="connsiteY2" fmla="*/ 438962 h 1080758"/>
                <a:gd name="connsiteX3" fmla="*/ 189952 w 720241"/>
                <a:gd name="connsiteY3" fmla="*/ 1007755 h 1080758"/>
                <a:gd name="connsiteX4" fmla="*/ 237577 w 720241"/>
                <a:gd name="connsiteY4" fmla="*/ 786775 h 1080758"/>
                <a:gd name="connsiteX5" fmla="*/ 332827 w 720241"/>
                <a:gd name="connsiteY5" fmla="*/ 10 h 1080758"/>
                <a:gd name="connsiteX6" fmla="*/ 431887 w 720241"/>
                <a:gd name="connsiteY6" fmla="*/ 689620 h 1080758"/>
                <a:gd name="connsiteX7" fmla="*/ 490942 w 720241"/>
                <a:gd name="connsiteY7" fmla="*/ 480070 h 1080758"/>
                <a:gd name="connsiteX8" fmla="*/ 570952 w 720241"/>
                <a:gd name="connsiteY8" fmla="*/ 706765 h 1080758"/>
                <a:gd name="connsiteX9" fmla="*/ 612862 w 720241"/>
                <a:gd name="connsiteY9" fmla="*/ 748675 h 1080758"/>
                <a:gd name="connsiteX10" fmla="*/ 664417 w 720241"/>
                <a:gd name="connsiteY10" fmla="*/ 902541 h 1080758"/>
                <a:gd name="connsiteX11" fmla="*/ 720241 w 720241"/>
                <a:gd name="connsiteY11" fmla="*/ 1043823 h 1080758"/>
                <a:gd name="connsiteX0" fmla="*/ 0 w 720241"/>
                <a:gd name="connsiteY0" fmla="*/ 1080812 h 1080812"/>
                <a:gd name="connsiteX1" fmla="*/ 55952 w 720241"/>
                <a:gd name="connsiteY1" fmla="*/ 963316 h 1080812"/>
                <a:gd name="connsiteX2" fmla="*/ 158149 w 720241"/>
                <a:gd name="connsiteY2" fmla="*/ 439016 h 1080812"/>
                <a:gd name="connsiteX3" fmla="*/ 189952 w 720241"/>
                <a:gd name="connsiteY3" fmla="*/ 1007809 h 1080812"/>
                <a:gd name="connsiteX4" fmla="*/ 282938 w 720241"/>
                <a:gd name="connsiteY4" fmla="*/ 650775 h 1080812"/>
                <a:gd name="connsiteX5" fmla="*/ 332827 w 720241"/>
                <a:gd name="connsiteY5" fmla="*/ 64 h 1080812"/>
                <a:gd name="connsiteX6" fmla="*/ 431887 w 720241"/>
                <a:gd name="connsiteY6" fmla="*/ 689674 h 1080812"/>
                <a:gd name="connsiteX7" fmla="*/ 490942 w 720241"/>
                <a:gd name="connsiteY7" fmla="*/ 480124 h 1080812"/>
                <a:gd name="connsiteX8" fmla="*/ 570952 w 720241"/>
                <a:gd name="connsiteY8" fmla="*/ 706819 h 1080812"/>
                <a:gd name="connsiteX9" fmla="*/ 612862 w 720241"/>
                <a:gd name="connsiteY9" fmla="*/ 748729 h 1080812"/>
                <a:gd name="connsiteX10" fmla="*/ 664417 w 720241"/>
                <a:gd name="connsiteY10" fmla="*/ 902595 h 1080812"/>
                <a:gd name="connsiteX11" fmla="*/ 720241 w 720241"/>
                <a:gd name="connsiteY11" fmla="*/ 1043877 h 1080812"/>
                <a:gd name="connsiteX0" fmla="*/ 0 w 720241"/>
                <a:gd name="connsiteY0" fmla="*/ 1083763 h 1083763"/>
                <a:gd name="connsiteX1" fmla="*/ 55952 w 720241"/>
                <a:gd name="connsiteY1" fmla="*/ 966267 h 1083763"/>
                <a:gd name="connsiteX2" fmla="*/ 158149 w 720241"/>
                <a:gd name="connsiteY2" fmla="*/ 441967 h 1083763"/>
                <a:gd name="connsiteX3" fmla="*/ 189952 w 720241"/>
                <a:gd name="connsiteY3" fmla="*/ 1010760 h 1083763"/>
                <a:gd name="connsiteX4" fmla="*/ 332827 w 720241"/>
                <a:gd name="connsiteY4" fmla="*/ 3015 h 1083763"/>
                <a:gd name="connsiteX5" fmla="*/ 431887 w 720241"/>
                <a:gd name="connsiteY5" fmla="*/ 692625 h 1083763"/>
                <a:gd name="connsiteX6" fmla="*/ 490942 w 720241"/>
                <a:gd name="connsiteY6" fmla="*/ 483075 h 1083763"/>
                <a:gd name="connsiteX7" fmla="*/ 570952 w 720241"/>
                <a:gd name="connsiteY7" fmla="*/ 709770 h 1083763"/>
                <a:gd name="connsiteX8" fmla="*/ 612862 w 720241"/>
                <a:gd name="connsiteY8" fmla="*/ 751680 h 1083763"/>
                <a:gd name="connsiteX9" fmla="*/ 664417 w 720241"/>
                <a:gd name="connsiteY9" fmla="*/ 905546 h 1083763"/>
                <a:gd name="connsiteX10" fmla="*/ 720241 w 720241"/>
                <a:gd name="connsiteY10" fmla="*/ 1046828 h 1083763"/>
                <a:gd name="connsiteX0" fmla="*/ 0 w 720241"/>
                <a:gd name="connsiteY0" fmla="*/ 1084613 h 1084613"/>
                <a:gd name="connsiteX1" fmla="*/ 55952 w 720241"/>
                <a:gd name="connsiteY1" fmla="*/ 967117 h 1084613"/>
                <a:gd name="connsiteX2" fmla="*/ 158149 w 720241"/>
                <a:gd name="connsiteY2" fmla="*/ 442817 h 1084613"/>
                <a:gd name="connsiteX3" fmla="*/ 260056 w 720241"/>
                <a:gd name="connsiteY3" fmla="*/ 1056960 h 1084613"/>
                <a:gd name="connsiteX4" fmla="*/ 332827 w 720241"/>
                <a:gd name="connsiteY4" fmla="*/ 3865 h 1084613"/>
                <a:gd name="connsiteX5" fmla="*/ 431887 w 720241"/>
                <a:gd name="connsiteY5" fmla="*/ 693475 h 1084613"/>
                <a:gd name="connsiteX6" fmla="*/ 490942 w 720241"/>
                <a:gd name="connsiteY6" fmla="*/ 483925 h 1084613"/>
                <a:gd name="connsiteX7" fmla="*/ 570952 w 720241"/>
                <a:gd name="connsiteY7" fmla="*/ 710620 h 1084613"/>
                <a:gd name="connsiteX8" fmla="*/ 612862 w 720241"/>
                <a:gd name="connsiteY8" fmla="*/ 752530 h 1084613"/>
                <a:gd name="connsiteX9" fmla="*/ 664417 w 720241"/>
                <a:gd name="connsiteY9" fmla="*/ 906396 h 1084613"/>
                <a:gd name="connsiteX10" fmla="*/ 720241 w 720241"/>
                <a:gd name="connsiteY10" fmla="*/ 1047678 h 1084613"/>
                <a:gd name="connsiteX0" fmla="*/ 0 w 720241"/>
                <a:gd name="connsiteY0" fmla="*/ 1084613 h 1084613"/>
                <a:gd name="connsiteX1" fmla="*/ 55952 w 720241"/>
                <a:gd name="connsiteY1" fmla="*/ 967117 h 1084613"/>
                <a:gd name="connsiteX2" fmla="*/ 158149 w 720241"/>
                <a:gd name="connsiteY2" fmla="*/ 442817 h 1084613"/>
                <a:gd name="connsiteX3" fmla="*/ 260056 w 720241"/>
                <a:gd name="connsiteY3" fmla="*/ 1056960 h 1084613"/>
                <a:gd name="connsiteX4" fmla="*/ 332827 w 720241"/>
                <a:gd name="connsiteY4" fmla="*/ 3865 h 1084613"/>
                <a:gd name="connsiteX5" fmla="*/ 431887 w 720241"/>
                <a:gd name="connsiteY5" fmla="*/ 693475 h 1084613"/>
                <a:gd name="connsiteX6" fmla="*/ 490942 w 720241"/>
                <a:gd name="connsiteY6" fmla="*/ 483925 h 1084613"/>
                <a:gd name="connsiteX7" fmla="*/ 570952 w 720241"/>
                <a:gd name="connsiteY7" fmla="*/ 710620 h 1084613"/>
                <a:gd name="connsiteX8" fmla="*/ 612862 w 720241"/>
                <a:gd name="connsiteY8" fmla="*/ 752530 h 1084613"/>
                <a:gd name="connsiteX9" fmla="*/ 664417 w 720241"/>
                <a:gd name="connsiteY9" fmla="*/ 906396 h 1084613"/>
                <a:gd name="connsiteX10" fmla="*/ 720241 w 720241"/>
                <a:gd name="connsiteY10" fmla="*/ 1047678 h 1084613"/>
                <a:gd name="connsiteX0" fmla="*/ 0 w 720241"/>
                <a:gd name="connsiteY0" fmla="*/ 1129770 h 1129770"/>
                <a:gd name="connsiteX1" fmla="*/ 55952 w 720241"/>
                <a:gd name="connsiteY1" fmla="*/ 1012274 h 1129770"/>
                <a:gd name="connsiteX2" fmla="*/ 158149 w 720241"/>
                <a:gd name="connsiteY2" fmla="*/ 487974 h 1129770"/>
                <a:gd name="connsiteX3" fmla="*/ 260056 w 720241"/>
                <a:gd name="connsiteY3" fmla="*/ 1102117 h 1129770"/>
                <a:gd name="connsiteX4" fmla="*/ 398807 w 720241"/>
                <a:gd name="connsiteY4" fmla="*/ 3671 h 1129770"/>
                <a:gd name="connsiteX5" fmla="*/ 431887 w 720241"/>
                <a:gd name="connsiteY5" fmla="*/ 738632 h 1129770"/>
                <a:gd name="connsiteX6" fmla="*/ 490942 w 720241"/>
                <a:gd name="connsiteY6" fmla="*/ 529082 h 1129770"/>
                <a:gd name="connsiteX7" fmla="*/ 570952 w 720241"/>
                <a:gd name="connsiteY7" fmla="*/ 755777 h 1129770"/>
                <a:gd name="connsiteX8" fmla="*/ 612862 w 720241"/>
                <a:gd name="connsiteY8" fmla="*/ 797687 h 1129770"/>
                <a:gd name="connsiteX9" fmla="*/ 664417 w 720241"/>
                <a:gd name="connsiteY9" fmla="*/ 951553 h 1129770"/>
                <a:gd name="connsiteX10" fmla="*/ 720241 w 720241"/>
                <a:gd name="connsiteY10" fmla="*/ 1092835 h 1129770"/>
                <a:gd name="connsiteX0" fmla="*/ 0 w 720241"/>
                <a:gd name="connsiteY0" fmla="*/ 1129259 h 1129259"/>
                <a:gd name="connsiteX1" fmla="*/ 55952 w 720241"/>
                <a:gd name="connsiteY1" fmla="*/ 1011763 h 1129259"/>
                <a:gd name="connsiteX2" fmla="*/ 158149 w 720241"/>
                <a:gd name="connsiteY2" fmla="*/ 487463 h 1129259"/>
                <a:gd name="connsiteX3" fmla="*/ 260056 w 720241"/>
                <a:gd name="connsiteY3" fmla="*/ 1101606 h 1129259"/>
                <a:gd name="connsiteX4" fmla="*/ 398807 w 720241"/>
                <a:gd name="connsiteY4" fmla="*/ 3160 h 1129259"/>
                <a:gd name="connsiteX5" fmla="*/ 448382 w 720241"/>
                <a:gd name="connsiteY5" fmla="*/ 760797 h 1129259"/>
                <a:gd name="connsiteX6" fmla="*/ 490942 w 720241"/>
                <a:gd name="connsiteY6" fmla="*/ 528571 h 1129259"/>
                <a:gd name="connsiteX7" fmla="*/ 570952 w 720241"/>
                <a:gd name="connsiteY7" fmla="*/ 755266 h 1129259"/>
                <a:gd name="connsiteX8" fmla="*/ 612862 w 720241"/>
                <a:gd name="connsiteY8" fmla="*/ 797176 h 1129259"/>
                <a:gd name="connsiteX9" fmla="*/ 664417 w 720241"/>
                <a:gd name="connsiteY9" fmla="*/ 951042 h 1129259"/>
                <a:gd name="connsiteX10" fmla="*/ 720241 w 720241"/>
                <a:gd name="connsiteY10" fmla="*/ 1092324 h 1129259"/>
                <a:gd name="connsiteX0" fmla="*/ 0 w 720241"/>
                <a:gd name="connsiteY0" fmla="*/ 1138238 h 1138238"/>
                <a:gd name="connsiteX1" fmla="*/ 55952 w 720241"/>
                <a:gd name="connsiteY1" fmla="*/ 1020742 h 1138238"/>
                <a:gd name="connsiteX2" fmla="*/ 158149 w 720241"/>
                <a:gd name="connsiteY2" fmla="*/ 496442 h 1138238"/>
                <a:gd name="connsiteX3" fmla="*/ 260056 w 720241"/>
                <a:gd name="connsiteY3" fmla="*/ 1110585 h 1138238"/>
                <a:gd name="connsiteX4" fmla="*/ 398807 w 720241"/>
                <a:gd name="connsiteY4" fmla="*/ 12139 h 1138238"/>
                <a:gd name="connsiteX5" fmla="*/ 490942 w 720241"/>
                <a:gd name="connsiteY5" fmla="*/ 537550 h 1138238"/>
                <a:gd name="connsiteX6" fmla="*/ 570952 w 720241"/>
                <a:gd name="connsiteY6" fmla="*/ 764245 h 1138238"/>
                <a:gd name="connsiteX7" fmla="*/ 612862 w 720241"/>
                <a:gd name="connsiteY7" fmla="*/ 806155 h 1138238"/>
                <a:gd name="connsiteX8" fmla="*/ 664417 w 720241"/>
                <a:gd name="connsiteY8" fmla="*/ 960021 h 1138238"/>
                <a:gd name="connsiteX9" fmla="*/ 720241 w 720241"/>
                <a:gd name="connsiteY9" fmla="*/ 1101303 h 1138238"/>
                <a:gd name="connsiteX0" fmla="*/ 0 w 720241"/>
                <a:gd name="connsiteY0" fmla="*/ 1129581 h 1129581"/>
                <a:gd name="connsiteX1" fmla="*/ 55952 w 720241"/>
                <a:gd name="connsiteY1" fmla="*/ 1012085 h 1129581"/>
                <a:gd name="connsiteX2" fmla="*/ 158149 w 720241"/>
                <a:gd name="connsiteY2" fmla="*/ 487785 h 1129581"/>
                <a:gd name="connsiteX3" fmla="*/ 260056 w 720241"/>
                <a:gd name="connsiteY3" fmla="*/ 1101928 h 1129581"/>
                <a:gd name="connsiteX4" fmla="*/ 398807 w 720241"/>
                <a:gd name="connsiteY4" fmla="*/ 3482 h 1129581"/>
                <a:gd name="connsiteX5" fmla="*/ 570952 w 720241"/>
                <a:gd name="connsiteY5" fmla="*/ 755588 h 1129581"/>
                <a:gd name="connsiteX6" fmla="*/ 612862 w 720241"/>
                <a:gd name="connsiteY6" fmla="*/ 797498 h 1129581"/>
                <a:gd name="connsiteX7" fmla="*/ 664417 w 720241"/>
                <a:gd name="connsiteY7" fmla="*/ 951364 h 1129581"/>
                <a:gd name="connsiteX8" fmla="*/ 720241 w 720241"/>
                <a:gd name="connsiteY8" fmla="*/ 1092646 h 1129581"/>
                <a:gd name="connsiteX0" fmla="*/ 0 w 720241"/>
                <a:gd name="connsiteY0" fmla="*/ 1127514 h 1127514"/>
                <a:gd name="connsiteX1" fmla="*/ 55952 w 720241"/>
                <a:gd name="connsiteY1" fmla="*/ 1010018 h 1127514"/>
                <a:gd name="connsiteX2" fmla="*/ 158149 w 720241"/>
                <a:gd name="connsiteY2" fmla="*/ 485718 h 1127514"/>
                <a:gd name="connsiteX3" fmla="*/ 260056 w 720241"/>
                <a:gd name="connsiteY3" fmla="*/ 1099861 h 1127514"/>
                <a:gd name="connsiteX4" fmla="*/ 398807 w 720241"/>
                <a:gd name="connsiteY4" fmla="*/ 1415 h 1127514"/>
                <a:gd name="connsiteX5" fmla="*/ 558581 w 720241"/>
                <a:gd name="connsiteY5" fmla="*/ 866899 h 1127514"/>
                <a:gd name="connsiteX6" fmla="*/ 612862 w 720241"/>
                <a:gd name="connsiteY6" fmla="*/ 795431 h 1127514"/>
                <a:gd name="connsiteX7" fmla="*/ 664417 w 720241"/>
                <a:gd name="connsiteY7" fmla="*/ 949297 h 1127514"/>
                <a:gd name="connsiteX8" fmla="*/ 720241 w 720241"/>
                <a:gd name="connsiteY8" fmla="*/ 1090579 h 1127514"/>
                <a:gd name="connsiteX0" fmla="*/ 0 w 773850"/>
                <a:gd name="connsiteY0" fmla="*/ 1127514 h 1135930"/>
                <a:gd name="connsiteX1" fmla="*/ 55952 w 773850"/>
                <a:gd name="connsiteY1" fmla="*/ 1010018 h 1135930"/>
                <a:gd name="connsiteX2" fmla="*/ 158149 w 773850"/>
                <a:gd name="connsiteY2" fmla="*/ 485718 h 1135930"/>
                <a:gd name="connsiteX3" fmla="*/ 260056 w 773850"/>
                <a:gd name="connsiteY3" fmla="*/ 1099861 h 1135930"/>
                <a:gd name="connsiteX4" fmla="*/ 398807 w 773850"/>
                <a:gd name="connsiteY4" fmla="*/ 1415 h 1135930"/>
                <a:gd name="connsiteX5" fmla="*/ 558581 w 773850"/>
                <a:gd name="connsiteY5" fmla="*/ 866899 h 1135930"/>
                <a:gd name="connsiteX6" fmla="*/ 612862 w 773850"/>
                <a:gd name="connsiteY6" fmla="*/ 795431 h 1135930"/>
                <a:gd name="connsiteX7" fmla="*/ 664417 w 773850"/>
                <a:gd name="connsiteY7" fmla="*/ 949297 h 1135930"/>
                <a:gd name="connsiteX8" fmla="*/ 773850 w 773850"/>
                <a:gd name="connsiteY8" fmla="*/ 1135930 h 1135930"/>
                <a:gd name="connsiteX0" fmla="*/ 0 w 773850"/>
                <a:gd name="connsiteY0" fmla="*/ 1127514 h 1135930"/>
                <a:gd name="connsiteX1" fmla="*/ 55952 w 773850"/>
                <a:gd name="connsiteY1" fmla="*/ 1010018 h 1135930"/>
                <a:gd name="connsiteX2" fmla="*/ 158149 w 773850"/>
                <a:gd name="connsiteY2" fmla="*/ 485718 h 1135930"/>
                <a:gd name="connsiteX3" fmla="*/ 260056 w 773850"/>
                <a:gd name="connsiteY3" fmla="*/ 1099861 h 1135930"/>
                <a:gd name="connsiteX4" fmla="*/ 398807 w 773850"/>
                <a:gd name="connsiteY4" fmla="*/ 1415 h 1135930"/>
                <a:gd name="connsiteX5" fmla="*/ 558581 w 773850"/>
                <a:gd name="connsiteY5" fmla="*/ 866899 h 1135930"/>
                <a:gd name="connsiteX6" fmla="*/ 612862 w 773850"/>
                <a:gd name="connsiteY6" fmla="*/ 795431 h 1135930"/>
                <a:gd name="connsiteX7" fmla="*/ 664417 w 773850"/>
                <a:gd name="connsiteY7" fmla="*/ 1017323 h 1135930"/>
                <a:gd name="connsiteX8" fmla="*/ 773850 w 773850"/>
                <a:gd name="connsiteY8" fmla="*/ 1135930 h 1135930"/>
                <a:gd name="connsiteX0" fmla="*/ 0 w 773850"/>
                <a:gd name="connsiteY0" fmla="*/ 1127541 h 1135957"/>
                <a:gd name="connsiteX1" fmla="*/ 55952 w 773850"/>
                <a:gd name="connsiteY1" fmla="*/ 1010045 h 1135957"/>
                <a:gd name="connsiteX2" fmla="*/ 158149 w 773850"/>
                <a:gd name="connsiteY2" fmla="*/ 485745 h 1135957"/>
                <a:gd name="connsiteX3" fmla="*/ 260056 w 773850"/>
                <a:gd name="connsiteY3" fmla="*/ 1099888 h 1135957"/>
                <a:gd name="connsiteX4" fmla="*/ 398807 w 773850"/>
                <a:gd name="connsiteY4" fmla="*/ 1442 h 1135957"/>
                <a:gd name="connsiteX5" fmla="*/ 558581 w 773850"/>
                <a:gd name="connsiteY5" fmla="*/ 866926 h 1135957"/>
                <a:gd name="connsiteX6" fmla="*/ 616986 w 773850"/>
                <a:gd name="connsiteY6" fmla="*/ 886160 h 1135957"/>
                <a:gd name="connsiteX7" fmla="*/ 664417 w 773850"/>
                <a:gd name="connsiteY7" fmla="*/ 1017350 h 1135957"/>
                <a:gd name="connsiteX8" fmla="*/ 773850 w 773850"/>
                <a:gd name="connsiteY8" fmla="*/ 1135957 h 1135957"/>
                <a:gd name="connsiteX0" fmla="*/ 0 w 773850"/>
                <a:gd name="connsiteY0" fmla="*/ 1104901 h 1113317"/>
                <a:gd name="connsiteX1" fmla="*/ 55952 w 773850"/>
                <a:gd name="connsiteY1" fmla="*/ 987405 h 1113317"/>
                <a:gd name="connsiteX2" fmla="*/ 158149 w 773850"/>
                <a:gd name="connsiteY2" fmla="*/ 463105 h 1113317"/>
                <a:gd name="connsiteX3" fmla="*/ 260056 w 773850"/>
                <a:gd name="connsiteY3" fmla="*/ 1077248 h 1113317"/>
                <a:gd name="connsiteX4" fmla="*/ 407054 w 773850"/>
                <a:gd name="connsiteY4" fmla="*/ 1477 h 1113317"/>
                <a:gd name="connsiteX5" fmla="*/ 558581 w 773850"/>
                <a:gd name="connsiteY5" fmla="*/ 844286 h 1113317"/>
                <a:gd name="connsiteX6" fmla="*/ 616986 w 773850"/>
                <a:gd name="connsiteY6" fmla="*/ 863520 h 1113317"/>
                <a:gd name="connsiteX7" fmla="*/ 664417 w 773850"/>
                <a:gd name="connsiteY7" fmla="*/ 994710 h 1113317"/>
                <a:gd name="connsiteX8" fmla="*/ 773850 w 773850"/>
                <a:gd name="connsiteY8" fmla="*/ 1113317 h 1113317"/>
                <a:gd name="connsiteX0" fmla="*/ 0 w 773850"/>
                <a:gd name="connsiteY0" fmla="*/ 1104901 h 1113317"/>
                <a:gd name="connsiteX1" fmla="*/ 55952 w 773850"/>
                <a:gd name="connsiteY1" fmla="*/ 987405 h 1113317"/>
                <a:gd name="connsiteX2" fmla="*/ 154025 w 773850"/>
                <a:gd name="connsiteY2" fmla="*/ 553806 h 1113317"/>
                <a:gd name="connsiteX3" fmla="*/ 260056 w 773850"/>
                <a:gd name="connsiteY3" fmla="*/ 1077248 h 1113317"/>
                <a:gd name="connsiteX4" fmla="*/ 407054 w 773850"/>
                <a:gd name="connsiteY4" fmla="*/ 1477 h 1113317"/>
                <a:gd name="connsiteX5" fmla="*/ 558581 w 773850"/>
                <a:gd name="connsiteY5" fmla="*/ 844286 h 1113317"/>
                <a:gd name="connsiteX6" fmla="*/ 616986 w 773850"/>
                <a:gd name="connsiteY6" fmla="*/ 863520 h 1113317"/>
                <a:gd name="connsiteX7" fmla="*/ 664417 w 773850"/>
                <a:gd name="connsiteY7" fmla="*/ 994710 h 1113317"/>
                <a:gd name="connsiteX8" fmla="*/ 773850 w 773850"/>
                <a:gd name="connsiteY8" fmla="*/ 1113317 h 1113317"/>
                <a:gd name="connsiteX0" fmla="*/ 0 w 773850"/>
                <a:gd name="connsiteY0" fmla="*/ 1104901 h 1113317"/>
                <a:gd name="connsiteX1" fmla="*/ 88942 w 773850"/>
                <a:gd name="connsiteY1" fmla="*/ 987405 h 1113317"/>
                <a:gd name="connsiteX2" fmla="*/ 154025 w 773850"/>
                <a:gd name="connsiteY2" fmla="*/ 553806 h 1113317"/>
                <a:gd name="connsiteX3" fmla="*/ 260056 w 773850"/>
                <a:gd name="connsiteY3" fmla="*/ 1077248 h 1113317"/>
                <a:gd name="connsiteX4" fmla="*/ 407054 w 773850"/>
                <a:gd name="connsiteY4" fmla="*/ 1477 h 1113317"/>
                <a:gd name="connsiteX5" fmla="*/ 558581 w 773850"/>
                <a:gd name="connsiteY5" fmla="*/ 844286 h 1113317"/>
                <a:gd name="connsiteX6" fmla="*/ 616986 w 773850"/>
                <a:gd name="connsiteY6" fmla="*/ 863520 h 1113317"/>
                <a:gd name="connsiteX7" fmla="*/ 664417 w 773850"/>
                <a:gd name="connsiteY7" fmla="*/ 994710 h 1113317"/>
                <a:gd name="connsiteX8" fmla="*/ 773850 w 773850"/>
                <a:gd name="connsiteY8" fmla="*/ 1113317 h 1113317"/>
                <a:gd name="connsiteX0" fmla="*/ 0 w 744984"/>
                <a:gd name="connsiteY0" fmla="*/ 991523 h 1113317"/>
                <a:gd name="connsiteX1" fmla="*/ 60076 w 744984"/>
                <a:gd name="connsiteY1" fmla="*/ 987405 h 1113317"/>
                <a:gd name="connsiteX2" fmla="*/ 125159 w 744984"/>
                <a:gd name="connsiteY2" fmla="*/ 553806 h 1113317"/>
                <a:gd name="connsiteX3" fmla="*/ 231190 w 744984"/>
                <a:gd name="connsiteY3" fmla="*/ 1077248 h 1113317"/>
                <a:gd name="connsiteX4" fmla="*/ 378188 w 744984"/>
                <a:gd name="connsiteY4" fmla="*/ 1477 h 1113317"/>
                <a:gd name="connsiteX5" fmla="*/ 529715 w 744984"/>
                <a:gd name="connsiteY5" fmla="*/ 844286 h 1113317"/>
                <a:gd name="connsiteX6" fmla="*/ 588120 w 744984"/>
                <a:gd name="connsiteY6" fmla="*/ 863520 h 1113317"/>
                <a:gd name="connsiteX7" fmla="*/ 635551 w 744984"/>
                <a:gd name="connsiteY7" fmla="*/ 994710 h 1113317"/>
                <a:gd name="connsiteX8" fmla="*/ 744984 w 744984"/>
                <a:gd name="connsiteY8" fmla="*/ 1113317 h 1113317"/>
                <a:gd name="connsiteX0" fmla="*/ 0 w 753231"/>
                <a:gd name="connsiteY0" fmla="*/ 1036874 h 1113317"/>
                <a:gd name="connsiteX1" fmla="*/ 68323 w 753231"/>
                <a:gd name="connsiteY1" fmla="*/ 987405 h 1113317"/>
                <a:gd name="connsiteX2" fmla="*/ 133406 w 753231"/>
                <a:gd name="connsiteY2" fmla="*/ 553806 h 1113317"/>
                <a:gd name="connsiteX3" fmla="*/ 239437 w 753231"/>
                <a:gd name="connsiteY3" fmla="*/ 1077248 h 1113317"/>
                <a:gd name="connsiteX4" fmla="*/ 386435 w 753231"/>
                <a:gd name="connsiteY4" fmla="*/ 1477 h 1113317"/>
                <a:gd name="connsiteX5" fmla="*/ 537962 w 753231"/>
                <a:gd name="connsiteY5" fmla="*/ 844286 h 1113317"/>
                <a:gd name="connsiteX6" fmla="*/ 596367 w 753231"/>
                <a:gd name="connsiteY6" fmla="*/ 863520 h 1113317"/>
                <a:gd name="connsiteX7" fmla="*/ 643798 w 753231"/>
                <a:gd name="connsiteY7" fmla="*/ 994710 h 1113317"/>
                <a:gd name="connsiteX8" fmla="*/ 753231 w 753231"/>
                <a:gd name="connsiteY8" fmla="*/ 1113317 h 1113317"/>
                <a:gd name="connsiteX0" fmla="*/ 0 w 753231"/>
                <a:gd name="connsiteY0" fmla="*/ 1036874 h 1113317"/>
                <a:gd name="connsiteX1" fmla="*/ 68323 w 753231"/>
                <a:gd name="connsiteY1" fmla="*/ 987405 h 1113317"/>
                <a:gd name="connsiteX2" fmla="*/ 133406 w 753231"/>
                <a:gd name="connsiteY2" fmla="*/ 553806 h 1113317"/>
                <a:gd name="connsiteX3" fmla="*/ 239437 w 753231"/>
                <a:gd name="connsiteY3" fmla="*/ 1077248 h 1113317"/>
                <a:gd name="connsiteX4" fmla="*/ 386435 w 753231"/>
                <a:gd name="connsiteY4" fmla="*/ 1477 h 1113317"/>
                <a:gd name="connsiteX5" fmla="*/ 537962 w 753231"/>
                <a:gd name="connsiteY5" fmla="*/ 844286 h 1113317"/>
                <a:gd name="connsiteX6" fmla="*/ 596367 w 753231"/>
                <a:gd name="connsiteY6" fmla="*/ 863520 h 1113317"/>
                <a:gd name="connsiteX7" fmla="*/ 701530 w 753231"/>
                <a:gd name="connsiteY7" fmla="*/ 1017385 h 1113317"/>
                <a:gd name="connsiteX8" fmla="*/ 753231 w 753231"/>
                <a:gd name="connsiteY8" fmla="*/ 1113317 h 1113317"/>
                <a:gd name="connsiteX0" fmla="*/ 0 w 753231"/>
                <a:gd name="connsiteY0" fmla="*/ 1036874 h 1113317"/>
                <a:gd name="connsiteX1" fmla="*/ 68323 w 753231"/>
                <a:gd name="connsiteY1" fmla="*/ 987405 h 1113317"/>
                <a:gd name="connsiteX2" fmla="*/ 133406 w 753231"/>
                <a:gd name="connsiteY2" fmla="*/ 553806 h 1113317"/>
                <a:gd name="connsiteX3" fmla="*/ 239437 w 753231"/>
                <a:gd name="connsiteY3" fmla="*/ 1077248 h 1113317"/>
                <a:gd name="connsiteX4" fmla="*/ 386435 w 753231"/>
                <a:gd name="connsiteY4" fmla="*/ 1477 h 1113317"/>
                <a:gd name="connsiteX5" fmla="*/ 537962 w 753231"/>
                <a:gd name="connsiteY5" fmla="*/ 844286 h 1113317"/>
                <a:gd name="connsiteX6" fmla="*/ 596367 w 753231"/>
                <a:gd name="connsiteY6" fmla="*/ 863520 h 1113317"/>
                <a:gd name="connsiteX7" fmla="*/ 652045 w 753231"/>
                <a:gd name="connsiteY7" fmla="*/ 972034 h 1113317"/>
                <a:gd name="connsiteX8" fmla="*/ 753231 w 753231"/>
                <a:gd name="connsiteY8" fmla="*/ 1113317 h 1113317"/>
                <a:gd name="connsiteX0" fmla="*/ 0 w 757355"/>
                <a:gd name="connsiteY0" fmla="*/ 1036874 h 1086838"/>
                <a:gd name="connsiteX1" fmla="*/ 68323 w 757355"/>
                <a:gd name="connsiteY1" fmla="*/ 987405 h 1086838"/>
                <a:gd name="connsiteX2" fmla="*/ 133406 w 757355"/>
                <a:gd name="connsiteY2" fmla="*/ 553806 h 1086838"/>
                <a:gd name="connsiteX3" fmla="*/ 239437 w 757355"/>
                <a:gd name="connsiteY3" fmla="*/ 1077248 h 1086838"/>
                <a:gd name="connsiteX4" fmla="*/ 386435 w 757355"/>
                <a:gd name="connsiteY4" fmla="*/ 1477 h 1086838"/>
                <a:gd name="connsiteX5" fmla="*/ 537962 w 757355"/>
                <a:gd name="connsiteY5" fmla="*/ 844286 h 1086838"/>
                <a:gd name="connsiteX6" fmla="*/ 596367 w 757355"/>
                <a:gd name="connsiteY6" fmla="*/ 863520 h 1086838"/>
                <a:gd name="connsiteX7" fmla="*/ 652045 w 757355"/>
                <a:gd name="connsiteY7" fmla="*/ 972034 h 1086838"/>
                <a:gd name="connsiteX8" fmla="*/ 757355 w 757355"/>
                <a:gd name="connsiteY8" fmla="*/ 999939 h 1086838"/>
                <a:gd name="connsiteX0" fmla="*/ 0 w 757355"/>
                <a:gd name="connsiteY0" fmla="*/ 1036457 h 1078078"/>
                <a:gd name="connsiteX1" fmla="*/ 68323 w 757355"/>
                <a:gd name="connsiteY1" fmla="*/ 986988 h 1078078"/>
                <a:gd name="connsiteX2" fmla="*/ 133406 w 757355"/>
                <a:gd name="connsiteY2" fmla="*/ 553389 h 1078078"/>
                <a:gd name="connsiteX3" fmla="*/ 239437 w 757355"/>
                <a:gd name="connsiteY3" fmla="*/ 1076831 h 1078078"/>
                <a:gd name="connsiteX4" fmla="*/ 313527 w 757355"/>
                <a:gd name="connsiteY4" fmla="*/ 677495 h 1078078"/>
                <a:gd name="connsiteX5" fmla="*/ 386435 w 757355"/>
                <a:gd name="connsiteY5" fmla="*/ 1060 h 1078078"/>
                <a:gd name="connsiteX6" fmla="*/ 537962 w 757355"/>
                <a:gd name="connsiteY6" fmla="*/ 843869 h 1078078"/>
                <a:gd name="connsiteX7" fmla="*/ 596367 w 757355"/>
                <a:gd name="connsiteY7" fmla="*/ 863103 h 1078078"/>
                <a:gd name="connsiteX8" fmla="*/ 652045 w 757355"/>
                <a:gd name="connsiteY8" fmla="*/ 971617 h 1078078"/>
                <a:gd name="connsiteX9" fmla="*/ 757355 w 757355"/>
                <a:gd name="connsiteY9" fmla="*/ 999522 h 1078078"/>
                <a:gd name="connsiteX0" fmla="*/ 0 w 757355"/>
                <a:gd name="connsiteY0" fmla="*/ 1038256 h 1079877"/>
                <a:gd name="connsiteX1" fmla="*/ 68323 w 757355"/>
                <a:gd name="connsiteY1" fmla="*/ 988787 h 1079877"/>
                <a:gd name="connsiteX2" fmla="*/ 133406 w 757355"/>
                <a:gd name="connsiteY2" fmla="*/ 555188 h 1079877"/>
                <a:gd name="connsiteX3" fmla="*/ 239437 w 757355"/>
                <a:gd name="connsiteY3" fmla="*/ 1078630 h 1079877"/>
                <a:gd name="connsiteX4" fmla="*/ 313527 w 757355"/>
                <a:gd name="connsiteY4" fmla="*/ 679294 h 1079877"/>
                <a:gd name="connsiteX5" fmla="*/ 386435 w 757355"/>
                <a:gd name="connsiteY5" fmla="*/ 2859 h 1079877"/>
                <a:gd name="connsiteX6" fmla="*/ 466105 w 757355"/>
                <a:gd name="connsiteY6" fmla="*/ 452538 h 1079877"/>
                <a:gd name="connsiteX7" fmla="*/ 537962 w 757355"/>
                <a:gd name="connsiteY7" fmla="*/ 845668 h 1079877"/>
                <a:gd name="connsiteX8" fmla="*/ 596367 w 757355"/>
                <a:gd name="connsiteY8" fmla="*/ 864902 h 1079877"/>
                <a:gd name="connsiteX9" fmla="*/ 652045 w 757355"/>
                <a:gd name="connsiteY9" fmla="*/ 973416 h 1079877"/>
                <a:gd name="connsiteX10" fmla="*/ 757355 w 757355"/>
                <a:gd name="connsiteY10" fmla="*/ 1001321 h 1079877"/>
                <a:gd name="connsiteX0" fmla="*/ 0 w 757355"/>
                <a:gd name="connsiteY0" fmla="*/ 1038256 h 1079877"/>
                <a:gd name="connsiteX1" fmla="*/ 68323 w 757355"/>
                <a:gd name="connsiteY1" fmla="*/ 988787 h 1079877"/>
                <a:gd name="connsiteX2" fmla="*/ 133406 w 757355"/>
                <a:gd name="connsiteY2" fmla="*/ 555188 h 1079877"/>
                <a:gd name="connsiteX3" fmla="*/ 239437 w 757355"/>
                <a:gd name="connsiteY3" fmla="*/ 1078630 h 1079877"/>
                <a:gd name="connsiteX4" fmla="*/ 313527 w 757355"/>
                <a:gd name="connsiteY4" fmla="*/ 679294 h 1079877"/>
                <a:gd name="connsiteX5" fmla="*/ 386435 w 757355"/>
                <a:gd name="connsiteY5" fmla="*/ 2859 h 1079877"/>
                <a:gd name="connsiteX6" fmla="*/ 466105 w 757355"/>
                <a:gd name="connsiteY6" fmla="*/ 452538 h 1079877"/>
                <a:gd name="connsiteX7" fmla="*/ 537962 w 757355"/>
                <a:gd name="connsiteY7" fmla="*/ 845668 h 1079877"/>
                <a:gd name="connsiteX8" fmla="*/ 596367 w 757355"/>
                <a:gd name="connsiteY8" fmla="*/ 864902 h 1079877"/>
                <a:gd name="connsiteX9" fmla="*/ 652045 w 757355"/>
                <a:gd name="connsiteY9" fmla="*/ 973416 h 1079877"/>
                <a:gd name="connsiteX10" fmla="*/ 757355 w 757355"/>
                <a:gd name="connsiteY10" fmla="*/ 1001321 h 1079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7355" h="1079877">
                  <a:moveTo>
                    <a:pt x="0" y="1038256"/>
                  </a:moveTo>
                  <a:cubicBezTo>
                    <a:pt x="12065" y="968406"/>
                    <a:pt x="46089" y="1069298"/>
                    <a:pt x="68323" y="988787"/>
                  </a:cubicBezTo>
                  <a:cubicBezTo>
                    <a:pt x="90557" y="908276"/>
                    <a:pt x="104887" y="540214"/>
                    <a:pt x="133406" y="555188"/>
                  </a:cubicBezTo>
                  <a:cubicBezTo>
                    <a:pt x="161925" y="570162"/>
                    <a:pt x="209417" y="1057946"/>
                    <a:pt x="239437" y="1078630"/>
                  </a:cubicBezTo>
                  <a:cubicBezTo>
                    <a:pt x="269457" y="1099314"/>
                    <a:pt x="289027" y="858589"/>
                    <a:pt x="313527" y="679294"/>
                  </a:cubicBezTo>
                  <a:cubicBezTo>
                    <a:pt x="338027" y="499999"/>
                    <a:pt x="348634" y="40653"/>
                    <a:pt x="386435" y="2859"/>
                  </a:cubicBezTo>
                  <a:cubicBezTo>
                    <a:pt x="424236" y="-34935"/>
                    <a:pt x="440851" y="312070"/>
                    <a:pt x="466105" y="452538"/>
                  </a:cubicBezTo>
                  <a:cubicBezTo>
                    <a:pt x="491359" y="593006"/>
                    <a:pt x="516252" y="776941"/>
                    <a:pt x="537962" y="845668"/>
                  </a:cubicBezTo>
                  <a:cubicBezTo>
                    <a:pt x="559672" y="914395"/>
                    <a:pt x="577353" y="843611"/>
                    <a:pt x="596367" y="864902"/>
                  </a:cubicBezTo>
                  <a:cubicBezTo>
                    <a:pt x="615381" y="886193"/>
                    <a:pt x="634149" y="924225"/>
                    <a:pt x="652045" y="973416"/>
                  </a:cubicBezTo>
                  <a:cubicBezTo>
                    <a:pt x="669941" y="1022607"/>
                    <a:pt x="748190" y="975483"/>
                    <a:pt x="757355" y="1001321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285036" y="6327379"/>
            <a:ext cx="847237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LCLS-II enables </a:t>
            </a:r>
            <a:r>
              <a:rPr lang="en-US" dirty="0"/>
              <a:t>the </a:t>
            </a:r>
            <a:r>
              <a:rPr lang="is-IS" dirty="0"/>
              <a:t>study of </a:t>
            </a:r>
            <a:r>
              <a:rPr lang="is-IS" dirty="0" smtClean="0"/>
              <a:t>element-specific </a:t>
            </a:r>
            <a:r>
              <a:rPr lang="is-IS" dirty="0"/>
              <a:t>electronic structure and excitations</a:t>
            </a:r>
            <a:endParaRPr lang="en-US" dirty="0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00" y="2448250"/>
            <a:ext cx="2180109" cy="28324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6029635" y="4684758"/>
            <a:ext cx="283560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Understand </a:t>
            </a:r>
            <a:r>
              <a:rPr lang="en-US" dirty="0" smtClean="0"/>
              <a:t>and control emergent phenomena </a:t>
            </a:r>
            <a:r>
              <a:rPr lang="en-US" dirty="0"/>
              <a:t>in quantum systems </a:t>
            </a:r>
            <a:r>
              <a:rPr lang="en-US" dirty="0" smtClean="0"/>
              <a:t>with interacting </a:t>
            </a:r>
            <a:r>
              <a:rPr lang="en-US" dirty="0"/>
              <a:t>degrees of </a:t>
            </a:r>
            <a:r>
              <a:rPr lang="en-US" dirty="0" smtClean="0"/>
              <a:t>freedom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020" y="5354704"/>
            <a:ext cx="2347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&gt;200 contributors, 2015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06491" y="1354243"/>
            <a:ext cx="5557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</a:rPr>
              <a:t>Science Enabled by LCLS-II High Repetition Rate</a:t>
            </a:r>
            <a:endParaRPr lang="en-US" b="1" i="1" dirty="0">
              <a:solidFill>
                <a:srgbClr val="C00000"/>
              </a:solidFill>
            </a:endParaRPr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2715" y="2539757"/>
            <a:ext cx="1596566" cy="1287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48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8300"/>
            <a:ext cx="9144000" cy="6108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07873" y="2292812"/>
            <a:ext cx="6308137" cy="1938992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2"/>
                </a:solidFill>
              </a:rPr>
              <a:t>Project Scope:</a:t>
            </a:r>
          </a:p>
          <a:p>
            <a:pPr algn="ctr"/>
            <a:r>
              <a:rPr lang="en-US" sz="4000" b="1" dirty="0" smtClean="0">
                <a:solidFill>
                  <a:schemeClr val="bg2"/>
                </a:solidFill>
              </a:rPr>
              <a:t>Extending High Rep Rate</a:t>
            </a:r>
          </a:p>
          <a:p>
            <a:pPr algn="ctr"/>
            <a:r>
              <a:rPr lang="en-US" sz="4000" b="1" dirty="0" smtClean="0">
                <a:solidFill>
                  <a:schemeClr val="bg2"/>
                </a:solidFill>
              </a:rPr>
              <a:t>To High Energy</a:t>
            </a:r>
            <a:endParaRPr lang="en-US" sz="4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7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17802" y="140431"/>
            <a:ext cx="8637896" cy="753033"/>
          </a:xfrm>
        </p:spPr>
        <p:txBody>
          <a:bodyPr/>
          <a:lstStyle/>
          <a:p>
            <a:r>
              <a:rPr lang="en-US" sz="2200" dirty="0" smtClean="0"/>
              <a:t>This scope delivers photon energies beyond 12 </a:t>
            </a:r>
            <a:r>
              <a:rPr lang="en-US" sz="2200" dirty="0" err="1" smtClean="0"/>
              <a:t>keV</a:t>
            </a:r>
            <a:r>
              <a:rPr lang="en-US" sz="2200" dirty="0" smtClean="0"/>
              <a:t> (&lt; 1Å) </a:t>
            </a:r>
            <a:br>
              <a:rPr lang="en-US" sz="2200" dirty="0" smtClean="0"/>
            </a:br>
            <a:r>
              <a:rPr lang="en-US" sz="2200" dirty="0" smtClean="0"/>
              <a:t>in a continuous pulse train up to 1 MHz repetition rate</a:t>
            </a:r>
            <a:endParaRPr lang="en-US" sz="2200" dirty="0"/>
          </a:p>
        </p:txBody>
      </p:sp>
      <p:sp>
        <p:nvSpPr>
          <p:cNvPr id="11" name="TextBox 10"/>
          <p:cNvSpPr txBox="1"/>
          <p:nvPr/>
        </p:nvSpPr>
        <p:spPr>
          <a:xfrm>
            <a:off x="765817" y="6031109"/>
            <a:ext cx="7705664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LCLS-II-HE </a:t>
            </a:r>
            <a:r>
              <a:rPr lang="en-US" dirty="0">
                <a:solidFill>
                  <a:prstClr val="white"/>
                </a:solidFill>
              </a:rPr>
              <a:t>provides a substantial advance over any existing </a:t>
            </a:r>
            <a:endParaRPr lang="en-US" dirty="0" smtClean="0">
              <a:solidFill>
                <a:prstClr val="white"/>
              </a:solidFill>
            </a:endParaRPr>
          </a:p>
          <a:p>
            <a:pPr algn="ctr"/>
            <a:r>
              <a:rPr lang="en-US" dirty="0" smtClean="0">
                <a:solidFill>
                  <a:prstClr val="white"/>
                </a:solidFill>
              </a:rPr>
              <a:t>or </a:t>
            </a:r>
            <a:r>
              <a:rPr lang="en-US" dirty="0">
                <a:solidFill>
                  <a:prstClr val="white"/>
                </a:solidFill>
              </a:rPr>
              <a:t>proposed X-ray capability anywhere in the world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395457" y="1355835"/>
            <a:ext cx="4699795" cy="554631"/>
            <a:chOff x="671534" y="2695902"/>
            <a:chExt cx="6461013" cy="554631"/>
          </a:xfrm>
        </p:grpSpPr>
        <p:sp>
          <p:nvSpPr>
            <p:cNvPr id="9" name="Rectangle 8"/>
            <p:cNvSpPr/>
            <p:nvPr/>
          </p:nvSpPr>
          <p:spPr>
            <a:xfrm>
              <a:off x="671535" y="2695902"/>
              <a:ext cx="6073131" cy="423569"/>
            </a:xfrm>
            <a:prstGeom prst="rect">
              <a:avLst/>
            </a:prstGeom>
            <a:gradFill>
              <a:gsLst>
                <a:gs pos="12000">
                  <a:srgbClr val="FFFF00"/>
                </a:gs>
                <a:gs pos="88000">
                  <a:srgbClr val="FF0000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71534" y="2758090"/>
              <a:ext cx="273302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="1" dirty="0" smtClean="0"/>
                <a:t>Electronic dynamics</a:t>
              </a:r>
              <a:endParaRPr lang="en-US" sz="13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858843" y="2758090"/>
              <a:ext cx="327370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="1" dirty="0" smtClean="0"/>
                <a:t>Atomic-scale structure</a:t>
              </a:r>
              <a:endParaRPr lang="en-US" sz="1300" b="1" dirty="0"/>
            </a:p>
          </p:txBody>
        </p:sp>
      </p:grpSp>
      <p:sp>
        <p:nvSpPr>
          <p:cNvPr id="294" name="Rectangle 46"/>
          <p:cNvSpPr>
            <a:spLocks noChangeArrowheads="1"/>
          </p:cNvSpPr>
          <p:nvPr/>
        </p:nvSpPr>
        <p:spPr bwMode="auto">
          <a:xfrm>
            <a:off x="4979480" y="5305425"/>
            <a:ext cx="2012149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charset="0"/>
                <a:cs typeface="Arial" pitchFamily="34" charset="0"/>
              </a:rPr>
              <a:t>Photon Energy (eV)</a:t>
            </a:r>
            <a:endParaRPr kumimoji="0" lang="en-US" alt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5" name="Rectangle 46"/>
          <p:cNvSpPr>
            <a:spLocks noChangeArrowheads="1"/>
          </p:cNvSpPr>
          <p:nvPr/>
        </p:nvSpPr>
        <p:spPr bwMode="auto">
          <a:xfrm rot="16200000">
            <a:off x="30218" y="3351187"/>
            <a:ext cx="32928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 smtClean="0">
                <a:solidFill>
                  <a:srgbClr val="000000"/>
                </a:solidFill>
                <a:latin typeface="Helvetica" charset="0"/>
              </a:rPr>
              <a:t>Average Brightness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dirty="0" smtClean="0">
                <a:solidFill>
                  <a:srgbClr val="000000"/>
                </a:solidFill>
                <a:latin typeface="Helvetica" charset="0"/>
              </a:rPr>
              <a:t>(</a:t>
            </a:r>
            <a:r>
              <a:rPr lang="en-US" altLang="en-US" sz="1600" dirty="0" err="1" smtClean="0">
                <a:solidFill>
                  <a:srgbClr val="000000"/>
                </a:solidFill>
                <a:latin typeface="Helvetica" charset="0"/>
              </a:rPr>
              <a:t>ph</a:t>
            </a:r>
            <a:r>
              <a:rPr lang="en-US" altLang="en-US" sz="1600" dirty="0" smtClean="0">
                <a:solidFill>
                  <a:srgbClr val="000000"/>
                </a:solidFill>
                <a:latin typeface="Helvetica" charset="0"/>
              </a:rPr>
              <a:t>/s/mm</a:t>
            </a:r>
            <a:r>
              <a:rPr lang="en-US" altLang="en-US" sz="1600" baseline="30000" dirty="0" smtClean="0">
                <a:solidFill>
                  <a:srgbClr val="000000"/>
                </a:solidFill>
                <a:latin typeface="Helvetica" charset="0"/>
              </a:rPr>
              <a:t>2</a:t>
            </a:r>
            <a:r>
              <a:rPr lang="en-US" altLang="en-US" sz="1600" dirty="0" smtClean="0">
                <a:solidFill>
                  <a:srgbClr val="000000"/>
                </a:solidFill>
                <a:latin typeface="Helvetica" charset="0"/>
              </a:rPr>
              <a:t>/mrad</a:t>
            </a:r>
            <a:r>
              <a:rPr lang="en-US" altLang="en-US" sz="1600" baseline="30000" dirty="0" smtClean="0">
                <a:solidFill>
                  <a:srgbClr val="000000"/>
                </a:solidFill>
                <a:latin typeface="Helvetica" charset="0"/>
              </a:rPr>
              <a:t>2</a:t>
            </a:r>
            <a:r>
              <a:rPr lang="en-US" altLang="en-US" sz="1600" dirty="0" smtClean="0">
                <a:solidFill>
                  <a:srgbClr val="000000"/>
                </a:solidFill>
                <a:latin typeface="Helvetica" charset="0"/>
              </a:rPr>
              <a:t>/0.1%BW)</a:t>
            </a:r>
            <a:endParaRPr kumimoji="0" lang="en-US" alt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7" name="Rectangle 46"/>
          <p:cNvSpPr>
            <a:spLocks noChangeArrowheads="1"/>
          </p:cNvSpPr>
          <p:nvPr/>
        </p:nvSpPr>
        <p:spPr bwMode="auto">
          <a:xfrm>
            <a:off x="2544234" y="2206420"/>
            <a:ext cx="90219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6400B4"/>
                </a:solidFill>
                <a:effectLst/>
                <a:latin typeface="Helvetica" charset="0"/>
              </a:rPr>
              <a:t>LCLS-II</a:t>
            </a:r>
          </a:p>
        </p:txBody>
      </p:sp>
      <p:sp>
        <p:nvSpPr>
          <p:cNvPr id="298" name="Rectangle 46"/>
          <p:cNvSpPr>
            <a:spLocks noChangeArrowheads="1"/>
          </p:cNvSpPr>
          <p:nvPr/>
        </p:nvSpPr>
        <p:spPr bwMode="auto">
          <a:xfrm>
            <a:off x="4186425" y="2038692"/>
            <a:ext cx="113904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Helvetica" charset="0"/>
              </a:rPr>
              <a:t>LCLS-II-HE</a:t>
            </a:r>
          </a:p>
        </p:txBody>
      </p:sp>
      <p:sp>
        <p:nvSpPr>
          <p:cNvPr id="299" name="Rectangle 46"/>
          <p:cNvSpPr>
            <a:spLocks noChangeArrowheads="1"/>
          </p:cNvSpPr>
          <p:nvPr/>
        </p:nvSpPr>
        <p:spPr bwMode="auto">
          <a:xfrm>
            <a:off x="5379626" y="2642532"/>
            <a:ext cx="8093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Helvetica" charset="0"/>
                <a:cs typeface="Arial" pitchFamily="34" charset="0"/>
              </a:rPr>
              <a:t>Eu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Helvetica" charset="0"/>
                <a:cs typeface="Arial" pitchFamily="34" charset="0"/>
              </a:rPr>
              <a:t>-XFEL</a:t>
            </a:r>
            <a:endParaRPr kumimoji="0" lang="en-US" altLang="en-US" sz="32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cs typeface="Arial" pitchFamily="34" charset="0"/>
            </a:endParaRPr>
          </a:p>
        </p:txBody>
      </p:sp>
      <p:sp>
        <p:nvSpPr>
          <p:cNvPr id="300" name="Rectangle 46"/>
          <p:cNvSpPr>
            <a:spLocks noChangeArrowheads="1"/>
          </p:cNvSpPr>
          <p:nvPr/>
        </p:nvSpPr>
        <p:spPr bwMode="auto">
          <a:xfrm>
            <a:off x="5382667" y="4194552"/>
            <a:ext cx="64163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1BC5E5"/>
                </a:solidFill>
                <a:effectLst/>
                <a:latin typeface="Helvetica" charset="0"/>
                <a:cs typeface="Arial" pitchFamily="34" charset="0"/>
              </a:rPr>
              <a:t>LCLS</a:t>
            </a:r>
            <a:endParaRPr kumimoji="0" lang="en-US" altLang="en-US" sz="3200" b="1" i="0" u="none" strike="noStrike" cap="none" normalizeH="0" baseline="0" dirty="0" smtClean="0">
              <a:ln>
                <a:noFill/>
              </a:ln>
              <a:solidFill>
                <a:srgbClr val="1BC5E5"/>
              </a:solidFill>
              <a:effectLst/>
              <a:cs typeface="Arial" pitchFamily="34" charset="0"/>
            </a:endParaRPr>
          </a:p>
        </p:txBody>
      </p:sp>
      <p:sp>
        <p:nvSpPr>
          <p:cNvPr id="301" name="Rectangle 46"/>
          <p:cNvSpPr>
            <a:spLocks noChangeArrowheads="1"/>
          </p:cNvSpPr>
          <p:nvPr/>
        </p:nvSpPr>
        <p:spPr bwMode="auto">
          <a:xfrm>
            <a:off x="3438157" y="3813863"/>
            <a:ext cx="75971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charset="0"/>
                <a:cs typeface="Arial" pitchFamily="34" charset="0"/>
              </a:rPr>
              <a:t>DLSR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b="1" dirty="0" smtClean="0">
                <a:solidFill>
                  <a:srgbClr val="000000"/>
                </a:solidFill>
                <a:latin typeface="Helvetica" charset="0"/>
              </a:rPr>
              <a:t>limit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elvetica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48725" y="1746394"/>
            <a:ext cx="5056632" cy="4071078"/>
            <a:chOff x="2048725" y="1746394"/>
            <a:chExt cx="5056632" cy="4071078"/>
          </a:xfrm>
        </p:grpSpPr>
        <p:sp>
          <p:nvSpPr>
            <p:cNvPr id="296" name="Rectangle 295"/>
            <p:cNvSpPr/>
            <p:nvPr/>
          </p:nvSpPr>
          <p:spPr>
            <a:xfrm>
              <a:off x="2492939" y="2550017"/>
              <a:ext cx="70555" cy="3079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7"/>
            <p:cNvSpPr>
              <a:spLocks noChangeArrowheads="1"/>
            </p:cNvSpPr>
            <p:nvPr/>
          </p:nvSpPr>
          <p:spPr bwMode="auto">
            <a:xfrm>
              <a:off x="2354526" y="1888345"/>
              <a:ext cx="4728988" cy="3734400"/>
            </a:xfrm>
            <a:prstGeom prst="rect">
              <a:avLst/>
            </a:prstGeom>
            <a:noFill/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25" name="Line 8"/>
            <p:cNvSpPr>
              <a:spLocks noChangeShapeType="1"/>
            </p:cNvSpPr>
            <p:nvPr/>
          </p:nvSpPr>
          <p:spPr bwMode="auto">
            <a:xfrm>
              <a:off x="2354526" y="1888345"/>
              <a:ext cx="472898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26" name="Line 9"/>
            <p:cNvSpPr>
              <a:spLocks noChangeShapeType="1"/>
            </p:cNvSpPr>
            <p:nvPr/>
          </p:nvSpPr>
          <p:spPr bwMode="auto">
            <a:xfrm>
              <a:off x="2354526" y="5622745"/>
              <a:ext cx="472898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27" name="Line 10"/>
            <p:cNvSpPr>
              <a:spLocks noChangeShapeType="1"/>
            </p:cNvSpPr>
            <p:nvPr/>
          </p:nvSpPr>
          <p:spPr bwMode="auto">
            <a:xfrm flipV="1">
              <a:off x="7083514" y="1888345"/>
              <a:ext cx="0" cy="37344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28" name="Line 11"/>
            <p:cNvSpPr>
              <a:spLocks noChangeShapeType="1"/>
            </p:cNvSpPr>
            <p:nvPr/>
          </p:nvSpPr>
          <p:spPr bwMode="auto">
            <a:xfrm flipV="1">
              <a:off x="2354526" y="1888345"/>
              <a:ext cx="0" cy="37344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29" name="Line 12"/>
            <p:cNvSpPr>
              <a:spLocks noChangeShapeType="1"/>
            </p:cNvSpPr>
            <p:nvPr/>
          </p:nvSpPr>
          <p:spPr bwMode="auto">
            <a:xfrm>
              <a:off x="2354526" y="5622745"/>
              <a:ext cx="472898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30" name="Line 13"/>
            <p:cNvSpPr>
              <a:spLocks noChangeShapeType="1"/>
            </p:cNvSpPr>
            <p:nvPr/>
          </p:nvSpPr>
          <p:spPr bwMode="auto">
            <a:xfrm flipV="1">
              <a:off x="2354526" y="1888345"/>
              <a:ext cx="0" cy="37344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31" name="Line 14"/>
            <p:cNvSpPr>
              <a:spLocks noChangeShapeType="1"/>
            </p:cNvSpPr>
            <p:nvPr/>
          </p:nvSpPr>
          <p:spPr bwMode="auto">
            <a:xfrm flipV="1">
              <a:off x="2955205" y="5568148"/>
              <a:ext cx="0" cy="545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32" name="Line 15"/>
            <p:cNvSpPr>
              <a:spLocks noChangeShapeType="1"/>
            </p:cNvSpPr>
            <p:nvPr/>
          </p:nvSpPr>
          <p:spPr bwMode="auto">
            <a:xfrm>
              <a:off x="2955205" y="1888345"/>
              <a:ext cx="0" cy="4367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33" name="Rectangle 16"/>
            <p:cNvSpPr>
              <a:spLocks noChangeArrowheads="1"/>
            </p:cNvSpPr>
            <p:nvPr/>
          </p:nvSpPr>
          <p:spPr bwMode="auto">
            <a:xfrm>
              <a:off x="2802305" y="5655502"/>
              <a:ext cx="302160" cy="16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5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2000</a:t>
              </a:r>
              <a:endParaRPr kumimoji="0" lang="en-US" altLang="en-US" sz="20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34" name="Line 17"/>
            <p:cNvSpPr>
              <a:spLocks noChangeShapeType="1"/>
            </p:cNvSpPr>
            <p:nvPr/>
          </p:nvSpPr>
          <p:spPr bwMode="auto">
            <a:xfrm flipV="1">
              <a:off x="3588650" y="5568148"/>
              <a:ext cx="0" cy="545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35" name="Line 18"/>
            <p:cNvSpPr>
              <a:spLocks noChangeShapeType="1"/>
            </p:cNvSpPr>
            <p:nvPr/>
          </p:nvSpPr>
          <p:spPr bwMode="auto">
            <a:xfrm>
              <a:off x="3588650" y="1888345"/>
              <a:ext cx="0" cy="4367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36" name="Rectangle 19"/>
            <p:cNvSpPr>
              <a:spLocks noChangeArrowheads="1"/>
            </p:cNvSpPr>
            <p:nvPr/>
          </p:nvSpPr>
          <p:spPr bwMode="auto">
            <a:xfrm>
              <a:off x="3435749" y="5655502"/>
              <a:ext cx="302160" cy="16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5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4000</a:t>
              </a:r>
              <a:endParaRPr kumimoji="0" lang="en-US" altLang="en-US" sz="20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37" name="Line 20"/>
            <p:cNvSpPr>
              <a:spLocks noChangeShapeType="1"/>
            </p:cNvSpPr>
            <p:nvPr/>
          </p:nvSpPr>
          <p:spPr bwMode="auto">
            <a:xfrm flipV="1">
              <a:off x="4222094" y="5568148"/>
              <a:ext cx="0" cy="545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38" name="Line 21"/>
            <p:cNvSpPr>
              <a:spLocks noChangeShapeType="1"/>
            </p:cNvSpPr>
            <p:nvPr/>
          </p:nvSpPr>
          <p:spPr bwMode="auto">
            <a:xfrm>
              <a:off x="4222094" y="1888345"/>
              <a:ext cx="0" cy="4367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39" name="Rectangle 22"/>
            <p:cNvSpPr>
              <a:spLocks noChangeArrowheads="1"/>
            </p:cNvSpPr>
            <p:nvPr/>
          </p:nvSpPr>
          <p:spPr bwMode="auto">
            <a:xfrm>
              <a:off x="4069194" y="5655502"/>
              <a:ext cx="302160" cy="16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5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6000</a:t>
              </a:r>
              <a:endParaRPr kumimoji="0" lang="en-US" altLang="en-US" sz="20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40" name="Line 23"/>
            <p:cNvSpPr>
              <a:spLocks noChangeShapeType="1"/>
            </p:cNvSpPr>
            <p:nvPr/>
          </p:nvSpPr>
          <p:spPr bwMode="auto">
            <a:xfrm flipV="1">
              <a:off x="4866459" y="5568148"/>
              <a:ext cx="0" cy="545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1" name="Line 24"/>
            <p:cNvSpPr>
              <a:spLocks noChangeShapeType="1"/>
            </p:cNvSpPr>
            <p:nvPr/>
          </p:nvSpPr>
          <p:spPr bwMode="auto">
            <a:xfrm>
              <a:off x="4866459" y="1888345"/>
              <a:ext cx="0" cy="4367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2" name="Rectangle 25"/>
            <p:cNvSpPr>
              <a:spLocks noChangeArrowheads="1"/>
            </p:cNvSpPr>
            <p:nvPr/>
          </p:nvSpPr>
          <p:spPr bwMode="auto">
            <a:xfrm>
              <a:off x="4713559" y="5655502"/>
              <a:ext cx="302160" cy="16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5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8000</a:t>
              </a:r>
              <a:endParaRPr kumimoji="0" lang="en-US" altLang="en-US" sz="20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43" name="Line 26"/>
            <p:cNvSpPr>
              <a:spLocks noChangeShapeType="1"/>
            </p:cNvSpPr>
            <p:nvPr/>
          </p:nvSpPr>
          <p:spPr bwMode="auto">
            <a:xfrm flipV="1">
              <a:off x="5499904" y="5568148"/>
              <a:ext cx="0" cy="545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4" name="Line 27"/>
            <p:cNvSpPr>
              <a:spLocks noChangeShapeType="1"/>
            </p:cNvSpPr>
            <p:nvPr/>
          </p:nvSpPr>
          <p:spPr bwMode="auto">
            <a:xfrm>
              <a:off x="5499904" y="1888345"/>
              <a:ext cx="0" cy="4367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5" name="Rectangle 28"/>
            <p:cNvSpPr>
              <a:spLocks noChangeArrowheads="1"/>
            </p:cNvSpPr>
            <p:nvPr/>
          </p:nvSpPr>
          <p:spPr bwMode="auto">
            <a:xfrm>
              <a:off x="5314239" y="5655502"/>
              <a:ext cx="376790" cy="16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5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10000</a:t>
              </a:r>
              <a:endParaRPr kumimoji="0" lang="en-US" altLang="en-US" sz="20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46" name="Line 29"/>
            <p:cNvSpPr>
              <a:spLocks noChangeShapeType="1"/>
            </p:cNvSpPr>
            <p:nvPr/>
          </p:nvSpPr>
          <p:spPr bwMode="auto">
            <a:xfrm flipV="1">
              <a:off x="6133348" y="5568148"/>
              <a:ext cx="0" cy="545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7" name="Line 30"/>
            <p:cNvSpPr>
              <a:spLocks noChangeShapeType="1"/>
            </p:cNvSpPr>
            <p:nvPr/>
          </p:nvSpPr>
          <p:spPr bwMode="auto">
            <a:xfrm>
              <a:off x="6133348" y="1888345"/>
              <a:ext cx="0" cy="4367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8" name="Rectangle 31"/>
            <p:cNvSpPr>
              <a:spLocks noChangeArrowheads="1"/>
            </p:cNvSpPr>
            <p:nvPr/>
          </p:nvSpPr>
          <p:spPr bwMode="auto">
            <a:xfrm>
              <a:off x="5947683" y="5655502"/>
              <a:ext cx="376790" cy="16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5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12000</a:t>
              </a:r>
              <a:endParaRPr kumimoji="0" lang="en-US" altLang="en-US" sz="20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49" name="Line 32"/>
            <p:cNvSpPr>
              <a:spLocks noChangeShapeType="1"/>
            </p:cNvSpPr>
            <p:nvPr/>
          </p:nvSpPr>
          <p:spPr bwMode="auto">
            <a:xfrm flipV="1">
              <a:off x="6766792" y="5568148"/>
              <a:ext cx="0" cy="545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50" name="Line 33"/>
            <p:cNvSpPr>
              <a:spLocks noChangeShapeType="1"/>
            </p:cNvSpPr>
            <p:nvPr/>
          </p:nvSpPr>
          <p:spPr bwMode="auto">
            <a:xfrm>
              <a:off x="6766792" y="1888345"/>
              <a:ext cx="0" cy="4367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51" name="Rectangle 34"/>
            <p:cNvSpPr>
              <a:spLocks noChangeArrowheads="1"/>
            </p:cNvSpPr>
            <p:nvPr/>
          </p:nvSpPr>
          <p:spPr bwMode="auto">
            <a:xfrm>
              <a:off x="6581127" y="5655502"/>
              <a:ext cx="376790" cy="16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5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14000</a:t>
              </a:r>
              <a:endParaRPr kumimoji="0" lang="en-US" altLang="en-US" sz="20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52" name="Line 35"/>
            <p:cNvSpPr>
              <a:spLocks noChangeShapeType="1"/>
            </p:cNvSpPr>
            <p:nvPr/>
          </p:nvSpPr>
          <p:spPr bwMode="auto">
            <a:xfrm>
              <a:off x="2354526" y="5622745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53" name="Line 36"/>
            <p:cNvSpPr>
              <a:spLocks noChangeShapeType="1"/>
            </p:cNvSpPr>
            <p:nvPr/>
          </p:nvSpPr>
          <p:spPr bwMode="auto">
            <a:xfrm flipH="1">
              <a:off x="7052147" y="5622745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54" name="Line 37"/>
            <p:cNvSpPr>
              <a:spLocks noChangeShapeType="1"/>
            </p:cNvSpPr>
            <p:nvPr/>
          </p:nvSpPr>
          <p:spPr bwMode="auto">
            <a:xfrm>
              <a:off x="2354526" y="5622745"/>
              <a:ext cx="4368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55" name="Line 38"/>
            <p:cNvSpPr>
              <a:spLocks noChangeShapeType="1"/>
            </p:cNvSpPr>
            <p:nvPr/>
          </p:nvSpPr>
          <p:spPr bwMode="auto">
            <a:xfrm flipH="1">
              <a:off x="7030304" y="5622745"/>
              <a:ext cx="5460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56" name="Rectangle 39"/>
            <p:cNvSpPr>
              <a:spLocks noChangeArrowheads="1"/>
            </p:cNvSpPr>
            <p:nvPr/>
          </p:nvSpPr>
          <p:spPr bwMode="auto">
            <a:xfrm>
              <a:off x="2048725" y="5535390"/>
              <a:ext cx="151080" cy="16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5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10</a:t>
              </a:r>
              <a:endParaRPr kumimoji="0" lang="en-US" altLang="en-US" sz="20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57" name="Rectangle 40"/>
            <p:cNvSpPr>
              <a:spLocks noChangeArrowheads="1"/>
            </p:cNvSpPr>
            <p:nvPr/>
          </p:nvSpPr>
          <p:spPr bwMode="auto">
            <a:xfrm>
              <a:off x="2201625" y="5480794"/>
              <a:ext cx="114675" cy="123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19</a:t>
              </a:r>
              <a:endParaRPr kumimoji="0" lang="en-US" altLang="en-US" sz="20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58" name="Line 41"/>
            <p:cNvSpPr>
              <a:spLocks noChangeShapeType="1"/>
            </p:cNvSpPr>
            <p:nvPr/>
          </p:nvSpPr>
          <p:spPr bwMode="auto">
            <a:xfrm>
              <a:off x="2354526" y="5458955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59" name="Line 42"/>
            <p:cNvSpPr>
              <a:spLocks noChangeShapeType="1"/>
            </p:cNvSpPr>
            <p:nvPr/>
          </p:nvSpPr>
          <p:spPr bwMode="auto">
            <a:xfrm flipH="1">
              <a:off x="7052147" y="5458955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60" name="Line 43"/>
            <p:cNvSpPr>
              <a:spLocks noChangeShapeType="1"/>
            </p:cNvSpPr>
            <p:nvPr/>
          </p:nvSpPr>
          <p:spPr bwMode="auto">
            <a:xfrm>
              <a:off x="2354526" y="5360681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61" name="Line 44"/>
            <p:cNvSpPr>
              <a:spLocks noChangeShapeType="1"/>
            </p:cNvSpPr>
            <p:nvPr/>
          </p:nvSpPr>
          <p:spPr bwMode="auto">
            <a:xfrm flipH="1">
              <a:off x="7052147" y="5360681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62" name="Line 45"/>
            <p:cNvSpPr>
              <a:spLocks noChangeShapeType="1"/>
            </p:cNvSpPr>
            <p:nvPr/>
          </p:nvSpPr>
          <p:spPr bwMode="auto">
            <a:xfrm>
              <a:off x="2354526" y="5295166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63" name="Line 46"/>
            <p:cNvSpPr>
              <a:spLocks noChangeShapeType="1"/>
            </p:cNvSpPr>
            <p:nvPr/>
          </p:nvSpPr>
          <p:spPr bwMode="auto">
            <a:xfrm flipH="1">
              <a:off x="7052147" y="5295166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64" name="Line 47"/>
            <p:cNvSpPr>
              <a:spLocks noChangeShapeType="1"/>
            </p:cNvSpPr>
            <p:nvPr/>
          </p:nvSpPr>
          <p:spPr bwMode="auto">
            <a:xfrm>
              <a:off x="2354526" y="5240569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65" name="Line 48"/>
            <p:cNvSpPr>
              <a:spLocks noChangeShapeType="1"/>
            </p:cNvSpPr>
            <p:nvPr/>
          </p:nvSpPr>
          <p:spPr bwMode="auto">
            <a:xfrm flipH="1">
              <a:off x="7052147" y="5240569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66" name="Line 49"/>
            <p:cNvSpPr>
              <a:spLocks noChangeShapeType="1"/>
            </p:cNvSpPr>
            <p:nvPr/>
          </p:nvSpPr>
          <p:spPr bwMode="auto">
            <a:xfrm>
              <a:off x="2354526" y="5196892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67" name="Line 50"/>
            <p:cNvSpPr>
              <a:spLocks noChangeShapeType="1"/>
            </p:cNvSpPr>
            <p:nvPr/>
          </p:nvSpPr>
          <p:spPr bwMode="auto">
            <a:xfrm flipH="1">
              <a:off x="7052147" y="5196892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68" name="Line 51"/>
            <p:cNvSpPr>
              <a:spLocks noChangeShapeType="1"/>
            </p:cNvSpPr>
            <p:nvPr/>
          </p:nvSpPr>
          <p:spPr bwMode="auto">
            <a:xfrm>
              <a:off x="2354526" y="5164134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69" name="Line 52"/>
            <p:cNvSpPr>
              <a:spLocks noChangeShapeType="1"/>
            </p:cNvSpPr>
            <p:nvPr/>
          </p:nvSpPr>
          <p:spPr bwMode="auto">
            <a:xfrm flipH="1">
              <a:off x="7052147" y="5164134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70" name="Line 53"/>
            <p:cNvSpPr>
              <a:spLocks noChangeShapeType="1"/>
            </p:cNvSpPr>
            <p:nvPr/>
          </p:nvSpPr>
          <p:spPr bwMode="auto">
            <a:xfrm>
              <a:off x="2354526" y="5131376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71" name="Line 54"/>
            <p:cNvSpPr>
              <a:spLocks noChangeShapeType="1"/>
            </p:cNvSpPr>
            <p:nvPr/>
          </p:nvSpPr>
          <p:spPr bwMode="auto">
            <a:xfrm flipH="1">
              <a:off x="7052147" y="5131376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72" name="Line 55"/>
            <p:cNvSpPr>
              <a:spLocks noChangeShapeType="1"/>
            </p:cNvSpPr>
            <p:nvPr/>
          </p:nvSpPr>
          <p:spPr bwMode="auto">
            <a:xfrm>
              <a:off x="2354526" y="5109538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73" name="Line 56"/>
            <p:cNvSpPr>
              <a:spLocks noChangeShapeType="1"/>
            </p:cNvSpPr>
            <p:nvPr/>
          </p:nvSpPr>
          <p:spPr bwMode="auto">
            <a:xfrm flipH="1">
              <a:off x="7052147" y="5109538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74" name="Line 57"/>
            <p:cNvSpPr>
              <a:spLocks noChangeShapeType="1"/>
            </p:cNvSpPr>
            <p:nvPr/>
          </p:nvSpPr>
          <p:spPr bwMode="auto">
            <a:xfrm>
              <a:off x="2354526" y="5087699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75" name="Line 58"/>
            <p:cNvSpPr>
              <a:spLocks noChangeShapeType="1"/>
            </p:cNvSpPr>
            <p:nvPr/>
          </p:nvSpPr>
          <p:spPr bwMode="auto">
            <a:xfrm flipH="1">
              <a:off x="7052147" y="5087699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76" name="Line 59"/>
            <p:cNvSpPr>
              <a:spLocks noChangeShapeType="1"/>
            </p:cNvSpPr>
            <p:nvPr/>
          </p:nvSpPr>
          <p:spPr bwMode="auto">
            <a:xfrm>
              <a:off x="2354526" y="5087699"/>
              <a:ext cx="4368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77" name="Line 60"/>
            <p:cNvSpPr>
              <a:spLocks noChangeShapeType="1"/>
            </p:cNvSpPr>
            <p:nvPr/>
          </p:nvSpPr>
          <p:spPr bwMode="auto">
            <a:xfrm flipH="1">
              <a:off x="7030304" y="5087699"/>
              <a:ext cx="5460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78" name="Rectangle 61"/>
            <p:cNvSpPr>
              <a:spLocks noChangeArrowheads="1"/>
            </p:cNvSpPr>
            <p:nvPr/>
          </p:nvSpPr>
          <p:spPr bwMode="auto">
            <a:xfrm>
              <a:off x="2048725" y="5000345"/>
              <a:ext cx="151080" cy="16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5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10</a:t>
              </a:r>
              <a:endParaRPr kumimoji="0" lang="en-US" altLang="en-US" sz="20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79" name="Rectangle 62"/>
            <p:cNvSpPr>
              <a:spLocks noChangeArrowheads="1"/>
            </p:cNvSpPr>
            <p:nvPr/>
          </p:nvSpPr>
          <p:spPr bwMode="auto">
            <a:xfrm>
              <a:off x="2201625" y="4945748"/>
              <a:ext cx="114675" cy="123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20</a:t>
              </a:r>
              <a:endParaRPr kumimoji="0" lang="en-US" altLang="en-US" sz="20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80" name="Line 63"/>
            <p:cNvSpPr>
              <a:spLocks noChangeShapeType="1"/>
            </p:cNvSpPr>
            <p:nvPr/>
          </p:nvSpPr>
          <p:spPr bwMode="auto">
            <a:xfrm>
              <a:off x="2354526" y="4923910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81" name="Line 64"/>
            <p:cNvSpPr>
              <a:spLocks noChangeShapeType="1"/>
            </p:cNvSpPr>
            <p:nvPr/>
          </p:nvSpPr>
          <p:spPr bwMode="auto">
            <a:xfrm flipH="1">
              <a:off x="7052147" y="4923910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82" name="Line 65"/>
            <p:cNvSpPr>
              <a:spLocks noChangeShapeType="1"/>
            </p:cNvSpPr>
            <p:nvPr/>
          </p:nvSpPr>
          <p:spPr bwMode="auto">
            <a:xfrm>
              <a:off x="2354526" y="4825636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83" name="Line 66"/>
            <p:cNvSpPr>
              <a:spLocks noChangeShapeType="1"/>
            </p:cNvSpPr>
            <p:nvPr/>
          </p:nvSpPr>
          <p:spPr bwMode="auto">
            <a:xfrm flipH="1">
              <a:off x="7052147" y="4825636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84" name="Line 67"/>
            <p:cNvSpPr>
              <a:spLocks noChangeShapeType="1"/>
            </p:cNvSpPr>
            <p:nvPr/>
          </p:nvSpPr>
          <p:spPr bwMode="auto">
            <a:xfrm>
              <a:off x="2354526" y="4760120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85" name="Line 68"/>
            <p:cNvSpPr>
              <a:spLocks noChangeShapeType="1"/>
            </p:cNvSpPr>
            <p:nvPr/>
          </p:nvSpPr>
          <p:spPr bwMode="auto">
            <a:xfrm flipH="1">
              <a:off x="7052147" y="4760120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86" name="Line 69"/>
            <p:cNvSpPr>
              <a:spLocks noChangeShapeType="1"/>
            </p:cNvSpPr>
            <p:nvPr/>
          </p:nvSpPr>
          <p:spPr bwMode="auto">
            <a:xfrm>
              <a:off x="2354526" y="4705524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87" name="Line 70"/>
            <p:cNvSpPr>
              <a:spLocks noChangeShapeType="1"/>
            </p:cNvSpPr>
            <p:nvPr/>
          </p:nvSpPr>
          <p:spPr bwMode="auto">
            <a:xfrm flipH="1">
              <a:off x="7052147" y="4705524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88" name="Line 71"/>
            <p:cNvSpPr>
              <a:spLocks noChangeShapeType="1"/>
            </p:cNvSpPr>
            <p:nvPr/>
          </p:nvSpPr>
          <p:spPr bwMode="auto">
            <a:xfrm>
              <a:off x="2354526" y="4672766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89" name="Line 72"/>
            <p:cNvSpPr>
              <a:spLocks noChangeShapeType="1"/>
            </p:cNvSpPr>
            <p:nvPr/>
          </p:nvSpPr>
          <p:spPr bwMode="auto">
            <a:xfrm flipH="1">
              <a:off x="7052147" y="4672766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90" name="Line 73"/>
            <p:cNvSpPr>
              <a:spLocks noChangeShapeType="1"/>
            </p:cNvSpPr>
            <p:nvPr/>
          </p:nvSpPr>
          <p:spPr bwMode="auto">
            <a:xfrm>
              <a:off x="2354526" y="4629088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91" name="Line 74"/>
            <p:cNvSpPr>
              <a:spLocks noChangeShapeType="1"/>
            </p:cNvSpPr>
            <p:nvPr/>
          </p:nvSpPr>
          <p:spPr bwMode="auto">
            <a:xfrm flipH="1">
              <a:off x="7052147" y="4629088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92" name="Line 75"/>
            <p:cNvSpPr>
              <a:spLocks noChangeShapeType="1"/>
            </p:cNvSpPr>
            <p:nvPr/>
          </p:nvSpPr>
          <p:spPr bwMode="auto">
            <a:xfrm>
              <a:off x="2354526" y="4607250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93" name="Line 76"/>
            <p:cNvSpPr>
              <a:spLocks noChangeShapeType="1"/>
            </p:cNvSpPr>
            <p:nvPr/>
          </p:nvSpPr>
          <p:spPr bwMode="auto">
            <a:xfrm flipH="1">
              <a:off x="7052147" y="4607250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94" name="Line 77"/>
            <p:cNvSpPr>
              <a:spLocks noChangeShapeType="1"/>
            </p:cNvSpPr>
            <p:nvPr/>
          </p:nvSpPr>
          <p:spPr bwMode="auto">
            <a:xfrm>
              <a:off x="2354526" y="4574492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95" name="Line 78"/>
            <p:cNvSpPr>
              <a:spLocks noChangeShapeType="1"/>
            </p:cNvSpPr>
            <p:nvPr/>
          </p:nvSpPr>
          <p:spPr bwMode="auto">
            <a:xfrm flipH="1">
              <a:off x="7052147" y="4574492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96" name="Line 79"/>
            <p:cNvSpPr>
              <a:spLocks noChangeShapeType="1"/>
            </p:cNvSpPr>
            <p:nvPr/>
          </p:nvSpPr>
          <p:spPr bwMode="auto">
            <a:xfrm>
              <a:off x="2354526" y="4552653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97" name="Line 80"/>
            <p:cNvSpPr>
              <a:spLocks noChangeShapeType="1"/>
            </p:cNvSpPr>
            <p:nvPr/>
          </p:nvSpPr>
          <p:spPr bwMode="auto">
            <a:xfrm flipH="1">
              <a:off x="7052147" y="4552653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98" name="Line 81"/>
            <p:cNvSpPr>
              <a:spLocks noChangeShapeType="1"/>
            </p:cNvSpPr>
            <p:nvPr/>
          </p:nvSpPr>
          <p:spPr bwMode="auto">
            <a:xfrm>
              <a:off x="2354526" y="4552653"/>
              <a:ext cx="4368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99" name="Line 82"/>
            <p:cNvSpPr>
              <a:spLocks noChangeShapeType="1"/>
            </p:cNvSpPr>
            <p:nvPr/>
          </p:nvSpPr>
          <p:spPr bwMode="auto">
            <a:xfrm flipH="1">
              <a:off x="7030304" y="4552653"/>
              <a:ext cx="5460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00" name="Rectangle 83"/>
            <p:cNvSpPr>
              <a:spLocks noChangeArrowheads="1"/>
            </p:cNvSpPr>
            <p:nvPr/>
          </p:nvSpPr>
          <p:spPr bwMode="auto">
            <a:xfrm>
              <a:off x="2048725" y="4465299"/>
              <a:ext cx="151080" cy="16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5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10</a:t>
              </a:r>
              <a:endParaRPr kumimoji="0" lang="en-US" altLang="en-US" sz="20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01" name="Rectangle 84"/>
            <p:cNvSpPr>
              <a:spLocks noChangeArrowheads="1"/>
            </p:cNvSpPr>
            <p:nvPr/>
          </p:nvSpPr>
          <p:spPr bwMode="auto">
            <a:xfrm>
              <a:off x="2201625" y="4410703"/>
              <a:ext cx="114675" cy="123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21</a:t>
              </a:r>
              <a:endParaRPr kumimoji="0" lang="en-US" altLang="en-US" sz="20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02" name="Line 85"/>
            <p:cNvSpPr>
              <a:spLocks noChangeShapeType="1"/>
            </p:cNvSpPr>
            <p:nvPr/>
          </p:nvSpPr>
          <p:spPr bwMode="auto">
            <a:xfrm>
              <a:off x="2354526" y="4388864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03" name="Line 86"/>
            <p:cNvSpPr>
              <a:spLocks noChangeShapeType="1"/>
            </p:cNvSpPr>
            <p:nvPr/>
          </p:nvSpPr>
          <p:spPr bwMode="auto">
            <a:xfrm flipH="1">
              <a:off x="7052147" y="4388864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04" name="Line 87"/>
            <p:cNvSpPr>
              <a:spLocks noChangeShapeType="1"/>
            </p:cNvSpPr>
            <p:nvPr/>
          </p:nvSpPr>
          <p:spPr bwMode="auto">
            <a:xfrm>
              <a:off x="2354526" y="4290590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05" name="Line 88"/>
            <p:cNvSpPr>
              <a:spLocks noChangeShapeType="1"/>
            </p:cNvSpPr>
            <p:nvPr/>
          </p:nvSpPr>
          <p:spPr bwMode="auto">
            <a:xfrm flipH="1">
              <a:off x="7052147" y="4290590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06" name="Line 89"/>
            <p:cNvSpPr>
              <a:spLocks noChangeShapeType="1"/>
            </p:cNvSpPr>
            <p:nvPr/>
          </p:nvSpPr>
          <p:spPr bwMode="auto">
            <a:xfrm>
              <a:off x="2354526" y="4225074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07" name="Line 90"/>
            <p:cNvSpPr>
              <a:spLocks noChangeShapeType="1"/>
            </p:cNvSpPr>
            <p:nvPr/>
          </p:nvSpPr>
          <p:spPr bwMode="auto">
            <a:xfrm flipH="1">
              <a:off x="7052147" y="4225074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08" name="Line 91"/>
            <p:cNvSpPr>
              <a:spLocks noChangeShapeType="1"/>
            </p:cNvSpPr>
            <p:nvPr/>
          </p:nvSpPr>
          <p:spPr bwMode="auto">
            <a:xfrm>
              <a:off x="2354526" y="4181397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09" name="Line 92"/>
            <p:cNvSpPr>
              <a:spLocks noChangeShapeType="1"/>
            </p:cNvSpPr>
            <p:nvPr/>
          </p:nvSpPr>
          <p:spPr bwMode="auto">
            <a:xfrm flipH="1">
              <a:off x="7052147" y="4181397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10" name="Line 93"/>
            <p:cNvSpPr>
              <a:spLocks noChangeShapeType="1"/>
            </p:cNvSpPr>
            <p:nvPr/>
          </p:nvSpPr>
          <p:spPr bwMode="auto">
            <a:xfrm>
              <a:off x="2354526" y="4137720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11" name="Line 94"/>
            <p:cNvSpPr>
              <a:spLocks noChangeShapeType="1"/>
            </p:cNvSpPr>
            <p:nvPr/>
          </p:nvSpPr>
          <p:spPr bwMode="auto">
            <a:xfrm flipH="1">
              <a:off x="7052147" y="4137720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12" name="Line 95"/>
            <p:cNvSpPr>
              <a:spLocks noChangeShapeType="1"/>
            </p:cNvSpPr>
            <p:nvPr/>
          </p:nvSpPr>
          <p:spPr bwMode="auto">
            <a:xfrm>
              <a:off x="2354526" y="4094043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13" name="Line 96"/>
            <p:cNvSpPr>
              <a:spLocks noChangeShapeType="1"/>
            </p:cNvSpPr>
            <p:nvPr/>
          </p:nvSpPr>
          <p:spPr bwMode="auto">
            <a:xfrm flipH="1">
              <a:off x="7052147" y="4094043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14" name="Line 97"/>
            <p:cNvSpPr>
              <a:spLocks noChangeShapeType="1"/>
            </p:cNvSpPr>
            <p:nvPr/>
          </p:nvSpPr>
          <p:spPr bwMode="auto">
            <a:xfrm>
              <a:off x="2354526" y="4072204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15" name="Line 98"/>
            <p:cNvSpPr>
              <a:spLocks noChangeShapeType="1"/>
            </p:cNvSpPr>
            <p:nvPr/>
          </p:nvSpPr>
          <p:spPr bwMode="auto">
            <a:xfrm flipH="1">
              <a:off x="7052147" y="4072204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16" name="Line 99"/>
            <p:cNvSpPr>
              <a:spLocks noChangeShapeType="1"/>
            </p:cNvSpPr>
            <p:nvPr/>
          </p:nvSpPr>
          <p:spPr bwMode="auto">
            <a:xfrm>
              <a:off x="2354526" y="4039446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17" name="Line 100"/>
            <p:cNvSpPr>
              <a:spLocks noChangeShapeType="1"/>
            </p:cNvSpPr>
            <p:nvPr/>
          </p:nvSpPr>
          <p:spPr bwMode="auto">
            <a:xfrm flipH="1">
              <a:off x="7052147" y="4039446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18" name="Line 101"/>
            <p:cNvSpPr>
              <a:spLocks noChangeShapeType="1"/>
            </p:cNvSpPr>
            <p:nvPr/>
          </p:nvSpPr>
          <p:spPr bwMode="auto">
            <a:xfrm>
              <a:off x="2354526" y="4017608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19" name="Line 102"/>
            <p:cNvSpPr>
              <a:spLocks noChangeShapeType="1"/>
            </p:cNvSpPr>
            <p:nvPr/>
          </p:nvSpPr>
          <p:spPr bwMode="auto">
            <a:xfrm flipH="1">
              <a:off x="7052147" y="4017608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20" name="Line 103"/>
            <p:cNvSpPr>
              <a:spLocks noChangeShapeType="1"/>
            </p:cNvSpPr>
            <p:nvPr/>
          </p:nvSpPr>
          <p:spPr bwMode="auto">
            <a:xfrm>
              <a:off x="2354526" y="4017608"/>
              <a:ext cx="4368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21" name="Line 104"/>
            <p:cNvSpPr>
              <a:spLocks noChangeShapeType="1"/>
            </p:cNvSpPr>
            <p:nvPr/>
          </p:nvSpPr>
          <p:spPr bwMode="auto">
            <a:xfrm flipH="1">
              <a:off x="7030304" y="4017608"/>
              <a:ext cx="5460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22" name="Rectangle 105"/>
            <p:cNvSpPr>
              <a:spLocks noChangeArrowheads="1"/>
            </p:cNvSpPr>
            <p:nvPr/>
          </p:nvSpPr>
          <p:spPr bwMode="auto">
            <a:xfrm>
              <a:off x="2048725" y="3930253"/>
              <a:ext cx="151080" cy="16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5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10</a:t>
              </a:r>
              <a:endParaRPr kumimoji="0" lang="en-US" altLang="en-US" sz="20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23" name="Rectangle 106"/>
            <p:cNvSpPr>
              <a:spLocks noChangeArrowheads="1"/>
            </p:cNvSpPr>
            <p:nvPr/>
          </p:nvSpPr>
          <p:spPr bwMode="auto">
            <a:xfrm>
              <a:off x="2201625" y="3875657"/>
              <a:ext cx="114675" cy="123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22</a:t>
              </a:r>
              <a:endParaRPr kumimoji="0" lang="en-US" altLang="en-US" sz="20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24" name="Line 107"/>
            <p:cNvSpPr>
              <a:spLocks noChangeShapeType="1"/>
            </p:cNvSpPr>
            <p:nvPr/>
          </p:nvSpPr>
          <p:spPr bwMode="auto">
            <a:xfrm>
              <a:off x="2354526" y="3853818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25" name="Line 108"/>
            <p:cNvSpPr>
              <a:spLocks noChangeShapeType="1"/>
            </p:cNvSpPr>
            <p:nvPr/>
          </p:nvSpPr>
          <p:spPr bwMode="auto">
            <a:xfrm flipH="1">
              <a:off x="7052147" y="3853818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26" name="Line 109"/>
            <p:cNvSpPr>
              <a:spLocks noChangeShapeType="1"/>
            </p:cNvSpPr>
            <p:nvPr/>
          </p:nvSpPr>
          <p:spPr bwMode="auto">
            <a:xfrm>
              <a:off x="2354526" y="3766464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27" name="Line 110"/>
            <p:cNvSpPr>
              <a:spLocks noChangeShapeType="1"/>
            </p:cNvSpPr>
            <p:nvPr/>
          </p:nvSpPr>
          <p:spPr bwMode="auto">
            <a:xfrm flipH="1">
              <a:off x="7052147" y="3766464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28" name="Line 111"/>
            <p:cNvSpPr>
              <a:spLocks noChangeShapeType="1"/>
            </p:cNvSpPr>
            <p:nvPr/>
          </p:nvSpPr>
          <p:spPr bwMode="auto">
            <a:xfrm>
              <a:off x="2354526" y="3700948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29" name="Line 112"/>
            <p:cNvSpPr>
              <a:spLocks noChangeShapeType="1"/>
            </p:cNvSpPr>
            <p:nvPr/>
          </p:nvSpPr>
          <p:spPr bwMode="auto">
            <a:xfrm flipH="1">
              <a:off x="7052147" y="3700948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30" name="Line 113"/>
            <p:cNvSpPr>
              <a:spLocks noChangeShapeType="1"/>
            </p:cNvSpPr>
            <p:nvPr/>
          </p:nvSpPr>
          <p:spPr bwMode="auto">
            <a:xfrm>
              <a:off x="2354526" y="3646352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31" name="Line 114"/>
            <p:cNvSpPr>
              <a:spLocks noChangeShapeType="1"/>
            </p:cNvSpPr>
            <p:nvPr/>
          </p:nvSpPr>
          <p:spPr bwMode="auto">
            <a:xfrm flipH="1">
              <a:off x="7052147" y="3646352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32" name="Line 115"/>
            <p:cNvSpPr>
              <a:spLocks noChangeShapeType="1"/>
            </p:cNvSpPr>
            <p:nvPr/>
          </p:nvSpPr>
          <p:spPr bwMode="auto">
            <a:xfrm>
              <a:off x="2354526" y="3602675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33" name="Line 116"/>
            <p:cNvSpPr>
              <a:spLocks noChangeShapeType="1"/>
            </p:cNvSpPr>
            <p:nvPr/>
          </p:nvSpPr>
          <p:spPr bwMode="auto">
            <a:xfrm flipH="1">
              <a:off x="7052147" y="3602675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34" name="Line 117"/>
            <p:cNvSpPr>
              <a:spLocks noChangeShapeType="1"/>
            </p:cNvSpPr>
            <p:nvPr/>
          </p:nvSpPr>
          <p:spPr bwMode="auto">
            <a:xfrm>
              <a:off x="2354526" y="3569917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35" name="Line 118"/>
            <p:cNvSpPr>
              <a:spLocks noChangeShapeType="1"/>
            </p:cNvSpPr>
            <p:nvPr/>
          </p:nvSpPr>
          <p:spPr bwMode="auto">
            <a:xfrm flipH="1">
              <a:off x="7052147" y="3569917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36" name="Line 119"/>
            <p:cNvSpPr>
              <a:spLocks noChangeShapeType="1"/>
            </p:cNvSpPr>
            <p:nvPr/>
          </p:nvSpPr>
          <p:spPr bwMode="auto">
            <a:xfrm>
              <a:off x="2354526" y="3537159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37" name="Line 120"/>
            <p:cNvSpPr>
              <a:spLocks noChangeShapeType="1"/>
            </p:cNvSpPr>
            <p:nvPr/>
          </p:nvSpPr>
          <p:spPr bwMode="auto">
            <a:xfrm flipH="1">
              <a:off x="7052147" y="3537159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38" name="Line 121"/>
            <p:cNvSpPr>
              <a:spLocks noChangeShapeType="1"/>
            </p:cNvSpPr>
            <p:nvPr/>
          </p:nvSpPr>
          <p:spPr bwMode="auto">
            <a:xfrm>
              <a:off x="2354526" y="3504401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39" name="Line 122"/>
            <p:cNvSpPr>
              <a:spLocks noChangeShapeType="1"/>
            </p:cNvSpPr>
            <p:nvPr/>
          </p:nvSpPr>
          <p:spPr bwMode="auto">
            <a:xfrm flipH="1">
              <a:off x="7052147" y="3504401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40" name="Line 123"/>
            <p:cNvSpPr>
              <a:spLocks noChangeShapeType="1"/>
            </p:cNvSpPr>
            <p:nvPr/>
          </p:nvSpPr>
          <p:spPr bwMode="auto">
            <a:xfrm>
              <a:off x="2354526" y="3482562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41" name="Line 124"/>
            <p:cNvSpPr>
              <a:spLocks noChangeShapeType="1"/>
            </p:cNvSpPr>
            <p:nvPr/>
          </p:nvSpPr>
          <p:spPr bwMode="auto">
            <a:xfrm flipH="1">
              <a:off x="7052147" y="3482562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42" name="Line 125"/>
            <p:cNvSpPr>
              <a:spLocks noChangeShapeType="1"/>
            </p:cNvSpPr>
            <p:nvPr/>
          </p:nvSpPr>
          <p:spPr bwMode="auto">
            <a:xfrm>
              <a:off x="2354526" y="3482562"/>
              <a:ext cx="4368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43" name="Line 126"/>
            <p:cNvSpPr>
              <a:spLocks noChangeShapeType="1"/>
            </p:cNvSpPr>
            <p:nvPr/>
          </p:nvSpPr>
          <p:spPr bwMode="auto">
            <a:xfrm flipH="1">
              <a:off x="7030304" y="3482562"/>
              <a:ext cx="5460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44" name="Rectangle 127"/>
            <p:cNvSpPr>
              <a:spLocks noChangeArrowheads="1"/>
            </p:cNvSpPr>
            <p:nvPr/>
          </p:nvSpPr>
          <p:spPr bwMode="auto">
            <a:xfrm>
              <a:off x="2048725" y="3395208"/>
              <a:ext cx="151080" cy="16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5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10</a:t>
              </a:r>
              <a:endParaRPr kumimoji="0" lang="en-US" altLang="en-US" sz="20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45" name="Rectangle 128"/>
            <p:cNvSpPr>
              <a:spLocks noChangeArrowheads="1"/>
            </p:cNvSpPr>
            <p:nvPr/>
          </p:nvSpPr>
          <p:spPr bwMode="auto">
            <a:xfrm>
              <a:off x="2201625" y="3340611"/>
              <a:ext cx="114675" cy="123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23</a:t>
              </a:r>
              <a:endParaRPr kumimoji="0" lang="en-US" altLang="en-US" sz="20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46" name="Line 129"/>
            <p:cNvSpPr>
              <a:spLocks noChangeShapeType="1"/>
            </p:cNvSpPr>
            <p:nvPr/>
          </p:nvSpPr>
          <p:spPr bwMode="auto">
            <a:xfrm>
              <a:off x="2354526" y="3318773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47" name="Line 130"/>
            <p:cNvSpPr>
              <a:spLocks noChangeShapeType="1"/>
            </p:cNvSpPr>
            <p:nvPr/>
          </p:nvSpPr>
          <p:spPr bwMode="auto">
            <a:xfrm flipH="1">
              <a:off x="7052147" y="3318773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48" name="Line 131"/>
            <p:cNvSpPr>
              <a:spLocks noChangeShapeType="1"/>
            </p:cNvSpPr>
            <p:nvPr/>
          </p:nvSpPr>
          <p:spPr bwMode="auto">
            <a:xfrm>
              <a:off x="2354526" y="3231418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49" name="Line 132"/>
            <p:cNvSpPr>
              <a:spLocks noChangeShapeType="1"/>
            </p:cNvSpPr>
            <p:nvPr/>
          </p:nvSpPr>
          <p:spPr bwMode="auto">
            <a:xfrm flipH="1">
              <a:off x="7052147" y="3231418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50" name="Line 133"/>
            <p:cNvSpPr>
              <a:spLocks noChangeShapeType="1"/>
            </p:cNvSpPr>
            <p:nvPr/>
          </p:nvSpPr>
          <p:spPr bwMode="auto">
            <a:xfrm>
              <a:off x="2354526" y="3165903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51" name="Line 134"/>
            <p:cNvSpPr>
              <a:spLocks noChangeShapeType="1"/>
            </p:cNvSpPr>
            <p:nvPr/>
          </p:nvSpPr>
          <p:spPr bwMode="auto">
            <a:xfrm flipH="1">
              <a:off x="7052147" y="3165903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52" name="Line 135"/>
            <p:cNvSpPr>
              <a:spLocks noChangeShapeType="1"/>
            </p:cNvSpPr>
            <p:nvPr/>
          </p:nvSpPr>
          <p:spPr bwMode="auto">
            <a:xfrm>
              <a:off x="2354526" y="3111306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53" name="Line 136"/>
            <p:cNvSpPr>
              <a:spLocks noChangeShapeType="1"/>
            </p:cNvSpPr>
            <p:nvPr/>
          </p:nvSpPr>
          <p:spPr bwMode="auto">
            <a:xfrm flipH="1">
              <a:off x="7052147" y="3111306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54" name="Line 137"/>
            <p:cNvSpPr>
              <a:spLocks noChangeShapeType="1"/>
            </p:cNvSpPr>
            <p:nvPr/>
          </p:nvSpPr>
          <p:spPr bwMode="auto">
            <a:xfrm>
              <a:off x="2354526" y="3067629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55" name="Line 138"/>
            <p:cNvSpPr>
              <a:spLocks noChangeShapeType="1"/>
            </p:cNvSpPr>
            <p:nvPr/>
          </p:nvSpPr>
          <p:spPr bwMode="auto">
            <a:xfrm flipH="1">
              <a:off x="7052147" y="3067629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56" name="Line 139"/>
            <p:cNvSpPr>
              <a:spLocks noChangeShapeType="1"/>
            </p:cNvSpPr>
            <p:nvPr/>
          </p:nvSpPr>
          <p:spPr bwMode="auto">
            <a:xfrm>
              <a:off x="2354526" y="3034871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57" name="Line 140"/>
            <p:cNvSpPr>
              <a:spLocks noChangeShapeType="1"/>
            </p:cNvSpPr>
            <p:nvPr/>
          </p:nvSpPr>
          <p:spPr bwMode="auto">
            <a:xfrm flipH="1">
              <a:off x="7052147" y="3034871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58" name="Line 141"/>
            <p:cNvSpPr>
              <a:spLocks noChangeShapeType="1"/>
            </p:cNvSpPr>
            <p:nvPr/>
          </p:nvSpPr>
          <p:spPr bwMode="auto">
            <a:xfrm>
              <a:off x="2354526" y="3002113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59" name="Line 142"/>
            <p:cNvSpPr>
              <a:spLocks noChangeShapeType="1"/>
            </p:cNvSpPr>
            <p:nvPr/>
          </p:nvSpPr>
          <p:spPr bwMode="auto">
            <a:xfrm flipH="1">
              <a:off x="7052147" y="3002113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60" name="Line 143"/>
            <p:cNvSpPr>
              <a:spLocks noChangeShapeType="1"/>
            </p:cNvSpPr>
            <p:nvPr/>
          </p:nvSpPr>
          <p:spPr bwMode="auto">
            <a:xfrm>
              <a:off x="2354526" y="2969355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61" name="Line 144"/>
            <p:cNvSpPr>
              <a:spLocks noChangeShapeType="1"/>
            </p:cNvSpPr>
            <p:nvPr/>
          </p:nvSpPr>
          <p:spPr bwMode="auto">
            <a:xfrm flipH="1">
              <a:off x="7052147" y="2969355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62" name="Line 145"/>
            <p:cNvSpPr>
              <a:spLocks noChangeShapeType="1"/>
            </p:cNvSpPr>
            <p:nvPr/>
          </p:nvSpPr>
          <p:spPr bwMode="auto">
            <a:xfrm>
              <a:off x="2354526" y="2947517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63" name="Line 146"/>
            <p:cNvSpPr>
              <a:spLocks noChangeShapeType="1"/>
            </p:cNvSpPr>
            <p:nvPr/>
          </p:nvSpPr>
          <p:spPr bwMode="auto">
            <a:xfrm flipH="1">
              <a:off x="7052147" y="2947517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64" name="Line 147"/>
            <p:cNvSpPr>
              <a:spLocks noChangeShapeType="1"/>
            </p:cNvSpPr>
            <p:nvPr/>
          </p:nvSpPr>
          <p:spPr bwMode="auto">
            <a:xfrm>
              <a:off x="2354526" y="2947517"/>
              <a:ext cx="4368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65" name="Line 148"/>
            <p:cNvSpPr>
              <a:spLocks noChangeShapeType="1"/>
            </p:cNvSpPr>
            <p:nvPr/>
          </p:nvSpPr>
          <p:spPr bwMode="auto">
            <a:xfrm flipH="1">
              <a:off x="7030304" y="2947517"/>
              <a:ext cx="5460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66" name="Rectangle 149"/>
            <p:cNvSpPr>
              <a:spLocks noChangeArrowheads="1"/>
            </p:cNvSpPr>
            <p:nvPr/>
          </p:nvSpPr>
          <p:spPr bwMode="auto">
            <a:xfrm>
              <a:off x="2048725" y="2860162"/>
              <a:ext cx="151080" cy="16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5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10</a:t>
              </a:r>
              <a:endParaRPr kumimoji="0" lang="en-US" altLang="en-US" sz="20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67" name="Rectangle 150"/>
            <p:cNvSpPr>
              <a:spLocks noChangeArrowheads="1"/>
            </p:cNvSpPr>
            <p:nvPr/>
          </p:nvSpPr>
          <p:spPr bwMode="auto">
            <a:xfrm>
              <a:off x="2201625" y="2805566"/>
              <a:ext cx="114675" cy="123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24</a:t>
              </a:r>
              <a:endParaRPr kumimoji="0" lang="en-US" altLang="en-US" sz="20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68" name="Line 151"/>
            <p:cNvSpPr>
              <a:spLocks noChangeShapeType="1"/>
            </p:cNvSpPr>
            <p:nvPr/>
          </p:nvSpPr>
          <p:spPr bwMode="auto">
            <a:xfrm>
              <a:off x="2354526" y="2794647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69" name="Line 152"/>
            <p:cNvSpPr>
              <a:spLocks noChangeShapeType="1"/>
            </p:cNvSpPr>
            <p:nvPr/>
          </p:nvSpPr>
          <p:spPr bwMode="auto">
            <a:xfrm flipH="1">
              <a:off x="7052147" y="2794647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70" name="Line 153"/>
            <p:cNvSpPr>
              <a:spLocks noChangeShapeType="1"/>
            </p:cNvSpPr>
            <p:nvPr/>
          </p:nvSpPr>
          <p:spPr bwMode="auto">
            <a:xfrm>
              <a:off x="2354526" y="2696373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71" name="Line 154"/>
            <p:cNvSpPr>
              <a:spLocks noChangeShapeType="1"/>
            </p:cNvSpPr>
            <p:nvPr/>
          </p:nvSpPr>
          <p:spPr bwMode="auto">
            <a:xfrm flipH="1">
              <a:off x="7052147" y="2696373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72" name="Line 155"/>
            <p:cNvSpPr>
              <a:spLocks noChangeShapeType="1"/>
            </p:cNvSpPr>
            <p:nvPr/>
          </p:nvSpPr>
          <p:spPr bwMode="auto">
            <a:xfrm>
              <a:off x="2354526" y="2630857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73" name="Line 156"/>
            <p:cNvSpPr>
              <a:spLocks noChangeShapeType="1"/>
            </p:cNvSpPr>
            <p:nvPr/>
          </p:nvSpPr>
          <p:spPr bwMode="auto">
            <a:xfrm flipH="1">
              <a:off x="7052147" y="2630857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74" name="Line 157"/>
            <p:cNvSpPr>
              <a:spLocks noChangeShapeType="1"/>
            </p:cNvSpPr>
            <p:nvPr/>
          </p:nvSpPr>
          <p:spPr bwMode="auto">
            <a:xfrm>
              <a:off x="2354526" y="2576261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75" name="Line 158"/>
            <p:cNvSpPr>
              <a:spLocks noChangeShapeType="1"/>
            </p:cNvSpPr>
            <p:nvPr/>
          </p:nvSpPr>
          <p:spPr bwMode="auto">
            <a:xfrm flipH="1">
              <a:off x="7052147" y="2576261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76" name="Line 159"/>
            <p:cNvSpPr>
              <a:spLocks noChangeShapeType="1"/>
            </p:cNvSpPr>
            <p:nvPr/>
          </p:nvSpPr>
          <p:spPr bwMode="auto">
            <a:xfrm>
              <a:off x="2354526" y="2532583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77" name="Line 160"/>
            <p:cNvSpPr>
              <a:spLocks noChangeShapeType="1"/>
            </p:cNvSpPr>
            <p:nvPr/>
          </p:nvSpPr>
          <p:spPr bwMode="auto">
            <a:xfrm flipH="1">
              <a:off x="7052147" y="2532583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78" name="Line 161"/>
            <p:cNvSpPr>
              <a:spLocks noChangeShapeType="1"/>
            </p:cNvSpPr>
            <p:nvPr/>
          </p:nvSpPr>
          <p:spPr bwMode="auto">
            <a:xfrm>
              <a:off x="2354526" y="2499826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79" name="Line 162"/>
            <p:cNvSpPr>
              <a:spLocks noChangeShapeType="1"/>
            </p:cNvSpPr>
            <p:nvPr/>
          </p:nvSpPr>
          <p:spPr bwMode="auto">
            <a:xfrm flipH="1">
              <a:off x="7052147" y="2499826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80" name="Line 163"/>
            <p:cNvSpPr>
              <a:spLocks noChangeShapeType="1"/>
            </p:cNvSpPr>
            <p:nvPr/>
          </p:nvSpPr>
          <p:spPr bwMode="auto">
            <a:xfrm>
              <a:off x="2354526" y="2467068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81" name="Line 164"/>
            <p:cNvSpPr>
              <a:spLocks noChangeShapeType="1"/>
            </p:cNvSpPr>
            <p:nvPr/>
          </p:nvSpPr>
          <p:spPr bwMode="auto">
            <a:xfrm flipH="1">
              <a:off x="7052147" y="2467068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82" name="Line 165"/>
            <p:cNvSpPr>
              <a:spLocks noChangeShapeType="1"/>
            </p:cNvSpPr>
            <p:nvPr/>
          </p:nvSpPr>
          <p:spPr bwMode="auto">
            <a:xfrm>
              <a:off x="2354526" y="2445229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83" name="Line 166"/>
            <p:cNvSpPr>
              <a:spLocks noChangeShapeType="1"/>
            </p:cNvSpPr>
            <p:nvPr/>
          </p:nvSpPr>
          <p:spPr bwMode="auto">
            <a:xfrm flipH="1">
              <a:off x="7052147" y="2445229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84" name="Line 167"/>
            <p:cNvSpPr>
              <a:spLocks noChangeShapeType="1"/>
            </p:cNvSpPr>
            <p:nvPr/>
          </p:nvSpPr>
          <p:spPr bwMode="auto">
            <a:xfrm>
              <a:off x="2354526" y="2412471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85" name="Line 168"/>
            <p:cNvSpPr>
              <a:spLocks noChangeShapeType="1"/>
            </p:cNvSpPr>
            <p:nvPr/>
          </p:nvSpPr>
          <p:spPr bwMode="auto">
            <a:xfrm flipH="1">
              <a:off x="7052147" y="2412471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86" name="Line 169"/>
            <p:cNvSpPr>
              <a:spLocks noChangeShapeType="1"/>
            </p:cNvSpPr>
            <p:nvPr/>
          </p:nvSpPr>
          <p:spPr bwMode="auto">
            <a:xfrm>
              <a:off x="2354526" y="2412471"/>
              <a:ext cx="4368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87" name="Line 170"/>
            <p:cNvSpPr>
              <a:spLocks noChangeShapeType="1"/>
            </p:cNvSpPr>
            <p:nvPr/>
          </p:nvSpPr>
          <p:spPr bwMode="auto">
            <a:xfrm flipH="1">
              <a:off x="7030304" y="2412471"/>
              <a:ext cx="5460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88" name="Rectangle 171"/>
            <p:cNvSpPr>
              <a:spLocks noChangeArrowheads="1"/>
            </p:cNvSpPr>
            <p:nvPr/>
          </p:nvSpPr>
          <p:spPr bwMode="auto">
            <a:xfrm>
              <a:off x="2048725" y="2325117"/>
              <a:ext cx="151080" cy="16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5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10</a:t>
              </a:r>
              <a:endParaRPr kumimoji="0" lang="en-US" altLang="en-US" sz="20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89" name="Rectangle 172"/>
            <p:cNvSpPr>
              <a:spLocks noChangeArrowheads="1"/>
            </p:cNvSpPr>
            <p:nvPr/>
          </p:nvSpPr>
          <p:spPr bwMode="auto">
            <a:xfrm>
              <a:off x="2201625" y="2270520"/>
              <a:ext cx="114675" cy="123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25</a:t>
              </a:r>
              <a:endParaRPr kumimoji="0" lang="en-US" altLang="en-US" sz="20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90" name="Line 173"/>
            <p:cNvSpPr>
              <a:spLocks noChangeShapeType="1"/>
            </p:cNvSpPr>
            <p:nvPr/>
          </p:nvSpPr>
          <p:spPr bwMode="auto">
            <a:xfrm>
              <a:off x="2354526" y="2259601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91" name="Line 174"/>
            <p:cNvSpPr>
              <a:spLocks noChangeShapeType="1"/>
            </p:cNvSpPr>
            <p:nvPr/>
          </p:nvSpPr>
          <p:spPr bwMode="auto">
            <a:xfrm flipH="1">
              <a:off x="7052147" y="2259601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92" name="Line 175"/>
            <p:cNvSpPr>
              <a:spLocks noChangeShapeType="1"/>
            </p:cNvSpPr>
            <p:nvPr/>
          </p:nvSpPr>
          <p:spPr bwMode="auto">
            <a:xfrm>
              <a:off x="2354526" y="2161327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93" name="Line 176"/>
            <p:cNvSpPr>
              <a:spLocks noChangeShapeType="1"/>
            </p:cNvSpPr>
            <p:nvPr/>
          </p:nvSpPr>
          <p:spPr bwMode="auto">
            <a:xfrm flipH="1">
              <a:off x="7052147" y="2161327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94" name="Line 177"/>
            <p:cNvSpPr>
              <a:spLocks noChangeShapeType="1"/>
            </p:cNvSpPr>
            <p:nvPr/>
          </p:nvSpPr>
          <p:spPr bwMode="auto">
            <a:xfrm>
              <a:off x="2354526" y="2095812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95" name="Line 178"/>
            <p:cNvSpPr>
              <a:spLocks noChangeShapeType="1"/>
            </p:cNvSpPr>
            <p:nvPr/>
          </p:nvSpPr>
          <p:spPr bwMode="auto">
            <a:xfrm flipH="1">
              <a:off x="7052147" y="2095812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96" name="Line 179"/>
            <p:cNvSpPr>
              <a:spLocks noChangeShapeType="1"/>
            </p:cNvSpPr>
            <p:nvPr/>
          </p:nvSpPr>
          <p:spPr bwMode="auto">
            <a:xfrm>
              <a:off x="2354526" y="2041215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97" name="Line 180"/>
            <p:cNvSpPr>
              <a:spLocks noChangeShapeType="1"/>
            </p:cNvSpPr>
            <p:nvPr/>
          </p:nvSpPr>
          <p:spPr bwMode="auto">
            <a:xfrm flipH="1">
              <a:off x="7052147" y="2041215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98" name="Line 181"/>
            <p:cNvSpPr>
              <a:spLocks noChangeShapeType="1"/>
            </p:cNvSpPr>
            <p:nvPr/>
          </p:nvSpPr>
          <p:spPr bwMode="auto">
            <a:xfrm>
              <a:off x="2354526" y="1997538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99" name="Line 182"/>
            <p:cNvSpPr>
              <a:spLocks noChangeShapeType="1"/>
            </p:cNvSpPr>
            <p:nvPr/>
          </p:nvSpPr>
          <p:spPr bwMode="auto">
            <a:xfrm flipH="1">
              <a:off x="7052147" y="1997538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200" name="Line 183"/>
            <p:cNvSpPr>
              <a:spLocks noChangeShapeType="1"/>
            </p:cNvSpPr>
            <p:nvPr/>
          </p:nvSpPr>
          <p:spPr bwMode="auto">
            <a:xfrm>
              <a:off x="2354526" y="1964780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201" name="Line 184"/>
            <p:cNvSpPr>
              <a:spLocks noChangeShapeType="1"/>
            </p:cNvSpPr>
            <p:nvPr/>
          </p:nvSpPr>
          <p:spPr bwMode="auto">
            <a:xfrm flipH="1">
              <a:off x="7052147" y="1964780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202" name="Line 185"/>
            <p:cNvSpPr>
              <a:spLocks noChangeShapeType="1"/>
            </p:cNvSpPr>
            <p:nvPr/>
          </p:nvSpPr>
          <p:spPr bwMode="auto">
            <a:xfrm>
              <a:off x="2354526" y="1932022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203" name="Line 186"/>
            <p:cNvSpPr>
              <a:spLocks noChangeShapeType="1"/>
            </p:cNvSpPr>
            <p:nvPr/>
          </p:nvSpPr>
          <p:spPr bwMode="auto">
            <a:xfrm flipH="1">
              <a:off x="7052147" y="1932022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204" name="Line 187"/>
            <p:cNvSpPr>
              <a:spLocks noChangeShapeType="1"/>
            </p:cNvSpPr>
            <p:nvPr/>
          </p:nvSpPr>
          <p:spPr bwMode="auto">
            <a:xfrm>
              <a:off x="2354526" y="1910183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205" name="Line 188"/>
            <p:cNvSpPr>
              <a:spLocks noChangeShapeType="1"/>
            </p:cNvSpPr>
            <p:nvPr/>
          </p:nvSpPr>
          <p:spPr bwMode="auto">
            <a:xfrm flipH="1">
              <a:off x="7052147" y="1910183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206" name="Line 189"/>
            <p:cNvSpPr>
              <a:spLocks noChangeShapeType="1"/>
            </p:cNvSpPr>
            <p:nvPr/>
          </p:nvSpPr>
          <p:spPr bwMode="auto">
            <a:xfrm>
              <a:off x="2354526" y="1888345"/>
              <a:ext cx="2184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207" name="Line 190"/>
            <p:cNvSpPr>
              <a:spLocks noChangeShapeType="1"/>
            </p:cNvSpPr>
            <p:nvPr/>
          </p:nvSpPr>
          <p:spPr bwMode="auto">
            <a:xfrm flipH="1">
              <a:off x="7052147" y="1888345"/>
              <a:ext cx="32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208" name="Line 191"/>
            <p:cNvSpPr>
              <a:spLocks noChangeShapeType="1"/>
            </p:cNvSpPr>
            <p:nvPr/>
          </p:nvSpPr>
          <p:spPr bwMode="auto">
            <a:xfrm>
              <a:off x="2354526" y="1888345"/>
              <a:ext cx="4368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209" name="Line 192"/>
            <p:cNvSpPr>
              <a:spLocks noChangeShapeType="1"/>
            </p:cNvSpPr>
            <p:nvPr/>
          </p:nvSpPr>
          <p:spPr bwMode="auto">
            <a:xfrm flipH="1">
              <a:off x="7030304" y="1888345"/>
              <a:ext cx="5460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210" name="Rectangle 193"/>
            <p:cNvSpPr>
              <a:spLocks noChangeArrowheads="1"/>
            </p:cNvSpPr>
            <p:nvPr/>
          </p:nvSpPr>
          <p:spPr bwMode="auto">
            <a:xfrm>
              <a:off x="2048725" y="1800990"/>
              <a:ext cx="151080" cy="16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5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10</a:t>
              </a:r>
              <a:endParaRPr kumimoji="0" lang="en-US" altLang="en-US" sz="20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11" name="Rectangle 194"/>
            <p:cNvSpPr>
              <a:spLocks noChangeArrowheads="1"/>
            </p:cNvSpPr>
            <p:nvPr/>
          </p:nvSpPr>
          <p:spPr bwMode="auto">
            <a:xfrm>
              <a:off x="2201625" y="1746394"/>
              <a:ext cx="114675" cy="123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26</a:t>
              </a:r>
              <a:endParaRPr kumimoji="0" lang="en-US" altLang="en-US" sz="20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12" name="Line 195"/>
            <p:cNvSpPr>
              <a:spLocks noChangeShapeType="1"/>
            </p:cNvSpPr>
            <p:nvPr/>
          </p:nvSpPr>
          <p:spPr bwMode="auto">
            <a:xfrm>
              <a:off x="2354526" y="1888345"/>
              <a:ext cx="472898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213" name="Line 196"/>
            <p:cNvSpPr>
              <a:spLocks noChangeShapeType="1"/>
            </p:cNvSpPr>
            <p:nvPr/>
          </p:nvSpPr>
          <p:spPr bwMode="auto">
            <a:xfrm>
              <a:off x="2354526" y="5622745"/>
              <a:ext cx="472898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215" name="Line 198"/>
            <p:cNvSpPr>
              <a:spLocks noChangeShapeType="1"/>
            </p:cNvSpPr>
            <p:nvPr/>
          </p:nvSpPr>
          <p:spPr bwMode="auto">
            <a:xfrm flipV="1">
              <a:off x="2354526" y="1888345"/>
              <a:ext cx="0" cy="37344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216" name="Freeform 199"/>
            <p:cNvSpPr>
              <a:spLocks/>
            </p:cNvSpPr>
            <p:nvPr/>
          </p:nvSpPr>
          <p:spPr bwMode="auto">
            <a:xfrm>
              <a:off x="2354526" y="3711868"/>
              <a:ext cx="4750831" cy="1637895"/>
            </a:xfrm>
            <a:custGeom>
              <a:avLst/>
              <a:gdLst>
                <a:gd name="T0" fmla="*/ 0 w 2610"/>
                <a:gd name="T1" fmla="*/ 900 h 900"/>
                <a:gd name="T2" fmla="*/ 0 w 2610"/>
                <a:gd name="T3" fmla="*/ 810 h 900"/>
                <a:gd name="T4" fmla="*/ 6 w 2610"/>
                <a:gd name="T5" fmla="*/ 780 h 900"/>
                <a:gd name="T6" fmla="*/ 6 w 2610"/>
                <a:gd name="T7" fmla="*/ 756 h 900"/>
                <a:gd name="T8" fmla="*/ 12 w 2610"/>
                <a:gd name="T9" fmla="*/ 726 h 900"/>
                <a:gd name="T10" fmla="*/ 18 w 2610"/>
                <a:gd name="T11" fmla="*/ 684 h 900"/>
                <a:gd name="T12" fmla="*/ 24 w 2610"/>
                <a:gd name="T13" fmla="*/ 648 h 900"/>
                <a:gd name="T14" fmla="*/ 30 w 2610"/>
                <a:gd name="T15" fmla="*/ 612 h 900"/>
                <a:gd name="T16" fmla="*/ 36 w 2610"/>
                <a:gd name="T17" fmla="*/ 582 h 900"/>
                <a:gd name="T18" fmla="*/ 42 w 2610"/>
                <a:gd name="T19" fmla="*/ 558 h 900"/>
                <a:gd name="T20" fmla="*/ 42 w 2610"/>
                <a:gd name="T21" fmla="*/ 498 h 900"/>
                <a:gd name="T22" fmla="*/ 54 w 2610"/>
                <a:gd name="T23" fmla="*/ 468 h 900"/>
                <a:gd name="T24" fmla="*/ 72 w 2610"/>
                <a:gd name="T25" fmla="*/ 426 h 900"/>
                <a:gd name="T26" fmla="*/ 90 w 2610"/>
                <a:gd name="T27" fmla="*/ 384 h 900"/>
                <a:gd name="T28" fmla="*/ 102 w 2610"/>
                <a:gd name="T29" fmla="*/ 360 h 900"/>
                <a:gd name="T30" fmla="*/ 126 w 2610"/>
                <a:gd name="T31" fmla="*/ 342 h 900"/>
                <a:gd name="T32" fmla="*/ 150 w 2610"/>
                <a:gd name="T33" fmla="*/ 324 h 900"/>
                <a:gd name="T34" fmla="*/ 192 w 2610"/>
                <a:gd name="T35" fmla="*/ 276 h 900"/>
                <a:gd name="T36" fmla="*/ 246 w 2610"/>
                <a:gd name="T37" fmla="*/ 228 h 900"/>
                <a:gd name="T38" fmla="*/ 318 w 2610"/>
                <a:gd name="T39" fmla="*/ 180 h 900"/>
                <a:gd name="T40" fmla="*/ 408 w 2610"/>
                <a:gd name="T41" fmla="*/ 132 h 900"/>
                <a:gd name="T42" fmla="*/ 498 w 2610"/>
                <a:gd name="T43" fmla="*/ 96 h 900"/>
                <a:gd name="T44" fmla="*/ 582 w 2610"/>
                <a:gd name="T45" fmla="*/ 60 h 900"/>
                <a:gd name="T46" fmla="*/ 636 w 2610"/>
                <a:gd name="T47" fmla="*/ 48 h 900"/>
                <a:gd name="T48" fmla="*/ 726 w 2610"/>
                <a:gd name="T49" fmla="*/ 36 h 900"/>
                <a:gd name="T50" fmla="*/ 858 w 2610"/>
                <a:gd name="T51" fmla="*/ 36 h 900"/>
                <a:gd name="T52" fmla="*/ 960 w 2610"/>
                <a:gd name="T53" fmla="*/ 48 h 900"/>
                <a:gd name="T54" fmla="*/ 1014 w 2610"/>
                <a:gd name="T55" fmla="*/ 78 h 900"/>
                <a:gd name="T56" fmla="*/ 1080 w 2610"/>
                <a:gd name="T57" fmla="*/ 108 h 900"/>
                <a:gd name="T58" fmla="*/ 1584 w 2610"/>
                <a:gd name="T59" fmla="*/ 54 h 900"/>
                <a:gd name="T60" fmla="*/ 2070 w 2610"/>
                <a:gd name="T61" fmla="*/ 24 h 900"/>
                <a:gd name="T62" fmla="*/ 2526 w 2610"/>
                <a:gd name="T63" fmla="*/ 6 h 900"/>
                <a:gd name="T64" fmla="*/ 2610 w 2610"/>
                <a:gd name="T65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10" h="900">
                  <a:moveTo>
                    <a:pt x="0" y="900"/>
                  </a:moveTo>
                  <a:lnTo>
                    <a:pt x="0" y="810"/>
                  </a:lnTo>
                  <a:lnTo>
                    <a:pt x="6" y="780"/>
                  </a:lnTo>
                  <a:lnTo>
                    <a:pt x="6" y="756"/>
                  </a:lnTo>
                  <a:lnTo>
                    <a:pt x="12" y="726"/>
                  </a:lnTo>
                  <a:lnTo>
                    <a:pt x="18" y="684"/>
                  </a:lnTo>
                  <a:lnTo>
                    <a:pt x="24" y="648"/>
                  </a:lnTo>
                  <a:lnTo>
                    <a:pt x="30" y="612"/>
                  </a:lnTo>
                  <a:lnTo>
                    <a:pt x="36" y="582"/>
                  </a:lnTo>
                  <a:lnTo>
                    <a:pt x="42" y="558"/>
                  </a:lnTo>
                  <a:lnTo>
                    <a:pt x="42" y="498"/>
                  </a:lnTo>
                  <a:lnTo>
                    <a:pt x="54" y="468"/>
                  </a:lnTo>
                  <a:lnTo>
                    <a:pt x="72" y="426"/>
                  </a:lnTo>
                  <a:lnTo>
                    <a:pt x="90" y="384"/>
                  </a:lnTo>
                  <a:lnTo>
                    <a:pt x="102" y="360"/>
                  </a:lnTo>
                  <a:lnTo>
                    <a:pt x="126" y="342"/>
                  </a:lnTo>
                  <a:lnTo>
                    <a:pt x="150" y="324"/>
                  </a:lnTo>
                  <a:lnTo>
                    <a:pt x="192" y="276"/>
                  </a:lnTo>
                  <a:lnTo>
                    <a:pt x="246" y="228"/>
                  </a:lnTo>
                  <a:lnTo>
                    <a:pt x="318" y="180"/>
                  </a:lnTo>
                  <a:lnTo>
                    <a:pt x="408" y="132"/>
                  </a:lnTo>
                  <a:lnTo>
                    <a:pt x="498" y="96"/>
                  </a:lnTo>
                  <a:lnTo>
                    <a:pt x="582" y="60"/>
                  </a:lnTo>
                  <a:lnTo>
                    <a:pt x="636" y="48"/>
                  </a:lnTo>
                  <a:lnTo>
                    <a:pt x="726" y="36"/>
                  </a:lnTo>
                  <a:lnTo>
                    <a:pt x="858" y="36"/>
                  </a:lnTo>
                  <a:lnTo>
                    <a:pt x="960" y="48"/>
                  </a:lnTo>
                  <a:lnTo>
                    <a:pt x="1014" y="78"/>
                  </a:lnTo>
                  <a:lnTo>
                    <a:pt x="1080" y="108"/>
                  </a:lnTo>
                  <a:lnTo>
                    <a:pt x="1584" y="54"/>
                  </a:lnTo>
                  <a:lnTo>
                    <a:pt x="2070" y="24"/>
                  </a:lnTo>
                  <a:lnTo>
                    <a:pt x="2526" y="6"/>
                  </a:lnTo>
                  <a:lnTo>
                    <a:pt x="2610" y="0"/>
                  </a:lnTo>
                </a:path>
              </a:pathLst>
            </a:cu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217" name="Freeform 200"/>
            <p:cNvSpPr>
              <a:spLocks/>
            </p:cNvSpPr>
            <p:nvPr/>
          </p:nvSpPr>
          <p:spPr bwMode="auto">
            <a:xfrm>
              <a:off x="4176588" y="3482562"/>
              <a:ext cx="2928769" cy="338498"/>
            </a:xfrm>
            <a:custGeom>
              <a:avLst/>
              <a:gdLst>
                <a:gd name="T0" fmla="*/ 0 w 1572"/>
                <a:gd name="T1" fmla="*/ 174 h 174"/>
                <a:gd name="T2" fmla="*/ 270 w 1572"/>
                <a:gd name="T3" fmla="*/ 126 h 174"/>
                <a:gd name="T4" fmla="*/ 684 w 1572"/>
                <a:gd name="T5" fmla="*/ 72 h 174"/>
                <a:gd name="T6" fmla="*/ 1152 w 1572"/>
                <a:gd name="T7" fmla="*/ 24 h 174"/>
                <a:gd name="T8" fmla="*/ 1512 w 1572"/>
                <a:gd name="T9" fmla="*/ 6 h 174"/>
                <a:gd name="T10" fmla="*/ 1572 w 1572"/>
                <a:gd name="T11" fmla="*/ 0 h 174"/>
                <a:gd name="connsiteX0" fmla="*/ 0 w 10237"/>
                <a:gd name="connsiteY0" fmla="*/ 10713 h 10713"/>
                <a:gd name="connsiteX1" fmla="*/ 1955 w 10237"/>
                <a:gd name="connsiteY1" fmla="*/ 7241 h 10713"/>
                <a:gd name="connsiteX2" fmla="*/ 4588 w 10237"/>
                <a:gd name="connsiteY2" fmla="*/ 4138 h 10713"/>
                <a:gd name="connsiteX3" fmla="*/ 7565 w 10237"/>
                <a:gd name="connsiteY3" fmla="*/ 1379 h 10713"/>
                <a:gd name="connsiteX4" fmla="*/ 9855 w 10237"/>
                <a:gd name="connsiteY4" fmla="*/ 345 h 10713"/>
                <a:gd name="connsiteX5" fmla="*/ 10237 w 10237"/>
                <a:gd name="connsiteY5" fmla="*/ 0 h 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37" h="10713">
                  <a:moveTo>
                    <a:pt x="0" y="10713"/>
                  </a:moveTo>
                  <a:lnTo>
                    <a:pt x="1955" y="7241"/>
                  </a:lnTo>
                  <a:lnTo>
                    <a:pt x="4588" y="4138"/>
                  </a:lnTo>
                  <a:lnTo>
                    <a:pt x="7565" y="1379"/>
                  </a:lnTo>
                  <a:lnTo>
                    <a:pt x="9855" y="345"/>
                  </a:lnTo>
                  <a:lnTo>
                    <a:pt x="10237" y="0"/>
                  </a:lnTo>
                </a:path>
              </a:pathLst>
            </a:cu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218" name="Freeform 201"/>
            <p:cNvSpPr>
              <a:spLocks/>
            </p:cNvSpPr>
            <p:nvPr/>
          </p:nvSpPr>
          <p:spPr bwMode="auto">
            <a:xfrm>
              <a:off x="5772940" y="3482562"/>
              <a:ext cx="1332417" cy="98274"/>
            </a:xfrm>
            <a:custGeom>
              <a:avLst/>
              <a:gdLst>
                <a:gd name="T0" fmla="*/ 0 w 732"/>
                <a:gd name="T1" fmla="*/ 54 h 54"/>
                <a:gd name="T2" fmla="*/ 600 w 732"/>
                <a:gd name="T3" fmla="*/ 6 h 54"/>
                <a:gd name="T4" fmla="*/ 732 w 732"/>
                <a:gd name="T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32" h="54">
                  <a:moveTo>
                    <a:pt x="0" y="54"/>
                  </a:moveTo>
                  <a:lnTo>
                    <a:pt x="600" y="6"/>
                  </a:lnTo>
                  <a:lnTo>
                    <a:pt x="732" y="0"/>
                  </a:lnTo>
                </a:path>
              </a:pathLst>
            </a:custGeom>
            <a:noFill/>
            <a:ln w="28575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219" name="Freeform 202"/>
            <p:cNvSpPr>
              <a:spLocks/>
            </p:cNvSpPr>
            <p:nvPr/>
          </p:nvSpPr>
          <p:spPr bwMode="auto">
            <a:xfrm>
              <a:off x="2398211" y="4094043"/>
              <a:ext cx="3680529" cy="1332154"/>
            </a:xfrm>
            <a:custGeom>
              <a:avLst/>
              <a:gdLst>
                <a:gd name="T0" fmla="*/ 0 w 2022"/>
                <a:gd name="T1" fmla="*/ 732 h 732"/>
                <a:gd name="T2" fmla="*/ 18 w 2022"/>
                <a:gd name="T3" fmla="*/ 666 h 732"/>
                <a:gd name="T4" fmla="*/ 48 w 2022"/>
                <a:gd name="T5" fmla="*/ 594 h 732"/>
                <a:gd name="T6" fmla="*/ 90 w 2022"/>
                <a:gd name="T7" fmla="*/ 528 h 732"/>
                <a:gd name="T8" fmla="*/ 138 w 2022"/>
                <a:gd name="T9" fmla="*/ 462 h 732"/>
                <a:gd name="T10" fmla="*/ 204 w 2022"/>
                <a:gd name="T11" fmla="*/ 408 h 732"/>
                <a:gd name="T12" fmla="*/ 288 w 2022"/>
                <a:gd name="T13" fmla="*/ 348 h 732"/>
                <a:gd name="T14" fmla="*/ 408 w 2022"/>
                <a:gd name="T15" fmla="*/ 288 h 732"/>
                <a:gd name="T16" fmla="*/ 570 w 2022"/>
                <a:gd name="T17" fmla="*/ 234 h 732"/>
                <a:gd name="T18" fmla="*/ 768 w 2022"/>
                <a:gd name="T19" fmla="*/ 180 h 732"/>
                <a:gd name="T20" fmla="*/ 1014 w 2022"/>
                <a:gd name="T21" fmla="*/ 126 h 732"/>
                <a:gd name="T22" fmla="*/ 1356 w 2022"/>
                <a:gd name="T23" fmla="*/ 78 h 732"/>
                <a:gd name="T24" fmla="*/ 1698 w 2022"/>
                <a:gd name="T25" fmla="*/ 36 h 732"/>
                <a:gd name="T26" fmla="*/ 2022 w 2022"/>
                <a:gd name="T27" fmla="*/ 0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22" h="732">
                  <a:moveTo>
                    <a:pt x="0" y="732"/>
                  </a:moveTo>
                  <a:lnTo>
                    <a:pt x="18" y="666"/>
                  </a:lnTo>
                  <a:lnTo>
                    <a:pt x="48" y="594"/>
                  </a:lnTo>
                  <a:lnTo>
                    <a:pt x="90" y="528"/>
                  </a:lnTo>
                  <a:lnTo>
                    <a:pt x="138" y="462"/>
                  </a:lnTo>
                  <a:lnTo>
                    <a:pt x="204" y="408"/>
                  </a:lnTo>
                  <a:lnTo>
                    <a:pt x="288" y="348"/>
                  </a:lnTo>
                  <a:lnTo>
                    <a:pt x="408" y="288"/>
                  </a:lnTo>
                  <a:lnTo>
                    <a:pt x="570" y="234"/>
                  </a:lnTo>
                  <a:lnTo>
                    <a:pt x="768" y="180"/>
                  </a:lnTo>
                  <a:lnTo>
                    <a:pt x="1014" y="126"/>
                  </a:lnTo>
                  <a:lnTo>
                    <a:pt x="1356" y="78"/>
                  </a:lnTo>
                  <a:lnTo>
                    <a:pt x="1698" y="36"/>
                  </a:lnTo>
                  <a:lnTo>
                    <a:pt x="2022" y="0"/>
                  </a:lnTo>
                </a:path>
              </a:pathLst>
            </a:custGeom>
            <a:noFill/>
            <a:ln w="28575">
              <a:solidFill>
                <a:srgbClr val="00BF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220" name="Freeform 203"/>
            <p:cNvSpPr>
              <a:spLocks/>
            </p:cNvSpPr>
            <p:nvPr/>
          </p:nvSpPr>
          <p:spPr bwMode="auto">
            <a:xfrm>
              <a:off x="2398211" y="2816485"/>
              <a:ext cx="316722" cy="327579"/>
            </a:xfrm>
            <a:custGeom>
              <a:avLst/>
              <a:gdLst>
                <a:gd name="T0" fmla="*/ 0 w 174"/>
                <a:gd name="T1" fmla="*/ 180 h 180"/>
                <a:gd name="T2" fmla="*/ 30 w 174"/>
                <a:gd name="T3" fmla="*/ 108 h 180"/>
                <a:gd name="T4" fmla="*/ 84 w 174"/>
                <a:gd name="T5" fmla="*/ 36 h 180"/>
                <a:gd name="T6" fmla="*/ 132 w 174"/>
                <a:gd name="T7" fmla="*/ 0 h 180"/>
                <a:gd name="T8" fmla="*/ 174 w 174"/>
                <a:gd name="T9" fmla="*/ 1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80">
                  <a:moveTo>
                    <a:pt x="0" y="180"/>
                  </a:moveTo>
                  <a:lnTo>
                    <a:pt x="30" y="108"/>
                  </a:lnTo>
                  <a:lnTo>
                    <a:pt x="84" y="36"/>
                  </a:lnTo>
                  <a:lnTo>
                    <a:pt x="132" y="0"/>
                  </a:lnTo>
                  <a:lnTo>
                    <a:pt x="174" y="18"/>
                  </a:lnTo>
                </a:path>
              </a:pathLst>
            </a:custGeom>
            <a:noFill/>
            <a:ln w="28575">
              <a:solidFill>
                <a:srgbClr val="7030A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221" name="Freeform 204"/>
            <p:cNvSpPr>
              <a:spLocks/>
            </p:cNvSpPr>
            <p:nvPr/>
          </p:nvSpPr>
          <p:spPr bwMode="auto">
            <a:xfrm>
              <a:off x="2638483" y="2488906"/>
              <a:ext cx="1321496" cy="262063"/>
            </a:xfrm>
            <a:custGeom>
              <a:avLst/>
              <a:gdLst>
                <a:gd name="T0" fmla="*/ 0 w 726"/>
                <a:gd name="T1" fmla="*/ 144 h 144"/>
                <a:gd name="T2" fmla="*/ 156 w 726"/>
                <a:gd name="T3" fmla="*/ 66 h 144"/>
                <a:gd name="T4" fmla="*/ 342 w 726"/>
                <a:gd name="T5" fmla="*/ 18 h 144"/>
                <a:gd name="T6" fmla="*/ 540 w 726"/>
                <a:gd name="T7" fmla="*/ 0 h 144"/>
                <a:gd name="T8" fmla="*/ 618 w 726"/>
                <a:gd name="T9" fmla="*/ 12 h 144"/>
                <a:gd name="T10" fmla="*/ 726 w 726"/>
                <a:gd name="T11" fmla="*/ 7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6" h="144">
                  <a:moveTo>
                    <a:pt x="0" y="144"/>
                  </a:moveTo>
                  <a:lnTo>
                    <a:pt x="156" y="66"/>
                  </a:lnTo>
                  <a:lnTo>
                    <a:pt x="342" y="18"/>
                  </a:lnTo>
                  <a:lnTo>
                    <a:pt x="540" y="0"/>
                  </a:lnTo>
                  <a:lnTo>
                    <a:pt x="618" y="12"/>
                  </a:lnTo>
                  <a:lnTo>
                    <a:pt x="726" y="78"/>
                  </a:lnTo>
                </a:path>
              </a:pathLst>
            </a:custGeom>
            <a:noFill/>
            <a:ln w="28575">
              <a:solidFill>
                <a:srgbClr val="7030A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222" name="Freeform 205"/>
            <p:cNvSpPr>
              <a:spLocks/>
            </p:cNvSpPr>
            <p:nvPr/>
          </p:nvSpPr>
          <p:spPr bwMode="auto">
            <a:xfrm>
              <a:off x="3949058" y="2314197"/>
              <a:ext cx="2501012" cy="163789"/>
            </a:xfrm>
            <a:custGeom>
              <a:avLst/>
              <a:gdLst>
                <a:gd name="T0" fmla="*/ 0 w 1374"/>
                <a:gd name="T1" fmla="*/ 90 h 90"/>
                <a:gd name="T2" fmla="*/ 336 w 1374"/>
                <a:gd name="T3" fmla="*/ 42 h 90"/>
                <a:gd name="T4" fmla="*/ 636 w 1374"/>
                <a:gd name="T5" fmla="*/ 24 h 90"/>
                <a:gd name="T6" fmla="*/ 942 w 1374"/>
                <a:gd name="T7" fmla="*/ 6 h 90"/>
                <a:gd name="T8" fmla="*/ 1110 w 1374"/>
                <a:gd name="T9" fmla="*/ 0 h 90"/>
                <a:gd name="T10" fmla="*/ 1278 w 1374"/>
                <a:gd name="T11" fmla="*/ 0 h 90"/>
                <a:gd name="T12" fmla="*/ 1374 w 1374"/>
                <a:gd name="T13" fmla="*/ 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4" h="90">
                  <a:moveTo>
                    <a:pt x="0" y="90"/>
                  </a:moveTo>
                  <a:lnTo>
                    <a:pt x="336" y="42"/>
                  </a:lnTo>
                  <a:lnTo>
                    <a:pt x="636" y="24"/>
                  </a:lnTo>
                  <a:lnTo>
                    <a:pt x="942" y="6"/>
                  </a:lnTo>
                  <a:lnTo>
                    <a:pt x="1110" y="0"/>
                  </a:lnTo>
                  <a:lnTo>
                    <a:pt x="1278" y="0"/>
                  </a:lnTo>
                  <a:lnTo>
                    <a:pt x="1374" y="6"/>
                  </a:lnTo>
                </a:path>
              </a:pathLst>
            </a:custGeom>
            <a:noFill/>
            <a:ln w="28575">
              <a:solidFill>
                <a:srgbClr val="F9002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23" name="Freeform 207"/>
            <p:cNvSpPr>
              <a:spLocks/>
            </p:cNvSpPr>
            <p:nvPr/>
          </p:nvSpPr>
          <p:spPr bwMode="auto">
            <a:xfrm>
              <a:off x="2398211" y="2434310"/>
              <a:ext cx="4707146" cy="906302"/>
            </a:xfrm>
            <a:custGeom>
              <a:avLst/>
              <a:gdLst>
                <a:gd name="T0" fmla="*/ 0 w 2586"/>
                <a:gd name="T1" fmla="*/ 498 h 498"/>
                <a:gd name="T2" fmla="*/ 18 w 2586"/>
                <a:gd name="T3" fmla="*/ 462 h 498"/>
                <a:gd name="T4" fmla="*/ 36 w 2586"/>
                <a:gd name="T5" fmla="*/ 432 h 498"/>
                <a:gd name="T6" fmla="*/ 54 w 2586"/>
                <a:gd name="T7" fmla="*/ 408 h 498"/>
                <a:gd name="T8" fmla="*/ 78 w 2586"/>
                <a:gd name="T9" fmla="*/ 378 h 498"/>
                <a:gd name="T10" fmla="*/ 108 w 2586"/>
                <a:gd name="T11" fmla="*/ 348 h 498"/>
                <a:gd name="T12" fmla="*/ 144 w 2586"/>
                <a:gd name="T13" fmla="*/ 324 h 498"/>
                <a:gd name="T14" fmla="*/ 192 w 2586"/>
                <a:gd name="T15" fmla="*/ 300 h 498"/>
                <a:gd name="T16" fmla="*/ 258 w 2586"/>
                <a:gd name="T17" fmla="*/ 270 h 498"/>
                <a:gd name="T18" fmla="*/ 348 w 2586"/>
                <a:gd name="T19" fmla="*/ 234 h 498"/>
                <a:gd name="T20" fmla="*/ 468 w 2586"/>
                <a:gd name="T21" fmla="*/ 204 h 498"/>
                <a:gd name="T22" fmla="*/ 606 w 2586"/>
                <a:gd name="T23" fmla="*/ 174 h 498"/>
                <a:gd name="T24" fmla="*/ 768 w 2586"/>
                <a:gd name="T25" fmla="*/ 144 h 498"/>
                <a:gd name="T26" fmla="*/ 972 w 2586"/>
                <a:gd name="T27" fmla="*/ 120 h 498"/>
                <a:gd name="T28" fmla="*/ 1212 w 2586"/>
                <a:gd name="T29" fmla="*/ 90 h 498"/>
                <a:gd name="T30" fmla="*/ 1518 w 2586"/>
                <a:gd name="T31" fmla="*/ 66 h 498"/>
                <a:gd name="T32" fmla="*/ 1878 w 2586"/>
                <a:gd name="T33" fmla="*/ 42 h 498"/>
                <a:gd name="T34" fmla="*/ 2364 w 2586"/>
                <a:gd name="T35" fmla="*/ 12 h 498"/>
                <a:gd name="T36" fmla="*/ 2586 w 2586"/>
                <a:gd name="T37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86" h="498">
                  <a:moveTo>
                    <a:pt x="0" y="498"/>
                  </a:moveTo>
                  <a:lnTo>
                    <a:pt x="18" y="462"/>
                  </a:lnTo>
                  <a:lnTo>
                    <a:pt x="36" y="432"/>
                  </a:lnTo>
                  <a:lnTo>
                    <a:pt x="54" y="408"/>
                  </a:lnTo>
                  <a:lnTo>
                    <a:pt x="78" y="378"/>
                  </a:lnTo>
                  <a:lnTo>
                    <a:pt x="108" y="348"/>
                  </a:lnTo>
                  <a:lnTo>
                    <a:pt x="144" y="324"/>
                  </a:lnTo>
                  <a:lnTo>
                    <a:pt x="192" y="300"/>
                  </a:lnTo>
                  <a:lnTo>
                    <a:pt x="258" y="270"/>
                  </a:lnTo>
                  <a:lnTo>
                    <a:pt x="348" y="234"/>
                  </a:lnTo>
                  <a:lnTo>
                    <a:pt x="468" y="204"/>
                  </a:lnTo>
                  <a:lnTo>
                    <a:pt x="606" y="174"/>
                  </a:lnTo>
                  <a:lnTo>
                    <a:pt x="768" y="144"/>
                  </a:lnTo>
                  <a:lnTo>
                    <a:pt x="972" y="120"/>
                  </a:lnTo>
                  <a:lnTo>
                    <a:pt x="1212" y="90"/>
                  </a:lnTo>
                  <a:lnTo>
                    <a:pt x="1518" y="66"/>
                  </a:lnTo>
                  <a:lnTo>
                    <a:pt x="1878" y="42"/>
                  </a:lnTo>
                  <a:lnTo>
                    <a:pt x="2364" y="12"/>
                  </a:lnTo>
                  <a:lnTo>
                    <a:pt x="2586" y="0"/>
                  </a:lnTo>
                </a:path>
              </a:pathLst>
            </a:custGeom>
            <a:noFill/>
            <a:ln w="28575">
              <a:solidFill>
                <a:srgbClr val="007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347244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326218" y="1549244"/>
            <a:ext cx="8692178" cy="3712452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Double the </a:t>
            </a:r>
            <a:r>
              <a:rPr lang="en-US" sz="2000" b="1" dirty="0"/>
              <a:t>electron energy </a:t>
            </a:r>
            <a:r>
              <a:rPr lang="en-US" sz="2000" b="1" dirty="0" smtClean="0"/>
              <a:t>of the accelerator (</a:t>
            </a:r>
            <a:r>
              <a:rPr lang="en-US" sz="2000" b="1" dirty="0"/>
              <a:t>4 </a:t>
            </a:r>
            <a:r>
              <a:rPr lang="en-US" sz="2000" b="1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b="1" dirty="0" smtClean="0">
                <a:sym typeface="Wingdings"/>
              </a:rPr>
              <a:t> 8 </a:t>
            </a:r>
            <a:r>
              <a:rPr lang="en-US" sz="2000" b="1" dirty="0" err="1">
                <a:sym typeface="Wingdings"/>
              </a:rPr>
              <a:t>GeV</a:t>
            </a:r>
            <a:r>
              <a:rPr lang="en-US" sz="2000" b="1" dirty="0" smtClean="0">
                <a:sym typeface="Wingdings"/>
              </a:rPr>
              <a:t>)</a:t>
            </a:r>
          </a:p>
          <a:p>
            <a:pPr marL="628650" lvl="1" indent="-288925">
              <a:buClrTx/>
              <a:buFont typeface="Arial"/>
              <a:buChar char="•"/>
            </a:pPr>
            <a:r>
              <a:rPr lang="en-US" sz="2000" dirty="0">
                <a:sym typeface="Wingdings"/>
              </a:rPr>
              <a:t>Extends </a:t>
            </a:r>
            <a:r>
              <a:rPr lang="en-US" sz="2000" dirty="0" smtClean="0">
                <a:sym typeface="Wingdings"/>
              </a:rPr>
              <a:t>X-ray </a:t>
            </a:r>
            <a:r>
              <a:rPr lang="en-US" sz="2000" dirty="0">
                <a:sym typeface="Wingdings"/>
              </a:rPr>
              <a:t>energy limit from 5 </a:t>
            </a:r>
            <a:r>
              <a:rPr lang="en-US" sz="2000" dirty="0" err="1">
                <a:sym typeface="Wingdings"/>
              </a:rPr>
              <a:t>keV</a:t>
            </a:r>
            <a:r>
              <a:rPr lang="en-US" sz="2000" dirty="0">
                <a:sym typeface="Wingdings"/>
              </a:rPr>
              <a:t> to 12 </a:t>
            </a:r>
            <a:r>
              <a:rPr lang="en-US" sz="2000" dirty="0" err="1">
                <a:sym typeface="Wingdings"/>
              </a:rPr>
              <a:t>keV</a:t>
            </a:r>
            <a:endParaRPr lang="en-US" sz="2000" dirty="0">
              <a:sym typeface="Wingdings"/>
            </a:endParaRPr>
          </a:p>
          <a:p>
            <a:pPr marL="342900" indent="-342900">
              <a:buFont typeface="Arial"/>
              <a:buChar char="•"/>
            </a:pPr>
            <a:endParaRPr lang="en-US" sz="2000" b="1" dirty="0" smtClean="0">
              <a:sym typeface="Wingdings"/>
            </a:endParaRPr>
          </a:p>
          <a:p>
            <a:r>
              <a:rPr lang="en-US" sz="2000" b="1" dirty="0" smtClean="0">
                <a:sym typeface="Wingdings"/>
              </a:rPr>
              <a:t>Install a second bypass line to provide a dual source</a:t>
            </a:r>
          </a:p>
          <a:p>
            <a:pPr marL="628650" lvl="1" indent="-288925">
              <a:buClrTx/>
              <a:buFont typeface="Arial"/>
              <a:buChar char="•"/>
            </a:pPr>
            <a:r>
              <a:rPr lang="en-US" sz="2000" dirty="0" smtClean="0">
                <a:sym typeface="Wingdings"/>
              </a:rPr>
              <a:t>Delivers simultaneous soft X-ray and hard X-ray beams at high rep-rate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>
              <a:sym typeface="Wingdings"/>
            </a:endParaRPr>
          </a:p>
          <a:p>
            <a:r>
              <a:rPr lang="en-US" sz="2000" b="1" dirty="0" smtClean="0">
                <a:sym typeface="Wingdings"/>
              </a:rPr>
              <a:t>Provide specialized instruments for unique new source</a:t>
            </a:r>
          </a:p>
          <a:p>
            <a:pPr marL="628650" lvl="1" indent="-288925">
              <a:buClrTx/>
              <a:buFont typeface="Arial"/>
              <a:buChar char="•"/>
            </a:pPr>
            <a:r>
              <a:rPr lang="en-US" sz="2000" dirty="0">
                <a:sym typeface="Wingdings"/>
              </a:rPr>
              <a:t>Delivers optimized measurement capabilities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smtClean="0"/>
              <a:t>LCLS-II-HE scope</a:t>
            </a:r>
            <a:endParaRPr lang="en-US" sz="2200" dirty="0"/>
          </a:p>
        </p:txBody>
      </p:sp>
      <p:sp>
        <p:nvSpPr>
          <p:cNvPr id="42" name="TextBox 41"/>
          <p:cNvSpPr txBox="1"/>
          <p:nvPr/>
        </p:nvSpPr>
        <p:spPr>
          <a:xfrm>
            <a:off x="284324" y="5573773"/>
            <a:ext cx="8472378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This provides a qualitatively new </a:t>
            </a:r>
            <a:r>
              <a:rPr lang="en-US" sz="2000" dirty="0" smtClean="0"/>
              <a:t>capability, unique in the world, </a:t>
            </a:r>
          </a:p>
          <a:p>
            <a:pPr algn="ctr"/>
            <a:r>
              <a:rPr lang="en-US" sz="2000" dirty="0" smtClean="0"/>
              <a:t>delivering ultrafast, </a:t>
            </a:r>
            <a:r>
              <a:rPr lang="en-US" sz="2000" dirty="0" err="1" smtClean="0"/>
              <a:t>Ångström</a:t>
            </a:r>
            <a:r>
              <a:rPr lang="en-US" sz="2000" dirty="0" smtClean="0"/>
              <a:t> </a:t>
            </a:r>
            <a:r>
              <a:rPr lang="en-US" sz="2000" dirty="0"/>
              <a:t>performance at high average </a:t>
            </a:r>
            <a:r>
              <a:rPr lang="en-US" sz="2000" dirty="0" smtClean="0"/>
              <a:t>power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1364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1823" y="129091"/>
            <a:ext cx="8114328" cy="753033"/>
          </a:xfrm>
        </p:spPr>
        <p:txBody>
          <a:bodyPr/>
          <a:lstStyle/>
          <a:p>
            <a:pPr lvl="0"/>
            <a:r>
              <a:rPr lang="en-US" sz="2200" dirty="0"/>
              <a:t>The </a:t>
            </a:r>
            <a:r>
              <a:rPr lang="en-US" sz="2200" dirty="0" smtClean="0"/>
              <a:t>scope includes the addition </a:t>
            </a:r>
            <a:r>
              <a:rPr lang="en-US" sz="2200" dirty="0"/>
              <a:t>of </a:t>
            </a:r>
            <a:r>
              <a:rPr lang="en-US" sz="2200" dirty="0" err="1" smtClean="0"/>
              <a:t>cryomodules</a:t>
            </a:r>
            <a:r>
              <a:rPr lang="en-US" sz="2200" dirty="0" smtClean="0"/>
              <a:t> to extend </a:t>
            </a:r>
            <a:r>
              <a:rPr lang="en-US" sz="2200" dirty="0"/>
              <a:t>the accelerator’s performance to 8 GeV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1994" y="5897200"/>
            <a:ext cx="8472378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 will make use of the existing tunnel, </a:t>
            </a:r>
            <a:r>
              <a:rPr lang="en-US" dirty="0" err="1" smtClean="0"/>
              <a:t>cryomodule</a:t>
            </a:r>
            <a:r>
              <a:rPr lang="en-US" dirty="0" smtClean="0"/>
              <a:t> design, and the cryogenic cooling capacity already being </a:t>
            </a:r>
            <a:r>
              <a:rPr lang="en-US" dirty="0"/>
              <a:t>installed by the LCLS-II </a:t>
            </a:r>
            <a:r>
              <a:rPr lang="en-US" dirty="0" smtClean="0"/>
              <a:t>Project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736060" y="2959630"/>
            <a:ext cx="7103790" cy="2846252"/>
            <a:chOff x="1736060" y="2959630"/>
            <a:chExt cx="7103790" cy="2846252"/>
          </a:xfrm>
        </p:grpSpPr>
        <p:pic>
          <p:nvPicPr>
            <p:cNvPr id="10" name="Picture 9" descr="LCLS-II accelerator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36060" y="2959630"/>
              <a:ext cx="7103790" cy="284625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097804" y="3367465"/>
              <a:ext cx="2697177" cy="2140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756124" y="5392312"/>
              <a:ext cx="1988248" cy="3350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cryomodule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555" y="1355549"/>
            <a:ext cx="3272339" cy="245425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3" name="Oval 12"/>
          <p:cNvSpPr/>
          <p:nvPr/>
        </p:nvSpPr>
        <p:spPr>
          <a:xfrm rot="20809388">
            <a:off x="4776281" y="4256123"/>
            <a:ext cx="532123" cy="344999"/>
          </a:xfrm>
          <a:prstGeom prst="ellipse">
            <a:avLst/>
          </a:prstGeom>
          <a:noFill/>
          <a:ln w="28575" cmpd="sng"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Notched Right Arrow 17"/>
          <p:cNvSpPr/>
          <p:nvPr/>
        </p:nvSpPr>
        <p:spPr>
          <a:xfrm rot="1820017">
            <a:off x="2716412" y="3565717"/>
            <a:ext cx="2377099" cy="179562"/>
          </a:xfrm>
          <a:prstGeom prst="notchedRightArrow">
            <a:avLst>
              <a:gd name="adj1" fmla="val 50000"/>
              <a:gd name="adj2" fmla="val 15659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872330" y="2805692"/>
            <a:ext cx="576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+19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28785" y="1416773"/>
            <a:ext cx="53110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 smtClean="0"/>
              <a:t>Doubles electron energy (4 </a:t>
            </a:r>
            <a:r>
              <a:rPr lang="en-US" sz="2000" b="1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b="1" dirty="0">
                <a:sym typeface="Wingdings"/>
              </a:rPr>
              <a:t> </a:t>
            </a:r>
            <a:r>
              <a:rPr lang="en-US" sz="2000" b="1" dirty="0" smtClean="0">
                <a:sym typeface="Wingdings"/>
              </a:rPr>
              <a:t>8 </a:t>
            </a:r>
            <a:r>
              <a:rPr lang="en-US" sz="2000" b="1" dirty="0" err="1" smtClean="0">
                <a:sym typeface="Wingdings"/>
              </a:rPr>
              <a:t>GeV</a:t>
            </a:r>
            <a:r>
              <a:rPr lang="en-US" sz="2000" b="1" dirty="0" smtClean="0">
                <a:sym typeface="Wingdings"/>
              </a:rPr>
              <a:t>)</a:t>
            </a:r>
          </a:p>
          <a:p>
            <a:pPr marL="630238" lvl="1" indent="-342900">
              <a:spcBef>
                <a:spcPts val="1200"/>
              </a:spcBef>
              <a:buFont typeface="Arial"/>
              <a:buChar char="•"/>
            </a:pPr>
            <a:r>
              <a:rPr lang="en-US" sz="2000" dirty="0" smtClean="0">
                <a:sym typeface="Wingdings"/>
              </a:rPr>
              <a:t>Add 19 more RF </a:t>
            </a:r>
            <a:r>
              <a:rPr lang="en-US" sz="2000" dirty="0" err="1" smtClean="0">
                <a:sym typeface="Wingdings"/>
              </a:rPr>
              <a:t>cryomodules</a:t>
            </a:r>
            <a:endParaRPr lang="en-US" sz="2000" dirty="0" smtClean="0">
              <a:sym typeface="Wingdings"/>
            </a:endParaRPr>
          </a:p>
          <a:p>
            <a:pPr marL="630238" lvl="1" indent="-342900">
              <a:spcBef>
                <a:spcPts val="1200"/>
              </a:spcBef>
              <a:buFont typeface="Arial"/>
              <a:buChar char="•"/>
            </a:pPr>
            <a:r>
              <a:rPr lang="en-US" sz="2000" dirty="0" smtClean="0">
                <a:sym typeface="Wingdings"/>
              </a:rPr>
              <a:t>Increase acceleration gradient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9464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2543" y="115997"/>
            <a:ext cx="8292549" cy="753033"/>
          </a:xfrm>
        </p:spPr>
        <p:txBody>
          <a:bodyPr/>
          <a:lstStyle/>
          <a:p>
            <a:pPr lvl="0"/>
            <a:r>
              <a:rPr lang="en-US" sz="2200" dirty="0" smtClean="0"/>
              <a:t>The bypass line enables a </a:t>
            </a:r>
            <a:r>
              <a:rPr lang="en-US" sz="2200" u="sng" dirty="0" smtClean="0"/>
              <a:t>dual</a:t>
            </a:r>
            <a:r>
              <a:rPr lang="en-US" sz="2200" dirty="0" smtClean="0"/>
              <a:t> electron-beam capability</a:t>
            </a:r>
            <a:endParaRPr lang="en-US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350552" y="6001952"/>
            <a:ext cx="8354540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This allows parallel, or combined beam experiments – offering flexibility to develop and exploit new techniques in this rapidly evolving field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4497" y="1414157"/>
            <a:ext cx="889217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1" indent="-285750">
              <a:buFont typeface="Arial"/>
              <a:buChar char="•"/>
            </a:pPr>
            <a:r>
              <a:rPr lang="en-US" sz="2000" b="1" dirty="0"/>
              <a:t>2 </a:t>
            </a:r>
            <a:r>
              <a:rPr lang="en-US" sz="2000" b="1" dirty="0" smtClean="0"/>
              <a:t>energies </a:t>
            </a:r>
            <a:r>
              <a:rPr lang="en-US" sz="2000" b="1" dirty="0"/>
              <a:t>available </a:t>
            </a:r>
            <a:r>
              <a:rPr lang="en-US" sz="2000" b="1" dirty="0" smtClean="0"/>
              <a:t>simultaneously at high repetition rate</a:t>
            </a:r>
            <a:endParaRPr lang="en-US" sz="2000" b="1" dirty="0"/>
          </a:p>
          <a:p>
            <a:pPr marL="742950" lvl="1" indent="-285750">
              <a:spcBef>
                <a:spcPts val="1200"/>
              </a:spcBef>
              <a:buFont typeface="Arial"/>
              <a:buChar char="•"/>
            </a:pPr>
            <a:r>
              <a:rPr lang="en-US" sz="2000" dirty="0" smtClean="0"/>
              <a:t>Add bypass for the existing 4 </a:t>
            </a:r>
            <a:r>
              <a:rPr lang="en-US" sz="2000" dirty="0" err="1" smtClean="0"/>
              <a:t>GeV</a:t>
            </a:r>
            <a:r>
              <a:rPr lang="en-US" sz="2000" dirty="0" smtClean="0"/>
              <a:t> </a:t>
            </a:r>
            <a:r>
              <a:rPr lang="en-US" sz="2000" dirty="0" err="1" smtClean="0"/>
              <a:t>beamline</a:t>
            </a:r>
            <a:endParaRPr lang="en-US" sz="2000" dirty="0" smtClean="0"/>
          </a:p>
          <a:p>
            <a:pPr marL="742950" lvl="1" indent="-285750">
              <a:spcBef>
                <a:spcPts val="1200"/>
              </a:spcBef>
              <a:buFont typeface="Arial"/>
              <a:buChar char="•"/>
            </a:pPr>
            <a:r>
              <a:rPr lang="en-US" sz="2000" dirty="0" smtClean="0"/>
              <a:t>Optimize soft X-ray and hard X-ray </a:t>
            </a:r>
            <a:r>
              <a:rPr lang="en-US" sz="2000" dirty="0" err="1" smtClean="0"/>
              <a:t>undulators</a:t>
            </a:r>
            <a:r>
              <a:rPr lang="en-US" sz="2000" dirty="0" smtClean="0"/>
              <a:t> </a:t>
            </a:r>
            <a:r>
              <a:rPr lang="en-US" sz="2000" b="1" dirty="0" smtClean="0"/>
              <a:t>simultaneously</a:t>
            </a:r>
          </a:p>
          <a:p>
            <a:pPr marL="742950" lvl="1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b="1" dirty="0" smtClean="0"/>
              <a:t>Plus</a:t>
            </a:r>
            <a:r>
              <a:rPr lang="en-US" sz="2000" dirty="0" smtClean="0"/>
              <a:t>, existing Cu-</a:t>
            </a:r>
            <a:r>
              <a:rPr lang="en-US" sz="2000" dirty="0" err="1" smtClean="0"/>
              <a:t>linac</a:t>
            </a:r>
            <a:r>
              <a:rPr lang="en-US" sz="2000" dirty="0" smtClean="0"/>
              <a:t> can deliver high pulse energy at 120 Hz (to 25 </a:t>
            </a:r>
            <a:r>
              <a:rPr lang="en-US" sz="2000" dirty="0" err="1" smtClean="0"/>
              <a:t>keV</a:t>
            </a:r>
            <a:r>
              <a:rPr lang="en-US" sz="2000" dirty="0" smtClean="0"/>
              <a:t>)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2010120" y="4382089"/>
            <a:ext cx="1080660" cy="49884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>
            <a:stCxn id="53" idx="3"/>
            <a:endCxn id="47" idx="1"/>
          </p:cNvCxnSpPr>
          <p:nvPr/>
        </p:nvCxnSpPr>
        <p:spPr>
          <a:xfrm>
            <a:off x="6870818" y="4646029"/>
            <a:ext cx="182312" cy="47122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6870818" y="4218721"/>
            <a:ext cx="181236" cy="419608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550491" y="4639112"/>
            <a:ext cx="2438400" cy="5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961227" y="4628295"/>
            <a:ext cx="190959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541945" y="4082922"/>
            <a:ext cx="7746307" cy="1160092"/>
            <a:chOff x="533400" y="2802308"/>
            <a:chExt cx="6771953" cy="702892"/>
          </a:xfrm>
        </p:grpSpPr>
        <p:sp>
          <p:nvSpPr>
            <p:cNvPr id="39" name="Rectangle 38"/>
            <p:cNvSpPr/>
            <p:nvPr/>
          </p:nvSpPr>
          <p:spPr>
            <a:xfrm>
              <a:off x="2810439" y="3056546"/>
              <a:ext cx="1524000" cy="152400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bg1"/>
                </a:gs>
                <a:gs pos="100000">
                  <a:schemeClr val="accent6">
                    <a:lumMod val="75000"/>
                  </a:schemeClr>
                </a:gs>
              </a:gsLst>
              <a:lin ang="5400000" scaled="0"/>
            </a:gradFill>
            <a:ln w="127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</a:rPr>
                <a:t>S</a:t>
              </a:r>
              <a:r>
                <a:rPr lang="en-US" sz="1100" dirty="0" smtClean="0">
                  <a:solidFill>
                    <a:schemeClr val="tx1"/>
                  </a:solidFill>
                </a:rPr>
                <a:t>ec. 11-20 </a:t>
              </a:r>
              <a:r>
                <a:rPr lang="en-US" sz="1100" dirty="0" err="1">
                  <a:solidFill>
                    <a:schemeClr val="tx1"/>
                  </a:solidFill>
                </a:rPr>
                <a:t>L</a:t>
              </a:r>
              <a:r>
                <a:rPr lang="en-US" sz="1100" dirty="0" err="1" smtClean="0">
                  <a:solidFill>
                    <a:schemeClr val="tx1"/>
                  </a:solidFill>
                </a:rPr>
                <a:t>inac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396811" y="3056546"/>
              <a:ext cx="1524000" cy="152400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bg1"/>
                </a:gs>
                <a:gs pos="100000">
                  <a:schemeClr val="accent6">
                    <a:lumMod val="75000"/>
                  </a:schemeClr>
                </a:gs>
              </a:gsLst>
              <a:lin ang="5400000" scaled="0"/>
            </a:gra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Sec. 21-30 </a:t>
              </a:r>
              <a:r>
                <a:rPr lang="en-US" sz="1100" dirty="0" err="1">
                  <a:solidFill>
                    <a:schemeClr val="tx1"/>
                  </a:solidFill>
                </a:rPr>
                <a:t>L</a:t>
              </a:r>
              <a:r>
                <a:rPr lang="en-US" sz="1100" dirty="0" err="1" smtClean="0">
                  <a:solidFill>
                    <a:schemeClr val="tx1"/>
                  </a:solidFill>
                </a:rPr>
                <a:t>inac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941937" y="3056546"/>
              <a:ext cx="685800" cy="152400"/>
            </a:xfrm>
            <a:prstGeom prst="rect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chemeClr val="bg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12700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SCRF L4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804730" y="3056546"/>
              <a:ext cx="319931" cy="152400"/>
            </a:xfrm>
            <a:prstGeom prst="rect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chemeClr val="bg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12700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L2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09600" y="3056546"/>
              <a:ext cx="101940" cy="152400"/>
            </a:xfrm>
            <a:prstGeom prst="rect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chemeClr val="bg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12700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33400" y="3056546"/>
              <a:ext cx="32481" cy="152400"/>
            </a:xfrm>
            <a:prstGeom prst="rect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chemeClr val="bg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12700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225588" y="2802308"/>
              <a:ext cx="1079765" cy="152400"/>
            </a:xfrm>
            <a:prstGeom prst="rect">
              <a:avLst/>
            </a:prstGeom>
            <a:pattFill prst="dkVer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rgbClr val="FF0000"/>
                  </a:solidFill>
                </a:rPr>
                <a:t>SXU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225588" y="3352800"/>
              <a:ext cx="1079765" cy="152400"/>
            </a:xfrm>
            <a:prstGeom prst="rect">
              <a:avLst/>
            </a:prstGeom>
            <a:pattFill prst="dkVer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rgbClr val="0000CC"/>
                  </a:solidFill>
                </a:rPr>
                <a:t>HXU</a:t>
              </a:r>
              <a:endParaRPr lang="en-US" sz="1600" b="1" dirty="0">
                <a:solidFill>
                  <a:srgbClr val="0000CC"/>
                </a:solidFill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6472231" y="3761460"/>
            <a:ext cx="851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3-8 GeV</a:t>
            </a:r>
            <a:endParaRPr lang="en-US" sz="16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6472231" y="5267839"/>
            <a:ext cx="9621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3-8 GeV,</a:t>
            </a:r>
          </a:p>
          <a:p>
            <a:r>
              <a:rPr lang="en-US" sz="1600" b="1" dirty="0" smtClean="0"/>
              <a:t>3-15 GeV</a:t>
            </a:r>
            <a:endParaRPr lang="en-US" sz="16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678018" y="3906086"/>
            <a:ext cx="19928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8 GeV CW-SCRF </a:t>
            </a:r>
            <a:r>
              <a:rPr lang="en-US" sz="1600" b="1" dirty="0" err="1" smtClean="0"/>
              <a:t>Linac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200" dirty="0" smtClean="0"/>
              <a:t>(54 </a:t>
            </a:r>
            <a:r>
              <a:rPr lang="en-US" sz="1200" dirty="0" err="1" smtClean="0"/>
              <a:t>cryomodules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51" name="TextBox 50"/>
          <p:cNvSpPr txBox="1"/>
          <p:nvPr/>
        </p:nvSpPr>
        <p:spPr>
          <a:xfrm>
            <a:off x="3478603" y="3490414"/>
            <a:ext cx="1985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CC"/>
                </a:solidFill>
              </a:rPr>
              <a:t>LCLS-II-HE Layout</a:t>
            </a:r>
            <a:endParaRPr lang="en-US" sz="1600" b="1" dirty="0">
              <a:solidFill>
                <a:srgbClr val="0000CC"/>
              </a:solidFill>
            </a:endParaRPr>
          </a:p>
        </p:txBody>
      </p:sp>
      <p:sp>
        <p:nvSpPr>
          <p:cNvPr id="52" name="Freeform 51"/>
          <p:cNvSpPr/>
          <p:nvPr/>
        </p:nvSpPr>
        <p:spPr>
          <a:xfrm flipV="1">
            <a:off x="2980345" y="4100014"/>
            <a:ext cx="3890473" cy="539098"/>
          </a:xfrm>
          <a:custGeom>
            <a:avLst/>
            <a:gdLst>
              <a:gd name="connsiteX0" fmla="*/ 0 w 4905286"/>
              <a:gd name="connsiteY0" fmla="*/ 0 h 726393"/>
              <a:gd name="connsiteX1" fmla="*/ 316194 w 4905286"/>
              <a:gd name="connsiteY1" fmla="*/ 726393 h 726393"/>
              <a:gd name="connsiteX2" fmla="*/ 4580546 w 4905286"/>
              <a:gd name="connsiteY2" fmla="*/ 726393 h 726393"/>
              <a:gd name="connsiteX3" fmla="*/ 4905286 w 4905286"/>
              <a:gd name="connsiteY3" fmla="*/ 8546 h 726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05286" h="726393">
                <a:moveTo>
                  <a:pt x="0" y="0"/>
                </a:moveTo>
                <a:lnTo>
                  <a:pt x="316194" y="726393"/>
                </a:lnTo>
                <a:lnTo>
                  <a:pt x="4580546" y="726393"/>
                </a:lnTo>
                <a:lnTo>
                  <a:pt x="4905286" y="8546"/>
                </a:lnTo>
              </a:path>
            </a:pathLst>
          </a:cu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1989746" y="4639684"/>
            <a:ext cx="4881072" cy="539273"/>
          </a:xfrm>
          <a:custGeom>
            <a:avLst/>
            <a:gdLst>
              <a:gd name="connsiteX0" fmla="*/ 0 w 4905286"/>
              <a:gd name="connsiteY0" fmla="*/ 0 h 726393"/>
              <a:gd name="connsiteX1" fmla="*/ 316194 w 4905286"/>
              <a:gd name="connsiteY1" fmla="*/ 726393 h 726393"/>
              <a:gd name="connsiteX2" fmla="*/ 4580546 w 4905286"/>
              <a:gd name="connsiteY2" fmla="*/ 726393 h 726393"/>
              <a:gd name="connsiteX3" fmla="*/ 4905286 w 4905286"/>
              <a:gd name="connsiteY3" fmla="*/ 8546 h 726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05286" h="726393">
                <a:moveTo>
                  <a:pt x="0" y="0"/>
                </a:moveTo>
                <a:lnTo>
                  <a:pt x="316194" y="726393"/>
                </a:lnTo>
                <a:lnTo>
                  <a:pt x="4580546" y="726393"/>
                </a:lnTo>
                <a:lnTo>
                  <a:pt x="4905286" y="8546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3361346" y="5226180"/>
            <a:ext cx="2007834" cy="14358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en-US" sz="1600" b="1" dirty="0" smtClean="0"/>
              <a:t>3-4 GeV </a:t>
            </a:r>
            <a:r>
              <a:rPr lang="en-US" sz="1400" dirty="0" smtClean="0"/>
              <a:t>(LCLS-II bypass)</a:t>
            </a:r>
            <a:endParaRPr lang="en-US" sz="1400" dirty="0"/>
          </a:p>
        </p:txBody>
      </p:sp>
      <p:sp>
        <p:nvSpPr>
          <p:cNvPr id="55" name="TextBox 54"/>
          <p:cNvSpPr txBox="1"/>
          <p:nvPr/>
        </p:nvSpPr>
        <p:spPr>
          <a:xfrm>
            <a:off x="3647799" y="3928308"/>
            <a:ext cx="1659367" cy="307778"/>
          </a:xfrm>
          <a:prstGeom prst="round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en-US" sz="1600" b="1" dirty="0" smtClean="0"/>
              <a:t>3-8 GeV bypass</a:t>
            </a:r>
            <a:endParaRPr lang="en-US" sz="1600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5422586" y="4328072"/>
            <a:ext cx="703732" cy="14358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/>
              <a:t>3-15 GeV Cu-</a:t>
            </a:r>
            <a:r>
              <a:rPr lang="en-US" sz="1200" b="1" dirty="0" err="1"/>
              <a:t>L</a:t>
            </a:r>
            <a:r>
              <a:rPr lang="en-US" sz="1200" b="1" dirty="0" err="1" smtClean="0"/>
              <a:t>inac</a:t>
            </a:r>
            <a:r>
              <a:rPr lang="en-US" sz="1200" b="1" dirty="0" smtClean="0"/>
              <a:t>: </a:t>
            </a:r>
            <a:r>
              <a:rPr lang="en-US" sz="1200" b="1" i="1" dirty="0" smtClean="0"/>
              <a:t>LCLS</a:t>
            </a:r>
            <a:endParaRPr lang="en-US" sz="1200" b="1" i="1" dirty="0"/>
          </a:p>
        </p:txBody>
      </p:sp>
      <p:sp>
        <p:nvSpPr>
          <p:cNvPr id="4" name="Rectangle 3"/>
          <p:cNvSpPr/>
          <p:nvPr/>
        </p:nvSpPr>
        <p:spPr>
          <a:xfrm>
            <a:off x="350552" y="3474734"/>
            <a:ext cx="8354540" cy="2362200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291881" y="4492417"/>
            <a:ext cx="787085" cy="2515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0000">
                <a:schemeClr val="bg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SCRF L3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27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-template-white (8)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FB44611-4D2D-4171-96DD-57976A3B940E}">
  <ds:schemaRefs>
    <ds:schemaRef ds:uri="http://purl.org/dc/elements/1.1/"/>
    <ds:schemaRef ds:uri="http://schemas.microsoft.com/office/2006/documentManagement/types"/>
    <ds:schemaRef ds:uri="http://www.w3.org/XML/1998/namespace"/>
    <ds:schemaRef ds:uri="http://purl.org/dc/dcmitype/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8F96B342-B4CF-44DD-87DC-4914338D60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F2F1166-DA0D-403A-A44D-E88FF2F0E1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22120</TotalTime>
  <Words>1242</Words>
  <Application>Microsoft Office PowerPoint</Application>
  <PresentationFormat>Letter Paper (8.5x11 in)</PresentationFormat>
  <Paragraphs>267</Paragraphs>
  <Slides>19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ppt-template-white (8)</vt:lpstr>
      <vt:lpstr>LCLS-II High Energy (LCLS-II-HE)  A proposal to maintain US leadership       in X-Ray FEL-based science </vt:lpstr>
      <vt:lpstr>Outline: A high energy upgrade to LCLS-II provides a straightforward solution for sustained world-leadership </vt:lpstr>
      <vt:lpstr>SC’s bold investment in LCLS has opened new directions of research in tackling grand challenge problems in multiple disciplines</vt:lpstr>
      <vt:lpstr>LCLS-II provides a major step forward, and a foundation for the future, satisfying the 2013 BESAC recommendation</vt:lpstr>
      <vt:lpstr>PowerPoint Presentation</vt:lpstr>
      <vt:lpstr>This scope delivers photon energies beyond 12 keV (&lt; 1Å)  in a continuous pulse train up to 1 MHz repetition rate</vt:lpstr>
      <vt:lpstr>LCLS-II-HE scope</vt:lpstr>
      <vt:lpstr>The scope includes the addition of cryomodules to extend the accelerator’s performance to 8 GeV</vt:lpstr>
      <vt:lpstr>The bypass line enables a dual electron-beam capability</vt:lpstr>
      <vt:lpstr>The scope includes instrumentation to take full advantage of the transformative nature of the new source</vt:lpstr>
      <vt:lpstr>PowerPoint Presentation</vt:lpstr>
      <vt:lpstr>Understanding structural dynamics at the atomic scale is a key aspect of the Transformative Opportunities identified by BESAC</vt:lpstr>
      <vt:lpstr>Coupled electronic &amp; nuclear dynamics are fundamental to  heterogeneous catalysis and interfacial chemistry</vt:lpstr>
      <vt:lpstr>The uniquely high spectral brightness opens a long-sought window into emergent phenomena in complex materials</vt:lpstr>
      <vt:lpstr>     Imaging of diffusion and fluctuating material structures</vt:lpstr>
      <vt:lpstr>PowerPoint Presentation</vt:lpstr>
      <vt:lpstr>LCLS-II-HE leverages proven technology and benefits significantly from existing infrastructure at SLAC</vt:lpstr>
      <vt:lpstr>SLAC, Stanford and the DOE Site Office have an experienced team and proven management systems to proceed</vt:lpstr>
      <vt:lpstr>Conclusions</vt:lpstr>
    </vt:vector>
  </TitlesOfParts>
  <Company>SLAC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LCLS-II High Energy Future Science &amp; Capabilities</dc:title>
  <dc:creator>Mike Dunne</dc:creator>
  <cp:lastModifiedBy>Weiland, John</cp:lastModifiedBy>
  <cp:revision>318</cp:revision>
  <cp:lastPrinted>2016-02-09T19:51:18Z</cp:lastPrinted>
  <dcterms:created xsi:type="dcterms:W3CDTF">2016-01-08T16:43:41Z</dcterms:created>
  <dcterms:modified xsi:type="dcterms:W3CDTF">2016-02-17T20:19:48Z</dcterms:modified>
</cp:coreProperties>
</file>