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5" r:id="rId2"/>
  </p:sldMasterIdLst>
  <p:notesMasterIdLst>
    <p:notesMasterId r:id="rId30"/>
  </p:notesMasterIdLst>
  <p:handoutMasterIdLst>
    <p:handoutMasterId r:id="rId31"/>
  </p:handoutMasterIdLst>
  <p:sldIdLst>
    <p:sldId id="256" r:id="rId3"/>
    <p:sldId id="740" r:id="rId4"/>
    <p:sldId id="972" r:id="rId5"/>
    <p:sldId id="985" r:id="rId6"/>
    <p:sldId id="993" r:id="rId7"/>
    <p:sldId id="1020" r:id="rId8"/>
    <p:sldId id="984" r:id="rId9"/>
    <p:sldId id="1017" r:id="rId10"/>
    <p:sldId id="973" r:id="rId11"/>
    <p:sldId id="974" r:id="rId12"/>
    <p:sldId id="976" r:id="rId13"/>
    <p:sldId id="1007" r:id="rId14"/>
    <p:sldId id="982" r:id="rId15"/>
    <p:sldId id="983" r:id="rId16"/>
    <p:sldId id="1010" r:id="rId17"/>
    <p:sldId id="995" r:id="rId18"/>
    <p:sldId id="981" r:id="rId19"/>
    <p:sldId id="978" r:id="rId20"/>
    <p:sldId id="979" r:id="rId21"/>
    <p:sldId id="1008" r:id="rId22"/>
    <p:sldId id="1016" r:id="rId23"/>
    <p:sldId id="1013" r:id="rId24"/>
    <p:sldId id="1018" r:id="rId25"/>
    <p:sldId id="986" r:id="rId26"/>
    <p:sldId id="975" r:id="rId27"/>
    <p:sldId id="1005" r:id="rId28"/>
    <p:sldId id="884" r:id="rId2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880" algn="l" rtl="0" fontAlgn="base">
      <a:spcBef>
        <a:spcPct val="0"/>
      </a:spcBef>
      <a:spcAft>
        <a:spcPct val="0"/>
      </a:spcAft>
      <a:defRPr kern="1200">
        <a:solidFill>
          <a:schemeClr val="tx1"/>
        </a:solidFill>
        <a:latin typeface="Arial" charset="0"/>
        <a:ea typeface="+mn-ea"/>
        <a:cs typeface="+mn-cs"/>
      </a:defRPr>
    </a:lvl2pPr>
    <a:lvl3pPr marL="913758" algn="l" rtl="0" fontAlgn="base">
      <a:spcBef>
        <a:spcPct val="0"/>
      </a:spcBef>
      <a:spcAft>
        <a:spcPct val="0"/>
      </a:spcAft>
      <a:defRPr kern="1200">
        <a:solidFill>
          <a:schemeClr val="tx1"/>
        </a:solidFill>
        <a:latin typeface="Arial" charset="0"/>
        <a:ea typeface="+mn-ea"/>
        <a:cs typeface="+mn-cs"/>
      </a:defRPr>
    </a:lvl3pPr>
    <a:lvl4pPr marL="1370639" algn="l" rtl="0" fontAlgn="base">
      <a:spcBef>
        <a:spcPct val="0"/>
      </a:spcBef>
      <a:spcAft>
        <a:spcPct val="0"/>
      </a:spcAft>
      <a:defRPr kern="1200">
        <a:solidFill>
          <a:schemeClr val="tx1"/>
        </a:solidFill>
        <a:latin typeface="Arial" charset="0"/>
        <a:ea typeface="+mn-ea"/>
        <a:cs typeface="+mn-cs"/>
      </a:defRPr>
    </a:lvl4pPr>
    <a:lvl5pPr marL="1827517" algn="l" rtl="0" fontAlgn="base">
      <a:spcBef>
        <a:spcPct val="0"/>
      </a:spcBef>
      <a:spcAft>
        <a:spcPct val="0"/>
      </a:spcAft>
      <a:defRPr kern="1200">
        <a:solidFill>
          <a:schemeClr val="tx1"/>
        </a:solidFill>
        <a:latin typeface="Arial" charset="0"/>
        <a:ea typeface="+mn-ea"/>
        <a:cs typeface="+mn-cs"/>
      </a:defRPr>
    </a:lvl5pPr>
    <a:lvl6pPr marL="2284398" algn="l" defTabSz="913758" rtl="0" eaLnBrk="1" latinLnBrk="0" hangingPunct="1">
      <a:defRPr kern="1200">
        <a:solidFill>
          <a:schemeClr val="tx1"/>
        </a:solidFill>
        <a:latin typeface="Arial" charset="0"/>
        <a:ea typeface="+mn-ea"/>
        <a:cs typeface="+mn-cs"/>
      </a:defRPr>
    </a:lvl6pPr>
    <a:lvl7pPr marL="2741275" algn="l" defTabSz="913758" rtl="0" eaLnBrk="1" latinLnBrk="0" hangingPunct="1">
      <a:defRPr kern="1200">
        <a:solidFill>
          <a:schemeClr val="tx1"/>
        </a:solidFill>
        <a:latin typeface="Arial" charset="0"/>
        <a:ea typeface="+mn-ea"/>
        <a:cs typeface="+mn-cs"/>
      </a:defRPr>
    </a:lvl7pPr>
    <a:lvl8pPr marL="3198156" algn="l" defTabSz="913758" rtl="0" eaLnBrk="1" latinLnBrk="0" hangingPunct="1">
      <a:defRPr kern="1200">
        <a:solidFill>
          <a:schemeClr val="tx1"/>
        </a:solidFill>
        <a:latin typeface="Arial" charset="0"/>
        <a:ea typeface="+mn-ea"/>
        <a:cs typeface="+mn-cs"/>
      </a:defRPr>
    </a:lvl8pPr>
    <a:lvl9pPr marL="3655033" algn="l" defTabSz="913758"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Schwartz" initials="AR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E3C00"/>
    <a:srgbClr val="08027E"/>
    <a:srgbClr val="106636"/>
    <a:srgbClr val="0000FF"/>
    <a:srgbClr val="21C5FF"/>
    <a:srgbClr val="7D7DFF"/>
    <a:srgbClr val="0000CC"/>
    <a:srgbClr val="003399"/>
    <a:srgbClr val="FFF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64" autoAdjust="0"/>
    <p:restoredTop sz="89621" autoAdjust="0"/>
  </p:normalViewPr>
  <p:slideViewPr>
    <p:cSldViewPr snapToGrid="0" showGuides="1">
      <p:cViewPr>
        <p:scale>
          <a:sx n="70" d="100"/>
          <a:sy n="70" d="100"/>
        </p:scale>
        <p:origin x="-2310" y="-678"/>
      </p:cViewPr>
      <p:guideLst>
        <p:guide orient="horz" pos="312"/>
        <p:guide pos="2881"/>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howGuides="1">
      <p:cViewPr varScale="1">
        <p:scale>
          <a:sx n="93" d="100"/>
          <a:sy n="93" d="100"/>
        </p:scale>
        <p:origin x="-293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schome.osc.doe.gov\kung\My%20Documents\17\Budget%20Excel\FY%202017%20Congressional%20Justification_1-11-16_pie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chome.osc.doe.gov\kung\My%20Documents\BESAC\Feb16\Copy%20of%20FY%202000%20FY%202016%20Req%20vs%20Approp%20dgh.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oleObject" Target="file:///\\schome.osc.doe.gov\kung\My%20Documents\17\Budget%20Excel\FY%202017%20Congressional%20Justification_1-11-16_piechar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vdihome.osc.doe.gov\melcnat\2017\Formulation\President's%20Request\FY%202017%20Congressional%20Justification_1-11-16_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294111725713828"/>
          <c:y val="0"/>
          <c:w val="0.80211653739877087"/>
          <c:h val="0.95436379707235752"/>
        </c:manualLayout>
      </c:layout>
      <c:pieChart>
        <c:varyColors val="1"/>
        <c:ser>
          <c:idx val="0"/>
          <c:order val="0"/>
          <c:spPr>
            <a:ln>
              <a:solidFill>
                <a:schemeClr val="tx1"/>
              </a:solidFill>
            </a:ln>
          </c:spPr>
          <c:dPt>
            <c:idx val="0"/>
            <c:bubble3D val="0"/>
            <c:spPr>
              <a:solidFill>
                <a:srgbClr val="FFFF99"/>
              </a:solidFill>
              <a:ln>
                <a:solidFill>
                  <a:schemeClr val="tx1"/>
                </a:solidFill>
              </a:ln>
            </c:spPr>
          </c:dPt>
          <c:dPt>
            <c:idx val="1"/>
            <c:bubble3D val="0"/>
            <c:spPr>
              <a:solidFill>
                <a:srgbClr val="FF81C0"/>
              </a:solidFill>
              <a:ln>
                <a:solidFill>
                  <a:schemeClr val="tx1"/>
                </a:solidFill>
              </a:ln>
            </c:spPr>
          </c:dPt>
          <c:dPt>
            <c:idx val="2"/>
            <c:bubble3D val="0"/>
            <c:spPr>
              <a:solidFill>
                <a:srgbClr val="1DFF83"/>
              </a:solidFill>
              <a:ln>
                <a:solidFill>
                  <a:schemeClr val="tx1"/>
                </a:solidFill>
              </a:ln>
            </c:spPr>
          </c:dPt>
          <c:dPt>
            <c:idx val="3"/>
            <c:bubble3D val="0"/>
            <c:spPr>
              <a:solidFill>
                <a:srgbClr val="8C3EC6"/>
              </a:solidFill>
              <a:ln>
                <a:solidFill>
                  <a:schemeClr val="tx1"/>
                </a:solidFill>
              </a:ln>
            </c:spPr>
          </c:dPt>
          <c:dPt>
            <c:idx val="4"/>
            <c:bubble3D val="0"/>
            <c:spPr>
              <a:solidFill>
                <a:srgbClr val="21C5FF"/>
              </a:solidFill>
              <a:ln>
                <a:solidFill>
                  <a:schemeClr val="tx1"/>
                </a:solidFill>
              </a:ln>
            </c:spPr>
          </c:dPt>
          <c:dPt>
            <c:idx val="5"/>
            <c:bubble3D val="0"/>
            <c:spPr>
              <a:solidFill>
                <a:srgbClr val="7D7DFF"/>
              </a:solidFill>
              <a:ln>
                <a:solidFill>
                  <a:schemeClr val="tx1"/>
                </a:solidFill>
              </a:ln>
            </c:spPr>
          </c:dPt>
          <c:cat>
            <c:strRef>
              <c:f>'Pie Chart FY16 Approp'!$C$26:$C$33</c:f>
              <c:strCache>
                <c:ptCount val="6"/>
                <c:pt idx="0">
                  <c:v>Core Research Lab</c:v>
                </c:pt>
                <c:pt idx="1">
                  <c:v>Core Research Univ</c:v>
                </c:pt>
                <c:pt idx="2">
                  <c:v>EFRCs+Hubs+CMS</c:v>
                </c:pt>
                <c:pt idx="3">
                  <c:v>SBIR/STTP + GPP+LTSM</c:v>
                </c:pt>
                <c:pt idx="4">
                  <c:v>Constructions + OPC+MIE</c:v>
                </c:pt>
                <c:pt idx="5">
                  <c:v>Facility Ops</c:v>
                </c:pt>
              </c:strCache>
            </c:strRef>
          </c:cat>
          <c:val>
            <c:numRef>
              <c:f>'Pie Chart FY16 Approp'!$D$26:$D$33</c:f>
              <c:numCache>
                <c:formatCode>General</c:formatCode>
                <c:ptCount val="8"/>
                <c:pt idx="0">
                  <c:v>285748.12670000002</c:v>
                </c:pt>
                <c:pt idx="1">
                  <c:v>232709.87330000001</c:v>
                </c:pt>
                <c:pt idx="2">
                  <c:v>161137</c:v>
                </c:pt>
                <c:pt idx="3">
                  <c:v>68291</c:v>
                </c:pt>
                <c:pt idx="4">
                  <c:v>235800</c:v>
                </c:pt>
                <c:pt idx="5" formatCode="#,##0">
                  <c:v>865314</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000099"/>
            </a:solidFill>
          </c:spPr>
          <c:invertIfNegative val="0"/>
          <c:cat>
            <c:strRef>
              <c:f>Sheet1!$A$3:$A$19</c:f>
              <c:strCache>
                <c:ptCount val="17"/>
                <c:pt idx="0">
                  <c:v>FY 2000</c:v>
                </c:pt>
                <c:pt idx="1">
                  <c:v>FY 2001</c:v>
                </c:pt>
                <c:pt idx="2">
                  <c:v>FY 2002</c:v>
                </c:pt>
                <c:pt idx="3">
                  <c:v>FY 2003</c:v>
                </c:pt>
                <c:pt idx="4">
                  <c:v>FY 2004</c:v>
                </c:pt>
                <c:pt idx="5">
                  <c:v>FY 2005</c:v>
                </c:pt>
                <c:pt idx="6">
                  <c:v>FY 2006</c:v>
                </c:pt>
                <c:pt idx="7">
                  <c:v>FY 2007</c:v>
                </c:pt>
                <c:pt idx="8">
                  <c:v>FY 2008</c:v>
                </c:pt>
                <c:pt idx="9">
                  <c:v>FY 2009</c:v>
                </c:pt>
                <c:pt idx="10">
                  <c:v>FY 2010</c:v>
                </c:pt>
                <c:pt idx="11">
                  <c:v>FY 2011</c:v>
                </c:pt>
                <c:pt idx="12">
                  <c:v>FY 2012</c:v>
                </c:pt>
                <c:pt idx="13">
                  <c:v>FY 2013</c:v>
                </c:pt>
                <c:pt idx="14">
                  <c:v>FY 2014</c:v>
                </c:pt>
                <c:pt idx="15">
                  <c:v>FY 2015</c:v>
                </c:pt>
                <c:pt idx="16">
                  <c:v>FY 2016</c:v>
                </c:pt>
              </c:strCache>
            </c:strRef>
          </c:cat>
          <c:val>
            <c:numRef>
              <c:f>Sheet1!$B$3:$B$19</c:f>
              <c:numCache>
                <c:formatCode>_(* #,##0_);_(* \(#,##0\);_(* "-"_);_(@_)</c:formatCode>
                <c:ptCount val="17"/>
                <c:pt idx="0">
                  <c:v>871708</c:v>
                </c:pt>
                <c:pt idx="1">
                  <c:v>998600</c:v>
                </c:pt>
                <c:pt idx="2">
                  <c:v>988022</c:v>
                </c:pt>
                <c:pt idx="3">
                  <c:v>1001841</c:v>
                </c:pt>
                <c:pt idx="4">
                  <c:v>989611</c:v>
                </c:pt>
                <c:pt idx="5">
                  <c:v>1043189</c:v>
                </c:pt>
                <c:pt idx="6">
                  <c:v>1122343</c:v>
                </c:pt>
                <c:pt idx="7">
                  <c:v>1390171</c:v>
                </c:pt>
                <c:pt idx="8">
                  <c:v>1465189</c:v>
                </c:pt>
                <c:pt idx="9">
                  <c:v>1533621</c:v>
                </c:pt>
                <c:pt idx="10">
                  <c:v>1647181</c:v>
                </c:pt>
                <c:pt idx="11">
                  <c:v>1793220</c:v>
                </c:pt>
                <c:pt idx="12">
                  <c:v>1940468</c:v>
                </c:pt>
                <c:pt idx="13">
                  <c:v>1750694</c:v>
                </c:pt>
                <c:pt idx="14">
                  <c:v>1809466</c:v>
                </c:pt>
                <c:pt idx="15">
                  <c:v>1753804</c:v>
                </c:pt>
                <c:pt idx="16">
                  <c:v>1794605</c:v>
                </c:pt>
              </c:numCache>
            </c:numRef>
          </c:val>
        </c:ser>
        <c:ser>
          <c:idx val="1"/>
          <c:order val="1"/>
          <c:spPr>
            <a:solidFill>
              <a:srgbClr val="C00000"/>
            </a:solidFill>
          </c:spPr>
          <c:invertIfNegative val="0"/>
          <c:cat>
            <c:strRef>
              <c:f>Sheet1!$A$3:$A$19</c:f>
              <c:strCache>
                <c:ptCount val="17"/>
                <c:pt idx="0">
                  <c:v>FY 2000</c:v>
                </c:pt>
                <c:pt idx="1">
                  <c:v>FY 2001</c:v>
                </c:pt>
                <c:pt idx="2">
                  <c:v>FY 2002</c:v>
                </c:pt>
                <c:pt idx="3">
                  <c:v>FY 2003</c:v>
                </c:pt>
                <c:pt idx="4">
                  <c:v>FY 2004</c:v>
                </c:pt>
                <c:pt idx="5">
                  <c:v>FY 2005</c:v>
                </c:pt>
                <c:pt idx="6">
                  <c:v>FY 2006</c:v>
                </c:pt>
                <c:pt idx="7">
                  <c:v>FY 2007</c:v>
                </c:pt>
                <c:pt idx="8">
                  <c:v>FY 2008</c:v>
                </c:pt>
                <c:pt idx="9">
                  <c:v>FY 2009</c:v>
                </c:pt>
                <c:pt idx="10">
                  <c:v>FY 2010</c:v>
                </c:pt>
                <c:pt idx="11">
                  <c:v>FY 2011</c:v>
                </c:pt>
                <c:pt idx="12">
                  <c:v>FY 2012</c:v>
                </c:pt>
                <c:pt idx="13">
                  <c:v>FY 2013</c:v>
                </c:pt>
                <c:pt idx="14">
                  <c:v>FY 2014</c:v>
                </c:pt>
                <c:pt idx="15">
                  <c:v>FY 2015</c:v>
                </c:pt>
                <c:pt idx="16">
                  <c:v>FY 2016</c:v>
                </c:pt>
              </c:strCache>
            </c:strRef>
          </c:cat>
          <c:val>
            <c:numRef>
              <c:f>Sheet1!$C$3:$C$19</c:f>
              <c:numCache>
                <c:formatCode>_(* #,##0_);_(* \(#,##0\);_(* "-"_);_(@_)</c:formatCode>
                <c:ptCount val="17"/>
                <c:pt idx="0">
                  <c:v>752031</c:v>
                </c:pt>
                <c:pt idx="1">
                  <c:v>973768</c:v>
                </c:pt>
                <c:pt idx="2">
                  <c:v>981038</c:v>
                </c:pt>
                <c:pt idx="3">
                  <c:v>1001941</c:v>
                </c:pt>
                <c:pt idx="4">
                  <c:v>988971</c:v>
                </c:pt>
                <c:pt idx="5">
                  <c:v>1082479</c:v>
                </c:pt>
                <c:pt idx="6">
                  <c:v>1110148</c:v>
                </c:pt>
                <c:pt idx="7">
                  <c:v>1221380</c:v>
                </c:pt>
                <c:pt idx="8">
                  <c:v>1252756</c:v>
                </c:pt>
                <c:pt idx="9">
                  <c:v>1535765</c:v>
                </c:pt>
                <c:pt idx="10">
                  <c:v>1598968</c:v>
                </c:pt>
                <c:pt idx="11">
                  <c:v>1638511</c:v>
                </c:pt>
                <c:pt idx="12">
                  <c:v>1644767</c:v>
                </c:pt>
                <c:pt idx="13">
                  <c:v>1551256</c:v>
                </c:pt>
                <c:pt idx="14">
                  <c:v>1662702</c:v>
                </c:pt>
                <c:pt idx="15">
                  <c:v>1682924</c:v>
                </c:pt>
                <c:pt idx="16">
                  <c:v>1794412</c:v>
                </c:pt>
              </c:numCache>
            </c:numRef>
          </c:val>
        </c:ser>
        <c:dLbls>
          <c:showLegendKey val="0"/>
          <c:showVal val="0"/>
          <c:showCatName val="0"/>
          <c:showSerName val="0"/>
          <c:showPercent val="0"/>
          <c:showBubbleSize val="0"/>
        </c:dLbls>
        <c:gapWidth val="150"/>
        <c:axId val="165108736"/>
        <c:axId val="165110528"/>
      </c:barChart>
      <c:catAx>
        <c:axId val="165108736"/>
        <c:scaling>
          <c:orientation val="minMax"/>
        </c:scaling>
        <c:delete val="0"/>
        <c:axPos val="b"/>
        <c:majorTickMark val="out"/>
        <c:minorTickMark val="none"/>
        <c:tickLblPos val="nextTo"/>
        <c:txPr>
          <a:bodyPr/>
          <a:lstStyle/>
          <a:p>
            <a:pPr>
              <a:defRPr sz="1400" b="1">
                <a:latin typeface="Arial Narrow" panose="020B0606020202030204" pitchFamily="34" charset="0"/>
              </a:defRPr>
            </a:pPr>
            <a:endParaRPr lang="en-US"/>
          </a:p>
        </c:txPr>
        <c:crossAx val="165110528"/>
        <c:crosses val="autoZero"/>
        <c:auto val="1"/>
        <c:lblAlgn val="ctr"/>
        <c:lblOffset val="100"/>
        <c:noMultiLvlLbl val="0"/>
      </c:catAx>
      <c:valAx>
        <c:axId val="165110528"/>
        <c:scaling>
          <c:orientation val="minMax"/>
          <c:max val="2000000"/>
        </c:scaling>
        <c:delete val="0"/>
        <c:axPos val="l"/>
        <c:majorGridlines/>
        <c:numFmt formatCode="_(* #,##0_);_(* \(#,##0\);_(* &quot;-&quot;_);_(@_)" sourceLinked="1"/>
        <c:majorTickMark val="out"/>
        <c:minorTickMark val="none"/>
        <c:tickLblPos val="nextTo"/>
        <c:txPr>
          <a:bodyPr/>
          <a:lstStyle/>
          <a:p>
            <a:pPr>
              <a:defRPr sz="1600" b="1">
                <a:latin typeface="Arial Narrow" panose="020B0606020202030204" pitchFamily="34" charset="0"/>
              </a:defRPr>
            </a:pPr>
            <a:endParaRPr lang="en-US"/>
          </a:p>
        </c:txPr>
        <c:crossAx val="165108736"/>
        <c:crosses val="autoZero"/>
        <c:crossBetween val="between"/>
        <c:dispUnits>
          <c:builtInUnit val="thousands"/>
          <c:dispUnitsLbl>
            <c:layout>
              <c:manualLayout>
                <c:xMode val="edge"/>
                <c:yMode val="edge"/>
                <c:x val="1.8555335626938403E-2"/>
                <c:y val="9.282615092313494E-2"/>
              </c:manualLayout>
            </c:layout>
            <c:tx>
              <c:rich>
                <a:bodyPr/>
                <a:lstStyle/>
                <a:p>
                  <a:pPr>
                    <a:defRPr sz="1800" b="1">
                      <a:latin typeface="Arial Narrow" panose="020B0606020202030204" pitchFamily="34" charset="0"/>
                    </a:defRPr>
                  </a:pPr>
                  <a:r>
                    <a:rPr lang="en-US" sz="1800" b="1" dirty="0" smtClean="0">
                      <a:latin typeface="Arial Narrow" panose="020B0606020202030204" pitchFamily="34" charset="0"/>
                    </a:rPr>
                    <a:t>As</a:t>
                  </a:r>
                  <a:r>
                    <a:rPr lang="en-US" sz="1800" b="1" baseline="0" dirty="0" smtClean="0">
                      <a:latin typeface="Arial Narrow" panose="020B0606020202030204" pitchFamily="34" charset="0"/>
                    </a:rPr>
                    <a:t> Appropriated Dollars in Millions</a:t>
                  </a:r>
                  <a:endParaRPr lang="en-US" sz="1800" b="1" dirty="0">
                    <a:latin typeface="Arial Narrow" panose="020B0606020202030204" pitchFamily="34" charset="0"/>
                  </a:endParaRPr>
                </a:p>
              </c:rich>
            </c:tx>
          </c:dispUnitsLbl>
        </c:dispUnits>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34380896060376"/>
          <c:y val="2.2749884820921183E-2"/>
          <c:w val="0.8752927261975163"/>
          <c:h val="0.89394206797251896"/>
        </c:manualLayout>
      </c:layout>
      <c:barChart>
        <c:barDir val="col"/>
        <c:grouping val="stacked"/>
        <c:varyColors val="0"/>
        <c:ser>
          <c:idx val="0"/>
          <c:order val="0"/>
          <c:tx>
            <c:strRef>
              <c:f>'FY96-FY15 Chart'!$A$4</c:f>
              <c:strCache>
                <c:ptCount val="1"/>
                <c:pt idx="0">
                  <c:v>NSLS II </c:v>
                </c:pt>
              </c:strCache>
            </c:strRef>
          </c:tx>
          <c:spPr>
            <a:solidFill>
              <a:srgbClr val="0070C0"/>
            </a:solidFill>
            <a:ln w="12700">
              <a:solidFill>
                <a:srgbClr val="000000"/>
              </a:solidFill>
              <a:prstDash val="solid"/>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Chart'!$B$4:$U$4</c:f>
              <c:numCache>
                <c:formatCode>General</c:formatCode>
                <c:ptCount val="20"/>
                <c:pt idx="19" formatCode="_(* #,##0_);_(* \(#,##0\);_(* &quot;-&quot;??_);_(@_)">
                  <c:v>110</c:v>
                </c:pt>
              </c:numCache>
            </c:numRef>
          </c:val>
        </c:ser>
        <c:ser>
          <c:idx val="1"/>
          <c:order val="1"/>
          <c:tx>
            <c:strRef>
              <c:f>'FY96-FY15 Chart'!$A$5</c:f>
              <c:strCache>
                <c:ptCount val="1"/>
                <c:pt idx="0">
                  <c:v>NSLS</c:v>
                </c:pt>
              </c:strCache>
            </c:strRef>
          </c:tx>
          <c:spPr>
            <a:solidFill>
              <a:srgbClr val="FFFF00"/>
            </a:solidFill>
            <a:ln w="12700">
              <a:solidFill>
                <a:srgbClr val="000000"/>
              </a:solidFill>
              <a:prstDash val="solid"/>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Chart'!$B$5:$U$5</c:f>
              <c:numCache>
                <c:formatCode>_(* #,##0_);_(* \(#,##0\);_(* "-"??_);_(@_)</c:formatCode>
                <c:ptCount val="20"/>
                <c:pt idx="0">
                  <c:v>2261</c:v>
                </c:pt>
                <c:pt idx="1">
                  <c:v>2320</c:v>
                </c:pt>
                <c:pt idx="2">
                  <c:v>2380</c:v>
                </c:pt>
                <c:pt idx="3">
                  <c:v>2416</c:v>
                </c:pt>
                <c:pt idx="4">
                  <c:v>2551</c:v>
                </c:pt>
                <c:pt idx="5">
                  <c:v>2523</c:v>
                </c:pt>
                <c:pt idx="6">
                  <c:v>2413</c:v>
                </c:pt>
                <c:pt idx="7">
                  <c:v>2206</c:v>
                </c:pt>
                <c:pt idx="8">
                  <c:v>2299</c:v>
                </c:pt>
                <c:pt idx="9">
                  <c:v>2256</c:v>
                </c:pt>
                <c:pt idx="10">
                  <c:v>2105</c:v>
                </c:pt>
                <c:pt idx="11">
                  <c:v>2219</c:v>
                </c:pt>
                <c:pt idx="12">
                  <c:v>2128</c:v>
                </c:pt>
                <c:pt idx="13">
                  <c:v>2214</c:v>
                </c:pt>
                <c:pt idx="14">
                  <c:v>2229</c:v>
                </c:pt>
                <c:pt idx="15">
                  <c:v>2313</c:v>
                </c:pt>
                <c:pt idx="16">
                  <c:v>2453</c:v>
                </c:pt>
                <c:pt idx="17">
                  <c:v>2367</c:v>
                </c:pt>
                <c:pt idx="18">
                  <c:v>2372</c:v>
                </c:pt>
                <c:pt idx="19">
                  <c:v>0</c:v>
                </c:pt>
              </c:numCache>
            </c:numRef>
          </c:val>
        </c:ser>
        <c:ser>
          <c:idx val="2"/>
          <c:order val="2"/>
          <c:tx>
            <c:strRef>
              <c:f>'FY96-FY15 Chart'!$A$6</c:f>
              <c:strCache>
                <c:ptCount val="1"/>
                <c:pt idx="0">
                  <c:v>SSRL</c:v>
                </c:pt>
              </c:strCache>
            </c:strRef>
          </c:tx>
          <c:spPr>
            <a:solidFill>
              <a:srgbClr val="FF0000"/>
            </a:solidFill>
            <a:ln w="12700">
              <a:solidFill>
                <a:srgbClr val="000000"/>
              </a:solidFill>
              <a:prstDash val="solid"/>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Chart'!$B$6:$U$6</c:f>
              <c:numCache>
                <c:formatCode>_(* #,##0_);_(* \(#,##0\);_(* "-"??_);_(@_)</c:formatCode>
                <c:ptCount val="20"/>
                <c:pt idx="0">
                  <c:v>647</c:v>
                </c:pt>
                <c:pt idx="1">
                  <c:v>721</c:v>
                </c:pt>
                <c:pt idx="2">
                  <c:v>763</c:v>
                </c:pt>
                <c:pt idx="3">
                  <c:v>782</c:v>
                </c:pt>
                <c:pt idx="4">
                  <c:v>895</c:v>
                </c:pt>
                <c:pt idx="5">
                  <c:v>907</c:v>
                </c:pt>
                <c:pt idx="6">
                  <c:v>1023</c:v>
                </c:pt>
                <c:pt idx="7">
                  <c:v>867</c:v>
                </c:pt>
                <c:pt idx="8">
                  <c:v>741</c:v>
                </c:pt>
                <c:pt idx="9">
                  <c:v>1007</c:v>
                </c:pt>
                <c:pt idx="10">
                  <c:v>1124</c:v>
                </c:pt>
                <c:pt idx="11">
                  <c:v>1151</c:v>
                </c:pt>
                <c:pt idx="12">
                  <c:v>1147</c:v>
                </c:pt>
                <c:pt idx="13">
                  <c:v>1361</c:v>
                </c:pt>
                <c:pt idx="14">
                  <c:v>1436</c:v>
                </c:pt>
                <c:pt idx="15">
                  <c:v>1515</c:v>
                </c:pt>
                <c:pt idx="16">
                  <c:v>1597</c:v>
                </c:pt>
                <c:pt idx="17">
                  <c:v>1675</c:v>
                </c:pt>
                <c:pt idx="18">
                  <c:v>1556</c:v>
                </c:pt>
                <c:pt idx="19">
                  <c:v>1626</c:v>
                </c:pt>
              </c:numCache>
            </c:numRef>
          </c:val>
        </c:ser>
        <c:ser>
          <c:idx val="3"/>
          <c:order val="3"/>
          <c:tx>
            <c:strRef>
              <c:f>'FY96-FY15 Chart'!$A$7</c:f>
              <c:strCache>
                <c:ptCount val="1"/>
                <c:pt idx="0">
                  <c:v>ALS</c:v>
                </c:pt>
              </c:strCache>
            </c:strRef>
          </c:tx>
          <c:spPr>
            <a:solidFill>
              <a:srgbClr val="16DF07"/>
            </a:solidFill>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Chart'!$B$7:$U$7</c:f>
              <c:numCache>
                <c:formatCode>_(* #,##0_);_(* \(#,##0\);_(* "-"??_);_(@_)</c:formatCode>
                <c:ptCount val="20"/>
                <c:pt idx="0">
                  <c:v>184</c:v>
                </c:pt>
                <c:pt idx="1">
                  <c:v>295</c:v>
                </c:pt>
                <c:pt idx="2">
                  <c:v>659</c:v>
                </c:pt>
                <c:pt idx="3">
                  <c:v>805</c:v>
                </c:pt>
                <c:pt idx="4">
                  <c:v>1036</c:v>
                </c:pt>
                <c:pt idx="5">
                  <c:v>1163</c:v>
                </c:pt>
                <c:pt idx="6">
                  <c:v>1385</c:v>
                </c:pt>
                <c:pt idx="7">
                  <c:v>1662</c:v>
                </c:pt>
                <c:pt idx="8">
                  <c:v>1898</c:v>
                </c:pt>
                <c:pt idx="9">
                  <c:v>2003</c:v>
                </c:pt>
                <c:pt idx="10">
                  <c:v>2158</c:v>
                </c:pt>
                <c:pt idx="11">
                  <c:v>1748</c:v>
                </c:pt>
                <c:pt idx="12">
                  <c:v>1938</c:v>
                </c:pt>
                <c:pt idx="13">
                  <c:v>1918</c:v>
                </c:pt>
                <c:pt idx="14">
                  <c:v>2032</c:v>
                </c:pt>
                <c:pt idx="15">
                  <c:v>1931</c:v>
                </c:pt>
                <c:pt idx="16">
                  <c:v>1995</c:v>
                </c:pt>
                <c:pt idx="17">
                  <c:v>2222</c:v>
                </c:pt>
                <c:pt idx="18">
                  <c:v>2443</c:v>
                </c:pt>
                <c:pt idx="19">
                  <c:v>2560</c:v>
                </c:pt>
              </c:numCache>
            </c:numRef>
          </c:val>
        </c:ser>
        <c:ser>
          <c:idx val="4"/>
          <c:order val="4"/>
          <c:tx>
            <c:strRef>
              <c:f>'FY96-FY15 Chart'!$A$8</c:f>
              <c:strCache>
                <c:ptCount val="1"/>
                <c:pt idx="0">
                  <c:v>APS</c:v>
                </c:pt>
              </c:strCache>
            </c:strRef>
          </c:tx>
          <c:spPr>
            <a:solidFill>
              <a:srgbClr val="7030A0"/>
            </a:solidFill>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Chart'!$B$8:$U$8</c:f>
              <c:numCache>
                <c:formatCode>_(* #,##0_);_(* \(#,##0\);_(* "-"??_);_(@_)</c:formatCode>
                <c:ptCount val="20"/>
                <c:pt idx="0">
                  <c:v>0</c:v>
                </c:pt>
                <c:pt idx="1">
                  <c:v>536</c:v>
                </c:pt>
                <c:pt idx="2">
                  <c:v>734</c:v>
                </c:pt>
                <c:pt idx="3">
                  <c:v>1222</c:v>
                </c:pt>
                <c:pt idx="4">
                  <c:v>1527</c:v>
                </c:pt>
                <c:pt idx="5">
                  <c:v>1989</c:v>
                </c:pt>
                <c:pt idx="6">
                  <c:v>2299</c:v>
                </c:pt>
                <c:pt idx="7">
                  <c:v>2767</c:v>
                </c:pt>
                <c:pt idx="8">
                  <c:v>2773</c:v>
                </c:pt>
                <c:pt idx="9">
                  <c:v>3215</c:v>
                </c:pt>
                <c:pt idx="10">
                  <c:v>3274</c:v>
                </c:pt>
                <c:pt idx="11">
                  <c:v>3420</c:v>
                </c:pt>
                <c:pt idx="12">
                  <c:v>3279</c:v>
                </c:pt>
                <c:pt idx="13">
                  <c:v>3537</c:v>
                </c:pt>
                <c:pt idx="14">
                  <c:v>3796</c:v>
                </c:pt>
                <c:pt idx="15">
                  <c:v>3986</c:v>
                </c:pt>
                <c:pt idx="16">
                  <c:v>4360</c:v>
                </c:pt>
                <c:pt idx="17">
                  <c:v>4542</c:v>
                </c:pt>
                <c:pt idx="18">
                  <c:v>5017</c:v>
                </c:pt>
                <c:pt idx="19">
                  <c:v>5331</c:v>
                </c:pt>
              </c:numCache>
            </c:numRef>
          </c:val>
        </c:ser>
        <c:ser>
          <c:idx val="6"/>
          <c:order val="5"/>
          <c:tx>
            <c:strRef>
              <c:f>'FY96-FY15 Chart'!$A$9</c:f>
              <c:strCache>
                <c:ptCount val="1"/>
                <c:pt idx="0">
                  <c:v>LCLS </c:v>
                </c:pt>
              </c:strCache>
            </c:strRef>
          </c:tx>
          <c:spPr>
            <a:solidFill>
              <a:schemeClr val="accent1">
                <a:lumMod val="50000"/>
              </a:schemeClr>
            </a:solidFill>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Chart'!$B$9:$U$9</c:f>
              <c:numCache>
                <c:formatCode>General</c:formatCode>
                <c:ptCount val="20"/>
                <c:pt idx="14">
                  <c:v>359</c:v>
                </c:pt>
                <c:pt idx="15" formatCode="_(* #,##0_);_(* \(#,##0\);_(* &quot;-&quot;??_);_(@_)">
                  <c:v>516</c:v>
                </c:pt>
                <c:pt idx="16" formatCode="_(* #,##0_);_(* \(#,##0\);_(* &quot;-&quot;??_);_(@_)">
                  <c:v>571</c:v>
                </c:pt>
                <c:pt idx="17" formatCode="_(* #,##0_);_(* \(#,##0\);_(* &quot;-&quot;??_);_(@_)">
                  <c:v>594</c:v>
                </c:pt>
                <c:pt idx="18" formatCode="_(* #,##0_);_(* \(#,##0\);_(* &quot;-&quot;??_);_(@_)">
                  <c:v>612</c:v>
                </c:pt>
                <c:pt idx="19" formatCode="_(* #,##0_);_(* \(#,##0\);_(* &quot;-&quot;??_);_(@_)">
                  <c:v>837</c:v>
                </c:pt>
              </c:numCache>
            </c:numRef>
          </c:val>
        </c:ser>
        <c:ser>
          <c:idx val="7"/>
          <c:order val="6"/>
          <c:tx>
            <c:strRef>
              <c:f>'FY96-FY15 Chart'!$A$10</c:f>
              <c:strCache>
                <c:ptCount val="1"/>
                <c:pt idx="0">
                  <c:v>HFBR</c:v>
                </c:pt>
              </c:strCache>
            </c:strRef>
          </c:tx>
          <c:spPr>
            <a:solidFill>
              <a:schemeClr val="accent6">
                <a:lumMod val="50000"/>
              </a:schemeClr>
            </a:solidFill>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Chart'!$B$10:$U$10</c:f>
              <c:numCache>
                <c:formatCode>General</c:formatCode>
                <c:ptCount val="20"/>
                <c:pt idx="0">
                  <c:v>280</c:v>
                </c:pt>
                <c:pt idx="1">
                  <c:v>89</c:v>
                </c:pt>
              </c:numCache>
            </c:numRef>
          </c:val>
        </c:ser>
        <c:ser>
          <c:idx val="8"/>
          <c:order val="7"/>
          <c:tx>
            <c:strRef>
              <c:f>'FY96-FY15 Chart'!$A$11</c:f>
              <c:strCache>
                <c:ptCount val="1"/>
                <c:pt idx="0">
                  <c:v>IPNS</c:v>
                </c:pt>
              </c:strCache>
            </c:strRef>
          </c:tx>
          <c:spPr>
            <a:solidFill>
              <a:schemeClr val="accent6">
                <a:lumMod val="75000"/>
              </a:schemeClr>
            </a:solidFill>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Chart'!$B$11:$U$11</c:f>
              <c:numCache>
                <c:formatCode>General</c:formatCode>
                <c:ptCount val="20"/>
                <c:pt idx="0">
                  <c:v>201</c:v>
                </c:pt>
                <c:pt idx="1">
                  <c:v>228</c:v>
                </c:pt>
                <c:pt idx="2">
                  <c:v>221</c:v>
                </c:pt>
                <c:pt idx="3">
                  <c:v>208</c:v>
                </c:pt>
                <c:pt idx="4">
                  <c:v>230</c:v>
                </c:pt>
                <c:pt idx="5">
                  <c:v>240</c:v>
                </c:pt>
                <c:pt idx="6">
                  <c:v>243</c:v>
                </c:pt>
                <c:pt idx="7">
                  <c:v>229</c:v>
                </c:pt>
                <c:pt idx="8">
                  <c:v>279</c:v>
                </c:pt>
                <c:pt idx="9">
                  <c:v>244</c:v>
                </c:pt>
                <c:pt idx="10">
                  <c:v>211</c:v>
                </c:pt>
                <c:pt idx="11">
                  <c:v>173</c:v>
                </c:pt>
                <c:pt idx="12">
                  <c:v>89</c:v>
                </c:pt>
              </c:numCache>
            </c:numRef>
          </c:val>
        </c:ser>
        <c:ser>
          <c:idx val="9"/>
          <c:order val="8"/>
          <c:tx>
            <c:strRef>
              <c:f>'FY96-FY15 Chart'!$A$12</c:f>
              <c:strCache>
                <c:ptCount val="1"/>
                <c:pt idx="0">
                  <c:v>SNS</c:v>
                </c:pt>
              </c:strCache>
            </c:strRef>
          </c:tx>
          <c:spPr>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Chart'!$B$12:$U$12</c:f>
              <c:numCache>
                <c:formatCode>General</c:formatCode>
                <c:ptCount val="20"/>
                <c:pt idx="11" formatCode="_(* #,##0_);_(* \(#,##0\);_(* &quot;-&quot;??_);_(@_)">
                  <c:v>24</c:v>
                </c:pt>
                <c:pt idx="12" formatCode="_(* #,##0_);_(* \(#,##0\);_(* &quot;-&quot;??_);_(@_)">
                  <c:v>165</c:v>
                </c:pt>
                <c:pt idx="13" formatCode="_(* #,##0_);_(* \(#,##0\);_(* &quot;-&quot;??_);_(@_)">
                  <c:v>307</c:v>
                </c:pt>
                <c:pt idx="14" formatCode="_(* #,##0_);_(* \(#,##0\);_(* &quot;-&quot;??_);_(@_)">
                  <c:v>430</c:v>
                </c:pt>
                <c:pt idx="15" formatCode="_(* #,##0_);_(* \(#,##0\);_(* &quot;-&quot;??_);_(@_)">
                  <c:v>890</c:v>
                </c:pt>
                <c:pt idx="16" formatCode="_(* #,##0_);_(* \(#,##0\);_(* &quot;-&quot;??_);_(@_)">
                  <c:v>799</c:v>
                </c:pt>
                <c:pt idx="17" formatCode="_(* #,##0_);_(* \(#,##0\);_(* &quot;-&quot;??_);_(@_)">
                  <c:v>726</c:v>
                </c:pt>
                <c:pt idx="18" formatCode="_(* #,##0_);_(* \(#,##0\);_(* &quot;-&quot;??_);_(@_)">
                  <c:v>893</c:v>
                </c:pt>
                <c:pt idx="19" formatCode="_(* #,##0_);_(* \(#,##0\);_(* &quot;-&quot;??_);_(@_)">
                  <c:v>845</c:v>
                </c:pt>
              </c:numCache>
            </c:numRef>
          </c:val>
        </c:ser>
        <c:ser>
          <c:idx val="10"/>
          <c:order val="9"/>
          <c:tx>
            <c:strRef>
              <c:f>'FY96-FY15 Chart'!$A$13</c:f>
              <c:strCache>
                <c:ptCount val="1"/>
                <c:pt idx="0">
                  <c:v>HFIR</c:v>
                </c:pt>
              </c:strCache>
            </c:strRef>
          </c:tx>
          <c:spPr>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Chart'!$B$13:$U$13</c:f>
              <c:numCache>
                <c:formatCode>_(* #,##0_);_(* \(#,##0\);_(* "-"??_);_(@_)</c:formatCode>
                <c:ptCount val="20"/>
                <c:pt idx="0">
                  <c:v>258</c:v>
                </c:pt>
                <c:pt idx="1">
                  <c:v>258</c:v>
                </c:pt>
                <c:pt idx="2">
                  <c:v>258</c:v>
                </c:pt>
                <c:pt idx="3">
                  <c:v>258</c:v>
                </c:pt>
                <c:pt idx="4">
                  <c:v>153</c:v>
                </c:pt>
                <c:pt idx="5">
                  <c:v>0</c:v>
                </c:pt>
                <c:pt idx="6">
                  <c:v>22</c:v>
                </c:pt>
                <c:pt idx="7">
                  <c:v>51</c:v>
                </c:pt>
                <c:pt idx="8">
                  <c:v>48</c:v>
                </c:pt>
                <c:pt idx="9">
                  <c:v>96</c:v>
                </c:pt>
                <c:pt idx="10">
                  <c:v>42</c:v>
                </c:pt>
                <c:pt idx="11">
                  <c:v>72</c:v>
                </c:pt>
                <c:pt idx="12">
                  <c:v>258</c:v>
                </c:pt>
                <c:pt idx="13">
                  <c:v>358</c:v>
                </c:pt>
                <c:pt idx="14">
                  <c:v>375</c:v>
                </c:pt>
                <c:pt idx="15">
                  <c:v>477</c:v>
                </c:pt>
                <c:pt idx="16">
                  <c:v>442</c:v>
                </c:pt>
                <c:pt idx="17">
                  <c:v>395</c:v>
                </c:pt>
                <c:pt idx="18">
                  <c:v>453</c:v>
                </c:pt>
                <c:pt idx="19">
                  <c:v>491</c:v>
                </c:pt>
              </c:numCache>
            </c:numRef>
          </c:val>
        </c:ser>
        <c:ser>
          <c:idx val="11"/>
          <c:order val="10"/>
          <c:tx>
            <c:strRef>
              <c:f>'FY96-FY15 Chart'!$A$14</c:f>
              <c:strCache>
                <c:ptCount val="1"/>
                <c:pt idx="0">
                  <c:v>Lujan</c:v>
                </c:pt>
              </c:strCache>
            </c:strRef>
          </c:tx>
          <c:spPr>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Chart'!$B$14:$U$14</c:f>
              <c:numCache>
                <c:formatCode>_(* #,##0_);_(* \(#,##0\);_(* "-"??_);_(@_)</c:formatCode>
                <c:ptCount val="20"/>
                <c:pt idx="0">
                  <c:v>261</c:v>
                </c:pt>
                <c:pt idx="1">
                  <c:v>261</c:v>
                </c:pt>
                <c:pt idx="2">
                  <c:v>261</c:v>
                </c:pt>
                <c:pt idx="3">
                  <c:v>261</c:v>
                </c:pt>
                <c:pt idx="4">
                  <c:v>25</c:v>
                </c:pt>
                <c:pt idx="5">
                  <c:v>122</c:v>
                </c:pt>
                <c:pt idx="6">
                  <c:v>164</c:v>
                </c:pt>
                <c:pt idx="7">
                  <c:v>269</c:v>
                </c:pt>
                <c:pt idx="8">
                  <c:v>339</c:v>
                </c:pt>
                <c:pt idx="9">
                  <c:v>221</c:v>
                </c:pt>
                <c:pt idx="10">
                  <c:v>297</c:v>
                </c:pt>
                <c:pt idx="11">
                  <c:v>272</c:v>
                </c:pt>
                <c:pt idx="12">
                  <c:v>261</c:v>
                </c:pt>
                <c:pt idx="13">
                  <c:v>416</c:v>
                </c:pt>
                <c:pt idx="14">
                  <c:v>325</c:v>
                </c:pt>
                <c:pt idx="15">
                  <c:v>308</c:v>
                </c:pt>
                <c:pt idx="16">
                  <c:v>249</c:v>
                </c:pt>
                <c:pt idx="17">
                  <c:v>208</c:v>
                </c:pt>
                <c:pt idx="18">
                  <c:v>187</c:v>
                </c:pt>
                <c:pt idx="19">
                  <c:v>0</c:v>
                </c:pt>
              </c:numCache>
            </c:numRef>
          </c:val>
        </c:ser>
        <c:ser>
          <c:idx val="12"/>
          <c:order val="11"/>
          <c:tx>
            <c:strRef>
              <c:f>'FY96-FY15 Chart'!$A$15</c:f>
              <c:strCache>
                <c:ptCount val="1"/>
                <c:pt idx="0">
                  <c:v>EMC</c:v>
                </c:pt>
              </c:strCache>
            </c:strRef>
          </c:tx>
          <c:spPr>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Chart'!$B$15:$U$15</c:f>
              <c:numCache>
                <c:formatCode>_(* #,##0_);_(* \(#,##0\);_(* "-"??_);_(@_)</c:formatCode>
                <c:ptCount val="20"/>
                <c:pt idx="0">
                  <c:v>130</c:v>
                </c:pt>
                <c:pt idx="1">
                  <c:v>131</c:v>
                </c:pt>
                <c:pt idx="2">
                  <c:v>73</c:v>
                </c:pt>
                <c:pt idx="3">
                  <c:v>81</c:v>
                </c:pt>
                <c:pt idx="4">
                  <c:v>83</c:v>
                </c:pt>
                <c:pt idx="5">
                  <c:v>88</c:v>
                </c:pt>
                <c:pt idx="6">
                  <c:v>103</c:v>
                </c:pt>
                <c:pt idx="7">
                  <c:v>95</c:v>
                </c:pt>
                <c:pt idx="8">
                  <c:v>128</c:v>
                </c:pt>
                <c:pt idx="9">
                  <c:v>154</c:v>
                </c:pt>
                <c:pt idx="10">
                  <c:v>140</c:v>
                </c:pt>
                <c:pt idx="11">
                  <c:v>199</c:v>
                </c:pt>
                <c:pt idx="12">
                  <c:v>153</c:v>
                </c:pt>
                <c:pt idx="13">
                  <c:v>155</c:v>
                </c:pt>
                <c:pt idx="14">
                  <c:v>190</c:v>
                </c:pt>
                <c:pt idx="15">
                  <c:v>220</c:v>
                </c:pt>
                <c:pt idx="16">
                  <c:v>206</c:v>
                </c:pt>
                <c:pt idx="17">
                  <c:v>162</c:v>
                </c:pt>
                <c:pt idx="18">
                  <c:v>139</c:v>
                </c:pt>
              </c:numCache>
            </c:numRef>
          </c:val>
        </c:ser>
        <c:ser>
          <c:idx val="13"/>
          <c:order val="12"/>
          <c:tx>
            <c:strRef>
              <c:f>'FY96-FY15 Chart'!$A$16</c:f>
              <c:strCache>
                <c:ptCount val="1"/>
                <c:pt idx="0">
                  <c:v>NCEM</c:v>
                </c:pt>
              </c:strCache>
            </c:strRef>
          </c:tx>
          <c:spPr>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Chart'!$B$16:$U$16</c:f>
              <c:numCache>
                <c:formatCode>_(* #,##0_);_(* \(#,##0\);_(* "-"??_);_(@_)</c:formatCode>
                <c:ptCount val="20"/>
                <c:pt idx="0">
                  <c:v>178</c:v>
                </c:pt>
                <c:pt idx="1">
                  <c:v>195</c:v>
                </c:pt>
                <c:pt idx="2">
                  <c:v>216</c:v>
                </c:pt>
                <c:pt idx="3">
                  <c:v>188</c:v>
                </c:pt>
                <c:pt idx="4">
                  <c:v>201</c:v>
                </c:pt>
                <c:pt idx="5">
                  <c:v>212</c:v>
                </c:pt>
                <c:pt idx="6">
                  <c:v>232</c:v>
                </c:pt>
                <c:pt idx="7">
                  <c:v>253</c:v>
                </c:pt>
                <c:pt idx="8">
                  <c:v>241</c:v>
                </c:pt>
                <c:pt idx="9">
                  <c:v>232</c:v>
                </c:pt>
                <c:pt idx="10">
                  <c:v>205</c:v>
                </c:pt>
                <c:pt idx="11">
                  <c:v>183</c:v>
                </c:pt>
                <c:pt idx="12">
                  <c:v>152</c:v>
                </c:pt>
                <c:pt idx="13">
                  <c:v>149</c:v>
                </c:pt>
                <c:pt idx="14">
                  <c:v>164</c:v>
                </c:pt>
                <c:pt idx="15">
                  <c:v>188</c:v>
                </c:pt>
                <c:pt idx="16">
                  <c:v>184</c:v>
                </c:pt>
                <c:pt idx="17">
                  <c:v>209</c:v>
                </c:pt>
                <c:pt idx="18">
                  <c:v>206</c:v>
                </c:pt>
              </c:numCache>
            </c:numRef>
          </c:val>
        </c:ser>
        <c:ser>
          <c:idx val="14"/>
          <c:order val="13"/>
          <c:tx>
            <c:strRef>
              <c:f>'FY96-FY15 Chart'!$A$17</c:f>
              <c:strCache>
                <c:ptCount val="1"/>
                <c:pt idx="0">
                  <c:v>ShaRE</c:v>
                </c:pt>
              </c:strCache>
            </c:strRef>
          </c:tx>
          <c:spPr>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Chart'!$B$17:$U$17</c:f>
              <c:numCache>
                <c:formatCode>_(* #,##0_);_(* \(#,##0\);_(* "-"??_);_(@_)</c:formatCode>
                <c:ptCount val="20"/>
                <c:pt idx="0">
                  <c:v>95</c:v>
                </c:pt>
                <c:pt idx="1">
                  <c:v>85</c:v>
                </c:pt>
                <c:pt idx="2">
                  <c:v>95</c:v>
                </c:pt>
                <c:pt idx="3">
                  <c:v>108</c:v>
                </c:pt>
                <c:pt idx="4">
                  <c:v>99</c:v>
                </c:pt>
                <c:pt idx="5">
                  <c:v>97</c:v>
                </c:pt>
                <c:pt idx="6">
                  <c:v>111</c:v>
                </c:pt>
                <c:pt idx="7">
                  <c:v>112</c:v>
                </c:pt>
                <c:pt idx="8">
                  <c:v>109</c:v>
                </c:pt>
                <c:pt idx="9">
                  <c:v>150</c:v>
                </c:pt>
                <c:pt idx="10">
                  <c:v>132</c:v>
                </c:pt>
                <c:pt idx="11">
                  <c:v>159</c:v>
                </c:pt>
                <c:pt idx="12">
                  <c:v>144</c:v>
                </c:pt>
                <c:pt idx="13">
                  <c:v>161</c:v>
                </c:pt>
                <c:pt idx="14">
                  <c:v>165</c:v>
                </c:pt>
                <c:pt idx="15">
                  <c:v>210</c:v>
                </c:pt>
                <c:pt idx="16">
                  <c:v>209</c:v>
                </c:pt>
                <c:pt idx="17">
                  <c:v>210</c:v>
                </c:pt>
                <c:pt idx="18">
                  <c:v>183</c:v>
                </c:pt>
              </c:numCache>
            </c:numRef>
          </c:val>
        </c:ser>
        <c:ser>
          <c:idx val="15"/>
          <c:order val="14"/>
          <c:tx>
            <c:strRef>
              <c:f>'FY96-FY15 Chart'!$A$18</c:f>
              <c:strCache>
                <c:ptCount val="1"/>
                <c:pt idx="0">
                  <c:v>CNMS</c:v>
                </c:pt>
              </c:strCache>
            </c:strRef>
          </c:tx>
          <c:spPr>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Chart'!$B$18:$U$18</c:f>
              <c:numCache>
                <c:formatCode>General</c:formatCode>
                <c:ptCount val="20"/>
                <c:pt idx="10" formatCode="_(* #,##0_);_(* \(#,##0\);_(* &quot;-&quot;??_);_(@_)">
                  <c:v>139</c:v>
                </c:pt>
                <c:pt idx="11" formatCode="_(* #,##0_);_(* \(#,##0\);_(* &quot;-&quot;??_);_(@_)">
                  <c:v>309</c:v>
                </c:pt>
                <c:pt idx="12" formatCode="_(* #,##0_);_(* \(#,##0\);_(* &quot;-&quot;??_);_(@_)">
                  <c:v>404</c:v>
                </c:pt>
                <c:pt idx="13" formatCode="_(* #,##0_);_(* \(#,##0\);_(* &quot;-&quot;??_);_(@_)">
                  <c:v>317</c:v>
                </c:pt>
                <c:pt idx="14" formatCode="_(* #,##0_);_(* \(#,##0\);_(* &quot;-&quot;??_);_(@_)">
                  <c:v>360</c:v>
                </c:pt>
                <c:pt idx="15" formatCode="_(* #,##0_);_(* \(#,##0\);_(* &quot;-&quot;??_);_(@_)">
                  <c:v>374</c:v>
                </c:pt>
                <c:pt idx="16" formatCode="_(* #,##0_);_(* \(#,##0\);_(* &quot;-&quot;??_);_(@_)">
                  <c:v>409</c:v>
                </c:pt>
                <c:pt idx="17" formatCode="_(* #,##0_);_(* \(#,##0\);_(* &quot;-&quot;??_);_(@_)">
                  <c:v>467</c:v>
                </c:pt>
                <c:pt idx="18" formatCode="_(* #,##0_);_(* \(#,##0\);_(* &quot;-&quot;??_);_(@_)">
                  <c:v>421</c:v>
                </c:pt>
                <c:pt idx="19" formatCode="_(* #,##0_);_(* \(#,##0\);_(* &quot;-&quot;??_);_(@_)">
                  <c:v>575</c:v>
                </c:pt>
              </c:numCache>
            </c:numRef>
          </c:val>
        </c:ser>
        <c:ser>
          <c:idx val="16"/>
          <c:order val="15"/>
          <c:tx>
            <c:strRef>
              <c:f>'FY96-FY15 Chart'!$A$19</c:f>
              <c:strCache>
                <c:ptCount val="1"/>
                <c:pt idx="0">
                  <c:v>MF</c:v>
                </c:pt>
              </c:strCache>
            </c:strRef>
          </c:tx>
          <c:spPr>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Chart'!$B$19:$U$19</c:f>
              <c:numCache>
                <c:formatCode>General</c:formatCode>
                <c:ptCount val="20"/>
                <c:pt idx="11" formatCode="_(* #,##0_);_(* \(#,##0\);_(* &quot;-&quot;??_);_(@_)">
                  <c:v>164</c:v>
                </c:pt>
                <c:pt idx="12" formatCode="_(* #,##0_);_(* \(#,##0\);_(* &quot;-&quot;??_);_(@_)">
                  <c:v>303</c:v>
                </c:pt>
                <c:pt idx="13" formatCode="_(* #,##0_);_(* \(#,##0\);_(* &quot;-&quot;??_);_(@_)">
                  <c:v>209</c:v>
                </c:pt>
                <c:pt idx="14" formatCode="_(* #,##0_);_(* \(#,##0\);_(* &quot;-&quot;??_);_(@_)">
                  <c:v>274</c:v>
                </c:pt>
                <c:pt idx="15" formatCode="_(* #,##0_);_(* \(#,##0\);_(* &quot;-&quot;??_);_(@_)">
                  <c:v>327</c:v>
                </c:pt>
                <c:pt idx="16" formatCode="_(* #,##0_);_(* \(#,##0\);_(* &quot;-&quot;??_);_(@_)">
                  <c:v>434</c:v>
                </c:pt>
                <c:pt idx="17" formatCode="_(* #,##0_);_(* \(#,##0\);_(* &quot;-&quot;??_);_(@_)">
                  <c:v>451</c:v>
                </c:pt>
                <c:pt idx="18" formatCode="_(* #,##0_);_(* \(#,##0\);_(* &quot;-&quot;??_);_(@_)">
                  <c:v>433</c:v>
                </c:pt>
                <c:pt idx="19" formatCode="_(* #,##0_);_(* \(#,##0\);_(* &quot;-&quot;??_);_(@_)">
                  <c:v>677</c:v>
                </c:pt>
              </c:numCache>
            </c:numRef>
          </c:val>
        </c:ser>
        <c:ser>
          <c:idx val="17"/>
          <c:order val="16"/>
          <c:tx>
            <c:strRef>
              <c:f>'FY96-FY15 Chart'!$A$20</c:f>
              <c:strCache>
                <c:ptCount val="1"/>
                <c:pt idx="0">
                  <c:v>CINT</c:v>
                </c:pt>
              </c:strCache>
            </c:strRef>
          </c:tx>
          <c:spPr>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Chart'!$B$20:$U$20</c:f>
              <c:numCache>
                <c:formatCode>General</c:formatCode>
                <c:ptCount val="20"/>
                <c:pt idx="11" formatCode="_(* #,##0_);_(* \(#,##0\);_(* &quot;-&quot;??_);_(@_)">
                  <c:v>189</c:v>
                </c:pt>
                <c:pt idx="12" formatCode="_(* #,##0_);_(* \(#,##0\);_(* &quot;-&quot;??_);_(@_)">
                  <c:v>272</c:v>
                </c:pt>
                <c:pt idx="13" formatCode="_(* #,##0_);_(* \(#,##0\);_(* &quot;-&quot;??_);_(@_)">
                  <c:v>354</c:v>
                </c:pt>
                <c:pt idx="14" formatCode="_(* #,##0_);_(* \(#,##0\);_(* &quot;-&quot;??_);_(@_)">
                  <c:v>358</c:v>
                </c:pt>
                <c:pt idx="15" formatCode="_(* #,##0_);_(* \(#,##0\);_(* &quot;-&quot;??_);_(@_)">
                  <c:v>348</c:v>
                </c:pt>
                <c:pt idx="16" formatCode="_(* #,##0_);_(* \(#,##0\);_(* &quot;-&quot;??_);_(@_)">
                  <c:v>356</c:v>
                </c:pt>
                <c:pt idx="17" formatCode="_(* #,##0_);_(* \(#,##0\);_(* &quot;-&quot;??_);_(@_)">
                  <c:v>447</c:v>
                </c:pt>
                <c:pt idx="18" formatCode="_(* #,##0_);_(* \(#,##0\);_(* &quot;-&quot;??_);_(@_)">
                  <c:v>465</c:v>
                </c:pt>
                <c:pt idx="19" formatCode="_(* #,##0_);_(* \(#,##0\);_(* &quot;-&quot;??_);_(@_)">
                  <c:v>513</c:v>
                </c:pt>
              </c:numCache>
            </c:numRef>
          </c:val>
        </c:ser>
        <c:ser>
          <c:idx val="5"/>
          <c:order val="17"/>
          <c:tx>
            <c:strRef>
              <c:f>'FY96-FY15 Chart'!$A$21</c:f>
              <c:strCache>
                <c:ptCount val="1"/>
                <c:pt idx="0">
                  <c:v>CNM</c:v>
                </c:pt>
              </c:strCache>
            </c:strRef>
          </c:tx>
          <c:spPr>
            <a:ln>
              <a:solidFill>
                <a:srgbClr val="000000"/>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Chart'!$B$21:$U$21</c:f>
              <c:numCache>
                <c:formatCode>General</c:formatCode>
                <c:ptCount val="20"/>
                <c:pt idx="11" formatCode="_(* #,##0_);_(* \(#,##0\);_(* &quot;-&quot;??_);_(@_)">
                  <c:v>112</c:v>
                </c:pt>
                <c:pt idx="12" formatCode="_(* #,##0_);_(* \(#,##0\);_(* &quot;-&quot;??_);_(@_)">
                  <c:v>196</c:v>
                </c:pt>
                <c:pt idx="13" formatCode="_(* #,##0_);_(* \(#,##0\);_(* &quot;-&quot;??_);_(@_)">
                  <c:v>305</c:v>
                </c:pt>
                <c:pt idx="14" formatCode="_(* #,##0_);_(* \(#,##0\);_(* &quot;-&quot;??_);_(@_)">
                  <c:v>377</c:v>
                </c:pt>
                <c:pt idx="15" formatCode="_(* #,##0_);_(* \(#,##0\);_(* &quot;-&quot;??_);_(@_)">
                  <c:v>368</c:v>
                </c:pt>
                <c:pt idx="16" formatCode="_(* #,##0_);_(* \(#,##0\);_(* &quot;-&quot;??_);_(@_)">
                  <c:v>444</c:v>
                </c:pt>
                <c:pt idx="17" formatCode="_(* #,##0_);_(* \(#,##0\);_(* &quot;-&quot;??_);_(@_)">
                  <c:v>454</c:v>
                </c:pt>
                <c:pt idx="18" formatCode="_(* #,##0_);_(* \(#,##0\);_(* &quot;-&quot;??_);_(@_)">
                  <c:v>451</c:v>
                </c:pt>
                <c:pt idx="19" formatCode="_(* #,##0_);_(* \(#,##0\);_(* &quot;-&quot;??_);_(@_)">
                  <c:v>529</c:v>
                </c:pt>
              </c:numCache>
            </c:numRef>
          </c:val>
        </c:ser>
        <c:ser>
          <c:idx val="18"/>
          <c:order val="18"/>
          <c:tx>
            <c:strRef>
              <c:f>'FY96-FY15 Chart'!$A$22</c:f>
              <c:strCache>
                <c:ptCount val="1"/>
                <c:pt idx="0">
                  <c:v>CFN</c:v>
                </c:pt>
              </c:strCache>
            </c:strRef>
          </c:tx>
          <c:spPr>
            <a:ln>
              <a:solidFill>
                <a:schemeClr val="accent1"/>
              </a:solidFill>
            </a:ln>
          </c:spPr>
          <c:invertIfNegative val="0"/>
          <c:cat>
            <c:strRef>
              <c:f>'FY96-FY15 Chart'!$B$3:$U$3</c:f>
              <c:strCache>
                <c:ptCount val="20"/>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strCache>
            </c:strRef>
          </c:cat>
          <c:val>
            <c:numRef>
              <c:f>'FY96-FY15 Chart'!$B$22:$U$22</c:f>
              <c:numCache>
                <c:formatCode>General</c:formatCode>
                <c:ptCount val="20"/>
                <c:pt idx="12" formatCode="_(* #,##0_);_(* \(#,##0\);_(* &quot;-&quot;??_);_(@_)">
                  <c:v>106</c:v>
                </c:pt>
                <c:pt idx="13" formatCode="_(* #,##0_);_(* \(#,##0\);_(* &quot;-&quot;??_);_(@_)">
                  <c:v>213</c:v>
                </c:pt>
                <c:pt idx="14" formatCode="_(* #,##0_);_(* \(#,##0\);_(* &quot;-&quot;??_);_(@_)">
                  <c:v>281</c:v>
                </c:pt>
                <c:pt idx="15" formatCode="_(* #,##0_);_(* \(#,##0\);_(* &quot;-&quot;??_);_(@_)">
                  <c:v>363</c:v>
                </c:pt>
                <c:pt idx="16" formatCode="_(* #,##0_);_(* \(#,##0\);_(* &quot;-&quot;??_);_(@_)">
                  <c:v>446</c:v>
                </c:pt>
                <c:pt idx="17" formatCode="_(* #,##0_);_(* \(#,##0\);_(* &quot;-&quot;??_);_(@_)">
                  <c:v>439</c:v>
                </c:pt>
                <c:pt idx="18" formatCode="_(* #,##0_);_(* \(#,##0\);_(* &quot;-&quot;??_);_(@_)">
                  <c:v>473</c:v>
                </c:pt>
                <c:pt idx="19" formatCode="_(* #,##0_);_(* \(#,##0\);_(* &quot;-&quot;??_);_(@_)">
                  <c:v>493</c:v>
                </c:pt>
              </c:numCache>
            </c:numRef>
          </c:val>
        </c:ser>
        <c:dLbls>
          <c:showLegendKey val="0"/>
          <c:showVal val="0"/>
          <c:showCatName val="0"/>
          <c:showSerName val="0"/>
          <c:showPercent val="0"/>
          <c:showBubbleSize val="0"/>
        </c:dLbls>
        <c:gapWidth val="60"/>
        <c:overlap val="100"/>
        <c:axId val="168003456"/>
        <c:axId val="168004992"/>
      </c:barChart>
      <c:catAx>
        <c:axId val="168003456"/>
        <c:scaling>
          <c:orientation val="minMax"/>
        </c:scaling>
        <c:delete val="0"/>
        <c:axPos val="b"/>
        <c:numFmt formatCode="@" sourceLinked="0"/>
        <c:majorTickMark val="none"/>
        <c:minorTickMark val="none"/>
        <c:tickLblPos val="nextTo"/>
        <c:spPr>
          <a:ln w="25400">
            <a:solidFill>
              <a:srgbClr val="000000"/>
            </a:solidFill>
            <a:prstDash val="solid"/>
          </a:ln>
        </c:spPr>
        <c:txPr>
          <a:bodyPr rot="0" vert="horz"/>
          <a:lstStyle/>
          <a:p>
            <a:pPr>
              <a:defRPr sz="1400" b="1"/>
            </a:pPr>
            <a:endParaRPr lang="en-US"/>
          </a:p>
        </c:txPr>
        <c:crossAx val="168004992"/>
        <c:crossesAt val="0"/>
        <c:auto val="0"/>
        <c:lblAlgn val="ctr"/>
        <c:lblOffset val="100"/>
        <c:tickLblSkip val="1"/>
        <c:tickMarkSkip val="1"/>
        <c:noMultiLvlLbl val="0"/>
      </c:catAx>
      <c:valAx>
        <c:axId val="168004992"/>
        <c:scaling>
          <c:orientation val="minMax"/>
          <c:max val="17000"/>
          <c:min val="0"/>
        </c:scaling>
        <c:delete val="0"/>
        <c:axPos val="l"/>
        <c:majorGridlines>
          <c:spPr>
            <a:ln w="12700">
              <a:solidFill>
                <a:srgbClr val="C0C0C0"/>
              </a:solidFill>
              <a:prstDash val="sysDash"/>
            </a:ln>
          </c:spPr>
        </c:majorGridlines>
        <c:title>
          <c:tx>
            <c:rich>
              <a:bodyPr/>
              <a:lstStyle/>
              <a:p>
                <a:pPr>
                  <a:defRPr sz="1600" b="1"/>
                </a:pPr>
                <a:r>
                  <a:rPr lang="en-US" sz="1600" b="1"/>
                  <a:t>Number of Users</a:t>
                </a:r>
              </a:p>
            </c:rich>
          </c:tx>
          <c:layout>
            <c:manualLayout>
              <c:xMode val="edge"/>
              <c:yMode val="edge"/>
              <c:x val="7.9945932246346194E-3"/>
              <c:y val="0.29078217891418184"/>
            </c:manualLayout>
          </c:layout>
          <c:overlay val="0"/>
          <c:spPr>
            <a:noFill/>
            <a:ln w="25400">
              <a:noFill/>
            </a:ln>
          </c:spPr>
        </c:title>
        <c:numFmt formatCode="#,##0" sourceLinked="0"/>
        <c:majorTickMark val="in"/>
        <c:minorTickMark val="none"/>
        <c:tickLblPos val="nextTo"/>
        <c:spPr>
          <a:ln w="25400">
            <a:solidFill>
              <a:srgbClr val="000000"/>
            </a:solidFill>
            <a:prstDash val="solid"/>
          </a:ln>
        </c:spPr>
        <c:txPr>
          <a:bodyPr rot="0" vert="horz"/>
          <a:lstStyle/>
          <a:p>
            <a:pPr>
              <a:defRPr b="1"/>
            </a:pPr>
            <a:endParaRPr lang="en-US"/>
          </a:p>
        </c:txPr>
        <c:crossAx val="168003456"/>
        <c:crosses val="autoZero"/>
        <c:crossBetween val="between"/>
      </c:valAx>
      <c:spPr>
        <a:solidFill>
          <a:srgbClr val="FFFFFF"/>
        </a:solidFill>
        <a:ln w="25400">
          <a:noFill/>
        </a:ln>
      </c:spPr>
    </c:plotArea>
    <c:legend>
      <c:legendPos val="r"/>
      <c:layout>
        <c:manualLayout>
          <c:xMode val="edge"/>
          <c:yMode val="edge"/>
          <c:x val="0.15465055898172397"/>
          <c:y val="3.3999564381071559E-2"/>
          <c:w val="0.29913581707076681"/>
          <c:h val="0.3574394480726103"/>
        </c:manualLayout>
      </c:layout>
      <c:overlay val="0"/>
      <c:spPr>
        <a:solidFill>
          <a:srgbClr val="FFFFFF"/>
        </a:solidFill>
        <a:ln w="3175">
          <a:solidFill>
            <a:srgbClr val="000000"/>
          </a:solidFill>
          <a:prstDash val="solid"/>
        </a:ln>
        <a:effectLst>
          <a:outerShdw dist="35921" dir="2700000" algn="br">
            <a:srgbClr val="000000"/>
          </a:outerShdw>
        </a:effectLst>
      </c:spPr>
    </c:legend>
    <c:plotVisOnly val="1"/>
    <c:dispBlanksAs val="gap"/>
    <c:showDLblsOverMax val="0"/>
  </c:chart>
  <c:spPr>
    <a:solidFill>
      <a:srgbClr val="FFFFFF"/>
    </a:solidFill>
    <a:ln w="9525">
      <a:noFill/>
    </a:ln>
  </c:spPr>
  <c:txPr>
    <a:bodyPr/>
    <a:lstStyle/>
    <a:p>
      <a:pPr>
        <a:defRPr sz="1400" b="0" i="0" u="none" strike="noStrike" baseline="0">
          <a:solidFill>
            <a:srgbClr val="000000"/>
          </a:solidFill>
          <a:latin typeface="Arial Narrow" panose="020B0606020202030204" pitchFamily="34" charset="0"/>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717105355303716E-2"/>
          <c:y val="3.599506403240646E-2"/>
          <c:w val="0.94782236821833188"/>
          <c:h val="0.93908527625285065"/>
        </c:manualLayout>
      </c:layout>
      <c:ofPieChart>
        <c:ofPieType val="bar"/>
        <c:varyColors val="1"/>
        <c:ser>
          <c:idx val="0"/>
          <c:order val="0"/>
          <c:dPt>
            <c:idx val="0"/>
            <c:bubble3D val="0"/>
            <c:spPr>
              <a:solidFill>
                <a:srgbClr val="FFFF00"/>
              </a:solidFill>
            </c:spPr>
          </c:dPt>
          <c:dPt>
            <c:idx val="1"/>
            <c:bubble3D val="0"/>
            <c:spPr>
              <a:solidFill>
                <a:srgbClr val="FF3399"/>
              </a:solidFill>
            </c:spPr>
          </c:dPt>
          <c:dPt>
            <c:idx val="2"/>
            <c:bubble3D val="0"/>
            <c:spPr>
              <a:solidFill>
                <a:srgbClr val="66FF66"/>
              </a:solidFill>
            </c:spPr>
          </c:dPt>
          <c:dPt>
            <c:idx val="3"/>
            <c:bubble3D val="0"/>
            <c:spPr>
              <a:solidFill>
                <a:srgbClr val="9900CC"/>
              </a:solidFill>
            </c:spPr>
          </c:dPt>
          <c:dPt>
            <c:idx val="4"/>
            <c:bubble3D val="0"/>
            <c:spPr>
              <a:solidFill>
                <a:srgbClr val="00FFFF"/>
              </a:solidFill>
            </c:spPr>
          </c:dPt>
          <c:dPt>
            <c:idx val="6"/>
            <c:bubble3D val="0"/>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7"/>
            <c:bubble3D val="0"/>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c:spPr>
          </c:dPt>
          <c:dPt>
            <c:idx val="8"/>
            <c:bubble3D val="0"/>
            <c:spPr>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path path="circle">
                  <a:fillToRect l="50000" t="50000" r="50000" b="50000"/>
                </a:path>
                <a:tileRect/>
              </a:gradFill>
            </c:spPr>
          </c:dPt>
          <c:dPt>
            <c:idx val="9"/>
            <c:bubble3D val="0"/>
            <c:spPr>
              <a:solidFill>
                <a:srgbClr val="0066FF"/>
              </a:solidFill>
            </c:spPr>
          </c:dPt>
          <c:cat>
            <c:strRef>
              <c:f>'Pie Chart for FY17 Request'!$C$7:$C$15</c:f>
              <c:strCache>
                <c:ptCount val="9"/>
                <c:pt idx="0">
                  <c:v>MSE Research</c:v>
                </c:pt>
                <c:pt idx="1">
                  <c:v>CSGB Research</c:v>
                </c:pt>
                <c:pt idx="2">
                  <c:v>EFRCs+Hubs+CMS</c:v>
                </c:pt>
                <c:pt idx="3">
                  <c:v>SBIR/STTP + GPP+LTSM</c:v>
                </c:pt>
                <c:pt idx="4">
                  <c:v>Constructions + OPC+MIE</c:v>
                </c:pt>
                <c:pt idx="5">
                  <c:v>SUF Research</c:v>
                </c:pt>
                <c:pt idx="6">
                  <c:v>NSRC</c:v>
                </c:pt>
                <c:pt idx="7">
                  <c:v>Neutron</c:v>
                </c:pt>
                <c:pt idx="8">
                  <c:v>Light Sources</c:v>
                </c:pt>
              </c:strCache>
            </c:strRef>
          </c:cat>
          <c:val>
            <c:numRef>
              <c:f>'Pie Chart for FY17 Request'!$D$7:$D$15</c:f>
              <c:numCache>
                <c:formatCode>#,##0</c:formatCode>
                <c:ptCount val="9"/>
                <c:pt idx="0">
                  <c:v>289509</c:v>
                </c:pt>
                <c:pt idx="1">
                  <c:v>256853</c:v>
                </c:pt>
                <c:pt idx="2">
                  <c:v>207289</c:v>
                </c:pt>
                <c:pt idx="3">
                  <c:v>73689</c:v>
                </c:pt>
                <c:pt idx="4">
                  <c:v>210000</c:v>
                </c:pt>
                <c:pt idx="5">
                  <c:v>26882</c:v>
                </c:pt>
                <c:pt idx="6">
                  <c:v>122272</c:v>
                </c:pt>
                <c:pt idx="7">
                  <c:v>261177</c:v>
                </c:pt>
                <c:pt idx="8">
                  <c:v>489059</c:v>
                </c:pt>
              </c:numCache>
            </c:numRef>
          </c:val>
        </c:ser>
        <c:dLbls>
          <c:showLegendKey val="0"/>
          <c:showVal val="0"/>
          <c:showCatName val="0"/>
          <c:showSerName val="0"/>
          <c:showPercent val="0"/>
          <c:showBubbleSize val="0"/>
          <c:showLeaderLines val="1"/>
        </c:dLbls>
        <c:gapWidth val="100"/>
        <c:secondPieSize val="75"/>
        <c:serLines/>
      </c:ofPieChart>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41421933477787"/>
          <c:y val="2.6960672685771712E-2"/>
          <c:w val="0.86400853018372714"/>
          <c:h val="0.81518773694954794"/>
        </c:manualLayout>
      </c:layout>
      <c:barChart>
        <c:barDir val="col"/>
        <c:grouping val="percentStacked"/>
        <c:varyColors val="0"/>
        <c:ser>
          <c:idx val="0"/>
          <c:order val="0"/>
          <c:tx>
            <c:strRef>
              <c:f>'01-17'!$A$5</c:f>
              <c:strCache>
                <c:ptCount val="1"/>
                <c:pt idx="0">
                  <c:v>Construction/MIE/OPC</c:v>
                </c:pt>
              </c:strCache>
            </c:strRef>
          </c:tx>
          <c:spPr>
            <a:solidFill>
              <a:srgbClr val="FF0000"/>
            </a:solidFill>
          </c:spPr>
          <c:invertIfNegative val="0"/>
          <c:cat>
            <c:strRef>
              <c:f>'01-17'!$B$2:$V$2</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 PR</c:v>
                </c:pt>
                <c:pt idx="17">
                  <c:v>2018</c:v>
                </c:pt>
                <c:pt idx="18">
                  <c:v>2019</c:v>
                </c:pt>
                <c:pt idx="19">
                  <c:v>2020</c:v>
                </c:pt>
                <c:pt idx="20">
                  <c:v>2021</c:v>
                </c:pt>
              </c:strCache>
            </c:strRef>
          </c:cat>
          <c:val>
            <c:numRef>
              <c:f>'01-17'!$B$5:$R$5</c:f>
              <c:numCache>
                <c:formatCode>0.00%</c:formatCode>
                <c:ptCount val="17"/>
                <c:pt idx="0">
                  <c:v>0.29289999999999999</c:v>
                </c:pt>
                <c:pt idx="1">
                  <c:v>0.30730000000000002</c:v>
                </c:pt>
                <c:pt idx="2">
                  <c:v>0.28139999999999998</c:v>
                </c:pt>
                <c:pt idx="3">
                  <c:v>0.25519999999999998</c:v>
                </c:pt>
                <c:pt idx="4">
                  <c:v>0.26419999999999999</c:v>
                </c:pt>
                <c:pt idx="5">
                  <c:v>0.21740000000000001</c:v>
                </c:pt>
                <c:pt idx="6">
                  <c:v>0.14430000000000001</c:v>
                </c:pt>
                <c:pt idx="7">
                  <c:v>0.1246</c:v>
                </c:pt>
                <c:pt idx="8">
                  <c:v>0.13139999999999999</c:v>
                </c:pt>
                <c:pt idx="9">
                  <c:v>0.1177</c:v>
                </c:pt>
                <c:pt idx="10">
                  <c:v>0.1145</c:v>
                </c:pt>
                <c:pt idx="11">
                  <c:v>0.1414</c:v>
                </c:pt>
                <c:pt idx="12">
                  <c:v>7.9000000000000001E-2</c:v>
                </c:pt>
                <c:pt idx="13">
                  <c:v>0.1109</c:v>
                </c:pt>
                <c:pt idx="14">
                  <c:v>0.1132</c:v>
                </c:pt>
                <c:pt idx="15">
                  <c:v>0.1275</c:v>
                </c:pt>
                <c:pt idx="16">
                  <c:v>0.1084</c:v>
                </c:pt>
              </c:numCache>
            </c:numRef>
          </c:val>
        </c:ser>
        <c:ser>
          <c:idx val="1"/>
          <c:order val="1"/>
          <c:tx>
            <c:strRef>
              <c:f>'01-17'!$A$4</c:f>
              <c:strCache>
                <c:ptCount val="1"/>
                <c:pt idx="0">
                  <c:v>Facility Operations</c:v>
                </c:pt>
              </c:strCache>
            </c:strRef>
          </c:tx>
          <c:spPr>
            <a:solidFill>
              <a:srgbClr val="FFFF00"/>
            </a:solidFill>
          </c:spPr>
          <c:invertIfNegative val="0"/>
          <c:cat>
            <c:strRef>
              <c:f>'01-17'!$B$2:$V$2</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 PR</c:v>
                </c:pt>
                <c:pt idx="17">
                  <c:v>2018</c:v>
                </c:pt>
                <c:pt idx="18">
                  <c:v>2019</c:v>
                </c:pt>
                <c:pt idx="19">
                  <c:v>2020</c:v>
                </c:pt>
                <c:pt idx="20">
                  <c:v>2021</c:v>
                </c:pt>
              </c:strCache>
            </c:strRef>
          </c:cat>
          <c:val>
            <c:numRef>
              <c:f>'01-17'!$B$4:$R$4</c:f>
              <c:numCache>
                <c:formatCode>0.00%</c:formatCode>
                <c:ptCount val="17"/>
                <c:pt idx="0">
                  <c:v>0.2717</c:v>
                </c:pt>
                <c:pt idx="1">
                  <c:v>0.25879999999999997</c:v>
                </c:pt>
                <c:pt idx="2">
                  <c:v>0.26700000000000002</c:v>
                </c:pt>
                <c:pt idx="3">
                  <c:v>0.28260000000000002</c:v>
                </c:pt>
                <c:pt idx="4">
                  <c:v>0.27039999999999997</c:v>
                </c:pt>
                <c:pt idx="5">
                  <c:v>0.37390000000000001</c:v>
                </c:pt>
                <c:pt idx="6">
                  <c:v>0.46829999999999999</c:v>
                </c:pt>
                <c:pt idx="7">
                  <c:v>0.49159999999999998</c:v>
                </c:pt>
                <c:pt idx="8">
                  <c:v>0.43830000000000002</c:v>
                </c:pt>
                <c:pt idx="9">
                  <c:v>0.46129999999999999</c:v>
                </c:pt>
                <c:pt idx="10">
                  <c:v>0.4587</c:v>
                </c:pt>
                <c:pt idx="11">
                  <c:v>0.44550000000000001</c:v>
                </c:pt>
                <c:pt idx="12">
                  <c:v>0.4798</c:v>
                </c:pt>
                <c:pt idx="13">
                  <c:v>0.46949999999999997</c:v>
                </c:pt>
                <c:pt idx="14">
                  <c:v>0.48139999999999999</c:v>
                </c:pt>
                <c:pt idx="15">
                  <c:v>0.4849</c:v>
                </c:pt>
                <c:pt idx="16">
                  <c:v>0.46779999999999999</c:v>
                </c:pt>
              </c:numCache>
            </c:numRef>
          </c:val>
        </c:ser>
        <c:ser>
          <c:idx val="2"/>
          <c:order val="2"/>
          <c:tx>
            <c:strRef>
              <c:f>'01-17'!$A$3</c:f>
              <c:strCache>
                <c:ptCount val="1"/>
                <c:pt idx="0">
                  <c:v>Research</c:v>
                </c:pt>
              </c:strCache>
            </c:strRef>
          </c:tx>
          <c:spPr>
            <a:solidFill>
              <a:srgbClr val="0066FF"/>
            </a:solidFill>
          </c:spPr>
          <c:invertIfNegative val="0"/>
          <c:cat>
            <c:strRef>
              <c:f>'01-17'!$B$2:$V$2</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 PR</c:v>
                </c:pt>
                <c:pt idx="17">
                  <c:v>2018</c:v>
                </c:pt>
                <c:pt idx="18">
                  <c:v>2019</c:v>
                </c:pt>
                <c:pt idx="19">
                  <c:v>2020</c:v>
                </c:pt>
                <c:pt idx="20">
                  <c:v>2021</c:v>
                </c:pt>
              </c:strCache>
            </c:strRef>
          </c:cat>
          <c:val>
            <c:numRef>
              <c:f>'01-17'!$B$3:$R$3</c:f>
              <c:numCache>
                <c:formatCode>0.00%</c:formatCode>
                <c:ptCount val="17"/>
                <c:pt idx="0">
                  <c:v>0.43540000000000001</c:v>
                </c:pt>
                <c:pt idx="1">
                  <c:v>0.43390000000000001</c:v>
                </c:pt>
                <c:pt idx="2">
                  <c:v>0.4516</c:v>
                </c:pt>
                <c:pt idx="3">
                  <c:v>0.46210000000000001</c:v>
                </c:pt>
                <c:pt idx="4">
                  <c:v>0.46539999999999998</c:v>
                </c:pt>
                <c:pt idx="5">
                  <c:v>0.40860000000000002</c:v>
                </c:pt>
                <c:pt idx="6">
                  <c:v>0.38740000000000002</c:v>
                </c:pt>
                <c:pt idx="7">
                  <c:v>0.38379999999999997</c:v>
                </c:pt>
                <c:pt idx="8">
                  <c:v>0.43030000000000002</c:v>
                </c:pt>
                <c:pt idx="9">
                  <c:v>0.42099999999999999</c:v>
                </c:pt>
                <c:pt idx="10">
                  <c:v>0.42680000000000001</c:v>
                </c:pt>
                <c:pt idx="11">
                  <c:v>0.41310000000000002</c:v>
                </c:pt>
                <c:pt idx="12">
                  <c:v>0.44119999999999998</c:v>
                </c:pt>
                <c:pt idx="13">
                  <c:v>0.41959999999999997</c:v>
                </c:pt>
                <c:pt idx="14">
                  <c:v>0.40550000000000003</c:v>
                </c:pt>
                <c:pt idx="15">
                  <c:v>0.3876</c:v>
                </c:pt>
                <c:pt idx="16">
                  <c:v>0.42380000000000001</c:v>
                </c:pt>
              </c:numCache>
            </c:numRef>
          </c:val>
        </c:ser>
        <c:dLbls>
          <c:showLegendKey val="0"/>
          <c:showVal val="0"/>
          <c:showCatName val="0"/>
          <c:showSerName val="0"/>
          <c:showPercent val="0"/>
          <c:showBubbleSize val="0"/>
        </c:dLbls>
        <c:gapWidth val="150"/>
        <c:overlap val="100"/>
        <c:axId val="166470400"/>
        <c:axId val="166471936"/>
      </c:barChart>
      <c:catAx>
        <c:axId val="166470400"/>
        <c:scaling>
          <c:orientation val="minMax"/>
        </c:scaling>
        <c:delete val="0"/>
        <c:axPos val="b"/>
        <c:numFmt formatCode="General" sourceLinked="1"/>
        <c:majorTickMark val="out"/>
        <c:minorTickMark val="none"/>
        <c:tickLblPos val="nextTo"/>
        <c:txPr>
          <a:bodyPr/>
          <a:lstStyle/>
          <a:p>
            <a:pPr>
              <a:defRPr sz="1600" b="1">
                <a:latin typeface="Arial Narrow" pitchFamily="34" charset="0"/>
              </a:defRPr>
            </a:pPr>
            <a:endParaRPr lang="en-US"/>
          </a:p>
        </c:txPr>
        <c:crossAx val="166471936"/>
        <c:crosses val="autoZero"/>
        <c:auto val="1"/>
        <c:lblAlgn val="ctr"/>
        <c:lblOffset val="100"/>
        <c:noMultiLvlLbl val="0"/>
      </c:catAx>
      <c:valAx>
        <c:axId val="166471936"/>
        <c:scaling>
          <c:orientation val="minMax"/>
        </c:scaling>
        <c:delete val="0"/>
        <c:axPos val="l"/>
        <c:majorGridlines/>
        <c:numFmt formatCode="0%" sourceLinked="1"/>
        <c:majorTickMark val="out"/>
        <c:minorTickMark val="none"/>
        <c:tickLblPos val="nextTo"/>
        <c:txPr>
          <a:bodyPr/>
          <a:lstStyle/>
          <a:p>
            <a:pPr>
              <a:defRPr sz="1600" b="1">
                <a:latin typeface="Arial Narrow" pitchFamily="34" charset="0"/>
              </a:defRPr>
            </a:pPr>
            <a:endParaRPr lang="en-US"/>
          </a:p>
        </c:txPr>
        <c:crossAx val="166470400"/>
        <c:crosses val="autoZero"/>
        <c:crossBetween val="between"/>
      </c:valAx>
    </c:plotArea>
    <c:legend>
      <c:legendPos val="r"/>
      <c:layout>
        <c:manualLayout>
          <c:xMode val="edge"/>
          <c:yMode val="edge"/>
          <c:x val="0.14559298505993878"/>
          <c:y val="8.4181086325512772E-2"/>
          <c:w val="0.23362781869701257"/>
          <c:h val="0.15949324053434258"/>
        </c:manualLayout>
      </c:layout>
      <c:overlay val="0"/>
      <c:spPr>
        <a:solidFill>
          <a:schemeClr val="bg1"/>
        </a:solidFill>
        <a:ln>
          <a:solidFill>
            <a:schemeClr val="tx1"/>
          </a:solidFill>
        </a:ln>
      </c:spPr>
      <c:txPr>
        <a:bodyPr/>
        <a:lstStyle/>
        <a:p>
          <a:pPr>
            <a:defRPr sz="1400" b="1">
              <a:latin typeface="Arial Narrow" pitchFamily="34" charset="0"/>
            </a:defRPr>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5138"/>
          </a:xfrm>
          <a:prstGeom prst="rect">
            <a:avLst/>
          </a:prstGeom>
        </p:spPr>
        <p:txBody>
          <a:bodyPr vert="horz" lIns="91418" tIns="45708" rIns="91418" bIns="45708"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5138"/>
          </a:xfrm>
          <a:prstGeom prst="rect">
            <a:avLst/>
          </a:prstGeom>
        </p:spPr>
        <p:txBody>
          <a:bodyPr vert="horz" lIns="91418" tIns="45708" rIns="91418" bIns="45708" rtlCol="0"/>
          <a:lstStyle>
            <a:lvl1pPr algn="r">
              <a:defRPr sz="1200"/>
            </a:lvl1pPr>
          </a:lstStyle>
          <a:p>
            <a:fld id="{1DCF576A-B395-4BA3-973E-2655D899A55A}" type="datetimeFigureOut">
              <a:rPr lang="en-US" smtClean="0"/>
              <a:pPr/>
              <a:t>2/12/2016</a:t>
            </a:fld>
            <a:endParaRPr lang="en-US"/>
          </a:p>
        </p:txBody>
      </p:sp>
      <p:sp>
        <p:nvSpPr>
          <p:cNvPr id="4" name="Footer Placeholder 3"/>
          <p:cNvSpPr>
            <a:spLocks noGrp="1"/>
          </p:cNvSpPr>
          <p:nvPr>
            <p:ph type="ftr" sz="quarter" idx="2"/>
          </p:nvPr>
        </p:nvSpPr>
        <p:spPr>
          <a:xfrm>
            <a:off x="2" y="8829675"/>
            <a:ext cx="3038475" cy="465138"/>
          </a:xfrm>
          <a:prstGeom prst="rect">
            <a:avLst/>
          </a:prstGeom>
        </p:spPr>
        <p:txBody>
          <a:bodyPr vert="horz" lIns="91418" tIns="45708" rIns="91418" bIns="45708"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18" tIns="45708" rIns="91418" bIns="45708" rtlCol="0" anchor="b"/>
          <a:lstStyle>
            <a:lvl1pPr algn="r">
              <a:defRPr sz="1200"/>
            </a:lvl1pPr>
          </a:lstStyle>
          <a:p>
            <a:fld id="{A0D92419-4B5B-4C6E-854B-DA725B5B53F6}" type="slidenum">
              <a:rPr lang="en-US" smtClean="0"/>
              <a:pPr/>
              <a:t>‹#›</a:t>
            </a:fld>
            <a:endParaRPr lang="en-US"/>
          </a:p>
        </p:txBody>
      </p:sp>
    </p:spTree>
    <p:extLst>
      <p:ext uri="{BB962C8B-B14F-4D97-AF65-F5344CB8AC3E}">
        <p14:creationId xmlns:p14="http://schemas.microsoft.com/office/powerpoint/2010/main" val="3955448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36888" cy="464980"/>
          </a:xfrm>
          <a:prstGeom prst="rect">
            <a:avLst/>
          </a:prstGeom>
        </p:spPr>
        <p:txBody>
          <a:bodyPr vert="horz" lIns="92382" tIns="46192" rIns="92382" bIns="46192"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7" y="1"/>
            <a:ext cx="3036888" cy="464980"/>
          </a:xfrm>
          <a:prstGeom prst="rect">
            <a:avLst/>
          </a:prstGeom>
        </p:spPr>
        <p:txBody>
          <a:bodyPr vert="horz" lIns="92382" tIns="46192" rIns="92382" bIns="46192"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2/12/2016</a:t>
            </a:fld>
            <a:endParaRPr lang="en-US"/>
          </a:p>
        </p:txBody>
      </p:sp>
      <p:sp>
        <p:nvSpPr>
          <p:cNvPr id="4" name="Slide Image Placeholder 3"/>
          <p:cNvSpPr>
            <a:spLocks noGrp="1" noRot="1" noChangeAspect="1"/>
          </p:cNvSpPr>
          <p:nvPr>
            <p:ph type="sldImg" idx="2"/>
          </p:nvPr>
        </p:nvSpPr>
        <p:spPr>
          <a:xfrm>
            <a:off x="1182688" y="696913"/>
            <a:ext cx="4645025" cy="3484562"/>
          </a:xfrm>
          <a:prstGeom prst="rect">
            <a:avLst/>
          </a:prstGeom>
          <a:noFill/>
          <a:ln w="12700">
            <a:solidFill>
              <a:prstClr val="black"/>
            </a:solidFill>
          </a:ln>
        </p:spPr>
        <p:txBody>
          <a:bodyPr vert="horz" lIns="92382" tIns="46192" rIns="92382" bIns="46192" rtlCol="0" anchor="ctr"/>
          <a:lstStyle/>
          <a:p>
            <a:pPr lvl="0"/>
            <a:endParaRPr lang="en-US" noProof="0"/>
          </a:p>
        </p:txBody>
      </p:sp>
      <p:sp>
        <p:nvSpPr>
          <p:cNvPr id="5" name="Notes Placeholder 4"/>
          <p:cNvSpPr>
            <a:spLocks noGrp="1"/>
          </p:cNvSpPr>
          <p:nvPr>
            <p:ph type="body" sz="quarter" idx="3"/>
          </p:nvPr>
        </p:nvSpPr>
        <p:spPr>
          <a:xfrm>
            <a:off x="701678" y="4416511"/>
            <a:ext cx="5607050" cy="4183221"/>
          </a:xfrm>
          <a:prstGeom prst="rect">
            <a:avLst/>
          </a:prstGeom>
        </p:spPr>
        <p:txBody>
          <a:bodyPr vert="horz" lIns="92382" tIns="46192" rIns="92382" bIns="4619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5" y="8829825"/>
            <a:ext cx="3036888" cy="464980"/>
          </a:xfrm>
          <a:prstGeom prst="rect">
            <a:avLst/>
          </a:prstGeom>
        </p:spPr>
        <p:txBody>
          <a:bodyPr vert="horz" lIns="92382" tIns="46192" rIns="92382" bIns="46192"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7" y="8829825"/>
            <a:ext cx="3036888" cy="464980"/>
          </a:xfrm>
          <a:prstGeom prst="rect">
            <a:avLst/>
          </a:prstGeom>
        </p:spPr>
        <p:txBody>
          <a:bodyPr vert="horz" lIns="92382" tIns="46192" rIns="92382" bIns="46192"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extLst>
      <p:ext uri="{BB962C8B-B14F-4D97-AF65-F5344CB8AC3E}">
        <p14:creationId xmlns:p14="http://schemas.microsoft.com/office/powerpoint/2010/main" val="3441274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6880" algn="l" rtl="0" eaLnBrk="0" fontAlgn="base" hangingPunct="0">
      <a:spcBef>
        <a:spcPct val="30000"/>
      </a:spcBef>
      <a:spcAft>
        <a:spcPct val="0"/>
      </a:spcAft>
      <a:defRPr sz="1200" kern="1200">
        <a:solidFill>
          <a:schemeClr val="tx1"/>
        </a:solidFill>
        <a:latin typeface="+mn-lt"/>
        <a:ea typeface="+mn-ea"/>
        <a:cs typeface="+mn-cs"/>
      </a:defRPr>
    </a:lvl2pPr>
    <a:lvl3pPr marL="913758" algn="l" rtl="0" eaLnBrk="0" fontAlgn="base" hangingPunct="0">
      <a:spcBef>
        <a:spcPct val="30000"/>
      </a:spcBef>
      <a:spcAft>
        <a:spcPct val="0"/>
      </a:spcAft>
      <a:defRPr sz="1200" kern="1200">
        <a:solidFill>
          <a:schemeClr val="tx1"/>
        </a:solidFill>
        <a:latin typeface="+mn-lt"/>
        <a:ea typeface="+mn-ea"/>
        <a:cs typeface="+mn-cs"/>
      </a:defRPr>
    </a:lvl3pPr>
    <a:lvl4pPr marL="1370639" algn="l" rtl="0" eaLnBrk="0" fontAlgn="base" hangingPunct="0">
      <a:spcBef>
        <a:spcPct val="30000"/>
      </a:spcBef>
      <a:spcAft>
        <a:spcPct val="0"/>
      </a:spcAft>
      <a:defRPr sz="1200" kern="1200">
        <a:solidFill>
          <a:schemeClr val="tx1"/>
        </a:solidFill>
        <a:latin typeface="+mn-lt"/>
        <a:ea typeface="+mn-ea"/>
        <a:cs typeface="+mn-cs"/>
      </a:defRPr>
    </a:lvl4pPr>
    <a:lvl5pPr marL="1827517" algn="l" rtl="0" eaLnBrk="0" fontAlgn="base" hangingPunct="0">
      <a:spcBef>
        <a:spcPct val="30000"/>
      </a:spcBef>
      <a:spcAft>
        <a:spcPct val="0"/>
      </a:spcAft>
      <a:defRPr sz="1200" kern="1200">
        <a:solidFill>
          <a:schemeClr val="tx1"/>
        </a:solidFill>
        <a:latin typeface="+mn-lt"/>
        <a:ea typeface="+mn-ea"/>
        <a:cs typeface="+mn-cs"/>
      </a:defRPr>
    </a:lvl5pPr>
    <a:lvl6pPr marL="2284398" algn="l" defTabSz="913758" rtl="0" eaLnBrk="1" latinLnBrk="0" hangingPunct="1">
      <a:defRPr sz="1200" kern="1200">
        <a:solidFill>
          <a:schemeClr val="tx1"/>
        </a:solidFill>
        <a:latin typeface="+mn-lt"/>
        <a:ea typeface="+mn-ea"/>
        <a:cs typeface="+mn-cs"/>
      </a:defRPr>
    </a:lvl6pPr>
    <a:lvl7pPr marL="2741275" algn="l" defTabSz="913758" rtl="0" eaLnBrk="1" latinLnBrk="0" hangingPunct="1">
      <a:defRPr sz="1200" kern="1200">
        <a:solidFill>
          <a:schemeClr val="tx1"/>
        </a:solidFill>
        <a:latin typeface="+mn-lt"/>
        <a:ea typeface="+mn-ea"/>
        <a:cs typeface="+mn-cs"/>
      </a:defRPr>
    </a:lvl7pPr>
    <a:lvl8pPr marL="3198156" algn="l" defTabSz="913758" rtl="0" eaLnBrk="1" latinLnBrk="0" hangingPunct="1">
      <a:defRPr sz="1200" kern="1200">
        <a:solidFill>
          <a:schemeClr val="tx1"/>
        </a:solidFill>
        <a:latin typeface="+mn-lt"/>
        <a:ea typeface="+mn-ea"/>
        <a:cs typeface="+mn-cs"/>
      </a:defRPr>
    </a:lvl8pPr>
    <a:lvl9pPr marL="3655033" algn="l" defTabSz="91375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4</a:t>
            </a:fld>
            <a:endParaRPr lang="en-US"/>
          </a:p>
        </p:txBody>
      </p:sp>
    </p:spTree>
    <p:extLst>
      <p:ext uri="{BB962C8B-B14F-4D97-AF65-F5344CB8AC3E}">
        <p14:creationId xmlns:p14="http://schemas.microsoft.com/office/powerpoint/2010/main" val="2249562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C4B8E-F543-4D79-9354-B50FD7609727}" type="slidenum">
              <a:rPr lang="en-US" smtClean="0"/>
              <a:pPr/>
              <a:t>17</a:t>
            </a:fld>
            <a:endParaRPr lang="en-US"/>
          </a:p>
        </p:txBody>
      </p:sp>
    </p:spTree>
    <p:extLst>
      <p:ext uri="{BB962C8B-B14F-4D97-AF65-F5344CB8AC3E}">
        <p14:creationId xmlns:p14="http://schemas.microsoft.com/office/powerpoint/2010/main" val="197404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C4B8E-F543-4D79-9354-B50FD7609727}" type="slidenum">
              <a:rPr lang="en-US" smtClean="0"/>
              <a:pPr/>
              <a:t>18</a:t>
            </a:fld>
            <a:endParaRPr lang="en-US"/>
          </a:p>
        </p:txBody>
      </p:sp>
    </p:spTree>
    <p:extLst>
      <p:ext uri="{BB962C8B-B14F-4D97-AF65-F5344CB8AC3E}">
        <p14:creationId xmlns:p14="http://schemas.microsoft.com/office/powerpoint/2010/main" val="197404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4EE3C1-B1D2-41B0-AD4B-D9F277FEDB47}" type="slidenum">
              <a:rPr lang="en-US" smtClean="0"/>
              <a:t>19</a:t>
            </a:fld>
            <a:endParaRPr lang="en-US"/>
          </a:p>
        </p:txBody>
      </p:sp>
    </p:spTree>
    <p:extLst>
      <p:ext uri="{BB962C8B-B14F-4D97-AF65-F5344CB8AC3E}">
        <p14:creationId xmlns:p14="http://schemas.microsoft.com/office/powerpoint/2010/main" val="323540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20</a:t>
            </a:fld>
            <a:endParaRPr lang="en-US"/>
          </a:p>
        </p:txBody>
      </p:sp>
    </p:spTree>
    <p:extLst>
      <p:ext uri="{BB962C8B-B14F-4D97-AF65-F5344CB8AC3E}">
        <p14:creationId xmlns:p14="http://schemas.microsoft.com/office/powerpoint/2010/main" val="3210547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07D7491A-9E7E-4BED-8B61-221FD1F88CB4}" type="slidenum">
              <a:rPr lang="en-US">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00" lvl="1" indent="-174683">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44E2B99-7716-46FF-B934-371AF619D6B0}" type="slidenum">
              <a:rPr lang="en-US" smtClean="0"/>
              <a:t>22</a:t>
            </a:fld>
            <a:endParaRPr lang="en-US"/>
          </a:p>
        </p:txBody>
      </p:sp>
    </p:spTree>
    <p:extLst>
      <p:ext uri="{BB962C8B-B14F-4D97-AF65-F5344CB8AC3E}">
        <p14:creationId xmlns:p14="http://schemas.microsoft.com/office/powerpoint/2010/main" val="4267645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81100" y="698500"/>
            <a:ext cx="4648200" cy="3486150"/>
          </a:xfrm>
          <a:ln/>
        </p:spPr>
      </p:sp>
      <p:sp>
        <p:nvSpPr>
          <p:cNvPr id="107523" name="Rectangle 3"/>
          <p:cNvSpPr>
            <a:spLocks noGrp="1" noChangeArrowheads="1"/>
          </p:cNvSpPr>
          <p:nvPr>
            <p:ph type="body" idx="1"/>
          </p:nvPr>
        </p:nvSpPr>
        <p:spPr>
          <a:xfrm>
            <a:off x="701676" y="4416425"/>
            <a:ext cx="5607049" cy="4183062"/>
          </a:xfrm>
          <a:noFill/>
        </p:spPr>
        <p:txBody>
          <a:bodyPr/>
          <a:lstStyle/>
          <a:p>
            <a:pPr eaLnBrk="1" hangingPunct="1"/>
            <a:endParaRPr lang="en-US" altLang="en-US" smtClean="0"/>
          </a:p>
        </p:txBody>
      </p:sp>
    </p:spTree>
    <p:extLst>
      <p:ext uri="{BB962C8B-B14F-4D97-AF65-F5344CB8AC3E}">
        <p14:creationId xmlns:p14="http://schemas.microsoft.com/office/powerpoint/2010/main" val="3030723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pPr/>
              <a:t>5</a:t>
            </a:fld>
            <a:endParaRPr lang="en-US" smtClean="0"/>
          </a:p>
        </p:txBody>
      </p:sp>
      <p:sp>
        <p:nvSpPr>
          <p:cNvPr id="87043" name="Rectangle 2"/>
          <p:cNvSpPr>
            <a:spLocks noGrp="1" noRot="1" noChangeAspect="1" noChangeArrowheads="1" noTextEdit="1"/>
          </p:cNvSpPr>
          <p:nvPr>
            <p:ph type="sldImg"/>
          </p:nvPr>
        </p:nvSpPr>
        <p:spPr>
          <a:xfrm>
            <a:off x="873125" y="466725"/>
            <a:ext cx="5267325" cy="3949700"/>
          </a:xfrm>
          <a:ln/>
        </p:spPr>
      </p:sp>
      <p:sp>
        <p:nvSpPr>
          <p:cNvPr id="87044" name="Rectangle 3"/>
          <p:cNvSpPr>
            <a:spLocks noGrp="1" noChangeArrowheads="1"/>
          </p:cNvSpPr>
          <p:nvPr>
            <p:ph type="body" idx="1"/>
          </p:nvPr>
        </p:nvSpPr>
        <p:spPr>
          <a:xfrm>
            <a:off x="933559" y="4415790"/>
            <a:ext cx="5143293" cy="4184972"/>
          </a:xfrm>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693738"/>
            <a:ext cx="4629150" cy="34718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sz="1300" dirty="0"/>
          </a:p>
        </p:txBody>
      </p:sp>
      <p:sp>
        <p:nvSpPr>
          <p:cNvPr id="4" name="Slide Number Placeholder 3"/>
          <p:cNvSpPr>
            <a:spLocks noGrp="1"/>
          </p:cNvSpPr>
          <p:nvPr>
            <p:ph type="sldNum" sz="quarter" idx="10"/>
          </p:nvPr>
        </p:nvSpPr>
        <p:spPr/>
        <p:txBody>
          <a:bodyPr/>
          <a:lstStyle/>
          <a:p>
            <a:pPr>
              <a:defRPr/>
            </a:pPr>
            <a:fld id="{07D7491A-9E7E-4BED-8B61-221FD1F88CB4}" type="slidenum">
              <a:rPr lang="en-US">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81100" y="698500"/>
            <a:ext cx="4648200" cy="3486150"/>
          </a:xfrm>
          <a:ln/>
        </p:spPr>
      </p:sp>
      <p:sp>
        <p:nvSpPr>
          <p:cNvPr id="107523" name="Rectangle 3"/>
          <p:cNvSpPr>
            <a:spLocks noGrp="1" noChangeArrowheads="1"/>
          </p:cNvSpPr>
          <p:nvPr>
            <p:ph type="body" idx="1"/>
          </p:nvPr>
        </p:nvSpPr>
        <p:spPr>
          <a:xfrm>
            <a:off x="701676" y="4416425"/>
            <a:ext cx="5607049" cy="4183062"/>
          </a:xfrm>
          <a:noFill/>
        </p:spPr>
        <p:txBody>
          <a:bodyPr/>
          <a:lstStyle/>
          <a:p>
            <a:pPr eaLnBrk="1" hangingPunct="1"/>
            <a:endParaRPr lang="en-US" altLang="en-US" dirty="0" smtClean="0"/>
          </a:p>
        </p:txBody>
      </p:sp>
    </p:spTree>
    <p:extLst>
      <p:ext uri="{BB962C8B-B14F-4D97-AF65-F5344CB8AC3E}">
        <p14:creationId xmlns:p14="http://schemas.microsoft.com/office/powerpoint/2010/main" val="3030723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pPr/>
              <a:t>12</a:t>
            </a:fld>
            <a:endParaRPr lang="en-US" smtClean="0"/>
          </a:p>
        </p:txBody>
      </p:sp>
      <p:sp>
        <p:nvSpPr>
          <p:cNvPr id="87043" name="Rectangle 2"/>
          <p:cNvSpPr>
            <a:spLocks noGrp="1" noRot="1" noChangeAspect="1" noChangeArrowheads="1" noTextEdit="1"/>
          </p:cNvSpPr>
          <p:nvPr>
            <p:ph type="sldImg"/>
          </p:nvPr>
        </p:nvSpPr>
        <p:spPr>
          <a:xfrm>
            <a:off x="873125" y="465138"/>
            <a:ext cx="5267325" cy="3951287"/>
          </a:xfrm>
          <a:ln/>
        </p:spPr>
      </p:sp>
      <p:sp>
        <p:nvSpPr>
          <p:cNvPr id="87044" name="Rectangle 3"/>
          <p:cNvSpPr>
            <a:spLocks noGrp="1" noChangeArrowheads="1"/>
          </p:cNvSpPr>
          <p:nvPr>
            <p:ph type="body" idx="1"/>
          </p:nvPr>
        </p:nvSpPr>
        <p:spPr>
          <a:xfrm>
            <a:off x="933558" y="4415790"/>
            <a:ext cx="5143293" cy="4184972"/>
          </a:xfrm>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14</a:t>
            </a:fld>
            <a:endParaRPr lang="en-US"/>
          </a:p>
        </p:txBody>
      </p:sp>
    </p:spTree>
    <p:extLst>
      <p:ext uri="{BB962C8B-B14F-4D97-AF65-F5344CB8AC3E}">
        <p14:creationId xmlns:p14="http://schemas.microsoft.com/office/powerpoint/2010/main" val="1619800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15</a:t>
            </a:fld>
            <a:endParaRPr lang="en-US"/>
          </a:p>
        </p:txBody>
      </p:sp>
    </p:spTree>
    <p:extLst>
      <p:ext uri="{BB962C8B-B14F-4D97-AF65-F5344CB8AC3E}">
        <p14:creationId xmlns:p14="http://schemas.microsoft.com/office/powerpoint/2010/main" val="175562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01A43-B8B3-48F5-899D-10098049A91D}" type="slidenum">
              <a:rPr lang="en-US" smtClean="0"/>
              <a:t>16</a:t>
            </a:fld>
            <a:endParaRPr lang="en-US"/>
          </a:p>
        </p:txBody>
      </p:sp>
    </p:spTree>
    <p:extLst>
      <p:ext uri="{BB962C8B-B14F-4D97-AF65-F5344CB8AC3E}">
        <p14:creationId xmlns:p14="http://schemas.microsoft.com/office/powerpoint/2010/main" val="1626087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5"/>
            <a:ext cx="5334000" cy="892175"/>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03" tIns="41000" rIns="82003" bIns="41000" anchor="ctr"/>
          <a:lstStyle/>
          <a:p>
            <a:pPr defTabSz="913966"/>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b="0" u="none" smtClean="0"/>
              <a:t>Office of Science FY 2011 Budget</a:t>
            </a:r>
            <a:endParaRPr lang="en-US" b="0" u="none"/>
          </a:p>
        </p:txBody>
      </p:sp>
      <p:sp>
        <p:nvSpPr>
          <p:cNvPr id="4" name="Slide Number Placeholder 3"/>
          <p:cNvSpPr>
            <a:spLocks noGrp="1"/>
          </p:cNvSpPr>
          <p:nvPr>
            <p:ph type="sldNum" sz="quarter" idx="11"/>
          </p:nvPr>
        </p:nvSpPr>
        <p:spPr/>
        <p:txBody>
          <a:bodyPr/>
          <a:lstStyle/>
          <a:p>
            <a:pPr>
              <a:defRPr/>
            </a:pPr>
            <a:fld id="{D1C3E240-9EB6-4604-A43D-9910B3F588EA}" type="slidenum">
              <a:rPr lang="en-US" b="0" u="none" smtClean="0"/>
              <a:pPr>
                <a:defRPr/>
              </a:pPr>
              <a:t>‹#›</a:t>
            </a:fld>
            <a:endParaRPr lang="en-US" b="0" u="non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Full tex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endParaRPr lang="en-US" dirty="0">
              <a:solidFill>
                <a:srgbClr val="344447"/>
              </a:solidFill>
            </a:endParaRPr>
          </a:p>
        </p:txBody>
      </p:sp>
      <p:sp>
        <p:nvSpPr>
          <p:cNvPr id="6" name="Slide Number Placeholder 5"/>
          <p:cNvSpPr>
            <a:spLocks noGrp="1"/>
          </p:cNvSpPr>
          <p:nvPr>
            <p:ph type="sldNum" sz="quarter" idx="12"/>
          </p:nvPr>
        </p:nvSpPr>
        <p:spPr/>
        <p:txBody>
          <a:bodyPr/>
          <a:lstStyle>
            <a:lvl1pPr>
              <a:defRPr smtClean="0"/>
            </a:lvl1pPr>
          </a:lstStyle>
          <a:p>
            <a:fld id="{5D7E0B00-4FDE-D040-8275-1F4B80113D68}" type="slidenum">
              <a:rPr lang="en-US">
                <a:solidFill>
                  <a:srgbClr val="344447"/>
                </a:solidFill>
              </a:rPr>
              <a:pPr/>
              <a:t>‹#›</a:t>
            </a:fld>
            <a:endParaRPr lang="en-US" dirty="0">
              <a:solidFill>
                <a:srgbClr val="344447"/>
              </a:solidFill>
            </a:endParaRPr>
          </a:p>
        </p:txBody>
      </p:sp>
      <p:sp>
        <p:nvSpPr>
          <p:cNvPr id="7" name="Rectangle 6"/>
          <p:cNvSpPr/>
          <p:nvPr userDrawn="1"/>
        </p:nvSpPr>
        <p:spPr>
          <a:xfrm>
            <a:off x="-882" y="494454"/>
            <a:ext cx="354013" cy="160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defTabSz="914079" eaLnBrk="0" hangingPunct="0">
              <a:defRPr/>
            </a:pPr>
            <a:endParaRPr lang="en-GB" dirty="0">
              <a:solidFill>
                <a:srgbClr val="FFFFFF"/>
              </a:solidFill>
              <a:latin typeface="Tahoma"/>
              <a:ea typeface="ＭＳ Ｐゴシック"/>
              <a:cs typeface="ＭＳ Ｐゴシック"/>
            </a:endParaRPr>
          </a:p>
        </p:txBody>
      </p:sp>
    </p:spTree>
    <p:extLst>
      <p:ext uri="{BB962C8B-B14F-4D97-AF65-F5344CB8AC3E}">
        <p14:creationId xmlns:p14="http://schemas.microsoft.com/office/powerpoint/2010/main" val="24987016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extLst>
      <p:ext uri="{BB962C8B-B14F-4D97-AF65-F5344CB8AC3E}">
        <p14:creationId xmlns:p14="http://schemas.microsoft.com/office/powerpoint/2010/main" val="1050017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6.xml"/><Relationship Id="rId7" Type="http://schemas.openxmlformats.org/officeDocument/2006/relationships/image" Target="../media/image1.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87092"/>
            <a:ext cx="9144000" cy="598714"/>
          </a:xfrm>
          <a:prstGeom prst="rect">
            <a:avLst/>
          </a:prstGeom>
          <a:noFill/>
          <a:ln w="9525">
            <a:noFill/>
            <a:miter lim="800000"/>
            <a:headEnd/>
            <a:tailEnd/>
          </a:ln>
        </p:spPr>
        <p:txBody>
          <a:bodyPr vert="horz" wrap="square" lIns="91376" tIns="45688" rIns="91376" bIns="45688" numCol="1" anchor="ctr" anchorCtr="0" compatLnSpc="1">
            <a:prstTxWarp prst="textNoShape">
              <a:avLst/>
            </a:prstTxWarp>
          </a:bodyPr>
          <a:lstStyle/>
          <a:p>
            <a:pPr lvl="0"/>
            <a:r>
              <a:rPr lang="en-US" dirty="0" smtClean="0"/>
              <a:t>Click to Insert Title</a:t>
            </a:r>
          </a:p>
        </p:txBody>
      </p:sp>
      <p:sp>
        <p:nvSpPr>
          <p:cNvPr id="7" name="Footer Placeholder 4"/>
          <p:cNvSpPr>
            <a:spLocks noGrp="1"/>
          </p:cNvSpPr>
          <p:nvPr>
            <p:ph type="ftr" sz="quarter" idx="3"/>
          </p:nvPr>
        </p:nvSpPr>
        <p:spPr>
          <a:xfrm>
            <a:off x="3124200" y="6353973"/>
            <a:ext cx="5334000" cy="365125"/>
          </a:xfrm>
          <a:prstGeom prst="rect">
            <a:avLst/>
          </a:prstGeom>
        </p:spPr>
        <p:txBody>
          <a:bodyPr vert="horz" lIns="91376" tIns="45688" rIns="91376" bIns="45688"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r>
              <a:rPr lang="en-US" smtClean="0"/>
              <a:t>Energy Facts 2010</a:t>
            </a:r>
            <a:endParaRPr lang="en-US" dirty="0"/>
          </a:p>
        </p:txBody>
      </p:sp>
      <p:sp>
        <p:nvSpPr>
          <p:cNvPr id="8" name="Slide Number Placeholder 5"/>
          <p:cNvSpPr>
            <a:spLocks noGrp="1"/>
          </p:cNvSpPr>
          <p:nvPr>
            <p:ph type="sldNum" sz="quarter" idx="4"/>
          </p:nvPr>
        </p:nvSpPr>
        <p:spPr>
          <a:xfrm>
            <a:off x="8413751" y="6353973"/>
            <a:ext cx="381000" cy="365125"/>
          </a:xfrm>
          <a:prstGeom prst="rect">
            <a:avLst/>
          </a:prstGeom>
        </p:spPr>
        <p:txBody>
          <a:bodyPr vert="horz" lIns="91376" tIns="45688" rIns="91376" bIns="45688"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fld id="{6EEA275D-5A49-48A8-817D-44C3EA0A3A2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9" r:id="rId2"/>
    <p:sldLayoutId id="2147483800" r:id="rId3"/>
  </p:sldLayoutIdLst>
  <p:hf hdr="0" dt="0"/>
  <p:txStyles>
    <p:titleStyle>
      <a:lvl1pPr algn="ctr" rtl="0" eaLnBrk="0" fontAlgn="base" hangingPunct="0">
        <a:spcBef>
          <a:spcPct val="0"/>
        </a:spcBef>
        <a:spcAft>
          <a:spcPct val="0"/>
        </a:spcAft>
        <a:defRPr sz="2400" kern="1200" baseline="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80" algn="ctr" rtl="0" fontAlgn="base">
        <a:spcBef>
          <a:spcPct val="0"/>
        </a:spcBef>
        <a:spcAft>
          <a:spcPct val="0"/>
        </a:spcAft>
        <a:defRPr sz="2400">
          <a:solidFill>
            <a:srgbClr val="106636"/>
          </a:solidFill>
          <a:latin typeface="Arial" charset="0"/>
          <a:cs typeface="Arial" charset="0"/>
        </a:defRPr>
      </a:lvl6pPr>
      <a:lvl7pPr marL="913758" algn="ctr" rtl="0" fontAlgn="base">
        <a:spcBef>
          <a:spcPct val="0"/>
        </a:spcBef>
        <a:spcAft>
          <a:spcPct val="0"/>
        </a:spcAft>
        <a:defRPr sz="2400">
          <a:solidFill>
            <a:srgbClr val="106636"/>
          </a:solidFill>
          <a:latin typeface="Arial" charset="0"/>
          <a:cs typeface="Arial" charset="0"/>
        </a:defRPr>
      </a:lvl7pPr>
      <a:lvl8pPr marL="1370639" algn="ctr" rtl="0" fontAlgn="base">
        <a:spcBef>
          <a:spcPct val="0"/>
        </a:spcBef>
        <a:spcAft>
          <a:spcPct val="0"/>
        </a:spcAft>
        <a:defRPr sz="2400">
          <a:solidFill>
            <a:srgbClr val="106636"/>
          </a:solidFill>
          <a:latin typeface="Arial" charset="0"/>
          <a:cs typeface="Arial" charset="0"/>
        </a:defRPr>
      </a:lvl8pPr>
      <a:lvl9pPr marL="1827517" algn="ctr" rtl="0" fontAlgn="base">
        <a:spcBef>
          <a:spcPct val="0"/>
        </a:spcBef>
        <a:spcAft>
          <a:spcPct val="0"/>
        </a:spcAft>
        <a:defRPr sz="2400">
          <a:solidFill>
            <a:srgbClr val="106636"/>
          </a:solidFill>
          <a:latin typeface="Arial" charset="0"/>
          <a:cs typeface="Arial" charset="0"/>
        </a:defRPr>
      </a:lvl9pPr>
    </p:titleStyle>
    <p:bodyStyle>
      <a:lvl1pPr marL="342659" indent="-342659"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428" indent="-285548"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199" indent="-22843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9077" indent="-22843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957" indent="-22843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283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1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95"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72"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58" rtl="0" eaLnBrk="1" latinLnBrk="0" hangingPunct="1">
        <a:defRPr sz="1800" kern="1200">
          <a:solidFill>
            <a:schemeClr val="tx1"/>
          </a:solidFill>
          <a:latin typeface="+mn-lt"/>
          <a:ea typeface="+mn-ea"/>
          <a:cs typeface="+mn-cs"/>
        </a:defRPr>
      </a:lvl1pPr>
      <a:lvl2pPr marL="456880" algn="l" defTabSz="913758" rtl="0" eaLnBrk="1" latinLnBrk="0" hangingPunct="1">
        <a:defRPr sz="1800" kern="1200">
          <a:solidFill>
            <a:schemeClr val="tx1"/>
          </a:solidFill>
          <a:latin typeface="+mn-lt"/>
          <a:ea typeface="+mn-ea"/>
          <a:cs typeface="+mn-cs"/>
        </a:defRPr>
      </a:lvl2pPr>
      <a:lvl3pPr marL="913758" algn="l" defTabSz="913758" rtl="0" eaLnBrk="1" latinLnBrk="0" hangingPunct="1">
        <a:defRPr sz="1800" kern="1200">
          <a:solidFill>
            <a:schemeClr val="tx1"/>
          </a:solidFill>
          <a:latin typeface="+mn-lt"/>
          <a:ea typeface="+mn-ea"/>
          <a:cs typeface="+mn-cs"/>
        </a:defRPr>
      </a:lvl3pPr>
      <a:lvl4pPr marL="1370639" algn="l" defTabSz="913758" rtl="0" eaLnBrk="1" latinLnBrk="0" hangingPunct="1">
        <a:defRPr sz="1800" kern="1200">
          <a:solidFill>
            <a:schemeClr val="tx1"/>
          </a:solidFill>
          <a:latin typeface="+mn-lt"/>
          <a:ea typeface="+mn-ea"/>
          <a:cs typeface="+mn-cs"/>
        </a:defRPr>
      </a:lvl4pPr>
      <a:lvl5pPr marL="1827517" algn="l" defTabSz="913758" rtl="0" eaLnBrk="1" latinLnBrk="0" hangingPunct="1">
        <a:defRPr sz="1800" kern="1200">
          <a:solidFill>
            <a:schemeClr val="tx1"/>
          </a:solidFill>
          <a:latin typeface="+mn-lt"/>
          <a:ea typeface="+mn-ea"/>
          <a:cs typeface="+mn-cs"/>
        </a:defRPr>
      </a:lvl5pPr>
      <a:lvl6pPr marL="2284398" algn="l" defTabSz="913758" rtl="0" eaLnBrk="1" latinLnBrk="0" hangingPunct="1">
        <a:defRPr sz="1800" kern="1200">
          <a:solidFill>
            <a:schemeClr val="tx1"/>
          </a:solidFill>
          <a:latin typeface="+mn-lt"/>
          <a:ea typeface="+mn-ea"/>
          <a:cs typeface="+mn-cs"/>
        </a:defRPr>
      </a:lvl6pPr>
      <a:lvl7pPr marL="2741275" algn="l" defTabSz="913758" rtl="0" eaLnBrk="1" latinLnBrk="0" hangingPunct="1">
        <a:defRPr sz="1800" kern="1200">
          <a:solidFill>
            <a:schemeClr val="tx1"/>
          </a:solidFill>
          <a:latin typeface="+mn-lt"/>
          <a:ea typeface="+mn-ea"/>
          <a:cs typeface="+mn-cs"/>
        </a:defRPr>
      </a:lvl7pPr>
      <a:lvl8pPr marL="3198156" algn="l" defTabSz="913758" rtl="0" eaLnBrk="1" latinLnBrk="0" hangingPunct="1">
        <a:defRPr sz="1800" kern="1200">
          <a:solidFill>
            <a:schemeClr val="tx1"/>
          </a:solidFill>
          <a:latin typeface="+mn-lt"/>
          <a:ea typeface="+mn-ea"/>
          <a:cs typeface="+mn-cs"/>
        </a:defRPr>
      </a:lvl8pPr>
      <a:lvl9pPr marL="3655033" algn="l" defTabSz="913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65" tIns="45683" rIns="91365" bIns="45683"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30" y="866775"/>
            <a:ext cx="8410575" cy="5259388"/>
          </a:xfrm>
          <a:prstGeom prst="rect">
            <a:avLst/>
          </a:prstGeom>
          <a:noFill/>
          <a:ln w="9525">
            <a:noFill/>
            <a:miter lim="800000"/>
            <a:headEnd/>
            <a:tailEnd/>
          </a:ln>
        </p:spPr>
        <p:txBody>
          <a:bodyPr vert="horz" wrap="square" lIns="91365" tIns="45683" rIns="91365" bIns="4568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65" tIns="45683" rIns="91365" bIns="45683"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65" tIns="45683" rIns="91365" bIns="45683"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07D9EDA4-3321-4A4F-B234-B5F2EEE78D67}" type="slidenum">
              <a:rPr lang="en-US"/>
              <a:pPr>
                <a:defRPr/>
              </a:pPr>
              <a:t>‹#›</a:t>
            </a:fld>
            <a:endParaRPr lang="en-US" dirty="0"/>
          </a:p>
        </p:txBody>
      </p:sp>
      <p:pic>
        <p:nvPicPr>
          <p:cNvPr id="2054" name="Picture 9" descr="horizontal-logo-green-text.jpg"/>
          <p:cNvPicPr>
            <a:picLocks noChangeAspect="1"/>
          </p:cNvPicPr>
          <p:nvPr/>
        </p:nvPicPr>
        <p:blipFill>
          <a:blip r:embed="rId8" cstate="print"/>
          <a:srcRect/>
          <a:stretch>
            <a:fillRect/>
          </a:stretch>
        </p:blipFill>
        <p:spPr bwMode="auto">
          <a:xfrm>
            <a:off x="457200" y="6354768"/>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6" r:id="rId1"/>
    <p:sldLayoutId id="2147483816" r:id="rId2"/>
    <p:sldLayoutId id="2147483823" r:id="rId3"/>
    <p:sldLayoutId id="2147483824" r:id="rId4"/>
    <p:sldLayoutId id="2147483826" r:id="rId5"/>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27" algn="ctr" rtl="0" fontAlgn="base">
        <a:spcBef>
          <a:spcPct val="0"/>
        </a:spcBef>
        <a:spcAft>
          <a:spcPct val="0"/>
        </a:spcAft>
        <a:defRPr sz="2400">
          <a:solidFill>
            <a:srgbClr val="106636"/>
          </a:solidFill>
          <a:latin typeface="Arial" charset="0"/>
          <a:cs typeface="Arial" charset="0"/>
        </a:defRPr>
      </a:lvl6pPr>
      <a:lvl7pPr marL="913651" algn="ctr" rtl="0" fontAlgn="base">
        <a:spcBef>
          <a:spcPct val="0"/>
        </a:spcBef>
        <a:spcAft>
          <a:spcPct val="0"/>
        </a:spcAft>
        <a:defRPr sz="2400">
          <a:solidFill>
            <a:srgbClr val="106636"/>
          </a:solidFill>
          <a:latin typeface="Arial" charset="0"/>
          <a:cs typeface="Arial" charset="0"/>
        </a:defRPr>
      </a:lvl7pPr>
      <a:lvl8pPr marL="1370479" algn="ctr" rtl="0" fontAlgn="base">
        <a:spcBef>
          <a:spcPct val="0"/>
        </a:spcBef>
        <a:spcAft>
          <a:spcPct val="0"/>
        </a:spcAft>
        <a:defRPr sz="2400">
          <a:solidFill>
            <a:srgbClr val="106636"/>
          </a:solidFill>
          <a:latin typeface="Arial" charset="0"/>
          <a:cs typeface="Arial" charset="0"/>
        </a:defRPr>
      </a:lvl8pPr>
      <a:lvl9pPr marL="1827303" algn="ctr" rtl="0" fontAlgn="base">
        <a:spcBef>
          <a:spcPct val="0"/>
        </a:spcBef>
        <a:spcAft>
          <a:spcPct val="0"/>
        </a:spcAft>
        <a:defRPr sz="2400">
          <a:solidFill>
            <a:srgbClr val="106636"/>
          </a:solidFill>
          <a:latin typeface="Arial" charset="0"/>
          <a:cs typeface="Arial" charset="0"/>
        </a:defRPr>
      </a:lvl9pPr>
    </p:titleStyle>
    <p:bodyStyle>
      <a:lvl1pPr marL="341113" indent="-34111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0929" indent="-283997"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0746"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7679"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4612"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5.emf"/><Relationship Id="rId5" Type="http://schemas.openxmlformats.org/officeDocument/2006/relationships/image" Target="../media/image24.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energy.gov/subsurface-technology-and-engineering-rdd-crosscu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tiff"/><Relationship Id="rId3" Type="http://schemas.openxmlformats.org/officeDocument/2006/relationships/image" Target="../media/image32.emf"/><Relationship Id="rId7" Type="http://schemas.openxmlformats.org/officeDocument/2006/relationships/image" Target="../media/image36.jpe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15.xml"/><Relationship Id="rId16"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35.emf"/><Relationship Id="rId11" Type="http://schemas.openxmlformats.org/officeDocument/2006/relationships/image" Target="../media/image40.png"/><Relationship Id="rId5" Type="http://schemas.openxmlformats.org/officeDocument/2006/relationships/image" Target="../media/image34.jpe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cience.energy.gov/ascr/community-resources/program-documents/" TargetMode="Externa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1371600" y="3902447"/>
            <a:ext cx="6400800" cy="1274163"/>
          </a:xfrm>
          <a:prstGeom prst="rect">
            <a:avLst/>
          </a:prstGeom>
        </p:spPr>
        <p:txBody>
          <a:bodyPr lIns="91376" tIns="45688" rIns="91376" bIns="45688" rtlCol="0">
            <a:spAutoFit/>
          </a:bodyPr>
          <a:lstStyle/>
          <a:p>
            <a:pPr marL="252772" indent="-252772" algn="ctr" defTabSz="1014184">
              <a:buNone/>
            </a:pPr>
            <a:r>
              <a:rPr lang="en-US" kern="0" dirty="0" smtClean="0">
                <a:solidFill>
                  <a:srgbClr val="006600"/>
                </a:solidFill>
              </a:rPr>
              <a:t>BES Advisory Committee Meeting</a:t>
            </a:r>
          </a:p>
          <a:p>
            <a:pPr marL="252772" indent="-252772" algn="ctr" defTabSz="1014184">
              <a:buNone/>
            </a:pPr>
            <a:r>
              <a:rPr lang="en-US" sz="2200" kern="0" dirty="0" smtClean="0">
                <a:solidFill>
                  <a:srgbClr val="006600"/>
                </a:solidFill>
              </a:rPr>
              <a:t>Feb. 11, 2016</a:t>
            </a:r>
            <a:endParaRPr lang="en-US" sz="2200" kern="0" dirty="0">
              <a:solidFill>
                <a:srgbClr val="006600"/>
              </a:solidFill>
            </a:endParaRPr>
          </a:p>
          <a:p>
            <a:pPr marL="252772" indent="-252772" algn="ctr" defTabSz="1014184"/>
            <a:endParaRPr lang="en-US" sz="2200" b="0" dirty="0">
              <a:solidFill>
                <a:schemeClr val="tx1"/>
              </a:solidFill>
            </a:endParaRPr>
          </a:p>
        </p:txBody>
      </p:sp>
      <p:sp useBgFill="1">
        <p:nvSpPr>
          <p:cNvPr id="3075" name="Title 3"/>
          <p:cNvSpPr>
            <a:spLocks noGrp="1"/>
          </p:cNvSpPr>
          <p:nvPr>
            <p:ph type="title" idx="4294967295"/>
          </p:nvPr>
        </p:nvSpPr>
        <p:spPr>
          <a:xfrm>
            <a:off x="84138" y="2445063"/>
            <a:ext cx="8978900" cy="590919"/>
          </a:xfr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lnSpc>
                <a:spcPct val="90000"/>
              </a:lnSpc>
              <a:defRPr/>
            </a:pPr>
            <a:r>
              <a:rPr lang="en-US" sz="3600" b="1" spc="50" dirty="0">
                <a:ln w="11430"/>
                <a:solidFill>
                  <a:srgbClr val="006600"/>
                </a:solidFill>
              </a:rPr>
              <a:t>Basic Energy Sciences Update</a:t>
            </a:r>
            <a:endParaRPr lang="en-US" sz="3600" b="1" i="1" spc="50" dirty="0">
              <a:ln w="11430"/>
              <a:solidFill>
                <a:srgbClr val="006600"/>
              </a:solidFill>
            </a:endParaRPr>
          </a:p>
        </p:txBody>
      </p:sp>
      <p:sp>
        <p:nvSpPr>
          <p:cNvPr id="8196" name="Rectangle 4"/>
          <p:cNvSpPr>
            <a:spLocks noChangeArrowheads="1"/>
          </p:cNvSpPr>
          <p:nvPr/>
        </p:nvSpPr>
        <p:spPr bwMode="auto">
          <a:xfrm>
            <a:off x="675867" y="5826766"/>
            <a:ext cx="7792279" cy="840165"/>
          </a:xfrm>
          <a:prstGeom prst="rect">
            <a:avLst/>
          </a:prstGeom>
          <a:noFill/>
          <a:ln w="9525">
            <a:noFill/>
            <a:miter lim="800000"/>
            <a:headEnd/>
            <a:tailEnd/>
          </a:ln>
        </p:spPr>
        <p:txBody>
          <a:bodyPr wrap="square" lIns="91376" tIns="45688" rIns="91376" bIns="45688">
            <a:spAutoFit/>
          </a:bodyPr>
          <a:lstStyle/>
          <a:p>
            <a:pPr algn="ctr">
              <a:lnSpc>
                <a:spcPct val="90000"/>
              </a:lnSpc>
              <a:spcBef>
                <a:spcPts val="0"/>
              </a:spcBef>
            </a:pPr>
            <a:r>
              <a:rPr lang="en-US" dirty="0" smtClean="0">
                <a:solidFill>
                  <a:srgbClr val="006600"/>
                </a:solidFill>
                <a:latin typeface="Arial" pitchFamily="34" charset="0"/>
                <a:cs typeface="Arial" pitchFamily="34" charset="0"/>
              </a:rPr>
              <a:t>Harriet Kung</a:t>
            </a:r>
            <a:r>
              <a:rPr lang="en-US" dirty="0">
                <a:solidFill>
                  <a:srgbClr val="006600"/>
                </a:solidFill>
                <a:latin typeface="Arial" pitchFamily="34" charset="0"/>
                <a:cs typeface="Arial" pitchFamily="34" charset="0"/>
              </a:rPr>
              <a:t/>
            </a:r>
            <a:br>
              <a:rPr lang="en-US" dirty="0">
                <a:solidFill>
                  <a:srgbClr val="006600"/>
                </a:solidFill>
                <a:latin typeface="Arial" pitchFamily="34" charset="0"/>
                <a:cs typeface="Arial" pitchFamily="34" charset="0"/>
              </a:rPr>
            </a:br>
            <a:r>
              <a:rPr lang="en-US" dirty="0" smtClean="0">
                <a:solidFill>
                  <a:srgbClr val="006600"/>
                </a:solidFill>
                <a:latin typeface="Arial" pitchFamily="34" charset="0"/>
                <a:cs typeface="Arial" pitchFamily="34" charset="0"/>
              </a:rPr>
              <a:t>Director, Basic Energy Sciences</a:t>
            </a:r>
            <a:endParaRPr lang="en-US" dirty="0">
              <a:solidFill>
                <a:srgbClr val="006600"/>
              </a:solidFill>
              <a:latin typeface="Arial" pitchFamily="34" charset="0"/>
              <a:cs typeface="Arial" pitchFamily="34" charset="0"/>
            </a:endParaRPr>
          </a:p>
          <a:p>
            <a:pPr algn="ctr">
              <a:lnSpc>
                <a:spcPct val="90000"/>
              </a:lnSpc>
              <a:spcBef>
                <a:spcPts val="0"/>
              </a:spcBef>
            </a:pPr>
            <a:r>
              <a:rPr lang="en-US" dirty="0">
                <a:solidFill>
                  <a:srgbClr val="006600"/>
                </a:solidFill>
                <a:latin typeface="Arial" pitchFamily="34" charset="0"/>
                <a:cs typeface="Arial" pitchFamily="34" charset="0"/>
              </a:rPr>
              <a:t>Office of Science, U.S. Department of </a:t>
            </a:r>
            <a:r>
              <a:rPr lang="en-US" dirty="0" smtClean="0">
                <a:solidFill>
                  <a:srgbClr val="006600"/>
                </a:solidFill>
                <a:latin typeface="Arial" pitchFamily="34" charset="0"/>
                <a:cs typeface="Arial" pitchFamily="34" charset="0"/>
              </a:rPr>
              <a:t>Energy</a:t>
            </a:r>
            <a:r>
              <a:rPr lang="en-US" sz="1200" dirty="0">
                <a:solidFill>
                  <a:srgbClr val="006600"/>
                </a:solidFill>
                <a:latin typeface="Arial" pitchFamily="34" charset="0"/>
                <a:cs typeface="Arial" pitchFamily="34" charset="0"/>
              </a:rPr>
              <a:t> </a:t>
            </a:r>
            <a:endParaRPr lang="en-US" dirty="0">
              <a:solidFill>
                <a:srgbClr val="0066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825726"/>
            <a:ext cx="8458200" cy="5564188"/>
          </a:xfrm>
        </p:spPr>
        <p:txBody>
          <a:bodyPr/>
          <a:lstStyle/>
          <a:p>
            <a:pPr marL="228600" indent="-228600">
              <a:buFont typeface="Wingdings" panose="05000000000000000000" pitchFamily="2" charset="2"/>
              <a:buChar char="§"/>
            </a:pPr>
            <a:r>
              <a:rPr lang="en-US" sz="1800" b="0" dirty="0" smtClean="0"/>
              <a:t>Intent of the FOA is to support multi-disciplinary basic research teams in two topical areas of relevance to the DOE environmental management mission:</a:t>
            </a:r>
          </a:p>
          <a:p>
            <a:pPr marL="457200" lvl="1" indent="-228600">
              <a:spcBef>
                <a:spcPts val="200"/>
              </a:spcBef>
            </a:pPr>
            <a:r>
              <a:rPr lang="en-US" sz="1600" dirty="0"/>
              <a:t>N</a:t>
            </a:r>
            <a:r>
              <a:rPr lang="en-US" sz="1600" dirty="0" smtClean="0"/>
              <a:t>ovel </a:t>
            </a:r>
            <a:r>
              <a:rPr lang="en-US" sz="1600" dirty="0"/>
              <a:t>and innovative methods for characterization, transformation, and separation of nuclear </a:t>
            </a:r>
            <a:r>
              <a:rPr lang="en-US" sz="1600" dirty="0" smtClean="0"/>
              <a:t>waste</a:t>
            </a:r>
          </a:p>
          <a:p>
            <a:pPr marL="457200" lvl="1" indent="-228600">
              <a:spcBef>
                <a:spcPts val="200"/>
              </a:spcBef>
            </a:pPr>
            <a:r>
              <a:rPr lang="en-US" sz="1600" dirty="0" smtClean="0"/>
              <a:t>New </a:t>
            </a:r>
            <a:r>
              <a:rPr lang="en-US" sz="1600" dirty="0"/>
              <a:t>materials for long-term storage of nuclear waste, including waste </a:t>
            </a:r>
            <a:r>
              <a:rPr lang="en-US" sz="1600" dirty="0" smtClean="0"/>
              <a:t>forms</a:t>
            </a:r>
          </a:p>
          <a:p>
            <a:pPr marL="228600" indent="-228600">
              <a:spcBef>
                <a:spcPts val="200"/>
              </a:spcBef>
              <a:buFont typeface="Wingdings" panose="05000000000000000000" pitchFamily="2" charset="2"/>
              <a:buChar char="§"/>
            </a:pPr>
            <a:endParaRPr lang="en-US" sz="800" b="0" dirty="0" smtClean="0"/>
          </a:p>
          <a:p>
            <a:pPr marL="228600" indent="-228600">
              <a:spcBef>
                <a:spcPts val="200"/>
              </a:spcBef>
              <a:buFont typeface="Wingdings" panose="05000000000000000000" pitchFamily="2" charset="2"/>
              <a:buChar char="§"/>
            </a:pPr>
            <a:r>
              <a:rPr lang="en-US" sz="1800" b="0" dirty="0" smtClean="0"/>
              <a:t>Applications must: </a:t>
            </a:r>
          </a:p>
          <a:p>
            <a:pPr marL="457200" lvl="1" indent="-228600">
              <a:spcBef>
                <a:spcPts val="200"/>
              </a:spcBef>
            </a:pPr>
            <a:r>
              <a:rPr lang="en-US" sz="1600" dirty="0" smtClean="0"/>
              <a:t>Address relevant Priority Research Directions identified in the </a:t>
            </a:r>
            <a:r>
              <a:rPr lang="en-US" sz="1600" i="1" dirty="0" smtClean="0"/>
              <a:t>Basic Research Needs for Environmental Management </a:t>
            </a:r>
            <a:r>
              <a:rPr lang="en-US" sz="1600" dirty="0" smtClean="0"/>
              <a:t>report </a:t>
            </a:r>
          </a:p>
          <a:p>
            <a:pPr marL="457200" lvl="1" indent="-228600">
              <a:spcBef>
                <a:spcPts val="200"/>
              </a:spcBef>
            </a:pPr>
            <a:r>
              <a:rPr lang="en-US" sz="1600" dirty="0" smtClean="0"/>
              <a:t>Address BESAC “grand challenges” and embody “transformative opportunities” </a:t>
            </a:r>
          </a:p>
          <a:p>
            <a:pPr marL="228600" lvl="1" indent="0">
              <a:spcBef>
                <a:spcPts val="200"/>
              </a:spcBef>
              <a:buNone/>
            </a:pPr>
            <a:endParaRPr lang="en-US" sz="800" dirty="0" smtClean="0"/>
          </a:p>
          <a:p>
            <a:pPr marL="228600" indent="-228600">
              <a:spcBef>
                <a:spcPts val="200"/>
              </a:spcBef>
              <a:buFont typeface="Wingdings" panose="05000000000000000000" pitchFamily="2" charset="2"/>
              <a:buChar char="§"/>
            </a:pPr>
            <a:r>
              <a:rPr lang="en-US" sz="1800" b="0" dirty="0" smtClean="0"/>
              <a:t>Funding level per Award:  $</a:t>
            </a:r>
            <a:r>
              <a:rPr lang="en-US" sz="1800" b="0" dirty="0"/>
              <a:t>2</a:t>
            </a:r>
            <a:r>
              <a:rPr lang="en-US" sz="1800" b="0" dirty="0" smtClean="0"/>
              <a:t>M to $</a:t>
            </a:r>
            <a:r>
              <a:rPr lang="en-US" sz="1800" b="0" dirty="0"/>
              <a:t>4</a:t>
            </a:r>
            <a:r>
              <a:rPr lang="en-US" sz="1800" b="0" dirty="0" smtClean="0"/>
              <a:t>M per year for 4 years</a:t>
            </a:r>
          </a:p>
          <a:p>
            <a:pPr marL="228600" indent="-228600">
              <a:buFont typeface="Wingdings" panose="05000000000000000000" pitchFamily="2" charset="2"/>
              <a:buChar char="§"/>
            </a:pPr>
            <a:endParaRPr lang="en-US" sz="800" b="0" dirty="0" smtClean="0"/>
          </a:p>
          <a:p>
            <a:pPr marL="228600" indent="-228600">
              <a:buFont typeface="Wingdings" panose="05000000000000000000" pitchFamily="2" charset="2"/>
              <a:buChar char="§"/>
            </a:pPr>
            <a:r>
              <a:rPr lang="en-US" sz="1800" b="0" dirty="0" smtClean="0">
                <a:solidFill>
                  <a:srgbClr val="FF0000"/>
                </a:solidFill>
              </a:rPr>
              <a:t>One Letter of Intent/Application per institution and per lead PI/Director</a:t>
            </a:r>
          </a:p>
          <a:p>
            <a:pPr marL="228600" indent="-228600">
              <a:buFont typeface="Wingdings" panose="05000000000000000000" pitchFamily="2" charset="2"/>
              <a:buChar char="§"/>
            </a:pPr>
            <a:endParaRPr lang="en-US" sz="800" b="0" dirty="0" smtClean="0"/>
          </a:p>
          <a:p>
            <a:pPr marL="228600" indent="-228600">
              <a:buFont typeface="Wingdings" panose="05000000000000000000" pitchFamily="2" charset="2"/>
              <a:buChar char="§"/>
            </a:pPr>
            <a:r>
              <a:rPr lang="en-US" sz="1800" b="0" dirty="0" smtClean="0"/>
              <a:t>Important </a:t>
            </a:r>
            <a:r>
              <a:rPr lang="en-US" sz="1800" b="0" dirty="0"/>
              <a:t>dates: </a:t>
            </a:r>
            <a:r>
              <a:rPr lang="en-US" sz="1800" b="0" dirty="0" smtClean="0"/>
              <a:t> </a:t>
            </a:r>
            <a:endParaRPr lang="en-US" sz="1800" b="0" dirty="0"/>
          </a:p>
          <a:p>
            <a:pPr marL="457200" lvl="1" indent="-228600">
              <a:spcBef>
                <a:spcPts val="200"/>
              </a:spcBef>
            </a:pPr>
            <a:r>
              <a:rPr lang="en-US" sz="1600" b="1" dirty="0" smtClean="0">
                <a:solidFill>
                  <a:srgbClr val="FF0000"/>
                </a:solidFill>
              </a:rPr>
              <a:t>Required </a:t>
            </a:r>
            <a:r>
              <a:rPr lang="en-US" sz="1600" b="1" dirty="0">
                <a:solidFill>
                  <a:srgbClr val="FF0000"/>
                </a:solidFill>
              </a:rPr>
              <a:t>Letter of Intent Due: </a:t>
            </a:r>
            <a:r>
              <a:rPr lang="en-US" sz="1600" b="1" dirty="0" smtClean="0">
                <a:solidFill>
                  <a:srgbClr val="FF0000"/>
                </a:solidFill>
              </a:rPr>
              <a:t>3/9/2016</a:t>
            </a:r>
            <a:r>
              <a:rPr lang="en-US" sz="1600" dirty="0" smtClean="0">
                <a:solidFill>
                  <a:srgbClr val="FF0000"/>
                </a:solidFill>
              </a:rPr>
              <a:t> </a:t>
            </a:r>
            <a:endParaRPr lang="en-US" sz="1600" dirty="0">
              <a:solidFill>
                <a:srgbClr val="FF0000"/>
              </a:solidFill>
            </a:endParaRPr>
          </a:p>
          <a:p>
            <a:pPr marL="457200" lvl="1" indent="-228600">
              <a:spcBef>
                <a:spcPts val="200"/>
              </a:spcBef>
            </a:pPr>
            <a:r>
              <a:rPr lang="en-US" sz="1600" b="1" dirty="0">
                <a:solidFill>
                  <a:srgbClr val="FF0000"/>
                </a:solidFill>
              </a:rPr>
              <a:t>Application Due: </a:t>
            </a:r>
            <a:r>
              <a:rPr lang="en-US" sz="1600" b="1" dirty="0" smtClean="0">
                <a:solidFill>
                  <a:srgbClr val="FF0000"/>
                </a:solidFill>
              </a:rPr>
              <a:t>4/19/2016</a:t>
            </a:r>
            <a:endParaRPr lang="en-US" sz="1600" b="1" dirty="0">
              <a:solidFill>
                <a:srgbClr val="FF0000"/>
              </a:solidFill>
            </a:endParaRPr>
          </a:p>
          <a:p>
            <a:pPr marL="457200" lvl="1" indent="-228600">
              <a:spcBef>
                <a:spcPts val="200"/>
              </a:spcBef>
            </a:pPr>
            <a:endParaRPr lang="en-US" sz="1600" dirty="0"/>
          </a:p>
          <a:p>
            <a:pPr marL="400050"/>
            <a:endParaRPr lang="en-US" sz="2000" dirty="0"/>
          </a:p>
          <a:p>
            <a:endParaRPr lang="en-US" dirty="0"/>
          </a:p>
        </p:txBody>
      </p:sp>
      <p:sp>
        <p:nvSpPr>
          <p:cNvPr id="4" name="Title 3"/>
          <p:cNvSpPr>
            <a:spLocks noGrp="1"/>
          </p:cNvSpPr>
          <p:nvPr>
            <p:ph type="title"/>
          </p:nvPr>
        </p:nvSpPr>
        <p:spPr>
          <a:xfrm>
            <a:off x="0" y="0"/>
            <a:ext cx="9144000" cy="762000"/>
          </a:xfrm>
        </p:spPr>
        <p:txBody>
          <a:bodyPr/>
          <a:lstStyle/>
          <a:p>
            <a:r>
              <a:rPr lang="en-US" dirty="0" smtClean="0"/>
              <a:t>Energy Frontier Research Centers FOA ($10M)</a:t>
            </a:r>
            <a:endParaRPr lang="en-US" sz="2000" dirty="0">
              <a:solidFill>
                <a:srgbClr val="FF0000"/>
              </a:solidFill>
            </a:endParaRPr>
          </a:p>
        </p:txBody>
      </p:sp>
      <p:sp>
        <p:nvSpPr>
          <p:cNvPr id="6"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smtClean="0"/>
              <a:pPr>
                <a:defRPr/>
              </a:pPr>
              <a:t>10</a:t>
            </a:fld>
            <a:endParaRPr lang="en-US" dirty="0"/>
          </a:p>
        </p:txBody>
      </p:sp>
      <p:pic>
        <p:nvPicPr>
          <p:cNvPr id="7" name="Picture 6"/>
          <p:cNvPicPr>
            <a:picLocks noChangeAspect="1"/>
          </p:cNvPicPr>
          <p:nvPr/>
        </p:nvPicPr>
        <p:blipFill>
          <a:blip r:embed="rId2"/>
          <a:stretch>
            <a:fillRect/>
          </a:stretch>
        </p:blipFill>
        <p:spPr>
          <a:xfrm>
            <a:off x="4572000" y="4811486"/>
            <a:ext cx="1949252" cy="1371600"/>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8922" y="4530272"/>
            <a:ext cx="1908763" cy="1739900"/>
          </a:xfrm>
          <a:prstGeom prst="rect">
            <a:avLst/>
          </a:prstGeom>
        </p:spPr>
      </p:pic>
    </p:spTree>
    <p:extLst>
      <p:ext uri="{BB962C8B-B14F-4D97-AF65-F5344CB8AC3E}">
        <p14:creationId xmlns:p14="http://schemas.microsoft.com/office/powerpoint/2010/main" val="1253490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idx="1"/>
          </p:nvPr>
        </p:nvSpPr>
        <p:spPr>
          <a:xfrm>
            <a:off x="0" y="838200"/>
            <a:ext cx="7097053" cy="898049"/>
          </a:xfrm>
        </p:spPr>
        <p:txBody>
          <a:bodyPr lIns="91376" tIns="45688" rIns="91376" bIns="45688"/>
          <a:lstStyle/>
          <a:p>
            <a:pPr defTabSz="969963">
              <a:spcBef>
                <a:spcPts val="0"/>
              </a:spcBef>
              <a:buNone/>
              <a:tabLst>
                <a:tab pos="2116138" algn="l"/>
                <a:tab pos="7088188" algn="l"/>
              </a:tabLst>
            </a:pPr>
            <a:r>
              <a:rPr lang="en-US" altLang="en-US" sz="1600" dirty="0" smtClean="0">
                <a:solidFill>
                  <a:srgbClr val="106636"/>
                </a:solidFill>
              </a:rPr>
              <a:t>Workshop Chairs:  	</a:t>
            </a:r>
            <a:r>
              <a:rPr lang="en-US" altLang="en-US" sz="1600" b="0" dirty="0">
                <a:solidFill>
                  <a:schemeClr val="tx1"/>
                </a:solidFill>
              </a:rPr>
              <a:t>Jens </a:t>
            </a:r>
            <a:r>
              <a:rPr lang="en-US" altLang="en-US" sz="1600" b="0" dirty="0" err="1" smtClean="0">
                <a:solidFill>
                  <a:schemeClr val="tx1"/>
                </a:solidFill>
              </a:rPr>
              <a:t>Nørskov</a:t>
            </a:r>
            <a:r>
              <a:rPr lang="en-US" altLang="en-US" sz="1600" b="0" dirty="0" smtClean="0">
                <a:solidFill>
                  <a:schemeClr val="tx1"/>
                </a:solidFill>
              </a:rPr>
              <a:t>, SLAC/Stanford University</a:t>
            </a:r>
            <a:endParaRPr lang="en-US" altLang="en-US" sz="1600" b="0" dirty="0">
              <a:solidFill>
                <a:schemeClr val="tx1"/>
              </a:solidFill>
            </a:endParaRPr>
          </a:p>
          <a:p>
            <a:pPr defTabSz="969963">
              <a:spcBef>
                <a:spcPts val="0"/>
              </a:spcBef>
              <a:buFont typeface="Arial" pitchFamily="34" charset="0"/>
              <a:buNone/>
              <a:tabLst>
                <a:tab pos="2116138" algn="l"/>
                <a:tab pos="7088188" algn="l"/>
              </a:tabLst>
            </a:pPr>
            <a:r>
              <a:rPr lang="en-US" altLang="en-US" sz="1600" b="0" dirty="0" smtClean="0">
                <a:solidFill>
                  <a:schemeClr val="tx1"/>
                </a:solidFill>
              </a:rPr>
              <a:t>     		</a:t>
            </a:r>
            <a:r>
              <a:rPr lang="en-US" altLang="en-US" sz="1600" b="0" dirty="0" err="1" smtClean="0">
                <a:solidFill>
                  <a:schemeClr val="tx1"/>
                </a:solidFill>
              </a:rPr>
              <a:t>Jingguang</a:t>
            </a:r>
            <a:r>
              <a:rPr lang="en-US" altLang="en-US" sz="1600" b="0" dirty="0" smtClean="0">
                <a:solidFill>
                  <a:schemeClr val="tx1"/>
                </a:solidFill>
              </a:rPr>
              <a:t> Chen, BNL/Columbia University</a:t>
            </a:r>
            <a:endParaRPr lang="en-US" sz="1600" dirty="0" smtClean="0">
              <a:solidFill>
                <a:srgbClr val="106636"/>
              </a:solidFill>
              <a:latin typeface="Arial" charset="0"/>
            </a:endParaRPr>
          </a:p>
          <a:p>
            <a:pPr defTabSz="969963">
              <a:spcBef>
                <a:spcPts val="1200"/>
              </a:spcBef>
              <a:spcAft>
                <a:spcPts val="0"/>
              </a:spcAft>
              <a:buNone/>
              <a:tabLst>
                <a:tab pos="2116138" algn="l"/>
                <a:tab pos="7088188" algn="l"/>
              </a:tabLst>
            </a:pPr>
            <a:r>
              <a:rPr lang="en-US" sz="1600" dirty="0" smtClean="0">
                <a:solidFill>
                  <a:srgbClr val="106636"/>
                </a:solidFill>
                <a:latin typeface="Arial" charset="0"/>
              </a:rPr>
              <a:t>BES Technical Leads:  </a:t>
            </a:r>
            <a:r>
              <a:rPr lang="en-US" sz="1600" b="0" dirty="0" smtClean="0">
                <a:solidFill>
                  <a:prstClr val="black"/>
                </a:solidFill>
                <a:latin typeface="Arial" charset="0"/>
              </a:rPr>
              <a:t>Raul Miranda, </a:t>
            </a:r>
            <a:r>
              <a:rPr lang="en-US" sz="1600" b="0" dirty="0" smtClean="0">
                <a:solidFill>
                  <a:schemeClr val="tx1"/>
                </a:solidFill>
                <a:latin typeface="Arial" charset="0"/>
              </a:rPr>
              <a:t>Tim </a:t>
            </a:r>
            <a:r>
              <a:rPr lang="en-US" sz="1600" b="0" dirty="0">
                <a:solidFill>
                  <a:schemeClr val="tx1"/>
                </a:solidFill>
                <a:latin typeface="Arial" charset="0"/>
              </a:rPr>
              <a:t>Fitzsimmons, Bob Stack</a:t>
            </a:r>
          </a:p>
          <a:p>
            <a:pPr defTabSz="969963">
              <a:spcBef>
                <a:spcPts val="0"/>
              </a:spcBef>
              <a:buFont typeface="Arial" pitchFamily="34" charset="0"/>
              <a:buNone/>
              <a:tabLst>
                <a:tab pos="1889125" algn="l"/>
                <a:tab pos="3654425" algn="l"/>
                <a:tab pos="7088188" algn="l"/>
              </a:tabLst>
            </a:pPr>
            <a:endParaRPr lang="en-US" altLang="en-US" sz="1200" b="0" dirty="0">
              <a:solidFill>
                <a:schemeClr val="tx1"/>
              </a:solidFill>
            </a:endParaRPr>
          </a:p>
        </p:txBody>
      </p:sp>
      <p:sp>
        <p:nvSpPr>
          <p:cNvPr id="344067" name="Rectangle 3"/>
          <p:cNvSpPr>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lvl1pPr>
              <a:defRPr sz="3600">
                <a:solidFill>
                  <a:schemeClr val="tx2"/>
                </a:solidFill>
                <a:latin typeface="Times New Roman" pitchFamily="18" charset="0"/>
              </a:defRPr>
            </a:lvl1pPr>
            <a:lvl2pPr>
              <a:defRPr sz="3600">
                <a:solidFill>
                  <a:schemeClr val="tx2"/>
                </a:solidFill>
                <a:latin typeface="Times New Roman" pitchFamily="18" charset="0"/>
              </a:defRPr>
            </a:lvl2pPr>
            <a:lvl3pPr>
              <a:defRPr sz="3600">
                <a:solidFill>
                  <a:schemeClr val="tx2"/>
                </a:solidFill>
                <a:latin typeface="Times New Roman" pitchFamily="18" charset="0"/>
              </a:defRPr>
            </a:lvl3pPr>
            <a:lvl4pPr>
              <a:defRPr sz="3600">
                <a:solidFill>
                  <a:schemeClr val="tx2"/>
                </a:solidFill>
                <a:latin typeface="Times New Roman" pitchFamily="18" charset="0"/>
              </a:defRPr>
            </a:lvl4pPr>
            <a:lvl5pPr>
              <a:defRPr sz="3600">
                <a:solidFill>
                  <a:schemeClr val="tx2"/>
                </a:solidFill>
                <a:latin typeface="Times New Roman" pitchFamily="18" charset="0"/>
              </a:defRPr>
            </a:lvl5pPr>
            <a:lvl6pPr marL="457200" algn="ctr" eaLnBrk="0" fontAlgn="base" hangingPunct="0">
              <a:spcBef>
                <a:spcPct val="0"/>
              </a:spcBef>
              <a:spcAft>
                <a:spcPct val="0"/>
              </a:spcAft>
              <a:defRPr sz="3600">
                <a:solidFill>
                  <a:schemeClr val="tx2"/>
                </a:solidFill>
                <a:latin typeface="Times New Roman" pitchFamily="18" charset="0"/>
              </a:defRPr>
            </a:lvl6pPr>
            <a:lvl7pPr marL="914400" algn="ctr" eaLnBrk="0" fontAlgn="base" hangingPunct="0">
              <a:spcBef>
                <a:spcPct val="0"/>
              </a:spcBef>
              <a:spcAft>
                <a:spcPct val="0"/>
              </a:spcAft>
              <a:defRPr sz="3600">
                <a:solidFill>
                  <a:schemeClr val="tx2"/>
                </a:solidFill>
                <a:latin typeface="Times New Roman" pitchFamily="18" charset="0"/>
              </a:defRPr>
            </a:lvl7pPr>
            <a:lvl8pPr marL="1371600" algn="ctr" eaLnBrk="0" fontAlgn="base" hangingPunct="0">
              <a:spcBef>
                <a:spcPct val="0"/>
              </a:spcBef>
              <a:spcAft>
                <a:spcPct val="0"/>
              </a:spcAft>
              <a:defRPr sz="3600">
                <a:solidFill>
                  <a:schemeClr val="tx2"/>
                </a:solidFill>
                <a:latin typeface="Times New Roman" pitchFamily="18" charset="0"/>
              </a:defRPr>
            </a:lvl8pPr>
            <a:lvl9pPr marL="1828800" algn="ctr" eaLnBrk="0" fontAlgn="base" hangingPunct="0">
              <a:spcBef>
                <a:spcPct val="0"/>
              </a:spcBef>
              <a:spcAft>
                <a:spcPct val="0"/>
              </a:spcAft>
              <a:defRPr sz="3600">
                <a:solidFill>
                  <a:schemeClr val="tx2"/>
                </a:solidFill>
                <a:latin typeface="Times New Roman" pitchFamily="18" charset="0"/>
              </a:defRPr>
            </a:lvl9pPr>
          </a:lstStyle>
          <a:p>
            <a:pPr algn="ctr" eaLnBrk="0" fontAlgn="base" hangingPunct="0">
              <a:spcBef>
                <a:spcPct val="0"/>
              </a:spcBef>
              <a:spcAft>
                <a:spcPct val="0"/>
              </a:spcAft>
              <a:defRPr/>
            </a:pPr>
            <a:r>
              <a:rPr lang="en-US" altLang="en-US" sz="2400" dirty="0" smtClean="0">
                <a:solidFill>
                  <a:srgbClr val="106636"/>
                </a:solidFill>
                <a:latin typeface="Arial" charset="0"/>
                <a:cs typeface="Arial" charset="0"/>
              </a:rPr>
              <a:t>Sustainable Ammonia Synthesis Roundtable</a:t>
            </a:r>
            <a:endParaRPr lang="en-US" altLang="en-US" sz="2000" dirty="0" smtClean="0">
              <a:solidFill>
                <a:srgbClr val="106636"/>
              </a:solidFill>
              <a:latin typeface="Arial" charset="0"/>
              <a:cs typeface="Arial" charset="0"/>
            </a:endParaRPr>
          </a:p>
          <a:p>
            <a:pPr algn="ctr" eaLnBrk="0" fontAlgn="base" hangingPunct="0">
              <a:spcBef>
                <a:spcPct val="0"/>
              </a:spcBef>
              <a:spcAft>
                <a:spcPct val="0"/>
              </a:spcAft>
              <a:defRPr/>
            </a:pPr>
            <a:r>
              <a:rPr lang="en-US" altLang="en-US" sz="2000" dirty="0" smtClean="0">
                <a:solidFill>
                  <a:srgbClr val="106636"/>
                </a:solidFill>
                <a:latin typeface="Arial" charset="0"/>
                <a:cs typeface="Arial" charset="0"/>
              </a:rPr>
              <a:t>February 18, 2016</a:t>
            </a:r>
          </a:p>
        </p:txBody>
      </p:sp>
      <p:sp>
        <p:nvSpPr>
          <p:cNvPr id="344068" name="Text Box 4"/>
          <p:cNvSpPr txBox="1">
            <a:spLocks noChangeArrowheads="1"/>
          </p:cNvSpPr>
          <p:nvPr/>
        </p:nvSpPr>
        <p:spPr bwMode="auto">
          <a:xfrm>
            <a:off x="76200" y="3177557"/>
            <a:ext cx="8991600" cy="584711"/>
          </a:xfrm>
          <a:prstGeom prst="rect">
            <a:avLst/>
          </a:prstGeom>
          <a:noFill/>
          <a:ln w="28575">
            <a:solidFill>
              <a:srgbClr val="106636"/>
            </a:solidFill>
            <a:miter lim="800000"/>
            <a:headEnd/>
            <a:tailEnd/>
          </a:ln>
          <a:effectLst/>
          <a:extLst/>
        </p:spPr>
        <p:txBody>
          <a:bodyPr wrap="square" lIns="91376" tIns="45688" rIns="91376" bIns="45688">
            <a:spAutoFit/>
          </a:bodyPr>
          <a:lstStyle/>
          <a:p>
            <a:pPr marL="914400" lvl="1" indent="-914400"/>
            <a:r>
              <a:rPr lang="en-US" sz="1600" b="1" dirty="0" smtClean="0">
                <a:solidFill>
                  <a:srgbClr val="106636"/>
                </a:solidFill>
                <a:latin typeface="Arial" panose="020B0604020202020204" pitchFamily="34" charset="0"/>
                <a:cs typeface="Arial" panose="020B0604020202020204" pitchFamily="34" charset="0"/>
              </a:rPr>
              <a:t>Focus:    </a:t>
            </a:r>
            <a:r>
              <a:rPr lang="en-US" sz="1600" dirty="0" smtClean="0">
                <a:latin typeface="Arial" panose="020B0604020202020204" pitchFamily="34" charset="0"/>
                <a:cs typeface="Arial" panose="020B0604020202020204" pitchFamily="34" charset="0"/>
              </a:rPr>
              <a:t>Grand </a:t>
            </a:r>
            <a:r>
              <a:rPr lang="en-US" sz="1600" dirty="0">
                <a:latin typeface="Arial" panose="020B0604020202020204" pitchFamily="34" charset="0"/>
                <a:cs typeface="Arial" panose="020B0604020202020204" pitchFamily="34" charset="0"/>
              </a:rPr>
              <a:t>challenges associated with the synthesis of ammonia without generating CO</a:t>
            </a:r>
            <a:r>
              <a:rPr lang="en-US" sz="11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in an energy efficient and long-term sustainable </a:t>
            </a:r>
            <a:r>
              <a:rPr lang="en-US" sz="1600" dirty="0" smtClean="0">
                <a:latin typeface="Arial" panose="020B0604020202020204" pitchFamily="34" charset="0"/>
                <a:cs typeface="Arial" panose="020B0604020202020204" pitchFamily="34" charset="0"/>
              </a:rPr>
              <a:t>manner.  </a:t>
            </a:r>
            <a:endParaRPr lang="en-US" sz="1600" dirty="0">
              <a:latin typeface="Arial" panose="020B0604020202020204" pitchFamily="34" charset="0"/>
              <a:cs typeface="Arial" panose="020B0604020202020204" pitchFamily="34" charset="0"/>
            </a:endParaRPr>
          </a:p>
        </p:txBody>
      </p:sp>
      <p:sp>
        <p:nvSpPr>
          <p:cNvPr id="70662" name="Text Box 7"/>
          <p:cNvSpPr txBox="1">
            <a:spLocks noChangeArrowheads="1"/>
          </p:cNvSpPr>
          <p:nvPr/>
        </p:nvSpPr>
        <p:spPr bwMode="auto">
          <a:xfrm>
            <a:off x="76200" y="5153282"/>
            <a:ext cx="8997697" cy="1095118"/>
          </a:xfrm>
          <a:prstGeom prst="rect">
            <a:avLst/>
          </a:prstGeom>
          <a:noFill/>
          <a:ln w="28575">
            <a:solidFill>
              <a:srgbClr val="10663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03" tIns="41000" rIns="82003" bIns="41000">
            <a:spAutoFit/>
          </a:bodyPr>
          <a:lstStyle>
            <a:lvl1pPr algn="l" defTabSz="820738">
              <a:spcBef>
                <a:spcPct val="20000"/>
              </a:spcBef>
              <a:buFont typeface="Arial" pitchFamily="34" charset="0"/>
              <a:buChar char="•"/>
              <a:tabLst>
                <a:tab pos="230188" algn="l"/>
              </a:tabLst>
              <a:defRPr sz="2400" b="1">
                <a:solidFill>
                  <a:srgbClr val="146737"/>
                </a:solidFill>
                <a:latin typeface="Arial" pitchFamily="34" charset="0"/>
                <a:cs typeface="Arial" pitchFamily="34" charset="0"/>
              </a:defRPr>
            </a:lvl1pPr>
            <a:lvl2pPr marL="571500" indent="-282575" algn="l" defTabSz="820738">
              <a:spcBef>
                <a:spcPct val="20000"/>
              </a:spcBef>
              <a:buFont typeface="Arial" pitchFamily="34" charset="0"/>
              <a:buChar char="–"/>
              <a:tabLst>
                <a:tab pos="230188" algn="l"/>
              </a:tabLst>
              <a:defRPr sz="2200">
                <a:solidFill>
                  <a:srgbClr val="404040"/>
                </a:solidFill>
                <a:latin typeface="Arial" pitchFamily="34" charset="0"/>
                <a:cs typeface="Arial" pitchFamily="34" charset="0"/>
              </a:defRPr>
            </a:lvl2pPr>
            <a:lvl3pPr marL="820738"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3pPr>
            <a:lvl4pPr marL="1230313"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4pPr>
            <a:lvl5pPr marL="1641475"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5pPr>
            <a:lvl6pPr marL="20986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6pPr>
            <a:lvl7pPr marL="25558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7pPr>
            <a:lvl8pPr marL="30130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8pPr>
            <a:lvl9pPr marL="34702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9pPr>
          </a:lstStyle>
          <a:p>
            <a:pPr marL="1317625" indent="-1317625">
              <a:buNone/>
            </a:pPr>
            <a:r>
              <a:rPr lang="en-US" sz="1600" dirty="0" smtClean="0"/>
              <a:t>Participants:  </a:t>
            </a:r>
            <a:r>
              <a:rPr lang="en-US" sz="1600" b="0" dirty="0">
                <a:solidFill>
                  <a:schemeClr val="tx1"/>
                </a:solidFill>
              </a:rPr>
              <a:t>Morris Bullock (PNNL ), Paul </a:t>
            </a:r>
            <a:r>
              <a:rPr lang="en-US" sz="1600" b="0" dirty="0" err="1">
                <a:solidFill>
                  <a:schemeClr val="tx1"/>
                </a:solidFill>
              </a:rPr>
              <a:t>Chirik</a:t>
            </a:r>
            <a:r>
              <a:rPr lang="en-US" sz="1600" b="0" dirty="0">
                <a:solidFill>
                  <a:schemeClr val="tx1"/>
                </a:solidFill>
              </a:rPr>
              <a:t> (Princeton), </a:t>
            </a:r>
            <a:r>
              <a:rPr lang="en-US" sz="1600" b="0" dirty="0" err="1">
                <a:solidFill>
                  <a:schemeClr val="tx1"/>
                </a:solidFill>
              </a:rPr>
              <a:t>Ib</a:t>
            </a:r>
            <a:r>
              <a:rPr lang="en-US" sz="1600" b="0" dirty="0">
                <a:solidFill>
                  <a:schemeClr val="tx1"/>
                </a:solidFill>
              </a:rPr>
              <a:t> </a:t>
            </a:r>
            <a:r>
              <a:rPr lang="en-US" sz="1600" b="0" dirty="0" err="1">
                <a:solidFill>
                  <a:schemeClr val="tx1"/>
                </a:solidFill>
              </a:rPr>
              <a:t>Chorkendorff</a:t>
            </a:r>
            <a:r>
              <a:rPr lang="en-US" sz="1600" b="0" dirty="0">
                <a:solidFill>
                  <a:schemeClr val="tx1"/>
                </a:solidFill>
              </a:rPr>
              <a:t> (DTU), Thomas Jaramillo (Stanford), Anne Jones (Arizona State), Peter </a:t>
            </a:r>
            <a:r>
              <a:rPr lang="en-US" sz="1600" b="0" dirty="0" err="1">
                <a:solidFill>
                  <a:schemeClr val="tx1"/>
                </a:solidFill>
              </a:rPr>
              <a:t>Pfromm</a:t>
            </a:r>
            <a:r>
              <a:rPr lang="en-US" sz="1600" b="0" dirty="0">
                <a:solidFill>
                  <a:schemeClr val="tx1"/>
                </a:solidFill>
              </a:rPr>
              <a:t> (Kansas State), Richard Schrock (MIT), Lance </a:t>
            </a:r>
            <a:r>
              <a:rPr lang="en-US" sz="1600" b="0" dirty="0" err="1">
                <a:solidFill>
                  <a:schemeClr val="tx1"/>
                </a:solidFill>
              </a:rPr>
              <a:t>Seefeldt</a:t>
            </a:r>
            <a:r>
              <a:rPr lang="en-US" sz="1600" b="0" dirty="0">
                <a:solidFill>
                  <a:schemeClr val="tx1"/>
                </a:solidFill>
              </a:rPr>
              <a:t> (Utah State), Dion Vlachos (Delaware), James Spivey (LSU</a:t>
            </a:r>
            <a:r>
              <a:rPr lang="en-US" sz="1600" b="0" dirty="0" smtClean="0">
                <a:solidFill>
                  <a:schemeClr val="tx1"/>
                </a:solidFill>
              </a:rPr>
              <a:t>), Jonas Peters </a:t>
            </a:r>
            <a:r>
              <a:rPr lang="en-US" sz="1600" b="0" dirty="0">
                <a:solidFill>
                  <a:schemeClr val="tx1"/>
                </a:solidFill>
              </a:rPr>
              <a:t>(Caltech</a:t>
            </a:r>
            <a:r>
              <a:rPr lang="en-US" sz="1600" b="0" dirty="0" smtClean="0">
                <a:solidFill>
                  <a:schemeClr val="tx1"/>
                </a:solidFill>
              </a:rPr>
              <a:t>) </a:t>
            </a:r>
          </a:p>
        </p:txBody>
      </p:sp>
      <p:pic>
        <p:nvPicPr>
          <p:cNvPr id="5" name="Picture 4" descr="Jingguang-Chen bnl.jpg"/>
          <p:cNvPicPr>
            <a:picLocks noChangeAspect="1"/>
          </p:cNvPicPr>
          <p:nvPr/>
        </p:nvPicPr>
        <p:blipFill rotWithShape="1">
          <a:blip r:embed="rId3">
            <a:extLst>
              <a:ext uri="{28A0092B-C50C-407E-A947-70E740481C1C}">
                <a14:useLocalDpi xmlns:a14="http://schemas.microsoft.com/office/drawing/2010/main" val="0"/>
              </a:ext>
            </a:extLst>
          </a:blip>
          <a:srcRect l="12092" t="5391" r="12444" b="14916"/>
          <a:stretch/>
        </p:blipFill>
        <p:spPr>
          <a:xfrm>
            <a:off x="7605935" y="868680"/>
            <a:ext cx="1236851" cy="1645920"/>
          </a:xfrm>
          <a:prstGeom prst="rect">
            <a:avLst/>
          </a:prstGeom>
        </p:spPr>
      </p:pic>
      <p:sp>
        <p:nvSpPr>
          <p:cNvPr id="8" name="Rectangle 7"/>
          <p:cNvSpPr/>
          <p:nvPr/>
        </p:nvSpPr>
        <p:spPr>
          <a:xfrm>
            <a:off x="165845" y="1818722"/>
            <a:ext cx="6009041" cy="1077218"/>
          </a:xfrm>
          <a:prstGeom prst="rect">
            <a:avLst/>
          </a:prstGeom>
        </p:spPr>
        <p:txBody>
          <a:bodyPr wrap="square">
            <a:spAutoFit/>
          </a:bodyPr>
          <a:lstStyle/>
          <a:p>
            <a:r>
              <a:rPr lang="en-US" sz="1600" dirty="0">
                <a:latin typeface="Arial"/>
                <a:cs typeface="Arial"/>
              </a:rPr>
              <a:t>The roundtable will convene national laboratory and university experts in catalytic, enzymatic, electrochemical and photochemical reduction of nitrogen in order to brainstorm new approaches to renewable ammonia synthesis. </a:t>
            </a:r>
          </a:p>
        </p:txBody>
      </p:sp>
      <p:sp>
        <p:nvSpPr>
          <p:cNvPr id="9" name="TextBox 8"/>
          <p:cNvSpPr txBox="1"/>
          <p:nvPr/>
        </p:nvSpPr>
        <p:spPr>
          <a:xfrm>
            <a:off x="76200" y="4102280"/>
            <a:ext cx="8991600" cy="830997"/>
          </a:xfrm>
          <a:prstGeom prst="rect">
            <a:avLst/>
          </a:prstGeom>
          <a:noFill/>
          <a:ln w="28575">
            <a:solidFill>
              <a:srgbClr val="146837"/>
            </a:solidFill>
          </a:ln>
        </p:spPr>
        <p:txBody>
          <a:bodyPr wrap="square" rtlCol="0">
            <a:spAutoFit/>
          </a:bodyPr>
          <a:lstStyle/>
          <a:p>
            <a:pPr marL="860425" indent="-860425"/>
            <a:r>
              <a:rPr lang="en-US" sz="1600" b="1" dirty="0" smtClean="0">
                <a:solidFill>
                  <a:srgbClr val="106636"/>
                </a:solidFill>
                <a:latin typeface="Arial"/>
                <a:cs typeface="Arial"/>
              </a:rPr>
              <a:t>Output:  </a:t>
            </a:r>
            <a:r>
              <a:rPr lang="en-US" sz="1600" dirty="0" smtClean="0">
                <a:latin typeface="Arial"/>
                <a:cs typeface="Arial"/>
              </a:rPr>
              <a:t>Report summarizing representative research on low-pressure ammonia synthesis and the priority research directions and crosscut capabilities needed to accelerate progress towards renewable carbon-free ammonia synthesis pathways.</a:t>
            </a:r>
            <a:endParaRPr lang="en-US" sz="1600" dirty="0">
              <a:latin typeface="Arial"/>
              <a:cs typeface="Arial"/>
            </a:endParaRPr>
          </a:p>
        </p:txBody>
      </p:sp>
      <p:pic>
        <p:nvPicPr>
          <p:cNvPr id="1026" name="Picture 2" descr="Jens Norskov"/>
          <p:cNvPicPr>
            <a:picLocks noChangeAspect="1" noChangeArrowheads="1"/>
          </p:cNvPicPr>
          <p:nvPr/>
        </p:nvPicPr>
        <p:blipFill rotWithShape="1">
          <a:blip r:embed="rId4">
            <a:extLst>
              <a:ext uri="{28A0092B-C50C-407E-A947-70E740481C1C}">
                <a14:useLocalDpi xmlns:a14="http://schemas.microsoft.com/office/drawing/2010/main" val="0"/>
              </a:ext>
            </a:extLst>
          </a:blip>
          <a:srcRect l="20156" r="5317"/>
          <a:stretch/>
        </p:blipFill>
        <p:spPr bwMode="auto">
          <a:xfrm>
            <a:off x="6379283" y="868680"/>
            <a:ext cx="1226652"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283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0" y="58642"/>
            <a:ext cx="9144000" cy="614922"/>
          </a:xfrm>
          <a:prstGeom prst="rect">
            <a:avLst/>
          </a:prstGeom>
          <a:noFill/>
          <a:ln w="9525" cap="flat" cmpd="sng">
            <a:noFill/>
            <a:prstDash val="solid"/>
            <a:miter lim="800000"/>
            <a:headEnd/>
            <a:tailEnd/>
          </a:ln>
          <a:effectLst/>
        </p:spPr>
        <p:txBody>
          <a:bodyPr lIns="90726" tIns="45368" rIns="90726" bIns="45368"/>
          <a:lstStyle/>
          <a:p>
            <a:pPr algn="ctr" defTabSz="907793">
              <a:defRPr/>
            </a:pPr>
            <a:r>
              <a:rPr lang="en-US" sz="2500" dirty="0">
                <a:solidFill>
                  <a:srgbClr val="106636"/>
                </a:solidFill>
                <a:latin typeface="Arial" pitchFamily="34" charset="0"/>
                <a:cs typeface="Arial" pitchFamily="34" charset="0"/>
              </a:rPr>
              <a:t>FY </a:t>
            </a:r>
            <a:r>
              <a:rPr lang="en-US" sz="2500" dirty="0" smtClean="0">
                <a:solidFill>
                  <a:srgbClr val="106636"/>
                </a:solidFill>
                <a:latin typeface="Arial" pitchFamily="34" charset="0"/>
                <a:cs typeface="Arial" pitchFamily="34" charset="0"/>
              </a:rPr>
              <a:t>2017 </a:t>
            </a:r>
            <a:r>
              <a:rPr lang="en-US" sz="2500" dirty="0">
                <a:solidFill>
                  <a:srgbClr val="106636"/>
                </a:solidFill>
                <a:latin typeface="Arial" pitchFamily="34" charset="0"/>
                <a:cs typeface="Arial" pitchFamily="34" charset="0"/>
              </a:rPr>
              <a:t>BES </a:t>
            </a:r>
            <a:r>
              <a:rPr lang="en-US" sz="2500" dirty="0" smtClean="0">
                <a:solidFill>
                  <a:srgbClr val="106636"/>
                </a:solidFill>
                <a:latin typeface="Arial" pitchFamily="34" charset="0"/>
                <a:cs typeface="Arial" pitchFamily="34" charset="0"/>
              </a:rPr>
              <a:t>Budget Request</a:t>
            </a:r>
            <a:endParaRPr lang="en-US" sz="2500" dirty="0">
              <a:solidFill>
                <a:srgbClr val="106636"/>
              </a:solidFill>
              <a:latin typeface="Arial" pitchFamily="34" charset="0"/>
              <a:cs typeface="Arial" pitchFamily="34" charset="0"/>
            </a:endParaRPr>
          </a:p>
        </p:txBody>
      </p:sp>
      <p:sp>
        <p:nvSpPr>
          <p:cNvPr id="23" name="Rectangle 9"/>
          <p:cNvSpPr>
            <a:spLocks noChangeArrowheads="1"/>
          </p:cNvSpPr>
          <p:nvPr/>
        </p:nvSpPr>
        <p:spPr bwMode="auto">
          <a:xfrm>
            <a:off x="6819435" y="832492"/>
            <a:ext cx="2249428" cy="825019"/>
          </a:xfrm>
          <a:prstGeom prst="rect">
            <a:avLst/>
          </a:prstGeom>
          <a:noFill/>
          <a:ln w="25400">
            <a:solidFill>
              <a:schemeClr val="tx1"/>
            </a:solidFill>
            <a:miter lim="800000"/>
            <a:headEnd/>
            <a:tailEnd/>
          </a:ln>
        </p:spPr>
        <p:txBody>
          <a:bodyPr wrap="square" lIns="73240" tIns="73240" rIns="73240" bIns="73240">
            <a:spAutoFit/>
          </a:bodyPr>
          <a:lstStyle/>
          <a:p>
            <a:pPr algn="ctr" defTabSz="732664"/>
            <a:r>
              <a:rPr lang="en-US" sz="1600" dirty="0" smtClean="0">
                <a:solidFill>
                  <a:srgbClr val="000000"/>
                </a:solidFill>
              </a:rPr>
              <a:t>FY 2017 Request:</a:t>
            </a:r>
            <a:endParaRPr lang="en-US" sz="1600" dirty="0">
              <a:solidFill>
                <a:srgbClr val="000000"/>
              </a:solidFill>
            </a:endParaRPr>
          </a:p>
          <a:p>
            <a:pPr algn="ctr" defTabSz="732664"/>
            <a:r>
              <a:rPr lang="en-US" sz="1600" dirty="0" smtClean="0">
                <a:solidFill>
                  <a:srgbClr val="000000"/>
                </a:solidFill>
              </a:rPr>
              <a:t>$1,936.7M </a:t>
            </a:r>
          </a:p>
          <a:p>
            <a:pPr algn="ctr" defTabSz="732664"/>
            <a:r>
              <a:rPr lang="en-US" sz="1200" dirty="0" smtClean="0">
                <a:solidFill>
                  <a:srgbClr val="000000"/>
                </a:solidFill>
              </a:rPr>
              <a:t>(+$87.7M from FY 2016)</a:t>
            </a:r>
            <a:endParaRPr lang="en-US" sz="1200" dirty="0">
              <a:solidFill>
                <a:srgbClr val="000000"/>
              </a:solidFill>
            </a:endParaRPr>
          </a:p>
        </p:txBody>
      </p:sp>
      <p:sp>
        <p:nvSpPr>
          <p:cNvPr id="24" name="Rectangle 4"/>
          <p:cNvSpPr>
            <a:spLocks noChangeArrowheads="1"/>
          </p:cNvSpPr>
          <p:nvPr/>
        </p:nvSpPr>
        <p:spPr bwMode="auto">
          <a:xfrm>
            <a:off x="0" y="865249"/>
            <a:ext cx="3596121" cy="3667834"/>
          </a:xfrm>
          <a:prstGeom prst="rect">
            <a:avLst/>
          </a:prstGeom>
          <a:noFill/>
          <a:ln w="9525">
            <a:noFill/>
            <a:miter lim="800000"/>
            <a:headEnd/>
            <a:tailEnd/>
          </a:ln>
        </p:spPr>
        <p:txBody>
          <a:bodyPr wrap="square" lIns="81450" tIns="40721" rIns="81450" bIns="40721">
            <a:spAutoFit/>
          </a:bodyPr>
          <a:lstStyle/>
          <a:p>
            <a:pPr eaLnBrk="0" hangingPunct="0"/>
            <a:r>
              <a:rPr lang="en-US" sz="2000" dirty="0">
                <a:solidFill>
                  <a:srgbClr val="FF0303"/>
                </a:solidFill>
                <a:cs typeface="Times New Roman" pitchFamily="18" charset="0"/>
              </a:rPr>
              <a:t>Research </a:t>
            </a:r>
            <a:r>
              <a:rPr lang="en-US" sz="2000" dirty="0" smtClean="0">
                <a:solidFill>
                  <a:srgbClr val="FF0303"/>
                </a:solidFill>
                <a:cs typeface="Times New Roman" pitchFamily="18" charset="0"/>
              </a:rPr>
              <a:t>programs </a:t>
            </a:r>
            <a:r>
              <a:rPr lang="en-US" sz="1200" dirty="0" smtClean="0">
                <a:solidFill>
                  <a:srgbClr val="FF0303"/>
                </a:solidFill>
                <a:cs typeface="Times New Roman" pitchFamily="18" charset="0"/>
              </a:rPr>
              <a:t>(w/SBIR/STTR)</a:t>
            </a:r>
            <a:endParaRPr lang="en-US" sz="1200" dirty="0">
              <a:solidFill>
                <a:srgbClr val="FF0303"/>
              </a:solidFill>
              <a:cs typeface="Times New Roman" pitchFamily="18" charset="0"/>
            </a:endParaRPr>
          </a:p>
          <a:p>
            <a:pPr marL="292100" lvl="1" indent="-177800" eaLnBrk="0" hangingPunct="0">
              <a:spcBef>
                <a:spcPts val="0"/>
              </a:spcBef>
              <a:spcAft>
                <a:spcPts val="600"/>
              </a:spcAft>
              <a:buFont typeface="Wingdings" pitchFamily="2" charset="2"/>
              <a:buChar char="§"/>
            </a:pPr>
            <a:r>
              <a:rPr lang="en-US" dirty="0" smtClean="0">
                <a:solidFill>
                  <a:srgbClr val="0000CC"/>
                </a:solidFill>
                <a:latin typeface="Arial Narrow" pitchFamily="34" charset="0"/>
                <a:cs typeface="Times New Roman" pitchFamily="18" charset="0"/>
              </a:rPr>
              <a:t>Energy </a:t>
            </a:r>
            <a:r>
              <a:rPr lang="en-US" dirty="0">
                <a:solidFill>
                  <a:srgbClr val="0000CC"/>
                </a:solidFill>
                <a:latin typeface="Arial Narrow" pitchFamily="34" charset="0"/>
                <a:cs typeface="Times New Roman" pitchFamily="18" charset="0"/>
              </a:rPr>
              <a:t>Frontier Research </a:t>
            </a:r>
            <a:r>
              <a:rPr lang="en-US" dirty="0" smtClean="0">
                <a:solidFill>
                  <a:srgbClr val="0000CC"/>
                </a:solidFill>
                <a:latin typeface="Arial Narrow" pitchFamily="34" charset="0"/>
                <a:cs typeface="Times New Roman" pitchFamily="18" charset="0"/>
              </a:rPr>
              <a:t>Centers   (</a:t>
            </a:r>
            <a:r>
              <a:rPr lang="el-GR" dirty="0" smtClean="0">
                <a:solidFill>
                  <a:srgbClr val="0000CC"/>
                </a:solidFill>
                <a:latin typeface="Arial Narrow" pitchFamily="34" charset="0"/>
                <a:cs typeface="Times New Roman" pitchFamily="18" charset="0"/>
              </a:rPr>
              <a:t>Δ</a:t>
            </a:r>
            <a:r>
              <a:rPr lang="en-US" dirty="0" smtClean="0">
                <a:solidFill>
                  <a:srgbClr val="0000CC"/>
                </a:solidFill>
                <a:latin typeface="Arial Narrow" pitchFamily="34" charset="0"/>
                <a:cs typeface="Times New Roman" pitchFamily="18" charset="0"/>
              </a:rPr>
              <a:t> </a:t>
            </a:r>
            <a:r>
              <a:rPr lang="en-US" dirty="0">
                <a:solidFill>
                  <a:srgbClr val="0000CC"/>
                </a:solidFill>
                <a:latin typeface="Arial Narrow" pitchFamily="34" charset="0"/>
                <a:cs typeface="Times New Roman" pitchFamily="18" charset="0"/>
              </a:rPr>
              <a:t>= </a:t>
            </a:r>
            <a:r>
              <a:rPr lang="en-US" dirty="0" smtClean="0">
                <a:solidFill>
                  <a:srgbClr val="0000CC"/>
                </a:solidFill>
                <a:latin typeface="Arial Narrow" pitchFamily="34" charset="0"/>
                <a:cs typeface="Times New Roman" pitchFamily="18" charset="0"/>
              </a:rPr>
              <a:t>+$33.8M</a:t>
            </a:r>
            <a:r>
              <a:rPr lang="en-US" dirty="0">
                <a:solidFill>
                  <a:srgbClr val="0000CC"/>
                </a:solidFill>
                <a:latin typeface="Arial Narrow" pitchFamily="34" charset="0"/>
                <a:cs typeface="Times New Roman" pitchFamily="18" charset="0"/>
              </a:rPr>
              <a:t>)</a:t>
            </a:r>
            <a:endParaRPr lang="en-US" dirty="0" smtClean="0">
              <a:solidFill>
                <a:srgbClr val="0000CC"/>
              </a:solidFill>
              <a:latin typeface="Arial Narrow" pitchFamily="34" charset="0"/>
              <a:cs typeface="Times New Roman" pitchFamily="18" charset="0"/>
            </a:endParaRPr>
          </a:p>
          <a:p>
            <a:pPr marL="292100" lvl="1" indent="-177800" eaLnBrk="0" hangingPunct="0">
              <a:spcBef>
                <a:spcPts val="0"/>
              </a:spcBef>
              <a:spcAft>
                <a:spcPts val="600"/>
              </a:spcAft>
              <a:buFont typeface="Wingdings" pitchFamily="2" charset="2"/>
              <a:buChar char="§"/>
            </a:pPr>
            <a:r>
              <a:rPr lang="en-US" dirty="0" smtClean="0">
                <a:solidFill>
                  <a:srgbClr val="0000CC"/>
                </a:solidFill>
                <a:latin typeface="Arial Narrow" pitchFamily="34" charset="0"/>
                <a:cs typeface="Times New Roman" pitchFamily="18" charset="0"/>
              </a:rPr>
              <a:t>Computational Chemical Sciences (new, $14M)</a:t>
            </a:r>
          </a:p>
          <a:p>
            <a:pPr marL="292100" lvl="1" indent="-177800" eaLnBrk="0" hangingPunct="0">
              <a:spcBef>
                <a:spcPts val="0"/>
              </a:spcBef>
              <a:spcAft>
                <a:spcPts val="600"/>
              </a:spcAft>
              <a:buFont typeface="Wingdings" pitchFamily="2" charset="2"/>
              <a:buChar char="§"/>
            </a:pPr>
            <a:r>
              <a:rPr lang="en-US" dirty="0" smtClean="0">
                <a:solidFill>
                  <a:srgbClr val="0000CC"/>
                </a:solidFill>
                <a:latin typeface="Arial Narrow" pitchFamily="34" charset="0"/>
                <a:cs typeface="Times New Roman" pitchFamily="18" charset="0"/>
              </a:rPr>
              <a:t>Core Research*  with increase for Mission Innovation and other new opportunities, including quantum materials, synthesis science, and subsurface science (</a:t>
            </a:r>
            <a:r>
              <a:rPr lang="el-GR" dirty="0" smtClean="0">
                <a:solidFill>
                  <a:srgbClr val="0000CC"/>
                </a:solidFill>
                <a:latin typeface="Arial Narrow" pitchFamily="34" charset="0"/>
                <a:cs typeface="Times New Roman" pitchFamily="18" charset="0"/>
              </a:rPr>
              <a:t>Δ</a:t>
            </a:r>
            <a:r>
              <a:rPr lang="en-US" dirty="0" smtClean="0">
                <a:solidFill>
                  <a:srgbClr val="0000CC"/>
                </a:solidFill>
                <a:latin typeface="Arial Narrow" pitchFamily="34" charset="0"/>
                <a:cs typeface="Times New Roman" pitchFamily="18" charset="0"/>
              </a:rPr>
              <a:t> </a:t>
            </a:r>
            <a:r>
              <a:rPr lang="en-US" dirty="0">
                <a:solidFill>
                  <a:srgbClr val="0000CC"/>
                </a:solidFill>
                <a:latin typeface="Arial Narrow" pitchFamily="34" charset="0"/>
                <a:cs typeface="Times New Roman" pitchFamily="18" charset="0"/>
              </a:rPr>
              <a:t>= </a:t>
            </a:r>
            <a:r>
              <a:rPr lang="en-US" dirty="0" smtClean="0">
                <a:solidFill>
                  <a:srgbClr val="0000CC"/>
                </a:solidFill>
                <a:latin typeface="Arial Narrow" pitchFamily="34" charset="0"/>
                <a:cs typeface="Times New Roman" pitchFamily="18" charset="0"/>
              </a:rPr>
              <a:t>+$52M)</a:t>
            </a:r>
          </a:p>
          <a:p>
            <a:pPr marL="292100" lvl="1" indent="-177800" eaLnBrk="0" hangingPunct="0">
              <a:spcBef>
                <a:spcPts val="0"/>
              </a:spcBef>
              <a:spcAft>
                <a:spcPts val="600"/>
              </a:spcAft>
              <a:buFont typeface="Wingdings" pitchFamily="2" charset="2"/>
              <a:buChar char="§"/>
            </a:pPr>
            <a:r>
              <a:rPr lang="en-US" dirty="0" smtClean="0">
                <a:solidFill>
                  <a:srgbClr val="0000CC"/>
                </a:solidFill>
                <a:latin typeface="Arial Narrow" pitchFamily="34" charset="0"/>
                <a:cs typeface="Times New Roman" pitchFamily="18" charset="0"/>
              </a:rPr>
              <a:t>Energy Innovation Hubs &amp; Computational Materials Sciences </a:t>
            </a:r>
            <a:endParaRPr lang="en-US" sz="800" strike="sngStrike" dirty="0" smtClean="0">
              <a:solidFill>
                <a:srgbClr val="FF0303"/>
              </a:solidFill>
              <a:cs typeface="Times New Roman" pitchFamily="18" charset="0"/>
            </a:endParaRPr>
          </a:p>
        </p:txBody>
      </p:sp>
      <p:sp>
        <p:nvSpPr>
          <p:cNvPr id="39" name="Rectangle 38"/>
          <p:cNvSpPr/>
          <p:nvPr/>
        </p:nvSpPr>
        <p:spPr>
          <a:xfrm>
            <a:off x="4774015" y="4909469"/>
            <a:ext cx="4415453" cy="1664389"/>
          </a:xfrm>
          <a:prstGeom prst="rect">
            <a:avLst/>
          </a:prstGeom>
        </p:spPr>
        <p:txBody>
          <a:bodyPr wrap="square" lIns="81625" tIns="40810" rIns="81625" bIns="40810">
            <a:spAutoFit/>
          </a:bodyPr>
          <a:lstStyle/>
          <a:p>
            <a:pPr eaLnBrk="0" hangingPunct="0"/>
            <a:r>
              <a:rPr lang="en-US" sz="2000" dirty="0" smtClean="0">
                <a:solidFill>
                  <a:srgbClr val="FF0303"/>
                </a:solidFill>
                <a:cs typeface="Times New Roman" pitchFamily="18" charset="0"/>
              </a:rPr>
              <a:t>Construction and instrumentation</a:t>
            </a:r>
          </a:p>
          <a:p>
            <a:pPr marL="288925" lvl="1" indent="-174625" eaLnBrk="0" hangingPunct="0">
              <a:spcBef>
                <a:spcPts val="0"/>
              </a:spcBef>
              <a:spcAft>
                <a:spcPts val="600"/>
              </a:spcAft>
              <a:buFont typeface="Wingdings" pitchFamily="2" charset="2"/>
              <a:buChar char="§"/>
            </a:pPr>
            <a:r>
              <a:rPr lang="fr-FR" dirty="0" smtClean="0">
                <a:solidFill>
                  <a:srgbClr val="0000CC"/>
                </a:solidFill>
                <a:latin typeface="Arial Narrow" pitchFamily="34" charset="0"/>
              </a:rPr>
              <a:t>Advanced Photon Source Upgrade </a:t>
            </a:r>
          </a:p>
          <a:p>
            <a:pPr marL="288925" lvl="1" indent="-174625" eaLnBrk="0" hangingPunct="0">
              <a:spcBef>
                <a:spcPts val="0"/>
              </a:spcBef>
              <a:spcAft>
                <a:spcPts val="600"/>
              </a:spcAft>
              <a:buFont typeface="Wingdings" pitchFamily="2" charset="2"/>
              <a:buChar char="§"/>
            </a:pPr>
            <a:r>
              <a:rPr lang="fr-FR" dirty="0" err="1" smtClean="0">
                <a:solidFill>
                  <a:srgbClr val="0000CC"/>
                </a:solidFill>
                <a:latin typeface="Arial Narrow" pitchFamily="34" charset="0"/>
              </a:rPr>
              <a:t>Linac</a:t>
            </a:r>
            <a:r>
              <a:rPr lang="fr-FR" dirty="0" smtClean="0">
                <a:solidFill>
                  <a:srgbClr val="0000CC"/>
                </a:solidFill>
                <a:latin typeface="Arial Narrow" pitchFamily="34" charset="0"/>
              </a:rPr>
              <a:t> </a:t>
            </a:r>
            <a:r>
              <a:rPr lang="fr-FR" dirty="0" err="1" smtClean="0">
                <a:solidFill>
                  <a:srgbClr val="0000CC"/>
                </a:solidFill>
                <a:latin typeface="Arial Narrow" pitchFamily="34" charset="0"/>
              </a:rPr>
              <a:t>Coherent</a:t>
            </a:r>
            <a:r>
              <a:rPr lang="fr-FR" dirty="0" smtClean="0">
                <a:solidFill>
                  <a:srgbClr val="0000CC"/>
                </a:solidFill>
                <a:latin typeface="Arial Narrow" pitchFamily="34" charset="0"/>
              </a:rPr>
              <a:t> Light Source-II (</a:t>
            </a:r>
            <a:r>
              <a:rPr lang="el-GR" dirty="0" smtClean="0">
                <a:solidFill>
                  <a:srgbClr val="0000CC"/>
                </a:solidFill>
                <a:latin typeface="Arial Narrow" pitchFamily="34" charset="0"/>
                <a:cs typeface="Times New Roman" pitchFamily="18" charset="0"/>
              </a:rPr>
              <a:t>Δ</a:t>
            </a:r>
            <a:r>
              <a:rPr lang="en-US" dirty="0" smtClean="0">
                <a:solidFill>
                  <a:srgbClr val="0000CC"/>
                </a:solidFill>
                <a:latin typeface="Arial Narrow" pitchFamily="34" charset="0"/>
                <a:cs typeface="Times New Roman" pitchFamily="18" charset="0"/>
              </a:rPr>
              <a:t> </a:t>
            </a:r>
            <a:r>
              <a:rPr lang="en-US" dirty="0">
                <a:solidFill>
                  <a:srgbClr val="0000CC"/>
                </a:solidFill>
                <a:latin typeface="Arial Narrow" pitchFamily="34" charset="0"/>
                <a:cs typeface="Times New Roman" pitchFamily="18" charset="0"/>
              </a:rPr>
              <a:t>= </a:t>
            </a:r>
            <a:r>
              <a:rPr lang="en-US" dirty="0" smtClean="0">
                <a:solidFill>
                  <a:srgbClr val="0000CC"/>
                </a:solidFill>
                <a:latin typeface="Arial Narrow" pitchFamily="34" charset="0"/>
                <a:cs typeface="Times New Roman" pitchFamily="18" charset="0"/>
              </a:rPr>
              <a:t>-$10.3M</a:t>
            </a:r>
            <a:r>
              <a:rPr lang="fr-FR" dirty="0" smtClean="0">
                <a:solidFill>
                  <a:srgbClr val="0000CC"/>
                </a:solidFill>
                <a:latin typeface="Arial Narrow" pitchFamily="34" charset="0"/>
              </a:rPr>
              <a:t>)</a:t>
            </a:r>
          </a:p>
          <a:p>
            <a:pPr marL="460966" lvl="1" indent="-183814" eaLnBrk="0" hangingPunct="0">
              <a:spcBef>
                <a:spcPct val="15000"/>
              </a:spcBef>
            </a:pPr>
            <a:endParaRPr lang="fr-FR" sz="1600" dirty="0" smtClean="0">
              <a:solidFill>
                <a:srgbClr val="0000CC"/>
              </a:solidFill>
            </a:endParaRPr>
          </a:p>
          <a:p>
            <a:pPr marL="460966" lvl="1" indent="-183814" eaLnBrk="0" hangingPunct="0">
              <a:spcBef>
                <a:spcPct val="15000"/>
              </a:spcBef>
            </a:pPr>
            <a:r>
              <a:rPr lang="fr-FR" sz="1600" dirty="0" smtClean="0">
                <a:solidFill>
                  <a:srgbClr val="0000CC"/>
                </a:solidFill>
              </a:rPr>
              <a:t>	</a:t>
            </a:r>
            <a:endParaRPr lang="en-US" dirty="0"/>
          </a:p>
        </p:txBody>
      </p:sp>
      <p:sp>
        <p:nvSpPr>
          <p:cNvPr id="26"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12</a:t>
            </a:fld>
            <a:endParaRPr lang="en-US" dirty="0"/>
          </a:p>
        </p:txBody>
      </p:sp>
      <p:grpSp>
        <p:nvGrpSpPr>
          <p:cNvPr id="3" name="Group 2"/>
          <p:cNvGrpSpPr/>
          <p:nvPr/>
        </p:nvGrpSpPr>
        <p:grpSpPr>
          <a:xfrm>
            <a:off x="3596121" y="799867"/>
            <a:ext cx="5648968" cy="4591160"/>
            <a:chOff x="3596121" y="840811"/>
            <a:chExt cx="5648968" cy="4591160"/>
          </a:xfrm>
        </p:grpSpPr>
        <p:graphicFrame>
          <p:nvGraphicFramePr>
            <p:cNvPr id="25" name="Chart 24"/>
            <p:cNvGraphicFramePr>
              <a:graphicFrameLocks/>
            </p:cNvGraphicFramePr>
            <p:nvPr>
              <p:extLst>
                <p:ext uri="{D42A27DB-BD31-4B8C-83A1-F6EECF244321}">
                  <p14:modId xmlns:p14="http://schemas.microsoft.com/office/powerpoint/2010/main" val="3576459630"/>
                </p:ext>
              </p:extLst>
            </p:nvPr>
          </p:nvGraphicFramePr>
          <p:xfrm>
            <a:off x="3789215" y="840811"/>
            <a:ext cx="5455874" cy="4591160"/>
          </p:xfrm>
          <a:graphic>
            <a:graphicData uri="http://schemas.openxmlformats.org/drawingml/2006/chart">
              <c:chart xmlns:c="http://schemas.openxmlformats.org/drawingml/2006/chart" xmlns:r="http://schemas.openxmlformats.org/officeDocument/2006/relationships" r:id="rId3"/>
            </a:graphicData>
          </a:graphic>
        </p:graphicFrame>
        <p:sp>
          <p:nvSpPr>
            <p:cNvPr id="55" name="Rectangle 54"/>
            <p:cNvSpPr>
              <a:spLocks noChangeArrowheads="1"/>
            </p:cNvSpPr>
            <p:nvPr/>
          </p:nvSpPr>
          <p:spPr bwMode="auto">
            <a:xfrm>
              <a:off x="7422410" y="1186691"/>
              <a:ext cx="1710222" cy="749949"/>
            </a:xfrm>
            <a:prstGeom prst="rect">
              <a:avLst/>
            </a:prstGeom>
            <a:noFill/>
            <a:ln w="9525">
              <a:noFill/>
              <a:miter lim="800000"/>
              <a:headEnd/>
              <a:tailEnd/>
            </a:ln>
          </p:spPr>
          <p:txBody>
            <a:bodyPr wrap="square" lIns="82012" tIns="41005" rIns="82012" bIns="41005">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sz="1300" dirty="0"/>
            </a:p>
          </p:txBody>
        </p:sp>
        <p:grpSp>
          <p:nvGrpSpPr>
            <p:cNvPr id="2" name="Group 57"/>
            <p:cNvGrpSpPr/>
            <p:nvPr/>
          </p:nvGrpSpPr>
          <p:grpSpPr>
            <a:xfrm>
              <a:off x="3596121" y="1058818"/>
              <a:ext cx="5589409" cy="3530299"/>
              <a:chOff x="3665868" y="1227239"/>
              <a:chExt cx="6284424" cy="3866292"/>
            </a:xfrm>
          </p:grpSpPr>
          <p:sp>
            <p:nvSpPr>
              <p:cNvPr id="42" name="Text Box 9"/>
              <p:cNvSpPr txBox="1">
                <a:spLocks noChangeArrowheads="1"/>
              </p:cNvSpPr>
              <p:nvPr/>
            </p:nvSpPr>
            <p:spPr bwMode="auto">
              <a:xfrm>
                <a:off x="6023169" y="3187405"/>
                <a:ext cx="1408346" cy="1008797"/>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Narrow" pitchFamily="34" charset="0"/>
                  </a:rPr>
                  <a:t>Facilities </a:t>
                </a:r>
              </a:p>
              <a:p>
                <a:pPr algn="ctr"/>
                <a:r>
                  <a:rPr lang="en-US" sz="1800" dirty="0" smtClean="0">
                    <a:solidFill>
                      <a:schemeClr val="bg1"/>
                    </a:solidFill>
                    <a:latin typeface="Arial Narrow" pitchFamily="34" charset="0"/>
                  </a:rPr>
                  <a:t>Ops </a:t>
                </a:r>
                <a:r>
                  <a:rPr lang="en-US" sz="1600" dirty="0" smtClean="0">
                    <a:solidFill>
                      <a:schemeClr val="bg1"/>
                    </a:solidFill>
                    <a:latin typeface="Arial Narrow" pitchFamily="34" charset="0"/>
                  </a:rPr>
                  <a:t>872.5</a:t>
                </a:r>
                <a:endParaRPr lang="en-US" sz="1600" dirty="0">
                  <a:solidFill>
                    <a:schemeClr val="bg1"/>
                  </a:solidFill>
                  <a:latin typeface="Arial Narrow" pitchFamily="34" charset="0"/>
                </a:endParaRPr>
              </a:p>
            </p:txBody>
          </p:sp>
          <p:sp>
            <p:nvSpPr>
              <p:cNvPr id="43" name="Text Box 15"/>
              <p:cNvSpPr txBox="1">
                <a:spLocks noChangeArrowheads="1"/>
              </p:cNvSpPr>
              <p:nvPr/>
            </p:nvSpPr>
            <p:spPr bwMode="auto">
              <a:xfrm>
                <a:off x="4753012" y="4164313"/>
                <a:ext cx="1326301" cy="65329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latin typeface="Arial Narrow" pitchFamily="34" charset="0"/>
                  </a:rPr>
                  <a:t>MSE </a:t>
                </a:r>
              </a:p>
              <a:p>
                <a:pPr algn="ctr"/>
                <a:r>
                  <a:rPr lang="en-US" sz="1500" dirty="0">
                    <a:latin typeface="Arial Narrow" pitchFamily="34" charset="0"/>
                  </a:rPr>
                  <a:t>Research</a:t>
                </a:r>
              </a:p>
            </p:txBody>
          </p:sp>
          <p:sp>
            <p:nvSpPr>
              <p:cNvPr id="44" name="Text Box 23"/>
              <p:cNvSpPr txBox="1">
                <a:spLocks noChangeArrowheads="1"/>
              </p:cNvSpPr>
              <p:nvPr/>
            </p:nvSpPr>
            <p:spPr bwMode="auto">
              <a:xfrm>
                <a:off x="4923805" y="4687528"/>
                <a:ext cx="1010673" cy="406003"/>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600" dirty="0" smtClean="0">
                    <a:latin typeface="Arial Narrow" pitchFamily="34" charset="0"/>
                  </a:rPr>
                  <a:t>289.5</a:t>
                </a:r>
                <a:endParaRPr lang="en-US" sz="1600" dirty="0">
                  <a:latin typeface="Arial Narrow" pitchFamily="34" charset="0"/>
                </a:endParaRPr>
              </a:p>
            </p:txBody>
          </p:sp>
          <p:sp>
            <p:nvSpPr>
              <p:cNvPr id="45" name="Text Box 16"/>
              <p:cNvSpPr txBox="1">
                <a:spLocks noChangeArrowheads="1"/>
              </p:cNvSpPr>
              <p:nvPr/>
            </p:nvSpPr>
            <p:spPr bwMode="auto">
              <a:xfrm>
                <a:off x="3899895" y="3535330"/>
                <a:ext cx="1369058" cy="932552"/>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solidFill>
                      <a:schemeClr val="bg1"/>
                    </a:solidFill>
                    <a:latin typeface="Arial Narrow" pitchFamily="34" charset="0"/>
                  </a:rPr>
                  <a:t>CSGB </a:t>
                </a:r>
              </a:p>
              <a:p>
                <a:pPr algn="ctr"/>
                <a:r>
                  <a:rPr lang="en-US" sz="1500" dirty="0">
                    <a:solidFill>
                      <a:schemeClr val="bg1"/>
                    </a:solidFill>
                    <a:latin typeface="Arial Narrow" pitchFamily="34" charset="0"/>
                  </a:rPr>
                  <a:t>Research</a:t>
                </a:r>
              </a:p>
              <a:p>
                <a:pPr algn="ctr"/>
                <a:r>
                  <a:rPr lang="en-US" sz="1600" dirty="0" smtClean="0">
                    <a:solidFill>
                      <a:schemeClr val="bg1"/>
                    </a:solidFill>
                    <a:latin typeface="Arial Narrow" pitchFamily="34" charset="0"/>
                  </a:rPr>
                  <a:t>256.8</a:t>
                </a:r>
                <a:endParaRPr lang="en-US" sz="1600" dirty="0">
                  <a:solidFill>
                    <a:schemeClr val="bg1"/>
                  </a:solidFill>
                  <a:latin typeface="Arial Narrow" pitchFamily="34" charset="0"/>
                </a:endParaRPr>
              </a:p>
            </p:txBody>
          </p:sp>
          <p:sp>
            <p:nvSpPr>
              <p:cNvPr id="46" name="Text Box 83"/>
              <p:cNvSpPr txBox="1">
                <a:spLocks noChangeArrowheads="1"/>
              </p:cNvSpPr>
              <p:nvPr/>
            </p:nvSpPr>
            <p:spPr bwMode="auto">
              <a:xfrm>
                <a:off x="8606163" y="3581516"/>
                <a:ext cx="1205678"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00"/>
                  </a:lnSpc>
                </a:pPr>
                <a:r>
                  <a:rPr lang="en-US" sz="1500" dirty="0">
                    <a:latin typeface="Arial Narrow" pitchFamily="34" charset="0"/>
                  </a:rPr>
                  <a:t>Light Sources</a:t>
                </a:r>
              </a:p>
              <a:p>
                <a:pPr algn="ctr"/>
                <a:r>
                  <a:rPr lang="en-US" sz="1500" dirty="0" smtClean="0">
                    <a:latin typeface="Arial Narrow" pitchFamily="34" charset="0"/>
                  </a:rPr>
                  <a:t>489.1</a:t>
                </a:r>
                <a:endParaRPr lang="en-US" sz="1500" dirty="0">
                  <a:latin typeface="Arial Narrow" pitchFamily="34" charset="0"/>
                </a:endParaRPr>
              </a:p>
            </p:txBody>
          </p:sp>
          <p:sp>
            <p:nvSpPr>
              <p:cNvPr id="47" name="Text Box 84"/>
              <p:cNvSpPr txBox="1">
                <a:spLocks noChangeArrowheads="1"/>
              </p:cNvSpPr>
              <p:nvPr/>
            </p:nvSpPr>
            <p:spPr bwMode="auto">
              <a:xfrm>
                <a:off x="8492781" y="2594294"/>
                <a:ext cx="1411029"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00"/>
                  </a:lnSpc>
                </a:pPr>
                <a:r>
                  <a:rPr lang="en-US" sz="1500" dirty="0">
                    <a:latin typeface="Arial Narrow" pitchFamily="34" charset="0"/>
                  </a:rPr>
                  <a:t>Neutron Sources</a:t>
                </a:r>
              </a:p>
              <a:p>
                <a:pPr algn="ctr"/>
                <a:r>
                  <a:rPr lang="en-US" sz="1500" dirty="0" smtClean="0">
                    <a:latin typeface="Arial Narrow" pitchFamily="34" charset="0"/>
                  </a:rPr>
                  <a:t>261.1</a:t>
                </a:r>
                <a:endParaRPr lang="en-US" sz="1500" dirty="0">
                  <a:latin typeface="Arial Narrow" pitchFamily="34" charset="0"/>
                </a:endParaRPr>
              </a:p>
            </p:txBody>
          </p:sp>
          <p:sp>
            <p:nvSpPr>
              <p:cNvPr id="48" name="Text Box 85"/>
              <p:cNvSpPr txBox="1">
                <a:spLocks noChangeArrowheads="1"/>
              </p:cNvSpPr>
              <p:nvPr/>
            </p:nvSpPr>
            <p:spPr bwMode="auto">
              <a:xfrm>
                <a:off x="8403467" y="2214070"/>
                <a:ext cx="1546825" cy="384466"/>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NSRCs 122.3</a:t>
                </a:r>
                <a:endParaRPr lang="en-US" sz="1500" dirty="0">
                  <a:latin typeface="Arial Narrow" pitchFamily="34" charset="0"/>
                </a:endParaRPr>
              </a:p>
            </p:txBody>
          </p:sp>
          <p:sp>
            <p:nvSpPr>
              <p:cNvPr id="50" name="Text Box 17"/>
              <p:cNvSpPr txBox="1">
                <a:spLocks noChangeArrowheads="1"/>
              </p:cNvSpPr>
              <p:nvPr/>
            </p:nvSpPr>
            <p:spPr bwMode="auto">
              <a:xfrm>
                <a:off x="3964884" y="2582538"/>
                <a:ext cx="1215893" cy="656217"/>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500"/>
                  </a:lnSpc>
                </a:pPr>
                <a:r>
                  <a:rPr lang="en-US" sz="1500" dirty="0" smtClean="0">
                    <a:latin typeface="Arial Narrow" pitchFamily="34" charset="0"/>
                  </a:rPr>
                  <a:t>EFRCs, Hubs, CM&amp;CS</a:t>
                </a:r>
                <a:endParaRPr lang="en-US" sz="1500" dirty="0">
                  <a:latin typeface="Arial Narrow" pitchFamily="34" charset="0"/>
                </a:endParaRPr>
              </a:p>
              <a:p>
                <a:pPr algn="ctr"/>
                <a:r>
                  <a:rPr lang="en-US" sz="1600" dirty="0" smtClean="0">
                    <a:latin typeface="Arial Narrow" pitchFamily="34" charset="0"/>
                  </a:rPr>
                  <a:t>207.3</a:t>
                </a:r>
                <a:endParaRPr lang="en-US" sz="1600" dirty="0">
                  <a:latin typeface="Arial Narrow" pitchFamily="34" charset="0"/>
                </a:endParaRPr>
              </a:p>
            </p:txBody>
          </p:sp>
          <p:sp>
            <p:nvSpPr>
              <p:cNvPr id="51" name="Text Box 18"/>
              <p:cNvSpPr txBox="1">
                <a:spLocks noChangeArrowheads="1"/>
              </p:cNvSpPr>
              <p:nvPr/>
            </p:nvSpPr>
            <p:spPr bwMode="auto">
              <a:xfrm>
                <a:off x="3665868" y="1462212"/>
                <a:ext cx="1526498" cy="46888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SBIR/STTR, LTSM </a:t>
                </a:r>
                <a:r>
                  <a:rPr lang="en-US" sz="1500" dirty="0">
                    <a:latin typeface="Arial Narrow" pitchFamily="34" charset="0"/>
                  </a:rPr>
                  <a:t>&amp; </a:t>
                </a:r>
                <a:r>
                  <a:rPr lang="en-US" sz="1500" dirty="0" smtClean="0">
                    <a:latin typeface="Arial Narrow" pitchFamily="34" charset="0"/>
                  </a:rPr>
                  <a:t>GPP </a:t>
                </a:r>
              </a:p>
              <a:p>
                <a:pPr algn="ctr"/>
                <a:r>
                  <a:rPr lang="en-US" sz="1500" dirty="0" smtClean="0">
                    <a:latin typeface="Arial Narrow" pitchFamily="34" charset="0"/>
                  </a:rPr>
                  <a:t>73.7  </a:t>
                </a:r>
                <a:endParaRPr lang="en-US" sz="1500" dirty="0">
                  <a:latin typeface="Arial Narrow" pitchFamily="34" charset="0"/>
                </a:endParaRPr>
              </a:p>
              <a:p>
                <a:pPr algn="ctr"/>
                <a:endParaRPr lang="en-US" sz="1500" dirty="0">
                  <a:solidFill>
                    <a:schemeClr val="bg1"/>
                  </a:solidFill>
                  <a:latin typeface="Arial Narrow" pitchFamily="34" charset="0"/>
                </a:endParaRPr>
              </a:p>
            </p:txBody>
          </p:sp>
          <p:sp>
            <p:nvSpPr>
              <p:cNvPr id="52" name="Rectangle 51"/>
              <p:cNvSpPr>
                <a:spLocks noChangeArrowheads="1"/>
              </p:cNvSpPr>
              <p:nvPr/>
            </p:nvSpPr>
            <p:spPr bwMode="auto">
              <a:xfrm>
                <a:off x="5330026" y="1227239"/>
                <a:ext cx="1386284" cy="587171"/>
              </a:xfrm>
              <a:prstGeom prst="rect">
                <a:avLst/>
              </a:prstGeom>
              <a:noFill/>
              <a:ln w="9525">
                <a:no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500" dirty="0">
                    <a:latin typeface="Arial Narrow" pitchFamily="34" charset="0"/>
                  </a:rPr>
                  <a:t>SUF </a:t>
                </a:r>
                <a:r>
                  <a:rPr lang="en-US" sz="1500" dirty="0" smtClean="0">
                    <a:latin typeface="Arial Narrow" pitchFamily="34" charset="0"/>
                  </a:rPr>
                  <a:t>Research  </a:t>
                </a:r>
                <a:r>
                  <a:rPr lang="en-US" sz="1600" dirty="0" smtClean="0">
                    <a:latin typeface="Arial Narrow" pitchFamily="34" charset="0"/>
                  </a:rPr>
                  <a:t>26.9</a:t>
                </a:r>
                <a:endParaRPr lang="en-US" sz="1600" dirty="0">
                  <a:latin typeface="Arial Narrow" pitchFamily="34" charset="0"/>
                </a:endParaRPr>
              </a:p>
            </p:txBody>
          </p:sp>
          <p:sp>
            <p:nvSpPr>
              <p:cNvPr id="53" name="Text Box 80"/>
              <p:cNvSpPr txBox="1">
                <a:spLocks noChangeArrowheads="1"/>
              </p:cNvSpPr>
              <p:nvPr/>
            </p:nvSpPr>
            <p:spPr bwMode="auto">
              <a:xfrm>
                <a:off x="4662135" y="1963701"/>
                <a:ext cx="1618684" cy="1019777"/>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Construction </a:t>
                </a:r>
              </a:p>
              <a:p>
                <a:pPr algn="ctr"/>
                <a:r>
                  <a:rPr lang="en-US" sz="1500" dirty="0" smtClean="0">
                    <a:latin typeface="Arial Narrow" pitchFamily="34" charset="0"/>
                  </a:rPr>
                  <a:t>MIE</a:t>
                </a:r>
              </a:p>
              <a:p>
                <a:pPr algn="ctr"/>
                <a:r>
                  <a:rPr lang="en-US" sz="1600" dirty="0" smtClean="0">
                    <a:latin typeface="Arial Narrow" pitchFamily="34" charset="0"/>
                  </a:rPr>
                  <a:t>210</a:t>
                </a:r>
              </a:p>
            </p:txBody>
          </p:sp>
        </p:grpSp>
      </p:grpSp>
      <p:sp>
        <p:nvSpPr>
          <p:cNvPr id="5" name="TextBox 4"/>
          <p:cNvSpPr txBox="1"/>
          <p:nvPr/>
        </p:nvSpPr>
        <p:spPr>
          <a:xfrm>
            <a:off x="1" y="4554621"/>
            <a:ext cx="4482208" cy="2015936"/>
          </a:xfrm>
          <a:prstGeom prst="rect">
            <a:avLst/>
          </a:prstGeom>
          <a:noFill/>
        </p:spPr>
        <p:txBody>
          <a:bodyPr wrap="square" rtlCol="0">
            <a:spAutoFit/>
          </a:bodyPr>
          <a:lstStyle/>
          <a:p>
            <a:pPr marL="114300" lvl="1" eaLnBrk="0" hangingPunct="0">
              <a:spcBef>
                <a:spcPts val="0"/>
              </a:spcBef>
              <a:spcAft>
                <a:spcPts val="600"/>
              </a:spcAft>
            </a:pPr>
            <a:r>
              <a:rPr lang="en-US" sz="2000" dirty="0">
                <a:solidFill>
                  <a:srgbClr val="FF0303"/>
                </a:solidFill>
                <a:cs typeface="Times New Roman" pitchFamily="18" charset="0"/>
              </a:rPr>
              <a:t>Scientific user facilities </a:t>
            </a:r>
            <a:r>
              <a:rPr lang="en-US" sz="1200" dirty="0">
                <a:solidFill>
                  <a:srgbClr val="FF0303"/>
                </a:solidFill>
                <a:cs typeface="Times New Roman" pitchFamily="18" charset="0"/>
              </a:rPr>
              <a:t>(w/SBIR/STTR)</a:t>
            </a:r>
            <a:endParaRPr lang="en-US" sz="900" dirty="0">
              <a:solidFill>
                <a:srgbClr val="0000CC"/>
              </a:solidFill>
              <a:cs typeface="Times New Roman" pitchFamily="18" charset="0"/>
            </a:endParaRPr>
          </a:p>
          <a:p>
            <a:pPr marL="292100" lvl="2" indent="-177800" eaLnBrk="0" hangingPunct="0">
              <a:spcBef>
                <a:spcPts val="0"/>
              </a:spcBef>
              <a:spcAft>
                <a:spcPts val="600"/>
              </a:spcAft>
              <a:buFont typeface="Wingdings" pitchFamily="2" charset="2"/>
              <a:buChar char="§"/>
            </a:pPr>
            <a:r>
              <a:rPr lang="en-US" dirty="0">
                <a:solidFill>
                  <a:srgbClr val="0000CC"/>
                </a:solidFill>
                <a:latin typeface="Arial Narrow" pitchFamily="34" charset="0"/>
                <a:cs typeface="Times New Roman" pitchFamily="18" charset="0"/>
              </a:rPr>
              <a:t>All full operating facilities at optimal operations  (</a:t>
            </a:r>
            <a:r>
              <a:rPr lang="el-GR" dirty="0">
                <a:solidFill>
                  <a:srgbClr val="0000CC"/>
                </a:solidFill>
                <a:latin typeface="Arial Narrow" pitchFamily="34" charset="0"/>
                <a:cs typeface="Times New Roman" pitchFamily="18" charset="0"/>
              </a:rPr>
              <a:t>Δ</a:t>
            </a:r>
            <a:r>
              <a:rPr lang="en-US" dirty="0">
                <a:solidFill>
                  <a:srgbClr val="0000CC"/>
                </a:solidFill>
                <a:latin typeface="Arial Narrow" pitchFamily="34" charset="0"/>
                <a:cs typeface="Times New Roman" pitchFamily="18" charset="0"/>
              </a:rPr>
              <a:t> = </a:t>
            </a:r>
            <a:r>
              <a:rPr lang="en-US" dirty="0" smtClean="0">
                <a:solidFill>
                  <a:srgbClr val="0000CC"/>
                </a:solidFill>
                <a:latin typeface="Arial Narrow" pitchFamily="34" charset="0"/>
                <a:cs typeface="Times New Roman" pitchFamily="18" charset="0"/>
              </a:rPr>
              <a:t>+$7.5M)</a:t>
            </a:r>
            <a:endParaRPr lang="en-US" dirty="0">
              <a:solidFill>
                <a:srgbClr val="0000CC"/>
              </a:solidFill>
              <a:latin typeface="Arial Narrow" pitchFamily="34" charset="0"/>
              <a:cs typeface="Times New Roman" pitchFamily="18" charset="0"/>
            </a:endParaRPr>
          </a:p>
          <a:p>
            <a:pPr marL="292100" lvl="2" indent="-177800" eaLnBrk="0" hangingPunct="0">
              <a:spcBef>
                <a:spcPts val="0"/>
              </a:spcBef>
              <a:spcAft>
                <a:spcPts val="600"/>
              </a:spcAft>
              <a:buFont typeface="Wingdings" pitchFamily="2" charset="2"/>
              <a:buChar char="§"/>
            </a:pPr>
            <a:r>
              <a:rPr lang="en-US" dirty="0">
                <a:solidFill>
                  <a:srgbClr val="0000CC"/>
                </a:solidFill>
                <a:latin typeface="Arial Narrow" pitchFamily="34" charset="0"/>
                <a:cs typeface="Times New Roman" pitchFamily="18" charset="0"/>
              </a:rPr>
              <a:t>Accelerator and Detector Research (</a:t>
            </a:r>
            <a:r>
              <a:rPr lang="el-GR" dirty="0">
                <a:solidFill>
                  <a:srgbClr val="0000CC"/>
                </a:solidFill>
                <a:latin typeface="Arial Narrow" pitchFamily="34" charset="0"/>
                <a:cs typeface="Times New Roman" pitchFamily="18" charset="0"/>
              </a:rPr>
              <a:t>Δ</a:t>
            </a:r>
            <a:r>
              <a:rPr lang="en-US" dirty="0">
                <a:solidFill>
                  <a:srgbClr val="0000CC"/>
                </a:solidFill>
                <a:latin typeface="Arial Narrow" pitchFamily="34" charset="0"/>
                <a:cs typeface="Times New Roman" pitchFamily="18" charset="0"/>
              </a:rPr>
              <a:t> = </a:t>
            </a:r>
            <a:r>
              <a:rPr lang="en-US" dirty="0" smtClean="0">
                <a:solidFill>
                  <a:srgbClr val="0000CC"/>
                </a:solidFill>
                <a:latin typeface="Arial Narrow" pitchFamily="34" charset="0"/>
                <a:cs typeface="Times New Roman" pitchFamily="18" charset="0"/>
              </a:rPr>
              <a:t>+$4.8M</a:t>
            </a:r>
            <a:r>
              <a:rPr lang="en-US" dirty="0">
                <a:solidFill>
                  <a:srgbClr val="0000CC"/>
                </a:solidFill>
                <a:latin typeface="Arial Narrow" pitchFamily="34" charset="0"/>
                <a:cs typeface="Times New Roman" pitchFamily="18" charset="0"/>
              </a:rPr>
              <a:t>)</a:t>
            </a:r>
          </a:p>
          <a:p>
            <a:endParaRPr lang="en-US" dirty="0"/>
          </a:p>
        </p:txBody>
      </p:sp>
      <p:sp>
        <p:nvSpPr>
          <p:cNvPr id="4" name="TextBox 3"/>
          <p:cNvSpPr txBox="1"/>
          <p:nvPr/>
        </p:nvSpPr>
        <p:spPr>
          <a:xfrm>
            <a:off x="3421662" y="6391875"/>
            <a:ext cx="1691489" cy="307777"/>
          </a:xfrm>
          <a:prstGeom prst="rect">
            <a:avLst/>
          </a:prstGeom>
          <a:noFill/>
        </p:spPr>
        <p:txBody>
          <a:bodyPr wrap="none" rtlCol="0">
            <a:spAutoFit/>
          </a:bodyPr>
          <a:lstStyle/>
          <a:p>
            <a:r>
              <a:rPr lang="en-US" sz="1400" dirty="0" smtClean="0">
                <a:solidFill>
                  <a:srgbClr val="000099"/>
                </a:solidFill>
              </a:rPr>
              <a:t>*Includes </a:t>
            </a:r>
            <a:r>
              <a:rPr lang="en-US" sz="1400" dirty="0" err="1" smtClean="0">
                <a:solidFill>
                  <a:srgbClr val="000099"/>
                </a:solidFill>
              </a:rPr>
              <a:t>EPSCoR</a:t>
            </a:r>
            <a:endParaRPr lang="en-US" sz="1400" dirty="0">
              <a:solidFill>
                <a:srgbClr val="000099"/>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31" y="5419165"/>
            <a:ext cx="8569234" cy="759566"/>
          </a:xfrm>
          <a:prstGeom prst="rect">
            <a:avLst/>
          </a:prstGeom>
          <a:solidFill>
            <a:srgbClr val="FFFF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5"/>
          <p:cNvSpPr txBox="1">
            <a:spLocks/>
          </p:cNvSpPr>
          <p:nvPr/>
        </p:nvSpPr>
        <p:spPr bwMode="auto">
          <a:xfrm>
            <a:off x="87770" y="5470066"/>
            <a:ext cx="8867772" cy="830732"/>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lvl1pPr marL="342780" indent="-34278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689" indent="-2856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599"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9638"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6678"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71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5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9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3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1313" indent="1588" algn="ctr">
              <a:spcBef>
                <a:spcPts val="0"/>
              </a:spcBef>
              <a:buFont typeface="Arial" charset="0"/>
              <a:buNone/>
            </a:pPr>
            <a:r>
              <a:rPr lang="en-US" sz="2000" b="0" dirty="0" smtClean="0">
                <a:solidFill>
                  <a:srgbClr val="106636"/>
                </a:solidFill>
              </a:rPr>
              <a:t>FY 2017 President’s Request</a:t>
            </a:r>
          </a:p>
          <a:p>
            <a:pPr marL="341313" indent="1588">
              <a:lnSpc>
                <a:spcPts val="1800"/>
              </a:lnSpc>
              <a:buFont typeface="Arial" charset="0"/>
              <a:buNone/>
            </a:pPr>
            <a:r>
              <a:rPr lang="en-US" sz="2000" b="0" dirty="0" smtClean="0">
                <a:solidFill>
                  <a:srgbClr val="106636"/>
                </a:solidFill>
              </a:rPr>
              <a:t>Research (42%); Facility Operations (47%); Construction and MIEs (11%)</a:t>
            </a:r>
          </a:p>
        </p:txBody>
      </p:sp>
      <p:graphicFrame>
        <p:nvGraphicFramePr>
          <p:cNvPr id="12" name="Chart 11"/>
          <p:cNvGraphicFramePr>
            <a:graphicFrameLocks/>
          </p:cNvGraphicFramePr>
          <p:nvPr>
            <p:extLst>
              <p:ext uri="{D42A27DB-BD31-4B8C-83A1-F6EECF244321}">
                <p14:modId xmlns:p14="http://schemas.microsoft.com/office/powerpoint/2010/main" val="3033881791"/>
              </p:ext>
            </p:extLst>
          </p:nvPr>
        </p:nvGraphicFramePr>
        <p:xfrm>
          <a:off x="411072" y="873973"/>
          <a:ext cx="8362951" cy="4676775"/>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p:cNvSpPr>
            <a:spLocks noGrp="1"/>
          </p:cNvSpPr>
          <p:nvPr>
            <p:ph type="title"/>
          </p:nvPr>
        </p:nvSpPr>
        <p:spPr>
          <a:xfrm>
            <a:off x="0" y="0"/>
            <a:ext cx="9144000" cy="751438"/>
          </a:xfrm>
          <a:ln>
            <a:solidFill>
              <a:schemeClr val="tx1"/>
            </a:solidFill>
          </a:ln>
        </p:spPr>
        <p:txBody>
          <a:bodyPr/>
          <a:lstStyle/>
          <a:p>
            <a:pPr defTabSz="914394">
              <a:lnSpc>
                <a:spcPct val="95000"/>
              </a:lnSpc>
              <a:tabLst>
                <a:tab pos="1696329" algn="l"/>
              </a:tabLst>
            </a:pPr>
            <a:r>
              <a:rPr lang="en-US" dirty="0" smtClean="0"/>
              <a:t>Strategic Balance of Major Program Components</a:t>
            </a:r>
            <a:endParaRPr lang="en-US" dirty="0"/>
          </a:p>
        </p:txBody>
      </p:sp>
      <p:sp>
        <p:nvSpPr>
          <p:cNvPr id="3" name="Slide Number Placeholder 2"/>
          <p:cNvSpPr>
            <a:spLocks noGrp="1"/>
          </p:cNvSpPr>
          <p:nvPr>
            <p:ph type="sldNum" sz="quarter" idx="11"/>
          </p:nvPr>
        </p:nvSpPr>
        <p:spPr/>
        <p:txBody>
          <a:bodyPr/>
          <a:lstStyle/>
          <a:p>
            <a:pPr>
              <a:defRPr/>
            </a:pPr>
            <a:fld id="{D1C3E240-9EB6-4604-A43D-9910B3F588EA}" type="slidenum">
              <a:rPr lang="en-US" b="0" u="none" smtClean="0"/>
              <a:pPr>
                <a:defRPr/>
              </a:pPr>
              <a:t>13</a:t>
            </a:fld>
            <a:endParaRPr lang="en-US" b="0" u="none" dirty="0"/>
          </a:p>
        </p:txBody>
      </p:sp>
    </p:spTree>
    <p:extLst>
      <p:ext uri="{BB962C8B-B14F-4D97-AF65-F5344CB8AC3E}">
        <p14:creationId xmlns:p14="http://schemas.microsoft.com/office/powerpoint/2010/main" val="3016089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 Construction/MIE Funding Profile  2000 </a:t>
            </a:r>
            <a:r>
              <a:rPr lang="en-US" dirty="0" smtClean="0">
                <a:latin typeface="Arial"/>
                <a:cs typeface="Arial"/>
              </a:rPr>
              <a:t>– </a:t>
            </a:r>
            <a:r>
              <a:rPr lang="en-US" dirty="0" smtClean="0"/>
              <a:t>2017</a:t>
            </a:r>
            <a:endParaRPr lang="en-US" dirty="0"/>
          </a:p>
        </p:txBody>
      </p:sp>
      <p:sp>
        <p:nvSpPr>
          <p:cNvPr id="4" name="Slide Number Placeholder 3"/>
          <p:cNvSpPr>
            <a:spLocks noGrp="1"/>
          </p:cNvSpPr>
          <p:nvPr>
            <p:ph type="sldNum" sz="quarter" idx="11"/>
          </p:nvPr>
        </p:nvSpPr>
        <p:spPr>
          <a:xfrm>
            <a:off x="8413750" y="6491288"/>
            <a:ext cx="381000" cy="365125"/>
          </a:xfrm>
        </p:spPr>
        <p:txBody>
          <a:bodyPr/>
          <a:lstStyle/>
          <a:p>
            <a:pPr>
              <a:defRPr/>
            </a:pPr>
            <a:fld id="{6EEA275D-5A49-48A8-817D-44C3EA0A3A2F}" type="slidenum">
              <a:rPr lang="en-US" smtClean="0"/>
              <a:pPr>
                <a:defRPr/>
              </a:pPr>
              <a:t>14</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754" y="792007"/>
            <a:ext cx="8627677" cy="606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508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1C3E240-9EB6-4604-A43D-9910B3F588EA}" type="slidenum">
              <a:rPr lang="en-US" b="0" u="none" smtClean="0"/>
              <a:pPr>
                <a:defRPr/>
              </a:pPr>
              <a:t>15</a:t>
            </a:fld>
            <a:endParaRPr lang="en-US" b="0" u="none" dirty="0"/>
          </a:p>
        </p:txBody>
      </p:sp>
      <p:sp>
        <p:nvSpPr>
          <p:cNvPr id="5" name="Title 2"/>
          <p:cNvSpPr txBox="1">
            <a:spLocks/>
          </p:cNvSpPr>
          <p:nvPr/>
        </p:nvSpPr>
        <p:spPr>
          <a:xfrm>
            <a:off x="0" y="185557"/>
            <a:ext cx="9144000" cy="722377"/>
          </a:xfrm>
          <a:prstGeom prst="rect">
            <a:avLst/>
          </a:prstGeom>
        </p:spPr>
        <p:txBody>
          <a:bodyPr/>
          <a:lst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039" algn="ctr" rtl="0" fontAlgn="base">
              <a:spcBef>
                <a:spcPct val="0"/>
              </a:spcBef>
              <a:spcAft>
                <a:spcPct val="0"/>
              </a:spcAft>
              <a:defRPr sz="2400">
                <a:solidFill>
                  <a:srgbClr val="106636"/>
                </a:solidFill>
                <a:latin typeface="Arial" charset="0"/>
                <a:cs typeface="Arial" charset="0"/>
              </a:defRPr>
            </a:lvl6pPr>
            <a:lvl7pPr marL="914079" algn="ctr" rtl="0" fontAlgn="base">
              <a:spcBef>
                <a:spcPct val="0"/>
              </a:spcBef>
              <a:spcAft>
                <a:spcPct val="0"/>
              </a:spcAft>
              <a:defRPr sz="2400">
                <a:solidFill>
                  <a:srgbClr val="106636"/>
                </a:solidFill>
                <a:latin typeface="Arial" charset="0"/>
                <a:cs typeface="Arial" charset="0"/>
              </a:defRPr>
            </a:lvl7pPr>
            <a:lvl8pPr marL="1371119" algn="ctr" rtl="0" fontAlgn="base">
              <a:spcBef>
                <a:spcPct val="0"/>
              </a:spcBef>
              <a:spcAft>
                <a:spcPct val="0"/>
              </a:spcAft>
              <a:defRPr sz="2400">
                <a:solidFill>
                  <a:srgbClr val="106636"/>
                </a:solidFill>
                <a:latin typeface="Arial" charset="0"/>
                <a:cs typeface="Arial" charset="0"/>
              </a:defRPr>
            </a:lvl8pPr>
            <a:lvl9pPr marL="1828159" algn="ctr" rtl="0" fontAlgn="base">
              <a:spcBef>
                <a:spcPct val="0"/>
              </a:spcBef>
              <a:spcAft>
                <a:spcPct val="0"/>
              </a:spcAft>
              <a:defRPr sz="2400">
                <a:solidFill>
                  <a:srgbClr val="106636"/>
                </a:solidFill>
                <a:latin typeface="Arial" charset="0"/>
                <a:cs typeface="Arial" charset="0"/>
              </a:defRPr>
            </a:lvl9pPr>
          </a:lstStyle>
          <a:p>
            <a:pPr>
              <a:lnSpc>
                <a:spcPct val="90000"/>
              </a:lnSpc>
            </a:pPr>
            <a:r>
              <a:rPr lang="en-US" dirty="0" smtClean="0"/>
              <a:t>Key Documents Informing BES FY 2017 Budget Request</a:t>
            </a:r>
            <a:endParaRPr lang="en-US" sz="2000" dirty="0"/>
          </a:p>
        </p:txBody>
      </p:sp>
      <p:sp>
        <p:nvSpPr>
          <p:cNvPr id="7" name="Rectangle 6"/>
          <p:cNvSpPr/>
          <p:nvPr/>
        </p:nvSpPr>
        <p:spPr>
          <a:xfrm>
            <a:off x="176948" y="4130475"/>
            <a:ext cx="3514434" cy="461665"/>
          </a:xfrm>
          <a:prstGeom prst="rect">
            <a:avLst/>
          </a:prstGeom>
        </p:spPr>
        <p:txBody>
          <a:bodyPr wrap="square">
            <a:spAutoFit/>
          </a:bodyPr>
          <a:lstStyle/>
          <a:p>
            <a:pPr algn="ctr"/>
            <a:r>
              <a:rPr lang="en-US" sz="1200" b="1" u="sng" dirty="0">
                <a:solidFill>
                  <a:srgbClr val="0000FF"/>
                </a:solidFill>
              </a:rPr>
              <a:t>http://energy.gov/quadrennial-technology-review-2015</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3754" y="903708"/>
            <a:ext cx="2459273" cy="3168252"/>
          </a:xfrm>
          <a:prstGeom prst="rect">
            <a:avLst/>
          </a:prstGeom>
          <a:ln w="38100">
            <a:solidFill>
              <a:schemeClr val="tx1"/>
            </a:solidFill>
          </a:ln>
        </p:spPr>
      </p:pic>
      <p:sp>
        <p:nvSpPr>
          <p:cNvPr id="2" name="TextBox 1"/>
          <p:cNvSpPr txBox="1"/>
          <p:nvPr/>
        </p:nvSpPr>
        <p:spPr>
          <a:xfrm>
            <a:off x="249278" y="4679228"/>
            <a:ext cx="4507779" cy="1908215"/>
          </a:xfrm>
          <a:prstGeom prst="rect">
            <a:avLst/>
          </a:prstGeom>
          <a:noFill/>
        </p:spPr>
        <p:txBody>
          <a:bodyPr wrap="square" rtlCol="0">
            <a:spAutoFit/>
          </a:bodyPr>
          <a:lstStyle/>
          <a:p>
            <a:r>
              <a:rPr lang="en-US" b="1" dirty="0" smtClean="0"/>
              <a:t>DOE Crosscuts:</a:t>
            </a:r>
          </a:p>
          <a:p>
            <a:pPr marL="228600" indent="-228600">
              <a:buFont typeface="Wingdings" panose="05000000000000000000" pitchFamily="2" charset="2"/>
              <a:buChar char="§"/>
            </a:pPr>
            <a:r>
              <a:rPr lang="en-US" sz="1600" dirty="0" smtClean="0"/>
              <a:t>Advanced Materials</a:t>
            </a:r>
            <a:endParaRPr lang="en-US" sz="1600" dirty="0"/>
          </a:p>
          <a:p>
            <a:pPr marL="228600" indent="-228600">
              <a:buFont typeface="Wingdings" panose="05000000000000000000" pitchFamily="2" charset="2"/>
              <a:buChar char="§"/>
            </a:pPr>
            <a:r>
              <a:rPr lang="en-US" sz="1600" dirty="0" err="1" smtClean="0"/>
              <a:t>Exascale</a:t>
            </a:r>
            <a:r>
              <a:rPr lang="en-US" sz="1600" dirty="0" smtClean="0"/>
              <a:t> </a:t>
            </a:r>
            <a:r>
              <a:rPr lang="en-US" sz="1600" dirty="0"/>
              <a:t>Computing Initiative </a:t>
            </a:r>
            <a:endParaRPr lang="en-US" sz="1600" dirty="0" smtClean="0"/>
          </a:p>
          <a:p>
            <a:pPr marL="228600" indent="-228600">
              <a:buFont typeface="Wingdings" panose="05000000000000000000" pitchFamily="2" charset="2"/>
              <a:buChar char="§"/>
            </a:pPr>
            <a:r>
              <a:rPr lang="en-US" sz="1600" dirty="0" smtClean="0"/>
              <a:t>Subsurface  Science, Technology, </a:t>
            </a:r>
            <a:r>
              <a:rPr lang="en-US" sz="1600" dirty="0"/>
              <a:t>and </a:t>
            </a:r>
            <a:r>
              <a:rPr lang="en-US" sz="1600" dirty="0" smtClean="0"/>
              <a:t>Engineering</a:t>
            </a:r>
            <a:endParaRPr lang="en-US" sz="1600" dirty="0"/>
          </a:p>
          <a:p>
            <a:endParaRPr lang="en-US" dirty="0" smtClean="0"/>
          </a:p>
          <a:p>
            <a:endParaRPr lang="en-US" dirty="0"/>
          </a:p>
        </p:txBody>
      </p:sp>
      <p:sp>
        <p:nvSpPr>
          <p:cNvPr id="10" name="TextBox 9"/>
          <p:cNvSpPr txBox="1"/>
          <p:nvPr/>
        </p:nvSpPr>
        <p:spPr>
          <a:xfrm>
            <a:off x="4679763" y="4601395"/>
            <a:ext cx="4464237" cy="2154436"/>
          </a:xfrm>
          <a:prstGeom prst="rect">
            <a:avLst/>
          </a:prstGeom>
          <a:noFill/>
        </p:spPr>
        <p:txBody>
          <a:bodyPr wrap="square" rtlCol="0">
            <a:spAutoFit/>
          </a:bodyPr>
          <a:lstStyle/>
          <a:p>
            <a:r>
              <a:rPr lang="en-US" b="1" dirty="0" smtClean="0"/>
              <a:t>Transformative Opportunities:</a:t>
            </a:r>
          </a:p>
          <a:p>
            <a:pPr marL="228600" indent="-228600">
              <a:spcAft>
                <a:spcPts val="0"/>
              </a:spcAft>
              <a:buFont typeface="Wingdings" panose="05000000000000000000" pitchFamily="2" charset="2"/>
              <a:buChar char="§"/>
            </a:pPr>
            <a:r>
              <a:rPr lang="en-US" sz="1600" dirty="0" smtClean="0"/>
              <a:t>Hierarchical architectures</a:t>
            </a:r>
          </a:p>
          <a:p>
            <a:pPr marL="228600" indent="-228600">
              <a:spcAft>
                <a:spcPts val="0"/>
              </a:spcAft>
              <a:buFont typeface="Wingdings" panose="05000000000000000000" pitchFamily="2" charset="2"/>
              <a:buChar char="§"/>
            </a:pPr>
            <a:r>
              <a:rPr lang="en-US" sz="1600" dirty="0" smtClean="0"/>
              <a:t>Non-equilibrium </a:t>
            </a:r>
            <a:r>
              <a:rPr lang="en-US" sz="1600" dirty="0"/>
              <a:t>matter,  non-ideal </a:t>
            </a:r>
            <a:r>
              <a:rPr lang="en-US" sz="1600" dirty="0" smtClean="0"/>
              <a:t>systems </a:t>
            </a:r>
          </a:p>
          <a:p>
            <a:pPr marL="228600" indent="-228600">
              <a:spcAft>
                <a:spcPts val="0"/>
              </a:spcAft>
              <a:buFont typeface="Wingdings" panose="05000000000000000000" pitchFamily="2" charset="2"/>
              <a:buChar char="§"/>
            </a:pPr>
            <a:r>
              <a:rPr lang="en-US" sz="1600" dirty="0" smtClean="0"/>
              <a:t>Coherence </a:t>
            </a:r>
            <a:r>
              <a:rPr lang="en-US" sz="1600" dirty="0"/>
              <a:t>in light and </a:t>
            </a:r>
            <a:r>
              <a:rPr lang="en-US" sz="1600" dirty="0" smtClean="0"/>
              <a:t>matter</a:t>
            </a:r>
          </a:p>
          <a:p>
            <a:pPr marL="228600" indent="-228600">
              <a:spcAft>
                <a:spcPts val="0"/>
              </a:spcAft>
              <a:buFont typeface="Wingdings" panose="05000000000000000000" pitchFamily="2" charset="2"/>
              <a:buChar char="§"/>
            </a:pPr>
            <a:r>
              <a:rPr lang="en-US" sz="1600" dirty="0"/>
              <a:t>M</a:t>
            </a:r>
            <a:r>
              <a:rPr lang="en-US" sz="1600" dirty="0" smtClean="0"/>
              <a:t>odeling  and computation</a:t>
            </a:r>
          </a:p>
          <a:p>
            <a:pPr marL="228600" indent="-228600">
              <a:spcAft>
                <a:spcPts val="0"/>
              </a:spcAft>
              <a:buFont typeface="Wingdings" panose="05000000000000000000" pitchFamily="2" charset="2"/>
              <a:buChar char="§"/>
            </a:pPr>
            <a:r>
              <a:rPr lang="en-US" sz="1600" dirty="0" smtClean="0"/>
              <a:t>Imaging </a:t>
            </a:r>
            <a:r>
              <a:rPr lang="en-US" sz="1600" dirty="0"/>
              <a:t>across multiple </a:t>
            </a:r>
            <a:r>
              <a:rPr lang="en-US" sz="1600" dirty="0" smtClean="0"/>
              <a:t>scales </a:t>
            </a:r>
            <a:endParaRPr lang="en-US" sz="1600" dirty="0"/>
          </a:p>
          <a:p>
            <a:endParaRPr lang="en-US" dirty="0" smtClean="0"/>
          </a:p>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984" y="907934"/>
            <a:ext cx="2475509" cy="316402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4387390" y="4130475"/>
            <a:ext cx="4572000" cy="461665"/>
          </a:xfrm>
          <a:prstGeom prst="rect">
            <a:avLst/>
          </a:prstGeom>
        </p:spPr>
        <p:txBody>
          <a:bodyPr>
            <a:spAutoFit/>
          </a:bodyPr>
          <a:lstStyle/>
          <a:p>
            <a:r>
              <a:rPr lang="en-US" sz="1200" b="1" u="sng" dirty="0">
                <a:solidFill>
                  <a:srgbClr val="0000FF"/>
                </a:solidFill>
              </a:rPr>
              <a:t>http://science.energy.gov/~/media/bes/besac/pdf/Reports/CFME_rpt_print.pdf</a:t>
            </a:r>
          </a:p>
        </p:txBody>
      </p:sp>
    </p:spTree>
    <p:extLst>
      <p:ext uri="{BB962C8B-B14F-4D97-AF65-F5344CB8AC3E}">
        <p14:creationId xmlns:p14="http://schemas.microsoft.com/office/powerpoint/2010/main" val="1809464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0"/>
            <a:ext cx="7010399" cy="5364163"/>
          </a:xfrm>
        </p:spPr>
        <p:txBody>
          <a:bodyPr/>
          <a:lstStyle/>
          <a:p>
            <a:pPr>
              <a:buFont typeface="Wingdings" panose="05000000000000000000" pitchFamily="2" charset="2"/>
              <a:buChar char="§"/>
            </a:pPr>
            <a:r>
              <a:rPr lang="en-US" sz="1800" dirty="0" smtClean="0"/>
              <a:t>Energy efficiency</a:t>
            </a:r>
          </a:p>
          <a:p>
            <a:pPr marL="457200" lvl="1" indent="-228600">
              <a:spcBef>
                <a:spcPts val="300"/>
              </a:spcBef>
              <a:spcAft>
                <a:spcPts val="600"/>
              </a:spcAft>
            </a:pPr>
            <a:r>
              <a:rPr lang="en-US" sz="1600" b="1" dirty="0" smtClean="0">
                <a:solidFill>
                  <a:schemeClr val="tx1"/>
                </a:solidFill>
              </a:rPr>
              <a:t>Catalysts based on enzymes that can operate under lower temperatures and ambient conditions</a:t>
            </a:r>
          </a:p>
          <a:p>
            <a:pPr marL="457200" lvl="1" indent="-228600">
              <a:spcBef>
                <a:spcPts val="300"/>
              </a:spcBef>
              <a:spcAft>
                <a:spcPts val="600"/>
              </a:spcAft>
            </a:pPr>
            <a:r>
              <a:rPr lang="en-US" sz="1600" b="1" dirty="0" smtClean="0">
                <a:solidFill>
                  <a:schemeClr val="tx1"/>
                </a:solidFill>
              </a:rPr>
              <a:t>Lightweight materials – hierarchical architectures and non-equilibrium structures beyond aluminum</a:t>
            </a:r>
          </a:p>
          <a:p>
            <a:pPr marL="457200" lvl="1" indent="-228600">
              <a:spcBef>
                <a:spcPts val="300"/>
              </a:spcBef>
              <a:spcAft>
                <a:spcPts val="600"/>
              </a:spcAft>
            </a:pPr>
            <a:r>
              <a:rPr lang="en-US" sz="1600" b="1" dirty="0" err="1" smtClean="0">
                <a:solidFill>
                  <a:schemeClr val="tx1"/>
                </a:solidFill>
              </a:rPr>
              <a:t>Thermocaloric</a:t>
            </a:r>
            <a:r>
              <a:rPr lang="en-US" sz="1600" b="1" dirty="0" smtClean="0">
                <a:solidFill>
                  <a:schemeClr val="tx1"/>
                </a:solidFill>
              </a:rPr>
              <a:t> materials – understanding and predicting properties of new materials for energy-efficient energy applications</a:t>
            </a:r>
          </a:p>
          <a:p>
            <a:pPr marL="457200" lvl="1" indent="-228600">
              <a:spcBef>
                <a:spcPct val="0"/>
              </a:spcBef>
              <a:spcAft>
                <a:spcPts val="300"/>
              </a:spcAft>
            </a:pPr>
            <a:endParaRPr lang="en-US" sz="1400" dirty="0"/>
          </a:p>
          <a:p>
            <a:pPr>
              <a:buFont typeface="Wingdings" panose="05000000000000000000" pitchFamily="2" charset="2"/>
              <a:buChar char="§"/>
            </a:pPr>
            <a:r>
              <a:rPr lang="en-US" sz="1800" dirty="0" smtClean="0"/>
              <a:t>Extreme </a:t>
            </a:r>
            <a:r>
              <a:rPr lang="en-US" sz="1800" dirty="0"/>
              <a:t>environments </a:t>
            </a:r>
            <a:endParaRPr lang="en-US" sz="1800" dirty="0" smtClean="0"/>
          </a:p>
          <a:p>
            <a:pPr marL="457200" lvl="1" indent="-228600">
              <a:spcBef>
                <a:spcPts val="300"/>
              </a:spcBef>
              <a:spcAft>
                <a:spcPts val="600"/>
              </a:spcAft>
            </a:pPr>
            <a:r>
              <a:rPr lang="en-US" altLang="en-US" sz="1600" b="1" dirty="0" smtClean="0">
                <a:solidFill>
                  <a:schemeClr val="tx1"/>
                </a:solidFill>
              </a:rPr>
              <a:t>Next generation materials for corrosive and high radiation environments, including self-healing materials that exploit reactivity induced by the nuclear environment</a:t>
            </a:r>
            <a:endParaRPr lang="en-US" sz="1600" b="1" dirty="0">
              <a:solidFill>
                <a:schemeClr val="tx1"/>
              </a:solidFill>
            </a:endParaRPr>
          </a:p>
          <a:p>
            <a:pPr marL="457200" lvl="1" indent="-228600">
              <a:spcBef>
                <a:spcPts val="300"/>
              </a:spcBef>
              <a:spcAft>
                <a:spcPts val="600"/>
              </a:spcAft>
            </a:pPr>
            <a:r>
              <a:rPr lang="en-US" sz="1600" b="1" dirty="0" smtClean="0">
                <a:solidFill>
                  <a:schemeClr val="tx1"/>
                </a:solidFill>
              </a:rPr>
              <a:t>Corrosion research for the </a:t>
            </a:r>
            <a:r>
              <a:rPr lang="en-US" sz="1600" b="1" dirty="0">
                <a:solidFill>
                  <a:schemeClr val="tx1"/>
                </a:solidFill>
              </a:rPr>
              <a:t>electrochemical reactions in energy storage </a:t>
            </a:r>
            <a:r>
              <a:rPr lang="en-US" sz="1600" b="1" dirty="0" smtClean="0">
                <a:solidFill>
                  <a:schemeClr val="tx1"/>
                </a:solidFill>
              </a:rPr>
              <a:t>and utilization</a:t>
            </a:r>
            <a:endParaRPr lang="en-US" sz="1600" b="1" dirty="0">
              <a:solidFill>
                <a:schemeClr val="tx1"/>
              </a:solidFill>
            </a:endParaRPr>
          </a:p>
          <a:p>
            <a:pPr marL="457200" lvl="1" indent="-228600">
              <a:spcBef>
                <a:spcPts val="300"/>
              </a:spcBef>
              <a:spcAft>
                <a:spcPts val="600"/>
              </a:spcAft>
            </a:pPr>
            <a:r>
              <a:rPr lang="en-US" altLang="en-US" sz="1600" b="1" dirty="0" smtClean="0">
                <a:solidFill>
                  <a:schemeClr val="tx1"/>
                </a:solidFill>
              </a:rPr>
              <a:t>Interfacial chemistry leading to new separation methods, new materials for waste forms, and new control of subsurface contamination</a:t>
            </a:r>
            <a:endParaRPr lang="en-US" altLang="en-US" sz="1400" dirty="0"/>
          </a:p>
        </p:txBody>
      </p:sp>
      <p:sp>
        <p:nvSpPr>
          <p:cNvPr id="3" name="Title 2"/>
          <p:cNvSpPr>
            <a:spLocks noGrp="1"/>
          </p:cNvSpPr>
          <p:nvPr>
            <p:ph type="title"/>
          </p:nvPr>
        </p:nvSpPr>
        <p:spPr>
          <a:xfrm>
            <a:off x="0" y="0"/>
            <a:ext cx="9144000" cy="737420"/>
          </a:xfrm>
        </p:spPr>
        <p:txBody>
          <a:bodyPr/>
          <a:lstStyle/>
          <a:p>
            <a:r>
              <a:rPr lang="en-US" dirty="0" smtClean="0"/>
              <a:t>BES Core Research Contributes to Mission Innovation</a:t>
            </a:r>
            <a:endParaRPr lang="en-US" sz="1800" dirty="0"/>
          </a:p>
        </p:txBody>
      </p:sp>
      <p:sp>
        <p:nvSpPr>
          <p:cNvPr id="5" name="Slide Number Placeholder 4"/>
          <p:cNvSpPr>
            <a:spLocks noGrp="1"/>
          </p:cNvSpPr>
          <p:nvPr>
            <p:ph type="sldNum" sz="quarter" idx="11"/>
          </p:nvPr>
        </p:nvSpPr>
        <p:spPr/>
        <p:txBody>
          <a:bodyPr/>
          <a:lstStyle/>
          <a:p>
            <a:pPr>
              <a:defRPr/>
            </a:pPr>
            <a:fld id="{C0A2BE09-5C53-429F-9B0D-04D6F428253C}" type="slidenum">
              <a:rPr lang="en-US" smtClean="0"/>
              <a:pPr>
                <a:defRPr/>
              </a:pPr>
              <a:t>16</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483"/>
          <a:stretch/>
        </p:blipFill>
        <p:spPr bwMode="auto">
          <a:xfrm>
            <a:off x="7146817" y="4583692"/>
            <a:ext cx="1828800" cy="138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087171" y="5948294"/>
            <a:ext cx="1981200" cy="323486"/>
          </a:xfrm>
          <a:prstGeom prst="rect">
            <a:avLst/>
          </a:prstGeom>
        </p:spPr>
        <p:txBody>
          <a:bodyPr wrap="square">
            <a:spAutoFit/>
          </a:bodyPr>
          <a:lstStyle/>
          <a:p>
            <a:pPr algn="ctr">
              <a:lnSpc>
                <a:spcPts val="900"/>
              </a:lnSpc>
            </a:pPr>
            <a:r>
              <a:rPr lang="en-US" sz="1000" dirty="0" smtClean="0"/>
              <a:t>Analysis of </a:t>
            </a:r>
            <a:r>
              <a:rPr lang="en-US" sz="1000" dirty="0"/>
              <a:t>c</a:t>
            </a:r>
            <a:r>
              <a:rPr lang="en-US" sz="1000" dirty="0" smtClean="0"/>
              <a:t>racks at the nanoscale</a:t>
            </a:r>
            <a:endParaRPr lang="en-US" sz="1000" dirty="0"/>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624"/>
          <a:stretch/>
        </p:blipFill>
        <p:spPr bwMode="auto">
          <a:xfrm>
            <a:off x="7123371" y="820616"/>
            <a:ext cx="1828800" cy="16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858000" y="2420816"/>
            <a:ext cx="2362200" cy="233397"/>
          </a:xfrm>
          <a:prstGeom prst="rect">
            <a:avLst/>
          </a:prstGeom>
        </p:spPr>
        <p:txBody>
          <a:bodyPr wrap="square">
            <a:spAutoFit/>
          </a:bodyPr>
          <a:lstStyle/>
          <a:p>
            <a:pPr algn="ctr">
              <a:lnSpc>
                <a:spcPts val="1100"/>
              </a:lnSpc>
            </a:pPr>
            <a:r>
              <a:rPr lang="en-US" sz="1000" dirty="0" smtClean="0"/>
              <a:t>Structure of advanced lightweight alloy </a:t>
            </a:r>
            <a:endParaRPr lang="en-US" sz="1000" dirty="0"/>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7200" b="11588"/>
          <a:stretch/>
        </p:blipFill>
        <p:spPr>
          <a:xfrm>
            <a:off x="7158540" y="2691498"/>
            <a:ext cx="1737360" cy="1547446"/>
          </a:xfrm>
          <a:prstGeom prst="rect">
            <a:avLst/>
          </a:prstGeom>
        </p:spPr>
      </p:pic>
      <p:sp>
        <p:nvSpPr>
          <p:cNvPr id="14" name="TextBox 13"/>
          <p:cNvSpPr txBox="1"/>
          <p:nvPr/>
        </p:nvSpPr>
        <p:spPr>
          <a:xfrm>
            <a:off x="7056783" y="4226083"/>
            <a:ext cx="2023311" cy="324769"/>
          </a:xfrm>
          <a:prstGeom prst="rect">
            <a:avLst/>
          </a:prstGeom>
          <a:noFill/>
        </p:spPr>
        <p:txBody>
          <a:bodyPr wrap="square" rtlCol="0">
            <a:spAutoFit/>
          </a:bodyPr>
          <a:lstStyle/>
          <a:p>
            <a:pPr algn="ctr">
              <a:lnSpc>
                <a:spcPts val="900"/>
              </a:lnSpc>
            </a:pPr>
            <a:r>
              <a:rPr lang="en-US" sz="1000" dirty="0" smtClean="0">
                <a:latin typeface="Arial" panose="020B0604020202020204" pitchFamily="34" charset="0"/>
                <a:cs typeface="Arial" panose="020B0604020202020204" pitchFamily="34" charset="0"/>
              </a:rPr>
              <a:t>Diffusion of oxygen atoms (red) into uranium dioxide</a:t>
            </a:r>
          </a:p>
        </p:txBody>
      </p:sp>
    </p:spTree>
    <p:extLst>
      <p:ext uri="{BB962C8B-B14F-4D97-AF65-F5344CB8AC3E}">
        <p14:creationId xmlns:p14="http://schemas.microsoft.com/office/powerpoint/2010/main" val="1470263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6899275" y="2791507"/>
            <a:ext cx="1965960" cy="1474272"/>
            <a:chOff x="6899275" y="2517941"/>
            <a:chExt cx="1952625" cy="1464270"/>
          </a:xfrm>
        </p:grpSpPr>
        <p:grpSp>
          <p:nvGrpSpPr>
            <p:cNvPr id="22" name="Group 21"/>
            <p:cNvGrpSpPr/>
            <p:nvPr/>
          </p:nvGrpSpPr>
          <p:grpSpPr>
            <a:xfrm>
              <a:off x="6917752" y="2517941"/>
              <a:ext cx="1828800" cy="1449615"/>
              <a:chOff x="7184803" y="4269753"/>
              <a:chExt cx="1737358" cy="1449615"/>
            </a:xfrm>
          </p:grpSpPr>
          <p:pic>
            <p:nvPicPr>
              <p:cNvPr id="23"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84803" y="4269753"/>
                <a:ext cx="1737358" cy="14496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Rectangle 23"/>
              <p:cNvSpPr/>
              <p:nvPr/>
            </p:nvSpPr>
            <p:spPr>
              <a:xfrm>
                <a:off x="7184811" y="4269753"/>
                <a:ext cx="225639" cy="111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6899275" y="3940810"/>
              <a:ext cx="1047750" cy="37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FFFFFF"/>
                </a:solidFill>
              </a:endParaRPr>
            </a:p>
            <a:p>
              <a:pPr algn="ctr"/>
              <a:endParaRPr lang="en-US" dirty="0">
                <a:solidFill>
                  <a:srgbClr val="FFFFFF"/>
                </a:solidFill>
              </a:endParaRPr>
            </a:p>
          </p:txBody>
        </p:sp>
        <p:sp>
          <p:nvSpPr>
            <p:cNvPr id="18" name="Rectangle 17"/>
            <p:cNvSpPr/>
            <p:nvPr/>
          </p:nvSpPr>
          <p:spPr>
            <a:xfrm>
              <a:off x="8001000" y="3941064"/>
              <a:ext cx="850900" cy="41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FFFFFF"/>
                </a:solidFill>
              </a:endParaRPr>
            </a:p>
            <a:p>
              <a:pPr algn="ctr"/>
              <a:endParaRPr lang="en-US" dirty="0">
                <a:solidFill>
                  <a:srgbClr val="FFFFFF"/>
                </a:solidFill>
              </a:endParaRPr>
            </a:p>
          </p:txBody>
        </p:sp>
      </p:grpSp>
      <p:grpSp>
        <p:nvGrpSpPr>
          <p:cNvPr id="7" name="Group 6"/>
          <p:cNvGrpSpPr/>
          <p:nvPr/>
        </p:nvGrpSpPr>
        <p:grpSpPr>
          <a:xfrm>
            <a:off x="6919366" y="4694000"/>
            <a:ext cx="1919327" cy="1251815"/>
            <a:chOff x="6919366" y="4717750"/>
            <a:chExt cx="1919327" cy="1251815"/>
          </a:xfrm>
        </p:grpSpPr>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4533" y="4753653"/>
              <a:ext cx="1849041" cy="11724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919366" y="4717750"/>
              <a:ext cx="1897297" cy="8057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941396" y="5889915"/>
              <a:ext cx="1897297" cy="6120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flipV="1">
              <a:off x="6919629" y="4738991"/>
              <a:ext cx="72613" cy="11865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flipV="1">
              <a:off x="8767072" y="4783016"/>
              <a:ext cx="70550" cy="11865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 y="1"/>
            <a:ext cx="9067799" cy="761999"/>
          </a:xfrm>
        </p:spPr>
        <p:txBody>
          <a:bodyPr/>
          <a:lstStyle/>
          <a:p>
            <a:pPr>
              <a:lnSpc>
                <a:spcPts val="2800"/>
              </a:lnSpc>
            </a:pPr>
            <a:r>
              <a:rPr lang="en-US" dirty="0" smtClean="0"/>
              <a:t>Energy Efficiency through Improved Catalysis</a:t>
            </a:r>
            <a:endParaRPr lang="en-US" dirty="0">
              <a:solidFill>
                <a:srgbClr val="FF0000"/>
              </a:solidFill>
            </a:endParaRPr>
          </a:p>
        </p:txBody>
      </p:sp>
      <p:sp>
        <p:nvSpPr>
          <p:cNvPr id="12" name="Rectangle 81"/>
          <p:cNvSpPr>
            <a:spLocks noChangeArrowheads="1"/>
          </p:cNvSpPr>
          <p:nvPr/>
        </p:nvSpPr>
        <p:spPr bwMode="auto">
          <a:xfrm>
            <a:off x="150382" y="805827"/>
            <a:ext cx="6612368" cy="543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800" b="1">
                <a:solidFill>
                  <a:schemeClr val="tx1"/>
                </a:solidFill>
                <a:latin typeface="Arial" charset="0"/>
              </a:defRPr>
            </a:lvl2pPr>
            <a:lvl3pPr marL="1143000" indent="-228600">
              <a:spcBef>
                <a:spcPct val="20000"/>
              </a:spcBef>
              <a:buChar char="•"/>
              <a:defRPr sz="2400" b="1">
                <a:solidFill>
                  <a:schemeClr val="tx1"/>
                </a:solidFill>
                <a:latin typeface="Arial" charset="0"/>
              </a:defRPr>
            </a:lvl3pPr>
            <a:lvl4pPr marL="1600200" indent="-228600">
              <a:spcBef>
                <a:spcPct val="20000"/>
              </a:spcBef>
              <a:buChar char="–"/>
              <a:defRPr sz="2000" b="1">
                <a:solidFill>
                  <a:schemeClr val="tx1"/>
                </a:solidFill>
                <a:latin typeface="Arial" charset="0"/>
              </a:defRPr>
            </a:lvl4pPr>
            <a:lvl5pPr marL="2057400" indent="-228600">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None/>
            </a:pPr>
            <a:r>
              <a:rPr lang="en-US" altLang="en-US" sz="1600" b="0" dirty="0" smtClean="0">
                <a:solidFill>
                  <a:srgbClr val="106636"/>
                </a:solidFill>
                <a:latin typeface="Arial" panose="020B0604020202020204" pitchFamily="34" charset="0"/>
                <a:cs typeface="Arial" panose="020B0604020202020204" pitchFamily="34" charset="0"/>
              </a:rPr>
              <a:t>Advances in catalysis can make possible the production of fuels and chemicals with optimum </a:t>
            </a:r>
            <a:r>
              <a:rPr lang="en-US" altLang="en-US" sz="1600" b="0" dirty="0">
                <a:solidFill>
                  <a:srgbClr val="106636"/>
                </a:solidFill>
                <a:latin typeface="Arial" panose="020B0604020202020204" pitchFamily="34" charset="0"/>
                <a:cs typeface="Arial" panose="020B0604020202020204" pitchFamily="34" charset="0"/>
              </a:rPr>
              <a:t>energy efficiency and minimum environmental </a:t>
            </a:r>
            <a:r>
              <a:rPr lang="en-US" altLang="en-US" sz="1600" b="0" dirty="0" smtClean="0">
                <a:solidFill>
                  <a:srgbClr val="106636"/>
                </a:solidFill>
                <a:latin typeface="Arial" panose="020B0604020202020204" pitchFamily="34" charset="0"/>
                <a:cs typeface="Arial" panose="020B0604020202020204" pitchFamily="34" charset="0"/>
              </a:rPr>
              <a:t>impact. </a:t>
            </a:r>
            <a:r>
              <a:rPr lang="en-US" altLang="en-US" sz="1600" b="0" dirty="0">
                <a:solidFill>
                  <a:srgbClr val="106636"/>
                </a:solidFill>
                <a:latin typeface="Arial" panose="020B0604020202020204" pitchFamily="34" charset="0"/>
                <a:cs typeface="Arial" panose="020B0604020202020204" pitchFamily="34" charset="0"/>
              </a:rPr>
              <a:t>E</a:t>
            </a:r>
            <a:r>
              <a:rPr lang="en-US" altLang="en-US" sz="1600" b="0" dirty="0" smtClean="0">
                <a:solidFill>
                  <a:srgbClr val="106636"/>
                </a:solidFill>
                <a:latin typeface="Arial" panose="020B0604020202020204" pitchFamily="34" charset="0"/>
                <a:cs typeface="Arial" panose="020B0604020202020204" pitchFamily="34" charset="0"/>
              </a:rPr>
              <a:t>fficiency can be improved by:</a:t>
            </a:r>
            <a:endParaRPr lang="en-US" altLang="en-US" sz="1600" b="0" dirty="0" smtClean="0">
              <a:latin typeface="Arial" panose="020B0604020202020204" pitchFamily="34" charset="0"/>
              <a:cs typeface="Arial" panose="020B0604020202020204" pitchFamily="34" charset="0"/>
            </a:endParaRPr>
          </a:p>
          <a:p>
            <a:pPr marL="285750" indent="-171450">
              <a:spcBef>
                <a:spcPts val="400"/>
              </a:spcBef>
              <a:buFont typeface="Wingdings" panose="05000000000000000000" pitchFamily="2" charset="2"/>
              <a:buChar char="§"/>
            </a:pPr>
            <a:r>
              <a:rPr lang="en-US" altLang="en-US" sz="1600" b="0" dirty="0" smtClean="0">
                <a:latin typeface="Arial" panose="020B0604020202020204" pitchFamily="34" charset="0"/>
                <a:cs typeface="Arial" panose="020B0604020202020204" pitchFamily="34" charset="0"/>
              </a:rPr>
              <a:t>Increased activity of catalytic sites combined with decreased temperature and pressure conditions</a:t>
            </a:r>
          </a:p>
          <a:p>
            <a:pPr marL="285750" indent="-171450">
              <a:spcBef>
                <a:spcPts val="400"/>
              </a:spcBef>
              <a:buFont typeface="Wingdings" panose="05000000000000000000" pitchFamily="2" charset="2"/>
              <a:buChar char="§"/>
            </a:pPr>
            <a:r>
              <a:rPr lang="en-US" altLang="en-US" sz="1600" b="0" dirty="0" smtClean="0">
                <a:latin typeface="Arial" panose="020B0604020202020204" pitchFamily="34" charset="0"/>
                <a:cs typeface="Arial" panose="020B0604020202020204" pitchFamily="34" charset="0"/>
              </a:rPr>
              <a:t>Higher specificity (selectivity) towards pathways that make only the desired products, and convert or prevent the undesired </a:t>
            </a:r>
            <a:r>
              <a:rPr lang="en-US" altLang="en-US" sz="1600" b="0" dirty="0" err="1" smtClean="0">
                <a:latin typeface="Arial" panose="020B0604020202020204" pitchFamily="34" charset="0"/>
                <a:cs typeface="Arial" panose="020B0604020202020204" pitchFamily="34" charset="0"/>
              </a:rPr>
              <a:t>subproducts</a:t>
            </a:r>
            <a:endParaRPr lang="en-US" altLang="en-US" sz="1600" b="0" dirty="0" smtClean="0">
              <a:latin typeface="Arial" panose="020B0604020202020204" pitchFamily="34" charset="0"/>
              <a:cs typeface="Arial" panose="020B0604020202020204" pitchFamily="34" charset="0"/>
            </a:endParaRPr>
          </a:p>
          <a:p>
            <a:pPr marL="285750" indent="-171450">
              <a:spcBef>
                <a:spcPts val="400"/>
              </a:spcBef>
              <a:buFont typeface="Wingdings" panose="05000000000000000000" pitchFamily="2" charset="2"/>
              <a:buChar char="§"/>
            </a:pPr>
            <a:r>
              <a:rPr lang="en-US" altLang="en-US" sz="1600" b="0" dirty="0" smtClean="0">
                <a:latin typeface="Arial" panose="020B0604020202020204" pitchFamily="34" charset="0"/>
                <a:cs typeface="Arial" panose="020B0604020202020204" pitchFamily="34" charset="0"/>
              </a:rPr>
              <a:t>Prolonged stability and recyclability</a:t>
            </a:r>
          </a:p>
          <a:p>
            <a:pPr marL="285750" indent="-171450">
              <a:spcBef>
                <a:spcPts val="400"/>
              </a:spcBef>
              <a:buFont typeface="Wingdings" panose="05000000000000000000" pitchFamily="2" charset="2"/>
              <a:buChar char="§"/>
            </a:pPr>
            <a:r>
              <a:rPr lang="en-US" altLang="en-US" sz="1600" b="0" dirty="0" smtClean="0">
                <a:latin typeface="Arial" panose="020B0604020202020204" pitchFamily="34" charset="0"/>
                <a:cs typeface="Arial" panose="020B0604020202020204" pitchFamily="34" charset="0"/>
              </a:rPr>
              <a:t>Enhanced versatility leading towards single-pot or tandem reactions</a:t>
            </a:r>
          </a:p>
          <a:p>
            <a:pPr>
              <a:spcBef>
                <a:spcPts val="1200"/>
              </a:spcBef>
              <a:buNone/>
            </a:pPr>
            <a:r>
              <a:rPr lang="en-US" sz="1600" b="0" dirty="0" smtClean="0">
                <a:solidFill>
                  <a:srgbClr val="106636"/>
                </a:solidFill>
              </a:rPr>
              <a:t>For </a:t>
            </a:r>
            <a:r>
              <a:rPr lang="en-US" sz="1600" b="0" dirty="0">
                <a:solidFill>
                  <a:srgbClr val="106636"/>
                </a:solidFill>
              </a:rPr>
              <a:t>FY 2017, </a:t>
            </a:r>
            <a:r>
              <a:rPr lang="en-US" sz="1600" b="0" dirty="0" smtClean="0">
                <a:solidFill>
                  <a:srgbClr val="106636"/>
                </a:solidFill>
              </a:rPr>
              <a:t>proposed research will </a:t>
            </a:r>
            <a:r>
              <a:rPr lang="en-US" sz="1600" b="0" dirty="0">
                <a:solidFill>
                  <a:srgbClr val="106636"/>
                </a:solidFill>
              </a:rPr>
              <a:t>combine experiment and </a:t>
            </a:r>
            <a:r>
              <a:rPr lang="en-US" sz="1600" b="0" dirty="0" smtClean="0">
                <a:solidFill>
                  <a:srgbClr val="106636"/>
                </a:solidFill>
              </a:rPr>
              <a:t>modeling </a:t>
            </a:r>
            <a:r>
              <a:rPr lang="en-US" sz="1600" b="0" dirty="0" smtClean="0">
                <a:solidFill>
                  <a:srgbClr val="106636"/>
                </a:solidFill>
                <a:latin typeface="Arial" panose="020B0604020202020204" pitchFamily="34" charset="0"/>
                <a:cs typeface="Arial" panose="020B0604020202020204" pitchFamily="34" charset="0"/>
              </a:rPr>
              <a:t>to design novel efficient catalysts and reaction pathways.</a:t>
            </a:r>
            <a:endParaRPr lang="en-US" sz="1600" b="0" dirty="0" smtClean="0">
              <a:solidFill>
                <a:srgbClr val="146737"/>
              </a:solidFill>
              <a:latin typeface="Arial" pitchFamily="34" charset="0"/>
              <a:cs typeface="Arial" pitchFamily="34" charset="0"/>
            </a:endParaRPr>
          </a:p>
          <a:p>
            <a:pPr marL="285750" lvl="1" indent="-171450">
              <a:spcBef>
                <a:spcPts val="400"/>
              </a:spcBef>
              <a:buFont typeface="Wingdings" panose="05000000000000000000" pitchFamily="2" charset="2"/>
              <a:buChar char="§"/>
            </a:pPr>
            <a:r>
              <a:rPr lang="en-US" sz="1600" b="0" dirty="0" smtClean="0">
                <a:latin typeface="Arial" panose="020B0604020202020204" pitchFamily="34" charset="0"/>
                <a:cs typeface="Arial" panose="020B0604020202020204" pitchFamily="34" charset="0"/>
              </a:rPr>
              <a:t>Efforts will </a:t>
            </a:r>
            <a:r>
              <a:rPr lang="en-US" sz="1600" b="0" dirty="0">
                <a:latin typeface="Arial" panose="020B0604020202020204" pitchFamily="34" charset="0"/>
                <a:cs typeface="Arial" panose="020B0604020202020204" pitchFamily="34" charset="0"/>
              </a:rPr>
              <a:t>focus on minimizing energy intensity by understanding and controlling the energetics </a:t>
            </a:r>
            <a:r>
              <a:rPr lang="en-US" sz="1600" b="0" dirty="0" smtClean="0">
                <a:latin typeface="Arial" panose="020B0604020202020204" pitchFamily="34" charset="0"/>
                <a:cs typeface="Arial" panose="020B0604020202020204" pitchFamily="34" charset="0"/>
              </a:rPr>
              <a:t>of individual steps in the reaction pathway</a:t>
            </a:r>
            <a:endParaRPr lang="en-US" sz="1600" b="0" dirty="0">
              <a:latin typeface="Arial" panose="020B0604020202020204" pitchFamily="34" charset="0"/>
              <a:cs typeface="Arial" panose="020B0604020202020204" pitchFamily="34" charset="0"/>
            </a:endParaRPr>
          </a:p>
          <a:p>
            <a:pPr marL="285750" lvl="1" indent="-171450">
              <a:spcBef>
                <a:spcPts val="400"/>
              </a:spcBef>
              <a:buFont typeface="Wingdings" panose="05000000000000000000" pitchFamily="2" charset="2"/>
              <a:buChar char="§"/>
            </a:pPr>
            <a:r>
              <a:rPr lang="en-US" sz="1600" b="0" dirty="0" smtClean="0">
                <a:latin typeface="Arial" panose="020B0604020202020204" pitchFamily="34" charset="0"/>
                <a:cs typeface="Arial" panose="020B0604020202020204" pitchFamily="34" charset="0"/>
              </a:rPr>
              <a:t>Multifunctional </a:t>
            </a:r>
            <a:r>
              <a:rPr lang="en-US" sz="1600" b="0" dirty="0">
                <a:latin typeface="Arial" panose="020B0604020202020204" pitchFamily="34" charset="0"/>
                <a:cs typeface="Arial" panose="020B0604020202020204" pitchFamily="34" charset="0"/>
              </a:rPr>
              <a:t>catalysts inspired by Nature’s catalysts, </a:t>
            </a:r>
            <a:r>
              <a:rPr lang="en-US" sz="1600" b="0" dirty="0" smtClean="0">
                <a:latin typeface="Arial" panose="020B0604020202020204" pitchFamily="34" charset="0"/>
                <a:cs typeface="Arial" panose="020B0604020202020204" pitchFamily="34" charset="0"/>
              </a:rPr>
              <a:t>enzymes, or devised </a:t>
            </a:r>
            <a:r>
              <a:rPr lang="en-US" sz="1600" b="0" dirty="0">
                <a:latin typeface="Arial" panose="020B0604020202020204" pitchFamily="34" charset="0"/>
                <a:cs typeface="Arial" panose="020B0604020202020204" pitchFamily="34" charset="0"/>
              </a:rPr>
              <a:t>de novo will be </a:t>
            </a:r>
            <a:r>
              <a:rPr lang="en-US" sz="1600" b="0" dirty="0" smtClean="0">
                <a:latin typeface="Arial" panose="020B0604020202020204" pitchFamily="34" charset="0"/>
                <a:cs typeface="Arial" panose="020B0604020202020204" pitchFamily="34" charset="0"/>
              </a:rPr>
              <a:t>synthesized to operate </a:t>
            </a:r>
            <a:r>
              <a:rPr lang="en-US" sz="1600" b="0" dirty="0">
                <a:latin typeface="Arial" panose="020B0604020202020204" pitchFamily="34" charset="0"/>
                <a:cs typeface="Arial" panose="020B0604020202020204" pitchFamily="34" charset="0"/>
              </a:rPr>
              <a:t>in </a:t>
            </a:r>
            <a:r>
              <a:rPr lang="en-US" sz="1600" b="0" dirty="0" smtClean="0">
                <a:latin typeface="Arial" panose="020B0604020202020204" pitchFamily="34" charset="0"/>
                <a:cs typeface="Arial" panose="020B0604020202020204" pitchFamily="34" charset="0"/>
              </a:rPr>
              <a:t>water at </a:t>
            </a:r>
            <a:r>
              <a:rPr lang="en-US" sz="1600" b="0" dirty="0">
                <a:latin typeface="Arial" panose="020B0604020202020204" pitchFamily="34" charset="0"/>
                <a:cs typeface="Arial" panose="020B0604020202020204" pitchFamily="34" charset="0"/>
              </a:rPr>
              <a:t>ambient </a:t>
            </a:r>
            <a:r>
              <a:rPr lang="en-US" sz="1600" b="0" dirty="0" smtClean="0">
                <a:latin typeface="Arial" panose="020B0604020202020204" pitchFamily="34" charset="0"/>
                <a:cs typeface="Arial" panose="020B0604020202020204" pitchFamily="34" charset="0"/>
              </a:rPr>
              <a:t>conditions</a:t>
            </a:r>
            <a:endParaRPr lang="en-US" sz="1600" b="0" dirty="0">
              <a:latin typeface="Arial" panose="020B0604020202020204" pitchFamily="34" charset="0"/>
              <a:cs typeface="Arial" panose="020B0604020202020204" pitchFamily="34" charset="0"/>
            </a:endParaRPr>
          </a:p>
          <a:p>
            <a:pPr marL="285750" lvl="1" indent="-171450">
              <a:spcBef>
                <a:spcPts val="400"/>
              </a:spcBef>
              <a:buFont typeface="Wingdings" panose="05000000000000000000" pitchFamily="2" charset="2"/>
              <a:buChar char="§"/>
            </a:pPr>
            <a:r>
              <a:rPr lang="en-US" sz="1600" b="0" dirty="0" smtClean="0">
                <a:latin typeface="Arial" panose="020B0604020202020204" pitchFamily="34" charset="0"/>
                <a:cs typeface="Arial" panose="020B0604020202020204" pitchFamily="34" charset="0"/>
              </a:rPr>
              <a:t>Multidisciplinary approaches will combine principles of thermal, biological, </a:t>
            </a:r>
            <a:r>
              <a:rPr lang="en-US" sz="1600" b="0" dirty="0">
                <a:latin typeface="Arial" panose="020B0604020202020204" pitchFamily="34" charset="0"/>
                <a:cs typeface="Arial" panose="020B0604020202020204" pitchFamily="34" charset="0"/>
              </a:rPr>
              <a:t>electro</a:t>
            </a:r>
            <a:r>
              <a:rPr lang="en-US" sz="1600" b="0" dirty="0" smtClean="0">
                <a:latin typeface="Arial" panose="020B0604020202020204" pitchFamily="34" charset="0"/>
                <a:cs typeface="Arial" panose="020B0604020202020204" pitchFamily="34" charset="0"/>
              </a:rPr>
              <a:t>-, and </a:t>
            </a:r>
            <a:r>
              <a:rPr lang="en-US" sz="1600" b="0" dirty="0" err="1" smtClean="0">
                <a:latin typeface="Arial" panose="020B0604020202020204" pitchFamily="34" charset="0"/>
                <a:cs typeface="Arial" panose="020B0604020202020204" pitchFamily="34" charset="0"/>
              </a:rPr>
              <a:t>photoelectro</a:t>
            </a:r>
            <a:r>
              <a:rPr lang="en-US" sz="1600" b="0" dirty="0" smtClean="0">
                <a:latin typeface="Arial" panose="020B0604020202020204" pitchFamily="34" charset="0"/>
                <a:cs typeface="Arial" panose="020B0604020202020204" pitchFamily="34" charset="0"/>
              </a:rPr>
              <a:t>- catalysis</a:t>
            </a:r>
            <a:r>
              <a:rPr lang="en-US" sz="1600" b="0" dirty="0">
                <a:latin typeface="Arial" panose="020B0604020202020204" pitchFamily="34" charset="0"/>
                <a:cs typeface="Arial" panose="020B0604020202020204" pitchFamily="34" charset="0"/>
              </a:rPr>
              <a:t> </a:t>
            </a:r>
            <a:r>
              <a:rPr lang="en-US" sz="1600" b="0" dirty="0" smtClean="0">
                <a:latin typeface="Arial" panose="020B0604020202020204" pitchFamily="34" charset="0"/>
                <a:cs typeface="Arial" panose="020B0604020202020204" pitchFamily="34" charset="0"/>
              </a:rPr>
              <a:t>along with separations and reaction theory to develop next generation catalysts and to create new methods for conversion of renewable resources</a:t>
            </a:r>
          </a:p>
        </p:txBody>
      </p:sp>
      <p:sp>
        <p:nvSpPr>
          <p:cNvPr id="14" name="Slide Number Placeholder 2"/>
          <p:cNvSpPr>
            <a:spLocks noGrp="1"/>
          </p:cNvSpPr>
          <p:nvPr>
            <p:ph type="sldNum" sz="quarter" idx="11"/>
          </p:nvPr>
        </p:nvSpPr>
        <p:spPr>
          <a:xfrm>
            <a:off x="8413750" y="6351588"/>
            <a:ext cx="381000" cy="365125"/>
          </a:xfrm>
        </p:spPr>
        <p:txBody>
          <a:bodyPr/>
          <a:lstStyle/>
          <a:p>
            <a:fld id="{048367B6-A0F1-485F-928A-F8387AE218C3}" type="slidenum">
              <a:rPr lang="en-US" smtClean="0">
                <a:solidFill>
                  <a:srgbClr val="146837"/>
                </a:solidFill>
              </a:rPr>
              <a:pPr/>
              <a:t>17</a:t>
            </a:fld>
            <a:endParaRPr lang="en-US" dirty="0">
              <a:solidFill>
                <a:srgbClr val="146837"/>
              </a:solidFill>
            </a:endParaRPr>
          </a:p>
        </p:txBody>
      </p:sp>
      <p:sp>
        <p:nvSpPr>
          <p:cNvPr id="17" name="TextBox 16"/>
          <p:cNvSpPr txBox="1"/>
          <p:nvPr/>
        </p:nvSpPr>
        <p:spPr>
          <a:xfrm>
            <a:off x="6874568" y="4275069"/>
            <a:ext cx="2258007" cy="374461"/>
          </a:xfrm>
          <a:prstGeom prst="rect">
            <a:avLst/>
          </a:prstGeom>
          <a:noFill/>
        </p:spPr>
        <p:txBody>
          <a:bodyPr wrap="square" rtlCol="0">
            <a:spAutoFit/>
          </a:bodyPr>
          <a:lstStyle/>
          <a:p>
            <a:pPr algn="ctr">
              <a:lnSpc>
                <a:spcPts val="1100"/>
              </a:lnSpc>
            </a:pPr>
            <a:r>
              <a:rPr lang="en-US" sz="1050" dirty="0" err="1" smtClean="0">
                <a:latin typeface="Arial" panose="020B0604020202020204" pitchFamily="34" charset="0"/>
                <a:cs typeface="Arial" panose="020B0604020202020204" pitchFamily="34" charset="0"/>
              </a:rPr>
              <a:t>Nitrogenase</a:t>
            </a:r>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substrate reduction</a:t>
            </a:r>
          </a:p>
          <a:p>
            <a:pPr algn="ctr">
              <a:lnSpc>
                <a:spcPts val="1100"/>
              </a:lnSpc>
            </a:pPr>
            <a:endParaRPr lang="en-US" sz="1100" dirty="0"/>
          </a:p>
        </p:txBody>
      </p:sp>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4909" y="794201"/>
            <a:ext cx="1828800" cy="177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762750" y="5899684"/>
            <a:ext cx="2343149" cy="374461"/>
          </a:xfrm>
          <a:prstGeom prst="rect">
            <a:avLst/>
          </a:prstGeom>
          <a:noFill/>
        </p:spPr>
        <p:txBody>
          <a:bodyPr wrap="square" rtlCol="0">
            <a:spAutoFit/>
          </a:bodyPr>
          <a:lstStyle/>
          <a:p>
            <a:pPr algn="ctr">
              <a:lnSpc>
                <a:spcPts val="1100"/>
              </a:lnSpc>
            </a:pPr>
            <a:r>
              <a:rPr lang="en-US" sz="1050" dirty="0" smtClean="0"/>
              <a:t>Direct conversion of CO</a:t>
            </a:r>
            <a:r>
              <a:rPr lang="en-US" sz="800" dirty="0" smtClean="0"/>
              <a:t>2</a:t>
            </a:r>
            <a:r>
              <a:rPr lang="en-US" sz="1050" dirty="0" smtClean="0"/>
              <a:t> to methanol</a:t>
            </a:r>
            <a:endParaRPr lang="en-US" sz="1050" dirty="0"/>
          </a:p>
        </p:txBody>
      </p:sp>
      <p:sp>
        <p:nvSpPr>
          <p:cNvPr id="25" name="TextBox 24"/>
          <p:cNvSpPr txBox="1"/>
          <p:nvPr/>
        </p:nvSpPr>
        <p:spPr>
          <a:xfrm>
            <a:off x="6838939" y="2472090"/>
            <a:ext cx="2343149" cy="233397"/>
          </a:xfrm>
          <a:prstGeom prst="rect">
            <a:avLst/>
          </a:prstGeom>
          <a:noFill/>
        </p:spPr>
        <p:txBody>
          <a:bodyPr wrap="square" rtlCol="0">
            <a:spAutoFit/>
          </a:bodyPr>
          <a:lstStyle/>
          <a:p>
            <a:pPr algn="ctr">
              <a:lnSpc>
                <a:spcPts val="1100"/>
              </a:lnSpc>
            </a:pPr>
            <a:r>
              <a:rPr lang="en-US" sz="1050" dirty="0" smtClean="0"/>
              <a:t>Ammonia synthesis rate</a:t>
            </a:r>
            <a:endParaRPr lang="en-US" sz="1050" dirty="0"/>
          </a:p>
        </p:txBody>
      </p:sp>
    </p:spTree>
    <p:extLst>
      <p:ext uri="{BB962C8B-B14F-4D97-AF65-F5344CB8AC3E}">
        <p14:creationId xmlns:p14="http://schemas.microsoft.com/office/powerpoint/2010/main" val="514315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67799" cy="761999"/>
          </a:xfrm>
        </p:spPr>
        <p:txBody>
          <a:bodyPr/>
          <a:lstStyle/>
          <a:p>
            <a:pPr>
              <a:lnSpc>
                <a:spcPts val="2800"/>
              </a:lnSpc>
            </a:pPr>
            <a:r>
              <a:rPr lang="en-US" dirty="0" smtClean="0"/>
              <a:t>Corrosion and Materials under Extremes</a:t>
            </a:r>
            <a:endParaRPr lang="en-US" dirty="0"/>
          </a:p>
        </p:txBody>
      </p:sp>
      <p:sp>
        <p:nvSpPr>
          <p:cNvPr id="12" name="Rectangle 81"/>
          <p:cNvSpPr>
            <a:spLocks noChangeArrowheads="1"/>
          </p:cNvSpPr>
          <p:nvPr/>
        </p:nvSpPr>
        <p:spPr bwMode="auto">
          <a:xfrm>
            <a:off x="228600" y="762000"/>
            <a:ext cx="6477000" cy="548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800" b="1">
                <a:solidFill>
                  <a:schemeClr val="tx1"/>
                </a:solidFill>
                <a:latin typeface="Arial" charset="0"/>
              </a:defRPr>
            </a:lvl2pPr>
            <a:lvl3pPr marL="1143000" indent="-228600">
              <a:spcBef>
                <a:spcPct val="20000"/>
              </a:spcBef>
              <a:buChar char="•"/>
              <a:defRPr sz="2400" b="1">
                <a:solidFill>
                  <a:schemeClr val="tx1"/>
                </a:solidFill>
                <a:latin typeface="Arial" charset="0"/>
              </a:defRPr>
            </a:lvl3pPr>
            <a:lvl4pPr marL="1600200" indent="-228600">
              <a:spcBef>
                <a:spcPct val="20000"/>
              </a:spcBef>
              <a:buChar char="–"/>
              <a:defRPr sz="2000" b="1">
                <a:solidFill>
                  <a:schemeClr val="tx1"/>
                </a:solidFill>
                <a:latin typeface="Arial" charset="0"/>
              </a:defRPr>
            </a:lvl4pPr>
            <a:lvl5pPr marL="2057400" indent="-228600">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FontTx/>
              <a:buNone/>
            </a:pPr>
            <a:r>
              <a:rPr lang="en-US" altLang="en-US" sz="1600" b="0" dirty="0" smtClean="0">
                <a:solidFill>
                  <a:srgbClr val="106636"/>
                </a:solidFill>
                <a:latin typeface="Arial" panose="020B0604020202020204" pitchFamily="34" charset="0"/>
                <a:cs typeface="Arial" panose="020B0604020202020204" pitchFamily="34" charset="0"/>
              </a:rPr>
              <a:t>Corrosion and stress corrosion cracking is a destructive electrochemical attack of a material that can substantially reduce the lifetime and performance.  It is often exacerbated by other factors such as temperature, stress, radiation, and aggressive chemicals</a:t>
            </a:r>
          </a:p>
          <a:p>
            <a:pPr marL="285750" indent="-171450">
              <a:spcBef>
                <a:spcPts val="1200"/>
              </a:spcBef>
              <a:buFont typeface="Wingdings" panose="05000000000000000000" pitchFamily="2" charset="2"/>
              <a:buChar char="§"/>
            </a:pPr>
            <a:r>
              <a:rPr lang="en-US" altLang="en-US" sz="1600" b="0" dirty="0" smtClean="0">
                <a:latin typeface="Arial" panose="020B0604020202020204" pitchFamily="34" charset="0"/>
                <a:cs typeface="Arial" panose="020B0604020202020204" pitchFamily="34" charset="0"/>
              </a:rPr>
              <a:t>Identified </a:t>
            </a:r>
            <a:r>
              <a:rPr lang="en-US" altLang="en-US" sz="1600" b="0" dirty="0">
                <a:latin typeface="Arial" panose="020B0604020202020204" pitchFamily="34" charset="0"/>
                <a:cs typeface="Arial" panose="020B0604020202020204" pitchFamily="34" charset="0"/>
              </a:rPr>
              <a:t>by the QER as a challenge for energy infrastructure – transmission, generation, and storage</a:t>
            </a:r>
          </a:p>
          <a:p>
            <a:pPr marL="285750" indent="-171450">
              <a:spcBef>
                <a:spcPts val="1200"/>
              </a:spcBef>
              <a:buFont typeface="Wingdings" panose="05000000000000000000" pitchFamily="2" charset="2"/>
              <a:buChar char="§"/>
            </a:pPr>
            <a:r>
              <a:rPr lang="en-US" altLang="en-US" sz="1600" b="0" dirty="0" smtClean="0">
                <a:latin typeface="Arial" panose="020B0604020202020204" pitchFamily="34" charset="0"/>
                <a:cs typeface="Arial" panose="020B0604020202020204" pitchFamily="34" charset="0"/>
              </a:rPr>
              <a:t>Field is on the threshold of important breakthroughs, building on emerging advances across many fields of science and technology, especially well suited to combined experiment/theory approaches</a:t>
            </a:r>
          </a:p>
          <a:p>
            <a:pPr marL="114300">
              <a:spcBef>
                <a:spcPts val="600"/>
              </a:spcBef>
              <a:buNone/>
            </a:pPr>
            <a:endParaRPr lang="en-US" altLang="en-US" sz="400" b="0" dirty="0" smtClean="0">
              <a:latin typeface="Arial" panose="020B0604020202020204" pitchFamily="34" charset="0"/>
              <a:cs typeface="Arial" panose="020B0604020202020204" pitchFamily="34" charset="0"/>
            </a:endParaRPr>
          </a:p>
          <a:p>
            <a:pPr lvl="0" eaLnBrk="0" fontAlgn="base" hangingPunct="0">
              <a:spcAft>
                <a:spcPct val="0"/>
              </a:spcAft>
              <a:buNone/>
            </a:pPr>
            <a:r>
              <a:rPr lang="en-US" sz="1600" b="0" dirty="0">
                <a:solidFill>
                  <a:srgbClr val="106636"/>
                </a:solidFill>
              </a:rPr>
              <a:t>For FY 2017, </a:t>
            </a:r>
            <a:r>
              <a:rPr lang="en-US" sz="1600" b="0" dirty="0" smtClean="0">
                <a:solidFill>
                  <a:srgbClr val="106636"/>
                </a:solidFill>
              </a:rPr>
              <a:t>proposed research will </a:t>
            </a:r>
            <a:r>
              <a:rPr lang="en-US" sz="1600" b="0" dirty="0">
                <a:solidFill>
                  <a:srgbClr val="106636"/>
                </a:solidFill>
              </a:rPr>
              <a:t>combine experiment and </a:t>
            </a:r>
            <a:r>
              <a:rPr lang="en-US" sz="1600" b="0" dirty="0" smtClean="0">
                <a:solidFill>
                  <a:srgbClr val="106636"/>
                </a:solidFill>
              </a:rPr>
              <a:t>modeling </a:t>
            </a:r>
            <a:r>
              <a:rPr lang="en-US" sz="1600" b="0" dirty="0" smtClean="0">
                <a:solidFill>
                  <a:srgbClr val="106636"/>
                </a:solidFill>
                <a:latin typeface="Arial" panose="020B0604020202020204" pitchFamily="34" charset="0"/>
                <a:cs typeface="Arial" panose="020B0604020202020204" pitchFamily="34" charset="0"/>
              </a:rPr>
              <a:t>to develop a fundamental </a:t>
            </a:r>
            <a:r>
              <a:rPr lang="en-US" sz="1600" b="0" dirty="0">
                <a:solidFill>
                  <a:srgbClr val="106636"/>
                </a:solidFill>
                <a:latin typeface="Arial" panose="020B0604020202020204" pitchFamily="34" charset="0"/>
                <a:cs typeface="Arial" panose="020B0604020202020204" pitchFamily="34" charset="0"/>
              </a:rPr>
              <a:t>understanding of corrosion and degradation </a:t>
            </a:r>
            <a:r>
              <a:rPr lang="en-US" sz="1600" b="0" dirty="0" smtClean="0">
                <a:solidFill>
                  <a:srgbClr val="106636"/>
                </a:solidFill>
                <a:latin typeface="Arial" panose="020B0604020202020204" pitchFamily="34" charset="0"/>
                <a:cs typeface="Arial" panose="020B0604020202020204" pitchFamily="34" charset="0"/>
              </a:rPr>
              <a:t>processes that can be applied to improve materials for energy technologies:</a:t>
            </a:r>
            <a:endParaRPr lang="en-US" sz="1600" b="0" dirty="0">
              <a:solidFill>
                <a:srgbClr val="146737"/>
              </a:solidFill>
              <a:latin typeface="Arial" pitchFamily="34" charset="0"/>
              <a:cs typeface="Arial" pitchFamily="34" charset="0"/>
            </a:endParaRPr>
          </a:p>
          <a:p>
            <a:pPr marL="285750" lvl="0" indent="-171450" fontAlgn="base">
              <a:spcBef>
                <a:spcPts val="1200"/>
              </a:spcBef>
              <a:spcAft>
                <a:spcPct val="0"/>
              </a:spcAft>
              <a:buFont typeface="Wingdings" panose="05000000000000000000" pitchFamily="2" charset="2"/>
              <a:buChar char="§"/>
            </a:pPr>
            <a:r>
              <a:rPr lang="en-US" sz="1600" b="0" dirty="0">
                <a:latin typeface="Arial" panose="020B0604020202020204" pitchFamily="34" charset="0"/>
                <a:cs typeface="Arial" panose="020B0604020202020204" pitchFamily="34" charset="0"/>
              </a:rPr>
              <a:t>Use advanced modeling and </a:t>
            </a:r>
            <a:r>
              <a:rPr lang="en-US" sz="1600" b="0" dirty="0" smtClean="0">
                <a:latin typeface="Arial" panose="020B0604020202020204" pitchFamily="34" charset="0"/>
                <a:cs typeface="Arial" panose="020B0604020202020204" pitchFamily="34" charset="0"/>
              </a:rPr>
              <a:t>characterization </a:t>
            </a:r>
            <a:r>
              <a:rPr lang="en-US" sz="1600" b="0" dirty="0">
                <a:latin typeface="Arial" panose="020B0604020202020204" pitchFamily="34" charset="0"/>
                <a:cs typeface="Arial" panose="020B0604020202020204" pitchFamily="34" charset="0"/>
              </a:rPr>
              <a:t>tools to </a:t>
            </a:r>
            <a:r>
              <a:rPr lang="en-US" sz="1600" b="0" dirty="0" smtClean="0">
                <a:latin typeface="Arial" panose="020B0604020202020204" pitchFamily="34" charset="0"/>
                <a:cs typeface="Arial" panose="020B0604020202020204" pitchFamily="34" charset="0"/>
              </a:rPr>
              <a:t>assess </a:t>
            </a:r>
            <a:r>
              <a:rPr lang="en-US" sz="1600" b="0" dirty="0">
                <a:latin typeface="Arial" panose="020B0604020202020204" pitchFamily="34" charset="0"/>
                <a:cs typeface="Arial" panose="020B0604020202020204" pitchFamily="34" charset="0"/>
              </a:rPr>
              <a:t>the evolution of material structure and properties in multiple extreme </a:t>
            </a:r>
            <a:r>
              <a:rPr lang="en-US" sz="1600" b="0" dirty="0" smtClean="0">
                <a:latin typeface="Arial" panose="020B0604020202020204" pitchFamily="34" charset="0"/>
                <a:cs typeface="Arial" panose="020B0604020202020204" pitchFamily="34" charset="0"/>
              </a:rPr>
              <a:t>environments with emphasis on critical regions including interfaces</a:t>
            </a:r>
          </a:p>
          <a:p>
            <a:pPr marL="285750" lvl="0" indent="-171450" fontAlgn="base">
              <a:spcBef>
                <a:spcPts val="1200"/>
              </a:spcBef>
              <a:spcAft>
                <a:spcPct val="0"/>
              </a:spcAft>
              <a:buFont typeface="Wingdings" panose="05000000000000000000" pitchFamily="2" charset="2"/>
              <a:buChar char="§"/>
            </a:pPr>
            <a:r>
              <a:rPr lang="en-US" sz="1600" b="0" dirty="0" smtClean="0">
                <a:latin typeface="Arial" panose="020B0604020202020204" pitchFamily="34" charset="0"/>
                <a:cs typeface="Arial" panose="020B0604020202020204" pitchFamily="34" charset="0"/>
              </a:rPr>
              <a:t>High-fidelity, multiscale </a:t>
            </a:r>
            <a:r>
              <a:rPr lang="en-US" sz="1600" b="0" dirty="0">
                <a:latin typeface="Arial" panose="020B0604020202020204" pitchFamily="34" charset="0"/>
                <a:cs typeface="Arial" panose="020B0604020202020204" pitchFamily="34" charset="0"/>
              </a:rPr>
              <a:t>modeling (</a:t>
            </a:r>
            <a:r>
              <a:rPr lang="en-US" sz="1600" b="0" dirty="0" err="1">
                <a:latin typeface="Arial" panose="020B0604020202020204" pitchFamily="34" charset="0"/>
                <a:cs typeface="Arial" panose="020B0604020202020204" pitchFamily="34" charset="0"/>
              </a:rPr>
              <a:t>nano</a:t>
            </a:r>
            <a:r>
              <a:rPr lang="en-US" sz="1600" b="0" dirty="0">
                <a:latin typeface="Arial" panose="020B0604020202020204" pitchFamily="34" charset="0"/>
                <a:cs typeface="Arial" panose="020B0604020202020204" pitchFamily="34" charset="0"/>
              </a:rPr>
              <a:t> to </a:t>
            </a:r>
            <a:r>
              <a:rPr lang="en-US" sz="1600" b="0" dirty="0" err="1" smtClean="0">
                <a:latin typeface="Arial" panose="020B0604020202020204" pitchFamily="34" charset="0"/>
                <a:cs typeface="Arial" panose="020B0604020202020204" pitchFamily="34" charset="0"/>
              </a:rPr>
              <a:t>meso</a:t>
            </a:r>
            <a:r>
              <a:rPr lang="en-US" sz="1600" b="0" dirty="0" smtClean="0">
                <a:latin typeface="Arial" panose="020B0604020202020204" pitchFamily="34" charset="0"/>
                <a:cs typeface="Arial" panose="020B0604020202020204" pitchFamily="34" charset="0"/>
              </a:rPr>
              <a:t>) (BES), that can be integrated into predictions </a:t>
            </a:r>
            <a:r>
              <a:rPr lang="en-US" sz="1600" b="0" dirty="0">
                <a:latin typeface="Arial" panose="020B0604020202020204" pitchFamily="34" charset="0"/>
                <a:cs typeface="Arial" panose="020B0604020202020204" pitchFamily="34" charset="0"/>
              </a:rPr>
              <a:t>of corrosion degradation in actual service </a:t>
            </a:r>
            <a:r>
              <a:rPr lang="en-US" sz="1600" b="0" dirty="0" smtClean="0">
                <a:latin typeface="Arial" panose="020B0604020202020204" pitchFamily="34" charset="0"/>
                <a:cs typeface="Arial" panose="020B0604020202020204" pitchFamily="34" charset="0"/>
              </a:rPr>
              <a:t>environments (technology offices)</a:t>
            </a:r>
            <a:endParaRPr lang="en-US" sz="1600" b="0" dirty="0">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8975" y="838200"/>
            <a:ext cx="2009775" cy="13265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7357616" y="2111830"/>
            <a:ext cx="1372492" cy="383023"/>
          </a:xfrm>
          <a:prstGeom prst="rect">
            <a:avLst/>
          </a:prstGeom>
          <a:noFill/>
        </p:spPr>
        <p:txBody>
          <a:bodyPr wrap="none" rtlCol="0">
            <a:spAutoFit/>
          </a:bodyPr>
          <a:lstStyle/>
          <a:p>
            <a:r>
              <a:rPr lang="en-US" sz="1100" dirty="0" smtClean="0"/>
              <a:t>Cast iron pipe failure</a:t>
            </a:r>
            <a:endParaRPr lang="en-US" sz="1100" dirty="0"/>
          </a:p>
        </p:txBody>
      </p:sp>
      <p:sp>
        <p:nvSpPr>
          <p:cNvPr id="10" name="TextBox 9"/>
          <p:cNvSpPr txBox="1"/>
          <p:nvPr/>
        </p:nvSpPr>
        <p:spPr>
          <a:xfrm>
            <a:off x="6938962" y="3952206"/>
            <a:ext cx="2209800" cy="374461"/>
          </a:xfrm>
          <a:prstGeom prst="rect">
            <a:avLst/>
          </a:prstGeom>
          <a:noFill/>
        </p:spPr>
        <p:txBody>
          <a:bodyPr wrap="square" rtlCol="0">
            <a:spAutoFit/>
          </a:bodyPr>
          <a:lstStyle/>
          <a:p>
            <a:pPr algn="ctr">
              <a:lnSpc>
                <a:spcPts val="1100"/>
              </a:lnSpc>
            </a:pPr>
            <a:r>
              <a:rPr lang="en-US" sz="1100" dirty="0" smtClean="0"/>
              <a:t>Stress Corrosion Cracking:  </a:t>
            </a:r>
          </a:p>
          <a:p>
            <a:pPr algn="ctr">
              <a:lnSpc>
                <a:spcPts val="1100"/>
              </a:lnSpc>
            </a:pPr>
            <a:r>
              <a:rPr lang="en-US" sz="1100" dirty="0" smtClean="0"/>
              <a:t>Davis-</a:t>
            </a:r>
            <a:r>
              <a:rPr lang="en-US" sz="1100" dirty="0" err="1" smtClean="0"/>
              <a:t>Besse</a:t>
            </a:r>
            <a:r>
              <a:rPr lang="en-US" sz="1100" dirty="0" smtClean="0"/>
              <a:t> Reactor Vessel</a:t>
            </a:r>
            <a:endParaRPr lang="en-US" sz="1100" dirty="0"/>
          </a:p>
        </p:txBody>
      </p:sp>
      <p:pic>
        <p:nvPicPr>
          <p:cNvPr id="11" name="Picture 4" descr="C:\Users\schr515\Documents\Reports\BES Highlight June 2014\Ni yellow Cr green O blue_brightfield added.png"/>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7056121" y="4474817"/>
            <a:ext cx="2011680" cy="150876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086600" y="5983577"/>
            <a:ext cx="1905000" cy="233397"/>
          </a:xfrm>
          <a:prstGeom prst="rect">
            <a:avLst/>
          </a:prstGeom>
          <a:noFill/>
        </p:spPr>
        <p:txBody>
          <a:bodyPr wrap="square" rtlCol="0">
            <a:spAutoFit/>
          </a:bodyPr>
          <a:lstStyle/>
          <a:p>
            <a:pPr algn="ctr">
              <a:lnSpc>
                <a:spcPts val="1100"/>
              </a:lnSpc>
            </a:pPr>
            <a:r>
              <a:rPr lang="en-US" sz="1100" dirty="0" smtClean="0"/>
              <a:t>Cracking at the nanoscale</a:t>
            </a:r>
            <a:endParaRPr lang="en-US" sz="11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6120" y="2438400"/>
            <a:ext cx="2011680" cy="1513806"/>
          </a:xfrm>
          <a:prstGeom prst="rect">
            <a:avLst/>
          </a:prstGeom>
        </p:spPr>
      </p:pic>
      <p:sp>
        <p:nvSpPr>
          <p:cNvPr id="14" name="Slide Number Placeholder 2"/>
          <p:cNvSpPr>
            <a:spLocks noGrp="1"/>
          </p:cNvSpPr>
          <p:nvPr>
            <p:ph type="sldNum" sz="quarter" idx="11"/>
          </p:nvPr>
        </p:nvSpPr>
        <p:spPr>
          <a:xfrm>
            <a:off x="8413750" y="6351588"/>
            <a:ext cx="381000" cy="365125"/>
          </a:xfrm>
        </p:spPr>
        <p:txBody>
          <a:bodyPr/>
          <a:lstStyle/>
          <a:p>
            <a:fld id="{048367B6-A0F1-485F-928A-F8387AE218C3}" type="slidenum">
              <a:rPr lang="en-US" smtClean="0">
                <a:solidFill>
                  <a:srgbClr val="146837"/>
                </a:solidFill>
              </a:rPr>
              <a:pPr/>
              <a:t>18</a:t>
            </a:fld>
            <a:endParaRPr lang="en-US" dirty="0">
              <a:solidFill>
                <a:srgbClr val="146837"/>
              </a:solidFill>
            </a:endParaRPr>
          </a:p>
        </p:txBody>
      </p:sp>
    </p:spTree>
    <p:extLst>
      <p:ext uri="{BB962C8B-B14F-4D97-AF65-F5344CB8AC3E}">
        <p14:creationId xmlns:p14="http://schemas.microsoft.com/office/powerpoint/2010/main" val="1521423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967235" y="3049931"/>
            <a:ext cx="1664238" cy="253916"/>
          </a:xfrm>
          <a:prstGeom prst="rect">
            <a:avLst/>
          </a:prstGeom>
          <a:solidFill>
            <a:schemeClr val="bg1"/>
          </a:solidFill>
        </p:spPr>
        <p:txBody>
          <a:bodyPr wrap="none" rtlCol="0">
            <a:spAutoFit/>
          </a:bodyPr>
          <a:lstStyle/>
          <a:p>
            <a:r>
              <a:rPr lang="en-US" sz="1050" dirty="0" smtClean="0"/>
              <a:t>Superconducting Islands</a:t>
            </a:r>
            <a:endParaRPr lang="en-US" sz="1050" dirty="0"/>
          </a:p>
        </p:txBody>
      </p:sp>
      <p:sp>
        <p:nvSpPr>
          <p:cNvPr id="5" name="Content Placeholder 4"/>
          <p:cNvSpPr>
            <a:spLocks noGrp="1"/>
          </p:cNvSpPr>
          <p:nvPr>
            <p:ph idx="1"/>
          </p:nvPr>
        </p:nvSpPr>
        <p:spPr>
          <a:xfrm>
            <a:off x="152400" y="760412"/>
            <a:ext cx="6686204" cy="5487988"/>
          </a:xfrm>
        </p:spPr>
        <p:txBody>
          <a:bodyPr/>
          <a:lstStyle/>
          <a:p>
            <a:pPr marL="0" indent="0" eaLnBrk="1" hangingPunct="1">
              <a:spcBef>
                <a:spcPct val="0"/>
              </a:spcBef>
              <a:buNone/>
            </a:pPr>
            <a:r>
              <a:rPr lang="en-US" sz="1600" b="0" dirty="0" smtClean="0">
                <a:solidFill>
                  <a:srgbClr val="106636"/>
                </a:solidFill>
              </a:rPr>
              <a:t>New materials are needed for next generation semiconductors, energy efficient electronics, and technological advances ranging from new magnets to superconductors to support energy technologies.</a:t>
            </a:r>
          </a:p>
          <a:p>
            <a:pPr marL="400050" indent="-285750" eaLnBrk="1" hangingPunct="1">
              <a:spcBef>
                <a:spcPct val="0"/>
              </a:spcBef>
              <a:buFont typeface="Wingdings" panose="05000000000000000000" pitchFamily="2" charset="2"/>
              <a:buChar char="§"/>
            </a:pPr>
            <a:r>
              <a:rPr lang="en-US" sz="1600" b="0" dirty="0" smtClean="0">
                <a:solidFill>
                  <a:schemeClr val="tx1"/>
                </a:solidFill>
              </a:rPr>
              <a:t>Emerging </a:t>
            </a:r>
            <a:r>
              <a:rPr lang="en-US" sz="1600" b="0" dirty="0">
                <a:solidFill>
                  <a:schemeClr val="tx1"/>
                </a:solidFill>
              </a:rPr>
              <a:t>quantum materials -- materials whose properties result from strong and coherent interactions of the constituent electrons with each other, the atomic lattice, or light. </a:t>
            </a:r>
            <a:r>
              <a:rPr lang="en-US" sz="1600" b="0" dirty="0">
                <a:solidFill>
                  <a:srgbClr val="106636"/>
                </a:solidFill>
              </a:rPr>
              <a:t> </a:t>
            </a:r>
            <a:endParaRPr lang="en-US" sz="1600" b="0" dirty="0" smtClean="0">
              <a:solidFill>
                <a:srgbClr val="106636"/>
              </a:solidFill>
            </a:endParaRPr>
          </a:p>
          <a:p>
            <a:pPr marL="0" indent="0" eaLnBrk="1" hangingPunct="1">
              <a:spcBef>
                <a:spcPct val="0"/>
              </a:spcBef>
              <a:buNone/>
            </a:pPr>
            <a:endParaRPr lang="en-US" sz="1600" b="0" dirty="0">
              <a:solidFill>
                <a:srgbClr val="106636"/>
              </a:solidFill>
            </a:endParaRPr>
          </a:p>
          <a:p>
            <a:pPr marL="0" indent="0" eaLnBrk="1" hangingPunct="1">
              <a:spcBef>
                <a:spcPct val="0"/>
              </a:spcBef>
              <a:buNone/>
            </a:pPr>
            <a:r>
              <a:rPr lang="en-US" sz="1600" b="0" dirty="0" smtClean="0">
                <a:solidFill>
                  <a:srgbClr val="106636"/>
                </a:solidFill>
              </a:rPr>
              <a:t>In FY 2017, additional </a:t>
            </a:r>
            <a:r>
              <a:rPr lang="en-US" sz="1600" b="0" dirty="0">
                <a:solidFill>
                  <a:srgbClr val="106636"/>
                </a:solidFill>
              </a:rPr>
              <a:t>research to discover new materials with unprecedented properties </a:t>
            </a:r>
            <a:r>
              <a:rPr lang="en-US" sz="1600" b="0" dirty="0" smtClean="0">
                <a:solidFill>
                  <a:srgbClr val="106636"/>
                </a:solidFill>
              </a:rPr>
              <a:t>is </a:t>
            </a:r>
            <a:r>
              <a:rPr lang="en-US" sz="1600" b="0" dirty="0">
                <a:solidFill>
                  <a:srgbClr val="106636"/>
                </a:solidFill>
              </a:rPr>
              <a:t>proposed to take advantage of these phenomena </a:t>
            </a:r>
            <a:r>
              <a:rPr lang="en-US" sz="1600" b="0" dirty="0" smtClean="0">
                <a:solidFill>
                  <a:srgbClr val="106636"/>
                </a:solidFill>
              </a:rPr>
              <a:t>and recent </a:t>
            </a:r>
            <a:r>
              <a:rPr lang="en-US" sz="1600" b="0" dirty="0">
                <a:solidFill>
                  <a:srgbClr val="106636"/>
                </a:solidFill>
              </a:rPr>
              <a:t>advances in the ability to manipulate and exploit coherence in light and </a:t>
            </a:r>
            <a:r>
              <a:rPr lang="en-US" sz="1600" b="0" dirty="0" smtClean="0">
                <a:solidFill>
                  <a:srgbClr val="106636"/>
                </a:solidFill>
              </a:rPr>
              <a:t>matter.</a:t>
            </a:r>
          </a:p>
          <a:p>
            <a:pPr marL="285750" indent="-171450" eaLnBrk="1" hangingPunct="1">
              <a:spcBef>
                <a:spcPts val="0"/>
              </a:spcBef>
              <a:buFont typeface="Wingdings" panose="05000000000000000000" pitchFamily="2" charset="2"/>
              <a:buChar char="§"/>
            </a:pPr>
            <a:r>
              <a:rPr lang="en-US" sz="1600" b="0" dirty="0" smtClean="0">
                <a:solidFill>
                  <a:schemeClr val="tx1"/>
                </a:solidFill>
              </a:rPr>
              <a:t>Discovery </a:t>
            </a:r>
            <a:r>
              <a:rPr lang="en-US" sz="1600" b="0" dirty="0">
                <a:solidFill>
                  <a:schemeClr val="tx1"/>
                </a:solidFill>
              </a:rPr>
              <a:t>of entirely new materials and properties </a:t>
            </a:r>
            <a:r>
              <a:rPr lang="en-US" sz="1600" b="0" dirty="0" smtClean="0">
                <a:solidFill>
                  <a:schemeClr val="tx1"/>
                </a:solidFill>
              </a:rPr>
              <a:t>through atomic-level control of </a:t>
            </a:r>
            <a:r>
              <a:rPr lang="en-US" sz="1600" b="0" dirty="0">
                <a:solidFill>
                  <a:schemeClr val="tx1"/>
                </a:solidFill>
              </a:rPr>
              <a:t>synthesis and design of materials to enable high quality, tailored interfaces, controlled heterogeneity, and coherent manipulation of charge, </a:t>
            </a:r>
            <a:r>
              <a:rPr lang="en-US" sz="1600" b="0" dirty="0" smtClean="0">
                <a:solidFill>
                  <a:schemeClr val="tx1"/>
                </a:solidFill>
              </a:rPr>
              <a:t>spin, strain, </a:t>
            </a:r>
            <a:r>
              <a:rPr lang="en-US" sz="1600" b="0" dirty="0">
                <a:solidFill>
                  <a:schemeClr val="tx1"/>
                </a:solidFill>
              </a:rPr>
              <a:t>and lattice </a:t>
            </a:r>
            <a:r>
              <a:rPr lang="en-US" sz="1600" b="0" dirty="0" smtClean="0">
                <a:solidFill>
                  <a:schemeClr val="tx1"/>
                </a:solidFill>
              </a:rPr>
              <a:t>dynamics</a:t>
            </a:r>
          </a:p>
          <a:p>
            <a:pPr marL="285750" indent="-171450" eaLnBrk="1" hangingPunct="1">
              <a:spcBef>
                <a:spcPts val="1200"/>
              </a:spcBef>
              <a:buFont typeface="Wingdings" panose="05000000000000000000" pitchFamily="2" charset="2"/>
              <a:buChar char="§"/>
            </a:pPr>
            <a:r>
              <a:rPr lang="en-US" sz="1600" b="0" dirty="0" smtClean="0">
                <a:solidFill>
                  <a:schemeClr val="tx1"/>
                </a:solidFill>
              </a:rPr>
              <a:t>Application of combined characterization tools to understand diffusion at interfaces, control of spin, and correlation with structure and chemistry – including ultrafast timescales and near-atomic spatial resolution </a:t>
            </a:r>
            <a:endParaRPr lang="en-US" sz="1600" b="0" dirty="0">
              <a:solidFill>
                <a:schemeClr val="tx1"/>
              </a:solidFill>
            </a:endParaRPr>
          </a:p>
          <a:p>
            <a:pPr marL="285750" indent="-171450" eaLnBrk="1" hangingPunct="1">
              <a:spcBef>
                <a:spcPts val="1200"/>
              </a:spcBef>
              <a:buFont typeface="Wingdings" panose="05000000000000000000" pitchFamily="2" charset="2"/>
              <a:buChar char="§"/>
            </a:pPr>
            <a:r>
              <a:rPr lang="en-US" sz="1600" b="0" dirty="0">
                <a:solidFill>
                  <a:schemeClr val="tx1"/>
                </a:solidFill>
              </a:rPr>
              <a:t>Predictive theory and modeling coupled with experiments to </a:t>
            </a:r>
            <a:r>
              <a:rPr lang="en-US" sz="1600" b="0" dirty="0" smtClean="0">
                <a:solidFill>
                  <a:schemeClr val="tx1"/>
                </a:solidFill>
              </a:rPr>
              <a:t>evaluate </a:t>
            </a:r>
            <a:r>
              <a:rPr lang="en-US" sz="1600" b="0" dirty="0">
                <a:solidFill>
                  <a:schemeClr val="tx1"/>
                </a:solidFill>
              </a:rPr>
              <a:t>new </a:t>
            </a:r>
            <a:r>
              <a:rPr lang="en-US" sz="1600" b="0" dirty="0" smtClean="0">
                <a:solidFill>
                  <a:schemeClr val="tx1"/>
                </a:solidFill>
              </a:rPr>
              <a:t>phenomena</a:t>
            </a:r>
            <a:endParaRPr lang="en-US" sz="1600" b="0" dirty="0">
              <a:solidFill>
                <a:srgbClr val="106636"/>
              </a:solidFill>
            </a:endParaRPr>
          </a:p>
        </p:txBody>
      </p:sp>
      <p:sp>
        <p:nvSpPr>
          <p:cNvPr id="4" name="Title 3"/>
          <p:cNvSpPr>
            <a:spLocks noGrp="1"/>
          </p:cNvSpPr>
          <p:nvPr>
            <p:ph type="title"/>
          </p:nvPr>
        </p:nvSpPr>
        <p:spPr/>
        <p:txBody>
          <a:bodyPr/>
          <a:lstStyle/>
          <a:p>
            <a:r>
              <a:rPr lang="en-US" smtClean="0"/>
              <a:t>Quantum </a:t>
            </a:r>
            <a:r>
              <a:rPr lang="en-US" dirty="0" smtClean="0"/>
              <a:t>Materials</a:t>
            </a:r>
            <a:endParaRPr lang="en-US" dirty="0"/>
          </a:p>
        </p:txBody>
      </p:sp>
      <p:sp>
        <p:nvSpPr>
          <p:cNvPr id="3" name="Slide Number Placeholder 2"/>
          <p:cNvSpPr>
            <a:spLocks noGrp="1"/>
          </p:cNvSpPr>
          <p:nvPr>
            <p:ph type="sldNum" sz="quarter" idx="11"/>
          </p:nvPr>
        </p:nvSpPr>
        <p:spPr/>
        <p:txBody>
          <a:bodyPr/>
          <a:lstStyle/>
          <a:p>
            <a:pPr>
              <a:defRPr/>
            </a:pPr>
            <a:fld id="{D1C3E240-9EB6-4604-A43D-9910B3F588EA}" type="slidenum">
              <a:rPr lang="en-US" smtClean="0"/>
              <a:pPr>
                <a:defRPr/>
              </a:pPr>
              <a:t>19</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1407" r="6798" b="12941"/>
          <a:stretch/>
        </p:blipFill>
        <p:spPr bwMode="auto">
          <a:xfrm>
            <a:off x="6850323" y="2153987"/>
            <a:ext cx="1874916" cy="94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775" t="31537" r="-775" b="1358"/>
          <a:stretch/>
        </p:blipFill>
        <p:spPr bwMode="auto">
          <a:xfrm>
            <a:off x="6838604" y="4734560"/>
            <a:ext cx="1874520" cy="125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1467"/>
          <a:stretch/>
        </p:blipFill>
        <p:spPr>
          <a:xfrm>
            <a:off x="6838604" y="802640"/>
            <a:ext cx="1874520" cy="1106384"/>
          </a:xfrm>
          <a:prstGeom prst="rect">
            <a:avLst/>
          </a:prstGeom>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476" r="30696" b="5825"/>
          <a:stretch/>
        </p:blipFill>
        <p:spPr bwMode="auto">
          <a:xfrm rot="5400000">
            <a:off x="7138863" y="2997462"/>
            <a:ext cx="1204070" cy="17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245004" y="1859431"/>
            <a:ext cx="1085554" cy="253916"/>
          </a:xfrm>
          <a:prstGeom prst="rect">
            <a:avLst/>
          </a:prstGeom>
          <a:noFill/>
        </p:spPr>
        <p:txBody>
          <a:bodyPr wrap="none" rtlCol="0">
            <a:spAutoFit/>
          </a:bodyPr>
          <a:lstStyle/>
          <a:p>
            <a:r>
              <a:rPr lang="en-US" sz="1050" dirty="0" smtClean="0"/>
              <a:t>Semiconductor</a:t>
            </a:r>
            <a:endParaRPr lang="en-US" sz="1050" dirty="0"/>
          </a:p>
        </p:txBody>
      </p:sp>
      <p:sp>
        <p:nvSpPr>
          <p:cNvPr id="11" name="TextBox 10"/>
          <p:cNvSpPr txBox="1"/>
          <p:nvPr/>
        </p:nvSpPr>
        <p:spPr>
          <a:xfrm>
            <a:off x="7245004" y="5931998"/>
            <a:ext cx="1032655" cy="253916"/>
          </a:xfrm>
          <a:prstGeom prst="rect">
            <a:avLst/>
          </a:prstGeom>
          <a:noFill/>
        </p:spPr>
        <p:txBody>
          <a:bodyPr wrap="none" rtlCol="0">
            <a:spAutoFit/>
          </a:bodyPr>
          <a:lstStyle/>
          <a:p>
            <a:r>
              <a:rPr lang="en-US" sz="1050" dirty="0" err="1" smtClean="0"/>
              <a:t>Metamaterials</a:t>
            </a:r>
            <a:endParaRPr lang="en-US" sz="1050" dirty="0"/>
          </a:p>
        </p:txBody>
      </p:sp>
      <p:sp>
        <p:nvSpPr>
          <p:cNvPr id="13" name="TextBox 12"/>
          <p:cNvSpPr txBox="1"/>
          <p:nvPr/>
        </p:nvSpPr>
        <p:spPr>
          <a:xfrm>
            <a:off x="6789512" y="4434231"/>
            <a:ext cx="1968809" cy="253916"/>
          </a:xfrm>
          <a:prstGeom prst="rect">
            <a:avLst/>
          </a:prstGeom>
          <a:noFill/>
        </p:spPr>
        <p:txBody>
          <a:bodyPr wrap="none" rtlCol="0">
            <a:spAutoFit/>
          </a:bodyPr>
          <a:lstStyle/>
          <a:p>
            <a:r>
              <a:rPr lang="en-US" sz="1050" dirty="0" smtClean="0"/>
              <a:t>Atomic diffusion across layers</a:t>
            </a:r>
            <a:endParaRPr lang="en-US" sz="1050" dirty="0"/>
          </a:p>
        </p:txBody>
      </p:sp>
    </p:spTree>
    <p:extLst>
      <p:ext uri="{BB962C8B-B14F-4D97-AF65-F5344CB8AC3E}">
        <p14:creationId xmlns:p14="http://schemas.microsoft.com/office/powerpoint/2010/main" val="3814381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1721" y="1526516"/>
            <a:ext cx="7419976" cy="3170044"/>
          </a:xfrm>
          <a:prstGeom prst="rect">
            <a:avLst/>
          </a:prstGeom>
        </p:spPr>
        <p:txBody>
          <a:bodyPr wrap="square" lIns="91387" tIns="45693" rIns="91387" bIns="45693">
            <a:spAutoFit/>
          </a:bodyPr>
          <a:lstStyle/>
          <a:p>
            <a:pPr marL="628219" indent="-626457" defTabSz="912328">
              <a:spcBef>
                <a:spcPts val="1200"/>
              </a:spcBef>
              <a:spcAft>
                <a:spcPts val="1200"/>
              </a:spcAft>
              <a:buFont typeface="Wingdings" pitchFamily="2" charset="2"/>
              <a:buChar char="§"/>
            </a:pPr>
            <a:r>
              <a:rPr lang="en-US" sz="2400" dirty="0">
                <a:solidFill>
                  <a:srgbClr val="006600"/>
                </a:solidFill>
                <a:latin typeface="Arial" pitchFamily="34" charset="0"/>
                <a:cs typeface="Arial" pitchFamily="34" charset="0"/>
              </a:rPr>
              <a:t>BES Staffing Update</a:t>
            </a:r>
          </a:p>
          <a:p>
            <a:pPr marL="628219" indent="-626457" defTabSz="912328">
              <a:spcBef>
                <a:spcPts val="1200"/>
              </a:spcBef>
              <a:spcAft>
                <a:spcPts val="1200"/>
              </a:spcAft>
              <a:buFont typeface="Wingdings" pitchFamily="2" charset="2"/>
              <a:buChar char="§"/>
            </a:pPr>
            <a:r>
              <a:rPr lang="en-US" sz="2400" dirty="0">
                <a:solidFill>
                  <a:srgbClr val="006600"/>
                </a:solidFill>
                <a:latin typeface="Arial" pitchFamily="34" charset="0"/>
                <a:cs typeface="Arial" pitchFamily="34" charset="0"/>
              </a:rPr>
              <a:t>FY </a:t>
            </a:r>
            <a:r>
              <a:rPr lang="en-US" sz="2400" dirty="0" smtClean="0">
                <a:solidFill>
                  <a:srgbClr val="006600"/>
                </a:solidFill>
                <a:latin typeface="Arial" pitchFamily="34" charset="0"/>
                <a:cs typeface="Arial" pitchFamily="34" charset="0"/>
              </a:rPr>
              <a:t>2016 </a:t>
            </a:r>
            <a:r>
              <a:rPr lang="en-US" sz="2400" dirty="0">
                <a:solidFill>
                  <a:srgbClr val="006600"/>
                </a:solidFill>
                <a:latin typeface="Arial" pitchFamily="34" charset="0"/>
                <a:cs typeface="Arial" pitchFamily="34" charset="0"/>
              </a:rPr>
              <a:t>Appropriation &amp; Program Activities </a:t>
            </a:r>
          </a:p>
          <a:p>
            <a:pPr marL="628219" indent="-626457" defTabSz="912328">
              <a:spcBef>
                <a:spcPts val="1200"/>
              </a:spcBef>
              <a:spcAft>
                <a:spcPts val="1200"/>
              </a:spcAft>
              <a:buFont typeface="Wingdings" pitchFamily="2" charset="2"/>
              <a:buChar char="§"/>
            </a:pPr>
            <a:r>
              <a:rPr lang="en-US" sz="2400" dirty="0">
                <a:solidFill>
                  <a:srgbClr val="006600"/>
                </a:solidFill>
                <a:latin typeface="Arial" pitchFamily="34" charset="0"/>
                <a:cs typeface="Arial" pitchFamily="34" charset="0"/>
              </a:rPr>
              <a:t>FY </a:t>
            </a:r>
            <a:r>
              <a:rPr lang="en-US" sz="2400" dirty="0" smtClean="0">
                <a:solidFill>
                  <a:srgbClr val="006600"/>
                </a:solidFill>
                <a:latin typeface="Arial" pitchFamily="34" charset="0"/>
                <a:cs typeface="Arial" pitchFamily="34" charset="0"/>
              </a:rPr>
              <a:t>2017 </a:t>
            </a:r>
            <a:r>
              <a:rPr lang="en-US" sz="2400" dirty="0">
                <a:solidFill>
                  <a:srgbClr val="006600"/>
                </a:solidFill>
                <a:latin typeface="Arial" pitchFamily="34" charset="0"/>
                <a:cs typeface="Arial" pitchFamily="34" charset="0"/>
              </a:rPr>
              <a:t>President’s Request</a:t>
            </a:r>
          </a:p>
          <a:p>
            <a:pPr marL="628219" indent="-626457" defTabSz="912328">
              <a:spcBef>
                <a:spcPts val="1200"/>
              </a:spcBef>
              <a:spcAft>
                <a:spcPts val="1200"/>
              </a:spcAft>
              <a:buFont typeface="Wingdings" pitchFamily="2" charset="2"/>
              <a:buChar char="§"/>
            </a:pPr>
            <a:r>
              <a:rPr lang="en-US" sz="2400" dirty="0" smtClean="0">
                <a:solidFill>
                  <a:srgbClr val="006600"/>
                </a:solidFill>
                <a:latin typeface="Arial" pitchFamily="34" charset="0"/>
                <a:cs typeface="Arial" pitchFamily="34" charset="0"/>
              </a:rPr>
              <a:t>Follow-on Activities</a:t>
            </a:r>
            <a:endParaRPr lang="en-US" sz="2400" dirty="0">
              <a:solidFill>
                <a:srgbClr val="006600"/>
              </a:solidFill>
              <a:latin typeface="Arial" pitchFamily="34" charset="0"/>
              <a:cs typeface="Arial" pitchFamily="34" charset="0"/>
            </a:endParaRPr>
          </a:p>
          <a:p>
            <a:pPr marL="1762" defTabSz="912009">
              <a:spcBef>
                <a:spcPts val="1200"/>
              </a:spcBef>
              <a:spcAft>
                <a:spcPts val="1200"/>
              </a:spcAft>
            </a:pPr>
            <a:endParaRPr lang="en-US" sz="2400" dirty="0">
              <a:solidFill>
                <a:srgbClr val="006600"/>
              </a:solidFill>
              <a:latin typeface="Arial" pitchFamily="34" charset="0"/>
              <a:cs typeface="Arial" pitchFamily="34" charset="0"/>
            </a:endParaRPr>
          </a:p>
        </p:txBody>
      </p:sp>
      <p:sp>
        <p:nvSpPr>
          <p:cNvPr id="4" name="Rectangle 3"/>
          <p:cNvSpPr>
            <a:spLocks noChangeArrowheads="1"/>
          </p:cNvSpPr>
          <p:nvPr/>
        </p:nvSpPr>
        <p:spPr bwMode="auto">
          <a:xfrm>
            <a:off x="0" y="115168"/>
            <a:ext cx="9144000" cy="723265"/>
          </a:xfrm>
          <a:prstGeom prst="rect">
            <a:avLst/>
          </a:prstGeom>
          <a:noFill/>
          <a:ln w="9525">
            <a:noFill/>
            <a:miter lim="800000"/>
            <a:headEnd/>
            <a:tailEnd/>
          </a:ln>
        </p:spPr>
        <p:txBody>
          <a:bodyPr lIns="101597" tIns="50799" rIns="101597" bIns="50799"/>
          <a:lstStyle/>
          <a:p>
            <a:pPr algn="ctr" defTabSz="913865" fontAlgn="auto">
              <a:spcBef>
                <a:spcPts val="0"/>
              </a:spcBef>
              <a:spcAft>
                <a:spcPts val="0"/>
              </a:spcAft>
              <a:tabLst>
                <a:tab pos="1885762" algn="l"/>
              </a:tabLst>
              <a:defRPr/>
            </a:pPr>
            <a:r>
              <a:rPr lang="en-US" sz="3000" kern="0" dirty="0">
                <a:solidFill>
                  <a:srgbClr val="006600"/>
                </a:solidFill>
                <a:latin typeface="Arial" pitchFamily="34" charset="0"/>
                <a:cs typeface="Arial" pitchFamily="34" charset="0"/>
              </a:rPr>
              <a:t>Outline</a:t>
            </a:r>
          </a:p>
        </p:txBody>
      </p:sp>
      <p:sp>
        <p:nvSpPr>
          <p:cNvPr id="5"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2460" y="26073"/>
            <a:ext cx="9043539" cy="678777"/>
          </a:xfrm>
        </p:spPr>
        <p:txBody>
          <a:bodyPr>
            <a:noAutofit/>
          </a:bodyPr>
          <a:lstStyle/>
          <a:p>
            <a:r>
              <a:rPr lang="en-US" sz="2000" dirty="0" smtClean="0"/>
              <a:t>Subsurface Grand Challenge</a:t>
            </a:r>
            <a:r>
              <a:rPr lang="en-US" sz="2000" dirty="0"/>
              <a:t>: Advanced </a:t>
            </a:r>
            <a:r>
              <a:rPr lang="en-US" sz="2000" dirty="0" smtClean="0"/>
              <a:t>Imaging </a:t>
            </a:r>
            <a:r>
              <a:rPr lang="en-US" sz="2000" dirty="0"/>
              <a:t>of </a:t>
            </a:r>
            <a:r>
              <a:rPr lang="en-US" sz="2000" dirty="0" smtClean="0"/>
              <a:t>Geophysical </a:t>
            </a:r>
            <a:r>
              <a:rPr lang="en-US" sz="2000" dirty="0"/>
              <a:t>and </a:t>
            </a:r>
            <a:r>
              <a:rPr lang="en-US" sz="2000" dirty="0" smtClean="0"/>
              <a:t/>
            </a:r>
            <a:br>
              <a:rPr lang="en-US" sz="2000" dirty="0" smtClean="0"/>
            </a:br>
            <a:r>
              <a:rPr lang="en-US" sz="2000" dirty="0" smtClean="0"/>
              <a:t>Geochemical Signals </a:t>
            </a:r>
            <a:r>
              <a:rPr lang="en-US" sz="2000" dirty="0"/>
              <a:t>in the </a:t>
            </a:r>
            <a:r>
              <a:rPr lang="en-US" sz="2000" dirty="0" smtClean="0"/>
              <a:t>Subsurface</a:t>
            </a:r>
            <a:endParaRPr lang="en-US" sz="1800" dirty="0"/>
          </a:p>
        </p:txBody>
      </p:sp>
      <p:sp>
        <p:nvSpPr>
          <p:cNvPr id="25"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smtClean="0"/>
              <a:pPr>
                <a:defRPr/>
              </a:pPr>
              <a:t>20</a:t>
            </a:fld>
            <a:endParaRPr lang="en-US" dirty="0"/>
          </a:p>
        </p:txBody>
      </p:sp>
      <p:sp>
        <p:nvSpPr>
          <p:cNvPr id="3" name="Rectangle 2"/>
          <p:cNvSpPr/>
          <p:nvPr/>
        </p:nvSpPr>
        <p:spPr>
          <a:xfrm>
            <a:off x="176740" y="1624875"/>
            <a:ext cx="6600578" cy="2539157"/>
          </a:xfrm>
          <a:prstGeom prst="rect">
            <a:avLst/>
          </a:prstGeom>
          <a:noFill/>
        </p:spPr>
        <p:txBody>
          <a:bodyPr wrap="square">
            <a:spAutoFit/>
          </a:bodyPr>
          <a:lstStyle/>
          <a:p>
            <a:pPr>
              <a:spcAft>
                <a:spcPts val="600"/>
              </a:spcAft>
            </a:pPr>
            <a:r>
              <a:rPr lang="en-US" sz="1600" b="1" dirty="0" smtClean="0"/>
              <a:t>Key Challenges</a:t>
            </a:r>
            <a:endParaRPr lang="en-US" sz="1600" dirty="0" smtClean="0"/>
          </a:p>
          <a:p>
            <a:pPr marL="285750" indent="-285750">
              <a:spcBef>
                <a:spcPts val="0"/>
              </a:spcBef>
              <a:spcAft>
                <a:spcPts val="400"/>
              </a:spcAft>
              <a:buFont typeface="Wingdings" pitchFamily="2" charset="2"/>
              <a:buChar char="§"/>
            </a:pPr>
            <a:r>
              <a:rPr lang="en-US" sz="1600" dirty="0" smtClean="0"/>
              <a:t>Stress, which governs the overall repository/reservoir response, is obtained only </a:t>
            </a:r>
            <a:r>
              <a:rPr lang="en-US" sz="1600" dirty="0"/>
              <a:t>indirectly from strain and rock </a:t>
            </a:r>
            <a:r>
              <a:rPr lang="en-US" sz="1600" dirty="0" smtClean="0"/>
              <a:t>plasticity</a:t>
            </a:r>
          </a:p>
          <a:p>
            <a:pPr marL="285750" indent="-285750">
              <a:spcBef>
                <a:spcPts val="0"/>
              </a:spcBef>
              <a:spcAft>
                <a:spcPts val="400"/>
              </a:spcAft>
              <a:buFont typeface="Wingdings" pitchFamily="2" charset="2"/>
              <a:buChar char="§"/>
            </a:pPr>
            <a:r>
              <a:rPr lang="en-US" sz="1600" dirty="0" smtClean="0"/>
              <a:t>Rocks have multi-scale fracture network structure - fractures cannot be individually resolved at all relevant scales </a:t>
            </a:r>
          </a:p>
          <a:p>
            <a:pPr marL="285750" indent="-285750">
              <a:spcBef>
                <a:spcPts val="0"/>
              </a:spcBef>
              <a:spcAft>
                <a:spcPts val="400"/>
              </a:spcAft>
              <a:buFont typeface="Wingdings" pitchFamily="2" charset="2"/>
              <a:buChar char="§"/>
            </a:pPr>
            <a:r>
              <a:rPr lang="en-US" sz="1600" dirty="0" smtClean="0"/>
              <a:t>Rock mechanics is strongly influenced by chemical-mechanical coupling via precipitation/dissolution in fractures and pores</a:t>
            </a:r>
            <a:endParaRPr lang="en-US" sz="1600" i="1" dirty="0" smtClean="0"/>
          </a:p>
          <a:p>
            <a:pPr marL="285750" indent="-285750">
              <a:spcBef>
                <a:spcPts val="0"/>
              </a:spcBef>
              <a:spcAft>
                <a:spcPts val="400"/>
              </a:spcAft>
              <a:buFont typeface="Wingdings" pitchFamily="2" charset="2"/>
              <a:buChar char="§"/>
            </a:pPr>
            <a:r>
              <a:rPr lang="en-US" sz="1600" dirty="0" smtClean="0"/>
              <a:t>Requires tightly integrated field, laboratory, and computational approaches</a:t>
            </a:r>
            <a:endParaRPr lang="en-US" sz="160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628" y="1515601"/>
            <a:ext cx="1979844" cy="264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76740" y="4061990"/>
            <a:ext cx="8686732" cy="2123658"/>
          </a:xfrm>
          <a:prstGeom prst="rect">
            <a:avLst/>
          </a:prstGeom>
          <a:noFill/>
        </p:spPr>
        <p:txBody>
          <a:bodyPr wrap="square" rtlCol="0">
            <a:spAutoFit/>
          </a:bodyPr>
          <a:lstStyle/>
          <a:p>
            <a:pPr>
              <a:spcAft>
                <a:spcPts val="600"/>
              </a:spcAft>
            </a:pPr>
            <a:r>
              <a:rPr lang="en-US" sz="1600" b="1" dirty="0" smtClean="0">
                <a:latin typeface="Arial" pitchFamily="34" charset="0"/>
                <a:cs typeface="Arial" pitchFamily="34" charset="0"/>
              </a:rPr>
              <a:t>Implementation Plan</a:t>
            </a:r>
          </a:p>
          <a:p>
            <a:pPr marL="285750" indent="-285750">
              <a:spcAft>
                <a:spcPts val="600"/>
              </a:spcAft>
              <a:buFont typeface="Wingdings" pitchFamily="2" charset="2"/>
              <a:buChar char="§"/>
            </a:pPr>
            <a:r>
              <a:rPr lang="en-US" sz="1600" dirty="0" smtClean="0">
                <a:latin typeface="Arial" pitchFamily="34" charset="0"/>
                <a:cs typeface="Arial" pitchFamily="34" charset="0"/>
              </a:rPr>
              <a:t>$33.8M to fully fund up to</a:t>
            </a:r>
            <a:r>
              <a:rPr lang="en-US" sz="1600" dirty="0">
                <a:latin typeface="Arial" pitchFamily="34" charset="0"/>
                <a:cs typeface="Arial" pitchFamily="34" charset="0"/>
              </a:rPr>
              <a:t> 5</a:t>
            </a:r>
            <a:r>
              <a:rPr lang="en-US" sz="1600" dirty="0" smtClean="0">
                <a:latin typeface="Arial" pitchFamily="34" charset="0"/>
                <a:cs typeface="Arial" pitchFamily="34" charset="0"/>
              </a:rPr>
              <a:t> </a:t>
            </a:r>
            <a:r>
              <a:rPr lang="en-US" sz="1600" dirty="0">
                <a:latin typeface="Arial" pitchFamily="34" charset="0"/>
                <a:cs typeface="Arial" pitchFamily="34" charset="0"/>
              </a:rPr>
              <a:t>Energy Frontier Research </a:t>
            </a:r>
            <a:r>
              <a:rPr lang="en-US" sz="1600" dirty="0" smtClean="0">
                <a:latin typeface="Arial" pitchFamily="34" charset="0"/>
                <a:cs typeface="Arial" pitchFamily="34" charset="0"/>
              </a:rPr>
              <a:t>Centers </a:t>
            </a:r>
            <a:r>
              <a:rPr lang="en-US" sz="1600" dirty="0">
                <a:latin typeface="Arial" pitchFamily="34" charset="0"/>
                <a:cs typeface="Arial" pitchFamily="34" charset="0"/>
              </a:rPr>
              <a:t>(</a:t>
            </a:r>
            <a:r>
              <a:rPr lang="en-US" sz="1600" dirty="0" smtClean="0">
                <a:latin typeface="Arial" pitchFamily="34" charset="0"/>
                <a:cs typeface="Arial" pitchFamily="34" charset="0"/>
              </a:rPr>
              <a:t>EFRCs) for three years</a:t>
            </a:r>
          </a:p>
          <a:p>
            <a:pPr marL="285750" indent="-285750">
              <a:spcAft>
                <a:spcPts val="600"/>
              </a:spcAft>
              <a:buFont typeface="Wingdings" pitchFamily="2" charset="2"/>
              <a:buChar char="§"/>
            </a:pPr>
            <a:r>
              <a:rPr lang="en-US" sz="1600" dirty="0">
                <a:latin typeface="Arial" pitchFamily="34" charset="0"/>
                <a:cs typeface="Arial" pitchFamily="34" charset="0"/>
              </a:rPr>
              <a:t>EFRCs will engage the grand challenge through development and </a:t>
            </a:r>
            <a:r>
              <a:rPr lang="en-US" sz="1600" dirty="0" smtClean="0">
                <a:latin typeface="Arial" pitchFamily="34" charset="0"/>
                <a:cs typeface="Arial" pitchFamily="34" charset="0"/>
              </a:rPr>
              <a:t>use of </a:t>
            </a:r>
            <a:r>
              <a:rPr lang="en-US" sz="1600" dirty="0">
                <a:latin typeface="Arial" pitchFamily="34" charset="0"/>
                <a:cs typeface="Arial" pitchFamily="34" charset="0"/>
              </a:rPr>
              <a:t>new geophysical/geochemical imaging approaches and computational </a:t>
            </a:r>
            <a:r>
              <a:rPr lang="en-US" sz="1600" dirty="0" smtClean="0">
                <a:latin typeface="Arial" pitchFamily="34" charset="0"/>
                <a:cs typeface="Arial" pitchFamily="34" charset="0"/>
              </a:rPr>
              <a:t>methods</a:t>
            </a:r>
            <a:endParaRPr lang="en-US" sz="1600" dirty="0">
              <a:latin typeface="Arial" pitchFamily="34" charset="0"/>
              <a:cs typeface="Arial" pitchFamily="34" charset="0"/>
            </a:endParaRPr>
          </a:p>
          <a:p>
            <a:pPr marL="742789" lvl="1" indent="-285750">
              <a:spcAft>
                <a:spcPts val="600"/>
              </a:spcAft>
              <a:buFont typeface="Arial" pitchFamily="34" charset="0"/>
              <a:buChar char="−"/>
            </a:pPr>
            <a:r>
              <a:rPr lang="en-US" sz="1600" dirty="0" smtClean="0">
                <a:latin typeface="Arial" pitchFamily="34" charset="0"/>
                <a:cs typeface="Arial" pitchFamily="34" charset="0"/>
              </a:rPr>
              <a:t>Coupling with cross-cutting activities (computational/data analysis methods, new laboratory studies on imaging and chemical analysis)</a:t>
            </a:r>
          </a:p>
          <a:p>
            <a:pPr marL="742789" lvl="1" indent="-285750">
              <a:spcAft>
                <a:spcPts val="600"/>
              </a:spcAft>
              <a:buFont typeface="Arial" pitchFamily="34" charset="0"/>
              <a:buChar char="−"/>
            </a:pPr>
            <a:r>
              <a:rPr lang="en-US" sz="1600" dirty="0" smtClean="0">
                <a:latin typeface="Arial" pitchFamily="34" charset="0"/>
                <a:cs typeface="Arial" pitchFamily="34" charset="0"/>
              </a:rPr>
              <a:t>Coupling with </a:t>
            </a:r>
            <a:r>
              <a:rPr lang="en-US" sz="1600" dirty="0">
                <a:latin typeface="Arial" pitchFamily="34" charset="0"/>
                <a:cs typeface="Arial" pitchFamily="34" charset="0"/>
              </a:rPr>
              <a:t>field-based </a:t>
            </a:r>
            <a:r>
              <a:rPr lang="en-US" sz="1600" dirty="0" smtClean="0">
                <a:latin typeface="Arial" pitchFamily="34" charset="0"/>
                <a:cs typeface="Arial" pitchFamily="34" charset="0"/>
              </a:rPr>
              <a:t>projects (supported by DOE technology programs)</a:t>
            </a:r>
          </a:p>
        </p:txBody>
      </p:sp>
      <p:sp>
        <p:nvSpPr>
          <p:cNvPr id="5" name="Rectangle 4"/>
          <p:cNvSpPr/>
          <p:nvPr/>
        </p:nvSpPr>
        <p:spPr>
          <a:xfrm>
            <a:off x="3555983" y="6302695"/>
            <a:ext cx="5115198" cy="276999"/>
          </a:xfrm>
          <a:prstGeom prst="rect">
            <a:avLst/>
          </a:prstGeom>
        </p:spPr>
        <p:txBody>
          <a:bodyPr wrap="square">
            <a:spAutoFit/>
          </a:bodyPr>
          <a:lstStyle/>
          <a:p>
            <a:r>
              <a:rPr lang="en-US" sz="1200" dirty="0">
                <a:hlinkClick r:id="rId4"/>
              </a:rPr>
              <a:t>http://</a:t>
            </a:r>
            <a:r>
              <a:rPr lang="en-US" sz="1200" dirty="0" smtClean="0">
                <a:hlinkClick r:id="rId4"/>
              </a:rPr>
              <a:t>energy.gov/subsurface-technology-and-engineering-rdd-crosscut</a:t>
            </a:r>
            <a:r>
              <a:rPr lang="en-US" sz="1200" dirty="0" smtClean="0"/>
              <a:t> </a:t>
            </a:r>
            <a:endParaRPr lang="en-US" sz="1200" dirty="0"/>
          </a:p>
        </p:txBody>
      </p:sp>
      <p:sp>
        <p:nvSpPr>
          <p:cNvPr id="2" name="TextBox 1"/>
          <p:cNvSpPr txBox="1"/>
          <p:nvPr/>
        </p:nvSpPr>
        <p:spPr>
          <a:xfrm>
            <a:off x="176740" y="805077"/>
            <a:ext cx="8494441" cy="830997"/>
          </a:xfrm>
          <a:prstGeom prst="rect">
            <a:avLst/>
          </a:prstGeom>
          <a:noFill/>
        </p:spPr>
        <p:txBody>
          <a:bodyPr wrap="square" rtlCol="0">
            <a:spAutoFit/>
          </a:bodyPr>
          <a:lstStyle/>
          <a:p>
            <a:r>
              <a:rPr lang="en-US" sz="1600" dirty="0" smtClean="0"/>
              <a:t>Predicting and controlling geological response to perturbations from energy production and storage depends crucially on the arrangements of faults and fractures with respect to ambient subsurface stress.  </a:t>
            </a:r>
          </a:p>
        </p:txBody>
      </p:sp>
    </p:spTree>
    <p:extLst>
      <p:ext uri="{BB962C8B-B14F-4D97-AF65-F5344CB8AC3E}">
        <p14:creationId xmlns:p14="http://schemas.microsoft.com/office/powerpoint/2010/main" val="22703147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778" t="7710" r="17686" b="8570"/>
          <a:stretch/>
        </p:blipFill>
        <p:spPr>
          <a:xfrm>
            <a:off x="119718" y="1536699"/>
            <a:ext cx="3716936" cy="3609484"/>
          </a:xfrm>
          <a:prstGeom prst="rect">
            <a:avLst/>
          </a:prstGeom>
        </p:spPr>
      </p:pic>
      <p:sp>
        <p:nvSpPr>
          <p:cNvPr id="4" name="Content Placeholder 3"/>
          <p:cNvSpPr>
            <a:spLocks noGrp="1"/>
          </p:cNvSpPr>
          <p:nvPr>
            <p:ph idx="1"/>
          </p:nvPr>
        </p:nvSpPr>
        <p:spPr>
          <a:xfrm>
            <a:off x="4585294" y="864727"/>
            <a:ext cx="4258669" cy="5770811"/>
          </a:xfrm>
        </p:spPr>
        <p:txBody>
          <a:bodyPr>
            <a:spAutoFit/>
          </a:bodyPr>
          <a:lstStyle/>
          <a:p>
            <a:pPr marL="168275" indent="-168275">
              <a:spcBef>
                <a:spcPts val="0"/>
              </a:spcBef>
              <a:spcAft>
                <a:spcPts val="1200"/>
              </a:spcAft>
              <a:buFont typeface="Wingdings" panose="05000000000000000000" pitchFamily="2" charset="2"/>
              <a:buChar char="§"/>
            </a:pPr>
            <a:r>
              <a:rPr lang="en-US" sz="1600" b="0" dirty="0" smtClean="0">
                <a:solidFill>
                  <a:prstClr val="black"/>
                </a:solidFill>
                <a:latin typeface="Arial" charset="0"/>
              </a:rPr>
              <a:t>High-accuracy </a:t>
            </a:r>
            <a:r>
              <a:rPr lang="en-US" sz="1600" b="0" dirty="0">
                <a:solidFill>
                  <a:prstClr val="black"/>
                </a:solidFill>
                <a:latin typeface="Arial" charset="0"/>
              </a:rPr>
              <a:t>software is needed to understand how the behavior of atoms and molecules (or quantum effects) impacts energy conversion and materials synthesis.</a:t>
            </a:r>
          </a:p>
          <a:p>
            <a:pPr marL="168275" indent="-168275">
              <a:spcBef>
                <a:spcPts val="0"/>
              </a:spcBef>
              <a:spcAft>
                <a:spcPts val="1200"/>
              </a:spcAft>
              <a:buFont typeface="Wingdings" panose="05000000000000000000" pitchFamily="2" charset="2"/>
              <a:buChar char="§"/>
            </a:pPr>
            <a:r>
              <a:rPr lang="en-US" sz="1600" b="0" dirty="0">
                <a:solidFill>
                  <a:prstClr val="black"/>
                </a:solidFill>
                <a:latin typeface="Arial" charset="0"/>
              </a:rPr>
              <a:t>Open-source, experimentally validated software, based on advanced quantum mechanical methods, is needed for accelerated prediction of functional materials and molecular assemblies</a:t>
            </a:r>
            <a:r>
              <a:rPr lang="en-US" sz="1600" b="0" dirty="0" smtClean="0">
                <a:solidFill>
                  <a:prstClr val="black"/>
                </a:solidFill>
                <a:latin typeface="Arial" charset="0"/>
              </a:rPr>
              <a:t>..</a:t>
            </a:r>
          </a:p>
          <a:p>
            <a:pPr marL="168275" indent="-168275">
              <a:spcBef>
                <a:spcPts val="0"/>
              </a:spcBef>
              <a:spcAft>
                <a:spcPts val="1200"/>
              </a:spcAft>
              <a:buFont typeface="Wingdings" panose="05000000000000000000" pitchFamily="2" charset="2"/>
              <a:buChar char="§"/>
            </a:pPr>
            <a:r>
              <a:rPr lang="en-US" sz="1600" b="0" dirty="0" smtClean="0">
                <a:solidFill>
                  <a:prstClr val="black"/>
                </a:solidFill>
                <a:latin typeface="Arial" charset="0"/>
              </a:rPr>
              <a:t>At NERSC, the most used code is VASP, a commercial Austrian atomic scale modeling code requiring purchase of license.  Development of Espresso, a materials sciences code, is led by Italy.</a:t>
            </a:r>
          </a:p>
          <a:p>
            <a:pPr marL="168275" indent="-168275">
              <a:spcBef>
                <a:spcPts val="0"/>
              </a:spcBef>
              <a:spcAft>
                <a:spcPts val="1200"/>
              </a:spcAft>
              <a:buFont typeface="Wingdings" panose="05000000000000000000" pitchFamily="2" charset="2"/>
              <a:buChar char="§"/>
            </a:pPr>
            <a:r>
              <a:rPr lang="en-US" sz="1600" b="0" dirty="0" smtClean="0">
                <a:solidFill>
                  <a:prstClr val="black"/>
                </a:solidFill>
                <a:latin typeface="Arial" charset="0"/>
              </a:rPr>
              <a:t>Top codes used at NERSC </a:t>
            </a:r>
            <a:r>
              <a:rPr lang="en-US" sz="1600" b="0" dirty="0">
                <a:solidFill>
                  <a:prstClr val="black"/>
                </a:solidFill>
                <a:latin typeface="Arial" charset="0"/>
              </a:rPr>
              <a:t>for other fields were </a:t>
            </a:r>
            <a:r>
              <a:rPr lang="en-US" sz="1600" b="0" dirty="0" smtClean="0">
                <a:solidFill>
                  <a:prstClr val="black"/>
                </a:solidFill>
                <a:latin typeface="Arial" charset="0"/>
              </a:rPr>
              <a:t>developed in the U.S. and are all free, open-source community codes. </a:t>
            </a:r>
          </a:p>
          <a:p>
            <a:pPr marL="168275" indent="-168275">
              <a:spcBef>
                <a:spcPts val="0"/>
              </a:spcBef>
              <a:spcAft>
                <a:spcPts val="1200"/>
              </a:spcAft>
              <a:buFont typeface="Wingdings" panose="05000000000000000000" pitchFamily="2" charset="2"/>
              <a:buChar char="§"/>
            </a:pPr>
            <a:r>
              <a:rPr lang="en-US" sz="1600" b="0" dirty="0" smtClean="0">
                <a:solidFill>
                  <a:prstClr val="black"/>
                </a:solidFill>
                <a:latin typeface="Arial" charset="0"/>
              </a:rPr>
              <a:t>In FY 2017, a new effort in computational chemical sciences is proposed ($14M).</a:t>
            </a:r>
          </a:p>
          <a:p>
            <a:pPr marL="0" lvl="1" indent="0">
              <a:lnSpc>
                <a:spcPts val="1800"/>
              </a:lnSpc>
              <a:spcBef>
                <a:spcPts val="0"/>
              </a:spcBef>
              <a:spcAft>
                <a:spcPts val="600"/>
              </a:spcAft>
              <a:buNone/>
            </a:pPr>
            <a:endParaRPr lang="en-US" sz="1600" dirty="0">
              <a:solidFill>
                <a:schemeClr val="tx1"/>
              </a:solidFill>
            </a:endParaRPr>
          </a:p>
        </p:txBody>
      </p:sp>
      <p:sp>
        <p:nvSpPr>
          <p:cNvPr id="3" name="Title 2"/>
          <p:cNvSpPr>
            <a:spLocks noGrp="1"/>
          </p:cNvSpPr>
          <p:nvPr>
            <p:ph type="title"/>
          </p:nvPr>
        </p:nvSpPr>
        <p:spPr>
          <a:xfrm>
            <a:off x="0" y="28135"/>
            <a:ext cx="9144000" cy="722377"/>
          </a:xfrm>
        </p:spPr>
        <p:txBody>
          <a:bodyPr/>
          <a:lstStyle/>
          <a:p>
            <a:pPr>
              <a:lnSpc>
                <a:spcPct val="90000"/>
              </a:lnSpc>
            </a:pPr>
            <a:r>
              <a:rPr lang="en-US" dirty="0" smtClean="0"/>
              <a:t>Increase for Computational Materials and Chemical Sciences </a:t>
            </a:r>
            <a:endParaRPr lang="en-US" sz="2000" dirty="0"/>
          </a:p>
        </p:txBody>
      </p:sp>
      <p:sp>
        <p:nvSpPr>
          <p:cNvPr id="19"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fontAlgn="base">
              <a:spcBef>
                <a:spcPct val="0"/>
              </a:spcBef>
              <a:spcAft>
                <a:spcPct val="0"/>
              </a:spcAft>
              <a:defRPr/>
            </a:pPr>
            <a:fld id="{6EEA275D-5A49-48A8-817D-44C3EA0A3A2F}" type="slidenum">
              <a:rPr lang="en-US" sz="1200">
                <a:solidFill>
                  <a:srgbClr val="106636"/>
                </a:solidFill>
                <a:latin typeface="Arial" pitchFamily="34" charset="0"/>
                <a:cs typeface="Arial" pitchFamily="34" charset="0"/>
              </a:rPr>
              <a:pPr algn="r" fontAlgn="base">
                <a:spcBef>
                  <a:spcPct val="0"/>
                </a:spcBef>
                <a:spcAft>
                  <a:spcPct val="0"/>
                </a:spcAft>
                <a:defRPr/>
              </a:pPr>
              <a:t>21</a:t>
            </a:fld>
            <a:endParaRPr lang="en-US" sz="1200" dirty="0">
              <a:solidFill>
                <a:srgbClr val="106636"/>
              </a:solidFill>
              <a:latin typeface="Arial" pitchFamily="34" charset="0"/>
              <a:cs typeface="Arial" pitchFamily="34" charset="0"/>
            </a:endParaRPr>
          </a:p>
        </p:txBody>
      </p:sp>
      <p:sp>
        <p:nvSpPr>
          <p:cNvPr id="20" name="TextBox 19"/>
          <p:cNvSpPr txBox="1"/>
          <p:nvPr/>
        </p:nvSpPr>
        <p:spPr>
          <a:xfrm>
            <a:off x="445626" y="1042053"/>
            <a:ext cx="3446008" cy="307777"/>
          </a:xfrm>
          <a:prstGeom prst="rect">
            <a:avLst/>
          </a:prstGeom>
          <a:noFill/>
        </p:spPr>
        <p:txBody>
          <a:bodyPr wrap="none" rtlCol="0">
            <a:spAutoFit/>
          </a:bodyPr>
          <a:lstStyle/>
          <a:p>
            <a:pPr algn="ctr" fontAlgn="base">
              <a:spcBef>
                <a:spcPct val="0"/>
              </a:spcBef>
              <a:spcAft>
                <a:spcPct val="0"/>
              </a:spcAft>
            </a:pPr>
            <a:r>
              <a:rPr lang="en-US" sz="1400" b="1" dirty="0" smtClean="0">
                <a:solidFill>
                  <a:prstClr val="black"/>
                </a:solidFill>
                <a:latin typeface="Arial" charset="0"/>
              </a:rPr>
              <a:t>2015 </a:t>
            </a:r>
            <a:r>
              <a:rPr lang="en-US" sz="1400" b="1" dirty="0">
                <a:solidFill>
                  <a:prstClr val="black"/>
                </a:solidFill>
                <a:latin typeface="Arial" charset="0"/>
              </a:rPr>
              <a:t>Top Application Codes at NERSC</a:t>
            </a:r>
          </a:p>
        </p:txBody>
      </p:sp>
      <p:sp>
        <p:nvSpPr>
          <p:cNvPr id="21" name="TextBox 20"/>
          <p:cNvSpPr txBox="1"/>
          <p:nvPr/>
        </p:nvSpPr>
        <p:spPr>
          <a:xfrm>
            <a:off x="3693984" y="2479183"/>
            <a:ext cx="540533" cy="246221"/>
          </a:xfrm>
          <a:prstGeom prst="rect">
            <a:avLst/>
          </a:prstGeom>
          <a:noFill/>
        </p:spPr>
        <p:txBody>
          <a:bodyPr wrap="none" rtlCol="0">
            <a:spAutoFit/>
          </a:bodyPr>
          <a:lstStyle/>
          <a:p>
            <a:pPr fontAlgn="base">
              <a:spcBef>
                <a:spcPct val="0"/>
              </a:spcBef>
              <a:spcAft>
                <a:spcPct val="0"/>
              </a:spcAft>
            </a:pPr>
            <a:r>
              <a:rPr lang="en-US" sz="1000" dirty="0">
                <a:solidFill>
                  <a:prstClr val="black"/>
                </a:solidFill>
                <a:latin typeface="Arial Narrow" panose="020B0606020202030204" pitchFamily="34" charset="0"/>
              </a:rPr>
              <a:t>Climate</a:t>
            </a:r>
          </a:p>
        </p:txBody>
      </p:sp>
      <p:sp>
        <p:nvSpPr>
          <p:cNvPr id="22" name="TextBox 21"/>
          <p:cNvSpPr txBox="1"/>
          <p:nvPr/>
        </p:nvSpPr>
        <p:spPr>
          <a:xfrm>
            <a:off x="3632235" y="3012583"/>
            <a:ext cx="830882" cy="400110"/>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High Energy </a:t>
            </a:r>
          </a:p>
          <a:p>
            <a:pPr algn="ctr" fontAlgn="base">
              <a:spcBef>
                <a:spcPct val="0"/>
              </a:spcBef>
              <a:spcAft>
                <a:spcPct val="0"/>
              </a:spcAft>
            </a:pPr>
            <a:r>
              <a:rPr lang="en-US" sz="1000" dirty="0" smtClean="0">
                <a:solidFill>
                  <a:prstClr val="black"/>
                </a:solidFill>
                <a:latin typeface="Arial Narrow" panose="020B0606020202030204" pitchFamily="34" charset="0"/>
              </a:rPr>
              <a:t>Physics</a:t>
            </a:r>
            <a:endParaRPr lang="en-US" sz="1000" dirty="0">
              <a:solidFill>
                <a:prstClr val="black"/>
              </a:solidFill>
              <a:latin typeface="Arial Narrow" panose="020B0606020202030204" pitchFamily="34" charset="0"/>
            </a:endParaRPr>
          </a:p>
        </p:txBody>
      </p:sp>
      <p:sp>
        <p:nvSpPr>
          <p:cNvPr id="23" name="TextBox 22"/>
          <p:cNvSpPr txBox="1"/>
          <p:nvPr/>
        </p:nvSpPr>
        <p:spPr>
          <a:xfrm>
            <a:off x="3054645" y="1896119"/>
            <a:ext cx="1219863"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High Energy Physics</a:t>
            </a:r>
            <a:endParaRPr lang="en-US" sz="1000" dirty="0">
              <a:solidFill>
                <a:prstClr val="black"/>
              </a:solidFill>
              <a:latin typeface="Arial Narrow" panose="020B0606020202030204" pitchFamily="34" charset="0"/>
            </a:endParaRPr>
          </a:p>
        </p:txBody>
      </p:sp>
      <p:sp>
        <p:nvSpPr>
          <p:cNvPr id="24" name="TextBox 23"/>
          <p:cNvSpPr txBox="1"/>
          <p:nvPr/>
        </p:nvSpPr>
        <p:spPr>
          <a:xfrm>
            <a:off x="2640551" y="5251466"/>
            <a:ext cx="990065"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Plasma Physics</a:t>
            </a:r>
            <a:endParaRPr lang="en-US" sz="1000" dirty="0">
              <a:solidFill>
                <a:prstClr val="black"/>
              </a:solidFill>
              <a:latin typeface="Arial Narrow" panose="020B0606020202030204" pitchFamily="34" charset="0"/>
            </a:endParaRPr>
          </a:p>
        </p:txBody>
      </p:sp>
      <p:sp>
        <p:nvSpPr>
          <p:cNvPr id="26" name="TextBox 25"/>
          <p:cNvSpPr txBox="1"/>
          <p:nvPr/>
        </p:nvSpPr>
        <p:spPr>
          <a:xfrm>
            <a:off x="3025819" y="4907338"/>
            <a:ext cx="821409" cy="246221"/>
          </a:xfrm>
          <a:prstGeom prst="rect">
            <a:avLst/>
          </a:prstGeom>
          <a:noFill/>
        </p:spPr>
        <p:txBody>
          <a:bodyPr wrap="square" rtlCol="0">
            <a:spAutoFit/>
          </a:bodyPr>
          <a:lstStyle/>
          <a:p>
            <a:pPr algn="ctr" fontAlgn="base">
              <a:spcBef>
                <a:spcPct val="0"/>
              </a:spcBef>
              <a:spcAft>
                <a:spcPct val="0"/>
              </a:spcAft>
            </a:pPr>
            <a:r>
              <a:rPr lang="en-US" sz="1000" dirty="0">
                <a:solidFill>
                  <a:prstClr val="black"/>
                </a:solidFill>
                <a:latin typeface="Arial Narrow" panose="020B0606020202030204" pitchFamily="34" charset="0"/>
              </a:rPr>
              <a:t>Biophysics</a:t>
            </a:r>
          </a:p>
        </p:txBody>
      </p:sp>
      <p:sp>
        <p:nvSpPr>
          <p:cNvPr id="33" name="TextBox 32"/>
          <p:cNvSpPr txBox="1"/>
          <p:nvPr/>
        </p:nvSpPr>
        <p:spPr>
          <a:xfrm>
            <a:off x="3626074" y="3661511"/>
            <a:ext cx="932907" cy="400110"/>
          </a:xfrm>
          <a:prstGeom prst="rect">
            <a:avLst/>
          </a:prstGeom>
          <a:noFill/>
        </p:spPr>
        <p:txBody>
          <a:bodyPr wrap="square" rtlCol="0">
            <a:spAutoFit/>
          </a:bodyPr>
          <a:lstStyle/>
          <a:p>
            <a:pPr fontAlgn="base">
              <a:lnSpc>
                <a:spcPts val="1200"/>
              </a:lnSpc>
              <a:spcBef>
                <a:spcPct val="0"/>
              </a:spcBef>
              <a:spcAft>
                <a:spcPct val="0"/>
              </a:spcAft>
            </a:pPr>
            <a:r>
              <a:rPr lang="en-US" sz="1050" b="1" dirty="0">
                <a:solidFill>
                  <a:srgbClr val="0000CC"/>
                </a:solidFill>
                <a:latin typeface="Arial Narrow" panose="020B0606020202030204" pitchFamily="34" charset="0"/>
              </a:rPr>
              <a:t>Atomic Scale Modeling</a:t>
            </a: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593" y="4003183"/>
            <a:ext cx="343524" cy="228600"/>
          </a:xfrm>
          <a:prstGeom prst="rect">
            <a:avLst/>
          </a:prstGeom>
          <a:ln>
            <a:solidFill>
              <a:schemeClr val="tx1"/>
            </a:solidFill>
          </a:ln>
        </p:spPr>
      </p:pic>
      <p:sp>
        <p:nvSpPr>
          <p:cNvPr id="36" name="TextBox 35"/>
          <p:cNvSpPr txBox="1"/>
          <p:nvPr/>
        </p:nvSpPr>
        <p:spPr>
          <a:xfrm>
            <a:off x="2855533" y="1473426"/>
            <a:ext cx="1280160" cy="307777"/>
          </a:xfrm>
          <a:prstGeom prst="rect">
            <a:avLst/>
          </a:prstGeom>
          <a:noFill/>
        </p:spPr>
        <p:txBody>
          <a:bodyPr wrap="square" lIns="0" tIns="0" rIns="0" bIns="0" rtlCol="0">
            <a:spAutoFit/>
          </a:bodyPr>
          <a:lstStyle/>
          <a:p>
            <a:pPr fontAlgn="base">
              <a:lnSpc>
                <a:spcPts val="1200"/>
              </a:lnSpc>
              <a:spcBef>
                <a:spcPct val="0"/>
              </a:spcBef>
              <a:spcAft>
                <a:spcPct val="0"/>
              </a:spcAft>
            </a:pPr>
            <a:r>
              <a:rPr lang="en-US" sz="1050" b="1" dirty="0">
                <a:solidFill>
                  <a:srgbClr val="0000CC"/>
                </a:solidFill>
                <a:latin typeface="Arial Narrow" panose="020B0606020202030204" pitchFamily="34" charset="0"/>
              </a:rPr>
              <a:t>Atomic </a:t>
            </a:r>
            <a:r>
              <a:rPr lang="en-US" sz="1050" b="1" dirty="0" smtClean="0">
                <a:solidFill>
                  <a:srgbClr val="0000CC"/>
                </a:solidFill>
                <a:latin typeface="Arial Narrow" panose="020B0606020202030204" pitchFamily="34" charset="0"/>
              </a:rPr>
              <a:t>Scale</a:t>
            </a:r>
          </a:p>
          <a:p>
            <a:pPr fontAlgn="base">
              <a:lnSpc>
                <a:spcPts val="1200"/>
              </a:lnSpc>
              <a:spcBef>
                <a:spcPct val="0"/>
              </a:spcBef>
              <a:spcAft>
                <a:spcPct val="0"/>
              </a:spcAft>
            </a:pPr>
            <a:r>
              <a:rPr lang="en-US" sz="1050" b="1" dirty="0" smtClean="0">
                <a:solidFill>
                  <a:srgbClr val="0000CC"/>
                </a:solidFill>
                <a:latin typeface="Arial Narrow" panose="020B0606020202030204" pitchFamily="34" charset="0"/>
              </a:rPr>
              <a:t>Modeling</a:t>
            </a:r>
            <a:endParaRPr lang="en-US" sz="1050" b="1" dirty="0">
              <a:solidFill>
                <a:srgbClr val="0000CC"/>
              </a:solidFill>
              <a:latin typeface="Arial Narrow" panose="020B0606020202030204" pitchFamily="34" charset="0"/>
            </a:endParaRPr>
          </a:p>
        </p:txBody>
      </p:sp>
      <p:pic>
        <p:nvPicPr>
          <p:cNvPr id="38" name="Picture 37" descr="USA_Flag.GIF"/>
          <p:cNvPicPr>
            <a:picLocks noChangeAspect="1"/>
          </p:cNvPicPr>
          <p:nvPr/>
        </p:nvPicPr>
        <p:blipFill>
          <a:blip r:embed="rId5" cstate="print"/>
          <a:stretch>
            <a:fillRect/>
          </a:stretch>
        </p:blipFill>
        <p:spPr>
          <a:xfrm>
            <a:off x="2753194" y="5056018"/>
            <a:ext cx="332509" cy="18288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6530" y="4384183"/>
            <a:ext cx="335475"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3394396" y="4526338"/>
            <a:ext cx="990065"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Plasma Physics</a:t>
            </a:r>
            <a:endParaRPr lang="en-US" sz="1000" dirty="0">
              <a:solidFill>
                <a:prstClr val="black"/>
              </a:solidFill>
              <a:latin typeface="Arial Narrow" panose="020B0606020202030204" pitchFamily="34" charset="0"/>
            </a:endParaRPr>
          </a:p>
        </p:txBody>
      </p:sp>
      <p:pic>
        <p:nvPicPr>
          <p:cNvPr id="30" name="Picture 29" descr="USA_Flag.GIF"/>
          <p:cNvPicPr>
            <a:picLocks noChangeAspect="1"/>
          </p:cNvPicPr>
          <p:nvPr/>
        </p:nvPicPr>
        <p:blipFill>
          <a:blip r:embed="rId5" cstate="print"/>
          <a:stretch>
            <a:fillRect/>
          </a:stretch>
        </p:blipFill>
        <p:spPr>
          <a:xfrm>
            <a:off x="3140008" y="4765183"/>
            <a:ext cx="332509" cy="182880"/>
          </a:xfrm>
          <a:prstGeom prst="rect">
            <a:avLst/>
          </a:prstGeom>
        </p:spPr>
      </p:pic>
      <p:pic>
        <p:nvPicPr>
          <p:cNvPr id="3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0835" y="3393583"/>
            <a:ext cx="335475"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7317" y="2707783"/>
            <a:ext cx="335475"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2505" y="2143903"/>
            <a:ext cx="335475"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1917" y="1488583"/>
            <a:ext cx="343525" cy="228600"/>
          </a:xfrm>
          <a:prstGeom prst="rect">
            <a:avLst/>
          </a:prstGeom>
          <a:ln>
            <a:solidFill>
              <a:schemeClr val="tx1"/>
            </a:solidFill>
          </a:ln>
        </p:spPr>
      </p:pic>
      <p:sp>
        <p:nvSpPr>
          <p:cNvPr id="2" name="Rectangle 1"/>
          <p:cNvSpPr/>
          <p:nvPr/>
        </p:nvSpPr>
        <p:spPr>
          <a:xfrm>
            <a:off x="656828" y="5497687"/>
            <a:ext cx="2838785" cy="646331"/>
          </a:xfrm>
          <a:prstGeom prst="rect">
            <a:avLst/>
          </a:prstGeom>
        </p:spPr>
        <p:txBody>
          <a:bodyPr wrap="square">
            <a:spAutoFit/>
          </a:bodyPr>
          <a:lstStyle/>
          <a:p>
            <a:pPr lvl="0" eaLnBrk="0" hangingPunct="0">
              <a:spcBef>
                <a:spcPts val="0"/>
              </a:spcBef>
              <a:spcAft>
                <a:spcPts val="400"/>
              </a:spcAft>
            </a:pPr>
            <a:r>
              <a:rPr lang="en-US" sz="1200" dirty="0">
                <a:solidFill>
                  <a:prstClr val="black"/>
                </a:solidFill>
                <a:cs typeface="Arial" pitchFamily="34" charset="0"/>
              </a:rPr>
              <a:t>The U.S. trails other countries in development of computational codes in chemistry and materials sciences.</a:t>
            </a:r>
          </a:p>
        </p:txBody>
      </p:sp>
    </p:spTree>
    <p:extLst>
      <p:ext uri="{BB962C8B-B14F-4D97-AF65-F5344CB8AC3E}">
        <p14:creationId xmlns:p14="http://schemas.microsoft.com/office/powerpoint/2010/main" val="4138359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7" y="4967785"/>
            <a:ext cx="9145237" cy="1890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7553" y="4654987"/>
            <a:ext cx="3941047" cy="2062081"/>
          </a:xfrm>
          <a:prstGeom prst="rect">
            <a:avLst/>
          </a:prstGeom>
          <a:solidFill>
            <a:srgbClr val="FFFFD9"/>
          </a:solidFill>
          <a:ln>
            <a:solidFill>
              <a:srgbClr val="00B050"/>
            </a:solidFill>
          </a:ln>
        </p:spPr>
        <p:txBody>
          <a:bodyPr wrap="square" lIns="91418" tIns="45709" rIns="91418" bIns="45709" rtlCol="0">
            <a:spAutoFit/>
          </a:bodyPr>
          <a:lstStyle/>
          <a:p>
            <a:pPr fontAlgn="base">
              <a:spcBef>
                <a:spcPct val="0"/>
              </a:spcBef>
              <a:spcAft>
                <a:spcPct val="0"/>
              </a:spcAft>
            </a:pPr>
            <a:r>
              <a:rPr lang="en-US" sz="1400" dirty="0" smtClean="0">
                <a:solidFill>
                  <a:prstClr val="black"/>
                </a:solidFill>
                <a:latin typeface="Arial" charset="0"/>
              </a:rPr>
              <a:t>Quantum effects at surfaces, interfaces, solutions, and vacuum govern chemical energy conversion, &amp; electron transport  in molecular-scale devices.  </a:t>
            </a:r>
            <a:r>
              <a:rPr lang="en-US" sz="1400" b="1" dirty="0" smtClean="0">
                <a:solidFill>
                  <a:srgbClr val="146837"/>
                </a:solidFill>
                <a:latin typeface="Arial" charset="0"/>
              </a:rPr>
              <a:t>Spin-dependent effects must be included for</a:t>
            </a:r>
            <a:endParaRPr lang="en-US" sz="1600" b="1" dirty="0" smtClean="0">
              <a:solidFill>
                <a:srgbClr val="146837"/>
              </a:solidFill>
              <a:latin typeface="Arial" charset="0"/>
            </a:endParaRPr>
          </a:p>
          <a:p>
            <a:pPr marL="742950" lvl="1" indent="-285750" fontAlgn="base">
              <a:spcBef>
                <a:spcPct val="0"/>
              </a:spcBef>
              <a:spcAft>
                <a:spcPct val="0"/>
              </a:spcAft>
              <a:buFont typeface="Wingdings" panose="05000000000000000000" pitchFamily="2" charset="2"/>
              <a:buChar char="§"/>
            </a:pPr>
            <a:r>
              <a:rPr lang="en-US" sz="1400" dirty="0" smtClean="0">
                <a:solidFill>
                  <a:prstClr val="black"/>
                </a:solidFill>
                <a:latin typeface="Arial" charset="0"/>
              </a:rPr>
              <a:t>Artificial photosynthesis</a:t>
            </a:r>
          </a:p>
          <a:p>
            <a:pPr marL="742950" lvl="1" indent="-285750" fontAlgn="base">
              <a:spcBef>
                <a:spcPct val="0"/>
              </a:spcBef>
              <a:spcAft>
                <a:spcPct val="0"/>
              </a:spcAft>
              <a:buFont typeface="Wingdings" panose="05000000000000000000" pitchFamily="2" charset="2"/>
              <a:buChar char="§"/>
            </a:pPr>
            <a:r>
              <a:rPr lang="en-US" sz="1400" dirty="0" smtClean="0">
                <a:solidFill>
                  <a:prstClr val="black"/>
                </a:solidFill>
                <a:latin typeface="Arial" charset="0"/>
              </a:rPr>
              <a:t>Gas separation and conversion</a:t>
            </a:r>
          </a:p>
          <a:p>
            <a:pPr marL="742950" lvl="1" indent="-285750" fontAlgn="base">
              <a:spcBef>
                <a:spcPct val="0"/>
              </a:spcBef>
              <a:spcAft>
                <a:spcPct val="0"/>
              </a:spcAft>
              <a:buFont typeface="Wingdings" panose="05000000000000000000" pitchFamily="2" charset="2"/>
              <a:buChar char="§"/>
            </a:pPr>
            <a:r>
              <a:rPr lang="en-US" sz="1400" dirty="0" smtClean="0">
                <a:solidFill>
                  <a:prstClr val="black"/>
                </a:solidFill>
                <a:latin typeface="Arial" charset="0"/>
              </a:rPr>
              <a:t>Molecular catalysts</a:t>
            </a:r>
          </a:p>
          <a:p>
            <a:pPr marL="742950" lvl="1" indent="-285750" fontAlgn="base">
              <a:spcBef>
                <a:spcPct val="0"/>
              </a:spcBef>
              <a:spcAft>
                <a:spcPct val="0"/>
              </a:spcAft>
              <a:buFont typeface="Wingdings" panose="05000000000000000000" pitchFamily="2" charset="2"/>
              <a:buChar char="§"/>
            </a:pPr>
            <a:r>
              <a:rPr lang="en-US" sz="1400" dirty="0" smtClean="0">
                <a:solidFill>
                  <a:prstClr val="black"/>
                </a:solidFill>
                <a:latin typeface="Arial" charset="0"/>
              </a:rPr>
              <a:t>Next generation computing chips</a:t>
            </a:r>
          </a:p>
        </p:txBody>
      </p:sp>
      <p:sp>
        <p:nvSpPr>
          <p:cNvPr id="10" name="Title 1"/>
          <p:cNvSpPr>
            <a:spLocks noGrp="1"/>
          </p:cNvSpPr>
          <p:nvPr>
            <p:ph type="title"/>
          </p:nvPr>
        </p:nvSpPr>
        <p:spPr>
          <a:xfrm>
            <a:off x="1" y="86283"/>
            <a:ext cx="9143999" cy="769479"/>
          </a:xfrm>
        </p:spPr>
        <p:txBody>
          <a:bodyPr>
            <a:normAutofit fontScale="90000"/>
          </a:bodyPr>
          <a:lstStyle/>
          <a:p>
            <a:r>
              <a:rPr lang="en-US" sz="2700" dirty="0" smtClean="0"/>
              <a:t>Computational Chemical Science:</a:t>
            </a:r>
            <a:br>
              <a:rPr lang="en-US" sz="2700" dirty="0" smtClean="0"/>
            </a:br>
            <a:r>
              <a:rPr lang="en-US" dirty="0" smtClean="0"/>
              <a:t>Software is Key to US Scientific Leadership</a:t>
            </a:r>
            <a:br>
              <a:rPr lang="en-US" dirty="0" smtClean="0"/>
            </a:br>
            <a:r>
              <a:rPr lang="en-US" dirty="0" smtClean="0"/>
              <a:t> </a:t>
            </a:r>
            <a:endParaRPr lang="en-US" dirty="0"/>
          </a:p>
        </p:txBody>
      </p:sp>
      <p:sp>
        <p:nvSpPr>
          <p:cNvPr id="25"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smtClean="0"/>
              <a:pPr>
                <a:defRPr/>
              </a:pPr>
              <a:t>22</a:t>
            </a:fld>
            <a:endParaRPr lang="en-US" dirty="0"/>
          </a:p>
        </p:txBody>
      </p:sp>
      <p:sp>
        <p:nvSpPr>
          <p:cNvPr id="68" name="TextBox 67"/>
          <p:cNvSpPr txBox="1"/>
          <p:nvPr/>
        </p:nvSpPr>
        <p:spPr>
          <a:xfrm>
            <a:off x="401002" y="4174288"/>
            <a:ext cx="762000" cy="369332"/>
          </a:xfrm>
          <a:prstGeom prst="rect">
            <a:avLst/>
          </a:prstGeom>
          <a:noFill/>
        </p:spPr>
        <p:txBody>
          <a:bodyPr wrap="square" rtlCol="0">
            <a:spAutoFit/>
          </a:bodyPr>
          <a:lstStyle/>
          <a:p>
            <a:r>
              <a:rPr lang="en-US" dirty="0" smtClean="0"/>
              <a:t>Past</a:t>
            </a:r>
            <a:endParaRPr lang="en-US" dirty="0"/>
          </a:p>
        </p:txBody>
      </p:sp>
      <p:sp>
        <p:nvSpPr>
          <p:cNvPr id="75" name="TextBox 74"/>
          <p:cNvSpPr txBox="1"/>
          <p:nvPr/>
        </p:nvSpPr>
        <p:spPr>
          <a:xfrm>
            <a:off x="3724975" y="4150964"/>
            <a:ext cx="898809" cy="369332"/>
          </a:xfrm>
          <a:prstGeom prst="rect">
            <a:avLst/>
          </a:prstGeom>
          <a:noFill/>
        </p:spPr>
        <p:txBody>
          <a:bodyPr wrap="square" rtlCol="0">
            <a:spAutoFit/>
          </a:bodyPr>
          <a:lstStyle/>
          <a:p>
            <a:r>
              <a:rPr lang="en-US" dirty="0" smtClean="0"/>
              <a:t>Today</a:t>
            </a:r>
            <a:endParaRPr lang="en-US" dirty="0"/>
          </a:p>
        </p:txBody>
      </p:sp>
      <p:sp>
        <p:nvSpPr>
          <p:cNvPr id="76" name="TextBox 75"/>
          <p:cNvSpPr txBox="1"/>
          <p:nvPr/>
        </p:nvSpPr>
        <p:spPr>
          <a:xfrm>
            <a:off x="7712392" y="4203710"/>
            <a:ext cx="1365860" cy="369332"/>
          </a:xfrm>
          <a:prstGeom prst="rect">
            <a:avLst/>
          </a:prstGeom>
          <a:noFill/>
        </p:spPr>
        <p:txBody>
          <a:bodyPr wrap="square" rtlCol="0">
            <a:spAutoFit/>
          </a:bodyPr>
          <a:lstStyle/>
          <a:p>
            <a:pPr algn="ctr"/>
            <a:r>
              <a:rPr lang="en-US" dirty="0" smtClean="0"/>
              <a:t>2020-2025</a:t>
            </a:r>
            <a:endParaRPr lang="en-US" dirty="0"/>
          </a:p>
        </p:txBody>
      </p:sp>
      <p:sp>
        <p:nvSpPr>
          <p:cNvPr id="11" name="Rectangle 10"/>
          <p:cNvSpPr/>
          <p:nvPr/>
        </p:nvSpPr>
        <p:spPr>
          <a:xfrm>
            <a:off x="4200378" y="4654987"/>
            <a:ext cx="4753582" cy="2092881"/>
          </a:xfrm>
          <a:prstGeom prst="rect">
            <a:avLst/>
          </a:prstGeom>
          <a:solidFill>
            <a:srgbClr val="FFFFD9"/>
          </a:solidFill>
          <a:ln>
            <a:solidFill>
              <a:srgbClr val="00B050"/>
            </a:solidFill>
          </a:ln>
        </p:spPr>
        <p:txBody>
          <a:bodyPr wrap="square">
            <a:spAutoFit/>
          </a:bodyPr>
          <a:lstStyle/>
          <a:p>
            <a:pPr algn="ctr" fontAlgn="base">
              <a:spcBef>
                <a:spcPct val="0"/>
              </a:spcBef>
              <a:spcAft>
                <a:spcPct val="0"/>
              </a:spcAft>
            </a:pPr>
            <a:r>
              <a:rPr lang="en-US" sz="1600" b="1" dirty="0">
                <a:solidFill>
                  <a:srgbClr val="146837"/>
                </a:solidFill>
                <a:latin typeface="Arial" charset="0"/>
              </a:rPr>
              <a:t>US must continue to lead development of high-accuracy chemical </a:t>
            </a:r>
            <a:r>
              <a:rPr lang="en-US" sz="1600" b="1" dirty="0" smtClean="0">
                <a:solidFill>
                  <a:srgbClr val="146837"/>
                </a:solidFill>
                <a:latin typeface="Arial" charset="0"/>
              </a:rPr>
              <a:t>software that …</a:t>
            </a:r>
            <a:endParaRPr lang="en-US" sz="1600" b="1" dirty="0">
              <a:solidFill>
                <a:srgbClr val="146837"/>
              </a:solidFill>
              <a:latin typeface="Arial" charset="0"/>
            </a:endParaRPr>
          </a:p>
          <a:p>
            <a:pPr marL="285750" indent="-285750" fontAlgn="base">
              <a:spcBef>
                <a:spcPct val="0"/>
              </a:spcBef>
              <a:spcAft>
                <a:spcPct val="0"/>
              </a:spcAft>
              <a:buFont typeface="Wingdings" panose="05000000000000000000" pitchFamily="2" charset="2"/>
              <a:buChar char="§"/>
            </a:pPr>
            <a:r>
              <a:rPr lang="en-US" sz="1400" dirty="0" smtClean="0">
                <a:solidFill>
                  <a:prstClr val="black"/>
                </a:solidFill>
                <a:latin typeface="Arial" charset="0"/>
              </a:rPr>
              <a:t>Is compatible  with low memory </a:t>
            </a:r>
            <a:r>
              <a:rPr lang="en-US" sz="1400" dirty="0" err="1" smtClean="0">
                <a:solidFill>
                  <a:prstClr val="black"/>
                </a:solidFill>
                <a:latin typeface="Arial" charset="0"/>
              </a:rPr>
              <a:t>peta</a:t>
            </a:r>
            <a:r>
              <a:rPr lang="en-US" sz="1400" dirty="0" smtClean="0">
                <a:solidFill>
                  <a:prstClr val="black"/>
                </a:solidFill>
                <a:latin typeface="Arial" charset="0"/>
              </a:rPr>
              <a:t>-to-</a:t>
            </a:r>
            <a:r>
              <a:rPr lang="en-US" sz="1400" dirty="0" err="1" smtClean="0">
                <a:solidFill>
                  <a:prstClr val="black"/>
                </a:solidFill>
                <a:latin typeface="Arial" charset="0"/>
              </a:rPr>
              <a:t>exascale</a:t>
            </a:r>
            <a:r>
              <a:rPr lang="en-US" sz="1400" dirty="0" smtClean="0">
                <a:solidFill>
                  <a:prstClr val="black"/>
                </a:solidFill>
                <a:latin typeface="Arial" charset="0"/>
              </a:rPr>
              <a:t>  </a:t>
            </a:r>
            <a:r>
              <a:rPr lang="en-US" sz="1400" dirty="0">
                <a:solidFill>
                  <a:prstClr val="black"/>
                </a:solidFill>
                <a:latin typeface="Arial" charset="0"/>
              </a:rPr>
              <a:t>computing architectures</a:t>
            </a:r>
          </a:p>
          <a:p>
            <a:pPr marL="285750" indent="-285750" fontAlgn="base">
              <a:spcBef>
                <a:spcPct val="0"/>
              </a:spcBef>
              <a:spcAft>
                <a:spcPct val="0"/>
              </a:spcAft>
              <a:buFont typeface="Wingdings" panose="05000000000000000000" pitchFamily="2" charset="2"/>
              <a:buChar char="§"/>
            </a:pPr>
            <a:r>
              <a:rPr lang="en-US" sz="1400" dirty="0" smtClean="0">
                <a:solidFill>
                  <a:prstClr val="black"/>
                </a:solidFill>
              </a:rPr>
              <a:t>Achieve efficient </a:t>
            </a:r>
            <a:r>
              <a:rPr lang="en-US" sz="1400" dirty="0" smtClean="0">
                <a:solidFill>
                  <a:prstClr val="black"/>
                </a:solidFill>
                <a:latin typeface="Arial" charset="0"/>
              </a:rPr>
              <a:t>scaling of  quantum methods with the number of atoms</a:t>
            </a:r>
            <a:endParaRPr lang="en-US" sz="1400" dirty="0">
              <a:solidFill>
                <a:prstClr val="black"/>
              </a:solidFill>
              <a:latin typeface="Arial" charset="0"/>
            </a:endParaRPr>
          </a:p>
          <a:p>
            <a:pPr marL="285750" indent="-285750" fontAlgn="base">
              <a:spcBef>
                <a:spcPct val="0"/>
              </a:spcBef>
              <a:spcAft>
                <a:spcPct val="0"/>
              </a:spcAft>
              <a:buFont typeface="Wingdings" panose="05000000000000000000" pitchFamily="2" charset="2"/>
              <a:buChar char="§"/>
            </a:pPr>
            <a:r>
              <a:rPr lang="en-US" sz="1400" dirty="0" smtClean="0">
                <a:solidFill>
                  <a:prstClr val="black"/>
                </a:solidFill>
                <a:latin typeface="Arial" charset="0"/>
              </a:rPr>
              <a:t>Accounts for relativistic effects in f-electrons</a:t>
            </a:r>
          </a:p>
          <a:p>
            <a:pPr marL="285750" indent="-285750" fontAlgn="base">
              <a:spcBef>
                <a:spcPct val="0"/>
              </a:spcBef>
              <a:spcAft>
                <a:spcPct val="0"/>
              </a:spcAft>
              <a:buFont typeface="Wingdings" panose="05000000000000000000" pitchFamily="2" charset="2"/>
              <a:buChar char="§"/>
            </a:pPr>
            <a:r>
              <a:rPr lang="en-US" sz="1400" dirty="0" smtClean="0">
                <a:solidFill>
                  <a:prstClr val="black"/>
                </a:solidFill>
                <a:latin typeface="Arial" charset="0"/>
              </a:rPr>
              <a:t>Improves on DFT methods (self-interaction corrections, accuracy, new basis sets)</a:t>
            </a:r>
            <a:endParaRPr lang="en-US" sz="1400" dirty="0">
              <a:solidFill>
                <a:prstClr val="black"/>
              </a:solidFill>
              <a:latin typeface="Arial" charset="0"/>
            </a:endParaRPr>
          </a:p>
        </p:txBody>
      </p:sp>
      <p:grpSp>
        <p:nvGrpSpPr>
          <p:cNvPr id="2" name="Group 1"/>
          <p:cNvGrpSpPr/>
          <p:nvPr/>
        </p:nvGrpSpPr>
        <p:grpSpPr>
          <a:xfrm>
            <a:off x="-1236" y="1338671"/>
            <a:ext cx="9084595" cy="2901574"/>
            <a:chOff x="8693" y="1658785"/>
            <a:chExt cx="9084595" cy="2901574"/>
          </a:xfrm>
        </p:grpSpPr>
        <p:sp>
          <p:nvSpPr>
            <p:cNvPr id="89" name="TextBox 88"/>
            <p:cNvSpPr txBox="1"/>
            <p:nvPr/>
          </p:nvSpPr>
          <p:spPr>
            <a:xfrm rot="16200000">
              <a:off x="7698926" y="2596922"/>
              <a:ext cx="2286021" cy="502702"/>
            </a:xfrm>
            <a:prstGeom prst="rect">
              <a:avLst/>
            </a:prstGeom>
            <a:solidFill>
              <a:schemeClr val="bg1"/>
            </a:solidFill>
            <a:ln>
              <a:solidFill>
                <a:schemeClr val="tx1"/>
              </a:solidFill>
            </a:ln>
          </p:spPr>
          <p:txBody>
            <a:bodyPr wrap="square" rtlCol="0">
              <a:spAutoFit/>
            </a:bodyPr>
            <a:lstStyle/>
            <a:p>
              <a:pPr algn="ctr">
                <a:lnSpc>
                  <a:spcPts val="1600"/>
                </a:lnSpc>
              </a:pPr>
              <a:r>
                <a:rPr lang="en-US" sz="1600" b="1" dirty="0" smtClean="0"/>
                <a:t>Molecular Chemistry &amp;  Interfaces</a:t>
              </a:r>
              <a:endParaRPr lang="en-US" sz="1600" b="1" dirty="0"/>
            </a:p>
          </p:txBody>
        </p:sp>
        <p:grpSp>
          <p:nvGrpSpPr>
            <p:cNvPr id="14" name="Group 13"/>
            <p:cNvGrpSpPr/>
            <p:nvPr/>
          </p:nvGrpSpPr>
          <p:grpSpPr>
            <a:xfrm>
              <a:off x="370837" y="1658785"/>
              <a:ext cx="8340451" cy="2901574"/>
              <a:chOff x="241624" y="753592"/>
              <a:chExt cx="8340451" cy="2901574"/>
            </a:xfrm>
          </p:grpSpPr>
          <p:sp>
            <p:nvSpPr>
              <p:cNvPr id="77" name="Right Arrow 76"/>
              <p:cNvSpPr/>
              <p:nvPr/>
            </p:nvSpPr>
            <p:spPr>
              <a:xfrm>
                <a:off x="241624" y="3193501"/>
                <a:ext cx="8340451" cy="22860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Picture 106" descr="Fig_3.pdf"/>
              <p:cNvPicPr>
                <a:picLocks noChangeAspect="1"/>
              </p:cNvPicPr>
              <p:nvPr/>
            </p:nvPicPr>
            <p:blipFill rotWithShape="1">
              <a:blip r:embed="rId3" cstate="print">
                <a:extLst>
                  <a:ext uri="{28A0092B-C50C-407E-A947-70E740481C1C}">
                    <a14:useLocalDpi xmlns:a14="http://schemas.microsoft.com/office/drawing/2010/main" val="0"/>
                  </a:ext>
                </a:extLst>
              </a:blip>
              <a:srcRect l="-136749" t="-97369" r="184714" b="152139"/>
              <a:stretch/>
            </p:blipFill>
            <p:spPr>
              <a:xfrm>
                <a:off x="1846222" y="2603033"/>
                <a:ext cx="863737" cy="769315"/>
              </a:xfrm>
              <a:prstGeom prst="rect">
                <a:avLst/>
              </a:prstGeom>
            </p:spPr>
          </p:pic>
          <p:pic>
            <p:nvPicPr>
              <p:cNvPr id="108" name="Picture 107" descr="Fig_3.pdf"/>
              <p:cNvPicPr>
                <a:picLocks noChangeAspect="1"/>
              </p:cNvPicPr>
              <p:nvPr/>
            </p:nvPicPr>
            <p:blipFill rotWithShape="1">
              <a:blip r:embed="rId3" cstate="print">
                <a:extLst>
                  <a:ext uri="{28A0092B-C50C-407E-A947-70E740481C1C}">
                    <a14:useLocalDpi xmlns:a14="http://schemas.microsoft.com/office/drawing/2010/main" val="0"/>
                  </a:ext>
                </a:extLst>
              </a:blip>
              <a:srcRect r="50000" b="50000"/>
              <a:stretch/>
            </p:blipFill>
            <p:spPr>
              <a:xfrm>
                <a:off x="7593108" y="1895008"/>
                <a:ext cx="829962" cy="850436"/>
              </a:xfrm>
              <a:prstGeom prst="rect">
                <a:avLst/>
              </a:prstGeom>
            </p:spPr>
          </p:pic>
          <p:pic>
            <p:nvPicPr>
              <p:cNvPr id="8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6" r="814"/>
              <a:stretch/>
            </p:blipFill>
            <p:spPr bwMode="auto">
              <a:xfrm>
                <a:off x="3500430" y="2123287"/>
                <a:ext cx="1280949" cy="57603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8" name="Picture 37" descr="cover_01_v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0238" y="1082189"/>
                <a:ext cx="771054" cy="852801"/>
              </a:xfrm>
              <a:prstGeom prst="rect">
                <a:avLst/>
              </a:prstGeom>
            </p:spPr>
          </p:pic>
          <p:pic>
            <p:nvPicPr>
              <p:cNvPr id="36" name="Picture 35"/>
              <p:cNvPicPr>
                <a:picLocks noChangeAspect="1"/>
              </p:cNvPicPr>
              <p:nvPr/>
            </p:nvPicPr>
            <p:blipFill>
              <a:blip r:embed="rId6"/>
              <a:stretch>
                <a:fillRect/>
              </a:stretch>
            </p:blipFill>
            <p:spPr>
              <a:xfrm>
                <a:off x="4089086" y="1161227"/>
                <a:ext cx="1828800" cy="347353"/>
              </a:xfrm>
              <a:prstGeom prst="rect">
                <a:avLst/>
              </a:prstGeom>
              <a:ln w="28575">
                <a:solidFill>
                  <a:schemeClr val="tx1"/>
                </a:solidFill>
              </a:ln>
            </p:spPr>
          </p:pic>
          <p:pic>
            <p:nvPicPr>
              <p:cNvPr id="35" name="Picture 4" descr="TOC-V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4759" y="2085037"/>
                <a:ext cx="1716396" cy="67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 descr="trialii"/>
              <p:cNvPicPr>
                <a:picLocks noChangeAspect="1" noChangeArrowheads="1"/>
              </p:cNvPicPr>
              <p:nvPr/>
            </p:nvPicPr>
            <p:blipFill>
              <a:blip r:embed="rId8" cstate="print">
                <a:extLst>
                  <a:ext uri="{28A0092B-C50C-407E-A947-70E740481C1C}">
                    <a14:useLocalDpi xmlns:a14="http://schemas.microsoft.com/office/drawing/2010/main" val="0"/>
                  </a:ext>
                </a:extLst>
              </a:blip>
              <a:srcRect l="24413" t="6712" r="25977"/>
              <a:stretch>
                <a:fillRect/>
              </a:stretch>
            </p:blipFill>
            <p:spPr bwMode="auto">
              <a:xfrm>
                <a:off x="6654901" y="1680551"/>
                <a:ext cx="997550" cy="74290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9" name="Picture 2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2213"/>
              <a:stretch/>
            </p:blipFill>
            <p:spPr bwMode="auto">
              <a:xfrm>
                <a:off x="993600" y="1618170"/>
                <a:ext cx="1104290" cy="392777"/>
              </a:xfrm>
              <a:prstGeom prst="rect">
                <a:avLst/>
              </a:prstGeom>
              <a:ln w="28575">
                <a:solidFill>
                  <a:schemeClr val="tx1"/>
                </a:solidFill>
                <a:miter lim="800000"/>
                <a:headEnd/>
                <a:tailEnd/>
              </a:ln>
              <a:effectLst>
                <a:outerShdw dist="50800" sx="1000" sy="1000" algn="ctr" rotWithShape="0">
                  <a:srgbClr val="000000"/>
                </a:outerShdw>
              </a:effectLst>
              <a:extLst>
                <a:ext uri="{909E8E84-426E-40DD-AFC4-6F175D3DCCD1}">
                  <a14:hiddenFill xmlns:a14="http://schemas.microsoft.com/office/drawing/2010/main">
                    <a:solidFill>
                      <a:schemeClr val="accent1"/>
                    </a:solidFill>
                  </a14:hiddenFill>
                </a:ext>
              </a:extLst>
            </p:spPr>
          </p:pic>
          <p:pic>
            <p:nvPicPr>
              <p:cNvPr id="62" name="Picture 5" descr="figs"/>
              <p:cNvPicPr>
                <a:picLocks noChangeAspect="1" noChangeArrowheads="1"/>
              </p:cNvPicPr>
              <p:nvPr/>
            </p:nvPicPr>
            <p:blipFill>
              <a:blip r:embed="rId10" cstate="print">
                <a:extLst>
                  <a:ext uri="{28A0092B-C50C-407E-A947-70E740481C1C}">
                    <a14:useLocalDpi xmlns:a14="http://schemas.microsoft.com/office/drawing/2010/main" val="0"/>
                  </a:ext>
                </a:extLst>
              </a:blip>
              <a:srcRect b="75659"/>
              <a:stretch>
                <a:fillRect/>
              </a:stretch>
            </p:blipFill>
            <p:spPr bwMode="auto">
              <a:xfrm>
                <a:off x="4504500" y="1654985"/>
                <a:ext cx="1576921" cy="42737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 name="Picture 91"/>
              <p:cNvPicPr>
                <a:picLocks noChangeAspect="1"/>
              </p:cNvPicPr>
              <p:nvPr/>
            </p:nvPicPr>
            <p:blipFill rotWithShape="1">
              <a:blip r:embed="rId11"/>
              <a:srcRect l="14381" t="16802" r="60952" b="8154"/>
              <a:stretch/>
            </p:blipFill>
            <p:spPr>
              <a:xfrm>
                <a:off x="3251276" y="1962694"/>
                <a:ext cx="615703" cy="639476"/>
              </a:xfrm>
              <a:prstGeom prst="rect">
                <a:avLst/>
              </a:prstGeom>
            </p:spPr>
          </p:pic>
          <p:sp>
            <p:nvSpPr>
              <p:cNvPr id="93" name="TextBox 92"/>
              <p:cNvSpPr txBox="1"/>
              <p:nvPr/>
            </p:nvSpPr>
            <p:spPr>
              <a:xfrm>
                <a:off x="6389380" y="2775016"/>
                <a:ext cx="939862" cy="276999"/>
              </a:xfrm>
              <a:prstGeom prst="rect">
                <a:avLst/>
              </a:prstGeom>
              <a:solidFill>
                <a:srgbClr val="007A37"/>
              </a:solidFill>
            </p:spPr>
            <p:txBody>
              <a:bodyPr wrap="square" rtlCol="0">
                <a:spAutoFit/>
              </a:bodyPr>
              <a:lstStyle/>
              <a:p>
                <a:r>
                  <a:rPr lang="en-US" sz="1200" b="1" dirty="0" smtClean="0">
                    <a:solidFill>
                      <a:schemeClr val="bg1"/>
                    </a:solidFill>
                  </a:rPr>
                  <a:t>NWCHEM</a:t>
                </a:r>
                <a:endParaRPr lang="en-US" sz="1200" b="1" dirty="0">
                  <a:solidFill>
                    <a:schemeClr val="bg1"/>
                  </a:solidFill>
                </a:endParaRPr>
              </a:p>
            </p:txBody>
          </p:sp>
          <p:sp>
            <p:nvSpPr>
              <p:cNvPr id="100" name="TextBox 99"/>
              <p:cNvSpPr txBox="1"/>
              <p:nvPr/>
            </p:nvSpPr>
            <p:spPr>
              <a:xfrm>
                <a:off x="5555851" y="2769598"/>
                <a:ext cx="752400" cy="276999"/>
              </a:xfrm>
              <a:prstGeom prst="rect">
                <a:avLst/>
              </a:prstGeom>
              <a:solidFill>
                <a:srgbClr val="007A37"/>
              </a:solidFill>
            </p:spPr>
            <p:txBody>
              <a:bodyPr wrap="square" rtlCol="0">
                <a:spAutoFit/>
              </a:bodyPr>
              <a:lstStyle/>
              <a:p>
                <a:pPr algn="ctr"/>
                <a:r>
                  <a:rPr lang="en-US" sz="1200" b="1" dirty="0" smtClean="0">
                    <a:solidFill>
                      <a:schemeClr val="bg1"/>
                    </a:solidFill>
                  </a:rPr>
                  <a:t>QCHEM</a:t>
                </a:r>
                <a:endParaRPr lang="en-US" sz="1200" b="1" dirty="0">
                  <a:solidFill>
                    <a:schemeClr val="bg1"/>
                  </a:solidFill>
                </a:endParaRPr>
              </a:p>
            </p:txBody>
          </p:sp>
          <p:sp>
            <p:nvSpPr>
              <p:cNvPr id="101" name="TextBox 100"/>
              <p:cNvSpPr txBox="1"/>
              <p:nvPr/>
            </p:nvSpPr>
            <p:spPr>
              <a:xfrm>
                <a:off x="1397410" y="2703077"/>
                <a:ext cx="826942" cy="307777"/>
              </a:xfrm>
              <a:prstGeom prst="rect">
                <a:avLst/>
              </a:prstGeom>
              <a:solidFill>
                <a:srgbClr val="007A37"/>
              </a:solidFill>
            </p:spPr>
            <p:txBody>
              <a:bodyPr wrap="square" rtlCol="0">
                <a:spAutoFit/>
              </a:bodyPr>
              <a:lstStyle/>
              <a:p>
                <a:r>
                  <a:rPr lang="en-US" sz="1400" b="1" dirty="0" smtClean="0">
                    <a:solidFill>
                      <a:schemeClr val="bg1"/>
                    </a:solidFill>
                  </a:rPr>
                  <a:t>GAMESS</a:t>
                </a:r>
                <a:endParaRPr lang="en-US" sz="1400" b="1" dirty="0">
                  <a:solidFill>
                    <a:schemeClr val="bg1"/>
                  </a:solidFill>
                </a:endParaRPr>
              </a:p>
            </p:txBody>
          </p:sp>
          <p:sp>
            <p:nvSpPr>
              <p:cNvPr id="102" name="TextBox 101"/>
              <p:cNvSpPr txBox="1"/>
              <p:nvPr/>
            </p:nvSpPr>
            <p:spPr>
              <a:xfrm>
                <a:off x="330131" y="2699320"/>
                <a:ext cx="987211" cy="276999"/>
              </a:xfrm>
              <a:prstGeom prst="rect">
                <a:avLst/>
              </a:prstGeom>
              <a:solidFill>
                <a:srgbClr val="007A37"/>
              </a:solidFill>
            </p:spPr>
            <p:txBody>
              <a:bodyPr wrap="square" rtlCol="0">
                <a:spAutoFit/>
              </a:bodyPr>
              <a:lstStyle/>
              <a:p>
                <a:r>
                  <a:rPr lang="en-US" sz="1200" b="1" dirty="0" smtClean="0">
                    <a:solidFill>
                      <a:schemeClr val="bg1"/>
                    </a:solidFill>
                  </a:rPr>
                  <a:t>GAUSSIAN</a:t>
                </a:r>
                <a:endParaRPr lang="en-US" sz="1200" b="1" dirty="0">
                  <a:solidFill>
                    <a:schemeClr val="bg1"/>
                  </a:solidFill>
                </a:endParaRPr>
              </a:p>
            </p:txBody>
          </p:sp>
          <p:pic>
            <p:nvPicPr>
              <p:cNvPr id="11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9445" y="2579172"/>
                <a:ext cx="3476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06081" y="2572286"/>
                <a:ext cx="3476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5699" y="2625069"/>
                <a:ext cx="347663" cy="23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57432" y="2640971"/>
                <a:ext cx="347663" cy="21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117"/>
              <p:cNvPicPr>
                <a:picLocks noChangeAspect="1"/>
              </p:cNvPicPr>
              <p:nvPr/>
            </p:nvPicPr>
            <p:blipFill rotWithShape="1">
              <a:blip r:embed="rId13" cstate="print">
                <a:extLst>
                  <a:ext uri="{28A0092B-C50C-407E-A947-70E740481C1C}">
                    <a14:useLocalDpi xmlns:a14="http://schemas.microsoft.com/office/drawing/2010/main" val="0"/>
                  </a:ext>
                </a:extLst>
              </a:blip>
              <a:srcRect l="39228" t="27609" r="41775" b="25370"/>
              <a:stretch/>
            </p:blipFill>
            <p:spPr>
              <a:xfrm>
                <a:off x="1397410" y="1986556"/>
                <a:ext cx="517442" cy="655413"/>
              </a:xfrm>
              <a:prstGeom prst="rect">
                <a:avLst/>
              </a:prstGeom>
              <a:ln w="28575">
                <a:solidFill>
                  <a:schemeClr val="tx1"/>
                </a:solidFill>
              </a:ln>
            </p:spPr>
          </p:pic>
          <p:pic>
            <p:nvPicPr>
              <p:cNvPr id="34" name="Picture 3" descr="C:\Users\sogut\Desktop\234.gif"/>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1901" b="9504"/>
              <a:stretch/>
            </p:blipFill>
            <p:spPr bwMode="auto">
              <a:xfrm>
                <a:off x="2010295" y="1366840"/>
                <a:ext cx="1357942" cy="120544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4" name="Picture 2" descr="C:\Users\kuangy\Desktop\bulk.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7052" t="11968" r="27756" b="11378"/>
              <a:stretch/>
            </p:blipFill>
            <p:spPr bwMode="auto">
              <a:xfrm>
                <a:off x="1842027" y="1100598"/>
                <a:ext cx="675769" cy="716521"/>
              </a:xfrm>
              <a:prstGeom prst="rect">
                <a:avLst/>
              </a:prstGeom>
              <a:solidFill>
                <a:schemeClr val="bg1">
                  <a:lumMod val="95000"/>
                </a:schemeClr>
              </a:solidFill>
              <a:ln w="19050">
                <a:solidFill>
                  <a:schemeClr val="tx1"/>
                </a:solidFill>
              </a:ln>
              <a:extLst/>
            </p:spPr>
          </p:pic>
          <p:sp>
            <p:nvSpPr>
              <p:cNvPr id="95" name="TextBox 94"/>
              <p:cNvSpPr txBox="1"/>
              <p:nvPr/>
            </p:nvSpPr>
            <p:spPr>
              <a:xfrm>
                <a:off x="3017354" y="2745444"/>
                <a:ext cx="1050216" cy="276999"/>
              </a:xfrm>
              <a:prstGeom prst="rect">
                <a:avLst/>
              </a:prstGeom>
              <a:solidFill>
                <a:srgbClr val="FF0000"/>
              </a:solidFill>
            </p:spPr>
            <p:txBody>
              <a:bodyPr wrap="square" rtlCol="0">
                <a:spAutoFit/>
              </a:bodyPr>
              <a:lstStyle/>
              <a:p>
                <a:pPr algn="ctr"/>
                <a:r>
                  <a:rPr lang="en-US" sz="1200" b="1" dirty="0" smtClean="0">
                    <a:solidFill>
                      <a:schemeClr val="bg1"/>
                    </a:solidFill>
                  </a:rPr>
                  <a:t>ESPRESSO</a:t>
                </a:r>
                <a:endParaRPr lang="en-US" sz="1200" b="1" dirty="0">
                  <a:solidFill>
                    <a:schemeClr val="bg1"/>
                  </a:solidFill>
                </a:endParaRPr>
              </a:p>
            </p:txBody>
          </p:sp>
          <p:sp>
            <p:nvSpPr>
              <p:cNvPr id="99" name="TextBox 98"/>
              <p:cNvSpPr txBox="1"/>
              <p:nvPr/>
            </p:nvSpPr>
            <p:spPr>
              <a:xfrm>
                <a:off x="2278090" y="2732388"/>
                <a:ext cx="691999" cy="307777"/>
              </a:xfrm>
              <a:prstGeom prst="rect">
                <a:avLst/>
              </a:prstGeom>
              <a:solidFill>
                <a:srgbClr val="FF0000"/>
              </a:solidFill>
            </p:spPr>
            <p:txBody>
              <a:bodyPr wrap="square" rtlCol="0">
                <a:spAutoFit/>
              </a:bodyPr>
              <a:lstStyle/>
              <a:p>
                <a:r>
                  <a:rPr lang="en-US" sz="1400" b="1" dirty="0" smtClean="0">
                    <a:solidFill>
                      <a:schemeClr val="bg1"/>
                    </a:solidFill>
                  </a:rPr>
                  <a:t>VASP</a:t>
                </a:r>
                <a:endParaRPr lang="en-US" sz="1400" b="1" dirty="0">
                  <a:solidFill>
                    <a:schemeClr val="bg1"/>
                  </a:solidFill>
                </a:endParaRPr>
              </a:p>
            </p:txBody>
          </p:sp>
          <p:sp>
            <p:nvSpPr>
              <p:cNvPr id="103" name="TextBox 102"/>
              <p:cNvSpPr txBox="1"/>
              <p:nvPr/>
            </p:nvSpPr>
            <p:spPr>
              <a:xfrm>
                <a:off x="4868172" y="2774032"/>
                <a:ext cx="642853" cy="276999"/>
              </a:xfrm>
              <a:prstGeom prst="rect">
                <a:avLst/>
              </a:prstGeom>
              <a:solidFill>
                <a:srgbClr val="FF0000"/>
              </a:solidFill>
            </p:spPr>
            <p:txBody>
              <a:bodyPr wrap="square" rtlCol="0">
                <a:spAutoFit/>
              </a:bodyPr>
              <a:lstStyle/>
              <a:p>
                <a:r>
                  <a:rPr lang="en-US" sz="1200" b="1" dirty="0" err="1" smtClean="0">
                    <a:solidFill>
                      <a:schemeClr val="bg1"/>
                    </a:solidFill>
                  </a:rPr>
                  <a:t>AbInit</a:t>
                </a:r>
                <a:endParaRPr lang="en-US" sz="1200" b="1" dirty="0">
                  <a:solidFill>
                    <a:schemeClr val="bg1"/>
                  </a:solidFill>
                </a:endParaRPr>
              </a:p>
            </p:txBody>
          </p:sp>
          <p:sp>
            <p:nvSpPr>
              <p:cNvPr id="104" name="TextBox 103"/>
              <p:cNvSpPr txBox="1"/>
              <p:nvPr/>
            </p:nvSpPr>
            <p:spPr>
              <a:xfrm>
                <a:off x="4089086" y="2762661"/>
                <a:ext cx="728210" cy="276999"/>
              </a:xfrm>
              <a:prstGeom prst="rect">
                <a:avLst/>
              </a:prstGeom>
              <a:solidFill>
                <a:srgbClr val="FF0000"/>
              </a:solidFill>
            </p:spPr>
            <p:txBody>
              <a:bodyPr wrap="square" rtlCol="0">
                <a:spAutoFit/>
              </a:bodyPr>
              <a:lstStyle/>
              <a:p>
                <a:r>
                  <a:rPr lang="en-US" sz="1200" b="1" dirty="0" err="1" smtClean="0">
                    <a:solidFill>
                      <a:schemeClr val="bg1"/>
                    </a:solidFill>
                  </a:rPr>
                  <a:t>BigDFT</a:t>
                </a:r>
                <a:endParaRPr lang="en-US" sz="1200" b="1" dirty="0">
                  <a:solidFill>
                    <a:schemeClr val="bg1"/>
                  </a:solidFill>
                </a:endParaRPr>
              </a:p>
            </p:txBody>
          </p:sp>
          <p:pic>
            <p:nvPicPr>
              <p:cNvPr id="119" name="Picture 1" descr="Ross_F3.pdf"/>
              <p:cNvPicPr>
                <a:picLocks noChangeAspect="1"/>
              </p:cNvPicPr>
              <p:nvPr/>
            </p:nvPicPr>
            <p:blipFill rotWithShape="1">
              <a:blip r:embed="rId16" cstate="print">
                <a:extLst>
                  <a:ext uri="{28A0092B-C50C-407E-A947-70E740481C1C}">
                    <a14:useLocalDpi xmlns:a14="http://schemas.microsoft.com/office/drawing/2010/main" val="0"/>
                  </a:ext>
                </a:extLst>
              </a:blip>
              <a:srcRect l="82293" t="70075" b="3270"/>
              <a:stretch/>
            </p:blipFill>
            <p:spPr bwMode="auto">
              <a:xfrm>
                <a:off x="549721" y="1678867"/>
                <a:ext cx="616195" cy="713537"/>
              </a:xfrm>
              <a:prstGeom prst="rect">
                <a:avLst/>
              </a:prstGeom>
              <a:solidFill>
                <a:schemeClr val="bg1"/>
              </a:solidFill>
              <a:ln w="19050">
                <a:solidFill>
                  <a:srgbClr val="000000"/>
                </a:solidFill>
                <a:miter lim="800000"/>
                <a:headEnd/>
                <a:tailEnd/>
              </a:ln>
              <a:extLst/>
            </p:spPr>
          </p:pic>
          <p:sp>
            <p:nvSpPr>
              <p:cNvPr id="60" name="TextBox 59"/>
              <p:cNvSpPr txBox="1"/>
              <p:nvPr/>
            </p:nvSpPr>
            <p:spPr>
              <a:xfrm>
                <a:off x="586787" y="3104220"/>
                <a:ext cx="707736" cy="461665"/>
              </a:xfrm>
              <a:prstGeom prst="rect">
                <a:avLst/>
              </a:prstGeom>
              <a:solidFill>
                <a:schemeClr val="bg1"/>
              </a:solidFill>
              <a:ln>
                <a:solidFill>
                  <a:schemeClr val="accent1"/>
                </a:solidFill>
              </a:ln>
            </p:spPr>
            <p:txBody>
              <a:bodyPr wrap="square" rtlCol="0">
                <a:spAutoFit/>
              </a:bodyPr>
              <a:lstStyle/>
              <a:p>
                <a:pPr algn="ctr"/>
                <a:r>
                  <a:rPr lang="en-US" sz="1200" dirty="0" smtClean="0"/>
                  <a:t>System Energy </a:t>
                </a:r>
                <a:endParaRPr lang="en-US" sz="1200" dirty="0"/>
              </a:p>
            </p:txBody>
          </p:sp>
          <p:sp>
            <p:nvSpPr>
              <p:cNvPr id="67" name="TextBox 66"/>
              <p:cNvSpPr txBox="1"/>
              <p:nvPr/>
            </p:nvSpPr>
            <p:spPr>
              <a:xfrm>
                <a:off x="3500431" y="3138691"/>
                <a:ext cx="903694" cy="461665"/>
              </a:xfrm>
              <a:prstGeom prst="rect">
                <a:avLst/>
              </a:prstGeom>
              <a:solidFill>
                <a:schemeClr val="bg1"/>
              </a:solidFill>
              <a:ln>
                <a:solidFill>
                  <a:schemeClr val="accent1"/>
                </a:solidFill>
              </a:ln>
            </p:spPr>
            <p:txBody>
              <a:bodyPr wrap="square" rtlCol="0">
                <a:spAutoFit/>
              </a:bodyPr>
              <a:lstStyle/>
              <a:p>
                <a:pPr algn="ctr"/>
                <a:r>
                  <a:rPr lang="en-US" sz="1200" dirty="0" smtClean="0"/>
                  <a:t>Energy Transfer </a:t>
                </a:r>
                <a:endParaRPr lang="en-US" sz="1200" dirty="0"/>
              </a:p>
            </p:txBody>
          </p:sp>
          <p:sp>
            <p:nvSpPr>
              <p:cNvPr id="71" name="TextBox 70"/>
              <p:cNvSpPr txBox="1"/>
              <p:nvPr/>
            </p:nvSpPr>
            <p:spPr>
              <a:xfrm>
                <a:off x="4781379" y="3154079"/>
                <a:ext cx="1074320" cy="461665"/>
              </a:xfrm>
              <a:prstGeom prst="rect">
                <a:avLst/>
              </a:prstGeom>
              <a:solidFill>
                <a:schemeClr val="bg1"/>
              </a:solidFill>
              <a:ln>
                <a:solidFill>
                  <a:schemeClr val="tx1"/>
                </a:solidFill>
              </a:ln>
            </p:spPr>
            <p:txBody>
              <a:bodyPr wrap="square" rtlCol="0">
                <a:spAutoFit/>
              </a:bodyPr>
              <a:lstStyle/>
              <a:p>
                <a:pPr algn="ctr"/>
                <a:r>
                  <a:rPr lang="en-US" sz="1200" dirty="0" smtClean="0"/>
                  <a:t>Charge/ Spin Transfer </a:t>
                </a:r>
                <a:endParaRPr lang="en-US" sz="1200" dirty="0"/>
              </a:p>
            </p:txBody>
          </p:sp>
          <p:sp>
            <p:nvSpPr>
              <p:cNvPr id="74" name="TextBox 73"/>
              <p:cNvSpPr txBox="1"/>
              <p:nvPr/>
            </p:nvSpPr>
            <p:spPr>
              <a:xfrm>
                <a:off x="7593108" y="3138692"/>
                <a:ext cx="763330" cy="461665"/>
              </a:xfrm>
              <a:prstGeom prst="rect">
                <a:avLst/>
              </a:prstGeom>
              <a:solidFill>
                <a:schemeClr val="bg1"/>
              </a:solidFill>
              <a:ln>
                <a:solidFill>
                  <a:schemeClr val="tx1"/>
                </a:solidFill>
              </a:ln>
            </p:spPr>
            <p:txBody>
              <a:bodyPr wrap="square" rtlCol="0">
                <a:spAutoFit/>
              </a:bodyPr>
              <a:lstStyle/>
              <a:p>
                <a:pPr algn="ctr"/>
                <a:r>
                  <a:rPr lang="en-US" sz="1200" dirty="0" smtClean="0"/>
                  <a:t>CO</a:t>
                </a:r>
                <a:r>
                  <a:rPr lang="en-US" sz="1200" baseline="-25000" dirty="0" smtClean="0"/>
                  <a:t>2</a:t>
                </a:r>
                <a:r>
                  <a:rPr lang="en-US" sz="1200" dirty="0" smtClean="0"/>
                  <a:t> to Energy </a:t>
                </a:r>
                <a:endParaRPr lang="en-US" sz="1200" dirty="0"/>
              </a:p>
            </p:txBody>
          </p:sp>
          <p:sp>
            <p:nvSpPr>
              <p:cNvPr id="83" name="TextBox 82"/>
              <p:cNvSpPr txBox="1"/>
              <p:nvPr/>
            </p:nvSpPr>
            <p:spPr>
              <a:xfrm>
                <a:off x="6053144" y="3193501"/>
                <a:ext cx="1033456" cy="461665"/>
              </a:xfrm>
              <a:prstGeom prst="rect">
                <a:avLst/>
              </a:prstGeom>
              <a:solidFill>
                <a:schemeClr val="bg1"/>
              </a:solidFill>
              <a:ln>
                <a:solidFill>
                  <a:schemeClr val="tx1"/>
                </a:solidFill>
              </a:ln>
            </p:spPr>
            <p:txBody>
              <a:bodyPr wrap="square" rtlCol="0">
                <a:spAutoFit/>
              </a:bodyPr>
              <a:lstStyle/>
              <a:p>
                <a:pPr algn="ctr"/>
                <a:r>
                  <a:rPr lang="en-US" sz="1200" dirty="0" smtClean="0"/>
                  <a:t>Sunlight to Energy </a:t>
                </a:r>
                <a:endParaRPr lang="en-US" sz="1200" dirty="0"/>
              </a:p>
            </p:txBody>
          </p:sp>
          <p:sp>
            <p:nvSpPr>
              <p:cNvPr id="109" name="TextBox 108"/>
              <p:cNvSpPr txBox="1"/>
              <p:nvPr/>
            </p:nvSpPr>
            <p:spPr>
              <a:xfrm>
                <a:off x="6840576" y="1137626"/>
                <a:ext cx="1435462" cy="307777"/>
              </a:xfrm>
              <a:prstGeom prst="rect">
                <a:avLst/>
              </a:prstGeom>
              <a:solidFill>
                <a:srgbClr val="92D050"/>
              </a:solidFill>
            </p:spPr>
            <p:txBody>
              <a:bodyPr wrap="square" rtlCol="0">
                <a:spAutoFit/>
              </a:bodyPr>
              <a:lstStyle/>
              <a:p>
                <a:pPr algn="ctr"/>
                <a:r>
                  <a:rPr lang="en-US" sz="1400" dirty="0" smtClean="0"/>
                  <a:t>All Electrons</a:t>
                </a:r>
                <a:endParaRPr lang="en-US" sz="1400" dirty="0"/>
              </a:p>
            </p:txBody>
          </p:sp>
          <p:sp>
            <p:nvSpPr>
              <p:cNvPr id="106" name="TextBox 105"/>
              <p:cNvSpPr txBox="1"/>
              <p:nvPr/>
            </p:nvSpPr>
            <p:spPr>
              <a:xfrm>
                <a:off x="390139" y="1082189"/>
                <a:ext cx="1345529" cy="307777"/>
              </a:xfrm>
              <a:prstGeom prst="rect">
                <a:avLst/>
              </a:prstGeom>
              <a:solidFill>
                <a:srgbClr val="FFC000"/>
              </a:solidFill>
            </p:spPr>
            <p:txBody>
              <a:bodyPr wrap="square" rtlCol="0">
                <a:spAutoFit/>
              </a:bodyPr>
              <a:lstStyle/>
              <a:p>
                <a:pPr algn="ctr"/>
                <a:r>
                  <a:rPr lang="en-US" sz="1400" dirty="0" smtClean="0"/>
                  <a:t>Valence Only!</a:t>
                </a:r>
                <a:endParaRPr lang="en-US" sz="1400" dirty="0"/>
              </a:p>
            </p:txBody>
          </p:sp>
          <p:sp>
            <p:nvSpPr>
              <p:cNvPr id="110" name="TextBox 109"/>
              <p:cNvSpPr txBox="1"/>
              <p:nvPr/>
            </p:nvSpPr>
            <p:spPr>
              <a:xfrm>
                <a:off x="423220" y="753592"/>
                <a:ext cx="1674670" cy="307777"/>
              </a:xfrm>
              <a:prstGeom prst="rect">
                <a:avLst/>
              </a:prstGeom>
              <a:noFill/>
            </p:spPr>
            <p:txBody>
              <a:bodyPr wrap="square" rtlCol="0">
                <a:spAutoFit/>
              </a:bodyPr>
              <a:lstStyle/>
              <a:p>
                <a:r>
                  <a:rPr lang="en-US" sz="1400" b="1" dirty="0" smtClean="0"/>
                  <a:t>8-50 Processors</a:t>
                </a:r>
                <a:endParaRPr lang="en-US" sz="1400" b="1" dirty="0"/>
              </a:p>
            </p:txBody>
          </p:sp>
          <p:sp>
            <p:nvSpPr>
              <p:cNvPr id="112" name="TextBox 111"/>
              <p:cNvSpPr txBox="1"/>
              <p:nvPr/>
            </p:nvSpPr>
            <p:spPr>
              <a:xfrm>
                <a:off x="3038870" y="774412"/>
                <a:ext cx="1829302" cy="307777"/>
              </a:xfrm>
              <a:prstGeom prst="rect">
                <a:avLst/>
              </a:prstGeom>
              <a:noFill/>
            </p:spPr>
            <p:txBody>
              <a:bodyPr wrap="square" rtlCol="0">
                <a:spAutoFit/>
              </a:bodyPr>
              <a:lstStyle/>
              <a:p>
                <a:r>
                  <a:rPr lang="en-US" sz="1400" b="1" dirty="0" smtClean="0"/>
                  <a:t>50-100 Processors</a:t>
                </a:r>
                <a:endParaRPr lang="en-US" sz="1400" b="1" dirty="0"/>
              </a:p>
            </p:txBody>
          </p:sp>
          <p:sp>
            <p:nvSpPr>
              <p:cNvPr id="113" name="TextBox 112"/>
              <p:cNvSpPr txBox="1"/>
              <p:nvPr/>
            </p:nvSpPr>
            <p:spPr>
              <a:xfrm>
                <a:off x="6840576" y="789910"/>
                <a:ext cx="1735030" cy="307777"/>
              </a:xfrm>
              <a:prstGeom prst="rect">
                <a:avLst/>
              </a:prstGeom>
              <a:noFill/>
            </p:spPr>
            <p:txBody>
              <a:bodyPr wrap="square" rtlCol="0">
                <a:spAutoFit/>
              </a:bodyPr>
              <a:lstStyle/>
              <a:p>
                <a:r>
                  <a:rPr lang="en-US" sz="1400" b="1" dirty="0" smtClean="0"/>
                  <a:t>1M Processors?</a:t>
                </a:r>
                <a:endParaRPr lang="en-US" sz="1400" b="1" dirty="0"/>
              </a:p>
            </p:txBody>
          </p:sp>
          <p:sp>
            <p:nvSpPr>
              <p:cNvPr id="79" name="TextBox 78"/>
              <p:cNvSpPr txBox="1"/>
              <p:nvPr/>
            </p:nvSpPr>
            <p:spPr>
              <a:xfrm>
                <a:off x="7485320" y="2779553"/>
                <a:ext cx="937750" cy="307777"/>
              </a:xfrm>
              <a:prstGeom prst="rect">
                <a:avLst/>
              </a:prstGeom>
              <a:solidFill>
                <a:srgbClr val="007A37"/>
              </a:solidFill>
            </p:spPr>
            <p:txBody>
              <a:bodyPr wrap="square" rtlCol="0">
                <a:spAutoFit/>
              </a:bodyPr>
              <a:lstStyle/>
              <a:p>
                <a:pPr algn="ctr"/>
                <a:r>
                  <a:rPr lang="en-US" sz="1400" b="1" dirty="0" smtClean="0">
                    <a:solidFill>
                      <a:schemeClr val="bg1"/>
                    </a:solidFill>
                  </a:rPr>
                  <a:t>??</a:t>
                </a:r>
                <a:endParaRPr lang="en-US" sz="1400" b="1" dirty="0">
                  <a:solidFill>
                    <a:schemeClr val="bg1"/>
                  </a:solidFill>
                </a:endParaRPr>
              </a:p>
            </p:txBody>
          </p:sp>
          <p:pic>
            <p:nvPicPr>
              <p:cNvPr id="8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02206" y="2637447"/>
                <a:ext cx="347663" cy="21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3"/>
              <p:cNvPicPr>
                <a:picLocks noChangeAspect="1" noChangeArrowheads="1"/>
              </p:cNvPicPr>
              <p:nvPr/>
            </p:nvPicPr>
            <p:blipFill>
              <a:blip r:embed="rId17" cstate="print">
                <a:extLst>
                  <a:ext uri="{28A0092B-C50C-407E-A947-70E740481C1C}">
                    <a14:useLocalDpi xmlns:a14="http://schemas.microsoft.com/office/drawing/2010/main" val="0"/>
                  </a:ext>
                </a:extLst>
              </a:blip>
              <a:srcRect t="19362" r="2295" b="11317"/>
              <a:stretch>
                <a:fillRect/>
              </a:stretch>
            </p:blipFill>
            <p:spPr bwMode="auto">
              <a:xfrm>
                <a:off x="321329" y="2110424"/>
                <a:ext cx="530916" cy="516748"/>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78" name="TextBox 77"/>
            <p:cNvSpPr txBox="1"/>
            <p:nvPr/>
          </p:nvSpPr>
          <p:spPr>
            <a:xfrm rot="16200000">
              <a:off x="-1092855" y="2924581"/>
              <a:ext cx="2705797" cy="502702"/>
            </a:xfrm>
            <a:prstGeom prst="rect">
              <a:avLst/>
            </a:prstGeom>
            <a:solidFill>
              <a:schemeClr val="bg1"/>
            </a:solidFill>
            <a:ln>
              <a:solidFill>
                <a:schemeClr val="tx1"/>
              </a:solidFill>
            </a:ln>
          </p:spPr>
          <p:txBody>
            <a:bodyPr wrap="square" rtlCol="0">
              <a:spAutoFit/>
            </a:bodyPr>
            <a:lstStyle/>
            <a:p>
              <a:pPr algn="ctr">
                <a:lnSpc>
                  <a:spcPts val="1600"/>
                </a:lnSpc>
              </a:pPr>
              <a:r>
                <a:rPr lang="en-US" sz="1600" b="1" dirty="0" smtClean="0"/>
                <a:t>Small molecules &amp; simple solids</a:t>
              </a:r>
              <a:endParaRPr lang="en-US" sz="1600" b="1" dirty="0"/>
            </a:p>
          </p:txBody>
        </p:sp>
      </p:grpSp>
      <p:cxnSp>
        <p:nvCxnSpPr>
          <p:cNvPr id="16" name="Straight Arrow Connector 15"/>
          <p:cNvCxnSpPr>
            <a:stCxn id="93" idx="3"/>
            <a:endCxn id="79" idx="1"/>
          </p:cNvCxnSpPr>
          <p:nvPr/>
        </p:nvCxnSpPr>
        <p:spPr>
          <a:xfrm>
            <a:off x="7448526" y="3498595"/>
            <a:ext cx="156078" cy="199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407024" y="754751"/>
            <a:ext cx="1599565" cy="307777"/>
          </a:xfrm>
          <a:prstGeom prst="rect">
            <a:avLst/>
          </a:prstGeom>
          <a:noFill/>
        </p:spPr>
        <p:txBody>
          <a:bodyPr wrap="square" rtlCol="0">
            <a:spAutoFit/>
          </a:bodyPr>
          <a:lstStyle/>
          <a:p>
            <a:r>
              <a:rPr lang="en-US" sz="1400" b="1" dirty="0" smtClean="0"/>
              <a:t>1K Processors</a:t>
            </a:r>
            <a:endParaRPr lang="en-US" sz="1400" b="1" dirty="0"/>
          </a:p>
        </p:txBody>
      </p:sp>
      <p:sp>
        <p:nvSpPr>
          <p:cNvPr id="54" name="Rectangle 53"/>
          <p:cNvSpPr/>
          <p:nvPr/>
        </p:nvSpPr>
        <p:spPr>
          <a:xfrm>
            <a:off x="0" y="770151"/>
            <a:ext cx="9144000" cy="584753"/>
          </a:xfrm>
          <a:prstGeom prst="rect">
            <a:avLst/>
          </a:prstGeom>
          <a:solidFill>
            <a:srgbClr val="FFFFD9"/>
          </a:solidFill>
          <a:ln>
            <a:solidFill>
              <a:schemeClr val="tx1"/>
            </a:solidFill>
          </a:ln>
        </p:spPr>
        <p:txBody>
          <a:bodyPr wrap="square" lIns="91418" tIns="45709" rIns="91418" bIns="45709">
            <a:spAutoFit/>
          </a:bodyPr>
          <a:lstStyle/>
          <a:p>
            <a:pPr marL="117448" lvl="1" fontAlgn="base">
              <a:spcBef>
                <a:spcPct val="0"/>
              </a:spcBef>
              <a:spcAft>
                <a:spcPct val="0"/>
              </a:spcAft>
            </a:pPr>
            <a:r>
              <a:rPr lang="en-US" sz="1600" dirty="0" smtClean="0">
                <a:solidFill>
                  <a:prstClr val="black"/>
                </a:solidFill>
                <a:latin typeface="Arial" pitchFamily="34" charset="0"/>
                <a:cs typeface="Arial" pitchFamily="34" charset="0"/>
              </a:rPr>
              <a:t>Open-source modular chemistry </a:t>
            </a:r>
            <a:r>
              <a:rPr lang="en-US" sz="1600" dirty="0">
                <a:solidFill>
                  <a:prstClr val="black"/>
                </a:solidFill>
                <a:latin typeface="Arial" pitchFamily="34" charset="0"/>
                <a:cs typeface="Arial" pitchFamily="34" charset="0"/>
              </a:rPr>
              <a:t>codes and software packages </a:t>
            </a:r>
            <a:r>
              <a:rPr lang="en-US" sz="1600" dirty="0" smtClean="0">
                <a:solidFill>
                  <a:prstClr val="black"/>
                </a:solidFill>
                <a:latin typeface="Arial" pitchFamily="34" charset="0"/>
                <a:cs typeface="Arial" pitchFamily="34" charset="0"/>
              </a:rPr>
              <a:t>that are automated, account for quantum/relativistic effects, and with sufficient accuracies for d- and f- electron systems </a:t>
            </a:r>
            <a:endParaRPr lang="en-US" sz="16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1383604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21722FF3-B2FF-4B9D-A1FC-2641F0BD8CF1}" type="slidenum">
              <a:rPr lang="en-US" smtClean="0"/>
              <a:pPr>
                <a:defRPr/>
              </a:pPr>
              <a:t>23</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74164628"/>
              </p:ext>
            </p:extLst>
          </p:nvPr>
        </p:nvGraphicFramePr>
        <p:xfrm>
          <a:off x="204717" y="791571"/>
          <a:ext cx="8616760" cy="5430911"/>
        </p:xfrm>
        <a:graphic>
          <a:graphicData uri="http://schemas.openxmlformats.org/drawingml/2006/table">
            <a:tbl>
              <a:tblPr firstRow="1" bandRow="1">
                <a:tableStyleId>{5C22544A-7EE6-4342-B048-85BDC9FD1C3A}</a:tableStyleId>
              </a:tblPr>
              <a:tblGrid>
                <a:gridCol w="4797799"/>
                <a:gridCol w="981636"/>
                <a:gridCol w="1210235"/>
                <a:gridCol w="325418"/>
                <a:gridCol w="325418"/>
                <a:gridCol w="325418"/>
                <a:gridCol w="325418"/>
                <a:gridCol w="325418"/>
              </a:tblGrid>
              <a:tr h="1467347">
                <a:tc>
                  <a:txBody>
                    <a:bodyPr/>
                    <a:lstStyle/>
                    <a:p>
                      <a:pPr marL="0" marR="0" indent="0" algn="l" defTabSz="914079" rtl="0" eaLnBrk="1" fontAlgn="auto" latinLnBrk="0" hangingPunct="1">
                        <a:lnSpc>
                          <a:spcPct val="100000"/>
                        </a:lnSpc>
                        <a:spcBef>
                          <a:spcPts val="0"/>
                        </a:spcBef>
                        <a:spcAft>
                          <a:spcPts val="0"/>
                        </a:spcAft>
                        <a:buClrTx/>
                        <a:buSzTx/>
                        <a:buFontTx/>
                        <a:buNone/>
                        <a:tabLst/>
                        <a:defRPr/>
                      </a:pPr>
                      <a:r>
                        <a:rPr lang="en-US" dirty="0" smtClean="0">
                          <a:latin typeface="Arial Narrow" panose="020B0606020202030204" pitchFamily="34" charset="0"/>
                        </a:rPr>
                        <a:t>($K)</a:t>
                      </a:r>
                    </a:p>
                    <a:p>
                      <a:endParaRPr lang="en-US" dirty="0"/>
                    </a:p>
                  </a:txBody>
                  <a:tcPr/>
                </a:tc>
                <a:tc>
                  <a:txBody>
                    <a:bodyPr/>
                    <a:lstStyle/>
                    <a:p>
                      <a:pPr algn="ctr"/>
                      <a:r>
                        <a:rPr lang="en-US" dirty="0" smtClean="0"/>
                        <a:t>FY 2017 Request</a:t>
                      </a:r>
                      <a:endParaRPr lang="en-US" dirty="0"/>
                    </a:p>
                  </a:txBody>
                  <a:tcPr/>
                </a:tc>
                <a:tc>
                  <a:txBody>
                    <a:bodyPr/>
                    <a:lstStyle/>
                    <a:p>
                      <a:pPr algn="ctr"/>
                      <a:r>
                        <a:rPr lang="en-US" dirty="0" smtClean="0"/>
                        <a:t>FY 2017 vs</a:t>
                      </a:r>
                      <a:r>
                        <a:rPr lang="en-US" baseline="0" dirty="0" smtClean="0"/>
                        <a:t> FY 2016</a:t>
                      </a:r>
                      <a:endParaRPr lang="en-US" dirty="0"/>
                    </a:p>
                  </a:txBody>
                  <a:tcPr/>
                </a:tc>
                <a:tc>
                  <a:txBody>
                    <a:bodyPr/>
                    <a:lstStyle/>
                    <a:p>
                      <a:pPr algn="l"/>
                      <a:r>
                        <a:rPr lang="en-US" dirty="0" err="1" smtClean="0"/>
                        <a:t>Exascale</a:t>
                      </a:r>
                      <a:endParaRPr lang="en-US" dirty="0"/>
                    </a:p>
                  </a:txBody>
                  <a:tcPr vert="vert270" anchor="ctr"/>
                </a:tc>
                <a:tc>
                  <a:txBody>
                    <a:bodyPr/>
                    <a:lstStyle/>
                    <a:p>
                      <a:pPr algn="l"/>
                      <a:r>
                        <a:rPr lang="en-US" dirty="0" smtClean="0"/>
                        <a:t>Adv. Materials</a:t>
                      </a:r>
                      <a:endParaRPr lang="en-US" dirty="0"/>
                    </a:p>
                  </a:txBody>
                  <a:tcPr vert="vert270" anchor="ctr"/>
                </a:tc>
                <a:tc>
                  <a:txBody>
                    <a:bodyPr/>
                    <a:lstStyle/>
                    <a:p>
                      <a:pPr algn="l"/>
                      <a:r>
                        <a:rPr lang="en-US" sz="1800" dirty="0" err="1" smtClean="0">
                          <a:latin typeface="+mn-lt"/>
                          <a:cs typeface="Angsana New" panose="02020603050405020304" pitchFamily="18" charset="-34"/>
                        </a:rPr>
                        <a:t>SubTER</a:t>
                      </a:r>
                      <a:endParaRPr lang="en-US" sz="1400" dirty="0">
                        <a:latin typeface="+mn-lt"/>
                        <a:cs typeface="Angsana New" panose="02020603050405020304" pitchFamily="18" charset="-34"/>
                      </a:endParaRPr>
                    </a:p>
                  </a:txBody>
                  <a:tcPr vert="vert270" anchor="ctr"/>
                </a:tc>
                <a:tc>
                  <a:txBody>
                    <a:bodyPr/>
                    <a:lstStyle/>
                    <a:p>
                      <a:pPr algn="l"/>
                      <a:r>
                        <a:rPr lang="en-US" sz="1800" dirty="0" smtClean="0">
                          <a:latin typeface="+mn-lt"/>
                          <a:cs typeface="Angsana New" panose="02020603050405020304" pitchFamily="18" charset="-34"/>
                        </a:rPr>
                        <a:t>MI: Efficiency</a:t>
                      </a:r>
                      <a:endParaRPr lang="en-US" sz="1800" baseline="0" dirty="0" smtClean="0">
                        <a:latin typeface="+mn-lt"/>
                        <a:cs typeface="Angsana New" panose="02020603050405020304" pitchFamily="18" charset="-34"/>
                      </a:endParaRPr>
                    </a:p>
                  </a:txBody>
                  <a:tcPr vert="vert270" anchor="ctr"/>
                </a:tc>
                <a:tc>
                  <a:txBody>
                    <a:bodyPr/>
                    <a:lstStyle/>
                    <a:p>
                      <a:pPr algn="l"/>
                      <a:r>
                        <a:rPr lang="en-US" dirty="0" smtClean="0"/>
                        <a:t>MI:</a:t>
                      </a:r>
                      <a:r>
                        <a:rPr lang="en-US" baseline="0" dirty="0" smtClean="0"/>
                        <a:t> Extremes</a:t>
                      </a:r>
                      <a:endParaRPr lang="en-US" dirty="0"/>
                    </a:p>
                  </a:txBody>
                  <a:tcPr vert="vert270" anchor="ctr"/>
                </a:tc>
              </a:tr>
              <a:tr h="359387">
                <a:tc>
                  <a:txBody>
                    <a:bodyPr/>
                    <a:lstStyle/>
                    <a:p>
                      <a:r>
                        <a:rPr lang="en-US" b="1" dirty="0" smtClean="0"/>
                        <a:t>Materials</a:t>
                      </a:r>
                      <a:r>
                        <a:rPr lang="en-US" b="1" baseline="0" dirty="0" smtClean="0"/>
                        <a:t> Sciences and Engineering</a:t>
                      </a:r>
                      <a:endParaRPr lang="en-US" b="1"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r>
              <a:tr h="359116">
                <a:tc>
                  <a:txBody>
                    <a:bodyPr/>
                    <a:lstStyle/>
                    <a:p>
                      <a:pPr marL="457040" marR="0" lvl="2" indent="0" algn="l" defTabSz="914079" rtl="0" eaLnBrk="1" fontAlgn="auto" latinLnBrk="0" hangingPunct="1">
                        <a:lnSpc>
                          <a:spcPct val="100000"/>
                        </a:lnSpc>
                        <a:spcBef>
                          <a:spcPts val="0"/>
                        </a:spcBef>
                        <a:spcAft>
                          <a:spcPts val="0"/>
                        </a:spcAft>
                        <a:buClrTx/>
                        <a:buSzTx/>
                        <a:buFontTx/>
                        <a:buNone/>
                        <a:tabLst/>
                        <a:defRPr/>
                      </a:pPr>
                      <a:r>
                        <a:rPr lang="en-US" sz="1700" b="1" dirty="0" smtClean="0"/>
                        <a:t>Scattering</a:t>
                      </a:r>
                      <a:r>
                        <a:rPr lang="en-US" sz="1700" b="1" baseline="0" dirty="0" smtClean="0"/>
                        <a:t> and Instrumentation Sciences</a:t>
                      </a:r>
                      <a:endParaRPr lang="en-US" sz="1700" b="1" dirty="0" smtClean="0"/>
                    </a:p>
                  </a:txBody>
                  <a:tcPr/>
                </a:tc>
                <a:tc>
                  <a:txBody>
                    <a:bodyPr/>
                    <a:lstStyle/>
                    <a:p>
                      <a:pPr algn="r"/>
                      <a:r>
                        <a:rPr lang="en-US" sz="1700" dirty="0" smtClean="0"/>
                        <a:t>70,318</a:t>
                      </a:r>
                      <a:endParaRPr lang="en-US" sz="1700" dirty="0"/>
                    </a:p>
                  </a:txBody>
                  <a:tcPr/>
                </a:tc>
                <a:tc>
                  <a:txBody>
                    <a:bodyPr/>
                    <a:lstStyle/>
                    <a:p>
                      <a:pPr algn="r"/>
                      <a:r>
                        <a:rPr lang="en-US" sz="1700" dirty="0" smtClean="0"/>
                        <a:t>+8,058</a:t>
                      </a:r>
                      <a:endParaRPr lang="en-US" sz="1700" dirty="0"/>
                    </a:p>
                  </a:txBody>
                  <a:tcPr/>
                </a:tc>
                <a:tc>
                  <a:txBody>
                    <a:bodyPr/>
                    <a:lstStyle/>
                    <a:p>
                      <a:endParaRPr lang="en-US" sz="1700"/>
                    </a:p>
                  </a:txBody>
                  <a:tcPr/>
                </a:tc>
                <a:tc>
                  <a:txBody>
                    <a:bodyPr/>
                    <a:lstStyle/>
                    <a:p>
                      <a:pPr marL="0" marR="0" indent="0" algn="l" defTabSz="913651"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endParaRPr lang="en-US" sz="1700"/>
                    </a:p>
                  </a:txBody>
                  <a:tcPr/>
                </a:tc>
                <a:tc>
                  <a:txBody>
                    <a:bodyPr/>
                    <a:lstStyle/>
                    <a:p>
                      <a:pPr marL="0" marR="0" indent="0" algn="l" defTabSz="913651"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pPr marL="0" marR="0" indent="0" algn="l" defTabSz="913651"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r>
              <a:tr h="359116">
                <a:tc>
                  <a:txBody>
                    <a:bodyPr/>
                    <a:lstStyle/>
                    <a:p>
                      <a:pPr lvl="1"/>
                      <a:r>
                        <a:rPr lang="en-US" sz="1700" b="1" dirty="0" smtClean="0"/>
                        <a:t>Condensed Matter and Materials</a:t>
                      </a:r>
                      <a:r>
                        <a:rPr lang="en-US" sz="1700" b="1" baseline="0" dirty="0" smtClean="0"/>
                        <a:t> Physics</a:t>
                      </a:r>
                      <a:endParaRPr lang="en-US" sz="1700" b="1" dirty="0"/>
                    </a:p>
                  </a:txBody>
                  <a:tcPr/>
                </a:tc>
                <a:tc>
                  <a:txBody>
                    <a:bodyPr/>
                    <a:lstStyle/>
                    <a:p>
                      <a:pPr algn="r"/>
                      <a:r>
                        <a:rPr lang="en-US" sz="1700" dirty="0" smtClean="0"/>
                        <a:t>133,800</a:t>
                      </a:r>
                      <a:endParaRPr lang="en-US" sz="1700" dirty="0"/>
                    </a:p>
                  </a:txBody>
                  <a:tcPr/>
                </a:tc>
                <a:tc>
                  <a:txBody>
                    <a:bodyPr/>
                    <a:lstStyle/>
                    <a:p>
                      <a:pPr algn="r"/>
                      <a:r>
                        <a:rPr lang="en-US" sz="1700" dirty="0" smtClean="0"/>
                        <a:t>+15,751</a:t>
                      </a:r>
                      <a:endParaRPr lang="en-US" sz="1700" dirty="0"/>
                    </a:p>
                  </a:txBody>
                  <a:tcPr/>
                </a:tc>
                <a:tc>
                  <a:txBody>
                    <a:bodyPr/>
                    <a:lstStyle/>
                    <a:p>
                      <a:endParaRPr lang="en-US" sz="1700" dirty="0"/>
                    </a:p>
                  </a:txBody>
                  <a:tcPr/>
                </a:tc>
                <a:tc>
                  <a:txBody>
                    <a:bodyPr/>
                    <a:lstStyle/>
                    <a:p>
                      <a:pPr marL="0" marR="0" indent="0" algn="l" defTabSz="914079"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endParaRPr lang="en-US" sz="1700" dirty="0"/>
                    </a:p>
                  </a:txBody>
                  <a:tcPr/>
                </a:tc>
                <a:tc>
                  <a:txBody>
                    <a:bodyPr/>
                    <a:lstStyle/>
                    <a:p>
                      <a:pPr marL="0" marR="0" indent="0" algn="l" defTabSz="913651"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pPr marL="0" marR="0" indent="0" algn="l" defTabSz="913651"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r>
              <a:tr h="359116">
                <a:tc>
                  <a:txBody>
                    <a:bodyPr/>
                    <a:lstStyle/>
                    <a:p>
                      <a:pPr lvl="1"/>
                      <a:r>
                        <a:rPr lang="en-US" sz="1700" b="1" dirty="0" smtClean="0"/>
                        <a:t>Materials Discovery, Design, and Synthesis</a:t>
                      </a:r>
                      <a:endParaRPr lang="en-US" sz="1700" b="1" dirty="0"/>
                    </a:p>
                  </a:txBody>
                  <a:tcPr/>
                </a:tc>
                <a:tc>
                  <a:txBody>
                    <a:bodyPr/>
                    <a:lstStyle/>
                    <a:p>
                      <a:pPr algn="r"/>
                      <a:r>
                        <a:rPr lang="en-US" sz="1700" dirty="0" smtClean="0"/>
                        <a:t>76,871</a:t>
                      </a:r>
                      <a:endParaRPr lang="en-US" sz="1700" dirty="0"/>
                    </a:p>
                  </a:txBody>
                  <a:tcPr/>
                </a:tc>
                <a:tc>
                  <a:txBody>
                    <a:bodyPr/>
                    <a:lstStyle/>
                    <a:p>
                      <a:pPr algn="r"/>
                      <a:r>
                        <a:rPr lang="en-US" sz="1700" dirty="0" smtClean="0"/>
                        <a:t>+6,861</a:t>
                      </a:r>
                      <a:endParaRPr lang="en-US" sz="1700" dirty="0"/>
                    </a:p>
                  </a:txBody>
                  <a:tcPr/>
                </a:tc>
                <a:tc>
                  <a:txBody>
                    <a:bodyPr/>
                    <a:lstStyle/>
                    <a:p>
                      <a:endParaRPr lang="en-US" sz="1700"/>
                    </a:p>
                  </a:txBody>
                  <a:tcPr/>
                </a:tc>
                <a:tc>
                  <a:txBody>
                    <a:bodyPr/>
                    <a:lstStyle/>
                    <a:p>
                      <a:pPr marL="0" marR="0" indent="0" algn="l" defTabSz="913651"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endParaRPr lang="en-US" sz="1700" dirty="0"/>
                    </a:p>
                  </a:txBody>
                  <a:tcPr/>
                </a:tc>
                <a:tc>
                  <a:txBody>
                    <a:bodyPr/>
                    <a:lstStyle/>
                    <a:p>
                      <a:pPr marL="0" marR="0" indent="0" algn="l" defTabSz="913651"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pPr marL="0" marR="0" indent="0" algn="l" defTabSz="914079" rtl="0" eaLnBrk="1" fontAlgn="auto" latinLnBrk="0" hangingPunct="1">
                        <a:lnSpc>
                          <a:spcPct val="100000"/>
                        </a:lnSpc>
                        <a:spcBef>
                          <a:spcPts val="0"/>
                        </a:spcBef>
                        <a:spcAft>
                          <a:spcPts val="0"/>
                        </a:spcAft>
                        <a:buClrTx/>
                        <a:buSzTx/>
                        <a:buFontTx/>
                        <a:buNone/>
                        <a:tabLst/>
                        <a:defRPr/>
                      </a:pPr>
                      <a:endParaRPr lang="en-US" sz="1700" dirty="0" smtClean="0"/>
                    </a:p>
                  </a:txBody>
                  <a:tcPr/>
                </a:tc>
              </a:tr>
              <a:tr h="359116">
                <a:tc>
                  <a:txBody>
                    <a:bodyPr/>
                    <a:lstStyle/>
                    <a:p>
                      <a:pPr lvl="1"/>
                      <a:r>
                        <a:rPr lang="en-US" sz="1700" b="1" dirty="0" smtClean="0"/>
                        <a:t>Computational Materials Sciences</a:t>
                      </a:r>
                      <a:endParaRPr lang="en-US" sz="1700" b="1" dirty="0"/>
                    </a:p>
                  </a:txBody>
                  <a:tcPr/>
                </a:tc>
                <a:tc>
                  <a:txBody>
                    <a:bodyPr/>
                    <a:lstStyle/>
                    <a:p>
                      <a:pPr algn="r"/>
                      <a:r>
                        <a:rPr lang="en-US" sz="1700" dirty="0" smtClean="0"/>
                        <a:t>12,000</a:t>
                      </a:r>
                      <a:endParaRPr lang="en-US" sz="1700" dirty="0"/>
                    </a:p>
                  </a:txBody>
                  <a:tcPr/>
                </a:tc>
                <a:tc>
                  <a:txBody>
                    <a:bodyPr/>
                    <a:lstStyle/>
                    <a:p>
                      <a:pPr algn="r"/>
                      <a:r>
                        <a:rPr lang="en-US" sz="1700" dirty="0" smtClean="0"/>
                        <a:t>0</a:t>
                      </a:r>
                      <a:endParaRPr lang="en-US" sz="1700" dirty="0"/>
                    </a:p>
                  </a:txBody>
                  <a:tcPr/>
                </a:tc>
                <a:tc>
                  <a:txBody>
                    <a:bodyPr/>
                    <a:lstStyle/>
                    <a:p>
                      <a:pPr marL="0" marR="0" indent="0" algn="l" defTabSz="914079"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endParaRPr lang="en-US" sz="1700"/>
                    </a:p>
                  </a:txBody>
                  <a:tcPr/>
                </a:tc>
                <a:tc>
                  <a:txBody>
                    <a:bodyPr/>
                    <a:lstStyle/>
                    <a:p>
                      <a:endParaRPr lang="en-US" sz="1700" dirty="0"/>
                    </a:p>
                  </a:txBody>
                  <a:tcPr/>
                </a:tc>
                <a:tc>
                  <a:txBody>
                    <a:bodyPr/>
                    <a:lstStyle/>
                    <a:p>
                      <a:endParaRPr lang="en-US" sz="1700"/>
                    </a:p>
                  </a:txBody>
                  <a:tcPr/>
                </a:tc>
                <a:tc>
                  <a:txBody>
                    <a:bodyPr/>
                    <a:lstStyle/>
                    <a:p>
                      <a:endParaRPr lang="en-US" sz="1700" dirty="0"/>
                    </a:p>
                  </a:txBody>
                  <a:tcPr/>
                </a:tc>
              </a:tr>
              <a:tr h="359387">
                <a:tc>
                  <a:txBody>
                    <a:bodyPr/>
                    <a:lstStyle/>
                    <a:p>
                      <a:r>
                        <a:rPr lang="en-US" b="1" dirty="0" smtClean="0"/>
                        <a:t>Chemical</a:t>
                      </a:r>
                      <a:r>
                        <a:rPr lang="en-US" b="1" baseline="0" dirty="0" smtClean="0"/>
                        <a:t> Sciences, Geosciences, and Biosciences</a:t>
                      </a:r>
                      <a:endParaRPr lang="en-US" b="1" dirty="0"/>
                    </a:p>
                  </a:txBody>
                  <a:tcPr/>
                </a:tc>
                <a:tc>
                  <a:txBody>
                    <a:bodyPr/>
                    <a:lstStyle/>
                    <a:p>
                      <a:pPr algn="r"/>
                      <a:endParaRPr lang="en-US" dirty="0"/>
                    </a:p>
                  </a:txBody>
                  <a:tcPr/>
                </a:tc>
                <a:tc>
                  <a:txBody>
                    <a:bodyPr/>
                    <a:lstStyle/>
                    <a:p>
                      <a:pPr algn="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r h="359116">
                <a:tc>
                  <a:txBody>
                    <a:bodyPr/>
                    <a:lstStyle/>
                    <a:p>
                      <a:pPr lvl="1"/>
                      <a:r>
                        <a:rPr lang="en-US" sz="1700" b="1" dirty="0" smtClean="0"/>
                        <a:t>Fundamental Interactions</a:t>
                      </a:r>
                      <a:endParaRPr lang="en-US" sz="1700" b="1" dirty="0"/>
                    </a:p>
                  </a:txBody>
                  <a:tcPr/>
                </a:tc>
                <a:tc>
                  <a:txBody>
                    <a:bodyPr/>
                    <a:lstStyle/>
                    <a:p>
                      <a:pPr algn="r"/>
                      <a:r>
                        <a:rPr lang="en-US" sz="1700" dirty="0" smtClean="0"/>
                        <a:t>79,233</a:t>
                      </a:r>
                      <a:endParaRPr lang="en-US" sz="1700" dirty="0"/>
                    </a:p>
                  </a:txBody>
                  <a:tcPr/>
                </a:tc>
                <a:tc>
                  <a:txBody>
                    <a:bodyPr/>
                    <a:lstStyle/>
                    <a:p>
                      <a:pPr algn="r"/>
                      <a:r>
                        <a:rPr lang="en-US" sz="1700" dirty="0" smtClean="0"/>
                        <a:t>+4,634</a:t>
                      </a:r>
                      <a:endParaRPr lang="en-US" sz="1700" dirty="0"/>
                    </a:p>
                  </a:txBody>
                  <a:tcPr/>
                </a:tc>
                <a:tc>
                  <a:txBody>
                    <a:bodyPr/>
                    <a:lstStyle/>
                    <a:p>
                      <a:endParaRPr lang="en-US" sz="1700"/>
                    </a:p>
                  </a:txBody>
                  <a:tcPr/>
                </a:tc>
                <a:tc>
                  <a:txBody>
                    <a:bodyPr/>
                    <a:lstStyle/>
                    <a:p>
                      <a:endParaRPr lang="en-US" sz="1700"/>
                    </a:p>
                  </a:txBody>
                  <a:tcPr/>
                </a:tc>
                <a:tc>
                  <a:txBody>
                    <a:bodyPr/>
                    <a:lstStyle/>
                    <a:p>
                      <a:endParaRPr lang="en-US" sz="1700" dirty="0"/>
                    </a:p>
                  </a:txBody>
                  <a:tcPr/>
                </a:tc>
                <a:tc>
                  <a:txBody>
                    <a:bodyPr/>
                    <a:lstStyle/>
                    <a:p>
                      <a:pPr marL="0" marR="0" indent="0" algn="l" defTabSz="913651"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endParaRPr lang="en-US" sz="1700" dirty="0"/>
                    </a:p>
                  </a:txBody>
                  <a:tcPr/>
                </a:tc>
              </a:tr>
              <a:tr h="359116">
                <a:tc>
                  <a:txBody>
                    <a:bodyPr/>
                    <a:lstStyle/>
                    <a:p>
                      <a:pPr lvl="1"/>
                      <a:r>
                        <a:rPr lang="en-US" sz="1700" b="1" dirty="0" smtClean="0"/>
                        <a:t>Chemical Transformations</a:t>
                      </a:r>
                      <a:endParaRPr lang="en-US" sz="1700" b="1" dirty="0"/>
                    </a:p>
                  </a:txBody>
                  <a:tcPr/>
                </a:tc>
                <a:tc>
                  <a:txBody>
                    <a:bodyPr/>
                    <a:lstStyle/>
                    <a:p>
                      <a:pPr algn="r"/>
                      <a:r>
                        <a:rPr lang="en-US" sz="1700" dirty="0" smtClean="0"/>
                        <a:t>106,423</a:t>
                      </a:r>
                      <a:endParaRPr lang="en-US" sz="1700" dirty="0"/>
                    </a:p>
                  </a:txBody>
                  <a:tcPr/>
                </a:tc>
                <a:tc>
                  <a:txBody>
                    <a:bodyPr/>
                    <a:lstStyle/>
                    <a:p>
                      <a:pPr algn="r"/>
                      <a:r>
                        <a:rPr lang="en-US" sz="1700" dirty="0" smtClean="0"/>
                        <a:t>+14,082</a:t>
                      </a:r>
                      <a:endParaRPr lang="en-US" sz="1700" dirty="0"/>
                    </a:p>
                  </a:txBody>
                  <a:tcPr/>
                </a:tc>
                <a:tc>
                  <a:txBody>
                    <a:bodyPr/>
                    <a:lstStyle/>
                    <a:p>
                      <a:endParaRPr lang="en-US" sz="1700"/>
                    </a:p>
                  </a:txBody>
                  <a:tcPr/>
                </a:tc>
                <a:tc>
                  <a:txBody>
                    <a:bodyPr/>
                    <a:lstStyle/>
                    <a:p>
                      <a:endParaRPr lang="en-US" sz="1700"/>
                    </a:p>
                  </a:txBody>
                  <a:tcPr/>
                </a:tc>
                <a:tc>
                  <a:txBody>
                    <a:bodyPr/>
                    <a:lstStyle/>
                    <a:p>
                      <a:pPr marL="0" marR="0" indent="0" algn="l" defTabSz="914079"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pPr marL="0" marR="0" indent="0" algn="l" defTabSz="913651"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pPr marL="0" marR="0" indent="0" algn="l" defTabSz="913651"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r>
              <a:tr h="359116">
                <a:tc>
                  <a:txBody>
                    <a:bodyPr/>
                    <a:lstStyle/>
                    <a:p>
                      <a:pPr marL="339725" lvl="1" indent="0" algn="l" fontAlgn="ctr"/>
                      <a:r>
                        <a:rPr lang="en-US" sz="1700" b="1" i="0" u="none" strike="noStrike" dirty="0">
                          <a:solidFill>
                            <a:srgbClr val="000000"/>
                          </a:solidFill>
                          <a:effectLst/>
                          <a:latin typeface="+mn-lt"/>
                        </a:rPr>
                        <a:t>Photochemistry and Biochemistry Research</a:t>
                      </a:r>
                    </a:p>
                  </a:txBody>
                  <a:tcPr marL="171450" marR="9525" marT="9525" marB="0" anchor="ctr"/>
                </a:tc>
                <a:tc>
                  <a:txBody>
                    <a:bodyPr/>
                    <a:lstStyle/>
                    <a:p>
                      <a:pPr algn="r"/>
                      <a:r>
                        <a:rPr lang="en-US" sz="1700" dirty="0" smtClean="0"/>
                        <a:t>71,197</a:t>
                      </a:r>
                      <a:endParaRPr lang="en-US" sz="1700" dirty="0"/>
                    </a:p>
                  </a:txBody>
                  <a:tcPr/>
                </a:tc>
                <a:tc>
                  <a:txBody>
                    <a:bodyPr/>
                    <a:lstStyle/>
                    <a:p>
                      <a:pPr algn="r"/>
                      <a:r>
                        <a:rPr lang="en-US" sz="1700" dirty="0" smtClean="0"/>
                        <a:t>+7,008</a:t>
                      </a:r>
                      <a:endParaRPr lang="en-US" sz="1700" dirty="0"/>
                    </a:p>
                  </a:txBody>
                  <a:tcPr/>
                </a:tc>
                <a:tc>
                  <a:txBody>
                    <a:bodyPr/>
                    <a:lstStyle/>
                    <a:p>
                      <a:endParaRPr lang="en-US" sz="1700"/>
                    </a:p>
                  </a:txBody>
                  <a:tcPr/>
                </a:tc>
                <a:tc>
                  <a:txBody>
                    <a:bodyPr/>
                    <a:lstStyle/>
                    <a:p>
                      <a:endParaRPr lang="en-US" sz="1700"/>
                    </a:p>
                  </a:txBody>
                  <a:tcPr/>
                </a:tc>
                <a:tc>
                  <a:txBody>
                    <a:bodyPr/>
                    <a:lstStyle/>
                    <a:p>
                      <a:pPr marL="0" marR="0" indent="0" algn="l" defTabSz="914079" rtl="0" eaLnBrk="1" fontAlgn="auto" latinLnBrk="0" hangingPunct="1">
                        <a:lnSpc>
                          <a:spcPct val="100000"/>
                        </a:lnSpc>
                        <a:spcBef>
                          <a:spcPts val="0"/>
                        </a:spcBef>
                        <a:spcAft>
                          <a:spcPts val="0"/>
                        </a:spcAft>
                        <a:buClrTx/>
                        <a:buSzTx/>
                        <a:buFontTx/>
                        <a:buNone/>
                        <a:tabLst/>
                        <a:defRPr/>
                      </a:pPr>
                      <a:endParaRPr lang="en-US" sz="1700" dirty="0" smtClean="0"/>
                    </a:p>
                  </a:txBody>
                  <a:tcPr/>
                </a:tc>
                <a:tc>
                  <a:txBody>
                    <a:bodyPr/>
                    <a:lstStyle/>
                    <a:p>
                      <a:pPr marL="0" marR="0" indent="0" algn="l" defTabSz="913651"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endParaRPr lang="en-US" sz="1700" dirty="0"/>
                    </a:p>
                  </a:txBody>
                  <a:tcPr/>
                </a:tc>
              </a:tr>
              <a:tr h="359116">
                <a:tc>
                  <a:txBody>
                    <a:bodyPr/>
                    <a:lstStyle/>
                    <a:p>
                      <a:pPr lvl="1"/>
                      <a:r>
                        <a:rPr lang="en-US" sz="1700" b="1" dirty="0" smtClean="0"/>
                        <a:t>Energy Frontier Research Centers</a:t>
                      </a:r>
                      <a:endParaRPr lang="en-US" sz="1700" b="1" dirty="0"/>
                    </a:p>
                  </a:txBody>
                  <a:tcPr/>
                </a:tc>
                <a:tc>
                  <a:txBody>
                    <a:bodyPr/>
                    <a:lstStyle/>
                    <a:p>
                      <a:pPr algn="r"/>
                      <a:r>
                        <a:rPr lang="en-US" sz="1700" dirty="0" smtClean="0"/>
                        <a:t>86,766</a:t>
                      </a:r>
                      <a:endParaRPr lang="en-US" sz="1700" dirty="0"/>
                    </a:p>
                  </a:txBody>
                  <a:tcPr/>
                </a:tc>
                <a:tc>
                  <a:txBody>
                    <a:bodyPr/>
                    <a:lstStyle/>
                    <a:p>
                      <a:pPr algn="r"/>
                      <a:r>
                        <a:rPr lang="en-US" sz="1700" dirty="0" smtClean="0"/>
                        <a:t>+32,566</a:t>
                      </a:r>
                      <a:endParaRPr lang="en-US" sz="1700" dirty="0"/>
                    </a:p>
                  </a:txBody>
                  <a:tcPr/>
                </a:tc>
                <a:tc>
                  <a:txBody>
                    <a:bodyPr/>
                    <a:lstStyle/>
                    <a:p>
                      <a:endParaRPr lang="en-US" sz="1700" dirty="0"/>
                    </a:p>
                  </a:txBody>
                  <a:tcPr/>
                </a:tc>
                <a:tc>
                  <a:txBody>
                    <a:bodyPr/>
                    <a:lstStyle/>
                    <a:p>
                      <a:endParaRPr lang="en-US" sz="1700" dirty="0"/>
                    </a:p>
                  </a:txBody>
                  <a:tcPr/>
                </a:tc>
                <a:tc>
                  <a:txBody>
                    <a:bodyPr/>
                    <a:lstStyle/>
                    <a:p>
                      <a:pPr marL="0" marR="0" indent="0" algn="l" defTabSz="914079"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endParaRPr lang="en-US" sz="1700" dirty="0"/>
                    </a:p>
                  </a:txBody>
                  <a:tcPr/>
                </a:tc>
                <a:tc>
                  <a:txBody>
                    <a:bodyPr/>
                    <a:lstStyle/>
                    <a:p>
                      <a:endParaRPr lang="en-US" sz="1700" dirty="0"/>
                    </a:p>
                  </a:txBody>
                  <a:tcPr/>
                </a:tc>
              </a:tr>
              <a:tr h="359116">
                <a:tc>
                  <a:txBody>
                    <a:bodyPr/>
                    <a:lstStyle/>
                    <a:p>
                      <a:pPr marL="457040" marR="0" lvl="2" indent="0" algn="l" defTabSz="914079" rtl="0" eaLnBrk="1" fontAlgn="auto" latinLnBrk="0" hangingPunct="1">
                        <a:lnSpc>
                          <a:spcPct val="100000"/>
                        </a:lnSpc>
                        <a:spcBef>
                          <a:spcPts val="0"/>
                        </a:spcBef>
                        <a:spcAft>
                          <a:spcPts val="0"/>
                        </a:spcAft>
                        <a:buClrTx/>
                        <a:buSzTx/>
                        <a:buFontTx/>
                        <a:buNone/>
                        <a:tabLst/>
                        <a:defRPr/>
                      </a:pPr>
                      <a:r>
                        <a:rPr lang="en-US" sz="1700" b="1" dirty="0" smtClean="0"/>
                        <a:t>Computational Chemical Sciences</a:t>
                      </a:r>
                    </a:p>
                  </a:txBody>
                  <a:tcPr/>
                </a:tc>
                <a:tc>
                  <a:txBody>
                    <a:bodyPr/>
                    <a:lstStyle/>
                    <a:p>
                      <a:pPr algn="r"/>
                      <a:r>
                        <a:rPr lang="en-US" sz="1700" dirty="0" smtClean="0"/>
                        <a:t>13,635</a:t>
                      </a:r>
                      <a:endParaRPr lang="en-US" sz="1700" dirty="0"/>
                    </a:p>
                  </a:txBody>
                  <a:tcPr/>
                </a:tc>
                <a:tc>
                  <a:txBody>
                    <a:bodyPr/>
                    <a:lstStyle/>
                    <a:p>
                      <a:pPr algn="r"/>
                      <a:r>
                        <a:rPr lang="en-US" sz="1700" dirty="0" smtClean="0"/>
                        <a:t>+13,635</a:t>
                      </a:r>
                      <a:endParaRPr lang="en-US" sz="1700" dirty="0"/>
                    </a:p>
                  </a:txBody>
                  <a:tcPr/>
                </a:tc>
                <a:tc>
                  <a:txBody>
                    <a:bodyPr/>
                    <a:lstStyle/>
                    <a:p>
                      <a:pPr marL="0" marR="0" indent="0" algn="l" defTabSz="914079" rtl="0" eaLnBrk="1" fontAlgn="auto" latinLnBrk="0" hangingPunct="1">
                        <a:lnSpc>
                          <a:spcPct val="100000"/>
                        </a:lnSpc>
                        <a:spcBef>
                          <a:spcPts val="0"/>
                        </a:spcBef>
                        <a:spcAft>
                          <a:spcPts val="0"/>
                        </a:spcAft>
                        <a:buClrTx/>
                        <a:buSzTx/>
                        <a:buFontTx/>
                        <a:buNone/>
                        <a:tabLst/>
                        <a:defRPr/>
                      </a:pPr>
                      <a:r>
                        <a:rPr lang="en-US" sz="1700" dirty="0" smtClean="0">
                          <a:sym typeface="Wingdings"/>
                        </a:rPr>
                        <a:t></a:t>
                      </a:r>
                      <a:endParaRPr lang="en-US" sz="1700" dirty="0" smtClean="0"/>
                    </a:p>
                  </a:txBody>
                  <a:tcPr/>
                </a:tc>
                <a:tc>
                  <a:txBody>
                    <a:bodyPr/>
                    <a:lstStyle/>
                    <a:p>
                      <a:endParaRPr lang="en-US" sz="1700"/>
                    </a:p>
                  </a:txBody>
                  <a:tcPr/>
                </a:tc>
                <a:tc>
                  <a:txBody>
                    <a:bodyPr/>
                    <a:lstStyle/>
                    <a:p>
                      <a:endParaRPr lang="en-US" sz="1700"/>
                    </a:p>
                  </a:txBody>
                  <a:tcPr/>
                </a:tc>
                <a:tc>
                  <a:txBody>
                    <a:bodyPr/>
                    <a:lstStyle/>
                    <a:p>
                      <a:endParaRPr lang="en-US" sz="1700" dirty="0"/>
                    </a:p>
                  </a:txBody>
                  <a:tcPr/>
                </a:tc>
                <a:tc>
                  <a:txBody>
                    <a:bodyPr/>
                    <a:lstStyle/>
                    <a:p>
                      <a:endParaRPr lang="en-US" sz="1700" dirty="0"/>
                    </a:p>
                  </a:txBody>
                  <a:tcPr/>
                </a:tc>
              </a:tr>
            </a:tbl>
          </a:graphicData>
        </a:graphic>
      </p:graphicFrame>
      <p:sp>
        <p:nvSpPr>
          <p:cNvPr id="3" name="Title 2"/>
          <p:cNvSpPr>
            <a:spLocks noGrp="1"/>
          </p:cNvSpPr>
          <p:nvPr>
            <p:ph type="title"/>
          </p:nvPr>
        </p:nvSpPr>
        <p:spPr>
          <a:xfrm>
            <a:off x="0" y="-1"/>
            <a:ext cx="9144000" cy="712695"/>
          </a:xfrm>
        </p:spPr>
        <p:txBody>
          <a:bodyPr/>
          <a:lstStyle/>
          <a:p>
            <a:r>
              <a:rPr lang="en-US" dirty="0"/>
              <a:t>BES Contributions to </a:t>
            </a:r>
            <a:r>
              <a:rPr lang="en-US" dirty="0" smtClean="0"/>
              <a:t>DOE Crosscuts and Mission Innovation</a:t>
            </a:r>
            <a:endParaRPr lang="en-US" dirty="0"/>
          </a:p>
        </p:txBody>
      </p:sp>
    </p:spTree>
    <p:extLst>
      <p:ext uri="{BB962C8B-B14F-4D97-AF65-F5344CB8AC3E}">
        <p14:creationId xmlns:p14="http://schemas.microsoft.com/office/powerpoint/2010/main" val="18364899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56615"/>
            <a:ext cx="5401235" cy="5259388"/>
          </a:xfrm>
        </p:spPr>
        <p:txBody>
          <a:bodyPr/>
          <a:lstStyle/>
          <a:p>
            <a:pPr>
              <a:buFont typeface="Wingdings" panose="05000000000000000000" pitchFamily="2" charset="2"/>
              <a:buChar char="§"/>
            </a:pPr>
            <a:r>
              <a:rPr lang="en-US" sz="2000" dirty="0" smtClean="0"/>
              <a:t>BES Program Update</a:t>
            </a:r>
          </a:p>
          <a:p>
            <a:pPr lvl="1"/>
            <a:r>
              <a:rPr lang="en-US" sz="1800" dirty="0" smtClean="0"/>
              <a:t>12-page brochure describing changes in the BES program in FY 2015 and accessible research highlights</a:t>
            </a:r>
          </a:p>
          <a:p>
            <a:pPr lvl="1"/>
            <a:r>
              <a:rPr lang="en-US" sz="1800" dirty="0" smtClean="0"/>
              <a:t>FY 2015 program updates include: completion of NSLS-II, Computational Materials Sciences awards, and the recent BESAC report, </a:t>
            </a:r>
            <a:r>
              <a:rPr lang="en-US" sz="1800" i="1" dirty="0" smtClean="0"/>
              <a:t>Challenges at the Frontiers of Matter and Energy: Transformative Opportunities for Discovery Science</a:t>
            </a:r>
          </a:p>
          <a:p>
            <a:pPr lvl="1"/>
            <a:r>
              <a:rPr lang="en-US" sz="1800" dirty="0" smtClean="0"/>
              <a:t>Research highlights </a:t>
            </a:r>
            <a:r>
              <a:rPr lang="en-US" sz="1800" dirty="0"/>
              <a:t>illustrate BES </a:t>
            </a:r>
            <a:r>
              <a:rPr lang="en-US" sz="1800" dirty="0" smtClean="0"/>
              <a:t>advances in:</a:t>
            </a:r>
          </a:p>
          <a:p>
            <a:pPr lvl="2"/>
            <a:r>
              <a:rPr lang="en-US" sz="1800" dirty="0" smtClean="0">
                <a:solidFill>
                  <a:srgbClr val="404040"/>
                </a:solidFill>
              </a:rPr>
              <a:t>Understanding and Controlling Matter</a:t>
            </a:r>
          </a:p>
          <a:p>
            <a:pPr lvl="2"/>
            <a:r>
              <a:rPr lang="en-US" sz="1800" dirty="0" smtClean="0">
                <a:solidFill>
                  <a:srgbClr val="404040"/>
                </a:solidFill>
              </a:rPr>
              <a:t>Harnessing Material and Chemical Processes to Create Matter</a:t>
            </a:r>
          </a:p>
          <a:p>
            <a:pPr lvl="2"/>
            <a:r>
              <a:rPr lang="en-US" sz="1800" dirty="0" smtClean="0">
                <a:solidFill>
                  <a:srgbClr val="404040"/>
                </a:solidFill>
              </a:rPr>
              <a:t>Modeling and Simulation of Complex Phenomena</a:t>
            </a:r>
          </a:p>
          <a:p>
            <a:pPr lvl="1"/>
            <a:r>
              <a:rPr lang="en-US" sz="1800" dirty="0"/>
              <a:t>Plan to update </a:t>
            </a:r>
            <a:r>
              <a:rPr lang="en-US" sz="1800" dirty="0" smtClean="0"/>
              <a:t>annually</a:t>
            </a:r>
            <a:endParaRPr lang="en-US" sz="1800" dirty="0" smtClean="0">
              <a:solidFill>
                <a:srgbClr val="404040"/>
              </a:solidFill>
            </a:endParaRPr>
          </a:p>
          <a:p>
            <a:endParaRPr lang="en-US" sz="2000" dirty="0" smtClean="0"/>
          </a:p>
          <a:p>
            <a:pPr>
              <a:buFont typeface="Wingdings" panose="05000000000000000000" pitchFamily="2" charset="2"/>
              <a:buChar char="§"/>
            </a:pPr>
            <a:endParaRPr lang="en-US" sz="2000" dirty="0" smtClean="0"/>
          </a:p>
        </p:txBody>
      </p:sp>
      <p:sp>
        <p:nvSpPr>
          <p:cNvPr id="3" name="Title 2"/>
          <p:cNvSpPr>
            <a:spLocks noGrp="1"/>
          </p:cNvSpPr>
          <p:nvPr>
            <p:ph type="title"/>
          </p:nvPr>
        </p:nvSpPr>
        <p:spPr>
          <a:xfrm>
            <a:off x="0" y="0"/>
            <a:ext cx="9144000" cy="782320"/>
          </a:xfrm>
        </p:spPr>
        <p:txBody>
          <a:bodyPr/>
          <a:lstStyle/>
          <a:p>
            <a:r>
              <a:rPr lang="en-US" dirty="0" smtClean="0"/>
              <a:t>BES Communications</a:t>
            </a:r>
            <a:endParaRPr lang="en-US"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smtClean="0"/>
              <a:pPr>
                <a:defRPr/>
              </a:pPr>
              <a:t>24</a:t>
            </a:fld>
            <a:endParaRPr lang="en-US" dirty="0"/>
          </a:p>
        </p:txBody>
      </p:sp>
      <p:sp>
        <p:nvSpPr>
          <p:cNvPr id="7" name="Rectangle 6"/>
          <p:cNvSpPr/>
          <p:nvPr/>
        </p:nvSpPr>
        <p:spPr>
          <a:xfrm>
            <a:off x="3236258" y="6346763"/>
            <a:ext cx="2647969" cy="307777"/>
          </a:xfrm>
          <a:prstGeom prst="rect">
            <a:avLst/>
          </a:prstGeom>
        </p:spPr>
        <p:txBody>
          <a:bodyPr wrap="none">
            <a:spAutoFit/>
          </a:bodyPr>
          <a:lstStyle/>
          <a:p>
            <a:r>
              <a:rPr lang="en-US" sz="1400" u="sng" dirty="0">
                <a:solidFill>
                  <a:srgbClr val="0000CC"/>
                </a:solidFill>
              </a:rPr>
              <a:t>http://</a:t>
            </a:r>
            <a:r>
              <a:rPr lang="en-US" sz="1400" u="sng" dirty="0" smtClean="0">
                <a:solidFill>
                  <a:srgbClr val="0000CC"/>
                </a:solidFill>
              </a:rPr>
              <a:t>science.energy.gov/bes/</a:t>
            </a:r>
            <a:endParaRPr lang="en-US" sz="1400" u="sng" dirty="0">
              <a:solidFill>
                <a:srgbClr val="0000CC"/>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3095" y="1102660"/>
            <a:ext cx="3283527" cy="4249270"/>
          </a:xfrm>
          <a:prstGeom prst="rect">
            <a:avLst/>
          </a:prstGeom>
        </p:spPr>
      </p:pic>
    </p:spTree>
    <p:extLst>
      <p:ext uri="{BB962C8B-B14F-4D97-AF65-F5344CB8AC3E}">
        <p14:creationId xmlns:p14="http://schemas.microsoft.com/office/powerpoint/2010/main" val="20736159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idx="1"/>
          </p:nvPr>
        </p:nvSpPr>
        <p:spPr>
          <a:xfrm>
            <a:off x="0" y="838200"/>
            <a:ext cx="7097053" cy="898049"/>
          </a:xfrm>
        </p:spPr>
        <p:txBody>
          <a:bodyPr lIns="91376" tIns="45688" rIns="91376" bIns="45688"/>
          <a:lstStyle/>
          <a:p>
            <a:pPr defTabSz="969963">
              <a:spcBef>
                <a:spcPts val="0"/>
              </a:spcBef>
              <a:buFont typeface="Arial" pitchFamily="34" charset="0"/>
              <a:buNone/>
              <a:tabLst>
                <a:tab pos="2116138" algn="l"/>
                <a:tab pos="3654425" algn="l"/>
                <a:tab pos="7088188" algn="l"/>
              </a:tabLst>
            </a:pPr>
            <a:r>
              <a:rPr lang="en-US" altLang="en-US" sz="1800" dirty="0" smtClean="0">
                <a:solidFill>
                  <a:srgbClr val="106636"/>
                </a:solidFill>
              </a:rPr>
              <a:t>Workshop Chairs:  	</a:t>
            </a:r>
            <a:r>
              <a:rPr lang="en-US" altLang="en-US" sz="1600" b="0" dirty="0" smtClean="0">
                <a:solidFill>
                  <a:schemeClr val="tx1"/>
                </a:solidFill>
              </a:rPr>
              <a:t>Ivan </a:t>
            </a:r>
            <a:r>
              <a:rPr lang="en-US" altLang="en-US" sz="1600" b="0" dirty="0">
                <a:solidFill>
                  <a:schemeClr val="tx1"/>
                </a:solidFill>
              </a:rPr>
              <a:t>K. </a:t>
            </a:r>
            <a:r>
              <a:rPr lang="en-US" altLang="en-US" sz="1600" b="0" dirty="0" smtClean="0">
                <a:solidFill>
                  <a:schemeClr val="tx1"/>
                </a:solidFill>
              </a:rPr>
              <a:t>Schuller, UC-San Diego</a:t>
            </a:r>
            <a:endParaRPr lang="en-US" altLang="en-US" sz="1600" b="0" dirty="0">
              <a:solidFill>
                <a:schemeClr val="tx1"/>
              </a:solidFill>
            </a:endParaRPr>
          </a:p>
          <a:p>
            <a:pPr defTabSz="969963">
              <a:spcBef>
                <a:spcPts val="0"/>
              </a:spcBef>
              <a:buFont typeface="Arial" pitchFamily="34" charset="0"/>
              <a:buNone/>
              <a:tabLst>
                <a:tab pos="2116138" algn="l"/>
                <a:tab pos="3654425" algn="l"/>
                <a:tab pos="7088188" algn="l"/>
              </a:tabLst>
            </a:pPr>
            <a:r>
              <a:rPr lang="en-US" altLang="en-US" sz="1600" b="0" dirty="0" smtClean="0">
                <a:solidFill>
                  <a:schemeClr val="tx1"/>
                </a:solidFill>
              </a:rPr>
              <a:t>     		Rick Stevens, ANL/University of Chicago</a:t>
            </a:r>
          </a:p>
          <a:p>
            <a:pPr defTabSz="969963">
              <a:spcBef>
                <a:spcPts val="0"/>
              </a:spcBef>
              <a:buNone/>
              <a:tabLst>
                <a:tab pos="1889125" algn="l"/>
                <a:tab pos="3654425" algn="l"/>
                <a:tab pos="7088188" algn="l"/>
              </a:tabLst>
            </a:pPr>
            <a:endParaRPr lang="en-US" altLang="en-US" sz="800" b="0" dirty="0" smtClean="0">
              <a:solidFill>
                <a:srgbClr val="106636"/>
              </a:solidFill>
            </a:endParaRPr>
          </a:p>
          <a:p>
            <a:pPr defTabSz="969963">
              <a:spcBef>
                <a:spcPts val="0"/>
              </a:spcBef>
              <a:buNone/>
              <a:tabLst>
                <a:tab pos="1889125" algn="l"/>
                <a:tab pos="3654425" algn="l"/>
                <a:tab pos="7088188" algn="l"/>
              </a:tabLst>
            </a:pPr>
            <a:r>
              <a:rPr lang="en-US" altLang="en-US" sz="1800" dirty="0" smtClean="0">
                <a:solidFill>
                  <a:srgbClr val="106636"/>
                </a:solidFill>
              </a:rPr>
              <a:t>Co-Sponsored </a:t>
            </a:r>
            <a:r>
              <a:rPr lang="en-US" altLang="en-US" sz="1800" dirty="0">
                <a:solidFill>
                  <a:srgbClr val="106636"/>
                </a:solidFill>
              </a:rPr>
              <a:t>by BES and ASCR </a:t>
            </a:r>
            <a:endParaRPr lang="en-US" altLang="en-US" sz="1800" dirty="0" smtClean="0">
              <a:solidFill>
                <a:srgbClr val="106636"/>
              </a:solidFill>
            </a:endParaRPr>
          </a:p>
          <a:p>
            <a:pPr defTabSz="969963">
              <a:spcBef>
                <a:spcPts val="0"/>
              </a:spcBef>
              <a:buNone/>
              <a:tabLst>
                <a:tab pos="1889125" algn="l"/>
                <a:tab pos="3654425" algn="l"/>
                <a:tab pos="7088188" algn="l"/>
              </a:tabLst>
            </a:pPr>
            <a:r>
              <a:rPr lang="en-US" sz="1800" dirty="0">
                <a:solidFill>
                  <a:srgbClr val="106636"/>
                </a:solidFill>
                <a:latin typeface="Arial" charset="0"/>
              </a:rPr>
              <a:t>SC Technical Leads: </a:t>
            </a:r>
            <a:r>
              <a:rPr lang="en-US" sz="1600" b="0" dirty="0">
                <a:solidFill>
                  <a:prstClr val="black"/>
                </a:solidFill>
                <a:latin typeface="Arial" charset="0"/>
              </a:rPr>
              <a:t>Mick Pechan (BES) and Robinson </a:t>
            </a:r>
            <a:r>
              <a:rPr lang="en-US" sz="1600" b="0" dirty="0" smtClean="0">
                <a:solidFill>
                  <a:prstClr val="black"/>
                </a:solidFill>
                <a:latin typeface="Arial" charset="0"/>
              </a:rPr>
              <a:t>Pino </a:t>
            </a:r>
            <a:r>
              <a:rPr lang="en-US" sz="1600" b="0" dirty="0">
                <a:solidFill>
                  <a:prstClr val="black"/>
                </a:solidFill>
                <a:latin typeface="Arial" charset="0"/>
              </a:rPr>
              <a:t>(ASCR)</a:t>
            </a:r>
            <a:endParaRPr lang="en-US" sz="1800" b="0" dirty="0">
              <a:solidFill>
                <a:prstClr val="black"/>
              </a:solidFill>
              <a:latin typeface="Arial" charset="0"/>
            </a:endParaRPr>
          </a:p>
          <a:p>
            <a:pPr defTabSz="969963">
              <a:lnSpc>
                <a:spcPts val="1800"/>
              </a:lnSpc>
              <a:spcBef>
                <a:spcPts val="0"/>
              </a:spcBef>
              <a:buNone/>
              <a:tabLst>
                <a:tab pos="1889125" algn="l"/>
                <a:tab pos="3654425" algn="l"/>
                <a:tab pos="7088188" algn="l"/>
              </a:tabLst>
            </a:pPr>
            <a:r>
              <a:rPr lang="en-US" altLang="en-US" sz="1600" b="0" dirty="0" smtClean="0">
                <a:solidFill>
                  <a:srgbClr val="106636"/>
                </a:solidFill>
              </a:rPr>
              <a:t>In response to </a:t>
            </a:r>
            <a:r>
              <a:rPr lang="en-US" altLang="en-US" sz="1600" b="0" dirty="0">
                <a:solidFill>
                  <a:srgbClr val="106636"/>
                </a:solidFill>
              </a:rPr>
              <a:t>OSTP Nanotechnology-Inspired Grand </a:t>
            </a:r>
            <a:r>
              <a:rPr lang="en-US" altLang="en-US" sz="1600" b="0" dirty="0" smtClean="0">
                <a:solidFill>
                  <a:srgbClr val="106636"/>
                </a:solidFill>
              </a:rPr>
              <a:t>Challenges and National Strategic Computing Initiative</a:t>
            </a:r>
            <a:endParaRPr lang="en-US" altLang="en-US" sz="1600" b="0" dirty="0">
              <a:solidFill>
                <a:srgbClr val="106636"/>
              </a:solidFill>
            </a:endParaRPr>
          </a:p>
          <a:p>
            <a:pPr defTabSz="969963">
              <a:spcBef>
                <a:spcPts val="0"/>
              </a:spcBef>
              <a:buFont typeface="Arial" pitchFamily="34" charset="0"/>
              <a:buNone/>
              <a:tabLst>
                <a:tab pos="1889125" algn="l"/>
                <a:tab pos="3654425" algn="l"/>
                <a:tab pos="7088188" algn="l"/>
              </a:tabLst>
            </a:pPr>
            <a:endParaRPr lang="en-US" altLang="en-US" sz="1400" b="0" dirty="0">
              <a:solidFill>
                <a:schemeClr val="tx1"/>
              </a:solidFill>
            </a:endParaRPr>
          </a:p>
        </p:txBody>
      </p:sp>
      <p:sp>
        <p:nvSpPr>
          <p:cNvPr id="344067" name="Rectangle 3"/>
          <p:cNvSpPr>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lvl1pPr>
              <a:defRPr sz="3600">
                <a:solidFill>
                  <a:schemeClr val="tx2"/>
                </a:solidFill>
                <a:latin typeface="Times New Roman" pitchFamily="18" charset="0"/>
              </a:defRPr>
            </a:lvl1pPr>
            <a:lvl2pPr>
              <a:defRPr sz="3600">
                <a:solidFill>
                  <a:schemeClr val="tx2"/>
                </a:solidFill>
                <a:latin typeface="Times New Roman" pitchFamily="18" charset="0"/>
              </a:defRPr>
            </a:lvl2pPr>
            <a:lvl3pPr>
              <a:defRPr sz="3600">
                <a:solidFill>
                  <a:schemeClr val="tx2"/>
                </a:solidFill>
                <a:latin typeface="Times New Roman" pitchFamily="18" charset="0"/>
              </a:defRPr>
            </a:lvl3pPr>
            <a:lvl4pPr>
              <a:defRPr sz="3600">
                <a:solidFill>
                  <a:schemeClr val="tx2"/>
                </a:solidFill>
                <a:latin typeface="Times New Roman" pitchFamily="18" charset="0"/>
              </a:defRPr>
            </a:lvl4pPr>
            <a:lvl5pPr>
              <a:defRPr sz="3600">
                <a:solidFill>
                  <a:schemeClr val="tx2"/>
                </a:solidFill>
                <a:latin typeface="Times New Roman" pitchFamily="18" charset="0"/>
              </a:defRPr>
            </a:lvl5pPr>
            <a:lvl6pPr marL="457200" algn="ctr" eaLnBrk="0" fontAlgn="base" hangingPunct="0">
              <a:spcBef>
                <a:spcPct val="0"/>
              </a:spcBef>
              <a:spcAft>
                <a:spcPct val="0"/>
              </a:spcAft>
              <a:defRPr sz="3600">
                <a:solidFill>
                  <a:schemeClr val="tx2"/>
                </a:solidFill>
                <a:latin typeface="Times New Roman" pitchFamily="18" charset="0"/>
              </a:defRPr>
            </a:lvl6pPr>
            <a:lvl7pPr marL="914400" algn="ctr" eaLnBrk="0" fontAlgn="base" hangingPunct="0">
              <a:spcBef>
                <a:spcPct val="0"/>
              </a:spcBef>
              <a:spcAft>
                <a:spcPct val="0"/>
              </a:spcAft>
              <a:defRPr sz="3600">
                <a:solidFill>
                  <a:schemeClr val="tx2"/>
                </a:solidFill>
                <a:latin typeface="Times New Roman" pitchFamily="18" charset="0"/>
              </a:defRPr>
            </a:lvl7pPr>
            <a:lvl8pPr marL="1371600" algn="ctr" eaLnBrk="0" fontAlgn="base" hangingPunct="0">
              <a:spcBef>
                <a:spcPct val="0"/>
              </a:spcBef>
              <a:spcAft>
                <a:spcPct val="0"/>
              </a:spcAft>
              <a:defRPr sz="3600">
                <a:solidFill>
                  <a:schemeClr val="tx2"/>
                </a:solidFill>
                <a:latin typeface="Times New Roman" pitchFamily="18" charset="0"/>
              </a:defRPr>
            </a:lvl8pPr>
            <a:lvl9pPr marL="1828800" algn="ctr" eaLnBrk="0" fontAlgn="base" hangingPunct="0">
              <a:spcBef>
                <a:spcPct val="0"/>
              </a:spcBef>
              <a:spcAft>
                <a:spcPct val="0"/>
              </a:spcAft>
              <a:defRPr sz="3600">
                <a:solidFill>
                  <a:schemeClr val="tx2"/>
                </a:solidFill>
                <a:latin typeface="Times New Roman" pitchFamily="18" charset="0"/>
              </a:defRPr>
            </a:lvl9pPr>
          </a:lstStyle>
          <a:p>
            <a:pPr algn="ctr" eaLnBrk="0" fontAlgn="base" hangingPunct="0">
              <a:spcBef>
                <a:spcPct val="0"/>
              </a:spcBef>
              <a:spcAft>
                <a:spcPct val="0"/>
              </a:spcAft>
              <a:defRPr/>
            </a:pPr>
            <a:r>
              <a:rPr lang="en-US" altLang="en-US" sz="2000" dirty="0">
                <a:solidFill>
                  <a:srgbClr val="106636"/>
                </a:solidFill>
                <a:latin typeface="Arial" charset="0"/>
                <a:cs typeface="Arial" charset="0"/>
              </a:rPr>
              <a:t>Neuromorphic </a:t>
            </a:r>
            <a:r>
              <a:rPr lang="en-US" altLang="en-US" sz="2000" dirty="0" smtClean="0">
                <a:solidFill>
                  <a:srgbClr val="106636"/>
                </a:solidFill>
                <a:latin typeface="Arial" charset="0"/>
                <a:cs typeface="Arial" charset="0"/>
              </a:rPr>
              <a:t>Computing Roundtable: </a:t>
            </a:r>
            <a:r>
              <a:rPr lang="en-US" altLang="en-US" sz="2000" dirty="0">
                <a:solidFill>
                  <a:srgbClr val="106636"/>
                </a:solidFill>
                <a:latin typeface="Arial" charset="0"/>
                <a:cs typeface="Arial" charset="0"/>
              </a:rPr>
              <a:t>From Materials to Systems </a:t>
            </a:r>
            <a:r>
              <a:rPr lang="en-US" altLang="en-US" sz="2000" dirty="0" smtClean="0">
                <a:solidFill>
                  <a:srgbClr val="106636"/>
                </a:solidFill>
                <a:latin typeface="Arial" charset="0"/>
                <a:cs typeface="Arial" charset="0"/>
              </a:rPr>
              <a:t>Architecture</a:t>
            </a:r>
          </a:p>
          <a:p>
            <a:pPr algn="ctr" eaLnBrk="0" fontAlgn="base" hangingPunct="0">
              <a:spcBef>
                <a:spcPct val="0"/>
              </a:spcBef>
              <a:spcAft>
                <a:spcPct val="0"/>
              </a:spcAft>
              <a:defRPr/>
            </a:pPr>
            <a:r>
              <a:rPr lang="en-US" altLang="en-US" sz="2000" dirty="0">
                <a:solidFill>
                  <a:srgbClr val="106636"/>
                </a:solidFill>
                <a:latin typeface="Arial" charset="0"/>
                <a:cs typeface="Arial" charset="0"/>
              </a:rPr>
              <a:t>October 29-30, 2015</a:t>
            </a:r>
            <a:endParaRPr lang="en-US" altLang="en-US" sz="2000" dirty="0" smtClean="0">
              <a:solidFill>
                <a:srgbClr val="106636"/>
              </a:solidFill>
              <a:latin typeface="Arial" charset="0"/>
              <a:cs typeface="Arial" charset="0"/>
            </a:endParaRPr>
          </a:p>
        </p:txBody>
      </p:sp>
      <p:sp>
        <p:nvSpPr>
          <p:cNvPr id="344068" name="Text Box 4"/>
          <p:cNvSpPr txBox="1">
            <a:spLocks noChangeArrowheads="1"/>
          </p:cNvSpPr>
          <p:nvPr/>
        </p:nvSpPr>
        <p:spPr bwMode="auto">
          <a:xfrm>
            <a:off x="97971" y="2677886"/>
            <a:ext cx="8948057" cy="861710"/>
          </a:xfrm>
          <a:prstGeom prst="rect">
            <a:avLst/>
          </a:prstGeom>
          <a:noFill/>
          <a:ln w="28575">
            <a:solidFill>
              <a:srgbClr val="106636"/>
            </a:solidFill>
            <a:miter lim="800000"/>
            <a:headEnd/>
            <a:tailEnd/>
          </a:ln>
          <a:effectLst/>
          <a:extLst/>
        </p:spPr>
        <p:txBody>
          <a:bodyPr wrap="square" lIns="91376" tIns="45688" rIns="91376" bIns="45688">
            <a:spAutoFit/>
          </a:bodyPr>
          <a:lstStyle/>
          <a:p>
            <a:pPr marL="914400" lvl="1" indent="-914400"/>
            <a:r>
              <a:rPr lang="en-US" b="1" dirty="0" smtClean="0">
                <a:solidFill>
                  <a:srgbClr val="106636"/>
                </a:solidFill>
                <a:latin typeface="Arial" panose="020B0604020202020204" pitchFamily="34" charset="0"/>
                <a:cs typeface="Arial" panose="020B0604020202020204" pitchFamily="34" charset="0"/>
              </a:rPr>
              <a:t>Focus:  	</a:t>
            </a:r>
            <a:r>
              <a:rPr lang="en-US" sz="1600" i="1" dirty="0" smtClean="0">
                <a:latin typeface="Arial" panose="020B0604020202020204" pitchFamily="34" charset="0"/>
                <a:cs typeface="Arial" panose="020B0604020202020204" pitchFamily="34" charset="0"/>
              </a:rPr>
              <a:t>Can </a:t>
            </a:r>
            <a:r>
              <a:rPr lang="en-US" sz="1600" i="1" dirty="0">
                <a:latin typeface="Arial" panose="020B0604020202020204" pitchFamily="34" charset="0"/>
                <a:cs typeface="Arial" panose="020B0604020202020204" pitchFamily="34" charset="0"/>
              </a:rPr>
              <a:t>brain-like (“neuromorphic”) computing devices based on new material concepts and systems be developed to dramatically outperform conventional technology?  What are the basic research challenges for materials science and computing?</a:t>
            </a:r>
          </a:p>
        </p:txBody>
      </p:sp>
      <p:sp>
        <p:nvSpPr>
          <p:cNvPr id="70662" name="Text Box 7"/>
          <p:cNvSpPr txBox="1">
            <a:spLocks noChangeArrowheads="1"/>
          </p:cNvSpPr>
          <p:nvPr/>
        </p:nvSpPr>
        <p:spPr bwMode="auto">
          <a:xfrm>
            <a:off x="97971" y="3657600"/>
            <a:ext cx="8958943" cy="2477302"/>
          </a:xfrm>
          <a:prstGeom prst="rect">
            <a:avLst/>
          </a:prstGeom>
          <a:noFill/>
          <a:ln w="28575">
            <a:solidFill>
              <a:srgbClr val="10663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03" tIns="41000" rIns="82003" bIns="41000">
            <a:spAutoFit/>
          </a:bodyPr>
          <a:lstStyle>
            <a:lvl1pPr algn="l" defTabSz="820738">
              <a:spcBef>
                <a:spcPct val="20000"/>
              </a:spcBef>
              <a:buFont typeface="Arial" pitchFamily="34" charset="0"/>
              <a:buChar char="•"/>
              <a:tabLst>
                <a:tab pos="230188" algn="l"/>
              </a:tabLst>
              <a:defRPr sz="2400" b="1">
                <a:solidFill>
                  <a:srgbClr val="146737"/>
                </a:solidFill>
                <a:latin typeface="Arial" pitchFamily="34" charset="0"/>
                <a:cs typeface="Arial" pitchFamily="34" charset="0"/>
              </a:defRPr>
            </a:lvl1pPr>
            <a:lvl2pPr marL="571500" indent="-282575" algn="l" defTabSz="820738">
              <a:spcBef>
                <a:spcPct val="20000"/>
              </a:spcBef>
              <a:buFont typeface="Arial" pitchFamily="34" charset="0"/>
              <a:buChar char="–"/>
              <a:tabLst>
                <a:tab pos="230188" algn="l"/>
              </a:tabLst>
              <a:defRPr sz="2200">
                <a:solidFill>
                  <a:srgbClr val="404040"/>
                </a:solidFill>
                <a:latin typeface="Arial" pitchFamily="34" charset="0"/>
                <a:cs typeface="Arial" pitchFamily="34" charset="0"/>
              </a:defRPr>
            </a:lvl2pPr>
            <a:lvl3pPr marL="820738"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3pPr>
            <a:lvl4pPr marL="1230313"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4pPr>
            <a:lvl5pPr marL="1641475"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5pPr>
            <a:lvl6pPr marL="20986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6pPr>
            <a:lvl7pPr marL="25558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7pPr>
            <a:lvl8pPr marL="30130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8pPr>
            <a:lvl9pPr marL="34702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9pPr>
          </a:lstStyle>
          <a:p>
            <a:pPr>
              <a:buNone/>
            </a:pPr>
            <a:r>
              <a:rPr lang="en-US" sz="1800" dirty="0" smtClean="0"/>
              <a:t>Main Conclusions:</a:t>
            </a:r>
          </a:p>
          <a:p>
            <a:pPr marL="463550" lvl="1" indent="-231775"/>
            <a:r>
              <a:rPr lang="en-US" sz="1600" dirty="0">
                <a:solidFill>
                  <a:schemeClr val="tx1"/>
                </a:solidFill>
              </a:rPr>
              <a:t>Creating a new computational system will require multidisciplinary teams, new computing architectures, and novel </a:t>
            </a:r>
            <a:r>
              <a:rPr lang="en-US" sz="1600" dirty="0" err="1">
                <a:solidFill>
                  <a:schemeClr val="tx1"/>
                </a:solidFill>
              </a:rPr>
              <a:t>nano</a:t>
            </a:r>
            <a:r>
              <a:rPr lang="en-US" sz="1600" dirty="0">
                <a:solidFill>
                  <a:schemeClr val="tx1"/>
                </a:solidFill>
              </a:rPr>
              <a:t> and </a:t>
            </a:r>
            <a:r>
              <a:rPr lang="en-US" sz="1600" dirty="0" err="1">
                <a:solidFill>
                  <a:schemeClr val="tx1"/>
                </a:solidFill>
              </a:rPr>
              <a:t>meso</a:t>
            </a:r>
            <a:r>
              <a:rPr lang="en-US" sz="1600" dirty="0">
                <a:solidFill>
                  <a:schemeClr val="tx1"/>
                </a:solidFill>
              </a:rPr>
              <a:t> structured materials</a:t>
            </a:r>
          </a:p>
          <a:p>
            <a:pPr marL="463550" lvl="1" indent="-231775"/>
            <a:r>
              <a:rPr lang="en-US" sz="1600" dirty="0">
                <a:solidFill>
                  <a:schemeClr val="tx1"/>
                </a:solidFill>
              </a:rPr>
              <a:t>Materials require fundamental understanding of formation and migration of ions, defects and clusters, developing novel spin based devices, and/or discovering new quantum functionalities</a:t>
            </a:r>
          </a:p>
          <a:p>
            <a:pPr marL="463550" lvl="1" indent="-231775"/>
            <a:r>
              <a:rPr lang="en-US" sz="1600" dirty="0">
                <a:solidFill>
                  <a:schemeClr val="tx1"/>
                </a:solidFill>
              </a:rPr>
              <a:t>Requires designing systems and materials that exhibit self- and external-healing, 3-D reconstruction, distributed power delivery, fault tolerance, &amp; co-location of </a:t>
            </a:r>
            <a:r>
              <a:rPr lang="en-US" sz="1600" dirty="0" smtClean="0">
                <a:solidFill>
                  <a:schemeClr val="tx1"/>
                </a:solidFill>
              </a:rPr>
              <a:t>multistate memory </a:t>
            </a:r>
            <a:r>
              <a:rPr lang="en-US" sz="1600" dirty="0">
                <a:solidFill>
                  <a:schemeClr val="tx1"/>
                </a:solidFill>
              </a:rPr>
              <a:t>and </a:t>
            </a:r>
            <a:r>
              <a:rPr lang="en-US" sz="1600" dirty="0" smtClean="0">
                <a:solidFill>
                  <a:schemeClr val="tx1"/>
                </a:solidFill>
              </a:rPr>
              <a:t>processors</a:t>
            </a:r>
            <a:endParaRPr lang="en-US" sz="1600" dirty="0"/>
          </a:p>
        </p:txBody>
      </p:sp>
      <p:pic>
        <p:nvPicPr>
          <p:cNvPr id="1026" name="Picture 2" descr="\\vdihome.osc.doe.gov\hortlin\My Documents\My Pictures\Schuller photo.jpg"/>
          <p:cNvPicPr>
            <a:picLocks noChangeAspect="1" noChangeArrowheads="1"/>
          </p:cNvPicPr>
          <p:nvPr/>
        </p:nvPicPr>
        <p:blipFill rotWithShape="1">
          <a:blip r:embed="rId3">
            <a:extLst>
              <a:ext uri="{28A0092B-C50C-407E-A947-70E740481C1C}">
                <a14:useLocalDpi xmlns:a14="http://schemas.microsoft.com/office/drawing/2010/main" val="0"/>
              </a:ext>
            </a:extLst>
          </a:blip>
          <a:srcRect l="1847" r="-1809" b="2709"/>
          <a:stretch/>
        </p:blipFill>
        <p:spPr bwMode="auto">
          <a:xfrm>
            <a:off x="6697638" y="891689"/>
            <a:ext cx="1303361" cy="15539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68264" y="891689"/>
            <a:ext cx="1175736" cy="1553969"/>
          </a:xfrm>
          <a:prstGeom prst="rect">
            <a:avLst/>
          </a:prstGeom>
        </p:spPr>
      </p:pic>
      <p:sp>
        <p:nvSpPr>
          <p:cNvPr id="9" name="Slide Number Placeholder 5"/>
          <p:cNvSpPr>
            <a:spLocks noGrp="1"/>
          </p:cNvSpPr>
          <p:nvPr>
            <p:ph type="sldNum" sz="quarter" idx="11"/>
          </p:nvPr>
        </p:nvSpPr>
        <p:spPr>
          <a:xfrm>
            <a:off x="8413750" y="6351588"/>
            <a:ext cx="381000" cy="365125"/>
          </a:xfrm>
        </p:spPr>
        <p:txBody>
          <a:bodyPr/>
          <a:lstStyle/>
          <a:p>
            <a:pPr>
              <a:defRPr/>
            </a:pPr>
            <a:fld id="{C0A2BE09-5C53-429F-9B0D-04D6F428253C}" type="slidenum">
              <a:rPr lang="en-US" smtClean="0"/>
              <a:pPr>
                <a:defRPr/>
              </a:pPr>
              <a:t>25</a:t>
            </a:fld>
            <a:endParaRPr lang="en-US" dirty="0"/>
          </a:p>
        </p:txBody>
      </p:sp>
      <p:sp>
        <p:nvSpPr>
          <p:cNvPr id="3" name="Rectangle 2"/>
          <p:cNvSpPr/>
          <p:nvPr/>
        </p:nvSpPr>
        <p:spPr>
          <a:xfrm>
            <a:off x="3124199" y="6338627"/>
            <a:ext cx="4572000" cy="253916"/>
          </a:xfrm>
          <a:prstGeom prst="rect">
            <a:avLst/>
          </a:prstGeom>
        </p:spPr>
        <p:txBody>
          <a:bodyPr>
            <a:spAutoFit/>
          </a:bodyPr>
          <a:lstStyle/>
          <a:p>
            <a:r>
              <a:rPr lang="en-US" sz="1050" u="sng" dirty="0">
                <a:hlinkClick r:id="rId5"/>
              </a:rPr>
              <a:t>http://science.energy.gov/ascr/community-resources/program-documents/</a:t>
            </a:r>
            <a:endParaRPr lang="en-US" sz="1050" dirty="0"/>
          </a:p>
        </p:txBody>
      </p:sp>
    </p:spTree>
    <p:extLst>
      <p:ext uri="{BB962C8B-B14F-4D97-AF65-F5344CB8AC3E}">
        <p14:creationId xmlns:p14="http://schemas.microsoft.com/office/powerpoint/2010/main" val="29964123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1800" y="838200"/>
            <a:ext cx="8077200" cy="6370975"/>
          </a:xfrm>
          <a:prstGeom prst="rect">
            <a:avLst/>
          </a:prstGeom>
        </p:spPr>
        <p:txBody>
          <a:bodyPr wrap="square">
            <a:spAutoFit/>
          </a:bodyPr>
          <a:lstStyle/>
          <a:p>
            <a:pPr marL="285750" indent="-28575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February 8 – 10,  2016 </a:t>
            </a:r>
          </a:p>
          <a:p>
            <a:pPr marL="914400"/>
            <a:r>
              <a:rPr lang="en-US" sz="2400" dirty="0" smtClean="0">
                <a:latin typeface="Arial" panose="020B0604020202020204" pitchFamily="34" charset="0"/>
                <a:cs typeface="Arial" panose="020B0604020202020204" pitchFamily="34" charset="0"/>
              </a:rPr>
              <a:t>Basic </a:t>
            </a:r>
            <a:r>
              <a:rPr lang="en-US" sz="2400" dirty="0">
                <a:latin typeface="Arial" panose="020B0604020202020204" pitchFamily="34" charset="0"/>
                <a:cs typeface="Arial" panose="020B0604020202020204" pitchFamily="34" charset="0"/>
              </a:rPr>
              <a:t>Research Needs for Quantum Materials for Energy Relevant </a:t>
            </a:r>
            <a:r>
              <a:rPr lang="en-US" sz="2400" dirty="0" smtClean="0">
                <a:latin typeface="Arial" panose="020B0604020202020204" pitchFamily="34" charset="0"/>
                <a:cs typeface="Arial" panose="020B0604020202020204" pitchFamily="34" charset="0"/>
              </a:rPr>
              <a:t>Technology</a:t>
            </a:r>
          </a:p>
          <a:p>
            <a:pPr marL="914400"/>
            <a:endParaRPr lang="en-US" sz="2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May </a:t>
            </a:r>
            <a:r>
              <a:rPr lang="en-US" sz="2400" dirty="0">
                <a:latin typeface="Arial" panose="020B0604020202020204" pitchFamily="34" charset="0"/>
                <a:cs typeface="Arial" panose="020B0604020202020204" pitchFamily="34" charset="0"/>
              </a:rPr>
              <a:t>2016 </a:t>
            </a:r>
          </a:p>
          <a:p>
            <a:pPr marL="914400"/>
            <a:r>
              <a:rPr lang="en-US" sz="2400" dirty="0">
                <a:latin typeface="Arial" panose="020B0604020202020204" pitchFamily="34" charset="0"/>
                <a:cs typeface="Arial" panose="020B0604020202020204" pitchFamily="34" charset="0"/>
              </a:rPr>
              <a:t>Basic Research Needs for </a:t>
            </a:r>
            <a:r>
              <a:rPr lang="en-US" sz="2400" dirty="0" smtClean="0">
                <a:latin typeface="Arial" panose="020B0604020202020204" pitchFamily="34" charset="0"/>
                <a:cs typeface="Arial" panose="020B0604020202020204" pitchFamily="34" charset="0"/>
              </a:rPr>
              <a:t>Synthesis Science</a:t>
            </a:r>
          </a:p>
          <a:p>
            <a:pPr marL="914400"/>
            <a:endParaRPr lang="en-US" sz="2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June </a:t>
            </a:r>
            <a:r>
              <a:rPr lang="en-US" sz="2400" dirty="0">
                <a:latin typeface="Arial" panose="020B0604020202020204" pitchFamily="34" charset="0"/>
                <a:cs typeface="Arial" panose="020B0604020202020204" pitchFamily="34" charset="0"/>
              </a:rPr>
              <a:t>2016 </a:t>
            </a:r>
          </a:p>
          <a:p>
            <a:pPr marL="914400"/>
            <a:r>
              <a:rPr lang="en-US" sz="2400" dirty="0">
                <a:latin typeface="Arial" panose="020B0604020202020204" pitchFamily="34" charset="0"/>
                <a:cs typeface="Arial" panose="020B0604020202020204" pitchFamily="34" charset="0"/>
              </a:rPr>
              <a:t>Basic Research Needs for </a:t>
            </a:r>
            <a:r>
              <a:rPr lang="en-US" sz="2400" dirty="0" smtClean="0">
                <a:latin typeface="Arial" panose="020B0604020202020204" pitchFamily="34" charset="0"/>
                <a:cs typeface="Arial" panose="020B0604020202020204" pitchFamily="34" charset="0"/>
              </a:rPr>
              <a:t>Innovation and Discovery of Transformative Experimental Tools</a:t>
            </a:r>
          </a:p>
          <a:p>
            <a:pPr marL="914400"/>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Fall 2016 </a:t>
            </a:r>
            <a:endParaRPr lang="en-US" sz="2400" dirty="0">
              <a:latin typeface="Arial" panose="020B0604020202020204" pitchFamily="34" charset="0"/>
              <a:cs typeface="Arial" panose="020B0604020202020204" pitchFamily="34" charset="0"/>
            </a:endParaRPr>
          </a:p>
          <a:p>
            <a:pPr marL="914400"/>
            <a:r>
              <a:rPr lang="en-US" sz="2400" dirty="0">
                <a:latin typeface="Arial" panose="020B0604020202020204" pitchFamily="34" charset="0"/>
                <a:cs typeface="Arial" panose="020B0604020202020204" pitchFamily="34" charset="0"/>
              </a:rPr>
              <a:t>Basic Research Needs for </a:t>
            </a:r>
            <a:r>
              <a:rPr lang="en-US" sz="2400" dirty="0" smtClean="0">
                <a:latin typeface="Arial" panose="020B0604020202020204" pitchFamily="34" charset="0"/>
                <a:cs typeface="Arial" panose="020B0604020202020204" pitchFamily="34" charset="0"/>
              </a:rPr>
              <a:t>Efficient Energy Conversion and Use (TBD)</a:t>
            </a:r>
            <a:endParaRPr lang="en-US" sz="2400" dirty="0">
              <a:latin typeface="Arial" panose="020B0604020202020204" pitchFamily="34" charset="0"/>
              <a:cs typeface="Arial" panose="020B0604020202020204" pitchFamily="34" charset="0"/>
            </a:endParaRPr>
          </a:p>
          <a:p>
            <a:pPr marL="1257300" indent="-342900">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marL="914400"/>
            <a:endParaRPr lang="en-US" sz="2400" dirty="0">
              <a:latin typeface="Arial" panose="020B0604020202020204" pitchFamily="34" charset="0"/>
              <a:cs typeface="Arial" panose="020B0604020202020204" pitchFamily="34" charset="0"/>
            </a:endParaRPr>
          </a:p>
          <a:p>
            <a:pPr marL="914400"/>
            <a:endParaRPr lang="en-US" sz="2400" dirty="0">
              <a:latin typeface="Arial" panose="020B0604020202020204" pitchFamily="34" charset="0"/>
              <a:cs typeface="Arial" panose="020B0604020202020204" pitchFamily="34" charset="0"/>
            </a:endParaRPr>
          </a:p>
        </p:txBody>
      </p:sp>
      <p:sp>
        <p:nvSpPr>
          <p:cNvPr id="4" name="Rectangle 3"/>
          <p:cNvSpPr>
            <a:spLocks noChangeArrowheads="1"/>
          </p:cNvSpPr>
          <p:nvPr/>
        </p:nvSpPr>
        <p:spPr bwMode="auto">
          <a:xfrm>
            <a:off x="0" y="1524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lvl1pPr>
              <a:defRPr sz="3600">
                <a:solidFill>
                  <a:schemeClr val="tx2"/>
                </a:solidFill>
                <a:latin typeface="Times New Roman" pitchFamily="18" charset="0"/>
              </a:defRPr>
            </a:lvl1pPr>
            <a:lvl2pPr>
              <a:defRPr sz="3600">
                <a:solidFill>
                  <a:schemeClr val="tx2"/>
                </a:solidFill>
                <a:latin typeface="Times New Roman" pitchFamily="18" charset="0"/>
              </a:defRPr>
            </a:lvl2pPr>
            <a:lvl3pPr>
              <a:defRPr sz="3600">
                <a:solidFill>
                  <a:schemeClr val="tx2"/>
                </a:solidFill>
                <a:latin typeface="Times New Roman" pitchFamily="18" charset="0"/>
              </a:defRPr>
            </a:lvl3pPr>
            <a:lvl4pPr>
              <a:defRPr sz="3600">
                <a:solidFill>
                  <a:schemeClr val="tx2"/>
                </a:solidFill>
                <a:latin typeface="Times New Roman" pitchFamily="18" charset="0"/>
              </a:defRPr>
            </a:lvl4pPr>
            <a:lvl5pPr>
              <a:defRPr sz="3600">
                <a:solidFill>
                  <a:schemeClr val="tx2"/>
                </a:solidFill>
                <a:latin typeface="Times New Roman" pitchFamily="18" charset="0"/>
              </a:defRPr>
            </a:lvl5pPr>
            <a:lvl6pPr marL="457200" algn="ctr" eaLnBrk="0" fontAlgn="base" hangingPunct="0">
              <a:spcBef>
                <a:spcPct val="0"/>
              </a:spcBef>
              <a:spcAft>
                <a:spcPct val="0"/>
              </a:spcAft>
              <a:defRPr sz="3600">
                <a:solidFill>
                  <a:schemeClr val="tx2"/>
                </a:solidFill>
                <a:latin typeface="Times New Roman" pitchFamily="18" charset="0"/>
              </a:defRPr>
            </a:lvl6pPr>
            <a:lvl7pPr marL="914400" algn="ctr" eaLnBrk="0" fontAlgn="base" hangingPunct="0">
              <a:spcBef>
                <a:spcPct val="0"/>
              </a:spcBef>
              <a:spcAft>
                <a:spcPct val="0"/>
              </a:spcAft>
              <a:defRPr sz="3600">
                <a:solidFill>
                  <a:schemeClr val="tx2"/>
                </a:solidFill>
                <a:latin typeface="Times New Roman" pitchFamily="18" charset="0"/>
              </a:defRPr>
            </a:lvl7pPr>
            <a:lvl8pPr marL="1371600" algn="ctr" eaLnBrk="0" fontAlgn="base" hangingPunct="0">
              <a:spcBef>
                <a:spcPct val="0"/>
              </a:spcBef>
              <a:spcAft>
                <a:spcPct val="0"/>
              </a:spcAft>
              <a:defRPr sz="3600">
                <a:solidFill>
                  <a:schemeClr val="tx2"/>
                </a:solidFill>
                <a:latin typeface="Times New Roman" pitchFamily="18" charset="0"/>
              </a:defRPr>
            </a:lvl8pPr>
            <a:lvl9pPr marL="1828800" algn="ctr" eaLnBrk="0" fontAlgn="base" hangingPunct="0">
              <a:spcBef>
                <a:spcPct val="0"/>
              </a:spcBef>
              <a:spcAft>
                <a:spcPct val="0"/>
              </a:spcAft>
              <a:defRPr sz="3600">
                <a:solidFill>
                  <a:schemeClr val="tx2"/>
                </a:solidFill>
                <a:latin typeface="Times New Roman" pitchFamily="18" charset="0"/>
              </a:defRPr>
            </a:lvl9pPr>
          </a:lstStyle>
          <a:p>
            <a:pPr algn="ctr" eaLnBrk="0" fontAlgn="base" hangingPunct="0">
              <a:spcBef>
                <a:spcPct val="0"/>
              </a:spcBef>
              <a:spcAft>
                <a:spcPct val="0"/>
              </a:spcAft>
              <a:defRPr/>
            </a:pPr>
            <a:r>
              <a:rPr lang="en-US" altLang="en-US" sz="2400" dirty="0" smtClean="0">
                <a:solidFill>
                  <a:srgbClr val="106636"/>
                </a:solidFill>
                <a:latin typeface="Arial" charset="0"/>
                <a:cs typeface="Arial" charset="0"/>
              </a:rPr>
              <a:t>Follow-up Basic Research Needs Workshops</a:t>
            </a:r>
          </a:p>
        </p:txBody>
      </p:sp>
      <p:sp>
        <p:nvSpPr>
          <p:cNvPr id="5" name="Slide Number Placeholder 5"/>
          <p:cNvSpPr>
            <a:spLocks noGrp="1"/>
          </p:cNvSpPr>
          <p:nvPr>
            <p:ph type="sldNum" sz="quarter" idx="11"/>
          </p:nvPr>
        </p:nvSpPr>
        <p:spPr>
          <a:xfrm>
            <a:off x="8413750" y="6351588"/>
            <a:ext cx="381000" cy="365125"/>
          </a:xfrm>
        </p:spPr>
        <p:txBody>
          <a:bodyPr/>
          <a:lstStyle/>
          <a:p>
            <a:pPr>
              <a:defRPr/>
            </a:pPr>
            <a:fld id="{C0A2BE09-5C53-429F-9B0D-04D6F428253C}" type="slidenum">
              <a:rPr lang="en-US" smtClean="0"/>
              <a:pPr>
                <a:defRPr/>
              </a:pPr>
              <a:t>26</a:t>
            </a:fld>
            <a:endParaRPr lang="en-US" dirty="0"/>
          </a:p>
        </p:txBody>
      </p:sp>
    </p:spTree>
    <p:extLst>
      <p:ext uri="{BB962C8B-B14F-4D97-AF65-F5344CB8AC3E}">
        <p14:creationId xmlns:p14="http://schemas.microsoft.com/office/powerpoint/2010/main" val="703193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1C3E240-9EB6-4604-A43D-9910B3F588EA}" type="slidenum">
              <a:rPr lang="en-US" b="0" u="none" smtClean="0"/>
              <a:pPr>
                <a:defRPr/>
              </a:pPr>
              <a:t>27</a:t>
            </a:fld>
            <a:endParaRPr lang="en-US" b="0" u="none" dirty="0"/>
          </a:p>
        </p:txBody>
      </p:sp>
      <p:sp>
        <p:nvSpPr>
          <p:cNvPr id="4" name="Rectangle 3"/>
          <p:cNvSpPr/>
          <p:nvPr/>
        </p:nvSpPr>
        <p:spPr>
          <a:xfrm>
            <a:off x="783985" y="130402"/>
            <a:ext cx="8042520" cy="461633"/>
          </a:xfrm>
          <a:prstGeom prst="rect">
            <a:avLst/>
          </a:prstGeom>
        </p:spPr>
        <p:txBody>
          <a:bodyPr wrap="none" lIns="91407" tIns="45704" rIns="91407" bIns="45704">
            <a:spAutoFit/>
          </a:bodyPr>
          <a:lstStyle/>
          <a:p>
            <a:r>
              <a:rPr lang="en-US" sz="2400" dirty="0">
                <a:solidFill>
                  <a:srgbClr val="106636"/>
                </a:solidFill>
              </a:rPr>
              <a:t>BESAC New Charge on </a:t>
            </a:r>
            <a:r>
              <a:rPr lang="en-US" sz="2400" dirty="0" smtClean="0">
                <a:solidFill>
                  <a:srgbClr val="106636"/>
                </a:solidFill>
              </a:rPr>
              <a:t>Prioritization of Facility Upgrades</a:t>
            </a:r>
            <a:endParaRPr lang="en-US" sz="2400" dirty="0">
              <a:solidFill>
                <a:srgbClr val="106636"/>
              </a:solidFill>
            </a:endParaRPr>
          </a:p>
        </p:txBody>
      </p:sp>
      <p:sp>
        <p:nvSpPr>
          <p:cNvPr id="2052" name="Rectangle 4"/>
          <p:cNvSpPr>
            <a:spLocks noChangeArrowheads="1"/>
          </p:cNvSpPr>
          <p:nvPr/>
        </p:nvSpPr>
        <p:spPr bwMode="auto">
          <a:xfrm>
            <a:off x="2473032" y="801052"/>
            <a:ext cx="5734797" cy="5216780"/>
          </a:xfrm>
          <a:prstGeom prst="rect">
            <a:avLst/>
          </a:prstGeom>
          <a:noFill/>
          <a:ln w="9525">
            <a:solidFill>
              <a:schemeClr val="tx1"/>
            </a:solidFill>
            <a:miter lim="800000"/>
            <a:headEnd/>
            <a:tailEnd/>
          </a:ln>
          <a:effectLst/>
        </p:spPr>
        <p:txBody>
          <a:bodyPr vert="horz" wrap="square" lIns="91407" tIns="45704" rIns="91407" bIns="45704" numCol="1" anchor="ctr" anchorCtr="0" compatLnSpc="1">
            <a:prstTxWarp prst="textNoShape">
              <a:avLst/>
            </a:prstTxWarp>
            <a:spAutoFit/>
          </a:bodyPr>
          <a:lstStyle/>
          <a:p>
            <a:pPr defTabSz="914079"/>
            <a:r>
              <a:rPr lang="en-US" sz="1400" dirty="0">
                <a:latin typeface="Arial" pitchFamily="34" charset="0"/>
                <a:ea typeface="Times New Roman" pitchFamily="18" charset="0"/>
                <a:cs typeface="Arial" pitchFamily="34" charset="0"/>
              </a:rPr>
              <a:t>From:  </a:t>
            </a:r>
            <a:r>
              <a:rPr lang="en-US" sz="1400" dirty="0" smtClean="0">
                <a:latin typeface="Arial" pitchFamily="34" charset="0"/>
                <a:ea typeface="Times New Roman" pitchFamily="18" charset="0"/>
                <a:cs typeface="Arial" pitchFamily="34" charset="0"/>
              </a:rPr>
              <a:t>Dr. Cherry A. Murray (Director, Office </a:t>
            </a:r>
            <a:r>
              <a:rPr lang="en-US" sz="1400" dirty="0">
                <a:latin typeface="Arial" pitchFamily="34" charset="0"/>
                <a:ea typeface="Times New Roman" pitchFamily="18" charset="0"/>
                <a:cs typeface="Arial" pitchFamily="34" charset="0"/>
              </a:rPr>
              <a:t>of Science)</a:t>
            </a:r>
          </a:p>
          <a:p>
            <a:pPr defTabSz="914079"/>
            <a:endParaRPr lang="en-US" sz="1400" dirty="0">
              <a:latin typeface="Arial" pitchFamily="34" charset="0"/>
              <a:ea typeface="Times New Roman" pitchFamily="18" charset="0"/>
              <a:cs typeface="Arial" pitchFamily="34" charset="0"/>
            </a:endParaRPr>
          </a:p>
          <a:p>
            <a:r>
              <a:rPr lang="en-US" sz="1400" dirty="0"/>
              <a:t>I am writing to present a new charge to BESAC, related to the prioritization of upgrades of existing user facilities and major construction projects for new user facilities.  </a:t>
            </a:r>
            <a:endParaRPr lang="en-US" sz="1400" dirty="0" smtClean="0"/>
          </a:p>
          <a:p>
            <a:endParaRPr lang="en-US" sz="1400" dirty="0" smtClean="0"/>
          </a:p>
          <a:p>
            <a:r>
              <a:rPr lang="en-US" sz="1400" dirty="0"/>
              <a:t>The following are the two criteria to be considered in your evaluation</a:t>
            </a:r>
            <a:r>
              <a:rPr lang="en-US" sz="1400" dirty="0" smtClean="0"/>
              <a:t>:</a:t>
            </a:r>
          </a:p>
          <a:p>
            <a:endParaRPr lang="en-US" sz="1400" dirty="0"/>
          </a:p>
          <a:p>
            <a:pPr marL="228600" indent="-228600">
              <a:buAutoNum type="arabicPeriod"/>
            </a:pPr>
            <a:r>
              <a:rPr lang="en-US" sz="1400" dirty="0" smtClean="0"/>
              <a:t>The </a:t>
            </a:r>
            <a:r>
              <a:rPr lang="en-US" sz="1400" dirty="0"/>
              <a:t>ability of a proposed facility or upgrade to contribute to world-leading science, noting in particular the relevance to the 2015 BESAC report “Challenges at the Frontiers of Matter and Energy: Transformative Opportunities for Discovery Science.”  Activities will be placed in one of three categories:(a) absolutely central; (b) important; and (c) don’t know enough yet. </a:t>
            </a:r>
            <a:endParaRPr lang="en-US" sz="1400" dirty="0" smtClean="0"/>
          </a:p>
          <a:p>
            <a:pPr marL="342900" indent="-342900">
              <a:buAutoNum type="arabicPeriod"/>
            </a:pPr>
            <a:endParaRPr lang="en-US" sz="1400" dirty="0"/>
          </a:p>
          <a:p>
            <a:pPr marL="228600" indent="-228600"/>
            <a:r>
              <a:rPr lang="en-US" sz="1400" dirty="0" smtClean="0"/>
              <a:t>2.  The </a:t>
            </a:r>
            <a:r>
              <a:rPr lang="en-US" sz="1400" dirty="0"/>
              <a:t>readiness to proceed to construction, noting whether the concept has been thoroughly studied, the R&amp;D performed to date is sufficient, the technical challenges can be met, and the extent to which the cost to build and operate the facility is understood. Concepts will be placed in one of three categories: (a) ready to initiate construction; (b) significant scientific/engineering challenges to resolve before initiating construction; and (c) mission and technical requirements not yet fully defined.</a:t>
            </a:r>
          </a:p>
          <a:p>
            <a:pPr defTabSz="914079" eaLnBrk="0" hangingPunct="0"/>
            <a:endParaRPr lang="en-US" sz="1100" dirty="0">
              <a:latin typeface="Arial" pitchFamily="34" charset="0"/>
              <a:cs typeface="Arial"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471" y="1016494"/>
            <a:ext cx="1737691" cy="20665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471" y="3151606"/>
            <a:ext cx="1737169" cy="20626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05"/>
            <a:ext cx="9125259" cy="7051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671421" y="1371600"/>
            <a:ext cx="4324540" cy="5295666"/>
            <a:chOff x="4671421" y="1371600"/>
            <a:chExt cx="4324540" cy="5295666"/>
          </a:xfrm>
        </p:grpSpPr>
        <p:sp>
          <p:nvSpPr>
            <p:cNvPr id="25" name="Oval 24"/>
            <p:cNvSpPr/>
            <p:nvPr/>
          </p:nvSpPr>
          <p:spPr>
            <a:xfrm flipV="1">
              <a:off x="6700123" y="2317817"/>
              <a:ext cx="1507706" cy="155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28" name="Oval 27"/>
            <p:cNvSpPr/>
            <p:nvPr/>
          </p:nvSpPr>
          <p:spPr>
            <a:xfrm>
              <a:off x="6221919" y="1371600"/>
              <a:ext cx="2541081" cy="761999"/>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34" name="Oval 33"/>
            <p:cNvSpPr/>
            <p:nvPr/>
          </p:nvSpPr>
          <p:spPr>
            <a:xfrm>
              <a:off x="8007720" y="5495290"/>
              <a:ext cx="988241" cy="156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grpSp>
          <p:nvGrpSpPr>
            <p:cNvPr id="6" name="Group 5"/>
            <p:cNvGrpSpPr/>
            <p:nvPr/>
          </p:nvGrpSpPr>
          <p:grpSpPr>
            <a:xfrm>
              <a:off x="4671421" y="5995781"/>
              <a:ext cx="1848178" cy="671485"/>
              <a:chOff x="4709788" y="6175627"/>
              <a:chExt cx="1848178" cy="671485"/>
            </a:xfrm>
          </p:grpSpPr>
          <p:sp>
            <p:nvSpPr>
              <p:cNvPr id="21" name="Oval 20"/>
              <p:cNvSpPr/>
              <p:nvPr/>
            </p:nvSpPr>
            <p:spPr>
              <a:xfrm>
                <a:off x="4860766" y="6288235"/>
                <a:ext cx="512618" cy="1344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22" name="Oval 21"/>
              <p:cNvSpPr/>
              <p:nvPr/>
            </p:nvSpPr>
            <p:spPr>
              <a:xfrm>
                <a:off x="4860766" y="6600031"/>
                <a:ext cx="512618" cy="13447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23" name="Rectangle 22"/>
              <p:cNvSpPr/>
              <p:nvPr/>
            </p:nvSpPr>
            <p:spPr>
              <a:xfrm>
                <a:off x="4709788" y="6197979"/>
                <a:ext cx="1848178" cy="6447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886" tIns="40941" rIns="81886" bIns="40941" rtlCol="0" anchor="ctr"/>
              <a:lstStyle/>
              <a:p>
                <a:pPr algn="ctr"/>
                <a:endParaRPr lang="en-US" b="1">
                  <a:latin typeface="Arial Narrow" pitchFamily="34" charset="0"/>
                </a:endParaRPr>
              </a:p>
            </p:txBody>
          </p:sp>
          <p:sp>
            <p:nvSpPr>
              <p:cNvPr id="30" name="TextBox 29"/>
              <p:cNvSpPr txBox="1"/>
              <p:nvPr/>
            </p:nvSpPr>
            <p:spPr>
              <a:xfrm>
                <a:off x="5495798" y="6175627"/>
                <a:ext cx="554914" cy="359689"/>
              </a:xfrm>
              <a:prstGeom prst="rect">
                <a:avLst/>
              </a:prstGeom>
              <a:noFill/>
            </p:spPr>
            <p:txBody>
              <a:bodyPr wrap="none" lIns="81892" tIns="40945" rIns="81892" bIns="40945" rtlCol="0">
                <a:spAutoFit/>
              </a:bodyPr>
              <a:lstStyle/>
              <a:p>
                <a:r>
                  <a:rPr lang="en-US" b="1" dirty="0" smtClean="0">
                    <a:latin typeface="Arial Narrow" pitchFamily="34" charset="0"/>
                  </a:rPr>
                  <a:t>New</a:t>
                </a:r>
                <a:endParaRPr lang="en-US" b="1" dirty="0">
                  <a:latin typeface="Arial Narrow" pitchFamily="34" charset="0"/>
                </a:endParaRPr>
              </a:p>
            </p:txBody>
          </p:sp>
          <p:sp>
            <p:nvSpPr>
              <p:cNvPr id="31" name="TextBox 30"/>
              <p:cNvSpPr txBox="1"/>
              <p:nvPr/>
            </p:nvSpPr>
            <p:spPr>
              <a:xfrm>
                <a:off x="5506560" y="6487423"/>
                <a:ext cx="926043" cy="359689"/>
              </a:xfrm>
              <a:prstGeom prst="rect">
                <a:avLst/>
              </a:prstGeom>
              <a:noFill/>
            </p:spPr>
            <p:txBody>
              <a:bodyPr wrap="none" lIns="81892" tIns="40945" rIns="81892" bIns="40945" rtlCol="0">
                <a:spAutoFit/>
              </a:bodyPr>
              <a:lstStyle/>
              <a:p>
                <a:r>
                  <a:rPr lang="en-US" b="1" dirty="0" smtClean="0">
                    <a:latin typeface="Arial Narrow" pitchFamily="34" charset="0"/>
                  </a:rPr>
                  <a:t>Vacancy</a:t>
                </a:r>
                <a:endParaRPr lang="en-US" b="1" dirty="0">
                  <a:latin typeface="Arial Narrow" pitchFamily="34" charset="0"/>
                </a:endParaRPr>
              </a:p>
            </p:txBody>
          </p:sp>
        </p:grpSp>
      </p:grpSp>
    </p:spTree>
    <p:extLst>
      <p:ext uri="{BB962C8B-B14F-4D97-AF65-F5344CB8AC3E}">
        <p14:creationId xmlns:p14="http://schemas.microsoft.com/office/powerpoint/2010/main" val="258996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1C3E240-9EB6-4604-A43D-9910B3F588EA}" type="slidenum">
              <a:rPr lang="en-US" b="0" u="none" smtClean="0"/>
              <a:pPr>
                <a:defRPr/>
              </a:pPr>
              <a:t>4</a:t>
            </a:fld>
            <a:endParaRPr lang="en-US" b="0" u="none" dirty="0"/>
          </a:p>
        </p:txBody>
      </p:sp>
      <p:sp>
        <p:nvSpPr>
          <p:cNvPr id="4" name="Rectangle 3"/>
          <p:cNvSpPr/>
          <p:nvPr/>
        </p:nvSpPr>
        <p:spPr>
          <a:xfrm>
            <a:off x="107576" y="791054"/>
            <a:ext cx="9036423" cy="5509200"/>
          </a:xfrm>
          <a:prstGeom prst="rect">
            <a:avLst/>
          </a:prstGeom>
        </p:spPr>
        <p:txBody>
          <a:bodyPr wrap="square">
            <a:spAutoFit/>
          </a:bodyPr>
          <a:lstStyle/>
          <a:p>
            <a:r>
              <a:rPr lang="en-US" sz="1600" dirty="0" smtClean="0"/>
              <a:t>“BESAC is directed to update its assessment of the proposed upgrades to x-ray scattering facilities and to the Spallation Neutron Source using the same criteria that were used in prior studies…”</a:t>
            </a:r>
          </a:p>
          <a:p>
            <a:endParaRPr lang="en-US" sz="1600" dirty="0" smtClean="0"/>
          </a:p>
          <a:p>
            <a:r>
              <a:rPr lang="en-US" sz="1600" dirty="0" smtClean="0"/>
              <a:t>“In lieu of previous direction for materials science and engineering research, </a:t>
            </a:r>
            <a:r>
              <a:rPr lang="en-US" sz="1600" dirty="0"/>
              <a:t>the agreement provides </a:t>
            </a:r>
            <a:r>
              <a:rPr lang="en-US" sz="1600" b="1" dirty="0"/>
              <a:t>$</a:t>
            </a:r>
            <a:r>
              <a:rPr lang="en-US" sz="1600" b="1" dirty="0" smtClean="0"/>
              <a:t>15,000,000 </a:t>
            </a:r>
            <a:r>
              <a:rPr lang="en-US" sz="1600" dirty="0" smtClean="0"/>
              <a:t>for </a:t>
            </a:r>
            <a:r>
              <a:rPr lang="en-US" sz="1600" dirty="0"/>
              <a:t>the </a:t>
            </a:r>
            <a:r>
              <a:rPr lang="en-US" sz="1600" b="1" dirty="0"/>
              <a:t>Experimental Program to Stimulate Competitive </a:t>
            </a:r>
            <a:r>
              <a:rPr lang="en-US" sz="1600" b="1" dirty="0" smtClean="0"/>
              <a:t>Research;</a:t>
            </a:r>
            <a:r>
              <a:rPr lang="en-US" sz="1600" b="1" dirty="0"/>
              <a:t> </a:t>
            </a:r>
            <a:r>
              <a:rPr lang="en-US" sz="1600" b="1" dirty="0" smtClean="0"/>
              <a:t>$12,000,000 </a:t>
            </a:r>
            <a:r>
              <a:rPr lang="en-US" sz="1600" dirty="0" smtClean="0"/>
              <a:t>for </a:t>
            </a:r>
            <a:r>
              <a:rPr lang="en-US" sz="1600" dirty="0" err="1" smtClean="0"/>
              <a:t>exascale</a:t>
            </a:r>
            <a:r>
              <a:rPr lang="en-US" sz="1600" dirty="0" smtClean="0"/>
              <a:t> systems (</a:t>
            </a:r>
            <a:r>
              <a:rPr lang="en-US" sz="1600" b="1" dirty="0" smtClean="0"/>
              <a:t>computational </a:t>
            </a:r>
            <a:r>
              <a:rPr lang="en-US" sz="1600" b="1" dirty="0"/>
              <a:t>materials </a:t>
            </a:r>
            <a:r>
              <a:rPr lang="en-US" sz="1600" b="1" dirty="0" smtClean="0"/>
              <a:t>science</a:t>
            </a:r>
            <a:r>
              <a:rPr lang="en-US" sz="1600" dirty="0" smtClean="0"/>
              <a:t>), and </a:t>
            </a:r>
            <a:r>
              <a:rPr lang="en-US" sz="1600" b="1" dirty="0" smtClean="0"/>
              <a:t>$24,137,000 </a:t>
            </a:r>
            <a:r>
              <a:rPr lang="en-US" sz="1600" dirty="0" smtClean="0"/>
              <a:t>for </a:t>
            </a:r>
            <a:r>
              <a:rPr lang="en-US" sz="1600" dirty="0"/>
              <a:t>the </a:t>
            </a:r>
            <a:r>
              <a:rPr lang="en-US" sz="1600" dirty="0" smtClean="0"/>
              <a:t>fourth </a:t>
            </a:r>
            <a:r>
              <a:rPr lang="en-US" sz="1600" dirty="0"/>
              <a:t>year of the </a:t>
            </a:r>
            <a:r>
              <a:rPr lang="en-US" sz="1600" b="1" dirty="0"/>
              <a:t>Batteries and Energy Storage Innovation </a:t>
            </a:r>
            <a:r>
              <a:rPr lang="en-US" sz="1600" b="1" dirty="0" smtClean="0"/>
              <a:t>Hub</a:t>
            </a:r>
            <a:r>
              <a:rPr lang="en-US" sz="1600" dirty="0" smtClean="0"/>
              <a:t>. In lieu of previous direction for chemical </a:t>
            </a:r>
            <a:r>
              <a:rPr lang="en-US" sz="1600" dirty="0"/>
              <a:t>sciences, geosciences, and biosciences, the agreement </a:t>
            </a:r>
            <a:r>
              <a:rPr lang="en-US" sz="1600" dirty="0" smtClean="0"/>
              <a:t>provides </a:t>
            </a:r>
            <a:r>
              <a:rPr lang="en-US" sz="1600" b="1" dirty="0" smtClean="0"/>
              <a:t>$</a:t>
            </a:r>
            <a:r>
              <a:rPr lang="en-US" sz="1600" b="1" dirty="0"/>
              <a:t>15,000,000 </a:t>
            </a:r>
            <a:r>
              <a:rPr lang="en-US" sz="1600" dirty="0" smtClean="0"/>
              <a:t>for </a:t>
            </a:r>
            <a:r>
              <a:rPr lang="en-US" sz="1600" dirty="0"/>
              <a:t>the </a:t>
            </a:r>
            <a:r>
              <a:rPr lang="en-US" sz="1600" b="1" dirty="0"/>
              <a:t>Fuels from Sunlight Innovation </a:t>
            </a:r>
            <a:r>
              <a:rPr lang="en-US" sz="1600" b="1" dirty="0" smtClean="0"/>
              <a:t>Hub</a:t>
            </a:r>
            <a:r>
              <a:rPr lang="en-US" sz="1600" dirty="0" smtClean="0"/>
              <a:t>.”</a:t>
            </a:r>
            <a:endParaRPr lang="en-US" sz="1600" dirty="0"/>
          </a:p>
          <a:p>
            <a:endParaRPr lang="en-US" sz="1600" dirty="0" smtClean="0"/>
          </a:p>
          <a:p>
            <a:r>
              <a:rPr lang="en-US" sz="1600" dirty="0" smtClean="0"/>
              <a:t>“In </a:t>
            </a:r>
            <a:r>
              <a:rPr lang="en-US" sz="1600" dirty="0"/>
              <a:t>lieu of previous direction for scientific user facilities, the agreement provides $</a:t>
            </a:r>
            <a:r>
              <a:rPr lang="en-US" sz="1600" dirty="0" smtClean="0"/>
              <a:t>966,849,000</a:t>
            </a:r>
            <a:r>
              <a:rPr lang="en-US" sz="1600" dirty="0"/>
              <a:t>, </a:t>
            </a:r>
            <a:r>
              <a:rPr lang="en-US" sz="1600" dirty="0" smtClean="0"/>
              <a:t>of which $35,500,000 is for major items of equipment, including </a:t>
            </a:r>
            <a:r>
              <a:rPr lang="en-US" sz="1600" b="1" dirty="0" smtClean="0"/>
              <a:t>$20,000,000</a:t>
            </a:r>
            <a:r>
              <a:rPr lang="en-US" sz="1600" dirty="0" smtClean="0"/>
              <a:t> for the </a:t>
            </a:r>
            <a:r>
              <a:rPr lang="en-US" sz="1600" b="1" dirty="0" smtClean="0"/>
              <a:t>Advanced Photon Source Upgrade</a:t>
            </a:r>
            <a:r>
              <a:rPr lang="en-US" sz="1600" dirty="0" smtClean="0"/>
              <a:t> and </a:t>
            </a:r>
            <a:r>
              <a:rPr lang="en-US" sz="1600" b="1" dirty="0" smtClean="0"/>
              <a:t>$15,500,000</a:t>
            </a:r>
            <a:r>
              <a:rPr lang="en-US" sz="1600" dirty="0" smtClean="0"/>
              <a:t> for the </a:t>
            </a:r>
            <a:r>
              <a:rPr lang="en-US" sz="1600" b="1" dirty="0" smtClean="0"/>
              <a:t>NSLS-II Experimental Tools</a:t>
            </a:r>
            <a:r>
              <a:rPr lang="en-US" sz="1600" dirty="0" smtClean="0"/>
              <a:t>. Within available funds for facilities operations, the agreement provides </a:t>
            </a:r>
            <a:r>
              <a:rPr lang="en-US" sz="1600" b="1" dirty="0" smtClean="0"/>
              <a:t>$10,000,000 </a:t>
            </a:r>
            <a:r>
              <a:rPr lang="en-US" sz="1600" dirty="0" smtClean="0"/>
              <a:t>to accelerate the process to critical decision-1 for the </a:t>
            </a:r>
            <a:r>
              <a:rPr lang="en-US" sz="1600" b="1" dirty="0" smtClean="0"/>
              <a:t>Second Target Station</a:t>
            </a:r>
            <a:r>
              <a:rPr lang="en-US" sz="1600" dirty="0" smtClean="0"/>
              <a:t>, </a:t>
            </a:r>
            <a:r>
              <a:rPr lang="en-US" sz="1600" b="1" dirty="0" smtClean="0"/>
              <a:t>$110,000,000 </a:t>
            </a:r>
            <a:r>
              <a:rPr lang="en-US" sz="1600" dirty="0" smtClean="0"/>
              <a:t>for the first full year of operations for </a:t>
            </a:r>
            <a:r>
              <a:rPr lang="en-US" sz="1600" b="1" dirty="0" smtClean="0"/>
              <a:t>NSLS-II</a:t>
            </a:r>
            <a:r>
              <a:rPr lang="en-US" sz="1600" dirty="0" smtClean="0"/>
              <a:t>, and </a:t>
            </a:r>
            <a:r>
              <a:rPr lang="en-US" sz="1600" b="1" dirty="0" smtClean="0"/>
              <a:t>$5,000,000 </a:t>
            </a:r>
            <a:r>
              <a:rPr lang="en-US" sz="1600" dirty="0" smtClean="0"/>
              <a:t>for research and development for the </a:t>
            </a:r>
            <a:r>
              <a:rPr lang="en-US" sz="1600" b="1" dirty="0" smtClean="0"/>
              <a:t>Advanced Light Source Upgrade</a:t>
            </a:r>
            <a:r>
              <a:rPr lang="en-US" sz="1600" dirty="0" smtClean="0"/>
              <a:t>.”</a:t>
            </a:r>
          </a:p>
          <a:p>
            <a:endParaRPr lang="en-US" sz="1600" dirty="0"/>
          </a:p>
          <a:p>
            <a:r>
              <a:rPr lang="en-US" sz="1600" dirty="0"/>
              <a:t>“The agreement </a:t>
            </a:r>
            <a:r>
              <a:rPr lang="en-US" sz="1600" dirty="0" smtClean="0"/>
              <a:t>provides </a:t>
            </a:r>
            <a:r>
              <a:rPr lang="en-US" sz="1600" b="1" dirty="0"/>
              <a:t>$3,000,000 </a:t>
            </a:r>
            <a:r>
              <a:rPr lang="en-US" sz="1600" dirty="0"/>
              <a:t>for </a:t>
            </a:r>
            <a:r>
              <a:rPr lang="en-US" sz="1600" dirty="0" smtClean="0"/>
              <a:t>a competitive solicitation for universities to perform fundamental research toward the development of a new generation of </a:t>
            </a:r>
            <a:r>
              <a:rPr lang="en-US" sz="1600" dirty="0"/>
              <a:t>nanostructured catalysts </a:t>
            </a:r>
            <a:r>
              <a:rPr lang="en-US" sz="1600" dirty="0" smtClean="0"/>
              <a:t>that can be used to </a:t>
            </a:r>
            <a:r>
              <a:rPr lang="en-US" sz="1600" dirty="0"/>
              <a:t>synthesize fertilizer and ammonia without </a:t>
            </a:r>
            <a:r>
              <a:rPr lang="en-US" sz="1600" dirty="0" smtClean="0"/>
              <a:t>any secondary </a:t>
            </a:r>
            <a:r>
              <a:rPr lang="en-US" sz="1600" dirty="0"/>
              <a:t>greenhouse gases</a:t>
            </a:r>
            <a:r>
              <a:rPr lang="en-US" sz="1600" dirty="0" smtClean="0"/>
              <a:t>.”</a:t>
            </a:r>
            <a:endParaRPr lang="en-US" sz="1600" dirty="0"/>
          </a:p>
        </p:txBody>
      </p:sp>
      <p:sp>
        <p:nvSpPr>
          <p:cNvPr id="6" name="Rectangle 5"/>
          <p:cNvSpPr/>
          <p:nvPr/>
        </p:nvSpPr>
        <p:spPr>
          <a:xfrm>
            <a:off x="0" y="-60050"/>
            <a:ext cx="9143999" cy="769441"/>
          </a:xfrm>
          <a:prstGeom prst="rect">
            <a:avLst/>
          </a:prstGeom>
        </p:spPr>
        <p:txBody>
          <a:bodyPr wrap="square">
            <a:spAutoFit/>
          </a:bodyPr>
          <a:lstStyle/>
          <a:p>
            <a:pPr algn="ctr"/>
            <a:r>
              <a:rPr lang="en-US" sz="2400" dirty="0" smtClean="0">
                <a:solidFill>
                  <a:srgbClr val="106636"/>
                </a:solidFill>
              </a:rPr>
              <a:t> </a:t>
            </a:r>
            <a:r>
              <a:rPr lang="en-US" sz="2400" dirty="0">
                <a:solidFill>
                  <a:srgbClr val="106636"/>
                </a:solidFill>
              </a:rPr>
              <a:t>FY 2016 Consolidated Appropriations </a:t>
            </a:r>
            <a:r>
              <a:rPr lang="en-US" sz="2400" dirty="0" smtClean="0">
                <a:solidFill>
                  <a:srgbClr val="106636"/>
                </a:solidFill>
              </a:rPr>
              <a:t>Act</a:t>
            </a:r>
          </a:p>
          <a:p>
            <a:pPr algn="ctr"/>
            <a:r>
              <a:rPr lang="en-US" sz="2000" dirty="0" smtClean="0">
                <a:solidFill>
                  <a:srgbClr val="106636"/>
                </a:solidFill>
              </a:rPr>
              <a:t>Basic Energy Sciences </a:t>
            </a:r>
          </a:p>
        </p:txBody>
      </p:sp>
    </p:spTree>
    <p:extLst>
      <p:ext uri="{BB962C8B-B14F-4D97-AF65-F5344CB8AC3E}">
        <p14:creationId xmlns:p14="http://schemas.microsoft.com/office/powerpoint/2010/main" val="1535577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a:graphicFrameLocks/>
          </p:cNvGraphicFramePr>
          <p:nvPr>
            <p:extLst>
              <p:ext uri="{D42A27DB-BD31-4B8C-83A1-F6EECF244321}">
                <p14:modId xmlns:p14="http://schemas.microsoft.com/office/powerpoint/2010/main" val="1951784232"/>
              </p:ext>
            </p:extLst>
          </p:nvPr>
        </p:nvGraphicFramePr>
        <p:xfrm>
          <a:off x="4151424" y="1877767"/>
          <a:ext cx="4967075" cy="4174690"/>
        </p:xfrm>
        <a:graphic>
          <a:graphicData uri="http://schemas.openxmlformats.org/drawingml/2006/chart">
            <c:chart xmlns:c="http://schemas.openxmlformats.org/drawingml/2006/chart" xmlns:r="http://schemas.openxmlformats.org/officeDocument/2006/relationships" r:id="rId3"/>
          </a:graphicData>
        </a:graphic>
      </p:graphicFrame>
      <p:sp>
        <p:nvSpPr>
          <p:cNvPr id="3292165" name="Rectangle 5"/>
          <p:cNvSpPr>
            <a:spLocks noChangeArrowheads="1"/>
          </p:cNvSpPr>
          <p:nvPr/>
        </p:nvSpPr>
        <p:spPr bwMode="auto">
          <a:xfrm>
            <a:off x="0" y="58642"/>
            <a:ext cx="9144000" cy="614922"/>
          </a:xfrm>
          <a:prstGeom prst="rect">
            <a:avLst/>
          </a:prstGeom>
          <a:noFill/>
          <a:ln w="9525" cap="flat" cmpd="sng">
            <a:noFill/>
            <a:prstDash val="solid"/>
            <a:miter lim="800000"/>
            <a:headEnd/>
            <a:tailEnd/>
          </a:ln>
          <a:effectLst/>
        </p:spPr>
        <p:txBody>
          <a:bodyPr lIns="90726" tIns="45368" rIns="90726" bIns="45368"/>
          <a:lstStyle/>
          <a:p>
            <a:pPr algn="ctr" defTabSz="907793">
              <a:defRPr/>
            </a:pPr>
            <a:r>
              <a:rPr lang="en-US" sz="2500" dirty="0">
                <a:solidFill>
                  <a:srgbClr val="006600"/>
                </a:solidFill>
                <a:latin typeface="Arial" pitchFamily="34" charset="0"/>
                <a:cs typeface="Arial" pitchFamily="34" charset="0"/>
              </a:rPr>
              <a:t>FY </a:t>
            </a:r>
            <a:r>
              <a:rPr lang="en-US" sz="2500" dirty="0" smtClean="0">
                <a:solidFill>
                  <a:srgbClr val="006600"/>
                </a:solidFill>
                <a:latin typeface="Arial" pitchFamily="34" charset="0"/>
                <a:cs typeface="Arial" pitchFamily="34" charset="0"/>
              </a:rPr>
              <a:t>2016 </a:t>
            </a:r>
            <a:r>
              <a:rPr lang="en-US" sz="2500" dirty="0">
                <a:solidFill>
                  <a:srgbClr val="006600"/>
                </a:solidFill>
                <a:latin typeface="Arial" pitchFamily="34" charset="0"/>
                <a:cs typeface="Arial" pitchFamily="34" charset="0"/>
              </a:rPr>
              <a:t>BES </a:t>
            </a:r>
            <a:r>
              <a:rPr lang="en-US" sz="2500" dirty="0" smtClean="0">
                <a:solidFill>
                  <a:srgbClr val="006600"/>
                </a:solidFill>
                <a:latin typeface="Arial" pitchFamily="34" charset="0"/>
                <a:cs typeface="Arial" pitchFamily="34" charset="0"/>
              </a:rPr>
              <a:t>Budget Appropriation</a:t>
            </a:r>
            <a:endParaRPr lang="en-US" sz="2500" dirty="0">
              <a:solidFill>
                <a:srgbClr val="006600"/>
              </a:solidFill>
              <a:latin typeface="Arial" pitchFamily="34" charset="0"/>
              <a:cs typeface="Arial" pitchFamily="34" charset="0"/>
            </a:endParaRPr>
          </a:p>
        </p:txBody>
      </p:sp>
      <p:grpSp>
        <p:nvGrpSpPr>
          <p:cNvPr id="4" name="Group 3"/>
          <p:cNvGrpSpPr/>
          <p:nvPr/>
        </p:nvGrpSpPr>
        <p:grpSpPr>
          <a:xfrm>
            <a:off x="4933319" y="2243850"/>
            <a:ext cx="3845994" cy="3673127"/>
            <a:chOff x="5341229" y="2243850"/>
            <a:chExt cx="3210311" cy="3673127"/>
          </a:xfrm>
        </p:grpSpPr>
        <p:sp>
          <p:nvSpPr>
            <p:cNvPr id="42" name="Text Box 9"/>
            <p:cNvSpPr txBox="1">
              <a:spLocks noChangeArrowheads="1"/>
            </p:cNvSpPr>
            <p:nvPr/>
          </p:nvSpPr>
          <p:spPr bwMode="auto">
            <a:xfrm>
              <a:off x="5341229" y="3326831"/>
              <a:ext cx="1252592" cy="921130"/>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chemeClr val="bg1"/>
                  </a:solidFill>
                  <a:latin typeface="Arial Narrow" panose="020B0606020202030204" pitchFamily="34" charset="0"/>
                </a:rPr>
                <a:t>Facilities </a:t>
              </a:r>
            </a:p>
            <a:p>
              <a:pPr algn="ctr"/>
              <a:r>
                <a:rPr lang="en-US" sz="1800" b="1" dirty="0" smtClean="0">
                  <a:solidFill>
                    <a:schemeClr val="bg1"/>
                  </a:solidFill>
                  <a:latin typeface="Arial Narrow" pitchFamily="34" charset="0"/>
                </a:rPr>
                <a:t>Ops </a:t>
              </a:r>
            </a:p>
            <a:p>
              <a:pPr algn="ctr"/>
              <a:r>
                <a:rPr lang="en-US" sz="1800" b="1" dirty="0" smtClean="0">
                  <a:solidFill>
                    <a:schemeClr val="bg1"/>
                  </a:solidFill>
                  <a:latin typeface="Arial Narrow" pitchFamily="34" charset="0"/>
                </a:rPr>
                <a:t>865.3</a:t>
              </a:r>
              <a:endParaRPr lang="en-US" sz="1800" b="1" dirty="0">
                <a:solidFill>
                  <a:schemeClr val="bg1"/>
                </a:solidFill>
                <a:latin typeface="Arial Narrow" pitchFamily="34" charset="0"/>
              </a:endParaRPr>
            </a:p>
          </p:txBody>
        </p:sp>
        <p:sp>
          <p:nvSpPr>
            <p:cNvPr id="43" name="Text Box 15"/>
            <p:cNvSpPr txBox="1">
              <a:spLocks noChangeArrowheads="1"/>
            </p:cNvSpPr>
            <p:nvPr/>
          </p:nvSpPr>
          <p:spPr bwMode="auto">
            <a:xfrm>
              <a:off x="6761617" y="2243850"/>
              <a:ext cx="1179620" cy="596518"/>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pPr>
              <a:r>
                <a:rPr lang="en-US" sz="1700" b="1" dirty="0" smtClean="0">
                  <a:latin typeface="Arial Narrow" panose="020B0606020202030204" pitchFamily="34" charset="0"/>
                </a:rPr>
                <a:t>Core Research Lab</a:t>
              </a:r>
              <a:endParaRPr lang="en-US" sz="1700" b="1" dirty="0">
                <a:latin typeface="Arial Narrow" pitchFamily="34" charset="0"/>
              </a:endParaRPr>
            </a:p>
          </p:txBody>
        </p:sp>
        <p:sp>
          <p:nvSpPr>
            <p:cNvPr id="44" name="Text Box 23"/>
            <p:cNvSpPr txBox="1">
              <a:spLocks noChangeArrowheads="1"/>
            </p:cNvSpPr>
            <p:nvPr/>
          </p:nvSpPr>
          <p:spPr bwMode="auto">
            <a:xfrm>
              <a:off x="6901977" y="2727469"/>
              <a:ext cx="898899" cy="370720"/>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800" b="1" dirty="0" smtClean="0">
                  <a:latin typeface="Arial Narrow" panose="020B0606020202030204" pitchFamily="34" charset="0"/>
                </a:rPr>
                <a:t>285.9</a:t>
              </a:r>
              <a:endParaRPr lang="en-US" sz="1800" b="1" dirty="0">
                <a:latin typeface="Arial Narrow" pitchFamily="34" charset="0"/>
              </a:endParaRPr>
            </a:p>
          </p:txBody>
        </p:sp>
        <p:sp>
          <p:nvSpPr>
            <p:cNvPr id="50" name="Text Box 17"/>
            <p:cNvSpPr txBox="1">
              <a:spLocks noChangeArrowheads="1"/>
            </p:cNvSpPr>
            <p:nvPr/>
          </p:nvSpPr>
          <p:spPr bwMode="auto">
            <a:xfrm>
              <a:off x="7364974" y="4112572"/>
              <a:ext cx="1081423" cy="599190"/>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pPr>
              <a:r>
                <a:rPr lang="en-US" sz="1700" b="1" dirty="0" smtClean="0">
                  <a:latin typeface="Arial Narrow" panose="020B0606020202030204" pitchFamily="34" charset="0"/>
                </a:rPr>
                <a:t>EFRCs, Hubs, CMS</a:t>
              </a:r>
            </a:p>
          </p:txBody>
        </p:sp>
        <p:sp>
          <p:nvSpPr>
            <p:cNvPr id="51" name="Text Box 18"/>
            <p:cNvSpPr txBox="1">
              <a:spLocks noChangeArrowheads="1"/>
            </p:cNvSpPr>
            <p:nvPr/>
          </p:nvSpPr>
          <p:spPr bwMode="auto">
            <a:xfrm>
              <a:off x="7148321" y="4985821"/>
              <a:ext cx="1403219" cy="428134"/>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smtClean="0">
                  <a:latin typeface="Arial Narrow" pitchFamily="34" charset="0"/>
                </a:rPr>
                <a:t>Other</a:t>
              </a:r>
              <a:r>
                <a:rPr lang="en-US" sz="1600" b="1" dirty="0">
                  <a:latin typeface="Arial Narrow" pitchFamily="34" charset="0"/>
                </a:rPr>
                <a:t>s</a:t>
              </a:r>
              <a:endParaRPr lang="en-US" sz="1600" b="1" dirty="0" smtClean="0">
                <a:latin typeface="Arial Narrow" pitchFamily="34" charset="0"/>
              </a:endParaRPr>
            </a:p>
          </p:txBody>
        </p:sp>
        <p:sp>
          <p:nvSpPr>
            <p:cNvPr id="53" name="Text Box 80"/>
            <p:cNvSpPr txBox="1">
              <a:spLocks noChangeArrowheads="1"/>
            </p:cNvSpPr>
            <p:nvPr/>
          </p:nvSpPr>
          <p:spPr bwMode="auto">
            <a:xfrm>
              <a:off x="6365510" y="4985821"/>
              <a:ext cx="1439668" cy="931156"/>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700" b="1" dirty="0" smtClean="0">
                  <a:latin typeface="Arial Narrow" pitchFamily="34" charset="0"/>
                </a:rPr>
                <a:t>Construction </a:t>
              </a:r>
            </a:p>
            <a:p>
              <a:pPr algn="ctr"/>
              <a:r>
                <a:rPr lang="en-US" sz="1700" b="1" dirty="0" smtClean="0">
                  <a:latin typeface="Arial Narrow" pitchFamily="34" charset="0"/>
                </a:rPr>
                <a:t>MIE</a:t>
              </a:r>
              <a:endParaRPr lang="en-US" sz="1700" b="1" dirty="0">
                <a:latin typeface="Arial Narrow" pitchFamily="34" charset="0"/>
              </a:endParaRPr>
            </a:p>
          </p:txBody>
        </p:sp>
        <p:sp>
          <p:nvSpPr>
            <p:cNvPr id="18" name="Text Box 23"/>
            <p:cNvSpPr txBox="1">
              <a:spLocks noChangeArrowheads="1"/>
            </p:cNvSpPr>
            <p:nvPr/>
          </p:nvSpPr>
          <p:spPr bwMode="auto">
            <a:xfrm>
              <a:off x="7547498" y="4541399"/>
              <a:ext cx="898899" cy="370720"/>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800" b="1" dirty="0" smtClean="0">
                  <a:latin typeface="Arial Narrow" panose="020B0606020202030204" pitchFamily="34" charset="0"/>
                </a:rPr>
                <a:t>161.1</a:t>
              </a:r>
              <a:endParaRPr lang="en-US" sz="1800" b="1" dirty="0">
                <a:latin typeface="Arial Narrow" pitchFamily="34" charset="0"/>
              </a:endParaRPr>
            </a:p>
          </p:txBody>
        </p:sp>
      </p:grpSp>
      <p:sp>
        <p:nvSpPr>
          <p:cNvPr id="54" name="Text Box 23"/>
          <p:cNvSpPr txBox="1">
            <a:spLocks noChangeArrowheads="1"/>
          </p:cNvSpPr>
          <p:nvPr/>
        </p:nvSpPr>
        <p:spPr bwMode="auto">
          <a:xfrm>
            <a:off x="6556587" y="5470827"/>
            <a:ext cx="986263" cy="356288"/>
          </a:xfrm>
          <a:prstGeom prst="rect">
            <a:avLst/>
          </a:prstGeom>
          <a:noFill/>
          <a:ln w="12700" algn="ctr">
            <a:noFill/>
            <a:miter lim="800000"/>
            <a:headEnd/>
            <a:tailEnd/>
          </a:ln>
        </p:spPr>
        <p:txBody>
          <a:bodyPr wrap="square" lIns="81985" tIns="40991" rIns="81985" bIns="4099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800" b="1" dirty="0" smtClean="0">
                <a:latin typeface="Arial Narrow" panose="020B0606020202030204" pitchFamily="34" charset="0"/>
              </a:rPr>
              <a:t>235.8</a:t>
            </a:r>
            <a:endParaRPr lang="en-US" sz="1800" b="1" dirty="0">
              <a:latin typeface="Arial Narrow" pitchFamily="34" charset="0"/>
            </a:endParaRPr>
          </a:p>
        </p:txBody>
      </p:sp>
      <p:sp>
        <p:nvSpPr>
          <p:cNvPr id="55" name="Rectangle 54"/>
          <p:cNvSpPr>
            <a:spLocks noChangeArrowheads="1"/>
          </p:cNvSpPr>
          <p:nvPr/>
        </p:nvSpPr>
        <p:spPr bwMode="auto">
          <a:xfrm>
            <a:off x="7701567" y="1339695"/>
            <a:ext cx="2048868" cy="749949"/>
          </a:xfrm>
          <a:prstGeom prst="rect">
            <a:avLst/>
          </a:prstGeom>
          <a:noFill/>
          <a:ln w="9525">
            <a:noFill/>
            <a:miter lim="800000"/>
            <a:headEnd/>
            <a:tailEnd/>
          </a:ln>
        </p:spPr>
        <p:txBody>
          <a:bodyPr wrap="square" lIns="82012" tIns="41005" rIns="82012" bIns="41005">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sz="1800" b="1" dirty="0">
              <a:latin typeface="Arial Narrow" panose="020B0606020202030204" pitchFamily="34" charset="0"/>
            </a:endParaRPr>
          </a:p>
        </p:txBody>
      </p:sp>
      <p:sp>
        <p:nvSpPr>
          <p:cNvPr id="23" name="Rectangle 9"/>
          <p:cNvSpPr>
            <a:spLocks noChangeArrowheads="1"/>
          </p:cNvSpPr>
          <p:nvPr/>
        </p:nvSpPr>
        <p:spPr bwMode="auto">
          <a:xfrm>
            <a:off x="5310727" y="842194"/>
            <a:ext cx="2694844" cy="932741"/>
          </a:xfrm>
          <a:prstGeom prst="rect">
            <a:avLst/>
          </a:prstGeom>
          <a:noFill/>
          <a:ln w="25400">
            <a:solidFill>
              <a:schemeClr val="tx1"/>
            </a:solidFill>
            <a:miter lim="800000"/>
            <a:headEnd/>
            <a:tailEnd/>
          </a:ln>
        </p:spPr>
        <p:txBody>
          <a:bodyPr wrap="square" lIns="73240" tIns="73240" rIns="73240" bIns="73240">
            <a:spAutoFit/>
          </a:bodyPr>
          <a:lstStyle/>
          <a:p>
            <a:pPr algn="ctr" defTabSz="732664"/>
            <a:r>
              <a:rPr lang="en-US" sz="1700" b="1" dirty="0" smtClean="0">
                <a:solidFill>
                  <a:srgbClr val="000000"/>
                </a:solidFill>
                <a:latin typeface="Arial" panose="020B0604020202020204" pitchFamily="34" charset="0"/>
                <a:cs typeface="Arial" panose="020B0604020202020204" pitchFamily="34" charset="0"/>
              </a:rPr>
              <a:t>FY 2016 Appropriation:</a:t>
            </a:r>
            <a:endParaRPr lang="en-US" sz="1700" b="1" dirty="0">
              <a:solidFill>
                <a:srgbClr val="000000"/>
              </a:solidFill>
              <a:latin typeface="Arial" panose="020B0604020202020204" pitchFamily="34" charset="0"/>
              <a:cs typeface="Arial" panose="020B0604020202020204" pitchFamily="34" charset="0"/>
            </a:endParaRPr>
          </a:p>
          <a:p>
            <a:pPr algn="ctr" defTabSz="732664"/>
            <a:r>
              <a:rPr lang="en-US" sz="1700" b="1" dirty="0" smtClean="0">
                <a:solidFill>
                  <a:srgbClr val="000000"/>
                </a:solidFill>
                <a:latin typeface="Arial" panose="020B0604020202020204" pitchFamily="34" charset="0"/>
                <a:cs typeface="Arial" panose="020B0604020202020204" pitchFamily="34" charset="0"/>
              </a:rPr>
              <a:t>$1,849 M </a:t>
            </a:r>
          </a:p>
          <a:p>
            <a:pPr algn="ctr" defTabSz="732664"/>
            <a:r>
              <a:rPr lang="en-US" sz="1700" b="1" dirty="0" smtClean="0">
                <a:solidFill>
                  <a:srgbClr val="000000"/>
                </a:solidFill>
                <a:latin typeface="Arial" panose="020B0604020202020204" pitchFamily="34" charset="0"/>
                <a:cs typeface="Arial" panose="020B0604020202020204" pitchFamily="34" charset="0"/>
              </a:rPr>
              <a:t>(+$115.8M from FY 2015)</a:t>
            </a:r>
          </a:p>
        </p:txBody>
      </p:sp>
      <p:sp>
        <p:nvSpPr>
          <p:cNvPr id="24" name="Rectangle 4"/>
          <p:cNvSpPr>
            <a:spLocks noChangeArrowheads="1"/>
          </p:cNvSpPr>
          <p:nvPr/>
        </p:nvSpPr>
        <p:spPr bwMode="auto">
          <a:xfrm>
            <a:off x="355211" y="865809"/>
            <a:ext cx="3988189" cy="4243376"/>
          </a:xfrm>
          <a:prstGeom prst="rect">
            <a:avLst/>
          </a:prstGeom>
          <a:noFill/>
          <a:ln w="9525">
            <a:noFill/>
            <a:miter lim="800000"/>
            <a:headEnd/>
            <a:tailEnd/>
          </a:ln>
        </p:spPr>
        <p:txBody>
          <a:bodyPr wrap="square" lIns="81450" tIns="40721" rIns="81450" bIns="40721">
            <a:spAutoFit/>
          </a:bodyPr>
          <a:lstStyle/>
          <a:p>
            <a:pPr eaLnBrk="0" hangingPunct="0"/>
            <a:r>
              <a:rPr lang="en-US" sz="2000" b="1" dirty="0">
                <a:solidFill>
                  <a:srgbClr val="FF0303"/>
                </a:solidFill>
                <a:latin typeface="Arial" panose="020B0604020202020204" pitchFamily="34" charset="0"/>
                <a:cs typeface="Arial" panose="020B0604020202020204" pitchFamily="34" charset="0"/>
              </a:rPr>
              <a:t>Research programs</a:t>
            </a:r>
          </a:p>
          <a:p>
            <a:pPr marL="292100" lvl="1" indent="-177800" eaLnBrk="0" hangingPunct="0">
              <a:spcBef>
                <a:spcPts val="0"/>
              </a:spcBef>
              <a:spcAft>
                <a:spcPts val="600"/>
              </a:spcAft>
              <a:buFont typeface="Wingdings" pitchFamily="2" charset="2"/>
              <a:buChar char="§"/>
            </a:pPr>
            <a:r>
              <a:rPr lang="en-US" sz="1600" dirty="0" smtClean="0">
                <a:solidFill>
                  <a:srgbClr val="0000CC"/>
                </a:solidFill>
                <a:latin typeface="Arial" panose="020B0604020202020204" pitchFamily="34" charset="0"/>
                <a:cs typeface="Arial" panose="020B0604020202020204" pitchFamily="34" charset="0"/>
              </a:rPr>
              <a:t>Energy </a:t>
            </a:r>
            <a:r>
              <a:rPr lang="en-US" sz="1600" dirty="0">
                <a:solidFill>
                  <a:srgbClr val="0000CC"/>
                </a:solidFill>
                <a:latin typeface="Arial" panose="020B0604020202020204" pitchFamily="34" charset="0"/>
                <a:cs typeface="Arial" panose="020B0604020202020204" pitchFamily="34" charset="0"/>
              </a:rPr>
              <a:t>Frontier Research </a:t>
            </a:r>
            <a:r>
              <a:rPr lang="en-US" sz="1600" dirty="0" smtClean="0">
                <a:solidFill>
                  <a:srgbClr val="0000CC"/>
                </a:solidFill>
                <a:latin typeface="Arial" panose="020B0604020202020204" pitchFamily="34" charset="0"/>
                <a:cs typeface="Arial" panose="020B0604020202020204" pitchFamily="34" charset="0"/>
              </a:rPr>
              <a:t>Centers ($110M;  </a:t>
            </a:r>
            <a:r>
              <a:rPr lang="el-GR" sz="1600" dirty="0" smtClean="0">
                <a:solidFill>
                  <a:srgbClr val="0000CC"/>
                </a:solidFill>
                <a:latin typeface="Arial" panose="020B0604020202020204" pitchFamily="34" charset="0"/>
                <a:cs typeface="Arial" panose="020B0604020202020204" pitchFamily="34" charset="0"/>
              </a:rPr>
              <a:t>Δ</a:t>
            </a:r>
            <a:r>
              <a:rPr lang="en-US" sz="1600" dirty="0" smtClean="0">
                <a:solidFill>
                  <a:srgbClr val="0000CC"/>
                </a:solidFill>
                <a:latin typeface="Arial" panose="020B0604020202020204" pitchFamily="34" charset="0"/>
                <a:cs typeface="Arial" panose="020B0604020202020204" pitchFamily="34" charset="0"/>
              </a:rPr>
              <a:t> = +$10M)</a:t>
            </a:r>
          </a:p>
          <a:p>
            <a:pPr marL="292100" lvl="1" indent="-177800" eaLnBrk="0" hangingPunct="0">
              <a:spcBef>
                <a:spcPts val="0"/>
              </a:spcBef>
              <a:spcAft>
                <a:spcPts val="600"/>
              </a:spcAft>
              <a:buFont typeface="Wingdings" pitchFamily="2" charset="2"/>
              <a:buChar char="§"/>
            </a:pPr>
            <a:r>
              <a:rPr lang="en-US" sz="1600" dirty="0" smtClean="0">
                <a:solidFill>
                  <a:srgbClr val="0000CC"/>
                </a:solidFill>
                <a:latin typeface="Arial" panose="020B0604020202020204" pitchFamily="34" charset="0"/>
                <a:cs typeface="Arial" panose="020B0604020202020204" pitchFamily="34" charset="0"/>
              </a:rPr>
              <a:t>Computational Materials Sciences ($12M; </a:t>
            </a:r>
            <a:r>
              <a:rPr lang="el-GR" sz="1600" dirty="0">
                <a:solidFill>
                  <a:srgbClr val="0000CC"/>
                </a:solidFill>
                <a:latin typeface="Arial" panose="020B0604020202020204" pitchFamily="34" charset="0"/>
                <a:cs typeface="Arial" panose="020B0604020202020204" pitchFamily="34" charset="0"/>
              </a:rPr>
              <a:t>Δ</a:t>
            </a:r>
            <a:r>
              <a:rPr lang="en-US" sz="1600" dirty="0">
                <a:solidFill>
                  <a:srgbClr val="0000CC"/>
                </a:solidFill>
                <a:latin typeface="Arial" panose="020B0604020202020204" pitchFamily="34" charset="0"/>
                <a:cs typeface="Arial" panose="020B0604020202020204" pitchFamily="34" charset="0"/>
              </a:rPr>
              <a:t> = </a:t>
            </a:r>
            <a:r>
              <a:rPr lang="en-US" sz="1600" dirty="0" smtClean="0">
                <a:solidFill>
                  <a:srgbClr val="0000CC"/>
                </a:solidFill>
                <a:latin typeface="Arial" panose="020B0604020202020204" pitchFamily="34" charset="0"/>
                <a:cs typeface="Arial" panose="020B0604020202020204" pitchFamily="34" charset="0"/>
              </a:rPr>
              <a:t>+$</a:t>
            </a:r>
            <a:r>
              <a:rPr lang="en-US" sz="1600" dirty="0">
                <a:solidFill>
                  <a:srgbClr val="0000CC"/>
                </a:solidFill>
                <a:latin typeface="Arial" panose="020B0604020202020204" pitchFamily="34" charset="0"/>
                <a:cs typeface="Arial" panose="020B0604020202020204" pitchFamily="34" charset="0"/>
              </a:rPr>
              <a:t>4</a:t>
            </a:r>
            <a:r>
              <a:rPr lang="en-US" sz="1600" dirty="0" smtClean="0">
                <a:solidFill>
                  <a:srgbClr val="0000CC"/>
                </a:solidFill>
                <a:latin typeface="Arial" panose="020B0604020202020204" pitchFamily="34" charset="0"/>
                <a:cs typeface="Arial" panose="020B0604020202020204" pitchFamily="34" charset="0"/>
              </a:rPr>
              <a:t>M</a:t>
            </a:r>
            <a:r>
              <a:rPr lang="en-US" sz="1600" dirty="0">
                <a:solidFill>
                  <a:srgbClr val="0000CC"/>
                </a:solidFill>
                <a:latin typeface="Arial" panose="020B0604020202020204" pitchFamily="34" charset="0"/>
                <a:cs typeface="Arial" panose="020B0604020202020204" pitchFamily="34" charset="0"/>
              </a:rPr>
              <a:t>)</a:t>
            </a:r>
            <a:endParaRPr lang="en-US" sz="1600" dirty="0" smtClean="0">
              <a:solidFill>
                <a:srgbClr val="0000CC"/>
              </a:solidFill>
              <a:latin typeface="Arial" panose="020B0604020202020204" pitchFamily="34" charset="0"/>
              <a:cs typeface="Arial" panose="020B0604020202020204" pitchFamily="34" charset="0"/>
            </a:endParaRPr>
          </a:p>
          <a:p>
            <a:pPr marL="292100" lvl="1" indent="-177800" eaLnBrk="0" hangingPunct="0">
              <a:spcBef>
                <a:spcPct val="20000"/>
              </a:spcBef>
              <a:buFont typeface="Wingdings" pitchFamily="2" charset="2"/>
              <a:buChar char="§"/>
            </a:pPr>
            <a:r>
              <a:rPr lang="en-US" sz="1600" dirty="0" smtClean="0">
                <a:solidFill>
                  <a:srgbClr val="0000CC"/>
                </a:solidFill>
                <a:latin typeface="Arial" panose="020B0604020202020204" pitchFamily="34" charset="0"/>
                <a:cs typeface="Arial" panose="020B0604020202020204" pitchFamily="34" charset="0"/>
              </a:rPr>
              <a:t>Core Research &amp; Hubs </a:t>
            </a:r>
            <a:r>
              <a:rPr lang="en-US" sz="1600" dirty="0">
                <a:solidFill>
                  <a:srgbClr val="0000CC"/>
                </a:solidFill>
                <a:latin typeface="Arial" panose="020B0604020202020204" pitchFamily="34" charset="0"/>
                <a:cs typeface="Arial" panose="020B0604020202020204" pitchFamily="34" charset="0"/>
              </a:rPr>
              <a:t>at </a:t>
            </a:r>
            <a:r>
              <a:rPr lang="en-US" sz="1600" dirty="0" smtClean="0">
                <a:solidFill>
                  <a:srgbClr val="0000CC"/>
                </a:solidFill>
                <a:latin typeface="Arial" panose="020B0604020202020204" pitchFamily="34" charset="0"/>
                <a:cs typeface="Arial" panose="020B0604020202020204" pitchFamily="34" charset="0"/>
              </a:rPr>
              <a:t>~FY </a:t>
            </a:r>
            <a:r>
              <a:rPr lang="en-US" sz="1600" dirty="0">
                <a:solidFill>
                  <a:srgbClr val="0000CC"/>
                </a:solidFill>
                <a:latin typeface="Arial" panose="020B0604020202020204" pitchFamily="34" charset="0"/>
                <a:cs typeface="Arial" panose="020B0604020202020204" pitchFamily="34" charset="0"/>
              </a:rPr>
              <a:t>2015 </a:t>
            </a:r>
            <a:r>
              <a:rPr lang="en-US" sz="1600" dirty="0" smtClean="0">
                <a:solidFill>
                  <a:srgbClr val="0000CC"/>
                </a:solidFill>
                <a:latin typeface="Arial" panose="020B0604020202020204" pitchFamily="34" charset="0"/>
                <a:cs typeface="Arial" panose="020B0604020202020204" pitchFamily="34" charset="0"/>
              </a:rPr>
              <a:t>level ($558.5M)</a:t>
            </a:r>
            <a:endParaRPr lang="en-US" sz="1600" dirty="0">
              <a:solidFill>
                <a:srgbClr val="0000CC"/>
              </a:solidFill>
              <a:latin typeface="Arial" panose="020B0604020202020204" pitchFamily="34" charset="0"/>
              <a:cs typeface="Arial" panose="020B0604020202020204" pitchFamily="34" charset="0"/>
            </a:endParaRPr>
          </a:p>
          <a:p>
            <a:pPr marL="292100" lvl="1" indent="-177800" eaLnBrk="0" hangingPunct="0">
              <a:spcBef>
                <a:spcPct val="20000"/>
              </a:spcBef>
              <a:buFont typeface="Wingdings" pitchFamily="2" charset="2"/>
              <a:buChar char="§"/>
            </a:pPr>
            <a:endParaRPr lang="en-US" sz="1100" dirty="0">
              <a:solidFill>
                <a:srgbClr val="0000CC"/>
              </a:solidFill>
              <a:latin typeface="Arial" panose="020B0604020202020204" pitchFamily="34" charset="0"/>
              <a:cs typeface="Arial" panose="020B0604020202020204" pitchFamily="34" charset="0"/>
            </a:endParaRPr>
          </a:p>
          <a:p>
            <a:pPr marL="292100" indent="-292100" eaLnBrk="0" hangingPunct="0"/>
            <a:r>
              <a:rPr lang="en-US" sz="2000" b="1" dirty="0">
                <a:solidFill>
                  <a:srgbClr val="FF0303"/>
                </a:solidFill>
                <a:latin typeface="Arial" panose="020B0604020202020204" pitchFamily="34" charset="0"/>
                <a:cs typeface="Arial" panose="020B0604020202020204" pitchFamily="34" charset="0"/>
              </a:rPr>
              <a:t>Scientific user </a:t>
            </a:r>
            <a:r>
              <a:rPr lang="en-US" sz="2000" b="1" dirty="0" smtClean="0">
                <a:solidFill>
                  <a:srgbClr val="FF0303"/>
                </a:solidFill>
                <a:latin typeface="Arial" panose="020B0604020202020204" pitchFamily="34" charset="0"/>
                <a:cs typeface="Arial" panose="020B0604020202020204" pitchFamily="34" charset="0"/>
              </a:rPr>
              <a:t>facilities</a:t>
            </a:r>
            <a:endParaRPr lang="en-US" sz="900" b="1" dirty="0">
              <a:solidFill>
                <a:srgbClr val="0000CC"/>
              </a:solidFill>
              <a:latin typeface="Arial" panose="020B0604020202020204" pitchFamily="34" charset="0"/>
              <a:cs typeface="Arial" panose="020B0604020202020204" pitchFamily="34" charset="0"/>
            </a:endParaRPr>
          </a:p>
          <a:p>
            <a:pPr marL="292100" lvl="2" indent="-177800" eaLnBrk="0" hangingPunct="0">
              <a:spcBef>
                <a:spcPts val="0"/>
              </a:spcBef>
              <a:spcAft>
                <a:spcPts val="600"/>
              </a:spcAft>
              <a:buFont typeface="Wingdings" pitchFamily="2" charset="2"/>
              <a:buChar char="§"/>
            </a:pPr>
            <a:r>
              <a:rPr lang="en-US" sz="1600" dirty="0" smtClean="0">
                <a:solidFill>
                  <a:srgbClr val="0000CC"/>
                </a:solidFill>
                <a:latin typeface="Arial" panose="020B0604020202020204" pitchFamily="34" charset="0"/>
                <a:cs typeface="Arial" panose="020B0604020202020204" pitchFamily="34" charset="0"/>
              </a:rPr>
              <a:t>All full operating facilities at near optimal operations ($865.3M)</a:t>
            </a:r>
          </a:p>
          <a:p>
            <a:pPr marL="292100" lvl="2" indent="-177800" eaLnBrk="0" hangingPunct="0">
              <a:spcBef>
                <a:spcPts val="0"/>
              </a:spcBef>
              <a:spcAft>
                <a:spcPts val="600"/>
              </a:spcAft>
              <a:buFont typeface="Wingdings" pitchFamily="2" charset="2"/>
              <a:buChar char="§"/>
            </a:pPr>
            <a:r>
              <a:rPr lang="en-US" sz="1600" dirty="0" smtClean="0">
                <a:solidFill>
                  <a:srgbClr val="0000CC"/>
                </a:solidFill>
                <a:latin typeface="Arial" panose="020B0604020202020204" pitchFamily="34" charset="0"/>
                <a:cs typeface="Arial" panose="020B0604020202020204" pitchFamily="34" charset="0"/>
              </a:rPr>
              <a:t>NSLS-II 1</a:t>
            </a:r>
            <a:r>
              <a:rPr lang="en-US" sz="1600" baseline="30000" dirty="0" smtClean="0">
                <a:solidFill>
                  <a:srgbClr val="0000CC"/>
                </a:solidFill>
                <a:latin typeface="Arial" panose="020B0604020202020204" pitchFamily="34" charset="0"/>
                <a:cs typeface="Arial" panose="020B0604020202020204" pitchFamily="34" charset="0"/>
              </a:rPr>
              <a:t>st</a:t>
            </a:r>
            <a:r>
              <a:rPr lang="en-US" sz="1600" dirty="0" smtClean="0">
                <a:solidFill>
                  <a:srgbClr val="0000CC"/>
                </a:solidFill>
                <a:latin typeface="Arial" panose="020B0604020202020204" pitchFamily="34" charset="0"/>
                <a:cs typeface="Arial" panose="020B0604020202020204" pitchFamily="34" charset="0"/>
              </a:rPr>
              <a:t> year of full operations ($110M)</a:t>
            </a:r>
          </a:p>
          <a:p>
            <a:pPr eaLnBrk="0" hangingPunct="0"/>
            <a:endParaRPr lang="fr-FR" sz="1600" dirty="0">
              <a:solidFill>
                <a:srgbClr val="0000CC"/>
              </a:solidFill>
              <a:latin typeface="Arial" panose="020B0604020202020204" pitchFamily="34" charset="0"/>
              <a:cs typeface="Arial" panose="020B0604020202020204" pitchFamily="34" charset="0"/>
            </a:endParaRPr>
          </a:p>
          <a:p>
            <a:pPr marL="460966" lvl="1" indent="-183814" eaLnBrk="0" hangingPunct="0">
              <a:buFont typeface="Wingdings" pitchFamily="2" charset="2"/>
              <a:buChar char="§"/>
            </a:pPr>
            <a:endParaRPr lang="en-US" dirty="0">
              <a:solidFill>
                <a:srgbClr val="0000CC"/>
              </a:solidFill>
              <a:latin typeface="Arial" panose="020B0604020202020204" pitchFamily="34" charset="0"/>
              <a:cs typeface="Arial" panose="020B0604020202020204" pitchFamily="34" charset="0"/>
            </a:endParaRPr>
          </a:p>
        </p:txBody>
      </p:sp>
      <p:sp>
        <p:nvSpPr>
          <p:cNvPr id="39" name="Rectangle 38"/>
          <p:cNvSpPr/>
          <p:nvPr/>
        </p:nvSpPr>
        <p:spPr>
          <a:xfrm>
            <a:off x="415653" y="4711762"/>
            <a:ext cx="8077200" cy="1999865"/>
          </a:xfrm>
          <a:prstGeom prst="rect">
            <a:avLst/>
          </a:prstGeom>
        </p:spPr>
        <p:txBody>
          <a:bodyPr wrap="square" lIns="81625" tIns="40810" rIns="81625" bIns="40810">
            <a:spAutoFit/>
          </a:bodyPr>
          <a:lstStyle/>
          <a:p>
            <a:pPr eaLnBrk="0" hangingPunct="0"/>
            <a:r>
              <a:rPr lang="en-US" sz="2000" b="1" dirty="0" smtClean="0">
                <a:solidFill>
                  <a:srgbClr val="FF0303"/>
                </a:solidFill>
                <a:latin typeface="Arial" panose="020B0604020202020204" pitchFamily="34" charset="0"/>
                <a:cs typeface="Arial" panose="020B0604020202020204" pitchFamily="34" charset="0"/>
              </a:rPr>
              <a:t>Construction and instrumentation</a:t>
            </a:r>
          </a:p>
          <a:p>
            <a:pPr marL="288925" lvl="1" indent="-174625" eaLnBrk="0" hangingPunct="0">
              <a:spcBef>
                <a:spcPts val="0"/>
              </a:spcBef>
              <a:spcAft>
                <a:spcPts val="600"/>
              </a:spcAft>
              <a:buFont typeface="Wingdings" pitchFamily="2" charset="2"/>
              <a:buChar char="§"/>
            </a:pPr>
            <a:r>
              <a:rPr lang="en-US" sz="1600" dirty="0" smtClean="0">
                <a:solidFill>
                  <a:srgbClr val="0000CC"/>
                </a:solidFill>
                <a:latin typeface="Arial" panose="020B0604020202020204" pitchFamily="34" charset="0"/>
                <a:cs typeface="Arial" panose="020B0604020202020204" pitchFamily="34" charset="0"/>
              </a:rPr>
              <a:t>NSLS-II instrumentation (NEXT) ($15.5M)</a:t>
            </a:r>
          </a:p>
          <a:p>
            <a:pPr marL="288925" lvl="1" indent="-174625" eaLnBrk="0" hangingPunct="0">
              <a:spcBef>
                <a:spcPts val="0"/>
              </a:spcBef>
              <a:spcAft>
                <a:spcPts val="600"/>
              </a:spcAft>
              <a:buFont typeface="Wingdings" pitchFamily="2" charset="2"/>
              <a:buChar char="§"/>
            </a:pPr>
            <a:r>
              <a:rPr lang="fr-FR" sz="1600" dirty="0" smtClean="0">
                <a:solidFill>
                  <a:srgbClr val="0000CC"/>
                </a:solidFill>
                <a:latin typeface="Arial" panose="020B0604020202020204" pitchFamily="34" charset="0"/>
                <a:cs typeface="Arial" panose="020B0604020202020204" pitchFamily="34" charset="0"/>
              </a:rPr>
              <a:t>Advanced Photon Source Upgrade ($20M)</a:t>
            </a:r>
          </a:p>
          <a:p>
            <a:pPr marL="288925" lvl="1" indent="-174625" eaLnBrk="0" hangingPunct="0">
              <a:spcBef>
                <a:spcPts val="0"/>
              </a:spcBef>
              <a:spcAft>
                <a:spcPts val="600"/>
              </a:spcAft>
              <a:buFont typeface="Wingdings" pitchFamily="2" charset="2"/>
              <a:buChar char="§"/>
            </a:pPr>
            <a:r>
              <a:rPr lang="fr-FR" sz="1600" dirty="0" err="1" smtClean="0">
                <a:solidFill>
                  <a:srgbClr val="0000CC"/>
                </a:solidFill>
                <a:latin typeface="Arial" panose="020B0604020202020204" pitchFamily="34" charset="0"/>
                <a:cs typeface="Arial" panose="020B0604020202020204" pitchFamily="34" charset="0"/>
              </a:rPr>
              <a:t>Linac</a:t>
            </a:r>
            <a:r>
              <a:rPr lang="fr-FR" sz="1600" dirty="0" smtClean="0">
                <a:solidFill>
                  <a:srgbClr val="0000CC"/>
                </a:solidFill>
                <a:latin typeface="Arial" panose="020B0604020202020204" pitchFamily="34" charset="0"/>
                <a:cs typeface="Arial" panose="020B0604020202020204" pitchFamily="34" charset="0"/>
              </a:rPr>
              <a:t> </a:t>
            </a:r>
            <a:r>
              <a:rPr lang="fr-FR" sz="1600" dirty="0" err="1" smtClean="0">
                <a:solidFill>
                  <a:srgbClr val="0000CC"/>
                </a:solidFill>
                <a:latin typeface="Arial" panose="020B0604020202020204" pitchFamily="34" charset="0"/>
                <a:cs typeface="Arial" panose="020B0604020202020204" pitchFamily="34" charset="0"/>
              </a:rPr>
              <a:t>Coherent</a:t>
            </a:r>
            <a:r>
              <a:rPr lang="fr-FR" sz="1600" dirty="0" smtClean="0">
                <a:solidFill>
                  <a:srgbClr val="0000CC"/>
                </a:solidFill>
                <a:latin typeface="Arial" panose="020B0604020202020204" pitchFamily="34" charset="0"/>
                <a:cs typeface="Arial" panose="020B0604020202020204" pitchFamily="34" charset="0"/>
              </a:rPr>
              <a:t> Light Source-II ($200.3M; </a:t>
            </a:r>
            <a:r>
              <a:rPr lang="el-GR" sz="1600" dirty="0">
                <a:solidFill>
                  <a:srgbClr val="0000CC"/>
                </a:solidFill>
                <a:latin typeface="Arial" panose="020B0604020202020204" pitchFamily="34" charset="0"/>
                <a:cs typeface="Arial" panose="020B0604020202020204" pitchFamily="34" charset="0"/>
              </a:rPr>
              <a:t>Δ</a:t>
            </a:r>
            <a:r>
              <a:rPr lang="en-US" sz="1600" dirty="0">
                <a:solidFill>
                  <a:srgbClr val="0000CC"/>
                </a:solidFill>
                <a:latin typeface="Arial" panose="020B0604020202020204" pitchFamily="34" charset="0"/>
                <a:cs typeface="Arial" panose="020B0604020202020204" pitchFamily="34" charset="0"/>
              </a:rPr>
              <a:t> = </a:t>
            </a:r>
            <a:r>
              <a:rPr lang="en-US" sz="1600" dirty="0" smtClean="0">
                <a:solidFill>
                  <a:srgbClr val="0000CC"/>
                </a:solidFill>
                <a:latin typeface="Arial" panose="020B0604020202020204" pitchFamily="34" charset="0"/>
                <a:cs typeface="Arial" panose="020B0604020202020204" pitchFamily="34" charset="0"/>
              </a:rPr>
              <a:t>+$52.3M</a:t>
            </a:r>
            <a:r>
              <a:rPr lang="fr-FR" sz="1600" dirty="0" smtClean="0">
                <a:solidFill>
                  <a:srgbClr val="0000CC"/>
                </a:solidFill>
                <a:latin typeface="Arial" panose="020B0604020202020204" pitchFamily="34" charset="0"/>
                <a:cs typeface="Arial" panose="020B0604020202020204" pitchFamily="34" charset="0"/>
              </a:rPr>
              <a:t> )</a:t>
            </a:r>
          </a:p>
          <a:p>
            <a:pPr marL="460966" lvl="1" indent="-183814" eaLnBrk="0" hangingPunct="0">
              <a:spcBef>
                <a:spcPct val="15000"/>
              </a:spcBef>
            </a:pPr>
            <a:endParaRPr lang="fr-FR" sz="1600" dirty="0" smtClean="0">
              <a:solidFill>
                <a:srgbClr val="0000CC"/>
              </a:solidFill>
              <a:latin typeface="Arial" panose="020B0604020202020204" pitchFamily="34" charset="0"/>
              <a:cs typeface="Arial" panose="020B0604020202020204" pitchFamily="34" charset="0"/>
            </a:endParaRPr>
          </a:p>
          <a:p>
            <a:pPr marL="460966" lvl="1" indent="-183814" eaLnBrk="0" hangingPunct="0">
              <a:spcBef>
                <a:spcPct val="15000"/>
              </a:spcBef>
            </a:pPr>
            <a:r>
              <a:rPr lang="fr-FR" sz="1600" dirty="0" smtClean="0">
                <a:solidFill>
                  <a:srgbClr val="0000CC"/>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26"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5</a:t>
            </a:fld>
            <a:endParaRPr lang="en-US" dirty="0"/>
          </a:p>
        </p:txBody>
      </p:sp>
      <p:sp>
        <p:nvSpPr>
          <p:cNvPr id="28" name="Text Box 15"/>
          <p:cNvSpPr txBox="1">
            <a:spLocks noChangeArrowheads="1"/>
          </p:cNvSpPr>
          <p:nvPr/>
        </p:nvSpPr>
        <p:spPr bwMode="auto">
          <a:xfrm>
            <a:off x="7432780" y="3028572"/>
            <a:ext cx="1346533" cy="596518"/>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800"/>
              </a:lnSpc>
            </a:pPr>
            <a:r>
              <a:rPr lang="en-US" sz="1700" b="1" dirty="0" smtClean="0">
                <a:solidFill>
                  <a:schemeClr val="bg1"/>
                </a:solidFill>
                <a:latin typeface="Arial Narrow" pitchFamily="34" charset="0"/>
              </a:rPr>
              <a:t>Core Research</a:t>
            </a:r>
          </a:p>
          <a:p>
            <a:pPr algn="ctr">
              <a:lnSpc>
                <a:spcPts val="1800"/>
              </a:lnSpc>
            </a:pPr>
            <a:r>
              <a:rPr lang="en-US" sz="1700" b="1" dirty="0" err="1" smtClean="0">
                <a:solidFill>
                  <a:schemeClr val="bg1"/>
                </a:solidFill>
                <a:latin typeface="Arial Narrow" pitchFamily="34" charset="0"/>
              </a:rPr>
              <a:t>Univ</a:t>
            </a:r>
            <a:endParaRPr lang="en-US" sz="1700" b="1" dirty="0" smtClean="0">
              <a:solidFill>
                <a:schemeClr val="bg1"/>
              </a:solidFill>
              <a:latin typeface="Arial Narrow" pitchFamily="34" charset="0"/>
            </a:endParaRPr>
          </a:p>
          <a:p>
            <a:pPr algn="ctr">
              <a:lnSpc>
                <a:spcPct val="90000"/>
              </a:lnSpc>
            </a:pPr>
            <a:r>
              <a:rPr lang="en-US" sz="1800" b="1" dirty="0" smtClean="0">
                <a:solidFill>
                  <a:schemeClr val="bg1"/>
                </a:solidFill>
                <a:latin typeface="Arial Narrow" pitchFamily="34" charset="0"/>
              </a:rPr>
              <a:t>232.7</a:t>
            </a:r>
            <a:endParaRPr lang="en-US" sz="2000" b="1" dirty="0">
              <a:solidFill>
                <a:schemeClr val="bg1"/>
              </a:solidFill>
              <a:latin typeface="Arial Narrow" pitchFamily="34" charset="0"/>
            </a:endParaRPr>
          </a:p>
        </p:txBody>
      </p:sp>
      <p:sp>
        <p:nvSpPr>
          <p:cNvPr id="2" name="TextBox 1"/>
          <p:cNvSpPr txBox="1"/>
          <p:nvPr/>
        </p:nvSpPr>
        <p:spPr>
          <a:xfrm>
            <a:off x="7837424" y="5342362"/>
            <a:ext cx="554960" cy="369332"/>
          </a:xfrm>
          <a:prstGeom prst="rect">
            <a:avLst/>
          </a:prstGeom>
          <a:noFill/>
        </p:spPr>
        <p:txBody>
          <a:bodyPr wrap="none" rtlCol="0">
            <a:spAutoFit/>
          </a:bodyPr>
          <a:lstStyle/>
          <a:p>
            <a:r>
              <a:rPr lang="en-US" b="1" dirty="0" smtClean="0">
                <a:latin typeface="Arial Narrow" panose="020B0606020202030204" pitchFamily="34" charset="0"/>
              </a:rPr>
              <a:t>68.3</a:t>
            </a:r>
            <a:endParaRPr lang="en-US" b="1" dirty="0">
              <a:latin typeface="Arial Narrow" panose="020B0606020202030204" pitchFamily="34" charset="0"/>
            </a:endParaRPr>
          </a:p>
        </p:txBody>
      </p:sp>
    </p:spTree>
    <p:extLst>
      <p:ext uri="{BB962C8B-B14F-4D97-AF65-F5344CB8AC3E}">
        <p14:creationId xmlns:p14="http://schemas.microsoft.com/office/powerpoint/2010/main" val="398293909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8F455FD-F83C-4433-AE11-4D89943CC4D6}" type="slidenum">
              <a:rPr lang="en-US" smtClean="0"/>
              <a:pPr/>
              <a:t>6</a:t>
            </a:fld>
            <a:endParaRPr lang="en-US"/>
          </a:p>
        </p:txBody>
      </p:sp>
      <p:graphicFrame>
        <p:nvGraphicFramePr>
          <p:cNvPr id="4" name="Chart 3"/>
          <p:cNvGraphicFramePr>
            <a:graphicFrameLocks/>
          </p:cNvGraphicFramePr>
          <p:nvPr>
            <p:extLst>
              <p:ext uri="{D42A27DB-BD31-4B8C-83A1-F6EECF244321}">
                <p14:modId xmlns:p14="http://schemas.microsoft.com/office/powerpoint/2010/main" val="1856773371"/>
              </p:ext>
            </p:extLst>
          </p:nvPr>
        </p:nvGraphicFramePr>
        <p:xfrm>
          <a:off x="332014" y="966106"/>
          <a:ext cx="8213271" cy="494483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2"/>
          <p:cNvSpPr txBox="1">
            <a:spLocks noChangeArrowheads="1"/>
          </p:cNvSpPr>
          <p:nvPr/>
        </p:nvSpPr>
        <p:spPr bwMode="auto">
          <a:xfrm>
            <a:off x="0" y="16"/>
            <a:ext cx="9144000" cy="735504"/>
          </a:xfrm>
          <a:prstGeom prst="rect">
            <a:avLst/>
          </a:prstGeom>
          <a:noFill/>
          <a:ln w="9525">
            <a:noFill/>
            <a:miter lim="800000"/>
            <a:headEnd/>
            <a:tailEnd/>
          </a:ln>
          <a:effectLst/>
        </p:spPr>
        <p:txBody>
          <a:bodyPr wrap="square" lIns="101455" tIns="145689" rIns="101455" bIns="145689">
            <a:spAutoFit/>
          </a:bodyPr>
          <a:lstStyle/>
          <a:p>
            <a:pPr algn="ctr"/>
            <a:r>
              <a:rPr lang="en-US" sz="2800" b="0" u="none" dirty="0">
                <a:solidFill>
                  <a:srgbClr val="006600"/>
                </a:solidFill>
                <a:latin typeface="Arial" pitchFamily="34" charset="0"/>
                <a:cs typeface="Arial" pitchFamily="34" charset="0"/>
              </a:rPr>
              <a:t>History of BES Request vs. </a:t>
            </a:r>
            <a:r>
              <a:rPr lang="en-US" sz="2800" b="0" u="none" dirty="0" smtClean="0">
                <a:solidFill>
                  <a:srgbClr val="006600"/>
                </a:solidFill>
                <a:latin typeface="Arial" pitchFamily="34" charset="0"/>
                <a:cs typeface="Arial" pitchFamily="34" charset="0"/>
              </a:rPr>
              <a:t>Appropriation* </a:t>
            </a:r>
            <a:endParaRPr lang="en-US" sz="2800" b="0" u="none" dirty="0">
              <a:solidFill>
                <a:srgbClr val="006600"/>
              </a:solidFill>
              <a:latin typeface="Arial" pitchFamily="34" charset="0"/>
              <a:cs typeface="Arial" pitchFamily="34" charset="0"/>
            </a:endParaRPr>
          </a:p>
        </p:txBody>
      </p:sp>
      <p:sp>
        <p:nvSpPr>
          <p:cNvPr id="6" name="TextBox 5"/>
          <p:cNvSpPr txBox="1"/>
          <p:nvPr/>
        </p:nvSpPr>
        <p:spPr>
          <a:xfrm>
            <a:off x="4235361" y="6358038"/>
            <a:ext cx="1590500" cy="261610"/>
          </a:xfrm>
          <a:prstGeom prst="rect">
            <a:avLst/>
          </a:prstGeom>
          <a:noFill/>
        </p:spPr>
        <p:txBody>
          <a:bodyPr wrap="none" rtlCol="0">
            <a:spAutoFit/>
          </a:bodyPr>
          <a:lstStyle/>
          <a:p>
            <a:r>
              <a:rPr lang="en-US" sz="1100" dirty="0" smtClean="0"/>
              <a:t>*Excludes SBIR/STTR</a:t>
            </a:r>
            <a:endParaRPr lang="en-US" sz="1100" dirty="0"/>
          </a:p>
        </p:txBody>
      </p:sp>
      <p:cxnSp>
        <p:nvCxnSpPr>
          <p:cNvPr id="7" name="Straight Arrow Connector 6"/>
          <p:cNvCxnSpPr/>
          <p:nvPr/>
        </p:nvCxnSpPr>
        <p:spPr>
          <a:xfrm flipH="1" flipV="1">
            <a:off x="4247844" y="2139548"/>
            <a:ext cx="237071" cy="295096"/>
          </a:xfrm>
          <a:prstGeom prst="straightConnector1">
            <a:avLst/>
          </a:prstGeom>
          <a:ln w="28575">
            <a:solidFill>
              <a:srgbClr val="000099"/>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57857" y="1985660"/>
            <a:ext cx="889987" cy="307777"/>
          </a:xfrm>
          <a:prstGeom prst="rect">
            <a:avLst/>
          </a:prstGeom>
          <a:noFill/>
          <a:ln>
            <a:noFill/>
          </a:ln>
        </p:spPr>
        <p:txBody>
          <a:bodyPr wrap="none" rtlCol="0">
            <a:spAutoFit/>
          </a:bodyPr>
          <a:lstStyle/>
          <a:p>
            <a:r>
              <a:rPr lang="en-US" sz="1400" b="1" dirty="0" smtClean="0">
                <a:solidFill>
                  <a:srgbClr val="08027E"/>
                </a:solidFill>
                <a:latin typeface="Arial" panose="020B0604020202020204" pitchFamily="34" charset="0"/>
                <a:cs typeface="Arial" panose="020B0604020202020204" pitchFamily="34" charset="0"/>
              </a:rPr>
              <a:t>Request</a:t>
            </a:r>
            <a:endParaRPr lang="en-US" sz="1400" b="1" dirty="0">
              <a:solidFill>
                <a:srgbClr val="08027E"/>
              </a:solidFill>
              <a:latin typeface="Arial" panose="020B0604020202020204" pitchFamily="34" charset="0"/>
              <a:cs typeface="Arial" panose="020B0604020202020204" pitchFamily="34" charset="0"/>
            </a:endParaRPr>
          </a:p>
        </p:txBody>
      </p:sp>
      <p:cxnSp>
        <p:nvCxnSpPr>
          <p:cNvPr id="9" name="Straight Arrow Connector 8"/>
          <p:cNvCxnSpPr/>
          <p:nvPr/>
        </p:nvCxnSpPr>
        <p:spPr>
          <a:xfrm flipH="1" flipV="1">
            <a:off x="5236764" y="1827353"/>
            <a:ext cx="206961" cy="286266"/>
          </a:xfrm>
          <a:prstGeom prst="straightConnector1">
            <a:avLst/>
          </a:prstGeom>
          <a:ln w="28575">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96655" y="1578425"/>
            <a:ext cx="1367682" cy="307777"/>
          </a:xfrm>
          <a:prstGeom prst="rect">
            <a:avLst/>
          </a:prstGeom>
          <a:noFill/>
          <a:ln>
            <a:noFill/>
          </a:ln>
        </p:spPr>
        <p:txBody>
          <a:bodyPr wrap="none" rtlCol="0">
            <a:spAutoFit/>
          </a:bodyPr>
          <a:lstStyle/>
          <a:p>
            <a:r>
              <a:rPr lang="en-US" sz="1400" b="1" dirty="0" smtClean="0">
                <a:solidFill>
                  <a:srgbClr val="C00000"/>
                </a:solidFill>
                <a:latin typeface="Arial" panose="020B0604020202020204" pitchFamily="34" charset="0"/>
                <a:cs typeface="Arial" panose="020B0604020202020204" pitchFamily="34" charset="0"/>
              </a:rPr>
              <a:t>Appropriation</a:t>
            </a:r>
            <a:endParaRPr lang="en-US" sz="1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7091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3048937547"/>
              </p:ext>
            </p:extLst>
          </p:nvPr>
        </p:nvGraphicFramePr>
        <p:xfrm>
          <a:off x="137158" y="785308"/>
          <a:ext cx="8877750" cy="457826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7"/>
          <p:cNvSpPr>
            <a:spLocks noChangeArrowheads="1"/>
          </p:cNvSpPr>
          <p:nvPr/>
        </p:nvSpPr>
        <p:spPr bwMode="auto">
          <a:xfrm rot="10800000" flipV="1">
            <a:off x="-1" y="145621"/>
            <a:ext cx="9144000" cy="467572"/>
          </a:xfrm>
          <a:prstGeom prst="rect">
            <a:avLst/>
          </a:prstGeom>
          <a:noFill/>
          <a:ln w="9525">
            <a:noFill/>
            <a:miter lim="800000"/>
            <a:headEnd/>
            <a:tailEnd/>
          </a:ln>
        </p:spPr>
        <p:txBody>
          <a:bodyPr wrap="square" lIns="81743" tIns="40870" rIns="81743" bIns="40870">
            <a:spAutoFit/>
          </a:bodyPr>
          <a:lstStyle/>
          <a:p>
            <a:pPr algn="ctr" defTabSz="817322" fontAlgn="auto">
              <a:spcBef>
                <a:spcPts val="0"/>
              </a:spcBef>
              <a:spcAft>
                <a:spcPts val="0"/>
              </a:spcAft>
            </a:pPr>
            <a:r>
              <a:rPr lang="en-US" sz="2500" kern="0" dirty="0">
                <a:solidFill>
                  <a:srgbClr val="106636"/>
                </a:solidFill>
                <a:latin typeface="Arial" pitchFamily="34" charset="0"/>
                <a:cs typeface="Arial" pitchFamily="34" charset="0"/>
              </a:rPr>
              <a:t>BES User Facilities Hosted Over </a:t>
            </a:r>
            <a:r>
              <a:rPr lang="en-US" sz="2500" kern="0" dirty="0" smtClean="0">
                <a:solidFill>
                  <a:srgbClr val="106636"/>
                </a:solidFill>
                <a:latin typeface="Arial" pitchFamily="34" charset="0"/>
                <a:cs typeface="Arial" pitchFamily="34" charset="0"/>
              </a:rPr>
              <a:t>14,000 </a:t>
            </a:r>
            <a:r>
              <a:rPr lang="en-US" sz="2500" kern="0" dirty="0">
                <a:solidFill>
                  <a:srgbClr val="106636"/>
                </a:solidFill>
                <a:latin typeface="Arial" pitchFamily="34" charset="0"/>
                <a:cs typeface="Arial" pitchFamily="34" charset="0"/>
              </a:rPr>
              <a:t>Users in FY </a:t>
            </a:r>
            <a:r>
              <a:rPr lang="en-US" sz="2500" kern="0" dirty="0" smtClean="0">
                <a:solidFill>
                  <a:srgbClr val="106636"/>
                </a:solidFill>
                <a:latin typeface="Arial" pitchFamily="34" charset="0"/>
                <a:cs typeface="Arial" pitchFamily="34" charset="0"/>
              </a:rPr>
              <a:t>2015</a:t>
            </a:r>
            <a:endParaRPr lang="en-US" sz="2500" kern="0" dirty="0">
              <a:solidFill>
                <a:srgbClr val="106636"/>
              </a:solidFill>
              <a:latin typeface="Arial" pitchFamily="34" charset="0"/>
              <a:cs typeface="Arial" pitchFamily="34" charset="0"/>
            </a:endParaRPr>
          </a:p>
        </p:txBody>
      </p:sp>
      <p:sp>
        <p:nvSpPr>
          <p:cNvPr id="6" name="Slide Number Placeholder 39"/>
          <p:cNvSpPr>
            <a:spLocks noGrp="1"/>
          </p:cNvSpPr>
          <p:nvPr>
            <p:ph type="sldNum" sz="quarter" idx="4294967295"/>
          </p:nvPr>
        </p:nvSpPr>
        <p:spPr bwMode="auto">
          <a:xfrm>
            <a:off x="8413750" y="6321430"/>
            <a:ext cx="381000" cy="365125"/>
          </a:xfrm>
          <a:prstGeom prst="rect">
            <a:avLst/>
          </a:prstGeom>
          <a:noFill/>
          <a:ln>
            <a:miter lim="800000"/>
            <a:headEnd/>
            <a:tailEnd/>
          </a:ln>
        </p:spPr>
        <p:txBody>
          <a:bodyPr vert="horz" wrap="square" lIns="90960" tIns="45483" rIns="90960" bIns="45483" numCol="1" rtlCol="0" anchor="ctr" anchorCtr="0" compatLnSpc="1">
            <a:prstTxWarp prst="textNoShape">
              <a:avLst/>
            </a:prstTxWarp>
          </a:bodyPr>
          <a:lstStyle/>
          <a:p>
            <a:fld id="{90944929-F3F1-48F8-BC26-BA0BFE417CEF}" type="slidenum">
              <a:rPr lang="en-US" b="0" u="none" smtClean="0"/>
              <a:pPr/>
              <a:t>7</a:t>
            </a:fld>
            <a:endParaRPr lang="en-US" b="0" u="none" dirty="0" smtClean="0"/>
          </a:p>
        </p:txBody>
      </p:sp>
      <p:sp>
        <p:nvSpPr>
          <p:cNvPr id="4" name="Rectangle 3"/>
          <p:cNvSpPr>
            <a:spLocks noChangeArrowheads="1"/>
          </p:cNvSpPr>
          <p:nvPr/>
        </p:nvSpPr>
        <p:spPr bwMode="auto">
          <a:xfrm>
            <a:off x="563879" y="5294524"/>
            <a:ext cx="8458201" cy="944313"/>
          </a:xfrm>
          <a:prstGeom prst="rect">
            <a:avLst/>
          </a:prstGeom>
          <a:noFill/>
          <a:ln w="9525">
            <a:noFill/>
            <a:miter lim="800000"/>
            <a:headEnd/>
            <a:tailEnd/>
          </a:ln>
        </p:spPr>
        <p:txBody>
          <a:bodyPr wrap="square" lIns="81743" tIns="40870" rIns="81743" bIns="40870">
            <a:spAutoFit/>
          </a:bodyPr>
          <a:lstStyle/>
          <a:p>
            <a:pPr marL="171450" indent="-171450">
              <a:buFont typeface="Wingdings" panose="05000000000000000000" pitchFamily="2" charset="2"/>
              <a:buChar char="§"/>
            </a:pPr>
            <a:r>
              <a:rPr lang="en-US" sz="1400" dirty="0" smtClean="0">
                <a:latin typeface="Arial" pitchFamily="34" charset="0"/>
                <a:cs typeface="Arial" pitchFamily="34" charset="0"/>
              </a:rPr>
              <a:t>The newly constructed NSLS-II started early operations in FY 2015 (hosted 110 users).</a:t>
            </a:r>
          </a:p>
          <a:p>
            <a:pPr marL="171450" indent="-171450">
              <a:buFont typeface="Wingdings" panose="05000000000000000000" pitchFamily="2" charset="2"/>
              <a:buChar char="§"/>
            </a:pPr>
            <a:r>
              <a:rPr lang="en-US" sz="1400" dirty="0" smtClean="0">
                <a:latin typeface="Arial" pitchFamily="34" charset="0"/>
                <a:cs typeface="Arial" pitchFamily="34" charset="0"/>
              </a:rPr>
              <a:t>The three electron beam microcharacterization centers were merged administratively with their respective neighboring NSRCs in FY 2015.</a:t>
            </a:r>
          </a:p>
          <a:p>
            <a:pPr marL="171450" indent="-171450">
              <a:buFont typeface="Wingdings" panose="05000000000000000000" pitchFamily="2" charset="2"/>
              <a:buChar char="§"/>
            </a:pPr>
            <a:r>
              <a:rPr lang="en-US" sz="1400" dirty="0" smtClean="0">
                <a:latin typeface="Arial" pitchFamily="34" charset="0"/>
                <a:cs typeface="Arial" pitchFamily="34" charset="0"/>
              </a:rPr>
              <a:t>The BES operations at the Lujan Neutron Scattering Center ceased operations in FY 2014.</a:t>
            </a:r>
          </a:p>
        </p:txBody>
      </p:sp>
    </p:spTree>
    <p:extLst>
      <p:ext uri="{BB962C8B-B14F-4D97-AF65-F5344CB8AC3E}">
        <p14:creationId xmlns:p14="http://schemas.microsoft.com/office/powerpoint/2010/main" val="3243279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981200"/>
            <a:ext cx="9144000" cy="4343400"/>
          </a:xfrm>
        </p:spPr>
        <p:txBody>
          <a:bodyPr/>
          <a:lstStyle/>
          <a:p>
            <a:pPr marL="169863" lvl="1" indent="-169863">
              <a:lnSpc>
                <a:spcPts val="1800"/>
              </a:lnSpc>
              <a:spcBef>
                <a:spcPts val="0"/>
              </a:spcBef>
              <a:spcAft>
                <a:spcPts val="0"/>
              </a:spcAft>
              <a:buFont typeface="Wingdings" pitchFamily="2" charset="2"/>
              <a:buChar char="§"/>
            </a:pPr>
            <a:r>
              <a:rPr lang="en-US" sz="1500" b="1" dirty="0" smtClean="0">
                <a:solidFill>
                  <a:schemeClr val="tx1"/>
                </a:solidFill>
              </a:rPr>
              <a:t>Midwest Integrated Center for Computational Materials, $3M/</a:t>
            </a:r>
            <a:r>
              <a:rPr lang="en-US" sz="1500" b="1" dirty="0" err="1" smtClean="0">
                <a:solidFill>
                  <a:schemeClr val="tx1"/>
                </a:solidFill>
              </a:rPr>
              <a:t>yr</a:t>
            </a:r>
            <a:r>
              <a:rPr lang="en-US" sz="1500" b="1" dirty="0" smtClean="0">
                <a:solidFill>
                  <a:schemeClr val="tx1"/>
                </a:solidFill>
              </a:rPr>
              <a:t> for 4 years</a:t>
            </a:r>
          </a:p>
          <a:p>
            <a:pPr marL="401638" lvl="2" indent="-174625">
              <a:spcBef>
                <a:spcPts val="0"/>
              </a:spcBef>
              <a:spcAft>
                <a:spcPts val="300"/>
              </a:spcAft>
              <a:buFont typeface="Wingdings" pitchFamily="2" charset="2"/>
              <a:buChar char="§"/>
            </a:pPr>
            <a:r>
              <a:rPr lang="en-US" sz="1400" dirty="0" smtClean="0"/>
              <a:t>PI, Giulia Galli, Argonne National Lab. University partners: Chicago, Michigan, Northwestern, Notre Dame, and California-Davis</a:t>
            </a:r>
          </a:p>
          <a:p>
            <a:pPr marL="401638" lvl="2" indent="-174625">
              <a:spcBef>
                <a:spcPts val="0"/>
              </a:spcBef>
              <a:spcAft>
                <a:spcPts val="300"/>
              </a:spcAft>
              <a:buFont typeface="Wingdings" pitchFamily="2" charset="2"/>
              <a:buChar char="§"/>
            </a:pPr>
            <a:r>
              <a:rPr lang="en-US" sz="1400" dirty="0" smtClean="0">
                <a:solidFill>
                  <a:schemeClr val="tx1"/>
                </a:solidFill>
              </a:rPr>
              <a:t>Nano-particle assemblies leading to artificial meta-materials with potential application to solar cells</a:t>
            </a:r>
          </a:p>
          <a:p>
            <a:pPr marL="401638" lvl="2" indent="-174625">
              <a:spcBef>
                <a:spcPts val="0"/>
              </a:spcBef>
              <a:spcAft>
                <a:spcPts val="300"/>
              </a:spcAft>
              <a:buFont typeface="Wingdings" pitchFamily="2" charset="2"/>
              <a:buChar char="§"/>
            </a:pPr>
            <a:r>
              <a:rPr lang="en-US" sz="1400" dirty="0" smtClean="0"/>
              <a:t>V</a:t>
            </a:r>
            <a:r>
              <a:rPr lang="en-US" sz="1400" dirty="0" smtClean="0">
                <a:solidFill>
                  <a:schemeClr val="tx1"/>
                </a:solidFill>
              </a:rPr>
              <a:t>alidation at Advanced Photon Source. </a:t>
            </a:r>
            <a:r>
              <a:rPr lang="en-US" sz="1400" dirty="0" smtClean="0"/>
              <a:t>Leadership computing and data capabilities at Argonne</a:t>
            </a:r>
            <a:endParaRPr lang="en-US" sz="1200" dirty="0" smtClean="0">
              <a:solidFill>
                <a:schemeClr val="tx1"/>
              </a:solidFill>
            </a:endParaRPr>
          </a:p>
          <a:p>
            <a:pPr marL="169863" lvl="1" indent="-169863">
              <a:spcBef>
                <a:spcPts val="600"/>
              </a:spcBef>
              <a:spcAft>
                <a:spcPts val="0"/>
              </a:spcAft>
              <a:buFont typeface="Wingdings" pitchFamily="2" charset="2"/>
              <a:buChar char="§"/>
            </a:pPr>
            <a:r>
              <a:rPr lang="en-US" sz="1500" b="1" dirty="0" smtClean="0">
                <a:solidFill>
                  <a:schemeClr val="tx1"/>
                </a:solidFill>
              </a:rPr>
              <a:t>Center for Computational Design of Functional Strongly Correlated Materials &amp; Theoretical Spectroscopy, $3M/</a:t>
            </a:r>
            <a:r>
              <a:rPr lang="en-US" sz="1500" b="1" dirty="0" err="1" smtClean="0">
                <a:solidFill>
                  <a:schemeClr val="tx1"/>
                </a:solidFill>
              </a:rPr>
              <a:t>yr</a:t>
            </a:r>
            <a:r>
              <a:rPr lang="en-US" sz="1500" b="1" dirty="0" smtClean="0">
                <a:solidFill>
                  <a:schemeClr val="tx1"/>
                </a:solidFill>
              </a:rPr>
              <a:t> for 4 years</a:t>
            </a:r>
          </a:p>
          <a:p>
            <a:pPr marL="401638" lvl="2" indent="-174625">
              <a:lnSpc>
                <a:spcPts val="1800"/>
              </a:lnSpc>
              <a:spcBef>
                <a:spcPts val="0"/>
              </a:spcBef>
              <a:spcAft>
                <a:spcPts val="300"/>
              </a:spcAft>
              <a:buFont typeface="Wingdings" pitchFamily="2" charset="2"/>
              <a:buChar char="§"/>
            </a:pPr>
            <a:r>
              <a:rPr lang="en-US" sz="1400" dirty="0"/>
              <a:t>PI, Gabriel Kotliar, Brookhaven National Lab. Partners: Rutgers </a:t>
            </a:r>
            <a:r>
              <a:rPr lang="en-US" sz="1400" dirty="0" smtClean="0"/>
              <a:t>Univ., Univ. Tennessee, Ames Laboratory</a:t>
            </a:r>
            <a:endParaRPr lang="en-US" sz="1400" dirty="0"/>
          </a:p>
          <a:p>
            <a:pPr marL="401638" lvl="2" indent="-174625">
              <a:spcBef>
                <a:spcPts val="0"/>
              </a:spcBef>
              <a:spcAft>
                <a:spcPts val="300"/>
              </a:spcAft>
              <a:buFont typeface="Wingdings" pitchFamily="2" charset="2"/>
              <a:buChar char="§"/>
            </a:pPr>
            <a:r>
              <a:rPr lang="en-US" sz="1400" dirty="0"/>
              <a:t>New generation of software to accurately describe </a:t>
            </a:r>
            <a:r>
              <a:rPr lang="en-US" sz="1400" dirty="0" smtClean="0"/>
              <a:t>electronic correlations in oxides </a:t>
            </a:r>
            <a:r>
              <a:rPr lang="en-US" sz="1400" dirty="0"/>
              <a:t>and complex materials where current theory fails. Application to thermoelectric materials. Validation at National Synchrotron Light Source. Codes to run at NERSC </a:t>
            </a:r>
            <a:r>
              <a:rPr lang="en-US" sz="1400" dirty="0" smtClean="0"/>
              <a:t>and Oak </a:t>
            </a:r>
            <a:r>
              <a:rPr lang="en-US" sz="1400" dirty="0"/>
              <a:t>Ridge Leadership </a:t>
            </a:r>
            <a:r>
              <a:rPr lang="en-US" sz="1400" dirty="0" smtClean="0"/>
              <a:t>Computing Facility</a:t>
            </a:r>
            <a:endParaRPr lang="en-US" sz="1400" dirty="0"/>
          </a:p>
          <a:p>
            <a:pPr marL="169863" lvl="1" indent="-169863">
              <a:lnSpc>
                <a:spcPts val="1800"/>
              </a:lnSpc>
              <a:spcBef>
                <a:spcPts val="600"/>
              </a:spcBef>
              <a:spcAft>
                <a:spcPts val="0"/>
              </a:spcAft>
              <a:buFont typeface="Wingdings" pitchFamily="2" charset="2"/>
              <a:buChar char="§"/>
            </a:pPr>
            <a:r>
              <a:rPr lang="en-US" sz="1600" b="1" dirty="0" smtClean="0">
                <a:solidFill>
                  <a:schemeClr val="tx1"/>
                </a:solidFill>
              </a:rPr>
              <a:t> </a:t>
            </a:r>
            <a:r>
              <a:rPr lang="en-US" sz="1500" b="1" dirty="0" smtClean="0">
                <a:solidFill>
                  <a:schemeClr val="tx1"/>
                </a:solidFill>
              </a:rPr>
              <a:t>Computational Synthesis of Materials Project, $2M/year for 4 years</a:t>
            </a:r>
            <a:r>
              <a:rPr lang="en-US" sz="1500" dirty="0" smtClean="0">
                <a:solidFill>
                  <a:schemeClr val="tx1"/>
                </a:solidFill>
              </a:rPr>
              <a:t> </a:t>
            </a:r>
          </a:p>
          <a:p>
            <a:pPr marL="401638" lvl="2" indent="-174625">
              <a:spcBef>
                <a:spcPts val="0"/>
              </a:spcBef>
              <a:spcAft>
                <a:spcPts val="300"/>
              </a:spcAft>
              <a:buFont typeface="Wingdings" pitchFamily="2" charset="2"/>
              <a:buChar char="§"/>
            </a:pPr>
            <a:r>
              <a:rPr lang="en-US" sz="1400" dirty="0"/>
              <a:t>PI, </a:t>
            </a:r>
            <a:r>
              <a:rPr lang="en-US" sz="1400" dirty="0" err="1"/>
              <a:t>Priya</a:t>
            </a:r>
            <a:r>
              <a:rPr lang="en-US" sz="1400" dirty="0"/>
              <a:t> </a:t>
            </a:r>
            <a:r>
              <a:rPr lang="en-US" sz="1400" dirty="0" err="1"/>
              <a:t>Vashishta</a:t>
            </a:r>
            <a:r>
              <a:rPr lang="en-US" sz="1400" dirty="0"/>
              <a:t>. U Southern California. Partners: California Institute of Technology, Lawrence Berkeley National Lab, Univ. Missouri, Rice Univ., SLAC National Accelerator </a:t>
            </a:r>
            <a:r>
              <a:rPr lang="en-US" sz="1400" dirty="0" smtClean="0"/>
              <a:t>Lab</a:t>
            </a:r>
            <a:endParaRPr lang="en-US" sz="1400" dirty="0"/>
          </a:p>
          <a:p>
            <a:pPr marL="401638" lvl="2" indent="-174625">
              <a:spcBef>
                <a:spcPts val="0"/>
              </a:spcBef>
              <a:spcAft>
                <a:spcPts val="300"/>
              </a:spcAft>
              <a:buFont typeface="Wingdings" pitchFamily="2" charset="2"/>
              <a:buChar char="§"/>
            </a:pPr>
            <a:r>
              <a:rPr lang="en-US" sz="1400" dirty="0"/>
              <a:t>Studies of synthesis of 2-D layered </a:t>
            </a:r>
            <a:r>
              <a:rPr lang="en-US" sz="1400" dirty="0" smtClean="0"/>
              <a:t>structures.  </a:t>
            </a:r>
            <a:r>
              <a:rPr lang="en-US" sz="1400" dirty="0"/>
              <a:t>A</a:t>
            </a:r>
            <a:r>
              <a:rPr lang="en-US" sz="1400" dirty="0" smtClean="0"/>
              <a:t>pplication </a:t>
            </a:r>
            <a:r>
              <a:rPr lang="en-US" sz="1400" dirty="0"/>
              <a:t>to electronics and  catalysis. </a:t>
            </a:r>
            <a:r>
              <a:rPr lang="en-US" sz="1400" dirty="0" smtClean="0"/>
              <a:t>Confirmation includes ultrafast </a:t>
            </a:r>
            <a:r>
              <a:rPr lang="en-US" sz="1400" dirty="0"/>
              <a:t>free electron laser </a:t>
            </a:r>
            <a:r>
              <a:rPr lang="en-US" sz="1400" dirty="0" smtClean="0"/>
              <a:t>experiments at LCLS. </a:t>
            </a:r>
            <a:r>
              <a:rPr lang="en-US" sz="1400" dirty="0"/>
              <a:t>Data (Materials Project) and </a:t>
            </a:r>
            <a:r>
              <a:rPr lang="en-US" sz="1400" dirty="0" smtClean="0"/>
              <a:t>computing  </a:t>
            </a:r>
            <a:r>
              <a:rPr lang="en-US" sz="1400" dirty="0"/>
              <a:t>at NERSC and </a:t>
            </a:r>
            <a:r>
              <a:rPr lang="en-US" sz="1400" dirty="0" smtClean="0"/>
              <a:t>Argonne </a:t>
            </a:r>
            <a:r>
              <a:rPr lang="en-US" sz="1400" dirty="0"/>
              <a:t>Leadership </a:t>
            </a:r>
            <a:r>
              <a:rPr lang="en-US" sz="1400" dirty="0" smtClean="0"/>
              <a:t>Computing Facility.</a:t>
            </a:r>
            <a:endParaRPr lang="en-US" sz="1400" dirty="0"/>
          </a:p>
        </p:txBody>
      </p:sp>
      <p:sp>
        <p:nvSpPr>
          <p:cNvPr id="3" name="Title 2"/>
          <p:cNvSpPr>
            <a:spLocks noGrp="1"/>
          </p:cNvSpPr>
          <p:nvPr>
            <p:ph type="title"/>
          </p:nvPr>
        </p:nvSpPr>
        <p:spPr/>
        <p:txBody>
          <a:bodyPr/>
          <a:lstStyle/>
          <a:p>
            <a:pPr>
              <a:lnSpc>
                <a:spcPct val="90000"/>
              </a:lnSpc>
            </a:pPr>
            <a:r>
              <a:rPr lang="en-US" dirty="0" smtClean="0"/>
              <a:t>FY 2015 Computational Materials Sciences Awards ($8M)</a:t>
            </a:r>
            <a:endParaRPr lang="en-US" sz="2000" dirty="0"/>
          </a:p>
        </p:txBody>
      </p:sp>
      <p:sp>
        <p:nvSpPr>
          <p:cNvPr id="15" name="Rectangle 14"/>
          <p:cNvSpPr/>
          <p:nvPr/>
        </p:nvSpPr>
        <p:spPr>
          <a:xfrm>
            <a:off x="0" y="836431"/>
            <a:ext cx="9144000" cy="984885"/>
          </a:xfrm>
          <a:prstGeom prst="rect">
            <a:avLst/>
          </a:prstGeom>
          <a:solidFill>
            <a:srgbClr val="FFFFD9"/>
          </a:solidFill>
          <a:ln>
            <a:solidFill>
              <a:schemeClr val="tx1"/>
            </a:solidFill>
          </a:ln>
        </p:spPr>
        <p:txBody>
          <a:bodyPr wrap="square">
            <a:spAutoFit/>
          </a:bodyPr>
          <a:lstStyle/>
          <a:p>
            <a:pPr marL="117475" lvl="1" fontAlgn="base">
              <a:spcBef>
                <a:spcPct val="0"/>
              </a:spcBef>
              <a:spcAft>
                <a:spcPct val="0"/>
              </a:spcAft>
            </a:pPr>
            <a:r>
              <a:rPr lang="en-US" sz="1500" dirty="0" smtClean="0"/>
              <a:t>Begun in FY 2015, Computational Materials Sciences supports research by integrated</a:t>
            </a:r>
            <a:r>
              <a:rPr lang="en-US" sz="1500" dirty="0"/>
              <a:t>, multidisciplinary teams </a:t>
            </a:r>
            <a:r>
              <a:rPr lang="en-US" sz="1500" dirty="0" smtClean="0"/>
              <a:t>to </a:t>
            </a:r>
            <a:r>
              <a:rPr lang="en-US" sz="1500" dirty="0"/>
              <a:t>develop validated </a:t>
            </a:r>
            <a:r>
              <a:rPr lang="en-US" sz="1500" dirty="0" smtClean="0"/>
              <a:t>software and databases </a:t>
            </a:r>
            <a:r>
              <a:rPr lang="en-US" sz="1500" dirty="0"/>
              <a:t>for predictive design of functional </a:t>
            </a:r>
            <a:r>
              <a:rPr lang="en-US" sz="1500" dirty="0" smtClean="0"/>
              <a:t>materials.</a:t>
            </a:r>
          </a:p>
          <a:p>
            <a:pPr marL="403225" lvl="1" indent="-285750" fontAlgn="base">
              <a:spcBef>
                <a:spcPct val="0"/>
              </a:spcBef>
              <a:spcAft>
                <a:spcPct val="0"/>
              </a:spcAft>
              <a:buFont typeface="Wingdings" panose="05000000000000000000" pitchFamily="2" charset="2"/>
              <a:buChar char="§"/>
            </a:pPr>
            <a:r>
              <a:rPr lang="en-US" sz="1400" dirty="0" smtClean="0"/>
              <a:t>Part </a:t>
            </a:r>
            <a:r>
              <a:rPr lang="en-US" sz="1400" dirty="0"/>
              <a:t>of </a:t>
            </a:r>
            <a:r>
              <a:rPr lang="en-US" sz="1400" dirty="0" smtClean="0"/>
              <a:t>DOE’s contribution to the </a:t>
            </a:r>
            <a:r>
              <a:rPr lang="en-US" sz="1400" dirty="0"/>
              <a:t>Materials Genome Initiative for Global Competitiveness (MGI</a:t>
            </a:r>
            <a:r>
              <a:rPr lang="en-US" sz="1400" dirty="0" smtClean="0"/>
              <a:t>)</a:t>
            </a:r>
          </a:p>
          <a:p>
            <a:pPr marL="403225" lvl="1" indent="-285750" fontAlgn="base">
              <a:spcBef>
                <a:spcPct val="0"/>
              </a:spcBef>
              <a:spcAft>
                <a:spcPct val="0"/>
              </a:spcAft>
              <a:buFont typeface="Wingdings" panose="05000000000000000000" pitchFamily="2" charset="2"/>
              <a:buChar char="§"/>
            </a:pPr>
            <a:r>
              <a:rPr lang="en-US" sz="1400" dirty="0" smtClean="0"/>
              <a:t>Software will be usable by a broad community in universities, government and the private sector</a:t>
            </a:r>
          </a:p>
        </p:txBody>
      </p:sp>
      <p:sp>
        <p:nvSpPr>
          <p:cNvPr id="14"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smtClean="0"/>
              <a:pPr>
                <a:defRPr/>
              </a:pPr>
              <a:t>8</a:t>
            </a:fld>
            <a:endParaRPr lang="en-US" dirty="0"/>
          </a:p>
        </p:txBody>
      </p:sp>
    </p:spTree>
    <p:extLst>
      <p:ext uri="{BB962C8B-B14F-4D97-AF65-F5344CB8AC3E}">
        <p14:creationId xmlns:p14="http://schemas.microsoft.com/office/powerpoint/2010/main" val="3437944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 y="760412"/>
            <a:ext cx="9067800" cy="5564188"/>
          </a:xfrm>
        </p:spPr>
        <p:txBody>
          <a:bodyPr/>
          <a:lstStyle/>
          <a:p>
            <a:pPr marL="228600" indent="-228600">
              <a:buFont typeface="Wingdings" panose="05000000000000000000" pitchFamily="2" charset="2"/>
              <a:buChar char="§"/>
            </a:pPr>
            <a:r>
              <a:rPr lang="en-US" sz="2000" b="0" dirty="0" smtClean="0"/>
              <a:t>Applications from integrated teams (materials </a:t>
            </a:r>
            <a:r>
              <a:rPr lang="en-US" sz="2000" b="0" dirty="0"/>
              <a:t>theory, modeling, computation, synthesis, </a:t>
            </a:r>
            <a:r>
              <a:rPr lang="en-US" sz="2000" b="0" dirty="0" smtClean="0"/>
              <a:t>characterization) must: </a:t>
            </a:r>
          </a:p>
          <a:p>
            <a:pPr marL="457200" lvl="1" indent="-228600">
              <a:spcBef>
                <a:spcPts val="200"/>
              </a:spcBef>
            </a:pPr>
            <a:r>
              <a:rPr lang="en-US" sz="1600" dirty="0" smtClean="0">
                <a:solidFill>
                  <a:srgbClr val="FF0000"/>
                </a:solidFill>
              </a:rPr>
              <a:t>Address </a:t>
            </a:r>
            <a:r>
              <a:rPr lang="en-US" sz="1600" dirty="0">
                <a:solidFill>
                  <a:srgbClr val="FF0000"/>
                </a:solidFill>
              </a:rPr>
              <a:t>a specific class of functional </a:t>
            </a:r>
            <a:r>
              <a:rPr lang="en-US" sz="1600" dirty="0" smtClean="0">
                <a:solidFill>
                  <a:srgbClr val="FF0000"/>
                </a:solidFill>
              </a:rPr>
              <a:t>materials</a:t>
            </a:r>
            <a:endParaRPr lang="en-US" sz="1600" dirty="0">
              <a:solidFill>
                <a:srgbClr val="FF0000"/>
              </a:solidFill>
            </a:endParaRPr>
          </a:p>
          <a:p>
            <a:pPr marL="692150" lvl="2" indent="-228600">
              <a:spcBef>
                <a:spcPts val="200"/>
              </a:spcBef>
            </a:pPr>
            <a:r>
              <a:rPr lang="en-US" sz="1400" i="1" dirty="0"/>
              <a:t>Explicitly </a:t>
            </a:r>
            <a:r>
              <a:rPr lang="en-US" sz="1400" i="1" u="sng" dirty="0"/>
              <a:t>excluded</a:t>
            </a:r>
            <a:r>
              <a:rPr lang="en-US" sz="1400" i="1" dirty="0"/>
              <a:t> are </a:t>
            </a:r>
            <a:r>
              <a:rPr lang="en-US" sz="1400" i="1" dirty="0" smtClean="0"/>
              <a:t>structural</a:t>
            </a:r>
            <a:r>
              <a:rPr lang="en-US" sz="1400" i="1" dirty="0"/>
              <a:t>, thermoelectric, and energy storage materials; structural properties; and synthesis of </a:t>
            </a:r>
            <a:r>
              <a:rPr lang="en-US" sz="1400" i="1" dirty="0" smtClean="0"/>
              <a:t>2-D </a:t>
            </a:r>
            <a:r>
              <a:rPr lang="en-US" sz="1400" i="1" dirty="0"/>
              <a:t>layered materials, assemblies of nanoparticles, isolated molecules, liquids (including ionic liquids), </a:t>
            </a:r>
            <a:r>
              <a:rPr lang="en-US" sz="1400" i="1" dirty="0" smtClean="0"/>
              <a:t>and </a:t>
            </a:r>
            <a:r>
              <a:rPr lang="en-US" sz="1400" i="1" dirty="0"/>
              <a:t>homogeneous catalysts</a:t>
            </a:r>
          </a:p>
          <a:p>
            <a:pPr marL="457200" lvl="1" indent="-228600">
              <a:spcBef>
                <a:spcPts val="200"/>
              </a:spcBef>
            </a:pPr>
            <a:r>
              <a:rPr lang="en-US" sz="1600" dirty="0" smtClean="0">
                <a:solidFill>
                  <a:srgbClr val="FF0000"/>
                </a:solidFill>
              </a:rPr>
              <a:t>Support basic research that will </a:t>
            </a:r>
            <a:r>
              <a:rPr lang="en-US" sz="1600" dirty="0">
                <a:solidFill>
                  <a:srgbClr val="FF0000"/>
                </a:solidFill>
              </a:rPr>
              <a:t>deliver experimentally validated research codes and the associated experimental and theoretically derived data for the design of functional </a:t>
            </a:r>
            <a:r>
              <a:rPr lang="en-US" sz="1600" dirty="0" smtClean="0">
                <a:solidFill>
                  <a:srgbClr val="FF0000"/>
                </a:solidFill>
              </a:rPr>
              <a:t>materials</a:t>
            </a:r>
          </a:p>
          <a:p>
            <a:pPr marL="692150" lvl="2" indent="-228600">
              <a:spcBef>
                <a:spcPts val="200"/>
              </a:spcBef>
            </a:pPr>
            <a:r>
              <a:rPr lang="en-US" sz="1400" i="1" dirty="0" smtClean="0"/>
              <a:t>Explicitly </a:t>
            </a:r>
            <a:r>
              <a:rPr lang="en-US" sz="1400" i="1" u="sng" dirty="0"/>
              <a:t>excluded</a:t>
            </a:r>
            <a:r>
              <a:rPr lang="en-US" sz="1400" i="1" dirty="0"/>
              <a:t> are proposals that emphasize density functional methods as currently implemented or semi-empirical approaches, dynamical mean field theory, and classical and first principles molecular dynamics</a:t>
            </a:r>
            <a:r>
              <a:rPr lang="en-US" sz="1400" dirty="0"/>
              <a:t>.</a:t>
            </a:r>
            <a:endParaRPr lang="en-US" sz="1400" dirty="0" smtClean="0"/>
          </a:p>
          <a:p>
            <a:pPr marL="457200" lvl="1" indent="-228600">
              <a:spcBef>
                <a:spcPts val="200"/>
              </a:spcBef>
            </a:pPr>
            <a:r>
              <a:rPr lang="en-US" sz="1600" dirty="0"/>
              <a:t>Provide a detailed plan for the full utilization of today’s </a:t>
            </a:r>
            <a:r>
              <a:rPr lang="en-US" sz="1600" dirty="0" err="1"/>
              <a:t>petascale</a:t>
            </a:r>
            <a:r>
              <a:rPr lang="en-US" sz="1600" dirty="0"/>
              <a:t> and tomorrow’s </a:t>
            </a:r>
            <a:r>
              <a:rPr lang="en-US" sz="1600" dirty="0" err="1"/>
              <a:t>exascale</a:t>
            </a:r>
            <a:r>
              <a:rPr lang="en-US" sz="1600" dirty="0"/>
              <a:t> leadership computing facilities </a:t>
            </a:r>
            <a:endParaRPr lang="en-US" sz="1600" dirty="0" smtClean="0"/>
          </a:p>
          <a:p>
            <a:pPr marL="228600" indent="-228600">
              <a:spcBef>
                <a:spcPts val="200"/>
              </a:spcBef>
              <a:buFont typeface="Wingdings" panose="05000000000000000000" pitchFamily="2" charset="2"/>
              <a:buChar char="§"/>
            </a:pPr>
            <a:r>
              <a:rPr lang="en-US" sz="2000" b="0" dirty="0" smtClean="0"/>
              <a:t>Funding level per Application:  $1.5M to $2.5M per year for 4 years</a:t>
            </a:r>
          </a:p>
          <a:p>
            <a:pPr marL="457200" lvl="1" indent="-228600"/>
            <a:r>
              <a:rPr lang="en-US" sz="1600" dirty="0" smtClean="0"/>
              <a:t>$4M appropriated for FY 2016</a:t>
            </a:r>
          </a:p>
          <a:p>
            <a:pPr marL="228600" indent="-228600">
              <a:buFont typeface="Wingdings" panose="05000000000000000000" pitchFamily="2" charset="2"/>
              <a:buChar char="§"/>
            </a:pPr>
            <a:r>
              <a:rPr lang="en-US" sz="2000" b="0" dirty="0" smtClean="0">
                <a:solidFill>
                  <a:srgbClr val="106636"/>
                </a:solidFill>
              </a:rPr>
              <a:t>Only one Letter of Intent/Application will be accepted from any institution and from any lead PI/Director</a:t>
            </a:r>
          </a:p>
          <a:p>
            <a:pPr marL="228600" indent="-228600">
              <a:buFont typeface="Wingdings" panose="05000000000000000000" pitchFamily="2" charset="2"/>
              <a:buChar char="§"/>
            </a:pPr>
            <a:r>
              <a:rPr lang="en-US" sz="2000" b="0" dirty="0" smtClean="0"/>
              <a:t>Important </a:t>
            </a:r>
            <a:r>
              <a:rPr lang="en-US" sz="2000" b="0" dirty="0"/>
              <a:t>dates: </a:t>
            </a:r>
            <a:r>
              <a:rPr lang="en-US" sz="2000" b="0" dirty="0" smtClean="0"/>
              <a:t> </a:t>
            </a:r>
            <a:r>
              <a:rPr lang="en-US" sz="1600" dirty="0" smtClean="0"/>
              <a:t>Required </a:t>
            </a:r>
            <a:r>
              <a:rPr lang="en-US" sz="1600" dirty="0"/>
              <a:t>Letter of Intent </a:t>
            </a:r>
            <a:r>
              <a:rPr lang="en-US" sz="1600" dirty="0">
                <a:solidFill>
                  <a:srgbClr val="FF0000"/>
                </a:solidFill>
              </a:rPr>
              <a:t>Due: </a:t>
            </a:r>
            <a:r>
              <a:rPr lang="en-US" sz="1600" dirty="0" smtClean="0">
                <a:solidFill>
                  <a:srgbClr val="FF0000"/>
                </a:solidFill>
              </a:rPr>
              <a:t>3/7/2016 </a:t>
            </a:r>
            <a:r>
              <a:rPr lang="en-US" sz="1600" dirty="0">
                <a:solidFill>
                  <a:srgbClr val="FF0000"/>
                </a:solidFill>
              </a:rPr>
              <a:t>at 5:00 PM ET </a:t>
            </a:r>
          </a:p>
          <a:p>
            <a:pPr marL="457200" lvl="1" indent="-228600">
              <a:spcBef>
                <a:spcPts val="200"/>
              </a:spcBef>
            </a:pPr>
            <a:r>
              <a:rPr lang="en-US" sz="1600" dirty="0"/>
              <a:t>Application </a:t>
            </a:r>
            <a:r>
              <a:rPr lang="en-US" sz="1600" b="1" dirty="0">
                <a:solidFill>
                  <a:srgbClr val="FF0000"/>
                </a:solidFill>
              </a:rPr>
              <a:t>Due: </a:t>
            </a:r>
            <a:r>
              <a:rPr lang="en-US" sz="1600" b="1" dirty="0" smtClean="0">
                <a:solidFill>
                  <a:srgbClr val="FF0000"/>
                </a:solidFill>
              </a:rPr>
              <a:t>4/25/2016 </a:t>
            </a:r>
            <a:r>
              <a:rPr lang="en-US" sz="1600" b="1" dirty="0">
                <a:solidFill>
                  <a:srgbClr val="FF0000"/>
                </a:solidFill>
              </a:rPr>
              <a:t>at 5:00 PM ET </a:t>
            </a:r>
          </a:p>
          <a:p>
            <a:pPr marL="457200" lvl="1" indent="-228600">
              <a:spcBef>
                <a:spcPts val="200"/>
              </a:spcBef>
            </a:pPr>
            <a:endParaRPr lang="en-US" sz="1600" dirty="0"/>
          </a:p>
          <a:p>
            <a:pPr marL="400050"/>
            <a:endParaRPr lang="en-US" sz="2000" dirty="0"/>
          </a:p>
          <a:p>
            <a:endParaRPr lang="en-US" dirty="0"/>
          </a:p>
        </p:txBody>
      </p:sp>
      <p:sp>
        <p:nvSpPr>
          <p:cNvPr id="4" name="Title 3"/>
          <p:cNvSpPr>
            <a:spLocks noGrp="1"/>
          </p:cNvSpPr>
          <p:nvPr>
            <p:ph type="title"/>
          </p:nvPr>
        </p:nvSpPr>
        <p:spPr>
          <a:xfrm>
            <a:off x="0" y="0"/>
            <a:ext cx="9144000" cy="762000"/>
          </a:xfrm>
        </p:spPr>
        <p:txBody>
          <a:bodyPr/>
          <a:lstStyle/>
          <a:p>
            <a:r>
              <a:rPr lang="en-US" dirty="0" smtClean="0"/>
              <a:t>FY 2016 Computational Materials Sciences FOA ($4M)</a:t>
            </a:r>
            <a:r>
              <a:rPr lang="en-US" sz="2000" dirty="0" smtClean="0"/>
              <a:t/>
            </a:r>
            <a:br>
              <a:rPr lang="en-US" sz="2000" dirty="0" smtClean="0"/>
            </a:br>
            <a:r>
              <a:rPr lang="en-US" sz="2000" dirty="0" smtClean="0"/>
              <a:t>Focus </a:t>
            </a:r>
            <a:r>
              <a:rPr lang="en-US" sz="2000" dirty="0"/>
              <a:t>on materials and software not supported </a:t>
            </a:r>
            <a:r>
              <a:rPr lang="en-US" sz="2000" dirty="0" smtClean="0"/>
              <a:t>by </a:t>
            </a:r>
            <a:r>
              <a:rPr lang="en-US" sz="2000" dirty="0"/>
              <a:t>2015 </a:t>
            </a:r>
            <a:r>
              <a:rPr lang="en-US" sz="2000" dirty="0" smtClean="0"/>
              <a:t>awards</a:t>
            </a:r>
            <a:endParaRPr lang="en-US" sz="2000" dirty="0"/>
          </a:p>
        </p:txBody>
      </p:sp>
      <p:sp>
        <p:nvSpPr>
          <p:cNvPr id="6"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smtClean="0"/>
              <a:pPr>
                <a:defRPr/>
              </a:pPr>
              <a:t>9</a:t>
            </a:fld>
            <a:endParaRPr lang="en-US" dirty="0"/>
          </a:p>
        </p:txBody>
      </p:sp>
    </p:spTree>
    <p:extLst>
      <p:ext uri="{BB962C8B-B14F-4D97-AF65-F5344CB8AC3E}">
        <p14:creationId xmlns:p14="http://schemas.microsoft.com/office/powerpoint/2010/main" val="41741965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15116</TotalTime>
  <Words>3160</Words>
  <Application>Microsoft Office PowerPoint</Application>
  <PresentationFormat>On-screen Show (4:3)</PresentationFormat>
  <Paragraphs>429</Paragraphs>
  <Slides>27</Slides>
  <Notes>16</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1_Office Theme</vt:lpstr>
      <vt:lpstr>Basic Energy Sciences Update</vt:lpstr>
      <vt:lpstr>PowerPoint Presentation</vt:lpstr>
      <vt:lpstr>PowerPoint Presentation</vt:lpstr>
      <vt:lpstr>PowerPoint Presentation</vt:lpstr>
      <vt:lpstr>PowerPoint Presentation</vt:lpstr>
      <vt:lpstr>PowerPoint Presentation</vt:lpstr>
      <vt:lpstr>PowerPoint Presentation</vt:lpstr>
      <vt:lpstr>FY 2015 Computational Materials Sciences Awards ($8M)</vt:lpstr>
      <vt:lpstr>FY 2016 Computational Materials Sciences FOA ($4M) Focus on materials and software not supported by 2015 awards</vt:lpstr>
      <vt:lpstr>Energy Frontier Research Centers FOA ($10M)</vt:lpstr>
      <vt:lpstr>PowerPoint Presentation</vt:lpstr>
      <vt:lpstr>PowerPoint Presentation</vt:lpstr>
      <vt:lpstr>Strategic Balance of Major Program Components</vt:lpstr>
      <vt:lpstr>BES Construction/MIE Funding Profile  2000 – 2017</vt:lpstr>
      <vt:lpstr>PowerPoint Presentation</vt:lpstr>
      <vt:lpstr>BES Core Research Contributes to Mission Innovation</vt:lpstr>
      <vt:lpstr>Energy Efficiency through Improved Catalysis</vt:lpstr>
      <vt:lpstr>Corrosion and Materials under Extremes</vt:lpstr>
      <vt:lpstr>Quantum Materials</vt:lpstr>
      <vt:lpstr>Subsurface Grand Challenge: Advanced Imaging of Geophysical and  Geochemical Signals in the Subsurface</vt:lpstr>
      <vt:lpstr>Increase for Computational Materials and Chemical Sciences </vt:lpstr>
      <vt:lpstr>Computational Chemical Science: Software is Key to US Scientific Leadership  </vt:lpstr>
      <vt:lpstr>BES Contributions to DOE Crosscuts and Mission Innovation</vt:lpstr>
      <vt:lpstr>BES Communications</vt:lpstr>
      <vt:lpstr>PowerPoint Presentation</vt:lpstr>
      <vt:lpstr>PowerPoint Presentation</vt:lpstr>
      <vt:lpstr>PowerPoint Presentation</vt:lpstr>
    </vt:vector>
  </TitlesOfParts>
  <Company>US Department of Energy (SC)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Windows User</cp:lastModifiedBy>
  <cp:revision>1777</cp:revision>
  <cp:lastPrinted>2016-02-10T18:13:49Z</cp:lastPrinted>
  <dcterms:created xsi:type="dcterms:W3CDTF">2009-10-19T15:58:14Z</dcterms:created>
  <dcterms:modified xsi:type="dcterms:W3CDTF">2016-02-12T16:50:02Z</dcterms:modified>
</cp:coreProperties>
</file>