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Default Extension="tiff" ContentType="image/tiff"/>
  <Default Extension="avi" ContentType="video/avi"/>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3.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35" r:id="rId1"/>
  </p:sldMasterIdLst>
  <p:notesMasterIdLst>
    <p:notesMasterId r:id="rId35"/>
  </p:notesMasterIdLst>
  <p:sldIdLst>
    <p:sldId id="256" r:id="rId2"/>
    <p:sldId id="258" r:id="rId3"/>
    <p:sldId id="283"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2" r:id="rId26"/>
    <p:sldId id="281" r:id="rId27"/>
    <p:sldId id="284" r:id="rId28"/>
    <p:sldId id="285" r:id="rId29"/>
    <p:sldId id="286" r:id="rId30"/>
    <p:sldId id="287" r:id="rId31"/>
    <p:sldId id="290" r:id="rId32"/>
    <p:sldId id="288" r:id="rId33"/>
    <p:sldId id="289" r:id="rId34"/>
  </p:sldIdLst>
  <p:sldSz cx="9144000" cy="6858000" type="screen4x3"/>
  <p:notesSz cx="7010400" cy="92964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74" autoAdjust="0"/>
    <p:restoredTop sz="94660"/>
  </p:normalViewPr>
  <p:slideViewPr>
    <p:cSldViewPr showGuides="1">
      <p:cViewPr>
        <p:scale>
          <a:sx n="82" d="100"/>
          <a:sy n="82" d="100"/>
        </p:scale>
        <p:origin x="-1680" y="-1050"/>
      </p:cViewPr>
      <p:guideLst>
        <p:guide orient="horz" pos="1680"/>
        <p:guide pos="2880"/>
      </p:guideLst>
    </p:cSldViewPr>
  </p:slideViewPr>
  <p:notesTextViewPr>
    <p:cViewPr>
      <p:scale>
        <a:sx n="1" d="1"/>
        <a:sy n="1" d="1"/>
      </p:scale>
      <p:origin x="0" y="0"/>
    </p:cViewPr>
  </p:notesTextViewPr>
  <p:sorterViewPr>
    <p:cViewPr>
      <p:scale>
        <a:sx n="100" d="100"/>
        <a:sy n="100" d="100"/>
      </p:scale>
      <p:origin x="0" y="184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gd4:Dropbox%20(ORNL):Publications:Pubs_by_month%20UpToDate01202015.xlsx" TargetMode="Externa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oleObject" Target="file:///C:\Herwig\_2016_ISD\BESAC_2016\PowerpointSlides\STS%20incremental%202016_kwh.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b="0"/>
            </a:pPr>
            <a:r>
              <a:rPr lang="en-US" b="0" dirty="0" smtClean="0"/>
              <a:t>SNS and HFIR instrument publications</a:t>
            </a:r>
            <a:endParaRPr lang="en-US" b="0" dirty="0"/>
          </a:p>
        </c:rich>
      </c:tx>
      <c:layout/>
      <c:overlay val="1"/>
    </c:title>
    <c:autoTitleDeleted val="0"/>
    <c:plotArea>
      <c:layout>
        <c:manualLayout>
          <c:layoutTarget val="inner"/>
          <c:xMode val="edge"/>
          <c:yMode val="edge"/>
          <c:x val="0.10387797812847713"/>
          <c:y val="0.1261047482701026"/>
          <c:w val="0.87179246487322248"/>
          <c:h val="0.72853416050266451"/>
        </c:manualLayout>
      </c:layout>
      <c:barChart>
        <c:barDir val="col"/>
        <c:grouping val="stacked"/>
        <c:varyColors val="0"/>
        <c:ser>
          <c:idx val="1"/>
          <c:order val="0"/>
          <c:tx>
            <c:strRef>
              <c:f>'Cumulative Pubs (Month)'!$AJ$166</c:f>
              <c:strCache>
                <c:ptCount val="1"/>
                <c:pt idx="0">
                  <c:v>No. of Instrument Publications </c:v>
                </c:pt>
              </c:strCache>
            </c:strRef>
          </c:tx>
          <c:spPr>
            <a:solidFill>
              <a:schemeClr val="accent1"/>
            </a:solidFill>
            <a:ln>
              <a:noFill/>
            </a:ln>
          </c:spPr>
          <c:invertIfNegative val="0"/>
          <c:dLbls>
            <c:spPr>
              <a:noFill/>
              <a:ln>
                <a:noFill/>
              </a:ln>
              <a:effectLst/>
            </c:spPr>
            <c:txPr>
              <a:bodyPr/>
              <a:lstStyle/>
              <a:p>
                <a:pPr>
                  <a:defRPr sz="1600" b="0" i="0">
                    <a:solidFill>
                      <a:schemeClr val="bg1"/>
                    </a:solidFill>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numRef>
              <c:f>'Cumulative Pubs (Month)'!$AH$167:$AH$174</c:f>
              <c:numCache>
                <c:formatCode>General</c:formatCode>
                <c:ptCount val="8"/>
                <c:pt idx="0">
                  <c:v>2009</c:v>
                </c:pt>
                <c:pt idx="1">
                  <c:v>2010</c:v>
                </c:pt>
                <c:pt idx="2">
                  <c:v>2011</c:v>
                </c:pt>
                <c:pt idx="3">
                  <c:v>2012</c:v>
                </c:pt>
                <c:pt idx="4">
                  <c:v>2013</c:v>
                </c:pt>
                <c:pt idx="5">
                  <c:v>2014</c:v>
                </c:pt>
                <c:pt idx="6">
                  <c:v>2015</c:v>
                </c:pt>
                <c:pt idx="7">
                  <c:v>2016</c:v>
                </c:pt>
              </c:numCache>
            </c:numRef>
          </c:cat>
          <c:val>
            <c:numRef>
              <c:f>'Cumulative Pubs (Month)'!$AJ$167:$AJ$174</c:f>
              <c:numCache>
                <c:formatCode>General</c:formatCode>
                <c:ptCount val="8"/>
                <c:pt idx="0">
                  <c:v>85</c:v>
                </c:pt>
                <c:pt idx="1">
                  <c:v>136</c:v>
                </c:pt>
                <c:pt idx="2">
                  <c:v>195</c:v>
                </c:pt>
                <c:pt idx="3">
                  <c:v>296</c:v>
                </c:pt>
                <c:pt idx="4">
                  <c:v>318</c:v>
                </c:pt>
                <c:pt idx="5">
                  <c:v>372</c:v>
                </c:pt>
                <c:pt idx="6">
                  <c:v>391</c:v>
                </c:pt>
                <c:pt idx="7">
                  <c:v>42</c:v>
                </c:pt>
              </c:numCache>
            </c:numRef>
          </c:val>
        </c:ser>
        <c:dLbls>
          <c:showLegendKey val="0"/>
          <c:showVal val="0"/>
          <c:showCatName val="0"/>
          <c:showSerName val="0"/>
          <c:showPercent val="0"/>
          <c:showBubbleSize val="0"/>
        </c:dLbls>
        <c:gapWidth val="30"/>
        <c:overlap val="100"/>
        <c:axId val="89645824"/>
        <c:axId val="89647360"/>
      </c:barChart>
      <c:catAx>
        <c:axId val="89645824"/>
        <c:scaling>
          <c:orientation val="minMax"/>
        </c:scaling>
        <c:delete val="0"/>
        <c:axPos val="b"/>
        <c:numFmt formatCode="General" sourceLinked="1"/>
        <c:majorTickMark val="none"/>
        <c:minorTickMark val="none"/>
        <c:tickLblPos val="nextTo"/>
        <c:txPr>
          <a:bodyPr/>
          <a:lstStyle/>
          <a:p>
            <a:pPr>
              <a:defRPr sz="1600" b="0" i="0">
                <a:solidFill>
                  <a:schemeClr val="tx1"/>
                </a:solidFill>
              </a:defRPr>
            </a:pPr>
            <a:endParaRPr lang="en-US"/>
          </a:p>
        </c:txPr>
        <c:crossAx val="89647360"/>
        <c:crosses val="autoZero"/>
        <c:auto val="1"/>
        <c:lblAlgn val="ctr"/>
        <c:lblOffset val="0"/>
        <c:noMultiLvlLbl val="0"/>
      </c:catAx>
      <c:valAx>
        <c:axId val="89647360"/>
        <c:scaling>
          <c:orientation val="minMax"/>
        </c:scaling>
        <c:delete val="0"/>
        <c:axPos val="l"/>
        <c:majorGridlines>
          <c:spPr>
            <a:ln>
              <a:noFill/>
            </a:ln>
          </c:spPr>
        </c:majorGridlines>
        <c:numFmt formatCode="General" sourceLinked="1"/>
        <c:majorTickMark val="none"/>
        <c:minorTickMark val="none"/>
        <c:tickLblPos val="nextTo"/>
        <c:txPr>
          <a:bodyPr/>
          <a:lstStyle/>
          <a:p>
            <a:pPr>
              <a:defRPr sz="1600">
                <a:solidFill>
                  <a:schemeClr val="tx1"/>
                </a:solidFill>
              </a:defRPr>
            </a:pPr>
            <a:endParaRPr lang="en-US"/>
          </a:p>
        </c:txPr>
        <c:crossAx val="89645824"/>
        <c:crosses val="autoZero"/>
        <c:crossBetween val="between"/>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800"/>
            </a:pPr>
            <a:r>
              <a:rPr lang="en-US" sz="1800"/>
              <a:t>Representative spending profile ($k)</a:t>
            </a:r>
          </a:p>
        </c:rich>
      </c:tx>
      <c:layout>
        <c:manualLayout>
          <c:xMode val="edge"/>
          <c:yMode val="edge"/>
          <c:x val="0.19586390115869662"/>
          <c:y val="1.6237720837754526E-2"/>
        </c:manualLayout>
      </c:layout>
      <c:overlay val="1"/>
    </c:title>
    <c:autoTitleDeleted val="0"/>
    <c:plotArea>
      <c:layout>
        <c:manualLayout>
          <c:layoutTarget val="inner"/>
          <c:xMode val="edge"/>
          <c:yMode val="edge"/>
          <c:x val="0.18134727690288713"/>
          <c:y val="4.7046998031496062E-2"/>
          <c:w val="0.74339402887139105"/>
          <c:h val="0.77116092519685042"/>
        </c:manualLayout>
      </c:layout>
      <c:barChart>
        <c:barDir val="col"/>
        <c:grouping val="stacked"/>
        <c:varyColors val="0"/>
        <c:ser>
          <c:idx val="4"/>
          <c:order val="0"/>
          <c:tx>
            <c:strRef>
              <c:f>Sheet1!$B$1</c:f>
              <c:strCache>
                <c:ptCount val="1"/>
                <c:pt idx="0">
                  <c:v>Linac</c:v>
                </c:pt>
              </c:strCache>
            </c:strRef>
          </c:tx>
          <c:spPr>
            <a:solidFill>
              <a:schemeClr val="accent1"/>
            </a:solidFill>
          </c:spPr>
          <c:invertIfNegative val="0"/>
          <c:cat>
            <c:strRef>
              <c:f>Sheet1!$A$2:$A$7</c:f>
              <c:strCache>
                <c:ptCount val="6"/>
                <c:pt idx="0">
                  <c:v>Year 1</c:v>
                </c:pt>
                <c:pt idx="1">
                  <c:v>Year 2</c:v>
                </c:pt>
                <c:pt idx="2">
                  <c:v>Year 3</c:v>
                </c:pt>
                <c:pt idx="3">
                  <c:v>Year 4</c:v>
                </c:pt>
                <c:pt idx="4">
                  <c:v>Year 5</c:v>
                </c:pt>
                <c:pt idx="5">
                  <c:v>Year 6</c:v>
                </c:pt>
              </c:strCache>
            </c:strRef>
          </c:cat>
          <c:val>
            <c:numRef>
              <c:f>Sheet1!$B$2:$B$7</c:f>
              <c:numCache>
                <c:formatCode>#,##0.00</c:formatCode>
                <c:ptCount val="6"/>
                <c:pt idx="0">
                  <c:v>5110.8</c:v>
                </c:pt>
                <c:pt idx="1">
                  <c:v>8581.01</c:v>
                </c:pt>
                <c:pt idx="2">
                  <c:v>15269.23</c:v>
                </c:pt>
                <c:pt idx="3">
                  <c:v>27734.959999999999</c:v>
                </c:pt>
                <c:pt idx="4">
                  <c:v>36711.61</c:v>
                </c:pt>
                <c:pt idx="5">
                  <c:v>33794.18</c:v>
                </c:pt>
              </c:numCache>
            </c:numRef>
          </c:val>
        </c:ser>
        <c:ser>
          <c:idx val="3"/>
          <c:order val="1"/>
          <c:tx>
            <c:strRef>
              <c:f>Sheet1!$C$1</c:f>
              <c:strCache>
                <c:ptCount val="1"/>
                <c:pt idx="0">
                  <c:v>Ring</c:v>
                </c:pt>
              </c:strCache>
            </c:strRef>
          </c:tx>
          <c:spPr>
            <a:solidFill>
              <a:schemeClr val="accent2"/>
            </a:solidFill>
          </c:spPr>
          <c:invertIfNegative val="0"/>
          <c:cat>
            <c:strRef>
              <c:f>Sheet1!$A$2:$A$7</c:f>
              <c:strCache>
                <c:ptCount val="6"/>
                <c:pt idx="0">
                  <c:v>Year 1</c:v>
                </c:pt>
                <c:pt idx="1">
                  <c:v>Year 2</c:v>
                </c:pt>
                <c:pt idx="2">
                  <c:v>Year 3</c:v>
                </c:pt>
                <c:pt idx="3">
                  <c:v>Year 4</c:v>
                </c:pt>
                <c:pt idx="4">
                  <c:v>Year 5</c:v>
                </c:pt>
                <c:pt idx="5">
                  <c:v>Year 6</c:v>
                </c:pt>
              </c:strCache>
            </c:strRef>
          </c:cat>
          <c:val>
            <c:numRef>
              <c:f>Sheet1!$C$2:$C$7</c:f>
              <c:numCache>
                <c:formatCode>#,##0.00</c:formatCode>
                <c:ptCount val="6"/>
                <c:pt idx="0" formatCode="General">
                  <c:v>636.54</c:v>
                </c:pt>
                <c:pt idx="1">
                  <c:v>1092.73</c:v>
                </c:pt>
                <c:pt idx="2" formatCode="General">
                  <c:v>938.46</c:v>
                </c:pt>
                <c:pt idx="3">
                  <c:v>1159.27</c:v>
                </c:pt>
                <c:pt idx="4">
                  <c:v>2892.55</c:v>
                </c:pt>
                <c:pt idx="5">
                  <c:v>2173.9899999999998</c:v>
                </c:pt>
              </c:numCache>
            </c:numRef>
          </c:val>
        </c:ser>
        <c:ser>
          <c:idx val="2"/>
          <c:order val="2"/>
          <c:tx>
            <c:strRef>
              <c:f>Sheet1!$D$1</c:f>
              <c:strCache>
                <c:ptCount val="1"/>
                <c:pt idx="0">
                  <c:v>Target</c:v>
                </c:pt>
              </c:strCache>
            </c:strRef>
          </c:tx>
          <c:invertIfNegative val="0"/>
          <c:cat>
            <c:strRef>
              <c:f>Sheet1!$A$2:$A$7</c:f>
              <c:strCache>
                <c:ptCount val="6"/>
                <c:pt idx="0">
                  <c:v>Year 1</c:v>
                </c:pt>
                <c:pt idx="1">
                  <c:v>Year 2</c:v>
                </c:pt>
                <c:pt idx="2">
                  <c:v>Year 3</c:v>
                </c:pt>
                <c:pt idx="3">
                  <c:v>Year 4</c:v>
                </c:pt>
                <c:pt idx="4">
                  <c:v>Year 5</c:v>
                </c:pt>
                <c:pt idx="5">
                  <c:v>Year 6</c:v>
                </c:pt>
              </c:strCache>
            </c:strRef>
          </c:cat>
          <c:val>
            <c:numRef>
              <c:f>Sheet1!$D$2:$D$7</c:f>
              <c:numCache>
                <c:formatCode>#,##0.00</c:formatCode>
                <c:ptCount val="6"/>
                <c:pt idx="0">
                  <c:v>3466.19</c:v>
                </c:pt>
                <c:pt idx="1">
                  <c:v>3547.65</c:v>
                </c:pt>
                <c:pt idx="2">
                  <c:v>2378.25</c:v>
                </c:pt>
                <c:pt idx="3">
                  <c:v>2828.67</c:v>
                </c:pt>
                <c:pt idx="4">
                  <c:v>1194.05</c:v>
                </c:pt>
                <c:pt idx="5">
                  <c:v>1229.8900000000001</c:v>
                </c:pt>
              </c:numCache>
            </c:numRef>
          </c:val>
        </c:ser>
        <c:ser>
          <c:idx val="1"/>
          <c:order val="3"/>
          <c:tx>
            <c:strRef>
              <c:f>Sheet1!$E$1</c:f>
              <c:strCache>
                <c:ptCount val="1"/>
                <c:pt idx="0">
                  <c:v>CF and PM</c:v>
                </c:pt>
              </c:strCache>
            </c:strRef>
          </c:tx>
          <c:spPr>
            <a:solidFill>
              <a:schemeClr val="accent4"/>
            </a:solidFill>
          </c:spPr>
          <c:invertIfNegative val="0"/>
          <c:cat>
            <c:strRef>
              <c:f>Sheet1!$A$2:$A$7</c:f>
              <c:strCache>
                <c:ptCount val="6"/>
                <c:pt idx="0">
                  <c:v>Year 1</c:v>
                </c:pt>
                <c:pt idx="1">
                  <c:v>Year 2</c:v>
                </c:pt>
                <c:pt idx="2">
                  <c:v>Year 3</c:v>
                </c:pt>
                <c:pt idx="3">
                  <c:v>Year 4</c:v>
                </c:pt>
                <c:pt idx="4">
                  <c:v>Year 5</c:v>
                </c:pt>
                <c:pt idx="5">
                  <c:v>Year 6</c:v>
                </c:pt>
              </c:strCache>
            </c:strRef>
          </c:cat>
          <c:val>
            <c:numRef>
              <c:f>Sheet1!$E$2:$E$7</c:f>
              <c:numCache>
                <c:formatCode>#,##0.00</c:formatCode>
                <c:ptCount val="6"/>
                <c:pt idx="0">
                  <c:v>1060.9000000000001</c:v>
                </c:pt>
                <c:pt idx="1">
                  <c:v>2079.0500000000002</c:v>
                </c:pt>
                <c:pt idx="2">
                  <c:v>2212.8000000000002</c:v>
                </c:pt>
                <c:pt idx="3">
                  <c:v>2685.46</c:v>
                </c:pt>
                <c:pt idx="4">
                  <c:v>4503.8100000000004</c:v>
                </c:pt>
                <c:pt idx="5">
                  <c:v>3843.46</c:v>
                </c:pt>
              </c:numCache>
            </c:numRef>
          </c:val>
        </c:ser>
        <c:dLbls>
          <c:showLegendKey val="0"/>
          <c:showVal val="0"/>
          <c:showCatName val="0"/>
          <c:showSerName val="0"/>
          <c:showPercent val="0"/>
          <c:showBubbleSize val="0"/>
        </c:dLbls>
        <c:gapWidth val="70"/>
        <c:overlap val="100"/>
        <c:axId val="123462016"/>
        <c:axId val="123463552"/>
      </c:barChart>
      <c:catAx>
        <c:axId val="123462016"/>
        <c:scaling>
          <c:orientation val="minMax"/>
        </c:scaling>
        <c:delete val="0"/>
        <c:axPos val="b"/>
        <c:majorTickMark val="none"/>
        <c:minorTickMark val="none"/>
        <c:tickLblPos val="nextTo"/>
        <c:txPr>
          <a:bodyPr/>
          <a:lstStyle/>
          <a:p>
            <a:pPr>
              <a:defRPr sz="1600"/>
            </a:pPr>
            <a:endParaRPr lang="en-US"/>
          </a:p>
        </c:txPr>
        <c:crossAx val="123463552"/>
        <c:crosses val="autoZero"/>
        <c:auto val="1"/>
        <c:lblAlgn val="ctr"/>
        <c:lblOffset val="0"/>
        <c:noMultiLvlLbl val="0"/>
      </c:catAx>
      <c:valAx>
        <c:axId val="123463552"/>
        <c:scaling>
          <c:orientation val="minMax"/>
        </c:scaling>
        <c:delete val="0"/>
        <c:axPos val="l"/>
        <c:numFmt formatCode="&quot;$&quot;#,##0" sourceLinked="0"/>
        <c:majorTickMark val="none"/>
        <c:minorTickMark val="none"/>
        <c:tickLblPos val="nextTo"/>
        <c:txPr>
          <a:bodyPr/>
          <a:lstStyle/>
          <a:p>
            <a:pPr>
              <a:defRPr sz="1600"/>
            </a:pPr>
            <a:endParaRPr lang="en-US"/>
          </a:p>
        </c:txPr>
        <c:crossAx val="123462016"/>
        <c:crosses val="autoZero"/>
        <c:crossBetween val="between"/>
        <c:majorUnit val="10000"/>
      </c:valAx>
    </c:plotArea>
    <c:legend>
      <c:legendPos val="r"/>
      <c:layout>
        <c:manualLayout>
          <c:xMode val="edge"/>
          <c:yMode val="edge"/>
          <c:x val="0.25182463910761149"/>
          <c:y val="0.10994438976377952"/>
          <c:w val="0.16979966552853459"/>
          <c:h val="0.28787664041994748"/>
        </c:manualLayout>
      </c:layout>
      <c:overlay val="0"/>
    </c:legend>
    <c:plotVisOnly val="1"/>
    <c:dispBlanksAs val="gap"/>
    <c:showDLblsOverMax val="0"/>
  </c:chart>
  <c:txPr>
    <a:bodyPr/>
    <a:lstStyle/>
    <a:p>
      <a:pPr>
        <a:defRPr sz="1800"/>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287451230758317"/>
          <c:y val="3.4291380605463197E-2"/>
          <c:w val="0.60591047740654036"/>
          <c:h val="0.87752075900691995"/>
        </c:manualLayout>
      </c:layout>
      <c:barChart>
        <c:barDir val="col"/>
        <c:grouping val="stacked"/>
        <c:varyColors val="0"/>
        <c:ser>
          <c:idx val="0"/>
          <c:order val="0"/>
          <c:tx>
            <c:strRef>
              <c:f>Sheet1!$A$57</c:f>
              <c:strCache>
                <c:ptCount val="1"/>
                <c:pt idx="0">
                  <c:v>CF</c:v>
                </c:pt>
              </c:strCache>
            </c:strRef>
          </c:tx>
          <c:invertIfNegative val="0"/>
          <c:cat>
            <c:strRef>
              <c:f>Sheet1!$B$56:$J$56</c:f>
              <c:strCache>
                <c:ptCount val="9"/>
                <c:pt idx="0">
                  <c:v>Y1</c:v>
                </c:pt>
                <c:pt idx="1">
                  <c:v>Y2</c:v>
                </c:pt>
                <c:pt idx="2">
                  <c:v>Y3</c:v>
                </c:pt>
                <c:pt idx="3">
                  <c:v>Y4</c:v>
                </c:pt>
                <c:pt idx="4">
                  <c:v>Y5</c:v>
                </c:pt>
                <c:pt idx="5">
                  <c:v>Y6</c:v>
                </c:pt>
                <c:pt idx="6">
                  <c:v>Y7</c:v>
                </c:pt>
                <c:pt idx="7">
                  <c:v>Y8</c:v>
                </c:pt>
                <c:pt idx="8">
                  <c:v>Y9</c:v>
                </c:pt>
              </c:strCache>
            </c:strRef>
          </c:cat>
          <c:val>
            <c:numRef>
              <c:f>Sheet1!$B$57:$J$57</c:f>
              <c:numCache>
                <c:formatCode>"$"#,##0.00;[Red]"$"#,##0.00</c:formatCode>
                <c:ptCount val="9"/>
                <c:pt idx="0">
                  <c:v>14456.157389238289</c:v>
                </c:pt>
                <c:pt idx="1">
                  <c:v>79802.262830624371</c:v>
                </c:pt>
                <c:pt idx="2">
                  <c:v>100192.249414619</c:v>
                </c:pt>
                <c:pt idx="3">
                  <c:v>135141.9855979367</c:v>
                </c:pt>
                <c:pt idx="4">
                  <c:v>100614.56106440839</c:v>
                </c:pt>
                <c:pt idx="5">
                  <c:v>107509.4438520751</c:v>
                </c:pt>
                <c:pt idx="6">
                  <c:v>27686.35680148509</c:v>
                </c:pt>
                <c:pt idx="7">
                  <c:v>3872.3012252979011</c:v>
                </c:pt>
                <c:pt idx="8">
                  <c:v>0</c:v>
                </c:pt>
              </c:numCache>
            </c:numRef>
          </c:val>
        </c:ser>
        <c:ser>
          <c:idx val="1"/>
          <c:order val="1"/>
          <c:tx>
            <c:strRef>
              <c:f>Sheet1!$A$61</c:f>
              <c:strCache>
                <c:ptCount val="1"/>
                <c:pt idx="0">
                  <c:v>Instruments</c:v>
                </c:pt>
              </c:strCache>
            </c:strRef>
          </c:tx>
          <c:invertIfNegative val="0"/>
          <c:cat>
            <c:strRef>
              <c:f>Sheet1!$B$56:$J$56</c:f>
              <c:strCache>
                <c:ptCount val="9"/>
                <c:pt idx="0">
                  <c:v>Y1</c:v>
                </c:pt>
                <c:pt idx="1">
                  <c:v>Y2</c:v>
                </c:pt>
                <c:pt idx="2">
                  <c:v>Y3</c:v>
                </c:pt>
                <c:pt idx="3">
                  <c:v>Y4</c:v>
                </c:pt>
                <c:pt idx="4">
                  <c:v>Y5</c:v>
                </c:pt>
                <c:pt idx="5">
                  <c:v>Y6</c:v>
                </c:pt>
                <c:pt idx="6">
                  <c:v>Y7</c:v>
                </c:pt>
                <c:pt idx="7">
                  <c:v>Y8</c:v>
                </c:pt>
                <c:pt idx="8">
                  <c:v>Y9</c:v>
                </c:pt>
              </c:strCache>
            </c:strRef>
          </c:cat>
          <c:val>
            <c:numRef>
              <c:f>Sheet1!$B$61:$J$61</c:f>
              <c:numCache>
                <c:formatCode>"$"#,##0.00;[Red]"$"#,##0.00</c:formatCode>
                <c:ptCount val="9"/>
                <c:pt idx="0">
                  <c:v>6613.9233694193799</c:v>
                </c:pt>
                <c:pt idx="1">
                  <c:v>19032.75081671953</c:v>
                </c:pt>
                <c:pt idx="2">
                  <c:v>26925.287657804351</c:v>
                </c:pt>
                <c:pt idx="3">
                  <c:v>39649.659210485712</c:v>
                </c:pt>
                <c:pt idx="4">
                  <c:v>66238.715098501314</c:v>
                </c:pt>
                <c:pt idx="5">
                  <c:v>71512.243975818681</c:v>
                </c:pt>
                <c:pt idx="6">
                  <c:v>41582.98655061068</c:v>
                </c:pt>
                <c:pt idx="7">
                  <c:v>10016.252371975121</c:v>
                </c:pt>
                <c:pt idx="8">
                  <c:v>0</c:v>
                </c:pt>
              </c:numCache>
            </c:numRef>
          </c:val>
        </c:ser>
        <c:ser>
          <c:idx val="3"/>
          <c:order val="2"/>
          <c:tx>
            <c:strRef>
              <c:f>Sheet1!$A$60</c:f>
              <c:strCache>
                <c:ptCount val="1"/>
                <c:pt idx="0">
                  <c:v>Target</c:v>
                </c:pt>
              </c:strCache>
            </c:strRef>
          </c:tx>
          <c:invertIfNegative val="0"/>
          <c:cat>
            <c:strRef>
              <c:f>Sheet1!$B$56:$J$56</c:f>
              <c:strCache>
                <c:ptCount val="9"/>
                <c:pt idx="0">
                  <c:v>Y1</c:v>
                </c:pt>
                <c:pt idx="1">
                  <c:v>Y2</c:v>
                </c:pt>
                <c:pt idx="2">
                  <c:v>Y3</c:v>
                </c:pt>
                <c:pt idx="3">
                  <c:v>Y4</c:v>
                </c:pt>
                <c:pt idx="4">
                  <c:v>Y5</c:v>
                </c:pt>
                <c:pt idx="5">
                  <c:v>Y6</c:v>
                </c:pt>
                <c:pt idx="6">
                  <c:v>Y7</c:v>
                </c:pt>
                <c:pt idx="7">
                  <c:v>Y8</c:v>
                </c:pt>
                <c:pt idx="8">
                  <c:v>Y9</c:v>
                </c:pt>
              </c:strCache>
            </c:strRef>
          </c:cat>
          <c:val>
            <c:numRef>
              <c:f>Sheet1!$B$60:$J$60</c:f>
              <c:numCache>
                <c:formatCode>"$"#,##0.00;[Red]"$"#,##0.00</c:formatCode>
                <c:ptCount val="9"/>
                <c:pt idx="0">
                  <c:v>9727.8169989052949</c:v>
                </c:pt>
                <c:pt idx="1">
                  <c:v>13362.5649441812</c:v>
                </c:pt>
                <c:pt idx="2">
                  <c:v>19608.010516124919</c:v>
                </c:pt>
                <c:pt idx="3">
                  <c:v>32347.507260975101</c:v>
                </c:pt>
                <c:pt idx="4">
                  <c:v>39297.361153210979</c:v>
                </c:pt>
                <c:pt idx="5">
                  <c:v>30070.682916291458</c:v>
                </c:pt>
                <c:pt idx="6">
                  <c:v>18478.31652998475</c:v>
                </c:pt>
                <c:pt idx="7">
                  <c:v>7863.2668412604999</c:v>
                </c:pt>
                <c:pt idx="8">
                  <c:v>0</c:v>
                </c:pt>
              </c:numCache>
            </c:numRef>
          </c:val>
        </c:ser>
        <c:ser>
          <c:idx val="4"/>
          <c:order val="3"/>
          <c:tx>
            <c:strRef>
              <c:f>Sheet1!$A$59</c:f>
              <c:strCache>
                <c:ptCount val="1"/>
                <c:pt idx="0">
                  <c:v>Accelerator and Controls</c:v>
                </c:pt>
              </c:strCache>
            </c:strRef>
          </c:tx>
          <c:invertIfNegative val="0"/>
          <c:val>
            <c:numRef>
              <c:f>Sheet1!$B$59:$J$59</c:f>
              <c:numCache>
                <c:formatCode>"$"#,##0.00;[Red]"$"#,##0.00</c:formatCode>
                <c:ptCount val="9"/>
                <c:pt idx="0">
                  <c:v>6196.2669686627451</c:v>
                </c:pt>
                <c:pt idx="1">
                  <c:v>9252.2317646488555</c:v>
                </c:pt>
                <c:pt idx="2">
                  <c:v>13710.43075353914</c:v>
                </c:pt>
                <c:pt idx="3">
                  <c:v>19455.84805581902</c:v>
                </c:pt>
                <c:pt idx="4">
                  <c:v>20076.82208707917</c:v>
                </c:pt>
                <c:pt idx="5">
                  <c:v>19078.672582029951</c:v>
                </c:pt>
                <c:pt idx="6">
                  <c:v>20064.423425260899</c:v>
                </c:pt>
                <c:pt idx="7">
                  <c:v>8895.43230733165</c:v>
                </c:pt>
                <c:pt idx="8">
                  <c:v>0</c:v>
                </c:pt>
              </c:numCache>
            </c:numRef>
          </c:val>
        </c:ser>
        <c:ser>
          <c:idx val="2"/>
          <c:order val="4"/>
          <c:tx>
            <c:strRef>
              <c:f>Sheet1!$A$58</c:f>
              <c:strCache>
                <c:ptCount val="1"/>
                <c:pt idx="0">
                  <c:v>PM</c:v>
                </c:pt>
              </c:strCache>
            </c:strRef>
          </c:tx>
          <c:invertIfNegative val="0"/>
          <c:val>
            <c:numRef>
              <c:f>Sheet1!$B$58:$J$58</c:f>
              <c:numCache>
                <c:formatCode>"$"#,##0.00;[Red]"$"#,##0.00</c:formatCode>
                <c:ptCount val="9"/>
                <c:pt idx="0">
                  <c:v>6230.3160206973453</c:v>
                </c:pt>
                <c:pt idx="1">
                  <c:v>10097.9809039913</c:v>
                </c:pt>
                <c:pt idx="2">
                  <c:v>14943.46840610551</c:v>
                </c:pt>
                <c:pt idx="3">
                  <c:v>17295.255157435469</c:v>
                </c:pt>
                <c:pt idx="4">
                  <c:v>17509.033782409158</c:v>
                </c:pt>
                <c:pt idx="5">
                  <c:v>14438.44962870266</c:v>
                </c:pt>
                <c:pt idx="6">
                  <c:v>11475.581472119449</c:v>
                </c:pt>
                <c:pt idx="7">
                  <c:v>6505.2535435863001</c:v>
                </c:pt>
                <c:pt idx="8">
                  <c:v>0</c:v>
                </c:pt>
              </c:numCache>
            </c:numRef>
          </c:val>
        </c:ser>
        <c:ser>
          <c:idx val="5"/>
          <c:order val="5"/>
          <c:tx>
            <c:strRef>
              <c:f>Sheet1!$A$62</c:f>
              <c:strCache>
                <c:ptCount val="1"/>
                <c:pt idx="0">
                  <c:v>R&amp;D and OPC</c:v>
                </c:pt>
              </c:strCache>
            </c:strRef>
          </c:tx>
          <c:invertIfNegative val="0"/>
          <c:val>
            <c:numRef>
              <c:f>Sheet1!$B$62:$J$62</c:f>
              <c:numCache>
                <c:formatCode>"$"#,##0.00;[Red]"$"#,##0.00</c:formatCode>
                <c:ptCount val="9"/>
                <c:pt idx="0">
                  <c:v>180.57812605507249</c:v>
                </c:pt>
                <c:pt idx="1">
                  <c:v>1986.8639987843001</c:v>
                </c:pt>
                <c:pt idx="2">
                  <c:v>1922.74628936046</c:v>
                </c:pt>
                <c:pt idx="3">
                  <c:v>0</c:v>
                </c:pt>
                <c:pt idx="4">
                  <c:v>0</c:v>
                </c:pt>
                <c:pt idx="5">
                  <c:v>0</c:v>
                </c:pt>
                <c:pt idx="6">
                  <c:v>5190.4452801042589</c:v>
                </c:pt>
                <c:pt idx="7">
                  <c:v>59225.977752207589</c:v>
                </c:pt>
                <c:pt idx="8">
                  <c:v>21751.49233828083</c:v>
                </c:pt>
              </c:numCache>
            </c:numRef>
          </c:val>
        </c:ser>
        <c:dLbls>
          <c:showLegendKey val="0"/>
          <c:showVal val="0"/>
          <c:showCatName val="0"/>
          <c:showSerName val="0"/>
          <c:showPercent val="0"/>
          <c:showBubbleSize val="0"/>
        </c:dLbls>
        <c:gapWidth val="70"/>
        <c:overlap val="100"/>
        <c:axId val="93743744"/>
        <c:axId val="93749632"/>
      </c:barChart>
      <c:catAx>
        <c:axId val="93743744"/>
        <c:scaling>
          <c:orientation val="minMax"/>
        </c:scaling>
        <c:delete val="0"/>
        <c:axPos val="b"/>
        <c:numFmt formatCode="General" sourceLinked="0"/>
        <c:majorTickMark val="none"/>
        <c:minorTickMark val="none"/>
        <c:tickLblPos val="nextTo"/>
        <c:txPr>
          <a:bodyPr/>
          <a:lstStyle/>
          <a:p>
            <a:pPr>
              <a:defRPr sz="1600"/>
            </a:pPr>
            <a:endParaRPr lang="en-US"/>
          </a:p>
        </c:txPr>
        <c:crossAx val="93749632"/>
        <c:crosses val="autoZero"/>
        <c:auto val="1"/>
        <c:lblAlgn val="ctr"/>
        <c:lblOffset val="0"/>
        <c:noMultiLvlLbl val="0"/>
      </c:catAx>
      <c:valAx>
        <c:axId val="93749632"/>
        <c:scaling>
          <c:orientation val="minMax"/>
        </c:scaling>
        <c:delete val="0"/>
        <c:axPos val="l"/>
        <c:numFmt formatCode="_-&quot;$&quot;* #,##0_-;\-&quot;$&quot;* #,##0_-;_-&quot;$&quot;* &quot;-&quot;_-;_-@_-" sourceLinked="0"/>
        <c:majorTickMark val="none"/>
        <c:minorTickMark val="none"/>
        <c:tickLblPos val="nextTo"/>
        <c:txPr>
          <a:bodyPr/>
          <a:lstStyle/>
          <a:p>
            <a:pPr>
              <a:defRPr sz="1600"/>
            </a:pPr>
            <a:endParaRPr lang="en-US"/>
          </a:p>
        </c:txPr>
        <c:crossAx val="93743744"/>
        <c:crosses val="autoZero"/>
        <c:crossBetween val="between"/>
      </c:valAx>
    </c:plotArea>
    <c:legend>
      <c:legendPos val="r"/>
      <c:layout>
        <c:manualLayout>
          <c:xMode val="edge"/>
          <c:yMode val="edge"/>
          <c:x val="0.67388749379300561"/>
          <c:y val="0.14862870441389053"/>
          <c:w val="0.286272540256792"/>
          <c:h val="0.36022642272496702"/>
        </c:manualLayout>
      </c:layout>
      <c:overlay val="0"/>
      <c:spPr>
        <a:solidFill>
          <a:schemeClr val="bg1"/>
        </a:solidFill>
        <a:ln>
          <a:noFill/>
        </a:ln>
      </c:spPr>
      <c:txPr>
        <a:bodyPr/>
        <a:lstStyle/>
        <a:p>
          <a:pPr>
            <a:lnSpc>
              <a:spcPct val="100000"/>
            </a:lnSpc>
            <a:spcAft>
              <a:spcPts val="1200"/>
            </a:spcAft>
            <a:defRPr sz="1600"/>
          </a:pPr>
          <a:endParaRPr lang="en-US"/>
        </a:p>
      </c:txPr>
    </c:legend>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2579B58B-4CD1-4138-A1CF-8CF093FC0F4F}" type="datetimeFigureOut">
              <a:rPr lang="en-US" smtClean="0"/>
              <a:t>2/4/2016</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949187B8-31B5-4B79-B30F-BEC67F3EA88F}" type="slidenum">
              <a:rPr lang="en-US" smtClean="0"/>
              <a:t>‹#›</a:t>
            </a:fld>
            <a:endParaRPr lang="en-US"/>
          </a:p>
        </p:txBody>
      </p:sp>
    </p:spTree>
    <p:extLst>
      <p:ext uri="{BB962C8B-B14F-4D97-AF65-F5344CB8AC3E}">
        <p14:creationId xmlns:p14="http://schemas.microsoft.com/office/powerpoint/2010/main" val="4065471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2013 -- </a:t>
            </a:r>
            <a:r>
              <a:rPr lang="en-US" baseline="0" dirty="0" smtClean="0"/>
              <a:t>The Basic Energy Sciences Facilities Prioritization Report, Report of BESAC Subcommittee, 2013</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2015 - </a:t>
            </a:r>
            <a:r>
              <a:rPr lang="en-US" dirty="0" smtClean="0"/>
              <a:t>Challenges at the Frontiers of Matter and</a:t>
            </a:r>
            <a:r>
              <a:rPr lang="en-US" baseline="0" dirty="0" smtClean="0"/>
              <a:t> Energy: Transformative Opportunities for Discovery Science, Report from the Basic Energy Sciences and Advisory Committee, 2015.</a:t>
            </a:r>
          </a:p>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0EF95333-F1FA-4AEC-8D8D-C7964B83682D}" type="slidenum">
              <a:rPr lang="en-US" smtClean="0"/>
              <a:t>3</a:t>
            </a:fld>
            <a:endParaRPr lang="en-US"/>
          </a:p>
        </p:txBody>
      </p:sp>
    </p:spTree>
    <p:extLst>
      <p:ext uri="{BB962C8B-B14F-4D97-AF65-F5344CB8AC3E}">
        <p14:creationId xmlns:p14="http://schemas.microsoft.com/office/powerpoint/2010/main" val="446622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 cover from BESAC 2013 report.</a:t>
            </a:r>
          </a:p>
          <a:p>
            <a:r>
              <a:rPr lang="en-US" dirty="0" smtClean="0"/>
              <a:t>Statement – a long pulse.</a:t>
            </a:r>
            <a:endParaRPr lang="en-US" dirty="0"/>
          </a:p>
        </p:txBody>
      </p:sp>
      <p:sp>
        <p:nvSpPr>
          <p:cNvPr id="4" name="Slide Number Placeholder 3"/>
          <p:cNvSpPr>
            <a:spLocks noGrp="1"/>
          </p:cNvSpPr>
          <p:nvPr>
            <p:ph type="sldNum" sz="quarter" idx="10"/>
          </p:nvPr>
        </p:nvSpPr>
        <p:spPr/>
        <p:txBody>
          <a:bodyPr/>
          <a:lstStyle/>
          <a:p>
            <a:fld id="{0EF95333-F1FA-4AEC-8D8D-C7964B83682D}" type="slidenum">
              <a:rPr lang="en-US" smtClean="0"/>
              <a:t>5</a:t>
            </a:fld>
            <a:endParaRPr lang="en-US"/>
          </a:p>
        </p:txBody>
      </p:sp>
    </p:spTree>
    <p:extLst>
      <p:ext uri="{BB962C8B-B14F-4D97-AF65-F5344CB8AC3E}">
        <p14:creationId xmlns:p14="http://schemas.microsoft.com/office/powerpoint/2010/main" val="150440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9187B8-31B5-4B79-B30F-BEC67F3EA88F}" type="slidenum">
              <a:rPr lang="en-US" smtClean="0"/>
              <a:t>6</a:t>
            </a:fld>
            <a:endParaRPr lang="en-US"/>
          </a:p>
        </p:txBody>
      </p:sp>
    </p:spTree>
    <p:extLst>
      <p:ext uri="{BB962C8B-B14F-4D97-AF65-F5344CB8AC3E}">
        <p14:creationId xmlns:p14="http://schemas.microsoft.com/office/powerpoint/2010/main" val="213264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9187B8-31B5-4B79-B30F-BEC67F3EA88F}" type="slidenum">
              <a:rPr lang="en-US" smtClean="0"/>
              <a:t>7</a:t>
            </a:fld>
            <a:endParaRPr lang="en-US"/>
          </a:p>
        </p:txBody>
      </p:sp>
    </p:spTree>
    <p:extLst>
      <p:ext uri="{BB962C8B-B14F-4D97-AF65-F5344CB8AC3E}">
        <p14:creationId xmlns:p14="http://schemas.microsoft.com/office/powerpoint/2010/main" val="2941291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Several</a:t>
            </a:r>
            <a:r>
              <a:rPr lang="en-US" baseline="0" dirty="0" smtClean="0"/>
              <a:t> examples of the science unique to neutrons…..</a:t>
            </a:r>
            <a:endParaRPr lang="en-US" dirty="0"/>
          </a:p>
        </p:txBody>
      </p:sp>
      <p:sp>
        <p:nvSpPr>
          <p:cNvPr id="4" name="Slide Number Placeholder 3"/>
          <p:cNvSpPr>
            <a:spLocks noGrp="1"/>
          </p:cNvSpPr>
          <p:nvPr>
            <p:ph type="sldNum" sz="quarter" idx="10"/>
          </p:nvPr>
        </p:nvSpPr>
        <p:spPr/>
        <p:txBody>
          <a:bodyPr/>
          <a:lstStyle/>
          <a:p>
            <a:fld id="{0EF95333-F1FA-4AEC-8D8D-C7964B83682D}" type="slidenum">
              <a:rPr lang="en-US" smtClean="0"/>
              <a:t>8</a:t>
            </a:fld>
            <a:endParaRPr lang="en-US"/>
          </a:p>
        </p:txBody>
      </p:sp>
    </p:spTree>
    <p:extLst>
      <p:ext uri="{BB962C8B-B14F-4D97-AF65-F5344CB8AC3E}">
        <p14:creationId xmlns:p14="http://schemas.microsoft.com/office/powerpoint/2010/main" val="88930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Several</a:t>
            </a:r>
            <a:r>
              <a:rPr lang="en-US" baseline="0" dirty="0" smtClean="0"/>
              <a:t> examples of the science unique to neutrons…..</a:t>
            </a:r>
            <a:endParaRPr lang="en-US" dirty="0"/>
          </a:p>
        </p:txBody>
      </p:sp>
      <p:sp>
        <p:nvSpPr>
          <p:cNvPr id="4" name="Slide Number Placeholder 3"/>
          <p:cNvSpPr>
            <a:spLocks noGrp="1"/>
          </p:cNvSpPr>
          <p:nvPr>
            <p:ph type="sldNum" sz="quarter" idx="10"/>
          </p:nvPr>
        </p:nvSpPr>
        <p:spPr/>
        <p:txBody>
          <a:bodyPr/>
          <a:lstStyle/>
          <a:p>
            <a:fld id="{0EF95333-F1FA-4AEC-8D8D-C7964B83682D}" type="slidenum">
              <a:rPr lang="en-US" smtClean="0"/>
              <a:t>9</a:t>
            </a:fld>
            <a:endParaRPr lang="en-US"/>
          </a:p>
        </p:txBody>
      </p:sp>
    </p:spTree>
    <p:extLst>
      <p:ext uri="{BB962C8B-B14F-4D97-AF65-F5344CB8AC3E}">
        <p14:creationId xmlns:p14="http://schemas.microsoft.com/office/powerpoint/2010/main" val="1239678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102AF4C1-92E5-4B97-8070-F7D126BAACA6}" type="slidenum">
              <a:rPr lang="en-US" smtClean="0"/>
              <a:t>10</a:t>
            </a:fld>
            <a:endParaRPr lang="en-US" dirty="0"/>
          </a:p>
        </p:txBody>
      </p:sp>
    </p:spTree>
    <p:extLst>
      <p:ext uri="{BB962C8B-B14F-4D97-AF65-F5344CB8AC3E}">
        <p14:creationId xmlns:p14="http://schemas.microsoft.com/office/powerpoint/2010/main" val="1916501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F95333-F1FA-4AEC-8D8D-C7964B83682D}" type="slidenum">
              <a:rPr lang="en-US" smtClean="0"/>
              <a:t>12</a:t>
            </a:fld>
            <a:endParaRPr lang="en-US" dirty="0"/>
          </a:p>
        </p:txBody>
      </p:sp>
    </p:spTree>
    <p:extLst>
      <p:ext uri="{BB962C8B-B14F-4D97-AF65-F5344CB8AC3E}">
        <p14:creationId xmlns:p14="http://schemas.microsoft.com/office/powerpoint/2010/main" val="1845613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A3A980-DB10-43F1-A6C6-3885CE945694}" type="slidenum">
              <a:rPr lang="en-US" smtClean="0"/>
              <a:t>20</a:t>
            </a:fld>
            <a:endParaRPr lang="en-US"/>
          </a:p>
        </p:txBody>
      </p:sp>
    </p:spTree>
    <p:extLst>
      <p:ext uri="{BB962C8B-B14F-4D97-AF65-F5344CB8AC3E}">
        <p14:creationId xmlns:p14="http://schemas.microsoft.com/office/powerpoint/2010/main" val="1470650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112ABEA-5591-4518-B046-24961B1D9973}" type="slidenum">
              <a:rPr lang="en-US" smtClean="0"/>
              <a:t>21</a:t>
            </a:fld>
            <a:endParaRPr lang="en-US"/>
          </a:p>
        </p:txBody>
      </p:sp>
    </p:spTree>
    <p:extLst>
      <p:ext uri="{BB962C8B-B14F-4D97-AF65-F5344CB8AC3E}">
        <p14:creationId xmlns:p14="http://schemas.microsoft.com/office/powerpoint/2010/main" val="3015098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112ABEA-5591-4518-B046-24961B1D9973}" type="slidenum">
              <a:rPr lang="en-US" smtClean="0"/>
              <a:t>22</a:t>
            </a:fld>
            <a:endParaRPr lang="en-US"/>
          </a:p>
        </p:txBody>
      </p:sp>
    </p:spTree>
    <p:extLst>
      <p:ext uri="{BB962C8B-B14F-4D97-AF65-F5344CB8AC3E}">
        <p14:creationId xmlns:p14="http://schemas.microsoft.com/office/powerpoint/2010/main" val="3015098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Delete 1993 report</a:t>
            </a:r>
          </a:p>
          <a:p>
            <a:r>
              <a:rPr lang="en-US" dirty="0" smtClean="0"/>
              <a:t>Delete 2007 report on Condensed Matter</a:t>
            </a:r>
          </a:p>
          <a:p>
            <a:endParaRPr lang="en-US" dirty="0" smtClean="0"/>
          </a:p>
          <a:p>
            <a:r>
              <a:rPr lang="en-US" dirty="0" smtClean="0"/>
              <a:t>”…..it is possible to create 3D maps of both chemical composition and structural phase at the </a:t>
            </a:r>
            <a:r>
              <a:rPr lang="en-US" dirty="0" err="1" smtClean="0"/>
              <a:t>meso</a:t>
            </a:r>
            <a:r>
              <a:rPr lang="en-US" dirty="0" smtClean="0"/>
              <a:t>- and macro-scale, through advances in neutron sources and detectors.”  Challenges at the Frontiers of Matter and</a:t>
            </a:r>
            <a:r>
              <a:rPr lang="en-US" baseline="0" dirty="0" smtClean="0"/>
              <a:t> Energy: Transformative Opportunities for Discovery Science, Report from the Basic Energy Sciences and Advisory Committee, 2015.</a:t>
            </a:r>
          </a:p>
          <a:p>
            <a:endParaRPr lang="en-US" baseline="0" dirty="0" smtClean="0"/>
          </a:p>
          <a:p>
            <a:r>
              <a:rPr lang="en-US" baseline="0" dirty="0" smtClean="0"/>
              <a:t>“For the U.S. to lead in materials, it must have world leading neutron science capabilities…” The Basic Energy Sciences Facilities Prioritization Report, Report of BESAC Subcommittee, 2013.</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A11E57AA-10B7-4324-BB8E-89355852F21E}" type="slidenum">
              <a:rPr lang="en-US" smtClean="0"/>
              <a:pPr/>
              <a:t>28</a:t>
            </a:fld>
            <a:endParaRPr lang="en-US" dirty="0"/>
          </a:p>
        </p:txBody>
      </p:sp>
    </p:spTree>
    <p:extLst>
      <p:ext uri="{BB962C8B-B14F-4D97-AF65-F5344CB8AC3E}">
        <p14:creationId xmlns:p14="http://schemas.microsoft.com/office/powerpoint/2010/main" val="1945744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b="0" baseline="0" dirty="0" smtClean="0"/>
              <a:t>THIS SLID NEEDS UPDATED.</a:t>
            </a:r>
          </a:p>
          <a:p>
            <a:pPr marL="0" indent="0">
              <a:buFontTx/>
              <a:buNone/>
            </a:pPr>
            <a:endParaRPr lang="en-US" b="0" baseline="0" dirty="0" smtClean="0"/>
          </a:p>
          <a:p>
            <a:pPr marL="0" indent="0">
              <a:buFontTx/>
              <a:buNone/>
            </a:pPr>
            <a:r>
              <a:rPr lang="en-US" b="0" baseline="0" dirty="0" smtClean="0"/>
              <a:t>Put a picture of science in the science program area.</a:t>
            </a:r>
          </a:p>
          <a:p>
            <a:pPr marL="0" indent="0">
              <a:buFontTx/>
              <a:buNone/>
            </a:pPr>
            <a:r>
              <a:rPr lang="en-US" b="0" baseline="0" dirty="0" smtClean="0"/>
              <a:t>Move the accelerator picture to SNS.</a:t>
            </a:r>
          </a:p>
        </p:txBody>
      </p:sp>
      <p:sp>
        <p:nvSpPr>
          <p:cNvPr id="4" name="Slide Number Placeholder 3"/>
          <p:cNvSpPr>
            <a:spLocks noGrp="1"/>
          </p:cNvSpPr>
          <p:nvPr>
            <p:ph type="sldNum" sz="quarter" idx="10"/>
          </p:nvPr>
        </p:nvSpPr>
        <p:spPr/>
        <p:txBody>
          <a:bodyPr/>
          <a:lstStyle/>
          <a:p>
            <a:fld id="{102AF4C1-92E5-4B97-8070-F7D126BAACA6}" type="slidenum">
              <a:rPr lang="en-US" smtClean="0"/>
              <a:t>29</a:t>
            </a:fld>
            <a:endParaRPr lang="en-US" dirty="0"/>
          </a:p>
        </p:txBody>
      </p:sp>
    </p:spTree>
    <p:extLst>
      <p:ext uri="{BB962C8B-B14F-4D97-AF65-F5344CB8AC3E}">
        <p14:creationId xmlns:p14="http://schemas.microsoft.com/office/powerpoint/2010/main" val="609192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i="1" baseline="0" dirty="0" smtClean="0"/>
          </a:p>
          <a:p>
            <a:r>
              <a:rPr lang="en-US" baseline="0" dirty="0" smtClean="0"/>
              <a:t>The complementarity of the three neutron sources at ORNL will proved unrivaled capacity for neutron science.</a:t>
            </a:r>
          </a:p>
          <a:p>
            <a:r>
              <a:rPr lang="en-US" baseline="0" dirty="0" smtClean="0"/>
              <a:t>We have clearly established that STS will be a world-leading source for high brightness cold neutrons.</a:t>
            </a:r>
          </a:p>
          <a:p>
            <a:r>
              <a:rPr lang="en-US" baseline="0" dirty="0" smtClean="0"/>
              <a:t>The first target station is optimized for high wavelength resolution.  Compared to the proposed STS, the FTS pulse widths will be uniformly sharper as a function of wavelength.</a:t>
            </a:r>
          </a:p>
          <a:p>
            <a:r>
              <a:rPr lang="en-US" baseline="0" dirty="0" smtClean="0"/>
              <a:t>The HFIR, as a continuous source, is optimized for high time-averaged brightness.  As shown in the lower right, those techniques that require high average brightness will excel at the HFIR.  As the graph shows, HFIR’s performance will also exceed the 5 MW ESS long-pulse source in those techniques requiring high time-averaged brightness.</a:t>
            </a:r>
          </a:p>
          <a:p>
            <a:endParaRPr lang="en-US" baseline="0" dirty="0" smtClean="0"/>
          </a:p>
          <a:p>
            <a:r>
              <a:rPr lang="en-US" baseline="0" dirty="0" smtClean="0"/>
              <a:t>Thus, the suite of neutron sources can tackle any problem and this fact has been put forward best by our Advisory Board.</a:t>
            </a:r>
          </a:p>
          <a:p>
            <a:r>
              <a:rPr lang="en-US" baseline="0" dirty="0" smtClean="0"/>
              <a:t>“”</a:t>
            </a:r>
          </a:p>
          <a:p>
            <a:endParaRPr lang="en-US" baseline="0" dirty="0" smtClean="0"/>
          </a:p>
          <a:p>
            <a:endParaRPr lang="en-US" baseline="0" dirty="0" smtClean="0"/>
          </a:p>
          <a:p>
            <a:endParaRPr lang="en-US" baseline="0" dirty="0" smtClean="0"/>
          </a:p>
          <a:p>
            <a:r>
              <a:rPr lang="en-US" baseline="0" dirty="0" smtClean="0"/>
              <a:t>For example, in the 1-2 Angstrom range, all sources appear equally competitive in both time-averaged flux and peak flux. Details of the specific scientific needs will dictate which instruments should be built on which source.</a:t>
            </a:r>
          </a:p>
          <a:p>
            <a:endParaRPr lang="en-US" dirty="0" smtClean="0"/>
          </a:p>
          <a:p>
            <a:pPr lvl="0" rtl="0"/>
            <a:r>
              <a:rPr lang="en-US" dirty="0" smtClean="0"/>
              <a:t>HFIR </a:t>
            </a:r>
          </a:p>
          <a:p>
            <a:pPr lvl="1" rtl="0"/>
            <a:r>
              <a:rPr lang="en-US" dirty="0" smtClean="0"/>
              <a:t>Highest time-averaged thermal flux – about 40 x that of SNS-first target station (SNS-FTS)</a:t>
            </a:r>
          </a:p>
          <a:p>
            <a:pPr lvl="1" rtl="0"/>
            <a:r>
              <a:rPr lang="en-US" dirty="0" smtClean="0"/>
              <a:t>Highest time-averaged cold brightness – about 10 x that of SNS-FTS or SNS-second target station (SNS-STS)</a:t>
            </a:r>
          </a:p>
          <a:p>
            <a:pPr lvl="0" rtl="0"/>
            <a:r>
              <a:rPr lang="en-US" dirty="0" smtClean="0"/>
              <a:t>SNS-FTS (optimized for de-coupled moderators)</a:t>
            </a:r>
          </a:p>
          <a:p>
            <a:pPr lvl="1" rtl="0"/>
            <a:r>
              <a:rPr lang="en-US" dirty="0" smtClean="0"/>
              <a:t>High peak-brightness @60 Hz</a:t>
            </a:r>
          </a:p>
          <a:p>
            <a:pPr lvl="1" rtl="0"/>
            <a:r>
              <a:rPr lang="en-US" dirty="0" smtClean="0"/>
              <a:t>De-coupled moderators – sharp time pulses across broad wavelength band</a:t>
            </a:r>
          </a:p>
          <a:p>
            <a:pPr lvl="0" rtl="0"/>
            <a:r>
              <a:rPr lang="en-US" dirty="0" smtClean="0"/>
              <a:t>SNS-STS (optimized for cold neutrons and coupled moderators)</a:t>
            </a:r>
          </a:p>
          <a:p>
            <a:pPr lvl="1" rtl="0"/>
            <a:r>
              <a:rPr lang="en-US" dirty="0" smtClean="0"/>
              <a:t>Highest cold-neutron peak brightness</a:t>
            </a:r>
          </a:p>
          <a:p>
            <a:pPr lvl="1" rtl="0"/>
            <a:r>
              <a:rPr lang="en-US" dirty="0" smtClean="0"/>
              <a:t>10 Hz – very broad wavelength band</a:t>
            </a:r>
          </a:p>
          <a:p>
            <a:endParaRPr lang="en-US" dirty="0"/>
          </a:p>
        </p:txBody>
      </p:sp>
      <p:sp>
        <p:nvSpPr>
          <p:cNvPr id="4" name="Slide Number Placeholder 3"/>
          <p:cNvSpPr>
            <a:spLocks noGrp="1"/>
          </p:cNvSpPr>
          <p:nvPr>
            <p:ph type="sldNum" sz="quarter" idx="10"/>
          </p:nvPr>
        </p:nvSpPr>
        <p:spPr/>
        <p:txBody>
          <a:bodyPr/>
          <a:lstStyle/>
          <a:p>
            <a:fld id="{102AF4C1-92E5-4B97-8070-F7D126BAACA6}" type="slidenum">
              <a:rPr lang="en-US" smtClean="0"/>
              <a:t>30</a:t>
            </a:fld>
            <a:endParaRPr lang="en-US"/>
          </a:p>
        </p:txBody>
      </p:sp>
    </p:spTree>
    <p:extLst>
      <p:ext uri="{BB962C8B-B14F-4D97-AF65-F5344CB8AC3E}">
        <p14:creationId xmlns:p14="http://schemas.microsoft.com/office/powerpoint/2010/main" val="1240828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a:t>
            </a:r>
            <a:r>
              <a:rPr lang="en-US" baseline="0" dirty="0" smtClean="0"/>
              <a:t> short-pulse</a:t>
            </a:r>
            <a:r>
              <a:rPr lang="en-US" dirty="0" smtClean="0"/>
              <a:t> STS will allow</a:t>
            </a:r>
            <a:r>
              <a:rPr lang="en-US" baseline="0" dirty="0" smtClean="0"/>
              <a:t> the US to maintain its leadership in pulsed neutron sources, even after the ESS and JPARC reach full power.</a:t>
            </a:r>
          </a:p>
          <a:p>
            <a:pPr defTabSz="912205">
              <a:defRPr/>
            </a:pPr>
            <a:r>
              <a:rPr lang="en-US" baseline="0" dirty="0" smtClean="0"/>
              <a:t>Graph on left shows the neutron pulse spectrum for 5 Angstrom neutrons for several current and envisioned spallation neutron sources.  The STS is clearly the superior source in terms of peak brightness.  The graph on the right shows that this superiority in peak brightness occurs over a broad wavelength band. </a:t>
            </a:r>
          </a:p>
          <a:p>
            <a:pPr defTabSz="912205">
              <a:defRPr/>
            </a:pPr>
            <a:r>
              <a:rPr lang="en-US" baseline="0" dirty="0" smtClean="0"/>
              <a:t>This can be compared to the 5MW ESS long-pulse source with a much longer pulse shape with lower peak brightness.</a:t>
            </a:r>
          </a:p>
          <a:p>
            <a:pPr defTabSz="912205">
              <a:defRPr/>
            </a:pPr>
            <a:r>
              <a:rPr lang="en-US" baseline="0" dirty="0" smtClean="0"/>
              <a:t>Clearly, the 0.5 MW STS will lead the world in techniques that benefit from high peak brightness.</a:t>
            </a:r>
          </a:p>
          <a:p>
            <a:endParaRPr lang="en-US" baseline="0" dirty="0" smtClean="0"/>
          </a:p>
          <a:p>
            <a:pPr defTabSz="912205">
              <a:defRPr/>
            </a:pPr>
            <a:endParaRPr lang="en-US" dirty="0" smtClean="0"/>
          </a:p>
          <a:p>
            <a:pPr defTabSz="912205">
              <a:defRPr/>
            </a:pPr>
            <a:endParaRPr lang="en-US" dirty="0" smtClean="0"/>
          </a:p>
          <a:p>
            <a:endParaRPr lang="en-US" baseline="0" dirty="0" smtClean="0"/>
          </a:p>
        </p:txBody>
      </p:sp>
      <p:sp>
        <p:nvSpPr>
          <p:cNvPr id="4" name="Slide Number Placeholder 3"/>
          <p:cNvSpPr>
            <a:spLocks noGrp="1"/>
          </p:cNvSpPr>
          <p:nvPr>
            <p:ph type="sldNum" sz="quarter" idx="10"/>
          </p:nvPr>
        </p:nvSpPr>
        <p:spPr/>
        <p:txBody>
          <a:bodyPr/>
          <a:lstStyle/>
          <a:p>
            <a:fld id="{102AF4C1-92E5-4B97-8070-F7D126BAACA6}" type="slidenum">
              <a:rPr lang="en-US" smtClean="0"/>
              <a:t>31</a:t>
            </a:fld>
            <a:endParaRPr lang="en-US"/>
          </a:p>
        </p:txBody>
      </p:sp>
    </p:spTree>
    <p:extLst>
      <p:ext uri="{BB962C8B-B14F-4D97-AF65-F5344CB8AC3E}">
        <p14:creationId xmlns:p14="http://schemas.microsoft.com/office/powerpoint/2010/main" val="966452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112ABEA-5591-4518-B046-24961B1D9973}" type="slidenum">
              <a:rPr lang="en-US" smtClean="0"/>
              <a:t>32</a:t>
            </a:fld>
            <a:endParaRPr lang="en-US"/>
          </a:p>
        </p:txBody>
      </p:sp>
    </p:spTree>
    <p:extLst>
      <p:ext uri="{BB962C8B-B14F-4D97-AF65-F5344CB8AC3E}">
        <p14:creationId xmlns:p14="http://schemas.microsoft.com/office/powerpoint/2010/main" val="3015098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112ABEA-5591-4518-B046-24961B1D9973}" type="slidenum">
              <a:rPr lang="en-US" smtClean="0"/>
              <a:t>33</a:t>
            </a:fld>
            <a:endParaRPr lang="en-US"/>
          </a:p>
        </p:txBody>
      </p:sp>
    </p:spTree>
    <p:extLst>
      <p:ext uri="{BB962C8B-B14F-4D97-AF65-F5344CB8AC3E}">
        <p14:creationId xmlns:p14="http://schemas.microsoft.com/office/powerpoint/2010/main" val="30150987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userDrawn="1"/>
        </p:nvSpPr>
        <p:spPr bwMode="auto">
          <a:xfrm>
            <a:off x="5791200" y="0"/>
            <a:ext cx="3365146" cy="6858000"/>
          </a:xfrm>
          <a:prstGeom prst="rect">
            <a:avLst/>
          </a:prstGeom>
          <a:solidFill>
            <a:schemeClr val="tx2"/>
          </a:solidFill>
          <a:ln w="9525" cap="flat" cmpd="sng" algn="ctr">
            <a:noFill/>
            <a:prstDash val="solid"/>
            <a:round/>
            <a:headEnd type="none" w="med" len="med"/>
            <a:tailEnd type="none" w="med" len="med"/>
          </a:ln>
          <a:effectLst/>
        </p:spPr>
        <p:txBody>
          <a:bodyPr/>
          <a:lstStyle/>
          <a:p>
            <a:pPr eaLnBrk="0" hangingPunct="0">
              <a:defRPr/>
            </a:pPr>
            <a:endParaRPr lang="en-US" dirty="0">
              <a:latin typeface="Arial" pitchFamily="34" charset="0"/>
              <a:cs typeface="Arial" pitchFamily="34" charset="0"/>
            </a:endParaRPr>
          </a:p>
        </p:txBody>
      </p:sp>
      <p:pic>
        <p:nvPicPr>
          <p:cNvPr id="4" name="Picture 3"/>
          <p:cNvPicPr>
            <a:picLocks noChangeAspect="1"/>
          </p:cNvPicPr>
          <p:nvPr userDrawn="1"/>
        </p:nvPicPr>
        <p:blipFill rotWithShape="1">
          <a:blip r:embed="rId2" cstate="print">
            <a:extLst>
              <a:ext uri="{28A0092B-C50C-407E-A947-70E740481C1C}">
                <a14:useLocalDpi xmlns:a14="http://schemas.microsoft.com/office/drawing/2010/main"/>
              </a:ext>
            </a:extLst>
          </a:blip>
          <a:srcRect l="23580"/>
          <a:stretch/>
        </p:blipFill>
        <p:spPr>
          <a:xfrm>
            <a:off x="5786057" y="-2184"/>
            <a:ext cx="3377288" cy="6696087"/>
          </a:xfrm>
          <a:prstGeom prst="rect">
            <a:avLst/>
          </a:prstGeom>
        </p:spPr>
      </p:pic>
      <p:pic>
        <p:nvPicPr>
          <p:cNvPr id="9" name="Picture 8"/>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4314824" y="670345"/>
            <a:ext cx="4464605" cy="4500464"/>
          </a:xfrm>
          <a:prstGeom prst="rect">
            <a:avLst/>
          </a:prstGeom>
        </p:spPr>
      </p:pic>
      <p:sp>
        <p:nvSpPr>
          <p:cNvPr id="2" name="Title 1"/>
          <p:cNvSpPr>
            <a:spLocks noGrp="1"/>
          </p:cNvSpPr>
          <p:nvPr>
            <p:ph type="ctrTitle"/>
          </p:nvPr>
        </p:nvSpPr>
        <p:spPr>
          <a:xfrm>
            <a:off x="192024" y="254995"/>
            <a:ext cx="4160172" cy="926482"/>
          </a:xfrm>
        </p:spPr>
        <p:txBody>
          <a:bodyPr/>
          <a:lstStyle>
            <a:lvl1pPr algn="l">
              <a:defRPr>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93224" y="1761403"/>
            <a:ext cx="3255297" cy="757130"/>
          </a:xfrm>
        </p:spPr>
        <p:txBody>
          <a:bodyPr/>
          <a:lstStyle>
            <a:lvl1pPr marL="0" indent="0" algn="l">
              <a:buNone/>
              <a:defRPr sz="2400">
                <a:solidFill>
                  <a:schemeClr val="tx1"/>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TextBox 9"/>
          <p:cNvSpPr txBox="1"/>
          <p:nvPr userDrawn="1"/>
        </p:nvSpPr>
        <p:spPr>
          <a:xfrm>
            <a:off x="202278" y="6293793"/>
            <a:ext cx="2114681" cy="400110"/>
          </a:xfrm>
          <a:prstGeom prst="rect">
            <a:avLst/>
          </a:prstGeom>
          <a:noFill/>
        </p:spPr>
        <p:txBody>
          <a:bodyPr wrap="none" rtlCol="0">
            <a:spAutoFit/>
          </a:bodyPr>
          <a:lstStyle/>
          <a:p>
            <a:r>
              <a:rPr lang="en-US" sz="1000" b="0" dirty="0" smtClean="0">
                <a:solidFill>
                  <a:schemeClr val="tx2"/>
                </a:solidFill>
              </a:rPr>
              <a:t>ORNL is managed by UT-Battelle </a:t>
            </a:r>
            <a:br>
              <a:rPr lang="en-US" sz="1000" b="0" dirty="0" smtClean="0">
                <a:solidFill>
                  <a:schemeClr val="tx2"/>
                </a:solidFill>
              </a:rPr>
            </a:br>
            <a:r>
              <a:rPr lang="en-US" sz="1000" b="0" dirty="0" smtClean="0">
                <a:solidFill>
                  <a:schemeClr val="tx2"/>
                </a:solidFill>
              </a:rPr>
              <a:t>for the US Department of Energy</a:t>
            </a:r>
            <a:endParaRPr lang="en-US" sz="1000" b="0" dirty="0">
              <a:solidFill>
                <a:schemeClr val="tx2"/>
              </a:solidFill>
            </a:endParaRPr>
          </a:p>
        </p:txBody>
      </p:sp>
      <p:pic>
        <p:nvPicPr>
          <p:cNvPr id="11" name="Picture 10"/>
          <p:cNvPicPr>
            <a:picLocks noChangeAspect="1"/>
          </p:cNvPicPr>
          <p:nvPr userDrawn="1"/>
        </p:nvPicPr>
        <p:blipFill>
          <a:blip r:embed="rId4" cstate="screen">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a:ext>
            </a:extLst>
          </a:blip>
          <a:stretch>
            <a:fillRect/>
          </a:stretch>
        </p:blipFill>
        <p:spPr>
          <a:xfrm>
            <a:off x="7448550" y="6338371"/>
            <a:ext cx="1329900" cy="316766"/>
          </a:xfrm>
          <a:prstGeom prst="rect">
            <a:avLst/>
          </a:prstGeom>
        </p:spPr>
      </p:pic>
    </p:spTree>
    <p:extLst>
      <p:ext uri="{BB962C8B-B14F-4D97-AF65-F5344CB8AC3E}">
        <p14:creationId xmlns:p14="http://schemas.microsoft.com/office/powerpoint/2010/main" val="391337225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2024" y="256032"/>
            <a:ext cx="8636290" cy="48474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01168" y="1443385"/>
            <a:ext cx="8642640" cy="4195415"/>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marL="1482725" indent="-222250">
              <a:buFont typeface="Arial" panose="020B0604020202020204" pitchFamily="34" charset="0"/>
              <a:buChar char="•"/>
              <a:defRPr>
                <a:latin typeface="Arial" panose="020B0604020202020204" pitchFamily="34" charset="0"/>
                <a:cs typeface="Arial" panose="020B060402020202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209220624"/>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8387" y="256032"/>
            <a:ext cx="8628678" cy="484748"/>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95948" y="1444752"/>
            <a:ext cx="4192528" cy="821190"/>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5948" y="2270334"/>
            <a:ext cx="4192528" cy="3674610"/>
          </a:xfrm>
        </p:spPr>
        <p:txBody>
          <a:bodyPr/>
          <a:lstStyle>
            <a:lvl1pPr>
              <a:defRPr sz="2400"/>
            </a:lvl1pPr>
            <a:lvl2pPr>
              <a:defRPr sz="2000"/>
            </a:lvl2pPr>
            <a:lvl3pPr>
              <a:defRPr sz="1800"/>
            </a:lvl3pPr>
            <a:lvl4pPr>
              <a:defRPr sz="1600"/>
            </a:lvl4pPr>
            <a:lvl5pPr marL="1482725" indent="-222250">
              <a:buFont typeface="Arial" panose="020B0604020202020204" pitchFamily="34" charset="0"/>
              <a:buChar cha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444752"/>
            <a:ext cx="4194175" cy="821190"/>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270334"/>
            <a:ext cx="4194175" cy="3674610"/>
          </a:xfrm>
        </p:spPr>
        <p:txBody>
          <a:bodyPr/>
          <a:lstStyle>
            <a:lvl1pPr>
              <a:defRPr sz="2400"/>
            </a:lvl1pPr>
            <a:lvl2pPr>
              <a:defRPr sz="2000"/>
            </a:lvl2pPr>
            <a:lvl3pPr>
              <a:defRPr sz="1800"/>
            </a:lvl3pPr>
            <a:lvl4pPr>
              <a:defRPr sz="1600"/>
            </a:lvl4pPr>
            <a:lvl5pPr marL="1482725" indent="-222250">
              <a:defRPr lang="en-US" sz="18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17486490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sp>
        <p:nvSpPr>
          <p:cNvPr id="3" name="Rectangle 2"/>
          <p:cNvSpPr/>
          <p:nvPr userDrawn="1"/>
        </p:nvSpPr>
        <p:spPr bwMode="auto">
          <a:xfrm>
            <a:off x="5791200" y="0"/>
            <a:ext cx="3365146" cy="6858000"/>
          </a:xfrm>
          <a:prstGeom prst="rect">
            <a:avLst/>
          </a:prstGeom>
          <a:solidFill>
            <a:schemeClr val="bg2"/>
          </a:solidFill>
          <a:ln w="9525" cap="flat" cmpd="sng" algn="ctr">
            <a:noFill/>
            <a:prstDash val="solid"/>
            <a:round/>
            <a:headEnd type="none" w="med" len="med"/>
            <a:tailEnd type="none" w="med" len="med"/>
          </a:ln>
          <a:effectLst/>
        </p:spPr>
        <p:txBody>
          <a:bodyPr/>
          <a:lstStyle/>
          <a:p>
            <a:pPr eaLnBrk="0" hangingPunct="0">
              <a:defRPr/>
            </a:pPr>
            <a:endParaRPr lang="en-US" dirty="0">
              <a:latin typeface="Arial" pitchFamily="34" charset="0"/>
              <a:cs typeface="Arial" pitchFamily="34" charset="0"/>
            </a:endParaRP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448550" y="6338371"/>
            <a:ext cx="1329900" cy="316766"/>
          </a:xfrm>
          <a:prstGeom prst="rect">
            <a:avLst/>
          </a:prstGeom>
        </p:spPr>
      </p:pic>
      <p:sp>
        <p:nvSpPr>
          <p:cNvPr id="2" name="Title 1"/>
          <p:cNvSpPr>
            <a:spLocks noGrp="1"/>
          </p:cNvSpPr>
          <p:nvPr>
            <p:ph type="title"/>
          </p:nvPr>
        </p:nvSpPr>
        <p:spPr>
          <a:xfrm>
            <a:off x="193385" y="253529"/>
            <a:ext cx="3911890" cy="1117600"/>
          </a:xfrm>
        </p:spPr>
        <p:txBody>
          <a:bodyPr/>
          <a:lstStyle/>
          <a:p>
            <a:r>
              <a:rPr lang="en-US" smtClean="0"/>
              <a:t>Click to edit Master title style</a:t>
            </a:r>
            <a:endParaRPr lang="en-US"/>
          </a:p>
        </p:txBody>
      </p:sp>
      <p:pic>
        <p:nvPicPr>
          <p:cNvPr id="10" name="Picture 9"/>
          <p:cNvPicPr>
            <a:picLocks noChangeAspect="1"/>
          </p:cNvPicPr>
          <p:nvPr userDrawn="1"/>
        </p:nvPicPr>
        <p:blipFill rotWithShape="1">
          <a:blip r:embed="rId3" cstate="print">
            <a:extLst>
              <a:ext uri="{28A0092B-C50C-407E-A947-70E740481C1C}">
                <a14:useLocalDpi xmlns:a14="http://schemas.microsoft.com/office/drawing/2010/main"/>
              </a:ext>
            </a:extLst>
          </a:blip>
          <a:srcRect l="23580"/>
          <a:stretch/>
        </p:blipFill>
        <p:spPr>
          <a:xfrm>
            <a:off x="5786057" y="-2184"/>
            <a:ext cx="3377288" cy="6696087"/>
          </a:xfrm>
          <a:prstGeom prst="rect">
            <a:avLst/>
          </a:prstGeom>
        </p:spPr>
      </p:pic>
      <p:cxnSp>
        <p:nvCxnSpPr>
          <p:cNvPr id="7" name="Straight Arrow Connector 6"/>
          <p:cNvCxnSpPr/>
          <p:nvPr userDrawn="1"/>
        </p:nvCxnSpPr>
        <p:spPr>
          <a:xfrm>
            <a:off x="5791200" y="0"/>
            <a:ext cx="0" cy="6858000"/>
          </a:xfrm>
          <a:prstGeom prst="straightConnector1">
            <a:avLst/>
          </a:prstGeom>
          <a:ln w="38100">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109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3385" y="253529"/>
            <a:ext cx="8628678" cy="484748"/>
          </a:xfrm>
        </p:spPr>
        <p:txBody>
          <a:bodyPr/>
          <a:lstStyle/>
          <a:p>
            <a:r>
              <a:rPr lang="en-US" smtClean="0"/>
              <a:t>Click to edit Master title style</a:t>
            </a:r>
            <a:endParaRPr lang="en-US"/>
          </a:p>
        </p:txBody>
      </p:sp>
    </p:spTree>
    <p:extLst>
      <p:ext uri="{BB962C8B-B14F-4D97-AF65-F5344CB8AC3E}">
        <p14:creationId xmlns:p14="http://schemas.microsoft.com/office/powerpoint/2010/main" val="219886777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333673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Title only - no footerno background">
    <p:spTree>
      <p:nvGrpSpPr>
        <p:cNvPr id="1" name=""/>
        <p:cNvGrpSpPr/>
        <p:nvPr/>
      </p:nvGrpSpPr>
      <p:grpSpPr>
        <a:xfrm>
          <a:off x="0" y="0"/>
          <a:ext cx="0" cy="0"/>
          <a:chOff x="0" y="0"/>
          <a:chExt cx="0" cy="0"/>
        </a:xfrm>
      </p:grpSpPr>
      <p:sp>
        <p:nvSpPr>
          <p:cNvPr id="2" name="Title 1"/>
          <p:cNvSpPr>
            <a:spLocks noGrp="1"/>
          </p:cNvSpPr>
          <p:nvPr>
            <p:ph type="title"/>
          </p:nvPr>
        </p:nvSpPr>
        <p:spPr>
          <a:xfrm>
            <a:off x="193385" y="253529"/>
            <a:ext cx="8628678" cy="484748"/>
          </a:xfrm>
        </p:spPr>
        <p:txBody>
          <a:bodyPr/>
          <a:lstStyle/>
          <a:p>
            <a:r>
              <a:rPr lang="en-US" smtClean="0"/>
              <a:t>Click to edit Master title style</a:t>
            </a:r>
            <a:endParaRPr lang="en-US"/>
          </a:p>
        </p:txBody>
      </p:sp>
    </p:spTree>
    <p:extLst>
      <p:ext uri="{BB962C8B-B14F-4D97-AF65-F5344CB8AC3E}">
        <p14:creationId xmlns:p14="http://schemas.microsoft.com/office/powerpoint/2010/main" val="95873187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9" cstate="screen">
            <a:extLst>
              <a:ext uri="{28A0092B-C50C-407E-A947-70E740481C1C}">
                <a14:useLocalDpi xmlns:a14="http://schemas.microsoft.com/office/drawing/2010/main"/>
              </a:ext>
            </a:extLst>
          </a:blip>
          <a:srcRect b="-1"/>
          <a:stretch/>
        </p:blipFill>
        <p:spPr>
          <a:xfrm>
            <a:off x="5083728" y="1812022"/>
            <a:ext cx="4060272" cy="5045846"/>
          </a:xfrm>
          <a:prstGeom prst="rect">
            <a:avLst/>
          </a:prstGeom>
        </p:spPr>
      </p:pic>
      <p:pic>
        <p:nvPicPr>
          <p:cNvPr id="10" name="Picture 9"/>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7448550" y="6338371"/>
            <a:ext cx="1329900" cy="316766"/>
          </a:xfrm>
          <a:prstGeom prst="rect">
            <a:avLst/>
          </a:prstGeom>
        </p:spPr>
      </p:pic>
      <p:sp>
        <p:nvSpPr>
          <p:cNvPr id="1026" name="Title Placeholder 1"/>
          <p:cNvSpPr>
            <a:spLocks noGrp="1"/>
          </p:cNvSpPr>
          <p:nvPr>
            <p:ph type="title"/>
          </p:nvPr>
        </p:nvSpPr>
        <p:spPr bwMode="auto">
          <a:xfrm>
            <a:off x="183860" y="244475"/>
            <a:ext cx="8628678" cy="484748"/>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smtClean="0"/>
              <a:t>Click to edit Master title style</a:t>
            </a:r>
            <a:endParaRPr lang="en-US" dirty="0" smtClean="0"/>
          </a:p>
        </p:txBody>
      </p:sp>
      <p:sp>
        <p:nvSpPr>
          <p:cNvPr id="1027" name="Text Placeholder 2"/>
          <p:cNvSpPr>
            <a:spLocks noGrp="1"/>
          </p:cNvSpPr>
          <p:nvPr>
            <p:ph type="body" idx="1"/>
          </p:nvPr>
        </p:nvSpPr>
        <p:spPr bwMode="auto">
          <a:xfrm>
            <a:off x="188688" y="1445477"/>
            <a:ext cx="8642640" cy="40409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8" name="Rectangle 6"/>
          <p:cNvSpPr>
            <a:spLocks noChangeArrowheads="1"/>
          </p:cNvSpPr>
          <p:nvPr/>
        </p:nvSpPr>
        <p:spPr bwMode="auto">
          <a:xfrm flipH="1">
            <a:off x="22695" y="6513051"/>
            <a:ext cx="210301" cy="152400"/>
          </a:xfrm>
          <a:prstGeom prst="rect">
            <a:avLst/>
          </a:prstGeom>
          <a:noFill/>
          <a:ln w="9525">
            <a:noFill/>
            <a:miter lim="800000"/>
            <a:headEnd/>
            <a:tailEnd/>
          </a:ln>
          <a:effectLst/>
        </p:spPr>
        <p:txBody>
          <a:bodyPr lIns="0" tIns="0" rIns="0" bIns="0"/>
          <a:lstStyle/>
          <a:p>
            <a:pPr algn="r" defTabSz="173038">
              <a:lnSpc>
                <a:spcPct val="90000"/>
              </a:lnSpc>
              <a:tabLst>
                <a:tab pos="230188" algn="l"/>
              </a:tabLst>
              <a:defRPr/>
            </a:pPr>
            <a:fld id="{040BB257-551A-4736-B50F-DCF1BA034C06}" type="slidenum">
              <a:rPr lang="en-US" sz="1000" smtClean="0">
                <a:solidFill>
                  <a:schemeClr val="bg1">
                    <a:lumMod val="75000"/>
                  </a:schemeClr>
                </a:solidFill>
                <a:latin typeface="Arial" pitchFamily="34" charset="0"/>
                <a:cs typeface="Arial" pitchFamily="34" charset="0"/>
              </a:rPr>
              <a:pPr algn="r" defTabSz="173038">
                <a:lnSpc>
                  <a:spcPct val="90000"/>
                </a:lnSpc>
                <a:tabLst>
                  <a:tab pos="230188" algn="l"/>
                </a:tabLst>
                <a:defRPr/>
              </a:pPr>
              <a:t>‹#›</a:t>
            </a:fld>
            <a:endParaRPr lang="en-US" sz="1000" dirty="0">
              <a:solidFill>
                <a:schemeClr val="bg1">
                  <a:lumMod val="75000"/>
                </a:schemeClr>
              </a:solidFill>
              <a:latin typeface="Arial" pitchFamily="34" charset="0"/>
              <a:cs typeface="Arial" pitchFamily="34" charset="0"/>
            </a:endParaRPr>
          </a:p>
        </p:txBody>
      </p:sp>
      <p:sp>
        <p:nvSpPr>
          <p:cNvPr id="14" name="Rectangle 256"/>
          <p:cNvSpPr txBox="1">
            <a:spLocks noChangeArrowheads="1"/>
          </p:cNvSpPr>
          <p:nvPr/>
        </p:nvSpPr>
        <p:spPr>
          <a:xfrm>
            <a:off x="216123" y="6477000"/>
            <a:ext cx="2895600" cy="182562"/>
          </a:xfrm>
          <a:prstGeom prst="rect">
            <a:avLst/>
          </a:prstGeom>
          <a:ln/>
        </p:spPr>
        <p:txBody>
          <a:bodyPr anchor="ctr"/>
          <a:lstStyle/>
          <a:p>
            <a:pPr algn="l"/>
            <a:r>
              <a:rPr lang="en-US" sz="1000" dirty="0" smtClean="0">
                <a:solidFill>
                  <a:srgbClr val="BFBFBF"/>
                </a:solidFill>
                <a:latin typeface="Arial" pitchFamily="34" charset="0"/>
                <a:cs typeface="Arial" pitchFamily="34" charset="0"/>
              </a:rPr>
              <a:t>BESAC_1602</a:t>
            </a:r>
            <a:endParaRPr lang="en-US" sz="1000" dirty="0">
              <a:solidFill>
                <a:srgbClr val="BFBFBF"/>
              </a:solidFill>
              <a:latin typeface="Arial" pitchFamily="34" charset="0"/>
              <a:cs typeface="Arial" pitchFamily="34" charset="0"/>
            </a:endParaRPr>
          </a:p>
        </p:txBody>
      </p:sp>
    </p:spTree>
    <p:extLst>
      <p:ext uri="{BB962C8B-B14F-4D97-AF65-F5344CB8AC3E}">
        <p14:creationId xmlns:p14="http://schemas.microsoft.com/office/powerpoint/2010/main" val="2081848127"/>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9" r:id="rId3"/>
    <p:sldLayoutId id="2147483940" r:id="rId4"/>
    <p:sldLayoutId id="2147483941" r:id="rId5"/>
    <p:sldLayoutId id="2147483942" r:id="rId6"/>
    <p:sldLayoutId id="2147483943" r:id="rId7"/>
  </p:sldLayoutIdLst>
  <p:timing>
    <p:tnLst>
      <p:par>
        <p:cTn id="1" dur="indefinite" restart="never" nodeType="tmRoot"/>
      </p:par>
    </p:tnLst>
  </p:timing>
  <p:hf hdr="0" ftr="0" dt="0"/>
  <p:txStyles>
    <p:titleStyle>
      <a:lvl1pPr algn="l" rtl="0" eaLnBrk="1" fontAlgn="base" hangingPunct="1">
        <a:lnSpc>
          <a:spcPct val="85000"/>
        </a:lnSpc>
        <a:spcBef>
          <a:spcPct val="0"/>
        </a:spcBef>
        <a:spcAft>
          <a:spcPct val="0"/>
        </a:spcAft>
        <a:defRPr sz="3000" kern="1200">
          <a:solidFill>
            <a:schemeClr val="tx2"/>
          </a:solidFill>
          <a:latin typeface="Arial Black" pitchFamily="34" charset="0"/>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p:titleStyle>
    <p:bodyStyle>
      <a:lvl1pPr marL="230188" indent="-230188" algn="l" rtl="0" eaLnBrk="1" fontAlgn="base" hangingPunct="1">
        <a:lnSpc>
          <a:spcPct val="90000"/>
        </a:lnSpc>
        <a:spcBef>
          <a:spcPts val="1400"/>
        </a:spcBef>
        <a:spcAft>
          <a:spcPct val="0"/>
        </a:spcAft>
        <a:buClr>
          <a:schemeClr val="tx2"/>
        </a:buClr>
        <a:buFont typeface="Arial" charset="0"/>
        <a:buChar char="•"/>
        <a:defRPr sz="2800" kern="1200">
          <a:solidFill>
            <a:schemeClr val="tx1"/>
          </a:solidFill>
          <a:latin typeface="+mn-lt"/>
          <a:ea typeface="+mn-ea"/>
          <a:cs typeface="+mn-cs"/>
        </a:defRPr>
      </a:lvl1pPr>
      <a:lvl2pPr marL="625475" indent="-279400" algn="l" rtl="0" eaLnBrk="1" fontAlgn="base" hangingPunct="1">
        <a:lnSpc>
          <a:spcPct val="90000"/>
        </a:lnSpc>
        <a:spcBef>
          <a:spcPts val="800"/>
        </a:spcBef>
        <a:spcAft>
          <a:spcPct val="0"/>
        </a:spcAft>
        <a:buClr>
          <a:schemeClr val="tx2"/>
        </a:buClr>
        <a:buFont typeface="Arial" charset="0"/>
        <a:buChar char="–"/>
        <a:defRPr sz="2400" kern="1200">
          <a:solidFill>
            <a:schemeClr val="tx1"/>
          </a:solidFill>
          <a:latin typeface="+mn-lt"/>
          <a:ea typeface="+mn-ea"/>
          <a:cs typeface="+mn-cs"/>
        </a:defRPr>
      </a:lvl2pPr>
      <a:lvl3pPr marL="914400" indent="-230188" algn="l" rtl="0" eaLnBrk="1" fontAlgn="base" hangingPunct="1">
        <a:lnSpc>
          <a:spcPct val="90000"/>
        </a:lnSpc>
        <a:spcBef>
          <a:spcPts val="800"/>
        </a:spcBef>
        <a:spcAft>
          <a:spcPct val="0"/>
        </a:spcAft>
        <a:buClr>
          <a:schemeClr val="tx2"/>
        </a:buClr>
        <a:buFont typeface="Arial" charset="0"/>
        <a:buChar char="•"/>
        <a:defRPr sz="2000" kern="1200">
          <a:solidFill>
            <a:schemeClr val="tx1"/>
          </a:solidFill>
          <a:latin typeface="+mn-lt"/>
          <a:ea typeface="+mn-ea"/>
          <a:cs typeface="+mn-cs"/>
        </a:defRPr>
      </a:lvl3pPr>
      <a:lvl4pPr marL="1144588" indent="-173038" algn="l" rtl="0" eaLnBrk="1" fontAlgn="base" hangingPunct="1">
        <a:lnSpc>
          <a:spcPct val="90000"/>
        </a:lnSpc>
        <a:spcBef>
          <a:spcPts val="800"/>
        </a:spcBef>
        <a:spcAft>
          <a:spcPct val="0"/>
        </a:spcAft>
        <a:buClr>
          <a:schemeClr val="tx2"/>
        </a:buClr>
        <a:buFont typeface="Arial" charset="0"/>
        <a:buChar char="–"/>
        <a:defRPr kern="1200">
          <a:solidFill>
            <a:schemeClr val="tx1"/>
          </a:solidFill>
          <a:latin typeface="+mn-lt"/>
          <a:ea typeface="+mn-ea"/>
          <a:cs typeface="+mn-cs"/>
        </a:defRPr>
      </a:lvl4pPr>
      <a:lvl5pPr marL="1482725" indent="-222250" algn="l" rtl="0" eaLnBrk="1" fontAlgn="base" hangingPunct="1">
        <a:lnSpc>
          <a:spcPct val="90000"/>
        </a:lnSpc>
        <a:spcBef>
          <a:spcPts val="600"/>
        </a:spcBef>
        <a:spcAft>
          <a:spcPct val="0"/>
        </a:spcAft>
        <a:buClr>
          <a:schemeClr val="tx2"/>
        </a:buClr>
        <a:buFont typeface="Arial" charset="0"/>
        <a:buChar char="»"/>
        <a:defRPr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gif"/><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7" Type="http://schemas.microsoft.com/office/2007/relationships/hdphoto" Target="../media/hdphoto2.wdp"/><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6.png"/><Relationship Id="rId4" Type="http://schemas.microsoft.com/office/2007/relationships/hdphoto" Target="../media/hdphoto3.wdp"/></Relationships>
</file>

<file path=ppt/slides/_rels/slide1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tiff"/><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38.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slideLayout" Target="../slideLayouts/slideLayout5.xml"/><Relationship Id="rId7" Type="http://schemas.openxmlformats.org/officeDocument/2006/relationships/image" Target="../media/image41.gif"/><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1.xml"/></Relationships>
</file>

<file path=ppt/slides/_rels/slide2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47.jpeg"/><Relationship Id="rId5" Type="http://schemas.openxmlformats.org/officeDocument/2006/relationships/image" Target="../media/image4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0.jpg"/><Relationship Id="rId4" Type="http://schemas.openxmlformats.org/officeDocument/2006/relationships/image" Target="../media/image49.jpeg"/></Relationships>
</file>

<file path=ppt/slides/_rels/slide3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53.jpeg"/><Relationship Id="rId4" Type="http://schemas.openxmlformats.org/officeDocument/2006/relationships/image" Target="../media/image52.jpeg"/></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56.png"/><Relationship Id="rId5" Type="http://schemas.openxmlformats.org/officeDocument/2006/relationships/image" Target="../media/image39.png"/><Relationship Id="rId4" Type="http://schemas.openxmlformats.org/officeDocument/2006/relationships/image" Target="../media/image41.gif"/></Relationships>
</file>

<file path=ppt/slides/_rels/slide33.xml.rels><?xml version="1.0" encoding="UTF-8" standalone="yes"?>
<Relationships xmlns="http://schemas.openxmlformats.org/package/2006/relationships"><Relationship Id="rId8" Type="http://schemas.openxmlformats.org/officeDocument/2006/relationships/image" Target="../media/image59.tiff"/><Relationship Id="rId3" Type="http://schemas.openxmlformats.org/officeDocument/2006/relationships/slideLayout" Target="../slideLayouts/slideLayout5.xml"/><Relationship Id="rId7" Type="http://schemas.openxmlformats.org/officeDocument/2006/relationships/image" Target="../media/image40.png"/><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image" Target="../media/image58.emf"/><Relationship Id="rId5" Type="http://schemas.openxmlformats.org/officeDocument/2006/relationships/image" Target="../media/image57.pn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023" y="254995"/>
            <a:ext cx="4547927" cy="1583510"/>
          </a:xfrm>
        </p:spPr>
        <p:txBody>
          <a:bodyPr/>
          <a:lstStyle/>
          <a:p>
            <a:r>
              <a:rPr lang="en-US" sz="2400" dirty="0"/>
              <a:t>SNS </a:t>
            </a:r>
            <a:r>
              <a:rPr lang="en-US" sz="2400" dirty="0" smtClean="0"/>
              <a:t>Upgrades </a:t>
            </a:r>
            <a:br>
              <a:rPr lang="en-US" sz="2400" dirty="0" smtClean="0"/>
            </a:br>
            <a:r>
              <a:rPr lang="en-US" dirty="0" smtClean="0"/>
              <a:t>Second </a:t>
            </a:r>
            <a:r>
              <a:rPr lang="en-US" dirty="0"/>
              <a:t>Target Station </a:t>
            </a:r>
            <a:r>
              <a:rPr lang="en-US" dirty="0" smtClean="0"/>
              <a:t>and </a:t>
            </a:r>
            <a:r>
              <a:rPr lang="en-US" dirty="0"/>
              <a:t>Proton Power </a:t>
            </a:r>
            <a:r>
              <a:rPr lang="en-US" dirty="0" smtClean="0"/>
              <a:t>Upgrade</a:t>
            </a:r>
            <a:endParaRPr lang="en-US" dirty="0"/>
          </a:p>
        </p:txBody>
      </p:sp>
      <p:sp>
        <p:nvSpPr>
          <p:cNvPr id="3" name="Subtitle 2"/>
          <p:cNvSpPr>
            <a:spLocks noGrp="1"/>
          </p:cNvSpPr>
          <p:nvPr>
            <p:ph type="subTitle" idx="1"/>
          </p:nvPr>
        </p:nvSpPr>
        <p:spPr>
          <a:xfrm>
            <a:off x="193224" y="2057400"/>
            <a:ext cx="4073976" cy="757130"/>
          </a:xfrm>
        </p:spPr>
        <p:txBody>
          <a:bodyPr/>
          <a:lstStyle/>
          <a:p>
            <a:r>
              <a:rPr lang="en-US" sz="1800" dirty="0" smtClean="0"/>
              <a:t>Presented to the</a:t>
            </a:r>
            <a:r>
              <a:rPr lang="en-US" dirty="0" smtClean="0"/>
              <a:t/>
            </a:r>
            <a:br>
              <a:rPr lang="en-US" dirty="0" smtClean="0"/>
            </a:br>
            <a:r>
              <a:rPr lang="en-US" b="1" dirty="0" smtClean="0"/>
              <a:t>Basic Energy Sciences</a:t>
            </a:r>
            <a:br>
              <a:rPr lang="en-US" b="1" dirty="0" smtClean="0"/>
            </a:br>
            <a:r>
              <a:rPr lang="en-US" b="1" dirty="0" smtClean="0"/>
              <a:t>Advisory Committee</a:t>
            </a:r>
            <a:endParaRPr lang="en-US" b="1" dirty="0"/>
          </a:p>
          <a:p>
            <a:r>
              <a:rPr lang="en-US" sz="2000" b="1" dirty="0" smtClean="0"/>
              <a:t>Thomas </a:t>
            </a:r>
            <a:r>
              <a:rPr lang="en-US" sz="2000" b="1" dirty="0"/>
              <a:t>E. </a:t>
            </a:r>
            <a:r>
              <a:rPr lang="en-US" sz="2000" b="1" dirty="0" smtClean="0"/>
              <a:t>Mason</a:t>
            </a:r>
            <a:r>
              <a:rPr lang="en-US" sz="2000" dirty="0" smtClean="0"/>
              <a:t/>
            </a:r>
            <a:br>
              <a:rPr lang="en-US" sz="2000" dirty="0" smtClean="0"/>
            </a:br>
            <a:r>
              <a:rPr lang="en-US" sz="2000" dirty="0" smtClean="0"/>
              <a:t>Director</a:t>
            </a:r>
          </a:p>
          <a:p>
            <a:r>
              <a:rPr lang="en-US" sz="2000" b="1" dirty="0" smtClean="0"/>
              <a:t>Paul </a:t>
            </a:r>
            <a:r>
              <a:rPr lang="en-US" sz="2000" b="1" dirty="0"/>
              <a:t>A. </a:t>
            </a:r>
            <a:r>
              <a:rPr lang="en-US" sz="2000" b="1" dirty="0" smtClean="0"/>
              <a:t>Langan</a:t>
            </a:r>
            <a:r>
              <a:rPr lang="en-US" sz="2000" dirty="0" smtClean="0"/>
              <a:t/>
            </a:r>
            <a:br>
              <a:rPr lang="en-US" sz="2000" dirty="0" smtClean="0"/>
            </a:br>
            <a:r>
              <a:rPr lang="en-US" sz="2000" dirty="0" smtClean="0"/>
              <a:t>Associate </a:t>
            </a:r>
            <a:r>
              <a:rPr lang="en-US" sz="2000" dirty="0"/>
              <a:t>Laboratory </a:t>
            </a:r>
            <a:r>
              <a:rPr lang="en-US" sz="2000" dirty="0" smtClean="0"/>
              <a:t>Director</a:t>
            </a:r>
            <a:br>
              <a:rPr lang="en-US" sz="2000" dirty="0" smtClean="0"/>
            </a:br>
            <a:r>
              <a:rPr lang="en-US" sz="2000" dirty="0" smtClean="0"/>
              <a:t>for </a:t>
            </a:r>
            <a:r>
              <a:rPr lang="en-US" sz="2000" dirty="0"/>
              <a:t>Neutron </a:t>
            </a:r>
            <a:r>
              <a:rPr lang="en-US" sz="2000" dirty="0" smtClean="0"/>
              <a:t>Sciences</a:t>
            </a:r>
          </a:p>
          <a:p>
            <a:r>
              <a:rPr lang="en-US" sz="1800" dirty="0" smtClean="0"/>
              <a:t>Bethesda</a:t>
            </a:r>
            <a:r>
              <a:rPr lang="en-US" sz="1800" dirty="0"/>
              <a:t>, </a:t>
            </a:r>
            <a:r>
              <a:rPr lang="en-US" sz="1800" dirty="0" smtClean="0"/>
              <a:t>Maryland</a:t>
            </a:r>
            <a:br>
              <a:rPr lang="en-US" sz="1800" dirty="0" smtClean="0"/>
            </a:br>
            <a:r>
              <a:rPr lang="en-US" sz="1800" dirty="0" smtClean="0"/>
              <a:t>February </a:t>
            </a:r>
            <a:r>
              <a:rPr lang="en-US" sz="1800" dirty="0"/>
              <a:t>12, 2016</a:t>
            </a:r>
          </a:p>
        </p:txBody>
      </p:sp>
    </p:spTree>
    <p:extLst>
      <p:ext uri="{BB962C8B-B14F-4D97-AF65-F5344CB8AC3E}">
        <p14:creationId xmlns:p14="http://schemas.microsoft.com/office/powerpoint/2010/main" val="1467164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10" name="Freeform 9"/>
          <p:cNvSpPr/>
          <p:nvPr/>
        </p:nvSpPr>
        <p:spPr>
          <a:xfrm>
            <a:off x="260746" y="1066801"/>
            <a:ext cx="4157565" cy="1285892"/>
          </a:xfrm>
          <a:custGeom>
            <a:avLst/>
            <a:gdLst>
              <a:gd name="connsiteX0" fmla="*/ 0 w 2848570"/>
              <a:gd name="connsiteY0" fmla="*/ 0 h 1117320"/>
              <a:gd name="connsiteX1" fmla="*/ 2848570 w 2848570"/>
              <a:gd name="connsiteY1" fmla="*/ 0 h 1117320"/>
              <a:gd name="connsiteX2" fmla="*/ 2848570 w 2848570"/>
              <a:gd name="connsiteY2" fmla="*/ 1117320 h 1117320"/>
              <a:gd name="connsiteX3" fmla="*/ 0 w 2848570"/>
              <a:gd name="connsiteY3" fmla="*/ 1117320 h 1117320"/>
              <a:gd name="connsiteX4" fmla="*/ 0 w 2848570"/>
              <a:gd name="connsiteY4" fmla="*/ 0 h 11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1117320">
                <a:moveTo>
                  <a:pt x="0" y="0"/>
                </a:moveTo>
                <a:lnTo>
                  <a:pt x="2848570" y="0"/>
                </a:lnTo>
                <a:lnTo>
                  <a:pt x="2848570" y="1117320"/>
                </a:lnTo>
                <a:lnTo>
                  <a:pt x="0" y="111732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kern="1200" dirty="0" smtClean="0"/>
              <a:t>Upgrades to the Spallation Neutron Source (SNS) will deliver </a:t>
            </a:r>
            <a:br>
              <a:rPr lang="en-US" kern="1200" dirty="0" smtClean="0"/>
            </a:br>
            <a:r>
              <a:rPr lang="en-US" kern="1200" dirty="0" smtClean="0"/>
              <a:t>a world-leading fourth-generation neutron source</a:t>
            </a:r>
            <a:endParaRPr lang="en-US" kern="1200" dirty="0"/>
          </a:p>
        </p:txBody>
      </p:sp>
      <p:sp>
        <p:nvSpPr>
          <p:cNvPr id="11" name="Freeform 10"/>
          <p:cNvSpPr/>
          <p:nvPr/>
        </p:nvSpPr>
        <p:spPr>
          <a:xfrm>
            <a:off x="260746" y="2352692"/>
            <a:ext cx="4157565" cy="2905107"/>
          </a:xfrm>
          <a:custGeom>
            <a:avLst/>
            <a:gdLst>
              <a:gd name="connsiteX0" fmla="*/ 0 w 2848570"/>
              <a:gd name="connsiteY0" fmla="*/ 0 h 2509101"/>
              <a:gd name="connsiteX1" fmla="*/ 2848570 w 2848570"/>
              <a:gd name="connsiteY1" fmla="*/ 0 h 2509101"/>
              <a:gd name="connsiteX2" fmla="*/ 2848570 w 2848570"/>
              <a:gd name="connsiteY2" fmla="*/ 2509101 h 2509101"/>
              <a:gd name="connsiteX3" fmla="*/ 0 w 2848570"/>
              <a:gd name="connsiteY3" fmla="*/ 2509101 h 2509101"/>
              <a:gd name="connsiteX4" fmla="*/ 0 w 2848570"/>
              <a:gd name="connsiteY4" fmla="*/ 0 h 2509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2509101">
                <a:moveTo>
                  <a:pt x="0" y="0"/>
                </a:moveTo>
                <a:lnTo>
                  <a:pt x="2848570" y="0"/>
                </a:lnTo>
                <a:lnTo>
                  <a:pt x="2848570" y="2509101"/>
                </a:lnTo>
                <a:lnTo>
                  <a:pt x="0" y="2509101"/>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228600" lvl="1" indent="-228600" algn="l" defTabSz="666750">
              <a:lnSpc>
                <a:spcPct val="90000"/>
              </a:lnSpc>
              <a:spcBef>
                <a:spcPts val="1200"/>
              </a:spcBef>
              <a:spcAft>
                <a:spcPts val="0"/>
              </a:spcAft>
              <a:buChar char="••"/>
            </a:pPr>
            <a:r>
              <a:rPr lang="en-US" kern="1200" dirty="0" smtClean="0"/>
              <a:t>Proton power upgrade (SNS-PPU)</a:t>
            </a:r>
          </a:p>
          <a:p>
            <a:pPr marL="228600" lvl="1" indent="-228600" algn="l" defTabSz="666750">
              <a:lnSpc>
                <a:spcPct val="90000"/>
              </a:lnSpc>
              <a:spcBef>
                <a:spcPts val="1200"/>
              </a:spcBef>
              <a:spcAft>
                <a:spcPts val="0"/>
              </a:spcAft>
              <a:buChar char="••"/>
            </a:pPr>
            <a:r>
              <a:rPr lang="en-US" kern="1200" dirty="0" smtClean="0"/>
              <a:t>Second target station (SNS-STS)</a:t>
            </a:r>
          </a:p>
        </p:txBody>
      </p:sp>
      <p:sp>
        <p:nvSpPr>
          <p:cNvPr id="12" name="Freeform 11"/>
          <p:cNvSpPr/>
          <p:nvPr/>
        </p:nvSpPr>
        <p:spPr>
          <a:xfrm>
            <a:off x="4725687" y="1066801"/>
            <a:ext cx="4157565" cy="1285892"/>
          </a:xfrm>
          <a:custGeom>
            <a:avLst/>
            <a:gdLst>
              <a:gd name="connsiteX0" fmla="*/ 0 w 2848570"/>
              <a:gd name="connsiteY0" fmla="*/ 0 h 1117320"/>
              <a:gd name="connsiteX1" fmla="*/ 2848570 w 2848570"/>
              <a:gd name="connsiteY1" fmla="*/ 0 h 1117320"/>
              <a:gd name="connsiteX2" fmla="*/ 2848570 w 2848570"/>
              <a:gd name="connsiteY2" fmla="*/ 1117320 h 1117320"/>
              <a:gd name="connsiteX3" fmla="*/ 0 w 2848570"/>
              <a:gd name="connsiteY3" fmla="*/ 1117320 h 1117320"/>
              <a:gd name="connsiteX4" fmla="*/ 0 w 2848570"/>
              <a:gd name="connsiteY4" fmla="*/ 0 h 11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1117320">
                <a:moveTo>
                  <a:pt x="0" y="0"/>
                </a:moveTo>
                <a:lnTo>
                  <a:pt x="2848570" y="0"/>
                </a:lnTo>
                <a:lnTo>
                  <a:pt x="2848570" y="1117320"/>
                </a:lnTo>
                <a:lnTo>
                  <a:pt x="0" y="111732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kern="1200" dirty="0" smtClean="0"/>
              <a:t>ORNL has addressed all issues from the 2013 BESAC facilities prioritization review and is ready to proceed </a:t>
            </a:r>
            <a:br>
              <a:rPr lang="en-US" kern="1200" dirty="0" smtClean="0"/>
            </a:br>
            <a:r>
              <a:rPr lang="en-US" kern="1200" dirty="0" smtClean="0"/>
              <a:t>with SNS-PPU and SNS-STS</a:t>
            </a:r>
          </a:p>
        </p:txBody>
      </p:sp>
      <p:sp>
        <p:nvSpPr>
          <p:cNvPr id="13" name="Freeform 12"/>
          <p:cNvSpPr/>
          <p:nvPr/>
        </p:nvSpPr>
        <p:spPr>
          <a:xfrm>
            <a:off x="4725687" y="2352692"/>
            <a:ext cx="4157565" cy="2905107"/>
          </a:xfrm>
          <a:custGeom>
            <a:avLst/>
            <a:gdLst>
              <a:gd name="connsiteX0" fmla="*/ 0 w 2848570"/>
              <a:gd name="connsiteY0" fmla="*/ 0 h 2509101"/>
              <a:gd name="connsiteX1" fmla="*/ 2848570 w 2848570"/>
              <a:gd name="connsiteY1" fmla="*/ 0 h 2509101"/>
              <a:gd name="connsiteX2" fmla="*/ 2848570 w 2848570"/>
              <a:gd name="connsiteY2" fmla="*/ 2509101 h 2509101"/>
              <a:gd name="connsiteX3" fmla="*/ 0 w 2848570"/>
              <a:gd name="connsiteY3" fmla="*/ 2509101 h 2509101"/>
              <a:gd name="connsiteX4" fmla="*/ 0 w 2848570"/>
              <a:gd name="connsiteY4" fmla="*/ 0 h 2509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2509101">
                <a:moveTo>
                  <a:pt x="0" y="0"/>
                </a:moveTo>
                <a:lnTo>
                  <a:pt x="2848570" y="0"/>
                </a:lnTo>
                <a:lnTo>
                  <a:pt x="2848570" y="2509101"/>
                </a:lnTo>
                <a:lnTo>
                  <a:pt x="0" y="2509101"/>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228600" lvl="1" indent="-228600" algn="l" defTabSz="666750">
              <a:lnSpc>
                <a:spcPct val="90000"/>
              </a:lnSpc>
              <a:spcBef>
                <a:spcPts val="1200"/>
              </a:spcBef>
              <a:spcAft>
                <a:spcPts val="0"/>
              </a:spcAft>
              <a:buChar char="••"/>
            </a:pPr>
            <a:r>
              <a:rPr lang="en-US" kern="1200" dirty="0" smtClean="0"/>
              <a:t>Science case for STS is established</a:t>
            </a:r>
          </a:p>
          <a:p>
            <a:pPr marL="228600" lvl="1" indent="-228600" algn="l" defTabSz="666750">
              <a:lnSpc>
                <a:spcPct val="90000"/>
              </a:lnSpc>
              <a:spcBef>
                <a:spcPts val="1200"/>
              </a:spcBef>
              <a:spcAft>
                <a:spcPts val="0"/>
              </a:spcAft>
              <a:buChar char="••"/>
            </a:pPr>
            <a:r>
              <a:rPr lang="en-US" kern="1200" dirty="0" smtClean="0"/>
              <a:t>Concept has been thoroughly studied</a:t>
            </a:r>
          </a:p>
          <a:p>
            <a:pPr marL="228600" lvl="1" indent="-228600" algn="l" defTabSz="666750">
              <a:lnSpc>
                <a:spcPct val="90000"/>
              </a:lnSpc>
              <a:spcBef>
                <a:spcPts val="1200"/>
              </a:spcBef>
              <a:spcAft>
                <a:spcPts val="0"/>
              </a:spcAft>
              <a:buChar char="••"/>
            </a:pPr>
            <a:r>
              <a:rPr lang="en-US" kern="1200" dirty="0" smtClean="0"/>
              <a:t>R&amp;D has established the technical foundation</a:t>
            </a:r>
          </a:p>
          <a:p>
            <a:pPr marL="228600" lvl="1" indent="-228600" algn="l" defTabSz="666750">
              <a:lnSpc>
                <a:spcPct val="90000"/>
              </a:lnSpc>
              <a:spcBef>
                <a:spcPts val="1200"/>
              </a:spcBef>
              <a:spcAft>
                <a:spcPts val="0"/>
              </a:spcAft>
              <a:buChar char="••"/>
            </a:pPr>
            <a:r>
              <a:rPr lang="en-US" kern="1200" dirty="0" smtClean="0"/>
              <a:t>Technical challenges have been identified and can be met</a:t>
            </a:r>
          </a:p>
          <a:p>
            <a:pPr marL="228600" lvl="1" indent="-228600" algn="l" defTabSz="666750">
              <a:lnSpc>
                <a:spcPct val="90000"/>
              </a:lnSpc>
              <a:spcBef>
                <a:spcPts val="1200"/>
              </a:spcBef>
              <a:spcAft>
                <a:spcPts val="0"/>
              </a:spcAft>
              <a:buChar char="••"/>
            </a:pPr>
            <a:r>
              <a:rPr lang="en-US" kern="1200" dirty="0" smtClean="0"/>
              <a:t>Cost to build and operate </a:t>
            </a:r>
            <a:br>
              <a:rPr lang="en-US" kern="1200" dirty="0" smtClean="0"/>
            </a:br>
            <a:r>
              <a:rPr lang="en-US" kern="1200" dirty="0" smtClean="0"/>
              <a:t>is well understood</a:t>
            </a:r>
            <a:endParaRPr lang="en-US" kern="1200" dirty="0"/>
          </a:p>
        </p:txBody>
      </p:sp>
      <p:pic>
        <p:nvPicPr>
          <p:cNvPr id="14" name="Picture 1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261" t="7638" r="23698" b="4341"/>
          <a:stretch/>
        </p:blipFill>
        <p:spPr bwMode="auto">
          <a:xfrm rot="20222683">
            <a:off x="664173" y="4090729"/>
            <a:ext cx="1916249" cy="2478417"/>
          </a:xfrm>
          <a:prstGeom prst="rect">
            <a:avLst/>
          </a:prstGeom>
          <a:noFill/>
          <a:ln w="9525">
            <a:solidFill>
              <a:schemeClr val="tx1"/>
            </a:solidFill>
            <a:miter lim="800000"/>
            <a:headEnd/>
            <a:tailEnd/>
          </a:ln>
          <a:effectLst>
            <a:outerShdw blurRad="50800" dist="38100" dir="5400000" algn="t"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15" name="Picture 8"/>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0938" t="22918" r="29269" b="8958"/>
          <a:stretch/>
        </p:blipFill>
        <p:spPr bwMode="auto">
          <a:xfrm rot="961587">
            <a:off x="2122888" y="4173766"/>
            <a:ext cx="2015957" cy="2588433"/>
          </a:xfrm>
          <a:prstGeom prst="rect">
            <a:avLst/>
          </a:prstGeom>
          <a:noFill/>
          <a:ln w="9525">
            <a:solidFill>
              <a:schemeClr val="tx1">
                <a:lumMod val="50000"/>
                <a:lumOff val="50000"/>
              </a:schemeClr>
            </a:solidFill>
            <a:miter lim="800000"/>
            <a:headEnd/>
            <a:tailEnd/>
          </a:ln>
          <a:effectLst>
            <a:outerShdw blurRad="50800" dist="38100" dir="5400000" algn="t" rotWithShape="0">
              <a:prstClr val="black">
                <a:alpha val="40000"/>
              </a:prst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643292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2"/>
          <p:cNvSpPr/>
          <p:nvPr/>
        </p:nvSpPr>
        <p:spPr>
          <a:xfrm>
            <a:off x="0" y="3530920"/>
            <a:ext cx="8991600" cy="598222"/>
          </a:xfrm>
          <a:prstGeom prst="rightArrow">
            <a:avLst>
              <a:gd name="adj1" fmla="val 50000"/>
              <a:gd name="adj2" fmla="val 3561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3385" y="253529"/>
            <a:ext cx="8628678" cy="877163"/>
          </a:xfrm>
        </p:spPr>
        <p:txBody>
          <a:bodyPr/>
          <a:lstStyle/>
          <a:p>
            <a:r>
              <a:rPr lang="en-US" dirty="0" smtClean="0"/>
              <a:t>Neutron sources are an essential part </a:t>
            </a:r>
            <a:br>
              <a:rPr lang="en-US" dirty="0" smtClean="0"/>
            </a:br>
            <a:r>
              <a:rPr lang="en-US" dirty="0" smtClean="0"/>
              <a:t>of the U.S. scientific infrastructure</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2390346505"/>
              </p:ext>
            </p:extLst>
          </p:nvPr>
        </p:nvGraphicFramePr>
        <p:xfrm>
          <a:off x="2" y="3636084"/>
          <a:ext cx="9296397" cy="370840"/>
        </p:xfrm>
        <a:graphic>
          <a:graphicData uri="http://schemas.openxmlformats.org/drawingml/2006/table">
            <a:tbl>
              <a:tblPr firstRow="1" bandRow="1">
                <a:tableStyleId>{C083E6E3-FA7D-4D7B-A595-EF9225AFEA82}</a:tableStyleId>
              </a:tblPr>
              <a:tblGrid>
                <a:gridCol w="914398"/>
                <a:gridCol w="990600"/>
                <a:gridCol w="990600"/>
                <a:gridCol w="1066800"/>
                <a:gridCol w="990600"/>
                <a:gridCol w="990600"/>
                <a:gridCol w="1066800"/>
                <a:gridCol w="1253066"/>
                <a:gridCol w="1032933"/>
              </a:tblGrid>
              <a:tr h="370840">
                <a:tc>
                  <a:txBody>
                    <a:bodyPr/>
                    <a:lstStyle/>
                    <a:p>
                      <a:pPr algn="ctr"/>
                      <a:r>
                        <a:rPr lang="en-US" b="0" dirty="0" smtClean="0">
                          <a:solidFill>
                            <a:schemeClr val="bg1"/>
                          </a:solidFill>
                        </a:rPr>
                        <a:t>1980</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1985</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1990</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1995</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2000</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2005</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2010</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r>
                        <a:rPr lang="en-US" b="0" dirty="0" smtClean="0">
                          <a:solidFill>
                            <a:schemeClr val="bg1"/>
                          </a:solidFill>
                        </a:rPr>
                        <a:t>2015</a:t>
                      </a: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b="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tcPr>
                </a:tc>
              </a:tr>
            </a:tbl>
          </a:graphicData>
        </a:graphic>
      </p:graphicFrame>
      <p:sp>
        <p:nvSpPr>
          <p:cNvPr id="9" name="Rectangle 8"/>
          <p:cNvSpPr/>
          <p:nvPr/>
        </p:nvSpPr>
        <p:spPr>
          <a:xfrm>
            <a:off x="2507155" y="1671966"/>
            <a:ext cx="1082307" cy="1755910"/>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Neutron Sources for America’s Future </a:t>
            </a:r>
            <a:br>
              <a:rPr lang="en-US" sz="1400" kern="1200" dirty="0" smtClean="0"/>
            </a:br>
            <a:r>
              <a:rPr lang="en-US" sz="1400" kern="1200" dirty="0" smtClean="0"/>
              <a:t>(Kohn Panel Report), 1993</a:t>
            </a:r>
          </a:p>
        </p:txBody>
      </p:sp>
      <p:sp>
        <p:nvSpPr>
          <p:cNvPr id="10" name="Rectangle 9"/>
          <p:cNvSpPr/>
          <p:nvPr/>
        </p:nvSpPr>
        <p:spPr>
          <a:xfrm>
            <a:off x="2641172" y="4219589"/>
            <a:ext cx="1082306" cy="1800208"/>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BESAC </a:t>
            </a:r>
            <a:br>
              <a:rPr lang="en-US" sz="1400" kern="1200" dirty="0" smtClean="0"/>
            </a:br>
            <a:r>
              <a:rPr lang="en-US" sz="1400" kern="1200" dirty="0" smtClean="0"/>
              <a:t>Report </a:t>
            </a:r>
            <a:br>
              <a:rPr lang="en-US" sz="1400" kern="1200" dirty="0" smtClean="0"/>
            </a:br>
            <a:r>
              <a:rPr lang="en-US" sz="1400" kern="1200" dirty="0" smtClean="0"/>
              <a:t>(Russell </a:t>
            </a:r>
            <a:r>
              <a:rPr lang="en-US" sz="1400" dirty="0"/>
              <a:t>S</a:t>
            </a:r>
            <a:r>
              <a:rPr lang="en-US" sz="1400" dirty="0" smtClean="0"/>
              <a:t>ubp</a:t>
            </a:r>
            <a:r>
              <a:rPr lang="en-US" sz="1400" kern="1200" dirty="0" smtClean="0"/>
              <a:t>anel Report), </a:t>
            </a:r>
            <a:br>
              <a:rPr lang="en-US" sz="1400" kern="1200" dirty="0" smtClean="0"/>
            </a:br>
            <a:r>
              <a:rPr lang="en-US" sz="1400" kern="1200" dirty="0" smtClean="0"/>
              <a:t>1996</a:t>
            </a:r>
          </a:p>
        </p:txBody>
      </p:sp>
      <p:sp>
        <p:nvSpPr>
          <p:cNvPr id="11" name="Rectangle 10"/>
          <p:cNvSpPr/>
          <p:nvPr/>
        </p:nvSpPr>
        <p:spPr>
          <a:xfrm>
            <a:off x="3671289" y="1671966"/>
            <a:ext cx="1607200" cy="1755909"/>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Status and Needs </a:t>
            </a:r>
            <a:br>
              <a:rPr lang="en-US" sz="1400" kern="1200" dirty="0" smtClean="0"/>
            </a:br>
            <a:r>
              <a:rPr lang="en-US" sz="1400" kern="1200" dirty="0" smtClean="0"/>
              <a:t>of Major Neutron Scattering Facilities </a:t>
            </a:r>
            <a:br>
              <a:rPr lang="en-US" sz="1400" kern="1200" dirty="0" smtClean="0"/>
            </a:br>
            <a:r>
              <a:rPr lang="en-US" sz="1400" kern="1200" dirty="0" smtClean="0"/>
              <a:t>and Instruments in the U.S. (OSTP IWG on Neutron Science), 2002</a:t>
            </a:r>
          </a:p>
        </p:txBody>
      </p:sp>
      <p:sp>
        <p:nvSpPr>
          <p:cNvPr id="13" name="Rectangle 12"/>
          <p:cNvSpPr/>
          <p:nvPr/>
        </p:nvSpPr>
        <p:spPr>
          <a:xfrm>
            <a:off x="5339328" y="1665157"/>
            <a:ext cx="926158" cy="1755909"/>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Office of Science Strategic Plan, 2004</a:t>
            </a:r>
          </a:p>
        </p:txBody>
      </p:sp>
      <p:sp>
        <p:nvSpPr>
          <p:cNvPr id="16" name="Rectangle 15"/>
          <p:cNvSpPr/>
          <p:nvPr/>
        </p:nvSpPr>
        <p:spPr>
          <a:xfrm>
            <a:off x="5999609" y="4235244"/>
            <a:ext cx="1635773" cy="1784555"/>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algn="ctr" defTabSz="533400">
              <a:lnSpc>
                <a:spcPct val="90000"/>
              </a:lnSpc>
              <a:spcAft>
                <a:spcPts val="0"/>
              </a:spcAft>
            </a:pPr>
            <a:r>
              <a:rPr lang="en-US" sz="1400" kern="1200" dirty="0" smtClean="0"/>
              <a:t>Condensed Matter and Materials </a:t>
            </a:r>
            <a:r>
              <a:rPr lang="en-US" sz="1400" dirty="0" smtClean="0"/>
              <a:t>Physics 2010:</a:t>
            </a:r>
            <a:r>
              <a:rPr lang="en-US" sz="1400" kern="1200" dirty="0" smtClean="0"/>
              <a:t> </a:t>
            </a:r>
            <a:br>
              <a:rPr lang="en-US" sz="1400" kern="1200" dirty="0" smtClean="0"/>
            </a:br>
            <a:r>
              <a:rPr lang="en-US" sz="1400" kern="1200" dirty="0" smtClean="0"/>
              <a:t>The Science of the World Around Us, National </a:t>
            </a:r>
            <a:r>
              <a:rPr lang="en-US" sz="1400" dirty="0" smtClean="0"/>
              <a:t>Academies</a:t>
            </a:r>
            <a:r>
              <a:rPr lang="en-US" sz="1400" kern="1200" dirty="0" smtClean="0"/>
              <a:t>, 2007</a:t>
            </a:r>
          </a:p>
        </p:txBody>
      </p:sp>
      <p:sp>
        <p:nvSpPr>
          <p:cNvPr id="22" name="Rectangle 21"/>
          <p:cNvSpPr/>
          <p:nvPr/>
        </p:nvSpPr>
        <p:spPr>
          <a:xfrm>
            <a:off x="228600" y="4226749"/>
            <a:ext cx="1307055" cy="1793048"/>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Aft>
                <a:spcPts val="0"/>
              </a:spcAft>
            </a:pPr>
            <a:r>
              <a:rPr lang="en-US" sz="1400" dirty="0"/>
              <a:t>Major Facilities for Materials Research and Disciplines (Seitz-Eastman Report</a:t>
            </a:r>
            <a:r>
              <a:rPr lang="en-US" sz="1400" dirty="0" smtClean="0"/>
              <a:t>), </a:t>
            </a:r>
            <a:r>
              <a:rPr lang="en-US" sz="1400" dirty="0"/>
              <a:t>1984</a:t>
            </a:r>
          </a:p>
        </p:txBody>
      </p:sp>
      <p:sp>
        <p:nvSpPr>
          <p:cNvPr id="24" name="Rectangle 23"/>
          <p:cNvSpPr/>
          <p:nvPr/>
        </p:nvSpPr>
        <p:spPr>
          <a:xfrm>
            <a:off x="5181600" y="4226889"/>
            <a:ext cx="755419" cy="1792909"/>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Aft>
                <a:spcPts val="0"/>
              </a:spcAft>
            </a:pPr>
            <a:r>
              <a:rPr lang="en-US" sz="1400" dirty="0"/>
              <a:t>Energy Policy Act of 2005</a:t>
            </a:r>
          </a:p>
        </p:txBody>
      </p:sp>
      <p:sp>
        <p:nvSpPr>
          <p:cNvPr id="27" name="Rectangle 26"/>
          <p:cNvSpPr/>
          <p:nvPr/>
        </p:nvSpPr>
        <p:spPr>
          <a:xfrm>
            <a:off x="6321589" y="1665156"/>
            <a:ext cx="872232" cy="1755910"/>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Aft>
                <a:spcPts val="0"/>
              </a:spcAft>
            </a:pPr>
            <a:r>
              <a:rPr lang="en-US" sz="1400" dirty="0" smtClean="0"/>
              <a:t>Interim </a:t>
            </a:r>
            <a:r>
              <a:rPr lang="en-US" sz="1400" dirty="0"/>
              <a:t>Report on Facilities for the Future of </a:t>
            </a:r>
            <a:r>
              <a:rPr lang="en-US" sz="1400" dirty="0" smtClean="0"/>
              <a:t>Science</a:t>
            </a:r>
            <a:r>
              <a:rPr lang="en-US" sz="1400" dirty="0"/>
              <a:t>,</a:t>
            </a:r>
            <a:r>
              <a:rPr lang="en-US" sz="1400" dirty="0" smtClean="0"/>
              <a:t> </a:t>
            </a:r>
            <a:r>
              <a:rPr lang="en-US" sz="1400" dirty="0"/>
              <a:t>2007</a:t>
            </a:r>
          </a:p>
        </p:txBody>
      </p:sp>
      <p:sp>
        <p:nvSpPr>
          <p:cNvPr id="30" name="Rectangle 29"/>
          <p:cNvSpPr/>
          <p:nvPr/>
        </p:nvSpPr>
        <p:spPr>
          <a:xfrm>
            <a:off x="302133" y="1673002"/>
            <a:ext cx="1166438" cy="1759308"/>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Report of the Review Panel on Neutron Scattering (Brinkman Panel Report), 1980</a:t>
            </a:r>
          </a:p>
        </p:txBody>
      </p:sp>
      <p:sp>
        <p:nvSpPr>
          <p:cNvPr id="32" name="Rectangle 31"/>
          <p:cNvSpPr/>
          <p:nvPr/>
        </p:nvSpPr>
        <p:spPr>
          <a:xfrm>
            <a:off x="1518846" y="1663459"/>
            <a:ext cx="930160" cy="1759306"/>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dirty="0" smtClean="0"/>
              <a:t>Under Secretary Salgado</a:t>
            </a:r>
            <a:br>
              <a:rPr lang="en-US" sz="1400" dirty="0" smtClean="0"/>
            </a:br>
            <a:r>
              <a:rPr lang="en-US" sz="1400" kern="1200" dirty="0" smtClean="0"/>
              <a:t>Siting </a:t>
            </a:r>
            <a:br>
              <a:rPr lang="en-US" sz="1400" kern="1200" dirty="0" smtClean="0"/>
            </a:br>
            <a:r>
              <a:rPr lang="en-US" sz="1400" kern="1200" dirty="0" smtClean="0"/>
              <a:t>Memo,</a:t>
            </a:r>
            <a:br>
              <a:rPr lang="en-US" sz="1400" kern="1200" dirty="0" smtClean="0"/>
            </a:br>
            <a:r>
              <a:rPr lang="en-US" sz="1400" kern="1200" dirty="0" smtClean="0"/>
              <a:t>1986</a:t>
            </a:r>
          </a:p>
        </p:txBody>
      </p:sp>
      <p:cxnSp>
        <p:nvCxnSpPr>
          <p:cNvPr id="45" name="Elbow Connector 44"/>
          <p:cNvCxnSpPr>
            <a:stCxn id="9" idx="2"/>
          </p:cNvCxnSpPr>
          <p:nvPr/>
        </p:nvCxnSpPr>
        <p:spPr>
          <a:xfrm rot="5400000">
            <a:off x="2832797" y="3475754"/>
            <a:ext cx="263390" cy="167634"/>
          </a:xfrm>
          <a:prstGeom prst="bentConnector3">
            <a:avLst>
              <a:gd name="adj1" fmla="val 50000"/>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49" name="Elbow Connector 48"/>
          <p:cNvCxnSpPr/>
          <p:nvPr/>
        </p:nvCxnSpPr>
        <p:spPr>
          <a:xfrm rot="16200000" flipH="1">
            <a:off x="4573259" y="3480445"/>
            <a:ext cx="267826" cy="158252"/>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75" name="Elbow Connector 74"/>
          <p:cNvCxnSpPr/>
          <p:nvPr/>
        </p:nvCxnSpPr>
        <p:spPr>
          <a:xfrm rot="5400000" flipH="1" flipV="1">
            <a:off x="4610941" y="3967119"/>
            <a:ext cx="292090" cy="276027"/>
          </a:xfrm>
          <a:prstGeom prst="bentConnector3">
            <a:avLst>
              <a:gd name="adj1" fmla="val 50000"/>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71" name="Elbow Connector 70"/>
          <p:cNvCxnSpPr/>
          <p:nvPr/>
        </p:nvCxnSpPr>
        <p:spPr>
          <a:xfrm rot="5400000" flipH="1" flipV="1">
            <a:off x="3408270" y="3853379"/>
            <a:ext cx="254824" cy="493528"/>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79" name="Elbow Connector 78"/>
          <p:cNvCxnSpPr>
            <a:stCxn id="24" idx="0"/>
          </p:cNvCxnSpPr>
          <p:nvPr/>
        </p:nvCxnSpPr>
        <p:spPr>
          <a:xfrm rot="16200000" flipV="1">
            <a:off x="5348644" y="4016222"/>
            <a:ext cx="254962" cy="166371"/>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31" name="Elbow Connector 30"/>
          <p:cNvCxnSpPr/>
          <p:nvPr/>
        </p:nvCxnSpPr>
        <p:spPr>
          <a:xfrm rot="5400000">
            <a:off x="1795359" y="3433038"/>
            <a:ext cx="263391" cy="261948"/>
          </a:xfrm>
          <a:prstGeom prst="bentConnector3">
            <a:avLst>
              <a:gd name="adj1" fmla="val 50000"/>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34" name="Elbow Connector 33"/>
          <p:cNvCxnSpPr/>
          <p:nvPr/>
        </p:nvCxnSpPr>
        <p:spPr>
          <a:xfrm rot="5400000">
            <a:off x="643970" y="3429723"/>
            <a:ext cx="263391" cy="261948"/>
          </a:xfrm>
          <a:prstGeom prst="bentConnector3">
            <a:avLst>
              <a:gd name="adj1" fmla="val 50000"/>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7687215" y="4234306"/>
            <a:ext cx="1304385" cy="1785494"/>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Aft>
                <a:spcPts val="0"/>
              </a:spcAft>
            </a:pPr>
            <a:r>
              <a:rPr lang="en-US" sz="1400" dirty="0"/>
              <a:t>The Basic Energy Sciences Facilities Prioritization Report, Report of BESAC Subcommittee, 2013</a:t>
            </a:r>
          </a:p>
        </p:txBody>
      </p:sp>
      <p:sp>
        <p:nvSpPr>
          <p:cNvPr id="46" name="Rectangle 45"/>
          <p:cNvSpPr/>
          <p:nvPr/>
        </p:nvSpPr>
        <p:spPr>
          <a:xfrm>
            <a:off x="7245249" y="1665651"/>
            <a:ext cx="1836097" cy="1760105"/>
          </a:xfrm>
          <a:prstGeom prst="rect">
            <a:avLst/>
          </a:prstGeom>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algn="ctr" fontAlgn="auto">
              <a:spcBef>
                <a:spcPts val="0"/>
              </a:spcBef>
              <a:spcAft>
                <a:spcPts val="0"/>
              </a:spcAft>
              <a:defRPr/>
            </a:pPr>
            <a:r>
              <a:rPr lang="en-US" sz="1300" dirty="0"/>
              <a:t>Challenges at the Frontiers of Matter and Energy: Transformative Opportunities for Discovery Science, Report from the Basic Energy Sciences and Advisory Committee, </a:t>
            </a:r>
            <a:r>
              <a:rPr lang="en-US" sz="1300" dirty="0" smtClean="0"/>
              <a:t>2015</a:t>
            </a:r>
            <a:endParaRPr lang="en-US" sz="1300" dirty="0"/>
          </a:p>
        </p:txBody>
      </p:sp>
      <p:cxnSp>
        <p:nvCxnSpPr>
          <p:cNvPr id="63" name="Elbow Connector 62"/>
          <p:cNvCxnSpPr/>
          <p:nvPr/>
        </p:nvCxnSpPr>
        <p:spPr>
          <a:xfrm rot="5400000" flipH="1" flipV="1">
            <a:off x="892505" y="4025219"/>
            <a:ext cx="263390" cy="167634"/>
          </a:xfrm>
          <a:prstGeom prst="bentConnector3">
            <a:avLst>
              <a:gd name="adj1" fmla="val 50000"/>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3827919" y="4220242"/>
            <a:ext cx="1286837" cy="1799555"/>
          </a:xfrm>
          <a:prstGeom prst="rect">
            <a:avLst/>
          </a:prstGeom>
          <a:solidFill>
            <a:schemeClr val="lt1">
              <a:hueOff val="0"/>
              <a:satOff val="0"/>
              <a:lumOff val="0"/>
            </a:schemeClr>
          </a:solidFill>
          <a:ln>
            <a:solidFill>
              <a:schemeClr val="accent3"/>
            </a:solidFill>
          </a:ln>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533400">
              <a:lnSpc>
                <a:spcPct val="90000"/>
              </a:lnSpc>
              <a:spcBef>
                <a:spcPct val="0"/>
              </a:spcBef>
              <a:spcAft>
                <a:spcPts val="0"/>
              </a:spcAft>
            </a:pPr>
            <a:r>
              <a:rPr lang="en-US" sz="1400" kern="1200" dirty="0" smtClean="0"/>
              <a:t>Facilities </a:t>
            </a:r>
            <a:br>
              <a:rPr lang="en-US" sz="1400" kern="1200" dirty="0" smtClean="0"/>
            </a:br>
            <a:r>
              <a:rPr lang="en-US" sz="1400" kern="1200" dirty="0" smtClean="0"/>
              <a:t>for the Future </a:t>
            </a:r>
            <a:br>
              <a:rPr lang="en-US" sz="1400" kern="1200" dirty="0" smtClean="0"/>
            </a:br>
            <a:r>
              <a:rPr lang="en-US" sz="1400" kern="1200" dirty="0" smtClean="0"/>
              <a:t>of Science: </a:t>
            </a:r>
            <a:br>
              <a:rPr lang="en-US" sz="1400" kern="1200" dirty="0" smtClean="0"/>
            </a:br>
            <a:r>
              <a:rPr lang="en-US" sz="1400" kern="1200" dirty="0" smtClean="0"/>
              <a:t>A Twenty-</a:t>
            </a:r>
            <a:br>
              <a:rPr lang="en-US" sz="1400" kern="1200" dirty="0" smtClean="0"/>
            </a:br>
            <a:r>
              <a:rPr lang="en-US" sz="1400" kern="1200" dirty="0" smtClean="0"/>
              <a:t>Year Outlook </a:t>
            </a:r>
            <a:br>
              <a:rPr lang="en-US" sz="1400" kern="1200" dirty="0" smtClean="0"/>
            </a:br>
            <a:r>
              <a:rPr lang="en-US" sz="1400" kern="1200" dirty="0" smtClean="0"/>
              <a:t>(DOE-SC), 2003</a:t>
            </a:r>
          </a:p>
        </p:txBody>
      </p:sp>
      <p:cxnSp>
        <p:nvCxnSpPr>
          <p:cNvPr id="80" name="Elbow Connector 79"/>
          <p:cNvCxnSpPr/>
          <p:nvPr/>
        </p:nvCxnSpPr>
        <p:spPr>
          <a:xfrm rot="16200000" flipH="1" flipV="1">
            <a:off x="5265526" y="3313513"/>
            <a:ext cx="254824" cy="493528"/>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84" name="Elbow Connector 83"/>
          <p:cNvCxnSpPr/>
          <p:nvPr/>
        </p:nvCxnSpPr>
        <p:spPr>
          <a:xfrm rot="16200000" flipH="1" flipV="1">
            <a:off x="6163119" y="3309649"/>
            <a:ext cx="254824" cy="493528"/>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85" name="Elbow Connector 84"/>
          <p:cNvCxnSpPr/>
          <p:nvPr/>
        </p:nvCxnSpPr>
        <p:spPr>
          <a:xfrm rot="16200000" flipV="1">
            <a:off x="6175623" y="3852573"/>
            <a:ext cx="254824" cy="493528"/>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90" name="Elbow Connector 89"/>
          <p:cNvCxnSpPr/>
          <p:nvPr/>
        </p:nvCxnSpPr>
        <p:spPr>
          <a:xfrm rot="16200000" flipV="1">
            <a:off x="7492406" y="3692064"/>
            <a:ext cx="274320" cy="823013"/>
          </a:xfrm>
          <a:prstGeom prst="bentConnector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cxnSp>
        <p:nvCxnSpPr>
          <p:cNvPr id="91" name="Elbow Connector 90"/>
          <p:cNvCxnSpPr/>
          <p:nvPr/>
        </p:nvCxnSpPr>
        <p:spPr>
          <a:xfrm rot="5400000">
            <a:off x="7766727" y="3283817"/>
            <a:ext cx="274320" cy="548640"/>
          </a:xfrm>
          <a:prstGeom prst="bentConnector3">
            <a:avLst>
              <a:gd name="adj1" fmla="val 42453"/>
            </a:avLst>
          </a:prstGeom>
          <a:ln w="25400">
            <a:solidFill>
              <a:schemeClr val="accent3"/>
            </a:solidFill>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5292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24" y="256032"/>
            <a:ext cx="8636290" cy="877163"/>
          </a:xfrm>
        </p:spPr>
        <p:txBody>
          <a:bodyPr/>
          <a:lstStyle/>
          <a:p>
            <a:r>
              <a:rPr lang="en-US" dirty="0" smtClean="0"/>
              <a:t>SNS upgrade is packaged as 2 projects: SNS-PPU and SNS-STS</a:t>
            </a:r>
            <a:endParaRPr lang="en-US"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658" y="2688774"/>
            <a:ext cx="9144000" cy="4560570"/>
          </a:xfrm>
          <a:prstGeom prst="rect">
            <a:avLst/>
          </a:prstGeom>
        </p:spPr>
      </p:pic>
      <p:grpSp>
        <p:nvGrpSpPr>
          <p:cNvPr id="14" name="Group 13"/>
          <p:cNvGrpSpPr/>
          <p:nvPr/>
        </p:nvGrpSpPr>
        <p:grpSpPr>
          <a:xfrm>
            <a:off x="334045" y="1542602"/>
            <a:ext cx="8475259" cy="2419798"/>
            <a:chOff x="312837" y="1542602"/>
            <a:chExt cx="8996659" cy="1741290"/>
          </a:xfrm>
          <a:noFill/>
        </p:grpSpPr>
        <p:sp>
          <p:nvSpPr>
            <p:cNvPr id="11" name="Freeform 10"/>
            <p:cNvSpPr/>
            <p:nvPr/>
          </p:nvSpPr>
          <p:spPr>
            <a:xfrm>
              <a:off x="312837" y="1542603"/>
              <a:ext cx="2902148" cy="1741289"/>
            </a:xfrm>
            <a:custGeom>
              <a:avLst/>
              <a:gdLst>
                <a:gd name="connsiteX0" fmla="*/ 0 w 2902148"/>
                <a:gd name="connsiteY0" fmla="*/ 0 h 1741289"/>
                <a:gd name="connsiteX1" fmla="*/ 2902148 w 2902148"/>
                <a:gd name="connsiteY1" fmla="*/ 0 h 1741289"/>
                <a:gd name="connsiteX2" fmla="*/ 2902148 w 2902148"/>
                <a:gd name="connsiteY2" fmla="*/ 1741289 h 1741289"/>
                <a:gd name="connsiteX3" fmla="*/ 0 w 2902148"/>
                <a:gd name="connsiteY3" fmla="*/ 1741289 h 1741289"/>
                <a:gd name="connsiteX4" fmla="*/ 0 w 2902148"/>
                <a:gd name="connsiteY4" fmla="*/ 0 h 1741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2148" h="1741289">
                  <a:moveTo>
                    <a:pt x="0" y="0"/>
                  </a:moveTo>
                  <a:lnTo>
                    <a:pt x="2902148" y="0"/>
                  </a:lnTo>
                  <a:lnTo>
                    <a:pt x="2902148" y="1741289"/>
                  </a:lnTo>
                  <a:lnTo>
                    <a:pt x="0" y="1741289"/>
                  </a:lnTo>
                  <a:lnTo>
                    <a:pt x="0" y="0"/>
                  </a:lnTo>
                  <a:close/>
                </a:path>
              </a:pathLst>
            </a:custGeom>
            <a:grpFill/>
            <a:ln>
              <a:gradFill flip="none" rotWithShape="1">
                <a:gsLst>
                  <a:gs pos="0">
                    <a:schemeClr val="accent2"/>
                  </a:gs>
                  <a:gs pos="100000">
                    <a:schemeClr val="bg1">
                      <a:alpha val="0"/>
                    </a:schemeClr>
                  </a:gs>
                </a:gsLst>
                <a:lin ang="5400000" scaled="1"/>
                <a:tileRect/>
              </a:gradFill>
            </a:ln>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37160" tIns="137160" rIns="137160" bIns="68580" numCol="1" spcCol="1270" anchor="t" anchorCtr="0">
              <a:noAutofit/>
            </a:bodyPr>
            <a:lstStyle/>
            <a:p>
              <a:pPr lvl="0" algn="ctr" defTabSz="800100">
                <a:lnSpc>
                  <a:spcPct val="90000"/>
                </a:lnSpc>
                <a:spcBef>
                  <a:spcPts val="1200"/>
                </a:spcBef>
                <a:spcAft>
                  <a:spcPts val="0"/>
                </a:spcAft>
              </a:pPr>
              <a:r>
                <a:rPr lang="en-US" kern="1200" dirty="0" smtClean="0"/>
                <a:t>SNS-PPU upgrades </a:t>
              </a:r>
              <a:br>
                <a:rPr lang="en-US" kern="1200" dirty="0" smtClean="0"/>
              </a:br>
              <a:r>
                <a:rPr lang="en-US" kern="1200" dirty="0" smtClean="0"/>
                <a:t>the existing accelerator structure</a:t>
              </a:r>
              <a:endParaRPr lang="en-US" kern="1200" dirty="0"/>
            </a:p>
            <a:p>
              <a:pPr marL="0" lvl="1" algn="ctr" defTabSz="622300">
                <a:lnSpc>
                  <a:spcPct val="90000"/>
                </a:lnSpc>
                <a:spcBef>
                  <a:spcPts val="1200"/>
                </a:spcBef>
                <a:spcAft>
                  <a:spcPts val="0"/>
                </a:spcAft>
              </a:pPr>
              <a:r>
                <a:rPr lang="en-US" sz="1600" kern="1200" dirty="0" smtClean="0"/>
                <a:t>Increases neutron flux </a:t>
              </a:r>
              <a:br>
                <a:rPr lang="en-US" sz="1600" kern="1200" dirty="0" smtClean="0"/>
              </a:br>
              <a:r>
                <a:rPr lang="en-US" sz="1600" kern="1200" dirty="0" smtClean="0"/>
                <a:t>to </a:t>
              </a:r>
              <a:r>
                <a:rPr lang="en-US" sz="1600" kern="1200" dirty="0" smtClean="0"/>
                <a:t>existing </a:t>
              </a:r>
              <a:r>
                <a:rPr lang="en-US" sz="1600" kern="1200" dirty="0" smtClean="0"/>
                <a:t>beamlines</a:t>
              </a:r>
              <a:endParaRPr lang="en-US" sz="1600" kern="1200" dirty="0"/>
            </a:p>
            <a:p>
              <a:pPr marL="0" lvl="1" algn="ctr" defTabSz="622300">
                <a:lnSpc>
                  <a:spcPct val="90000"/>
                </a:lnSpc>
                <a:spcBef>
                  <a:spcPts val="1200"/>
                </a:spcBef>
                <a:spcAft>
                  <a:spcPts val="0"/>
                </a:spcAft>
              </a:pPr>
              <a:r>
                <a:rPr lang="en-US" sz="1600" kern="1200" dirty="0" smtClean="0"/>
                <a:t>Provides a platform </a:t>
              </a:r>
              <a:br>
                <a:rPr lang="en-US" sz="1600" kern="1200" dirty="0" smtClean="0"/>
              </a:br>
              <a:r>
                <a:rPr lang="en-US" sz="1600" kern="1200" dirty="0" smtClean="0"/>
                <a:t>for SNS-STS</a:t>
              </a:r>
              <a:endParaRPr lang="en-US" sz="1600" kern="1200" dirty="0"/>
            </a:p>
          </p:txBody>
        </p:sp>
        <p:sp>
          <p:nvSpPr>
            <p:cNvPr id="12" name="Freeform 11"/>
            <p:cNvSpPr/>
            <p:nvPr/>
          </p:nvSpPr>
          <p:spPr>
            <a:xfrm>
              <a:off x="3360092" y="1542603"/>
              <a:ext cx="2902148" cy="1741289"/>
            </a:xfrm>
            <a:custGeom>
              <a:avLst/>
              <a:gdLst>
                <a:gd name="connsiteX0" fmla="*/ 0 w 2902148"/>
                <a:gd name="connsiteY0" fmla="*/ 0 h 1741289"/>
                <a:gd name="connsiteX1" fmla="*/ 2902148 w 2902148"/>
                <a:gd name="connsiteY1" fmla="*/ 0 h 1741289"/>
                <a:gd name="connsiteX2" fmla="*/ 2902148 w 2902148"/>
                <a:gd name="connsiteY2" fmla="*/ 1741289 h 1741289"/>
                <a:gd name="connsiteX3" fmla="*/ 0 w 2902148"/>
                <a:gd name="connsiteY3" fmla="*/ 1741289 h 1741289"/>
                <a:gd name="connsiteX4" fmla="*/ 0 w 2902148"/>
                <a:gd name="connsiteY4" fmla="*/ 0 h 1741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2148" h="1741289">
                  <a:moveTo>
                    <a:pt x="0" y="0"/>
                  </a:moveTo>
                  <a:lnTo>
                    <a:pt x="2902148" y="0"/>
                  </a:lnTo>
                  <a:lnTo>
                    <a:pt x="2902148" y="1741289"/>
                  </a:lnTo>
                  <a:lnTo>
                    <a:pt x="0" y="1741289"/>
                  </a:lnTo>
                  <a:lnTo>
                    <a:pt x="0" y="0"/>
                  </a:lnTo>
                  <a:close/>
                </a:path>
              </a:pathLst>
            </a:custGeom>
            <a:grpFill/>
            <a:ln>
              <a:gradFill flip="none" rotWithShape="1">
                <a:gsLst>
                  <a:gs pos="0">
                    <a:schemeClr val="accent2"/>
                  </a:gs>
                  <a:gs pos="100000">
                    <a:schemeClr val="bg1">
                      <a:alpha val="0"/>
                    </a:schemeClr>
                  </a:gs>
                </a:gsLst>
                <a:lin ang="5400000" scaled="1"/>
                <a:tileRect/>
              </a:gradFill>
            </a:ln>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37160" tIns="137160" rIns="137160" bIns="68580" numCol="1" spcCol="1270" anchor="t" anchorCtr="0">
              <a:noAutofit/>
            </a:bodyPr>
            <a:lstStyle/>
            <a:p>
              <a:pPr lvl="0" algn="ctr" defTabSz="800100">
                <a:lnSpc>
                  <a:spcPct val="90000"/>
                </a:lnSpc>
                <a:spcBef>
                  <a:spcPts val="1200"/>
                </a:spcBef>
                <a:spcAft>
                  <a:spcPts val="0"/>
                </a:spcAft>
              </a:pPr>
              <a:r>
                <a:rPr lang="en-US" kern="1200" dirty="0" smtClean="0"/>
                <a:t>SNS-STS constructs </a:t>
              </a:r>
              <a:br>
                <a:rPr lang="en-US" kern="1200" dirty="0" smtClean="0"/>
              </a:br>
              <a:r>
                <a:rPr lang="en-US" kern="1200" dirty="0" smtClean="0"/>
                <a:t>a second target station with an initial suite </a:t>
              </a:r>
              <a:br>
                <a:rPr lang="en-US" kern="1200" dirty="0" smtClean="0"/>
              </a:br>
              <a:r>
                <a:rPr lang="en-US" kern="1200" dirty="0" smtClean="0"/>
                <a:t>of 8 beam lines </a:t>
              </a:r>
              <a:endParaRPr lang="en-US" kern="1200" dirty="0"/>
            </a:p>
          </p:txBody>
        </p:sp>
        <p:sp>
          <p:nvSpPr>
            <p:cNvPr id="13" name="Freeform 12"/>
            <p:cNvSpPr/>
            <p:nvPr/>
          </p:nvSpPr>
          <p:spPr>
            <a:xfrm>
              <a:off x="6407348" y="1542602"/>
              <a:ext cx="2902148" cy="1741289"/>
            </a:xfrm>
            <a:custGeom>
              <a:avLst/>
              <a:gdLst>
                <a:gd name="connsiteX0" fmla="*/ 0 w 2902148"/>
                <a:gd name="connsiteY0" fmla="*/ 0 h 1741289"/>
                <a:gd name="connsiteX1" fmla="*/ 2902148 w 2902148"/>
                <a:gd name="connsiteY1" fmla="*/ 0 h 1741289"/>
                <a:gd name="connsiteX2" fmla="*/ 2902148 w 2902148"/>
                <a:gd name="connsiteY2" fmla="*/ 1741289 h 1741289"/>
                <a:gd name="connsiteX3" fmla="*/ 0 w 2902148"/>
                <a:gd name="connsiteY3" fmla="*/ 1741289 h 1741289"/>
                <a:gd name="connsiteX4" fmla="*/ 0 w 2902148"/>
                <a:gd name="connsiteY4" fmla="*/ 0 h 1741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2148" h="1741289">
                  <a:moveTo>
                    <a:pt x="0" y="0"/>
                  </a:moveTo>
                  <a:lnTo>
                    <a:pt x="2902148" y="0"/>
                  </a:lnTo>
                  <a:lnTo>
                    <a:pt x="2902148" y="1741289"/>
                  </a:lnTo>
                  <a:lnTo>
                    <a:pt x="0" y="1741289"/>
                  </a:lnTo>
                  <a:lnTo>
                    <a:pt x="0" y="0"/>
                  </a:lnTo>
                  <a:close/>
                </a:path>
              </a:pathLst>
            </a:custGeom>
            <a:grpFill/>
            <a:ln>
              <a:gradFill flip="none" rotWithShape="1">
                <a:gsLst>
                  <a:gs pos="0">
                    <a:schemeClr val="accent2"/>
                  </a:gs>
                  <a:gs pos="100000">
                    <a:schemeClr val="bg1">
                      <a:alpha val="0"/>
                    </a:schemeClr>
                  </a:gs>
                </a:gsLst>
                <a:lin ang="5400000" scaled="1"/>
                <a:tileRect/>
              </a:gradFill>
            </a:ln>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37160" tIns="137160" rIns="137160" bIns="68580" numCol="1" spcCol="1270" anchor="t" anchorCtr="0">
              <a:noAutofit/>
            </a:bodyPr>
            <a:lstStyle/>
            <a:p>
              <a:pPr lvl="0" algn="ctr" defTabSz="800100">
                <a:lnSpc>
                  <a:spcPct val="90000"/>
                </a:lnSpc>
                <a:spcBef>
                  <a:spcPts val="1200"/>
                </a:spcBef>
                <a:spcAft>
                  <a:spcPts val="0"/>
                </a:spcAft>
              </a:pPr>
              <a:r>
                <a:rPr lang="en-US" kern="1200" dirty="0" smtClean="0"/>
                <a:t>Mission need </a:t>
              </a:r>
              <a:br>
                <a:rPr lang="en-US" kern="1200" dirty="0" smtClean="0"/>
              </a:br>
              <a:r>
                <a:rPr lang="en-US" kern="1200" dirty="0" smtClean="0"/>
                <a:t>and science case </a:t>
              </a:r>
              <a:br>
                <a:rPr lang="en-US" kern="1200" dirty="0" smtClean="0"/>
              </a:br>
              <a:r>
                <a:rPr lang="en-US" kern="1200" dirty="0" smtClean="0"/>
                <a:t>for SNS-PPU </a:t>
              </a:r>
              <a:br>
                <a:rPr lang="en-US" kern="1200" dirty="0" smtClean="0"/>
              </a:br>
              <a:r>
                <a:rPr lang="en-US" kern="1200" dirty="0" smtClean="0"/>
                <a:t>and SNS-STS </a:t>
              </a:r>
              <a:br>
                <a:rPr lang="en-US" kern="1200" dirty="0" smtClean="0"/>
              </a:br>
              <a:r>
                <a:rPr lang="en-US" kern="1200" dirty="0" smtClean="0"/>
                <a:t>are the same</a:t>
              </a:r>
              <a:endParaRPr lang="en-US" kern="1200" dirty="0"/>
            </a:p>
          </p:txBody>
        </p:sp>
      </p:grpSp>
    </p:spTree>
    <p:extLst>
      <p:ext uri="{BB962C8B-B14F-4D97-AF65-F5344CB8AC3E}">
        <p14:creationId xmlns:p14="http://schemas.microsoft.com/office/powerpoint/2010/main" val="7163679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683" y="212937"/>
            <a:ext cx="8636290" cy="1036694"/>
          </a:xfrm>
        </p:spPr>
        <p:txBody>
          <a:bodyPr/>
          <a:lstStyle/>
          <a:p>
            <a:r>
              <a:rPr lang="en-US" sz="2400" dirty="0"/>
              <a:t>C</a:t>
            </a:r>
            <a:r>
              <a:rPr lang="en-US" sz="2400" dirty="0" smtClean="0"/>
              <a:t>ommunity </a:t>
            </a:r>
            <a:r>
              <a:rPr lang="en-US" sz="2400" dirty="0"/>
              <a:t>input, technical concept development, and operational experience </a:t>
            </a:r>
            <a:r>
              <a:rPr lang="en-US" sz="2400" dirty="0" smtClean="0"/>
              <a:t>used </a:t>
            </a:r>
            <a:r>
              <a:rPr lang="en-US" sz="2400" dirty="0"/>
              <a:t>to finalize </a:t>
            </a:r>
            <a:r>
              <a:rPr lang="en-US" sz="2400" dirty="0" smtClean="0"/>
              <a:t>scope </a:t>
            </a:r>
            <a:r>
              <a:rPr lang="en-US" sz="2400" dirty="0"/>
              <a:t>and </a:t>
            </a:r>
            <a:r>
              <a:rPr lang="en-US" sz="2400" dirty="0" smtClean="0"/>
              <a:t>performance </a:t>
            </a:r>
            <a:r>
              <a:rPr lang="en-US" sz="2400" dirty="0"/>
              <a:t>of STS</a:t>
            </a:r>
          </a:p>
        </p:txBody>
      </p:sp>
      <p:grpSp>
        <p:nvGrpSpPr>
          <p:cNvPr id="64" name="Group 63"/>
          <p:cNvGrpSpPr/>
          <p:nvPr/>
        </p:nvGrpSpPr>
        <p:grpSpPr>
          <a:xfrm>
            <a:off x="487884" y="1253043"/>
            <a:ext cx="8423848" cy="4008261"/>
            <a:chOff x="438096" y="1557437"/>
            <a:chExt cx="7791504" cy="3707377"/>
          </a:xfrm>
        </p:grpSpPr>
        <p:sp>
          <p:nvSpPr>
            <p:cNvPr id="55" name="Rectangle 54"/>
            <p:cNvSpPr/>
            <p:nvPr/>
          </p:nvSpPr>
          <p:spPr>
            <a:xfrm>
              <a:off x="3058882" y="3259779"/>
              <a:ext cx="4876800" cy="480148"/>
            </a:xfrm>
            <a:prstGeom prst="rect">
              <a:avLst/>
            </a:prstGeom>
            <a:solidFill>
              <a:schemeClr val="bg1"/>
            </a:solidFill>
            <a:ln>
              <a:gradFill flip="none" rotWithShape="1">
                <a:gsLst>
                  <a:gs pos="0">
                    <a:schemeClr val="accent1">
                      <a:tint val="66000"/>
                      <a:satMod val="160000"/>
                    </a:schemeClr>
                  </a:gs>
                  <a:gs pos="50000">
                    <a:schemeClr val="accent1">
                      <a:tint val="44500"/>
                      <a:satMod val="160000"/>
                    </a:schemeClr>
                  </a:gs>
                  <a:gs pos="100000">
                    <a:schemeClr val="bg1">
                      <a:alpha val="0"/>
                    </a:schemeClr>
                  </a:gs>
                </a:gsLst>
                <a:lin ang="10800000" scaled="1"/>
                <a:tileRect/>
              </a:gradFill>
            </a:ln>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17627" tIns="117627" rIns="731520" bIns="117627" numCol="1" spcCol="1270" anchor="ctr" anchorCtr="0">
              <a:noAutofit/>
            </a:bodyPr>
            <a:lstStyle/>
            <a:p>
              <a:pPr lvl="0" algn="r" defTabSz="1066800">
                <a:lnSpc>
                  <a:spcPct val="90000"/>
                </a:lnSpc>
                <a:spcBef>
                  <a:spcPct val="0"/>
                </a:spcBef>
                <a:spcAft>
                  <a:spcPct val="35000"/>
                </a:spcAft>
              </a:pPr>
              <a:r>
                <a:rPr lang="en-US" kern="1200" dirty="0" smtClean="0"/>
                <a:t>Technical Design Report for STS, 2015</a:t>
              </a:r>
              <a:endParaRPr lang="en-US" kern="1200" dirty="0"/>
            </a:p>
          </p:txBody>
        </p:sp>
        <p:sp>
          <p:nvSpPr>
            <p:cNvPr id="52" name="Rectangle 51"/>
            <p:cNvSpPr/>
            <p:nvPr/>
          </p:nvSpPr>
          <p:spPr>
            <a:xfrm>
              <a:off x="2209800" y="1557437"/>
              <a:ext cx="4876800" cy="480148"/>
            </a:xfrm>
            <a:prstGeom prst="rect">
              <a:avLst/>
            </a:prstGeom>
            <a:noFill/>
            <a:ln>
              <a:gradFill flip="none" rotWithShape="1">
                <a:gsLst>
                  <a:gs pos="0">
                    <a:schemeClr val="accent1">
                      <a:tint val="66000"/>
                      <a:satMod val="160000"/>
                    </a:schemeClr>
                  </a:gs>
                  <a:gs pos="50000">
                    <a:schemeClr val="accent1">
                      <a:tint val="44500"/>
                      <a:satMod val="160000"/>
                    </a:schemeClr>
                  </a:gs>
                  <a:gs pos="100000">
                    <a:schemeClr val="bg1">
                      <a:alpha val="0"/>
                    </a:schemeClr>
                  </a:gs>
                </a:gsLst>
                <a:lin ang="10800000" scaled="1"/>
                <a:tileRect/>
              </a:gradFill>
            </a:ln>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17627" tIns="117627" rIns="731520" bIns="117627" numCol="1" spcCol="1270" anchor="ctr" anchorCtr="0">
              <a:noAutofit/>
            </a:bodyPr>
            <a:lstStyle/>
            <a:p>
              <a:pPr lvl="0" algn="r" defTabSz="1066800">
                <a:lnSpc>
                  <a:spcPct val="90000"/>
                </a:lnSpc>
                <a:spcBef>
                  <a:spcPct val="0"/>
                </a:spcBef>
                <a:spcAft>
                  <a:spcPct val="35000"/>
                </a:spcAft>
              </a:pPr>
              <a:r>
                <a:rPr lang="en-US" kern="1200" dirty="0" smtClean="0"/>
                <a:t>Neutron Sciences Strategic Plan, 2014</a:t>
              </a:r>
              <a:endParaRPr lang="en-US" kern="1200" dirty="0"/>
            </a:p>
          </p:txBody>
        </p:sp>
        <p:sp>
          <p:nvSpPr>
            <p:cNvPr id="53" name="Rectangle 52"/>
            <p:cNvSpPr/>
            <p:nvPr/>
          </p:nvSpPr>
          <p:spPr>
            <a:xfrm>
              <a:off x="2500884" y="2124885"/>
              <a:ext cx="4876800" cy="480148"/>
            </a:xfrm>
            <a:prstGeom prst="rect">
              <a:avLst/>
            </a:prstGeom>
            <a:noFill/>
            <a:ln>
              <a:gradFill flip="none" rotWithShape="1">
                <a:gsLst>
                  <a:gs pos="0">
                    <a:schemeClr val="accent1">
                      <a:tint val="66000"/>
                      <a:satMod val="160000"/>
                    </a:schemeClr>
                  </a:gs>
                  <a:gs pos="50000">
                    <a:schemeClr val="accent1">
                      <a:tint val="44500"/>
                      <a:satMod val="160000"/>
                    </a:schemeClr>
                  </a:gs>
                  <a:gs pos="100000">
                    <a:schemeClr val="bg1">
                      <a:alpha val="0"/>
                    </a:schemeClr>
                  </a:gs>
                </a:gsLst>
                <a:lin ang="10800000" scaled="1"/>
                <a:tileRect/>
              </a:gradFill>
            </a:ln>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17627" tIns="117627" rIns="731520" bIns="117627" numCol="1" spcCol="1270" anchor="ctr" anchorCtr="0">
              <a:noAutofit/>
            </a:bodyPr>
            <a:lstStyle/>
            <a:p>
              <a:pPr lvl="0" algn="r" defTabSz="1066800">
                <a:lnSpc>
                  <a:spcPct val="90000"/>
                </a:lnSpc>
                <a:spcBef>
                  <a:spcPct val="0"/>
                </a:spcBef>
                <a:spcAft>
                  <a:spcPct val="35000"/>
                </a:spcAft>
              </a:pPr>
              <a:r>
                <a:rPr lang="en-US" kern="1200" dirty="0" smtClean="0"/>
                <a:t>Grand challenge workshops, 2014</a:t>
              </a:r>
              <a:endParaRPr lang="en-US" kern="1200" dirty="0"/>
            </a:p>
          </p:txBody>
        </p:sp>
        <p:sp>
          <p:nvSpPr>
            <p:cNvPr id="54" name="Rectangle 53"/>
            <p:cNvSpPr/>
            <p:nvPr/>
          </p:nvSpPr>
          <p:spPr>
            <a:xfrm>
              <a:off x="2791968" y="2692332"/>
              <a:ext cx="4876800" cy="480148"/>
            </a:xfrm>
            <a:prstGeom prst="rect">
              <a:avLst/>
            </a:prstGeom>
            <a:noFill/>
            <a:ln>
              <a:gradFill flip="none" rotWithShape="1">
                <a:gsLst>
                  <a:gs pos="0">
                    <a:schemeClr val="accent1">
                      <a:tint val="66000"/>
                      <a:satMod val="160000"/>
                    </a:schemeClr>
                  </a:gs>
                  <a:gs pos="50000">
                    <a:schemeClr val="accent1">
                      <a:tint val="44500"/>
                      <a:satMod val="160000"/>
                    </a:schemeClr>
                  </a:gs>
                  <a:gs pos="100000">
                    <a:schemeClr val="bg1">
                      <a:alpha val="0"/>
                    </a:schemeClr>
                  </a:gs>
                </a:gsLst>
                <a:lin ang="10800000" scaled="1"/>
                <a:tileRect/>
              </a:gradFill>
            </a:ln>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17627" tIns="117627" rIns="731520" bIns="117627" numCol="1" spcCol="1270" anchor="ctr" anchorCtr="0">
              <a:noAutofit/>
            </a:bodyPr>
            <a:lstStyle/>
            <a:p>
              <a:pPr lvl="0" algn="r" defTabSz="1066800">
                <a:lnSpc>
                  <a:spcPct val="90000"/>
                </a:lnSpc>
                <a:spcBef>
                  <a:spcPct val="0"/>
                </a:spcBef>
                <a:spcAft>
                  <a:spcPct val="35000"/>
                </a:spcAft>
              </a:pPr>
              <a:r>
                <a:rPr lang="en-US" kern="1200" dirty="0" smtClean="0"/>
                <a:t>Science case for STS, </a:t>
              </a:r>
              <a:r>
                <a:rPr lang="en-US" kern="1200" dirty="0" smtClean="0"/>
                <a:t>2015</a:t>
              </a:r>
              <a:endParaRPr lang="en-US" kern="1200" dirty="0"/>
            </a:p>
          </p:txBody>
        </p:sp>
        <p:sp>
          <p:nvSpPr>
            <p:cNvPr id="56" name="Freeform 55"/>
            <p:cNvSpPr/>
            <p:nvPr/>
          </p:nvSpPr>
          <p:spPr>
            <a:xfrm>
              <a:off x="6586780" y="1925186"/>
              <a:ext cx="418487" cy="312096"/>
            </a:xfrm>
            <a:custGeom>
              <a:avLst/>
              <a:gdLst>
                <a:gd name="connsiteX0" fmla="*/ 0 w 581152"/>
                <a:gd name="connsiteY0" fmla="*/ 319634 h 581152"/>
                <a:gd name="connsiteX1" fmla="*/ 130759 w 581152"/>
                <a:gd name="connsiteY1" fmla="*/ 319634 h 581152"/>
                <a:gd name="connsiteX2" fmla="*/ 130759 w 581152"/>
                <a:gd name="connsiteY2" fmla="*/ 0 h 581152"/>
                <a:gd name="connsiteX3" fmla="*/ 450393 w 581152"/>
                <a:gd name="connsiteY3" fmla="*/ 0 h 581152"/>
                <a:gd name="connsiteX4" fmla="*/ 450393 w 581152"/>
                <a:gd name="connsiteY4" fmla="*/ 319634 h 581152"/>
                <a:gd name="connsiteX5" fmla="*/ 581152 w 581152"/>
                <a:gd name="connsiteY5" fmla="*/ 319634 h 581152"/>
                <a:gd name="connsiteX6" fmla="*/ 290576 w 581152"/>
                <a:gd name="connsiteY6" fmla="*/ 581152 h 581152"/>
                <a:gd name="connsiteX7" fmla="*/ 0 w 581152"/>
                <a:gd name="connsiteY7" fmla="*/ 319634 h 58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152" h="581152">
                  <a:moveTo>
                    <a:pt x="0" y="319634"/>
                  </a:moveTo>
                  <a:lnTo>
                    <a:pt x="130759" y="319634"/>
                  </a:lnTo>
                  <a:lnTo>
                    <a:pt x="130759" y="0"/>
                  </a:lnTo>
                  <a:lnTo>
                    <a:pt x="450393" y="0"/>
                  </a:lnTo>
                  <a:lnTo>
                    <a:pt x="450393" y="319634"/>
                  </a:lnTo>
                  <a:lnTo>
                    <a:pt x="581152" y="319634"/>
                  </a:lnTo>
                  <a:lnTo>
                    <a:pt x="290576" y="581152"/>
                  </a:lnTo>
                  <a:lnTo>
                    <a:pt x="0" y="319634"/>
                  </a:lnTo>
                  <a:close/>
                </a:path>
              </a:pathLst>
            </a:custGeom>
          </p:spPr>
          <p:style>
            <a:lnRef idx="2">
              <a:schemeClr val="accent1">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5049" tIns="34290" rIns="165049" bIns="178125" numCol="1" spcCol="1270" anchor="ctr" anchorCtr="0">
              <a:noAutofit/>
            </a:bodyPr>
            <a:lstStyle/>
            <a:p>
              <a:pPr lvl="0" algn="ctr" defTabSz="1200150">
                <a:lnSpc>
                  <a:spcPct val="90000"/>
                </a:lnSpc>
                <a:spcBef>
                  <a:spcPct val="0"/>
                </a:spcBef>
                <a:spcAft>
                  <a:spcPct val="35000"/>
                </a:spcAft>
              </a:pPr>
              <a:endParaRPr lang="en-US" kern="1200"/>
            </a:p>
          </p:txBody>
        </p:sp>
        <p:sp>
          <p:nvSpPr>
            <p:cNvPr id="57" name="Freeform 56"/>
            <p:cNvSpPr/>
            <p:nvPr/>
          </p:nvSpPr>
          <p:spPr>
            <a:xfrm>
              <a:off x="6877864" y="2492634"/>
              <a:ext cx="418487" cy="312096"/>
            </a:xfrm>
            <a:custGeom>
              <a:avLst/>
              <a:gdLst>
                <a:gd name="connsiteX0" fmla="*/ 0 w 581152"/>
                <a:gd name="connsiteY0" fmla="*/ 319634 h 581152"/>
                <a:gd name="connsiteX1" fmla="*/ 130759 w 581152"/>
                <a:gd name="connsiteY1" fmla="*/ 319634 h 581152"/>
                <a:gd name="connsiteX2" fmla="*/ 130759 w 581152"/>
                <a:gd name="connsiteY2" fmla="*/ 0 h 581152"/>
                <a:gd name="connsiteX3" fmla="*/ 450393 w 581152"/>
                <a:gd name="connsiteY3" fmla="*/ 0 h 581152"/>
                <a:gd name="connsiteX4" fmla="*/ 450393 w 581152"/>
                <a:gd name="connsiteY4" fmla="*/ 319634 h 581152"/>
                <a:gd name="connsiteX5" fmla="*/ 581152 w 581152"/>
                <a:gd name="connsiteY5" fmla="*/ 319634 h 581152"/>
                <a:gd name="connsiteX6" fmla="*/ 290576 w 581152"/>
                <a:gd name="connsiteY6" fmla="*/ 581152 h 581152"/>
                <a:gd name="connsiteX7" fmla="*/ 0 w 581152"/>
                <a:gd name="connsiteY7" fmla="*/ 319634 h 58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152" h="581152">
                  <a:moveTo>
                    <a:pt x="0" y="319634"/>
                  </a:moveTo>
                  <a:lnTo>
                    <a:pt x="130759" y="319634"/>
                  </a:lnTo>
                  <a:lnTo>
                    <a:pt x="130759" y="0"/>
                  </a:lnTo>
                  <a:lnTo>
                    <a:pt x="450393" y="0"/>
                  </a:lnTo>
                  <a:lnTo>
                    <a:pt x="450393" y="319634"/>
                  </a:lnTo>
                  <a:lnTo>
                    <a:pt x="581152" y="319634"/>
                  </a:lnTo>
                  <a:lnTo>
                    <a:pt x="290576" y="581152"/>
                  </a:lnTo>
                  <a:lnTo>
                    <a:pt x="0" y="319634"/>
                  </a:lnTo>
                  <a:close/>
                </a:path>
              </a:pathLst>
            </a:custGeom>
          </p:spPr>
          <p:style>
            <a:lnRef idx="2">
              <a:schemeClr val="accent1">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5049" tIns="34290" rIns="165049" bIns="178125" numCol="1" spcCol="1270" anchor="ctr" anchorCtr="0">
              <a:noAutofit/>
            </a:bodyPr>
            <a:lstStyle/>
            <a:p>
              <a:pPr lvl="0" algn="ctr" defTabSz="1200150">
                <a:lnSpc>
                  <a:spcPct val="90000"/>
                </a:lnSpc>
                <a:spcBef>
                  <a:spcPct val="0"/>
                </a:spcBef>
                <a:spcAft>
                  <a:spcPct val="35000"/>
                </a:spcAft>
              </a:pPr>
              <a:endParaRPr lang="en-US" kern="1200"/>
            </a:p>
          </p:txBody>
        </p:sp>
        <p:sp>
          <p:nvSpPr>
            <p:cNvPr id="58" name="Freeform 57"/>
            <p:cNvSpPr/>
            <p:nvPr/>
          </p:nvSpPr>
          <p:spPr>
            <a:xfrm>
              <a:off x="7168948" y="3060082"/>
              <a:ext cx="418487" cy="312096"/>
            </a:xfrm>
            <a:custGeom>
              <a:avLst/>
              <a:gdLst>
                <a:gd name="connsiteX0" fmla="*/ 0 w 581152"/>
                <a:gd name="connsiteY0" fmla="*/ 319634 h 581152"/>
                <a:gd name="connsiteX1" fmla="*/ 130759 w 581152"/>
                <a:gd name="connsiteY1" fmla="*/ 319634 h 581152"/>
                <a:gd name="connsiteX2" fmla="*/ 130759 w 581152"/>
                <a:gd name="connsiteY2" fmla="*/ 0 h 581152"/>
                <a:gd name="connsiteX3" fmla="*/ 450393 w 581152"/>
                <a:gd name="connsiteY3" fmla="*/ 0 h 581152"/>
                <a:gd name="connsiteX4" fmla="*/ 450393 w 581152"/>
                <a:gd name="connsiteY4" fmla="*/ 319634 h 581152"/>
                <a:gd name="connsiteX5" fmla="*/ 581152 w 581152"/>
                <a:gd name="connsiteY5" fmla="*/ 319634 h 581152"/>
                <a:gd name="connsiteX6" fmla="*/ 290576 w 581152"/>
                <a:gd name="connsiteY6" fmla="*/ 581152 h 581152"/>
                <a:gd name="connsiteX7" fmla="*/ 0 w 581152"/>
                <a:gd name="connsiteY7" fmla="*/ 319634 h 58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152" h="581152">
                  <a:moveTo>
                    <a:pt x="0" y="319634"/>
                  </a:moveTo>
                  <a:lnTo>
                    <a:pt x="130759" y="319634"/>
                  </a:lnTo>
                  <a:lnTo>
                    <a:pt x="130759" y="0"/>
                  </a:lnTo>
                  <a:lnTo>
                    <a:pt x="450393" y="0"/>
                  </a:lnTo>
                  <a:lnTo>
                    <a:pt x="450393" y="319634"/>
                  </a:lnTo>
                  <a:lnTo>
                    <a:pt x="581152" y="319634"/>
                  </a:lnTo>
                  <a:lnTo>
                    <a:pt x="290576" y="581152"/>
                  </a:lnTo>
                  <a:lnTo>
                    <a:pt x="0" y="319634"/>
                  </a:lnTo>
                  <a:close/>
                </a:path>
              </a:pathLst>
            </a:custGeom>
          </p:spPr>
          <p:style>
            <a:lnRef idx="2">
              <a:schemeClr val="accent1">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5049" tIns="34290" rIns="165049" bIns="178125" numCol="1" spcCol="1270" anchor="ctr" anchorCtr="0">
              <a:noAutofit/>
            </a:bodyPr>
            <a:lstStyle/>
            <a:p>
              <a:pPr lvl="0" algn="ctr" defTabSz="1200150">
                <a:lnSpc>
                  <a:spcPct val="90000"/>
                </a:lnSpc>
                <a:spcBef>
                  <a:spcPct val="0"/>
                </a:spcBef>
                <a:spcAft>
                  <a:spcPct val="35000"/>
                </a:spcAft>
              </a:pPr>
              <a:endParaRPr lang="en-US" kern="1200"/>
            </a:p>
          </p:txBody>
        </p:sp>
        <p:sp>
          <p:nvSpPr>
            <p:cNvPr id="62" name="Rectangle 61"/>
            <p:cNvSpPr/>
            <p:nvPr/>
          </p:nvSpPr>
          <p:spPr>
            <a:xfrm>
              <a:off x="3058882" y="3832582"/>
              <a:ext cx="5170718" cy="968018"/>
            </a:xfrm>
            <a:prstGeom prst="rect">
              <a:avLst/>
            </a:prstGeom>
            <a:solidFill>
              <a:schemeClr val="bg1"/>
            </a:solidFill>
            <a:ln>
              <a:gradFill flip="none" rotWithShape="1">
                <a:gsLst>
                  <a:gs pos="0">
                    <a:schemeClr val="accent1">
                      <a:tint val="66000"/>
                      <a:satMod val="160000"/>
                    </a:schemeClr>
                  </a:gs>
                  <a:gs pos="50000">
                    <a:schemeClr val="accent1">
                      <a:tint val="44500"/>
                      <a:satMod val="160000"/>
                    </a:schemeClr>
                  </a:gs>
                  <a:gs pos="100000">
                    <a:schemeClr val="bg1">
                      <a:alpha val="0"/>
                    </a:schemeClr>
                  </a:gs>
                </a:gsLst>
                <a:lin ang="10800000" scaled="1"/>
                <a:tileRect/>
              </a:gradFill>
            </a:ln>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17627" tIns="117627" rIns="274320" bIns="117627" numCol="1" spcCol="1270" anchor="ctr" anchorCtr="0">
              <a:noAutofit/>
            </a:bodyPr>
            <a:lstStyle/>
            <a:p>
              <a:pPr lvl="0" algn="r" defTabSz="1066800">
                <a:lnSpc>
                  <a:spcPct val="90000"/>
                </a:lnSpc>
                <a:spcAft>
                  <a:spcPct val="35000"/>
                </a:spcAft>
              </a:pPr>
              <a:r>
                <a:rPr lang="en-US" b="1" dirty="0"/>
                <a:t>A short-pulse, </a:t>
              </a:r>
              <a:r>
                <a:rPr lang="en-US" b="1" dirty="0" smtClean="0"/>
                <a:t>high-brightness cold </a:t>
              </a:r>
              <a:r>
                <a:rPr lang="en-US" b="1" dirty="0"/>
                <a:t>source </a:t>
              </a:r>
              <a:r>
                <a:rPr lang="en-US" b="1" dirty="0" smtClean="0"/>
                <a:t/>
              </a:r>
              <a:br>
                <a:rPr lang="en-US" b="1" dirty="0" smtClean="0"/>
              </a:br>
              <a:r>
                <a:rPr lang="en-US" b="1" dirty="0" smtClean="0"/>
                <a:t>with </a:t>
              </a:r>
              <a:r>
                <a:rPr lang="en-US" b="1" dirty="0"/>
                <a:t>broad dynamic </a:t>
              </a:r>
              <a:r>
                <a:rPr lang="en-US" b="1" dirty="0" smtClean="0"/>
                <a:t>range </a:t>
              </a:r>
              <a:r>
                <a:rPr lang="en-US" b="1" dirty="0"/>
                <a:t>is needed to address emerging challenges in world-leading science</a:t>
              </a:r>
            </a:p>
          </p:txBody>
        </p:sp>
        <p:sp>
          <p:nvSpPr>
            <p:cNvPr id="63" name="Freeform 62"/>
            <p:cNvSpPr/>
            <p:nvPr/>
          </p:nvSpPr>
          <p:spPr>
            <a:xfrm>
              <a:off x="7459524" y="3611218"/>
              <a:ext cx="418487" cy="312096"/>
            </a:xfrm>
            <a:custGeom>
              <a:avLst/>
              <a:gdLst>
                <a:gd name="connsiteX0" fmla="*/ 0 w 581152"/>
                <a:gd name="connsiteY0" fmla="*/ 319634 h 581152"/>
                <a:gd name="connsiteX1" fmla="*/ 130759 w 581152"/>
                <a:gd name="connsiteY1" fmla="*/ 319634 h 581152"/>
                <a:gd name="connsiteX2" fmla="*/ 130759 w 581152"/>
                <a:gd name="connsiteY2" fmla="*/ 0 h 581152"/>
                <a:gd name="connsiteX3" fmla="*/ 450393 w 581152"/>
                <a:gd name="connsiteY3" fmla="*/ 0 h 581152"/>
                <a:gd name="connsiteX4" fmla="*/ 450393 w 581152"/>
                <a:gd name="connsiteY4" fmla="*/ 319634 h 581152"/>
                <a:gd name="connsiteX5" fmla="*/ 581152 w 581152"/>
                <a:gd name="connsiteY5" fmla="*/ 319634 h 581152"/>
                <a:gd name="connsiteX6" fmla="*/ 290576 w 581152"/>
                <a:gd name="connsiteY6" fmla="*/ 581152 h 581152"/>
                <a:gd name="connsiteX7" fmla="*/ 0 w 581152"/>
                <a:gd name="connsiteY7" fmla="*/ 319634 h 58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152" h="581152">
                  <a:moveTo>
                    <a:pt x="0" y="319634"/>
                  </a:moveTo>
                  <a:lnTo>
                    <a:pt x="130759" y="319634"/>
                  </a:lnTo>
                  <a:lnTo>
                    <a:pt x="130759" y="0"/>
                  </a:lnTo>
                  <a:lnTo>
                    <a:pt x="450393" y="0"/>
                  </a:lnTo>
                  <a:lnTo>
                    <a:pt x="450393" y="319634"/>
                  </a:lnTo>
                  <a:lnTo>
                    <a:pt x="581152" y="319634"/>
                  </a:lnTo>
                  <a:lnTo>
                    <a:pt x="290576" y="581152"/>
                  </a:lnTo>
                  <a:lnTo>
                    <a:pt x="0" y="319634"/>
                  </a:lnTo>
                  <a:close/>
                </a:path>
              </a:pathLst>
            </a:custGeom>
          </p:spPr>
          <p:style>
            <a:lnRef idx="2">
              <a:schemeClr val="accent1">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5049" tIns="34290" rIns="165049" bIns="178125" numCol="1" spcCol="1270" anchor="ctr" anchorCtr="0">
              <a:noAutofit/>
            </a:bodyPr>
            <a:lstStyle/>
            <a:p>
              <a:pPr lvl="0" algn="ctr" defTabSz="1200150">
                <a:lnSpc>
                  <a:spcPct val="90000"/>
                </a:lnSpc>
                <a:spcBef>
                  <a:spcPct val="0"/>
                </a:spcBef>
                <a:spcAft>
                  <a:spcPct val="35000"/>
                </a:spcAft>
              </a:pPr>
              <a:endParaRPr lang="en-US" kern="120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8711" t="5238" r="7243" b="8172"/>
            <a:stretch/>
          </p:blipFill>
          <p:spPr>
            <a:xfrm rot="20683092">
              <a:off x="438096" y="2434301"/>
              <a:ext cx="2122885" cy="2830513"/>
            </a:xfrm>
            <a:prstGeom prst="rect">
              <a:avLst/>
            </a:prstGeom>
            <a:ln>
              <a:solidFill>
                <a:schemeClr val="accent1"/>
              </a:solidFill>
            </a:ln>
            <a:effectLst>
              <a:outerShdw blurRad="50800" dist="38100" dir="2700000" algn="tl" rotWithShape="0">
                <a:prstClr val="black">
                  <a:alpha val="40000"/>
                </a:prstClr>
              </a:outerShdw>
            </a:effectLst>
          </p:spPr>
        </p:pic>
      </p:grpSp>
      <p:sp>
        <p:nvSpPr>
          <p:cNvPr id="66" name="Isosceles Triangle 65"/>
          <p:cNvSpPr/>
          <p:nvPr/>
        </p:nvSpPr>
        <p:spPr>
          <a:xfrm rot="20282838">
            <a:off x="1591008" y="4140361"/>
            <a:ext cx="5112899" cy="3024406"/>
          </a:xfrm>
          <a:custGeom>
            <a:avLst/>
            <a:gdLst/>
            <a:ahLst/>
            <a:cxnLst/>
            <a:rect l="l" t="t" r="r" b="b"/>
            <a:pathLst>
              <a:path w="5112899" h="3024406">
                <a:moveTo>
                  <a:pt x="1517149" y="30955"/>
                </a:moveTo>
                <a:lnTo>
                  <a:pt x="1772827" y="471778"/>
                </a:lnTo>
                <a:lnTo>
                  <a:pt x="4972570" y="1761487"/>
                </a:lnTo>
                <a:cubicBezTo>
                  <a:pt x="5087321" y="1807739"/>
                  <a:pt x="5142849" y="1938256"/>
                  <a:pt x="5096597" y="2053006"/>
                </a:cubicBezTo>
                <a:lnTo>
                  <a:pt x="4761621" y="2884077"/>
                </a:lnTo>
                <a:cubicBezTo>
                  <a:pt x="4715369" y="2998827"/>
                  <a:pt x="4584851" y="3054356"/>
                  <a:pt x="4470101" y="3008104"/>
                </a:cubicBezTo>
                <a:lnTo>
                  <a:pt x="140329" y="1262919"/>
                </a:lnTo>
                <a:cubicBezTo>
                  <a:pt x="25579" y="1216667"/>
                  <a:pt x="-29950" y="1086149"/>
                  <a:pt x="16302" y="971399"/>
                </a:cubicBezTo>
                <a:lnTo>
                  <a:pt x="351279" y="140328"/>
                </a:lnTo>
                <a:cubicBezTo>
                  <a:pt x="397531" y="25578"/>
                  <a:pt x="528048" y="-29950"/>
                  <a:pt x="642798" y="16302"/>
                </a:cubicBezTo>
                <a:lnTo>
                  <a:pt x="1358364" y="304722"/>
                </a:lnTo>
                <a:close/>
              </a:path>
            </a:pathLst>
          </a:custGeom>
          <a:solidFill>
            <a:schemeClr val="accent1"/>
          </a:solidFill>
          <a:ln>
            <a:solidFill>
              <a:schemeClr val="accent1"/>
            </a:solid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sp>
        <p:nvSpPr>
          <p:cNvPr id="31" name="Rectangle 30"/>
          <p:cNvSpPr/>
          <p:nvPr/>
        </p:nvSpPr>
        <p:spPr>
          <a:xfrm>
            <a:off x="1747157" y="5013186"/>
            <a:ext cx="4800600" cy="1344072"/>
          </a:xfrm>
          <a:prstGeom prst="rect">
            <a:avLst/>
          </a:prstGeom>
          <a:no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0" tIns="274320" rIns="0" bIns="45720" numCol="1" spcCol="0" rtlCol="0" fromWordArt="0" anchor="ctr" anchorCtr="0" forceAA="0" compatLnSpc="1">
            <a:prstTxWarp prst="textNoShape">
              <a:avLst/>
            </a:prstTxWarp>
            <a:noAutofit/>
          </a:bodyPr>
          <a:lstStyle/>
          <a:p>
            <a:pPr algn="ctr">
              <a:lnSpc>
                <a:spcPct val="90000"/>
              </a:lnSpc>
              <a:spcBef>
                <a:spcPts val="600"/>
              </a:spcBef>
            </a:pPr>
            <a:r>
              <a:rPr lang="en-US" b="1" dirty="0" smtClean="0">
                <a:solidFill>
                  <a:schemeClr val="bg1"/>
                </a:solidFill>
              </a:rPr>
              <a:t>STS is absolutely central to US </a:t>
            </a:r>
            <a:br>
              <a:rPr lang="en-US" b="1" dirty="0" smtClean="0">
                <a:solidFill>
                  <a:schemeClr val="bg1"/>
                </a:solidFill>
              </a:rPr>
            </a:br>
            <a:r>
              <a:rPr lang="en-US" b="1" dirty="0" smtClean="0">
                <a:solidFill>
                  <a:schemeClr val="bg1"/>
                </a:solidFill>
              </a:rPr>
              <a:t>world-leading science</a:t>
            </a:r>
          </a:p>
          <a:p>
            <a:pPr algn="ctr">
              <a:lnSpc>
                <a:spcPct val="90000"/>
              </a:lnSpc>
              <a:spcBef>
                <a:spcPts val="600"/>
              </a:spcBef>
            </a:pPr>
            <a:r>
              <a:rPr lang="en-US" b="1" dirty="0" smtClean="0">
                <a:solidFill>
                  <a:schemeClr val="bg1"/>
                </a:solidFill>
              </a:rPr>
              <a:t>Significant scientific/technical issues must be resolved: Long- vs short-pulse source</a:t>
            </a:r>
          </a:p>
          <a:p>
            <a:pPr algn="ctr">
              <a:lnSpc>
                <a:spcPct val="90000"/>
              </a:lnSpc>
              <a:spcBef>
                <a:spcPts val="600"/>
              </a:spcBef>
            </a:pPr>
            <a:endParaRPr lang="en-US" b="1" dirty="0" smtClean="0">
              <a:solidFill>
                <a:schemeClr val="bg1"/>
              </a:solidFill>
            </a:endParaRPr>
          </a:p>
        </p:txBody>
      </p:sp>
    </p:spTree>
    <p:extLst>
      <p:ext uri="{BB962C8B-B14F-4D97-AF65-F5344CB8AC3E}">
        <p14:creationId xmlns:p14="http://schemas.microsoft.com/office/powerpoint/2010/main" val="16818832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966611" y="4373968"/>
            <a:ext cx="3448311" cy="1963066"/>
            <a:chOff x="1031927" y="4548144"/>
            <a:chExt cx="3448311" cy="1963066"/>
          </a:xfrm>
        </p:grpSpPr>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l="18194" t="24062" r="19623" b="9146"/>
            <a:stretch/>
          </p:blipFill>
          <p:spPr>
            <a:xfrm>
              <a:off x="2210817" y="4637609"/>
              <a:ext cx="1606972" cy="1873601"/>
            </a:xfrm>
            <a:prstGeom prst="rect">
              <a:avLst/>
            </a:prstGeom>
          </p:spPr>
        </p:pic>
        <p:sp>
          <p:nvSpPr>
            <p:cNvPr id="13" name="TextBox 12"/>
            <p:cNvSpPr txBox="1"/>
            <p:nvPr/>
          </p:nvSpPr>
          <p:spPr>
            <a:xfrm>
              <a:off x="3877050" y="5298222"/>
              <a:ext cx="603188" cy="359537"/>
            </a:xfrm>
            <a:prstGeom prst="rect">
              <a:avLst/>
            </a:prstGeom>
            <a:noFill/>
          </p:spPr>
          <p:txBody>
            <a:bodyPr wrap="none" rtlCol="0">
              <a:spAutoFit/>
            </a:bodyPr>
            <a:lstStyle/>
            <a:p>
              <a:pPr algn="ctr">
                <a:lnSpc>
                  <a:spcPct val="90000"/>
                </a:lnSpc>
              </a:pPr>
              <a:r>
                <a:rPr lang="en-US" dirty="0" smtClean="0"/>
                <a:t>FTS</a:t>
              </a:r>
              <a:endParaRPr lang="en-US" sz="1600" dirty="0" smtClean="0"/>
            </a:p>
          </p:txBody>
        </p:sp>
        <p:sp>
          <p:nvSpPr>
            <p:cNvPr id="14" name="TextBox 13"/>
            <p:cNvSpPr txBox="1"/>
            <p:nvPr/>
          </p:nvSpPr>
          <p:spPr>
            <a:xfrm>
              <a:off x="3571954" y="4548144"/>
              <a:ext cx="615650" cy="359537"/>
            </a:xfrm>
            <a:prstGeom prst="rect">
              <a:avLst/>
            </a:prstGeom>
            <a:noFill/>
          </p:spPr>
          <p:txBody>
            <a:bodyPr wrap="none" rtlCol="0">
              <a:spAutoFit/>
            </a:bodyPr>
            <a:lstStyle/>
            <a:p>
              <a:pPr algn="ctr">
                <a:lnSpc>
                  <a:spcPct val="90000"/>
                </a:lnSpc>
              </a:pPr>
              <a:r>
                <a:rPr lang="en-US" dirty="0" smtClean="0"/>
                <a:t>STS</a:t>
              </a:r>
              <a:endParaRPr lang="en-US" sz="1600" dirty="0" smtClean="0"/>
            </a:p>
          </p:txBody>
        </p:sp>
        <p:cxnSp>
          <p:nvCxnSpPr>
            <p:cNvPr id="15" name="Straight Arrow Connector 14"/>
            <p:cNvCxnSpPr/>
            <p:nvPr/>
          </p:nvCxnSpPr>
          <p:spPr>
            <a:xfrm flipH="1">
              <a:off x="3279018" y="4716216"/>
              <a:ext cx="347210" cy="265397"/>
            </a:xfrm>
            <a:prstGeom prst="straightConnector1">
              <a:avLst/>
            </a:prstGeom>
            <a:ln w="25400">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3576114" y="5487421"/>
              <a:ext cx="347210" cy="265397"/>
            </a:xfrm>
            <a:prstGeom prst="straightConnector1">
              <a:avLst/>
            </a:prstGeom>
            <a:ln w="25400">
              <a:solidFill>
                <a:schemeClr val="tx1"/>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031927" y="5392035"/>
              <a:ext cx="1662014" cy="590931"/>
            </a:xfrm>
            <a:prstGeom prst="rect">
              <a:avLst/>
            </a:prstGeom>
            <a:noFill/>
          </p:spPr>
          <p:txBody>
            <a:bodyPr wrap="square" rtlCol="0">
              <a:spAutoFit/>
            </a:bodyPr>
            <a:lstStyle/>
            <a:p>
              <a:pPr algn="ctr">
                <a:lnSpc>
                  <a:spcPct val="90000"/>
                </a:lnSpc>
              </a:pPr>
              <a:r>
                <a:rPr lang="en-US" dirty="0" smtClean="0"/>
                <a:t>Proton beam footprint</a:t>
              </a:r>
              <a:endParaRPr lang="en-US" sz="1600" dirty="0" smtClean="0"/>
            </a:p>
          </p:txBody>
        </p:sp>
      </p:grpSp>
      <p:grpSp>
        <p:nvGrpSpPr>
          <p:cNvPr id="5" name="Group 4"/>
          <p:cNvGrpSpPr/>
          <p:nvPr/>
        </p:nvGrpSpPr>
        <p:grpSpPr>
          <a:xfrm>
            <a:off x="365871" y="1533094"/>
            <a:ext cx="8412255" cy="3574167"/>
            <a:chOff x="1451376" y="2199969"/>
            <a:chExt cx="6241246" cy="3574167"/>
          </a:xfrm>
        </p:grpSpPr>
        <p:sp>
          <p:nvSpPr>
            <p:cNvPr id="6" name="Freeform 5"/>
            <p:cNvSpPr/>
            <p:nvPr/>
          </p:nvSpPr>
          <p:spPr>
            <a:xfrm>
              <a:off x="1451376" y="2199969"/>
              <a:ext cx="2993875" cy="432000"/>
            </a:xfrm>
            <a:custGeom>
              <a:avLst/>
              <a:gdLst>
                <a:gd name="connsiteX0" fmla="*/ 0 w 2848570"/>
                <a:gd name="connsiteY0" fmla="*/ 0 h 432000"/>
                <a:gd name="connsiteX1" fmla="*/ 2848570 w 2848570"/>
                <a:gd name="connsiteY1" fmla="*/ 0 h 432000"/>
                <a:gd name="connsiteX2" fmla="*/ 2848570 w 2848570"/>
                <a:gd name="connsiteY2" fmla="*/ 432000 h 432000"/>
                <a:gd name="connsiteX3" fmla="*/ 0 w 2848570"/>
                <a:gd name="connsiteY3" fmla="*/ 432000 h 432000"/>
                <a:gd name="connsiteX4" fmla="*/ 0 w 2848570"/>
                <a:gd name="connsiteY4" fmla="*/ 0 h 432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432000">
                  <a:moveTo>
                    <a:pt x="0" y="0"/>
                  </a:moveTo>
                  <a:lnTo>
                    <a:pt x="2848570" y="0"/>
                  </a:lnTo>
                  <a:lnTo>
                    <a:pt x="2848570" y="432000"/>
                  </a:lnTo>
                  <a:lnTo>
                    <a:pt x="0" y="43200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b="1" kern="1200" dirty="0" smtClean="0">
                  <a:solidFill>
                    <a:schemeClr val="bg1"/>
                  </a:solidFill>
                </a:rPr>
                <a:t>SNS-PPU</a:t>
              </a:r>
              <a:endParaRPr lang="en-US" kern="1200" dirty="0">
                <a:solidFill>
                  <a:schemeClr val="bg1"/>
                </a:solidFill>
              </a:endParaRPr>
            </a:p>
          </p:txBody>
        </p:sp>
        <p:sp>
          <p:nvSpPr>
            <p:cNvPr id="9" name="Freeform 8"/>
            <p:cNvSpPr/>
            <p:nvPr/>
          </p:nvSpPr>
          <p:spPr>
            <a:xfrm>
              <a:off x="1451377" y="2631969"/>
              <a:ext cx="2993874" cy="3142167"/>
            </a:xfrm>
            <a:custGeom>
              <a:avLst/>
              <a:gdLst>
                <a:gd name="connsiteX0" fmla="*/ 0 w 2848570"/>
                <a:gd name="connsiteY0" fmla="*/ 0 h 3142167"/>
                <a:gd name="connsiteX1" fmla="*/ 2848570 w 2848570"/>
                <a:gd name="connsiteY1" fmla="*/ 0 h 3142167"/>
                <a:gd name="connsiteX2" fmla="*/ 2848570 w 2848570"/>
                <a:gd name="connsiteY2" fmla="*/ 3142167 h 3142167"/>
                <a:gd name="connsiteX3" fmla="*/ 0 w 2848570"/>
                <a:gd name="connsiteY3" fmla="*/ 3142167 h 3142167"/>
                <a:gd name="connsiteX4" fmla="*/ 0 w 2848570"/>
                <a:gd name="connsiteY4" fmla="*/ 0 h 3142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3142167">
                  <a:moveTo>
                    <a:pt x="0" y="0"/>
                  </a:moveTo>
                  <a:lnTo>
                    <a:pt x="2848570" y="0"/>
                  </a:lnTo>
                  <a:lnTo>
                    <a:pt x="2848570" y="3142167"/>
                  </a:lnTo>
                  <a:lnTo>
                    <a:pt x="0" y="3142167"/>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174625" lvl="1" indent="-174625" algn="l" defTabSz="666750">
                <a:lnSpc>
                  <a:spcPct val="90000"/>
                </a:lnSpc>
                <a:spcBef>
                  <a:spcPts val="900"/>
                </a:spcBef>
                <a:spcAft>
                  <a:spcPts val="0"/>
                </a:spcAft>
                <a:buChar char="••"/>
              </a:pPr>
              <a:r>
                <a:rPr lang="en-US" kern="1200" dirty="0" smtClean="0"/>
                <a:t>Increases power capabilities </a:t>
              </a:r>
              <a:br>
                <a:rPr lang="en-US" kern="1200" dirty="0" smtClean="0"/>
              </a:br>
              <a:r>
                <a:rPr lang="en-US" kern="1200" dirty="0" smtClean="0"/>
                <a:t>of existing 60 Hz accelerator structure from 1.4 MW to 2.8 MW</a:t>
              </a:r>
              <a:endParaRPr lang="en-US" kern="1200" dirty="0"/>
            </a:p>
            <a:p>
              <a:pPr marL="174625" lvl="1" indent="-174625" algn="l" defTabSz="666750">
                <a:lnSpc>
                  <a:spcPct val="90000"/>
                </a:lnSpc>
                <a:spcBef>
                  <a:spcPts val="900"/>
                </a:spcBef>
                <a:spcAft>
                  <a:spcPts val="0"/>
                </a:spcAft>
                <a:buChar char="••"/>
              </a:pPr>
              <a:r>
                <a:rPr lang="en-US" kern="1200" dirty="0" smtClean="0"/>
                <a:t>Increases power </a:t>
              </a:r>
              <a:r>
                <a:rPr lang="en-US" dirty="0" smtClean="0"/>
                <a:t>delivered </a:t>
              </a:r>
              <a:br>
                <a:rPr lang="en-US" dirty="0" smtClean="0"/>
              </a:br>
              <a:r>
                <a:rPr lang="en-US" dirty="0" smtClean="0"/>
                <a:t>to </a:t>
              </a:r>
              <a:r>
                <a:rPr lang="en-US" kern="1200" dirty="0" smtClean="0"/>
                <a:t>first target station (FTS) to 2 MW</a:t>
              </a:r>
              <a:endParaRPr lang="en-US" kern="1200" dirty="0"/>
            </a:p>
            <a:p>
              <a:pPr marL="174625" lvl="1" indent="-174625" algn="l" defTabSz="666750">
                <a:lnSpc>
                  <a:spcPct val="90000"/>
                </a:lnSpc>
                <a:spcBef>
                  <a:spcPts val="900"/>
                </a:spcBef>
                <a:spcAft>
                  <a:spcPts val="0"/>
                </a:spcAft>
                <a:buChar char="••"/>
              </a:pPr>
              <a:r>
                <a:rPr lang="en-US" kern="1200" dirty="0" smtClean="0"/>
                <a:t>Increases neutron flux on available beam lines</a:t>
              </a:r>
              <a:endParaRPr lang="en-US" kern="1200" dirty="0"/>
            </a:p>
            <a:p>
              <a:pPr marL="174625" lvl="1" indent="-174625" algn="l" defTabSz="666750">
                <a:lnSpc>
                  <a:spcPct val="90000"/>
                </a:lnSpc>
                <a:spcBef>
                  <a:spcPts val="900"/>
                </a:spcBef>
                <a:spcAft>
                  <a:spcPts val="0"/>
                </a:spcAft>
                <a:buChar char="••"/>
              </a:pPr>
              <a:r>
                <a:rPr lang="en-US" kern="1200" dirty="0" smtClean="0"/>
                <a:t>Provides platform </a:t>
              </a:r>
              <a:br>
                <a:rPr lang="en-US" kern="1200" dirty="0" smtClean="0"/>
              </a:br>
              <a:r>
                <a:rPr lang="en-US" kern="1200" dirty="0" smtClean="0"/>
                <a:t>for construction </a:t>
              </a:r>
              <a:br>
                <a:rPr lang="en-US" kern="1200" dirty="0" smtClean="0"/>
              </a:br>
              <a:r>
                <a:rPr lang="en-US" kern="1200" dirty="0" smtClean="0"/>
                <a:t>of STS</a:t>
              </a:r>
              <a:endParaRPr lang="en-US" kern="1200" dirty="0"/>
            </a:p>
          </p:txBody>
        </p:sp>
        <p:sp>
          <p:nvSpPr>
            <p:cNvPr id="11" name="Freeform 10"/>
            <p:cNvSpPr/>
            <p:nvPr/>
          </p:nvSpPr>
          <p:spPr>
            <a:xfrm>
              <a:off x="4698745" y="2199969"/>
              <a:ext cx="2993875" cy="432000"/>
            </a:xfrm>
            <a:custGeom>
              <a:avLst/>
              <a:gdLst>
                <a:gd name="connsiteX0" fmla="*/ 0 w 2848570"/>
                <a:gd name="connsiteY0" fmla="*/ 0 h 432000"/>
                <a:gd name="connsiteX1" fmla="*/ 2848570 w 2848570"/>
                <a:gd name="connsiteY1" fmla="*/ 0 h 432000"/>
                <a:gd name="connsiteX2" fmla="*/ 2848570 w 2848570"/>
                <a:gd name="connsiteY2" fmla="*/ 432000 h 432000"/>
                <a:gd name="connsiteX3" fmla="*/ 0 w 2848570"/>
                <a:gd name="connsiteY3" fmla="*/ 432000 h 432000"/>
                <a:gd name="connsiteX4" fmla="*/ 0 w 2848570"/>
                <a:gd name="connsiteY4" fmla="*/ 0 h 432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432000">
                  <a:moveTo>
                    <a:pt x="0" y="0"/>
                  </a:moveTo>
                  <a:lnTo>
                    <a:pt x="2848570" y="0"/>
                  </a:lnTo>
                  <a:lnTo>
                    <a:pt x="2848570" y="432000"/>
                  </a:lnTo>
                  <a:lnTo>
                    <a:pt x="0" y="43200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b="1" kern="1200" dirty="0" smtClean="0">
                  <a:solidFill>
                    <a:schemeClr val="bg1"/>
                  </a:solidFill>
                </a:rPr>
                <a:t>SNS-STS</a:t>
              </a:r>
              <a:endParaRPr lang="en-US" kern="1200" dirty="0">
                <a:solidFill>
                  <a:schemeClr val="bg1"/>
                </a:solidFill>
              </a:endParaRPr>
            </a:p>
          </p:txBody>
        </p:sp>
        <p:sp>
          <p:nvSpPr>
            <p:cNvPr id="18" name="Freeform 17"/>
            <p:cNvSpPr/>
            <p:nvPr/>
          </p:nvSpPr>
          <p:spPr>
            <a:xfrm>
              <a:off x="4698746" y="2631969"/>
              <a:ext cx="2993876" cy="3142167"/>
            </a:xfrm>
            <a:custGeom>
              <a:avLst/>
              <a:gdLst>
                <a:gd name="connsiteX0" fmla="*/ 0 w 2848570"/>
                <a:gd name="connsiteY0" fmla="*/ 0 h 3142167"/>
                <a:gd name="connsiteX1" fmla="*/ 2848570 w 2848570"/>
                <a:gd name="connsiteY1" fmla="*/ 0 h 3142167"/>
                <a:gd name="connsiteX2" fmla="*/ 2848570 w 2848570"/>
                <a:gd name="connsiteY2" fmla="*/ 3142167 h 3142167"/>
                <a:gd name="connsiteX3" fmla="*/ 0 w 2848570"/>
                <a:gd name="connsiteY3" fmla="*/ 3142167 h 3142167"/>
                <a:gd name="connsiteX4" fmla="*/ 0 w 2848570"/>
                <a:gd name="connsiteY4" fmla="*/ 0 h 3142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3142167">
                  <a:moveTo>
                    <a:pt x="0" y="0"/>
                  </a:moveTo>
                  <a:lnTo>
                    <a:pt x="2848570" y="0"/>
                  </a:lnTo>
                  <a:lnTo>
                    <a:pt x="2848570" y="3142167"/>
                  </a:lnTo>
                  <a:lnTo>
                    <a:pt x="0" y="3142167"/>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174625" lvl="1" indent="-174625" algn="l" defTabSz="666750">
                <a:lnSpc>
                  <a:spcPct val="90000"/>
                </a:lnSpc>
                <a:spcBef>
                  <a:spcPts val="900"/>
                </a:spcBef>
                <a:spcAft>
                  <a:spcPts val="0"/>
                </a:spcAft>
                <a:buChar char="••"/>
              </a:pPr>
              <a:r>
                <a:rPr lang="en-US" dirty="0"/>
                <a:t>I</a:t>
              </a:r>
              <a:r>
                <a:rPr lang="en-US" kern="1200" dirty="0" smtClean="0"/>
                <a:t>nitial suite of 8 beam lines, </a:t>
              </a:r>
              <a:br>
                <a:rPr lang="en-US" kern="1200" dirty="0" smtClean="0"/>
              </a:br>
              <a:r>
                <a:rPr lang="en-US" kern="1200" dirty="0" smtClean="0"/>
                <a:t>with capacity to accommodate </a:t>
              </a:r>
              <a:br>
                <a:rPr lang="en-US" kern="1200" dirty="0" smtClean="0"/>
              </a:br>
              <a:r>
                <a:rPr lang="en-US" kern="1200" dirty="0" smtClean="0"/>
                <a:t>22 beam lines</a:t>
              </a:r>
              <a:endParaRPr lang="en-US" kern="1200" dirty="0"/>
            </a:p>
            <a:p>
              <a:pPr marL="174625" lvl="1" indent="-174625" algn="l" defTabSz="666750">
                <a:lnSpc>
                  <a:spcPct val="90000"/>
                </a:lnSpc>
                <a:spcBef>
                  <a:spcPts val="900"/>
                </a:spcBef>
                <a:spcAft>
                  <a:spcPts val="0"/>
                </a:spcAft>
                <a:buChar char="••"/>
              </a:pPr>
              <a:r>
                <a:rPr lang="en-US" kern="1200" dirty="0" smtClean="0"/>
                <a:t>467 kW diverted to STS by additional accelerator systems</a:t>
              </a:r>
              <a:endParaRPr lang="en-US" kern="1200" dirty="0"/>
            </a:p>
            <a:p>
              <a:pPr marL="174625" lvl="1" indent="-174625" algn="l" defTabSz="666750">
                <a:lnSpc>
                  <a:spcPct val="90000"/>
                </a:lnSpc>
                <a:spcBef>
                  <a:spcPts val="900"/>
                </a:spcBef>
                <a:spcAft>
                  <a:spcPts val="0"/>
                </a:spcAft>
                <a:buChar char="••"/>
              </a:pPr>
              <a:r>
                <a:rPr lang="en-US" kern="1200" dirty="0" smtClean="0"/>
                <a:t>10 Hz repetition rate, enabling broad dynamic range </a:t>
              </a:r>
              <a:endParaRPr lang="en-US" kern="1200" dirty="0"/>
            </a:p>
            <a:p>
              <a:pPr marL="174625" lvl="1" indent="-174625" algn="l" defTabSz="666750">
                <a:lnSpc>
                  <a:spcPct val="90000"/>
                </a:lnSpc>
                <a:spcBef>
                  <a:spcPts val="900"/>
                </a:spcBef>
                <a:spcAft>
                  <a:spcPts val="0"/>
                </a:spcAft>
                <a:buChar char="••"/>
              </a:pPr>
              <a:r>
                <a:rPr lang="en-US" kern="1200" dirty="0" smtClean="0"/>
                <a:t>World’s highest brightness </a:t>
              </a:r>
              <a:br>
                <a:rPr lang="en-US" kern="1200" dirty="0" smtClean="0"/>
              </a:br>
              <a:r>
                <a:rPr lang="en-US" kern="1200" dirty="0" smtClean="0"/>
                <a:t>short-pulse source optimized </a:t>
              </a:r>
              <a:br>
                <a:rPr lang="en-US" kern="1200" dirty="0" smtClean="0"/>
              </a:br>
              <a:r>
                <a:rPr lang="en-US" kern="1200" dirty="0" smtClean="0"/>
                <a:t>for cold neutrons</a:t>
              </a:r>
              <a:endParaRPr lang="en-US" kern="1200" dirty="0"/>
            </a:p>
            <a:p>
              <a:pPr marL="174625" lvl="1" indent="-174625" algn="l" defTabSz="666750">
                <a:lnSpc>
                  <a:spcPct val="90000"/>
                </a:lnSpc>
                <a:spcBef>
                  <a:spcPts val="900"/>
                </a:spcBef>
                <a:spcAft>
                  <a:spcPts val="0"/>
                </a:spcAft>
                <a:buChar char="••"/>
              </a:pPr>
              <a:r>
                <a:rPr lang="en-US" kern="1200" dirty="0" smtClean="0"/>
                <a:t>380,000 ft</a:t>
              </a:r>
              <a:r>
                <a:rPr lang="en-US" kern="1200" baseline="30000" dirty="0" smtClean="0"/>
                <a:t>2</a:t>
              </a:r>
              <a:r>
                <a:rPr lang="en-US" kern="1200" dirty="0" smtClean="0"/>
                <a:t> of new infrastructure</a:t>
              </a:r>
              <a:endParaRPr lang="en-US" kern="1200" dirty="0"/>
            </a:p>
            <a:p>
              <a:pPr marL="174625" lvl="1" indent="-174625" algn="l" defTabSz="666750">
                <a:lnSpc>
                  <a:spcPct val="90000"/>
                </a:lnSpc>
                <a:spcBef>
                  <a:spcPts val="900"/>
                </a:spcBef>
                <a:spcAft>
                  <a:spcPts val="0"/>
                </a:spcAft>
                <a:buChar char="••"/>
              </a:pPr>
              <a:endParaRPr lang="en-US" kern="1200" dirty="0"/>
            </a:p>
          </p:txBody>
        </p:sp>
      </p:grpSp>
      <p:sp>
        <p:nvSpPr>
          <p:cNvPr id="19" name="Title 18"/>
          <p:cNvSpPr>
            <a:spLocks noGrp="1"/>
          </p:cNvSpPr>
          <p:nvPr>
            <p:ph type="title"/>
          </p:nvPr>
        </p:nvSpPr>
        <p:spPr>
          <a:xfrm>
            <a:off x="192024" y="256032"/>
            <a:ext cx="8636290" cy="880369"/>
          </a:xfrm>
        </p:spPr>
        <p:txBody>
          <a:bodyPr/>
          <a:lstStyle/>
          <a:p>
            <a:r>
              <a:rPr lang="en-US" dirty="0"/>
              <a:t>Upgrading SNS to a world-leading </a:t>
            </a:r>
            <a:r>
              <a:rPr lang="en-US" dirty="0" smtClean="0"/>
              <a:t/>
            </a:r>
            <a:br>
              <a:rPr lang="en-US" dirty="0" smtClean="0"/>
            </a:br>
            <a:r>
              <a:rPr lang="en-US" dirty="0" smtClean="0"/>
              <a:t>fourth-generation </a:t>
            </a:r>
            <a:r>
              <a:rPr lang="en-US" dirty="0"/>
              <a:t>neutron </a:t>
            </a:r>
            <a:r>
              <a:rPr lang="en-US" dirty="0" smtClean="0"/>
              <a:t>source</a:t>
            </a:r>
            <a:endParaRPr lang="en-US" dirty="0"/>
          </a:p>
        </p:txBody>
      </p:sp>
    </p:spTree>
    <p:extLst>
      <p:ext uri="{BB962C8B-B14F-4D97-AF65-F5344CB8AC3E}">
        <p14:creationId xmlns:p14="http://schemas.microsoft.com/office/powerpoint/2010/main" val="23501505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3774510698"/>
              </p:ext>
            </p:extLst>
          </p:nvPr>
        </p:nvGraphicFramePr>
        <p:xfrm>
          <a:off x="3741752" y="1447800"/>
          <a:ext cx="5381045" cy="5029200"/>
        </p:xfrm>
        <a:graphic>
          <a:graphicData uri="http://schemas.openxmlformats.org/drawingml/2006/chart">
            <c:chart xmlns:c="http://schemas.openxmlformats.org/drawingml/2006/chart" xmlns:r="http://schemas.openxmlformats.org/officeDocument/2006/relationships" r:id="rId3"/>
          </a:graphicData>
        </a:graphic>
      </p:graphicFrame>
      <p:sp>
        <p:nvSpPr>
          <p:cNvPr id="14" name="Title 13"/>
          <p:cNvSpPr>
            <a:spLocks noGrp="1"/>
          </p:cNvSpPr>
          <p:nvPr>
            <p:ph type="title"/>
          </p:nvPr>
        </p:nvSpPr>
        <p:spPr>
          <a:xfrm>
            <a:off x="192024" y="256032"/>
            <a:ext cx="8636290" cy="880369"/>
          </a:xfrm>
        </p:spPr>
        <p:txBody>
          <a:bodyPr/>
          <a:lstStyle/>
          <a:p>
            <a:r>
              <a:rPr lang="en-US" dirty="0"/>
              <a:t>SNS: World’s most intense beams </a:t>
            </a:r>
            <a:br>
              <a:rPr lang="en-US" dirty="0"/>
            </a:br>
            <a:r>
              <a:rPr lang="en-US" dirty="0"/>
              <a:t>of pulsed neutrons for </a:t>
            </a:r>
            <a:r>
              <a:rPr lang="en-US" dirty="0" smtClean="0"/>
              <a:t>research</a:t>
            </a:r>
            <a:endParaRPr lang="en-US" dirty="0"/>
          </a:p>
        </p:txBody>
      </p:sp>
      <p:grpSp>
        <p:nvGrpSpPr>
          <p:cNvPr id="27" name="Group 26"/>
          <p:cNvGrpSpPr/>
          <p:nvPr/>
        </p:nvGrpSpPr>
        <p:grpSpPr>
          <a:xfrm>
            <a:off x="0" y="1295400"/>
            <a:ext cx="3581400" cy="4828828"/>
            <a:chOff x="0" y="1295400"/>
            <a:chExt cx="3581400" cy="4828828"/>
          </a:xfrm>
        </p:grpSpPr>
        <p:sp>
          <p:nvSpPr>
            <p:cNvPr id="18" name="Freeform 17"/>
            <p:cNvSpPr/>
            <p:nvPr/>
          </p:nvSpPr>
          <p:spPr>
            <a:xfrm>
              <a:off x="0" y="1295400"/>
              <a:ext cx="3581400" cy="640081"/>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kern="1200" dirty="0" smtClean="0"/>
                <a:t>Completed in 2006; </a:t>
              </a:r>
              <a:br>
                <a:rPr lang="en-US" sz="1600" kern="1200" dirty="0" smtClean="0"/>
              </a:br>
              <a:r>
                <a:rPr lang="en-US" sz="1600" kern="1200" dirty="0" smtClean="0"/>
                <a:t>achieved 1 MW capability in 2009</a:t>
              </a:r>
              <a:endParaRPr lang="en-US" sz="1600" kern="1200" dirty="0"/>
            </a:p>
          </p:txBody>
        </p:sp>
        <p:sp>
          <p:nvSpPr>
            <p:cNvPr id="19" name="Freeform 18"/>
            <p:cNvSpPr/>
            <p:nvPr/>
          </p:nvSpPr>
          <p:spPr>
            <a:xfrm>
              <a:off x="0" y="2006658"/>
              <a:ext cx="3581400" cy="640081"/>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dirty="0"/>
                <a:t>S</a:t>
              </a:r>
              <a:r>
                <a:rPr lang="en-US" sz="1600" kern="1200" dirty="0" smtClean="0"/>
                <a:t>chedules ≥4,500 hours/year </a:t>
              </a:r>
              <a:br>
                <a:rPr lang="en-US" sz="1600" kern="1200" dirty="0" smtClean="0"/>
              </a:br>
              <a:r>
                <a:rPr lang="en-US" sz="1600" kern="1200" dirty="0" smtClean="0"/>
                <a:t>of beam time for users</a:t>
              </a:r>
              <a:endParaRPr lang="en-US" sz="1600" kern="1200" dirty="0"/>
            </a:p>
          </p:txBody>
        </p:sp>
        <p:sp>
          <p:nvSpPr>
            <p:cNvPr id="20" name="Freeform 19"/>
            <p:cNvSpPr/>
            <p:nvPr/>
          </p:nvSpPr>
          <p:spPr>
            <a:xfrm>
              <a:off x="0" y="2717916"/>
              <a:ext cx="3581400" cy="640080"/>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kern="1200" dirty="0" smtClean="0"/>
                <a:t>18 neutron scattering instruments;  </a:t>
              </a:r>
              <a:br>
                <a:rPr lang="en-US" sz="1600" kern="1200" dirty="0" smtClean="0"/>
              </a:br>
              <a:r>
                <a:rPr lang="en-US" sz="1600" kern="1200" dirty="0" smtClean="0"/>
                <a:t>1 fundamental physics beam line</a:t>
              </a:r>
              <a:endParaRPr lang="en-US" sz="1600" kern="1200" dirty="0"/>
            </a:p>
          </p:txBody>
        </p:sp>
        <p:sp>
          <p:nvSpPr>
            <p:cNvPr id="21" name="Freeform 20"/>
            <p:cNvSpPr/>
            <p:nvPr/>
          </p:nvSpPr>
          <p:spPr>
            <a:xfrm>
              <a:off x="0" y="3429173"/>
              <a:ext cx="3581400" cy="640081"/>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kern="1200" dirty="0" smtClean="0"/>
                <a:t>Complementary to High Flux </a:t>
              </a:r>
              <a:br>
                <a:rPr lang="en-US" sz="1600" kern="1200" dirty="0" smtClean="0"/>
              </a:br>
              <a:r>
                <a:rPr lang="en-US" sz="1600" kern="1200" dirty="0" smtClean="0"/>
                <a:t>Isotope Reactor (HFIR)</a:t>
              </a:r>
              <a:endParaRPr lang="en-US" sz="1600" kern="1200" dirty="0"/>
            </a:p>
          </p:txBody>
        </p:sp>
        <p:sp>
          <p:nvSpPr>
            <p:cNvPr id="22" name="Freeform 21"/>
            <p:cNvSpPr/>
            <p:nvPr/>
          </p:nvSpPr>
          <p:spPr>
            <a:xfrm>
              <a:off x="0" y="4140431"/>
              <a:ext cx="3581400" cy="1061720"/>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kern="1200" dirty="0" smtClean="0"/>
                <a:t>Change from Be reflector plug coolant to D</a:t>
              </a:r>
              <a:r>
                <a:rPr lang="en-US" sz="1600" kern="1200" baseline="-25000" dirty="0" smtClean="0"/>
                <a:t>2</a:t>
              </a:r>
              <a:r>
                <a:rPr lang="en-US" sz="1600" kern="1200" dirty="0" smtClean="0"/>
                <a:t>O, planned for early 2017, will increase flux from all moderators by 10–20%</a:t>
              </a:r>
              <a:endParaRPr lang="en-US" sz="1600" kern="1200" dirty="0"/>
            </a:p>
          </p:txBody>
        </p:sp>
        <p:sp>
          <p:nvSpPr>
            <p:cNvPr id="23" name="Freeform 22"/>
            <p:cNvSpPr/>
            <p:nvPr/>
          </p:nvSpPr>
          <p:spPr>
            <a:xfrm>
              <a:off x="0" y="5273329"/>
              <a:ext cx="3581400" cy="850899"/>
            </a:xfrm>
            <a:custGeom>
              <a:avLst/>
              <a:gdLst>
                <a:gd name="connsiteX0" fmla="*/ 0 w 951011"/>
                <a:gd name="connsiteY0" fmla="*/ 0 h 634324"/>
                <a:gd name="connsiteX1" fmla="*/ 951011 w 951011"/>
                <a:gd name="connsiteY1" fmla="*/ 0 h 634324"/>
                <a:gd name="connsiteX2" fmla="*/ 951011 w 951011"/>
                <a:gd name="connsiteY2" fmla="*/ 634324 h 634324"/>
                <a:gd name="connsiteX3" fmla="*/ 0 w 951011"/>
                <a:gd name="connsiteY3" fmla="*/ 634324 h 634324"/>
                <a:gd name="connsiteX4" fmla="*/ 0 w 951011"/>
                <a:gd name="connsiteY4" fmla="*/ 0 h 634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011" h="634324">
                  <a:moveTo>
                    <a:pt x="0" y="0"/>
                  </a:moveTo>
                  <a:lnTo>
                    <a:pt x="951011" y="0"/>
                  </a:lnTo>
                  <a:lnTo>
                    <a:pt x="951011" y="634324"/>
                  </a:lnTo>
                  <a:lnTo>
                    <a:pt x="0" y="634324"/>
                  </a:lnTo>
                  <a:lnTo>
                    <a:pt x="0" y="0"/>
                  </a:lnTo>
                  <a:close/>
                </a:path>
              </a:pathLst>
            </a:custGeom>
            <a:gradFill flip="none" rotWithShape="1">
              <a:gsLst>
                <a:gs pos="0">
                  <a:schemeClr val="accent1">
                    <a:lumMod val="40000"/>
                    <a:lumOff val="60000"/>
                  </a:schemeClr>
                </a:gs>
                <a:gs pos="100000">
                  <a:schemeClr val="bg1"/>
                </a:gs>
              </a:gsLst>
              <a:lin ang="10800000" scaled="1"/>
              <a:tileRect/>
            </a:gradFill>
            <a:ln>
              <a:solidFill>
                <a:schemeClr val="bg1"/>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440" tIns="35560" rIns="137160" bIns="35560" numCol="1" spcCol="1270" anchor="ctr" anchorCtr="0">
              <a:noAutofit/>
            </a:bodyPr>
            <a:lstStyle/>
            <a:p>
              <a:pPr lvl="0" algn="r" defTabSz="222250">
                <a:lnSpc>
                  <a:spcPct val="90000"/>
                </a:lnSpc>
                <a:spcBef>
                  <a:spcPct val="0"/>
                </a:spcBef>
                <a:spcAft>
                  <a:spcPct val="35000"/>
                </a:spcAft>
              </a:pPr>
              <a:r>
                <a:rPr lang="en-US" sz="1600" kern="1200" dirty="0" smtClean="0"/>
                <a:t>Additional accelerator upgrades </a:t>
              </a:r>
              <a:br>
                <a:rPr lang="en-US" sz="1600" kern="1200" dirty="0" smtClean="0"/>
              </a:br>
              <a:r>
                <a:rPr lang="en-US" sz="1600" kern="1200" dirty="0" smtClean="0"/>
                <a:t>will enable reliable operation </a:t>
              </a:r>
              <a:br>
                <a:rPr lang="en-US" sz="1600" kern="1200" dirty="0" smtClean="0"/>
              </a:br>
              <a:r>
                <a:rPr lang="en-US" sz="1600" kern="1200" dirty="0" smtClean="0"/>
                <a:t>at ~1.4 MW</a:t>
              </a:r>
              <a:endParaRPr lang="en-US" sz="1600" kern="1200" dirty="0"/>
            </a:p>
          </p:txBody>
        </p:sp>
      </p:grpSp>
      <p:sp>
        <p:nvSpPr>
          <p:cNvPr id="4" name="Rectangle 3"/>
          <p:cNvSpPr/>
          <p:nvPr/>
        </p:nvSpPr>
        <p:spPr>
          <a:xfrm>
            <a:off x="8458200" y="2438400"/>
            <a:ext cx="609600" cy="3685828"/>
          </a:xfrm>
          <a:prstGeom prst="rect">
            <a:avLst/>
          </a:prstGeom>
          <a:solidFill>
            <a:schemeClr val="bg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spTree>
    <p:extLst>
      <p:ext uri="{BB962C8B-B14F-4D97-AF65-F5344CB8AC3E}">
        <p14:creationId xmlns:p14="http://schemas.microsoft.com/office/powerpoint/2010/main" val="41834982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51414" t="51526" r="27096" b="5832"/>
          <a:stretch/>
        </p:blipFill>
        <p:spPr>
          <a:xfrm>
            <a:off x="4653163" y="1335285"/>
            <a:ext cx="1880024" cy="1880024"/>
          </a:xfrm>
          <a:prstGeom prst="rect">
            <a:avLst/>
          </a:prstGeom>
          <a:ln>
            <a:solidFill>
              <a:schemeClr val="tx1"/>
            </a:solidFill>
          </a:ln>
          <a:effectLst>
            <a:outerShdw blurRad="50800" dist="38100" dir="2700000" algn="tl" rotWithShape="0">
              <a:prstClr val="black">
                <a:alpha val="40000"/>
              </a:prstClr>
            </a:outerShdw>
          </a:effectLst>
        </p:spPr>
      </p:pic>
      <p:sp>
        <p:nvSpPr>
          <p:cNvPr id="2" name="Title 1"/>
          <p:cNvSpPr>
            <a:spLocks noGrp="1"/>
          </p:cNvSpPr>
          <p:nvPr>
            <p:ph type="title"/>
          </p:nvPr>
        </p:nvSpPr>
        <p:spPr>
          <a:xfrm>
            <a:off x="193385" y="253529"/>
            <a:ext cx="8628678" cy="880369"/>
          </a:xfrm>
        </p:spPr>
        <p:txBody>
          <a:bodyPr/>
          <a:lstStyle/>
          <a:p>
            <a:r>
              <a:rPr lang="en-US" dirty="0" smtClean="0"/>
              <a:t>Neutron scattering is a demonstrated tool for discovery and innovation</a:t>
            </a:r>
            <a:endParaRPr lang="en-US" dirty="0"/>
          </a:p>
        </p:txBody>
      </p:sp>
      <p:pic>
        <p:nvPicPr>
          <p:cNvPr id="4" name="Picture 3"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1142" t="3921" r="78005" b="54701"/>
          <a:stretch/>
        </p:blipFill>
        <p:spPr>
          <a:xfrm>
            <a:off x="388267" y="1335285"/>
            <a:ext cx="1880024" cy="1880024"/>
          </a:xfrm>
          <a:prstGeom prst="rect">
            <a:avLst/>
          </a:prstGeom>
          <a:ln>
            <a:solidFill>
              <a:schemeClr val="tx1"/>
            </a:solidFill>
          </a:ln>
          <a:effectLst>
            <a:outerShdw blurRad="50800" dist="38100" dir="2700000" algn="tl" rotWithShape="0">
              <a:prstClr val="black">
                <a:alpha val="40000"/>
              </a:prstClr>
            </a:outerShdw>
          </a:effectLst>
        </p:spPr>
      </p:pic>
      <p:sp>
        <p:nvSpPr>
          <p:cNvPr id="5" name="Rectangle 4"/>
          <p:cNvSpPr/>
          <p:nvPr/>
        </p:nvSpPr>
        <p:spPr>
          <a:xfrm>
            <a:off x="342900" y="3287484"/>
            <a:ext cx="1943100" cy="1958998"/>
          </a:xfrm>
          <a:prstGeom prst="rect">
            <a:avLst/>
          </a:prstGeom>
        </p:spPr>
        <p:txBody>
          <a:bodyPr wrap="square">
            <a:spAutoFit/>
          </a:bodyPr>
          <a:lstStyle/>
          <a:p>
            <a:pPr algn="ctr">
              <a:lnSpc>
                <a:spcPct val="90000"/>
              </a:lnSpc>
              <a:spcBef>
                <a:spcPts val="300"/>
              </a:spcBef>
            </a:pPr>
            <a:r>
              <a:rPr lang="en-US" sz="1600" dirty="0" smtClean="0"/>
              <a:t>Inelastic </a:t>
            </a:r>
            <a:r>
              <a:rPr lang="en-US" sz="1600" dirty="0"/>
              <a:t>neutron scattering explains origin of metal-insulator </a:t>
            </a:r>
            <a:r>
              <a:rPr lang="en-US" sz="1600" dirty="0" smtClean="0"/>
              <a:t>transition and </a:t>
            </a:r>
            <a:r>
              <a:rPr lang="en-US" sz="1600" dirty="0"/>
              <a:t>thermoelectric </a:t>
            </a:r>
            <a:r>
              <a:rPr lang="en-US" sz="1600" dirty="0" smtClean="0"/>
              <a:t>materials</a:t>
            </a:r>
          </a:p>
          <a:p>
            <a:pPr algn="ctr">
              <a:lnSpc>
                <a:spcPct val="90000"/>
              </a:lnSpc>
              <a:spcBef>
                <a:spcPts val="300"/>
              </a:spcBef>
            </a:pPr>
            <a:r>
              <a:rPr lang="en-US" sz="1200" dirty="0" smtClean="0"/>
              <a:t>Li </a:t>
            </a:r>
            <a:r>
              <a:rPr lang="en-US" sz="1200" dirty="0"/>
              <a:t>et al., </a:t>
            </a:r>
            <a:r>
              <a:rPr lang="en-US" sz="1200" i="1" dirty="0"/>
              <a:t>Nature </a:t>
            </a:r>
            <a:r>
              <a:rPr lang="en-US" sz="1200" i="1" dirty="0" smtClean="0"/>
              <a:t>Phys. </a:t>
            </a:r>
            <a:r>
              <a:rPr lang="en-US" sz="1200" dirty="0"/>
              <a:t>2015; </a:t>
            </a:r>
            <a:r>
              <a:rPr lang="en-US" sz="1200" dirty="0" err="1"/>
              <a:t>Budai</a:t>
            </a:r>
            <a:r>
              <a:rPr lang="en-US" sz="1200" dirty="0"/>
              <a:t> et al., </a:t>
            </a:r>
            <a:r>
              <a:rPr lang="en-US" sz="1200" i="1" dirty="0"/>
              <a:t>Nature</a:t>
            </a:r>
            <a:r>
              <a:rPr lang="en-US" sz="1200" dirty="0"/>
              <a:t> </a:t>
            </a:r>
            <a:r>
              <a:rPr lang="en-US" sz="1200" dirty="0" smtClean="0"/>
              <a:t>2014</a:t>
            </a:r>
            <a:endParaRPr lang="en-US" sz="1200" dirty="0"/>
          </a:p>
        </p:txBody>
      </p:sp>
      <p:sp>
        <p:nvSpPr>
          <p:cNvPr id="13" name="Rectangle 12"/>
          <p:cNvSpPr/>
          <p:nvPr/>
        </p:nvSpPr>
        <p:spPr>
          <a:xfrm>
            <a:off x="2420452" y="3287484"/>
            <a:ext cx="1988758" cy="2014398"/>
          </a:xfrm>
          <a:prstGeom prst="rect">
            <a:avLst/>
          </a:prstGeom>
        </p:spPr>
        <p:txBody>
          <a:bodyPr wrap="square">
            <a:spAutoFit/>
          </a:bodyPr>
          <a:lstStyle/>
          <a:p>
            <a:pPr algn="ctr">
              <a:lnSpc>
                <a:spcPct val="90000"/>
              </a:lnSpc>
              <a:spcBef>
                <a:spcPts val="300"/>
              </a:spcBef>
            </a:pPr>
            <a:r>
              <a:rPr lang="en-US" sz="1600" dirty="0"/>
              <a:t>Contrast between neutron scattering from different metals reveals elemental distribution in high entropy alloys</a:t>
            </a:r>
          </a:p>
          <a:p>
            <a:pPr algn="ctr">
              <a:lnSpc>
                <a:spcPct val="90000"/>
              </a:lnSpc>
              <a:spcBef>
                <a:spcPts val="300"/>
              </a:spcBef>
            </a:pPr>
            <a:r>
              <a:rPr lang="en-US" sz="1200" dirty="0" err="1" smtClean="0"/>
              <a:t>Santodonato</a:t>
            </a:r>
            <a:r>
              <a:rPr lang="en-US" sz="1200" dirty="0" smtClean="0"/>
              <a:t> </a:t>
            </a:r>
            <a:r>
              <a:rPr lang="en-US" sz="1200" dirty="0"/>
              <a:t>et al., </a:t>
            </a:r>
            <a:r>
              <a:rPr lang="en-US" sz="1200" i="1" dirty="0"/>
              <a:t>Nature </a:t>
            </a:r>
            <a:r>
              <a:rPr lang="en-US" sz="1200" i="1" dirty="0" err="1" smtClean="0"/>
              <a:t>Commun</a:t>
            </a:r>
            <a:r>
              <a:rPr lang="en-US" sz="1200" i="1" dirty="0" smtClean="0"/>
              <a:t>.</a:t>
            </a:r>
            <a:r>
              <a:rPr lang="en-US" sz="1200" dirty="0" smtClean="0"/>
              <a:t> 2015 </a:t>
            </a:r>
            <a:endParaRPr lang="en-US" sz="1200" dirty="0"/>
          </a:p>
        </p:txBody>
      </p:sp>
      <p:sp>
        <p:nvSpPr>
          <p:cNvPr id="17" name="Rectangle 16"/>
          <p:cNvSpPr/>
          <p:nvPr/>
        </p:nvSpPr>
        <p:spPr>
          <a:xfrm>
            <a:off x="6748426" y="3309256"/>
            <a:ext cx="1989389" cy="2235997"/>
          </a:xfrm>
          <a:prstGeom prst="rect">
            <a:avLst/>
          </a:prstGeom>
        </p:spPr>
        <p:txBody>
          <a:bodyPr wrap="square">
            <a:spAutoFit/>
          </a:bodyPr>
          <a:lstStyle/>
          <a:p>
            <a:pPr algn="ctr">
              <a:lnSpc>
                <a:spcPct val="90000"/>
              </a:lnSpc>
              <a:spcBef>
                <a:spcPts val="300"/>
              </a:spcBef>
            </a:pPr>
            <a:r>
              <a:rPr lang="en-US" sz="1600" dirty="0" smtClean="0"/>
              <a:t>SNS’s </a:t>
            </a:r>
            <a:r>
              <a:rPr lang="en-US" sz="1600" dirty="0"/>
              <a:t>unique pulsed source enables mapping </a:t>
            </a:r>
            <a:r>
              <a:rPr lang="en-US" sz="1600" dirty="0" smtClean="0"/>
              <a:t/>
            </a:r>
            <a:br>
              <a:rPr lang="en-US" sz="1600" dirty="0" smtClean="0"/>
            </a:br>
            <a:r>
              <a:rPr lang="en-US" sz="1600" dirty="0" smtClean="0"/>
              <a:t>of </a:t>
            </a:r>
            <a:r>
              <a:rPr lang="en-US" sz="1600" dirty="0"/>
              <a:t>crystalline planes in complicated geometries including textured samples</a:t>
            </a:r>
          </a:p>
          <a:p>
            <a:pPr algn="ctr">
              <a:lnSpc>
                <a:spcPct val="90000"/>
              </a:lnSpc>
              <a:spcBef>
                <a:spcPts val="300"/>
              </a:spcBef>
            </a:pPr>
            <a:r>
              <a:rPr lang="en-US" sz="1200" dirty="0" err="1" smtClean="0"/>
              <a:t>Dehoff</a:t>
            </a:r>
            <a:r>
              <a:rPr lang="en-US" sz="1200" dirty="0" smtClean="0"/>
              <a:t> </a:t>
            </a:r>
            <a:r>
              <a:rPr lang="en-US" sz="1200" dirty="0"/>
              <a:t>et al, </a:t>
            </a:r>
            <a:r>
              <a:rPr lang="en-US" sz="1200" i="1" dirty="0" smtClean="0"/>
              <a:t>Mater. Sci. Technol.</a:t>
            </a:r>
            <a:r>
              <a:rPr lang="en-US" sz="1200" dirty="0" smtClean="0"/>
              <a:t> 2015 </a:t>
            </a:r>
            <a:endParaRPr lang="en-US" sz="1200" dirty="0"/>
          </a:p>
        </p:txBody>
      </p:sp>
      <p:sp>
        <p:nvSpPr>
          <p:cNvPr id="3" name="TextBox 2"/>
          <p:cNvSpPr txBox="1"/>
          <p:nvPr/>
        </p:nvSpPr>
        <p:spPr>
          <a:xfrm>
            <a:off x="893322" y="5610575"/>
            <a:ext cx="7314810" cy="535531"/>
          </a:xfrm>
          <a:prstGeom prst="rect">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63500" h="38100"/>
          </a:sp3d>
        </p:spPr>
        <p:txBody>
          <a:bodyPr wrap="square" rtlCol="0" anchor="ctr">
            <a:spAutoFit/>
          </a:bodyPr>
          <a:lstStyle/>
          <a:p>
            <a:pPr algn="ctr">
              <a:lnSpc>
                <a:spcPct val="90000"/>
              </a:lnSpc>
            </a:pPr>
            <a:r>
              <a:rPr lang="en-US" sz="1600" dirty="0" smtClean="0"/>
              <a:t>Co-location of SNS and HFIR with Oak Ridge Leadership Computing Facility </a:t>
            </a:r>
            <a:br>
              <a:rPr lang="en-US" sz="1600" dirty="0" smtClean="0"/>
            </a:br>
            <a:r>
              <a:rPr lang="en-US" sz="1600" dirty="0" smtClean="0"/>
              <a:t>and Center for Nanophase Materials Sciences catalyzes science impact</a:t>
            </a:r>
          </a:p>
        </p:txBody>
      </p:sp>
      <p:pic>
        <p:nvPicPr>
          <p:cNvPr id="18" name="Picture 17"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26351" t="3422" r="52796" b="55200"/>
          <a:stretch/>
        </p:blipFill>
        <p:spPr>
          <a:xfrm>
            <a:off x="2520715" y="1335285"/>
            <a:ext cx="1880024" cy="1880024"/>
          </a:xfrm>
          <a:prstGeom prst="rect">
            <a:avLst/>
          </a:prstGeom>
          <a:ln>
            <a:solidFill>
              <a:schemeClr val="tx1"/>
            </a:solidFill>
          </a:ln>
          <a:effectLst>
            <a:outerShdw blurRad="50800" dist="38100" dir="2700000" algn="tl" rotWithShape="0">
              <a:prstClr val="black">
                <a:alpha val="40000"/>
              </a:prstClr>
            </a:outerShdw>
          </a:effectLst>
        </p:spPr>
      </p:pic>
      <p:pic>
        <p:nvPicPr>
          <p:cNvPr id="20" name="Picture 19"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76860" t="3422" r="2287" b="55200"/>
          <a:stretch/>
        </p:blipFill>
        <p:spPr>
          <a:xfrm>
            <a:off x="6811915" y="1335285"/>
            <a:ext cx="1880024" cy="1880024"/>
          </a:xfrm>
          <a:prstGeom prst="rect">
            <a:avLst/>
          </a:prstGeom>
          <a:ln>
            <a:solidFill>
              <a:schemeClr val="tx1"/>
            </a:solidFill>
          </a:ln>
          <a:effectLst>
            <a:outerShdw blurRad="50800" dist="38100" dir="2700000" algn="tl" rotWithShape="0">
              <a:prstClr val="black">
                <a:alpha val="40000"/>
              </a:prstClr>
            </a:outerShdw>
          </a:effectLst>
        </p:spPr>
      </p:pic>
      <p:cxnSp>
        <p:nvCxnSpPr>
          <p:cNvPr id="15" name="Straight Connector 14"/>
          <p:cNvCxnSpPr/>
          <p:nvPr/>
        </p:nvCxnSpPr>
        <p:spPr>
          <a:xfrm>
            <a:off x="367003" y="3215309"/>
            <a:ext cx="8324936"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4529471" y="3278274"/>
            <a:ext cx="2218955" cy="2235997"/>
          </a:xfrm>
          <a:prstGeom prst="rect">
            <a:avLst/>
          </a:prstGeom>
        </p:spPr>
        <p:txBody>
          <a:bodyPr wrap="square">
            <a:spAutoFit/>
          </a:bodyPr>
          <a:lstStyle/>
          <a:p>
            <a:pPr algn="ctr">
              <a:lnSpc>
                <a:spcPct val="90000"/>
              </a:lnSpc>
              <a:spcBef>
                <a:spcPts val="300"/>
              </a:spcBef>
            </a:pPr>
            <a:r>
              <a:rPr lang="en-US" sz="1600" dirty="0" smtClean="0"/>
              <a:t>Fe </a:t>
            </a:r>
            <a:r>
              <a:rPr lang="en-US" sz="1600" dirty="0"/>
              <a:t>atoms form mutually interacting four spin </a:t>
            </a:r>
            <a:r>
              <a:rPr lang="en-US" sz="1600" dirty="0" err="1" smtClean="0"/>
              <a:t>ferro</a:t>
            </a:r>
            <a:r>
              <a:rPr lang="en-US" sz="1600" dirty="0" smtClean="0"/>
              <a:t>-magnetic blocks, </a:t>
            </a:r>
            <a:r>
              <a:rPr lang="en-US" sz="1600" dirty="0"/>
              <a:t>providing insight into </a:t>
            </a:r>
            <a:r>
              <a:rPr lang="en-US" sz="1600" dirty="0" smtClean="0"/>
              <a:t>collective </a:t>
            </a:r>
            <a:r>
              <a:rPr lang="en-US" sz="1600" dirty="0"/>
              <a:t>behavior </a:t>
            </a:r>
            <a:r>
              <a:rPr lang="en-US" sz="1600" dirty="0" smtClean="0"/>
              <a:t/>
            </a:r>
            <a:br>
              <a:rPr lang="en-US" sz="1600" dirty="0" smtClean="0"/>
            </a:br>
            <a:r>
              <a:rPr lang="en-US" sz="1600" dirty="0" smtClean="0"/>
              <a:t>of Fe-based superconductors</a:t>
            </a:r>
          </a:p>
          <a:p>
            <a:pPr algn="ctr">
              <a:lnSpc>
                <a:spcPct val="90000"/>
              </a:lnSpc>
              <a:spcBef>
                <a:spcPts val="300"/>
              </a:spcBef>
            </a:pPr>
            <a:r>
              <a:rPr lang="en-US" sz="1200" dirty="0" err="1" smtClean="0"/>
              <a:t>Mourigal</a:t>
            </a:r>
            <a:r>
              <a:rPr lang="en-US" sz="1200" dirty="0" smtClean="0"/>
              <a:t> </a:t>
            </a:r>
            <a:r>
              <a:rPr lang="en-US" sz="1200" dirty="0"/>
              <a:t>et al., </a:t>
            </a:r>
            <a:r>
              <a:rPr lang="en-US" sz="1200" i="1" dirty="0" smtClean="0"/>
              <a:t>Phys. Rev. Lett.</a:t>
            </a:r>
            <a:r>
              <a:rPr lang="en-US" sz="1200" dirty="0" smtClean="0"/>
              <a:t> 2015</a:t>
            </a:r>
            <a:endParaRPr lang="en-US" sz="1200" dirty="0"/>
          </a:p>
        </p:txBody>
      </p:sp>
    </p:spTree>
    <p:extLst>
      <p:ext uri="{BB962C8B-B14F-4D97-AF65-F5344CB8AC3E}">
        <p14:creationId xmlns:p14="http://schemas.microsoft.com/office/powerpoint/2010/main" val="12416003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51731" t="3422" r="27416" b="55200"/>
          <a:stretch/>
        </p:blipFill>
        <p:spPr>
          <a:xfrm>
            <a:off x="4653163" y="1335285"/>
            <a:ext cx="1880024" cy="1880024"/>
          </a:xfrm>
          <a:prstGeom prst="rect">
            <a:avLst/>
          </a:prstGeom>
          <a:ln>
            <a:solidFill>
              <a:schemeClr val="tx1"/>
            </a:solidFill>
          </a:ln>
          <a:effectLst>
            <a:outerShdw blurRad="50800" dist="38100" dir="2700000" algn="tl" rotWithShape="0">
              <a:prstClr val="black">
                <a:alpha val="40000"/>
              </a:prstClr>
            </a:outerShdw>
          </a:effectLst>
        </p:spPr>
      </p:pic>
      <p:pic>
        <p:nvPicPr>
          <p:cNvPr id="29" name="Picture 28"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958" t="51287" r="77442" b="5854"/>
          <a:stretch/>
        </p:blipFill>
        <p:spPr>
          <a:xfrm>
            <a:off x="388267" y="1335285"/>
            <a:ext cx="1880024" cy="1880024"/>
          </a:xfrm>
          <a:prstGeom prst="rect">
            <a:avLst/>
          </a:prstGeom>
          <a:ln>
            <a:solidFill>
              <a:schemeClr val="tx1"/>
            </a:solidFill>
          </a:ln>
          <a:effectLst>
            <a:outerShdw blurRad="50800" dist="38100" dir="2700000" algn="tl" rotWithShape="0">
              <a:prstClr val="black">
                <a:alpha val="40000"/>
              </a:prstClr>
            </a:outerShdw>
          </a:effectLst>
        </p:spPr>
      </p:pic>
      <p:pic>
        <p:nvPicPr>
          <p:cNvPr id="35" name="Picture 34"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27040" t="51308" r="51561" b="6231"/>
          <a:stretch/>
        </p:blipFill>
        <p:spPr>
          <a:xfrm>
            <a:off x="2520715" y="1335285"/>
            <a:ext cx="1880024" cy="1880024"/>
          </a:xfrm>
          <a:prstGeom prst="rect">
            <a:avLst/>
          </a:prstGeom>
          <a:ln>
            <a:solidFill>
              <a:schemeClr val="tx1"/>
            </a:solidFill>
          </a:ln>
          <a:effectLst>
            <a:outerShdw blurRad="50800" dist="38100" dir="2700000" algn="tl" rotWithShape="0">
              <a:prstClr val="black">
                <a:alpha val="40000"/>
              </a:prstClr>
            </a:outerShdw>
          </a:effectLst>
        </p:spPr>
      </p:pic>
      <p:pic>
        <p:nvPicPr>
          <p:cNvPr id="37" name="Picture 36" descr="16-G00076_BESAC Fig-1_v2.png"/>
          <p:cNvPicPr>
            <a:picLocks noChangeAspect="1"/>
          </p:cNvPicPr>
          <p:nvPr/>
        </p:nvPicPr>
        <p:blipFill rotWithShape="1">
          <a:blip r:embed="rId3" cstate="print">
            <a:extLst>
              <a:ext uri="{28A0092B-C50C-407E-A947-70E740481C1C}">
                <a14:useLocalDpi xmlns:a14="http://schemas.microsoft.com/office/drawing/2010/main" val="0"/>
              </a:ext>
            </a:extLst>
          </a:blip>
          <a:srcRect l="76860" t="52151" r="2287" b="8622"/>
          <a:stretch/>
        </p:blipFill>
        <p:spPr>
          <a:xfrm>
            <a:off x="6811915" y="1335285"/>
            <a:ext cx="1880024" cy="1880024"/>
          </a:xfrm>
          <a:prstGeom prst="rect">
            <a:avLst/>
          </a:prstGeom>
          <a:ln>
            <a:solidFill>
              <a:schemeClr val="tx1"/>
            </a:solidFill>
          </a:ln>
          <a:effectLst>
            <a:outerShdw blurRad="50800" dist="38100" dir="2700000" algn="tl" rotWithShape="0">
              <a:prstClr val="black">
                <a:alpha val="40000"/>
              </a:prstClr>
            </a:outerShdw>
          </a:effectLst>
        </p:spPr>
      </p:pic>
      <p:cxnSp>
        <p:nvCxnSpPr>
          <p:cNvPr id="38" name="Straight Connector 37"/>
          <p:cNvCxnSpPr/>
          <p:nvPr/>
        </p:nvCxnSpPr>
        <p:spPr>
          <a:xfrm>
            <a:off x="367003" y="3215309"/>
            <a:ext cx="8324936"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92024" y="256032"/>
            <a:ext cx="8636290" cy="877163"/>
          </a:xfrm>
        </p:spPr>
        <p:txBody>
          <a:bodyPr/>
          <a:lstStyle/>
          <a:p>
            <a:r>
              <a:rPr lang="en-US" dirty="0" smtClean="0"/>
              <a:t>Neutron scattering is a demonstrated tool for discovery and innovation </a:t>
            </a:r>
            <a:endParaRPr lang="en-US" dirty="0"/>
          </a:p>
        </p:txBody>
      </p:sp>
      <p:sp>
        <p:nvSpPr>
          <p:cNvPr id="7" name="Rectangle 6"/>
          <p:cNvSpPr/>
          <p:nvPr/>
        </p:nvSpPr>
        <p:spPr>
          <a:xfrm>
            <a:off x="304800" y="3278274"/>
            <a:ext cx="1973516" cy="1792798"/>
          </a:xfrm>
          <a:prstGeom prst="rect">
            <a:avLst/>
          </a:prstGeom>
        </p:spPr>
        <p:txBody>
          <a:bodyPr wrap="square">
            <a:spAutoFit/>
          </a:bodyPr>
          <a:lstStyle/>
          <a:p>
            <a:pPr algn="ctr">
              <a:lnSpc>
                <a:spcPct val="90000"/>
              </a:lnSpc>
              <a:spcBef>
                <a:spcPts val="300"/>
              </a:spcBef>
            </a:pPr>
            <a:r>
              <a:rPr lang="en-US" sz="1600" dirty="0" smtClean="0"/>
              <a:t>Neutron </a:t>
            </a:r>
            <a:r>
              <a:rPr lang="en-US" sz="1600" dirty="0"/>
              <a:t>penetration and sensitivity to Li and Na reveal ion mobility in new battery </a:t>
            </a:r>
            <a:r>
              <a:rPr lang="en-US" sz="1600" dirty="0" smtClean="0"/>
              <a:t>materials</a:t>
            </a:r>
          </a:p>
          <a:p>
            <a:pPr algn="ctr">
              <a:lnSpc>
                <a:spcPct val="90000"/>
              </a:lnSpc>
              <a:spcBef>
                <a:spcPts val="300"/>
              </a:spcBef>
            </a:pPr>
            <a:r>
              <a:rPr lang="en-US" sz="1200" dirty="0" smtClean="0"/>
              <a:t>Thompson </a:t>
            </a:r>
            <a:r>
              <a:rPr lang="en-US" sz="1200" dirty="0"/>
              <a:t>et al., </a:t>
            </a:r>
            <a:r>
              <a:rPr lang="en-US" sz="1200" i="1" dirty="0" smtClean="0"/>
              <a:t>Adv</a:t>
            </a:r>
            <a:r>
              <a:rPr lang="en-US" sz="1200" i="1" dirty="0"/>
              <a:t>.</a:t>
            </a:r>
            <a:r>
              <a:rPr lang="en-US" sz="1200" i="1" dirty="0" smtClean="0"/>
              <a:t> </a:t>
            </a:r>
            <a:r>
              <a:rPr lang="en-US" sz="1200" i="1" dirty="0"/>
              <a:t>Energy </a:t>
            </a:r>
            <a:r>
              <a:rPr lang="en-US" sz="1200" i="1" dirty="0" smtClean="0"/>
              <a:t>Mater.</a:t>
            </a:r>
            <a:r>
              <a:rPr lang="en-US" sz="1200" dirty="0" smtClean="0"/>
              <a:t> 2015</a:t>
            </a:r>
            <a:endParaRPr lang="en-US" sz="1200" dirty="0"/>
          </a:p>
        </p:txBody>
      </p:sp>
      <p:sp>
        <p:nvSpPr>
          <p:cNvPr id="14" name="Rectangle 13"/>
          <p:cNvSpPr/>
          <p:nvPr/>
        </p:nvSpPr>
        <p:spPr>
          <a:xfrm>
            <a:off x="2465295" y="3278274"/>
            <a:ext cx="1981200" cy="2069797"/>
          </a:xfrm>
          <a:prstGeom prst="rect">
            <a:avLst/>
          </a:prstGeom>
        </p:spPr>
        <p:txBody>
          <a:bodyPr wrap="square">
            <a:spAutoFit/>
          </a:bodyPr>
          <a:lstStyle/>
          <a:p>
            <a:pPr algn="ctr">
              <a:lnSpc>
                <a:spcPct val="90000"/>
              </a:lnSpc>
              <a:spcBef>
                <a:spcPts val="300"/>
              </a:spcBef>
            </a:pPr>
            <a:r>
              <a:rPr lang="en-US" sz="1600" dirty="0" smtClean="0"/>
              <a:t>Neutron </a:t>
            </a:r>
            <a:r>
              <a:rPr lang="en-US" sz="1600" dirty="0"/>
              <a:t>sensitivity to hydrogen characterizes new benzene-derived diamond </a:t>
            </a:r>
            <a:r>
              <a:rPr lang="en-US" sz="1600" dirty="0" err="1"/>
              <a:t>nanothreads</a:t>
            </a:r>
            <a:r>
              <a:rPr lang="en-US" sz="1600" dirty="0"/>
              <a:t> created at 20 </a:t>
            </a:r>
            <a:r>
              <a:rPr lang="en-US" sz="1600" dirty="0" err="1" smtClean="0"/>
              <a:t>GPa</a:t>
            </a:r>
            <a:r>
              <a:rPr lang="en-US" sz="1600" dirty="0" smtClean="0"/>
              <a:t>:</a:t>
            </a:r>
          </a:p>
          <a:p>
            <a:pPr algn="ctr">
              <a:lnSpc>
                <a:spcPct val="90000"/>
              </a:lnSpc>
              <a:spcBef>
                <a:spcPts val="300"/>
              </a:spcBef>
            </a:pPr>
            <a:r>
              <a:rPr lang="en-US" sz="1200" dirty="0" smtClean="0"/>
              <a:t>Fitzgibbons </a:t>
            </a:r>
            <a:r>
              <a:rPr lang="en-US" sz="1200" dirty="0"/>
              <a:t>et al., </a:t>
            </a:r>
            <a:r>
              <a:rPr lang="en-US" sz="1200" i="1" dirty="0"/>
              <a:t>Nature </a:t>
            </a:r>
            <a:r>
              <a:rPr lang="en-US" sz="1200" i="1" dirty="0" smtClean="0"/>
              <a:t>Mater.</a:t>
            </a:r>
            <a:r>
              <a:rPr lang="en-US" sz="1200" dirty="0" smtClean="0"/>
              <a:t> 2015</a:t>
            </a:r>
            <a:endParaRPr lang="en-US" sz="1200" dirty="0"/>
          </a:p>
        </p:txBody>
      </p:sp>
      <p:sp>
        <p:nvSpPr>
          <p:cNvPr id="15" name="Rectangle 14"/>
          <p:cNvSpPr/>
          <p:nvPr/>
        </p:nvSpPr>
        <p:spPr>
          <a:xfrm>
            <a:off x="6779873" y="3278274"/>
            <a:ext cx="1919752" cy="2014398"/>
          </a:xfrm>
          <a:prstGeom prst="rect">
            <a:avLst/>
          </a:prstGeom>
        </p:spPr>
        <p:txBody>
          <a:bodyPr wrap="square">
            <a:spAutoFit/>
          </a:bodyPr>
          <a:lstStyle/>
          <a:p>
            <a:pPr algn="ctr">
              <a:lnSpc>
                <a:spcPct val="90000"/>
              </a:lnSpc>
              <a:spcBef>
                <a:spcPts val="300"/>
              </a:spcBef>
            </a:pPr>
            <a:r>
              <a:rPr lang="en-US" sz="1600" dirty="0" smtClean="0"/>
              <a:t>Neutron </a:t>
            </a:r>
            <a:r>
              <a:rPr lang="en-US" sz="1600" dirty="0"/>
              <a:t>H/D contrast matching reveals hierarchical structure of cell wall synthesis </a:t>
            </a:r>
            <a:r>
              <a:rPr lang="en-US" sz="1600" dirty="0" smtClean="0"/>
              <a:t>machinery</a:t>
            </a:r>
          </a:p>
          <a:p>
            <a:pPr algn="ctr">
              <a:lnSpc>
                <a:spcPct val="90000"/>
              </a:lnSpc>
              <a:spcBef>
                <a:spcPts val="300"/>
              </a:spcBef>
            </a:pPr>
            <a:r>
              <a:rPr lang="en-US" sz="1200" dirty="0" err="1" smtClean="0"/>
              <a:t>Vandavasi</a:t>
            </a:r>
            <a:r>
              <a:rPr lang="en-US" sz="1200" dirty="0" smtClean="0"/>
              <a:t> </a:t>
            </a:r>
            <a:r>
              <a:rPr lang="en-US" sz="1200" dirty="0"/>
              <a:t>et al</a:t>
            </a:r>
            <a:r>
              <a:rPr lang="en-US" sz="1200" dirty="0" smtClean="0"/>
              <a:t>., </a:t>
            </a:r>
            <a:r>
              <a:rPr lang="en-US" sz="1200" i="1" dirty="0" smtClean="0"/>
              <a:t>Plant Physiol.</a:t>
            </a:r>
            <a:r>
              <a:rPr lang="en-US" sz="1200" dirty="0" smtClean="0"/>
              <a:t> 2016</a:t>
            </a:r>
            <a:endParaRPr lang="en-US" sz="1200" dirty="0"/>
          </a:p>
        </p:txBody>
      </p:sp>
      <p:grpSp>
        <p:nvGrpSpPr>
          <p:cNvPr id="3" name="Group 2"/>
          <p:cNvGrpSpPr/>
          <p:nvPr/>
        </p:nvGrpSpPr>
        <p:grpSpPr>
          <a:xfrm>
            <a:off x="2710542" y="5780316"/>
            <a:ext cx="3807961" cy="838200"/>
            <a:chOff x="2710542" y="5780316"/>
            <a:chExt cx="3807961" cy="838200"/>
          </a:xfrm>
        </p:grpSpPr>
        <p:pic>
          <p:nvPicPr>
            <p:cNvPr id="3074" name="Picture 2" descr="https://efree.carnegiescience.edu/sites/efree.carnegiescience.edu/files/EFree%20logo%20square%20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7848" y="5803427"/>
              <a:ext cx="791978" cy="79197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lignocellulose.org/images/name2.gif"/>
            <p:cNvPicPr>
              <a:picLocks noChangeAspect="1" noChangeArrowheads="1"/>
            </p:cNvPicPr>
            <p:nvPr/>
          </p:nvPicPr>
          <p:blipFill rotWithShape="1">
            <a:blip r:embed="rId5">
              <a:extLst>
                <a:ext uri="{28A0092B-C50C-407E-A947-70E740481C1C}">
                  <a14:useLocalDpi xmlns:a14="http://schemas.microsoft.com/office/drawing/2010/main" val="0"/>
                </a:ext>
              </a:extLst>
            </a:blip>
            <a:srcRect l="69597"/>
            <a:stretch/>
          </p:blipFill>
          <p:spPr bwMode="auto">
            <a:xfrm>
              <a:off x="4682658" y="5969082"/>
              <a:ext cx="1835845" cy="46066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Related imag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10542" y="5780316"/>
              <a:ext cx="834475" cy="838200"/>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Rectangle 17"/>
          <p:cNvSpPr/>
          <p:nvPr/>
        </p:nvSpPr>
        <p:spPr>
          <a:xfrm>
            <a:off x="4576317" y="3287484"/>
            <a:ext cx="1971127" cy="2235997"/>
          </a:xfrm>
          <a:prstGeom prst="rect">
            <a:avLst/>
          </a:prstGeom>
        </p:spPr>
        <p:txBody>
          <a:bodyPr wrap="square">
            <a:spAutoFit/>
          </a:bodyPr>
          <a:lstStyle/>
          <a:p>
            <a:pPr algn="ctr">
              <a:lnSpc>
                <a:spcPct val="90000"/>
              </a:lnSpc>
              <a:spcBef>
                <a:spcPts val="300"/>
              </a:spcBef>
            </a:pPr>
            <a:r>
              <a:rPr lang="en-US" sz="1600" dirty="0"/>
              <a:t>Neutron scattering contrast reveals relationship between heterogeneous microstructure and solar cell performance</a:t>
            </a:r>
          </a:p>
          <a:p>
            <a:pPr algn="ctr">
              <a:lnSpc>
                <a:spcPct val="90000"/>
              </a:lnSpc>
              <a:spcBef>
                <a:spcPts val="300"/>
              </a:spcBef>
            </a:pPr>
            <a:r>
              <a:rPr lang="en-US" sz="1200" dirty="0" smtClean="0"/>
              <a:t>Das </a:t>
            </a:r>
            <a:r>
              <a:rPr lang="en-US" sz="1200" dirty="0"/>
              <a:t>et al., </a:t>
            </a:r>
            <a:r>
              <a:rPr lang="en-US" sz="1200" i="1" dirty="0"/>
              <a:t>Nanoscale</a:t>
            </a:r>
            <a:r>
              <a:rPr lang="en-US" sz="1200" dirty="0"/>
              <a:t> </a:t>
            </a:r>
            <a:r>
              <a:rPr lang="en-US" sz="1200" dirty="0" smtClean="0"/>
              <a:t>2015</a:t>
            </a:r>
            <a:endParaRPr lang="en-US" sz="1200" dirty="0"/>
          </a:p>
        </p:txBody>
      </p:sp>
    </p:spTree>
    <p:extLst>
      <p:ext uri="{BB962C8B-B14F-4D97-AF65-F5344CB8AC3E}">
        <p14:creationId xmlns:p14="http://schemas.microsoft.com/office/powerpoint/2010/main" val="13376141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Box 46"/>
          <p:cNvSpPr txBox="1"/>
          <p:nvPr/>
        </p:nvSpPr>
        <p:spPr>
          <a:xfrm>
            <a:off x="6541670" y="1186544"/>
            <a:ext cx="1880773" cy="757130"/>
          </a:xfrm>
          <a:prstGeom prst="rect">
            <a:avLst/>
          </a:prstGeom>
          <a:noFill/>
        </p:spPr>
        <p:txBody>
          <a:bodyPr wrap="square" rtlCol="0">
            <a:spAutoFit/>
          </a:bodyPr>
          <a:lstStyle/>
          <a:p>
            <a:pPr>
              <a:lnSpc>
                <a:spcPct val="90000"/>
              </a:lnSpc>
            </a:pPr>
            <a:r>
              <a:rPr lang="en-US" sz="1600" b="1" dirty="0" smtClean="0"/>
              <a:t>Materials Synthesis </a:t>
            </a:r>
            <a:br>
              <a:rPr lang="en-US" sz="1600" b="1" dirty="0" smtClean="0"/>
            </a:br>
            <a:r>
              <a:rPr lang="en-US" sz="1600" b="1" dirty="0" smtClean="0"/>
              <a:t>and Performance</a:t>
            </a:r>
            <a:endParaRPr lang="en-US" sz="1600" b="1" dirty="0"/>
          </a:p>
        </p:txBody>
      </p:sp>
      <p:sp>
        <p:nvSpPr>
          <p:cNvPr id="4" name="Title 3"/>
          <p:cNvSpPr>
            <a:spLocks noGrp="1"/>
          </p:cNvSpPr>
          <p:nvPr>
            <p:ph type="title"/>
          </p:nvPr>
        </p:nvSpPr>
        <p:spPr>
          <a:xfrm>
            <a:off x="193385" y="253529"/>
            <a:ext cx="8628678" cy="1191095"/>
          </a:xfrm>
        </p:spPr>
        <p:txBody>
          <a:bodyPr/>
          <a:lstStyle/>
          <a:p>
            <a:r>
              <a:rPr lang="en-US" sz="2800" dirty="0" smtClean="0"/>
              <a:t>We engaged the scientific community </a:t>
            </a:r>
            <a:br>
              <a:rPr lang="en-US" sz="2800" dirty="0" smtClean="0"/>
            </a:br>
            <a:r>
              <a:rPr lang="en-US" sz="2800" dirty="0" smtClean="0"/>
              <a:t>to identify emerging science challenges that neutrons can address</a:t>
            </a:r>
            <a:endParaRPr lang="en-US" sz="2800" dirty="0"/>
          </a:p>
        </p:txBody>
      </p:sp>
      <p:grpSp>
        <p:nvGrpSpPr>
          <p:cNvPr id="7" name="Group 6"/>
          <p:cNvGrpSpPr/>
          <p:nvPr/>
        </p:nvGrpSpPr>
        <p:grpSpPr>
          <a:xfrm>
            <a:off x="5137149" y="4019072"/>
            <a:ext cx="1373368" cy="1649518"/>
            <a:chOff x="4908543" y="4177970"/>
            <a:chExt cx="1373368" cy="1649518"/>
          </a:xfrm>
        </p:grpSpPr>
        <p:sp>
          <p:nvSpPr>
            <p:cNvPr id="26" name="Folded Corner 25"/>
            <p:cNvSpPr/>
            <p:nvPr/>
          </p:nvSpPr>
          <p:spPr>
            <a:xfrm rot="20700000">
              <a:off x="5002607" y="4197324"/>
              <a:ext cx="1279304" cy="1614729"/>
            </a:xfrm>
            <a:prstGeom prst="foldedCorner">
              <a:avLst/>
            </a:prstGeom>
            <a:solidFill>
              <a:schemeClr val="bg2"/>
            </a:solidFill>
            <a:ln>
              <a:solidFill>
                <a:schemeClr val="tx1"/>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pic>
          <p:nvPicPr>
            <p:cNvPr id="24"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844" t="7441" r="23594" b="4212"/>
            <a:stretch/>
          </p:blipFill>
          <p:spPr bwMode="auto">
            <a:xfrm>
              <a:off x="4908543" y="4177970"/>
              <a:ext cx="1283619" cy="1649518"/>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grpSp>
      <p:sp>
        <p:nvSpPr>
          <p:cNvPr id="28" name="L-Shape 27"/>
          <p:cNvSpPr/>
          <p:nvPr/>
        </p:nvSpPr>
        <p:spPr>
          <a:xfrm rot="5400000">
            <a:off x="139092" y="2967009"/>
            <a:ext cx="2190668" cy="1880772"/>
          </a:xfrm>
          <a:prstGeom prst="corner">
            <a:avLst>
              <a:gd name="adj1" fmla="val 7640"/>
              <a:gd name="adj2" fmla="val 7630"/>
            </a:avLst>
          </a:prstGeom>
          <a:solidFill>
            <a:schemeClr val="accent1"/>
          </a:solidFill>
          <a:ln>
            <a:noFill/>
          </a:ln>
        </p:spPr>
        <p:style>
          <a:lnRef idx="1">
            <a:schemeClr val="accent5">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sp>
      <p:sp>
        <p:nvSpPr>
          <p:cNvPr id="51" name="L-Shape 50"/>
          <p:cNvSpPr/>
          <p:nvPr/>
        </p:nvSpPr>
        <p:spPr>
          <a:xfrm rot="5400000">
            <a:off x="2221635" y="2681241"/>
            <a:ext cx="2190668" cy="1880772"/>
          </a:xfrm>
          <a:prstGeom prst="corner">
            <a:avLst>
              <a:gd name="adj1" fmla="val 7640"/>
              <a:gd name="adj2" fmla="val 7630"/>
            </a:avLst>
          </a:prstGeom>
          <a:solidFill>
            <a:schemeClr val="accent1"/>
          </a:solidFill>
          <a:ln>
            <a:noFill/>
          </a:ln>
        </p:spPr>
        <p:style>
          <a:lnRef idx="1">
            <a:schemeClr val="accent5">
              <a:hueOff val="1488257"/>
              <a:satOff val="-8966"/>
              <a:lumOff val="-719"/>
              <a:alphaOff val="0"/>
            </a:schemeClr>
          </a:lnRef>
          <a:fillRef idx="3">
            <a:schemeClr val="accent5">
              <a:hueOff val="1488257"/>
              <a:satOff val="-8966"/>
              <a:lumOff val="-719"/>
              <a:alphaOff val="0"/>
            </a:schemeClr>
          </a:fillRef>
          <a:effectRef idx="2">
            <a:schemeClr val="accent5">
              <a:hueOff val="1488257"/>
              <a:satOff val="-8966"/>
              <a:lumOff val="-719"/>
              <a:alphaOff val="0"/>
            </a:schemeClr>
          </a:effectRef>
          <a:fontRef idx="minor">
            <a:schemeClr val="lt1"/>
          </a:fontRef>
        </p:style>
      </p:sp>
      <p:sp>
        <p:nvSpPr>
          <p:cNvPr id="52" name="L-Shape 51"/>
          <p:cNvSpPr/>
          <p:nvPr/>
        </p:nvSpPr>
        <p:spPr>
          <a:xfrm rot="5400000">
            <a:off x="4304178" y="2395473"/>
            <a:ext cx="2190668" cy="1880772"/>
          </a:xfrm>
          <a:prstGeom prst="corner">
            <a:avLst>
              <a:gd name="adj1" fmla="val 7640"/>
              <a:gd name="adj2" fmla="val 7630"/>
            </a:avLst>
          </a:prstGeom>
          <a:solidFill>
            <a:schemeClr val="accent1"/>
          </a:solidFill>
          <a:ln>
            <a:noFill/>
          </a:ln>
        </p:spPr>
        <p:style>
          <a:lnRef idx="1">
            <a:schemeClr val="accent5">
              <a:hueOff val="2976513"/>
              <a:satOff val="-17933"/>
              <a:lumOff val="-1437"/>
              <a:alphaOff val="0"/>
            </a:schemeClr>
          </a:lnRef>
          <a:fillRef idx="3">
            <a:schemeClr val="accent5">
              <a:hueOff val="2976513"/>
              <a:satOff val="-17933"/>
              <a:lumOff val="-1437"/>
              <a:alphaOff val="0"/>
            </a:schemeClr>
          </a:fillRef>
          <a:effectRef idx="2">
            <a:schemeClr val="accent5">
              <a:hueOff val="2976513"/>
              <a:satOff val="-17933"/>
              <a:lumOff val="-1437"/>
              <a:alphaOff val="0"/>
            </a:schemeClr>
          </a:effectRef>
          <a:fontRef idx="minor">
            <a:schemeClr val="lt1"/>
          </a:fontRef>
        </p:style>
      </p:sp>
      <p:sp>
        <p:nvSpPr>
          <p:cNvPr id="53" name="L-Shape 52"/>
          <p:cNvSpPr/>
          <p:nvPr/>
        </p:nvSpPr>
        <p:spPr>
          <a:xfrm rot="5400000">
            <a:off x="6386722" y="2109705"/>
            <a:ext cx="2190668" cy="1880772"/>
          </a:xfrm>
          <a:prstGeom prst="corner">
            <a:avLst>
              <a:gd name="adj1" fmla="val 7640"/>
              <a:gd name="adj2" fmla="val 7630"/>
            </a:avLst>
          </a:prstGeom>
          <a:solidFill>
            <a:schemeClr val="accent1"/>
          </a:solidFill>
          <a:ln>
            <a:noFill/>
          </a:ln>
        </p:spPr>
        <p:style>
          <a:lnRef idx="1">
            <a:schemeClr val="accent5">
              <a:hueOff val="4464770"/>
              <a:satOff val="-26899"/>
              <a:lumOff val="-2156"/>
              <a:alphaOff val="0"/>
            </a:schemeClr>
          </a:lnRef>
          <a:fillRef idx="3">
            <a:schemeClr val="accent5">
              <a:hueOff val="4464770"/>
              <a:satOff val="-26899"/>
              <a:lumOff val="-2156"/>
              <a:alphaOff val="0"/>
            </a:schemeClr>
          </a:fillRef>
          <a:effectRef idx="2">
            <a:schemeClr val="accent5">
              <a:hueOff val="4464770"/>
              <a:satOff val="-26899"/>
              <a:lumOff val="-2156"/>
              <a:alphaOff val="0"/>
            </a:schemeClr>
          </a:effectRef>
          <a:fontRef idx="minor">
            <a:schemeClr val="lt1"/>
          </a:fontRef>
        </p:style>
      </p:sp>
      <p:sp>
        <p:nvSpPr>
          <p:cNvPr id="29" name="Freeform 28"/>
          <p:cNvSpPr/>
          <p:nvPr/>
        </p:nvSpPr>
        <p:spPr>
          <a:xfrm>
            <a:off x="464557" y="3005844"/>
            <a:ext cx="1837446" cy="2106872"/>
          </a:xfrm>
          <a:custGeom>
            <a:avLst/>
            <a:gdLst>
              <a:gd name="connsiteX0" fmla="*/ 0 w 1928561"/>
              <a:gd name="connsiteY0" fmla="*/ 0 h 1690496"/>
              <a:gd name="connsiteX1" fmla="*/ 1928561 w 1928561"/>
              <a:gd name="connsiteY1" fmla="*/ 0 h 1690496"/>
              <a:gd name="connsiteX2" fmla="*/ 1928561 w 1928561"/>
              <a:gd name="connsiteY2" fmla="*/ 1690496 h 1690496"/>
              <a:gd name="connsiteX3" fmla="*/ 0 w 1928561"/>
              <a:gd name="connsiteY3" fmla="*/ 1690496 h 1690496"/>
              <a:gd name="connsiteX4" fmla="*/ 0 w 1928561"/>
              <a:gd name="connsiteY4" fmla="*/ 0 h 1690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8561" h="1690496">
                <a:moveTo>
                  <a:pt x="0" y="0"/>
                </a:moveTo>
                <a:lnTo>
                  <a:pt x="1928561" y="0"/>
                </a:lnTo>
                <a:lnTo>
                  <a:pt x="1928561" y="1690496"/>
                </a:lnTo>
                <a:lnTo>
                  <a:pt x="0" y="1690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1" algn="l" defTabSz="889000">
              <a:lnSpc>
                <a:spcPct val="90000"/>
              </a:lnSpc>
              <a:spcBef>
                <a:spcPts val="200"/>
              </a:spcBef>
              <a:spcAft>
                <a:spcPts val="0"/>
              </a:spcAft>
            </a:pPr>
            <a:r>
              <a:rPr lang="en-US" sz="1600" b="1" kern="1200" dirty="0" smtClean="0"/>
              <a:t>Quantum </a:t>
            </a:r>
            <a:br>
              <a:rPr lang="en-US" sz="1600" b="1" kern="1200" dirty="0" smtClean="0"/>
            </a:br>
            <a:r>
              <a:rPr lang="en-US" sz="1600" b="1" kern="1200" dirty="0" smtClean="0"/>
              <a:t>Condensed Matter</a:t>
            </a:r>
            <a:endParaRPr lang="en-US" sz="1600" dirty="0"/>
          </a:p>
          <a:p>
            <a:pPr marL="0" lvl="1" algn="l" defTabSz="889000">
              <a:lnSpc>
                <a:spcPct val="90000"/>
              </a:lnSpc>
              <a:spcBef>
                <a:spcPts val="200"/>
              </a:spcBef>
              <a:spcAft>
                <a:spcPts val="0"/>
              </a:spcAft>
            </a:pPr>
            <a:r>
              <a:rPr lang="en-US" sz="1400" kern="1200" dirty="0" smtClean="0"/>
              <a:t>Lawrence Berkeley National Laboratory</a:t>
            </a:r>
          </a:p>
          <a:p>
            <a:pPr marL="0" lvl="1" algn="l" defTabSz="889000">
              <a:lnSpc>
                <a:spcPct val="90000"/>
              </a:lnSpc>
              <a:spcBef>
                <a:spcPts val="200"/>
              </a:spcBef>
              <a:spcAft>
                <a:spcPts val="0"/>
              </a:spcAft>
            </a:pPr>
            <a:r>
              <a:rPr lang="en-US" sz="1400" kern="1200" dirty="0" smtClean="0"/>
              <a:t>December 2013</a:t>
            </a:r>
          </a:p>
          <a:p>
            <a:pPr marL="0" lvl="1" algn="l" defTabSz="889000">
              <a:lnSpc>
                <a:spcPct val="90000"/>
              </a:lnSpc>
              <a:spcBef>
                <a:spcPts val="200"/>
              </a:spcBef>
              <a:spcAft>
                <a:spcPts val="0"/>
              </a:spcAft>
            </a:pPr>
            <a:r>
              <a:rPr lang="en-US" sz="1400" kern="1200" dirty="0" smtClean="0"/>
              <a:t>Bob Birgeneau</a:t>
            </a:r>
          </a:p>
        </p:txBody>
      </p:sp>
      <p:sp>
        <p:nvSpPr>
          <p:cNvPr id="8192" name="Freeform 8191"/>
          <p:cNvSpPr/>
          <p:nvPr/>
        </p:nvSpPr>
        <p:spPr>
          <a:xfrm>
            <a:off x="2617715" y="2698334"/>
            <a:ext cx="1837446" cy="2106872"/>
          </a:xfrm>
          <a:custGeom>
            <a:avLst/>
            <a:gdLst>
              <a:gd name="connsiteX0" fmla="*/ 0 w 1928561"/>
              <a:gd name="connsiteY0" fmla="*/ 0 h 1690496"/>
              <a:gd name="connsiteX1" fmla="*/ 1928561 w 1928561"/>
              <a:gd name="connsiteY1" fmla="*/ 0 h 1690496"/>
              <a:gd name="connsiteX2" fmla="*/ 1928561 w 1928561"/>
              <a:gd name="connsiteY2" fmla="*/ 1690496 h 1690496"/>
              <a:gd name="connsiteX3" fmla="*/ 0 w 1928561"/>
              <a:gd name="connsiteY3" fmla="*/ 1690496 h 1690496"/>
              <a:gd name="connsiteX4" fmla="*/ 0 w 1928561"/>
              <a:gd name="connsiteY4" fmla="*/ 0 h 1690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8561" h="1690496">
                <a:moveTo>
                  <a:pt x="0" y="0"/>
                </a:moveTo>
                <a:lnTo>
                  <a:pt x="1928561" y="0"/>
                </a:lnTo>
                <a:lnTo>
                  <a:pt x="1928561" y="1690496"/>
                </a:lnTo>
                <a:lnTo>
                  <a:pt x="0" y="1690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1" algn="l" defTabSz="889000">
              <a:lnSpc>
                <a:spcPct val="90000"/>
              </a:lnSpc>
              <a:spcBef>
                <a:spcPts val="200"/>
              </a:spcBef>
              <a:spcAft>
                <a:spcPts val="0"/>
              </a:spcAft>
            </a:pPr>
            <a:r>
              <a:rPr lang="en-US" sz="1600" b="1" kern="1200" dirty="0" smtClean="0"/>
              <a:t>Structural Biology, Bio-materials, and Bioengineering</a:t>
            </a:r>
          </a:p>
          <a:p>
            <a:pPr marL="0" lvl="1" algn="l" defTabSz="889000">
              <a:lnSpc>
                <a:spcPct val="90000"/>
              </a:lnSpc>
              <a:spcBef>
                <a:spcPts val="200"/>
              </a:spcBef>
              <a:spcAft>
                <a:spcPts val="0"/>
              </a:spcAft>
            </a:pPr>
            <a:r>
              <a:rPr lang="en-US" sz="1400" kern="1200" dirty="0" smtClean="0"/>
              <a:t>UC San Diego</a:t>
            </a:r>
          </a:p>
          <a:p>
            <a:pPr marL="0" lvl="1" algn="l" defTabSz="889000">
              <a:lnSpc>
                <a:spcPct val="90000"/>
              </a:lnSpc>
              <a:spcBef>
                <a:spcPts val="200"/>
              </a:spcBef>
              <a:spcAft>
                <a:spcPts val="0"/>
              </a:spcAft>
            </a:pPr>
            <a:r>
              <a:rPr lang="en-US" sz="1400" kern="1200" dirty="0" smtClean="0"/>
              <a:t>January 2014</a:t>
            </a:r>
          </a:p>
          <a:p>
            <a:pPr marL="0" lvl="1" algn="l" defTabSz="889000">
              <a:lnSpc>
                <a:spcPct val="90000"/>
              </a:lnSpc>
              <a:spcBef>
                <a:spcPts val="200"/>
              </a:spcBef>
              <a:spcAft>
                <a:spcPts val="0"/>
              </a:spcAft>
            </a:pPr>
            <a:r>
              <a:rPr lang="en-US" sz="1400" kern="1200" dirty="0" smtClean="0"/>
              <a:t>Susan Taylor</a:t>
            </a:r>
          </a:p>
        </p:txBody>
      </p:sp>
      <p:sp>
        <p:nvSpPr>
          <p:cNvPr id="8196" name="Freeform 8195"/>
          <p:cNvSpPr/>
          <p:nvPr/>
        </p:nvSpPr>
        <p:spPr>
          <a:xfrm>
            <a:off x="6801249" y="2092089"/>
            <a:ext cx="1837446" cy="2106872"/>
          </a:xfrm>
          <a:custGeom>
            <a:avLst/>
            <a:gdLst>
              <a:gd name="connsiteX0" fmla="*/ 0 w 1928561"/>
              <a:gd name="connsiteY0" fmla="*/ 0 h 1690496"/>
              <a:gd name="connsiteX1" fmla="*/ 1928561 w 1928561"/>
              <a:gd name="connsiteY1" fmla="*/ 0 h 1690496"/>
              <a:gd name="connsiteX2" fmla="*/ 1928561 w 1928561"/>
              <a:gd name="connsiteY2" fmla="*/ 1690496 h 1690496"/>
              <a:gd name="connsiteX3" fmla="*/ 0 w 1928561"/>
              <a:gd name="connsiteY3" fmla="*/ 1690496 h 1690496"/>
              <a:gd name="connsiteX4" fmla="*/ 0 w 1928561"/>
              <a:gd name="connsiteY4" fmla="*/ 0 h 1690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8561" h="1690496">
                <a:moveTo>
                  <a:pt x="0" y="0"/>
                </a:moveTo>
                <a:lnTo>
                  <a:pt x="1928561" y="0"/>
                </a:lnTo>
                <a:lnTo>
                  <a:pt x="1928561" y="1690496"/>
                </a:lnTo>
                <a:lnTo>
                  <a:pt x="0" y="1690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1" algn="l" defTabSz="889000">
              <a:lnSpc>
                <a:spcPct val="90000"/>
              </a:lnSpc>
              <a:spcBef>
                <a:spcPts val="200"/>
              </a:spcBef>
              <a:spcAft>
                <a:spcPts val="0"/>
              </a:spcAft>
            </a:pPr>
            <a:r>
              <a:rPr lang="en-US" sz="1600" b="1" kern="1200" dirty="0" smtClean="0">
                <a:solidFill>
                  <a:schemeClr val="tx1"/>
                </a:solidFill>
              </a:rPr>
              <a:t>Energy </a:t>
            </a:r>
            <a:br>
              <a:rPr lang="en-US" sz="1600" b="1" kern="1200" dirty="0" smtClean="0">
                <a:solidFill>
                  <a:schemeClr val="tx1"/>
                </a:solidFill>
              </a:rPr>
            </a:br>
            <a:r>
              <a:rPr lang="en-US" sz="1600" b="1" kern="1200" dirty="0" smtClean="0">
                <a:solidFill>
                  <a:schemeClr val="tx1"/>
                </a:solidFill>
              </a:rPr>
              <a:t>Materials</a:t>
            </a:r>
          </a:p>
          <a:p>
            <a:pPr marL="0" lvl="1" algn="l" defTabSz="889000">
              <a:lnSpc>
                <a:spcPct val="90000"/>
              </a:lnSpc>
              <a:spcBef>
                <a:spcPts val="200"/>
              </a:spcBef>
              <a:spcAft>
                <a:spcPts val="0"/>
              </a:spcAft>
            </a:pPr>
            <a:r>
              <a:rPr lang="en-US" sz="1400" kern="1200" dirty="0" smtClean="0">
                <a:solidFill>
                  <a:schemeClr val="tx1"/>
                </a:solidFill>
              </a:rPr>
              <a:t>Chicago</a:t>
            </a:r>
            <a:endParaRPr lang="en-US" sz="1400" dirty="0">
              <a:solidFill>
                <a:schemeClr val="tx1"/>
              </a:solidFill>
            </a:endParaRPr>
          </a:p>
          <a:p>
            <a:pPr marL="0" lvl="1" algn="l" defTabSz="889000">
              <a:lnSpc>
                <a:spcPct val="90000"/>
              </a:lnSpc>
              <a:spcBef>
                <a:spcPts val="200"/>
              </a:spcBef>
              <a:spcAft>
                <a:spcPts val="0"/>
              </a:spcAft>
            </a:pPr>
            <a:r>
              <a:rPr lang="en-US" sz="1400" dirty="0" smtClean="0">
                <a:solidFill>
                  <a:schemeClr val="tx1"/>
                </a:solidFill>
              </a:rPr>
              <a:t>August</a:t>
            </a:r>
            <a:r>
              <a:rPr lang="en-US" sz="1400" kern="1200" dirty="0" smtClean="0">
                <a:solidFill>
                  <a:schemeClr val="tx1"/>
                </a:solidFill>
              </a:rPr>
              <a:t> 2014</a:t>
            </a:r>
          </a:p>
          <a:p>
            <a:pPr marL="0" lvl="1" algn="l" defTabSz="889000">
              <a:lnSpc>
                <a:spcPct val="90000"/>
              </a:lnSpc>
              <a:spcBef>
                <a:spcPts val="200"/>
              </a:spcBef>
              <a:spcAft>
                <a:spcPts val="0"/>
              </a:spcAft>
            </a:pPr>
            <a:r>
              <a:rPr lang="en-US" sz="1400" kern="1200" dirty="0" smtClean="0">
                <a:solidFill>
                  <a:schemeClr val="tx1"/>
                </a:solidFill>
              </a:rPr>
              <a:t>George Crabtree </a:t>
            </a:r>
            <a:br>
              <a:rPr lang="en-US" sz="1400" kern="1200" dirty="0" smtClean="0">
                <a:solidFill>
                  <a:schemeClr val="tx1"/>
                </a:solidFill>
              </a:rPr>
            </a:br>
            <a:r>
              <a:rPr lang="en-US" sz="1400" kern="1200" dirty="0" smtClean="0">
                <a:solidFill>
                  <a:schemeClr val="tx1"/>
                </a:solidFill>
              </a:rPr>
              <a:t>and John Parise</a:t>
            </a:r>
          </a:p>
        </p:txBody>
      </p:sp>
      <p:sp>
        <p:nvSpPr>
          <p:cNvPr id="8199" name="Freeform 8198"/>
          <p:cNvSpPr/>
          <p:nvPr/>
        </p:nvSpPr>
        <p:spPr>
          <a:xfrm>
            <a:off x="4631630" y="2387200"/>
            <a:ext cx="1837446" cy="2106872"/>
          </a:xfrm>
          <a:custGeom>
            <a:avLst/>
            <a:gdLst>
              <a:gd name="connsiteX0" fmla="*/ 0 w 1928561"/>
              <a:gd name="connsiteY0" fmla="*/ 0 h 1690496"/>
              <a:gd name="connsiteX1" fmla="*/ 1928561 w 1928561"/>
              <a:gd name="connsiteY1" fmla="*/ 0 h 1690496"/>
              <a:gd name="connsiteX2" fmla="*/ 1928561 w 1928561"/>
              <a:gd name="connsiteY2" fmla="*/ 1690496 h 1690496"/>
              <a:gd name="connsiteX3" fmla="*/ 0 w 1928561"/>
              <a:gd name="connsiteY3" fmla="*/ 1690496 h 1690496"/>
              <a:gd name="connsiteX4" fmla="*/ 0 w 1928561"/>
              <a:gd name="connsiteY4" fmla="*/ 0 h 1690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8561" h="1690496">
                <a:moveTo>
                  <a:pt x="0" y="0"/>
                </a:moveTo>
                <a:lnTo>
                  <a:pt x="1928561" y="0"/>
                </a:lnTo>
                <a:lnTo>
                  <a:pt x="1928561" y="1690496"/>
                </a:lnTo>
                <a:lnTo>
                  <a:pt x="0" y="1690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1" algn="l" defTabSz="889000">
              <a:lnSpc>
                <a:spcPct val="90000"/>
              </a:lnSpc>
              <a:spcBef>
                <a:spcPts val="200"/>
              </a:spcBef>
              <a:spcAft>
                <a:spcPts val="0"/>
              </a:spcAft>
            </a:pPr>
            <a:r>
              <a:rPr lang="en-US" sz="1600" b="1" kern="1200" dirty="0" smtClean="0"/>
              <a:t>Soft </a:t>
            </a:r>
            <a:br>
              <a:rPr lang="en-US" sz="1600" b="1" kern="1200" dirty="0" smtClean="0"/>
            </a:br>
            <a:r>
              <a:rPr lang="en-US" sz="1600" b="1" kern="1200" dirty="0" smtClean="0"/>
              <a:t>Matter</a:t>
            </a:r>
          </a:p>
          <a:p>
            <a:pPr marL="0" lvl="1" algn="l" defTabSz="889000">
              <a:lnSpc>
                <a:spcPct val="90000"/>
              </a:lnSpc>
              <a:spcBef>
                <a:spcPts val="200"/>
              </a:spcBef>
              <a:spcAft>
                <a:spcPts val="0"/>
              </a:spcAft>
            </a:pPr>
            <a:r>
              <a:rPr lang="en-US" sz="1400" kern="1200" dirty="0" smtClean="0"/>
              <a:t>UC Santa Barbara</a:t>
            </a:r>
          </a:p>
          <a:p>
            <a:pPr marL="0" lvl="1" algn="l" defTabSz="889000">
              <a:lnSpc>
                <a:spcPct val="90000"/>
              </a:lnSpc>
              <a:spcBef>
                <a:spcPts val="200"/>
              </a:spcBef>
              <a:spcAft>
                <a:spcPts val="0"/>
              </a:spcAft>
            </a:pPr>
            <a:r>
              <a:rPr lang="en-US" sz="1400" kern="1200" dirty="0" smtClean="0"/>
              <a:t>May 2014</a:t>
            </a:r>
          </a:p>
          <a:p>
            <a:pPr marL="0" lvl="1" algn="l" defTabSz="889000">
              <a:lnSpc>
                <a:spcPct val="90000"/>
              </a:lnSpc>
              <a:spcBef>
                <a:spcPts val="200"/>
              </a:spcBef>
              <a:spcAft>
                <a:spcPts val="0"/>
              </a:spcAft>
            </a:pPr>
            <a:r>
              <a:rPr lang="en-US" sz="1400" kern="1200" dirty="0" smtClean="0"/>
              <a:t>Fyl Pincus </a:t>
            </a:r>
            <a:br>
              <a:rPr lang="en-US" sz="1400" kern="1200" dirty="0" smtClean="0"/>
            </a:br>
            <a:r>
              <a:rPr lang="en-US" sz="1400" kern="1200" dirty="0" smtClean="0"/>
              <a:t>and Matt Tirrell</a:t>
            </a:r>
          </a:p>
        </p:txBody>
      </p:sp>
      <p:sp>
        <p:nvSpPr>
          <p:cNvPr id="45" name="TextBox 44"/>
          <p:cNvSpPr txBox="1"/>
          <p:nvPr/>
        </p:nvSpPr>
        <p:spPr>
          <a:xfrm>
            <a:off x="226897" y="2277875"/>
            <a:ext cx="1143262" cy="535531"/>
          </a:xfrm>
          <a:prstGeom prst="rect">
            <a:avLst/>
          </a:prstGeom>
          <a:noFill/>
        </p:spPr>
        <p:txBody>
          <a:bodyPr wrap="none" rtlCol="0">
            <a:spAutoFit/>
          </a:bodyPr>
          <a:lstStyle/>
          <a:p>
            <a:pPr>
              <a:lnSpc>
                <a:spcPct val="90000"/>
              </a:lnSpc>
            </a:pPr>
            <a:r>
              <a:rPr lang="en-US" sz="1600" b="1" dirty="0" smtClean="0"/>
              <a:t>Quantum </a:t>
            </a:r>
            <a:br>
              <a:rPr lang="en-US" sz="1600" b="1" dirty="0" smtClean="0"/>
            </a:br>
            <a:r>
              <a:rPr lang="en-US" sz="1600" b="1" dirty="0" smtClean="0"/>
              <a:t>Materials</a:t>
            </a:r>
            <a:endParaRPr lang="en-US" sz="1600" b="1" dirty="0"/>
          </a:p>
        </p:txBody>
      </p:sp>
      <p:sp>
        <p:nvSpPr>
          <p:cNvPr id="46" name="TextBox 45"/>
          <p:cNvSpPr txBox="1"/>
          <p:nvPr/>
        </p:nvSpPr>
        <p:spPr>
          <a:xfrm>
            <a:off x="2286989" y="2190925"/>
            <a:ext cx="1380506" cy="313932"/>
          </a:xfrm>
          <a:prstGeom prst="rect">
            <a:avLst/>
          </a:prstGeom>
          <a:noFill/>
        </p:spPr>
        <p:txBody>
          <a:bodyPr wrap="none" rtlCol="0">
            <a:spAutoFit/>
          </a:bodyPr>
          <a:lstStyle/>
          <a:p>
            <a:pPr>
              <a:lnSpc>
                <a:spcPct val="90000"/>
              </a:lnSpc>
            </a:pPr>
            <a:r>
              <a:rPr lang="en-US" sz="1600" b="1" dirty="0" smtClean="0"/>
              <a:t>Biosciences</a:t>
            </a:r>
            <a:endParaRPr lang="en-US" sz="1600" b="1" dirty="0"/>
          </a:p>
        </p:txBody>
      </p:sp>
      <p:sp>
        <p:nvSpPr>
          <p:cNvPr id="48" name="TextBox 47"/>
          <p:cNvSpPr txBox="1"/>
          <p:nvPr/>
        </p:nvSpPr>
        <p:spPr>
          <a:xfrm>
            <a:off x="4459126" y="1704994"/>
            <a:ext cx="2076277" cy="535531"/>
          </a:xfrm>
          <a:prstGeom prst="rect">
            <a:avLst/>
          </a:prstGeom>
          <a:noFill/>
        </p:spPr>
        <p:txBody>
          <a:bodyPr wrap="square" rtlCol="0">
            <a:spAutoFit/>
          </a:bodyPr>
          <a:lstStyle/>
          <a:p>
            <a:pPr>
              <a:lnSpc>
                <a:spcPct val="90000"/>
              </a:lnSpc>
            </a:pPr>
            <a:r>
              <a:rPr lang="en-US" sz="1600" b="1" dirty="0" smtClean="0"/>
              <a:t>Soft Molecular Matter</a:t>
            </a:r>
            <a:endParaRPr lang="en-US" sz="1600" b="1" dirty="0"/>
          </a:p>
        </p:txBody>
      </p:sp>
      <p:grpSp>
        <p:nvGrpSpPr>
          <p:cNvPr id="8" name="Group 7"/>
          <p:cNvGrpSpPr/>
          <p:nvPr/>
        </p:nvGrpSpPr>
        <p:grpSpPr>
          <a:xfrm>
            <a:off x="7307021" y="3604341"/>
            <a:ext cx="1351343" cy="1681288"/>
            <a:chOff x="7078415" y="3778517"/>
            <a:chExt cx="1351343" cy="1681288"/>
          </a:xfrm>
        </p:grpSpPr>
        <p:sp>
          <p:nvSpPr>
            <p:cNvPr id="33" name="Folded Corner 32"/>
            <p:cNvSpPr/>
            <p:nvPr/>
          </p:nvSpPr>
          <p:spPr>
            <a:xfrm rot="20700000">
              <a:off x="7150454" y="3811797"/>
              <a:ext cx="1279304" cy="1614729"/>
            </a:xfrm>
            <a:prstGeom prst="foldedCorner">
              <a:avLst/>
            </a:prstGeom>
            <a:solidFill>
              <a:schemeClr val="bg2"/>
            </a:solidFill>
            <a:ln>
              <a:solidFill>
                <a:schemeClr val="tx1"/>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pic>
          <p:nvPicPr>
            <p:cNvPr id="31"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057" t="7084" r="24162" b="3541"/>
            <a:stretch/>
          </p:blipFill>
          <p:spPr bwMode="auto">
            <a:xfrm>
              <a:off x="7078415" y="3778517"/>
              <a:ext cx="1273703" cy="1681288"/>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grpSp>
      <p:grpSp>
        <p:nvGrpSpPr>
          <p:cNvPr id="6" name="Group 5"/>
          <p:cNvGrpSpPr/>
          <p:nvPr/>
        </p:nvGrpSpPr>
        <p:grpSpPr>
          <a:xfrm>
            <a:off x="2971806" y="4402033"/>
            <a:ext cx="1466469" cy="1681289"/>
            <a:chOff x="2743200" y="4716961"/>
            <a:chExt cx="1466469" cy="1681289"/>
          </a:xfrm>
        </p:grpSpPr>
        <p:sp>
          <p:nvSpPr>
            <p:cNvPr id="25" name="Folded Corner 24"/>
            <p:cNvSpPr/>
            <p:nvPr/>
          </p:nvSpPr>
          <p:spPr>
            <a:xfrm rot="20700000">
              <a:off x="2930365" y="4750241"/>
              <a:ext cx="1279304" cy="1614729"/>
            </a:xfrm>
            <a:prstGeom prst="foldedCorner">
              <a:avLst/>
            </a:prstGeom>
            <a:solidFill>
              <a:schemeClr val="bg2"/>
            </a:solidFill>
            <a:ln>
              <a:solidFill>
                <a:schemeClr val="tx1"/>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pic>
          <p:nvPicPr>
            <p:cNvPr id="32"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5156" t="6875" r="23750" b="4375"/>
            <a:stretch/>
          </p:blipFill>
          <p:spPr bwMode="auto">
            <a:xfrm>
              <a:off x="2743200" y="4716961"/>
              <a:ext cx="1352643" cy="1681289"/>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grpSp>
      <p:grpSp>
        <p:nvGrpSpPr>
          <p:cNvPr id="5" name="Group 4"/>
          <p:cNvGrpSpPr/>
          <p:nvPr/>
        </p:nvGrpSpPr>
        <p:grpSpPr>
          <a:xfrm>
            <a:off x="959113" y="4816764"/>
            <a:ext cx="1369316" cy="1643913"/>
            <a:chOff x="730507" y="4990940"/>
            <a:chExt cx="1369316" cy="1643913"/>
          </a:xfrm>
        </p:grpSpPr>
        <p:sp>
          <p:nvSpPr>
            <p:cNvPr id="3" name="Folded Corner 2"/>
            <p:cNvSpPr/>
            <p:nvPr/>
          </p:nvSpPr>
          <p:spPr>
            <a:xfrm rot="20700000">
              <a:off x="820519" y="5020124"/>
              <a:ext cx="1279304" cy="1614729"/>
            </a:xfrm>
            <a:prstGeom prst="foldedCorner">
              <a:avLst/>
            </a:prstGeom>
            <a:solidFill>
              <a:schemeClr val="bg2"/>
            </a:solidFill>
            <a:ln>
              <a:solidFill>
                <a:schemeClr val="tx1"/>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pic>
          <p:nvPicPr>
            <p:cNvPr id="27" name="Picture 6"/>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l="25000" t="8583" r="23567" b="4861"/>
            <a:stretch/>
          </p:blipFill>
          <p:spPr bwMode="auto">
            <a:xfrm>
              <a:off x="730507" y="4990940"/>
              <a:ext cx="1279304" cy="1614729"/>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grpSp>
    </p:spTree>
    <p:extLst>
      <p:ext uri="{BB962C8B-B14F-4D97-AF65-F5344CB8AC3E}">
        <p14:creationId xmlns:p14="http://schemas.microsoft.com/office/powerpoint/2010/main" val="29221835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3385" y="253529"/>
            <a:ext cx="8645815" cy="877163"/>
          </a:xfrm>
        </p:spPr>
        <p:txBody>
          <a:bodyPr/>
          <a:lstStyle/>
          <a:p>
            <a:r>
              <a:rPr lang="en-US" dirty="0" smtClean="0"/>
              <a:t>Meeting scientific needs and contributing to world-leading science</a:t>
            </a:r>
            <a:endParaRPr lang="en-US" dirty="0"/>
          </a:p>
        </p:txBody>
      </p:sp>
      <p:pic>
        <p:nvPicPr>
          <p:cNvPr id="2" name="Picture 1"/>
          <p:cNvPicPr>
            <a:picLocks noChangeAspect="1"/>
          </p:cNvPicPr>
          <p:nvPr/>
        </p:nvPicPr>
        <p:blipFill>
          <a:blip r:embed="rId2"/>
          <a:stretch>
            <a:fillRect/>
          </a:stretch>
        </p:blipFill>
        <p:spPr>
          <a:xfrm>
            <a:off x="1770993" y="1093150"/>
            <a:ext cx="5602014" cy="5646404"/>
          </a:xfrm>
          <a:prstGeom prst="rect">
            <a:avLst/>
          </a:prstGeom>
        </p:spPr>
      </p:pic>
    </p:spTree>
    <p:extLst>
      <p:ext uri="{BB962C8B-B14F-4D97-AF65-F5344CB8AC3E}">
        <p14:creationId xmlns:p14="http://schemas.microsoft.com/office/powerpoint/2010/main" val="16793525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9982" t="8908" r="18134" b="11412"/>
          <a:stretch/>
        </p:blipFill>
        <p:spPr bwMode="auto">
          <a:xfrm>
            <a:off x="21771" y="1011544"/>
            <a:ext cx="6637283" cy="5769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lded Corner 1"/>
          <p:cNvSpPr/>
          <p:nvPr/>
        </p:nvSpPr>
        <p:spPr>
          <a:xfrm rot="20700000">
            <a:off x="6553202" y="1632858"/>
            <a:ext cx="2051481" cy="2576813"/>
          </a:xfrm>
          <a:prstGeom prst="foldedCorner">
            <a:avLst/>
          </a:prstGeom>
          <a:solidFill>
            <a:schemeClr val="bg2"/>
          </a:solidFill>
          <a:ln>
            <a:solidFill>
              <a:schemeClr val="tx1"/>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pic>
        <p:nvPicPr>
          <p:cNvPr id="4"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77000" y="1600200"/>
            <a:ext cx="2051481" cy="2576813"/>
          </a:xfrm>
          <a:prstGeom prst="foldedCorner">
            <a:avLst/>
          </a:prstGeom>
          <a:solidFill>
            <a:srgbClr val="FFFFFF">
              <a:shade val="85000"/>
            </a:srgbClr>
          </a:solidFill>
          <a:ln w="9525" cap="sq">
            <a:solidFill>
              <a:schemeClr val="tx1"/>
            </a:solidFill>
            <a:miter lim="800000"/>
          </a:ln>
          <a:effectLst>
            <a:outerShdw blurRad="50800" dist="38100" dir="2700000" algn="tl" rotWithShape="0">
              <a:prstClr val="black">
                <a:alpha val="40000"/>
              </a:prstClr>
            </a:outerShdw>
          </a:effectLst>
          <a:extLst/>
        </p:spPr>
      </p:pic>
      <p:sp>
        <p:nvSpPr>
          <p:cNvPr id="3" name="Title 2"/>
          <p:cNvSpPr>
            <a:spLocks noGrp="1"/>
          </p:cNvSpPr>
          <p:nvPr>
            <p:ph type="title"/>
          </p:nvPr>
        </p:nvSpPr>
        <p:spPr>
          <a:xfrm>
            <a:off x="193385" y="253529"/>
            <a:ext cx="8628678" cy="880369"/>
          </a:xfrm>
        </p:spPr>
        <p:txBody>
          <a:bodyPr/>
          <a:lstStyle/>
          <a:p>
            <a:r>
              <a:rPr lang="en-US" dirty="0"/>
              <a:t>STS will deliver new capabilities </a:t>
            </a:r>
            <a:r>
              <a:rPr lang="en-US" dirty="0" smtClean="0"/>
              <a:t/>
            </a:r>
            <a:br>
              <a:rPr lang="en-US" dirty="0" smtClean="0"/>
            </a:br>
            <a:r>
              <a:rPr lang="en-US" dirty="0" smtClean="0"/>
              <a:t>for </a:t>
            </a:r>
            <a:r>
              <a:rPr lang="en-US" dirty="0"/>
              <a:t>transformative </a:t>
            </a:r>
            <a:r>
              <a:rPr lang="en-US" dirty="0" smtClean="0"/>
              <a:t>science</a:t>
            </a:r>
            <a:endParaRPr lang="en-US" dirty="0"/>
          </a:p>
        </p:txBody>
      </p:sp>
    </p:spTree>
    <p:extLst>
      <p:ext uri="{BB962C8B-B14F-4D97-AF65-F5344CB8AC3E}">
        <p14:creationId xmlns:p14="http://schemas.microsoft.com/office/powerpoint/2010/main" val="98327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85" y="253528"/>
            <a:ext cx="3311815" cy="2446824"/>
          </a:xfrm>
        </p:spPr>
        <p:txBody>
          <a:bodyPr/>
          <a:lstStyle/>
          <a:p>
            <a:r>
              <a:rPr lang="en-US" dirty="0" smtClean="0"/>
              <a:t>Three-source strategy  ensures </a:t>
            </a:r>
            <a:br>
              <a:rPr lang="en-US" dirty="0" smtClean="0"/>
            </a:br>
            <a:r>
              <a:rPr lang="en-US" dirty="0" smtClean="0"/>
              <a:t>US leadership </a:t>
            </a:r>
            <a:br>
              <a:rPr lang="en-US" dirty="0" smtClean="0"/>
            </a:br>
            <a:r>
              <a:rPr lang="en-US" dirty="0" smtClean="0"/>
              <a:t>in neutron sciences</a:t>
            </a:r>
            <a:endParaRPr lang="en-US" dirty="0"/>
          </a:p>
        </p:txBody>
      </p:sp>
      <p:sp>
        <p:nvSpPr>
          <p:cNvPr id="10" name="Freeform 5"/>
          <p:cNvSpPr>
            <a:spLocks/>
          </p:cNvSpPr>
          <p:nvPr/>
        </p:nvSpPr>
        <p:spPr bwMode="auto">
          <a:xfrm>
            <a:off x="852402" y="327263"/>
            <a:ext cx="7495655" cy="5450016"/>
          </a:xfrm>
          <a:custGeom>
            <a:avLst/>
            <a:gdLst>
              <a:gd name="T0" fmla="*/ 2237 w 4474"/>
              <a:gd name="T1" fmla="*/ 0 h 3253"/>
              <a:gd name="T2" fmla="*/ 0 w 4474"/>
              <a:gd name="T3" fmla="*/ 3253 h 3253"/>
              <a:gd name="T4" fmla="*/ 4474 w 4474"/>
              <a:gd name="T5" fmla="*/ 3253 h 3253"/>
              <a:gd name="T6" fmla="*/ 2237 w 4474"/>
              <a:gd name="T7" fmla="*/ 0 h 3253"/>
            </a:gdLst>
            <a:ahLst/>
            <a:cxnLst>
              <a:cxn ang="0">
                <a:pos x="T0" y="T1"/>
              </a:cxn>
              <a:cxn ang="0">
                <a:pos x="T2" y="T3"/>
              </a:cxn>
              <a:cxn ang="0">
                <a:pos x="T4" y="T5"/>
              </a:cxn>
              <a:cxn ang="0">
                <a:pos x="T6" y="T7"/>
              </a:cxn>
            </a:cxnLst>
            <a:rect l="0" t="0" r="r" b="b"/>
            <a:pathLst>
              <a:path w="4474" h="3253">
                <a:moveTo>
                  <a:pt x="2237" y="0"/>
                </a:moveTo>
                <a:lnTo>
                  <a:pt x="0" y="3253"/>
                </a:lnTo>
                <a:lnTo>
                  <a:pt x="4474" y="3253"/>
                </a:lnTo>
                <a:lnTo>
                  <a:pt x="2237" y="0"/>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1" name="Freeform 6"/>
          <p:cNvSpPr>
            <a:spLocks/>
          </p:cNvSpPr>
          <p:nvPr/>
        </p:nvSpPr>
        <p:spPr bwMode="auto">
          <a:xfrm>
            <a:off x="3134271" y="712601"/>
            <a:ext cx="2936944" cy="2136112"/>
          </a:xfrm>
          <a:custGeom>
            <a:avLst/>
            <a:gdLst>
              <a:gd name="T0" fmla="*/ 877 w 1753"/>
              <a:gd name="T1" fmla="*/ 0 h 1275"/>
              <a:gd name="T2" fmla="*/ 0 w 1753"/>
              <a:gd name="T3" fmla="*/ 1275 h 1275"/>
              <a:gd name="T4" fmla="*/ 1753 w 1753"/>
              <a:gd name="T5" fmla="*/ 1275 h 1275"/>
              <a:gd name="T6" fmla="*/ 877 w 1753"/>
              <a:gd name="T7" fmla="*/ 0 h 1275"/>
            </a:gdLst>
            <a:ahLst/>
            <a:cxnLst>
              <a:cxn ang="0">
                <a:pos x="T0" y="T1"/>
              </a:cxn>
              <a:cxn ang="0">
                <a:pos x="T2" y="T3"/>
              </a:cxn>
              <a:cxn ang="0">
                <a:pos x="T4" y="T5"/>
              </a:cxn>
              <a:cxn ang="0">
                <a:pos x="T6" y="T7"/>
              </a:cxn>
            </a:cxnLst>
            <a:rect l="0" t="0" r="r" b="b"/>
            <a:pathLst>
              <a:path w="1753" h="1275">
                <a:moveTo>
                  <a:pt x="877" y="0"/>
                </a:moveTo>
                <a:lnTo>
                  <a:pt x="0" y="1275"/>
                </a:lnTo>
                <a:lnTo>
                  <a:pt x="1753" y="1275"/>
                </a:lnTo>
                <a:lnTo>
                  <a:pt x="877" y="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p:nvSpPr>
        <p:spPr bwMode="auto">
          <a:xfrm>
            <a:off x="1358367" y="3349651"/>
            <a:ext cx="2936944" cy="2134436"/>
          </a:xfrm>
          <a:custGeom>
            <a:avLst/>
            <a:gdLst>
              <a:gd name="T0" fmla="*/ 876 w 1753"/>
              <a:gd name="T1" fmla="*/ 0 h 1274"/>
              <a:gd name="T2" fmla="*/ 0 w 1753"/>
              <a:gd name="T3" fmla="*/ 1274 h 1274"/>
              <a:gd name="T4" fmla="*/ 1753 w 1753"/>
              <a:gd name="T5" fmla="*/ 1274 h 1274"/>
              <a:gd name="T6" fmla="*/ 876 w 1753"/>
              <a:gd name="T7" fmla="*/ 0 h 1274"/>
            </a:gdLst>
            <a:ahLst/>
            <a:cxnLst>
              <a:cxn ang="0">
                <a:pos x="T0" y="T1"/>
              </a:cxn>
              <a:cxn ang="0">
                <a:pos x="T2" y="T3"/>
              </a:cxn>
              <a:cxn ang="0">
                <a:pos x="T4" y="T5"/>
              </a:cxn>
              <a:cxn ang="0">
                <a:pos x="T6" y="T7"/>
              </a:cxn>
            </a:cxnLst>
            <a:rect l="0" t="0" r="r" b="b"/>
            <a:pathLst>
              <a:path w="1753" h="1274">
                <a:moveTo>
                  <a:pt x="876" y="0"/>
                </a:moveTo>
                <a:lnTo>
                  <a:pt x="0" y="1274"/>
                </a:lnTo>
                <a:lnTo>
                  <a:pt x="1753" y="1274"/>
                </a:lnTo>
                <a:lnTo>
                  <a:pt x="876" y="0"/>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p:cNvSpPr>
          <p:nvPr/>
        </p:nvSpPr>
        <p:spPr bwMode="auto">
          <a:xfrm>
            <a:off x="4936981" y="3349651"/>
            <a:ext cx="2936944" cy="2134436"/>
          </a:xfrm>
          <a:custGeom>
            <a:avLst/>
            <a:gdLst>
              <a:gd name="T0" fmla="*/ 876 w 1753"/>
              <a:gd name="T1" fmla="*/ 0 h 1274"/>
              <a:gd name="T2" fmla="*/ 0 w 1753"/>
              <a:gd name="T3" fmla="*/ 1274 h 1274"/>
              <a:gd name="T4" fmla="*/ 1753 w 1753"/>
              <a:gd name="T5" fmla="*/ 1274 h 1274"/>
              <a:gd name="T6" fmla="*/ 876 w 1753"/>
              <a:gd name="T7" fmla="*/ 0 h 1274"/>
            </a:gdLst>
            <a:ahLst/>
            <a:cxnLst>
              <a:cxn ang="0">
                <a:pos x="T0" y="T1"/>
              </a:cxn>
              <a:cxn ang="0">
                <a:pos x="T2" y="T3"/>
              </a:cxn>
              <a:cxn ang="0">
                <a:pos x="T4" y="T5"/>
              </a:cxn>
              <a:cxn ang="0">
                <a:pos x="T6" y="T7"/>
              </a:cxn>
            </a:cxnLst>
            <a:rect l="0" t="0" r="r" b="b"/>
            <a:pathLst>
              <a:path w="1753" h="1274">
                <a:moveTo>
                  <a:pt x="876" y="0"/>
                </a:moveTo>
                <a:lnTo>
                  <a:pt x="0" y="1274"/>
                </a:lnTo>
                <a:lnTo>
                  <a:pt x="1753" y="1274"/>
                </a:lnTo>
                <a:lnTo>
                  <a:pt x="876"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p:nvSpPr>
        <p:spPr bwMode="auto">
          <a:xfrm>
            <a:off x="3206313" y="3292688"/>
            <a:ext cx="2794536" cy="2032238"/>
          </a:xfrm>
          <a:custGeom>
            <a:avLst/>
            <a:gdLst>
              <a:gd name="T0" fmla="*/ 1668 w 1668"/>
              <a:gd name="T1" fmla="*/ 0 h 1213"/>
              <a:gd name="T2" fmla="*/ 0 w 1668"/>
              <a:gd name="T3" fmla="*/ 0 h 1213"/>
              <a:gd name="T4" fmla="*/ 834 w 1668"/>
              <a:gd name="T5" fmla="*/ 1213 h 1213"/>
              <a:gd name="T6" fmla="*/ 1668 w 1668"/>
              <a:gd name="T7" fmla="*/ 0 h 1213"/>
            </a:gdLst>
            <a:ahLst/>
            <a:cxnLst>
              <a:cxn ang="0">
                <a:pos x="T0" y="T1"/>
              </a:cxn>
              <a:cxn ang="0">
                <a:pos x="T2" y="T3"/>
              </a:cxn>
              <a:cxn ang="0">
                <a:pos x="T4" y="T5"/>
              </a:cxn>
              <a:cxn ang="0">
                <a:pos x="T6" y="T7"/>
              </a:cxn>
            </a:cxnLst>
            <a:rect l="0" t="0" r="r" b="b"/>
            <a:pathLst>
              <a:path w="1668" h="1213">
                <a:moveTo>
                  <a:pt x="1668" y="0"/>
                </a:moveTo>
                <a:lnTo>
                  <a:pt x="0" y="0"/>
                </a:lnTo>
                <a:lnTo>
                  <a:pt x="834" y="1213"/>
                </a:lnTo>
                <a:lnTo>
                  <a:pt x="1668" y="0"/>
                </a:lnTo>
                <a:close/>
              </a:path>
            </a:pathLst>
          </a:custGeom>
          <a:solidFill>
            <a:srgbClr val="DDDD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noEditPoints="1"/>
          </p:cNvSpPr>
          <p:nvPr/>
        </p:nvSpPr>
        <p:spPr bwMode="auto">
          <a:xfrm>
            <a:off x="3139298" y="3260857"/>
            <a:ext cx="2921865" cy="2122709"/>
          </a:xfrm>
          <a:custGeom>
            <a:avLst/>
            <a:gdLst>
              <a:gd name="T0" fmla="*/ 1744 w 1744"/>
              <a:gd name="T1" fmla="*/ 0 h 1267"/>
              <a:gd name="T2" fmla="*/ 0 w 1744"/>
              <a:gd name="T3" fmla="*/ 0 h 1267"/>
              <a:gd name="T4" fmla="*/ 872 w 1744"/>
              <a:gd name="T5" fmla="*/ 1267 h 1267"/>
              <a:gd name="T6" fmla="*/ 1744 w 1744"/>
              <a:gd name="T7" fmla="*/ 0 h 1267"/>
              <a:gd name="T8" fmla="*/ 1608 w 1744"/>
              <a:gd name="T9" fmla="*/ 68 h 1267"/>
              <a:gd name="T10" fmla="*/ 872 w 1744"/>
              <a:gd name="T11" fmla="*/ 1134 h 1267"/>
              <a:gd name="T12" fmla="*/ 136 w 1744"/>
              <a:gd name="T13" fmla="*/ 68 h 1267"/>
              <a:gd name="T14" fmla="*/ 1608 w 1744"/>
              <a:gd name="T15" fmla="*/ 68 h 126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44" h="1267">
                <a:moveTo>
                  <a:pt x="1744" y="0"/>
                </a:moveTo>
                <a:lnTo>
                  <a:pt x="0" y="0"/>
                </a:lnTo>
                <a:lnTo>
                  <a:pt x="872" y="1267"/>
                </a:lnTo>
                <a:lnTo>
                  <a:pt x="1744" y="0"/>
                </a:lnTo>
                <a:close/>
                <a:moveTo>
                  <a:pt x="1608" y="68"/>
                </a:moveTo>
                <a:lnTo>
                  <a:pt x="872" y="1134"/>
                </a:lnTo>
                <a:lnTo>
                  <a:pt x="136" y="68"/>
                </a:lnTo>
                <a:lnTo>
                  <a:pt x="1608" y="68"/>
                </a:lnTo>
                <a:close/>
              </a:path>
            </a:pathLst>
          </a:custGeom>
          <a:solidFill>
            <a:schemeClr val="bg1"/>
          </a:solidFill>
          <a:ln>
            <a:noFill/>
          </a:ln>
          <a:effectLst>
            <a:outerShdw blurRad="190500" sx="101000" sy="101000" algn="ctr"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dirty="0"/>
          </a:p>
        </p:txBody>
      </p:sp>
      <p:sp>
        <p:nvSpPr>
          <p:cNvPr id="16" name="Freeform 11"/>
          <p:cNvSpPr>
            <a:spLocks noEditPoints="1"/>
          </p:cNvSpPr>
          <p:nvPr/>
        </p:nvSpPr>
        <p:spPr bwMode="auto">
          <a:xfrm>
            <a:off x="1029992" y="3113423"/>
            <a:ext cx="3526678" cy="2565009"/>
          </a:xfrm>
          <a:custGeom>
            <a:avLst/>
            <a:gdLst>
              <a:gd name="T0" fmla="*/ 613 w 1227"/>
              <a:gd name="T1" fmla="*/ 0 h 892"/>
              <a:gd name="T2" fmla="*/ 0 w 1227"/>
              <a:gd name="T3" fmla="*/ 892 h 892"/>
              <a:gd name="T4" fmla="*/ 1227 w 1227"/>
              <a:gd name="T5" fmla="*/ 892 h 892"/>
              <a:gd name="T6" fmla="*/ 613 w 1227"/>
              <a:gd name="T7" fmla="*/ 0 h 892"/>
              <a:gd name="T8" fmla="*/ 1081 w 1227"/>
              <a:gd name="T9" fmla="*/ 773 h 892"/>
              <a:gd name="T10" fmla="*/ 339 w 1227"/>
              <a:gd name="T11" fmla="*/ 773 h 892"/>
              <a:gd name="T12" fmla="*/ 362 w 1227"/>
              <a:gd name="T13" fmla="*/ 709 h 892"/>
              <a:gd name="T14" fmla="*/ 262 w 1227"/>
              <a:gd name="T15" fmla="*/ 609 h 892"/>
              <a:gd name="T16" fmla="*/ 258 w 1227"/>
              <a:gd name="T17" fmla="*/ 609 h 892"/>
              <a:gd name="T18" fmla="*/ 613 w 1227"/>
              <a:gd name="T19" fmla="*/ 93 h 892"/>
              <a:gd name="T20" fmla="*/ 1081 w 1227"/>
              <a:gd name="T21" fmla="*/ 773 h 892"/>
              <a:gd name="T22" fmla="*/ 168 w 1227"/>
              <a:gd name="T23" fmla="*/ 740 h 892"/>
              <a:gd name="T24" fmla="*/ 186 w 1227"/>
              <a:gd name="T25" fmla="*/ 773 h 892"/>
              <a:gd name="T26" fmla="*/ 146 w 1227"/>
              <a:gd name="T27" fmla="*/ 773 h 892"/>
              <a:gd name="T28" fmla="*/ 168 w 1227"/>
              <a:gd name="T29" fmla="*/ 740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7" h="892">
                <a:moveTo>
                  <a:pt x="613" y="0"/>
                </a:moveTo>
                <a:cubicBezTo>
                  <a:pt x="0" y="892"/>
                  <a:pt x="0" y="892"/>
                  <a:pt x="0" y="892"/>
                </a:cubicBezTo>
                <a:cubicBezTo>
                  <a:pt x="1227" y="892"/>
                  <a:pt x="1227" y="892"/>
                  <a:pt x="1227" y="892"/>
                </a:cubicBezTo>
                <a:lnTo>
                  <a:pt x="613" y="0"/>
                </a:lnTo>
                <a:close/>
                <a:moveTo>
                  <a:pt x="1081" y="773"/>
                </a:moveTo>
                <a:cubicBezTo>
                  <a:pt x="339" y="773"/>
                  <a:pt x="339" y="773"/>
                  <a:pt x="339" y="773"/>
                </a:cubicBezTo>
                <a:cubicBezTo>
                  <a:pt x="353" y="755"/>
                  <a:pt x="362" y="733"/>
                  <a:pt x="362" y="709"/>
                </a:cubicBezTo>
                <a:cubicBezTo>
                  <a:pt x="362" y="654"/>
                  <a:pt x="317" y="609"/>
                  <a:pt x="262" y="609"/>
                </a:cubicBezTo>
                <a:cubicBezTo>
                  <a:pt x="261" y="609"/>
                  <a:pt x="259" y="609"/>
                  <a:pt x="258" y="609"/>
                </a:cubicBezTo>
                <a:cubicBezTo>
                  <a:pt x="613" y="93"/>
                  <a:pt x="613" y="93"/>
                  <a:pt x="613" y="93"/>
                </a:cubicBezTo>
                <a:lnTo>
                  <a:pt x="1081" y="773"/>
                </a:lnTo>
                <a:close/>
                <a:moveTo>
                  <a:pt x="168" y="740"/>
                </a:moveTo>
                <a:cubicBezTo>
                  <a:pt x="172" y="752"/>
                  <a:pt x="178" y="763"/>
                  <a:pt x="186" y="773"/>
                </a:cubicBezTo>
                <a:cubicBezTo>
                  <a:pt x="146" y="773"/>
                  <a:pt x="146" y="773"/>
                  <a:pt x="146" y="773"/>
                </a:cubicBezTo>
                <a:lnTo>
                  <a:pt x="168" y="740"/>
                </a:lnTo>
                <a:close/>
              </a:path>
            </a:pathLst>
          </a:custGeom>
          <a:solidFill>
            <a:schemeClr val="bg1"/>
          </a:solidFill>
          <a:ln>
            <a:noFill/>
          </a:ln>
          <a:effectLst>
            <a:outerShdw blurRad="190500" sx="101000" sy="101000" algn="ctr"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dirty="0"/>
          </a:p>
        </p:txBody>
      </p:sp>
      <p:sp>
        <p:nvSpPr>
          <p:cNvPr id="17" name="Freeform 12"/>
          <p:cNvSpPr>
            <a:spLocks noEditPoints="1"/>
          </p:cNvSpPr>
          <p:nvPr/>
        </p:nvSpPr>
        <p:spPr bwMode="auto">
          <a:xfrm>
            <a:off x="4632062" y="3113423"/>
            <a:ext cx="3526678" cy="2565009"/>
          </a:xfrm>
          <a:custGeom>
            <a:avLst/>
            <a:gdLst>
              <a:gd name="T0" fmla="*/ 614 w 1227"/>
              <a:gd name="T1" fmla="*/ 0 h 892"/>
              <a:gd name="T2" fmla="*/ 0 w 1227"/>
              <a:gd name="T3" fmla="*/ 892 h 892"/>
              <a:gd name="T4" fmla="*/ 1227 w 1227"/>
              <a:gd name="T5" fmla="*/ 892 h 892"/>
              <a:gd name="T6" fmla="*/ 614 w 1227"/>
              <a:gd name="T7" fmla="*/ 0 h 892"/>
              <a:gd name="T8" fmla="*/ 1081 w 1227"/>
              <a:gd name="T9" fmla="*/ 773 h 892"/>
              <a:gd name="T10" fmla="*/ 348 w 1227"/>
              <a:gd name="T11" fmla="*/ 773 h 892"/>
              <a:gd name="T12" fmla="*/ 372 w 1227"/>
              <a:gd name="T13" fmla="*/ 709 h 892"/>
              <a:gd name="T14" fmla="*/ 272 w 1227"/>
              <a:gd name="T15" fmla="*/ 609 h 892"/>
              <a:gd name="T16" fmla="*/ 258 w 1227"/>
              <a:gd name="T17" fmla="*/ 610 h 892"/>
              <a:gd name="T18" fmla="*/ 614 w 1227"/>
              <a:gd name="T19" fmla="*/ 93 h 892"/>
              <a:gd name="T20" fmla="*/ 1081 w 1227"/>
              <a:gd name="T21" fmla="*/ 773 h 892"/>
              <a:gd name="T22" fmla="*/ 175 w 1227"/>
              <a:gd name="T23" fmla="*/ 731 h 892"/>
              <a:gd name="T24" fmla="*/ 196 w 1227"/>
              <a:gd name="T25" fmla="*/ 773 h 892"/>
              <a:gd name="T26" fmla="*/ 146 w 1227"/>
              <a:gd name="T27" fmla="*/ 773 h 892"/>
              <a:gd name="T28" fmla="*/ 175 w 1227"/>
              <a:gd name="T29" fmla="*/ 731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7" h="892">
                <a:moveTo>
                  <a:pt x="614" y="0"/>
                </a:moveTo>
                <a:cubicBezTo>
                  <a:pt x="0" y="892"/>
                  <a:pt x="0" y="892"/>
                  <a:pt x="0" y="892"/>
                </a:cubicBezTo>
                <a:cubicBezTo>
                  <a:pt x="1227" y="892"/>
                  <a:pt x="1227" y="892"/>
                  <a:pt x="1227" y="892"/>
                </a:cubicBezTo>
                <a:lnTo>
                  <a:pt x="614" y="0"/>
                </a:lnTo>
                <a:close/>
                <a:moveTo>
                  <a:pt x="1081" y="773"/>
                </a:moveTo>
                <a:cubicBezTo>
                  <a:pt x="348" y="773"/>
                  <a:pt x="348" y="773"/>
                  <a:pt x="348" y="773"/>
                </a:cubicBezTo>
                <a:cubicBezTo>
                  <a:pt x="363" y="755"/>
                  <a:pt x="372" y="733"/>
                  <a:pt x="372" y="709"/>
                </a:cubicBezTo>
                <a:cubicBezTo>
                  <a:pt x="372" y="654"/>
                  <a:pt x="327" y="609"/>
                  <a:pt x="272" y="609"/>
                </a:cubicBezTo>
                <a:cubicBezTo>
                  <a:pt x="267" y="609"/>
                  <a:pt x="263" y="609"/>
                  <a:pt x="258" y="610"/>
                </a:cubicBezTo>
                <a:cubicBezTo>
                  <a:pt x="614" y="93"/>
                  <a:pt x="614" y="93"/>
                  <a:pt x="614" y="93"/>
                </a:cubicBezTo>
                <a:lnTo>
                  <a:pt x="1081" y="773"/>
                </a:lnTo>
                <a:close/>
                <a:moveTo>
                  <a:pt x="175" y="731"/>
                </a:moveTo>
                <a:cubicBezTo>
                  <a:pt x="179" y="746"/>
                  <a:pt x="186" y="761"/>
                  <a:pt x="196" y="773"/>
                </a:cubicBezTo>
                <a:cubicBezTo>
                  <a:pt x="146" y="773"/>
                  <a:pt x="146" y="773"/>
                  <a:pt x="146" y="773"/>
                </a:cubicBezTo>
                <a:lnTo>
                  <a:pt x="175" y="731"/>
                </a:lnTo>
                <a:close/>
              </a:path>
            </a:pathLst>
          </a:custGeom>
          <a:solidFill>
            <a:schemeClr val="bg1"/>
          </a:solidFill>
          <a:ln>
            <a:noFill/>
          </a:ln>
          <a:effectLst>
            <a:outerShdw blurRad="190500" sx="101000" sy="101000" algn="ctr"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dirty="0"/>
          </a:p>
        </p:txBody>
      </p:sp>
      <p:sp>
        <p:nvSpPr>
          <p:cNvPr id="18" name="Freeform 13"/>
          <p:cNvSpPr>
            <a:spLocks/>
          </p:cNvSpPr>
          <p:nvPr/>
        </p:nvSpPr>
        <p:spPr bwMode="auto">
          <a:xfrm flipH="1">
            <a:off x="729338" y="272146"/>
            <a:ext cx="8020050" cy="5863835"/>
          </a:xfrm>
          <a:custGeom>
            <a:avLst/>
            <a:gdLst>
              <a:gd name="T0" fmla="*/ 4787 w 4787"/>
              <a:gd name="T1" fmla="*/ 3294 h 3500"/>
              <a:gd name="T2" fmla="*/ 240 w 4787"/>
              <a:gd name="T3" fmla="*/ 3294 h 3500"/>
              <a:gd name="T4" fmla="*/ 2505 w 4787"/>
              <a:gd name="T5" fmla="*/ 0 h 3500"/>
              <a:gd name="T6" fmla="*/ 2244 w 4787"/>
              <a:gd name="T7" fmla="*/ 15 h 3500"/>
              <a:gd name="T8" fmla="*/ 2309 w 4787"/>
              <a:gd name="T9" fmla="*/ 60 h 3500"/>
              <a:gd name="T10" fmla="*/ 87 w 4787"/>
              <a:gd name="T11" fmla="*/ 3294 h 3500"/>
              <a:gd name="T12" fmla="*/ 0 w 4787"/>
              <a:gd name="T13" fmla="*/ 3421 h 3500"/>
              <a:gd name="T14" fmla="*/ 154 w 4787"/>
              <a:gd name="T15" fmla="*/ 3421 h 3500"/>
              <a:gd name="T16" fmla="*/ 4626 w 4787"/>
              <a:gd name="T17" fmla="*/ 3421 h 3500"/>
              <a:gd name="T18" fmla="*/ 4626 w 4787"/>
              <a:gd name="T19" fmla="*/ 3500 h 3500"/>
              <a:gd name="T20" fmla="*/ 4787 w 4787"/>
              <a:gd name="T21" fmla="*/ 3294 h 3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787" h="3500">
                <a:moveTo>
                  <a:pt x="4787" y="3294"/>
                </a:moveTo>
                <a:lnTo>
                  <a:pt x="240" y="3294"/>
                </a:lnTo>
                <a:lnTo>
                  <a:pt x="2505" y="0"/>
                </a:lnTo>
                <a:lnTo>
                  <a:pt x="2244" y="15"/>
                </a:lnTo>
                <a:lnTo>
                  <a:pt x="2309" y="60"/>
                </a:lnTo>
                <a:lnTo>
                  <a:pt x="87" y="3294"/>
                </a:lnTo>
                <a:lnTo>
                  <a:pt x="0" y="3421"/>
                </a:lnTo>
                <a:lnTo>
                  <a:pt x="154" y="3421"/>
                </a:lnTo>
                <a:lnTo>
                  <a:pt x="4626" y="3421"/>
                </a:lnTo>
                <a:lnTo>
                  <a:pt x="4626" y="3500"/>
                </a:lnTo>
                <a:lnTo>
                  <a:pt x="4787" y="3294"/>
                </a:lnTo>
                <a:close/>
              </a:path>
            </a:pathLst>
          </a:custGeom>
          <a:solidFill>
            <a:srgbClr val="86868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4"/>
          <p:cNvSpPr>
            <a:spLocks noEditPoints="1"/>
          </p:cNvSpPr>
          <p:nvPr/>
        </p:nvSpPr>
        <p:spPr bwMode="auto">
          <a:xfrm>
            <a:off x="2836053" y="516582"/>
            <a:ext cx="3526678" cy="2565009"/>
          </a:xfrm>
          <a:custGeom>
            <a:avLst/>
            <a:gdLst>
              <a:gd name="T0" fmla="*/ 613 w 1227"/>
              <a:gd name="T1" fmla="*/ 0 h 892"/>
              <a:gd name="T2" fmla="*/ 0 w 1227"/>
              <a:gd name="T3" fmla="*/ 892 h 892"/>
              <a:gd name="T4" fmla="*/ 1227 w 1227"/>
              <a:gd name="T5" fmla="*/ 892 h 892"/>
              <a:gd name="T6" fmla="*/ 613 w 1227"/>
              <a:gd name="T7" fmla="*/ 0 h 892"/>
              <a:gd name="T8" fmla="*/ 1081 w 1227"/>
              <a:gd name="T9" fmla="*/ 772 h 892"/>
              <a:gd name="T10" fmla="*/ 339 w 1227"/>
              <a:gd name="T11" fmla="*/ 772 h 892"/>
              <a:gd name="T12" fmla="*/ 364 w 1227"/>
              <a:gd name="T13" fmla="*/ 706 h 892"/>
              <a:gd name="T14" fmla="*/ 265 w 1227"/>
              <a:gd name="T15" fmla="*/ 607 h 892"/>
              <a:gd name="T16" fmla="*/ 260 w 1227"/>
              <a:gd name="T17" fmla="*/ 607 h 892"/>
              <a:gd name="T18" fmla="*/ 613 w 1227"/>
              <a:gd name="T19" fmla="*/ 93 h 892"/>
              <a:gd name="T20" fmla="*/ 1081 w 1227"/>
              <a:gd name="T21" fmla="*/ 772 h 892"/>
              <a:gd name="T22" fmla="*/ 170 w 1227"/>
              <a:gd name="T23" fmla="*/ 737 h 892"/>
              <a:gd name="T24" fmla="*/ 191 w 1227"/>
              <a:gd name="T25" fmla="*/ 772 h 892"/>
              <a:gd name="T26" fmla="*/ 146 w 1227"/>
              <a:gd name="T27" fmla="*/ 772 h 892"/>
              <a:gd name="T28" fmla="*/ 170 w 1227"/>
              <a:gd name="T29" fmla="*/ 737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7" h="892">
                <a:moveTo>
                  <a:pt x="613" y="0"/>
                </a:moveTo>
                <a:cubicBezTo>
                  <a:pt x="0" y="892"/>
                  <a:pt x="0" y="892"/>
                  <a:pt x="0" y="892"/>
                </a:cubicBezTo>
                <a:cubicBezTo>
                  <a:pt x="1227" y="892"/>
                  <a:pt x="1227" y="892"/>
                  <a:pt x="1227" y="892"/>
                </a:cubicBezTo>
                <a:lnTo>
                  <a:pt x="613" y="0"/>
                </a:lnTo>
                <a:close/>
                <a:moveTo>
                  <a:pt x="1081" y="772"/>
                </a:moveTo>
                <a:cubicBezTo>
                  <a:pt x="339" y="772"/>
                  <a:pt x="339" y="772"/>
                  <a:pt x="339" y="772"/>
                </a:cubicBezTo>
                <a:cubicBezTo>
                  <a:pt x="355" y="755"/>
                  <a:pt x="364" y="732"/>
                  <a:pt x="364" y="706"/>
                </a:cubicBezTo>
                <a:cubicBezTo>
                  <a:pt x="364" y="651"/>
                  <a:pt x="320" y="607"/>
                  <a:pt x="265" y="607"/>
                </a:cubicBezTo>
                <a:cubicBezTo>
                  <a:pt x="263" y="607"/>
                  <a:pt x="261" y="607"/>
                  <a:pt x="260" y="607"/>
                </a:cubicBezTo>
                <a:cubicBezTo>
                  <a:pt x="613" y="93"/>
                  <a:pt x="613" y="93"/>
                  <a:pt x="613" y="93"/>
                </a:cubicBezTo>
                <a:lnTo>
                  <a:pt x="1081" y="772"/>
                </a:lnTo>
                <a:close/>
                <a:moveTo>
                  <a:pt x="170" y="737"/>
                </a:moveTo>
                <a:cubicBezTo>
                  <a:pt x="175" y="750"/>
                  <a:pt x="182" y="762"/>
                  <a:pt x="191" y="772"/>
                </a:cubicBezTo>
                <a:cubicBezTo>
                  <a:pt x="146" y="772"/>
                  <a:pt x="146" y="772"/>
                  <a:pt x="146" y="772"/>
                </a:cubicBezTo>
                <a:lnTo>
                  <a:pt x="170" y="737"/>
                </a:lnTo>
                <a:close/>
              </a:path>
            </a:pathLst>
          </a:custGeom>
          <a:solidFill>
            <a:schemeClr val="bg1"/>
          </a:solidFill>
          <a:ln>
            <a:noFill/>
          </a:ln>
          <a:effectLst>
            <a:outerShdw blurRad="190500" sx="101000" sy="101000" algn="ctr"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dirty="0"/>
          </a:p>
        </p:txBody>
      </p:sp>
      <p:sp>
        <p:nvSpPr>
          <p:cNvPr id="20" name="TextBox 19"/>
          <p:cNvSpPr txBox="1"/>
          <p:nvPr/>
        </p:nvSpPr>
        <p:spPr>
          <a:xfrm>
            <a:off x="1071069" y="5762913"/>
            <a:ext cx="2036135" cy="286232"/>
          </a:xfrm>
          <a:prstGeom prst="rect">
            <a:avLst/>
          </a:prstGeom>
          <a:noFill/>
        </p:spPr>
        <p:txBody>
          <a:bodyPr wrap="none" rtlCol="0">
            <a:spAutoFit/>
          </a:bodyPr>
          <a:lstStyle/>
          <a:p>
            <a:pPr algn="ctr">
              <a:lnSpc>
                <a:spcPct val="90000"/>
              </a:lnSpc>
            </a:pPr>
            <a:r>
              <a:rPr lang="en-US" sz="1400" dirty="0" smtClean="0">
                <a:solidFill>
                  <a:schemeClr val="bg1"/>
                </a:solidFill>
              </a:rPr>
              <a:t>Atomic and picosecond</a:t>
            </a:r>
          </a:p>
        </p:txBody>
      </p:sp>
      <p:sp>
        <p:nvSpPr>
          <p:cNvPr id="21" name="TextBox 20"/>
          <p:cNvSpPr txBox="1"/>
          <p:nvPr/>
        </p:nvSpPr>
        <p:spPr>
          <a:xfrm>
            <a:off x="6055280" y="5773799"/>
            <a:ext cx="2452916" cy="286232"/>
          </a:xfrm>
          <a:prstGeom prst="rect">
            <a:avLst/>
          </a:prstGeom>
          <a:noFill/>
        </p:spPr>
        <p:txBody>
          <a:bodyPr wrap="none" rtlCol="0">
            <a:spAutoFit/>
          </a:bodyPr>
          <a:lstStyle/>
          <a:p>
            <a:pPr algn="ctr">
              <a:lnSpc>
                <a:spcPct val="90000"/>
              </a:lnSpc>
            </a:pPr>
            <a:r>
              <a:rPr lang="en-US" sz="1400" dirty="0" smtClean="0">
                <a:solidFill>
                  <a:schemeClr val="bg1"/>
                </a:solidFill>
              </a:rPr>
              <a:t>Mesoscale and microsecond</a:t>
            </a:r>
          </a:p>
        </p:txBody>
      </p:sp>
      <p:sp>
        <p:nvSpPr>
          <p:cNvPr id="22" name="TextBox 21"/>
          <p:cNvSpPr txBox="1"/>
          <p:nvPr/>
        </p:nvSpPr>
        <p:spPr>
          <a:xfrm rot="3300000">
            <a:off x="4511209" y="741007"/>
            <a:ext cx="1175108" cy="302694"/>
          </a:xfrm>
          <a:prstGeom prst="rect">
            <a:avLst/>
          </a:prstGeom>
          <a:noFill/>
        </p:spPr>
        <p:txBody>
          <a:bodyPr wrap="none" rtlCol="0">
            <a:spAutoFit/>
          </a:bodyPr>
          <a:lstStyle/>
          <a:p>
            <a:pPr algn="ctr">
              <a:lnSpc>
                <a:spcPct val="90000"/>
              </a:lnSpc>
            </a:pPr>
            <a:r>
              <a:rPr lang="en-US" sz="1400" dirty="0" smtClean="0">
                <a:solidFill>
                  <a:schemeClr val="bg1"/>
                </a:solidFill>
              </a:rPr>
              <a:t>Complexity</a:t>
            </a:r>
          </a:p>
        </p:txBody>
      </p:sp>
      <p:sp>
        <p:nvSpPr>
          <p:cNvPr id="23" name="TextBox 22"/>
          <p:cNvSpPr txBox="1"/>
          <p:nvPr/>
        </p:nvSpPr>
        <p:spPr>
          <a:xfrm>
            <a:off x="3487448" y="1373060"/>
            <a:ext cx="2243109" cy="1371145"/>
          </a:xfrm>
          <a:prstGeom prst="rect">
            <a:avLst/>
          </a:prstGeom>
          <a:noFill/>
        </p:spPr>
        <p:txBody>
          <a:bodyPr wrap="square" rtlCol="0">
            <a:spAutoFit/>
          </a:bodyPr>
          <a:lstStyle/>
          <a:p>
            <a:pPr algn="ctr">
              <a:lnSpc>
                <a:spcPct val="90000"/>
              </a:lnSpc>
              <a:spcBef>
                <a:spcPts val="300"/>
              </a:spcBef>
            </a:pPr>
            <a:r>
              <a:rPr lang="en-US" sz="1400" dirty="0" smtClean="0">
                <a:solidFill>
                  <a:schemeClr val="bg1"/>
                </a:solidFill>
              </a:rPr>
              <a:t>Mesoscale/</a:t>
            </a:r>
            <a:br>
              <a:rPr lang="en-US" sz="1400" dirty="0" smtClean="0">
                <a:solidFill>
                  <a:schemeClr val="bg1"/>
                </a:solidFill>
              </a:rPr>
            </a:br>
            <a:r>
              <a:rPr lang="en-US" sz="1400" dirty="0" smtClean="0">
                <a:solidFill>
                  <a:schemeClr val="bg1"/>
                </a:solidFill>
              </a:rPr>
              <a:t>hierarchical</a:t>
            </a:r>
          </a:p>
          <a:p>
            <a:pPr algn="ctr">
              <a:lnSpc>
                <a:spcPct val="90000"/>
              </a:lnSpc>
              <a:spcBef>
                <a:spcPts val="300"/>
              </a:spcBef>
            </a:pPr>
            <a:r>
              <a:rPr lang="en-US" sz="1400" dirty="0" smtClean="0">
                <a:solidFill>
                  <a:schemeClr val="bg1"/>
                </a:solidFill>
              </a:rPr>
              <a:t>Kinetics</a:t>
            </a:r>
          </a:p>
          <a:p>
            <a:pPr algn="ctr">
              <a:lnSpc>
                <a:spcPct val="90000"/>
              </a:lnSpc>
              <a:spcBef>
                <a:spcPts val="300"/>
              </a:spcBef>
            </a:pPr>
            <a:r>
              <a:rPr lang="en-US" sz="1400" dirty="0" smtClean="0">
                <a:solidFill>
                  <a:schemeClr val="bg1"/>
                </a:solidFill>
              </a:rPr>
              <a:t>Synthesis/processing</a:t>
            </a:r>
          </a:p>
          <a:p>
            <a:pPr algn="ctr">
              <a:lnSpc>
                <a:spcPct val="90000"/>
              </a:lnSpc>
              <a:spcBef>
                <a:spcPts val="300"/>
              </a:spcBef>
            </a:pPr>
            <a:r>
              <a:rPr lang="en-US" sz="1400" dirty="0" smtClean="0">
                <a:solidFill>
                  <a:schemeClr val="bg1"/>
                </a:solidFill>
              </a:rPr>
              <a:t>Multimodal </a:t>
            </a:r>
            <a:br>
              <a:rPr lang="en-US" sz="1400" dirty="0" smtClean="0">
                <a:solidFill>
                  <a:schemeClr val="bg1"/>
                </a:solidFill>
              </a:rPr>
            </a:br>
            <a:r>
              <a:rPr lang="en-US" sz="1400" dirty="0" smtClean="0">
                <a:solidFill>
                  <a:schemeClr val="bg1"/>
                </a:solidFill>
              </a:rPr>
              <a:t>measurement</a:t>
            </a:r>
            <a:endParaRPr lang="en-US" sz="1400" dirty="0">
              <a:solidFill>
                <a:schemeClr val="bg1"/>
              </a:solidFill>
            </a:endParaRPr>
          </a:p>
        </p:txBody>
      </p:sp>
      <p:sp>
        <p:nvSpPr>
          <p:cNvPr id="24" name="TextBox 23"/>
          <p:cNvSpPr txBox="1"/>
          <p:nvPr/>
        </p:nvSpPr>
        <p:spPr>
          <a:xfrm>
            <a:off x="5490486" y="3974073"/>
            <a:ext cx="1834796" cy="1332673"/>
          </a:xfrm>
          <a:prstGeom prst="rect">
            <a:avLst/>
          </a:prstGeom>
          <a:noFill/>
        </p:spPr>
        <p:txBody>
          <a:bodyPr wrap="square" rtlCol="0">
            <a:spAutoFit/>
          </a:bodyPr>
          <a:lstStyle/>
          <a:p>
            <a:pPr algn="ctr">
              <a:lnSpc>
                <a:spcPct val="90000"/>
              </a:lnSpc>
              <a:spcBef>
                <a:spcPts val="300"/>
              </a:spcBef>
            </a:pPr>
            <a:r>
              <a:rPr lang="en-US" sz="1400" dirty="0" smtClean="0">
                <a:solidFill>
                  <a:schemeClr val="bg1"/>
                </a:solidFill>
              </a:rPr>
              <a:t>Slowest </a:t>
            </a:r>
            <a:br>
              <a:rPr lang="en-US" sz="1400" dirty="0" smtClean="0">
                <a:solidFill>
                  <a:schemeClr val="bg1"/>
                </a:solidFill>
              </a:rPr>
            </a:br>
            <a:r>
              <a:rPr lang="en-US" sz="1400" dirty="0" smtClean="0">
                <a:solidFill>
                  <a:schemeClr val="bg1"/>
                </a:solidFill>
              </a:rPr>
              <a:t>motions</a:t>
            </a:r>
          </a:p>
          <a:p>
            <a:pPr algn="ctr">
              <a:lnSpc>
                <a:spcPct val="90000"/>
              </a:lnSpc>
              <a:spcBef>
                <a:spcPts val="300"/>
              </a:spcBef>
            </a:pPr>
            <a:r>
              <a:rPr lang="en-US" sz="1400" dirty="0" smtClean="0">
                <a:solidFill>
                  <a:schemeClr val="bg1"/>
                </a:solidFill>
              </a:rPr>
              <a:t>Largest length</a:t>
            </a:r>
            <a:br>
              <a:rPr lang="en-US" sz="1400" dirty="0" smtClean="0">
                <a:solidFill>
                  <a:schemeClr val="bg1"/>
                </a:solidFill>
              </a:rPr>
            </a:br>
            <a:r>
              <a:rPr lang="en-US" sz="1400" dirty="0" smtClean="0">
                <a:solidFill>
                  <a:schemeClr val="bg1"/>
                </a:solidFill>
              </a:rPr>
              <a:t>scales</a:t>
            </a:r>
          </a:p>
          <a:p>
            <a:pPr algn="ctr">
              <a:lnSpc>
                <a:spcPct val="90000"/>
              </a:lnSpc>
              <a:spcBef>
                <a:spcPts val="300"/>
              </a:spcBef>
            </a:pPr>
            <a:r>
              <a:rPr lang="en-US" sz="1400" dirty="0" smtClean="0">
                <a:solidFill>
                  <a:schemeClr val="bg1"/>
                </a:solidFill>
              </a:rPr>
              <a:t>Parametric </a:t>
            </a:r>
            <a:br>
              <a:rPr lang="en-US" sz="1400" dirty="0" smtClean="0">
                <a:solidFill>
                  <a:schemeClr val="bg1"/>
                </a:solidFill>
              </a:rPr>
            </a:br>
            <a:r>
              <a:rPr lang="en-US" sz="1400" dirty="0" smtClean="0">
                <a:solidFill>
                  <a:schemeClr val="bg1"/>
                </a:solidFill>
              </a:rPr>
              <a:t>studies</a:t>
            </a:r>
            <a:endParaRPr lang="en-US" sz="1400" dirty="0">
              <a:solidFill>
                <a:schemeClr val="bg1"/>
              </a:solidFill>
            </a:endParaRPr>
          </a:p>
        </p:txBody>
      </p:sp>
      <p:sp>
        <p:nvSpPr>
          <p:cNvPr id="25" name="TextBox 24"/>
          <p:cNvSpPr txBox="1"/>
          <p:nvPr/>
        </p:nvSpPr>
        <p:spPr>
          <a:xfrm>
            <a:off x="1886042" y="4061161"/>
            <a:ext cx="1834796" cy="1238230"/>
          </a:xfrm>
          <a:prstGeom prst="rect">
            <a:avLst/>
          </a:prstGeom>
          <a:noFill/>
        </p:spPr>
        <p:txBody>
          <a:bodyPr wrap="square" rtlCol="0">
            <a:spAutoFit/>
          </a:bodyPr>
          <a:lstStyle/>
          <a:p>
            <a:pPr algn="ctr">
              <a:lnSpc>
                <a:spcPct val="90000"/>
              </a:lnSpc>
              <a:spcBef>
                <a:spcPts val="300"/>
              </a:spcBef>
            </a:pPr>
            <a:r>
              <a:rPr lang="en-US" sz="1400" dirty="0" smtClean="0">
                <a:solidFill>
                  <a:schemeClr val="bg1"/>
                </a:solidFill>
              </a:rPr>
              <a:t>Hard </a:t>
            </a:r>
            <a:br>
              <a:rPr lang="en-US" sz="1400" dirty="0" smtClean="0">
                <a:solidFill>
                  <a:schemeClr val="bg1"/>
                </a:solidFill>
              </a:rPr>
            </a:br>
            <a:r>
              <a:rPr lang="en-US" sz="1400" dirty="0" smtClean="0">
                <a:solidFill>
                  <a:schemeClr val="bg1"/>
                </a:solidFill>
              </a:rPr>
              <a:t>matter</a:t>
            </a:r>
          </a:p>
          <a:p>
            <a:pPr algn="ctr">
              <a:lnSpc>
                <a:spcPct val="90000"/>
              </a:lnSpc>
              <a:spcBef>
                <a:spcPts val="300"/>
              </a:spcBef>
            </a:pPr>
            <a:r>
              <a:rPr lang="en-US" sz="1400" dirty="0" smtClean="0">
                <a:solidFill>
                  <a:schemeClr val="bg1"/>
                </a:solidFill>
              </a:rPr>
              <a:t>Highest resolution</a:t>
            </a:r>
          </a:p>
          <a:p>
            <a:pPr algn="ctr">
              <a:lnSpc>
                <a:spcPct val="90000"/>
              </a:lnSpc>
              <a:spcBef>
                <a:spcPts val="300"/>
              </a:spcBef>
            </a:pPr>
            <a:r>
              <a:rPr lang="en-US" sz="1400" dirty="0" smtClean="0">
                <a:solidFill>
                  <a:schemeClr val="bg1"/>
                </a:solidFill>
              </a:rPr>
              <a:t>Crystalline </a:t>
            </a:r>
            <a:br>
              <a:rPr lang="en-US" sz="1400" dirty="0" smtClean="0">
                <a:solidFill>
                  <a:schemeClr val="bg1"/>
                </a:solidFill>
              </a:rPr>
            </a:br>
            <a:r>
              <a:rPr lang="en-US" sz="1400" dirty="0" smtClean="0">
                <a:solidFill>
                  <a:schemeClr val="bg1"/>
                </a:solidFill>
              </a:rPr>
              <a:t>systems</a:t>
            </a:r>
            <a:endParaRPr lang="en-US" sz="1400" dirty="0">
              <a:solidFill>
                <a:schemeClr val="bg1"/>
              </a:solidFill>
            </a:endParaRPr>
          </a:p>
        </p:txBody>
      </p:sp>
      <p:sp>
        <p:nvSpPr>
          <p:cNvPr id="26" name="TextBox 25"/>
          <p:cNvSpPr txBox="1"/>
          <p:nvPr/>
        </p:nvSpPr>
        <p:spPr>
          <a:xfrm>
            <a:off x="5061174" y="4967084"/>
            <a:ext cx="723275" cy="341632"/>
          </a:xfrm>
          <a:prstGeom prst="rect">
            <a:avLst/>
          </a:prstGeom>
          <a:noFill/>
        </p:spPr>
        <p:txBody>
          <a:bodyPr wrap="none" rtlCol="0">
            <a:spAutoFit/>
          </a:bodyPr>
          <a:lstStyle/>
          <a:p>
            <a:pPr algn="ctr">
              <a:lnSpc>
                <a:spcPct val="90000"/>
              </a:lnSpc>
            </a:pPr>
            <a:r>
              <a:rPr lang="en-US" b="1" dirty="0" smtClean="0">
                <a:solidFill>
                  <a:schemeClr val="accent2">
                    <a:lumMod val="75000"/>
                  </a:schemeClr>
                </a:solidFill>
              </a:rPr>
              <a:t>HFIR</a:t>
            </a:r>
          </a:p>
        </p:txBody>
      </p:sp>
      <p:sp>
        <p:nvSpPr>
          <p:cNvPr id="27" name="TextBox 26"/>
          <p:cNvSpPr txBox="1"/>
          <p:nvPr/>
        </p:nvSpPr>
        <p:spPr>
          <a:xfrm>
            <a:off x="1466842" y="4958618"/>
            <a:ext cx="620683" cy="341632"/>
          </a:xfrm>
          <a:prstGeom prst="rect">
            <a:avLst/>
          </a:prstGeom>
          <a:noFill/>
        </p:spPr>
        <p:txBody>
          <a:bodyPr wrap="none" rtlCol="0">
            <a:spAutoFit/>
          </a:bodyPr>
          <a:lstStyle/>
          <a:p>
            <a:pPr algn="ctr">
              <a:lnSpc>
                <a:spcPct val="90000"/>
              </a:lnSpc>
            </a:pPr>
            <a:r>
              <a:rPr lang="en-US" b="1" dirty="0" smtClean="0">
                <a:solidFill>
                  <a:schemeClr val="accent3">
                    <a:lumMod val="75000"/>
                  </a:schemeClr>
                </a:solidFill>
              </a:rPr>
              <a:t>FTS</a:t>
            </a:r>
          </a:p>
        </p:txBody>
      </p:sp>
      <p:sp>
        <p:nvSpPr>
          <p:cNvPr id="28" name="TextBox 27"/>
          <p:cNvSpPr txBox="1"/>
          <p:nvPr/>
        </p:nvSpPr>
        <p:spPr>
          <a:xfrm>
            <a:off x="3270760" y="2366837"/>
            <a:ext cx="633507" cy="341632"/>
          </a:xfrm>
          <a:prstGeom prst="rect">
            <a:avLst/>
          </a:prstGeom>
          <a:noFill/>
        </p:spPr>
        <p:txBody>
          <a:bodyPr wrap="none" rtlCol="0">
            <a:spAutoFit/>
          </a:bodyPr>
          <a:lstStyle/>
          <a:p>
            <a:pPr algn="ctr">
              <a:lnSpc>
                <a:spcPct val="90000"/>
              </a:lnSpc>
            </a:pPr>
            <a:r>
              <a:rPr lang="en-US" b="1" dirty="0" smtClean="0">
                <a:solidFill>
                  <a:schemeClr val="accent1"/>
                </a:solidFill>
              </a:rPr>
              <a:t>STS</a:t>
            </a:r>
          </a:p>
        </p:txBody>
      </p:sp>
      <p:sp>
        <p:nvSpPr>
          <p:cNvPr id="29" name="TextBox 28"/>
          <p:cNvSpPr txBox="1"/>
          <p:nvPr/>
        </p:nvSpPr>
        <p:spPr>
          <a:xfrm>
            <a:off x="3703204" y="3458074"/>
            <a:ext cx="1834796" cy="888552"/>
          </a:xfrm>
          <a:prstGeom prst="rect">
            <a:avLst/>
          </a:prstGeom>
          <a:noFill/>
        </p:spPr>
        <p:txBody>
          <a:bodyPr wrap="square" rtlCol="0">
            <a:spAutoFit/>
          </a:bodyPr>
          <a:lstStyle/>
          <a:p>
            <a:pPr algn="ctr">
              <a:lnSpc>
                <a:spcPct val="90000"/>
              </a:lnSpc>
              <a:spcBef>
                <a:spcPts val="600"/>
              </a:spcBef>
            </a:pPr>
            <a:r>
              <a:rPr lang="en-US" dirty="0" smtClean="0"/>
              <a:t>Unparalleled</a:t>
            </a:r>
            <a:br>
              <a:rPr lang="en-US" dirty="0" smtClean="0"/>
            </a:br>
            <a:r>
              <a:rPr lang="en-US" dirty="0" smtClean="0"/>
              <a:t>neutron </a:t>
            </a:r>
            <a:br>
              <a:rPr lang="en-US" dirty="0" smtClean="0"/>
            </a:br>
            <a:r>
              <a:rPr lang="en-US" dirty="0" smtClean="0"/>
              <a:t>capabilities</a:t>
            </a:r>
          </a:p>
        </p:txBody>
      </p:sp>
      <p:sp>
        <p:nvSpPr>
          <p:cNvPr id="30" name="TextBox 29"/>
          <p:cNvSpPr txBox="1"/>
          <p:nvPr/>
        </p:nvSpPr>
        <p:spPr>
          <a:xfrm>
            <a:off x="3292178" y="2737742"/>
            <a:ext cx="2651422" cy="331986"/>
          </a:xfrm>
          <a:prstGeom prst="rect">
            <a:avLst/>
          </a:prstGeom>
          <a:noFill/>
        </p:spPr>
        <p:txBody>
          <a:bodyPr wrap="square" rtlCol="0" anchor="ctr">
            <a:spAutoFit/>
          </a:bodyPr>
          <a:lstStyle/>
          <a:p>
            <a:pPr algn="ctr">
              <a:lnSpc>
                <a:spcPct val="90000"/>
              </a:lnSpc>
              <a:spcBef>
                <a:spcPts val="600"/>
              </a:spcBef>
            </a:pPr>
            <a:r>
              <a:rPr lang="en-US" sz="1600" dirty="0" smtClean="0"/>
              <a:t>Largest dynamic range</a:t>
            </a:r>
            <a:endParaRPr lang="en-US" sz="1600" dirty="0"/>
          </a:p>
        </p:txBody>
      </p:sp>
      <p:sp>
        <p:nvSpPr>
          <p:cNvPr id="31" name="TextBox 30"/>
          <p:cNvSpPr txBox="1"/>
          <p:nvPr/>
        </p:nvSpPr>
        <p:spPr>
          <a:xfrm>
            <a:off x="5104718" y="5344006"/>
            <a:ext cx="2651422" cy="331986"/>
          </a:xfrm>
          <a:prstGeom prst="rect">
            <a:avLst/>
          </a:prstGeom>
          <a:noFill/>
        </p:spPr>
        <p:txBody>
          <a:bodyPr wrap="square" rtlCol="0" anchor="ctr">
            <a:spAutoFit/>
          </a:bodyPr>
          <a:lstStyle/>
          <a:p>
            <a:pPr algn="ctr">
              <a:lnSpc>
                <a:spcPct val="90000"/>
              </a:lnSpc>
              <a:spcBef>
                <a:spcPts val="600"/>
              </a:spcBef>
            </a:pPr>
            <a:r>
              <a:rPr lang="en-US" sz="1600" dirty="0" smtClean="0"/>
              <a:t>Highest flux</a:t>
            </a:r>
            <a:endParaRPr lang="en-US" sz="1600" dirty="0"/>
          </a:p>
        </p:txBody>
      </p:sp>
      <p:sp>
        <p:nvSpPr>
          <p:cNvPr id="32" name="TextBox 31"/>
          <p:cNvSpPr txBox="1"/>
          <p:nvPr/>
        </p:nvSpPr>
        <p:spPr>
          <a:xfrm>
            <a:off x="1478536" y="5344006"/>
            <a:ext cx="2651422" cy="331986"/>
          </a:xfrm>
          <a:prstGeom prst="rect">
            <a:avLst/>
          </a:prstGeom>
          <a:noFill/>
        </p:spPr>
        <p:txBody>
          <a:bodyPr wrap="square" rtlCol="0" anchor="ctr">
            <a:spAutoFit/>
          </a:bodyPr>
          <a:lstStyle/>
          <a:p>
            <a:pPr algn="ctr">
              <a:lnSpc>
                <a:spcPct val="90000"/>
              </a:lnSpc>
              <a:spcBef>
                <a:spcPts val="600"/>
              </a:spcBef>
            </a:pPr>
            <a:r>
              <a:rPr lang="en-US" sz="1600" dirty="0" smtClean="0"/>
              <a:t>Sharpest pulses</a:t>
            </a:r>
            <a:endParaRPr lang="en-US" sz="1600" dirty="0"/>
          </a:p>
        </p:txBody>
      </p:sp>
      <p:sp>
        <p:nvSpPr>
          <p:cNvPr id="33" name="TextBox 32"/>
          <p:cNvSpPr txBox="1"/>
          <p:nvPr/>
        </p:nvSpPr>
        <p:spPr>
          <a:xfrm>
            <a:off x="3907264" y="6027372"/>
            <a:ext cx="1467069" cy="286232"/>
          </a:xfrm>
          <a:prstGeom prst="rect">
            <a:avLst/>
          </a:prstGeom>
          <a:noFill/>
        </p:spPr>
        <p:txBody>
          <a:bodyPr wrap="none" rtlCol="0">
            <a:spAutoFit/>
          </a:bodyPr>
          <a:lstStyle/>
          <a:p>
            <a:pPr algn="ctr">
              <a:lnSpc>
                <a:spcPct val="90000"/>
              </a:lnSpc>
            </a:pPr>
            <a:r>
              <a:rPr lang="en-US" sz="1400" dirty="0" smtClean="0"/>
              <a:t>Length and time</a:t>
            </a:r>
          </a:p>
        </p:txBody>
      </p:sp>
    </p:spTree>
    <p:extLst>
      <p:ext uri="{BB962C8B-B14F-4D97-AF65-F5344CB8AC3E}">
        <p14:creationId xmlns:p14="http://schemas.microsoft.com/office/powerpoint/2010/main" val="21795771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SNS-PPU: Path to increased power</a:t>
            </a:r>
            <a:endParaRPr lang="en-US" dirty="0"/>
          </a:p>
        </p:txBody>
      </p:sp>
      <p:sp>
        <p:nvSpPr>
          <p:cNvPr id="22" name="Rectangle 21"/>
          <p:cNvSpPr/>
          <p:nvPr/>
        </p:nvSpPr>
        <p:spPr>
          <a:xfrm>
            <a:off x="646074" y="2836401"/>
            <a:ext cx="1663892" cy="1958236"/>
          </a:xfrm>
          <a:prstGeom prst="rect">
            <a:avLst/>
          </a:prstGeom>
          <a:ln w="28575"/>
          <a:effectLst>
            <a:outerShdw blurRad="50800" dist="38100" dir="2700000" algn="tl" rotWithShape="0">
              <a:prstClr val="black">
                <a:alpha val="40000"/>
              </a:prstClr>
            </a:outerShdw>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SRF </a:t>
            </a:r>
            <a:r>
              <a:rPr lang="en-US" sz="1800" b="1" kern="1200" dirty="0" err="1" smtClean="0"/>
              <a:t>linac</a:t>
            </a:r>
            <a:endParaRPr lang="en-US" sz="1800" b="1" kern="1200" dirty="0"/>
          </a:p>
          <a:p>
            <a:pPr marL="0" lvl="1" algn="ctr" defTabSz="622300">
              <a:lnSpc>
                <a:spcPct val="90000"/>
              </a:lnSpc>
              <a:spcBef>
                <a:spcPts val="1200"/>
              </a:spcBef>
              <a:spcAft>
                <a:spcPts val="0"/>
              </a:spcAft>
            </a:pPr>
            <a:r>
              <a:rPr lang="en-US" sz="1600" kern="1200" dirty="0" smtClean="0"/>
              <a:t>7 new SRF </a:t>
            </a:r>
            <a:r>
              <a:rPr lang="en-US" sz="1600" kern="1200" dirty="0" err="1" smtClean="0"/>
              <a:t>cryomodules</a:t>
            </a:r>
            <a:endParaRPr lang="en-US" sz="1600" kern="1200" dirty="0" smtClean="0"/>
          </a:p>
          <a:p>
            <a:pPr marL="0" lvl="1" algn="ctr" defTabSz="622300">
              <a:lnSpc>
                <a:spcPct val="90000"/>
              </a:lnSpc>
              <a:spcBef>
                <a:spcPts val="1200"/>
              </a:spcBef>
              <a:spcAft>
                <a:spcPts val="0"/>
              </a:spcAft>
            </a:pPr>
            <a:r>
              <a:rPr lang="en-US" sz="1600" kern="1200" dirty="0" smtClean="0"/>
              <a:t>Associated RF support equipment</a:t>
            </a:r>
            <a:endParaRPr lang="en-US" sz="1600" kern="1200" dirty="0"/>
          </a:p>
        </p:txBody>
      </p:sp>
      <p:sp>
        <p:nvSpPr>
          <p:cNvPr id="23" name="Freeform 22"/>
          <p:cNvSpPr/>
          <p:nvPr/>
        </p:nvSpPr>
        <p:spPr>
          <a:xfrm>
            <a:off x="2320286" y="2899179"/>
            <a:ext cx="329011" cy="384881"/>
          </a:xfrm>
          <a:custGeom>
            <a:avLst/>
            <a:gdLst>
              <a:gd name="connsiteX0" fmla="*/ 0 w 329011"/>
              <a:gd name="connsiteY0" fmla="*/ 76976 h 384881"/>
              <a:gd name="connsiteX1" fmla="*/ 164506 w 329011"/>
              <a:gd name="connsiteY1" fmla="*/ 76976 h 384881"/>
              <a:gd name="connsiteX2" fmla="*/ 164506 w 329011"/>
              <a:gd name="connsiteY2" fmla="*/ 0 h 384881"/>
              <a:gd name="connsiteX3" fmla="*/ 329011 w 329011"/>
              <a:gd name="connsiteY3" fmla="*/ 192441 h 384881"/>
              <a:gd name="connsiteX4" fmla="*/ 164506 w 329011"/>
              <a:gd name="connsiteY4" fmla="*/ 384881 h 384881"/>
              <a:gd name="connsiteX5" fmla="*/ 164506 w 329011"/>
              <a:gd name="connsiteY5" fmla="*/ 307905 h 384881"/>
              <a:gd name="connsiteX6" fmla="*/ 0 w 329011"/>
              <a:gd name="connsiteY6" fmla="*/ 307905 h 384881"/>
              <a:gd name="connsiteX7" fmla="*/ 0 w 329011"/>
              <a:gd name="connsiteY7" fmla="*/ 76976 h 38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011" h="384881">
                <a:moveTo>
                  <a:pt x="0" y="76976"/>
                </a:moveTo>
                <a:lnTo>
                  <a:pt x="164506" y="76976"/>
                </a:lnTo>
                <a:lnTo>
                  <a:pt x="164506" y="0"/>
                </a:lnTo>
                <a:lnTo>
                  <a:pt x="329011" y="192441"/>
                </a:lnTo>
                <a:lnTo>
                  <a:pt x="164506" y="384881"/>
                </a:lnTo>
                <a:lnTo>
                  <a:pt x="164506" y="307905"/>
                </a:lnTo>
                <a:lnTo>
                  <a:pt x="0" y="307905"/>
                </a:lnTo>
                <a:lnTo>
                  <a:pt x="0" y="76976"/>
                </a:lnTo>
                <a:close/>
              </a:path>
            </a:pathLst>
          </a:custGeom>
          <a:solidFill>
            <a:schemeClr val="accent1"/>
          </a:solidFill>
          <a:effectLst>
            <a:outerShdw blurRad="50800" dist="38100" dir="2700000" algn="tl" rotWithShape="0">
              <a:prstClr val="black">
                <a:alpha val="40000"/>
              </a:prstClr>
            </a:outerShdw>
          </a:effectLst>
        </p:spPr>
        <p:style>
          <a:lnRef idx="0">
            <a:schemeClr val="accent1">
              <a:tint val="60000"/>
              <a:hueOff val="0"/>
              <a:satOff val="0"/>
              <a:lumOff val="0"/>
              <a:alphaOff val="0"/>
            </a:schemeClr>
          </a:lnRef>
          <a:fillRef idx="1">
            <a:schemeClr val="accent1">
              <a:tint val="60000"/>
              <a:hueOff val="0"/>
              <a:satOff val="0"/>
              <a:lumOff val="0"/>
              <a:alphaOff val="0"/>
            </a:schemeClr>
          </a:fillRef>
          <a:effectRef idx="1">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0" tIns="76976" rIns="98703" bIns="76976" numCol="1" spcCol="1270" anchor="ctr" anchorCtr="0">
            <a:noAutofit/>
          </a:bodyPr>
          <a:lstStyle/>
          <a:p>
            <a:pPr lvl="0" algn="ctr" defTabSz="622300">
              <a:lnSpc>
                <a:spcPct val="90000"/>
              </a:lnSpc>
              <a:spcBef>
                <a:spcPct val="0"/>
              </a:spcBef>
              <a:spcAft>
                <a:spcPct val="35000"/>
              </a:spcAft>
            </a:pPr>
            <a:endParaRPr lang="en-US" sz="1400" kern="1200"/>
          </a:p>
        </p:txBody>
      </p:sp>
      <p:sp>
        <p:nvSpPr>
          <p:cNvPr id="24" name="Rectangle 23"/>
          <p:cNvSpPr/>
          <p:nvPr/>
        </p:nvSpPr>
        <p:spPr>
          <a:xfrm>
            <a:off x="2666394" y="2836401"/>
            <a:ext cx="1663892" cy="1958236"/>
          </a:xfrm>
          <a:prstGeom prst="rect">
            <a:avLst/>
          </a:prstGeom>
          <a:ln w="28575"/>
          <a:effectLst>
            <a:outerShdw blurRad="50800" dist="38100" dir="2700000" algn="tl" rotWithShape="0">
              <a:prstClr val="black">
                <a:alpha val="40000"/>
              </a:prstClr>
            </a:outerShdw>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Copper </a:t>
            </a:r>
            <a:r>
              <a:rPr lang="en-US" sz="1800" b="1" kern="1200" dirty="0" err="1" smtClean="0"/>
              <a:t>linac</a:t>
            </a:r>
            <a:endParaRPr lang="en-US" sz="1800" b="1" kern="1200" dirty="0"/>
          </a:p>
          <a:p>
            <a:pPr marL="0" lvl="1" algn="ctr" defTabSz="622300">
              <a:lnSpc>
                <a:spcPct val="90000"/>
              </a:lnSpc>
              <a:spcBef>
                <a:spcPts val="1200"/>
              </a:spcBef>
              <a:spcAft>
                <a:spcPts val="0"/>
              </a:spcAft>
            </a:pPr>
            <a:r>
              <a:rPr lang="en-US" sz="1600" kern="1200" dirty="0" smtClean="0"/>
              <a:t>Upgrade some RF equipment</a:t>
            </a:r>
            <a:endParaRPr lang="en-US" sz="1600" kern="1200" dirty="0"/>
          </a:p>
        </p:txBody>
      </p:sp>
      <p:sp>
        <p:nvSpPr>
          <p:cNvPr id="25" name="Freeform 24"/>
          <p:cNvSpPr/>
          <p:nvPr/>
        </p:nvSpPr>
        <p:spPr>
          <a:xfrm>
            <a:off x="4340605" y="2899179"/>
            <a:ext cx="329011" cy="384881"/>
          </a:xfrm>
          <a:custGeom>
            <a:avLst/>
            <a:gdLst>
              <a:gd name="connsiteX0" fmla="*/ 0 w 329011"/>
              <a:gd name="connsiteY0" fmla="*/ 76976 h 384881"/>
              <a:gd name="connsiteX1" fmla="*/ 164506 w 329011"/>
              <a:gd name="connsiteY1" fmla="*/ 76976 h 384881"/>
              <a:gd name="connsiteX2" fmla="*/ 164506 w 329011"/>
              <a:gd name="connsiteY2" fmla="*/ 0 h 384881"/>
              <a:gd name="connsiteX3" fmla="*/ 329011 w 329011"/>
              <a:gd name="connsiteY3" fmla="*/ 192441 h 384881"/>
              <a:gd name="connsiteX4" fmla="*/ 164506 w 329011"/>
              <a:gd name="connsiteY4" fmla="*/ 384881 h 384881"/>
              <a:gd name="connsiteX5" fmla="*/ 164506 w 329011"/>
              <a:gd name="connsiteY5" fmla="*/ 307905 h 384881"/>
              <a:gd name="connsiteX6" fmla="*/ 0 w 329011"/>
              <a:gd name="connsiteY6" fmla="*/ 307905 h 384881"/>
              <a:gd name="connsiteX7" fmla="*/ 0 w 329011"/>
              <a:gd name="connsiteY7" fmla="*/ 76976 h 38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011" h="384881">
                <a:moveTo>
                  <a:pt x="0" y="76976"/>
                </a:moveTo>
                <a:lnTo>
                  <a:pt x="164506" y="76976"/>
                </a:lnTo>
                <a:lnTo>
                  <a:pt x="164506" y="0"/>
                </a:lnTo>
                <a:lnTo>
                  <a:pt x="329011" y="192441"/>
                </a:lnTo>
                <a:lnTo>
                  <a:pt x="164506" y="384881"/>
                </a:lnTo>
                <a:lnTo>
                  <a:pt x="164506" y="307905"/>
                </a:lnTo>
                <a:lnTo>
                  <a:pt x="0" y="307905"/>
                </a:lnTo>
                <a:lnTo>
                  <a:pt x="0" y="76976"/>
                </a:lnTo>
                <a:close/>
              </a:path>
            </a:pathLst>
          </a:custGeom>
          <a:solidFill>
            <a:schemeClr val="accent1"/>
          </a:solidFill>
          <a:effectLst>
            <a:outerShdw blurRad="50800" dist="38100" dir="2700000" algn="tl" rotWithShape="0">
              <a:prstClr val="black">
                <a:alpha val="40000"/>
              </a:prstClr>
            </a:outerShdw>
          </a:effectLst>
        </p:spPr>
        <p:style>
          <a:lnRef idx="0">
            <a:schemeClr val="accent1">
              <a:tint val="60000"/>
              <a:hueOff val="0"/>
              <a:satOff val="0"/>
              <a:lumOff val="0"/>
              <a:alphaOff val="0"/>
            </a:schemeClr>
          </a:lnRef>
          <a:fillRef idx="1">
            <a:schemeClr val="accent1">
              <a:tint val="60000"/>
              <a:hueOff val="0"/>
              <a:satOff val="0"/>
              <a:lumOff val="0"/>
              <a:alphaOff val="0"/>
            </a:schemeClr>
          </a:fillRef>
          <a:effectRef idx="1">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0" tIns="76976" rIns="98703" bIns="76976" numCol="1" spcCol="1270" anchor="ctr" anchorCtr="0">
            <a:noAutofit/>
          </a:bodyPr>
          <a:lstStyle/>
          <a:p>
            <a:pPr lvl="0" algn="ctr" defTabSz="622300">
              <a:lnSpc>
                <a:spcPct val="90000"/>
              </a:lnSpc>
              <a:spcBef>
                <a:spcPct val="0"/>
              </a:spcBef>
              <a:spcAft>
                <a:spcPct val="35000"/>
              </a:spcAft>
            </a:pPr>
            <a:endParaRPr lang="en-US" sz="1400" kern="1200"/>
          </a:p>
        </p:txBody>
      </p:sp>
      <p:sp>
        <p:nvSpPr>
          <p:cNvPr id="26" name="Rectangle 25"/>
          <p:cNvSpPr/>
          <p:nvPr/>
        </p:nvSpPr>
        <p:spPr>
          <a:xfrm>
            <a:off x="4686300" y="2836401"/>
            <a:ext cx="1663892" cy="1958236"/>
          </a:xfrm>
          <a:prstGeom prst="rect">
            <a:avLst/>
          </a:prstGeom>
          <a:ln w="28575"/>
          <a:effectLst>
            <a:outerShdw blurRad="50800" dist="38100" dir="2700000" algn="tl" rotWithShape="0">
              <a:prstClr val="black">
                <a:alpha val="40000"/>
              </a:prstClr>
            </a:outerShdw>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Ring</a:t>
            </a:r>
            <a:endParaRPr lang="en-US" sz="1800" b="1" kern="1200" dirty="0"/>
          </a:p>
          <a:p>
            <a:pPr marL="0" lvl="1" algn="ctr" defTabSz="622300">
              <a:lnSpc>
                <a:spcPct val="90000"/>
              </a:lnSpc>
              <a:spcBef>
                <a:spcPts val="1200"/>
              </a:spcBef>
              <a:spcAft>
                <a:spcPts val="0"/>
              </a:spcAft>
            </a:pPr>
            <a:r>
              <a:rPr lang="en-US" sz="1600" kern="1200" dirty="0" smtClean="0"/>
              <a:t>New injection magnets</a:t>
            </a:r>
            <a:endParaRPr lang="en-US" sz="1600" b="1" kern="1200" dirty="0"/>
          </a:p>
          <a:p>
            <a:pPr marL="0" lvl="1" algn="ctr" defTabSz="622300">
              <a:lnSpc>
                <a:spcPct val="90000"/>
              </a:lnSpc>
              <a:spcBef>
                <a:spcPts val="1200"/>
              </a:spcBef>
              <a:spcAft>
                <a:spcPts val="0"/>
              </a:spcAft>
            </a:pPr>
            <a:r>
              <a:rPr lang="en-US" sz="1600" kern="1200" dirty="0" smtClean="0"/>
              <a:t>2 new extraction kickers</a:t>
            </a:r>
            <a:endParaRPr lang="en-US" sz="1600" kern="1200" dirty="0"/>
          </a:p>
        </p:txBody>
      </p:sp>
      <p:sp>
        <p:nvSpPr>
          <p:cNvPr id="27" name="Freeform 26"/>
          <p:cNvSpPr/>
          <p:nvPr/>
        </p:nvSpPr>
        <p:spPr>
          <a:xfrm>
            <a:off x="6360512" y="2899179"/>
            <a:ext cx="329011" cy="384881"/>
          </a:xfrm>
          <a:custGeom>
            <a:avLst/>
            <a:gdLst>
              <a:gd name="connsiteX0" fmla="*/ 0 w 329011"/>
              <a:gd name="connsiteY0" fmla="*/ 76976 h 384881"/>
              <a:gd name="connsiteX1" fmla="*/ 164506 w 329011"/>
              <a:gd name="connsiteY1" fmla="*/ 76976 h 384881"/>
              <a:gd name="connsiteX2" fmla="*/ 164506 w 329011"/>
              <a:gd name="connsiteY2" fmla="*/ 0 h 384881"/>
              <a:gd name="connsiteX3" fmla="*/ 329011 w 329011"/>
              <a:gd name="connsiteY3" fmla="*/ 192441 h 384881"/>
              <a:gd name="connsiteX4" fmla="*/ 164506 w 329011"/>
              <a:gd name="connsiteY4" fmla="*/ 384881 h 384881"/>
              <a:gd name="connsiteX5" fmla="*/ 164506 w 329011"/>
              <a:gd name="connsiteY5" fmla="*/ 307905 h 384881"/>
              <a:gd name="connsiteX6" fmla="*/ 0 w 329011"/>
              <a:gd name="connsiteY6" fmla="*/ 307905 h 384881"/>
              <a:gd name="connsiteX7" fmla="*/ 0 w 329011"/>
              <a:gd name="connsiteY7" fmla="*/ 76976 h 38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011" h="384881">
                <a:moveTo>
                  <a:pt x="0" y="76976"/>
                </a:moveTo>
                <a:lnTo>
                  <a:pt x="164506" y="76976"/>
                </a:lnTo>
                <a:lnTo>
                  <a:pt x="164506" y="0"/>
                </a:lnTo>
                <a:lnTo>
                  <a:pt x="329011" y="192441"/>
                </a:lnTo>
                <a:lnTo>
                  <a:pt x="164506" y="384881"/>
                </a:lnTo>
                <a:lnTo>
                  <a:pt x="164506" y="307905"/>
                </a:lnTo>
                <a:lnTo>
                  <a:pt x="0" y="307905"/>
                </a:lnTo>
                <a:lnTo>
                  <a:pt x="0" y="76976"/>
                </a:lnTo>
                <a:close/>
              </a:path>
            </a:pathLst>
          </a:custGeom>
          <a:solidFill>
            <a:schemeClr val="accent1"/>
          </a:solidFill>
          <a:effectLst>
            <a:outerShdw blurRad="50800" dist="38100" dir="2700000" algn="tl" rotWithShape="0">
              <a:prstClr val="black">
                <a:alpha val="40000"/>
              </a:prstClr>
            </a:outerShdw>
          </a:effectLst>
        </p:spPr>
        <p:style>
          <a:lnRef idx="0">
            <a:schemeClr val="accent1">
              <a:tint val="60000"/>
              <a:hueOff val="0"/>
              <a:satOff val="0"/>
              <a:lumOff val="0"/>
              <a:alphaOff val="0"/>
            </a:schemeClr>
          </a:lnRef>
          <a:fillRef idx="1">
            <a:schemeClr val="accent1">
              <a:tint val="60000"/>
              <a:hueOff val="0"/>
              <a:satOff val="0"/>
              <a:lumOff val="0"/>
              <a:alphaOff val="0"/>
            </a:schemeClr>
          </a:fillRef>
          <a:effectRef idx="1">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0" tIns="76976" rIns="98703" bIns="76976" numCol="1" spcCol="1270" anchor="ctr" anchorCtr="0">
            <a:noAutofit/>
          </a:bodyPr>
          <a:lstStyle/>
          <a:p>
            <a:pPr lvl="0" algn="ctr" defTabSz="622300">
              <a:lnSpc>
                <a:spcPct val="90000"/>
              </a:lnSpc>
              <a:spcBef>
                <a:spcPct val="0"/>
              </a:spcBef>
              <a:spcAft>
                <a:spcPct val="35000"/>
              </a:spcAft>
            </a:pPr>
            <a:endParaRPr lang="en-US" sz="1400" kern="1200"/>
          </a:p>
        </p:txBody>
      </p:sp>
      <p:sp>
        <p:nvSpPr>
          <p:cNvPr id="28" name="Rectangle 27"/>
          <p:cNvSpPr/>
          <p:nvPr/>
        </p:nvSpPr>
        <p:spPr>
          <a:xfrm>
            <a:off x="6719319" y="2836401"/>
            <a:ext cx="1663892" cy="1956816"/>
          </a:xfrm>
          <a:prstGeom prst="rect">
            <a:avLst/>
          </a:prstGeom>
          <a:ln w="28575"/>
          <a:effectLst>
            <a:outerShdw blurRad="50800" dist="38100" dir="2700000" algn="tl" rotWithShape="0">
              <a:prstClr val="black">
                <a:alpha val="40000"/>
              </a:prstClr>
            </a:outerShdw>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Target</a:t>
            </a:r>
            <a:endParaRPr lang="en-US" sz="1800" b="1" kern="1200" dirty="0"/>
          </a:p>
          <a:p>
            <a:pPr marL="0" lvl="1" algn="ctr" defTabSz="622300">
              <a:lnSpc>
                <a:spcPct val="90000"/>
              </a:lnSpc>
              <a:spcBef>
                <a:spcPts val="1200"/>
              </a:spcBef>
              <a:spcAft>
                <a:spcPts val="0"/>
              </a:spcAft>
            </a:pPr>
            <a:r>
              <a:rPr lang="en-US" sz="1600" kern="1200" dirty="0" smtClean="0"/>
              <a:t>2 MW capable target</a:t>
            </a:r>
            <a:endParaRPr lang="en-US" sz="1600" kern="1200" dirty="0"/>
          </a:p>
        </p:txBody>
      </p:sp>
      <p:graphicFrame>
        <p:nvGraphicFramePr>
          <p:cNvPr id="19" name="Table 18"/>
          <p:cNvGraphicFramePr>
            <a:graphicFrameLocks noGrp="1"/>
          </p:cNvGraphicFramePr>
          <p:nvPr>
            <p:extLst>
              <p:ext uri="{D42A27DB-BD31-4B8C-83A1-F6EECF244321}">
                <p14:modId xmlns:p14="http://schemas.microsoft.com/office/powerpoint/2010/main" val="3854853702"/>
              </p:ext>
            </p:extLst>
          </p:nvPr>
        </p:nvGraphicFramePr>
        <p:xfrm>
          <a:off x="457200" y="1397000"/>
          <a:ext cx="8382000" cy="1112520"/>
        </p:xfrm>
        <a:graphic>
          <a:graphicData uri="http://schemas.openxmlformats.org/drawingml/2006/table">
            <a:tbl>
              <a:tblPr firstRow="1">
                <a:tableStyleId>{6E25E649-3F16-4E02-A733-19D2CDBF48F0}</a:tableStyleId>
              </a:tblPr>
              <a:tblGrid>
                <a:gridCol w="2133600"/>
                <a:gridCol w="1485900"/>
                <a:gridCol w="1485900"/>
                <a:gridCol w="1638300"/>
                <a:gridCol w="1638300"/>
              </a:tblGrid>
              <a:tr h="370840">
                <a:tc>
                  <a:txBody>
                    <a:bodyPr/>
                    <a:lstStyle/>
                    <a:p>
                      <a:pPr algn="ctr">
                        <a:lnSpc>
                          <a:spcPct val="90000"/>
                        </a:lnSpc>
                      </a:pPr>
                      <a:r>
                        <a:rPr lang="en-US" sz="1600" b="1" dirty="0" smtClean="0">
                          <a:solidFill>
                            <a:schemeClr val="tx1"/>
                          </a:solidFill>
                        </a:rPr>
                        <a:t>Accelerator </a:t>
                      </a:r>
                      <a:r>
                        <a:rPr lang="en-US" sz="1600" b="1" smtClean="0">
                          <a:solidFill>
                            <a:schemeClr val="tx1"/>
                          </a:solidFill>
                        </a:rPr>
                        <a:t>power </a:t>
                      </a:r>
                      <a:endParaRPr lang="en-US" sz="1600" b="1" dirty="0">
                        <a:solidFill>
                          <a:schemeClr val="tx1"/>
                        </a:solidFill>
                      </a:endParaRPr>
                    </a:p>
                  </a:txBody>
                  <a:tcPr marL="0" marR="0" anchor="ctr">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lnSpc>
                          <a:spcPct val="90000"/>
                        </a:lnSpc>
                      </a:pPr>
                      <a:r>
                        <a:rPr lang="en-US" sz="1600" b="1" smtClean="0">
                          <a:solidFill>
                            <a:schemeClr val="tx1"/>
                          </a:solidFill>
                        </a:rPr>
                        <a:t>Energy </a:t>
                      </a:r>
                      <a:endParaRPr lang="en-US" sz="1600" b="1" dirty="0">
                        <a:solidFill>
                          <a:schemeClr val="tx1"/>
                        </a:solidFill>
                      </a:endParaRPr>
                    </a:p>
                  </a:txBody>
                  <a:tcPr marL="0"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lnSpc>
                          <a:spcPct val="90000"/>
                        </a:lnSpc>
                      </a:pPr>
                      <a:r>
                        <a:rPr lang="en-US" sz="1600" b="1" dirty="0" smtClean="0">
                          <a:solidFill>
                            <a:schemeClr val="tx1"/>
                          </a:solidFill>
                        </a:rPr>
                        <a:t>Current </a:t>
                      </a:r>
                      <a:endParaRPr lang="en-US" sz="1600" b="1" dirty="0">
                        <a:solidFill>
                          <a:schemeClr val="tx1"/>
                        </a:solidFill>
                      </a:endParaRPr>
                    </a:p>
                  </a:txBody>
                  <a:tcPr marL="0"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lnSpc>
                          <a:spcPct val="90000"/>
                        </a:lnSpc>
                      </a:pPr>
                      <a:r>
                        <a:rPr lang="en-US" sz="1600" b="1" dirty="0" smtClean="0">
                          <a:solidFill>
                            <a:schemeClr val="tx1"/>
                          </a:solidFill>
                        </a:rPr>
                        <a:t>Pulse length</a:t>
                      </a:r>
                      <a:endParaRPr lang="en-US" sz="1600" b="1" dirty="0">
                        <a:solidFill>
                          <a:schemeClr val="tx1"/>
                        </a:solidFill>
                      </a:endParaRPr>
                    </a:p>
                  </a:txBody>
                  <a:tcPr marL="0"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lnSpc>
                          <a:spcPct val="90000"/>
                        </a:lnSpc>
                      </a:pPr>
                      <a:r>
                        <a:rPr lang="en-US" sz="1600" b="1" dirty="0" smtClean="0">
                          <a:solidFill>
                            <a:schemeClr val="tx1"/>
                          </a:solidFill>
                        </a:rPr>
                        <a:t>Repetition rate</a:t>
                      </a:r>
                      <a:endParaRPr lang="en-US" sz="1600" b="1" dirty="0">
                        <a:solidFill>
                          <a:schemeClr val="tx1"/>
                        </a:solidFill>
                      </a:endParaRPr>
                    </a:p>
                  </a:txBody>
                  <a:tcPr marL="0" marR="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r>
              <a:tr h="370840">
                <a:tc>
                  <a:txBody>
                    <a:bodyPr/>
                    <a:lstStyle/>
                    <a:p>
                      <a:pPr algn="ctr"/>
                      <a:r>
                        <a:rPr lang="en-US" dirty="0" smtClean="0"/>
                        <a:t>1.4 MW</a:t>
                      </a:r>
                      <a:endParaRPr lang="en-US" dirty="0"/>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dirty="0" smtClean="0"/>
                        <a:t>0.94 GeV</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dirty="0" smtClean="0"/>
                        <a:t>26</a:t>
                      </a:r>
                      <a:r>
                        <a:rPr lang="en-US" baseline="0" dirty="0" smtClean="0"/>
                        <a:t> mA</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dirty="0" smtClean="0"/>
                        <a:t>1 </a:t>
                      </a:r>
                      <a:r>
                        <a:rPr lang="en-US" dirty="0" err="1" smtClean="0"/>
                        <a:t>ms</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dirty="0" smtClean="0"/>
                        <a:t>60 Hz</a:t>
                      </a:r>
                      <a:endParaRPr lang="en-US"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r>
              <a:tr h="370840">
                <a:tc>
                  <a:txBody>
                    <a:bodyPr/>
                    <a:lstStyle/>
                    <a:p>
                      <a:pPr algn="ctr"/>
                      <a:r>
                        <a:rPr lang="en-US" dirty="0" smtClean="0"/>
                        <a:t>2.8</a:t>
                      </a:r>
                      <a:r>
                        <a:rPr lang="en-US" baseline="0" dirty="0" smtClean="0"/>
                        <a:t> MW</a:t>
                      </a:r>
                      <a:endParaRPr lang="en-US" dirty="0"/>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2"/>
                    </a:solidFill>
                  </a:tcPr>
                </a:tc>
                <a:tc>
                  <a:txBody>
                    <a:bodyPr/>
                    <a:lstStyle/>
                    <a:p>
                      <a:pPr algn="ctr"/>
                      <a:r>
                        <a:rPr lang="en-US" b="1" dirty="0" smtClean="0"/>
                        <a:t>1.3 GeV</a:t>
                      </a:r>
                      <a:endParaRPr lang="en-US"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2"/>
                    </a:solidFill>
                  </a:tcPr>
                </a:tc>
                <a:tc>
                  <a:txBody>
                    <a:bodyPr/>
                    <a:lstStyle/>
                    <a:p>
                      <a:pPr algn="ctr"/>
                      <a:r>
                        <a:rPr lang="en-US" b="1" dirty="0" smtClean="0"/>
                        <a:t>38 mA</a:t>
                      </a:r>
                      <a:endParaRPr lang="en-US"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2"/>
                    </a:solidFill>
                  </a:tcPr>
                </a:tc>
                <a:tc>
                  <a:txBody>
                    <a:bodyPr/>
                    <a:lstStyle/>
                    <a:p>
                      <a:pPr algn="ctr"/>
                      <a:r>
                        <a:rPr lang="en-US" dirty="0" smtClean="0"/>
                        <a:t>1 </a:t>
                      </a:r>
                      <a:r>
                        <a:rPr lang="en-US" dirty="0" err="1" smtClean="0"/>
                        <a:t>ms</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2"/>
                    </a:solidFill>
                  </a:tcPr>
                </a:tc>
                <a:tc>
                  <a:txBody>
                    <a:bodyPr/>
                    <a:lstStyle/>
                    <a:p>
                      <a:pPr algn="ctr"/>
                      <a:r>
                        <a:rPr lang="en-US" dirty="0" smtClean="0"/>
                        <a:t>60 Hz</a:t>
                      </a:r>
                      <a:endParaRPr lang="en-US"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2"/>
                    </a:solidFill>
                  </a:tcPr>
                </a:tc>
              </a:tr>
            </a:tbl>
          </a:graphicData>
        </a:graphic>
      </p:graphicFrame>
      <p:sp>
        <p:nvSpPr>
          <p:cNvPr id="29" name="TextBox 28"/>
          <p:cNvSpPr txBox="1"/>
          <p:nvPr/>
        </p:nvSpPr>
        <p:spPr>
          <a:xfrm>
            <a:off x="2409474" y="1383032"/>
            <a:ext cx="364202" cy="424732"/>
          </a:xfrm>
          <a:prstGeom prst="rect">
            <a:avLst/>
          </a:prstGeom>
          <a:noFill/>
        </p:spPr>
        <p:txBody>
          <a:bodyPr wrap="none" rtlCol="0">
            <a:spAutoFit/>
          </a:bodyPr>
          <a:lstStyle/>
          <a:p>
            <a:pPr algn="ctr">
              <a:lnSpc>
                <a:spcPct val="90000"/>
              </a:lnSpc>
            </a:pPr>
            <a:r>
              <a:rPr lang="en-US" sz="2400" dirty="0" smtClean="0"/>
              <a:t>=</a:t>
            </a:r>
          </a:p>
        </p:txBody>
      </p:sp>
      <p:sp>
        <p:nvSpPr>
          <p:cNvPr id="30" name="TextBox 29"/>
          <p:cNvSpPr txBox="1"/>
          <p:nvPr/>
        </p:nvSpPr>
        <p:spPr>
          <a:xfrm>
            <a:off x="3901859" y="1383032"/>
            <a:ext cx="364202" cy="424732"/>
          </a:xfrm>
          <a:prstGeom prst="rect">
            <a:avLst/>
          </a:prstGeom>
          <a:noFill/>
        </p:spPr>
        <p:txBody>
          <a:bodyPr wrap="none" rtlCol="0">
            <a:spAutoFit/>
          </a:bodyPr>
          <a:lstStyle/>
          <a:p>
            <a:pPr algn="ctr">
              <a:lnSpc>
                <a:spcPct val="90000"/>
              </a:lnSpc>
            </a:pPr>
            <a:r>
              <a:rPr lang="en-US" sz="2400" dirty="0" smtClean="0">
                <a:latin typeface="Arial"/>
                <a:cs typeface="Arial"/>
              </a:rPr>
              <a:t>×</a:t>
            </a:r>
            <a:endParaRPr lang="en-US" sz="2400" dirty="0" smtClean="0"/>
          </a:p>
        </p:txBody>
      </p:sp>
      <p:sp>
        <p:nvSpPr>
          <p:cNvPr id="31" name="TextBox 30"/>
          <p:cNvSpPr txBox="1"/>
          <p:nvPr/>
        </p:nvSpPr>
        <p:spPr>
          <a:xfrm>
            <a:off x="5387759" y="1383032"/>
            <a:ext cx="364202" cy="424732"/>
          </a:xfrm>
          <a:prstGeom prst="rect">
            <a:avLst/>
          </a:prstGeom>
          <a:noFill/>
        </p:spPr>
        <p:txBody>
          <a:bodyPr wrap="none" rtlCol="0">
            <a:spAutoFit/>
          </a:bodyPr>
          <a:lstStyle/>
          <a:p>
            <a:pPr algn="ctr">
              <a:lnSpc>
                <a:spcPct val="90000"/>
              </a:lnSpc>
            </a:pPr>
            <a:r>
              <a:rPr lang="en-US" sz="2400" dirty="0" smtClean="0">
                <a:latin typeface="Arial"/>
                <a:cs typeface="Arial"/>
              </a:rPr>
              <a:t>×</a:t>
            </a:r>
            <a:endParaRPr lang="en-US" sz="2400" dirty="0" smtClean="0"/>
          </a:p>
        </p:txBody>
      </p:sp>
      <p:sp>
        <p:nvSpPr>
          <p:cNvPr id="32" name="TextBox 31"/>
          <p:cNvSpPr txBox="1"/>
          <p:nvPr/>
        </p:nvSpPr>
        <p:spPr>
          <a:xfrm>
            <a:off x="6979551" y="1383032"/>
            <a:ext cx="364202" cy="424732"/>
          </a:xfrm>
          <a:prstGeom prst="rect">
            <a:avLst/>
          </a:prstGeom>
          <a:noFill/>
        </p:spPr>
        <p:txBody>
          <a:bodyPr wrap="none" rtlCol="0">
            <a:spAutoFit/>
          </a:bodyPr>
          <a:lstStyle/>
          <a:p>
            <a:pPr algn="ctr">
              <a:lnSpc>
                <a:spcPct val="90000"/>
              </a:lnSpc>
            </a:pPr>
            <a:r>
              <a:rPr lang="en-US" sz="2400" dirty="0" smtClean="0">
                <a:latin typeface="Arial"/>
                <a:cs typeface="Arial"/>
              </a:rPr>
              <a:t>×</a:t>
            </a:r>
            <a:endParaRPr lang="en-US" sz="2400" dirty="0" smtClean="0"/>
          </a:p>
        </p:txBody>
      </p:sp>
    </p:spTree>
    <p:extLst>
      <p:ext uri="{BB962C8B-B14F-4D97-AF65-F5344CB8AC3E}">
        <p14:creationId xmlns:p14="http://schemas.microsoft.com/office/powerpoint/2010/main" val="39608187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3384" y="253529"/>
            <a:ext cx="8950615" cy="1269578"/>
          </a:xfrm>
        </p:spPr>
        <p:txBody>
          <a:bodyPr/>
          <a:lstStyle/>
          <a:p>
            <a:r>
              <a:rPr lang="en-US" dirty="0" smtClean="0"/>
              <a:t>Ready to </a:t>
            </a:r>
            <a:r>
              <a:rPr lang="en-US" dirty="0"/>
              <a:t>p</a:t>
            </a:r>
            <a:r>
              <a:rPr lang="en-US" dirty="0" smtClean="0"/>
              <a:t>roceed: </a:t>
            </a:r>
            <a:r>
              <a:rPr lang="en-US" dirty="0"/>
              <a:t>A</a:t>
            </a:r>
            <a:r>
              <a:rPr lang="en-US" dirty="0" smtClean="0"/>
              <a:t>ccelerator </a:t>
            </a:r>
            <a:r>
              <a:rPr lang="en-US" dirty="0"/>
              <a:t>p</a:t>
            </a:r>
            <a:r>
              <a:rPr lang="en-US" dirty="0" smtClean="0"/>
              <a:t>rovisions </a:t>
            </a:r>
            <a:r>
              <a:rPr lang="en-US" dirty="0"/>
              <a:t>e</a:t>
            </a:r>
            <a:r>
              <a:rPr lang="en-US" dirty="0" smtClean="0"/>
              <a:t>xist for beam </a:t>
            </a:r>
            <a:r>
              <a:rPr lang="en-US" dirty="0"/>
              <a:t>e</a:t>
            </a:r>
            <a:r>
              <a:rPr lang="en-US" dirty="0" smtClean="0"/>
              <a:t>nergy </a:t>
            </a:r>
            <a:r>
              <a:rPr lang="en-US" dirty="0"/>
              <a:t>i</a:t>
            </a:r>
            <a:r>
              <a:rPr lang="en-US" dirty="0" smtClean="0"/>
              <a:t>ncrease</a:t>
            </a:r>
            <a:endParaRPr lang="en-US" dirty="0"/>
          </a:p>
        </p:txBody>
      </p:sp>
      <p:pic>
        <p:nvPicPr>
          <p:cNvPr id="3" name="Picture 2" descr="16-G00082_PUP figure _v2.png"/>
          <p:cNvPicPr>
            <a:picLocks noChangeAspect="1"/>
          </p:cNvPicPr>
          <p:nvPr/>
        </p:nvPicPr>
        <p:blipFill rotWithShape="1">
          <a:blip r:embed="rId2" cstate="print">
            <a:extLst>
              <a:ext uri="{28A0092B-C50C-407E-A947-70E740481C1C}">
                <a14:useLocalDpi xmlns:a14="http://schemas.microsoft.com/office/drawing/2010/main" val="0"/>
              </a:ext>
            </a:extLst>
          </a:blip>
          <a:srcRect t="5472" b="10521"/>
          <a:stretch/>
        </p:blipFill>
        <p:spPr>
          <a:xfrm>
            <a:off x="152400" y="1461681"/>
            <a:ext cx="8839200" cy="4804833"/>
          </a:xfrm>
          <a:prstGeom prst="rect">
            <a:avLst/>
          </a:prstGeom>
        </p:spPr>
      </p:pic>
      <p:sp>
        <p:nvSpPr>
          <p:cNvPr id="4" name="Rectangle 3"/>
          <p:cNvSpPr/>
          <p:nvPr/>
        </p:nvSpPr>
        <p:spPr>
          <a:xfrm>
            <a:off x="342900" y="1713552"/>
            <a:ext cx="3848100" cy="586329"/>
          </a:xfrm>
          <a:prstGeom prst="rect">
            <a:avLst/>
          </a:prstGeom>
          <a:solidFill>
            <a:schemeClr val="bg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600" b="1" dirty="0" smtClean="0">
                <a:solidFill>
                  <a:schemeClr val="tx1"/>
                </a:solidFill>
              </a:rPr>
              <a:t>Tunnel: </a:t>
            </a:r>
            <a:r>
              <a:rPr lang="en-US" sz="1600" dirty="0" smtClean="0">
                <a:solidFill>
                  <a:schemeClr val="tx1"/>
                </a:solidFill>
              </a:rPr>
              <a:t>Fill 7 empty drift sections with </a:t>
            </a:r>
            <a:r>
              <a:rPr lang="en-US" sz="1600" dirty="0" err="1" smtClean="0">
                <a:solidFill>
                  <a:schemeClr val="tx1"/>
                </a:solidFill>
              </a:rPr>
              <a:t>cryomodules</a:t>
            </a:r>
            <a:r>
              <a:rPr lang="en-US" sz="1600" dirty="0" smtClean="0">
                <a:solidFill>
                  <a:schemeClr val="tx1"/>
                </a:solidFill>
              </a:rPr>
              <a:t> (space available for 9)</a:t>
            </a:r>
          </a:p>
        </p:txBody>
      </p:sp>
      <p:sp>
        <p:nvSpPr>
          <p:cNvPr id="6" name="Freeform 5"/>
          <p:cNvSpPr/>
          <p:nvPr/>
        </p:nvSpPr>
        <p:spPr>
          <a:xfrm>
            <a:off x="4394200" y="1804581"/>
            <a:ext cx="1752600" cy="457200"/>
          </a:xfrm>
          <a:custGeom>
            <a:avLst/>
            <a:gdLst>
              <a:gd name="connsiteX0" fmla="*/ 0 w 1752600"/>
              <a:gd name="connsiteY0" fmla="*/ 0 h 457200"/>
              <a:gd name="connsiteX1" fmla="*/ 1752600 w 1752600"/>
              <a:gd name="connsiteY1" fmla="*/ 0 h 457200"/>
              <a:gd name="connsiteX2" fmla="*/ 1752600 w 1752600"/>
              <a:gd name="connsiteY2" fmla="*/ 254000 h 457200"/>
              <a:gd name="connsiteX3" fmla="*/ 1388533 w 1752600"/>
              <a:gd name="connsiteY3" fmla="*/ 254000 h 457200"/>
              <a:gd name="connsiteX4" fmla="*/ 1388533 w 1752600"/>
              <a:gd name="connsiteY4" fmla="*/ 457200 h 457200"/>
              <a:gd name="connsiteX5" fmla="*/ 194733 w 1752600"/>
              <a:gd name="connsiteY5" fmla="*/ 457200 h 4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600" h="457200">
                <a:moveTo>
                  <a:pt x="0" y="0"/>
                </a:moveTo>
                <a:lnTo>
                  <a:pt x="1752600" y="0"/>
                </a:lnTo>
                <a:lnTo>
                  <a:pt x="1752600" y="254000"/>
                </a:lnTo>
                <a:lnTo>
                  <a:pt x="1388533" y="254000"/>
                </a:lnTo>
                <a:lnTo>
                  <a:pt x="1388533" y="457200"/>
                </a:lnTo>
                <a:lnTo>
                  <a:pt x="194733" y="457200"/>
                </a:lnTo>
              </a:path>
            </a:pathLst>
          </a:custGeom>
          <a:solidFill>
            <a:schemeClr val="bg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p>
        </p:txBody>
      </p:sp>
      <p:sp>
        <p:nvSpPr>
          <p:cNvPr id="5" name="Rectangle 4"/>
          <p:cNvSpPr/>
          <p:nvPr/>
        </p:nvSpPr>
        <p:spPr>
          <a:xfrm>
            <a:off x="4343400" y="1645816"/>
            <a:ext cx="2015383" cy="586329"/>
          </a:xfrm>
          <a:prstGeom prst="rect">
            <a:avLst/>
          </a:prstGeom>
          <a:no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600" b="1" dirty="0" smtClean="0">
                <a:solidFill>
                  <a:schemeClr val="tx1"/>
                </a:solidFill>
              </a:rPr>
              <a:t>Beam injection: </a:t>
            </a:r>
            <a:br>
              <a:rPr lang="en-US" sz="1600" b="1" dirty="0" smtClean="0">
                <a:solidFill>
                  <a:schemeClr val="tx1"/>
                </a:solidFill>
              </a:rPr>
            </a:br>
            <a:r>
              <a:rPr lang="en-US" sz="1600" dirty="0" smtClean="0">
                <a:solidFill>
                  <a:schemeClr val="tx1"/>
                </a:solidFill>
              </a:rPr>
              <a:t>Upgrade injection magnets</a:t>
            </a:r>
          </a:p>
        </p:txBody>
      </p:sp>
      <p:sp>
        <p:nvSpPr>
          <p:cNvPr id="7" name="Rectangle 6"/>
          <p:cNvSpPr/>
          <p:nvPr/>
        </p:nvSpPr>
        <p:spPr>
          <a:xfrm>
            <a:off x="232829" y="5996642"/>
            <a:ext cx="4125688" cy="708958"/>
          </a:xfrm>
          <a:prstGeom prst="rect">
            <a:avLst/>
          </a:prstGeom>
          <a:solidFill>
            <a:schemeClr val="bg1"/>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600" b="1" dirty="0" smtClean="0">
                <a:solidFill>
                  <a:schemeClr val="tx1"/>
                </a:solidFill>
              </a:rPr>
              <a:t>Klystron gallery: </a:t>
            </a:r>
            <a:br>
              <a:rPr lang="en-US" sz="1600" b="1" dirty="0" smtClean="0">
                <a:solidFill>
                  <a:schemeClr val="tx1"/>
                </a:solidFill>
              </a:rPr>
            </a:br>
            <a:r>
              <a:rPr lang="en-US" sz="1600" dirty="0" smtClean="0">
                <a:solidFill>
                  <a:schemeClr val="tx1"/>
                </a:solidFill>
              </a:rPr>
              <a:t>Fill empty area with high-power RF equipment</a:t>
            </a:r>
          </a:p>
        </p:txBody>
      </p:sp>
      <p:sp>
        <p:nvSpPr>
          <p:cNvPr id="8" name="Rectangle 7"/>
          <p:cNvSpPr/>
          <p:nvPr/>
        </p:nvSpPr>
        <p:spPr>
          <a:xfrm>
            <a:off x="6153610" y="6005250"/>
            <a:ext cx="2856581" cy="439086"/>
          </a:xfrm>
          <a:prstGeom prst="rect">
            <a:avLst/>
          </a:prstGeom>
          <a:solidFill>
            <a:schemeClr val="bg1"/>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600" b="1" dirty="0" smtClean="0">
                <a:solidFill>
                  <a:schemeClr val="tx1"/>
                </a:solidFill>
              </a:rPr>
              <a:t>Beam extraction: </a:t>
            </a:r>
            <a:br>
              <a:rPr lang="en-US" sz="1600" b="1" dirty="0" smtClean="0">
                <a:solidFill>
                  <a:schemeClr val="tx1"/>
                </a:solidFill>
              </a:rPr>
            </a:br>
            <a:r>
              <a:rPr lang="en-US" sz="1600" dirty="0" smtClean="0">
                <a:solidFill>
                  <a:schemeClr val="tx1"/>
                </a:solidFill>
              </a:rPr>
              <a:t>Fill empty space with kickers</a:t>
            </a:r>
          </a:p>
        </p:txBody>
      </p:sp>
    </p:spTree>
    <p:extLst>
      <p:ext uri="{BB962C8B-B14F-4D97-AF65-F5344CB8AC3E}">
        <p14:creationId xmlns:p14="http://schemas.microsoft.com/office/powerpoint/2010/main" val="39148192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24" y="256032"/>
            <a:ext cx="8636290" cy="880369"/>
          </a:xfrm>
        </p:spPr>
        <p:txBody>
          <a:bodyPr/>
          <a:lstStyle/>
          <a:p>
            <a:r>
              <a:rPr lang="en-US" dirty="0" smtClean="0"/>
              <a:t>SNS-PPU: Operational improvements ensure technical basis</a:t>
            </a:r>
            <a:endParaRPr lang="en-US" dirty="0"/>
          </a:p>
        </p:txBody>
      </p:sp>
      <p:sp>
        <p:nvSpPr>
          <p:cNvPr id="11" name="TextBox 10"/>
          <p:cNvSpPr txBox="1"/>
          <p:nvPr/>
        </p:nvSpPr>
        <p:spPr>
          <a:xfrm>
            <a:off x="4648200" y="4191000"/>
            <a:ext cx="2819400" cy="595548"/>
          </a:xfrm>
          <a:prstGeom prst="rect">
            <a:avLst/>
          </a:prstGeom>
          <a:noFill/>
        </p:spPr>
        <p:txBody>
          <a:bodyPr wrap="square" rtlCol="0">
            <a:spAutoFit/>
          </a:bodyPr>
          <a:lstStyle/>
          <a:p>
            <a:pPr algn="ctr">
              <a:lnSpc>
                <a:spcPct val="90000"/>
              </a:lnSpc>
            </a:pPr>
            <a:r>
              <a:rPr lang="en-US" dirty="0" smtClean="0">
                <a:solidFill>
                  <a:schemeClr val="bg1"/>
                </a:solidFill>
              </a:rPr>
              <a:t>Spare RFQ : </a:t>
            </a:r>
          </a:p>
          <a:p>
            <a:pPr algn="ctr">
              <a:lnSpc>
                <a:spcPct val="90000"/>
              </a:lnSpc>
            </a:pPr>
            <a:r>
              <a:rPr lang="en-US" dirty="0" smtClean="0">
                <a:solidFill>
                  <a:schemeClr val="bg1"/>
                </a:solidFill>
              </a:rPr>
              <a:t>Improved transmission</a:t>
            </a:r>
          </a:p>
        </p:txBody>
      </p:sp>
      <p:pic>
        <p:nvPicPr>
          <p:cNvPr id="29"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9641" t="5000" r="9641" b="5000"/>
          <a:stretch/>
        </p:blipFill>
        <p:spPr bwMode="auto">
          <a:xfrm>
            <a:off x="432074" y="4376054"/>
            <a:ext cx="2667000" cy="1600200"/>
          </a:xfrm>
          <a:prstGeom prst="rect">
            <a:avLst/>
          </a:prstGeom>
          <a:noFill/>
          <a:ln w="9525">
            <a:solidFill>
              <a:srgbClr val="000000"/>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1" name="Picture 3" descr="P:\experiment\cryomodule\plasma processing\CM00023 slot 19 - plasma processing in tunnel - 2016 Dec Jan\other\pictures\IMG_4947.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rightnessContrast bright="15000"/>
                    </a14:imgEffect>
                  </a14:imgLayer>
                </a14:imgProps>
              </a:ext>
              <a:ext uri="{28A0092B-C50C-407E-A947-70E740481C1C}">
                <a14:useLocalDpi xmlns:a14="http://schemas.microsoft.com/office/drawing/2010/main" val="0"/>
              </a:ext>
            </a:extLst>
          </a:blip>
          <a:srcRect t="5000" b="5000"/>
          <a:stretch/>
        </p:blipFill>
        <p:spPr bwMode="auto">
          <a:xfrm>
            <a:off x="6096000" y="4376054"/>
            <a:ext cx="2663130" cy="1597878"/>
          </a:xfrm>
          <a:prstGeom prst="rect">
            <a:avLst/>
          </a:prstGeom>
          <a:noFill/>
          <a:ln w="12700">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8" name="Picture 17"/>
          <p:cNvPicPr>
            <a:picLocks noChangeAspect="1"/>
          </p:cNvPicPr>
          <p:nvPr/>
        </p:nvPicPr>
        <p:blipFill rotWithShape="1">
          <a:blip r:embed="rId5" cstate="print">
            <a:extLst>
              <a:ext uri="{28A0092B-C50C-407E-A947-70E740481C1C}">
                <a14:useLocalDpi xmlns:a14="http://schemas.microsoft.com/office/drawing/2010/main"/>
              </a:ext>
            </a:extLst>
          </a:blip>
          <a:srcRect l="11616" t="10000" r="11616" b="10000"/>
          <a:stretch/>
        </p:blipFill>
        <p:spPr>
          <a:xfrm>
            <a:off x="3264037" y="4376054"/>
            <a:ext cx="2667000" cy="1600200"/>
          </a:xfrm>
          <a:prstGeom prst="rect">
            <a:avLst/>
          </a:prstGeom>
          <a:ln>
            <a:solidFill>
              <a:schemeClr val="tx1"/>
            </a:solidFill>
          </a:ln>
          <a:effectLst>
            <a:outerShdw blurRad="50800" dist="38100" dir="2700000" algn="tl" rotWithShape="0">
              <a:prstClr val="black">
                <a:alpha val="40000"/>
              </a:prstClr>
            </a:outerShdw>
          </a:effectLst>
        </p:spPr>
      </p:pic>
      <p:grpSp>
        <p:nvGrpSpPr>
          <p:cNvPr id="15" name="Group 14"/>
          <p:cNvGrpSpPr/>
          <p:nvPr/>
        </p:nvGrpSpPr>
        <p:grpSpPr>
          <a:xfrm>
            <a:off x="432074" y="1267584"/>
            <a:ext cx="8327056" cy="2986992"/>
            <a:chOff x="-1364342" y="1500310"/>
            <a:chExt cx="10678884" cy="2704085"/>
          </a:xfrm>
        </p:grpSpPr>
        <p:sp>
          <p:nvSpPr>
            <p:cNvPr id="5" name="Freeform 4"/>
            <p:cNvSpPr/>
            <p:nvPr/>
          </p:nvSpPr>
          <p:spPr>
            <a:xfrm>
              <a:off x="380999" y="1500310"/>
              <a:ext cx="3447142" cy="1294805"/>
            </a:xfrm>
            <a:custGeom>
              <a:avLst/>
              <a:gdLst>
                <a:gd name="connsiteX0" fmla="*/ 0 w 2030015"/>
                <a:gd name="connsiteY0" fmla="*/ 0 h 1218009"/>
                <a:gd name="connsiteX1" fmla="*/ 2030015 w 2030015"/>
                <a:gd name="connsiteY1" fmla="*/ 0 h 1218009"/>
                <a:gd name="connsiteX2" fmla="*/ 2030015 w 2030015"/>
                <a:gd name="connsiteY2" fmla="*/ 1218009 h 1218009"/>
                <a:gd name="connsiteX3" fmla="*/ 0 w 2030015"/>
                <a:gd name="connsiteY3" fmla="*/ 1218009 h 1218009"/>
                <a:gd name="connsiteX4" fmla="*/ 0 w 2030015"/>
                <a:gd name="connsiteY4" fmla="*/ 0 h 1218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015" h="1218009">
                  <a:moveTo>
                    <a:pt x="0" y="0"/>
                  </a:moveTo>
                  <a:lnTo>
                    <a:pt x="2030015" y="0"/>
                  </a:lnTo>
                  <a:lnTo>
                    <a:pt x="2030015" y="1218009"/>
                  </a:lnTo>
                  <a:lnTo>
                    <a:pt x="0" y="12180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600" kern="1200" dirty="0" smtClean="0"/>
                <a:t>Ion source test stand </a:t>
              </a:r>
              <a:br>
                <a:rPr lang="en-US" sz="1600" kern="1200" dirty="0" smtClean="0"/>
              </a:br>
              <a:r>
                <a:rPr lang="en-US" sz="1600" kern="1200" dirty="0" smtClean="0"/>
                <a:t>has led to current increases, demonstrating capability required for PPU</a:t>
              </a:r>
              <a:endParaRPr lang="en-US" sz="1600" kern="1200" dirty="0"/>
            </a:p>
          </p:txBody>
        </p:sp>
        <p:grpSp>
          <p:nvGrpSpPr>
            <p:cNvPr id="14" name="Group 13"/>
            <p:cNvGrpSpPr/>
            <p:nvPr/>
          </p:nvGrpSpPr>
          <p:grpSpPr>
            <a:xfrm>
              <a:off x="-1364342" y="2909589"/>
              <a:ext cx="10678884" cy="1294806"/>
              <a:chOff x="-1364342" y="2909589"/>
              <a:chExt cx="10678884" cy="1294806"/>
            </a:xfrm>
          </p:grpSpPr>
          <p:sp>
            <p:nvSpPr>
              <p:cNvPr id="6" name="Freeform 5"/>
              <p:cNvSpPr/>
              <p:nvPr/>
            </p:nvSpPr>
            <p:spPr>
              <a:xfrm>
                <a:off x="-1364342" y="2909589"/>
                <a:ext cx="3447142" cy="1294805"/>
              </a:xfrm>
              <a:custGeom>
                <a:avLst/>
                <a:gdLst>
                  <a:gd name="connsiteX0" fmla="*/ 0 w 2030015"/>
                  <a:gd name="connsiteY0" fmla="*/ 0 h 1218009"/>
                  <a:gd name="connsiteX1" fmla="*/ 2030015 w 2030015"/>
                  <a:gd name="connsiteY1" fmla="*/ 0 h 1218009"/>
                  <a:gd name="connsiteX2" fmla="*/ 2030015 w 2030015"/>
                  <a:gd name="connsiteY2" fmla="*/ 1218009 h 1218009"/>
                  <a:gd name="connsiteX3" fmla="*/ 0 w 2030015"/>
                  <a:gd name="connsiteY3" fmla="*/ 1218009 h 1218009"/>
                  <a:gd name="connsiteX4" fmla="*/ 0 w 2030015"/>
                  <a:gd name="connsiteY4" fmla="*/ 0 h 1218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015" h="1218009">
                    <a:moveTo>
                      <a:pt x="0" y="0"/>
                    </a:moveTo>
                    <a:lnTo>
                      <a:pt x="2030015" y="0"/>
                    </a:lnTo>
                    <a:lnTo>
                      <a:pt x="2030015" y="1218009"/>
                    </a:lnTo>
                    <a:lnTo>
                      <a:pt x="0" y="12180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600" kern="1200" dirty="0" smtClean="0"/>
                  <a:t>Spare SRF </a:t>
                </a:r>
                <a:r>
                  <a:rPr lang="en-US" sz="1600" kern="1200" dirty="0" err="1" smtClean="0"/>
                  <a:t>cryomodule</a:t>
                </a:r>
                <a:r>
                  <a:rPr lang="en-US" sz="1600" kern="1200" dirty="0" smtClean="0"/>
                  <a:t> operational since 2012, demonstrating PPU </a:t>
                </a:r>
                <a:br>
                  <a:rPr lang="en-US" sz="1600" kern="1200" dirty="0" smtClean="0"/>
                </a:br>
                <a:r>
                  <a:rPr lang="en-US" sz="1600" kern="1200" dirty="0" smtClean="0"/>
                  <a:t>required cavity gradient </a:t>
                </a:r>
              </a:p>
            </p:txBody>
          </p:sp>
          <p:sp>
            <p:nvSpPr>
              <p:cNvPr id="8" name="Freeform 7"/>
              <p:cNvSpPr/>
              <p:nvPr/>
            </p:nvSpPr>
            <p:spPr>
              <a:xfrm>
                <a:off x="2251529" y="2909590"/>
                <a:ext cx="3447142" cy="1294805"/>
              </a:xfrm>
              <a:custGeom>
                <a:avLst/>
                <a:gdLst>
                  <a:gd name="connsiteX0" fmla="*/ 0 w 2030015"/>
                  <a:gd name="connsiteY0" fmla="*/ 0 h 1218009"/>
                  <a:gd name="connsiteX1" fmla="*/ 2030015 w 2030015"/>
                  <a:gd name="connsiteY1" fmla="*/ 0 h 1218009"/>
                  <a:gd name="connsiteX2" fmla="*/ 2030015 w 2030015"/>
                  <a:gd name="connsiteY2" fmla="*/ 1218009 h 1218009"/>
                  <a:gd name="connsiteX3" fmla="*/ 0 w 2030015"/>
                  <a:gd name="connsiteY3" fmla="*/ 1218009 h 1218009"/>
                  <a:gd name="connsiteX4" fmla="*/ 0 w 2030015"/>
                  <a:gd name="connsiteY4" fmla="*/ 0 h 1218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015" h="1218009">
                    <a:moveTo>
                      <a:pt x="0" y="0"/>
                    </a:moveTo>
                    <a:lnTo>
                      <a:pt x="2030015" y="0"/>
                    </a:lnTo>
                    <a:lnTo>
                      <a:pt x="2030015" y="1218009"/>
                    </a:lnTo>
                    <a:lnTo>
                      <a:pt x="0" y="12180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600" kern="1200" dirty="0" smtClean="0"/>
                  <a:t>Spare RFQ is ready </a:t>
                </a:r>
                <a:br>
                  <a:rPr lang="en-US" sz="1600" kern="1200" dirty="0" smtClean="0"/>
                </a:br>
                <a:r>
                  <a:rPr lang="en-US" sz="1600" kern="1200" dirty="0" smtClean="0"/>
                  <a:t>for beam tests and </a:t>
                </a:r>
                <a:br>
                  <a:rPr lang="en-US" sz="1600" kern="1200" dirty="0" smtClean="0"/>
                </a:br>
                <a:r>
                  <a:rPr lang="en-US" sz="1600" kern="1200" dirty="0" smtClean="0"/>
                  <a:t>is expected to provide required PPU transmission</a:t>
                </a:r>
              </a:p>
            </p:txBody>
          </p:sp>
          <p:sp>
            <p:nvSpPr>
              <p:cNvPr id="9" name="Freeform 8"/>
              <p:cNvSpPr/>
              <p:nvPr/>
            </p:nvSpPr>
            <p:spPr>
              <a:xfrm>
                <a:off x="5867400" y="2909590"/>
                <a:ext cx="3447142" cy="1294805"/>
              </a:xfrm>
              <a:custGeom>
                <a:avLst/>
                <a:gdLst>
                  <a:gd name="connsiteX0" fmla="*/ 0 w 2030015"/>
                  <a:gd name="connsiteY0" fmla="*/ 0 h 1218009"/>
                  <a:gd name="connsiteX1" fmla="*/ 2030015 w 2030015"/>
                  <a:gd name="connsiteY1" fmla="*/ 0 h 1218009"/>
                  <a:gd name="connsiteX2" fmla="*/ 2030015 w 2030015"/>
                  <a:gd name="connsiteY2" fmla="*/ 1218009 h 1218009"/>
                  <a:gd name="connsiteX3" fmla="*/ 0 w 2030015"/>
                  <a:gd name="connsiteY3" fmla="*/ 1218009 h 1218009"/>
                  <a:gd name="connsiteX4" fmla="*/ 0 w 2030015"/>
                  <a:gd name="connsiteY4" fmla="*/ 0 h 1218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015" h="1218009">
                    <a:moveTo>
                      <a:pt x="0" y="0"/>
                    </a:moveTo>
                    <a:lnTo>
                      <a:pt x="2030015" y="0"/>
                    </a:lnTo>
                    <a:lnTo>
                      <a:pt x="2030015" y="1218009"/>
                    </a:lnTo>
                    <a:lnTo>
                      <a:pt x="0" y="12180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600" kern="1200" dirty="0" smtClean="0"/>
                  <a:t>Plasma processing </a:t>
                </a:r>
                <a:br>
                  <a:rPr lang="en-US" sz="1600" kern="1200" dirty="0" smtClean="0"/>
                </a:br>
                <a:r>
                  <a:rPr lang="en-US" sz="1600" kern="1200" dirty="0" smtClean="0"/>
                  <a:t>for in situ cavity gradient recovery, needed to improve poorly performing installed </a:t>
                </a:r>
                <a:r>
                  <a:rPr lang="en-US" sz="1600" kern="1200" dirty="0" err="1" smtClean="0"/>
                  <a:t>cryomodules</a:t>
                </a:r>
                <a:r>
                  <a:rPr lang="en-US" sz="1600" kern="1200" dirty="0" smtClean="0"/>
                  <a:t>, </a:t>
                </a:r>
                <a:br>
                  <a:rPr lang="en-US" sz="1600" kern="1200" dirty="0" smtClean="0"/>
                </a:br>
                <a:r>
                  <a:rPr lang="en-US" sz="1600" kern="1200" dirty="0" smtClean="0"/>
                  <a:t>has been demonstrated</a:t>
                </a:r>
              </a:p>
            </p:txBody>
          </p:sp>
        </p:grpSp>
        <p:sp>
          <p:nvSpPr>
            <p:cNvPr id="10" name="Freeform 9"/>
            <p:cNvSpPr/>
            <p:nvPr/>
          </p:nvSpPr>
          <p:spPr>
            <a:xfrm>
              <a:off x="4020458" y="1500310"/>
              <a:ext cx="3447142" cy="1294805"/>
            </a:xfrm>
            <a:custGeom>
              <a:avLst/>
              <a:gdLst>
                <a:gd name="connsiteX0" fmla="*/ 0 w 2030015"/>
                <a:gd name="connsiteY0" fmla="*/ 0 h 1218009"/>
                <a:gd name="connsiteX1" fmla="*/ 2030015 w 2030015"/>
                <a:gd name="connsiteY1" fmla="*/ 0 h 1218009"/>
                <a:gd name="connsiteX2" fmla="*/ 2030015 w 2030015"/>
                <a:gd name="connsiteY2" fmla="*/ 1218009 h 1218009"/>
                <a:gd name="connsiteX3" fmla="*/ 0 w 2030015"/>
                <a:gd name="connsiteY3" fmla="*/ 1218009 h 1218009"/>
                <a:gd name="connsiteX4" fmla="*/ 0 w 2030015"/>
                <a:gd name="connsiteY4" fmla="*/ 0 h 1218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0015" h="1218009">
                  <a:moveTo>
                    <a:pt x="0" y="0"/>
                  </a:moveTo>
                  <a:lnTo>
                    <a:pt x="2030015" y="0"/>
                  </a:lnTo>
                  <a:lnTo>
                    <a:pt x="2030015" y="1218009"/>
                  </a:lnTo>
                  <a:lnTo>
                    <a:pt x="0" y="12180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600" kern="1200" dirty="0" smtClean="0"/>
                <a:t>Ring damper system </a:t>
              </a:r>
              <a:br>
                <a:rPr lang="en-US" sz="1600" kern="1200" dirty="0" smtClean="0"/>
              </a:br>
              <a:r>
                <a:rPr lang="en-US" sz="1600" kern="1200" dirty="0" smtClean="0"/>
                <a:t>is operational, providing insurance against instabilities at higher </a:t>
              </a:r>
              <a:br>
                <a:rPr lang="en-US" sz="1600" kern="1200" dirty="0" smtClean="0"/>
              </a:br>
              <a:r>
                <a:rPr lang="en-US" sz="1600" kern="1200" dirty="0" smtClean="0"/>
                <a:t>PPU intensities</a:t>
              </a:r>
              <a:endParaRPr lang="en-US" sz="1600" kern="1200" dirty="0"/>
            </a:p>
          </p:txBody>
        </p:sp>
      </p:grpSp>
    </p:spTree>
    <p:extLst>
      <p:ext uri="{BB962C8B-B14F-4D97-AF65-F5344CB8AC3E}">
        <p14:creationId xmlns:p14="http://schemas.microsoft.com/office/powerpoint/2010/main" val="31406392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SNS-PPU cost estimate: ~$165M</a:t>
            </a:r>
            <a:endParaRPr lang="en-US" dirty="0"/>
          </a:p>
        </p:txBody>
      </p:sp>
      <p:graphicFrame>
        <p:nvGraphicFramePr>
          <p:cNvPr id="4" name="Chart 3"/>
          <p:cNvGraphicFramePr/>
          <p:nvPr>
            <p:extLst>
              <p:ext uri="{D42A27DB-BD31-4B8C-83A1-F6EECF244321}">
                <p14:modId xmlns:p14="http://schemas.microsoft.com/office/powerpoint/2010/main" val="3137699258"/>
              </p:ext>
            </p:extLst>
          </p:nvPr>
        </p:nvGraphicFramePr>
        <p:xfrm>
          <a:off x="266700" y="1066800"/>
          <a:ext cx="8610600" cy="4572000"/>
        </p:xfrm>
        <a:graphic>
          <a:graphicData uri="http://schemas.openxmlformats.org/drawingml/2006/chart">
            <c:chart xmlns:c="http://schemas.openxmlformats.org/drawingml/2006/chart" xmlns:r="http://schemas.openxmlformats.org/officeDocument/2006/relationships" r:id="rId2"/>
          </a:graphicData>
        </a:graphic>
      </p:graphicFrame>
      <p:sp>
        <p:nvSpPr>
          <p:cNvPr id="8" name="Rectangle 7"/>
          <p:cNvSpPr/>
          <p:nvPr/>
        </p:nvSpPr>
        <p:spPr>
          <a:xfrm>
            <a:off x="1597852" y="5257800"/>
            <a:ext cx="6917120" cy="685800"/>
          </a:xfrm>
          <a:prstGeom prst="rect">
            <a:avLst/>
          </a:prstGeom>
          <a:no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dirty="0">
                <a:solidFill>
                  <a:schemeClr val="tx1"/>
                </a:solidFill>
              </a:rPr>
              <a:t>E</a:t>
            </a:r>
            <a:r>
              <a:rPr lang="en-US" dirty="0" smtClean="0">
                <a:solidFill>
                  <a:schemeClr val="tx1"/>
                </a:solidFill>
              </a:rPr>
              <a:t>nergy and current upgrades and target; </a:t>
            </a:r>
            <a:br>
              <a:rPr lang="en-US" dirty="0" smtClean="0">
                <a:solidFill>
                  <a:schemeClr val="tx1"/>
                </a:solidFill>
              </a:rPr>
            </a:br>
            <a:r>
              <a:rPr lang="en-US" dirty="0" smtClean="0">
                <a:solidFill>
                  <a:schemeClr val="tx1"/>
                </a:solidFill>
              </a:rPr>
              <a:t>escalation </a:t>
            </a:r>
            <a:r>
              <a:rPr lang="en-US" dirty="0">
                <a:solidFill>
                  <a:schemeClr val="tx1"/>
                </a:solidFill>
              </a:rPr>
              <a:t>and </a:t>
            </a:r>
            <a:r>
              <a:rPr lang="en-US" dirty="0" smtClean="0">
                <a:solidFill>
                  <a:schemeClr val="tx1"/>
                </a:solidFill>
              </a:rPr>
              <a:t>~30% contingency included; based on experience</a:t>
            </a:r>
            <a:endParaRPr lang="en-US" dirty="0">
              <a:solidFill>
                <a:schemeClr val="tx1"/>
              </a:solidFill>
            </a:endParaRPr>
          </a:p>
        </p:txBody>
      </p:sp>
    </p:spTree>
    <p:extLst>
      <p:ext uri="{BB962C8B-B14F-4D97-AF65-F5344CB8AC3E}">
        <p14:creationId xmlns:p14="http://schemas.microsoft.com/office/powerpoint/2010/main" val="20245071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b="5723"/>
          <a:stretch/>
        </p:blipFill>
        <p:spPr>
          <a:xfrm>
            <a:off x="2326106" y="3371561"/>
            <a:ext cx="3850463" cy="3486439"/>
          </a:xfrm>
          <a:prstGeom prst="rect">
            <a:avLst/>
          </a:prstGeom>
        </p:spPr>
      </p:pic>
      <p:sp>
        <p:nvSpPr>
          <p:cNvPr id="4" name="TextBox 3"/>
          <p:cNvSpPr txBox="1"/>
          <p:nvPr/>
        </p:nvSpPr>
        <p:spPr>
          <a:xfrm>
            <a:off x="5022300" y="5585444"/>
            <a:ext cx="1269638" cy="844770"/>
          </a:xfrm>
          <a:prstGeom prst="rect">
            <a:avLst/>
          </a:prstGeom>
          <a:noFill/>
        </p:spPr>
        <p:txBody>
          <a:bodyPr wrap="square" rtlCol="0">
            <a:spAutoFit/>
          </a:bodyPr>
          <a:lstStyle/>
          <a:p>
            <a:pPr algn="ctr">
              <a:lnSpc>
                <a:spcPct val="90000"/>
              </a:lnSpc>
            </a:pPr>
            <a:r>
              <a:rPr lang="en-US" sz="1600" dirty="0" smtClean="0"/>
              <a:t>22 total beam lines</a:t>
            </a:r>
          </a:p>
        </p:txBody>
      </p:sp>
      <p:sp>
        <p:nvSpPr>
          <p:cNvPr id="2" name="Title 1"/>
          <p:cNvSpPr>
            <a:spLocks noGrp="1"/>
          </p:cNvSpPr>
          <p:nvPr>
            <p:ph type="title"/>
          </p:nvPr>
        </p:nvSpPr>
        <p:spPr>
          <a:xfrm>
            <a:off x="193385" y="253529"/>
            <a:ext cx="8628678" cy="880369"/>
          </a:xfrm>
        </p:spPr>
        <p:txBody>
          <a:bodyPr/>
          <a:lstStyle/>
          <a:p>
            <a:r>
              <a:rPr lang="en-US" dirty="0" smtClean="0"/>
              <a:t>SNS-STS project comprises </a:t>
            </a:r>
            <a:br>
              <a:rPr lang="en-US" dirty="0" smtClean="0"/>
            </a:br>
            <a:r>
              <a:rPr lang="en-US" dirty="0" smtClean="0"/>
              <a:t>4 major subsystems </a:t>
            </a:r>
            <a:endParaRPr lang="en-US" dirty="0"/>
          </a:p>
        </p:txBody>
      </p:sp>
      <p:sp>
        <p:nvSpPr>
          <p:cNvPr id="18" name="Rectangle 17"/>
          <p:cNvSpPr/>
          <p:nvPr/>
        </p:nvSpPr>
        <p:spPr>
          <a:xfrm>
            <a:off x="436555" y="1700522"/>
            <a:ext cx="1951047" cy="2416320"/>
          </a:xfrm>
          <a:prstGeom prst="rect">
            <a:avLst/>
          </a:prstGeom>
          <a:noFill/>
          <a:ln w="28575">
            <a:gradFill flip="none" rotWithShape="1">
              <a:gsLst>
                <a:gs pos="0">
                  <a:schemeClr val="accent1"/>
                </a:gs>
                <a:gs pos="100000">
                  <a:schemeClr val="bg1">
                    <a:alpha val="0"/>
                  </a:schemeClr>
                </a:gs>
              </a:gsLst>
              <a:lin ang="5400000" scaled="1"/>
              <a:tileRect/>
            </a:gradFill>
          </a:ln>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Target station</a:t>
            </a:r>
            <a:endParaRPr lang="en-US" sz="1800" b="1" kern="1200" dirty="0"/>
          </a:p>
          <a:p>
            <a:pPr marL="0" lvl="1" algn="ctr" defTabSz="622300">
              <a:lnSpc>
                <a:spcPct val="90000"/>
              </a:lnSpc>
              <a:spcBef>
                <a:spcPts val="1200"/>
              </a:spcBef>
              <a:spcAft>
                <a:spcPts val="0"/>
              </a:spcAft>
            </a:pPr>
            <a:r>
              <a:rPr lang="sv-SE" sz="1600" dirty="0"/>
              <a:t>Rotating solid </a:t>
            </a:r>
            <a:r>
              <a:rPr lang="sv-SE" sz="1600" dirty="0" smtClean="0"/>
              <a:t>tungsten target</a:t>
            </a:r>
            <a:endParaRPr lang="sv-SE" sz="1600" dirty="0"/>
          </a:p>
          <a:p>
            <a:pPr marL="0" lvl="1" algn="ctr" defTabSz="622300">
              <a:lnSpc>
                <a:spcPct val="90000"/>
              </a:lnSpc>
              <a:spcBef>
                <a:spcPts val="1200"/>
              </a:spcBef>
              <a:spcAft>
                <a:spcPts val="0"/>
              </a:spcAft>
            </a:pPr>
            <a:r>
              <a:rPr lang="sv-SE" sz="1600" dirty="0"/>
              <a:t>3 moderators</a:t>
            </a:r>
          </a:p>
        </p:txBody>
      </p:sp>
      <p:sp>
        <p:nvSpPr>
          <p:cNvPr id="21" name="Rectangle 20"/>
          <p:cNvSpPr/>
          <p:nvPr/>
        </p:nvSpPr>
        <p:spPr>
          <a:xfrm>
            <a:off x="2538908" y="1700522"/>
            <a:ext cx="1951047" cy="2416320"/>
          </a:xfrm>
          <a:prstGeom prst="rect">
            <a:avLst/>
          </a:prstGeom>
          <a:noFill/>
          <a:ln w="28575">
            <a:gradFill flip="none" rotWithShape="1">
              <a:gsLst>
                <a:gs pos="0">
                  <a:schemeClr val="accent1"/>
                </a:gs>
                <a:gs pos="100000">
                  <a:schemeClr val="bg1">
                    <a:alpha val="0"/>
                  </a:schemeClr>
                </a:gs>
              </a:gsLst>
              <a:lin ang="5400000" scaled="1"/>
              <a:tileRect/>
            </a:gradFill>
          </a:ln>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Instruments</a:t>
            </a:r>
            <a:endParaRPr lang="en-US" sz="1800" b="1" kern="1200" dirty="0"/>
          </a:p>
          <a:p>
            <a:pPr marL="0" lvl="1" algn="ctr" defTabSz="622300">
              <a:lnSpc>
                <a:spcPct val="90000"/>
              </a:lnSpc>
              <a:spcBef>
                <a:spcPts val="1200"/>
              </a:spcBef>
              <a:spcAft>
                <a:spcPts val="0"/>
              </a:spcAft>
            </a:pPr>
            <a:r>
              <a:rPr lang="fr-FR" sz="1600" dirty="0"/>
              <a:t>8 initial instruments</a:t>
            </a:r>
          </a:p>
          <a:p>
            <a:pPr marL="0" lvl="1" algn="ctr" defTabSz="622300">
              <a:lnSpc>
                <a:spcPct val="90000"/>
              </a:lnSpc>
              <a:spcBef>
                <a:spcPts val="1200"/>
              </a:spcBef>
              <a:spcAft>
                <a:spcPts val="0"/>
              </a:spcAft>
            </a:pPr>
            <a:r>
              <a:rPr lang="fr-FR" sz="1600" dirty="0"/>
              <a:t>Science infrastructure (software, </a:t>
            </a:r>
            <a:r>
              <a:rPr lang="fr-FR" sz="1600" dirty="0" err="1"/>
              <a:t>sample</a:t>
            </a:r>
            <a:r>
              <a:rPr lang="fr-FR" sz="1600" dirty="0"/>
              <a:t> </a:t>
            </a:r>
            <a:r>
              <a:rPr lang="fr-FR" sz="1600" dirty="0" err="1"/>
              <a:t>environment</a:t>
            </a:r>
            <a:r>
              <a:rPr lang="fr-FR" sz="1600" dirty="0"/>
              <a:t>)</a:t>
            </a:r>
          </a:p>
        </p:txBody>
      </p:sp>
      <p:sp>
        <p:nvSpPr>
          <p:cNvPr id="25" name="Rectangle 24"/>
          <p:cNvSpPr/>
          <p:nvPr/>
        </p:nvSpPr>
        <p:spPr>
          <a:xfrm>
            <a:off x="4640830" y="1700522"/>
            <a:ext cx="1951047" cy="2416320"/>
          </a:xfrm>
          <a:prstGeom prst="rect">
            <a:avLst/>
          </a:prstGeom>
          <a:noFill/>
          <a:ln w="28575">
            <a:gradFill flip="none" rotWithShape="1">
              <a:gsLst>
                <a:gs pos="0">
                  <a:schemeClr val="accent1"/>
                </a:gs>
                <a:gs pos="100000">
                  <a:schemeClr val="bg1">
                    <a:alpha val="0"/>
                  </a:schemeClr>
                </a:gs>
              </a:gsLst>
              <a:lin ang="5400000" scaled="1"/>
              <a:tileRect/>
            </a:gradFill>
          </a:ln>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Accelerator systems</a:t>
            </a:r>
            <a:endParaRPr lang="en-US" sz="1800" b="1" kern="1200" dirty="0"/>
          </a:p>
          <a:p>
            <a:pPr marL="0" lvl="1" algn="ctr" defTabSz="622300">
              <a:lnSpc>
                <a:spcPct val="90000"/>
              </a:lnSpc>
              <a:spcBef>
                <a:spcPts val="1200"/>
              </a:spcBef>
              <a:spcAft>
                <a:spcPts val="0"/>
              </a:spcAft>
            </a:pPr>
            <a:r>
              <a:rPr lang="en-US" sz="1600" dirty="0"/>
              <a:t>Proton beam transport</a:t>
            </a:r>
          </a:p>
          <a:p>
            <a:pPr marL="0" lvl="1" algn="ctr" defTabSz="622300">
              <a:lnSpc>
                <a:spcPct val="90000"/>
              </a:lnSpc>
              <a:spcBef>
                <a:spcPts val="1200"/>
              </a:spcBef>
              <a:spcAft>
                <a:spcPts val="0"/>
              </a:spcAft>
            </a:pPr>
            <a:r>
              <a:rPr lang="en-US" sz="1600" dirty="0"/>
              <a:t>Shape proton beam profile to match compact source design</a:t>
            </a:r>
          </a:p>
        </p:txBody>
      </p:sp>
      <p:sp>
        <p:nvSpPr>
          <p:cNvPr id="27" name="Rectangle 26"/>
          <p:cNvSpPr/>
          <p:nvPr/>
        </p:nvSpPr>
        <p:spPr>
          <a:xfrm>
            <a:off x="6756398" y="1700522"/>
            <a:ext cx="1951047" cy="2414568"/>
          </a:xfrm>
          <a:prstGeom prst="rect">
            <a:avLst/>
          </a:prstGeom>
          <a:noFill/>
          <a:ln w="28575">
            <a:gradFill flip="none" rotWithShape="1">
              <a:gsLst>
                <a:gs pos="0">
                  <a:schemeClr val="accent1"/>
                </a:gs>
                <a:gs pos="100000">
                  <a:schemeClr val="bg1">
                    <a:alpha val="0"/>
                  </a:schemeClr>
                </a:gs>
              </a:gsLst>
              <a:lin ang="5400000" scaled="1"/>
              <a:tileRect/>
            </a:gradFill>
          </a:ln>
          <a:effectLst/>
        </p:spPr>
        <p:style>
          <a:lnRef idx="3">
            <a:schemeClr val="accent1">
              <a:shade val="80000"/>
              <a:hueOff val="0"/>
              <a:satOff val="0"/>
              <a:lumOff val="0"/>
              <a:alphaOff val="0"/>
            </a:schemeClr>
          </a:lnRef>
          <a:fillRef idx="1">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txBody>
          <a:bodyPr spcFirstLastPara="0" vert="horz" wrap="square" lIns="113751" tIns="113751" rIns="113751" bIns="113751" numCol="1" spcCol="1270" anchor="t" anchorCtr="0">
            <a:noAutofit/>
          </a:bodyPr>
          <a:lstStyle/>
          <a:p>
            <a:pPr lvl="0" algn="ctr" defTabSz="800100">
              <a:lnSpc>
                <a:spcPct val="90000"/>
              </a:lnSpc>
              <a:spcBef>
                <a:spcPts val="1200"/>
              </a:spcBef>
              <a:spcAft>
                <a:spcPts val="0"/>
              </a:spcAft>
            </a:pPr>
            <a:r>
              <a:rPr lang="en-US" sz="1800" b="1" kern="1200" dirty="0" smtClean="0"/>
              <a:t>Conventional facilities</a:t>
            </a:r>
            <a:endParaRPr lang="en-US" sz="1800" b="1" kern="1200" dirty="0"/>
          </a:p>
          <a:p>
            <a:pPr marL="0" lvl="1" algn="ctr" defTabSz="622300">
              <a:lnSpc>
                <a:spcPct val="90000"/>
              </a:lnSpc>
              <a:spcBef>
                <a:spcPts val="1200"/>
              </a:spcBef>
              <a:spcAft>
                <a:spcPts val="0"/>
              </a:spcAft>
            </a:pPr>
            <a:r>
              <a:rPr lang="en-US" sz="1600" dirty="0"/>
              <a:t>Utilities, site preparation</a:t>
            </a:r>
          </a:p>
          <a:p>
            <a:pPr marL="0" lvl="1" algn="ctr" defTabSz="622300">
              <a:lnSpc>
                <a:spcPct val="90000"/>
              </a:lnSpc>
              <a:spcBef>
                <a:spcPts val="1200"/>
              </a:spcBef>
              <a:spcAft>
                <a:spcPts val="0"/>
              </a:spcAft>
            </a:pPr>
            <a:r>
              <a:rPr lang="en-US" sz="1600" dirty="0"/>
              <a:t>380,000 ft</a:t>
            </a:r>
            <a:r>
              <a:rPr lang="en-US" sz="1600" baseline="30000" dirty="0"/>
              <a:t>2</a:t>
            </a:r>
          </a:p>
        </p:txBody>
      </p:sp>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l="57432" r="1982" b="14508"/>
          <a:stretch/>
        </p:blipFill>
        <p:spPr>
          <a:xfrm>
            <a:off x="566226" y="3513899"/>
            <a:ext cx="1676232" cy="2376911"/>
          </a:xfrm>
          <a:prstGeom prst="rect">
            <a:avLst/>
          </a:prstGeom>
          <a:noFill/>
          <a:ln>
            <a:solidFill>
              <a:schemeClr val="tx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4519163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Group 40"/>
          <p:cNvGrpSpPr/>
          <p:nvPr/>
        </p:nvGrpSpPr>
        <p:grpSpPr>
          <a:xfrm>
            <a:off x="4657808" y="4380994"/>
            <a:ext cx="2403222" cy="2009690"/>
            <a:chOff x="5355668" y="4177768"/>
            <a:chExt cx="2822331" cy="2360169"/>
          </a:xfrm>
        </p:grpSpPr>
        <p:grpSp>
          <p:nvGrpSpPr>
            <p:cNvPr id="32" name="Group 31"/>
            <p:cNvGrpSpPr/>
            <p:nvPr/>
          </p:nvGrpSpPr>
          <p:grpSpPr>
            <a:xfrm>
              <a:off x="5732061" y="4177768"/>
              <a:ext cx="2412305" cy="1926855"/>
              <a:chOff x="6723855" y="2714909"/>
              <a:chExt cx="2335247" cy="1865304"/>
            </a:xfrm>
          </p:grpSpPr>
          <p:pic>
            <p:nvPicPr>
              <p:cNvPr id="21" name="Picture 20"/>
              <p:cNvPicPr>
                <a:picLocks noChangeAspect="1"/>
              </p:cNvPicPr>
              <p:nvPr/>
            </p:nvPicPr>
            <p:blipFill rotWithShape="1">
              <a:blip r:embed="rId2" cstate="print">
                <a:extLst>
                  <a:ext uri="{28A0092B-C50C-407E-A947-70E740481C1C}">
                    <a14:useLocalDpi xmlns:a14="http://schemas.microsoft.com/office/drawing/2010/main" val="0"/>
                  </a:ext>
                </a:extLst>
              </a:blip>
              <a:srcRect l="18194" t="24062" r="19623" b="9146"/>
              <a:stretch/>
            </p:blipFill>
            <p:spPr>
              <a:xfrm>
                <a:off x="6723855" y="2799919"/>
                <a:ext cx="1653584" cy="1780294"/>
              </a:xfrm>
              <a:prstGeom prst="rect">
                <a:avLst/>
              </a:prstGeom>
            </p:spPr>
          </p:pic>
          <p:sp>
            <p:nvSpPr>
              <p:cNvPr id="25" name="TextBox 24"/>
              <p:cNvSpPr txBox="1"/>
              <p:nvPr/>
            </p:nvSpPr>
            <p:spPr>
              <a:xfrm>
                <a:off x="8438418" y="3427633"/>
                <a:ext cx="620684" cy="341632"/>
              </a:xfrm>
              <a:prstGeom prst="rect">
                <a:avLst/>
              </a:prstGeom>
              <a:noFill/>
            </p:spPr>
            <p:txBody>
              <a:bodyPr wrap="none" rtlCol="0">
                <a:spAutoFit/>
              </a:bodyPr>
              <a:lstStyle/>
              <a:p>
                <a:pPr algn="ctr">
                  <a:lnSpc>
                    <a:spcPct val="90000"/>
                  </a:lnSpc>
                </a:pPr>
                <a:r>
                  <a:rPr lang="en-US" dirty="0" smtClean="0"/>
                  <a:t>FTS</a:t>
                </a:r>
                <a:endParaRPr lang="en-US" sz="1600" dirty="0" smtClean="0"/>
              </a:p>
            </p:txBody>
          </p:sp>
          <p:sp>
            <p:nvSpPr>
              <p:cNvPr id="26" name="TextBox 25"/>
              <p:cNvSpPr txBox="1"/>
              <p:nvPr/>
            </p:nvSpPr>
            <p:spPr>
              <a:xfrm>
                <a:off x="8124472" y="2714909"/>
                <a:ext cx="633507" cy="341632"/>
              </a:xfrm>
              <a:prstGeom prst="rect">
                <a:avLst/>
              </a:prstGeom>
              <a:noFill/>
            </p:spPr>
            <p:txBody>
              <a:bodyPr wrap="none" rtlCol="0">
                <a:spAutoFit/>
              </a:bodyPr>
              <a:lstStyle/>
              <a:p>
                <a:pPr algn="ctr">
                  <a:lnSpc>
                    <a:spcPct val="90000"/>
                  </a:lnSpc>
                </a:pPr>
                <a:r>
                  <a:rPr lang="en-US" dirty="0" smtClean="0"/>
                  <a:t>STS</a:t>
                </a:r>
                <a:endParaRPr lang="en-US" sz="1600" dirty="0" smtClean="0"/>
              </a:p>
            </p:txBody>
          </p:sp>
          <p:cxnSp>
            <p:nvCxnSpPr>
              <p:cNvPr id="28" name="Straight Arrow Connector 27"/>
              <p:cNvCxnSpPr/>
              <p:nvPr/>
            </p:nvCxnSpPr>
            <p:spPr>
              <a:xfrm flipH="1">
                <a:off x="7823040" y="2874611"/>
                <a:ext cx="357281" cy="252180"/>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8128753" y="3607409"/>
                <a:ext cx="357281" cy="252180"/>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grpSp>
        <p:sp>
          <p:nvSpPr>
            <p:cNvPr id="38" name="TextBox 37"/>
            <p:cNvSpPr txBox="1"/>
            <p:nvPr/>
          </p:nvSpPr>
          <p:spPr>
            <a:xfrm>
              <a:off x="5355668" y="6136726"/>
              <a:ext cx="2822331" cy="401211"/>
            </a:xfrm>
            <a:prstGeom prst="rect">
              <a:avLst/>
            </a:prstGeom>
            <a:noFill/>
          </p:spPr>
          <p:txBody>
            <a:bodyPr wrap="none" rtlCol="0">
              <a:spAutoFit/>
            </a:bodyPr>
            <a:lstStyle/>
            <a:p>
              <a:pPr algn="ctr">
                <a:lnSpc>
                  <a:spcPct val="90000"/>
                </a:lnSpc>
              </a:pPr>
              <a:r>
                <a:rPr lang="en-US" dirty="0" smtClean="0"/>
                <a:t>Proton beam footprint</a:t>
              </a:r>
            </a:p>
          </p:txBody>
        </p:sp>
      </p:grpSp>
      <p:pic>
        <p:nvPicPr>
          <p:cNvPr id="40" name="Picture 39"/>
          <p:cNvPicPr>
            <a:picLocks noChangeAspect="1"/>
          </p:cNvPicPr>
          <p:nvPr/>
        </p:nvPicPr>
        <p:blipFill rotWithShape="1">
          <a:blip r:embed="rId3" cstate="print">
            <a:extLst>
              <a:ext uri="{28A0092B-C50C-407E-A947-70E740481C1C}">
                <a14:useLocalDpi xmlns:a14="http://schemas.microsoft.com/office/drawing/2010/main" val="0"/>
              </a:ext>
            </a:extLst>
          </a:blip>
          <a:srcRect l="13035" t="14780" r="21076" b="4171"/>
          <a:stretch/>
        </p:blipFill>
        <p:spPr>
          <a:xfrm>
            <a:off x="237390" y="1401067"/>
            <a:ext cx="4454806" cy="3214079"/>
          </a:xfrm>
          <a:prstGeom prst="rect">
            <a:avLst/>
          </a:prstGeom>
        </p:spPr>
      </p:pic>
      <p:sp>
        <p:nvSpPr>
          <p:cNvPr id="2" name="Title 1"/>
          <p:cNvSpPr>
            <a:spLocks noGrp="1"/>
          </p:cNvSpPr>
          <p:nvPr>
            <p:ph type="title"/>
          </p:nvPr>
        </p:nvSpPr>
        <p:spPr/>
        <p:txBody>
          <a:bodyPr/>
          <a:lstStyle/>
          <a:p>
            <a:r>
              <a:rPr lang="en-US" dirty="0" smtClean="0"/>
              <a:t>STS is optimized for highest neutron peak brightness at long wavelengths</a:t>
            </a:r>
            <a:endParaRPr lang="en-US" dirty="0"/>
          </a:p>
        </p:txBody>
      </p:sp>
      <p:grpSp>
        <p:nvGrpSpPr>
          <p:cNvPr id="8" name="Group 7"/>
          <p:cNvGrpSpPr/>
          <p:nvPr/>
        </p:nvGrpSpPr>
        <p:grpSpPr>
          <a:xfrm>
            <a:off x="4814670" y="1659620"/>
            <a:ext cx="4223204" cy="3228135"/>
            <a:chOff x="1889983" y="4194194"/>
            <a:chExt cx="4223204" cy="3228135"/>
          </a:xfrm>
        </p:grpSpPr>
        <p:pic>
          <p:nvPicPr>
            <p:cNvPr id="9" name="Picture 8"/>
            <p:cNvPicPr/>
            <p:nvPr/>
          </p:nvPicPr>
          <p:blipFill rotWithShape="1">
            <a:blip r:embed="rId4"/>
            <a:srcRect l="12768" t="9081"/>
            <a:stretch/>
          </p:blipFill>
          <p:spPr>
            <a:xfrm>
              <a:off x="1889983" y="4194194"/>
              <a:ext cx="2401884" cy="2460701"/>
            </a:xfrm>
            <a:prstGeom prst="rect">
              <a:avLst/>
            </a:prstGeom>
            <a:ln>
              <a:solidFill>
                <a:schemeClr val="tx1"/>
              </a:solidFill>
            </a:ln>
            <a:effectLst>
              <a:outerShdw blurRad="50800" dist="38100" dir="2700000" algn="tl" rotWithShape="0">
                <a:prstClr val="black">
                  <a:alpha val="40000"/>
                </a:prstClr>
              </a:outerShdw>
            </a:effectLst>
          </p:spPr>
        </p:pic>
        <p:grpSp>
          <p:nvGrpSpPr>
            <p:cNvPr id="10" name="Group 9"/>
            <p:cNvGrpSpPr/>
            <p:nvPr/>
          </p:nvGrpSpPr>
          <p:grpSpPr>
            <a:xfrm>
              <a:off x="2832957" y="5251977"/>
              <a:ext cx="3280230" cy="2170352"/>
              <a:chOff x="2832957" y="5251977"/>
              <a:chExt cx="3280230" cy="2170352"/>
            </a:xfrm>
          </p:grpSpPr>
          <p:sp>
            <p:nvSpPr>
              <p:cNvPr id="11" name="TextBox 10"/>
              <p:cNvSpPr txBox="1"/>
              <p:nvPr/>
            </p:nvSpPr>
            <p:spPr>
              <a:xfrm>
                <a:off x="4473917" y="5898148"/>
                <a:ext cx="1351652" cy="341632"/>
              </a:xfrm>
              <a:prstGeom prst="rect">
                <a:avLst/>
              </a:prstGeom>
              <a:noFill/>
            </p:spPr>
            <p:txBody>
              <a:bodyPr wrap="none" rtlCol="0">
                <a:spAutoFit/>
              </a:bodyPr>
              <a:lstStyle/>
              <a:p>
                <a:pPr algn="ctr">
                  <a:lnSpc>
                    <a:spcPct val="90000"/>
                  </a:lnSpc>
                </a:pPr>
                <a:r>
                  <a:rPr lang="en-US" dirty="0" smtClean="0"/>
                  <a:t>Moderators</a:t>
                </a:r>
              </a:p>
            </p:txBody>
          </p:sp>
          <p:sp>
            <p:nvSpPr>
              <p:cNvPr id="12" name="TextBox 11"/>
              <p:cNvSpPr txBox="1"/>
              <p:nvPr/>
            </p:nvSpPr>
            <p:spPr>
              <a:xfrm>
                <a:off x="4459119" y="6332800"/>
                <a:ext cx="1654068" cy="1089529"/>
              </a:xfrm>
              <a:prstGeom prst="rect">
                <a:avLst/>
              </a:prstGeom>
              <a:noFill/>
            </p:spPr>
            <p:txBody>
              <a:bodyPr wrap="square" rtlCol="0">
                <a:spAutoFit/>
              </a:bodyPr>
              <a:lstStyle/>
              <a:p>
                <a:pPr>
                  <a:lnSpc>
                    <a:spcPct val="90000"/>
                  </a:lnSpc>
                </a:pPr>
                <a:r>
                  <a:rPr lang="en-US" dirty="0" smtClean="0"/>
                  <a:t>Rotating target</a:t>
                </a:r>
                <a:endParaRPr lang="en-US" dirty="0"/>
              </a:p>
              <a:p>
                <a:pPr>
                  <a:lnSpc>
                    <a:spcPct val="90000"/>
                  </a:lnSpc>
                </a:pPr>
                <a:r>
                  <a:rPr lang="en-US" dirty="0"/>
                  <a:t>d</a:t>
                </a:r>
                <a:r>
                  <a:rPr lang="en-US" dirty="0" smtClean="0"/>
                  <a:t>istributes heat load</a:t>
                </a:r>
              </a:p>
            </p:txBody>
          </p:sp>
          <p:cxnSp>
            <p:nvCxnSpPr>
              <p:cNvPr id="13" name="Straight Arrow Connector 12"/>
              <p:cNvCxnSpPr/>
              <p:nvPr/>
            </p:nvCxnSpPr>
            <p:spPr>
              <a:xfrm flipH="1" flipV="1">
                <a:off x="2832957" y="6256864"/>
                <a:ext cx="351139" cy="259486"/>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173276" y="6522907"/>
                <a:ext cx="1299282" cy="0"/>
              </a:xfrm>
              <a:prstGeom prst="line">
                <a:avLst/>
              </a:prstGeom>
              <a:ln w="28575">
                <a:solidFill>
                  <a:schemeClr val="accent3"/>
                </a:solidFill>
                <a:tailEnd type="oval"/>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3628284" y="5251977"/>
                <a:ext cx="351139" cy="259486"/>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4491579" y="5338247"/>
                <a:ext cx="1505540" cy="341632"/>
              </a:xfrm>
              <a:prstGeom prst="rect">
                <a:avLst/>
              </a:prstGeom>
              <a:noFill/>
            </p:spPr>
            <p:txBody>
              <a:bodyPr wrap="none" rtlCol="0">
                <a:spAutoFit/>
              </a:bodyPr>
              <a:lstStyle/>
              <a:p>
                <a:pPr algn="ctr">
                  <a:lnSpc>
                    <a:spcPct val="90000"/>
                  </a:lnSpc>
                </a:pPr>
                <a:r>
                  <a:rPr lang="en-US" dirty="0" smtClean="0"/>
                  <a:t>Proton beam</a:t>
                </a:r>
              </a:p>
            </p:txBody>
          </p:sp>
          <p:cxnSp>
            <p:nvCxnSpPr>
              <p:cNvPr id="17" name="Straight Arrow Connector 16"/>
              <p:cNvCxnSpPr/>
              <p:nvPr/>
            </p:nvCxnSpPr>
            <p:spPr>
              <a:xfrm flipH="1" flipV="1">
                <a:off x="3623524" y="5813952"/>
                <a:ext cx="351139" cy="259486"/>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3978132" y="6069109"/>
                <a:ext cx="494426" cy="0"/>
              </a:xfrm>
              <a:prstGeom prst="line">
                <a:avLst/>
              </a:prstGeom>
              <a:ln w="28575">
                <a:solidFill>
                  <a:schemeClr val="accent3"/>
                </a:solidFill>
                <a:tailEnd type="ova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963845" y="5507134"/>
                <a:ext cx="513475" cy="0"/>
              </a:xfrm>
              <a:prstGeom prst="line">
                <a:avLst/>
              </a:prstGeom>
              <a:ln w="28575">
                <a:solidFill>
                  <a:schemeClr val="accent3"/>
                </a:solidFill>
                <a:tailEnd type="oval"/>
              </a:ln>
            </p:spPr>
            <p:style>
              <a:lnRef idx="1">
                <a:schemeClr val="accent1"/>
              </a:lnRef>
              <a:fillRef idx="0">
                <a:schemeClr val="accent1"/>
              </a:fillRef>
              <a:effectRef idx="0">
                <a:schemeClr val="accent1"/>
              </a:effectRef>
              <a:fontRef idx="minor">
                <a:schemeClr val="tx1"/>
              </a:fontRef>
            </p:style>
          </p:cxnSp>
        </p:grpSp>
      </p:grpSp>
      <p:sp>
        <p:nvSpPr>
          <p:cNvPr id="20" name="TextBox 19"/>
          <p:cNvSpPr txBox="1"/>
          <p:nvPr/>
        </p:nvSpPr>
        <p:spPr>
          <a:xfrm>
            <a:off x="495459" y="4746236"/>
            <a:ext cx="3913251" cy="1502929"/>
          </a:xfrm>
          <a:prstGeom prst="rect">
            <a:avLst/>
          </a:prstGeom>
          <a:noFill/>
          <a:ln>
            <a:solidFill>
              <a:schemeClr val="tx1"/>
            </a:solidFill>
          </a:ln>
        </p:spPr>
        <p:txBody>
          <a:bodyPr wrap="none" rtlCol="0" anchor="ctr" anchorCtr="0">
            <a:noAutofit/>
          </a:bodyPr>
          <a:lstStyle/>
          <a:p>
            <a:pPr>
              <a:lnSpc>
                <a:spcPct val="90000"/>
              </a:lnSpc>
              <a:spcBef>
                <a:spcPts val="600"/>
              </a:spcBef>
            </a:pPr>
            <a:r>
              <a:rPr lang="en-US" b="1" dirty="0" smtClean="0"/>
              <a:t>STS: 20</a:t>
            </a:r>
            <a:r>
              <a:rPr lang="en-US" b="1" dirty="0" smtClean="0">
                <a:latin typeface="Arial"/>
                <a:cs typeface="Arial"/>
              </a:rPr>
              <a:t>×</a:t>
            </a:r>
            <a:r>
              <a:rPr lang="en-US" b="1" dirty="0" smtClean="0"/>
              <a:t> FTS</a:t>
            </a:r>
          </a:p>
          <a:p>
            <a:pPr marL="285750" indent="-285750">
              <a:lnSpc>
                <a:spcPct val="90000"/>
              </a:lnSpc>
              <a:spcBef>
                <a:spcPts val="600"/>
              </a:spcBef>
              <a:buFont typeface="Arial" panose="020B0604020202020204" pitchFamily="34" charset="0"/>
              <a:buChar char="•"/>
            </a:pPr>
            <a:r>
              <a:rPr lang="en-US" sz="1600" dirty="0"/>
              <a:t>O</a:t>
            </a:r>
            <a:r>
              <a:rPr lang="en-US" sz="1600" dirty="0" smtClean="0"/>
              <a:t>ptimal moderator placement: 2</a:t>
            </a:r>
            <a:r>
              <a:rPr lang="en-US" sz="1600" dirty="0" smtClean="0">
                <a:latin typeface="Arial"/>
                <a:cs typeface="Arial"/>
              </a:rPr>
              <a:t>×</a:t>
            </a:r>
            <a:endParaRPr lang="en-US" sz="1600" dirty="0" smtClean="0"/>
          </a:p>
          <a:p>
            <a:pPr marL="285750" indent="-285750">
              <a:lnSpc>
                <a:spcPct val="90000"/>
              </a:lnSpc>
              <a:spcBef>
                <a:spcPts val="600"/>
              </a:spcBef>
              <a:buFont typeface="Arial" panose="020B0604020202020204" pitchFamily="34" charset="0"/>
              <a:buChar char="•"/>
            </a:pPr>
            <a:r>
              <a:rPr lang="en-US" sz="1600" dirty="0"/>
              <a:t>C</a:t>
            </a:r>
            <a:r>
              <a:rPr lang="en-US" sz="1600" dirty="0" smtClean="0"/>
              <a:t>ompact neutron production zone: 4</a:t>
            </a:r>
            <a:r>
              <a:rPr lang="en-US" sz="1600" dirty="0" smtClean="0">
                <a:latin typeface="Arial"/>
                <a:cs typeface="Arial"/>
              </a:rPr>
              <a:t>×</a:t>
            </a:r>
            <a:endParaRPr lang="en-US" sz="1600" dirty="0" smtClean="0"/>
          </a:p>
          <a:p>
            <a:pPr marL="285750" indent="-285750">
              <a:lnSpc>
                <a:spcPct val="90000"/>
              </a:lnSpc>
              <a:spcBef>
                <a:spcPts val="600"/>
              </a:spcBef>
              <a:buFont typeface="Arial" panose="020B0604020202020204" pitchFamily="34" charset="0"/>
              <a:buChar char="•"/>
            </a:pPr>
            <a:r>
              <a:rPr lang="en-US" sz="1600" dirty="0">
                <a:latin typeface="Arial"/>
                <a:cs typeface="Arial"/>
              </a:rPr>
              <a:t>M</a:t>
            </a:r>
            <a:r>
              <a:rPr lang="en-US" sz="1600" dirty="0" smtClean="0"/>
              <a:t>oderator geometry: 2.5</a:t>
            </a:r>
            <a:r>
              <a:rPr lang="en-US" sz="1600" dirty="0" smtClean="0">
                <a:latin typeface="Arial"/>
                <a:cs typeface="Arial"/>
              </a:rPr>
              <a:t>×</a:t>
            </a:r>
            <a:endParaRPr lang="en-US" sz="1600" dirty="0" smtClean="0"/>
          </a:p>
        </p:txBody>
      </p:sp>
    </p:spTree>
    <p:extLst>
      <p:ext uri="{BB962C8B-B14F-4D97-AF65-F5344CB8AC3E}">
        <p14:creationId xmlns:p14="http://schemas.microsoft.com/office/powerpoint/2010/main" val="28306337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85" y="253529"/>
            <a:ext cx="8628678" cy="487954"/>
          </a:xfrm>
        </p:spPr>
        <p:txBody>
          <a:bodyPr/>
          <a:lstStyle/>
          <a:p>
            <a:r>
              <a:rPr lang="en-US" dirty="0" smtClean="0"/>
              <a:t>Science case identifies 22 instruments</a:t>
            </a:r>
            <a:endParaRPr lang="en-US" dirty="0"/>
          </a:p>
        </p:txBody>
      </p:sp>
      <p:pic>
        <p:nvPicPr>
          <p:cNvPr id="6" name="Picture 5"/>
          <p:cNvPicPr>
            <a:picLocks noChangeAspect="1"/>
          </p:cNvPicPr>
          <p:nvPr/>
        </p:nvPicPr>
        <p:blipFill>
          <a:blip r:embed="rId3"/>
          <a:stretch>
            <a:fillRect/>
          </a:stretch>
        </p:blipFill>
        <p:spPr>
          <a:xfrm>
            <a:off x="466673" y="762000"/>
            <a:ext cx="5230700" cy="5764924"/>
          </a:xfrm>
          <a:prstGeom prst="rect">
            <a:avLst/>
          </a:prstGeom>
        </p:spPr>
      </p:pic>
      <p:pic>
        <p:nvPicPr>
          <p:cNvPr id="14" name="Picture 13"/>
          <p:cNvPicPr>
            <a:picLocks noChangeAspect="1"/>
          </p:cNvPicPr>
          <p:nvPr/>
        </p:nvPicPr>
        <p:blipFill rotWithShape="1">
          <a:blip r:embed="rId4" cstate="print">
            <a:extLst>
              <a:ext uri="{28A0092B-C50C-407E-A947-70E740481C1C}">
                <a14:useLocalDpi xmlns:a14="http://schemas.microsoft.com/office/drawing/2010/main" val="0"/>
              </a:ext>
            </a:extLst>
          </a:blip>
          <a:srcRect l="70677" t="78138" b="2209"/>
          <a:stretch/>
        </p:blipFill>
        <p:spPr>
          <a:xfrm>
            <a:off x="5995440" y="4637300"/>
            <a:ext cx="2377188" cy="1521491"/>
          </a:xfrm>
          <a:prstGeom prst="rect">
            <a:avLst/>
          </a:prstGeom>
        </p:spPr>
      </p:pic>
      <p:pic>
        <p:nvPicPr>
          <p:cNvPr id="7" name="Picture 6"/>
          <p:cNvPicPr>
            <a:picLocks noChangeAspect="1"/>
          </p:cNvPicPr>
          <p:nvPr/>
        </p:nvPicPr>
        <p:blipFill>
          <a:blip r:embed="rId5"/>
          <a:stretch>
            <a:fillRect/>
          </a:stretch>
        </p:blipFill>
        <p:spPr>
          <a:xfrm>
            <a:off x="7181501" y="1142999"/>
            <a:ext cx="1535236" cy="1986775"/>
          </a:xfrm>
          <a:prstGeom prst="rect">
            <a:avLst/>
          </a:prstGeom>
          <a:ln w="3175">
            <a:solidFill>
              <a:schemeClr val="tx1"/>
            </a:solidFill>
          </a:ln>
          <a:effectLst>
            <a:outerShdw blurRad="50800" dist="38100" dir="2700000" algn="tl" rotWithShape="0">
              <a:prstClr val="black">
                <a:alpha val="40000"/>
              </a:prstClr>
            </a:outerShdw>
          </a:effectLst>
        </p:spPr>
      </p:pic>
      <p:pic>
        <p:nvPicPr>
          <p:cNvPr id="1026"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7931" t="15977" r="32062" b="13477"/>
          <a:stretch/>
        </p:blipFill>
        <p:spPr bwMode="auto">
          <a:xfrm>
            <a:off x="5947759" y="2286000"/>
            <a:ext cx="1498070" cy="1981200"/>
          </a:xfrm>
          <a:prstGeom prst="rect">
            <a:avLst/>
          </a:prstGeom>
          <a:noFill/>
          <a:ln w="317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543633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332039" y="990601"/>
            <a:ext cx="8445543" cy="3530466"/>
            <a:chOff x="456230" y="1240336"/>
            <a:chExt cx="8197161" cy="3530466"/>
          </a:xfrm>
        </p:grpSpPr>
        <p:sp>
          <p:nvSpPr>
            <p:cNvPr id="113" name="Rectangle 112"/>
            <p:cNvSpPr/>
            <p:nvPr/>
          </p:nvSpPr>
          <p:spPr>
            <a:xfrm rot="5400000">
              <a:off x="2789578" y="1701816"/>
              <a:ext cx="3530466" cy="2607505"/>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p:cNvSpPr/>
            <p:nvPr/>
          </p:nvSpPr>
          <p:spPr>
            <a:xfrm rot="5400000">
              <a:off x="-5250" y="1701816"/>
              <a:ext cx="3530466" cy="2607505"/>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7" name="Rectangle 96"/>
            <p:cNvSpPr/>
            <p:nvPr/>
          </p:nvSpPr>
          <p:spPr>
            <a:xfrm rot="5400000">
              <a:off x="5584406" y="1701816"/>
              <a:ext cx="3530466" cy="2607505"/>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 name="AutoShape 4" descr="http://www.ornl.gov/Image%20Library/Main%20Nav/ORNL/Highlights/Weber_Electronic-Excitations-Transform.jpg?code=d61df5c7-dbde-4295-b11b-b597e55378c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12" descr="http://orproxy.lib.utk.edu:2100/content/image/1-s2.0-S0022459614004460-fx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14" descr="http://orproxy.lib.utk.edu:2100/content/image/1-s2.0-S0022459614004460-fx1.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16" descr="http://orproxy.lib.utk.edu:2100/content/image/1-s2.0-S0022459614004460-fx1.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8" descr="http://orproxy.lib.utk.edu:2100/content/image/1-s2.0-S0022459614004460-fx1.jp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Rectangle 19"/>
          <p:cNvSpPr/>
          <p:nvPr/>
        </p:nvSpPr>
        <p:spPr>
          <a:xfrm>
            <a:off x="367691" y="3179265"/>
            <a:ext cx="2746813" cy="2942344"/>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panose="020B0604020202020204" pitchFamily="34" charset="0"/>
                <a:cs typeface="Arial" panose="020B0604020202020204" pitchFamily="34" charset="0"/>
              </a:rPr>
              <a:t>Integrates extreme sample environment </a:t>
            </a:r>
            <a:br>
              <a:rPr lang="en-US" sz="1600" dirty="0" smtClean="0">
                <a:solidFill>
                  <a:prstClr val="black"/>
                </a:solidFill>
                <a:latin typeface="Arial" panose="020B0604020202020204" pitchFamily="34" charset="0"/>
                <a:cs typeface="Arial" panose="020B0604020202020204" pitchFamily="34" charset="0"/>
              </a:rPr>
            </a:br>
            <a:r>
              <a:rPr lang="en-US" sz="1600" dirty="0" smtClean="0">
                <a:solidFill>
                  <a:prstClr val="black"/>
                </a:solidFill>
                <a:latin typeface="Arial" panose="020B0604020202020204" pitchFamily="34" charset="0"/>
                <a:cs typeface="Arial" panose="020B0604020202020204" pitchFamily="34" charset="0"/>
              </a:rPr>
              <a:t>of high magnetic fields with a suite of neutron experimental techniques</a:t>
            </a:r>
          </a:p>
          <a:p>
            <a:pPr lvl="0" algn="ctr" fontAlgn="auto">
              <a:lnSpc>
                <a:spcPct val="90000"/>
              </a:lnSpc>
              <a:spcBef>
                <a:spcPts val="600"/>
              </a:spcBef>
              <a:spcAft>
                <a:spcPts val="0"/>
              </a:spcAft>
              <a:defRPr/>
            </a:pPr>
            <a:r>
              <a:rPr lang="en-US" sz="1400" dirty="0" smtClean="0">
                <a:solidFill>
                  <a:prstClr val="black"/>
                </a:solidFill>
                <a:latin typeface="Arial" panose="020B0604020202020204" pitchFamily="34" charset="0"/>
                <a:cs typeface="Arial" panose="020B0604020202020204" pitchFamily="34" charset="0"/>
              </a:rPr>
              <a:t>&gt;35 T magnetic systems</a:t>
            </a:r>
          </a:p>
          <a:p>
            <a:pPr lvl="0" algn="ctr" fontAlgn="auto">
              <a:lnSpc>
                <a:spcPct val="90000"/>
              </a:lnSpc>
              <a:spcBef>
                <a:spcPts val="600"/>
              </a:spcBef>
              <a:spcAft>
                <a:spcPts val="0"/>
              </a:spcAft>
              <a:defRPr/>
            </a:pPr>
            <a:r>
              <a:rPr lang="en-US" sz="1400" dirty="0" smtClean="0">
                <a:solidFill>
                  <a:prstClr val="black"/>
                </a:solidFill>
                <a:latin typeface="Arial" panose="020B0604020202020204" pitchFamily="34" charset="0"/>
                <a:cs typeface="Arial" panose="020B0604020202020204" pitchFamily="34" charset="0"/>
              </a:rPr>
              <a:t>10</a:t>
            </a:r>
            <a:r>
              <a:rPr lang="en-US" sz="1400" dirty="0" smtClean="0">
                <a:solidFill>
                  <a:prstClr val="black"/>
                </a:solidFill>
                <a:latin typeface="Arial"/>
                <a:cs typeface="Arial"/>
              </a:rPr>
              <a:t>×</a:t>
            </a:r>
            <a:r>
              <a:rPr lang="en-US" sz="1400" dirty="0" smtClean="0">
                <a:solidFill>
                  <a:prstClr val="black"/>
                </a:solidFill>
                <a:latin typeface="Arial" panose="020B0604020202020204" pitchFamily="34" charset="0"/>
                <a:cs typeface="Arial" panose="020B0604020202020204" pitchFamily="34" charset="0"/>
              </a:rPr>
              <a:t> </a:t>
            </a:r>
            <a:r>
              <a:rPr lang="en-US" sz="1400" dirty="0">
                <a:solidFill>
                  <a:prstClr val="black"/>
                </a:solidFill>
                <a:latin typeface="Arial" panose="020B0604020202020204" pitchFamily="34" charset="0"/>
                <a:cs typeface="Arial" panose="020B0604020202020204" pitchFamily="34" charset="0"/>
              </a:rPr>
              <a:t>f</a:t>
            </a:r>
            <a:r>
              <a:rPr lang="en-US" sz="1400" dirty="0" smtClean="0">
                <a:solidFill>
                  <a:prstClr val="black"/>
                </a:solidFill>
                <a:latin typeface="Arial" panose="020B0604020202020204" pitchFamily="34" charset="0"/>
                <a:cs typeface="Arial" panose="020B0604020202020204" pitchFamily="34" charset="0"/>
              </a:rPr>
              <a:t>aster</a:t>
            </a:r>
          </a:p>
          <a:p>
            <a:pPr lvl="0" algn="ctr" fontAlgn="auto">
              <a:lnSpc>
                <a:spcPct val="90000"/>
              </a:lnSpc>
              <a:spcBef>
                <a:spcPts val="600"/>
              </a:spcBef>
              <a:spcAft>
                <a:spcPts val="0"/>
              </a:spcAft>
              <a:defRPr/>
            </a:pPr>
            <a:r>
              <a:rPr lang="en-US" sz="1400" dirty="0" smtClean="0">
                <a:solidFill>
                  <a:prstClr val="black"/>
                </a:solidFill>
                <a:latin typeface="Arial" panose="020B0604020202020204" pitchFamily="34" charset="0"/>
                <a:cs typeface="Arial" panose="020B0604020202020204" pitchFamily="34" charset="0"/>
              </a:rPr>
              <a:t>Simultaneous access to broad length and time scales</a:t>
            </a:r>
          </a:p>
          <a:p>
            <a:pPr algn="ctr">
              <a:lnSpc>
                <a:spcPct val="90000"/>
              </a:lnSpc>
              <a:spcBef>
                <a:spcPts val="600"/>
              </a:spcBef>
              <a:spcAft>
                <a:spcPts val="0"/>
              </a:spcAft>
              <a:defRPr/>
            </a:pPr>
            <a:r>
              <a:rPr lang="en-US" sz="1400" dirty="0">
                <a:latin typeface="Arial" panose="020B0604020202020204" pitchFamily="34" charset="0"/>
                <a:cs typeface="Arial" panose="020B0604020202020204" pitchFamily="34" charset="0"/>
              </a:rPr>
              <a:t>Diffraction, reflectometry, SANS, and </a:t>
            </a:r>
            <a:r>
              <a:rPr lang="en-US" sz="1400" dirty="0" smtClean="0">
                <a:latin typeface="Arial" panose="020B0604020202020204" pitchFamily="34" charset="0"/>
                <a:cs typeface="Arial" panose="020B0604020202020204" pitchFamily="34" charset="0"/>
              </a:rPr>
              <a:t>spectroscopy</a:t>
            </a:r>
          </a:p>
          <a:p>
            <a:pPr algn="ctr">
              <a:lnSpc>
                <a:spcPct val="90000"/>
              </a:lnSpc>
              <a:spcBef>
                <a:spcPts val="600"/>
              </a:spcBef>
              <a:spcAft>
                <a:spcPts val="0"/>
              </a:spcAft>
              <a:defRPr/>
            </a:pPr>
            <a:r>
              <a:rPr lang="en-US" sz="1400" dirty="0" smtClean="0">
                <a:latin typeface="Arial" panose="020B0604020202020204" pitchFamily="34" charset="0"/>
                <a:cs typeface="Arial" panose="020B0604020202020204" pitchFamily="34" charset="0"/>
              </a:rPr>
              <a:t>Polarization</a:t>
            </a:r>
            <a:endParaRPr lang="en-US" sz="1400" dirty="0" smtClean="0">
              <a:solidFill>
                <a:prstClr val="black"/>
              </a:solidFill>
              <a:latin typeface="Arial"/>
            </a:endParaRPr>
          </a:p>
        </p:txBody>
      </p:sp>
      <p:sp>
        <p:nvSpPr>
          <p:cNvPr id="27" name="Rectangle 26"/>
          <p:cNvSpPr/>
          <p:nvPr/>
        </p:nvSpPr>
        <p:spPr>
          <a:xfrm>
            <a:off x="440492" y="1121865"/>
            <a:ext cx="2587625"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ZEEMANS</a:t>
            </a:r>
            <a:endParaRPr lang="en-US" sz="1400" b="1" dirty="0">
              <a:solidFill>
                <a:prstClr val="black"/>
              </a:solidFill>
              <a:latin typeface="Arial"/>
              <a:cs typeface="+mn-cs"/>
            </a:endParaRPr>
          </a:p>
        </p:txBody>
      </p:sp>
      <p:sp>
        <p:nvSpPr>
          <p:cNvPr id="40" name="Title 1"/>
          <p:cNvSpPr txBox="1">
            <a:spLocks/>
          </p:cNvSpPr>
          <p:nvPr/>
        </p:nvSpPr>
        <p:spPr bwMode="auto">
          <a:xfrm>
            <a:off x="201618" y="145085"/>
            <a:ext cx="8628678" cy="48795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algn="l" rtl="0" eaLnBrk="1" fontAlgn="base" hangingPunct="1">
              <a:lnSpc>
                <a:spcPct val="85000"/>
              </a:lnSpc>
              <a:spcBef>
                <a:spcPct val="0"/>
              </a:spcBef>
              <a:spcAft>
                <a:spcPct val="0"/>
              </a:spcAft>
              <a:defRPr sz="3000" kern="1200">
                <a:solidFill>
                  <a:schemeClr val="tx2"/>
                </a:solidFill>
                <a:latin typeface="Arial Black" pitchFamily="34" charset="0"/>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a:lstStyle>
          <a:p>
            <a:endParaRPr lang="en-US" dirty="0"/>
          </a:p>
        </p:txBody>
      </p:sp>
      <p:pic>
        <p:nvPicPr>
          <p:cNvPr id="96" name="Picture 95"/>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525" y="1366091"/>
            <a:ext cx="2667597" cy="1730982"/>
          </a:xfrm>
          <a:prstGeom prst="rect">
            <a:avLst/>
          </a:prstGeom>
          <a:noFill/>
          <a:extLst>
            <a:ext uri="{909E8E84-426E-40DD-AFC4-6F175D3DCCD1}">
              <a14:hiddenFill xmlns:a14="http://schemas.microsoft.com/office/drawing/2010/main">
                <a:solidFill>
                  <a:srgbClr val="FFFFFF"/>
                </a:solidFill>
              </a14:hiddenFill>
            </a:ext>
          </a:extLst>
        </p:spPr>
      </p:pic>
      <p:sp>
        <p:nvSpPr>
          <p:cNvPr id="100" name="Rectangle 99"/>
          <p:cNvSpPr/>
          <p:nvPr/>
        </p:nvSpPr>
        <p:spPr>
          <a:xfrm>
            <a:off x="6055826" y="1112554"/>
            <a:ext cx="2587625"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QIKR</a:t>
            </a:r>
            <a:endParaRPr lang="en-US" sz="1400" b="1" dirty="0">
              <a:solidFill>
                <a:prstClr val="black"/>
              </a:solidFill>
              <a:latin typeface="Arial"/>
              <a:cs typeface="+mn-cs"/>
            </a:endParaRPr>
          </a:p>
        </p:txBody>
      </p:sp>
      <p:sp>
        <p:nvSpPr>
          <p:cNvPr id="103" name="Rectangle 102"/>
          <p:cNvSpPr/>
          <p:nvPr/>
        </p:nvSpPr>
        <p:spPr>
          <a:xfrm>
            <a:off x="5976231" y="3179266"/>
            <a:ext cx="2746813" cy="2603790"/>
          </a:xfrm>
          <a:prstGeom prst="rect">
            <a:avLst/>
          </a:prstGeom>
        </p:spPr>
        <p:txBody>
          <a:bodyPr wrap="square">
            <a:spAutoFit/>
          </a:bodyPr>
          <a:lstStyle/>
          <a:p>
            <a:pPr algn="ctr" fontAlgn="auto">
              <a:lnSpc>
                <a:spcPct val="90000"/>
              </a:lnSpc>
              <a:spcBef>
                <a:spcPts val="600"/>
              </a:spcBef>
              <a:spcAft>
                <a:spcPts val="0"/>
              </a:spcAft>
              <a:defRPr/>
            </a:pPr>
            <a:r>
              <a:rPr lang="en-US" sz="1600" dirty="0">
                <a:solidFill>
                  <a:prstClr val="black"/>
                </a:solidFill>
                <a:latin typeface="Arial" panose="020B0604020202020204" pitchFamily="34" charset="0"/>
                <a:cs typeface="Arial" panose="020B0604020202020204" pitchFamily="34" charset="0"/>
              </a:rPr>
              <a:t>Simultaneously probe thin film composition and roughness over a </a:t>
            </a:r>
            <a:r>
              <a:rPr lang="en-US" sz="1600" dirty="0" smtClean="0">
                <a:solidFill>
                  <a:prstClr val="black"/>
                </a:solidFill>
                <a:latin typeface="Arial" panose="020B0604020202020204" pitchFamily="34" charset="0"/>
                <a:cs typeface="Arial" panose="020B0604020202020204" pitchFamily="34" charset="0"/>
              </a:rPr>
              <a:t>decade</a:t>
            </a:r>
            <a:br>
              <a:rPr lang="en-US" sz="1600" dirty="0" smtClean="0">
                <a:solidFill>
                  <a:prstClr val="black"/>
                </a:solidFill>
                <a:latin typeface="Arial" panose="020B0604020202020204" pitchFamily="34" charset="0"/>
                <a:cs typeface="Arial" panose="020B0604020202020204" pitchFamily="34" charset="0"/>
              </a:rPr>
            </a:br>
            <a:r>
              <a:rPr lang="en-US" sz="1600" dirty="0" smtClean="0">
                <a:solidFill>
                  <a:prstClr val="black"/>
                </a:solidFill>
                <a:latin typeface="Arial" panose="020B0604020202020204" pitchFamily="34" charset="0"/>
                <a:cs typeface="Arial" panose="020B0604020202020204" pitchFamily="34" charset="0"/>
              </a:rPr>
              <a:t>in </a:t>
            </a:r>
            <a:r>
              <a:rPr lang="en-US" sz="1600" i="1" dirty="0" smtClean="0">
                <a:solidFill>
                  <a:prstClr val="black"/>
                </a:solidFill>
                <a:latin typeface="Arial" panose="020B0604020202020204" pitchFamily="34" charset="0"/>
                <a:cs typeface="Arial" panose="020B0604020202020204" pitchFamily="34" charset="0"/>
              </a:rPr>
              <a:t>Q</a:t>
            </a:r>
            <a:endParaRPr lang="en-US" sz="1400" i="1" dirty="0" smtClean="0">
              <a:solidFill>
                <a:prstClr val="black"/>
              </a:solidFill>
              <a:latin typeface="Arial"/>
            </a:endParaRPr>
          </a:p>
          <a:p>
            <a:pPr lvl="0" algn="ctr" fontAlgn="auto">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0.02 </a:t>
            </a:r>
            <a:r>
              <a:rPr lang="en-US" sz="1400" dirty="0" smtClean="0">
                <a:solidFill>
                  <a:prstClr val="black"/>
                </a:solidFill>
                <a:latin typeface="Arial" panose="020B0604020202020204" pitchFamily="34" charset="0"/>
                <a:cs typeface="Arial" panose="020B0604020202020204" pitchFamily="34" charset="0"/>
              </a:rPr>
              <a:t>Å</a:t>
            </a:r>
            <a:r>
              <a:rPr lang="en-US" sz="1400" baseline="30000" dirty="0" smtClean="0">
                <a:solidFill>
                  <a:prstClr val="black"/>
                </a:solidFill>
                <a:latin typeface="Arial" panose="020B0604020202020204" pitchFamily="34" charset="0"/>
                <a:cs typeface="Arial" panose="020B0604020202020204" pitchFamily="34" charset="0"/>
              </a:rPr>
              <a:t>-1</a:t>
            </a:r>
            <a:r>
              <a:rPr lang="en-US" sz="1400" dirty="0" smtClean="0">
                <a:solidFill>
                  <a:prstClr val="black"/>
                </a:solidFill>
                <a:latin typeface="Arial" panose="020B0604020202020204" pitchFamily="34" charset="0"/>
                <a:cs typeface="Arial" panose="020B0604020202020204" pitchFamily="34" charset="0"/>
              </a:rPr>
              <a:t> </a:t>
            </a:r>
            <a:r>
              <a:rPr lang="en-US" sz="1400" dirty="0">
                <a:solidFill>
                  <a:prstClr val="black"/>
                </a:solidFill>
                <a:latin typeface="Arial" panose="020B0604020202020204" pitchFamily="34" charset="0"/>
                <a:cs typeface="Arial" panose="020B0604020202020204" pitchFamily="34" charset="0"/>
              </a:rPr>
              <a:t>&lt; </a:t>
            </a:r>
            <a:r>
              <a:rPr lang="en-US" sz="1400" i="1" dirty="0">
                <a:solidFill>
                  <a:prstClr val="black"/>
                </a:solidFill>
                <a:latin typeface="Arial" panose="020B0604020202020204" pitchFamily="34" charset="0"/>
                <a:cs typeface="Arial" panose="020B0604020202020204" pitchFamily="34" charset="0"/>
              </a:rPr>
              <a:t>Q</a:t>
            </a:r>
            <a:r>
              <a:rPr lang="en-US" sz="1400" dirty="0">
                <a:solidFill>
                  <a:prstClr val="black"/>
                </a:solidFill>
                <a:latin typeface="Arial" panose="020B0604020202020204" pitchFamily="34" charset="0"/>
                <a:cs typeface="Arial" panose="020B0604020202020204" pitchFamily="34" charset="0"/>
              </a:rPr>
              <a:t> &lt; 0.2 </a:t>
            </a:r>
            <a:r>
              <a:rPr lang="en-US" sz="1400" dirty="0" smtClean="0">
                <a:solidFill>
                  <a:prstClr val="black"/>
                </a:solidFill>
                <a:latin typeface="Arial" panose="020B0604020202020204" pitchFamily="34" charset="0"/>
                <a:cs typeface="Arial" panose="020B0604020202020204" pitchFamily="34" charset="0"/>
              </a:rPr>
              <a:t>Å</a:t>
            </a:r>
            <a:r>
              <a:rPr lang="en-US" sz="1400" baseline="30000" dirty="0" smtClean="0">
                <a:solidFill>
                  <a:prstClr val="black"/>
                </a:solidFill>
                <a:latin typeface="Arial" panose="020B0604020202020204" pitchFamily="34" charset="0"/>
                <a:cs typeface="Arial" panose="020B0604020202020204" pitchFamily="34" charset="0"/>
              </a:rPr>
              <a:t>-1</a:t>
            </a:r>
            <a:endParaRPr lang="en-US" sz="1400" baseline="30000" dirty="0">
              <a:solidFill>
                <a:prstClr val="black"/>
              </a:solidFill>
              <a:latin typeface="Arial" panose="020B0604020202020204" pitchFamily="34" charset="0"/>
              <a:cs typeface="Arial" panose="020B0604020202020204" pitchFamily="34" charset="0"/>
            </a:endParaRPr>
          </a:p>
          <a:p>
            <a:pPr lvl="0" algn="ctr" fontAlgn="auto">
              <a:lnSpc>
                <a:spcPct val="90000"/>
              </a:lnSpc>
              <a:spcBef>
                <a:spcPts val="600"/>
              </a:spcBef>
              <a:spcAft>
                <a:spcPts val="0"/>
              </a:spcAft>
              <a:defRPr/>
            </a:pPr>
            <a:r>
              <a:rPr lang="en-US" sz="1400" dirty="0" smtClean="0">
                <a:solidFill>
                  <a:prstClr val="black"/>
                </a:solidFill>
                <a:latin typeface="Arial" panose="020B0604020202020204" pitchFamily="34" charset="0"/>
                <a:cs typeface="Arial" panose="020B0604020202020204" pitchFamily="34" charset="0"/>
              </a:rPr>
              <a:t>100</a:t>
            </a:r>
            <a:r>
              <a:rPr lang="en-US" sz="1400" dirty="0" smtClean="0">
                <a:solidFill>
                  <a:prstClr val="black"/>
                </a:solidFill>
                <a:latin typeface="Arial"/>
                <a:cs typeface="Arial"/>
              </a:rPr>
              <a:t>×</a:t>
            </a:r>
            <a:r>
              <a:rPr lang="en-US" sz="1400" dirty="0" smtClean="0">
                <a:solidFill>
                  <a:prstClr val="black"/>
                </a:solidFill>
                <a:latin typeface="Arial" panose="020B0604020202020204" pitchFamily="34" charset="0"/>
                <a:cs typeface="Arial" panose="020B0604020202020204" pitchFamily="34" charset="0"/>
              </a:rPr>
              <a:t> </a:t>
            </a:r>
            <a:r>
              <a:rPr lang="en-US" sz="1400" dirty="0">
                <a:solidFill>
                  <a:prstClr val="black"/>
                </a:solidFill>
                <a:latin typeface="Arial" panose="020B0604020202020204" pitchFamily="34" charset="0"/>
                <a:cs typeface="Arial" panose="020B0604020202020204" pitchFamily="34" charset="0"/>
              </a:rPr>
              <a:t>performance</a:t>
            </a:r>
          </a:p>
          <a:p>
            <a:pPr lvl="0" algn="ctr" fontAlgn="auto">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Selectable polarization</a:t>
            </a:r>
          </a:p>
          <a:p>
            <a:pPr lvl="0" algn="ctr" fontAlgn="auto">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Time-resolved</a:t>
            </a:r>
          </a:p>
          <a:p>
            <a:pPr lvl="0" algn="ctr" fontAlgn="auto">
              <a:lnSpc>
                <a:spcPct val="90000"/>
              </a:lnSpc>
              <a:spcBef>
                <a:spcPts val="600"/>
              </a:spcBef>
              <a:spcAft>
                <a:spcPts val="0"/>
              </a:spcAft>
              <a:defRPr/>
            </a:pPr>
            <a:endParaRPr lang="en-US" sz="1400" dirty="0">
              <a:solidFill>
                <a:prstClr val="black"/>
              </a:solidFill>
              <a:latin typeface="Arial" panose="020B0604020202020204" pitchFamily="34" charset="0"/>
              <a:cs typeface="Arial" panose="020B0604020202020204" pitchFamily="34" charset="0"/>
            </a:endParaRPr>
          </a:p>
          <a:p>
            <a:pPr lvl="0" algn="ctr" fontAlgn="auto">
              <a:lnSpc>
                <a:spcPct val="90000"/>
              </a:lnSpc>
              <a:spcBef>
                <a:spcPts val="600"/>
              </a:spcBef>
              <a:spcAft>
                <a:spcPts val="0"/>
              </a:spcAft>
              <a:defRPr/>
            </a:pPr>
            <a:endParaRPr lang="en-US" sz="1400" dirty="0">
              <a:solidFill>
                <a:prstClr val="black"/>
              </a:solidFill>
              <a:latin typeface="Arial" panose="020B0604020202020204" pitchFamily="34" charset="0"/>
              <a:cs typeface="Arial" panose="020B0604020202020204" pitchFamily="34" charset="0"/>
            </a:endParaRPr>
          </a:p>
        </p:txBody>
      </p:sp>
      <p:pic>
        <p:nvPicPr>
          <p:cNvPr id="108" name="Picture 107" descr="Macintosh HD:Users:ikb:Downloads:BESAC Graphics:Fig 2-6_16-G00140_Soft Matter Journal.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35630" y="1378840"/>
            <a:ext cx="2247900" cy="1608516"/>
          </a:xfrm>
          <a:prstGeom prst="rect">
            <a:avLst/>
          </a:prstGeom>
          <a:ln>
            <a:noFill/>
          </a:ln>
          <a:effectLst>
            <a:outerShdw blurRad="292100" dist="139700" dir="2700000" algn="tl" rotWithShape="0">
              <a:srgbClr val="333333">
                <a:alpha val="65000"/>
              </a:srgbClr>
            </a:outerShdw>
          </a:effectLst>
        </p:spPr>
      </p:pic>
      <p:sp>
        <p:nvSpPr>
          <p:cNvPr id="99" name="Rectangle 98"/>
          <p:cNvSpPr/>
          <p:nvPr/>
        </p:nvSpPr>
        <p:spPr>
          <a:xfrm>
            <a:off x="3259119" y="1112553"/>
            <a:ext cx="2587625"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CHESS</a:t>
            </a:r>
            <a:endParaRPr lang="en-US" sz="1400" b="1" dirty="0">
              <a:solidFill>
                <a:prstClr val="black"/>
              </a:solidFill>
              <a:latin typeface="Arial"/>
              <a:cs typeface="+mn-cs"/>
            </a:endParaRPr>
          </a:p>
        </p:txBody>
      </p:sp>
      <p:sp>
        <p:nvSpPr>
          <p:cNvPr id="104" name="Rectangle 103"/>
          <p:cNvSpPr/>
          <p:nvPr/>
        </p:nvSpPr>
        <p:spPr>
          <a:xfrm>
            <a:off x="3179524" y="3179265"/>
            <a:ext cx="2746813" cy="2865400"/>
          </a:xfrm>
          <a:prstGeom prst="rect">
            <a:avLst/>
          </a:prstGeom>
        </p:spPr>
        <p:txBody>
          <a:bodyPr wrap="square">
            <a:spAutoFit/>
          </a:bodyPr>
          <a:lstStyle/>
          <a:p>
            <a:pPr algn="ctr" fontAlgn="auto">
              <a:lnSpc>
                <a:spcPct val="90000"/>
              </a:lnSpc>
              <a:spcBef>
                <a:spcPts val="600"/>
              </a:spcBef>
              <a:spcAft>
                <a:spcPts val="0"/>
              </a:spcAft>
              <a:defRPr/>
            </a:pPr>
            <a:r>
              <a:rPr lang="en-US" sz="1600" dirty="0">
                <a:solidFill>
                  <a:prstClr val="black"/>
                </a:solidFill>
                <a:latin typeface="Arial" panose="020B0604020202020204" pitchFamily="34" charset="0"/>
                <a:cs typeface="Arial" panose="020B0604020202020204" pitchFamily="34" charset="0"/>
              </a:rPr>
              <a:t>Each of the 10 Hz pulses </a:t>
            </a:r>
            <a:r>
              <a:rPr lang="en-US" sz="1600" dirty="0" smtClean="0">
                <a:solidFill>
                  <a:prstClr val="black"/>
                </a:solidFill>
                <a:latin typeface="Arial" panose="020B0604020202020204" pitchFamily="34" charset="0"/>
                <a:cs typeface="Arial" panose="020B0604020202020204" pitchFamily="34" charset="0"/>
              </a:rPr>
              <a:t/>
            </a:r>
            <a:br>
              <a:rPr lang="en-US" sz="1600" dirty="0" smtClean="0">
                <a:solidFill>
                  <a:prstClr val="black"/>
                </a:solidFill>
                <a:latin typeface="Arial" panose="020B0604020202020204" pitchFamily="34" charset="0"/>
                <a:cs typeface="Arial" panose="020B0604020202020204" pitchFamily="34" charset="0"/>
              </a:rPr>
            </a:br>
            <a:r>
              <a:rPr lang="en-US" sz="1600" dirty="0" smtClean="0">
                <a:solidFill>
                  <a:prstClr val="black"/>
                </a:solidFill>
                <a:latin typeface="Arial" panose="020B0604020202020204" pitchFamily="34" charset="0"/>
                <a:cs typeface="Arial" panose="020B0604020202020204" pitchFamily="34" charset="0"/>
              </a:rPr>
              <a:t>is </a:t>
            </a:r>
            <a:r>
              <a:rPr lang="en-US" sz="1600" dirty="0">
                <a:solidFill>
                  <a:prstClr val="black"/>
                </a:solidFill>
                <a:latin typeface="Arial" panose="020B0604020202020204" pitchFamily="34" charset="0"/>
                <a:cs typeface="Arial" panose="020B0604020202020204" pitchFamily="34" charset="0"/>
              </a:rPr>
              <a:t>divided into </a:t>
            </a:r>
            <a:r>
              <a:rPr lang="en-US" sz="1600" dirty="0" smtClean="0">
                <a:solidFill>
                  <a:prstClr val="black"/>
                </a:solidFill>
                <a:latin typeface="Arial" panose="020B0604020202020204" pitchFamily="34" charset="0"/>
                <a:cs typeface="Arial" panose="020B0604020202020204" pitchFamily="34" charset="0"/>
              </a:rPr>
              <a:t>4–10 sub-pulses </a:t>
            </a:r>
            <a:r>
              <a:rPr lang="en-US" sz="1600" dirty="0">
                <a:solidFill>
                  <a:prstClr val="black"/>
                </a:solidFill>
                <a:latin typeface="Arial" panose="020B0604020202020204" pitchFamily="34" charset="0"/>
                <a:cs typeface="Arial" panose="020B0604020202020204" pitchFamily="34" charset="0"/>
              </a:rPr>
              <a:t>using an </a:t>
            </a:r>
            <a:r>
              <a:rPr lang="en-US" sz="1600" dirty="0" smtClean="0">
                <a:solidFill>
                  <a:prstClr val="black"/>
                </a:solidFill>
                <a:latin typeface="Arial" panose="020B0604020202020204" pitchFamily="34" charset="0"/>
                <a:cs typeface="Arial" panose="020B0604020202020204" pitchFamily="34" charset="0"/>
              </a:rPr>
              <a:t>innovative technique: </a:t>
            </a:r>
            <a:r>
              <a:rPr lang="en-US" sz="1600" dirty="0">
                <a:solidFill>
                  <a:prstClr val="black"/>
                </a:solidFill>
                <a:latin typeface="Arial" panose="020B0604020202020204" pitchFamily="34" charset="0"/>
                <a:cs typeface="Arial" panose="020B0604020202020204" pitchFamily="34" charset="0"/>
              </a:rPr>
              <a:t>R</a:t>
            </a:r>
            <a:r>
              <a:rPr lang="en-US" sz="1600" dirty="0" smtClean="0">
                <a:solidFill>
                  <a:prstClr val="black"/>
                </a:solidFill>
                <a:latin typeface="Arial" panose="020B0604020202020204" pitchFamily="34" charset="0"/>
                <a:cs typeface="Arial" panose="020B0604020202020204" pitchFamily="34" charset="0"/>
              </a:rPr>
              <a:t>epetition </a:t>
            </a:r>
            <a:r>
              <a:rPr lang="en-US" sz="1600" dirty="0">
                <a:solidFill>
                  <a:prstClr val="black"/>
                </a:solidFill>
                <a:latin typeface="Arial" panose="020B0604020202020204" pitchFamily="34" charset="0"/>
                <a:cs typeface="Arial" panose="020B0604020202020204" pitchFamily="34" charset="0"/>
              </a:rPr>
              <a:t>rate </a:t>
            </a:r>
            <a:r>
              <a:rPr lang="en-US" sz="1600" dirty="0" smtClean="0">
                <a:solidFill>
                  <a:prstClr val="black"/>
                </a:solidFill>
                <a:latin typeface="Arial" panose="020B0604020202020204" pitchFamily="34" charset="0"/>
                <a:cs typeface="Arial" panose="020B0604020202020204" pitchFamily="34" charset="0"/>
              </a:rPr>
              <a:t>multiplication</a:t>
            </a:r>
            <a:endParaRPr lang="en-US" sz="1200" dirty="0" smtClean="0">
              <a:solidFill>
                <a:prstClr val="black"/>
              </a:solidFill>
              <a:latin typeface="Arial" panose="020B0604020202020204" pitchFamily="34" charset="0"/>
              <a:cs typeface="Arial" panose="020B0604020202020204" pitchFamily="34" charset="0"/>
            </a:endParaRPr>
          </a:p>
          <a:p>
            <a:pPr lvl="0" algn="ctr" fontAlgn="auto">
              <a:lnSpc>
                <a:spcPct val="90000"/>
              </a:lnSpc>
              <a:spcBef>
                <a:spcPts val="600"/>
              </a:spcBef>
              <a:spcAft>
                <a:spcPts val="0"/>
              </a:spcAft>
              <a:defRPr/>
            </a:pPr>
            <a:r>
              <a:rPr lang="en-US" sz="1400" dirty="0" smtClean="0">
                <a:solidFill>
                  <a:prstClr val="black"/>
                </a:solidFill>
                <a:latin typeface="Arial" panose="020B0604020202020204" pitchFamily="34" charset="0"/>
                <a:cs typeface="Arial" panose="020B0604020202020204" pitchFamily="34" charset="0"/>
              </a:rPr>
              <a:t>300</a:t>
            </a:r>
            <a:r>
              <a:rPr lang="en-US" sz="1400" dirty="0" smtClean="0">
                <a:solidFill>
                  <a:prstClr val="black"/>
                </a:solidFill>
                <a:latin typeface="Arial"/>
                <a:cs typeface="Arial"/>
              </a:rPr>
              <a:t>×</a:t>
            </a:r>
            <a:r>
              <a:rPr lang="en-US" sz="1400" dirty="0" smtClean="0">
                <a:solidFill>
                  <a:prstClr val="black"/>
                </a:solidFill>
                <a:latin typeface="Arial" panose="020B0604020202020204" pitchFamily="34" charset="0"/>
                <a:cs typeface="Arial" panose="020B0604020202020204" pitchFamily="34" charset="0"/>
              </a:rPr>
              <a:t> faster</a:t>
            </a:r>
            <a:endParaRPr lang="en-US" sz="1400" dirty="0">
              <a:solidFill>
                <a:prstClr val="black"/>
              </a:solidFill>
              <a:latin typeface="Arial" panose="020B0604020202020204" pitchFamily="34" charset="0"/>
              <a:cs typeface="Arial" panose="020B0604020202020204" pitchFamily="34" charset="0"/>
            </a:endParaRPr>
          </a:p>
          <a:p>
            <a:pPr lvl="0" algn="ctr" fontAlgn="auto">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&gt; 40 </a:t>
            </a:r>
            <a:r>
              <a:rPr lang="en-US" sz="1400" dirty="0" err="1">
                <a:solidFill>
                  <a:prstClr val="black"/>
                </a:solidFill>
                <a:latin typeface="Arial" panose="020B0604020202020204" pitchFamily="34" charset="0"/>
                <a:cs typeface="Arial" panose="020B0604020202020204" pitchFamily="34" charset="0"/>
              </a:rPr>
              <a:t>GPa</a:t>
            </a:r>
            <a:endParaRPr lang="en-US" sz="1400" dirty="0">
              <a:solidFill>
                <a:prstClr val="black"/>
              </a:solidFill>
              <a:latin typeface="Arial" panose="020B0604020202020204" pitchFamily="34" charset="0"/>
              <a:cs typeface="Arial" panose="020B0604020202020204" pitchFamily="34" charset="0"/>
            </a:endParaRPr>
          </a:p>
          <a:p>
            <a:pPr lvl="0" algn="ctr" fontAlgn="auto">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3D polarization analysis to enable separate measurements of multiple components of the </a:t>
            </a:r>
            <a:r>
              <a:rPr lang="en-US" sz="1400" i="1" dirty="0">
                <a:solidFill>
                  <a:prstClr val="black"/>
                </a:solidFill>
                <a:latin typeface="Arial" panose="020B0604020202020204" pitchFamily="34" charset="0"/>
                <a:cs typeface="Arial" panose="020B0604020202020204" pitchFamily="34" charset="0"/>
              </a:rPr>
              <a:t>S</a:t>
            </a:r>
            <a:r>
              <a:rPr lang="en-US" sz="1400" baseline="-25000" dirty="0">
                <a:solidFill>
                  <a:prstClr val="black"/>
                </a:solidFill>
                <a:latin typeface="Symbol" panose="05050102010706020507" pitchFamily="18" charset="2"/>
                <a:cs typeface="Arial" panose="020B0604020202020204" pitchFamily="34" charset="0"/>
              </a:rPr>
              <a:t>ab</a:t>
            </a:r>
            <a:r>
              <a:rPr lang="en-US" sz="1400" dirty="0">
                <a:solidFill>
                  <a:prstClr val="black"/>
                </a:solidFill>
                <a:latin typeface="Arial" panose="020B0604020202020204" pitchFamily="34" charset="0"/>
                <a:cs typeface="Arial" panose="020B0604020202020204" pitchFamily="34" charset="0"/>
              </a:rPr>
              <a:t>(</a:t>
            </a:r>
            <a:r>
              <a:rPr lang="en-US" sz="1400" i="1" dirty="0">
                <a:solidFill>
                  <a:prstClr val="black"/>
                </a:solidFill>
                <a:latin typeface="Arial" panose="020B0604020202020204" pitchFamily="34" charset="0"/>
                <a:cs typeface="Arial" panose="020B0604020202020204" pitchFamily="34" charset="0"/>
              </a:rPr>
              <a:t>Q</a:t>
            </a:r>
            <a:r>
              <a:rPr lang="en-US" sz="1400" dirty="0">
                <a:solidFill>
                  <a:prstClr val="black"/>
                </a:solidFill>
                <a:latin typeface="Arial" panose="020B0604020202020204" pitchFamily="34" charset="0"/>
                <a:cs typeface="Arial" panose="020B0604020202020204" pitchFamily="34" charset="0"/>
              </a:rPr>
              <a:t>, ω) </a:t>
            </a:r>
            <a:r>
              <a:rPr lang="en-US" sz="1400" dirty="0" smtClean="0">
                <a:solidFill>
                  <a:prstClr val="black"/>
                </a:solidFill>
                <a:latin typeface="Arial" panose="020B0604020202020204" pitchFamily="34" charset="0"/>
                <a:cs typeface="Arial" panose="020B0604020202020204" pitchFamily="34" charset="0"/>
              </a:rPr>
              <a:t>tensor</a:t>
            </a:r>
            <a:endParaRPr lang="en-US" sz="1400" dirty="0">
              <a:solidFill>
                <a:prstClr val="black"/>
              </a:solidFill>
              <a:latin typeface="Arial" panose="020B0604020202020204" pitchFamily="34" charset="0"/>
              <a:cs typeface="Arial" panose="020B0604020202020204" pitchFamily="34" charset="0"/>
            </a:endParaRPr>
          </a:p>
          <a:p>
            <a:pPr algn="ctr">
              <a:lnSpc>
                <a:spcPct val="90000"/>
              </a:lnSpc>
              <a:spcBef>
                <a:spcPts val="600"/>
              </a:spcBef>
              <a:spcAft>
                <a:spcPts val="0"/>
              </a:spcAft>
              <a:defRPr/>
            </a:pPr>
            <a:r>
              <a:rPr lang="en-US" sz="1400" dirty="0">
                <a:solidFill>
                  <a:prstClr val="black"/>
                </a:solidFill>
                <a:latin typeface="Arial" panose="020B0604020202020204" pitchFamily="34" charset="0"/>
                <a:cs typeface="Arial" panose="020B0604020202020204" pitchFamily="34" charset="0"/>
              </a:rPr>
              <a:t>Small </a:t>
            </a:r>
            <a:r>
              <a:rPr lang="en-US" sz="1400" dirty="0" smtClean="0">
                <a:solidFill>
                  <a:prstClr val="black"/>
                </a:solidFill>
                <a:latin typeface="Arial" panose="020B0604020202020204" pitchFamily="34" charset="0"/>
                <a:cs typeface="Arial" panose="020B0604020202020204" pitchFamily="34" charset="0"/>
              </a:rPr>
              <a:t>samples</a:t>
            </a:r>
            <a:endParaRPr lang="en-US" sz="1400" dirty="0">
              <a:solidFill>
                <a:prstClr val="black"/>
              </a:solidFill>
              <a:latin typeface="Arial" panose="020B0604020202020204" pitchFamily="34" charset="0"/>
              <a:cs typeface="Arial" panose="020B0604020202020204" pitchFamily="34" charset="0"/>
            </a:endParaRPr>
          </a:p>
        </p:txBody>
      </p:sp>
      <p:sp>
        <p:nvSpPr>
          <p:cNvPr id="107" name="Rectangle 106"/>
          <p:cNvSpPr/>
          <p:nvPr/>
        </p:nvSpPr>
        <p:spPr>
          <a:xfrm>
            <a:off x="3186383" y="990600"/>
            <a:ext cx="2733098" cy="338554"/>
          </a:xfrm>
          <a:prstGeom prst="rect">
            <a:avLst/>
          </a:prstGeom>
        </p:spPr>
        <p:txBody>
          <a:bodyPr wrap="square">
            <a:spAutoFit/>
          </a:bodyPr>
          <a:lstStyle/>
          <a:p>
            <a:pPr>
              <a:spcBef>
                <a:spcPts val="600"/>
              </a:spcBef>
            </a:pPr>
            <a:endParaRPr lang="en-US" sz="1600" b="1" dirty="0"/>
          </a:p>
        </p:txBody>
      </p:sp>
      <p:pic>
        <p:nvPicPr>
          <p:cNvPr id="109" name="Picture 108" descr="Macintosh HD:Users:ikb:Downloads:BESAC Graphics:CHESS_2.png"/>
          <p:cNvPicPr/>
          <p:nvPr/>
        </p:nvPicPr>
        <p:blipFill>
          <a:blip r:embed="rId5">
            <a:extLst>
              <a:ext uri="{28A0092B-C50C-407E-A947-70E740481C1C}">
                <a14:useLocalDpi xmlns:a14="http://schemas.microsoft.com/office/drawing/2010/main" val="0"/>
              </a:ext>
            </a:extLst>
          </a:blip>
          <a:srcRect/>
          <a:stretch>
            <a:fillRect/>
          </a:stretch>
        </p:blipFill>
        <p:spPr bwMode="auto">
          <a:xfrm>
            <a:off x="3317512" y="1311128"/>
            <a:ext cx="2470840" cy="1743939"/>
          </a:xfrm>
          <a:prstGeom prst="rect">
            <a:avLst/>
          </a:prstGeom>
          <a:noFill/>
          <a:ln>
            <a:noFill/>
          </a:ln>
        </p:spPr>
      </p:pic>
      <p:sp>
        <p:nvSpPr>
          <p:cNvPr id="2" name="Title 1"/>
          <p:cNvSpPr>
            <a:spLocks noGrp="1"/>
          </p:cNvSpPr>
          <p:nvPr>
            <p:ph type="title"/>
          </p:nvPr>
        </p:nvSpPr>
        <p:spPr>
          <a:xfrm>
            <a:off x="193385" y="253529"/>
            <a:ext cx="8628678" cy="487954"/>
          </a:xfrm>
        </p:spPr>
        <p:txBody>
          <a:bodyPr/>
          <a:lstStyle/>
          <a:p>
            <a:r>
              <a:rPr lang="en-US" dirty="0" smtClean="0"/>
              <a:t>Next-generation </a:t>
            </a:r>
            <a:r>
              <a:rPr lang="en-US" dirty="0"/>
              <a:t>instrument </a:t>
            </a:r>
            <a:r>
              <a:rPr lang="en-US" dirty="0" smtClean="0"/>
              <a:t>concepts</a:t>
            </a:r>
            <a:endParaRPr lang="en-US" dirty="0"/>
          </a:p>
        </p:txBody>
      </p:sp>
    </p:spTree>
    <p:extLst>
      <p:ext uri="{BB962C8B-B14F-4D97-AF65-F5344CB8AC3E}">
        <p14:creationId xmlns:p14="http://schemas.microsoft.com/office/powerpoint/2010/main" val="13605852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365295" y="1845641"/>
            <a:ext cx="8413411" cy="4185047"/>
            <a:chOff x="201618" y="1758553"/>
            <a:chExt cx="9865383" cy="4185047"/>
          </a:xfrm>
          <a:noFill/>
        </p:grpSpPr>
        <p:sp>
          <p:nvSpPr>
            <p:cNvPr id="2" name="Rectangle 1"/>
            <p:cNvSpPr/>
            <p:nvPr/>
          </p:nvSpPr>
          <p:spPr>
            <a:xfrm>
              <a:off x="201618" y="1758553"/>
              <a:ext cx="2373166" cy="4185047"/>
            </a:xfrm>
            <a:prstGeom prst="rect">
              <a:avLst/>
            </a:prstGeom>
            <a:grpFill/>
            <a:ln>
              <a:gradFill flip="none" rotWithShape="1">
                <a:gsLst>
                  <a:gs pos="0">
                    <a:schemeClr val="tx1"/>
                  </a:gs>
                  <a:gs pos="100000">
                    <a:schemeClr val="bg1">
                      <a:alpha val="0"/>
                    </a:schemeClr>
                  </a:gs>
                </a:gsLst>
                <a:lin ang="5400000" scaled="1"/>
                <a:tileRect/>
              </a:gra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sp>
          <p:nvSpPr>
            <p:cNvPr id="28" name="Rectangle 27"/>
            <p:cNvSpPr/>
            <p:nvPr/>
          </p:nvSpPr>
          <p:spPr>
            <a:xfrm>
              <a:off x="2699024" y="1758553"/>
              <a:ext cx="2373166" cy="4185047"/>
            </a:xfrm>
            <a:prstGeom prst="rect">
              <a:avLst/>
            </a:prstGeom>
            <a:grpFill/>
            <a:ln>
              <a:gradFill flip="none" rotWithShape="1">
                <a:gsLst>
                  <a:gs pos="0">
                    <a:schemeClr val="tx1"/>
                  </a:gs>
                  <a:gs pos="100000">
                    <a:schemeClr val="bg1">
                      <a:alpha val="0"/>
                    </a:schemeClr>
                  </a:gs>
                </a:gsLst>
                <a:lin ang="5400000" scaled="1"/>
                <a:tileRect/>
              </a:gra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sp>
          <p:nvSpPr>
            <p:cNvPr id="29" name="Rectangle 28"/>
            <p:cNvSpPr/>
            <p:nvPr/>
          </p:nvSpPr>
          <p:spPr>
            <a:xfrm>
              <a:off x="5196430" y="1758553"/>
              <a:ext cx="2373166" cy="4185047"/>
            </a:xfrm>
            <a:prstGeom prst="rect">
              <a:avLst/>
            </a:prstGeom>
            <a:grpFill/>
            <a:ln>
              <a:gradFill flip="none" rotWithShape="1">
                <a:gsLst>
                  <a:gs pos="0">
                    <a:schemeClr val="tx1"/>
                  </a:gs>
                  <a:gs pos="100000">
                    <a:schemeClr val="bg1">
                      <a:alpha val="0"/>
                    </a:schemeClr>
                  </a:gs>
                </a:gsLst>
                <a:lin ang="5400000" scaled="1"/>
                <a:tileRect/>
              </a:gra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sp>
          <p:nvSpPr>
            <p:cNvPr id="30" name="Rectangle 29"/>
            <p:cNvSpPr/>
            <p:nvPr/>
          </p:nvSpPr>
          <p:spPr>
            <a:xfrm>
              <a:off x="7693835" y="1758553"/>
              <a:ext cx="2373166" cy="4185047"/>
            </a:xfrm>
            <a:prstGeom prst="rect">
              <a:avLst/>
            </a:prstGeom>
            <a:grpFill/>
            <a:ln>
              <a:gradFill flip="none" rotWithShape="1">
                <a:gsLst>
                  <a:gs pos="0">
                    <a:schemeClr val="tx1"/>
                  </a:gs>
                  <a:gs pos="100000">
                    <a:schemeClr val="bg1">
                      <a:alpha val="0"/>
                    </a:schemeClr>
                  </a:gs>
                </a:gsLst>
                <a:lin ang="5400000" scaled="1"/>
                <a:tileRect/>
              </a:gra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smtClean="0">
                <a:solidFill>
                  <a:schemeClr val="tx1"/>
                </a:solidFill>
              </a:endParaRPr>
            </a:p>
          </p:txBody>
        </p:sp>
      </p:grpSp>
      <p:sp>
        <p:nvSpPr>
          <p:cNvPr id="3" name="AutoShape 4" descr="http://www.ornl.gov/Image%20Library/Main%20Nav/ORNL/Highlights/Weber_Electronic-Excitations-Transform.jpg?code=d61df5c7-dbde-4295-b11b-b597e55378c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12" descr="http://orproxy.lib.utk.edu:2100/content/image/1-s2.0-S0022459614004460-fx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14" descr="http://orproxy.lib.utk.edu:2100/content/image/1-s2.0-S0022459614004460-fx1.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16" descr="http://orproxy.lib.utk.edu:2100/content/image/1-s2.0-S0022459614004460-fx1.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8" descr="http://orproxy.lib.utk.edu:2100/content/image/1-s2.0-S0022459614004460-fx1.jp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Rectangle 19"/>
          <p:cNvSpPr/>
          <p:nvPr/>
        </p:nvSpPr>
        <p:spPr>
          <a:xfrm>
            <a:off x="430116" y="4444724"/>
            <a:ext cx="1877390" cy="978729"/>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a:cs typeface="+mn-cs"/>
              </a:rPr>
              <a:t>New moderator concepts for STS with 20</a:t>
            </a:r>
            <a:r>
              <a:rPr lang="en-US" sz="1600" dirty="0" smtClean="0">
                <a:solidFill>
                  <a:prstClr val="black"/>
                </a:solidFill>
                <a:latin typeface="Arial"/>
                <a:cs typeface="Arial"/>
              </a:rPr>
              <a:t>×</a:t>
            </a:r>
            <a:r>
              <a:rPr lang="en-US" sz="1600" dirty="0" smtClean="0">
                <a:solidFill>
                  <a:prstClr val="black"/>
                </a:solidFill>
                <a:latin typeface="Arial"/>
                <a:cs typeface="+mn-cs"/>
              </a:rPr>
              <a:t> increase in neutron brightness </a:t>
            </a:r>
          </a:p>
        </p:txBody>
      </p:sp>
      <p:sp>
        <p:nvSpPr>
          <p:cNvPr id="27" name="Rectangle 26"/>
          <p:cNvSpPr/>
          <p:nvPr/>
        </p:nvSpPr>
        <p:spPr>
          <a:xfrm>
            <a:off x="440494" y="1935124"/>
            <a:ext cx="2012819" cy="313932"/>
          </a:xfrm>
          <a:prstGeom prst="rect">
            <a:avLst/>
          </a:prstGeom>
        </p:spPr>
        <p:txBody>
          <a:bodyPr wrap="square">
            <a:spAutoFit/>
          </a:bodyPr>
          <a:lstStyle/>
          <a:p>
            <a:pPr lvl="0" algn="ctr" fontAlgn="auto">
              <a:lnSpc>
                <a:spcPct val="90000"/>
              </a:lnSpc>
              <a:spcBef>
                <a:spcPts val="600"/>
              </a:spcBef>
              <a:spcAft>
                <a:spcPts val="0"/>
              </a:spcAft>
              <a:defRPr/>
            </a:pPr>
            <a:r>
              <a:rPr lang="en-US" sz="1600" b="1" dirty="0" smtClean="0">
                <a:solidFill>
                  <a:prstClr val="black"/>
                </a:solidFill>
                <a:latin typeface="Arial"/>
                <a:cs typeface="+mn-cs"/>
              </a:rPr>
              <a:t>Moderators</a:t>
            </a:r>
            <a:endParaRPr lang="en-US" sz="1600" b="1" dirty="0">
              <a:solidFill>
                <a:prstClr val="black"/>
              </a:solidFill>
              <a:latin typeface="Arial"/>
              <a:cs typeface="+mn-cs"/>
            </a:endParaRPr>
          </a:p>
        </p:txBody>
      </p:sp>
      <p:sp>
        <p:nvSpPr>
          <p:cNvPr id="40" name="Title 1"/>
          <p:cNvSpPr txBox="1">
            <a:spLocks/>
          </p:cNvSpPr>
          <p:nvPr/>
        </p:nvSpPr>
        <p:spPr bwMode="auto">
          <a:xfrm>
            <a:off x="201618" y="145085"/>
            <a:ext cx="8628678" cy="48795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algn="l" rtl="0" eaLnBrk="1" fontAlgn="base" hangingPunct="1">
              <a:lnSpc>
                <a:spcPct val="85000"/>
              </a:lnSpc>
              <a:spcBef>
                <a:spcPct val="0"/>
              </a:spcBef>
              <a:spcAft>
                <a:spcPct val="0"/>
              </a:spcAft>
              <a:defRPr sz="3000" kern="1200">
                <a:solidFill>
                  <a:schemeClr val="tx2"/>
                </a:solidFill>
                <a:latin typeface="Arial Black" pitchFamily="34" charset="0"/>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a:lstStyle>
          <a:p>
            <a:endParaRPr lang="en-US" dirty="0"/>
          </a:p>
        </p:txBody>
      </p:sp>
      <p:sp>
        <p:nvSpPr>
          <p:cNvPr id="24" name="Rectangle 23"/>
          <p:cNvSpPr/>
          <p:nvPr/>
        </p:nvSpPr>
        <p:spPr>
          <a:xfrm>
            <a:off x="100188" y="1186544"/>
            <a:ext cx="8943625" cy="615553"/>
          </a:xfrm>
          <a:prstGeom prst="rect">
            <a:avLst/>
          </a:prstGeom>
        </p:spPr>
        <p:txBody>
          <a:bodyPr wrap="square">
            <a:spAutoFit/>
          </a:bodyPr>
          <a:lstStyle/>
          <a:p>
            <a:pPr algn="ctr">
              <a:spcBef>
                <a:spcPts val="600"/>
              </a:spcBef>
            </a:pPr>
            <a:r>
              <a:rPr lang="en-US" b="1" dirty="0" smtClean="0">
                <a:latin typeface="Arial" panose="020B0604020202020204" pitchFamily="34" charset="0"/>
                <a:cs typeface="Arial" panose="020B0604020202020204" pitchFamily="34" charset="0"/>
              </a:rPr>
              <a:t>ORNL is investing institutional resources to establish </a:t>
            </a:r>
            <a:r>
              <a:rPr lang="en-US" sz="1600" b="1" dirty="0">
                <a:latin typeface="Arial" panose="020B0604020202020204" pitchFamily="34" charset="0"/>
                <a:cs typeface="Arial" panose="020B0604020202020204" pitchFamily="34" charset="0"/>
              </a:rPr>
              <a:t>i</a:t>
            </a:r>
            <a:r>
              <a:rPr lang="en-US" sz="1600" b="1" dirty="0" smtClean="0">
                <a:latin typeface="Arial" panose="020B0604020202020204" pitchFamily="34" charset="0"/>
                <a:cs typeface="Arial" panose="020B0604020202020204" pitchFamily="34" charset="0"/>
              </a:rPr>
              <a:t>nnovative methods</a:t>
            </a:r>
            <a:r>
              <a:rPr lang="en-US" sz="1600" b="1" dirty="0">
                <a:latin typeface="Arial" panose="020B0604020202020204" pitchFamily="34" charset="0"/>
                <a:cs typeface="Arial" panose="020B0604020202020204" pitchFamily="34" charset="0"/>
              </a:rPr>
              <a:t>, techniques, and </a:t>
            </a:r>
            <a:r>
              <a:rPr lang="en-US" sz="1600" b="1" dirty="0" smtClean="0">
                <a:latin typeface="Arial" panose="020B0604020202020204" pitchFamily="34" charset="0"/>
                <a:cs typeface="Arial" panose="020B0604020202020204" pitchFamily="34" charset="0"/>
              </a:rPr>
              <a:t>technologies to be deployed at STS</a:t>
            </a:r>
            <a:endParaRPr lang="en-US" sz="1600" b="1" dirty="0">
              <a:latin typeface="Arial" panose="020B0604020202020204" pitchFamily="34" charset="0"/>
              <a:cs typeface="Arial" panose="020B0604020202020204" pitchFamily="34" charset="0"/>
            </a:endParaRPr>
          </a:p>
        </p:txBody>
      </p:sp>
      <p:pic>
        <p:nvPicPr>
          <p:cNvPr id="36" name="Picture 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45917" y="2387136"/>
            <a:ext cx="1944103" cy="1799326"/>
          </a:xfrm>
          <a:prstGeom prst="ellipse">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2" name="Rectangle 41"/>
          <p:cNvSpPr/>
          <p:nvPr/>
        </p:nvSpPr>
        <p:spPr>
          <a:xfrm>
            <a:off x="2572022" y="4444724"/>
            <a:ext cx="1896166" cy="313932"/>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a:rPr>
              <a:t>Rotating target</a:t>
            </a:r>
            <a:endParaRPr lang="en-US" sz="1600" dirty="0" smtClean="0">
              <a:solidFill>
                <a:prstClr val="black"/>
              </a:solidFill>
              <a:latin typeface="Arial"/>
              <a:cs typeface="+mn-cs"/>
            </a:endParaRPr>
          </a:p>
        </p:txBody>
      </p:sp>
      <p:sp>
        <p:nvSpPr>
          <p:cNvPr id="57" name="Rectangle 56"/>
          <p:cNvSpPr/>
          <p:nvPr/>
        </p:nvSpPr>
        <p:spPr>
          <a:xfrm>
            <a:off x="6884617" y="1938693"/>
            <a:ext cx="1907424" cy="535531"/>
          </a:xfrm>
          <a:prstGeom prst="rect">
            <a:avLst/>
          </a:prstGeom>
        </p:spPr>
        <p:txBody>
          <a:bodyPr>
            <a:spAutoFit/>
          </a:bodyPr>
          <a:lstStyle/>
          <a:p>
            <a:pPr lvl="0" algn="ctr" fontAlgn="auto">
              <a:lnSpc>
                <a:spcPct val="90000"/>
              </a:lnSpc>
              <a:spcBef>
                <a:spcPts val="600"/>
              </a:spcBef>
              <a:spcAft>
                <a:spcPts val="0"/>
              </a:spcAft>
              <a:defRPr/>
            </a:pPr>
            <a:r>
              <a:rPr lang="en-US" sz="1600" b="1" dirty="0" smtClean="0">
                <a:solidFill>
                  <a:prstClr val="black"/>
                </a:solidFill>
                <a:latin typeface="Arial"/>
                <a:cs typeface="+mn-cs"/>
              </a:rPr>
              <a:t>Dynamic nuclear polarization</a:t>
            </a:r>
            <a:endParaRPr lang="en-US" sz="1600" b="1" dirty="0">
              <a:solidFill>
                <a:prstClr val="black"/>
              </a:solidFill>
              <a:latin typeface="Arial"/>
              <a:cs typeface="+mn-cs"/>
            </a:endParaRPr>
          </a:p>
        </p:txBody>
      </p:sp>
      <p:sp>
        <p:nvSpPr>
          <p:cNvPr id="58" name="Rectangle 57"/>
          <p:cNvSpPr/>
          <p:nvPr/>
        </p:nvSpPr>
        <p:spPr>
          <a:xfrm>
            <a:off x="6833112" y="4444724"/>
            <a:ext cx="1891979" cy="1200329"/>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a:cs typeface="+mn-cs"/>
              </a:rPr>
              <a:t>100</a:t>
            </a:r>
            <a:r>
              <a:rPr lang="en-US" sz="1600" dirty="0" smtClean="0">
                <a:solidFill>
                  <a:prstClr val="black"/>
                </a:solidFill>
                <a:latin typeface="Arial"/>
                <a:cs typeface="Arial"/>
              </a:rPr>
              <a:t>×</a:t>
            </a:r>
            <a:r>
              <a:rPr lang="en-US" sz="1600" dirty="0" smtClean="0">
                <a:solidFill>
                  <a:prstClr val="black"/>
                </a:solidFill>
                <a:latin typeface="Arial"/>
                <a:cs typeface="+mn-cs"/>
              </a:rPr>
              <a:t> gains in organic </a:t>
            </a:r>
            <a:r>
              <a:rPr lang="en-US" sz="1600" dirty="0" smtClean="0">
                <a:solidFill>
                  <a:prstClr val="black"/>
                </a:solidFill>
                <a:latin typeface="Arial"/>
              </a:rPr>
              <a:t>chemistry and </a:t>
            </a:r>
            <a:r>
              <a:rPr lang="en-US" sz="1600" dirty="0" smtClean="0">
                <a:solidFill>
                  <a:prstClr val="black"/>
                </a:solidFill>
                <a:latin typeface="Arial"/>
                <a:cs typeface="+mn-cs"/>
              </a:rPr>
              <a:t>biological crystallography (1000</a:t>
            </a:r>
            <a:r>
              <a:rPr lang="en-US" sz="1600" dirty="0" smtClean="0">
                <a:solidFill>
                  <a:prstClr val="black"/>
                </a:solidFill>
                <a:latin typeface="Arial"/>
                <a:cs typeface="Arial"/>
              </a:rPr>
              <a:t>×</a:t>
            </a:r>
            <a:r>
              <a:rPr lang="en-US" sz="1600" dirty="0" smtClean="0">
                <a:solidFill>
                  <a:prstClr val="black"/>
                </a:solidFill>
                <a:latin typeface="Arial"/>
                <a:cs typeface="+mn-cs"/>
              </a:rPr>
              <a:t> at STS)</a:t>
            </a:r>
          </a:p>
        </p:txBody>
      </p:sp>
      <p:pic>
        <p:nvPicPr>
          <p:cNvPr id="59" name="XI_1.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841586" y="2493059"/>
            <a:ext cx="1864655" cy="1581550"/>
          </a:xfrm>
          <a:prstGeom prst="rect">
            <a:avLst/>
          </a:prstGeom>
        </p:spPr>
      </p:pic>
      <p:sp>
        <p:nvSpPr>
          <p:cNvPr id="90" name="Rectangle 89"/>
          <p:cNvSpPr/>
          <p:nvPr/>
        </p:nvSpPr>
        <p:spPr>
          <a:xfrm>
            <a:off x="2574784" y="1920288"/>
            <a:ext cx="2012819" cy="313932"/>
          </a:xfrm>
          <a:prstGeom prst="rect">
            <a:avLst/>
          </a:prstGeom>
        </p:spPr>
        <p:txBody>
          <a:bodyPr wrap="square">
            <a:spAutoFit/>
          </a:bodyPr>
          <a:lstStyle/>
          <a:p>
            <a:pPr lvl="0" algn="ctr" fontAlgn="auto">
              <a:lnSpc>
                <a:spcPct val="90000"/>
              </a:lnSpc>
              <a:spcBef>
                <a:spcPts val="600"/>
              </a:spcBef>
              <a:spcAft>
                <a:spcPts val="0"/>
              </a:spcAft>
              <a:defRPr/>
            </a:pPr>
            <a:r>
              <a:rPr lang="en-US" sz="1600" b="1" dirty="0" smtClean="0">
                <a:solidFill>
                  <a:prstClr val="black"/>
                </a:solidFill>
                <a:latin typeface="Arial"/>
                <a:cs typeface="+mn-cs"/>
              </a:rPr>
              <a:t>Target</a:t>
            </a:r>
            <a:endParaRPr lang="en-US" sz="1600" b="1" dirty="0">
              <a:solidFill>
                <a:prstClr val="black"/>
              </a:solidFill>
              <a:latin typeface="Arial"/>
              <a:cs typeface="+mn-cs"/>
            </a:endParaRPr>
          </a:p>
        </p:txBody>
      </p:sp>
      <p:sp>
        <p:nvSpPr>
          <p:cNvPr id="91" name="Rectangle 90"/>
          <p:cNvSpPr/>
          <p:nvPr/>
        </p:nvSpPr>
        <p:spPr>
          <a:xfrm>
            <a:off x="4723461" y="1935124"/>
            <a:ext cx="2021197" cy="313932"/>
          </a:xfrm>
          <a:prstGeom prst="rect">
            <a:avLst/>
          </a:prstGeom>
        </p:spPr>
        <p:txBody>
          <a:bodyPr wrap="square">
            <a:spAutoFit/>
          </a:bodyPr>
          <a:lstStyle/>
          <a:p>
            <a:pPr lvl="0" algn="ctr" fontAlgn="auto">
              <a:lnSpc>
                <a:spcPct val="90000"/>
              </a:lnSpc>
              <a:spcBef>
                <a:spcPts val="600"/>
              </a:spcBef>
              <a:spcAft>
                <a:spcPts val="0"/>
              </a:spcAft>
              <a:defRPr/>
            </a:pPr>
            <a:r>
              <a:rPr lang="en-US" sz="1600" b="1" dirty="0" smtClean="0">
                <a:solidFill>
                  <a:prstClr val="black"/>
                </a:solidFill>
                <a:latin typeface="Arial"/>
                <a:cs typeface="+mn-cs"/>
              </a:rPr>
              <a:t>Beam choppers</a:t>
            </a:r>
            <a:endParaRPr lang="en-US" sz="1600" b="1" dirty="0">
              <a:solidFill>
                <a:prstClr val="black"/>
              </a:solidFill>
              <a:latin typeface="Arial"/>
              <a:cs typeface="+mn-cs"/>
            </a:endParaRPr>
          </a:p>
        </p:txBody>
      </p:sp>
      <p:pic>
        <p:nvPicPr>
          <p:cNvPr id="92" name="Picture 91" descr="WAVESS.gif"/>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721037" y="2427743"/>
            <a:ext cx="1828133" cy="1828132"/>
          </a:xfrm>
          <a:prstGeom prst="rect">
            <a:avLst/>
          </a:prstGeom>
        </p:spPr>
      </p:pic>
      <p:sp>
        <p:nvSpPr>
          <p:cNvPr id="93" name="Rectangle 92"/>
          <p:cNvSpPr/>
          <p:nvPr/>
        </p:nvSpPr>
        <p:spPr>
          <a:xfrm>
            <a:off x="4725640" y="4444724"/>
            <a:ext cx="1842663" cy="1200329"/>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a:cs typeface="+mn-cs"/>
              </a:rPr>
              <a:t>Innovative instruments going from 3 to 7 orders of magnitude in relaxation times</a:t>
            </a:r>
          </a:p>
        </p:txBody>
      </p:sp>
      <p:pic>
        <p:nvPicPr>
          <p:cNvPr id="94" name="Picture 93"/>
          <p:cNvPicPr>
            <a:picLocks noChangeAspect="1"/>
          </p:cNvPicPr>
          <p:nvPr/>
        </p:nvPicPr>
        <p:blipFill rotWithShape="1">
          <a:blip r:embed="rId8" cstate="print">
            <a:extLst>
              <a:ext uri="{28A0092B-C50C-407E-A947-70E740481C1C}">
                <a14:useLocalDpi xmlns:a14="http://schemas.microsoft.com/office/drawing/2010/main" val="0"/>
              </a:ext>
            </a:extLst>
          </a:blip>
          <a:srcRect l="12485" t="108" r="6655" b="33002"/>
          <a:stretch/>
        </p:blipFill>
        <p:spPr>
          <a:xfrm>
            <a:off x="2589898" y="2419883"/>
            <a:ext cx="1847317" cy="1847317"/>
          </a:xfrm>
          <a:prstGeom prst="rect">
            <a:avLst/>
          </a:prstGeom>
          <a:noFill/>
        </p:spPr>
      </p:pic>
      <p:sp>
        <p:nvSpPr>
          <p:cNvPr id="9" name="Title 8"/>
          <p:cNvSpPr>
            <a:spLocks noGrp="1"/>
          </p:cNvSpPr>
          <p:nvPr>
            <p:ph type="title"/>
          </p:nvPr>
        </p:nvSpPr>
        <p:spPr>
          <a:xfrm>
            <a:off x="193385" y="253529"/>
            <a:ext cx="8628678" cy="880369"/>
          </a:xfrm>
        </p:spPr>
        <p:txBody>
          <a:bodyPr/>
          <a:lstStyle/>
          <a:p>
            <a:r>
              <a:rPr lang="en-US" dirty="0"/>
              <a:t>R&amp;D has established </a:t>
            </a:r>
            <a:br>
              <a:rPr lang="en-US" dirty="0"/>
            </a:br>
            <a:r>
              <a:rPr lang="en-US" dirty="0"/>
              <a:t>the technical </a:t>
            </a:r>
            <a:r>
              <a:rPr lang="en-US" dirty="0" smtClean="0"/>
              <a:t>foundation</a:t>
            </a:r>
            <a:endParaRPr lang="en-US" dirty="0"/>
          </a:p>
        </p:txBody>
      </p:sp>
    </p:spTree>
    <p:extLst>
      <p:ext uri="{BB962C8B-B14F-4D97-AF65-F5344CB8AC3E}">
        <p14:creationId xmlns:p14="http://schemas.microsoft.com/office/powerpoint/2010/main" val="95790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166"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9"/>
                </p:tgtEl>
              </p:cMediaNode>
            </p:video>
            <p:seq concurrent="1" nextAc="seek">
              <p:cTn id="8" restart="whenNotActive" fill="hold" evtFilter="cancelBubble" nodeType="interactiveSeq">
                <p:stCondLst>
                  <p:cond evt="onClick" delay="0">
                    <p:tgtEl>
                      <p:spTgt spid="5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9"/>
                                        </p:tgtEl>
                                      </p:cBhvr>
                                    </p:cmd>
                                  </p:childTnLst>
                                </p:cTn>
                              </p:par>
                            </p:childTnLst>
                          </p:cTn>
                        </p:par>
                      </p:childTnLst>
                    </p:cTn>
                  </p:par>
                </p:childTnLst>
              </p:cTn>
              <p:nextCondLst>
                <p:cond evt="onClick" delay="0">
                  <p:tgtEl>
                    <p:spTgt spid="59"/>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STS cost estimate: ~$1,327M</a:t>
            </a:r>
            <a:endParaRPr lang="en-US" dirty="0"/>
          </a:p>
        </p:txBody>
      </p:sp>
      <p:sp>
        <p:nvSpPr>
          <p:cNvPr id="5" name="TextBox 4"/>
          <p:cNvSpPr txBox="1"/>
          <p:nvPr/>
        </p:nvSpPr>
        <p:spPr>
          <a:xfrm>
            <a:off x="1600200" y="1145522"/>
            <a:ext cx="4191000" cy="341632"/>
          </a:xfrm>
          <a:prstGeom prst="rect">
            <a:avLst/>
          </a:prstGeom>
          <a:noFill/>
        </p:spPr>
        <p:txBody>
          <a:bodyPr wrap="square" rtlCol="0">
            <a:spAutoFit/>
          </a:bodyPr>
          <a:lstStyle/>
          <a:p>
            <a:pPr>
              <a:lnSpc>
                <a:spcPct val="90000"/>
              </a:lnSpc>
            </a:pPr>
            <a:r>
              <a:rPr lang="en-US" b="1" dirty="0" smtClean="0"/>
              <a:t>Representative spending profile ($k)</a:t>
            </a:r>
          </a:p>
        </p:txBody>
      </p:sp>
      <p:graphicFrame>
        <p:nvGraphicFramePr>
          <p:cNvPr id="9" name="Chart 8"/>
          <p:cNvGraphicFramePr>
            <a:graphicFrameLocks/>
          </p:cNvGraphicFramePr>
          <p:nvPr>
            <p:extLst>
              <p:ext uri="{D42A27DB-BD31-4B8C-83A1-F6EECF244321}">
                <p14:modId xmlns:p14="http://schemas.microsoft.com/office/powerpoint/2010/main" val="1214538319"/>
              </p:ext>
            </p:extLst>
          </p:nvPr>
        </p:nvGraphicFramePr>
        <p:xfrm>
          <a:off x="99780" y="1210255"/>
          <a:ext cx="8810625" cy="4421111"/>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p:cNvSpPr txBox="1"/>
          <p:nvPr/>
        </p:nvSpPr>
        <p:spPr>
          <a:xfrm>
            <a:off x="1408621" y="5635313"/>
            <a:ext cx="5292624" cy="590931"/>
          </a:xfrm>
          <a:prstGeom prst="rect">
            <a:avLst/>
          </a:prstGeom>
          <a:noFill/>
        </p:spPr>
        <p:txBody>
          <a:bodyPr wrap="square" rtlCol="0">
            <a:spAutoFit/>
          </a:bodyPr>
          <a:lstStyle/>
          <a:p>
            <a:pPr algn="ctr">
              <a:lnSpc>
                <a:spcPct val="90000"/>
              </a:lnSpc>
            </a:pPr>
            <a:r>
              <a:rPr lang="en-US" dirty="0"/>
              <a:t>Includes escalation, 30% </a:t>
            </a:r>
            <a:r>
              <a:rPr lang="en-US" dirty="0" smtClean="0"/>
              <a:t>contingency, </a:t>
            </a:r>
            <a:br>
              <a:rPr lang="en-US" dirty="0" smtClean="0"/>
            </a:br>
            <a:r>
              <a:rPr lang="en-US" dirty="0" smtClean="0"/>
              <a:t>and </a:t>
            </a:r>
            <a:r>
              <a:rPr lang="en-US" dirty="0"/>
              <a:t>8 initial instruments</a:t>
            </a:r>
          </a:p>
        </p:txBody>
      </p:sp>
    </p:spTree>
    <p:extLst>
      <p:ext uri="{BB962C8B-B14F-4D97-AF65-F5344CB8AC3E}">
        <p14:creationId xmlns:p14="http://schemas.microsoft.com/office/powerpoint/2010/main" val="3457730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STS Project Office has been established</a:t>
            </a:r>
            <a:endParaRPr lang="en-US" dirty="0"/>
          </a:p>
        </p:txBody>
      </p:sp>
      <p:sp>
        <p:nvSpPr>
          <p:cNvPr id="4" name="TextBox 3"/>
          <p:cNvSpPr txBox="1"/>
          <p:nvPr/>
        </p:nvSpPr>
        <p:spPr>
          <a:xfrm>
            <a:off x="-990600" y="5715000"/>
            <a:ext cx="184666" cy="346249"/>
          </a:xfrm>
          <a:prstGeom prst="rect">
            <a:avLst/>
          </a:prstGeom>
          <a:noFill/>
        </p:spPr>
        <p:txBody>
          <a:bodyPr wrap="none" rtlCol="0">
            <a:spAutoFit/>
          </a:bodyPr>
          <a:lstStyle/>
          <a:p>
            <a:pPr algn="ctr">
              <a:lnSpc>
                <a:spcPct val="90000"/>
              </a:lnSpc>
            </a:pPr>
            <a:endParaRPr lang="en-US" dirty="0" smtClean="0"/>
          </a:p>
        </p:txBody>
      </p:sp>
      <p:pic>
        <p:nvPicPr>
          <p:cNvPr id="5" name="Picture 4" descr="STS 2016 Team-1941_sm.jpg"/>
          <p:cNvPicPr>
            <a:picLocks noChangeAspect="1"/>
          </p:cNvPicPr>
          <p:nvPr/>
        </p:nvPicPr>
        <p:blipFill rotWithShape="1">
          <a:blip r:embed="rId2" cstate="print">
            <a:extLst>
              <a:ext uri="{28A0092B-C50C-407E-A947-70E740481C1C}">
                <a14:useLocalDpi xmlns:a14="http://schemas.microsoft.com/office/drawing/2010/main" val="0"/>
              </a:ext>
            </a:extLst>
          </a:blip>
          <a:srcRect l="6078" t="11117" r="6744" b="31922"/>
          <a:stretch/>
        </p:blipFill>
        <p:spPr>
          <a:xfrm>
            <a:off x="2743200" y="3440725"/>
            <a:ext cx="5791200" cy="2522550"/>
          </a:xfrm>
          <a:prstGeom prst="rect">
            <a:avLst/>
          </a:prstGeom>
          <a:ln w="12700" cap="sq">
            <a:solidFill>
              <a:srgbClr val="000000"/>
            </a:solidFill>
            <a:miter lim="800000"/>
          </a:ln>
          <a:effectLst>
            <a:outerShdw blurRad="111125" dist="50800" dir="2700000" algn="tl" rotWithShape="0">
              <a:srgbClr val="000000">
                <a:alpha val="55000"/>
              </a:srgbClr>
            </a:outerShdw>
          </a:effectLst>
        </p:spPr>
      </p:pic>
      <p:sp>
        <p:nvSpPr>
          <p:cNvPr id="8" name="Freeform 7"/>
          <p:cNvSpPr/>
          <p:nvPr/>
        </p:nvSpPr>
        <p:spPr>
          <a:xfrm>
            <a:off x="323810" y="1099442"/>
            <a:ext cx="4075644" cy="508067"/>
          </a:xfrm>
          <a:custGeom>
            <a:avLst/>
            <a:gdLst>
              <a:gd name="connsiteX0" fmla="*/ 0 w 2848570"/>
              <a:gd name="connsiteY0" fmla="*/ 0 h 566835"/>
              <a:gd name="connsiteX1" fmla="*/ 2848570 w 2848570"/>
              <a:gd name="connsiteY1" fmla="*/ 0 h 566835"/>
              <a:gd name="connsiteX2" fmla="*/ 2848570 w 2848570"/>
              <a:gd name="connsiteY2" fmla="*/ 566835 h 566835"/>
              <a:gd name="connsiteX3" fmla="*/ 0 w 2848570"/>
              <a:gd name="connsiteY3" fmla="*/ 566835 h 566835"/>
              <a:gd name="connsiteX4" fmla="*/ 0 w 2848570"/>
              <a:gd name="connsiteY4" fmla="*/ 0 h 566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566835">
                <a:moveTo>
                  <a:pt x="0" y="0"/>
                </a:moveTo>
                <a:lnTo>
                  <a:pt x="2848570" y="0"/>
                </a:lnTo>
                <a:lnTo>
                  <a:pt x="2848570" y="566835"/>
                </a:lnTo>
                <a:lnTo>
                  <a:pt x="0" y="566835"/>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b="1" kern="1200" smtClean="0"/>
              <a:t>Core team in place</a:t>
            </a:r>
            <a:endParaRPr lang="en-US" b="1" kern="1200" dirty="0"/>
          </a:p>
        </p:txBody>
      </p:sp>
      <p:sp>
        <p:nvSpPr>
          <p:cNvPr id="10" name="Freeform 9"/>
          <p:cNvSpPr/>
          <p:nvPr/>
        </p:nvSpPr>
        <p:spPr>
          <a:xfrm>
            <a:off x="4744544" y="1099442"/>
            <a:ext cx="4075644" cy="508067"/>
          </a:xfrm>
          <a:custGeom>
            <a:avLst/>
            <a:gdLst>
              <a:gd name="connsiteX0" fmla="*/ 0 w 2848570"/>
              <a:gd name="connsiteY0" fmla="*/ 0 h 566835"/>
              <a:gd name="connsiteX1" fmla="*/ 2848570 w 2848570"/>
              <a:gd name="connsiteY1" fmla="*/ 0 h 566835"/>
              <a:gd name="connsiteX2" fmla="*/ 2848570 w 2848570"/>
              <a:gd name="connsiteY2" fmla="*/ 566835 h 566835"/>
              <a:gd name="connsiteX3" fmla="*/ 0 w 2848570"/>
              <a:gd name="connsiteY3" fmla="*/ 566835 h 566835"/>
              <a:gd name="connsiteX4" fmla="*/ 0 w 2848570"/>
              <a:gd name="connsiteY4" fmla="*/ 0 h 566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566835">
                <a:moveTo>
                  <a:pt x="0" y="0"/>
                </a:moveTo>
                <a:lnTo>
                  <a:pt x="2848570" y="0"/>
                </a:lnTo>
                <a:lnTo>
                  <a:pt x="2848570" y="566835"/>
                </a:lnTo>
                <a:lnTo>
                  <a:pt x="0" y="566835"/>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b="1" kern="1200" dirty="0" smtClean="0"/>
              <a:t>Advisory panels being formed</a:t>
            </a:r>
          </a:p>
        </p:txBody>
      </p:sp>
      <p:sp>
        <p:nvSpPr>
          <p:cNvPr id="9" name="Freeform 8"/>
          <p:cNvSpPr/>
          <p:nvPr/>
        </p:nvSpPr>
        <p:spPr>
          <a:xfrm>
            <a:off x="323810" y="1607509"/>
            <a:ext cx="4075644" cy="2834390"/>
          </a:xfrm>
          <a:custGeom>
            <a:avLst/>
            <a:gdLst>
              <a:gd name="connsiteX0" fmla="*/ 0 w 2848570"/>
              <a:gd name="connsiteY0" fmla="*/ 0 h 3162240"/>
              <a:gd name="connsiteX1" fmla="*/ 2848570 w 2848570"/>
              <a:gd name="connsiteY1" fmla="*/ 0 h 3162240"/>
              <a:gd name="connsiteX2" fmla="*/ 2848570 w 2848570"/>
              <a:gd name="connsiteY2" fmla="*/ 3162240 h 3162240"/>
              <a:gd name="connsiteX3" fmla="*/ 0 w 2848570"/>
              <a:gd name="connsiteY3" fmla="*/ 3162240 h 3162240"/>
              <a:gd name="connsiteX4" fmla="*/ 0 w 2848570"/>
              <a:gd name="connsiteY4" fmla="*/ 0 h 3162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3162240">
                <a:moveTo>
                  <a:pt x="0" y="0"/>
                </a:moveTo>
                <a:lnTo>
                  <a:pt x="2848570" y="0"/>
                </a:lnTo>
                <a:lnTo>
                  <a:pt x="2848570" y="3162240"/>
                </a:lnTo>
                <a:lnTo>
                  <a:pt x="0" y="3162240"/>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600"/>
              </a:spcBef>
              <a:spcAft>
                <a:spcPts val="0"/>
              </a:spcAft>
              <a:buChar char="••"/>
            </a:pPr>
            <a:r>
              <a:rPr lang="en-US" kern="1200" dirty="0" smtClean="0"/>
              <a:t>Dedicated staff</a:t>
            </a:r>
          </a:p>
          <a:p>
            <a:pPr marL="457200" lvl="2" indent="-285750" algn="l" defTabSz="711200">
              <a:lnSpc>
                <a:spcPct val="90000"/>
              </a:lnSpc>
              <a:spcBef>
                <a:spcPts val="600"/>
              </a:spcBef>
              <a:spcAft>
                <a:spcPts val="0"/>
              </a:spcAft>
              <a:buFont typeface="Arial" panose="020B0604020202020204" pitchFamily="34" charset="0"/>
              <a:buChar char="–"/>
            </a:pPr>
            <a:r>
              <a:rPr lang="en-US" sz="1600" kern="1200" dirty="0" smtClean="0"/>
              <a:t>Director: John Galambos</a:t>
            </a:r>
          </a:p>
          <a:p>
            <a:pPr marL="457200" lvl="2" indent="-285750" algn="l" defTabSz="711200">
              <a:lnSpc>
                <a:spcPct val="90000"/>
              </a:lnSpc>
              <a:spcBef>
                <a:spcPts val="600"/>
              </a:spcBef>
              <a:spcAft>
                <a:spcPts val="0"/>
              </a:spcAft>
              <a:buFont typeface="Arial" panose="020B0604020202020204" pitchFamily="34" charset="0"/>
              <a:buChar char="–"/>
            </a:pPr>
            <a:r>
              <a:rPr lang="en-US" sz="1600" kern="1200" dirty="0" smtClean="0"/>
              <a:t>Deputy Director, Science and Instruments: Ken Herwig</a:t>
            </a:r>
          </a:p>
          <a:p>
            <a:pPr marL="457200" lvl="2" indent="-285750" algn="l" defTabSz="711200">
              <a:lnSpc>
                <a:spcPct val="90000"/>
              </a:lnSpc>
              <a:spcBef>
                <a:spcPts val="600"/>
              </a:spcBef>
              <a:spcAft>
                <a:spcPts val="0"/>
              </a:spcAft>
              <a:buFont typeface="Arial" panose="020B0604020202020204" pitchFamily="34" charset="0"/>
              <a:buChar char="–"/>
            </a:pPr>
            <a:r>
              <a:rPr lang="en-US" sz="1600" kern="1200" dirty="0" smtClean="0"/>
              <a:t>Project Controls: Barbara </a:t>
            </a:r>
            <a:r>
              <a:rPr lang="en-US" sz="1600" kern="1200" dirty="0" err="1" smtClean="0"/>
              <a:t>Thibadeau</a:t>
            </a:r>
            <a:endParaRPr lang="en-US" sz="1600" kern="1200" dirty="0"/>
          </a:p>
          <a:p>
            <a:pPr marL="457200" lvl="2" indent="-285750" algn="l" defTabSz="711200">
              <a:lnSpc>
                <a:spcPct val="90000"/>
              </a:lnSpc>
              <a:spcBef>
                <a:spcPts val="600"/>
              </a:spcBef>
              <a:spcAft>
                <a:spcPts val="0"/>
              </a:spcAft>
              <a:buFont typeface="Arial" panose="020B0604020202020204" pitchFamily="34" charset="0"/>
              <a:buChar char="–"/>
            </a:pPr>
            <a:r>
              <a:rPr lang="en-US" sz="1600" kern="1200" dirty="0" smtClean="0"/>
              <a:t>WBS Level 2 leads </a:t>
            </a:r>
            <a:br>
              <a:rPr lang="en-US" sz="1600" kern="1200" dirty="0" smtClean="0"/>
            </a:br>
            <a:r>
              <a:rPr lang="en-US" sz="1600" kern="1200" dirty="0" smtClean="0"/>
              <a:t>for target, </a:t>
            </a:r>
            <a:br>
              <a:rPr lang="en-US" sz="1600" kern="1200" dirty="0" smtClean="0"/>
            </a:br>
            <a:r>
              <a:rPr lang="en-US" sz="1600" kern="1200" dirty="0" smtClean="0"/>
              <a:t>accelerator, </a:t>
            </a:r>
            <a:br>
              <a:rPr lang="en-US" sz="1600" kern="1200" dirty="0" smtClean="0"/>
            </a:br>
            <a:r>
              <a:rPr lang="en-US" sz="1600" kern="1200" dirty="0" smtClean="0"/>
              <a:t>and conventional </a:t>
            </a:r>
            <a:br>
              <a:rPr lang="en-US" sz="1600" kern="1200" dirty="0" smtClean="0"/>
            </a:br>
            <a:r>
              <a:rPr lang="en-US" sz="1600" kern="1200" dirty="0" smtClean="0"/>
              <a:t>facilities</a:t>
            </a:r>
          </a:p>
          <a:p>
            <a:pPr marL="171450" lvl="1" indent="-171450" algn="l" defTabSz="711200">
              <a:lnSpc>
                <a:spcPct val="90000"/>
              </a:lnSpc>
              <a:spcBef>
                <a:spcPts val="600"/>
              </a:spcBef>
              <a:spcAft>
                <a:spcPts val="0"/>
              </a:spcAft>
              <a:buChar char="••"/>
            </a:pPr>
            <a:r>
              <a:rPr lang="en-US" kern="1200" dirty="0" smtClean="0"/>
              <a:t>Matrixed staff </a:t>
            </a:r>
            <a:br>
              <a:rPr lang="en-US" kern="1200" dirty="0" smtClean="0"/>
            </a:br>
            <a:r>
              <a:rPr lang="en-US" kern="1200" dirty="0" smtClean="0"/>
              <a:t>with operational </a:t>
            </a:r>
            <a:br>
              <a:rPr lang="en-US" kern="1200" dirty="0" smtClean="0"/>
            </a:br>
            <a:r>
              <a:rPr lang="en-US" kern="1200" dirty="0" smtClean="0"/>
              <a:t>and original </a:t>
            </a:r>
            <a:br>
              <a:rPr lang="en-US" kern="1200" dirty="0" smtClean="0"/>
            </a:br>
            <a:r>
              <a:rPr lang="en-US" kern="1200" dirty="0" smtClean="0"/>
              <a:t>project experience</a:t>
            </a:r>
          </a:p>
        </p:txBody>
      </p:sp>
      <p:sp>
        <p:nvSpPr>
          <p:cNvPr id="11" name="Freeform 10"/>
          <p:cNvSpPr/>
          <p:nvPr/>
        </p:nvSpPr>
        <p:spPr>
          <a:xfrm>
            <a:off x="4744544" y="1607509"/>
            <a:ext cx="4075644" cy="2834390"/>
          </a:xfrm>
          <a:custGeom>
            <a:avLst/>
            <a:gdLst>
              <a:gd name="connsiteX0" fmla="*/ 0 w 2848570"/>
              <a:gd name="connsiteY0" fmla="*/ 0 h 3162240"/>
              <a:gd name="connsiteX1" fmla="*/ 2848570 w 2848570"/>
              <a:gd name="connsiteY1" fmla="*/ 0 h 3162240"/>
              <a:gd name="connsiteX2" fmla="*/ 2848570 w 2848570"/>
              <a:gd name="connsiteY2" fmla="*/ 3162240 h 3162240"/>
              <a:gd name="connsiteX3" fmla="*/ 0 w 2848570"/>
              <a:gd name="connsiteY3" fmla="*/ 3162240 h 3162240"/>
              <a:gd name="connsiteX4" fmla="*/ 0 w 2848570"/>
              <a:gd name="connsiteY4" fmla="*/ 0 h 3162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3162240">
                <a:moveTo>
                  <a:pt x="0" y="0"/>
                </a:moveTo>
                <a:lnTo>
                  <a:pt x="2848570" y="0"/>
                </a:lnTo>
                <a:lnTo>
                  <a:pt x="2848570" y="3162240"/>
                </a:lnTo>
                <a:lnTo>
                  <a:pt x="0" y="3162240"/>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600"/>
              </a:spcBef>
              <a:spcAft>
                <a:spcPts val="0"/>
              </a:spcAft>
              <a:buChar char="••"/>
            </a:pPr>
            <a:r>
              <a:rPr lang="en-US" kern="1200" dirty="0" smtClean="0"/>
              <a:t>Project Office</a:t>
            </a:r>
          </a:p>
          <a:p>
            <a:pPr marL="171450" lvl="1" indent="-171450" algn="l" defTabSz="711200">
              <a:lnSpc>
                <a:spcPct val="90000"/>
              </a:lnSpc>
              <a:spcBef>
                <a:spcPts val="600"/>
              </a:spcBef>
              <a:spcAft>
                <a:spcPts val="0"/>
              </a:spcAft>
              <a:buChar char="••"/>
            </a:pPr>
            <a:r>
              <a:rPr lang="en-US" kern="1200" dirty="0" smtClean="0"/>
              <a:t>Accelerator </a:t>
            </a:r>
            <a:r>
              <a:rPr lang="en-US" dirty="0" smtClean="0"/>
              <a:t>and </a:t>
            </a:r>
            <a:r>
              <a:rPr lang="en-US" kern="1200" dirty="0" smtClean="0"/>
              <a:t>Target </a:t>
            </a:r>
          </a:p>
          <a:p>
            <a:pPr marL="171450" lvl="1" indent="-171450" defTabSz="711200">
              <a:lnSpc>
                <a:spcPct val="90000"/>
              </a:lnSpc>
              <a:spcBef>
                <a:spcPts val="600"/>
              </a:spcBef>
              <a:spcAft>
                <a:spcPts val="0"/>
              </a:spcAft>
              <a:buFontTx/>
              <a:buChar char="••"/>
            </a:pPr>
            <a:r>
              <a:rPr lang="en-US" dirty="0"/>
              <a:t>Instrument Systems</a:t>
            </a:r>
          </a:p>
          <a:p>
            <a:pPr marL="171450" lvl="1" indent="-171450" algn="l" defTabSz="711200">
              <a:lnSpc>
                <a:spcPct val="90000"/>
              </a:lnSpc>
              <a:spcBef>
                <a:spcPts val="600"/>
              </a:spcBef>
              <a:spcAft>
                <a:spcPts val="0"/>
              </a:spcAft>
              <a:buChar char="••"/>
            </a:pPr>
            <a:r>
              <a:rPr lang="en-US" kern="1200" dirty="0" smtClean="0"/>
              <a:t>Science Advisory Committee</a:t>
            </a:r>
          </a:p>
        </p:txBody>
      </p:sp>
    </p:spTree>
    <p:extLst>
      <p:ext uri="{BB962C8B-B14F-4D97-AF65-F5344CB8AC3E}">
        <p14:creationId xmlns:p14="http://schemas.microsoft.com/office/powerpoint/2010/main" val="20949083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10" name="Freeform 9"/>
          <p:cNvSpPr/>
          <p:nvPr/>
        </p:nvSpPr>
        <p:spPr>
          <a:xfrm>
            <a:off x="260746" y="1066801"/>
            <a:ext cx="4157565" cy="1285892"/>
          </a:xfrm>
          <a:custGeom>
            <a:avLst/>
            <a:gdLst>
              <a:gd name="connsiteX0" fmla="*/ 0 w 2848570"/>
              <a:gd name="connsiteY0" fmla="*/ 0 h 1117320"/>
              <a:gd name="connsiteX1" fmla="*/ 2848570 w 2848570"/>
              <a:gd name="connsiteY1" fmla="*/ 0 h 1117320"/>
              <a:gd name="connsiteX2" fmla="*/ 2848570 w 2848570"/>
              <a:gd name="connsiteY2" fmla="*/ 1117320 h 1117320"/>
              <a:gd name="connsiteX3" fmla="*/ 0 w 2848570"/>
              <a:gd name="connsiteY3" fmla="*/ 1117320 h 1117320"/>
              <a:gd name="connsiteX4" fmla="*/ 0 w 2848570"/>
              <a:gd name="connsiteY4" fmla="*/ 0 h 11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1117320">
                <a:moveTo>
                  <a:pt x="0" y="0"/>
                </a:moveTo>
                <a:lnTo>
                  <a:pt x="2848570" y="0"/>
                </a:lnTo>
                <a:lnTo>
                  <a:pt x="2848570" y="1117320"/>
                </a:lnTo>
                <a:lnTo>
                  <a:pt x="0" y="111732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kern="1200" dirty="0" smtClean="0"/>
              <a:t>Upgrades to the Spallation Neutron Source (SNS) will deliver </a:t>
            </a:r>
            <a:br>
              <a:rPr lang="en-US" kern="1200" dirty="0" smtClean="0"/>
            </a:br>
            <a:r>
              <a:rPr lang="en-US" kern="1200" dirty="0" smtClean="0"/>
              <a:t>a world-leading fourth-generation neutron source</a:t>
            </a:r>
            <a:endParaRPr lang="en-US" kern="1200" dirty="0"/>
          </a:p>
        </p:txBody>
      </p:sp>
      <p:sp>
        <p:nvSpPr>
          <p:cNvPr id="11" name="Freeform 10"/>
          <p:cNvSpPr/>
          <p:nvPr/>
        </p:nvSpPr>
        <p:spPr>
          <a:xfrm>
            <a:off x="260746" y="2352692"/>
            <a:ext cx="4157565" cy="2905107"/>
          </a:xfrm>
          <a:custGeom>
            <a:avLst/>
            <a:gdLst>
              <a:gd name="connsiteX0" fmla="*/ 0 w 2848570"/>
              <a:gd name="connsiteY0" fmla="*/ 0 h 2509101"/>
              <a:gd name="connsiteX1" fmla="*/ 2848570 w 2848570"/>
              <a:gd name="connsiteY1" fmla="*/ 0 h 2509101"/>
              <a:gd name="connsiteX2" fmla="*/ 2848570 w 2848570"/>
              <a:gd name="connsiteY2" fmla="*/ 2509101 h 2509101"/>
              <a:gd name="connsiteX3" fmla="*/ 0 w 2848570"/>
              <a:gd name="connsiteY3" fmla="*/ 2509101 h 2509101"/>
              <a:gd name="connsiteX4" fmla="*/ 0 w 2848570"/>
              <a:gd name="connsiteY4" fmla="*/ 0 h 2509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2509101">
                <a:moveTo>
                  <a:pt x="0" y="0"/>
                </a:moveTo>
                <a:lnTo>
                  <a:pt x="2848570" y="0"/>
                </a:lnTo>
                <a:lnTo>
                  <a:pt x="2848570" y="2509101"/>
                </a:lnTo>
                <a:lnTo>
                  <a:pt x="0" y="2509101"/>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228600" lvl="1" indent="-228600" algn="l" defTabSz="666750">
              <a:lnSpc>
                <a:spcPct val="90000"/>
              </a:lnSpc>
              <a:spcBef>
                <a:spcPts val="1200"/>
              </a:spcBef>
              <a:spcAft>
                <a:spcPts val="0"/>
              </a:spcAft>
              <a:buChar char="••"/>
            </a:pPr>
            <a:r>
              <a:rPr lang="en-US" kern="1200" dirty="0" smtClean="0"/>
              <a:t>Proton power upgrade (SNS-PPU)</a:t>
            </a:r>
          </a:p>
          <a:p>
            <a:pPr marL="228600" lvl="1" indent="-228600" algn="l" defTabSz="666750">
              <a:lnSpc>
                <a:spcPct val="90000"/>
              </a:lnSpc>
              <a:spcBef>
                <a:spcPts val="1200"/>
              </a:spcBef>
              <a:spcAft>
                <a:spcPts val="0"/>
              </a:spcAft>
              <a:buChar char="••"/>
            </a:pPr>
            <a:r>
              <a:rPr lang="en-US" kern="1200" dirty="0" smtClean="0"/>
              <a:t>Second target station (SNS-STS)</a:t>
            </a:r>
          </a:p>
        </p:txBody>
      </p:sp>
      <p:sp>
        <p:nvSpPr>
          <p:cNvPr id="12" name="Freeform 11"/>
          <p:cNvSpPr/>
          <p:nvPr/>
        </p:nvSpPr>
        <p:spPr>
          <a:xfrm>
            <a:off x="4725687" y="1066801"/>
            <a:ext cx="4157565" cy="1285892"/>
          </a:xfrm>
          <a:custGeom>
            <a:avLst/>
            <a:gdLst>
              <a:gd name="connsiteX0" fmla="*/ 0 w 2848570"/>
              <a:gd name="connsiteY0" fmla="*/ 0 h 1117320"/>
              <a:gd name="connsiteX1" fmla="*/ 2848570 w 2848570"/>
              <a:gd name="connsiteY1" fmla="*/ 0 h 1117320"/>
              <a:gd name="connsiteX2" fmla="*/ 2848570 w 2848570"/>
              <a:gd name="connsiteY2" fmla="*/ 1117320 h 1117320"/>
              <a:gd name="connsiteX3" fmla="*/ 0 w 2848570"/>
              <a:gd name="connsiteY3" fmla="*/ 1117320 h 1117320"/>
              <a:gd name="connsiteX4" fmla="*/ 0 w 2848570"/>
              <a:gd name="connsiteY4" fmla="*/ 0 h 1117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1117320">
                <a:moveTo>
                  <a:pt x="0" y="0"/>
                </a:moveTo>
                <a:lnTo>
                  <a:pt x="2848570" y="0"/>
                </a:lnTo>
                <a:lnTo>
                  <a:pt x="2848570" y="1117320"/>
                </a:lnTo>
                <a:lnTo>
                  <a:pt x="0" y="1117320"/>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60960" rIns="106680" bIns="60960" numCol="1" spcCol="1270" anchor="ctr" anchorCtr="0">
            <a:noAutofit/>
          </a:bodyPr>
          <a:lstStyle/>
          <a:p>
            <a:pPr lvl="0" algn="ctr" defTabSz="666750">
              <a:lnSpc>
                <a:spcPct val="90000"/>
              </a:lnSpc>
              <a:spcBef>
                <a:spcPct val="0"/>
              </a:spcBef>
              <a:spcAft>
                <a:spcPct val="35000"/>
              </a:spcAft>
            </a:pPr>
            <a:r>
              <a:rPr lang="en-US" kern="1200" dirty="0" smtClean="0"/>
              <a:t>ORNL has addressed all issues from the 2013 BESAC facilities prioritization review and is ready to proceed </a:t>
            </a:r>
            <a:br>
              <a:rPr lang="en-US" kern="1200" dirty="0" smtClean="0"/>
            </a:br>
            <a:r>
              <a:rPr lang="en-US" kern="1200" dirty="0" smtClean="0"/>
              <a:t>with SNS-PPU and SNS-STS</a:t>
            </a:r>
          </a:p>
        </p:txBody>
      </p:sp>
      <p:sp>
        <p:nvSpPr>
          <p:cNvPr id="13" name="Freeform 12"/>
          <p:cNvSpPr/>
          <p:nvPr/>
        </p:nvSpPr>
        <p:spPr>
          <a:xfrm>
            <a:off x="4725687" y="2352692"/>
            <a:ext cx="4157565" cy="2905107"/>
          </a:xfrm>
          <a:custGeom>
            <a:avLst/>
            <a:gdLst>
              <a:gd name="connsiteX0" fmla="*/ 0 w 2848570"/>
              <a:gd name="connsiteY0" fmla="*/ 0 h 2509101"/>
              <a:gd name="connsiteX1" fmla="*/ 2848570 w 2848570"/>
              <a:gd name="connsiteY1" fmla="*/ 0 h 2509101"/>
              <a:gd name="connsiteX2" fmla="*/ 2848570 w 2848570"/>
              <a:gd name="connsiteY2" fmla="*/ 2509101 h 2509101"/>
              <a:gd name="connsiteX3" fmla="*/ 0 w 2848570"/>
              <a:gd name="connsiteY3" fmla="*/ 2509101 h 2509101"/>
              <a:gd name="connsiteX4" fmla="*/ 0 w 2848570"/>
              <a:gd name="connsiteY4" fmla="*/ 0 h 2509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570" h="2509101">
                <a:moveTo>
                  <a:pt x="0" y="0"/>
                </a:moveTo>
                <a:lnTo>
                  <a:pt x="2848570" y="0"/>
                </a:lnTo>
                <a:lnTo>
                  <a:pt x="2848570" y="2509101"/>
                </a:lnTo>
                <a:lnTo>
                  <a:pt x="0" y="2509101"/>
                </a:lnTo>
                <a:lnTo>
                  <a:pt x="0" y="0"/>
                </a:lnTo>
                <a:close/>
              </a:path>
            </a:pathLst>
          </a:custGeom>
          <a:noFill/>
          <a:ln>
            <a:gradFill flip="none" rotWithShape="1">
              <a:gsLst>
                <a:gs pos="0">
                  <a:schemeClr val="accent1"/>
                </a:gs>
                <a:gs pos="100000">
                  <a:schemeClr val="bg1">
                    <a:alpha val="0"/>
                  </a:schemeClr>
                </a:gs>
              </a:gsLst>
              <a:lin ang="5400000" scaled="1"/>
              <a:tileRect/>
            </a:gra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228600" lvl="1" indent="-228600" algn="l" defTabSz="666750">
              <a:lnSpc>
                <a:spcPct val="90000"/>
              </a:lnSpc>
              <a:spcBef>
                <a:spcPts val="1200"/>
              </a:spcBef>
              <a:spcAft>
                <a:spcPts val="0"/>
              </a:spcAft>
              <a:buChar char="••"/>
            </a:pPr>
            <a:r>
              <a:rPr lang="en-US" kern="1200" dirty="0" smtClean="0"/>
              <a:t>Science case for STS is established</a:t>
            </a:r>
          </a:p>
          <a:p>
            <a:pPr marL="228600" lvl="1" indent="-228600" algn="l" defTabSz="666750">
              <a:lnSpc>
                <a:spcPct val="90000"/>
              </a:lnSpc>
              <a:spcBef>
                <a:spcPts val="1200"/>
              </a:spcBef>
              <a:spcAft>
                <a:spcPts val="0"/>
              </a:spcAft>
              <a:buChar char="••"/>
            </a:pPr>
            <a:r>
              <a:rPr lang="en-US" kern="1200" dirty="0" smtClean="0"/>
              <a:t>Concept has been thoroughly studied</a:t>
            </a:r>
          </a:p>
          <a:p>
            <a:pPr marL="228600" lvl="1" indent="-228600" algn="l" defTabSz="666750">
              <a:lnSpc>
                <a:spcPct val="90000"/>
              </a:lnSpc>
              <a:spcBef>
                <a:spcPts val="1200"/>
              </a:spcBef>
              <a:spcAft>
                <a:spcPts val="0"/>
              </a:spcAft>
              <a:buChar char="••"/>
            </a:pPr>
            <a:r>
              <a:rPr lang="en-US" kern="1200" dirty="0" smtClean="0"/>
              <a:t>R&amp;D has established the technical foundation</a:t>
            </a:r>
          </a:p>
          <a:p>
            <a:pPr marL="228600" lvl="1" indent="-228600" algn="l" defTabSz="666750">
              <a:lnSpc>
                <a:spcPct val="90000"/>
              </a:lnSpc>
              <a:spcBef>
                <a:spcPts val="1200"/>
              </a:spcBef>
              <a:spcAft>
                <a:spcPts val="0"/>
              </a:spcAft>
              <a:buChar char="••"/>
            </a:pPr>
            <a:r>
              <a:rPr lang="en-US" kern="1200" dirty="0" smtClean="0"/>
              <a:t>Technical challenges have been identified and can be met</a:t>
            </a:r>
          </a:p>
          <a:p>
            <a:pPr marL="228600" lvl="1" indent="-228600" algn="l" defTabSz="666750">
              <a:lnSpc>
                <a:spcPct val="90000"/>
              </a:lnSpc>
              <a:spcBef>
                <a:spcPts val="1200"/>
              </a:spcBef>
              <a:spcAft>
                <a:spcPts val="0"/>
              </a:spcAft>
              <a:buChar char="••"/>
            </a:pPr>
            <a:r>
              <a:rPr lang="en-US" kern="1200" dirty="0" smtClean="0"/>
              <a:t>Cost to build and operate </a:t>
            </a:r>
            <a:br>
              <a:rPr lang="en-US" kern="1200" dirty="0" smtClean="0"/>
            </a:br>
            <a:r>
              <a:rPr lang="en-US" kern="1200" dirty="0" smtClean="0"/>
              <a:t>is well understood</a:t>
            </a:r>
            <a:endParaRPr lang="en-US" kern="1200" dirty="0"/>
          </a:p>
        </p:txBody>
      </p:sp>
      <p:pic>
        <p:nvPicPr>
          <p:cNvPr id="14" name="Picture 8"/>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0938" t="22918" r="29269" b="8958"/>
          <a:stretch/>
        </p:blipFill>
        <p:spPr bwMode="auto">
          <a:xfrm rot="1040366">
            <a:off x="1946801" y="4028396"/>
            <a:ext cx="2100315" cy="2696747"/>
          </a:xfrm>
          <a:prstGeom prst="rect">
            <a:avLst/>
          </a:prstGeom>
          <a:noFill/>
          <a:ln w="9525">
            <a:solidFill>
              <a:schemeClr val="tx1">
                <a:lumMod val="50000"/>
                <a:lumOff val="50000"/>
              </a:schemeClr>
            </a:solidFill>
            <a:miter lim="800000"/>
            <a:headEnd/>
            <a:tailEnd/>
          </a:ln>
          <a:effectLst>
            <a:outerShdw blurRad="50800" dist="38100" dir="5400000" algn="t"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15" name="Picture 1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261" t="7638" r="23698" b="4341"/>
          <a:stretch/>
        </p:blipFill>
        <p:spPr bwMode="auto">
          <a:xfrm rot="20175175">
            <a:off x="697130" y="3952784"/>
            <a:ext cx="2000973" cy="2587996"/>
          </a:xfrm>
          <a:prstGeom prst="rect">
            <a:avLst/>
          </a:prstGeom>
          <a:noFill/>
          <a:ln w="9525">
            <a:solidFill>
              <a:schemeClr val="tx1"/>
            </a:solidFill>
            <a:miter lim="800000"/>
            <a:headEnd/>
            <a:tailEnd/>
          </a:ln>
          <a:effectLst>
            <a:outerShdw blurRad="50800" dist="38100" dir="5400000" algn="t" rotWithShape="0">
              <a:prstClr val="black">
                <a:alpha val="40000"/>
              </a:prst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958281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6" y="0"/>
            <a:ext cx="9143999" cy="6858000"/>
          </a:xfrm>
          <a:prstGeom prst="rect">
            <a:avLst/>
          </a:prstGeom>
        </p:spPr>
      </p:pic>
      <p:sp>
        <p:nvSpPr>
          <p:cNvPr id="2" name="Title 1"/>
          <p:cNvSpPr>
            <a:spLocks noGrp="1"/>
          </p:cNvSpPr>
          <p:nvPr>
            <p:ph type="title"/>
          </p:nvPr>
        </p:nvSpPr>
        <p:spPr/>
        <p:txBody>
          <a:bodyPr/>
          <a:lstStyle/>
          <a:p>
            <a:r>
              <a:rPr lang="en-US" dirty="0" smtClean="0">
                <a:solidFill>
                  <a:schemeClr val="bg1"/>
                </a:solidFill>
              </a:rPr>
              <a:t>Discussion</a:t>
            </a:r>
            <a:endParaRPr lang="en-US" dirty="0">
              <a:solidFill>
                <a:schemeClr val="bg1"/>
              </a:solidFill>
            </a:endParaRPr>
          </a:p>
        </p:txBody>
      </p:sp>
    </p:spTree>
    <p:extLst>
      <p:ext uri="{BB962C8B-B14F-4D97-AF65-F5344CB8AC3E}">
        <p14:creationId xmlns:p14="http://schemas.microsoft.com/office/powerpoint/2010/main" val="5090220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Additional slides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7197458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910" y="177800"/>
            <a:ext cx="8636290" cy="877163"/>
          </a:xfrm>
        </p:spPr>
        <p:txBody>
          <a:bodyPr/>
          <a:lstStyle/>
          <a:p>
            <a:r>
              <a:rPr lang="en-US" dirty="0" smtClean="0"/>
              <a:t>Neutrons are a vital tool</a:t>
            </a:r>
            <a:br>
              <a:rPr lang="en-US" dirty="0" smtClean="0"/>
            </a:br>
            <a:r>
              <a:rPr lang="en-US" dirty="0" smtClean="0"/>
              <a:t>for discovery and innovation</a:t>
            </a:r>
            <a:endParaRPr lang="en-US" dirty="0"/>
          </a:p>
        </p:txBody>
      </p:sp>
      <p:sp>
        <p:nvSpPr>
          <p:cNvPr id="17" name="TextBox 16"/>
          <p:cNvSpPr txBox="1"/>
          <p:nvPr/>
        </p:nvSpPr>
        <p:spPr>
          <a:xfrm>
            <a:off x="6838276" y="4652713"/>
            <a:ext cx="2092261" cy="1837426"/>
          </a:xfrm>
          <a:prstGeom prst="rect">
            <a:avLst/>
          </a:prstGeom>
          <a:noFill/>
        </p:spPr>
        <p:txBody>
          <a:bodyPr wrap="square" rtlCol="0">
            <a:spAutoFit/>
          </a:bodyPr>
          <a:lstStyle/>
          <a:p>
            <a:pPr>
              <a:lnSpc>
                <a:spcPct val="90000"/>
              </a:lnSpc>
            </a:pPr>
            <a:r>
              <a:rPr lang="en-US" sz="1400" i="1" dirty="0"/>
              <a:t>Challenges at the Frontiers of Matter and </a:t>
            </a:r>
            <a:r>
              <a:rPr lang="en-US" sz="1400" i="1" dirty="0" err="1" smtClean="0"/>
              <a:t>Energy:Transformative</a:t>
            </a:r>
            <a:r>
              <a:rPr lang="en-US" sz="1400" i="1" dirty="0" smtClean="0"/>
              <a:t> </a:t>
            </a:r>
            <a:r>
              <a:rPr lang="en-US" sz="1400" i="1" dirty="0"/>
              <a:t>Opportunities for Discovery Science</a:t>
            </a:r>
            <a:r>
              <a:rPr lang="en-US" sz="1400" dirty="0"/>
              <a:t>, Report from the Basic Energy Sciences and Advisory Committee, 2015</a:t>
            </a:r>
            <a:endParaRPr lang="en-US" sz="1400" dirty="0">
              <a:latin typeface="+mn-lt"/>
            </a:endParaRPr>
          </a:p>
        </p:txBody>
      </p:sp>
      <p:pic>
        <p:nvPicPr>
          <p:cNvPr id="27"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44618" y="2591145"/>
            <a:ext cx="1594281" cy="2002536"/>
          </a:xfrm>
          <a:prstGeom prst="foldedCorner">
            <a:avLst/>
          </a:prstGeom>
          <a:solidFill>
            <a:srgbClr val="FFFFFF">
              <a:shade val="85000"/>
            </a:srgbClr>
          </a:solidFill>
          <a:ln w="9525" cap="sq">
            <a:solidFill>
              <a:schemeClr val="tx1"/>
            </a:solidFill>
            <a:miter lim="800000"/>
          </a:ln>
          <a:effectLst>
            <a:outerShdw blurRad="50800" dist="38100" dir="2700000" algn="tl" rotWithShape="0">
              <a:prstClr val="black">
                <a:alpha val="40000"/>
              </a:prstClr>
            </a:outerShdw>
          </a:effectLst>
          <a:extLst/>
        </p:spPr>
      </p:pic>
      <p:sp>
        <p:nvSpPr>
          <p:cNvPr id="18" name="TextBox 17"/>
          <p:cNvSpPr txBox="1"/>
          <p:nvPr/>
        </p:nvSpPr>
        <p:spPr>
          <a:xfrm>
            <a:off x="2573887" y="4652713"/>
            <a:ext cx="1998113" cy="1449628"/>
          </a:xfrm>
          <a:prstGeom prst="rect">
            <a:avLst/>
          </a:prstGeom>
          <a:noFill/>
        </p:spPr>
        <p:txBody>
          <a:bodyPr wrap="square" rtlCol="0">
            <a:spAutoFit/>
          </a:bodyPr>
          <a:lstStyle/>
          <a:p>
            <a:pPr>
              <a:lnSpc>
                <a:spcPct val="90000"/>
              </a:lnSpc>
            </a:pPr>
            <a:r>
              <a:rPr lang="en-US" sz="1400" i="1" dirty="0" smtClean="0">
                <a:latin typeface="+mn-lt"/>
              </a:rPr>
              <a:t>From Quanta </a:t>
            </a:r>
            <a:br>
              <a:rPr lang="en-US" sz="1400" i="1" dirty="0" smtClean="0">
                <a:latin typeface="+mn-lt"/>
              </a:rPr>
            </a:br>
            <a:r>
              <a:rPr lang="en-US" sz="1400" i="1" dirty="0" smtClean="0">
                <a:latin typeface="+mn-lt"/>
              </a:rPr>
              <a:t>to the Continuum: Opportunities for </a:t>
            </a:r>
            <a:r>
              <a:rPr lang="en-US" sz="1400" i="1" dirty="0" err="1" smtClean="0">
                <a:latin typeface="+mn-lt"/>
              </a:rPr>
              <a:t>Mesoscale</a:t>
            </a:r>
            <a:r>
              <a:rPr lang="en-US" sz="1400" i="1" dirty="0" smtClean="0">
                <a:latin typeface="+mn-lt"/>
              </a:rPr>
              <a:t> Science, </a:t>
            </a:r>
            <a:br>
              <a:rPr lang="en-US" sz="1400" i="1" dirty="0" smtClean="0">
                <a:latin typeface="+mn-lt"/>
              </a:rPr>
            </a:br>
            <a:r>
              <a:rPr lang="en-US" sz="1400" dirty="0" smtClean="0">
                <a:latin typeface="+mn-lt"/>
              </a:rPr>
              <a:t>Report for the BESAC </a:t>
            </a:r>
            <a:r>
              <a:rPr lang="en-US" sz="1400" dirty="0" err="1" smtClean="0">
                <a:latin typeface="+mn-lt"/>
              </a:rPr>
              <a:t>Mesoscale</a:t>
            </a:r>
            <a:r>
              <a:rPr lang="en-US" sz="1400" dirty="0" smtClean="0">
                <a:latin typeface="+mn-lt"/>
              </a:rPr>
              <a:t> Science Subcommittee, 2012</a:t>
            </a:r>
            <a:endParaRPr lang="en-US" sz="1400" i="1" dirty="0">
              <a:latin typeface="+mn-lt"/>
            </a:endParaRPr>
          </a:p>
        </p:txBody>
      </p:sp>
      <p:pic>
        <p:nvPicPr>
          <p:cNvPr id="25"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464" r="1464"/>
          <a:stretch/>
        </p:blipFill>
        <p:spPr bwMode="auto">
          <a:xfrm>
            <a:off x="2627611" y="2591145"/>
            <a:ext cx="1503314" cy="2004418"/>
          </a:xfrm>
          <a:prstGeom prst="foldedCorner">
            <a:avLst/>
          </a:prstGeom>
          <a:solidFill>
            <a:srgbClr val="FFFFFF">
              <a:shade val="85000"/>
            </a:srgbClr>
          </a:solidFill>
          <a:ln w="9525" cap="sq">
            <a:solidFill>
              <a:schemeClr val="tx1"/>
            </a:solidFill>
            <a:miter lim="800000"/>
          </a:ln>
          <a:effectLst>
            <a:outerShdw blurRad="50800" dist="38100" dir="2700000" algn="tl" rotWithShape="0">
              <a:prstClr val="black">
                <a:alpha val="40000"/>
              </a:prstClr>
            </a:outerShdw>
          </a:effectLst>
          <a:extLst/>
        </p:spPr>
      </p:pic>
      <p:sp>
        <p:nvSpPr>
          <p:cNvPr id="16" name="TextBox 15"/>
          <p:cNvSpPr txBox="1"/>
          <p:nvPr/>
        </p:nvSpPr>
        <p:spPr>
          <a:xfrm>
            <a:off x="4732776" y="4652713"/>
            <a:ext cx="1869953" cy="1061829"/>
          </a:xfrm>
          <a:prstGeom prst="rect">
            <a:avLst/>
          </a:prstGeom>
          <a:noFill/>
        </p:spPr>
        <p:txBody>
          <a:bodyPr wrap="square" rtlCol="0">
            <a:spAutoFit/>
          </a:bodyPr>
          <a:lstStyle/>
          <a:p>
            <a:pPr>
              <a:lnSpc>
                <a:spcPct val="90000"/>
              </a:lnSpc>
            </a:pPr>
            <a:r>
              <a:rPr lang="en-US" sz="1400" i="1" dirty="0"/>
              <a:t>The Basic Energy Sciences Facilities Prioritization Report</a:t>
            </a:r>
            <a:r>
              <a:rPr lang="en-US" sz="1400" dirty="0"/>
              <a:t>, Report of BESAC Subcommittee, 2013</a:t>
            </a:r>
            <a:endParaRPr lang="en-US" sz="1400" dirty="0">
              <a:latin typeface="+mn-lt"/>
            </a:endParaRPr>
          </a:p>
        </p:txBody>
      </p:sp>
      <p:pic>
        <p:nvPicPr>
          <p:cNvPr id="21" name="Picture 2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62868" y="2591145"/>
            <a:ext cx="1549807" cy="2004418"/>
          </a:xfrm>
          <a:prstGeom prst="foldedCorner">
            <a:avLst/>
          </a:prstGeom>
          <a:solidFill>
            <a:srgbClr val="FFFFFF">
              <a:shade val="85000"/>
            </a:srgbClr>
          </a:solidFill>
          <a:ln w="9525" cap="sq">
            <a:solidFill>
              <a:schemeClr val="tx1"/>
            </a:solidFill>
            <a:miter lim="800000"/>
          </a:ln>
          <a:effectLst>
            <a:outerShdw blurRad="50800" dist="38100" dir="2700000" algn="tl" rotWithShape="0">
              <a:prstClr val="black">
                <a:alpha val="40000"/>
              </a:prstClr>
            </a:outerShdw>
          </a:effectLst>
        </p:spPr>
      </p:pic>
      <p:pic>
        <p:nvPicPr>
          <p:cNvPr id="3074" name="Picture 2" descr="http://science.energy.gov/~/media/bes/images/reports/muee-xlg.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7112" y="2591145"/>
            <a:ext cx="1547739" cy="2002536"/>
          </a:xfrm>
          <a:prstGeom prst="foldedCorner">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470437" y="4652713"/>
            <a:ext cx="1786692" cy="1061829"/>
          </a:xfrm>
          <a:prstGeom prst="rect">
            <a:avLst/>
          </a:prstGeom>
          <a:noFill/>
        </p:spPr>
        <p:txBody>
          <a:bodyPr wrap="square" rtlCol="0">
            <a:spAutoFit/>
          </a:bodyPr>
          <a:lstStyle/>
          <a:p>
            <a:pPr>
              <a:lnSpc>
                <a:spcPct val="90000"/>
              </a:lnSpc>
            </a:pPr>
            <a:r>
              <a:rPr lang="en-US" sz="1400" i="1" dirty="0" smtClean="0">
                <a:latin typeface="+mn-lt"/>
              </a:rPr>
              <a:t>Basic Research Needs </a:t>
            </a:r>
            <a:br>
              <a:rPr lang="en-US" sz="1400" i="1" dirty="0" smtClean="0">
                <a:latin typeface="+mn-lt"/>
              </a:rPr>
            </a:br>
            <a:r>
              <a:rPr lang="en-US" sz="1400" i="1" dirty="0" smtClean="0">
                <a:latin typeface="+mn-lt"/>
              </a:rPr>
              <a:t>for Materials under Extreme Environments, </a:t>
            </a:r>
            <a:r>
              <a:rPr lang="en-US" sz="1400" dirty="0" smtClean="0">
                <a:latin typeface="+mn-lt"/>
              </a:rPr>
              <a:t>Report of the BES Workshop, 2007</a:t>
            </a:r>
            <a:endParaRPr lang="en-US" sz="1400" dirty="0">
              <a:latin typeface="+mn-lt"/>
            </a:endParaRPr>
          </a:p>
        </p:txBody>
      </p:sp>
      <p:sp>
        <p:nvSpPr>
          <p:cNvPr id="9" name="Rounded Rectangular Callout 8"/>
          <p:cNvSpPr/>
          <p:nvPr/>
        </p:nvSpPr>
        <p:spPr>
          <a:xfrm>
            <a:off x="4408844" y="1197424"/>
            <a:ext cx="1948745" cy="1436211"/>
          </a:xfrm>
          <a:prstGeom prst="wedgeRoundRectCallout">
            <a:avLst/>
          </a:prstGeom>
          <a:solidFill>
            <a:schemeClr val="bg2"/>
          </a:solidFill>
          <a:ln>
            <a:solidFill>
              <a:schemeClr val="tx2"/>
            </a:solid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400" dirty="0">
                <a:solidFill>
                  <a:schemeClr val="tx1"/>
                </a:solidFill>
              </a:rPr>
              <a:t>“For the U.S. to lead </a:t>
            </a:r>
          </a:p>
          <a:p>
            <a:pPr algn="ctr">
              <a:lnSpc>
                <a:spcPct val="90000"/>
              </a:lnSpc>
            </a:pPr>
            <a:r>
              <a:rPr lang="en-US" sz="1400" dirty="0">
                <a:solidFill>
                  <a:schemeClr val="tx1"/>
                </a:solidFill>
              </a:rPr>
              <a:t>in materials, it must </a:t>
            </a:r>
          </a:p>
          <a:p>
            <a:pPr algn="ctr">
              <a:lnSpc>
                <a:spcPct val="90000"/>
              </a:lnSpc>
            </a:pPr>
            <a:r>
              <a:rPr lang="en-US" sz="1400" dirty="0">
                <a:solidFill>
                  <a:schemeClr val="tx1"/>
                </a:solidFill>
              </a:rPr>
              <a:t>have world leading </a:t>
            </a:r>
          </a:p>
          <a:p>
            <a:pPr algn="ctr">
              <a:lnSpc>
                <a:spcPct val="90000"/>
              </a:lnSpc>
            </a:pPr>
            <a:r>
              <a:rPr lang="en-US" sz="1400" dirty="0">
                <a:solidFill>
                  <a:schemeClr val="tx1"/>
                </a:solidFill>
              </a:rPr>
              <a:t>neutron science </a:t>
            </a:r>
          </a:p>
          <a:p>
            <a:pPr algn="ctr">
              <a:lnSpc>
                <a:spcPct val="90000"/>
              </a:lnSpc>
            </a:pPr>
            <a:r>
              <a:rPr lang="en-US" sz="1400" dirty="0">
                <a:solidFill>
                  <a:schemeClr val="tx1"/>
                </a:solidFill>
              </a:rPr>
              <a:t>capabilities…”  </a:t>
            </a:r>
            <a:endParaRPr lang="en-US" sz="1400" baseline="30000" dirty="0">
              <a:solidFill>
                <a:schemeClr val="tx1"/>
              </a:solidFill>
            </a:endParaRPr>
          </a:p>
        </p:txBody>
      </p:sp>
      <p:sp>
        <p:nvSpPr>
          <p:cNvPr id="10" name="Rounded Rectangular Callout 9"/>
          <p:cNvSpPr/>
          <p:nvPr/>
        </p:nvSpPr>
        <p:spPr>
          <a:xfrm flipH="1">
            <a:off x="2476987" y="1284464"/>
            <a:ext cx="1792882" cy="1360885"/>
          </a:xfrm>
          <a:prstGeom prst="wedgeRoundRectCallout">
            <a:avLst/>
          </a:prstGeom>
          <a:solidFill>
            <a:schemeClr val="bg2"/>
          </a:solidFill>
          <a:ln>
            <a:solidFill>
              <a:schemeClr val="tx2"/>
            </a:solid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400" dirty="0">
                <a:solidFill>
                  <a:schemeClr val="tx1"/>
                </a:solidFill>
              </a:rPr>
              <a:t>“…well suited to mesoscale </a:t>
            </a:r>
            <a:br>
              <a:rPr lang="en-US" sz="1400" dirty="0">
                <a:solidFill>
                  <a:schemeClr val="tx1"/>
                </a:solidFill>
              </a:rPr>
            </a:br>
            <a:r>
              <a:rPr lang="en-US" sz="1400" dirty="0">
                <a:solidFill>
                  <a:schemeClr val="tx1"/>
                </a:solidFill>
              </a:rPr>
              <a:t>science </a:t>
            </a:r>
            <a:r>
              <a:rPr lang="en-US" sz="1400" dirty="0" smtClean="0">
                <a:solidFill>
                  <a:schemeClr val="tx1"/>
                </a:solidFill>
              </a:rPr>
              <a:t>…”</a:t>
            </a:r>
            <a:endParaRPr lang="en-US" sz="1400" baseline="30000" dirty="0">
              <a:solidFill>
                <a:schemeClr val="tx1"/>
              </a:solidFill>
            </a:endParaRPr>
          </a:p>
        </p:txBody>
      </p:sp>
      <p:sp>
        <p:nvSpPr>
          <p:cNvPr id="24" name="Rounded Rectangular Callout 23"/>
          <p:cNvSpPr/>
          <p:nvPr/>
        </p:nvSpPr>
        <p:spPr>
          <a:xfrm>
            <a:off x="311504" y="1209138"/>
            <a:ext cx="2026508" cy="1436211"/>
          </a:xfrm>
          <a:prstGeom prst="wedgeRoundRectCallout">
            <a:avLst/>
          </a:prstGeom>
          <a:solidFill>
            <a:schemeClr val="bg2"/>
          </a:solidFill>
          <a:ln>
            <a:solidFill>
              <a:schemeClr val="tx2"/>
            </a:solid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400" dirty="0">
                <a:solidFill>
                  <a:schemeClr val="tx1"/>
                </a:solidFill>
              </a:rPr>
              <a:t>“…develop in situ experiments that see the dynamics in real time…”</a:t>
            </a:r>
          </a:p>
        </p:txBody>
      </p:sp>
      <p:sp>
        <p:nvSpPr>
          <p:cNvPr id="8" name="Rounded Rectangular Callout 7"/>
          <p:cNvSpPr/>
          <p:nvPr/>
        </p:nvSpPr>
        <p:spPr>
          <a:xfrm flipH="1">
            <a:off x="6483468" y="940145"/>
            <a:ext cx="2465071" cy="1651000"/>
          </a:xfrm>
          <a:prstGeom prst="wedgeRoundRectCallout">
            <a:avLst/>
          </a:prstGeom>
          <a:solidFill>
            <a:schemeClr val="bg1"/>
          </a:solidFill>
          <a:ln>
            <a:solidFill>
              <a:schemeClr val="tx2"/>
            </a:solid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r>
              <a:rPr lang="en-US" sz="1400" dirty="0">
                <a:solidFill>
                  <a:schemeClr val="tx1"/>
                </a:solidFill>
              </a:rPr>
              <a:t>“…..it is possible to create 3D maps of both chemical composition and structural phase at the </a:t>
            </a:r>
            <a:r>
              <a:rPr lang="en-US" sz="1400" dirty="0" err="1">
                <a:solidFill>
                  <a:schemeClr val="tx1"/>
                </a:solidFill>
              </a:rPr>
              <a:t>meso</a:t>
            </a:r>
            <a:r>
              <a:rPr lang="en-US" sz="1400" dirty="0">
                <a:solidFill>
                  <a:schemeClr val="tx1"/>
                </a:solidFill>
              </a:rPr>
              <a:t>- and macro-scale, through advances in neutron sources and detectors.” </a:t>
            </a:r>
          </a:p>
        </p:txBody>
      </p:sp>
    </p:spTree>
    <p:extLst>
      <p:ext uri="{BB962C8B-B14F-4D97-AF65-F5344CB8AC3E}">
        <p14:creationId xmlns:p14="http://schemas.microsoft.com/office/powerpoint/2010/main" val="9038344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205615" y="1662942"/>
            <a:ext cx="2732770" cy="3657600"/>
          </a:xfrm>
          <a:prstGeom prst="rect">
            <a:avLst/>
          </a:prstGeom>
          <a:noFill/>
          <a:ln>
            <a:gradFill flip="none" rotWithShape="1">
              <a:gsLst>
                <a:gs pos="0">
                  <a:schemeClr val="accent1"/>
                </a:gs>
                <a:gs pos="100000">
                  <a:schemeClr val="bg2">
                    <a:alpha val="0"/>
                  </a:schemeClr>
                </a:gs>
              </a:gsLst>
              <a:lin ang="5400000" scaled="1"/>
              <a:tileRect/>
            </a:gra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27677" numCol="1" spcCol="1270" anchor="t" anchorCtr="0">
            <a:noAutofit/>
          </a:bodyPr>
          <a:lstStyle/>
          <a:p>
            <a:pPr marL="228600" indent="-228600" defTabSz="311150">
              <a:lnSpc>
                <a:spcPct val="90000"/>
              </a:lnSpc>
              <a:spcBef>
                <a:spcPts val="600"/>
              </a:spcBef>
              <a:spcAft>
                <a:spcPts val="0"/>
              </a:spcAft>
              <a:buFont typeface="Arial" panose="020B0604020202020204" pitchFamily="34" charset="0"/>
              <a:buChar char="•"/>
            </a:pPr>
            <a:r>
              <a:rPr lang="en-US" sz="1600" dirty="0">
                <a:solidFill>
                  <a:schemeClr val="tx1"/>
                </a:solidFill>
                <a:cs typeface="Arial" charset="0"/>
              </a:rPr>
              <a:t>Delivered </a:t>
            </a:r>
            <a:r>
              <a:rPr lang="en-US" sz="1600" dirty="0" smtClean="0">
                <a:solidFill>
                  <a:schemeClr val="tx1"/>
                </a:solidFill>
                <a:cs typeface="Arial" charset="0"/>
              </a:rPr>
              <a:t>4441 </a:t>
            </a:r>
            <a:r>
              <a:rPr lang="en-US" sz="1600" dirty="0">
                <a:solidFill>
                  <a:schemeClr val="tx1"/>
                </a:solidFill>
                <a:cs typeface="Arial" charset="0"/>
              </a:rPr>
              <a:t>neutron production hours </a:t>
            </a:r>
            <a:r>
              <a:rPr lang="en-US" sz="1600" dirty="0" smtClean="0">
                <a:solidFill>
                  <a:schemeClr val="tx1"/>
                </a:solidFill>
                <a:cs typeface="Arial" charset="0"/>
              </a:rPr>
              <a:t/>
            </a:r>
            <a:br>
              <a:rPr lang="en-US" sz="1600" dirty="0" smtClean="0">
                <a:solidFill>
                  <a:schemeClr val="tx1"/>
                </a:solidFill>
                <a:cs typeface="Arial" charset="0"/>
              </a:rPr>
            </a:br>
            <a:r>
              <a:rPr lang="en-US" sz="1600" dirty="0" smtClean="0">
                <a:solidFill>
                  <a:schemeClr val="tx1"/>
                </a:solidFill>
                <a:cs typeface="Arial" charset="0"/>
              </a:rPr>
              <a:t>for </a:t>
            </a:r>
            <a:r>
              <a:rPr lang="en-US" sz="1600" dirty="0">
                <a:solidFill>
                  <a:schemeClr val="tx1"/>
                </a:solidFill>
                <a:cs typeface="Arial" charset="0"/>
              </a:rPr>
              <a:t>users </a:t>
            </a:r>
            <a:endParaRPr lang="en-US" sz="1600" dirty="0" smtClean="0">
              <a:solidFill>
                <a:schemeClr val="tx1"/>
              </a:solidFill>
              <a:cs typeface="Arial" charset="0"/>
            </a:endParaRPr>
          </a:p>
          <a:p>
            <a:pPr marL="228600" indent="-228600" defTabSz="311150">
              <a:lnSpc>
                <a:spcPct val="90000"/>
              </a:lnSpc>
              <a:spcBef>
                <a:spcPts val="600"/>
              </a:spcBef>
              <a:spcAft>
                <a:spcPts val="0"/>
              </a:spcAft>
              <a:buFont typeface="Arial" panose="020B0604020202020204" pitchFamily="34" charset="0"/>
              <a:buChar char="•"/>
            </a:pPr>
            <a:r>
              <a:rPr lang="en-US" sz="1600" dirty="0" smtClean="0">
                <a:solidFill>
                  <a:schemeClr val="tx1"/>
                </a:solidFill>
                <a:cs typeface="Arial" charset="0"/>
              </a:rPr>
              <a:t>Peak power of 1.35 MW and average power of 1.1-1.3 MW for 6 months in FY 2015</a:t>
            </a:r>
          </a:p>
          <a:p>
            <a:pPr marL="228600" indent="-228600" defTabSz="311150">
              <a:lnSpc>
                <a:spcPct val="90000"/>
              </a:lnSpc>
              <a:spcBef>
                <a:spcPts val="600"/>
              </a:spcBef>
              <a:spcAft>
                <a:spcPts val="0"/>
              </a:spcAft>
              <a:buFont typeface="Arial" panose="020B0604020202020204" pitchFamily="34" charset="0"/>
              <a:buChar char="•"/>
            </a:pPr>
            <a:r>
              <a:rPr lang="en-US" sz="1600" dirty="0" smtClean="0">
                <a:solidFill>
                  <a:schemeClr val="tx1"/>
                </a:solidFill>
                <a:cs typeface="Arial" charset="0"/>
              </a:rPr>
              <a:t>Delivered 2 weeks of continuous operation at 1.4 MW in FY 2016 first quarter</a:t>
            </a:r>
          </a:p>
          <a:p>
            <a:pPr marL="228600" indent="-228600" defTabSz="311150">
              <a:lnSpc>
                <a:spcPct val="90000"/>
              </a:lnSpc>
              <a:spcBef>
                <a:spcPts val="600"/>
              </a:spcBef>
              <a:spcAft>
                <a:spcPts val="0"/>
              </a:spcAft>
              <a:buFont typeface="Arial" panose="020B0604020202020204" pitchFamily="34" charset="0"/>
              <a:buChar char="•"/>
            </a:pPr>
            <a:r>
              <a:rPr lang="en-US" sz="1600" dirty="0" smtClean="0">
                <a:solidFill>
                  <a:schemeClr val="tx1"/>
                </a:solidFill>
                <a:cs typeface="Arial" charset="0"/>
              </a:rPr>
              <a:t>Technical challenges prevented sustained operation at 1.4 MW in FY 2015.</a:t>
            </a:r>
          </a:p>
          <a:p>
            <a:pPr lvl="0" algn="ctr" defTabSz="311150">
              <a:lnSpc>
                <a:spcPct val="90000"/>
              </a:lnSpc>
              <a:spcBef>
                <a:spcPts val="600"/>
              </a:spcBef>
              <a:spcAft>
                <a:spcPts val="0"/>
              </a:spcAft>
            </a:pPr>
            <a:endParaRPr lang="en-US" kern="1200" dirty="0"/>
          </a:p>
        </p:txBody>
      </p:sp>
      <p:sp>
        <p:nvSpPr>
          <p:cNvPr id="17" name="Rectangle 16"/>
          <p:cNvSpPr/>
          <p:nvPr/>
        </p:nvSpPr>
        <p:spPr>
          <a:xfrm>
            <a:off x="3205615" y="1143000"/>
            <a:ext cx="2732770" cy="435779"/>
          </a:xfrm>
          <a:prstGeom prst="rect">
            <a:avLst/>
          </a:prstGeom>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6887" tIns="44187" rIns="56887" bIns="44187" numCol="1" spcCol="1270" anchor="ctr" anchorCtr="0">
            <a:noAutofit/>
          </a:bodyPr>
          <a:lstStyle/>
          <a:p>
            <a:pPr lvl="0" algn="ctr" defTabSz="889000">
              <a:lnSpc>
                <a:spcPct val="90000"/>
              </a:lnSpc>
              <a:spcBef>
                <a:spcPts val="600"/>
              </a:spcBef>
              <a:spcAft>
                <a:spcPts val="0"/>
              </a:spcAft>
            </a:pPr>
            <a:r>
              <a:rPr lang="en-US" dirty="0" smtClean="0"/>
              <a:t>SNS</a:t>
            </a:r>
            <a:endParaRPr lang="en-US" kern="1200" dirty="0"/>
          </a:p>
        </p:txBody>
      </p:sp>
      <p:sp>
        <p:nvSpPr>
          <p:cNvPr id="22" name="Rectangle 21"/>
          <p:cNvSpPr/>
          <p:nvPr/>
        </p:nvSpPr>
        <p:spPr>
          <a:xfrm>
            <a:off x="6167930" y="1659332"/>
            <a:ext cx="2732770" cy="2557026"/>
          </a:xfrm>
          <a:prstGeom prst="rect">
            <a:avLst/>
          </a:prstGeom>
          <a:noFill/>
          <a:ln>
            <a:gradFill flip="none" rotWithShape="1">
              <a:gsLst>
                <a:gs pos="0">
                  <a:schemeClr val="accent1"/>
                </a:gs>
                <a:gs pos="100000">
                  <a:schemeClr val="bg2">
                    <a:alpha val="0"/>
                  </a:schemeClr>
                </a:gs>
              </a:gsLst>
              <a:lin ang="5400000" scaled="1"/>
              <a:tileRect/>
            </a:gra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27677" numCol="1" spcCol="1270" anchor="t" anchorCtr="0">
            <a:noAutofit/>
          </a:bodyPr>
          <a:lstStyle/>
          <a:p>
            <a:pPr marL="228600" lvl="0" indent="-228600" defTabSz="311150">
              <a:lnSpc>
                <a:spcPct val="90000"/>
              </a:lnSpc>
              <a:spcBef>
                <a:spcPts val="600"/>
              </a:spcBef>
              <a:spcAft>
                <a:spcPts val="0"/>
              </a:spcAft>
              <a:buFont typeface="Arial" panose="020B0604020202020204" pitchFamily="34" charset="0"/>
              <a:buChar char="•"/>
            </a:pPr>
            <a:r>
              <a:rPr lang="en-US" sz="1600" dirty="0">
                <a:solidFill>
                  <a:schemeClr val="tx1"/>
                </a:solidFill>
                <a:cs typeface="Arial" charset="0"/>
              </a:rPr>
              <a:t>Delivered </a:t>
            </a:r>
            <a:r>
              <a:rPr lang="en-US" sz="1600" dirty="0" smtClean="0">
                <a:solidFill>
                  <a:schemeClr val="tx1"/>
                </a:solidFill>
                <a:cs typeface="Arial" charset="0"/>
              </a:rPr>
              <a:t>3657 </a:t>
            </a:r>
            <a:r>
              <a:rPr lang="en-US" sz="1600" dirty="0">
                <a:solidFill>
                  <a:schemeClr val="tx1"/>
                </a:solidFill>
                <a:cs typeface="Arial" charset="0"/>
              </a:rPr>
              <a:t>neutron production hours for users over 6 </a:t>
            </a:r>
            <a:r>
              <a:rPr lang="en-US" sz="1600" dirty="0" smtClean="0">
                <a:solidFill>
                  <a:schemeClr val="tx1"/>
                </a:solidFill>
                <a:cs typeface="Arial" charset="0"/>
              </a:rPr>
              <a:t>cycles 98.5% </a:t>
            </a:r>
            <a:r>
              <a:rPr lang="en-US" sz="1600" dirty="0">
                <a:solidFill>
                  <a:schemeClr val="tx1"/>
                </a:solidFill>
                <a:cs typeface="Arial" charset="0"/>
              </a:rPr>
              <a:t>predictability </a:t>
            </a:r>
          </a:p>
          <a:p>
            <a:pPr marL="228600" lvl="0" indent="-228600" defTabSz="311150">
              <a:lnSpc>
                <a:spcPct val="90000"/>
              </a:lnSpc>
              <a:spcBef>
                <a:spcPts val="600"/>
              </a:spcBef>
              <a:spcAft>
                <a:spcPts val="0"/>
              </a:spcAft>
              <a:buFont typeface="Arial" panose="020B0604020202020204" pitchFamily="34" charset="0"/>
              <a:buChar char="•"/>
            </a:pPr>
            <a:r>
              <a:rPr lang="en-US" sz="1600" dirty="0">
                <a:solidFill>
                  <a:schemeClr val="tx1"/>
                </a:solidFill>
                <a:cs typeface="Arial" charset="0"/>
              </a:rPr>
              <a:t>Operated at 85 MW</a:t>
            </a:r>
          </a:p>
          <a:p>
            <a:pPr marL="228600" lvl="0" indent="-228600" defTabSz="311150">
              <a:lnSpc>
                <a:spcPct val="90000"/>
              </a:lnSpc>
              <a:spcBef>
                <a:spcPts val="600"/>
              </a:spcBef>
              <a:spcAft>
                <a:spcPts val="0"/>
              </a:spcAft>
              <a:buFont typeface="Arial" panose="020B0604020202020204" pitchFamily="34" charset="0"/>
              <a:buChar char="•"/>
            </a:pPr>
            <a:r>
              <a:rPr lang="en-US" sz="1600" dirty="0">
                <a:solidFill>
                  <a:schemeClr val="tx1"/>
                </a:solidFill>
                <a:cs typeface="Arial" charset="0"/>
              </a:rPr>
              <a:t>Completed </a:t>
            </a:r>
            <a:r>
              <a:rPr lang="en-US" sz="1600" dirty="0" smtClean="0">
                <a:solidFill>
                  <a:schemeClr val="tx1"/>
                </a:solidFill>
                <a:cs typeface="Arial" charset="0"/>
              </a:rPr>
              <a:t>57 </a:t>
            </a:r>
            <a:r>
              <a:rPr lang="en-US" sz="1600" dirty="0">
                <a:solidFill>
                  <a:schemeClr val="tx1"/>
                </a:solidFill>
                <a:cs typeface="Arial" charset="0"/>
              </a:rPr>
              <a:t>cycles </a:t>
            </a:r>
            <a:r>
              <a:rPr lang="en-US" sz="1600" dirty="0" smtClean="0">
                <a:solidFill>
                  <a:schemeClr val="tx1"/>
                </a:solidFill>
                <a:cs typeface="Arial" charset="0"/>
              </a:rPr>
              <a:t/>
            </a:r>
            <a:br>
              <a:rPr lang="en-US" sz="1600" dirty="0" smtClean="0">
                <a:solidFill>
                  <a:schemeClr val="tx1"/>
                </a:solidFill>
                <a:cs typeface="Arial" charset="0"/>
              </a:rPr>
            </a:br>
            <a:r>
              <a:rPr lang="en-US" sz="1600" dirty="0" smtClean="0">
                <a:solidFill>
                  <a:schemeClr val="tx1"/>
                </a:solidFill>
                <a:cs typeface="Arial" charset="0"/>
              </a:rPr>
              <a:t>with </a:t>
            </a:r>
            <a:r>
              <a:rPr lang="en-US" sz="1600" dirty="0">
                <a:solidFill>
                  <a:schemeClr val="tx1"/>
                </a:solidFill>
                <a:cs typeface="Arial" charset="0"/>
              </a:rPr>
              <a:t>cold source</a:t>
            </a:r>
          </a:p>
        </p:txBody>
      </p:sp>
      <p:sp>
        <p:nvSpPr>
          <p:cNvPr id="20" name="Rectangle 19"/>
          <p:cNvSpPr/>
          <p:nvPr/>
        </p:nvSpPr>
        <p:spPr>
          <a:xfrm>
            <a:off x="6167930" y="1139390"/>
            <a:ext cx="2732770" cy="435779"/>
          </a:xfrm>
          <a:prstGeom prst="rect">
            <a:avLst/>
          </a:prstGeom>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6887" tIns="44187" rIns="56887" bIns="44187" numCol="1" spcCol="1270" anchor="ctr" anchorCtr="0">
            <a:noAutofit/>
          </a:bodyPr>
          <a:lstStyle/>
          <a:p>
            <a:pPr lvl="0" algn="ctr" defTabSz="889000">
              <a:lnSpc>
                <a:spcPct val="90000"/>
              </a:lnSpc>
              <a:spcBef>
                <a:spcPct val="0"/>
              </a:spcBef>
              <a:spcAft>
                <a:spcPct val="35000"/>
              </a:spcAft>
            </a:pPr>
            <a:r>
              <a:rPr lang="en-US" dirty="0" smtClean="0"/>
              <a:t>HFIR</a:t>
            </a:r>
            <a:endParaRPr lang="en-US" kern="1200" dirty="0"/>
          </a:p>
        </p:txBody>
      </p:sp>
      <p:sp>
        <p:nvSpPr>
          <p:cNvPr id="25" name="Rectangle 24"/>
          <p:cNvSpPr/>
          <p:nvPr/>
        </p:nvSpPr>
        <p:spPr>
          <a:xfrm>
            <a:off x="231324" y="1682082"/>
            <a:ext cx="2732770" cy="3657600"/>
          </a:xfrm>
          <a:prstGeom prst="rect">
            <a:avLst/>
          </a:prstGeom>
          <a:noFill/>
          <a:ln>
            <a:gradFill flip="none" rotWithShape="1">
              <a:gsLst>
                <a:gs pos="0">
                  <a:schemeClr val="accent1"/>
                </a:gs>
                <a:gs pos="100000">
                  <a:schemeClr val="bg2">
                    <a:alpha val="0"/>
                  </a:schemeClr>
                </a:gs>
              </a:gsLst>
              <a:lin ang="5400000" scaled="1"/>
              <a:tileRect/>
            </a:gra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27677" numCol="1" spcCol="1270" anchor="t" anchorCtr="0">
            <a:noAutofit/>
          </a:bodyPr>
          <a:lstStyle/>
          <a:p>
            <a:pPr marL="228600" indent="-228600" defTabSz="311150">
              <a:lnSpc>
                <a:spcPct val="90000"/>
              </a:lnSpc>
              <a:spcBef>
                <a:spcPts val="600"/>
              </a:spcBef>
              <a:spcAft>
                <a:spcPts val="0"/>
              </a:spcAft>
              <a:buFont typeface="Arial" panose="020B0604020202020204" pitchFamily="34" charset="0"/>
              <a:buChar char="•"/>
            </a:pPr>
            <a:r>
              <a:rPr lang="en-US" sz="1600" dirty="0">
                <a:solidFill>
                  <a:schemeClr val="tx1"/>
                </a:solidFill>
                <a:cs typeface="Arial" charset="0"/>
              </a:rPr>
              <a:t>Supported </a:t>
            </a:r>
            <a:r>
              <a:rPr lang="en-US" sz="1600" dirty="0" smtClean="0">
                <a:solidFill>
                  <a:schemeClr val="tx1"/>
                </a:solidFill>
                <a:cs typeface="Arial" charset="0"/>
              </a:rPr>
              <a:t>845 </a:t>
            </a:r>
            <a:r>
              <a:rPr lang="en-US" sz="1600" dirty="0">
                <a:solidFill>
                  <a:schemeClr val="tx1"/>
                </a:solidFill>
                <a:cs typeface="Arial" charset="0"/>
              </a:rPr>
              <a:t>unique users at SNS and </a:t>
            </a:r>
            <a:r>
              <a:rPr lang="en-US" sz="1600" dirty="0" smtClean="0">
                <a:solidFill>
                  <a:schemeClr val="tx1"/>
                </a:solidFill>
                <a:cs typeface="Arial" charset="0"/>
              </a:rPr>
              <a:t>492 </a:t>
            </a:r>
            <a:r>
              <a:rPr lang="en-US" sz="1600" dirty="0">
                <a:solidFill>
                  <a:schemeClr val="tx1"/>
                </a:solidFill>
                <a:cs typeface="Arial" charset="0"/>
              </a:rPr>
              <a:t>unique users at </a:t>
            </a:r>
            <a:r>
              <a:rPr lang="en-US" sz="1600" dirty="0" smtClean="0">
                <a:solidFill>
                  <a:schemeClr val="tx1"/>
                </a:solidFill>
                <a:cs typeface="Arial" charset="0"/>
              </a:rPr>
              <a:t>HFIR in FY 2015</a:t>
            </a:r>
          </a:p>
          <a:p>
            <a:pPr marL="228600" indent="-228600" defTabSz="311150">
              <a:lnSpc>
                <a:spcPct val="90000"/>
              </a:lnSpc>
              <a:spcBef>
                <a:spcPts val="600"/>
              </a:spcBef>
              <a:spcAft>
                <a:spcPts val="0"/>
              </a:spcAft>
              <a:buFont typeface="Arial" panose="020B0604020202020204" pitchFamily="34" charset="0"/>
              <a:buChar char="•"/>
            </a:pPr>
            <a:r>
              <a:rPr lang="en-US" sz="1600" dirty="0" smtClean="0">
                <a:solidFill>
                  <a:schemeClr val="tx1"/>
                </a:solidFill>
                <a:cs typeface="Arial" charset="0"/>
              </a:rPr>
              <a:t>More than 1,250 experiments performed</a:t>
            </a:r>
            <a:endParaRPr lang="en-US" sz="1600" dirty="0">
              <a:solidFill>
                <a:schemeClr val="tx1"/>
              </a:solidFill>
              <a:cs typeface="Arial" charset="0"/>
            </a:endParaRPr>
          </a:p>
          <a:p>
            <a:pPr marL="228600" indent="-228600" defTabSz="311150">
              <a:lnSpc>
                <a:spcPct val="90000"/>
              </a:lnSpc>
              <a:spcBef>
                <a:spcPts val="600"/>
              </a:spcBef>
              <a:spcAft>
                <a:spcPts val="0"/>
              </a:spcAft>
              <a:buFont typeface="Arial" panose="020B0604020202020204" pitchFamily="34" charset="0"/>
              <a:buChar char="•"/>
            </a:pPr>
            <a:r>
              <a:rPr lang="en-US" sz="1600" dirty="0" smtClean="0">
                <a:solidFill>
                  <a:schemeClr val="tx1"/>
                </a:solidFill>
                <a:cs typeface="Arial" charset="0"/>
              </a:rPr>
              <a:t>900+ </a:t>
            </a:r>
            <a:r>
              <a:rPr lang="en-US" sz="1600" dirty="0">
                <a:solidFill>
                  <a:schemeClr val="tx1"/>
                </a:solidFill>
                <a:cs typeface="Arial" charset="0"/>
              </a:rPr>
              <a:t>proposals received during Proposal Call </a:t>
            </a:r>
            <a:r>
              <a:rPr lang="en-US" sz="1600" dirty="0" smtClean="0">
                <a:solidFill>
                  <a:schemeClr val="tx1"/>
                </a:solidFill>
                <a:cs typeface="Arial" charset="0"/>
              </a:rPr>
              <a:t/>
            </a:r>
            <a:br>
              <a:rPr lang="en-US" sz="1600" dirty="0" smtClean="0">
                <a:solidFill>
                  <a:schemeClr val="tx1"/>
                </a:solidFill>
                <a:cs typeface="Arial" charset="0"/>
              </a:rPr>
            </a:br>
            <a:r>
              <a:rPr lang="en-US" sz="1600" dirty="0" smtClean="0">
                <a:solidFill>
                  <a:schemeClr val="tx1"/>
                </a:solidFill>
                <a:cs typeface="Arial" charset="0"/>
              </a:rPr>
              <a:t>2015-A</a:t>
            </a:r>
            <a:r>
              <a:rPr lang="en-US" sz="1600" dirty="0">
                <a:solidFill>
                  <a:schemeClr val="tx1"/>
                </a:solidFill>
                <a:cs typeface="Arial" charset="0"/>
              </a:rPr>
              <a:t>, setting a new facility record</a:t>
            </a:r>
          </a:p>
          <a:p>
            <a:pPr lvl="0" defTabSz="311150">
              <a:lnSpc>
                <a:spcPct val="90000"/>
              </a:lnSpc>
              <a:spcBef>
                <a:spcPts val="600"/>
              </a:spcBef>
              <a:spcAft>
                <a:spcPts val="0"/>
              </a:spcAft>
            </a:pPr>
            <a:endParaRPr lang="en-US" kern="1200" dirty="0" smtClean="0"/>
          </a:p>
          <a:p>
            <a:pPr marL="285750" lvl="0" indent="-285750" algn="ctr" defTabSz="311150">
              <a:lnSpc>
                <a:spcPct val="90000"/>
              </a:lnSpc>
              <a:spcBef>
                <a:spcPts val="600"/>
              </a:spcBef>
              <a:spcAft>
                <a:spcPts val="0"/>
              </a:spcAft>
              <a:buFont typeface="Arial"/>
              <a:buChar char="•"/>
            </a:pPr>
            <a:endParaRPr lang="en-US" kern="1200" dirty="0" smtClean="0"/>
          </a:p>
          <a:p>
            <a:pPr marL="285750" lvl="0" indent="-285750" algn="ctr" defTabSz="311150">
              <a:lnSpc>
                <a:spcPct val="90000"/>
              </a:lnSpc>
              <a:spcBef>
                <a:spcPts val="600"/>
              </a:spcBef>
              <a:spcAft>
                <a:spcPts val="0"/>
              </a:spcAft>
              <a:buFont typeface="Arial"/>
              <a:buChar char="•"/>
            </a:pPr>
            <a:endParaRPr lang="en-US" kern="1200" dirty="0"/>
          </a:p>
        </p:txBody>
      </p:sp>
      <p:sp>
        <p:nvSpPr>
          <p:cNvPr id="23" name="Rectangle 22"/>
          <p:cNvSpPr/>
          <p:nvPr/>
        </p:nvSpPr>
        <p:spPr>
          <a:xfrm>
            <a:off x="231325" y="1160504"/>
            <a:ext cx="2732770" cy="437149"/>
          </a:xfrm>
          <a:prstGeom prst="rect">
            <a:avLst/>
          </a:prstGeom>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6887" tIns="44187" rIns="56887" bIns="44187" numCol="1" spcCol="1270" anchor="ctr" anchorCtr="0">
            <a:noAutofit/>
          </a:bodyPr>
          <a:lstStyle/>
          <a:p>
            <a:pPr lvl="0" algn="ctr" defTabSz="889000">
              <a:lnSpc>
                <a:spcPct val="90000"/>
              </a:lnSpc>
              <a:spcBef>
                <a:spcPts val="600"/>
              </a:spcBef>
              <a:spcAft>
                <a:spcPts val="0"/>
              </a:spcAft>
            </a:pPr>
            <a:r>
              <a:rPr lang="en-US" kern="1200" dirty="0" smtClean="0"/>
              <a:t>Science program</a:t>
            </a:r>
            <a:endParaRPr lang="en-US" kern="1200" dirty="0"/>
          </a:p>
        </p:txBody>
      </p:sp>
      <p:sp>
        <p:nvSpPr>
          <p:cNvPr id="7" name="Title 6"/>
          <p:cNvSpPr>
            <a:spLocks noGrp="1"/>
          </p:cNvSpPr>
          <p:nvPr>
            <p:ph type="title"/>
          </p:nvPr>
        </p:nvSpPr>
        <p:spPr>
          <a:xfrm>
            <a:off x="138086" y="202327"/>
            <a:ext cx="8941090" cy="824841"/>
          </a:xfrm>
        </p:spPr>
        <p:txBody>
          <a:bodyPr/>
          <a:lstStyle/>
          <a:p>
            <a:r>
              <a:rPr lang="en-US" sz="2800" dirty="0" smtClean="0"/>
              <a:t>Our neutron sources are operating reliably; user demand continues to grow</a:t>
            </a:r>
            <a:endParaRPr lang="en-US" sz="2800" dirty="0"/>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571" r="11310"/>
          <a:stretch/>
        </p:blipFill>
        <p:spPr bwMode="auto">
          <a:xfrm>
            <a:off x="6244571" y="4147065"/>
            <a:ext cx="2456489" cy="1923963"/>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11"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536287" y="5385288"/>
            <a:ext cx="2057220" cy="1371480"/>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pic>
        <p:nvPicPr>
          <p:cNvPr id="14"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8967" y="4325046"/>
            <a:ext cx="2243406" cy="1749190"/>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29885605"/>
      </p:ext>
    </p:extLst>
  </p:cSld>
  <p:clrMapOvr>
    <a:masterClrMapping/>
  </p:clrMapOvr>
  <mc:AlternateContent xmlns:mc="http://schemas.openxmlformats.org/markup-compatibility/2006" xmlns:p14="http://schemas.microsoft.com/office/powerpoint/2010/main">
    <mc:Choice Requires="p14">
      <p:transition spd="slow" p14:dur="2000" advTm="82264"/>
    </mc:Choice>
    <mc:Fallback xmlns="">
      <p:transition xmlns:p14="http://schemas.microsoft.com/office/powerpoint/2010/main" spd="slow" advTm="82264"/>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58343" y="914400"/>
            <a:ext cx="8404658" cy="1488569"/>
          </a:xfrm>
          <a:prstGeom prst="rect">
            <a:avLst/>
          </a:prstGeom>
          <a:noFill/>
          <a:ln w="19050">
            <a:no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b" anchorCtr="0">
            <a:noAutofit/>
          </a:bodyPr>
          <a:lstStyle/>
          <a:p>
            <a:pPr marL="117475" lvl="0" indent="-117475">
              <a:lnSpc>
                <a:spcPct val="90000"/>
              </a:lnSpc>
              <a:spcBef>
                <a:spcPts val="600"/>
              </a:spcBef>
            </a:pPr>
            <a:r>
              <a:rPr lang="en-US" b="1" dirty="0">
                <a:solidFill>
                  <a:schemeClr val="tx1"/>
                </a:solidFill>
              </a:rPr>
              <a:t>“Together, these three facilities can and will support the most potent </a:t>
            </a:r>
            <a:r>
              <a:rPr lang="en-US" b="1" dirty="0" smtClean="0">
                <a:solidFill>
                  <a:schemeClr val="tx1"/>
                </a:solidFill>
              </a:rPr>
              <a:t/>
            </a:r>
            <a:br>
              <a:rPr lang="en-US" b="1" dirty="0" smtClean="0">
                <a:solidFill>
                  <a:schemeClr val="tx1"/>
                </a:solidFill>
              </a:rPr>
            </a:br>
            <a:r>
              <a:rPr lang="en-US" b="1" dirty="0" smtClean="0">
                <a:solidFill>
                  <a:schemeClr val="tx1"/>
                </a:solidFill>
              </a:rPr>
              <a:t>and </a:t>
            </a:r>
            <a:r>
              <a:rPr lang="en-US" b="1" dirty="0">
                <a:solidFill>
                  <a:schemeClr val="tx1"/>
                </a:solidFill>
              </a:rPr>
              <a:t>complete range of neutron beam facilities available in the world, </a:t>
            </a:r>
            <a:r>
              <a:rPr lang="en-US" b="1" dirty="0" smtClean="0">
                <a:solidFill>
                  <a:schemeClr val="tx1"/>
                </a:solidFill>
              </a:rPr>
              <a:t/>
            </a:r>
            <a:br>
              <a:rPr lang="en-US" b="1" dirty="0" smtClean="0">
                <a:solidFill>
                  <a:schemeClr val="tx1"/>
                </a:solidFill>
              </a:rPr>
            </a:br>
            <a:r>
              <a:rPr lang="en-US" b="1" dirty="0" smtClean="0">
                <a:solidFill>
                  <a:schemeClr val="tx1"/>
                </a:solidFill>
              </a:rPr>
              <a:t>now </a:t>
            </a:r>
            <a:r>
              <a:rPr lang="en-US" b="1" dirty="0">
                <a:solidFill>
                  <a:schemeClr val="tx1"/>
                </a:solidFill>
              </a:rPr>
              <a:t>and in the foreseeable future.” </a:t>
            </a:r>
          </a:p>
          <a:p>
            <a:pPr marL="117475" lvl="0" indent="-117475" algn="r">
              <a:lnSpc>
                <a:spcPct val="90000"/>
              </a:lnSpc>
              <a:spcBef>
                <a:spcPts val="600"/>
              </a:spcBef>
            </a:pPr>
            <a:r>
              <a:rPr lang="en-US" sz="1400" dirty="0">
                <a:solidFill>
                  <a:schemeClr val="tx1"/>
                </a:solidFill>
              </a:rPr>
              <a:t>ORNL Neutron Advisory Board, 2013</a:t>
            </a:r>
          </a:p>
        </p:txBody>
      </p:sp>
      <p:sp>
        <p:nvSpPr>
          <p:cNvPr id="2" name="Title 1"/>
          <p:cNvSpPr>
            <a:spLocks noGrp="1"/>
          </p:cNvSpPr>
          <p:nvPr>
            <p:ph type="title"/>
          </p:nvPr>
        </p:nvSpPr>
        <p:spPr>
          <a:xfrm>
            <a:off x="202909" y="177800"/>
            <a:ext cx="8832457" cy="484748"/>
          </a:xfrm>
        </p:spPr>
        <p:txBody>
          <a:bodyPr/>
          <a:lstStyle/>
          <a:p>
            <a:r>
              <a:rPr lang="en-US" dirty="0"/>
              <a:t>Complementarity </a:t>
            </a:r>
            <a:r>
              <a:rPr lang="en-US" dirty="0" smtClean="0"/>
              <a:t>across 3 ORNL neutron sources provides unrivaled capabilities</a:t>
            </a:r>
            <a:endParaRPr lang="en-US" dirty="0"/>
          </a:p>
        </p:txBody>
      </p:sp>
      <p:sp>
        <p:nvSpPr>
          <p:cNvPr id="10" name="Rectangle 9"/>
          <p:cNvSpPr/>
          <p:nvPr/>
        </p:nvSpPr>
        <p:spPr>
          <a:xfrm>
            <a:off x="357275" y="2652953"/>
            <a:ext cx="2693284" cy="1656779"/>
          </a:xfrm>
          <a:prstGeom prst="rect">
            <a:avLst/>
          </a:prstGeom>
          <a:ln w="19050">
            <a:gradFill flip="none" rotWithShape="1">
              <a:gsLst>
                <a:gs pos="67000">
                  <a:schemeClr val="bg2"/>
                </a:gs>
                <a:gs pos="0">
                  <a:schemeClr val="accent1"/>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sz="1600" b="1" dirty="0">
                <a:solidFill>
                  <a:schemeClr val="accent1"/>
                </a:solidFill>
              </a:rPr>
              <a:t>STS: </a:t>
            </a:r>
            <a:r>
              <a:rPr lang="en-US" sz="1600" dirty="0">
                <a:solidFill>
                  <a:schemeClr val="tx1"/>
                </a:solidFill>
              </a:rPr>
              <a:t>Optimized </a:t>
            </a:r>
            <a:r>
              <a:rPr lang="en-US" sz="1600" dirty="0" smtClean="0">
                <a:solidFill>
                  <a:schemeClr val="tx1"/>
                </a:solidFill>
              </a:rPr>
              <a:t/>
            </a:r>
            <a:br>
              <a:rPr lang="en-US" sz="1600" dirty="0" smtClean="0">
                <a:solidFill>
                  <a:schemeClr val="tx1"/>
                </a:solidFill>
              </a:rPr>
            </a:br>
            <a:r>
              <a:rPr lang="en-US" sz="1600" dirty="0" smtClean="0">
                <a:solidFill>
                  <a:schemeClr val="tx1"/>
                </a:solidFill>
              </a:rPr>
              <a:t>for </a:t>
            </a:r>
            <a:r>
              <a:rPr lang="en-US" sz="1600" dirty="0">
                <a:solidFill>
                  <a:schemeClr val="tx1"/>
                </a:solidFill>
              </a:rPr>
              <a:t>cold neutrons </a:t>
            </a:r>
            <a:r>
              <a:rPr lang="en-US" sz="1600" dirty="0" smtClean="0">
                <a:solidFill>
                  <a:schemeClr val="tx1"/>
                </a:solidFill>
              </a:rPr>
              <a:t/>
            </a:r>
            <a:br>
              <a:rPr lang="en-US" sz="1600" dirty="0" smtClean="0">
                <a:solidFill>
                  <a:schemeClr val="tx1"/>
                </a:solidFill>
              </a:rPr>
            </a:br>
            <a:r>
              <a:rPr lang="en-US" sz="1600" dirty="0" smtClean="0">
                <a:solidFill>
                  <a:schemeClr val="tx1"/>
                </a:solidFill>
              </a:rPr>
              <a:t>with </a:t>
            </a:r>
            <a:r>
              <a:rPr lang="en-US" sz="1600" dirty="0">
                <a:solidFill>
                  <a:schemeClr val="tx1"/>
                </a:solidFill>
              </a:rPr>
              <a:t>high peak brightness</a:t>
            </a:r>
          </a:p>
        </p:txBody>
      </p:sp>
      <p:sp>
        <p:nvSpPr>
          <p:cNvPr id="11" name="Rectangle 10"/>
          <p:cNvSpPr/>
          <p:nvPr/>
        </p:nvSpPr>
        <p:spPr>
          <a:xfrm>
            <a:off x="3214775" y="2652953"/>
            <a:ext cx="2693284" cy="1656779"/>
          </a:xfrm>
          <a:prstGeom prst="rect">
            <a:avLst/>
          </a:prstGeom>
          <a:ln w="19050">
            <a:gradFill flip="none" rotWithShape="1">
              <a:gsLst>
                <a:gs pos="67000">
                  <a:schemeClr val="bg2"/>
                </a:gs>
                <a:gs pos="0">
                  <a:schemeClr val="accent2"/>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sz="1600" b="1" dirty="0">
                <a:solidFill>
                  <a:schemeClr val="accent2"/>
                </a:solidFill>
              </a:rPr>
              <a:t>FTS: </a:t>
            </a:r>
            <a:r>
              <a:rPr lang="en-US" sz="1600" dirty="0" smtClean="0">
                <a:solidFill>
                  <a:schemeClr val="tx1"/>
                </a:solidFill>
              </a:rPr>
              <a:t>Optimized</a:t>
            </a:r>
            <a:br>
              <a:rPr lang="en-US" sz="1600" dirty="0" smtClean="0">
                <a:solidFill>
                  <a:schemeClr val="tx1"/>
                </a:solidFill>
              </a:rPr>
            </a:br>
            <a:r>
              <a:rPr lang="en-US" sz="1600" dirty="0" smtClean="0">
                <a:solidFill>
                  <a:schemeClr val="tx1"/>
                </a:solidFill>
              </a:rPr>
              <a:t> </a:t>
            </a:r>
            <a:r>
              <a:rPr lang="en-US" sz="1600" dirty="0">
                <a:solidFill>
                  <a:schemeClr val="tx1"/>
                </a:solidFill>
              </a:rPr>
              <a:t>for thermal and epithermal neutrons with high wavelength resolution</a:t>
            </a:r>
          </a:p>
        </p:txBody>
      </p:sp>
      <p:sp>
        <p:nvSpPr>
          <p:cNvPr id="12" name="Rectangle 11"/>
          <p:cNvSpPr/>
          <p:nvPr/>
        </p:nvSpPr>
        <p:spPr>
          <a:xfrm>
            <a:off x="6072275" y="2652953"/>
            <a:ext cx="2693284" cy="1656779"/>
          </a:xfrm>
          <a:prstGeom prst="rect">
            <a:avLst/>
          </a:prstGeom>
          <a:ln w="19050">
            <a:gradFill flip="none" rotWithShape="1">
              <a:gsLst>
                <a:gs pos="67000">
                  <a:schemeClr val="bg2"/>
                </a:gs>
                <a:gs pos="0">
                  <a:schemeClr val="tx1"/>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sz="1600" b="1" dirty="0">
                <a:solidFill>
                  <a:schemeClr val="tx1"/>
                </a:solidFill>
              </a:rPr>
              <a:t>HFIR: </a:t>
            </a:r>
            <a:r>
              <a:rPr lang="en-US" sz="1600" dirty="0">
                <a:solidFill>
                  <a:schemeClr val="tx1"/>
                </a:solidFill>
              </a:rPr>
              <a:t>Optimized </a:t>
            </a:r>
            <a:r>
              <a:rPr lang="en-US" sz="1600" dirty="0" smtClean="0">
                <a:solidFill>
                  <a:schemeClr val="tx1"/>
                </a:solidFill>
              </a:rPr>
              <a:t/>
            </a:r>
            <a:br>
              <a:rPr lang="en-US" sz="1600" dirty="0" smtClean="0">
                <a:solidFill>
                  <a:schemeClr val="tx1"/>
                </a:solidFill>
              </a:rPr>
            </a:br>
            <a:r>
              <a:rPr lang="en-US" sz="1600" dirty="0" smtClean="0">
                <a:solidFill>
                  <a:schemeClr val="tx1"/>
                </a:solidFill>
              </a:rPr>
              <a:t>for </a:t>
            </a:r>
            <a:r>
              <a:rPr lang="en-US" sz="1600" dirty="0">
                <a:solidFill>
                  <a:schemeClr val="tx1"/>
                </a:solidFill>
              </a:rPr>
              <a:t>cold and thermal neutrons </a:t>
            </a:r>
            <a:r>
              <a:rPr lang="en-US" sz="1600" dirty="0" smtClean="0">
                <a:solidFill>
                  <a:schemeClr val="tx1"/>
                </a:solidFill>
              </a:rPr>
              <a:t>with </a:t>
            </a:r>
            <a:r>
              <a:rPr lang="en-US" sz="1600" dirty="0">
                <a:solidFill>
                  <a:schemeClr val="tx1"/>
                </a:solidFill>
              </a:rPr>
              <a:t>high </a:t>
            </a:r>
            <a:r>
              <a:rPr lang="en-US" sz="1600" dirty="0" smtClean="0">
                <a:solidFill>
                  <a:schemeClr val="tx1"/>
                </a:solidFill>
              </a:rPr>
              <a:t/>
            </a:r>
            <a:br>
              <a:rPr lang="en-US" sz="1600" dirty="0" smtClean="0">
                <a:solidFill>
                  <a:schemeClr val="tx1"/>
                </a:solidFill>
              </a:rPr>
            </a:br>
            <a:r>
              <a:rPr lang="en-US" sz="1600" dirty="0" smtClean="0">
                <a:solidFill>
                  <a:schemeClr val="tx1"/>
                </a:solidFill>
              </a:rPr>
              <a:t>time-averaged </a:t>
            </a:r>
            <a:r>
              <a:rPr lang="en-US" sz="1600" dirty="0">
                <a:solidFill>
                  <a:schemeClr val="tx1"/>
                </a:solidFill>
              </a:rPr>
              <a:t>brightness</a:t>
            </a:r>
          </a:p>
        </p:txBody>
      </p:sp>
      <p:sp>
        <p:nvSpPr>
          <p:cNvPr id="13" name="Left-Right Arrow 12"/>
          <p:cNvSpPr/>
          <p:nvPr/>
        </p:nvSpPr>
        <p:spPr>
          <a:xfrm rot="10800000">
            <a:off x="96231" y="2276578"/>
            <a:ext cx="8939136" cy="389216"/>
          </a:xfrm>
          <a:prstGeom prst="leftRightArrow">
            <a:avLst/>
          </a:prstGeom>
          <a:solidFill>
            <a:schemeClr val="bg1"/>
          </a:solidFill>
          <a:ln w="19050">
            <a:gradFill flip="none" rotWithShape="1">
              <a:gsLst>
                <a:gs pos="100000">
                  <a:schemeClr val="accent1"/>
                </a:gs>
                <a:gs pos="50000">
                  <a:schemeClr val="accent2"/>
                </a:gs>
                <a:gs pos="0">
                  <a:schemeClr val="tx1"/>
                </a:gs>
              </a:gsLst>
              <a:lin ang="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eak brightness ornl.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8976" y="3962400"/>
            <a:ext cx="2882646" cy="2171700"/>
          </a:xfrm>
          <a:prstGeom prst="rect">
            <a:avLst/>
          </a:prstGeom>
        </p:spPr>
      </p:pic>
      <p:pic>
        <p:nvPicPr>
          <p:cNvPr id="7" name="Picture 6" descr="pulse widths ORNL.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4576" y="4018368"/>
            <a:ext cx="2900934" cy="2114550"/>
          </a:xfrm>
          <a:prstGeom prst="rect">
            <a:avLst/>
          </a:prstGeom>
        </p:spPr>
      </p:pic>
      <p:pic>
        <p:nvPicPr>
          <p:cNvPr id="8" name="Picture 7" descr="average brighness ornl.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16376" y="3962400"/>
            <a:ext cx="2882646" cy="2160270"/>
          </a:xfrm>
          <a:prstGeom prst="rect">
            <a:avLst/>
          </a:prstGeom>
        </p:spPr>
      </p:pic>
    </p:spTree>
    <p:extLst>
      <p:ext uri="{BB962C8B-B14F-4D97-AF65-F5344CB8AC3E}">
        <p14:creationId xmlns:p14="http://schemas.microsoft.com/office/powerpoint/2010/main" val="3313656572"/>
      </p:ext>
    </p:extLst>
  </p:cSld>
  <p:clrMapOvr>
    <a:masterClrMapping/>
  </p:clrMapOvr>
  <mc:AlternateContent xmlns:mc="http://schemas.openxmlformats.org/markup-compatibility/2006" xmlns:p14="http://schemas.microsoft.com/office/powerpoint/2010/main">
    <mc:Choice Requires="p14">
      <p:transition spd="slow" p14:dur="2000" advTm="54737"/>
    </mc:Choice>
    <mc:Fallback xmlns="">
      <p:transition xmlns:p14="http://schemas.microsoft.com/office/powerpoint/2010/main" spd="slow" advTm="5473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358343" y="1371600"/>
            <a:ext cx="8404658" cy="2308910"/>
            <a:chOff x="358342" y="1371600"/>
            <a:chExt cx="9613361" cy="2308910"/>
          </a:xfrm>
        </p:grpSpPr>
        <p:sp>
          <p:nvSpPr>
            <p:cNvPr id="14" name="Rectangle 13"/>
            <p:cNvSpPr/>
            <p:nvPr/>
          </p:nvSpPr>
          <p:spPr>
            <a:xfrm>
              <a:off x="358342" y="1371600"/>
              <a:ext cx="3080614" cy="2308910"/>
            </a:xfrm>
            <a:prstGeom prst="rect">
              <a:avLst/>
            </a:prstGeom>
            <a:ln w="28575">
              <a:gradFill flip="none" rotWithShape="1">
                <a:gsLst>
                  <a:gs pos="67000">
                    <a:schemeClr val="bg2"/>
                  </a:gs>
                  <a:gs pos="0">
                    <a:schemeClr val="tx1"/>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dirty="0">
                  <a:solidFill>
                    <a:schemeClr val="tx1"/>
                  </a:solidFill>
                </a:rPr>
                <a:t>Short pulse provides highest peak </a:t>
              </a:r>
              <a:r>
                <a:rPr lang="en-US" dirty="0" smtClean="0">
                  <a:solidFill>
                    <a:schemeClr val="tx1"/>
                  </a:solidFill>
                </a:rPr>
                <a:t>brightness</a:t>
              </a:r>
              <a:br>
                <a:rPr lang="en-US" dirty="0" smtClean="0">
                  <a:solidFill>
                    <a:schemeClr val="tx1"/>
                  </a:solidFill>
                </a:rPr>
              </a:br>
              <a:r>
                <a:rPr lang="en-US" dirty="0" smtClean="0">
                  <a:solidFill>
                    <a:schemeClr val="tx1"/>
                  </a:solidFill>
                </a:rPr>
                <a:t>of </a:t>
              </a:r>
              <a:r>
                <a:rPr lang="en-US" dirty="0">
                  <a:solidFill>
                    <a:schemeClr val="tx1"/>
                  </a:solidFill>
                </a:rPr>
                <a:t>any current </a:t>
              </a:r>
              <a:br>
                <a:rPr lang="en-US" dirty="0">
                  <a:solidFill>
                    <a:schemeClr val="tx1"/>
                  </a:solidFill>
                </a:rPr>
              </a:br>
              <a:r>
                <a:rPr lang="en-US" dirty="0">
                  <a:solidFill>
                    <a:schemeClr val="tx1"/>
                  </a:solidFill>
                </a:rPr>
                <a:t>or envisioned source </a:t>
              </a:r>
            </a:p>
          </p:txBody>
        </p:sp>
        <p:sp>
          <p:nvSpPr>
            <p:cNvPr id="16" name="Rectangle 15"/>
            <p:cNvSpPr/>
            <p:nvPr/>
          </p:nvSpPr>
          <p:spPr>
            <a:xfrm>
              <a:off x="3624715" y="1371600"/>
              <a:ext cx="3080614" cy="2308910"/>
            </a:xfrm>
            <a:prstGeom prst="rect">
              <a:avLst/>
            </a:prstGeom>
            <a:ln w="28575">
              <a:gradFill flip="none" rotWithShape="1">
                <a:gsLst>
                  <a:gs pos="67000">
                    <a:schemeClr val="bg2"/>
                  </a:gs>
                  <a:gs pos="0">
                    <a:schemeClr val="tx1"/>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dirty="0">
                  <a:solidFill>
                    <a:schemeClr val="tx1"/>
                  </a:solidFill>
                </a:rPr>
                <a:t>Long-wavelength beams are optimized for high brightness</a:t>
              </a:r>
            </a:p>
          </p:txBody>
        </p:sp>
        <p:sp>
          <p:nvSpPr>
            <p:cNvPr id="17" name="Rectangle 16"/>
            <p:cNvSpPr/>
            <p:nvPr/>
          </p:nvSpPr>
          <p:spPr>
            <a:xfrm>
              <a:off x="6891089" y="1371600"/>
              <a:ext cx="3080614" cy="2308910"/>
            </a:xfrm>
            <a:prstGeom prst="rect">
              <a:avLst/>
            </a:prstGeom>
            <a:ln w="28575">
              <a:gradFill flip="none" rotWithShape="1">
                <a:gsLst>
                  <a:gs pos="67000">
                    <a:schemeClr val="bg2"/>
                  </a:gs>
                  <a:gs pos="0">
                    <a:schemeClr val="tx1"/>
                  </a:gs>
                  <a:gs pos="100000">
                    <a:schemeClr val="bg1">
                      <a:alpha val="0"/>
                    </a:schemeClr>
                  </a:gs>
                </a:gsLst>
                <a:lin ang="5400000" scaled="1"/>
                <a:tileRect/>
              </a:gradFill>
            </a:ln>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36206" tIns="136206" rIns="136206" bIns="136206" numCol="1" spcCol="1270" anchor="t" anchorCtr="0">
              <a:noAutofit/>
            </a:bodyPr>
            <a:lstStyle/>
            <a:p>
              <a:pPr lvl="0" algn="ctr" defTabSz="800100">
                <a:lnSpc>
                  <a:spcPct val="90000"/>
                </a:lnSpc>
                <a:spcBef>
                  <a:spcPts val="1200"/>
                </a:spcBef>
                <a:spcAft>
                  <a:spcPts val="0"/>
                </a:spcAft>
              </a:pPr>
              <a:r>
                <a:rPr lang="en-US" dirty="0">
                  <a:solidFill>
                    <a:schemeClr val="tx1"/>
                  </a:solidFill>
                </a:rPr>
                <a:t>Low repetition rate provides largest range of accessible wavelengths </a:t>
              </a:r>
              <a:r>
                <a:rPr lang="en-US" dirty="0" smtClean="0">
                  <a:solidFill>
                    <a:schemeClr val="tx1"/>
                  </a:solidFill>
                </a:rPr>
                <a:t/>
              </a:r>
              <a:br>
                <a:rPr lang="en-US" dirty="0" smtClean="0">
                  <a:solidFill>
                    <a:schemeClr val="tx1"/>
                  </a:solidFill>
                </a:rPr>
              </a:br>
              <a:r>
                <a:rPr lang="en-US" dirty="0" smtClean="0">
                  <a:solidFill>
                    <a:schemeClr val="tx1"/>
                  </a:solidFill>
                </a:rPr>
                <a:t>(</a:t>
              </a:r>
              <a:r>
                <a:rPr lang="en-US" dirty="0">
                  <a:solidFill>
                    <a:schemeClr val="tx1"/>
                  </a:solidFill>
                </a:rPr>
                <a:t>length scales)</a:t>
              </a:r>
            </a:p>
          </p:txBody>
        </p:sp>
      </p:grpSp>
      <p:sp>
        <p:nvSpPr>
          <p:cNvPr id="2" name="Title 1"/>
          <p:cNvSpPr>
            <a:spLocks noGrp="1"/>
          </p:cNvSpPr>
          <p:nvPr>
            <p:ph type="title"/>
          </p:nvPr>
        </p:nvSpPr>
        <p:spPr>
          <a:xfrm>
            <a:off x="202910" y="177800"/>
            <a:ext cx="8229600" cy="880369"/>
          </a:xfrm>
        </p:spPr>
        <p:txBody>
          <a:bodyPr/>
          <a:lstStyle/>
          <a:p>
            <a:r>
              <a:rPr lang="en-US" dirty="0" smtClean="0"/>
              <a:t>STS will ensure US leadership </a:t>
            </a:r>
            <a:br>
              <a:rPr lang="en-US" dirty="0" smtClean="0"/>
            </a:br>
            <a:r>
              <a:rPr lang="en-US" dirty="0" smtClean="0"/>
              <a:t>in neutron sciences</a:t>
            </a:r>
            <a:endParaRPr lang="en-US"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004" t="18445" r="15913" b="22423"/>
          <a:stretch/>
        </p:blipFill>
        <p:spPr bwMode="auto">
          <a:xfrm>
            <a:off x="1600200" y="2967681"/>
            <a:ext cx="5465875" cy="35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3441061"/>
      </p:ext>
    </p:extLst>
  </p:cSld>
  <p:clrMapOvr>
    <a:masterClrMapping/>
  </p:clrMapOvr>
  <mc:AlternateContent xmlns:mc="http://schemas.openxmlformats.org/markup-compatibility/2006" xmlns:p14="http://schemas.microsoft.com/office/powerpoint/2010/main">
    <mc:Choice Requires="p14">
      <p:transition spd="slow" p14:dur="2000" advTm="65210"/>
    </mc:Choice>
    <mc:Fallback xmlns="">
      <p:transition xmlns:p14="http://schemas.microsoft.com/office/powerpoint/2010/main" spd="slow" advTm="65210"/>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p:cNvSpPr/>
          <p:nvPr/>
        </p:nvSpPr>
        <p:spPr>
          <a:xfrm rot="5400000">
            <a:off x="6074938" y="3045797"/>
            <a:ext cx="3497897"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Rectangle 49"/>
          <p:cNvSpPr/>
          <p:nvPr/>
        </p:nvSpPr>
        <p:spPr>
          <a:xfrm rot="5400000">
            <a:off x="3965004" y="3045796"/>
            <a:ext cx="3497897"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p:cNvSpPr/>
          <p:nvPr/>
        </p:nvSpPr>
        <p:spPr>
          <a:xfrm rot="5400000">
            <a:off x="1824315" y="3049326"/>
            <a:ext cx="351375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p:cNvSpPr/>
          <p:nvPr/>
        </p:nvSpPr>
        <p:spPr>
          <a:xfrm rot="5400000">
            <a:off x="-318329" y="3057680"/>
            <a:ext cx="353046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AutoShape 4" descr="http://www.ornl.gov/Image%20Library/Main%20Nav/ORNL/Highlights/Weber_Electronic-Excitations-Transform.jpg?code=d61df5c7-dbde-4295-b11b-b597e55378c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12" descr="http://orproxy.lib.utk.edu:2100/content/image/1-s2.0-S0022459614004460-fx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14" descr="http://orproxy.lib.utk.edu:2100/content/image/1-s2.0-S0022459614004460-fx1.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16" descr="http://orproxy.lib.utk.edu:2100/content/image/1-s2.0-S0022459614004460-fx1.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8" descr="http://orproxy.lib.utk.edu:2100/content/image/1-s2.0-S0022459614004460-fx1.jp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Rectangle 19"/>
          <p:cNvSpPr/>
          <p:nvPr/>
        </p:nvSpPr>
        <p:spPr>
          <a:xfrm>
            <a:off x="460377" y="4583275"/>
            <a:ext cx="2012817" cy="978729"/>
          </a:xfrm>
          <a:prstGeom prst="rect">
            <a:avLst/>
          </a:prstGeom>
        </p:spPr>
        <p:txBody>
          <a:bodyPr wrap="square">
            <a:spAutoFit/>
          </a:bodyPr>
          <a:lstStyle/>
          <a:p>
            <a:pPr lvl="0" algn="ctr" fontAlgn="auto">
              <a:lnSpc>
                <a:spcPct val="90000"/>
              </a:lnSpc>
              <a:spcBef>
                <a:spcPts val="600"/>
              </a:spcBef>
              <a:spcAft>
                <a:spcPts val="0"/>
              </a:spcAft>
              <a:defRPr/>
            </a:pPr>
            <a:r>
              <a:rPr lang="en-US" sz="1600" dirty="0">
                <a:solidFill>
                  <a:prstClr val="black"/>
                </a:solidFill>
                <a:latin typeface="Arial"/>
                <a:cs typeface="+mn-cs"/>
              </a:rPr>
              <a:t>N</a:t>
            </a:r>
            <a:r>
              <a:rPr lang="en-US" sz="1600" dirty="0" smtClean="0">
                <a:solidFill>
                  <a:prstClr val="black"/>
                </a:solidFill>
                <a:latin typeface="Arial"/>
                <a:cs typeface="+mn-cs"/>
              </a:rPr>
              <a:t>ew </a:t>
            </a:r>
            <a:r>
              <a:rPr lang="en-US" sz="1600" dirty="0" smtClean="0">
                <a:solidFill>
                  <a:prstClr val="black"/>
                </a:solidFill>
                <a:latin typeface="Arial"/>
                <a:cs typeface="+mn-cs"/>
              </a:rPr>
              <a:t>moderator concepts for STS with x20 increase in neutron brightness </a:t>
            </a:r>
          </a:p>
        </p:txBody>
      </p:sp>
      <p:sp>
        <p:nvSpPr>
          <p:cNvPr id="27" name="Rectangle 26"/>
          <p:cNvSpPr/>
          <p:nvPr/>
        </p:nvSpPr>
        <p:spPr>
          <a:xfrm>
            <a:off x="460375" y="2346898"/>
            <a:ext cx="2012819"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Moderators</a:t>
            </a:r>
            <a:endParaRPr lang="en-US" sz="1400" b="1" dirty="0">
              <a:solidFill>
                <a:prstClr val="black"/>
              </a:solidFill>
              <a:latin typeface="Arial"/>
              <a:cs typeface="+mn-cs"/>
            </a:endParaRPr>
          </a:p>
        </p:txBody>
      </p:sp>
      <p:sp>
        <p:nvSpPr>
          <p:cNvPr id="28" name="Rectangle 27"/>
          <p:cNvSpPr/>
          <p:nvPr/>
        </p:nvSpPr>
        <p:spPr>
          <a:xfrm>
            <a:off x="2574783" y="2360484"/>
            <a:ext cx="2012819"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Detectors</a:t>
            </a:r>
            <a:endParaRPr lang="en-US" sz="1400" b="1" dirty="0">
              <a:solidFill>
                <a:prstClr val="black"/>
              </a:solidFill>
              <a:latin typeface="Arial"/>
              <a:cs typeface="+mn-cs"/>
            </a:endParaRPr>
          </a:p>
        </p:txBody>
      </p:sp>
      <p:sp>
        <p:nvSpPr>
          <p:cNvPr id="30" name="Rectangle 29"/>
          <p:cNvSpPr/>
          <p:nvPr/>
        </p:nvSpPr>
        <p:spPr>
          <a:xfrm>
            <a:off x="4695849" y="2346898"/>
            <a:ext cx="2021197"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Neutron Spin </a:t>
            </a:r>
            <a:endParaRPr lang="en-US" sz="1400" b="1" dirty="0">
              <a:solidFill>
                <a:prstClr val="black"/>
              </a:solidFill>
              <a:latin typeface="Arial"/>
              <a:cs typeface="+mn-cs"/>
            </a:endParaRPr>
          </a:p>
        </p:txBody>
      </p:sp>
      <p:sp>
        <p:nvSpPr>
          <p:cNvPr id="32" name="Rectangle 31"/>
          <p:cNvSpPr/>
          <p:nvPr/>
        </p:nvSpPr>
        <p:spPr>
          <a:xfrm>
            <a:off x="6792416" y="2360484"/>
            <a:ext cx="2021197" cy="286232"/>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Beam Choppers</a:t>
            </a:r>
            <a:endParaRPr lang="en-US" sz="1400" b="1" dirty="0">
              <a:solidFill>
                <a:prstClr val="black"/>
              </a:solidFill>
              <a:latin typeface="Arial"/>
              <a:cs typeface="+mn-cs"/>
            </a:endParaRPr>
          </a:p>
        </p:txBody>
      </p:sp>
      <p:sp>
        <p:nvSpPr>
          <p:cNvPr id="40" name="Title 1"/>
          <p:cNvSpPr txBox="1">
            <a:spLocks/>
          </p:cNvSpPr>
          <p:nvPr/>
        </p:nvSpPr>
        <p:spPr bwMode="auto">
          <a:xfrm>
            <a:off x="201618" y="312737"/>
            <a:ext cx="8628678" cy="8803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algn="l" rtl="0" eaLnBrk="1" fontAlgn="base" hangingPunct="1">
              <a:lnSpc>
                <a:spcPct val="85000"/>
              </a:lnSpc>
              <a:spcBef>
                <a:spcPct val="0"/>
              </a:spcBef>
              <a:spcAft>
                <a:spcPct val="0"/>
              </a:spcAft>
              <a:defRPr sz="3000" kern="1200">
                <a:solidFill>
                  <a:schemeClr val="tx2"/>
                </a:solidFill>
                <a:latin typeface="Arial Black" pitchFamily="34" charset="0"/>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a:lstStyle>
          <a:p>
            <a:r>
              <a:rPr lang="en-US" dirty="0" smtClean="0"/>
              <a:t>R&amp;D has established </a:t>
            </a:r>
          </a:p>
          <a:p>
            <a:r>
              <a:rPr lang="en-US" dirty="0" smtClean="0"/>
              <a:t>the technical foundation</a:t>
            </a:r>
            <a:endParaRPr lang="en-US" dirty="0"/>
          </a:p>
        </p:txBody>
      </p:sp>
      <p:sp>
        <p:nvSpPr>
          <p:cNvPr id="24" name="Rectangle 23"/>
          <p:cNvSpPr/>
          <p:nvPr/>
        </p:nvSpPr>
        <p:spPr>
          <a:xfrm>
            <a:off x="115789" y="1440122"/>
            <a:ext cx="8943625" cy="646331"/>
          </a:xfrm>
          <a:prstGeom prst="rect">
            <a:avLst/>
          </a:prstGeom>
        </p:spPr>
        <p:txBody>
          <a:bodyPr wrap="square">
            <a:spAutoFit/>
          </a:bodyPr>
          <a:lstStyle/>
          <a:p>
            <a:pPr algn="ctr">
              <a:spcBef>
                <a:spcPts val="600"/>
              </a:spcBef>
            </a:pPr>
            <a:r>
              <a:rPr lang="en-US" b="1" dirty="0" smtClean="0"/>
              <a:t>ORNL is investing institutional resources to establish innovative methods, techniques, and technologies to be deployed at the STS</a:t>
            </a:r>
            <a:endParaRPr lang="en-US" sz="1600" dirty="0"/>
          </a:p>
        </p:txBody>
      </p:sp>
      <p:grpSp>
        <p:nvGrpSpPr>
          <p:cNvPr id="25" name="Group 24"/>
          <p:cNvGrpSpPr/>
          <p:nvPr/>
        </p:nvGrpSpPr>
        <p:grpSpPr>
          <a:xfrm>
            <a:off x="2816224" y="2786940"/>
            <a:ext cx="1529936" cy="1021406"/>
            <a:chOff x="6906638" y="1092740"/>
            <a:chExt cx="2060968" cy="1375930"/>
          </a:xfrm>
        </p:grpSpPr>
        <p:pic>
          <p:nvPicPr>
            <p:cNvPr id="26" name="Picture 2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06638" y="1092740"/>
              <a:ext cx="2060968" cy="1375930"/>
            </a:xfrm>
            <a:prstGeom prst="roundRect">
              <a:avLst/>
            </a:prstGeom>
          </p:spPr>
        </p:pic>
        <p:cxnSp>
          <p:nvCxnSpPr>
            <p:cNvPr id="29" name="Straight Connector 28"/>
            <p:cNvCxnSpPr/>
            <p:nvPr/>
          </p:nvCxnSpPr>
          <p:spPr>
            <a:xfrm>
              <a:off x="6994188" y="1692613"/>
              <a:ext cx="116731" cy="4572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8673831" y="1319719"/>
              <a:ext cx="116731" cy="4572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V="1">
              <a:off x="7052553" y="1527243"/>
              <a:ext cx="1663430" cy="37937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rot="20796768">
              <a:off x="7355416" y="1578090"/>
              <a:ext cx="1232705" cy="473393"/>
            </a:xfrm>
            <a:prstGeom prst="roundRect">
              <a:avLst/>
            </a:prstGeom>
            <a:noFill/>
          </p:spPr>
          <p:txBody>
            <a:bodyPr wrap="none" rtlCol="0">
              <a:spAutoFit/>
            </a:bodyPr>
            <a:lstStyle/>
            <a:p>
              <a:pPr algn="ctr">
                <a:lnSpc>
                  <a:spcPct val="90000"/>
                </a:lnSpc>
              </a:pPr>
              <a:r>
                <a:rPr lang="en-US" sz="1600" dirty="0" smtClean="0"/>
                <a:t>7.5 mm</a:t>
              </a:r>
            </a:p>
          </p:txBody>
        </p:sp>
      </p:grpSp>
      <p:pic>
        <p:nvPicPr>
          <p:cNvPr id="35" name="Picture 34" descr="WAVESS.gif"/>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03553" y="2646716"/>
            <a:ext cx="1586677" cy="1586676"/>
          </a:xfrm>
          <a:prstGeom prst="rect">
            <a:avLst/>
          </a:prstGeom>
        </p:spPr>
      </p:pic>
      <p:pic>
        <p:nvPicPr>
          <p:cNvPr id="36" name="Picture 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54011" y="2633130"/>
            <a:ext cx="1625545" cy="1504491"/>
          </a:xfrm>
          <a:prstGeom prst="ellipse">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 name="Picture 4"/>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5056068" y="2726018"/>
            <a:ext cx="1300764" cy="1300764"/>
          </a:xfrm>
          <a:prstGeom prst="ellipse">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2" name="Rectangle 41"/>
          <p:cNvSpPr/>
          <p:nvPr/>
        </p:nvSpPr>
        <p:spPr>
          <a:xfrm>
            <a:off x="2575749" y="4583275"/>
            <a:ext cx="2012819" cy="757130"/>
          </a:xfrm>
          <a:prstGeom prst="rect">
            <a:avLst/>
          </a:prstGeom>
        </p:spPr>
        <p:txBody>
          <a:bodyPr wrap="square">
            <a:spAutoFit/>
          </a:bodyPr>
          <a:lstStyle/>
          <a:p>
            <a:pPr lvl="0" algn="ctr" fontAlgn="auto">
              <a:lnSpc>
                <a:spcPct val="90000"/>
              </a:lnSpc>
              <a:spcBef>
                <a:spcPts val="600"/>
              </a:spcBef>
              <a:spcAft>
                <a:spcPts val="0"/>
              </a:spcAft>
              <a:defRPr/>
            </a:pPr>
            <a:r>
              <a:rPr lang="en-US" sz="1600" dirty="0">
                <a:solidFill>
                  <a:prstClr val="black"/>
                </a:solidFill>
                <a:latin typeface="Arial"/>
                <a:cs typeface="+mn-cs"/>
              </a:rPr>
              <a:t>I</a:t>
            </a:r>
            <a:r>
              <a:rPr lang="en-US" sz="1600" dirty="0" smtClean="0">
                <a:solidFill>
                  <a:prstClr val="black"/>
                </a:solidFill>
                <a:latin typeface="Arial"/>
                <a:cs typeface="+mn-cs"/>
              </a:rPr>
              <a:t>ncrease </a:t>
            </a:r>
            <a:r>
              <a:rPr lang="en-US" sz="1600" dirty="0" smtClean="0">
                <a:solidFill>
                  <a:prstClr val="black"/>
                </a:solidFill>
                <a:latin typeface="Arial"/>
                <a:cs typeface="+mn-cs"/>
              </a:rPr>
              <a:t>spatial resolution (x4) and count rates (x10)</a:t>
            </a:r>
          </a:p>
        </p:txBody>
      </p:sp>
      <p:sp>
        <p:nvSpPr>
          <p:cNvPr id="43" name="Rectangle 42"/>
          <p:cNvSpPr/>
          <p:nvPr/>
        </p:nvSpPr>
        <p:spPr>
          <a:xfrm>
            <a:off x="6915115" y="4600826"/>
            <a:ext cx="1898498" cy="1200329"/>
          </a:xfrm>
          <a:prstGeom prst="rect">
            <a:avLst/>
          </a:prstGeom>
        </p:spPr>
        <p:txBody>
          <a:bodyPr wrap="square">
            <a:spAutoFit/>
          </a:bodyPr>
          <a:lstStyle/>
          <a:p>
            <a:pPr lvl="0" algn="ctr" fontAlgn="auto">
              <a:lnSpc>
                <a:spcPct val="90000"/>
              </a:lnSpc>
              <a:spcBef>
                <a:spcPts val="600"/>
              </a:spcBef>
              <a:spcAft>
                <a:spcPts val="0"/>
              </a:spcAft>
              <a:defRPr/>
            </a:pPr>
            <a:r>
              <a:rPr lang="en-US" sz="1600" dirty="0">
                <a:solidFill>
                  <a:prstClr val="black"/>
                </a:solidFill>
                <a:latin typeface="Arial"/>
                <a:cs typeface="+mn-cs"/>
              </a:rPr>
              <a:t>I</a:t>
            </a:r>
            <a:r>
              <a:rPr lang="en-US" sz="1600" dirty="0" smtClean="0">
                <a:solidFill>
                  <a:prstClr val="black"/>
                </a:solidFill>
                <a:latin typeface="Arial"/>
                <a:cs typeface="+mn-cs"/>
              </a:rPr>
              <a:t>nnovative </a:t>
            </a:r>
            <a:r>
              <a:rPr lang="en-US" sz="1600" dirty="0" smtClean="0">
                <a:solidFill>
                  <a:prstClr val="black"/>
                </a:solidFill>
                <a:latin typeface="Arial"/>
                <a:cs typeface="+mn-cs"/>
              </a:rPr>
              <a:t>instruments going from 3 to 7 orders of magnitude in relaxation times</a:t>
            </a:r>
          </a:p>
        </p:txBody>
      </p:sp>
      <p:sp>
        <p:nvSpPr>
          <p:cNvPr id="45" name="Rectangle 44"/>
          <p:cNvSpPr/>
          <p:nvPr/>
        </p:nvSpPr>
        <p:spPr>
          <a:xfrm>
            <a:off x="4710858" y="4583275"/>
            <a:ext cx="2009504" cy="1421928"/>
          </a:xfrm>
          <a:prstGeom prst="rect">
            <a:avLst/>
          </a:prstGeom>
        </p:spPr>
        <p:txBody>
          <a:bodyPr wrap="square">
            <a:spAutoFit/>
          </a:bodyPr>
          <a:lstStyle/>
          <a:p>
            <a:pPr lvl="0" algn="ctr" fontAlgn="auto">
              <a:lnSpc>
                <a:spcPct val="90000"/>
              </a:lnSpc>
              <a:spcBef>
                <a:spcPts val="600"/>
              </a:spcBef>
              <a:spcAft>
                <a:spcPts val="0"/>
              </a:spcAft>
              <a:defRPr/>
            </a:pPr>
            <a:r>
              <a:rPr lang="en-US" sz="1600" dirty="0">
                <a:solidFill>
                  <a:prstClr val="black"/>
                </a:solidFill>
                <a:latin typeface="Arial"/>
                <a:cs typeface="+mn-cs"/>
              </a:rPr>
              <a:t>U</a:t>
            </a:r>
            <a:r>
              <a:rPr lang="en-US" sz="1600" dirty="0" smtClean="0">
                <a:solidFill>
                  <a:prstClr val="black"/>
                </a:solidFill>
                <a:latin typeface="Arial"/>
                <a:cs typeface="+mn-cs"/>
              </a:rPr>
              <a:t>nlock </a:t>
            </a:r>
            <a:r>
              <a:rPr lang="en-US" sz="1600" dirty="0" smtClean="0">
                <a:solidFill>
                  <a:prstClr val="black"/>
                </a:solidFill>
                <a:latin typeface="Arial"/>
                <a:cs typeface="+mn-cs"/>
              </a:rPr>
              <a:t>fundamental interactions and coupling in complex materials by increasing energy resolution by x100</a:t>
            </a:r>
          </a:p>
        </p:txBody>
      </p:sp>
    </p:spTree>
    <p:extLst>
      <p:ext uri="{BB962C8B-B14F-4D97-AF65-F5344CB8AC3E}">
        <p14:creationId xmlns:p14="http://schemas.microsoft.com/office/powerpoint/2010/main" val="17776964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p:cNvSpPr/>
          <p:nvPr/>
        </p:nvSpPr>
        <p:spPr>
          <a:xfrm rot="5400000">
            <a:off x="-318329" y="3057680"/>
            <a:ext cx="353046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Rectangle 35"/>
          <p:cNvSpPr/>
          <p:nvPr/>
        </p:nvSpPr>
        <p:spPr>
          <a:xfrm rot="5400000">
            <a:off x="5937148" y="3057167"/>
            <a:ext cx="353046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7" name="Rectangle 36"/>
          <p:cNvSpPr/>
          <p:nvPr/>
        </p:nvSpPr>
        <p:spPr>
          <a:xfrm rot="5400000">
            <a:off x="3890249" y="3066214"/>
            <a:ext cx="353046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33"/>
          <p:cNvSpPr/>
          <p:nvPr/>
        </p:nvSpPr>
        <p:spPr>
          <a:xfrm rot="5400000">
            <a:off x="1762827" y="3057680"/>
            <a:ext cx="3530466" cy="2012818"/>
          </a:xfrm>
          <a:prstGeom prst="rect">
            <a:avLst/>
          </a:prstGeom>
          <a:solidFill>
            <a:schemeClr val="bg1"/>
          </a:solidFill>
          <a:ln w="25400">
            <a:gradFill flip="none" rotWithShape="1">
              <a:gsLst>
                <a:gs pos="0">
                  <a:schemeClr val="tx1"/>
                </a:gs>
                <a:gs pos="66000">
                  <a:srgbClr val="FFFFFF"/>
                </a:gs>
              </a:gsLst>
              <a:lin ang="0" scaled="1"/>
              <a:tileRect/>
            </a:gra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AutoShape 4" descr="http://www.ornl.gov/Image%20Library/Main%20Nav/ORNL/Highlights/Weber_Electronic-Excitations-Transform.jpg?code=d61df5c7-dbde-4295-b11b-b597e55378c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12" descr="http://orproxy.lib.utk.edu:2100/content/image/1-s2.0-S0022459614004460-fx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14" descr="http://orproxy.lib.utk.edu:2100/content/image/1-s2.0-S0022459614004460-fx1.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16" descr="http://orproxy.lib.utk.edu:2100/content/image/1-s2.0-S0022459614004460-fx1.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8" descr="http://orproxy.lib.utk.edu:2100/content/image/1-s2.0-S0022459614004460-fx1.jp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Rectangle 26"/>
          <p:cNvSpPr/>
          <p:nvPr/>
        </p:nvSpPr>
        <p:spPr>
          <a:xfrm>
            <a:off x="493192" y="2326315"/>
            <a:ext cx="1907424" cy="480131"/>
          </a:xfrm>
          <a:prstGeom prst="rect">
            <a:avLst/>
          </a:prstGeom>
        </p:spPr>
        <p:txBody>
          <a:bodyPr>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Dynamic nuclear polarization</a:t>
            </a:r>
            <a:endParaRPr lang="en-US" sz="1400" b="1" dirty="0">
              <a:solidFill>
                <a:prstClr val="black"/>
              </a:solidFill>
              <a:latin typeface="Arial"/>
              <a:cs typeface="+mn-cs"/>
            </a:endParaRPr>
          </a:p>
        </p:txBody>
      </p:sp>
      <p:sp>
        <p:nvSpPr>
          <p:cNvPr id="28" name="Rectangle 27"/>
          <p:cNvSpPr/>
          <p:nvPr/>
        </p:nvSpPr>
        <p:spPr>
          <a:xfrm>
            <a:off x="2521651" y="2343006"/>
            <a:ext cx="2102119" cy="480131"/>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Hierarchical and composite materials</a:t>
            </a:r>
            <a:endParaRPr lang="en-US" sz="1400" b="1" dirty="0">
              <a:solidFill>
                <a:prstClr val="black"/>
              </a:solidFill>
              <a:latin typeface="Arial"/>
              <a:cs typeface="+mn-cs"/>
            </a:endParaRPr>
          </a:p>
        </p:txBody>
      </p:sp>
      <p:sp>
        <p:nvSpPr>
          <p:cNvPr id="30" name="Rectangle 29"/>
          <p:cNvSpPr/>
          <p:nvPr/>
        </p:nvSpPr>
        <p:spPr>
          <a:xfrm>
            <a:off x="4640694" y="2346617"/>
            <a:ext cx="2021197" cy="480131"/>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Dynamics at extreme pressures</a:t>
            </a:r>
            <a:endParaRPr lang="en-US" sz="1400" b="1" dirty="0">
              <a:solidFill>
                <a:prstClr val="black"/>
              </a:solidFill>
              <a:latin typeface="Arial"/>
              <a:cs typeface="+mn-cs"/>
            </a:endParaRPr>
          </a:p>
        </p:txBody>
      </p:sp>
      <p:sp>
        <p:nvSpPr>
          <p:cNvPr id="32" name="Rectangle 31"/>
          <p:cNvSpPr/>
          <p:nvPr/>
        </p:nvSpPr>
        <p:spPr>
          <a:xfrm>
            <a:off x="6726506" y="2350228"/>
            <a:ext cx="2021197" cy="480131"/>
          </a:xfrm>
          <a:prstGeom prst="rect">
            <a:avLst/>
          </a:prstGeom>
        </p:spPr>
        <p:txBody>
          <a:bodyPr wrap="square">
            <a:spAutoFit/>
          </a:bodyPr>
          <a:lstStyle/>
          <a:p>
            <a:pPr lvl="0" algn="ctr" fontAlgn="auto">
              <a:lnSpc>
                <a:spcPct val="90000"/>
              </a:lnSpc>
              <a:spcBef>
                <a:spcPts val="600"/>
              </a:spcBef>
              <a:spcAft>
                <a:spcPts val="0"/>
              </a:spcAft>
              <a:defRPr/>
            </a:pPr>
            <a:r>
              <a:rPr lang="en-US" sz="1400" b="1" dirty="0" smtClean="0">
                <a:solidFill>
                  <a:prstClr val="black"/>
                </a:solidFill>
                <a:latin typeface="Arial"/>
                <a:cs typeface="+mn-cs"/>
              </a:rPr>
              <a:t>In situ real time chemical catalysis</a:t>
            </a:r>
            <a:endParaRPr lang="en-US" sz="1400" b="1" dirty="0">
              <a:solidFill>
                <a:prstClr val="black"/>
              </a:solidFill>
              <a:latin typeface="Arial"/>
              <a:cs typeface="+mn-cs"/>
            </a:endParaRPr>
          </a:p>
        </p:txBody>
      </p:sp>
      <p:pic>
        <p:nvPicPr>
          <p:cNvPr id="42" name="Picture 11"/>
          <p:cNvPicPr>
            <a:picLocks noChangeAspect="1" noChangeArrowheads="1"/>
          </p:cNvPicPr>
          <p:nvPr/>
        </p:nvPicPr>
        <p:blipFill rotWithShape="1">
          <a:blip r:embed="rId5">
            <a:extLst>
              <a:ext uri="{28A0092B-C50C-407E-A947-70E740481C1C}">
                <a14:useLocalDpi xmlns:a14="http://schemas.microsoft.com/office/drawing/2010/main" val="0"/>
              </a:ext>
            </a:extLst>
          </a:blip>
          <a:srcRect l="22478" t="34902" r="56693" b="35353"/>
          <a:stretch/>
        </p:blipFill>
        <p:spPr bwMode="auto">
          <a:xfrm>
            <a:off x="4859180" y="3026253"/>
            <a:ext cx="1446124" cy="1297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42"/>
          <p:cNvPicPr/>
          <p:nvPr/>
        </p:nvPicPr>
        <p:blipFill rotWithShape="1">
          <a:blip r:embed="rId6" cstate="print">
            <a:extLst>
              <a:ext uri="{28A0092B-C50C-407E-A947-70E740481C1C}">
                <a14:useLocalDpi xmlns:a14="http://schemas.microsoft.com/office/drawing/2010/main" val="0"/>
              </a:ext>
            </a:extLst>
          </a:blip>
          <a:srcRect l="2587" r="2587"/>
          <a:stretch/>
        </p:blipFill>
        <p:spPr bwMode="auto">
          <a:xfrm>
            <a:off x="6945453" y="3143580"/>
            <a:ext cx="1462689" cy="1180565"/>
          </a:xfrm>
          <a:prstGeom prst="rect">
            <a:avLst/>
          </a:prstGeom>
          <a:noFill/>
          <a:ln>
            <a:noFill/>
          </a:ln>
        </p:spPr>
      </p:pic>
      <p:sp>
        <p:nvSpPr>
          <p:cNvPr id="24" name="Rectangle 23"/>
          <p:cNvSpPr/>
          <p:nvPr/>
        </p:nvSpPr>
        <p:spPr>
          <a:xfrm>
            <a:off x="200375" y="1380732"/>
            <a:ext cx="8943625" cy="969496"/>
          </a:xfrm>
          <a:prstGeom prst="rect">
            <a:avLst/>
          </a:prstGeom>
        </p:spPr>
        <p:txBody>
          <a:bodyPr wrap="square">
            <a:spAutoFit/>
          </a:bodyPr>
          <a:lstStyle/>
          <a:p>
            <a:pPr algn="ctr">
              <a:spcBef>
                <a:spcPts val="600"/>
              </a:spcBef>
            </a:pPr>
            <a:r>
              <a:rPr lang="en-US" b="1" dirty="0" smtClean="0"/>
              <a:t>ORNL is investing institutional resources to establishes innovative new instrument and measurement concepts for STS beamlines</a:t>
            </a:r>
            <a:endParaRPr lang="en-US" sz="1600" dirty="0"/>
          </a:p>
          <a:p>
            <a:pPr>
              <a:spcBef>
                <a:spcPts val="600"/>
              </a:spcBef>
            </a:pPr>
            <a:endParaRPr lang="en-US" sz="1600" dirty="0"/>
          </a:p>
        </p:txBody>
      </p:sp>
      <p:sp>
        <p:nvSpPr>
          <p:cNvPr id="25" name="Rectangle 24"/>
          <p:cNvSpPr/>
          <p:nvPr/>
        </p:nvSpPr>
        <p:spPr>
          <a:xfrm>
            <a:off x="408586" y="4648858"/>
            <a:ext cx="2113065" cy="978729"/>
          </a:xfrm>
          <a:prstGeom prst="rect">
            <a:avLst/>
          </a:prstGeom>
        </p:spPr>
        <p:txBody>
          <a:bodyPr wrap="square">
            <a:spAutoFit/>
          </a:bodyPr>
          <a:lstStyle/>
          <a:p>
            <a:pPr lvl="0" algn="ctr" fontAlgn="auto">
              <a:lnSpc>
                <a:spcPct val="90000"/>
              </a:lnSpc>
              <a:spcBef>
                <a:spcPts val="600"/>
              </a:spcBef>
              <a:spcAft>
                <a:spcPts val="0"/>
              </a:spcAft>
              <a:defRPr/>
            </a:pPr>
            <a:r>
              <a:rPr lang="en-US" sz="1600" dirty="0" smtClean="0">
                <a:solidFill>
                  <a:prstClr val="black"/>
                </a:solidFill>
                <a:latin typeface="Arial"/>
                <a:cs typeface="+mn-cs"/>
              </a:rPr>
              <a:t>x100 </a:t>
            </a:r>
            <a:r>
              <a:rPr lang="en-US" sz="1600" dirty="0" smtClean="0">
                <a:solidFill>
                  <a:prstClr val="black"/>
                </a:solidFill>
                <a:latin typeface="Arial"/>
                <a:cs typeface="+mn-cs"/>
              </a:rPr>
              <a:t>gains in biological crystallography (X1000 at STS)</a:t>
            </a:r>
          </a:p>
        </p:txBody>
      </p:sp>
      <p:sp>
        <p:nvSpPr>
          <p:cNvPr id="26" name="Rectangle 25"/>
          <p:cNvSpPr/>
          <p:nvPr/>
        </p:nvSpPr>
        <p:spPr>
          <a:xfrm>
            <a:off x="2504655" y="4648858"/>
            <a:ext cx="2029814" cy="1200329"/>
          </a:xfrm>
          <a:prstGeom prst="rect">
            <a:avLst/>
          </a:prstGeom>
        </p:spPr>
        <p:txBody>
          <a:bodyPr wrap="square">
            <a:spAutoFit/>
          </a:bodyPr>
          <a:lstStyle/>
          <a:p>
            <a:pPr algn="ctr">
              <a:lnSpc>
                <a:spcPct val="90000"/>
              </a:lnSpc>
            </a:pPr>
            <a:r>
              <a:rPr lang="en-US" sz="1600" dirty="0"/>
              <a:t>W</a:t>
            </a:r>
            <a:r>
              <a:rPr lang="en-US" sz="1600" dirty="0" smtClean="0"/>
              <a:t>avelength </a:t>
            </a:r>
            <a:r>
              <a:rPr lang="en-US" sz="1600" dirty="0"/>
              <a:t>resolved </a:t>
            </a:r>
            <a:r>
              <a:rPr lang="en-US" sz="1600" dirty="0" smtClean="0"/>
              <a:t>imaging and x100 in scattering from hierarchical systems</a:t>
            </a:r>
          </a:p>
        </p:txBody>
      </p:sp>
      <p:sp>
        <p:nvSpPr>
          <p:cNvPr id="29" name="Rectangle 28"/>
          <p:cNvSpPr/>
          <p:nvPr/>
        </p:nvSpPr>
        <p:spPr>
          <a:xfrm>
            <a:off x="4666158" y="4648858"/>
            <a:ext cx="2029814" cy="535531"/>
          </a:xfrm>
          <a:prstGeom prst="rect">
            <a:avLst/>
          </a:prstGeom>
        </p:spPr>
        <p:txBody>
          <a:bodyPr wrap="square">
            <a:spAutoFit/>
          </a:bodyPr>
          <a:lstStyle/>
          <a:p>
            <a:pPr algn="ctr">
              <a:lnSpc>
                <a:spcPct val="90000"/>
              </a:lnSpc>
            </a:pPr>
            <a:r>
              <a:rPr lang="en-US" sz="1600" dirty="0">
                <a:solidFill>
                  <a:prstClr val="black"/>
                </a:solidFill>
                <a:latin typeface="Arial"/>
                <a:cs typeface="+mn-cs"/>
              </a:rPr>
              <a:t>I</a:t>
            </a:r>
            <a:r>
              <a:rPr lang="en-US" sz="1600" dirty="0" smtClean="0">
                <a:solidFill>
                  <a:prstClr val="black"/>
                </a:solidFill>
                <a:latin typeface="Arial"/>
                <a:cs typeface="+mn-cs"/>
              </a:rPr>
              <a:t>n</a:t>
            </a:r>
            <a:r>
              <a:rPr lang="en-US" sz="1600" dirty="0" smtClean="0"/>
              <a:t>elastic </a:t>
            </a:r>
            <a:r>
              <a:rPr lang="en-US" sz="1600" dirty="0"/>
              <a:t>scattering at 40 </a:t>
            </a:r>
            <a:r>
              <a:rPr lang="en-US" sz="1600" dirty="0" err="1" smtClean="0"/>
              <a:t>GPa</a:t>
            </a:r>
            <a:r>
              <a:rPr lang="en-US" sz="1600" dirty="0" smtClean="0"/>
              <a:t> (x10)</a:t>
            </a:r>
            <a:endParaRPr lang="en-US" sz="1600" dirty="0" smtClean="0">
              <a:solidFill>
                <a:prstClr val="black"/>
              </a:solidFill>
              <a:latin typeface="Arial"/>
              <a:cs typeface="+mn-cs"/>
            </a:endParaRPr>
          </a:p>
        </p:txBody>
      </p:sp>
      <p:sp>
        <p:nvSpPr>
          <p:cNvPr id="31" name="Rectangle 30"/>
          <p:cNvSpPr/>
          <p:nvPr/>
        </p:nvSpPr>
        <p:spPr>
          <a:xfrm>
            <a:off x="6722198" y="4648858"/>
            <a:ext cx="2029814" cy="757130"/>
          </a:xfrm>
          <a:prstGeom prst="rect">
            <a:avLst/>
          </a:prstGeom>
        </p:spPr>
        <p:txBody>
          <a:bodyPr wrap="square">
            <a:spAutoFit/>
          </a:bodyPr>
          <a:lstStyle/>
          <a:p>
            <a:pPr lvl="0" algn="ctr" fontAlgn="auto">
              <a:lnSpc>
                <a:spcPct val="90000"/>
              </a:lnSpc>
              <a:spcBef>
                <a:spcPts val="600"/>
              </a:spcBef>
              <a:spcAft>
                <a:spcPts val="0"/>
              </a:spcAft>
              <a:defRPr/>
            </a:pPr>
            <a:r>
              <a:rPr lang="en-US" sz="1600" dirty="0">
                <a:solidFill>
                  <a:prstClr val="black"/>
                </a:solidFill>
                <a:latin typeface="Arial"/>
                <a:cs typeface="+mn-cs"/>
              </a:rPr>
              <a:t>R</a:t>
            </a:r>
            <a:r>
              <a:rPr lang="en-US" sz="1600" dirty="0" smtClean="0">
                <a:solidFill>
                  <a:prstClr val="black"/>
                </a:solidFill>
                <a:latin typeface="Arial"/>
                <a:cs typeface="+mn-cs"/>
              </a:rPr>
              <a:t>eal-time </a:t>
            </a:r>
            <a:r>
              <a:rPr lang="en-US" sz="1600" dirty="0" smtClean="0">
                <a:solidFill>
                  <a:prstClr val="black"/>
                </a:solidFill>
                <a:latin typeface="Arial"/>
                <a:cs typeface="+mn-cs"/>
              </a:rPr>
              <a:t>in situ chemistry and catalysis</a:t>
            </a:r>
          </a:p>
        </p:txBody>
      </p:sp>
      <p:pic>
        <p:nvPicPr>
          <p:cNvPr id="45" name="XI_1.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56995" y="3003665"/>
            <a:ext cx="1552806" cy="1317048"/>
          </a:xfrm>
          <a:prstGeom prst="rect">
            <a:avLst/>
          </a:prstGeom>
        </p:spPr>
      </p:pic>
      <p:sp>
        <p:nvSpPr>
          <p:cNvPr id="46" name="Title 1"/>
          <p:cNvSpPr txBox="1">
            <a:spLocks/>
          </p:cNvSpPr>
          <p:nvPr/>
        </p:nvSpPr>
        <p:spPr bwMode="auto">
          <a:xfrm>
            <a:off x="201618" y="312738"/>
            <a:ext cx="8628678" cy="8771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algn="l" rtl="0" eaLnBrk="1" fontAlgn="base" hangingPunct="1">
              <a:lnSpc>
                <a:spcPct val="85000"/>
              </a:lnSpc>
              <a:spcBef>
                <a:spcPct val="0"/>
              </a:spcBef>
              <a:spcAft>
                <a:spcPct val="0"/>
              </a:spcAft>
              <a:defRPr sz="3000" kern="1200">
                <a:solidFill>
                  <a:schemeClr val="tx2"/>
                </a:solidFill>
                <a:latin typeface="Arial Black" pitchFamily="34" charset="0"/>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a:lstStyle>
          <a:p>
            <a:r>
              <a:rPr lang="en-US" dirty="0" smtClean="0"/>
              <a:t>R&amp;D has established </a:t>
            </a:r>
            <a:endParaRPr lang="en-US" dirty="0" smtClean="0"/>
          </a:p>
          <a:p>
            <a:r>
              <a:rPr lang="en-US" dirty="0" smtClean="0"/>
              <a:t>the </a:t>
            </a:r>
            <a:r>
              <a:rPr lang="en-US" dirty="0" smtClean="0"/>
              <a:t>technical foundation</a:t>
            </a:r>
            <a:endParaRPr lang="en-US" dirty="0"/>
          </a:p>
        </p:txBody>
      </p:sp>
      <p:pic>
        <p:nvPicPr>
          <p:cNvPr id="35" name="Picture 34"/>
          <p:cNvPicPr/>
          <p:nvPr/>
        </p:nvPicPr>
        <p:blipFill rotWithShape="1">
          <a:blip r:embed="rId8" cstate="print">
            <a:extLst>
              <a:ext uri="{28A0092B-C50C-407E-A947-70E740481C1C}">
                <a14:useLocalDpi xmlns:a14="http://schemas.microsoft.com/office/drawing/2010/main" val="0"/>
              </a:ext>
            </a:extLst>
          </a:blip>
          <a:srcRect l="76416" t="9142" r="1312" b="53148"/>
          <a:stretch/>
        </p:blipFill>
        <p:spPr>
          <a:xfrm>
            <a:off x="2804998" y="3003665"/>
            <a:ext cx="1446124" cy="1297500"/>
          </a:xfrm>
          <a:prstGeom prst="rect">
            <a:avLst/>
          </a:prstGeom>
        </p:spPr>
      </p:pic>
    </p:spTree>
    <p:extLst>
      <p:ext uri="{BB962C8B-B14F-4D97-AF65-F5344CB8AC3E}">
        <p14:creationId xmlns:p14="http://schemas.microsoft.com/office/powerpoint/2010/main" val="251009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166"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theme/theme1.xml><?xml version="1.0" encoding="utf-8"?>
<a:theme xmlns:a="http://schemas.openxmlformats.org/drawingml/2006/main" name="Default Theme">
  <a:themeElements>
    <a:clrScheme name="ORNL corporate palette May 28 saturation adjust">
      <a:dk1>
        <a:sysClr val="windowText" lastClr="000000"/>
      </a:dk1>
      <a:lt1>
        <a:sysClr val="window" lastClr="FFFFFF"/>
      </a:lt1>
      <a:dk2>
        <a:srgbClr val="1E7640"/>
      </a:dk2>
      <a:lt2>
        <a:srgbClr val="FFFFFF"/>
      </a:lt2>
      <a:accent1>
        <a:srgbClr val="306DBE"/>
      </a:accent1>
      <a:accent2>
        <a:srgbClr val="84B641"/>
      </a:accent2>
      <a:accent3>
        <a:srgbClr val="DE762D"/>
      </a:accent3>
      <a:accent4>
        <a:srgbClr val="2ABDDA"/>
      </a:accent4>
      <a:accent5>
        <a:srgbClr val="A03123"/>
      </a:accent5>
      <a:accent6>
        <a:srgbClr val="FFCD00"/>
      </a:accent6>
      <a:hlink>
        <a:srgbClr val="0070B9"/>
      </a:hlink>
      <a:folHlink>
        <a:srgbClr val="1E764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solidFill>
            <a:schemeClr val="accent1"/>
          </a:solidFill>
        </a:ln>
        <a:effectLst/>
        <a:scene3d>
          <a:camera prst="orthographicFront">
            <a:rot lat="0" lon="0" rev="0"/>
          </a:camera>
          <a:lightRig rig="threePt" dir="t">
            <a:rot lat="0" lon="0" rev="1200000"/>
          </a:lightRig>
        </a:scene3d>
        <a:sp3d/>
      </a:spPr>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defPPr algn="ctr">
          <a:lnSpc>
            <a:spcPct val="90000"/>
          </a:lnSpc>
          <a:defRPr dirty="0" smtClean="0">
            <a:solidFill>
              <a:schemeClr val="tx1"/>
            </a:solidFill>
          </a:defRPr>
        </a:defPPr>
      </a:lstStyle>
      <a:style>
        <a:lnRef idx="0">
          <a:schemeClr val="accent1"/>
        </a:lnRef>
        <a:fillRef idx="3">
          <a:schemeClr val="accent1"/>
        </a:fillRef>
        <a:effectRef idx="3">
          <a:schemeClr val="accent1"/>
        </a:effectRef>
        <a:fontRef idx="minor">
          <a:schemeClr val="lt1"/>
        </a:fontRef>
      </a:style>
    </a:spDef>
    <a:txDef>
      <a:spPr>
        <a:noFill/>
      </a:spPr>
      <a:bodyPr wrap="none" rtlCol="0">
        <a:spAutoFit/>
      </a:bodyPr>
      <a:lstStyle>
        <a:defPPr algn="ctr">
          <a:lnSpc>
            <a:spcPct val="90000"/>
          </a:lnSpc>
          <a:defRPr dirty="0" smtClean="0"/>
        </a:defPPr>
      </a:lst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305</TotalTime>
  <Words>2095</Words>
  <Application>Microsoft Office PowerPoint</Application>
  <PresentationFormat>On-screen Show (4:3)</PresentationFormat>
  <Paragraphs>392</Paragraphs>
  <Slides>33</Slides>
  <Notes>17</Notes>
  <HiddenSlides>0</HiddenSlides>
  <MMClips>2</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Default Theme</vt:lpstr>
      <vt:lpstr>SNS Upgrades  Second Target Station and Proton Power Upgrade</vt:lpstr>
      <vt:lpstr>Summary</vt:lpstr>
      <vt:lpstr>Neutron sources are an essential part  of the U.S. scientific infrastructure</vt:lpstr>
      <vt:lpstr>SNS upgrade is packaged as 2 projects: SNS-PPU and SNS-STS</vt:lpstr>
      <vt:lpstr>Community input, technical concept development, and operational experience used to finalize scope and performance of STS</vt:lpstr>
      <vt:lpstr>Upgrading SNS to a world-leading  fourth-generation neutron source</vt:lpstr>
      <vt:lpstr>SNS: World’s most intense beams  of pulsed neutrons for research</vt:lpstr>
      <vt:lpstr>Neutron scattering is a demonstrated tool for discovery and innovation</vt:lpstr>
      <vt:lpstr>Neutron scattering is a demonstrated tool for discovery and innovation </vt:lpstr>
      <vt:lpstr>We engaged the scientific community  to identify emerging science challenges that neutrons can address</vt:lpstr>
      <vt:lpstr>Meeting scientific needs and contributing to world-leading science</vt:lpstr>
      <vt:lpstr>STS will deliver new capabilities  for transformative science</vt:lpstr>
      <vt:lpstr>Three-source strategy  ensures  US leadership  in neutron sciences</vt:lpstr>
      <vt:lpstr>SNS-PPU: Path to increased power</vt:lpstr>
      <vt:lpstr>Ready to proceed: Accelerator provisions exist for beam energy increase</vt:lpstr>
      <vt:lpstr>SNS-PPU: Operational improvements ensure technical basis</vt:lpstr>
      <vt:lpstr>SNS-PPU cost estimate: ~$165M</vt:lpstr>
      <vt:lpstr>SNS-STS project comprises  4 major subsystems </vt:lpstr>
      <vt:lpstr>STS is optimized for highest neutron peak brightness at long wavelengths</vt:lpstr>
      <vt:lpstr>Science case identifies 22 instruments</vt:lpstr>
      <vt:lpstr>Next-generation instrument concepts</vt:lpstr>
      <vt:lpstr>R&amp;D has established  the technical foundation</vt:lpstr>
      <vt:lpstr>Current STS cost estimate: ~$1,327M</vt:lpstr>
      <vt:lpstr>STS Project Office has been established</vt:lpstr>
      <vt:lpstr>Summary</vt:lpstr>
      <vt:lpstr>Discussion</vt:lpstr>
      <vt:lpstr>Additional slides</vt:lpstr>
      <vt:lpstr>Neutrons are a vital tool for discovery and innovation</vt:lpstr>
      <vt:lpstr>Our neutron sources are operating reliably; user demand continues to grow</vt:lpstr>
      <vt:lpstr>Complementarity across 3 ORNL neutron sources provides unrivaled capabilities</vt:lpstr>
      <vt:lpstr>STS will ensure US leadership  in neutron sciences</vt:lpstr>
      <vt:lpstr>PowerPoint Presentation</vt:lpstr>
      <vt:lpstr>PowerPoint Presentation</vt:lpstr>
    </vt:vector>
  </TitlesOfParts>
  <Company>ORNL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SNS Upgrades  Second Target Station and Proton Power Upgrade</dc:title>
  <dc:creator>Roy, Donna Jo</dc:creator>
  <cp:lastModifiedBy>Langan, Paul</cp:lastModifiedBy>
  <cp:revision>33</cp:revision>
  <dcterms:created xsi:type="dcterms:W3CDTF">2016-02-04T14:31:32Z</dcterms:created>
  <dcterms:modified xsi:type="dcterms:W3CDTF">2016-02-04T21:33:59Z</dcterms:modified>
</cp:coreProperties>
</file>