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9" r:id="rId2"/>
    <p:sldMasterId id="2147483702" r:id="rId3"/>
  </p:sldMasterIdLst>
  <p:notesMasterIdLst>
    <p:notesMasterId r:id="rId16"/>
  </p:notesMasterIdLst>
  <p:handoutMasterIdLst>
    <p:handoutMasterId r:id="rId17"/>
  </p:handoutMasterIdLst>
  <p:sldIdLst>
    <p:sldId id="287" r:id="rId4"/>
    <p:sldId id="356" r:id="rId5"/>
    <p:sldId id="344" r:id="rId6"/>
    <p:sldId id="343" r:id="rId7"/>
    <p:sldId id="386" r:id="rId8"/>
    <p:sldId id="385" r:id="rId9"/>
    <p:sldId id="391" r:id="rId10"/>
    <p:sldId id="392" r:id="rId11"/>
    <p:sldId id="415" r:id="rId12"/>
    <p:sldId id="375" r:id="rId13"/>
    <p:sldId id="425" r:id="rId14"/>
    <p:sldId id="402" r:id="rId15"/>
  </p:sldIdLst>
  <p:sldSz cx="9144000" cy="6858000" type="screen4x3"/>
  <p:notesSz cx="7010400" cy="92964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106636"/>
    <a:srgbClr val="000000"/>
    <a:srgbClr val="FF99CC"/>
    <a:srgbClr val="B8128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7350"/>
    </p:cViewPr>
  </p:sorterViewPr>
  <p:notesViewPr>
    <p:cSldViewPr>
      <p:cViewPr>
        <p:scale>
          <a:sx n="100" d="100"/>
          <a:sy n="100" d="100"/>
        </p:scale>
        <p:origin x="-1506" y="498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 defTabSz="914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84" charset="-128"/>
              </a:defRPr>
            </a:lvl1pPr>
          </a:lstStyle>
          <a:p>
            <a:pPr>
              <a:defRPr/>
            </a:pPr>
            <a:fld id="{7FB586F5-115F-440B-8D41-D1F348F9017D}" type="datetime7">
              <a:rPr lang="en-US"/>
              <a:pPr>
                <a:defRPr/>
              </a:pPr>
              <a:t>Feb-16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 defTabSz="914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84" charset="-128"/>
              </a:defRPr>
            </a:lvl1pPr>
          </a:lstStyle>
          <a:p>
            <a:pPr>
              <a:defRPr/>
            </a:pPr>
            <a:fld id="{6E2BD8C1-AA17-4AC2-A421-14B946AF6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8498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 defTabSz="914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84" charset="-128"/>
              </a:defRPr>
            </a:lvl1pPr>
          </a:lstStyle>
          <a:p>
            <a:pPr>
              <a:defRPr/>
            </a:pPr>
            <a:fld id="{F2E3E6FD-FEC7-43E6-A180-75917638FF4B}" type="datetime7">
              <a:rPr lang="en-US"/>
              <a:pPr>
                <a:defRPr/>
              </a:pPr>
              <a:t>Feb-16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3" rIns="93165" bIns="4658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6425"/>
            <a:ext cx="5610225" cy="4183063"/>
          </a:xfrm>
          <a:prstGeom prst="rect">
            <a:avLst/>
          </a:prstGeom>
        </p:spPr>
        <p:txBody>
          <a:bodyPr vert="horz" lIns="93165" tIns="46583" rIns="93165" bIns="4658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 defTabSz="914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84" charset="-128"/>
              </a:defRPr>
            </a:lvl1pPr>
          </a:lstStyle>
          <a:p>
            <a:pPr>
              <a:defRPr/>
            </a:pPr>
            <a:fld id="{2D3E7B5A-E4C7-43D5-A9D5-8869D0DB5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605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579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1DCFF66-D34A-46CB-9780-19B3AFE9D40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2560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16BF8EB-DADE-440F-99EE-D13DD38EBF1E}" type="datetime7">
              <a:rPr lang="en-US" altLang="en-US" smtClean="0"/>
              <a:pPr eaLnBrk="1" hangingPunct="1">
                <a:spcBef>
                  <a:spcPct val="0"/>
                </a:spcBef>
              </a:pPr>
              <a:t>Feb-16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4387880-1C73-4590-96E5-716FC3685834}" type="datetime7">
              <a:rPr lang="en-US" altLang="en-US" smtClean="0">
                <a:ea typeface="ＭＳ Ｐゴシック" pitchFamily="34" charset="-128"/>
              </a:rPr>
              <a:pPr/>
              <a:t>Feb-16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CCB372A-1A8D-408B-8E48-0C02F195B67F}" type="slidenum">
              <a:rPr lang="en-US" altLang="en-US" smtClean="0">
                <a:ea typeface="ＭＳ Ｐゴシック" pitchFamily="34" charset="-128"/>
              </a:rPr>
              <a:pPr/>
              <a:t>10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696EDEE-C6E2-442A-AF82-826A8A201D4B}" type="datetime7">
              <a:rPr lang="en-US" altLang="en-US" smtClean="0">
                <a:ea typeface="ＭＳ Ｐゴシック" pitchFamily="34" charset="-128"/>
              </a:rPr>
              <a:pPr/>
              <a:t>Feb-16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1C1473-873F-4104-B87B-C28139686733}" type="slidenum">
              <a:rPr lang="en-US" altLang="en-US" smtClean="0">
                <a:ea typeface="ＭＳ Ｐゴシック" pitchFamily="34" charset="-128"/>
              </a:rPr>
              <a:pPr/>
              <a:t>11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6868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8168680-346A-45BF-8C34-2DE1A0619F5C}" type="datetime7">
              <a:rPr lang="en-US" altLang="en-US" smtClean="0">
                <a:ea typeface="ＭＳ Ｐゴシック" pitchFamily="34" charset="-128"/>
              </a:rPr>
              <a:pPr/>
              <a:t>Feb-16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7BDCA81-7462-4810-A6D3-BAF4F700A7C7}" type="slidenum">
              <a:rPr lang="en-US" altLang="en-US" smtClean="0">
                <a:ea typeface="ＭＳ Ｐゴシック" pitchFamily="34" charset="-128"/>
              </a:rPr>
              <a:pPr/>
              <a:t>12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80F8474-EFC8-4235-BEED-2A2776FAE0A2}" type="datetime7">
              <a:rPr lang="en-US" altLang="en-US" smtClean="0"/>
              <a:pPr eaLnBrk="1" hangingPunct="1">
                <a:spcBef>
                  <a:spcPct val="0"/>
                </a:spcBef>
              </a:pPr>
              <a:t>Feb-16</a:t>
            </a:fld>
            <a:endParaRPr lang="en-US" altLang="en-US" smtClean="0"/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A0AFC67-1979-4CA0-81B1-4A16641B8C89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E21D01B-E245-41B6-BCBF-0184990BEB3F}" type="datetime7">
              <a:rPr lang="en-US" altLang="en-US" smtClean="0"/>
              <a:pPr eaLnBrk="1" hangingPunct="1">
                <a:spcBef>
                  <a:spcPct val="0"/>
                </a:spcBef>
              </a:pPr>
              <a:t>Feb-16</a:t>
            </a:fld>
            <a:endParaRPr lang="en-US" altLang="en-US" smtClean="0"/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4160A5E-42E2-4DEA-B22C-CE8C2C10C058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901B60C-40A4-4E51-ABF1-21F63A3F517A}" type="datetime7">
              <a:rPr lang="en-US" altLang="en-US" smtClean="0"/>
              <a:pPr eaLnBrk="1" hangingPunct="1">
                <a:spcBef>
                  <a:spcPct val="0"/>
                </a:spcBef>
              </a:pPr>
              <a:t>Feb-16</a:t>
            </a:fld>
            <a:endParaRPr lang="en-US" altLang="en-US" smtClean="0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C5E64C1-971C-48A0-86AA-6049BF9190C6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BC2320A-5181-48C6-812A-48B6F25105A6}" type="datetime7">
              <a:rPr lang="en-US" altLang="en-US" smtClean="0">
                <a:ea typeface="ＭＳ Ｐゴシック" pitchFamily="34" charset="-128"/>
              </a:rPr>
              <a:pPr/>
              <a:t>Feb-16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FCB19A7-A439-417A-90DC-9496776E0C5D}" type="slidenum">
              <a:rPr lang="en-US" altLang="en-US" smtClean="0">
                <a:ea typeface="ＭＳ Ｐゴシック" pitchFamily="34" charset="-128"/>
              </a:rPr>
              <a:pPr/>
              <a:t>5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945ADC5-A885-40E9-AFF8-25316660D8B4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307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8CDBE73-F11B-4F52-89BC-521219DABB4F}" type="datetime7">
              <a:rPr lang="en-US" altLang="en-US" smtClean="0"/>
              <a:pPr eaLnBrk="1" hangingPunct="1">
                <a:spcBef>
                  <a:spcPct val="0"/>
                </a:spcBef>
              </a:pPr>
              <a:t>Feb-16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A6D36F4-7BDB-4FD7-BCAA-FC4C550E1E1F}" type="datetime7">
              <a:rPr lang="en-US" altLang="en-US" smtClean="0"/>
              <a:pPr eaLnBrk="1" hangingPunct="1">
                <a:spcBef>
                  <a:spcPct val="0"/>
                </a:spcBef>
              </a:pPr>
              <a:t>Feb-16</a:t>
            </a:fld>
            <a:endParaRPr lang="en-US" altLang="en-US" smtClean="0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D42049A-5075-43E0-BF39-563A6E562CBE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277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70FCC01-9410-46E1-BBB2-7D2D726710EA}" type="datetime7">
              <a:rPr lang="en-US" altLang="en-US" smtClean="0">
                <a:ea typeface="ＭＳ Ｐゴシック" pitchFamily="34" charset="-128"/>
              </a:rPr>
              <a:pPr/>
              <a:t>Feb-16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DB034C0-3281-4687-A324-46A32731ACFD}" type="slidenum">
              <a:rPr lang="en-US" altLang="en-US" smtClean="0">
                <a:ea typeface="ＭＳ Ｐゴシック" pitchFamily="34" charset="-128"/>
              </a:rPr>
              <a:pPr/>
              <a:t>8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A74499A-F260-48BA-9EE7-B84E0D1A3450}" type="datetime7">
              <a:rPr lang="en-US" altLang="en-US" smtClean="0">
                <a:ea typeface="ＭＳ Ｐゴシック" pitchFamily="34" charset="-128"/>
              </a:rPr>
              <a:pPr/>
              <a:t>Feb-16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E512E78-B861-4770-83F4-F8B836FB12C4}" type="slidenum">
              <a:rPr lang="en-US" altLang="en-US" smtClean="0">
                <a:ea typeface="ＭＳ Ｐゴシック" pitchFamily="34" charset="-128"/>
              </a:rPr>
              <a:pPr/>
              <a:t>9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28600" y="63246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defTabSz="91431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006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1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86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5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4451D37-32A6-4E5E-9104-04B2DE16B4C5}" type="datetimeFigureOut">
              <a:rPr lang="en-US" altLang="en-US"/>
              <a:pPr>
                <a:defRPr/>
              </a:pPr>
              <a:t>2/12/2016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2813">
              <a:defRPr>
                <a:ea typeface="ＭＳ Ｐゴシック" pitchFamily="-84" charset="-128"/>
              </a:defRPr>
            </a:lvl1pPr>
          </a:lstStyle>
          <a:p>
            <a:pPr>
              <a:defRPr/>
            </a:pPr>
            <a:fld id="{DFFFC245-D0FB-41EC-83CB-F8B211610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12813">
              <a:defRPr>
                <a:ea typeface="ＭＳ Ｐゴシック" pitchFamily="-84" charset="-128"/>
              </a:defRPr>
            </a:lvl1pPr>
          </a:lstStyle>
          <a:p>
            <a:pPr>
              <a:defRPr/>
            </a:pPr>
            <a:fld id="{AB35A19F-9BD3-4572-9499-ECA72018E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8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28600" y="63246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defTabSz="91431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14673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97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6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891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5" y="866775"/>
            <a:ext cx="8410575" cy="525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 defTabSz="914318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Office of Science FY 2011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106636"/>
                </a:solidFill>
                <a:latin typeface="Arial Narrow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pPr>
              <a:defRPr/>
            </a:pPr>
            <a:fld id="{A911E4D9-5170-41C3-9140-35BC9696D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354763"/>
            <a:ext cx="2438400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+mj-lt"/>
          <a:ea typeface="ＭＳ Ｐゴシック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 Narrow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 Narrow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 Narrow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 Narrow" charset="0"/>
          <a:ea typeface="ＭＳ Ｐゴシック" charset="0"/>
          <a:cs typeface="Arial" charset="0"/>
        </a:defRPr>
      </a:lvl5pPr>
      <a:lvl6pPr marL="457159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4318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1477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8637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+mj-lt"/>
          <a:ea typeface="ＭＳ Ｐゴシック" charset="0"/>
          <a:cs typeface="Arial" pitchFamily="34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+mj-lt"/>
          <a:ea typeface="Arial" charset="0"/>
          <a:cs typeface="Arial" pitchFamily="34" charset="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j-lt"/>
          <a:ea typeface="Arial" charset="0"/>
          <a:cs typeface="Arial" pitchFamily="34" charset="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Arial" charset="0"/>
          <a:cs typeface="Arial" pitchFamily="34" charset="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Arial" charset="0"/>
          <a:cs typeface="Arial" pitchFamily="34" charset="0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68" tIns="45585" rIns="91168" bIns="45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5" y="866775"/>
            <a:ext cx="8410575" cy="525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68" tIns="45585" rIns="91168" bIns="45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wrap="square" lIns="91168" tIns="45585" rIns="91168" bIns="45585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Office of Science FY 2011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wrap="square" lIns="91168" tIns="45585" rIns="91168" bIns="45585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2CDE464-4B44-4962-BA10-F28C1EF7F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054" name="Picture 9" descr="horizontal-logo-green-tex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354763"/>
            <a:ext cx="2438400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5pPr>
      <a:lvl6pPr marL="45585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1713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6756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3428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Arial" pitchFamily="34" charset="0"/>
          <a:ea typeface="Arial" charset="0"/>
          <a:cs typeface="Arial" pitchFamily="34" charset="0"/>
        </a:defRPr>
      </a:lvl2pPr>
      <a:lvl3pPr marL="1136650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93850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1050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07216" indent="-227930" algn="l" defTabSz="9117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3076" indent="-227930" algn="l" defTabSz="9117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8931" indent="-227930" algn="l" defTabSz="9117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4789" indent="-227930" algn="l" defTabSz="9117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856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713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566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28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288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139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001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861" algn="l" defTabSz="9117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5" y="866775"/>
            <a:ext cx="8410575" cy="525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 defTabSz="914318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Office of Science FY 2011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106636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pPr>
              <a:defRPr/>
            </a:pPr>
            <a:fld id="{DAF0BB3A-A0E2-4AFE-8FE4-778357CE3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8" name="Picture 9" descr="horizontal-logo-green-text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354763"/>
            <a:ext cx="2438400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ea typeface="ＭＳ Ｐゴシック" charset="0"/>
          <a:cs typeface="Arial" charset="0"/>
        </a:defRPr>
      </a:lvl5pPr>
      <a:lvl6pPr marL="457159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4318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1477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8637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Arial" pitchFamily="34" charset="0"/>
          <a:ea typeface="Arial" charset="0"/>
          <a:cs typeface="Arial" pitchFamily="34" charset="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ience.energy.gov/bes/besac/bes-c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28600" y="1481138"/>
            <a:ext cx="8763000" cy="4814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64027" tIns="123019" rIns="164027" bIns="123019">
            <a:spAutoFit/>
          </a:bodyPr>
          <a:lstStyle/>
          <a:p>
            <a:pPr marL="206503" indent="-206503" algn="ctr" defTabSz="914318" eaLnBrk="0" fontAlgn="auto" hangingPunct="0">
              <a:spcBef>
                <a:spcPts val="0"/>
              </a:spcBef>
              <a:spcAft>
                <a:spcPct val="25000"/>
              </a:spcAft>
              <a:defRPr/>
            </a:pPr>
            <a:r>
              <a:rPr lang="en-US" sz="3600" b="1" dirty="0">
                <a:solidFill>
                  <a:srgbClr val="106636"/>
                </a:solidFill>
                <a:latin typeface="+mj-lt"/>
                <a:ea typeface="+mn-ea"/>
                <a:cs typeface="Arial" pitchFamily="34" charset="0"/>
              </a:rPr>
              <a:t>Committee of Visitors (COV) Review of the </a:t>
            </a:r>
          </a:p>
          <a:p>
            <a:pPr marL="206503" indent="-206503" algn="ctr" defTabSz="914318" eaLnBrk="0" fontAlgn="auto" hangingPunct="0">
              <a:spcBef>
                <a:spcPts val="0"/>
              </a:spcBef>
              <a:spcAft>
                <a:spcPct val="25000"/>
              </a:spcAft>
              <a:defRPr/>
            </a:pPr>
            <a:r>
              <a:rPr lang="en-US" sz="3600" b="1" dirty="0">
                <a:solidFill>
                  <a:srgbClr val="106636"/>
                </a:solidFill>
                <a:latin typeface="+mj-lt"/>
                <a:ea typeface="+mn-ea"/>
                <a:cs typeface="Arial" pitchFamily="34" charset="0"/>
              </a:rPr>
              <a:t>BES Scientific User Facilities Division</a:t>
            </a:r>
          </a:p>
          <a:p>
            <a:pPr marL="206503" indent="-206503" algn="ctr" defTabSz="914318" eaLnBrk="0" fontAlgn="auto" hangingPunct="0">
              <a:spcBef>
                <a:spcPts val="0"/>
              </a:spcBef>
              <a:spcAft>
                <a:spcPct val="25000"/>
              </a:spcAft>
              <a:defRPr/>
            </a:pPr>
            <a:r>
              <a:rPr lang="en-US" sz="2400" b="1" dirty="0">
                <a:solidFill>
                  <a:srgbClr val="106636"/>
                </a:solidFill>
                <a:latin typeface="+mj-lt"/>
                <a:cs typeface="Arial" pitchFamily="34" charset="0"/>
              </a:rPr>
              <a:t>April 12-14, 2016</a:t>
            </a:r>
            <a:endParaRPr lang="en-US" sz="2400" b="1" dirty="0">
              <a:solidFill>
                <a:srgbClr val="106636"/>
              </a:solidFill>
              <a:latin typeface="+mj-lt"/>
              <a:ea typeface="+mn-ea"/>
              <a:cs typeface="Arial" pitchFamily="34" charset="0"/>
            </a:endParaRPr>
          </a:p>
          <a:p>
            <a:pPr marL="206503" indent="-206503" algn="ctr" defTabSz="914318" eaLnBrk="0" fontAlgn="auto" hangingPunct="0">
              <a:spcBef>
                <a:spcPts val="0"/>
              </a:spcBef>
              <a:spcAft>
                <a:spcPct val="25000"/>
              </a:spcAft>
              <a:defRPr/>
            </a:pPr>
            <a:endParaRPr lang="en-US" b="1" dirty="0">
              <a:solidFill>
                <a:srgbClr val="008000"/>
              </a:solidFill>
              <a:latin typeface="+mj-lt"/>
              <a:ea typeface="+mn-ea"/>
              <a:cs typeface="Arial" pitchFamily="34" charset="0"/>
            </a:endParaRPr>
          </a:p>
          <a:p>
            <a:pPr marL="206503" indent="-206503" algn="ctr" defTabSz="914318" eaLnBrk="0" fontAlgn="auto" hangingPunct="0">
              <a:spcBef>
                <a:spcPts val="0"/>
              </a:spcBef>
              <a:spcAft>
                <a:spcPct val="25000"/>
              </a:spcAft>
              <a:defRPr/>
            </a:pPr>
            <a:r>
              <a:rPr lang="en-US" sz="3600" dirty="0">
                <a:latin typeface="+mj-lt"/>
                <a:ea typeface="+mn-ea"/>
                <a:cs typeface="Arial" pitchFamily="34" charset="0"/>
              </a:rPr>
              <a:t>Update for BESAC</a:t>
            </a:r>
          </a:p>
          <a:p>
            <a:pPr marL="206503" indent="-206503" algn="ctr" defTabSz="914318" eaLnBrk="0" fontAlgn="auto" hangingPunct="0">
              <a:spcBef>
                <a:spcPts val="0"/>
              </a:spcBef>
              <a:spcAft>
                <a:spcPct val="25000"/>
              </a:spcAft>
              <a:defRPr/>
            </a:pPr>
            <a:r>
              <a:rPr lang="en-US" sz="2400" dirty="0">
                <a:latin typeface="+mj-lt"/>
                <a:ea typeface="+mn-ea"/>
                <a:cs typeface="Arial" pitchFamily="34" charset="0"/>
              </a:rPr>
              <a:t>February 12, 2016</a:t>
            </a:r>
          </a:p>
          <a:p>
            <a:pPr algn="ctr" defTabSz="914318" fontAlgn="auto">
              <a:spcBef>
                <a:spcPct val="10000"/>
              </a:spcBef>
              <a:spcAft>
                <a:spcPts val="0"/>
              </a:spcAft>
              <a:defRPr/>
            </a:pPr>
            <a:endParaRPr lang="en-US" sz="2400" b="1" dirty="0">
              <a:latin typeface="+mj-lt"/>
              <a:ea typeface="+mn-ea"/>
              <a:cs typeface="Arial" pitchFamily="34" charset="0"/>
            </a:endParaRPr>
          </a:p>
          <a:p>
            <a:pPr algn="ctr" defTabSz="914318" fontAlgn="auto">
              <a:spcBef>
                <a:spcPct val="1000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  <a:ea typeface="+mn-ea"/>
                <a:cs typeface="Arial" pitchFamily="34" charset="0"/>
              </a:rPr>
              <a:t>James B. Murphy</a:t>
            </a:r>
          </a:p>
          <a:p>
            <a:pPr algn="ctr" defTabSz="914318" fontAlgn="auto">
              <a:spcBef>
                <a:spcPct val="1000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  <a:ea typeface="+mn-ea"/>
                <a:cs typeface="Arial" pitchFamily="34" charset="0"/>
              </a:rPr>
              <a:t>Director, Scientific User Facilities Division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15875"/>
            <a:ext cx="9144000" cy="746125"/>
          </a:xfrm>
        </p:spPr>
        <p:txBody>
          <a:bodyPr/>
          <a:lstStyle/>
          <a:p>
            <a:r>
              <a:rPr lang="en-US" altLang="en-US" sz="2800" b="1" smtClean="0">
                <a:solidFill>
                  <a:srgbClr val="006600"/>
                </a:solidFill>
                <a:latin typeface="Arial Narrow" pitchFamily="34" charset="0"/>
                <a:ea typeface="ＭＳ Ｐゴシック" pitchFamily="34" charset="-128"/>
                <a:cs typeface="Arial" charset="0"/>
              </a:rPr>
              <a:t>2013 COV Recommendations</a:t>
            </a:r>
            <a:endParaRPr lang="en-US" altLang="en-US" sz="2800" smtClean="0">
              <a:solidFill>
                <a:srgbClr val="006600"/>
              </a:solidFill>
              <a:latin typeface="Arial Narrow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-4763" y="914400"/>
            <a:ext cx="9144001" cy="709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6075" eaLnBrk="0" hangingPunct="0">
              <a:spcBef>
                <a:spcPct val="20000"/>
              </a:spcBef>
              <a:buFont typeface="Arial" charset="0"/>
              <a:buChar char="•"/>
              <a:defRPr sz="2400" b="1">
                <a:solidFill>
                  <a:srgbClr val="14673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200">
                <a:solidFill>
                  <a:srgbClr val="40404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575"/>
              </a:spcBef>
              <a:buFontTx/>
              <a:buNone/>
              <a:defRPr/>
            </a:pPr>
            <a:endParaRPr lang="en-US" altLang="en-US" sz="1800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eaLnBrk="1" hangingPunct="1">
              <a:spcBef>
                <a:spcPts val="575"/>
              </a:spcBef>
              <a:buFontTx/>
              <a:buNone/>
              <a:defRPr/>
            </a:pPr>
            <a:endParaRPr lang="en-US" altLang="en-US" sz="1800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r>
              <a:rPr lang="en-US" altLang="en-US" b="0" dirty="0" smtClean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BES appreciates the COV committee for its thoughtful deliberations and insightful recommendations.</a:t>
            </a: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r>
              <a:rPr lang="en-US" altLang="en-US" b="0" dirty="0" smtClean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SUFD implements the recommendations to the extent possible with our staffing level and budget appropriations.</a:t>
            </a: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r>
              <a:rPr lang="en-US" altLang="en-US" b="0" dirty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There were a large number of fine-grained </a:t>
            </a:r>
            <a:r>
              <a:rPr lang="en-US" altLang="en-US" b="0" dirty="0" smtClean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recommendations with some redundancy (travel, </a:t>
            </a:r>
            <a:r>
              <a:rPr lang="en-US" altLang="en-US" b="0" dirty="0" err="1" smtClean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etc</a:t>
            </a:r>
            <a:r>
              <a:rPr lang="en-US" altLang="en-US" b="0" dirty="0" smtClean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)</a:t>
            </a: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r>
              <a:rPr lang="en-US" altLang="en-US" dirty="0">
                <a:solidFill>
                  <a:srgbClr val="FF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U</a:t>
            </a:r>
            <a:r>
              <a:rPr lang="en-US" altLang="en-US" dirty="0" smtClean="0">
                <a:solidFill>
                  <a:srgbClr val="FF0000"/>
                </a:solidFill>
                <a:latin typeface="Arial Narrow" pitchFamily="34" charset="0"/>
                <a:ea typeface="Calibri" pitchFamily="34" charset="0"/>
                <a:cs typeface="Arial Narrow" pitchFamily="34" charset="0"/>
              </a:rPr>
              <a:t>pdates of our responses will be presented at the review</a:t>
            </a:r>
            <a:endParaRPr lang="en-US" altLang="en-US" dirty="0">
              <a:solidFill>
                <a:srgbClr val="FF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marL="631825" indent="-285750" eaLnBrk="1" hangingPunct="1">
              <a:spcBef>
                <a:spcPts val="575"/>
              </a:spcBef>
              <a:defRPr/>
            </a:pPr>
            <a:endParaRPr lang="en-US" altLang="en-US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  <a:p>
            <a:pPr eaLnBrk="1" hangingPunct="1">
              <a:spcBef>
                <a:spcPts val="575"/>
              </a:spcBef>
              <a:buFontTx/>
              <a:buNone/>
              <a:defRPr/>
            </a:pPr>
            <a:endParaRPr lang="en-US" altLang="en-US" sz="1800" b="0" dirty="0" smtClean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3200" smtClean="0">
                <a:solidFill>
                  <a:srgbClr val="006600"/>
                </a:solidFill>
                <a:latin typeface="Arial" charset="0"/>
                <a:ea typeface="ＭＳ Ｐゴシック" pitchFamily="34" charset="-128"/>
                <a:cs typeface="Arial" charset="0"/>
              </a:rPr>
              <a:t>Back-Up Slides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2800" b="1" smtClean="0">
                <a:solidFill>
                  <a:srgbClr val="006600"/>
                </a:solidFill>
                <a:latin typeface="Arial Narrow" pitchFamily="34" charset="0"/>
                <a:ea typeface="ＭＳ Ｐゴシック" pitchFamily="34" charset="-128"/>
                <a:cs typeface="Arial" charset="0"/>
              </a:rPr>
              <a:t>2013 COV Recommendations / SUFD Response</a:t>
            </a:r>
            <a:endParaRPr lang="en-US" altLang="en-US" sz="2800" smtClean="0">
              <a:solidFill>
                <a:srgbClr val="006600"/>
              </a:solidFill>
              <a:latin typeface="Arial Narrow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-304800" y="719138"/>
            <a:ext cx="9448800" cy="557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6075" eaLnBrk="0" hangingPunct="0">
              <a:spcBef>
                <a:spcPct val="20000"/>
              </a:spcBef>
              <a:buFont typeface="Arial" pitchFamily="34" charset="0"/>
              <a:buChar char="•"/>
              <a:defRPr sz="2400" b="1">
                <a:solidFill>
                  <a:srgbClr val="146737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rgbClr val="404040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500"/>
              </a:spcBef>
              <a:buFontTx/>
              <a:buNone/>
              <a:defRPr/>
            </a:pPr>
            <a:r>
              <a:rPr lang="en-US" altLang="en-US" sz="1600" u="sng" dirty="0" smtClean="0">
                <a:solidFill>
                  <a:srgbClr val="000000"/>
                </a:solidFill>
                <a:latin typeface="Arial Narrow" pitchFamily="34" charset="0"/>
              </a:rPr>
              <a:t>Recommendation</a:t>
            </a:r>
            <a:r>
              <a:rPr lang="en-US" altLang="en-US" sz="1600" dirty="0" smtClean="0">
                <a:solidFill>
                  <a:srgbClr val="000000"/>
                </a:solidFill>
                <a:latin typeface="Arial Narrow" pitchFamily="34" charset="0"/>
              </a:rPr>
              <a:t>:   General Issues</a:t>
            </a:r>
            <a:endParaRPr lang="en-US" altLang="en-US" sz="1600" b="0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 marL="688975" indent="-342900" eaLnBrk="1" hangingPunct="1">
              <a:spcBef>
                <a:spcPts val="500"/>
              </a:spcBef>
              <a:buFont typeface="+mj-lt"/>
              <a:buAutoNum type="alphaLcParenR"/>
              <a:defRPr/>
            </a:pPr>
            <a:r>
              <a:rPr lang="en-US" altLang="en-US" sz="1600" b="0" dirty="0" smtClean="0">
                <a:solidFill>
                  <a:srgbClr val="000000"/>
                </a:solidFill>
                <a:latin typeface="Arial Narrow" pitchFamily="34" charset="0"/>
              </a:rPr>
              <a:t>Increase flexibility of SUFD manager interaction with facility managers (increase travel for on-site presence).</a:t>
            </a:r>
          </a:p>
          <a:p>
            <a:pPr marL="688975" indent="-342900" eaLnBrk="1" hangingPunct="1">
              <a:spcBef>
                <a:spcPts val="500"/>
              </a:spcBef>
              <a:buFont typeface="+mj-lt"/>
              <a:buAutoNum type="alphaLcParenR"/>
              <a:defRPr/>
            </a:pPr>
            <a:r>
              <a:rPr lang="en-US" altLang="en-US" sz="1600" b="0" dirty="0" smtClean="0">
                <a:solidFill>
                  <a:srgbClr val="000000"/>
                </a:solidFill>
                <a:latin typeface="Arial Narrow" pitchFamily="34" charset="0"/>
              </a:rPr>
              <a:t>The move toward the PAMS database for review of proposals and awards is commendable and should be available to the next COV.</a:t>
            </a:r>
          </a:p>
          <a:p>
            <a:pPr marL="688975" indent="-342900" eaLnBrk="1" hangingPunct="1">
              <a:spcBef>
                <a:spcPts val="500"/>
              </a:spcBef>
              <a:buFont typeface="+mj-lt"/>
              <a:buAutoNum type="alphaLcParenR"/>
              <a:defRPr/>
            </a:pPr>
            <a:r>
              <a:rPr lang="en-US" altLang="en-US" sz="1600" b="0" dirty="0" smtClean="0">
                <a:solidFill>
                  <a:srgbClr val="000000"/>
                </a:solidFill>
                <a:latin typeface="Arial Narrow" pitchFamily="34" charset="0"/>
              </a:rPr>
              <a:t>Finalize the set of uniform definitions for nanoscience centers (publications).</a:t>
            </a:r>
          </a:p>
          <a:p>
            <a:pPr marL="688975" indent="-342900" eaLnBrk="1" hangingPunct="1">
              <a:spcBef>
                <a:spcPts val="500"/>
              </a:spcBef>
              <a:buFont typeface="+mj-lt"/>
              <a:buAutoNum type="alphaLcParenR"/>
              <a:defRPr/>
            </a:pPr>
            <a:r>
              <a:rPr lang="en-US" altLang="en-US" sz="1600" b="0" dirty="0" smtClean="0">
                <a:solidFill>
                  <a:srgbClr val="000000"/>
                </a:solidFill>
                <a:latin typeface="Arial Narrow" pitchFamily="34" charset="0"/>
              </a:rPr>
              <a:t>Additional new metrics that account for scientific impacts should apply to all scientific user facilities.</a:t>
            </a:r>
          </a:p>
          <a:p>
            <a:pPr marL="688975" indent="-342900" eaLnBrk="1" hangingPunct="1">
              <a:spcBef>
                <a:spcPts val="500"/>
              </a:spcBef>
              <a:buFont typeface="+mj-lt"/>
              <a:buAutoNum type="alphaLcParenR"/>
              <a:defRPr/>
            </a:pPr>
            <a:r>
              <a:rPr lang="en-US" altLang="en-US" sz="1600" b="0" dirty="0" smtClean="0">
                <a:solidFill>
                  <a:srgbClr val="000000"/>
                </a:solidFill>
                <a:latin typeface="Arial Narrow" pitchFamily="34" charset="0"/>
              </a:rPr>
              <a:t>Place added emphasis on career development as well as on maintaining state-of-the-art experimental apparatus, sample environments and software.</a:t>
            </a:r>
          </a:p>
          <a:p>
            <a:pPr marL="796925" lvl="2" indent="0" eaLnBrk="1" hangingPunct="1">
              <a:spcBef>
                <a:spcPts val="500"/>
              </a:spcBef>
              <a:buFont typeface="Arial" pitchFamily="34" charset="0"/>
              <a:buNone/>
              <a:defRPr/>
            </a:pPr>
            <a:r>
              <a:rPr lang="en-US" sz="1600" b="1" u="sng" dirty="0" smtClean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SUF </a:t>
            </a:r>
            <a:r>
              <a:rPr lang="en-US" sz="1600" b="1" u="sng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Response</a:t>
            </a:r>
            <a:r>
              <a:rPr lang="en-US" sz="1600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:</a:t>
            </a:r>
          </a:p>
          <a:p>
            <a:pPr marL="1028700" lvl="1" eaLnBrk="1" hangingPunct="1">
              <a:spcBef>
                <a:spcPts val="50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BES will seek opportunities for SUFD program managers to increase interactions with facility managers.</a:t>
            </a:r>
          </a:p>
          <a:p>
            <a:pPr marL="1028700" lvl="1" eaLnBrk="1" hangingPunct="1">
              <a:spcBef>
                <a:spcPts val="50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BES concurs with the recommendation and will implement at the next COV.</a:t>
            </a:r>
          </a:p>
          <a:p>
            <a:pPr marL="1028700" lvl="1" eaLnBrk="1" hangingPunct="1">
              <a:spcBef>
                <a:spcPts val="50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BES agrees and had already generated a consensus list of high profile publications which has been distributed to the NSRC directors.</a:t>
            </a:r>
          </a:p>
          <a:p>
            <a:pPr marL="1028700" lvl="1" eaLnBrk="1" hangingPunct="1">
              <a:spcBef>
                <a:spcPts val="50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The metrics used by BES to evaluate user facility performance are aligned with the Office of Science policies.  They include user demand, facility operating hours, facility reliability and publications.  </a:t>
            </a:r>
          </a:p>
          <a:p>
            <a:pPr marL="1028700" lvl="1" eaLnBrk="1" hangingPunct="1">
              <a:spcBef>
                <a:spcPts val="50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BES will continue to encourage DOE laboratories, as part of their management plan, to highlight career development opportunities</a:t>
            </a:r>
            <a:r>
              <a:rPr lang="en-US" sz="1600" dirty="0" smtClean="0">
                <a:solidFill>
                  <a:srgbClr val="000000"/>
                </a:solidFill>
                <a:latin typeface="Arial Narrow"/>
                <a:ea typeface="Calibri" charset="0"/>
                <a:cs typeface="Arial Narrow"/>
              </a:rPr>
              <a:t>.</a:t>
            </a:r>
          </a:p>
          <a:p>
            <a:pPr marL="796925" lvl="2" indent="0" eaLnBrk="1" hangingPunct="1">
              <a:spcBef>
                <a:spcPts val="500"/>
              </a:spcBef>
              <a:buFont typeface="Arial" pitchFamily="34" charset="0"/>
              <a:buNone/>
              <a:defRPr/>
            </a:pPr>
            <a:r>
              <a:rPr lang="en-US" sz="1600" b="1" u="sng" dirty="0" smtClean="0">
                <a:latin typeface="Arial Narrow"/>
                <a:ea typeface="Calibri" charset="0"/>
                <a:cs typeface="Arial Narrow"/>
              </a:rPr>
              <a:t>Update</a:t>
            </a:r>
            <a:r>
              <a:rPr lang="en-US" sz="1600" dirty="0">
                <a:latin typeface="Arial Narrow"/>
                <a:ea typeface="Calibri" charset="0"/>
                <a:cs typeface="Arial Narrow"/>
              </a:rPr>
              <a:t>: All items have been implemented and relevant documentation will be included in the 2016 COV </a:t>
            </a:r>
            <a:r>
              <a:rPr lang="en-US" sz="1600" dirty="0" smtClean="0">
                <a:latin typeface="Arial Narrow"/>
                <a:ea typeface="Calibri" charset="0"/>
                <a:cs typeface="Arial Narrow"/>
              </a:rPr>
              <a:t>materials</a:t>
            </a:r>
            <a:r>
              <a:rPr lang="en-US" sz="1600" dirty="0" smtClean="0">
                <a:solidFill>
                  <a:srgbClr val="FF0000"/>
                </a:solidFill>
                <a:latin typeface="Arial Narrow"/>
                <a:ea typeface="Calibri" charset="0"/>
                <a:cs typeface="Arial Narrow"/>
              </a:rPr>
              <a:t>.</a:t>
            </a:r>
            <a:endParaRPr lang="en-US" altLang="en-US" sz="1600" dirty="0">
              <a:solidFill>
                <a:srgbClr val="FF0000"/>
              </a:solidFill>
              <a:latin typeface="Arial Narrow" pitchFamily="34" charset="0"/>
            </a:endParaRPr>
          </a:p>
          <a:p>
            <a:pPr lvl="1" eaLnBrk="1" hangingPunct="1">
              <a:spcBef>
                <a:spcPts val="500"/>
              </a:spcBef>
              <a:buFont typeface="Calibri" pitchFamily="34" charset="0"/>
              <a:buAutoNum type="alphaLcParenR"/>
              <a:defRPr/>
            </a:pPr>
            <a:endParaRPr lang="en-US" altLang="en-US" sz="1400" dirty="0" smtClean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</a:rPr>
              <a:t>Triennial review by BESAC of each BES division</a:t>
            </a:r>
          </a:p>
          <a:p>
            <a:pPr marL="0" indent="0">
              <a:buFont typeface="Arial" charset="0"/>
              <a:buNone/>
              <a:defRPr/>
            </a:pPr>
            <a:endParaRPr lang="en-US" b="0" dirty="0" smtClean="0">
              <a:solidFill>
                <a:srgbClr val="000000"/>
              </a:solidFill>
              <a:ea typeface="+mn-ea"/>
              <a:cs typeface="Arial" charset="0"/>
            </a:endParaRPr>
          </a:p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</a:rPr>
              <a:t>COVs </a:t>
            </a:r>
            <a:r>
              <a:rPr lang="en-US" b="0" dirty="0">
                <a:solidFill>
                  <a:srgbClr val="000000"/>
                </a:solidFill>
                <a:ea typeface="+mn-ea"/>
                <a:cs typeface="Arial" charset="0"/>
              </a:rPr>
              <a:t>are a standard part of BES </a:t>
            </a: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</a:rPr>
              <a:t>practice.  This will be the fifth review for SUFD.  The previous review was in April 2013.</a:t>
            </a:r>
          </a:p>
          <a:p>
            <a:pPr>
              <a:defRPr/>
            </a:pPr>
            <a:endParaRPr lang="en-US" b="0" dirty="0" smtClean="0">
              <a:solidFill>
                <a:srgbClr val="000000"/>
              </a:solidFill>
              <a:ea typeface="+mn-ea"/>
              <a:cs typeface="Arial" charset="0"/>
            </a:endParaRPr>
          </a:p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</a:rPr>
              <a:t>All previous COV reports and BES responses can be found at: </a:t>
            </a: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  <a:hlinkClick r:id="rId3"/>
              </a:rPr>
              <a:t>http://science.energy.gov/bes/besac/bes-cov/</a:t>
            </a:r>
            <a:endParaRPr lang="en-US" b="0" dirty="0" smtClean="0">
              <a:solidFill>
                <a:srgbClr val="000000"/>
              </a:solidFill>
              <a:ea typeface="+mn-ea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</a:rPr>
              <a:t> </a:t>
            </a:r>
          </a:p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ea typeface="+mn-ea"/>
                <a:cs typeface="Arial" charset="0"/>
              </a:rPr>
              <a:t>COV recommendations are taken very seriously by BES and have resulted in substantive changes.</a:t>
            </a:r>
          </a:p>
          <a:p>
            <a:pPr>
              <a:defRPr/>
            </a:pPr>
            <a:endParaRPr lang="en-US" sz="2800" b="0" dirty="0" smtClean="0">
              <a:solidFill>
                <a:srgbClr val="008000"/>
              </a:solidFill>
              <a:ea typeface="+mn-ea"/>
              <a:cs typeface="Arial" charset="0"/>
            </a:endParaRPr>
          </a:p>
          <a:p>
            <a:pPr>
              <a:defRPr/>
            </a:pPr>
            <a:endParaRPr lang="en-US" sz="2800" b="0" dirty="0" smtClean="0">
              <a:solidFill>
                <a:srgbClr val="008000"/>
              </a:solidFill>
              <a:ea typeface="+mn-ea"/>
              <a:cs typeface="Arial" charset="0"/>
            </a:endParaRP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795338"/>
          </a:xfrm>
        </p:spPr>
        <p:txBody>
          <a:bodyPr/>
          <a:lstStyle/>
          <a:p>
            <a:r>
              <a:rPr lang="en-US" altLang="en-US" sz="3600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History of COVs  for SUFD/BES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3600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Committee of Visitors Charge 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381000" y="914400"/>
            <a:ext cx="8153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 b="1">
                <a:solidFill>
                  <a:srgbClr val="146737"/>
                </a:solidFill>
                <a:latin typeface="Arial Narrow" pitchFamily="34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200">
                <a:solidFill>
                  <a:srgbClr val="404040"/>
                </a:solidFill>
                <a:latin typeface="Arial Narrow" pitchFamily="34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1.  For the scientific user facilities including the accelerator and detector program, assess the efficacy and quality of the processes used to: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0">
              <a:solidFill>
                <a:schemeClr val="tx1"/>
              </a:solidFill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(a) solicit, review, recommend, and document proposal actions and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(b) monitor active projects, programs and facilities.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 2.  Within the boundaries defined by DOE missions and available funding, comment on how the award process has affected: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0">
              <a:solidFill>
                <a:schemeClr val="tx1"/>
              </a:solidFill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(a)  the breadth and depth of portfolio elements, and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(b)  the national and international standing of the portfolio elements.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title"/>
          </p:nvPr>
        </p:nvSpPr>
        <p:spPr>
          <a:xfrm>
            <a:off x="0" y="-7938"/>
            <a:ext cx="9144000" cy="693738"/>
          </a:xfrm>
        </p:spPr>
        <p:txBody>
          <a:bodyPr/>
          <a:lstStyle/>
          <a:p>
            <a:r>
              <a:rPr lang="en-US" altLang="en-US" sz="3200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Committee of Visitors Review Coverage:  FY 2013-2015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52400" y="762000"/>
            <a:ext cx="8686800" cy="5186363"/>
          </a:xfrm>
          <a:prstGeom prst="rect">
            <a:avLst/>
          </a:prstGeom>
          <a:noFill/>
          <a:ln>
            <a:noFill/>
          </a:ln>
          <a:extLst/>
        </p:spPr>
        <p:txBody>
          <a:bodyPr lIns="90459" tIns="44436" rIns="90459" bIns="44436">
            <a:spAutoFit/>
          </a:bodyPr>
          <a:lstStyle/>
          <a:p>
            <a:pPr marL="717551" lvl="1" indent="-24765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j-lt"/>
                <a:ea typeface="+mn-ea"/>
                <a:cs typeface="Arial" charset="0"/>
              </a:rPr>
              <a:t>Facility Operations</a:t>
            </a:r>
          </a:p>
          <a:p>
            <a:pPr marL="927101" lvl="2" indent="0">
              <a:spcBef>
                <a:spcPct val="20000"/>
              </a:spcBef>
              <a:defRPr/>
            </a:pPr>
            <a:r>
              <a:rPr lang="en-US" sz="2400" dirty="0">
                <a:latin typeface="+mj-lt"/>
                <a:ea typeface="+mn-ea"/>
                <a:cs typeface="Arial" charset="0"/>
              </a:rPr>
              <a:t>-    </a:t>
            </a:r>
            <a:r>
              <a:rPr lang="en-US" sz="2000" dirty="0">
                <a:latin typeface="+mj-lt"/>
                <a:ea typeface="+mn-ea"/>
                <a:cs typeface="Arial" charset="0"/>
              </a:rPr>
              <a:t>Six X-ray Light Sources (NSLS closed in FY15)</a:t>
            </a:r>
          </a:p>
          <a:p>
            <a:pPr marL="1270001" lvl="2" indent="-342900" algn="just">
              <a:spcBef>
                <a:spcPct val="20000"/>
              </a:spcBef>
              <a:buFontTx/>
              <a:buChar char="-"/>
              <a:defRPr/>
            </a:pPr>
            <a:r>
              <a:rPr lang="en-US" sz="2000" dirty="0">
                <a:latin typeface="+mj-lt"/>
                <a:ea typeface="+mn-ea"/>
                <a:cs typeface="Arial" charset="0"/>
              </a:rPr>
              <a:t>Three Neutron Scattering Facilities (Lujan Center closed in FY14)</a:t>
            </a:r>
          </a:p>
          <a:p>
            <a:pPr marL="1270001" lvl="2" indent="-342900" algn="just">
              <a:spcBef>
                <a:spcPct val="20000"/>
              </a:spcBef>
              <a:buFontTx/>
              <a:buChar char="-"/>
              <a:defRPr/>
            </a:pPr>
            <a:r>
              <a:rPr lang="en-US" sz="2000" dirty="0">
                <a:latin typeface="+mj-lt"/>
                <a:ea typeface="+mn-ea"/>
                <a:cs typeface="Arial" charset="0"/>
              </a:rPr>
              <a:t>Five Nanoscale Science Research Centers</a:t>
            </a:r>
          </a:p>
          <a:p>
            <a:pPr marL="1270001" lvl="2" indent="-342900" algn="just">
              <a:spcBef>
                <a:spcPct val="20000"/>
              </a:spcBef>
              <a:buFontTx/>
              <a:buChar char="-"/>
              <a:defRPr/>
            </a:pPr>
            <a:r>
              <a:rPr lang="en-US" sz="2000" dirty="0">
                <a:latin typeface="+mj-lt"/>
                <a:ea typeface="+mn-ea"/>
                <a:cs typeface="Arial" charset="0"/>
              </a:rPr>
              <a:t>Three Electron-beam Micro-characterization Centers (merged with NSRCs in FY15)</a:t>
            </a:r>
          </a:p>
          <a:p>
            <a:pPr marL="1270001" lvl="2" indent="-342900" algn="just">
              <a:spcBef>
                <a:spcPct val="20000"/>
              </a:spcBef>
              <a:buFontTx/>
              <a:buChar char="-"/>
              <a:defRPr/>
            </a:pPr>
            <a:endParaRPr lang="en-US" sz="2000" dirty="0">
              <a:latin typeface="+mj-lt"/>
              <a:ea typeface="+mn-ea"/>
              <a:cs typeface="Arial" charset="0"/>
            </a:endParaRPr>
          </a:p>
          <a:p>
            <a:pPr marL="717551" lvl="1" indent="-24765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j-lt"/>
                <a:ea typeface="+mn-ea"/>
                <a:cs typeface="Arial" charset="0"/>
              </a:rPr>
              <a:t>Construction and  Major Items of Equipment Projects</a:t>
            </a:r>
          </a:p>
          <a:p>
            <a:pPr marL="1270001" lvl="2" indent="-342900">
              <a:spcBef>
                <a:spcPct val="20000"/>
              </a:spcBef>
              <a:buFontTx/>
              <a:buChar char="-"/>
              <a:defRPr/>
            </a:pPr>
            <a:r>
              <a:rPr lang="en-US" sz="2000" dirty="0">
                <a:latin typeface="+mj-lt"/>
                <a:ea typeface="+mn-ea"/>
                <a:cs typeface="Arial" charset="0"/>
              </a:rPr>
              <a:t>LCLS II, APS-U, NEXT (Ongoing)</a:t>
            </a:r>
          </a:p>
          <a:p>
            <a:pPr marL="1270001" lvl="2" indent="-342900">
              <a:spcBef>
                <a:spcPct val="20000"/>
              </a:spcBef>
              <a:buFontTx/>
              <a:buChar char="-"/>
              <a:defRPr/>
            </a:pPr>
            <a:r>
              <a:rPr lang="en-US" sz="2000" dirty="0">
                <a:latin typeface="+mj-lt"/>
                <a:ea typeface="+mn-ea"/>
                <a:cs typeface="Arial" charset="0"/>
              </a:rPr>
              <a:t>NSLS II, SING-II (completed)</a:t>
            </a:r>
          </a:p>
          <a:p>
            <a:pPr marL="812801" lvl="1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+mj-lt"/>
              <a:ea typeface="+mn-ea"/>
              <a:cs typeface="Arial" charset="0"/>
            </a:endParaRPr>
          </a:p>
          <a:p>
            <a:pPr marL="812801" lvl="1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  <a:ea typeface="+mn-ea"/>
                <a:cs typeface="Arial" charset="0"/>
              </a:rPr>
              <a:t>Accelerator and Detector Research Program</a:t>
            </a:r>
          </a:p>
          <a:p>
            <a:pPr marL="812801" lvl="1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+mj-lt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BES SUFD Committee of Visitors</a:t>
            </a:r>
            <a:r>
              <a:rPr lang="en-US" altLang="en-US" smtClean="0">
                <a:ea typeface="ＭＳ Ｐゴシック" pitchFamily="34" charset="-128"/>
                <a:cs typeface="Arial" charset="0"/>
              </a:rPr>
              <a:t/>
            </a:r>
            <a:br>
              <a:rPr lang="en-US" altLang="en-US" smtClean="0">
                <a:ea typeface="ＭＳ Ｐゴシック" pitchFamily="34" charset="-128"/>
                <a:cs typeface="Arial" charset="0"/>
              </a:rPr>
            </a:br>
            <a:r>
              <a:rPr lang="en-US" altLang="en-US" b="1" i="1" smtClean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Dr. John Tranquada (BNL), Chair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576763" cy="4525963"/>
          </a:xfrm>
        </p:spPr>
        <p:txBody>
          <a:bodyPr>
            <a:normAutofit fontScale="85000" lnSpcReduction="20000"/>
          </a:bodyPr>
          <a:lstStyle/>
          <a:p>
            <a:pPr marL="340867" indent="-340867">
              <a:defRPr/>
            </a:pPr>
            <a:r>
              <a:rPr lang="en-US" u="sng" dirty="0" smtClean="0">
                <a:solidFill>
                  <a:srgbClr val="006600"/>
                </a:solidFill>
                <a:ea typeface="+mn-ea"/>
                <a:cs typeface="Arial Narrow"/>
              </a:rPr>
              <a:t>Construction Projects</a:t>
            </a:r>
            <a:endParaRPr lang="en-US" dirty="0">
              <a:solidFill>
                <a:srgbClr val="006600"/>
              </a:solidFill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 smtClean="0">
                <a:solidFill>
                  <a:srgbClr val="FF0000"/>
                </a:solidFill>
                <a:ea typeface="+mn-ea"/>
                <a:cs typeface="Arial Narrow"/>
              </a:rPr>
              <a:t>Angus </a:t>
            </a:r>
            <a:r>
              <a:rPr lang="en-US" dirty="0">
                <a:solidFill>
                  <a:srgbClr val="FF0000"/>
                </a:solidFill>
                <a:ea typeface="+mn-ea"/>
                <a:cs typeface="Arial Narrow"/>
              </a:rPr>
              <a:t>Bampton 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Arial Narrow"/>
              </a:rPr>
              <a:t>(PNNL)</a:t>
            </a:r>
            <a:endParaRPr lang="en-US" dirty="0">
              <a:solidFill>
                <a:srgbClr val="FF0000"/>
              </a:solidFill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Jim Krupnick (retired)</a:t>
            </a:r>
            <a:endParaRPr lang="en-US" dirty="0"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John Post (LLNL)</a:t>
            </a:r>
          </a:p>
          <a:p>
            <a:pPr marL="740297" lvl="1" indent="-283806">
              <a:defRPr/>
            </a:pPr>
            <a:endParaRPr lang="en-US" dirty="0" smtClean="0">
              <a:ea typeface="+mn-ea"/>
              <a:cs typeface="Arial Narrow"/>
            </a:endParaRPr>
          </a:p>
          <a:p>
            <a:pPr marL="740297" lvl="1" indent="-283806">
              <a:defRPr/>
            </a:pPr>
            <a:endParaRPr lang="en-US" dirty="0" smtClean="0">
              <a:ea typeface="+mn-ea"/>
              <a:cs typeface="Arial Narrow"/>
            </a:endParaRPr>
          </a:p>
          <a:p>
            <a:pPr marL="456451" lvl="1" indent="0">
              <a:buFont typeface="Arial" charset="0"/>
              <a:buNone/>
              <a:defRPr/>
            </a:pPr>
            <a:endParaRPr lang="en-US" dirty="0" smtClean="0">
              <a:ea typeface="+mn-ea"/>
              <a:cs typeface="Arial Narrow"/>
            </a:endParaRPr>
          </a:p>
          <a:p>
            <a:pPr marL="456451" lvl="1" indent="0">
              <a:buFont typeface="Arial" charset="0"/>
              <a:buNone/>
              <a:defRPr/>
            </a:pPr>
            <a:endParaRPr lang="en-US" dirty="0" smtClean="0">
              <a:ea typeface="+mn-ea"/>
              <a:cs typeface="Arial Narrow"/>
            </a:endParaRPr>
          </a:p>
          <a:p>
            <a:pPr marL="340867" indent="-340867">
              <a:defRPr/>
            </a:pPr>
            <a:r>
              <a:rPr lang="en-US" u="sng" dirty="0" smtClean="0">
                <a:solidFill>
                  <a:srgbClr val="006600"/>
                </a:solidFill>
                <a:ea typeface="+mn-ea"/>
                <a:cs typeface="Arial Narrow"/>
              </a:rPr>
              <a:t>Nano-Science </a:t>
            </a:r>
            <a:r>
              <a:rPr lang="en-US" u="sng" dirty="0" smtClean="0">
                <a:ea typeface="+mn-ea"/>
                <a:cs typeface="Arial Narrow"/>
              </a:rPr>
              <a:t> </a:t>
            </a:r>
          </a:p>
          <a:p>
            <a:pPr marL="740297" lvl="1" indent="-283806">
              <a:defRPr/>
            </a:pPr>
            <a:r>
              <a:rPr lang="en-US" i="1" dirty="0" smtClean="0">
                <a:solidFill>
                  <a:srgbClr val="FF0000"/>
                </a:solidFill>
                <a:ea typeface="+mn-ea"/>
                <a:cs typeface="Arial Narrow"/>
              </a:rPr>
              <a:t>Prof. Gary </a:t>
            </a:r>
            <a:r>
              <a:rPr lang="en-US" i="1" dirty="0" err="1" smtClean="0">
                <a:solidFill>
                  <a:srgbClr val="FF0000"/>
                </a:solidFill>
                <a:ea typeface="+mn-ea"/>
                <a:cs typeface="Arial Narrow"/>
              </a:rPr>
              <a:t>Rubloff</a:t>
            </a:r>
            <a:r>
              <a:rPr lang="en-US" i="1" dirty="0" smtClean="0">
                <a:solidFill>
                  <a:srgbClr val="FF0000"/>
                </a:solidFill>
                <a:ea typeface="+mn-ea"/>
                <a:cs typeface="Arial Narrow"/>
              </a:rPr>
              <a:t> (UMD)</a:t>
            </a: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Prof. Jian-Min Zou (UIUC)</a:t>
            </a:r>
          </a:p>
          <a:p>
            <a:pPr marL="740297" lvl="1" indent="-283806">
              <a:defRPr/>
            </a:pPr>
            <a:r>
              <a:rPr lang="en-US" dirty="0">
                <a:ea typeface="+mn-ea"/>
                <a:cs typeface="Arial Narrow"/>
              </a:rPr>
              <a:t>Prof. Donald Tennant (Cornell</a:t>
            </a:r>
            <a:r>
              <a:rPr lang="en-US" i="1" dirty="0">
                <a:ea typeface="+mn-ea"/>
                <a:cs typeface="Arial Narrow"/>
              </a:rPr>
              <a:t>)</a:t>
            </a:r>
            <a:endParaRPr lang="en-US" i="1" dirty="0" smtClean="0"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>
                <a:ea typeface="+mn-ea"/>
                <a:cs typeface="Arial Narrow"/>
              </a:rPr>
              <a:t>Dr. </a:t>
            </a:r>
            <a:r>
              <a:rPr lang="en-US" dirty="0" smtClean="0">
                <a:ea typeface="+mn-ea"/>
                <a:cs typeface="Arial Narrow"/>
              </a:rPr>
              <a:t>Celia </a:t>
            </a:r>
            <a:r>
              <a:rPr lang="en-US" dirty="0" err="1" smtClean="0">
                <a:ea typeface="+mn-ea"/>
                <a:cs typeface="Arial Narrow"/>
              </a:rPr>
              <a:t>Merzbacher</a:t>
            </a:r>
            <a:r>
              <a:rPr lang="en-US" dirty="0" smtClean="0">
                <a:ea typeface="+mn-ea"/>
                <a:cs typeface="Arial Narrow"/>
              </a:rPr>
              <a:t> (SRC)</a:t>
            </a:r>
            <a:endParaRPr lang="en-US" dirty="0">
              <a:ea typeface="+mn-ea"/>
              <a:cs typeface="Arial Narrow"/>
            </a:endParaRPr>
          </a:p>
          <a:p>
            <a:pPr marL="340867" indent="-340867">
              <a:defRPr/>
            </a:pPr>
            <a:endParaRPr lang="en-US" dirty="0">
              <a:ea typeface="+mn-ea"/>
              <a:cs typeface="Arial Narrow"/>
            </a:endParaRPr>
          </a:p>
          <a:p>
            <a:pPr marL="340867" indent="-340867">
              <a:defRPr/>
            </a:pPr>
            <a:endParaRPr lang="en-US" dirty="0">
              <a:ea typeface="+mn-ea"/>
              <a:cs typeface="Arial Narrow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19600" y="1143000"/>
            <a:ext cx="4572000" cy="4525963"/>
          </a:xfrm>
        </p:spPr>
        <p:txBody>
          <a:bodyPr>
            <a:normAutofit fontScale="85000" lnSpcReduction="20000"/>
          </a:bodyPr>
          <a:lstStyle/>
          <a:p>
            <a:pPr marL="340867" indent="-340867">
              <a:defRPr/>
            </a:pPr>
            <a:r>
              <a:rPr lang="en-US" u="sng" dirty="0" smtClean="0">
                <a:solidFill>
                  <a:srgbClr val="006600"/>
                </a:solidFill>
                <a:ea typeface="+mn-ea"/>
                <a:cs typeface="Arial Narrow"/>
              </a:rPr>
              <a:t>Light Sources, Accelerator &amp; Detector R&amp;D</a:t>
            </a:r>
          </a:p>
          <a:p>
            <a:pPr marL="740297" lvl="1" indent="-283806">
              <a:defRPr/>
            </a:pPr>
            <a:r>
              <a:rPr lang="en-US" dirty="0" smtClean="0">
                <a:solidFill>
                  <a:srgbClr val="FF0000"/>
                </a:solidFill>
                <a:ea typeface="+mn-ea"/>
                <a:cs typeface="Arial Narrow"/>
              </a:rPr>
              <a:t>Prof. Angus Wilkinson (Georgia Tech</a:t>
            </a:r>
            <a:r>
              <a:rPr lang="en-US" i="1" dirty="0" smtClean="0">
                <a:solidFill>
                  <a:srgbClr val="FF0000"/>
                </a:solidFill>
                <a:ea typeface="+mn-ea"/>
                <a:cs typeface="Arial Narrow"/>
              </a:rPr>
              <a:t>)</a:t>
            </a: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Prof. </a:t>
            </a:r>
            <a:r>
              <a:rPr lang="en-US" dirty="0">
                <a:ea typeface="+mn-ea"/>
                <a:cs typeface="Arial Narrow"/>
              </a:rPr>
              <a:t>Nora </a:t>
            </a:r>
            <a:r>
              <a:rPr lang="en-US" dirty="0" err="1" smtClean="0">
                <a:ea typeface="+mn-ea"/>
                <a:cs typeface="Arial Narrow"/>
              </a:rPr>
              <a:t>Berrah</a:t>
            </a:r>
            <a:r>
              <a:rPr lang="en-US" dirty="0" smtClean="0">
                <a:ea typeface="+mn-ea"/>
                <a:cs typeface="Arial Narrow"/>
              </a:rPr>
              <a:t> (UConn) </a:t>
            </a:r>
          </a:p>
          <a:p>
            <a:pPr marL="740297" lvl="1" indent="-283806">
              <a:defRPr/>
            </a:pPr>
            <a:r>
              <a:rPr lang="en-US" i="1" dirty="0" smtClean="0">
                <a:ea typeface="+mn-ea"/>
                <a:cs typeface="Arial Narrow"/>
              </a:rPr>
              <a:t>Prof. Philippe Piot (NIU)</a:t>
            </a:r>
            <a:endParaRPr lang="en-US" i="1" dirty="0"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Prof. Oleg </a:t>
            </a:r>
            <a:r>
              <a:rPr lang="en-US" dirty="0" err="1" smtClean="0">
                <a:ea typeface="+mn-ea"/>
                <a:cs typeface="Arial Narrow"/>
              </a:rPr>
              <a:t>Shpyrko</a:t>
            </a:r>
            <a:r>
              <a:rPr lang="en-US" dirty="0" smtClean="0">
                <a:ea typeface="+mn-ea"/>
                <a:cs typeface="Arial Narrow"/>
              </a:rPr>
              <a:t> (UCSD)</a:t>
            </a:r>
          </a:p>
          <a:p>
            <a:pPr marL="740297" lvl="1" indent="-283806">
              <a:defRPr/>
            </a:pPr>
            <a:r>
              <a:rPr lang="en-US" dirty="0">
                <a:ea typeface="+mn-ea"/>
                <a:cs typeface="Arial Narrow"/>
              </a:rPr>
              <a:t>Dr. </a:t>
            </a:r>
            <a:r>
              <a:rPr lang="en-US" dirty="0" smtClean="0">
                <a:ea typeface="+mn-ea"/>
                <a:cs typeface="Arial Narrow"/>
              </a:rPr>
              <a:t>Vyshnavi Suntharalingam (MIT LL)</a:t>
            </a:r>
          </a:p>
          <a:p>
            <a:pPr marL="340867" indent="-340867">
              <a:defRPr/>
            </a:pPr>
            <a:endParaRPr lang="en-US" dirty="0" smtClean="0">
              <a:ea typeface="+mn-ea"/>
              <a:cs typeface="Arial Narrow"/>
            </a:endParaRPr>
          </a:p>
          <a:p>
            <a:pPr marL="340867" indent="-340867">
              <a:defRPr/>
            </a:pPr>
            <a:r>
              <a:rPr lang="en-US" u="sng" dirty="0" smtClean="0">
                <a:solidFill>
                  <a:srgbClr val="006600"/>
                </a:solidFill>
                <a:ea typeface="+mn-ea"/>
                <a:cs typeface="Arial Narrow"/>
              </a:rPr>
              <a:t>Neutron Scattering Facilities</a:t>
            </a:r>
          </a:p>
          <a:p>
            <a:pPr marL="740297" lvl="1" indent="-283806">
              <a:defRPr/>
            </a:pPr>
            <a:r>
              <a:rPr lang="en-US" dirty="0">
                <a:solidFill>
                  <a:srgbClr val="FF0000"/>
                </a:solidFill>
                <a:ea typeface="+mn-ea"/>
                <a:cs typeface="Arial Narrow"/>
              </a:rPr>
              <a:t>Dr. Robert </a:t>
            </a:r>
            <a:r>
              <a:rPr lang="en-US" dirty="0" err="1">
                <a:solidFill>
                  <a:srgbClr val="FF0000"/>
                </a:solidFill>
                <a:ea typeface="+mn-ea"/>
                <a:cs typeface="Arial Narrow"/>
              </a:rPr>
              <a:t>Dimeo</a:t>
            </a:r>
            <a:r>
              <a:rPr lang="en-US" dirty="0">
                <a:solidFill>
                  <a:srgbClr val="FF0000"/>
                </a:solidFill>
                <a:ea typeface="+mn-ea"/>
                <a:cs typeface="Arial Narrow"/>
              </a:rPr>
              <a:t> (NIST)</a:t>
            </a:r>
            <a:endParaRPr lang="en-US" dirty="0" smtClean="0">
              <a:solidFill>
                <a:srgbClr val="FF0000"/>
              </a:solidFill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Dr. Suzanne </a:t>
            </a:r>
            <a:r>
              <a:rPr lang="en-US" dirty="0" err="1" smtClean="0">
                <a:ea typeface="+mn-ea"/>
                <a:cs typeface="Arial Narrow"/>
              </a:rPr>
              <a:t>te</a:t>
            </a:r>
            <a:r>
              <a:rPr lang="en-US" dirty="0" smtClean="0">
                <a:ea typeface="+mn-ea"/>
                <a:cs typeface="Arial Narrow"/>
              </a:rPr>
              <a:t> </a:t>
            </a:r>
            <a:r>
              <a:rPr lang="en-US" dirty="0" err="1" smtClean="0">
                <a:ea typeface="+mn-ea"/>
                <a:cs typeface="Arial Narrow"/>
              </a:rPr>
              <a:t>Velthuis</a:t>
            </a:r>
            <a:r>
              <a:rPr lang="en-US" dirty="0" smtClean="0">
                <a:ea typeface="+mn-ea"/>
                <a:cs typeface="Arial Narrow"/>
              </a:rPr>
              <a:t> (ANL)</a:t>
            </a:r>
            <a:endParaRPr lang="en-US" dirty="0">
              <a:ea typeface="+mn-ea"/>
              <a:cs typeface="Arial Narrow"/>
            </a:endParaRP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Prof. Despina </a:t>
            </a:r>
            <a:r>
              <a:rPr lang="en-US" dirty="0" err="1" smtClean="0">
                <a:ea typeface="+mn-ea"/>
                <a:cs typeface="Arial Narrow"/>
              </a:rPr>
              <a:t>Louca</a:t>
            </a:r>
            <a:r>
              <a:rPr lang="en-US" dirty="0" smtClean="0">
                <a:ea typeface="+mn-ea"/>
                <a:cs typeface="Arial Narrow"/>
              </a:rPr>
              <a:t> (</a:t>
            </a:r>
            <a:r>
              <a:rPr lang="en-US" dirty="0" err="1" smtClean="0">
                <a:ea typeface="+mn-ea"/>
                <a:cs typeface="Arial Narrow"/>
              </a:rPr>
              <a:t>UVa</a:t>
            </a:r>
            <a:r>
              <a:rPr lang="en-US" dirty="0" smtClean="0">
                <a:ea typeface="+mn-ea"/>
                <a:cs typeface="Arial Narrow"/>
              </a:rPr>
              <a:t>)</a:t>
            </a:r>
          </a:p>
          <a:p>
            <a:pPr marL="740297" lvl="1" indent="-283806">
              <a:defRPr/>
            </a:pPr>
            <a:r>
              <a:rPr lang="en-US" dirty="0" smtClean="0">
                <a:ea typeface="+mn-ea"/>
                <a:cs typeface="Arial Narrow"/>
              </a:rPr>
              <a:t>Prof. Norm Wagner (</a:t>
            </a:r>
            <a:r>
              <a:rPr lang="en-US" dirty="0" err="1" smtClean="0">
                <a:ea typeface="+mn-ea"/>
                <a:cs typeface="Arial Narrow"/>
              </a:rPr>
              <a:t>UDel</a:t>
            </a:r>
            <a:r>
              <a:rPr lang="en-US" i="1" dirty="0" smtClean="0">
                <a:ea typeface="+mn-ea"/>
                <a:cs typeface="Arial Narrow"/>
              </a:rPr>
              <a:t>)</a:t>
            </a:r>
            <a:endParaRPr lang="en-US" i="1" dirty="0">
              <a:ea typeface="+mn-ea"/>
              <a:cs typeface="Arial Narrow"/>
            </a:endParaRPr>
          </a:p>
          <a:p>
            <a:pPr marL="340867" indent="-340867">
              <a:defRPr/>
            </a:pPr>
            <a:endParaRPr lang="en-US" dirty="0">
              <a:ea typeface="+mn-ea"/>
              <a:cs typeface="Arial Narrow"/>
            </a:endParaRPr>
          </a:p>
          <a:p>
            <a:pPr marL="340867" indent="-340867">
              <a:defRPr/>
            </a:pPr>
            <a:endParaRPr lang="en-US" dirty="0">
              <a:ea typeface="+mn-ea"/>
              <a:cs typeface="Arial Narrow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248400" y="6251575"/>
            <a:ext cx="2584450" cy="579438"/>
          </a:xfrm>
          <a:prstGeom prst="rect">
            <a:avLst/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lIns="86486" tIns="43243" rIns="86486" bIns="43243">
            <a:spAutoFit/>
          </a:bodyPr>
          <a:lstStyle/>
          <a:p>
            <a:pPr defTabSz="864931">
              <a:defRPr/>
            </a:pPr>
            <a:r>
              <a:rPr lang="en-US" sz="1600" dirty="0">
                <a:solidFill>
                  <a:srgbClr val="FF0000"/>
                </a:solidFill>
                <a:latin typeface="Arial Narrow"/>
                <a:ea typeface="+mn-ea"/>
                <a:cs typeface="Arial Narrow"/>
              </a:rPr>
              <a:t>Chair Person in Red</a:t>
            </a:r>
          </a:p>
          <a:p>
            <a:pPr defTabSz="864931">
              <a:defRPr/>
            </a:pPr>
            <a:r>
              <a:rPr lang="en-US" sz="1600" i="1" dirty="0">
                <a:solidFill>
                  <a:prstClr val="black"/>
                </a:solidFill>
                <a:latin typeface="Arial Narrow"/>
                <a:ea typeface="+mn-ea"/>
                <a:cs typeface="Arial Narrow"/>
              </a:rPr>
              <a:t>BESAC Member in Italics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3200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FY 2016 Committee of Visitors</a:t>
            </a: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4343400" y="6400800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 anchor="ctr"/>
          <a:lstStyle/>
          <a:p>
            <a:pPr algn="ctr" defTabSz="914318" eaLnBrk="0" hangingPunct="0">
              <a:defRPr/>
            </a:pPr>
            <a:endParaRPr lang="en-US" sz="1400" dirty="0">
              <a:solidFill>
                <a:srgbClr val="106636"/>
              </a:solidFill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0550" y="762000"/>
            <a:ext cx="8516938" cy="5016500"/>
          </a:xfrm>
          <a:prstGeom prst="rect">
            <a:avLst/>
          </a:prstGeom>
          <a:noFill/>
        </p:spPr>
        <p:txBody>
          <a:bodyPr lIns="91432" tIns="45716" rIns="91432" bIns="45716">
            <a:spAutoFit/>
          </a:bodyPr>
          <a:lstStyle/>
          <a:p>
            <a:pPr marL="284163" indent="-284163" defTabSz="865111" eaLnBrk="0" fontAlgn="auto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75000"/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  <a:ea typeface="+mn-ea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006600"/>
                </a:solidFill>
                <a:latin typeface="+mj-lt"/>
                <a:ea typeface="+mn-ea"/>
                <a:cs typeface="Arial" pitchFamily="34" charset="0"/>
              </a:rPr>
              <a:t>John Tranquada, BNL, Chair Person</a:t>
            </a:r>
          </a:p>
          <a:p>
            <a:pPr marL="739776" lvl="1" indent="-284163" defTabSz="865111" eaLnBrk="0" fontAlgn="auto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75000"/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6600"/>
                </a:solidFill>
                <a:latin typeface="+mj-lt"/>
                <a:ea typeface="+mn-ea"/>
                <a:cs typeface="Arial" pitchFamily="34" charset="0"/>
              </a:rPr>
              <a:t> April 12-14, 2016 at DOE Germantown</a:t>
            </a:r>
          </a:p>
          <a:p>
            <a:pPr defTabSz="865111" eaLnBrk="0" fontAlgn="auto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75000"/>
              <a:defRPr/>
            </a:pPr>
            <a:endParaRPr lang="en-US" sz="2000" dirty="0">
              <a:solidFill>
                <a:srgbClr val="006600"/>
              </a:solidFill>
              <a:latin typeface="+mj-lt"/>
              <a:ea typeface="+mn-ea"/>
              <a:cs typeface="Arial" pitchFamily="34" charset="0"/>
            </a:endParaRPr>
          </a:p>
          <a:p>
            <a:pPr marL="284163" indent="-284163" defTabSz="865111" eaLnBrk="0" fontAlgn="auto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75000"/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6600"/>
                </a:solidFill>
                <a:latin typeface="+mj-lt"/>
                <a:ea typeface="+mn-ea"/>
                <a:cs typeface="Arial" pitchFamily="34" charset="0"/>
              </a:rPr>
              <a:t> Panelist statistics:16 COV panelists organized into 4 panels 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Academia:  10		Funded by BES:  4 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DOE Lab:  3			Not funded:  12 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Non-DOE Federal Lab: 1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Industry: 1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Other:  1 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endParaRPr lang="en-US" sz="2000" dirty="0">
              <a:latin typeface="+mj-lt"/>
              <a:ea typeface="+mn-ea"/>
              <a:cs typeface="Arial" pitchFamily="34" charset="0"/>
            </a:endParaRP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endParaRPr lang="en-US" sz="2000" dirty="0">
              <a:latin typeface="+mj-lt"/>
              <a:ea typeface="+mn-ea"/>
              <a:cs typeface="Arial" pitchFamily="34" charset="0"/>
            </a:endParaRP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2 + Chair currently serve on BESAC </a:t>
            </a:r>
          </a:p>
          <a:p>
            <a:pPr marL="457159" lvl="1" indent="0" defTabSz="865111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5000"/>
              <a:defRPr/>
            </a:pPr>
            <a:r>
              <a:rPr lang="en-US" sz="2000" dirty="0">
                <a:latin typeface="+mj-lt"/>
                <a:ea typeface="+mn-ea"/>
                <a:cs typeface="Arial" pitchFamily="34" charset="0"/>
              </a:rPr>
              <a:t>5 + Chair previously served on 2013 SUFD COV (W. Barletta, Chair Person)</a:t>
            </a:r>
          </a:p>
          <a:p>
            <a:pPr defTabSz="865111" eaLnBrk="0" fontAlgn="auto" hangingPunct="0">
              <a:spcBef>
                <a:spcPts val="0"/>
              </a:spcBef>
              <a:spcAft>
                <a:spcPts val="500"/>
              </a:spcAft>
              <a:buClr>
                <a:schemeClr val="tx1"/>
              </a:buClr>
              <a:buSzPct val="75000"/>
              <a:defRPr/>
            </a:pPr>
            <a:endParaRPr lang="en-US" sz="2000" b="1" dirty="0">
              <a:latin typeface="+mj-lt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0163" y="0"/>
            <a:ext cx="9144000" cy="762000"/>
          </a:xfrm>
        </p:spPr>
        <p:txBody>
          <a:bodyPr/>
          <a:lstStyle/>
          <a:p>
            <a:r>
              <a:rPr lang="en-US" altLang="en-US" sz="3200" b="1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COV Agenda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8738" y="1295400"/>
          <a:ext cx="9067800" cy="4906963"/>
        </p:xfrm>
        <a:graphic>
          <a:graphicData uri="http://schemas.openxmlformats.org/drawingml/2006/table">
            <a:tbl>
              <a:tblPr/>
              <a:tblGrid>
                <a:gridCol w="2208212"/>
                <a:gridCol w="6859588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7:30 am – 8:00 am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Arrive at DOE Complex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8:00 am – 8:30 am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Security Entrance - Committee to Assemble in North Lobby to check in 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8:30 am – 8:45 am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Session, Committee Assignments 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John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Tranquada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) 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8:45 am – 9:00 am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BESAC and COV Process 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John C.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Hemminger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)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9:00 am – 9:30 am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Welcome &amp; Introduction to BES &amp; the COV process 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Harriet Kung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)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9:30 am – 10:15 am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Overview of the Scientific User Facilities Division and the peer review process 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James B. Murphy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)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10:15 am – 10:30 am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 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10:30 am – 10:45 am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Break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10:45 am – 12:30 pm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 – Review files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Introduction by Program Managers for each group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12:30 pm – 1:30 pm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Lunch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 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1:30 pm – 4:30 pm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 – Review files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4:30 pm – 5:30 pm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Questions and Answers with BES staff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5:30 pm 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Adjourn for the day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Dinner (TBD)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7428" marR="67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5" name="Rectangle 85"/>
          <p:cNvSpPr>
            <a:spLocks noChangeArrowheads="1"/>
          </p:cNvSpPr>
          <p:nvPr/>
        </p:nvSpPr>
        <p:spPr bwMode="auto">
          <a:xfrm>
            <a:off x="5715000" y="838200"/>
            <a:ext cx="312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 b="1">
                <a:solidFill>
                  <a:srgbClr val="146737"/>
                </a:solidFill>
                <a:latin typeface="Arial Narrow" pitchFamily="34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200">
                <a:solidFill>
                  <a:srgbClr val="404040"/>
                </a:solidFill>
                <a:latin typeface="Arial Narrow" pitchFamily="34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Tuesday, April 12</a:t>
            </a:r>
            <a:r>
              <a:rPr lang="en-US" altLang="en-US" sz="2000" baseline="30000">
                <a:solidFill>
                  <a:schemeClr val="tx1"/>
                </a:solidFill>
              </a:rPr>
              <a:t>th</a:t>
            </a:r>
            <a:r>
              <a:rPr lang="en-US" altLang="en-US" sz="2000">
                <a:solidFill>
                  <a:schemeClr val="tx1"/>
                </a:solidFill>
              </a:rPr>
              <a:t>, 2016</a:t>
            </a:r>
            <a:endParaRPr lang="en-US" altLang="en-US" sz="1200" b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3200" b="1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COV Agenda, cont’d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3825" y="1219200"/>
          <a:ext cx="8991600" cy="4405316"/>
        </p:xfrm>
        <a:graphic>
          <a:graphicData uri="http://schemas.openxmlformats.org/drawingml/2006/table">
            <a:tbl>
              <a:tblPr/>
              <a:tblGrid>
                <a:gridCol w="2514600"/>
                <a:gridCol w="6477000"/>
              </a:tblGrid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7:30 am – 8:00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Arrive at DOE Complex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944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8:00 am – 8:30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Security Entrance - Committee to Assemble in North Lobby to check in.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8:30 am – 9:30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Full Committee Executive Session 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John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Tranquada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55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9:30 am – 10:30 pm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 – Review files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10:30 am – 10:45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Break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10:45 am – 12:30 pm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 – Review files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12:30 pm – 1:30 pm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Lunch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 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-8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1:30 pm – 3:30 pm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Begin Draft report and recommendations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3:30 pm – 4:30 pm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Questions &amp; Answers with BES staff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4:30 pm – 5:30 pm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Dinner (on your own)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7" name="Rectangle 79"/>
          <p:cNvSpPr>
            <a:spLocks noChangeArrowheads="1"/>
          </p:cNvSpPr>
          <p:nvPr/>
        </p:nvSpPr>
        <p:spPr bwMode="auto">
          <a:xfrm>
            <a:off x="5762625" y="777875"/>
            <a:ext cx="335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 b="1">
                <a:solidFill>
                  <a:srgbClr val="146737"/>
                </a:solidFill>
                <a:latin typeface="Arial Narrow" pitchFamily="34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200">
                <a:solidFill>
                  <a:srgbClr val="404040"/>
                </a:solidFill>
                <a:latin typeface="Arial Narrow" pitchFamily="34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Wednesday, April 13</a:t>
            </a:r>
            <a:r>
              <a:rPr lang="en-US" altLang="en-US" sz="1800" baseline="300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th</a:t>
            </a:r>
            <a:r>
              <a:rPr lang="en-US" altLang="en-US" sz="18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, 2016</a:t>
            </a:r>
            <a:endParaRPr lang="en-US" altLang="en-US" sz="1800" b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altLang="en-US" sz="3200" b="1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COV Agenda, cont</a:t>
            </a:r>
            <a:r>
              <a:rPr lang="ja-JP" altLang="en-US" sz="3200" b="1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’</a:t>
            </a:r>
            <a:r>
              <a:rPr lang="en-US" altLang="ja-JP" sz="3200" b="1" smtClean="0">
                <a:solidFill>
                  <a:srgbClr val="006600"/>
                </a:solidFill>
                <a:ea typeface="ＭＳ Ｐゴシック" pitchFamily="34" charset="-128"/>
                <a:cs typeface="Arial" charset="0"/>
              </a:rPr>
              <a:t>d</a:t>
            </a:r>
            <a:endParaRPr lang="en-US" altLang="en-US" sz="3200" b="1" smtClean="0">
              <a:solidFill>
                <a:srgbClr val="006600"/>
              </a:solidFill>
              <a:ea typeface="ＭＳ Ｐゴシック" pitchFamily="34" charset="-128"/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371600"/>
          <a:ext cx="8839200" cy="3170238"/>
        </p:xfrm>
        <a:graphic>
          <a:graphicData uri="http://schemas.openxmlformats.org/drawingml/2006/table">
            <a:tbl>
              <a:tblPr/>
              <a:tblGrid>
                <a:gridCol w="2584450"/>
                <a:gridCol w="6254750"/>
              </a:tblGrid>
              <a:tr h="36576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8:00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Arrive at DOE Complex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8:00 am – 8:30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Security Entrance - Committee to Assemble in North Lobby to check in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8:30 am – 9:00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Executive Session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9:00 am – 9:30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Closeout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John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Tranquada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9:30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Adjourn (Except Team Leads)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9:30 pm – 9:45 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Break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9:45 am - noon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ＭＳ Ｐゴシック" pitchFamily="-84" charset="-128"/>
                        </a:rPr>
                        <a:t>Team Leads complete written draft report then Adjourn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09" name="Rectangle 40"/>
          <p:cNvSpPr>
            <a:spLocks noChangeArrowheads="1"/>
          </p:cNvSpPr>
          <p:nvPr/>
        </p:nvSpPr>
        <p:spPr bwMode="auto">
          <a:xfrm>
            <a:off x="5943600" y="822325"/>
            <a:ext cx="3200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 b="1">
                <a:solidFill>
                  <a:srgbClr val="146737"/>
                </a:solidFill>
                <a:latin typeface="Arial Narrow" pitchFamily="34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200">
                <a:solidFill>
                  <a:srgbClr val="404040"/>
                </a:solidFill>
                <a:latin typeface="Arial Narrow" pitchFamily="34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Thursday, April 14</a:t>
            </a:r>
            <a:r>
              <a:rPr lang="en-US" altLang="en-US" sz="1800" baseline="300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th</a:t>
            </a:r>
            <a:r>
              <a:rPr lang="en-US" altLang="en-US" sz="18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, 2016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200" b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8791</TotalTime>
  <Words>1014</Words>
  <Application>Microsoft Office PowerPoint</Application>
  <PresentationFormat>On-screen Show (4:3)</PresentationFormat>
  <Paragraphs>208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1_Office Theme</vt:lpstr>
      <vt:lpstr>2_Office Theme</vt:lpstr>
      <vt:lpstr>3_Office Theme</vt:lpstr>
      <vt:lpstr>PowerPoint Presentation</vt:lpstr>
      <vt:lpstr>History of COVs  for SUFD/BES</vt:lpstr>
      <vt:lpstr>Committee of Visitors Charge </vt:lpstr>
      <vt:lpstr>Committee of Visitors Review Coverage:  FY 2013-2015</vt:lpstr>
      <vt:lpstr>BES SUFD Committee of Visitors Dr. John Tranquada (BNL), Chair</vt:lpstr>
      <vt:lpstr>FY 2016 Committee of Visitors</vt:lpstr>
      <vt:lpstr>COV Agenda </vt:lpstr>
      <vt:lpstr>COV Agenda, cont’d </vt:lpstr>
      <vt:lpstr>COV Agenda, cont’d</vt:lpstr>
      <vt:lpstr>2013 COV Recommendations</vt:lpstr>
      <vt:lpstr>Back-Up Slides</vt:lpstr>
      <vt:lpstr>2013 COV Recommendations / SUFD Response</vt:lpstr>
    </vt:vector>
  </TitlesOfParts>
  <Company>Office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Multi-scale Simulation of Internal Combustion Engines A new initiative to develop the science base for computational design of advanced engines</dc:title>
  <dc:creator>Ben Brown</dc:creator>
  <cp:lastModifiedBy>Windows User</cp:lastModifiedBy>
  <cp:revision>870</cp:revision>
  <cp:lastPrinted>2016-02-08T19:47:17Z</cp:lastPrinted>
  <dcterms:created xsi:type="dcterms:W3CDTF">2010-02-05T18:57:20Z</dcterms:created>
  <dcterms:modified xsi:type="dcterms:W3CDTF">2016-02-12T17:01:43Z</dcterms:modified>
</cp:coreProperties>
</file>