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1464" r:id="rId3"/>
    <p:sldId id="1465" r:id="rId4"/>
    <p:sldId id="1467" r:id="rId5"/>
    <p:sldId id="1418" r:id="rId6"/>
    <p:sldId id="1466" r:id="rId7"/>
    <p:sldId id="1352" r:id="rId8"/>
    <p:sldId id="1468" r:id="rId9"/>
    <p:sldId id="1341" r:id="rId10"/>
    <p:sldId id="1350" r:id="rId11"/>
    <p:sldId id="1319" r:id="rId12"/>
    <p:sldId id="1353" r:id="rId13"/>
    <p:sldId id="1358" r:id="rId14"/>
    <p:sldId id="1360" r:id="rId15"/>
    <p:sldId id="1362" r:id="rId16"/>
    <p:sldId id="1296" r:id="rId17"/>
    <p:sldId id="1469" r:id="rId18"/>
    <p:sldId id="1419" r:id="rId19"/>
    <p:sldId id="1428" r:id="rId20"/>
    <p:sldId id="1429" r:id="rId21"/>
    <p:sldId id="1441" r:id="rId22"/>
    <p:sldId id="1460"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1" name="OMB28" initials="OMB28"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9"/>
    <a:srgbClr val="0099FF"/>
    <a:srgbClr val="0000FF"/>
    <a:srgbClr val="3D2FA1"/>
    <a:srgbClr val="E200A7"/>
    <a:srgbClr val="F27900"/>
    <a:srgbClr val="FF9900"/>
    <a:srgbClr val="FFFFBD"/>
    <a:srgbClr val="D9E2FF"/>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608" autoAdjust="0"/>
    <p:restoredTop sz="99812" autoAdjust="0"/>
  </p:normalViewPr>
  <p:slideViewPr>
    <p:cSldViewPr snapToGrid="0">
      <p:cViewPr varScale="1">
        <p:scale>
          <a:sx n="109" d="100"/>
          <a:sy n="109" d="100"/>
        </p:scale>
        <p:origin x="-870" y="-78"/>
      </p:cViewPr>
      <p:guideLst>
        <p:guide orient="horz" pos="312"/>
        <p:guide pos="2882"/>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howGuides="1">
      <p:cViewPr>
        <p:scale>
          <a:sx n="110" d="100"/>
          <a:sy n="110" d="100"/>
        </p:scale>
        <p:origin x="-846" y="-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image" Target="../media/image5.jpeg"/><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image" Target="../media/image5.jpeg"/><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image" Target="../media/image5.jpeg"/><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image" Target="../media/image5.jpeg"/><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2BFEE-0CB8-4BCA-B2CB-FA64B9A47763}" type="doc">
      <dgm:prSet loTypeId="urn:microsoft.com/office/officeart/2005/8/layout/pList1" loCatId="list" qsTypeId="urn:microsoft.com/office/officeart/2005/8/quickstyle/simple3" qsCatId="simple" csTypeId="urn:microsoft.com/office/officeart/2005/8/colors/accent0_2" csCatId="mainScheme" phldr="1"/>
      <dgm:spPr/>
      <dgm:t>
        <a:bodyPr/>
        <a:lstStyle/>
        <a:p>
          <a:endParaRPr lang="en-US"/>
        </a:p>
      </dgm:t>
    </dgm:pt>
    <dgm:pt modelId="{6B4D2D8F-5AE6-4511-9E21-C74D6DD472E7}">
      <dgm:prSet phldrT="[Text]"/>
      <dgm:spPr/>
      <dgm:t>
        <a:bodyPr/>
        <a:lstStyle/>
        <a:p>
          <a:r>
            <a:rPr lang="en-US" dirty="0" smtClean="0"/>
            <a:t>&gt; 20,000 Scientists Supported</a:t>
          </a:r>
          <a:endParaRPr lang="en-US" dirty="0"/>
        </a:p>
      </dgm:t>
    </dgm:pt>
    <dgm:pt modelId="{5A24AEF2-D16D-43D4-8F03-AA9BC5AFB761}" type="parTrans" cxnId="{5A3C365F-7334-475F-A460-6F432BEA5F28}">
      <dgm:prSet/>
      <dgm:spPr/>
      <dgm:t>
        <a:bodyPr/>
        <a:lstStyle/>
        <a:p>
          <a:endParaRPr lang="en-US"/>
        </a:p>
      </dgm:t>
    </dgm:pt>
    <dgm:pt modelId="{611B002F-BBE6-4FB0-8C90-19D37893897B}" type="sibTrans" cxnId="{5A3C365F-7334-475F-A460-6F432BEA5F28}">
      <dgm:prSet/>
      <dgm:spPr/>
      <dgm:t>
        <a:bodyPr/>
        <a:lstStyle/>
        <a:p>
          <a:endParaRPr lang="en-US"/>
        </a:p>
      </dgm:t>
    </dgm:pt>
    <dgm:pt modelId="{249E49CB-265C-4A21-893C-14646B25D044}">
      <dgm:prSet phldrT="[Text]"/>
      <dgm:spPr/>
      <dgm:t>
        <a:bodyPr/>
        <a:lstStyle/>
        <a:p>
          <a:r>
            <a:rPr lang="en-US" dirty="0" smtClean="0"/>
            <a:t>Largest Supporter of Physical Sciences in the U.S.</a:t>
          </a:r>
          <a:endParaRPr lang="en-US" dirty="0"/>
        </a:p>
      </dgm:t>
    </dgm:pt>
    <dgm:pt modelId="{07320597-12DD-4D08-B1FA-EB976F9E6C6F}" type="parTrans" cxnId="{039E6956-BB26-47AE-8853-FE744528BF3F}">
      <dgm:prSet/>
      <dgm:spPr/>
      <dgm:t>
        <a:bodyPr/>
        <a:lstStyle/>
        <a:p>
          <a:endParaRPr lang="en-US"/>
        </a:p>
      </dgm:t>
    </dgm:pt>
    <dgm:pt modelId="{C08EAA47-9730-4C22-9CAD-357F2DD856F9}" type="sibTrans" cxnId="{039E6956-BB26-47AE-8853-FE744528BF3F}">
      <dgm:prSet/>
      <dgm:spPr/>
      <dgm:t>
        <a:bodyPr/>
        <a:lstStyle/>
        <a:p>
          <a:endParaRPr lang="en-US"/>
        </a:p>
      </dgm:t>
    </dgm:pt>
    <dgm:pt modelId="{D7BB1294-C578-42A0-AA1F-68E4EE6424BA}">
      <dgm:prSet phldrT="[Text]"/>
      <dgm:spPr/>
      <dgm:t>
        <a:bodyPr/>
        <a:lstStyle/>
        <a:p>
          <a:r>
            <a:rPr lang="en-US" dirty="0" smtClean="0"/>
            <a:t>&gt;30,000 Scientific Facility Users </a:t>
          </a:r>
          <a:endParaRPr lang="en-US" dirty="0"/>
        </a:p>
      </dgm:t>
    </dgm:pt>
    <dgm:pt modelId="{E9212CC1-93FA-4EB3-A977-FD2D3E05257F}" type="parTrans" cxnId="{774ADDF5-4DC9-4CDE-B2D3-63C8840B73EC}">
      <dgm:prSet/>
      <dgm:spPr/>
      <dgm:t>
        <a:bodyPr/>
        <a:lstStyle/>
        <a:p>
          <a:endParaRPr lang="en-US"/>
        </a:p>
      </dgm:t>
    </dgm:pt>
    <dgm:pt modelId="{D4816EA7-4F8F-46E6-B3F8-F7B327BC12A7}" type="sibTrans" cxnId="{774ADDF5-4DC9-4CDE-B2D3-63C8840B73EC}">
      <dgm:prSet/>
      <dgm:spPr/>
      <dgm:t>
        <a:bodyPr/>
        <a:lstStyle/>
        <a:p>
          <a:endParaRPr lang="en-US"/>
        </a:p>
      </dgm:t>
    </dgm:pt>
    <dgm:pt modelId="{AB01F0B3-9B82-46DA-AEB8-5A91C9BE9B28}">
      <dgm:prSet phldrT="[Text]"/>
      <dgm:spPr/>
      <dgm:t>
        <a:bodyPr/>
        <a:lstStyle/>
        <a:p>
          <a:r>
            <a:rPr lang="en-US" dirty="0" smtClean="0"/>
            <a:t>Funding </a:t>
          </a:r>
          <a:r>
            <a:rPr lang="en-US" smtClean="0"/>
            <a:t>at &gt;300 </a:t>
          </a:r>
          <a:r>
            <a:rPr lang="en-US" dirty="0" smtClean="0"/>
            <a:t>Institutions including all 17 DOE Labs</a:t>
          </a:r>
          <a:endParaRPr lang="en-US" dirty="0"/>
        </a:p>
      </dgm:t>
    </dgm:pt>
    <dgm:pt modelId="{F5A51EFC-EF58-45FD-80A1-1384DA0A3A88}" type="parTrans" cxnId="{8455BA53-4E0F-441B-BB1A-AFE84B7C7F8E}">
      <dgm:prSet/>
      <dgm:spPr/>
      <dgm:t>
        <a:bodyPr/>
        <a:lstStyle/>
        <a:p>
          <a:endParaRPr lang="en-US"/>
        </a:p>
      </dgm:t>
    </dgm:pt>
    <dgm:pt modelId="{F0609EA8-3B5E-4CAB-906D-B4E7A9C8FDDC}" type="sibTrans" cxnId="{8455BA53-4E0F-441B-BB1A-AFE84B7C7F8E}">
      <dgm:prSet/>
      <dgm:spPr/>
      <dgm:t>
        <a:bodyPr/>
        <a:lstStyle/>
        <a:p>
          <a:endParaRPr lang="en-US"/>
        </a:p>
      </dgm:t>
    </dgm:pt>
    <dgm:pt modelId="{19E201A5-B510-47F9-9FFF-172CB98EBEEE}">
      <dgm:prSet phldrT="[Text]"/>
      <dgm:spPr/>
      <dgm:t>
        <a:bodyPr/>
        <a:lstStyle/>
        <a:p>
          <a:r>
            <a:rPr lang="en-US" dirty="0" smtClean="0"/>
            <a:t>Facility Operations: 38%, $2.02B </a:t>
          </a:r>
          <a:endParaRPr lang="en-US" dirty="0"/>
        </a:p>
      </dgm:t>
    </dgm:pt>
    <dgm:pt modelId="{A8A3692D-7E35-45C5-8370-4BFDE4E0C470}" type="parTrans" cxnId="{B8DC84D6-A174-426C-AF00-009434BE18B3}">
      <dgm:prSet/>
      <dgm:spPr/>
      <dgm:t>
        <a:bodyPr/>
        <a:lstStyle/>
        <a:p>
          <a:endParaRPr lang="en-US"/>
        </a:p>
      </dgm:t>
    </dgm:pt>
    <dgm:pt modelId="{7F28C141-EEF0-4092-884E-E23EA16AFB23}" type="sibTrans" cxnId="{B8DC84D6-A174-426C-AF00-009434BE18B3}">
      <dgm:prSet/>
      <dgm:spPr/>
      <dgm:t>
        <a:bodyPr/>
        <a:lstStyle/>
        <a:p>
          <a:endParaRPr lang="en-US"/>
        </a:p>
      </dgm:t>
    </dgm:pt>
    <dgm:pt modelId="{AD4E326D-3D55-444C-BE04-DCD181758BC8}">
      <dgm:prSet phldrT="[Text]"/>
      <dgm:spPr/>
      <dgm:t>
        <a:bodyPr/>
        <a:lstStyle/>
        <a:p>
          <a:r>
            <a:rPr lang="en-US" dirty="0" smtClean="0"/>
            <a:t>~40% of Research to Universities</a:t>
          </a:r>
          <a:endParaRPr lang="en-US" dirty="0"/>
        </a:p>
      </dgm:t>
    </dgm:pt>
    <dgm:pt modelId="{F7CBD069-8297-4597-A6FD-548E085E2849}" type="parTrans" cxnId="{62171AFE-DB4A-4DF3-8E94-ED9563721BE4}">
      <dgm:prSet/>
      <dgm:spPr/>
      <dgm:t>
        <a:bodyPr/>
        <a:lstStyle/>
        <a:p>
          <a:endParaRPr lang="en-US"/>
        </a:p>
      </dgm:t>
    </dgm:pt>
    <dgm:pt modelId="{0F97742F-D7CA-4C32-860E-3CB9127EE84D}" type="sibTrans" cxnId="{62171AFE-DB4A-4DF3-8E94-ED9563721BE4}">
      <dgm:prSet/>
      <dgm:spPr/>
      <dgm:t>
        <a:bodyPr/>
        <a:lstStyle/>
        <a:p>
          <a:endParaRPr lang="en-US"/>
        </a:p>
      </dgm:t>
    </dgm:pt>
    <dgm:pt modelId="{4C79043D-9F32-49B4-BE01-A4F69D69EF20}">
      <dgm:prSet phldrT="[Text]"/>
      <dgm:spPr/>
      <dgm:t>
        <a:bodyPr/>
        <a:lstStyle/>
        <a:p>
          <a:r>
            <a:rPr lang="en-US" dirty="0" smtClean="0"/>
            <a:t>Research: 42%, $2.2B</a:t>
          </a:r>
          <a:endParaRPr lang="en-US" dirty="0"/>
        </a:p>
      </dgm:t>
    </dgm:pt>
    <dgm:pt modelId="{DCA04124-013F-425D-8014-3680A4C6BE05}" type="parTrans" cxnId="{E87CE0CD-E772-4595-9352-71A0F78FCD24}">
      <dgm:prSet/>
      <dgm:spPr/>
      <dgm:t>
        <a:bodyPr/>
        <a:lstStyle/>
        <a:p>
          <a:endParaRPr lang="en-US"/>
        </a:p>
      </dgm:t>
    </dgm:pt>
    <dgm:pt modelId="{267A23E4-0966-4D2D-9A17-C778DBFCAFD9}" type="sibTrans" cxnId="{E87CE0CD-E772-4595-9352-71A0F78FCD24}">
      <dgm:prSet/>
      <dgm:spPr/>
      <dgm:t>
        <a:bodyPr/>
        <a:lstStyle/>
        <a:p>
          <a:endParaRPr lang="en-US"/>
        </a:p>
      </dgm:t>
    </dgm:pt>
    <dgm:pt modelId="{EC9B804E-7F32-4442-8E12-F97473EB6D3D}">
      <dgm:prSet phldrT="[Text]"/>
      <dgm:spPr/>
      <dgm:t>
        <a:bodyPr/>
        <a:lstStyle/>
        <a:p>
          <a:r>
            <a:rPr lang="en-US" dirty="0" smtClean="0"/>
            <a:t>Construction: 13.5%, $723M</a:t>
          </a:r>
          <a:endParaRPr lang="en-US" dirty="0"/>
        </a:p>
      </dgm:t>
    </dgm:pt>
    <dgm:pt modelId="{60AFBBAB-378D-4918-A0C4-F29F8E1E42E8}" type="parTrans" cxnId="{B5F06021-5135-4F3C-A226-0C55E3389EA5}">
      <dgm:prSet/>
      <dgm:spPr/>
      <dgm:t>
        <a:bodyPr/>
        <a:lstStyle/>
        <a:p>
          <a:endParaRPr lang="en-US"/>
        </a:p>
      </dgm:t>
    </dgm:pt>
    <dgm:pt modelId="{150881A2-C40D-4E6C-B29E-86DB92A20579}" type="sibTrans" cxnId="{B5F06021-5135-4F3C-A226-0C55E3389EA5}">
      <dgm:prSet/>
      <dgm:spPr/>
      <dgm:t>
        <a:bodyPr/>
        <a:lstStyle/>
        <a:p>
          <a:endParaRPr lang="en-US"/>
        </a:p>
      </dgm:t>
    </dgm:pt>
    <dgm:pt modelId="{275C096C-B3D7-41F7-990C-DF7EB625FD8E}" type="pres">
      <dgm:prSet presAssocID="{BE52BFEE-0CB8-4BCA-B2CB-FA64B9A47763}" presName="Name0" presStyleCnt="0">
        <dgm:presLayoutVars>
          <dgm:dir/>
          <dgm:resizeHandles val="exact"/>
        </dgm:presLayoutVars>
      </dgm:prSet>
      <dgm:spPr/>
      <dgm:t>
        <a:bodyPr/>
        <a:lstStyle/>
        <a:p>
          <a:endParaRPr lang="en-US"/>
        </a:p>
      </dgm:t>
    </dgm:pt>
    <dgm:pt modelId="{5AD5E4C0-A5FF-459D-96DC-01603AA19B0D}" type="pres">
      <dgm:prSet presAssocID="{249E49CB-265C-4A21-893C-14646B25D044}" presName="compNode" presStyleCnt="0"/>
      <dgm:spPr/>
    </dgm:pt>
    <dgm:pt modelId="{08546702-CBB8-412D-AAE2-D07712DFF752}" type="pres">
      <dgm:prSet presAssocID="{249E49CB-265C-4A21-893C-14646B25D044}" presName="pict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7219E861-3FC7-49EB-8399-6577724D0840}" type="pres">
      <dgm:prSet presAssocID="{249E49CB-265C-4A21-893C-14646B25D044}" presName="textRect" presStyleLbl="revTx" presStyleIdx="0" presStyleCnt="8">
        <dgm:presLayoutVars>
          <dgm:bulletEnabled val="1"/>
        </dgm:presLayoutVars>
      </dgm:prSet>
      <dgm:spPr/>
      <dgm:t>
        <a:bodyPr/>
        <a:lstStyle/>
        <a:p>
          <a:endParaRPr lang="en-US"/>
        </a:p>
      </dgm:t>
    </dgm:pt>
    <dgm:pt modelId="{DA2E7F7E-17EA-4EF5-9EA2-D2474C33853F}" type="pres">
      <dgm:prSet presAssocID="{C08EAA47-9730-4C22-9CAD-357F2DD856F9}" presName="sibTrans" presStyleLbl="sibTrans2D1" presStyleIdx="0" presStyleCnt="0"/>
      <dgm:spPr/>
      <dgm:t>
        <a:bodyPr/>
        <a:lstStyle/>
        <a:p>
          <a:endParaRPr lang="en-US"/>
        </a:p>
      </dgm:t>
    </dgm:pt>
    <dgm:pt modelId="{C30FAD17-1C6D-4170-A9A4-F8B22BF7C547}" type="pres">
      <dgm:prSet presAssocID="{4C79043D-9F32-49B4-BE01-A4F69D69EF20}" presName="compNode" presStyleCnt="0"/>
      <dgm:spPr/>
    </dgm:pt>
    <dgm:pt modelId="{973D72ED-1E88-4FA7-A201-BC7FB8A7EF7C}" type="pres">
      <dgm:prSet presAssocID="{4C79043D-9F32-49B4-BE01-A4F69D69EF20}" presName="pictRect" presStyleLbl="nod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248A0C1D-2144-4195-B29D-4587DF849927}" type="pres">
      <dgm:prSet presAssocID="{4C79043D-9F32-49B4-BE01-A4F69D69EF20}" presName="textRect" presStyleLbl="revTx" presStyleIdx="1" presStyleCnt="8">
        <dgm:presLayoutVars>
          <dgm:bulletEnabled val="1"/>
        </dgm:presLayoutVars>
      </dgm:prSet>
      <dgm:spPr/>
      <dgm:t>
        <a:bodyPr/>
        <a:lstStyle/>
        <a:p>
          <a:endParaRPr lang="en-US"/>
        </a:p>
      </dgm:t>
    </dgm:pt>
    <dgm:pt modelId="{03AE63F2-3A0F-4B07-8E27-C9BC86F5780F}" type="pres">
      <dgm:prSet presAssocID="{267A23E4-0966-4D2D-9A17-C778DBFCAFD9}" presName="sibTrans" presStyleLbl="sibTrans2D1" presStyleIdx="0" presStyleCnt="0"/>
      <dgm:spPr/>
      <dgm:t>
        <a:bodyPr/>
        <a:lstStyle/>
        <a:p>
          <a:endParaRPr lang="en-US"/>
        </a:p>
      </dgm:t>
    </dgm:pt>
    <dgm:pt modelId="{1FA5061B-9806-4A11-9489-E0AAB9E23878}" type="pres">
      <dgm:prSet presAssocID="{AD4E326D-3D55-444C-BE04-DCD181758BC8}" presName="compNode" presStyleCnt="0"/>
      <dgm:spPr/>
    </dgm:pt>
    <dgm:pt modelId="{AEBB4AA3-B2B8-455F-A169-77F9138E1B43}" type="pres">
      <dgm:prSet presAssocID="{AD4E326D-3D55-444C-BE04-DCD181758BC8}" presName="pictRect" presStyleLbl="nod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9850B54B-31F8-496E-AD17-1D5A60D8D926}" type="pres">
      <dgm:prSet presAssocID="{AD4E326D-3D55-444C-BE04-DCD181758BC8}" presName="textRect" presStyleLbl="revTx" presStyleIdx="2" presStyleCnt="8">
        <dgm:presLayoutVars>
          <dgm:bulletEnabled val="1"/>
        </dgm:presLayoutVars>
      </dgm:prSet>
      <dgm:spPr/>
      <dgm:t>
        <a:bodyPr/>
        <a:lstStyle/>
        <a:p>
          <a:endParaRPr lang="en-US"/>
        </a:p>
      </dgm:t>
    </dgm:pt>
    <dgm:pt modelId="{86B56303-5D29-4E5A-9E74-991F6E7AA93E}" type="pres">
      <dgm:prSet presAssocID="{0F97742F-D7CA-4C32-860E-3CB9127EE84D}" presName="sibTrans" presStyleLbl="sibTrans2D1" presStyleIdx="0" presStyleCnt="0"/>
      <dgm:spPr/>
      <dgm:t>
        <a:bodyPr/>
        <a:lstStyle/>
        <a:p>
          <a:endParaRPr lang="en-US"/>
        </a:p>
      </dgm:t>
    </dgm:pt>
    <dgm:pt modelId="{BEA33FDF-ACF0-40B9-BE93-9635D082E660}" type="pres">
      <dgm:prSet presAssocID="{6B4D2D8F-5AE6-4511-9E21-C74D6DD472E7}" presName="compNode" presStyleCnt="0"/>
      <dgm:spPr/>
    </dgm:pt>
    <dgm:pt modelId="{BD79A1A1-63EB-4265-89D1-C054D7B063DB}" type="pres">
      <dgm:prSet presAssocID="{6B4D2D8F-5AE6-4511-9E21-C74D6DD472E7}" presName="pictRect" presStyleLbl="nod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1C933CE6-5BE1-4FC2-96AD-55F36083DB4A}" type="pres">
      <dgm:prSet presAssocID="{6B4D2D8F-5AE6-4511-9E21-C74D6DD472E7}" presName="textRect" presStyleLbl="revTx" presStyleIdx="3" presStyleCnt="8">
        <dgm:presLayoutVars>
          <dgm:bulletEnabled val="1"/>
        </dgm:presLayoutVars>
      </dgm:prSet>
      <dgm:spPr/>
      <dgm:t>
        <a:bodyPr/>
        <a:lstStyle/>
        <a:p>
          <a:endParaRPr lang="en-US"/>
        </a:p>
      </dgm:t>
    </dgm:pt>
    <dgm:pt modelId="{3B6D587E-9DC6-41BF-84E9-66B406E261CC}" type="pres">
      <dgm:prSet presAssocID="{611B002F-BBE6-4FB0-8C90-19D37893897B}" presName="sibTrans" presStyleLbl="sibTrans2D1" presStyleIdx="0" presStyleCnt="0"/>
      <dgm:spPr/>
      <dgm:t>
        <a:bodyPr/>
        <a:lstStyle/>
        <a:p>
          <a:endParaRPr lang="en-US"/>
        </a:p>
      </dgm:t>
    </dgm:pt>
    <dgm:pt modelId="{9B655680-0C75-445E-818F-B38AE52019D5}" type="pres">
      <dgm:prSet presAssocID="{AB01F0B3-9B82-46DA-AEB8-5A91C9BE9B28}" presName="compNode" presStyleCnt="0"/>
      <dgm:spPr/>
    </dgm:pt>
    <dgm:pt modelId="{973836BA-3915-419B-B809-1EA9DEEB7602}" type="pres">
      <dgm:prSet presAssocID="{AB01F0B3-9B82-46DA-AEB8-5A91C9BE9B28}" presName="pictRect" presStyleLbl="nod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7B8B2B6E-617B-42A7-8E29-F83EDCD5678F}" type="pres">
      <dgm:prSet presAssocID="{AB01F0B3-9B82-46DA-AEB8-5A91C9BE9B28}" presName="textRect" presStyleLbl="revTx" presStyleIdx="4" presStyleCnt="8">
        <dgm:presLayoutVars>
          <dgm:bulletEnabled val="1"/>
        </dgm:presLayoutVars>
      </dgm:prSet>
      <dgm:spPr/>
      <dgm:t>
        <a:bodyPr/>
        <a:lstStyle/>
        <a:p>
          <a:endParaRPr lang="en-US"/>
        </a:p>
      </dgm:t>
    </dgm:pt>
    <dgm:pt modelId="{784D2EA2-39E4-458A-9307-C622D2A4C7B4}" type="pres">
      <dgm:prSet presAssocID="{F0609EA8-3B5E-4CAB-906D-B4E7A9C8FDDC}" presName="sibTrans" presStyleLbl="sibTrans2D1" presStyleIdx="0" presStyleCnt="0"/>
      <dgm:spPr/>
      <dgm:t>
        <a:bodyPr/>
        <a:lstStyle/>
        <a:p>
          <a:endParaRPr lang="en-US"/>
        </a:p>
      </dgm:t>
    </dgm:pt>
    <dgm:pt modelId="{C99E3DAC-C9BD-4F11-88C4-A466677FCDF8}" type="pres">
      <dgm:prSet presAssocID="{EC9B804E-7F32-4442-8E12-F97473EB6D3D}" presName="compNode" presStyleCnt="0"/>
      <dgm:spPr/>
    </dgm:pt>
    <dgm:pt modelId="{FF691A7F-1173-4C5D-96D1-513E1FBB6312}" type="pres">
      <dgm:prSet presAssocID="{EC9B804E-7F32-4442-8E12-F97473EB6D3D}" presName="pictRect" presStyleLbl="nod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674D8959-CCFA-44FD-BCE2-D452B12DDF84}" type="pres">
      <dgm:prSet presAssocID="{EC9B804E-7F32-4442-8E12-F97473EB6D3D}" presName="textRect" presStyleLbl="revTx" presStyleIdx="5" presStyleCnt="8">
        <dgm:presLayoutVars>
          <dgm:bulletEnabled val="1"/>
        </dgm:presLayoutVars>
      </dgm:prSet>
      <dgm:spPr/>
      <dgm:t>
        <a:bodyPr/>
        <a:lstStyle/>
        <a:p>
          <a:endParaRPr lang="en-US"/>
        </a:p>
      </dgm:t>
    </dgm:pt>
    <dgm:pt modelId="{E69EBEC4-CBD2-4973-8DD5-FB50E37D2289}" type="pres">
      <dgm:prSet presAssocID="{150881A2-C40D-4E6C-B29E-86DB92A20579}" presName="sibTrans" presStyleLbl="sibTrans2D1" presStyleIdx="0" presStyleCnt="0"/>
      <dgm:spPr/>
      <dgm:t>
        <a:bodyPr/>
        <a:lstStyle/>
        <a:p>
          <a:endParaRPr lang="en-US"/>
        </a:p>
      </dgm:t>
    </dgm:pt>
    <dgm:pt modelId="{D8241511-8454-4768-A1AE-4A176D34CF30}" type="pres">
      <dgm:prSet presAssocID="{19E201A5-B510-47F9-9FFF-172CB98EBEEE}" presName="compNode" presStyleCnt="0"/>
      <dgm:spPr/>
    </dgm:pt>
    <dgm:pt modelId="{62CB5424-AE72-4D33-892D-3D40D106393C}" type="pres">
      <dgm:prSet presAssocID="{19E201A5-B510-47F9-9FFF-172CB98EBEEE}" presName="pictRect" presStyleLbl="node1" presStyleIdx="6" presStyleCnt="8"/>
      <dgm:spPr>
        <a:blipFill rotWithShape="1">
          <a:blip xmlns:r="http://schemas.openxmlformats.org/officeDocument/2006/relationships" r:embed="rId7"/>
          <a:stretch>
            <a:fillRect/>
          </a:stretch>
        </a:blipFill>
      </dgm:spPr>
      <dgm:t>
        <a:bodyPr/>
        <a:lstStyle/>
        <a:p>
          <a:endParaRPr lang="en-US"/>
        </a:p>
      </dgm:t>
    </dgm:pt>
    <dgm:pt modelId="{8B8F8671-5D43-4588-B3EB-069B432C2846}" type="pres">
      <dgm:prSet presAssocID="{19E201A5-B510-47F9-9FFF-172CB98EBEEE}" presName="textRect" presStyleLbl="revTx" presStyleIdx="6" presStyleCnt="8">
        <dgm:presLayoutVars>
          <dgm:bulletEnabled val="1"/>
        </dgm:presLayoutVars>
      </dgm:prSet>
      <dgm:spPr/>
      <dgm:t>
        <a:bodyPr/>
        <a:lstStyle/>
        <a:p>
          <a:endParaRPr lang="en-US"/>
        </a:p>
      </dgm:t>
    </dgm:pt>
    <dgm:pt modelId="{34E4A000-ECF6-441E-AE58-72A2B3B2827B}" type="pres">
      <dgm:prSet presAssocID="{7F28C141-EEF0-4092-884E-E23EA16AFB23}" presName="sibTrans" presStyleLbl="sibTrans2D1" presStyleIdx="0" presStyleCnt="0"/>
      <dgm:spPr/>
      <dgm:t>
        <a:bodyPr/>
        <a:lstStyle/>
        <a:p>
          <a:endParaRPr lang="en-US"/>
        </a:p>
      </dgm:t>
    </dgm:pt>
    <dgm:pt modelId="{76C61950-23BE-4FA7-8E9B-BE0EF296C724}" type="pres">
      <dgm:prSet presAssocID="{D7BB1294-C578-42A0-AA1F-68E4EE6424BA}" presName="compNode" presStyleCnt="0"/>
      <dgm:spPr/>
    </dgm:pt>
    <dgm:pt modelId="{B5A957FE-9AE4-44E4-893F-37DE9EFC80EB}" type="pres">
      <dgm:prSet presAssocID="{D7BB1294-C578-42A0-AA1F-68E4EE6424BA}" presName="pictRect" presStyleLbl="node1" presStyleIdx="7" presStyleCnt="8"/>
      <dgm:spPr>
        <a:blipFill rotWithShape="1">
          <a:blip xmlns:r="http://schemas.openxmlformats.org/officeDocument/2006/relationships" r:embed="rId8"/>
          <a:stretch>
            <a:fillRect/>
          </a:stretch>
        </a:blipFill>
      </dgm:spPr>
      <dgm:t>
        <a:bodyPr/>
        <a:lstStyle/>
        <a:p>
          <a:endParaRPr lang="en-US"/>
        </a:p>
      </dgm:t>
    </dgm:pt>
    <dgm:pt modelId="{037E7AA9-3714-4BDD-9F6F-762B3AB1A238}" type="pres">
      <dgm:prSet presAssocID="{D7BB1294-C578-42A0-AA1F-68E4EE6424BA}" presName="textRect" presStyleLbl="revTx" presStyleIdx="7" presStyleCnt="8">
        <dgm:presLayoutVars>
          <dgm:bulletEnabled val="1"/>
        </dgm:presLayoutVars>
      </dgm:prSet>
      <dgm:spPr/>
      <dgm:t>
        <a:bodyPr/>
        <a:lstStyle/>
        <a:p>
          <a:endParaRPr lang="en-US"/>
        </a:p>
      </dgm:t>
    </dgm:pt>
  </dgm:ptLst>
  <dgm:cxnLst>
    <dgm:cxn modelId="{67A5E7D5-5383-45AA-8911-9CA5C7DFEC54}" type="presOf" srcId="{611B002F-BBE6-4FB0-8C90-19D37893897B}" destId="{3B6D587E-9DC6-41BF-84E9-66B406E261CC}" srcOrd="0" destOrd="0" presId="urn:microsoft.com/office/officeart/2005/8/layout/pList1"/>
    <dgm:cxn modelId="{5A3C365F-7334-475F-A460-6F432BEA5F28}" srcId="{BE52BFEE-0CB8-4BCA-B2CB-FA64B9A47763}" destId="{6B4D2D8F-5AE6-4511-9E21-C74D6DD472E7}" srcOrd="3" destOrd="0" parTransId="{5A24AEF2-D16D-43D4-8F03-AA9BC5AFB761}" sibTransId="{611B002F-BBE6-4FB0-8C90-19D37893897B}"/>
    <dgm:cxn modelId="{0ADEAFB6-9F65-40EF-B483-D7198856490F}" type="presOf" srcId="{249E49CB-265C-4A21-893C-14646B25D044}" destId="{7219E861-3FC7-49EB-8399-6577724D0840}" srcOrd="0" destOrd="0" presId="urn:microsoft.com/office/officeart/2005/8/layout/pList1"/>
    <dgm:cxn modelId="{37DFBA11-4610-47BD-914D-AFFDB102E473}" type="presOf" srcId="{AB01F0B3-9B82-46DA-AEB8-5A91C9BE9B28}" destId="{7B8B2B6E-617B-42A7-8E29-F83EDCD5678F}" srcOrd="0" destOrd="0" presId="urn:microsoft.com/office/officeart/2005/8/layout/pList1"/>
    <dgm:cxn modelId="{8455BA53-4E0F-441B-BB1A-AFE84B7C7F8E}" srcId="{BE52BFEE-0CB8-4BCA-B2CB-FA64B9A47763}" destId="{AB01F0B3-9B82-46DA-AEB8-5A91C9BE9B28}" srcOrd="4" destOrd="0" parTransId="{F5A51EFC-EF58-45FD-80A1-1384DA0A3A88}" sibTransId="{F0609EA8-3B5E-4CAB-906D-B4E7A9C8FDDC}"/>
    <dgm:cxn modelId="{E87CE0CD-E772-4595-9352-71A0F78FCD24}" srcId="{BE52BFEE-0CB8-4BCA-B2CB-FA64B9A47763}" destId="{4C79043D-9F32-49B4-BE01-A4F69D69EF20}" srcOrd="1" destOrd="0" parTransId="{DCA04124-013F-425D-8014-3680A4C6BE05}" sibTransId="{267A23E4-0966-4D2D-9A17-C778DBFCAFD9}"/>
    <dgm:cxn modelId="{045FB211-FC23-446E-9600-C33D2952E620}" type="presOf" srcId="{4C79043D-9F32-49B4-BE01-A4F69D69EF20}" destId="{248A0C1D-2144-4195-B29D-4587DF849927}" srcOrd="0" destOrd="0" presId="urn:microsoft.com/office/officeart/2005/8/layout/pList1"/>
    <dgm:cxn modelId="{62171AFE-DB4A-4DF3-8E94-ED9563721BE4}" srcId="{BE52BFEE-0CB8-4BCA-B2CB-FA64B9A47763}" destId="{AD4E326D-3D55-444C-BE04-DCD181758BC8}" srcOrd="2" destOrd="0" parTransId="{F7CBD069-8297-4597-A6FD-548E085E2849}" sibTransId="{0F97742F-D7CA-4C32-860E-3CB9127EE84D}"/>
    <dgm:cxn modelId="{4CE09C1B-AF91-4E5B-8121-C3FBFBAD88BC}" type="presOf" srcId="{150881A2-C40D-4E6C-B29E-86DB92A20579}" destId="{E69EBEC4-CBD2-4973-8DD5-FB50E37D2289}" srcOrd="0" destOrd="0" presId="urn:microsoft.com/office/officeart/2005/8/layout/pList1"/>
    <dgm:cxn modelId="{1A2F4904-6940-40C8-90DE-C565F7643754}" type="presOf" srcId="{C08EAA47-9730-4C22-9CAD-357F2DD856F9}" destId="{DA2E7F7E-17EA-4EF5-9EA2-D2474C33853F}" srcOrd="0" destOrd="0" presId="urn:microsoft.com/office/officeart/2005/8/layout/pList1"/>
    <dgm:cxn modelId="{C3C6B5E8-2F3D-4FBC-B24D-A661E386E963}" type="presOf" srcId="{D7BB1294-C578-42A0-AA1F-68E4EE6424BA}" destId="{037E7AA9-3714-4BDD-9F6F-762B3AB1A238}" srcOrd="0" destOrd="0" presId="urn:microsoft.com/office/officeart/2005/8/layout/pList1"/>
    <dgm:cxn modelId="{A022355D-EC5B-4C94-8FF3-D1A552E76B21}" type="presOf" srcId="{EC9B804E-7F32-4442-8E12-F97473EB6D3D}" destId="{674D8959-CCFA-44FD-BCE2-D452B12DDF84}" srcOrd="0" destOrd="0" presId="urn:microsoft.com/office/officeart/2005/8/layout/pList1"/>
    <dgm:cxn modelId="{B8DC84D6-A174-426C-AF00-009434BE18B3}" srcId="{BE52BFEE-0CB8-4BCA-B2CB-FA64B9A47763}" destId="{19E201A5-B510-47F9-9FFF-172CB98EBEEE}" srcOrd="6" destOrd="0" parTransId="{A8A3692D-7E35-45C5-8370-4BFDE4E0C470}" sibTransId="{7F28C141-EEF0-4092-884E-E23EA16AFB23}"/>
    <dgm:cxn modelId="{B5F06021-5135-4F3C-A226-0C55E3389EA5}" srcId="{BE52BFEE-0CB8-4BCA-B2CB-FA64B9A47763}" destId="{EC9B804E-7F32-4442-8E12-F97473EB6D3D}" srcOrd="5" destOrd="0" parTransId="{60AFBBAB-378D-4918-A0C4-F29F8E1E42E8}" sibTransId="{150881A2-C40D-4E6C-B29E-86DB92A20579}"/>
    <dgm:cxn modelId="{774ADDF5-4DC9-4CDE-B2D3-63C8840B73EC}" srcId="{BE52BFEE-0CB8-4BCA-B2CB-FA64B9A47763}" destId="{D7BB1294-C578-42A0-AA1F-68E4EE6424BA}" srcOrd="7" destOrd="0" parTransId="{E9212CC1-93FA-4EB3-A977-FD2D3E05257F}" sibTransId="{D4816EA7-4F8F-46E6-B3F8-F7B327BC12A7}"/>
    <dgm:cxn modelId="{6E209F51-1E91-44B6-8B6C-626F5888C91E}" type="presOf" srcId="{AD4E326D-3D55-444C-BE04-DCD181758BC8}" destId="{9850B54B-31F8-496E-AD17-1D5A60D8D926}" srcOrd="0" destOrd="0" presId="urn:microsoft.com/office/officeart/2005/8/layout/pList1"/>
    <dgm:cxn modelId="{836700EB-83E2-4A76-88D6-B48E8FD4633C}" type="presOf" srcId="{267A23E4-0966-4D2D-9A17-C778DBFCAFD9}" destId="{03AE63F2-3A0F-4B07-8E27-C9BC86F5780F}" srcOrd="0" destOrd="0" presId="urn:microsoft.com/office/officeart/2005/8/layout/pList1"/>
    <dgm:cxn modelId="{076E6C43-F474-439A-80C0-2ABF38F06545}" type="presOf" srcId="{6B4D2D8F-5AE6-4511-9E21-C74D6DD472E7}" destId="{1C933CE6-5BE1-4FC2-96AD-55F36083DB4A}" srcOrd="0" destOrd="0" presId="urn:microsoft.com/office/officeart/2005/8/layout/pList1"/>
    <dgm:cxn modelId="{50771EE4-50CB-4D31-A127-D78858EFDBFC}" type="presOf" srcId="{0F97742F-D7CA-4C32-860E-3CB9127EE84D}" destId="{86B56303-5D29-4E5A-9E74-991F6E7AA93E}" srcOrd="0" destOrd="0" presId="urn:microsoft.com/office/officeart/2005/8/layout/pList1"/>
    <dgm:cxn modelId="{A5E73056-203A-4E6B-8C1B-1BF041713781}" type="presOf" srcId="{F0609EA8-3B5E-4CAB-906D-B4E7A9C8FDDC}" destId="{784D2EA2-39E4-458A-9307-C622D2A4C7B4}" srcOrd="0" destOrd="0" presId="urn:microsoft.com/office/officeart/2005/8/layout/pList1"/>
    <dgm:cxn modelId="{A83194D1-67B3-4FC4-8A20-49751E3F0689}" type="presOf" srcId="{7F28C141-EEF0-4092-884E-E23EA16AFB23}" destId="{34E4A000-ECF6-441E-AE58-72A2B3B2827B}" srcOrd="0" destOrd="0" presId="urn:microsoft.com/office/officeart/2005/8/layout/pList1"/>
    <dgm:cxn modelId="{F1E0BF40-8255-4CF1-858B-A351D19B0377}" type="presOf" srcId="{BE52BFEE-0CB8-4BCA-B2CB-FA64B9A47763}" destId="{275C096C-B3D7-41F7-990C-DF7EB625FD8E}" srcOrd="0" destOrd="0" presId="urn:microsoft.com/office/officeart/2005/8/layout/pList1"/>
    <dgm:cxn modelId="{039E6956-BB26-47AE-8853-FE744528BF3F}" srcId="{BE52BFEE-0CB8-4BCA-B2CB-FA64B9A47763}" destId="{249E49CB-265C-4A21-893C-14646B25D044}" srcOrd="0" destOrd="0" parTransId="{07320597-12DD-4D08-B1FA-EB976F9E6C6F}" sibTransId="{C08EAA47-9730-4C22-9CAD-357F2DD856F9}"/>
    <dgm:cxn modelId="{7A538A9F-CB81-44B6-8C3C-7E3C50D003C4}" type="presOf" srcId="{19E201A5-B510-47F9-9FFF-172CB98EBEEE}" destId="{8B8F8671-5D43-4588-B3EB-069B432C2846}" srcOrd="0" destOrd="0" presId="urn:microsoft.com/office/officeart/2005/8/layout/pList1"/>
    <dgm:cxn modelId="{A62FA51A-A1C6-48A9-8F5F-37B1B4946621}" type="presParOf" srcId="{275C096C-B3D7-41F7-990C-DF7EB625FD8E}" destId="{5AD5E4C0-A5FF-459D-96DC-01603AA19B0D}" srcOrd="0" destOrd="0" presId="urn:microsoft.com/office/officeart/2005/8/layout/pList1"/>
    <dgm:cxn modelId="{B84027EB-B29D-4827-986F-F3C56C9697D1}" type="presParOf" srcId="{5AD5E4C0-A5FF-459D-96DC-01603AA19B0D}" destId="{08546702-CBB8-412D-AAE2-D07712DFF752}" srcOrd="0" destOrd="0" presId="urn:microsoft.com/office/officeart/2005/8/layout/pList1"/>
    <dgm:cxn modelId="{521E2705-236D-44EA-97F0-89FDADD12EE3}" type="presParOf" srcId="{5AD5E4C0-A5FF-459D-96DC-01603AA19B0D}" destId="{7219E861-3FC7-49EB-8399-6577724D0840}" srcOrd="1" destOrd="0" presId="urn:microsoft.com/office/officeart/2005/8/layout/pList1"/>
    <dgm:cxn modelId="{5706D7AA-4436-4D6A-AD94-439975EC2E9E}" type="presParOf" srcId="{275C096C-B3D7-41F7-990C-DF7EB625FD8E}" destId="{DA2E7F7E-17EA-4EF5-9EA2-D2474C33853F}" srcOrd="1" destOrd="0" presId="urn:microsoft.com/office/officeart/2005/8/layout/pList1"/>
    <dgm:cxn modelId="{B1964CF4-CCBB-4978-8024-4AD8E84DCC5A}" type="presParOf" srcId="{275C096C-B3D7-41F7-990C-DF7EB625FD8E}" destId="{C30FAD17-1C6D-4170-A9A4-F8B22BF7C547}" srcOrd="2" destOrd="0" presId="urn:microsoft.com/office/officeart/2005/8/layout/pList1"/>
    <dgm:cxn modelId="{F816419E-E223-4BD7-A94E-E28F1A877521}" type="presParOf" srcId="{C30FAD17-1C6D-4170-A9A4-F8B22BF7C547}" destId="{973D72ED-1E88-4FA7-A201-BC7FB8A7EF7C}" srcOrd="0" destOrd="0" presId="urn:microsoft.com/office/officeart/2005/8/layout/pList1"/>
    <dgm:cxn modelId="{29D6F34F-7695-41A4-A22C-530D90CD4BCB}" type="presParOf" srcId="{C30FAD17-1C6D-4170-A9A4-F8B22BF7C547}" destId="{248A0C1D-2144-4195-B29D-4587DF849927}" srcOrd="1" destOrd="0" presId="urn:microsoft.com/office/officeart/2005/8/layout/pList1"/>
    <dgm:cxn modelId="{C928FCEC-96B1-4FF0-9A51-AA2CB7000FFE}" type="presParOf" srcId="{275C096C-B3D7-41F7-990C-DF7EB625FD8E}" destId="{03AE63F2-3A0F-4B07-8E27-C9BC86F5780F}" srcOrd="3" destOrd="0" presId="urn:microsoft.com/office/officeart/2005/8/layout/pList1"/>
    <dgm:cxn modelId="{B6BA5B94-72D6-4872-B735-F3E0A992BA83}" type="presParOf" srcId="{275C096C-B3D7-41F7-990C-DF7EB625FD8E}" destId="{1FA5061B-9806-4A11-9489-E0AAB9E23878}" srcOrd="4" destOrd="0" presId="urn:microsoft.com/office/officeart/2005/8/layout/pList1"/>
    <dgm:cxn modelId="{D8F40189-2F39-4CE2-868E-2CAFDE75302D}" type="presParOf" srcId="{1FA5061B-9806-4A11-9489-E0AAB9E23878}" destId="{AEBB4AA3-B2B8-455F-A169-77F9138E1B43}" srcOrd="0" destOrd="0" presId="urn:microsoft.com/office/officeart/2005/8/layout/pList1"/>
    <dgm:cxn modelId="{DD94FA7C-6A30-489C-ABF1-733900581FE7}" type="presParOf" srcId="{1FA5061B-9806-4A11-9489-E0AAB9E23878}" destId="{9850B54B-31F8-496E-AD17-1D5A60D8D926}" srcOrd="1" destOrd="0" presId="urn:microsoft.com/office/officeart/2005/8/layout/pList1"/>
    <dgm:cxn modelId="{B4A20CA3-509D-4D86-BE03-76E31BC31BDB}" type="presParOf" srcId="{275C096C-B3D7-41F7-990C-DF7EB625FD8E}" destId="{86B56303-5D29-4E5A-9E74-991F6E7AA93E}" srcOrd="5" destOrd="0" presId="urn:microsoft.com/office/officeart/2005/8/layout/pList1"/>
    <dgm:cxn modelId="{5C812EA5-10F9-4DD6-A5A1-B12045A397E7}" type="presParOf" srcId="{275C096C-B3D7-41F7-990C-DF7EB625FD8E}" destId="{BEA33FDF-ACF0-40B9-BE93-9635D082E660}" srcOrd="6" destOrd="0" presId="urn:microsoft.com/office/officeart/2005/8/layout/pList1"/>
    <dgm:cxn modelId="{6DEEA528-28FB-4BC0-AE7A-5C86E9B25C27}" type="presParOf" srcId="{BEA33FDF-ACF0-40B9-BE93-9635D082E660}" destId="{BD79A1A1-63EB-4265-89D1-C054D7B063DB}" srcOrd="0" destOrd="0" presId="urn:microsoft.com/office/officeart/2005/8/layout/pList1"/>
    <dgm:cxn modelId="{D46AA2D2-4C4C-4DD3-8CC3-6D90151B99DF}" type="presParOf" srcId="{BEA33FDF-ACF0-40B9-BE93-9635D082E660}" destId="{1C933CE6-5BE1-4FC2-96AD-55F36083DB4A}" srcOrd="1" destOrd="0" presId="urn:microsoft.com/office/officeart/2005/8/layout/pList1"/>
    <dgm:cxn modelId="{BC9D6860-A780-4403-9A65-0FB9690CCA69}" type="presParOf" srcId="{275C096C-B3D7-41F7-990C-DF7EB625FD8E}" destId="{3B6D587E-9DC6-41BF-84E9-66B406E261CC}" srcOrd="7" destOrd="0" presId="urn:microsoft.com/office/officeart/2005/8/layout/pList1"/>
    <dgm:cxn modelId="{DF57A50D-382B-444C-91D4-3957E66977D4}" type="presParOf" srcId="{275C096C-B3D7-41F7-990C-DF7EB625FD8E}" destId="{9B655680-0C75-445E-818F-B38AE52019D5}" srcOrd="8" destOrd="0" presId="urn:microsoft.com/office/officeart/2005/8/layout/pList1"/>
    <dgm:cxn modelId="{B5077C33-F680-44A2-B83E-7A6E622EA09E}" type="presParOf" srcId="{9B655680-0C75-445E-818F-B38AE52019D5}" destId="{973836BA-3915-419B-B809-1EA9DEEB7602}" srcOrd="0" destOrd="0" presId="urn:microsoft.com/office/officeart/2005/8/layout/pList1"/>
    <dgm:cxn modelId="{9F47648D-EF97-4353-A19E-7C8A909FC309}" type="presParOf" srcId="{9B655680-0C75-445E-818F-B38AE52019D5}" destId="{7B8B2B6E-617B-42A7-8E29-F83EDCD5678F}" srcOrd="1" destOrd="0" presId="urn:microsoft.com/office/officeart/2005/8/layout/pList1"/>
    <dgm:cxn modelId="{3873BDD4-DC2C-43D4-B5C3-9F92F8EC208E}" type="presParOf" srcId="{275C096C-B3D7-41F7-990C-DF7EB625FD8E}" destId="{784D2EA2-39E4-458A-9307-C622D2A4C7B4}" srcOrd="9" destOrd="0" presId="urn:microsoft.com/office/officeart/2005/8/layout/pList1"/>
    <dgm:cxn modelId="{C5D005C9-57E4-44BE-B66D-FDC8354F81B2}" type="presParOf" srcId="{275C096C-B3D7-41F7-990C-DF7EB625FD8E}" destId="{C99E3DAC-C9BD-4F11-88C4-A466677FCDF8}" srcOrd="10" destOrd="0" presId="urn:microsoft.com/office/officeart/2005/8/layout/pList1"/>
    <dgm:cxn modelId="{A08F4B04-605A-4B2C-9772-7537815929FB}" type="presParOf" srcId="{C99E3DAC-C9BD-4F11-88C4-A466677FCDF8}" destId="{FF691A7F-1173-4C5D-96D1-513E1FBB6312}" srcOrd="0" destOrd="0" presId="urn:microsoft.com/office/officeart/2005/8/layout/pList1"/>
    <dgm:cxn modelId="{D2ED313B-ADEE-4CAE-AA21-315870AA710F}" type="presParOf" srcId="{C99E3DAC-C9BD-4F11-88C4-A466677FCDF8}" destId="{674D8959-CCFA-44FD-BCE2-D452B12DDF84}" srcOrd="1" destOrd="0" presId="urn:microsoft.com/office/officeart/2005/8/layout/pList1"/>
    <dgm:cxn modelId="{D04BE159-6D76-4CF9-AA9F-41B695E70BE7}" type="presParOf" srcId="{275C096C-B3D7-41F7-990C-DF7EB625FD8E}" destId="{E69EBEC4-CBD2-4973-8DD5-FB50E37D2289}" srcOrd="11" destOrd="0" presId="urn:microsoft.com/office/officeart/2005/8/layout/pList1"/>
    <dgm:cxn modelId="{1371D5CD-E46A-42F9-A489-5D44F18D4757}" type="presParOf" srcId="{275C096C-B3D7-41F7-990C-DF7EB625FD8E}" destId="{D8241511-8454-4768-A1AE-4A176D34CF30}" srcOrd="12" destOrd="0" presId="urn:microsoft.com/office/officeart/2005/8/layout/pList1"/>
    <dgm:cxn modelId="{6C89427B-EBC7-40E6-8874-DD934E634292}" type="presParOf" srcId="{D8241511-8454-4768-A1AE-4A176D34CF30}" destId="{62CB5424-AE72-4D33-892D-3D40D106393C}" srcOrd="0" destOrd="0" presId="urn:microsoft.com/office/officeart/2005/8/layout/pList1"/>
    <dgm:cxn modelId="{602E9ECD-DA50-4D86-A91C-A55F864101A9}" type="presParOf" srcId="{D8241511-8454-4768-A1AE-4A176D34CF30}" destId="{8B8F8671-5D43-4588-B3EB-069B432C2846}" srcOrd="1" destOrd="0" presId="urn:microsoft.com/office/officeart/2005/8/layout/pList1"/>
    <dgm:cxn modelId="{7E254A94-155B-4C6E-B180-EEAF787BF7CB}" type="presParOf" srcId="{275C096C-B3D7-41F7-990C-DF7EB625FD8E}" destId="{34E4A000-ECF6-441E-AE58-72A2B3B2827B}" srcOrd="13" destOrd="0" presId="urn:microsoft.com/office/officeart/2005/8/layout/pList1"/>
    <dgm:cxn modelId="{E9AA79A1-B4F4-4D69-920E-65EB5A4962F2}" type="presParOf" srcId="{275C096C-B3D7-41F7-990C-DF7EB625FD8E}" destId="{76C61950-23BE-4FA7-8E9B-BE0EF296C724}" srcOrd="14" destOrd="0" presId="urn:microsoft.com/office/officeart/2005/8/layout/pList1"/>
    <dgm:cxn modelId="{C9F6F1F5-337F-4A10-8037-5F7C5495C5D1}" type="presParOf" srcId="{76C61950-23BE-4FA7-8E9B-BE0EF296C724}" destId="{B5A957FE-9AE4-44E4-893F-37DE9EFC80EB}" srcOrd="0" destOrd="0" presId="urn:microsoft.com/office/officeart/2005/8/layout/pList1"/>
    <dgm:cxn modelId="{6C8DA64F-AEA1-4C6B-9E8A-DA61CEB0A3AD}" type="presParOf" srcId="{76C61950-23BE-4FA7-8E9B-BE0EF296C724}" destId="{037E7AA9-3714-4BDD-9F6F-762B3AB1A23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2BFEE-0CB8-4BCA-B2CB-FA64B9A47763}" type="doc">
      <dgm:prSet loTypeId="urn:microsoft.com/office/officeart/2005/8/layout/pList1" loCatId="list" qsTypeId="urn:microsoft.com/office/officeart/2005/8/quickstyle/simple3" qsCatId="simple" csTypeId="urn:microsoft.com/office/officeart/2005/8/colors/accent0_2" csCatId="mainScheme" phldr="1"/>
      <dgm:spPr/>
      <dgm:t>
        <a:bodyPr/>
        <a:lstStyle/>
        <a:p>
          <a:endParaRPr lang="en-US"/>
        </a:p>
      </dgm:t>
    </dgm:pt>
    <dgm:pt modelId="{6B4D2D8F-5AE6-4511-9E21-C74D6DD472E7}">
      <dgm:prSet phldrT="[Text]"/>
      <dgm:spPr/>
      <dgm:t>
        <a:bodyPr/>
        <a:lstStyle/>
        <a:p>
          <a:r>
            <a:rPr lang="en-US" dirty="0" smtClean="0"/>
            <a:t>&gt; 20,000 Scientists Supported</a:t>
          </a:r>
          <a:endParaRPr lang="en-US" dirty="0"/>
        </a:p>
      </dgm:t>
    </dgm:pt>
    <dgm:pt modelId="{5A24AEF2-D16D-43D4-8F03-AA9BC5AFB761}" type="parTrans" cxnId="{5A3C365F-7334-475F-A460-6F432BEA5F28}">
      <dgm:prSet/>
      <dgm:spPr/>
      <dgm:t>
        <a:bodyPr/>
        <a:lstStyle/>
        <a:p>
          <a:endParaRPr lang="en-US"/>
        </a:p>
      </dgm:t>
    </dgm:pt>
    <dgm:pt modelId="{611B002F-BBE6-4FB0-8C90-19D37893897B}" type="sibTrans" cxnId="{5A3C365F-7334-475F-A460-6F432BEA5F28}">
      <dgm:prSet/>
      <dgm:spPr/>
      <dgm:t>
        <a:bodyPr/>
        <a:lstStyle/>
        <a:p>
          <a:endParaRPr lang="en-US"/>
        </a:p>
      </dgm:t>
    </dgm:pt>
    <dgm:pt modelId="{249E49CB-265C-4A21-893C-14646B25D044}">
      <dgm:prSet phldrT="[Text]"/>
      <dgm:spPr/>
      <dgm:t>
        <a:bodyPr/>
        <a:lstStyle/>
        <a:p>
          <a:r>
            <a:rPr lang="en-US" dirty="0" smtClean="0"/>
            <a:t>Largest Supporter of Physical Sciences in the U.S.</a:t>
          </a:r>
          <a:endParaRPr lang="en-US" dirty="0"/>
        </a:p>
      </dgm:t>
    </dgm:pt>
    <dgm:pt modelId="{07320597-12DD-4D08-B1FA-EB976F9E6C6F}" type="parTrans" cxnId="{039E6956-BB26-47AE-8853-FE744528BF3F}">
      <dgm:prSet/>
      <dgm:spPr/>
      <dgm:t>
        <a:bodyPr/>
        <a:lstStyle/>
        <a:p>
          <a:endParaRPr lang="en-US"/>
        </a:p>
      </dgm:t>
    </dgm:pt>
    <dgm:pt modelId="{C08EAA47-9730-4C22-9CAD-357F2DD856F9}" type="sibTrans" cxnId="{039E6956-BB26-47AE-8853-FE744528BF3F}">
      <dgm:prSet/>
      <dgm:spPr/>
      <dgm:t>
        <a:bodyPr/>
        <a:lstStyle/>
        <a:p>
          <a:endParaRPr lang="en-US"/>
        </a:p>
      </dgm:t>
    </dgm:pt>
    <dgm:pt modelId="{D7BB1294-C578-42A0-AA1F-68E4EE6424BA}">
      <dgm:prSet phldrT="[Text]"/>
      <dgm:spPr/>
      <dgm:t>
        <a:bodyPr/>
        <a:lstStyle/>
        <a:p>
          <a:r>
            <a:rPr lang="en-US" dirty="0" smtClean="0"/>
            <a:t>&gt;30,000 Scientific Facility Users </a:t>
          </a:r>
          <a:endParaRPr lang="en-US" dirty="0"/>
        </a:p>
      </dgm:t>
    </dgm:pt>
    <dgm:pt modelId="{E9212CC1-93FA-4EB3-A977-FD2D3E05257F}" type="parTrans" cxnId="{774ADDF5-4DC9-4CDE-B2D3-63C8840B73EC}">
      <dgm:prSet/>
      <dgm:spPr/>
      <dgm:t>
        <a:bodyPr/>
        <a:lstStyle/>
        <a:p>
          <a:endParaRPr lang="en-US"/>
        </a:p>
      </dgm:t>
    </dgm:pt>
    <dgm:pt modelId="{D4816EA7-4F8F-46E6-B3F8-F7B327BC12A7}" type="sibTrans" cxnId="{774ADDF5-4DC9-4CDE-B2D3-63C8840B73EC}">
      <dgm:prSet/>
      <dgm:spPr/>
      <dgm:t>
        <a:bodyPr/>
        <a:lstStyle/>
        <a:p>
          <a:endParaRPr lang="en-US"/>
        </a:p>
      </dgm:t>
    </dgm:pt>
    <dgm:pt modelId="{AB01F0B3-9B82-46DA-AEB8-5A91C9BE9B28}">
      <dgm:prSet phldrT="[Text]"/>
      <dgm:spPr/>
      <dgm:t>
        <a:bodyPr/>
        <a:lstStyle/>
        <a:p>
          <a:r>
            <a:rPr lang="en-US" dirty="0" smtClean="0"/>
            <a:t>Funding </a:t>
          </a:r>
          <a:r>
            <a:rPr lang="en-US" smtClean="0"/>
            <a:t>at &gt;300 </a:t>
          </a:r>
          <a:r>
            <a:rPr lang="en-US" dirty="0" smtClean="0"/>
            <a:t>Institutions including all 17 DOE Labs</a:t>
          </a:r>
          <a:endParaRPr lang="en-US" dirty="0"/>
        </a:p>
      </dgm:t>
    </dgm:pt>
    <dgm:pt modelId="{F5A51EFC-EF58-45FD-80A1-1384DA0A3A88}" type="parTrans" cxnId="{8455BA53-4E0F-441B-BB1A-AFE84B7C7F8E}">
      <dgm:prSet/>
      <dgm:spPr/>
      <dgm:t>
        <a:bodyPr/>
        <a:lstStyle/>
        <a:p>
          <a:endParaRPr lang="en-US"/>
        </a:p>
      </dgm:t>
    </dgm:pt>
    <dgm:pt modelId="{F0609EA8-3B5E-4CAB-906D-B4E7A9C8FDDC}" type="sibTrans" cxnId="{8455BA53-4E0F-441B-BB1A-AFE84B7C7F8E}">
      <dgm:prSet/>
      <dgm:spPr/>
      <dgm:t>
        <a:bodyPr/>
        <a:lstStyle/>
        <a:p>
          <a:endParaRPr lang="en-US"/>
        </a:p>
      </dgm:t>
    </dgm:pt>
    <dgm:pt modelId="{19E201A5-B510-47F9-9FFF-172CB98EBEEE}">
      <dgm:prSet phldrT="[Text]"/>
      <dgm:spPr/>
      <dgm:t>
        <a:bodyPr/>
        <a:lstStyle/>
        <a:p>
          <a:r>
            <a:rPr lang="en-US" dirty="0" smtClean="0"/>
            <a:t>Facility Operations: 36%, $2.06B </a:t>
          </a:r>
          <a:endParaRPr lang="en-US" dirty="0"/>
        </a:p>
      </dgm:t>
    </dgm:pt>
    <dgm:pt modelId="{A8A3692D-7E35-45C5-8370-4BFDE4E0C470}" type="parTrans" cxnId="{B8DC84D6-A174-426C-AF00-009434BE18B3}">
      <dgm:prSet/>
      <dgm:spPr/>
      <dgm:t>
        <a:bodyPr/>
        <a:lstStyle/>
        <a:p>
          <a:endParaRPr lang="en-US"/>
        </a:p>
      </dgm:t>
    </dgm:pt>
    <dgm:pt modelId="{7F28C141-EEF0-4092-884E-E23EA16AFB23}" type="sibTrans" cxnId="{B8DC84D6-A174-426C-AF00-009434BE18B3}">
      <dgm:prSet/>
      <dgm:spPr/>
      <dgm:t>
        <a:bodyPr/>
        <a:lstStyle/>
        <a:p>
          <a:endParaRPr lang="en-US"/>
        </a:p>
      </dgm:t>
    </dgm:pt>
    <dgm:pt modelId="{AD4E326D-3D55-444C-BE04-DCD181758BC8}">
      <dgm:prSet phldrT="[Text]"/>
      <dgm:spPr/>
      <dgm:t>
        <a:bodyPr/>
        <a:lstStyle/>
        <a:p>
          <a:r>
            <a:rPr lang="en-US" dirty="0" smtClean="0"/>
            <a:t>~40% of Research to Universities</a:t>
          </a:r>
          <a:endParaRPr lang="en-US" dirty="0"/>
        </a:p>
      </dgm:t>
    </dgm:pt>
    <dgm:pt modelId="{F7CBD069-8297-4597-A6FD-548E085E2849}" type="parTrans" cxnId="{62171AFE-DB4A-4DF3-8E94-ED9563721BE4}">
      <dgm:prSet/>
      <dgm:spPr/>
      <dgm:t>
        <a:bodyPr/>
        <a:lstStyle/>
        <a:p>
          <a:endParaRPr lang="en-US"/>
        </a:p>
      </dgm:t>
    </dgm:pt>
    <dgm:pt modelId="{0F97742F-D7CA-4C32-860E-3CB9127EE84D}" type="sibTrans" cxnId="{62171AFE-DB4A-4DF3-8E94-ED9563721BE4}">
      <dgm:prSet/>
      <dgm:spPr/>
      <dgm:t>
        <a:bodyPr/>
        <a:lstStyle/>
        <a:p>
          <a:endParaRPr lang="en-US"/>
        </a:p>
      </dgm:t>
    </dgm:pt>
    <dgm:pt modelId="{4C79043D-9F32-49B4-BE01-A4F69D69EF20}">
      <dgm:prSet phldrT="[Text]"/>
      <dgm:spPr/>
      <dgm:t>
        <a:bodyPr/>
        <a:lstStyle/>
        <a:p>
          <a:r>
            <a:rPr lang="en-US" dirty="0" smtClean="0"/>
            <a:t>Research: 42%, $2.4B</a:t>
          </a:r>
          <a:endParaRPr lang="en-US" dirty="0"/>
        </a:p>
      </dgm:t>
    </dgm:pt>
    <dgm:pt modelId="{DCA04124-013F-425D-8014-3680A4C6BE05}" type="parTrans" cxnId="{E87CE0CD-E772-4595-9352-71A0F78FCD24}">
      <dgm:prSet/>
      <dgm:spPr/>
      <dgm:t>
        <a:bodyPr/>
        <a:lstStyle/>
        <a:p>
          <a:endParaRPr lang="en-US"/>
        </a:p>
      </dgm:t>
    </dgm:pt>
    <dgm:pt modelId="{267A23E4-0966-4D2D-9A17-C778DBFCAFD9}" type="sibTrans" cxnId="{E87CE0CD-E772-4595-9352-71A0F78FCD24}">
      <dgm:prSet/>
      <dgm:spPr/>
      <dgm:t>
        <a:bodyPr/>
        <a:lstStyle/>
        <a:p>
          <a:endParaRPr lang="en-US"/>
        </a:p>
      </dgm:t>
    </dgm:pt>
    <dgm:pt modelId="{EC9B804E-7F32-4442-8E12-F97473EB6D3D}">
      <dgm:prSet phldrT="[Text]"/>
      <dgm:spPr/>
      <dgm:t>
        <a:bodyPr/>
        <a:lstStyle/>
        <a:p>
          <a:r>
            <a:rPr lang="en-US" dirty="0" smtClean="0"/>
            <a:t>$1.8B Mission Innovation</a:t>
          </a:r>
          <a:endParaRPr lang="en-US" dirty="0"/>
        </a:p>
      </dgm:t>
    </dgm:pt>
    <dgm:pt modelId="{60AFBBAB-378D-4918-A0C4-F29F8E1E42E8}" type="parTrans" cxnId="{B5F06021-5135-4F3C-A226-0C55E3389EA5}">
      <dgm:prSet/>
      <dgm:spPr/>
      <dgm:t>
        <a:bodyPr/>
        <a:lstStyle/>
        <a:p>
          <a:endParaRPr lang="en-US"/>
        </a:p>
      </dgm:t>
    </dgm:pt>
    <dgm:pt modelId="{150881A2-C40D-4E6C-B29E-86DB92A20579}" type="sibTrans" cxnId="{B5F06021-5135-4F3C-A226-0C55E3389EA5}">
      <dgm:prSet/>
      <dgm:spPr/>
      <dgm:t>
        <a:bodyPr/>
        <a:lstStyle/>
        <a:p>
          <a:endParaRPr lang="en-US"/>
        </a:p>
      </dgm:t>
    </dgm:pt>
    <dgm:pt modelId="{275C096C-B3D7-41F7-990C-DF7EB625FD8E}" type="pres">
      <dgm:prSet presAssocID="{BE52BFEE-0CB8-4BCA-B2CB-FA64B9A47763}" presName="Name0" presStyleCnt="0">
        <dgm:presLayoutVars>
          <dgm:dir/>
          <dgm:resizeHandles val="exact"/>
        </dgm:presLayoutVars>
      </dgm:prSet>
      <dgm:spPr/>
      <dgm:t>
        <a:bodyPr/>
        <a:lstStyle/>
        <a:p>
          <a:endParaRPr lang="en-US"/>
        </a:p>
      </dgm:t>
    </dgm:pt>
    <dgm:pt modelId="{5AD5E4C0-A5FF-459D-96DC-01603AA19B0D}" type="pres">
      <dgm:prSet presAssocID="{249E49CB-265C-4A21-893C-14646B25D044}" presName="compNode" presStyleCnt="0"/>
      <dgm:spPr/>
    </dgm:pt>
    <dgm:pt modelId="{08546702-CBB8-412D-AAE2-D07712DFF752}" type="pres">
      <dgm:prSet presAssocID="{249E49CB-265C-4A21-893C-14646B25D044}" presName="pict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7219E861-3FC7-49EB-8399-6577724D0840}" type="pres">
      <dgm:prSet presAssocID="{249E49CB-265C-4A21-893C-14646B25D044}" presName="textRect" presStyleLbl="revTx" presStyleIdx="0" presStyleCnt="8">
        <dgm:presLayoutVars>
          <dgm:bulletEnabled val="1"/>
        </dgm:presLayoutVars>
      </dgm:prSet>
      <dgm:spPr/>
      <dgm:t>
        <a:bodyPr/>
        <a:lstStyle/>
        <a:p>
          <a:endParaRPr lang="en-US"/>
        </a:p>
      </dgm:t>
    </dgm:pt>
    <dgm:pt modelId="{DA2E7F7E-17EA-4EF5-9EA2-D2474C33853F}" type="pres">
      <dgm:prSet presAssocID="{C08EAA47-9730-4C22-9CAD-357F2DD856F9}" presName="sibTrans" presStyleLbl="sibTrans2D1" presStyleIdx="0" presStyleCnt="0"/>
      <dgm:spPr/>
      <dgm:t>
        <a:bodyPr/>
        <a:lstStyle/>
        <a:p>
          <a:endParaRPr lang="en-US"/>
        </a:p>
      </dgm:t>
    </dgm:pt>
    <dgm:pt modelId="{C30FAD17-1C6D-4170-A9A4-F8B22BF7C547}" type="pres">
      <dgm:prSet presAssocID="{4C79043D-9F32-49B4-BE01-A4F69D69EF20}" presName="compNode" presStyleCnt="0"/>
      <dgm:spPr/>
    </dgm:pt>
    <dgm:pt modelId="{973D72ED-1E88-4FA7-A201-BC7FB8A7EF7C}" type="pres">
      <dgm:prSet presAssocID="{4C79043D-9F32-49B4-BE01-A4F69D69EF20}" presName="pictRect" presStyleLbl="nod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248A0C1D-2144-4195-B29D-4587DF849927}" type="pres">
      <dgm:prSet presAssocID="{4C79043D-9F32-49B4-BE01-A4F69D69EF20}" presName="textRect" presStyleLbl="revTx" presStyleIdx="1" presStyleCnt="8">
        <dgm:presLayoutVars>
          <dgm:bulletEnabled val="1"/>
        </dgm:presLayoutVars>
      </dgm:prSet>
      <dgm:spPr/>
      <dgm:t>
        <a:bodyPr/>
        <a:lstStyle/>
        <a:p>
          <a:endParaRPr lang="en-US"/>
        </a:p>
      </dgm:t>
    </dgm:pt>
    <dgm:pt modelId="{03AE63F2-3A0F-4B07-8E27-C9BC86F5780F}" type="pres">
      <dgm:prSet presAssocID="{267A23E4-0966-4D2D-9A17-C778DBFCAFD9}" presName="sibTrans" presStyleLbl="sibTrans2D1" presStyleIdx="0" presStyleCnt="0"/>
      <dgm:spPr/>
      <dgm:t>
        <a:bodyPr/>
        <a:lstStyle/>
        <a:p>
          <a:endParaRPr lang="en-US"/>
        </a:p>
      </dgm:t>
    </dgm:pt>
    <dgm:pt modelId="{1FA5061B-9806-4A11-9489-E0AAB9E23878}" type="pres">
      <dgm:prSet presAssocID="{AD4E326D-3D55-444C-BE04-DCD181758BC8}" presName="compNode" presStyleCnt="0"/>
      <dgm:spPr/>
    </dgm:pt>
    <dgm:pt modelId="{AEBB4AA3-B2B8-455F-A169-77F9138E1B43}" type="pres">
      <dgm:prSet presAssocID="{AD4E326D-3D55-444C-BE04-DCD181758BC8}" presName="pictRect" presStyleLbl="nod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9850B54B-31F8-496E-AD17-1D5A60D8D926}" type="pres">
      <dgm:prSet presAssocID="{AD4E326D-3D55-444C-BE04-DCD181758BC8}" presName="textRect" presStyleLbl="revTx" presStyleIdx="2" presStyleCnt="8">
        <dgm:presLayoutVars>
          <dgm:bulletEnabled val="1"/>
        </dgm:presLayoutVars>
      </dgm:prSet>
      <dgm:spPr/>
      <dgm:t>
        <a:bodyPr/>
        <a:lstStyle/>
        <a:p>
          <a:endParaRPr lang="en-US"/>
        </a:p>
      </dgm:t>
    </dgm:pt>
    <dgm:pt modelId="{86B56303-5D29-4E5A-9E74-991F6E7AA93E}" type="pres">
      <dgm:prSet presAssocID="{0F97742F-D7CA-4C32-860E-3CB9127EE84D}" presName="sibTrans" presStyleLbl="sibTrans2D1" presStyleIdx="0" presStyleCnt="0"/>
      <dgm:spPr/>
      <dgm:t>
        <a:bodyPr/>
        <a:lstStyle/>
        <a:p>
          <a:endParaRPr lang="en-US"/>
        </a:p>
      </dgm:t>
    </dgm:pt>
    <dgm:pt modelId="{BEA33FDF-ACF0-40B9-BE93-9635D082E660}" type="pres">
      <dgm:prSet presAssocID="{6B4D2D8F-5AE6-4511-9E21-C74D6DD472E7}" presName="compNode" presStyleCnt="0"/>
      <dgm:spPr/>
    </dgm:pt>
    <dgm:pt modelId="{BD79A1A1-63EB-4265-89D1-C054D7B063DB}" type="pres">
      <dgm:prSet presAssocID="{6B4D2D8F-5AE6-4511-9E21-C74D6DD472E7}" presName="pictRect" presStyleLbl="nod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1C933CE6-5BE1-4FC2-96AD-55F36083DB4A}" type="pres">
      <dgm:prSet presAssocID="{6B4D2D8F-5AE6-4511-9E21-C74D6DD472E7}" presName="textRect" presStyleLbl="revTx" presStyleIdx="3" presStyleCnt="8">
        <dgm:presLayoutVars>
          <dgm:bulletEnabled val="1"/>
        </dgm:presLayoutVars>
      </dgm:prSet>
      <dgm:spPr/>
      <dgm:t>
        <a:bodyPr/>
        <a:lstStyle/>
        <a:p>
          <a:endParaRPr lang="en-US"/>
        </a:p>
      </dgm:t>
    </dgm:pt>
    <dgm:pt modelId="{3B6D587E-9DC6-41BF-84E9-66B406E261CC}" type="pres">
      <dgm:prSet presAssocID="{611B002F-BBE6-4FB0-8C90-19D37893897B}" presName="sibTrans" presStyleLbl="sibTrans2D1" presStyleIdx="0" presStyleCnt="0"/>
      <dgm:spPr/>
      <dgm:t>
        <a:bodyPr/>
        <a:lstStyle/>
        <a:p>
          <a:endParaRPr lang="en-US"/>
        </a:p>
      </dgm:t>
    </dgm:pt>
    <dgm:pt modelId="{9B655680-0C75-445E-818F-B38AE52019D5}" type="pres">
      <dgm:prSet presAssocID="{AB01F0B3-9B82-46DA-AEB8-5A91C9BE9B28}" presName="compNode" presStyleCnt="0"/>
      <dgm:spPr/>
    </dgm:pt>
    <dgm:pt modelId="{973836BA-3915-419B-B809-1EA9DEEB7602}" type="pres">
      <dgm:prSet presAssocID="{AB01F0B3-9B82-46DA-AEB8-5A91C9BE9B28}" presName="pictRect" presStyleLbl="nod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7B8B2B6E-617B-42A7-8E29-F83EDCD5678F}" type="pres">
      <dgm:prSet presAssocID="{AB01F0B3-9B82-46DA-AEB8-5A91C9BE9B28}" presName="textRect" presStyleLbl="revTx" presStyleIdx="4" presStyleCnt="8">
        <dgm:presLayoutVars>
          <dgm:bulletEnabled val="1"/>
        </dgm:presLayoutVars>
      </dgm:prSet>
      <dgm:spPr/>
      <dgm:t>
        <a:bodyPr/>
        <a:lstStyle/>
        <a:p>
          <a:endParaRPr lang="en-US"/>
        </a:p>
      </dgm:t>
    </dgm:pt>
    <dgm:pt modelId="{784D2EA2-39E4-458A-9307-C622D2A4C7B4}" type="pres">
      <dgm:prSet presAssocID="{F0609EA8-3B5E-4CAB-906D-B4E7A9C8FDDC}" presName="sibTrans" presStyleLbl="sibTrans2D1" presStyleIdx="0" presStyleCnt="0"/>
      <dgm:spPr/>
      <dgm:t>
        <a:bodyPr/>
        <a:lstStyle/>
        <a:p>
          <a:endParaRPr lang="en-US"/>
        </a:p>
      </dgm:t>
    </dgm:pt>
    <dgm:pt modelId="{D8241511-8454-4768-A1AE-4A176D34CF30}" type="pres">
      <dgm:prSet presAssocID="{19E201A5-B510-47F9-9FFF-172CB98EBEEE}" presName="compNode" presStyleCnt="0"/>
      <dgm:spPr/>
    </dgm:pt>
    <dgm:pt modelId="{62CB5424-AE72-4D33-892D-3D40D106393C}" type="pres">
      <dgm:prSet presAssocID="{19E201A5-B510-47F9-9FFF-172CB98EBEEE}" presName="pictRect" presStyleLbl="node1" presStyleIdx="5" presStyleCnt="8"/>
      <dgm:spPr>
        <a:blipFill rotWithShape="1">
          <a:blip xmlns:r="http://schemas.openxmlformats.org/officeDocument/2006/relationships" r:embed="rId6"/>
          <a:stretch>
            <a:fillRect/>
          </a:stretch>
        </a:blipFill>
      </dgm:spPr>
      <dgm:t>
        <a:bodyPr/>
        <a:lstStyle/>
        <a:p>
          <a:endParaRPr lang="en-US"/>
        </a:p>
      </dgm:t>
    </dgm:pt>
    <dgm:pt modelId="{8B8F8671-5D43-4588-B3EB-069B432C2846}" type="pres">
      <dgm:prSet presAssocID="{19E201A5-B510-47F9-9FFF-172CB98EBEEE}" presName="textRect" presStyleLbl="revTx" presStyleIdx="5" presStyleCnt="8">
        <dgm:presLayoutVars>
          <dgm:bulletEnabled val="1"/>
        </dgm:presLayoutVars>
      </dgm:prSet>
      <dgm:spPr/>
      <dgm:t>
        <a:bodyPr/>
        <a:lstStyle/>
        <a:p>
          <a:endParaRPr lang="en-US"/>
        </a:p>
      </dgm:t>
    </dgm:pt>
    <dgm:pt modelId="{34E4A000-ECF6-441E-AE58-72A2B3B2827B}" type="pres">
      <dgm:prSet presAssocID="{7F28C141-EEF0-4092-884E-E23EA16AFB23}" presName="sibTrans" presStyleLbl="sibTrans2D1" presStyleIdx="0" presStyleCnt="0"/>
      <dgm:spPr/>
      <dgm:t>
        <a:bodyPr/>
        <a:lstStyle/>
        <a:p>
          <a:endParaRPr lang="en-US"/>
        </a:p>
      </dgm:t>
    </dgm:pt>
    <dgm:pt modelId="{76C61950-23BE-4FA7-8E9B-BE0EF296C724}" type="pres">
      <dgm:prSet presAssocID="{D7BB1294-C578-42A0-AA1F-68E4EE6424BA}" presName="compNode" presStyleCnt="0"/>
      <dgm:spPr/>
    </dgm:pt>
    <dgm:pt modelId="{B5A957FE-9AE4-44E4-893F-37DE9EFC80EB}" type="pres">
      <dgm:prSet presAssocID="{D7BB1294-C578-42A0-AA1F-68E4EE6424BA}" presName="pictRect" presStyleLbl="node1" presStyleIdx="6" presStyleCnt="8"/>
      <dgm:spPr>
        <a:blipFill rotWithShape="1">
          <a:blip xmlns:r="http://schemas.openxmlformats.org/officeDocument/2006/relationships" r:embed="rId7"/>
          <a:stretch>
            <a:fillRect/>
          </a:stretch>
        </a:blipFill>
      </dgm:spPr>
      <dgm:t>
        <a:bodyPr/>
        <a:lstStyle/>
        <a:p>
          <a:endParaRPr lang="en-US"/>
        </a:p>
      </dgm:t>
    </dgm:pt>
    <dgm:pt modelId="{037E7AA9-3714-4BDD-9F6F-762B3AB1A238}" type="pres">
      <dgm:prSet presAssocID="{D7BB1294-C578-42A0-AA1F-68E4EE6424BA}" presName="textRect" presStyleLbl="revTx" presStyleIdx="6" presStyleCnt="8">
        <dgm:presLayoutVars>
          <dgm:bulletEnabled val="1"/>
        </dgm:presLayoutVars>
      </dgm:prSet>
      <dgm:spPr/>
      <dgm:t>
        <a:bodyPr/>
        <a:lstStyle/>
        <a:p>
          <a:endParaRPr lang="en-US"/>
        </a:p>
      </dgm:t>
    </dgm:pt>
    <dgm:pt modelId="{2E2F3E99-A8E8-4270-B527-7CBC1218FB31}" type="pres">
      <dgm:prSet presAssocID="{D4816EA7-4F8F-46E6-B3F8-F7B327BC12A7}" presName="sibTrans" presStyleLbl="sibTrans2D1" presStyleIdx="0" presStyleCnt="0"/>
      <dgm:spPr/>
      <dgm:t>
        <a:bodyPr/>
        <a:lstStyle/>
        <a:p>
          <a:endParaRPr lang="en-US"/>
        </a:p>
      </dgm:t>
    </dgm:pt>
    <dgm:pt modelId="{C99E3DAC-C9BD-4F11-88C4-A466677FCDF8}" type="pres">
      <dgm:prSet presAssocID="{EC9B804E-7F32-4442-8E12-F97473EB6D3D}" presName="compNode" presStyleCnt="0"/>
      <dgm:spPr/>
    </dgm:pt>
    <dgm:pt modelId="{FF691A7F-1173-4C5D-96D1-513E1FBB6312}" type="pres">
      <dgm:prSet presAssocID="{EC9B804E-7F32-4442-8E12-F97473EB6D3D}" presName="pictRect" presStyleLbl="nod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674D8959-CCFA-44FD-BCE2-D452B12DDF84}" type="pres">
      <dgm:prSet presAssocID="{EC9B804E-7F32-4442-8E12-F97473EB6D3D}" presName="textRect" presStyleLbl="revTx" presStyleIdx="7" presStyleCnt="8">
        <dgm:presLayoutVars>
          <dgm:bulletEnabled val="1"/>
        </dgm:presLayoutVars>
      </dgm:prSet>
      <dgm:spPr/>
      <dgm:t>
        <a:bodyPr/>
        <a:lstStyle/>
        <a:p>
          <a:endParaRPr lang="en-US"/>
        </a:p>
      </dgm:t>
    </dgm:pt>
  </dgm:ptLst>
  <dgm:cxnLst>
    <dgm:cxn modelId="{C9AFE544-2B98-44EF-BB76-BAC0D753A729}" type="presOf" srcId="{4C79043D-9F32-49B4-BE01-A4F69D69EF20}" destId="{248A0C1D-2144-4195-B29D-4587DF849927}" srcOrd="0" destOrd="0" presId="urn:microsoft.com/office/officeart/2005/8/layout/pList1"/>
    <dgm:cxn modelId="{CAD32714-7962-49DA-9BCF-984D23A834DA}" type="presOf" srcId="{249E49CB-265C-4A21-893C-14646B25D044}" destId="{7219E861-3FC7-49EB-8399-6577724D0840}" srcOrd="0" destOrd="0" presId="urn:microsoft.com/office/officeart/2005/8/layout/pList1"/>
    <dgm:cxn modelId="{BB982098-6EE7-4EC2-983F-ADF6C2AA60C4}" type="presOf" srcId="{EC9B804E-7F32-4442-8E12-F97473EB6D3D}" destId="{674D8959-CCFA-44FD-BCE2-D452B12DDF84}" srcOrd="0" destOrd="0" presId="urn:microsoft.com/office/officeart/2005/8/layout/pList1"/>
    <dgm:cxn modelId="{55C36A7E-D1F8-4260-9249-9AEE9A4A2B75}" type="presOf" srcId="{0F97742F-D7CA-4C32-860E-3CB9127EE84D}" destId="{86B56303-5D29-4E5A-9E74-991F6E7AA93E}" srcOrd="0" destOrd="0" presId="urn:microsoft.com/office/officeart/2005/8/layout/pList1"/>
    <dgm:cxn modelId="{CE97A684-3B10-493F-AC30-4827D46B9E9C}" type="presOf" srcId="{AD4E326D-3D55-444C-BE04-DCD181758BC8}" destId="{9850B54B-31F8-496E-AD17-1D5A60D8D926}" srcOrd="0" destOrd="0" presId="urn:microsoft.com/office/officeart/2005/8/layout/pList1"/>
    <dgm:cxn modelId="{B5F06021-5135-4F3C-A226-0C55E3389EA5}" srcId="{BE52BFEE-0CB8-4BCA-B2CB-FA64B9A47763}" destId="{EC9B804E-7F32-4442-8E12-F97473EB6D3D}" srcOrd="7" destOrd="0" parTransId="{60AFBBAB-378D-4918-A0C4-F29F8E1E42E8}" sibTransId="{150881A2-C40D-4E6C-B29E-86DB92A20579}"/>
    <dgm:cxn modelId="{B8DC84D6-A174-426C-AF00-009434BE18B3}" srcId="{BE52BFEE-0CB8-4BCA-B2CB-FA64B9A47763}" destId="{19E201A5-B510-47F9-9FFF-172CB98EBEEE}" srcOrd="5" destOrd="0" parTransId="{A8A3692D-7E35-45C5-8370-4BFDE4E0C470}" sibTransId="{7F28C141-EEF0-4092-884E-E23EA16AFB23}"/>
    <dgm:cxn modelId="{62171AFE-DB4A-4DF3-8E94-ED9563721BE4}" srcId="{BE52BFEE-0CB8-4BCA-B2CB-FA64B9A47763}" destId="{AD4E326D-3D55-444C-BE04-DCD181758BC8}" srcOrd="2" destOrd="0" parTransId="{F7CBD069-8297-4597-A6FD-548E085E2849}" sibTransId="{0F97742F-D7CA-4C32-860E-3CB9127EE84D}"/>
    <dgm:cxn modelId="{12CC7E97-2C99-4563-B839-49F7E504CDB1}" type="presOf" srcId="{AB01F0B3-9B82-46DA-AEB8-5A91C9BE9B28}" destId="{7B8B2B6E-617B-42A7-8E29-F83EDCD5678F}" srcOrd="0" destOrd="0" presId="urn:microsoft.com/office/officeart/2005/8/layout/pList1"/>
    <dgm:cxn modelId="{772B6842-4B00-48B8-9AD0-3CFB23126540}" type="presOf" srcId="{7F28C141-EEF0-4092-884E-E23EA16AFB23}" destId="{34E4A000-ECF6-441E-AE58-72A2B3B2827B}" srcOrd="0" destOrd="0" presId="urn:microsoft.com/office/officeart/2005/8/layout/pList1"/>
    <dgm:cxn modelId="{728A8598-4C45-4FCB-87B2-886654BB770E}" type="presOf" srcId="{611B002F-BBE6-4FB0-8C90-19D37893897B}" destId="{3B6D587E-9DC6-41BF-84E9-66B406E261CC}" srcOrd="0" destOrd="0" presId="urn:microsoft.com/office/officeart/2005/8/layout/pList1"/>
    <dgm:cxn modelId="{774ADDF5-4DC9-4CDE-B2D3-63C8840B73EC}" srcId="{BE52BFEE-0CB8-4BCA-B2CB-FA64B9A47763}" destId="{D7BB1294-C578-42A0-AA1F-68E4EE6424BA}" srcOrd="6" destOrd="0" parTransId="{E9212CC1-93FA-4EB3-A977-FD2D3E05257F}" sibTransId="{D4816EA7-4F8F-46E6-B3F8-F7B327BC12A7}"/>
    <dgm:cxn modelId="{8BD9B008-C71B-4A4C-8AA5-6FEA5B22FEDE}" type="presOf" srcId="{F0609EA8-3B5E-4CAB-906D-B4E7A9C8FDDC}" destId="{784D2EA2-39E4-458A-9307-C622D2A4C7B4}" srcOrd="0" destOrd="0" presId="urn:microsoft.com/office/officeart/2005/8/layout/pList1"/>
    <dgm:cxn modelId="{5A3C365F-7334-475F-A460-6F432BEA5F28}" srcId="{BE52BFEE-0CB8-4BCA-B2CB-FA64B9A47763}" destId="{6B4D2D8F-5AE6-4511-9E21-C74D6DD472E7}" srcOrd="3" destOrd="0" parTransId="{5A24AEF2-D16D-43D4-8F03-AA9BC5AFB761}" sibTransId="{611B002F-BBE6-4FB0-8C90-19D37893897B}"/>
    <dgm:cxn modelId="{013363D9-7220-456E-89CD-96819FDA517E}" type="presOf" srcId="{6B4D2D8F-5AE6-4511-9E21-C74D6DD472E7}" destId="{1C933CE6-5BE1-4FC2-96AD-55F36083DB4A}" srcOrd="0" destOrd="0" presId="urn:microsoft.com/office/officeart/2005/8/layout/pList1"/>
    <dgm:cxn modelId="{BC5785B1-A3C7-4DB0-AF46-361A5AF9762D}" type="presOf" srcId="{19E201A5-B510-47F9-9FFF-172CB98EBEEE}" destId="{8B8F8671-5D43-4588-B3EB-069B432C2846}" srcOrd="0" destOrd="0" presId="urn:microsoft.com/office/officeart/2005/8/layout/pList1"/>
    <dgm:cxn modelId="{3EBC9B1F-2C62-4559-A408-BDDECFCDB378}" type="presOf" srcId="{267A23E4-0966-4D2D-9A17-C778DBFCAFD9}" destId="{03AE63F2-3A0F-4B07-8E27-C9BC86F5780F}" srcOrd="0" destOrd="0" presId="urn:microsoft.com/office/officeart/2005/8/layout/pList1"/>
    <dgm:cxn modelId="{039E6956-BB26-47AE-8853-FE744528BF3F}" srcId="{BE52BFEE-0CB8-4BCA-B2CB-FA64B9A47763}" destId="{249E49CB-265C-4A21-893C-14646B25D044}" srcOrd="0" destOrd="0" parTransId="{07320597-12DD-4D08-B1FA-EB976F9E6C6F}" sibTransId="{C08EAA47-9730-4C22-9CAD-357F2DD856F9}"/>
    <dgm:cxn modelId="{8455BA53-4E0F-441B-BB1A-AFE84B7C7F8E}" srcId="{BE52BFEE-0CB8-4BCA-B2CB-FA64B9A47763}" destId="{AB01F0B3-9B82-46DA-AEB8-5A91C9BE9B28}" srcOrd="4" destOrd="0" parTransId="{F5A51EFC-EF58-45FD-80A1-1384DA0A3A88}" sibTransId="{F0609EA8-3B5E-4CAB-906D-B4E7A9C8FDDC}"/>
    <dgm:cxn modelId="{A4C7FD3A-F67B-42EB-89D8-1A369A04965D}" type="presOf" srcId="{BE52BFEE-0CB8-4BCA-B2CB-FA64B9A47763}" destId="{275C096C-B3D7-41F7-990C-DF7EB625FD8E}" srcOrd="0" destOrd="0" presId="urn:microsoft.com/office/officeart/2005/8/layout/pList1"/>
    <dgm:cxn modelId="{4A1C4611-44D6-4850-BBAA-2BB608CDF5CA}" type="presOf" srcId="{C08EAA47-9730-4C22-9CAD-357F2DD856F9}" destId="{DA2E7F7E-17EA-4EF5-9EA2-D2474C33853F}" srcOrd="0" destOrd="0" presId="urn:microsoft.com/office/officeart/2005/8/layout/pList1"/>
    <dgm:cxn modelId="{C9A87E2B-5984-464B-8FF1-C6D253D24F2C}" type="presOf" srcId="{D4816EA7-4F8F-46E6-B3F8-F7B327BC12A7}" destId="{2E2F3E99-A8E8-4270-B527-7CBC1218FB31}" srcOrd="0" destOrd="0" presId="urn:microsoft.com/office/officeart/2005/8/layout/pList1"/>
    <dgm:cxn modelId="{B8B36C81-5188-4753-9318-56DC9B92D39F}" type="presOf" srcId="{D7BB1294-C578-42A0-AA1F-68E4EE6424BA}" destId="{037E7AA9-3714-4BDD-9F6F-762B3AB1A238}" srcOrd="0" destOrd="0" presId="urn:microsoft.com/office/officeart/2005/8/layout/pList1"/>
    <dgm:cxn modelId="{E87CE0CD-E772-4595-9352-71A0F78FCD24}" srcId="{BE52BFEE-0CB8-4BCA-B2CB-FA64B9A47763}" destId="{4C79043D-9F32-49B4-BE01-A4F69D69EF20}" srcOrd="1" destOrd="0" parTransId="{DCA04124-013F-425D-8014-3680A4C6BE05}" sibTransId="{267A23E4-0966-4D2D-9A17-C778DBFCAFD9}"/>
    <dgm:cxn modelId="{DCCF27E3-37E0-47D4-8867-FD8B24F25AE2}" type="presParOf" srcId="{275C096C-B3D7-41F7-990C-DF7EB625FD8E}" destId="{5AD5E4C0-A5FF-459D-96DC-01603AA19B0D}" srcOrd="0" destOrd="0" presId="urn:microsoft.com/office/officeart/2005/8/layout/pList1"/>
    <dgm:cxn modelId="{73C638CA-B3DB-4C3D-B024-B0D847973328}" type="presParOf" srcId="{5AD5E4C0-A5FF-459D-96DC-01603AA19B0D}" destId="{08546702-CBB8-412D-AAE2-D07712DFF752}" srcOrd="0" destOrd="0" presId="urn:microsoft.com/office/officeart/2005/8/layout/pList1"/>
    <dgm:cxn modelId="{A0C04168-C071-4587-9823-578F6301EC4D}" type="presParOf" srcId="{5AD5E4C0-A5FF-459D-96DC-01603AA19B0D}" destId="{7219E861-3FC7-49EB-8399-6577724D0840}" srcOrd="1" destOrd="0" presId="urn:microsoft.com/office/officeart/2005/8/layout/pList1"/>
    <dgm:cxn modelId="{8569E12F-49F4-4AE0-B040-26BBA6FAEA0C}" type="presParOf" srcId="{275C096C-B3D7-41F7-990C-DF7EB625FD8E}" destId="{DA2E7F7E-17EA-4EF5-9EA2-D2474C33853F}" srcOrd="1" destOrd="0" presId="urn:microsoft.com/office/officeart/2005/8/layout/pList1"/>
    <dgm:cxn modelId="{4E444007-D98E-4A45-96A3-1D068267A45A}" type="presParOf" srcId="{275C096C-B3D7-41F7-990C-DF7EB625FD8E}" destId="{C30FAD17-1C6D-4170-A9A4-F8B22BF7C547}" srcOrd="2" destOrd="0" presId="urn:microsoft.com/office/officeart/2005/8/layout/pList1"/>
    <dgm:cxn modelId="{7F614903-A2E2-4515-A14D-135A82B767E9}" type="presParOf" srcId="{C30FAD17-1C6D-4170-A9A4-F8B22BF7C547}" destId="{973D72ED-1E88-4FA7-A201-BC7FB8A7EF7C}" srcOrd="0" destOrd="0" presId="urn:microsoft.com/office/officeart/2005/8/layout/pList1"/>
    <dgm:cxn modelId="{2965832F-9886-43A0-A21C-A4DF8F1C92DB}" type="presParOf" srcId="{C30FAD17-1C6D-4170-A9A4-F8B22BF7C547}" destId="{248A0C1D-2144-4195-B29D-4587DF849927}" srcOrd="1" destOrd="0" presId="urn:microsoft.com/office/officeart/2005/8/layout/pList1"/>
    <dgm:cxn modelId="{6153DFF6-E93A-4576-90C8-60878FB23377}" type="presParOf" srcId="{275C096C-B3D7-41F7-990C-DF7EB625FD8E}" destId="{03AE63F2-3A0F-4B07-8E27-C9BC86F5780F}" srcOrd="3" destOrd="0" presId="urn:microsoft.com/office/officeart/2005/8/layout/pList1"/>
    <dgm:cxn modelId="{46CB38FE-4002-4E9A-B794-F97DD40C9AAD}" type="presParOf" srcId="{275C096C-B3D7-41F7-990C-DF7EB625FD8E}" destId="{1FA5061B-9806-4A11-9489-E0AAB9E23878}" srcOrd="4" destOrd="0" presId="urn:microsoft.com/office/officeart/2005/8/layout/pList1"/>
    <dgm:cxn modelId="{D3294AC9-98FC-4268-B228-959D8D6E8F87}" type="presParOf" srcId="{1FA5061B-9806-4A11-9489-E0AAB9E23878}" destId="{AEBB4AA3-B2B8-455F-A169-77F9138E1B43}" srcOrd="0" destOrd="0" presId="urn:microsoft.com/office/officeart/2005/8/layout/pList1"/>
    <dgm:cxn modelId="{18747E78-5D56-45BC-B0AF-522EA41CACE1}" type="presParOf" srcId="{1FA5061B-9806-4A11-9489-E0AAB9E23878}" destId="{9850B54B-31F8-496E-AD17-1D5A60D8D926}" srcOrd="1" destOrd="0" presId="urn:microsoft.com/office/officeart/2005/8/layout/pList1"/>
    <dgm:cxn modelId="{A9ED1D7A-E930-498E-A6CD-C9F38B5B398A}" type="presParOf" srcId="{275C096C-B3D7-41F7-990C-DF7EB625FD8E}" destId="{86B56303-5D29-4E5A-9E74-991F6E7AA93E}" srcOrd="5" destOrd="0" presId="urn:microsoft.com/office/officeart/2005/8/layout/pList1"/>
    <dgm:cxn modelId="{E9FEB6A3-1B7F-4405-BC6E-67B015CB4DD7}" type="presParOf" srcId="{275C096C-B3D7-41F7-990C-DF7EB625FD8E}" destId="{BEA33FDF-ACF0-40B9-BE93-9635D082E660}" srcOrd="6" destOrd="0" presId="urn:microsoft.com/office/officeart/2005/8/layout/pList1"/>
    <dgm:cxn modelId="{F37DFAE6-49B7-4D25-8591-5A6452F1FA4F}" type="presParOf" srcId="{BEA33FDF-ACF0-40B9-BE93-9635D082E660}" destId="{BD79A1A1-63EB-4265-89D1-C054D7B063DB}" srcOrd="0" destOrd="0" presId="urn:microsoft.com/office/officeart/2005/8/layout/pList1"/>
    <dgm:cxn modelId="{67E935D5-FC24-48BD-BA58-A14AA32E6326}" type="presParOf" srcId="{BEA33FDF-ACF0-40B9-BE93-9635D082E660}" destId="{1C933CE6-5BE1-4FC2-96AD-55F36083DB4A}" srcOrd="1" destOrd="0" presId="urn:microsoft.com/office/officeart/2005/8/layout/pList1"/>
    <dgm:cxn modelId="{0671A284-2FF8-4379-B969-604FA2E5E86C}" type="presParOf" srcId="{275C096C-B3D7-41F7-990C-DF7EB625FD8E}" destId="{3B6D587E-9DC6-41BF-84E9-66B406E261CC}" srcOrd="7" destOrd="0" presId="urn:microsoft.com/office/officeart/2005/8/layout/pList1"/>
    <dgm:cxn modelId="{80318747-0BA0-4A05-990C-646A662A75BA}" type="presParOf" srcId="{275C096C-B3D7-41F7-990C-DF7EB625FD8E}" destId="{9B655680-0C75-445E-818F-B38AE52019D5}" srcOrd="8" destOrd="0" presId="urn:microsoft.com/office/officeart/2005/8/layout/pList1"/>
    <dgm:cxn modelId="{55250F29-9195-4474-9F3D-FC19FBD60748}" type="presParOf" srcId="{9B655680-0C75-445E-818F-B38AE52019D5}" destId="{973836BA-3915-419B-B809-1EA9DEEB7602}" srcOrd="0" destOrd="0" presId="urn:microsoft.com/office/officeart/2005/8/layout/pList1"/>
    <dgm:cxn modelId="{2C8560C8-B9CD-43B4-8D4F-D21D66F529E9}" type="presParOf" srcId="{9B655680-0C75-445E-818F-B38AE52019D5}" destId="{7B8B2B6E-617B-42A7-8E29-F83EDCD5678F}" srcOrd="1" destOrd="0" presId="urn:microsoft.com/office/officeart/2005/8/layout/pList1"/>
    <dgm:cxn modelId="{59B0A6E8-1075-40BF-8365-E4CEBA334CD5}" type="presParOf" srcId="{275C096C-B3D7-41F7-990C-DF7EB625FD8E}" destId="{784D2EA2-39E4-458A-9307-C622D2A4C7B4}" srcOrd="9" destOrd="0" presId="urn:microsoft.com/office/officeart/2005/8/layout/pList1"/>
    <dgm:cxn modelId="{BE9C3EE6-F1F5-4682-81D6-785387F01594}" type="presParOf" srcId="{275C096C-B3D7-41F7-990C-DF7EB625FD8E}" destId="{D8241511-8454-4768-A1AE-4A176D34CF30}" srcOrd="10" destOrd="0" presId="urn:microsoft.com/office/officeart/2005/8/layout/pList1"/>
    <dgm:cxn modelId="{1B15FD79-03CD-4CAB-9FC6-F60BDD0AAA5C}" type="presParOf" srcId="{D8241511-8454-4768-A1AE-4A176D34CF30}" destId="{62CB5424-AE72-4D33-892D-3D40D106393C}" srcOrd="0" destOrd="0" presId="urn:microsoft.com/office/officeart/2005/8/layout/pList1"/>
    <dgm:cxn modelId="{C957E338-5F5E-47B8-847B-9D6398DB4749}" type="presParOf" srcId="{D8241511-8454-4768-A1AE-4A176D34CF30}" destId="{8B8F8671-5D43-4588-B3EB-069B432C2846}" srcOrd="1" destOrd="0" presId="urn:microsoft.com/office/officeart/2005/8/layout/pList1"/>
    <dgm:cxn modelId="{ADFCF79E-6705-40C2-B382-63B1314E85C7}" type="presParOf" srcId="{275C096C-B3D7-41F7-990C-DF7EB625FD8E}" destId="{34E4A000-ECF6-441E-AE58-72A2B3B2827B}" srcOrd="11" destOrd="0" presId="urn:microsoft.com/office/officeart/2005/8/layout/pList1"/>
    <dgm:cxn modelId="{06E500DF-8C3E-44D6-8647-DB36B45819A2}" type="presParOf" srcId="{275C096C-B3D7-41F7-990C-DF7EB625FD8E}" destId="{76C61950-23BE-4FA7-8E9B-BE0EF296C724}" srcOrd="12" destOrd="0" presId="urn:microsoft.com/office/officeart/2005/8/layout/pList1"/>
    <dgm:cxn modelId="{F2D8C5A8-A403-4CFF-8F46-0426C31520D1}" type="presParOf" srcId="{76C61950-23BE-4FA7-8E9B-BE0EF296C724}" destId="{B5A957FE-9AE4-44E4-893F-37DE9EFC80EB}" srcOrd="0" destOrd="0" presId="urn:microsoft.com/office/officeart/2005/8/layout/pList1"/>
    <dgm:cxn modelId="{63817795-908F-4835-A6C9-C2ADE221779B}" type="presParOf" srcId="{76C61950-23BE-4FA7-8E9B-BE0EF296C724}" destId="{037E7AA9-3714-4BDD-9F6F-762B3AB1A238}" srcOrd="1" destOrd="0" presId="urn:microsoft.com/office/officeart/2005/8/layout/pList1"/>
    <dgm:cxn modelId="{70FD41F3-4ED4-4010-BC68-CB568463A81C}" type="presParOf" srcId="{275C096C-B3D7-41F7-990C-DF7EB625FD8E}" destId="{2E2F3E99-A8E8-4270-B527-7CBC1218FB31}" srcOrd="13" destOrd="0" presId="urn:microsoft.com/office/officeart/2005/8/layout/pList1"/>
    <dgm:cxn modelId="{400AC754-1314-42C6-AA63-6F816494F45F}" type="presParOf" srcId="{275C096C-B3D7-41F7-990C-DF7EB625FD8E}" destId="{C99E3DAC-C9BD-4F11-88C4-A466677FCDF8}" srcOrd="14" destOrd="0" presId="urn:microsoft.com/office/officeart/2005/8/layout/pList1"/>
    <dgm:cxn modelId="{85C3194B-C142-4BAA-A6D8-8FDCCDC971C8}" type="presParOf" srcId="{C99E3DAC-C9BD-4F11-88C4-A466677FCDF8}" destId="{FF691A7F-1173-4C5D-96D1-513E1FBB6312}" srcOrd="0" destOrd="0" presId="urn:microsoft.com/office/officeart/2005/8/layout/pList1"/>
    <dgm:cxn modelId="{ED08063D-077F-46AD-9246-25B6C4096C42}" type="presParOf" srcId="{C99E3DAC-C9BD-4F11-88C4-A466677FCDF8}" destId="{674D8959-CCFA-44FD-BCE2-D452B12DDF8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46702-CBB8-412D-AAE2-D07712DFF752}">
      <dsp:nvSpPr>
        <dsp:cNvPr id="0" name=""/>
        <dsp:cNvSpPr/>
      </dsp:nvSpPr>
      <dsp:spPr>
        <a:xfrm>
          <a:off x="4278" y="940598"/>
          <a:ext cx="2035857" cy="140270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19E861-3FC7-49EB-8399-6577724D0840}">
      <dsp:nvSpPr>
        <dsp:cNvPr id="0" name=""/>
        <dsp:cNvSpPr/>
      </dsp:nvSpPr>
      <dsp:spPr>
        <a:xfrm>
          <a:off x="4278"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Largest Supporter of Physical Sciences in the U.S.</a:t>
          </a:r>
          <a:endParaRPr lang="en-US" sz="1500" kern="1200" dirty="0"/>
        </a:p>
      </dsp:txBody>
      <dsp:txXfrm>
        <a:off x="4278" y="2343304"/>
        <a:ext cx="2035857" cy="755303"/>
      </dsp:txXfrm>
    </dsp:sp>
    <dsp:sp modelId="{973D72ED-1E88-4FA7-A201-BC7FB8A7EF7C}">
      <dsp:nvSpPr>
        <dsp:cNvPr id="0" name=""/>
        <dsp:cNvSpPr/>
      </dsp:nvSpPr>
      <dsp:spPr>
        <a:xfrm>
          <a:off x="2243806" y="940598"/>
          <a:ext cx="2035857" cy="140270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8A0C1D-2144-4195-B29D-4587DF849927}">
      <dsp:nvSpPr>
        <dsp:cNvPr id="0" name=""/>
        <dsp:cNvSpPr/>
      </dsp:nvSpPr>
      <dsp:spPr>
        <a:xfrm>
          <a:off x="2243806"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Research: 42%, $2.2B</a:t>
          </a:r>
          <a:endParaRPr lang="en-US" sz="1500" kern="1200" dirty="0"/>
        </a:p>
      </dsp:txBody>
      <dsp:txXfrm>
        <a:off x="2243806" y="2343304"/>
        <a:ext cx="2035857" cy="755303"/>
      </dsp:txXfrm>
    </dsp:sp>
    <dsp:sp modelId="{AEBB4AA3-B2B8-455F-A169-77F9138E1B43}">
      <dsp:nvSpPr>
        <dsp:cNvPr id="0" name=""/>
        <dsp:cNvSpPr/>
      </dsp:nvSpPr>
      <dsp:spPr>
        <a:xfrm>
          <a:off x="4483335" y="940598"/>
          <a:ext cx="2035857" cy="1402705"/>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50B54B-31F8-496E-AD17-1D5A60D8D926}">
      <dsp:nvSpPr>
        <dsp:cNvPr id="0" name=""/>
        <dsp:cNvSpPr/>
      </dsp:nvSpPr>
      <dsp:spPr>
        <a:xfrm>
          <a:off x="4483335"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~40% of Research to Universities</a:t>
          </a:r>
          <a:endParaRPr lang="en-US" sz="1500" kern="1200" dirty="0"/>
        </a:p>
      </dsp:txBody>
      <dsp:txXfrm>
        <a:off x="4483335" y="2343304"/>
        <a:ext cx="2035857" cy="755303"/>
      </dsp:txXfrm>
    </dsp:sp>
    <dsp:sp modelId="{BD79A1A1-63EB-4265-89D1-C054D7B063DB}">
      <dsp:nvSpPr>
        <dsp:cNvPr id="0" name=""/>
        <dsp:cNvSpPr/>
      </dsp:nvSpPr>
      <dsp:spPr>
        <a:xfrm>
          <a:off x="6722864" y="940598"/>
          <a:ext cx="2035857" cy="1402705"/>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933CE6-5BE1-4FC2-96AD-55F36083DB4A}">
      <dsp:nvSpPr>
        <dsp:cNvPr id="0" name=""/>
        <dsp:cNvSpPr/>
      </dsp:nvSpPr>
      <dsp:spPr>
        <a:xfrm>
          <a:off x="6722864"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&gt; 20,000 Scientists Supported</a:t>
          </a:r>
          <a:endParaRPr lang="en-US" sz="1500" kern="1200" dirty="0"/>
        </a:p>
      </dsp:txBody>
      <dsp:txXfrm>
        <a:off x="6722864" y="2343304"/>
        <a:ext cx="2035857" cy="755303"/>
      </dsp:txXfrm>
    </dsp:sp>
    <dsp:sp modelId="{973836BA-3915-419B-B809-1EA9DEEB7602}">
      <dsp:nvSpPr>
        <dsp:cNvPr id="0" name=""/>
        <dsp:cNvSpPr/>
      </dsp:nvSpPr>
      <dsp:spPr>
        <a:xfrm>
          <a:off x="4278" y="3302192"/>
          <a:ext cx="2035857" cy="1402705"/>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8B2B6E-617B-42A7-8E29-F83EDCD5678F}">
      <dsp:nvSpPr>
        <dsp:cNvPr id="0" name=""/>
        <dsp:cNvSpPr/>
      </dsp:nvSpPr>
      <dsp:spPr>
        <a:xfrm>
          <a:off x="4278"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Funding </a:t>
          </a:r>
          <a:r>
            <a:rPr lang="en-US" sz="1500" kern="1200" smtClean="0"/>
            <a:t>at &gt;300 </a:t>
          </a:r>
          <a:r>
            <a:rPr lang="en-US" sz="1500" kern="1200" dirty="0" smtClean="0"/>
            <a:t>Institutions including all 17 DOE Labs</a:t>
          </a:r>
          <a:endParaRPr lang="en-US" sz="1500" kern="1200" dirty="0"/>
        </a:p>
      </dsp:txBody>
      <dsp:txXfrm>
        <a:off x="4278" y="4704898"/>
        <a:ext cx="2035857" cy="755303"/>
      </dsp:txXfrm>
    </dsp:sp>
    <dsp:sp modelId="{FF691A7F-1173-4C5D-96D1-513E1FBB6312}">
      <dsp:nvSpPr>
        <dsp:cNvPr id="0" name=""/>
        <dsp:cNvSpPr/>
      </dsp:nvSpPr>
      <dsp:spPr>
        <a:xfrm>
          <a:off x="2243806" y="3302192"/>
          <a:ext cx="2035857" cy="1402705"/>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4D8959-CCFA-44FD-BCE2-D452B12DDF84}">
      <dsp:nvSpPr>
        <dsp:cNvPr id="0" name=""/>
        <dsp:cNvSpPr/>
      </dsp:nvSpPr>
      <dsp:spPr>
        <a:xfrm>
          <a:off x="2243806"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Construction: 13.5%, $723M</a:t>
          </a:r>
          <a:endParaRPr lang="en-US" sz="1500" kern="1200" dirty="0"/>
        </a:p>
      </dsp:txBody>
      <dsp:txXfrm>
        <a:off x="2243806" y="4704898"/>
        <a:ext cx="2035857" cy="755303"/>
      </dsp:txXfrm>
    </dsp:sp>
    <dsp:sp modelId="{62CB5424-AE72-4D33-892D-3D40D106393C}">
      <dsp:nvSpPr>
        <dsp:cNvPr id="0" name=""/>
        <dsp:cNvSpPr/>
      </dsp:nvSpPr>
      <dsp:spPr>
        <a:xfrm>
          <a:off x="4483335" y="3302192"/>
          <a:ext cx="2035857" cy="1402705"/>
        </a:xfrm>
        <a:prstGeom prst="roundRect">
          <a:avLst/>
        </a:prstGeom>
        <a:blipFill rotWithShape="1">
          <a:blip xmlns:r="http://schemas.openxmlformats.org/officeDocument/2006/relationships" r:embed="rId7"/>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8F8671-5D43-4588-B3EB-069B432C2846}">
      <dsp:nvSpPr>
        <dsp:cNvPr id="0" name=""/>
        <dsp:cNvSpPr/>
      </dsp:nvSpPr>
      <dsp:spPr>
        <a:xfrm>
          <a:off x="4483335"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Facility Operations: 38%, $2.02B </a:t>
          </a:r>
          <a:endParaRPr lang="en-US" sz="1500" kern="1200" dirty="0"/>
        </a:p>
      </dsp:txBody>
      <dsp:txXfrm>
        <a:off x="4483335" y="4704898"/>
        <a:ext cx="2035857" cy="755303"/>
      </dsp:txXfrm>
    </dsp:sp>
    <dsp:sp modelId="{B5A957FE-9AE4-44E4-893F-37DE9EFC80EB}">
      <dsp:nvSpPr>
        <dsp:cNvPr id="0" name=""/>
        <dsp:cNvSpPr/>
      </dsp:nvSpPr>
      <dsp:spPr>
        <a:xfrm>
          <a:off x="6722864" y="3302192"/>
          <a:ext cx="2035857" cy="1402705"/>
        </a:xfrm>
        <a:prstGeom prst="roundRect">
          <a:avLst/>
        </a:prstGeom>
        <a:blipFill rotWithShape="1">
          <a:blip xmlns:r="http://schemas.openxmlformats.org/officeDocument/2006/relationships" r:embed="rId8"/>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7E7AA9-3714-4BDD-9F6F-762B3AB1A238}">
      <dsp:nvSpPr>
        <dsp:cNvPr id="0" name=""/>
        <dsp:cNvSpPr/>
      </dsp:nvSpPr>
      <dsp:spPr>
        <a:xfrm>
          <a:off x="6722864"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&gt;30,000 Scientific Facility Users </a:t>
          </a:r>
          <a:endParaRPr lang="en-US" sz="1500" kern="1200" dirty="0"/>
        </a:p>
      </dsp:txBody>
      <dsp:txXfrm>
        <a:off x="6722864" y="4704898"/>
        <a:ext cx="2035857" cy="755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46702-CBB8-412D-AAE2-D07712DFF752}">
      <dsp:nvSpPr>
        <dsp:cNvPr id="0" name=""/>
        <dsp:cNvSpPr/>
      </dsp:nvSpPr>
      <dsp:spPr>
        <a:xfrm>
          <a:off x="4278" y="940598"/>
          <a:ext cx="2035857" cy="140270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19E861-3FC7-49EB-8399-6577724D0840}">
      <dsp:nvSpPr>
        <dsp:cNvPr id="0" name=""/>
        <dsp:cNvSpPr/>
      </dsp:nvSpPr>
      <dsp:spPr>
        <a:xfrm>
          <a:off x="4278"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Largest Supporter of Physical Sciences in the U.S.</a:t>
          </a:r>
          <a:endParaRPr lang="en-US" sz="1500" kern="1200" dirty="0"/>
        </a:p>
      </dsp:txBody>
      <dsp:txXfrm>
        <a:off x="4278" y="2343304"/>
        <a:ext cx="2035857" cy="755303"/>
      </dsp:txXfrm>
    </dsp:sp>
    <dsp:sp modelId="{973D72ED-1E88-4FA7-A201-BC7FB8A7EF7C}">
      <dsp:nvSpPr>
        <dsp:cNvPr id="0" name=""/>
        <dsp:cNvSpPr/>
      </dsp:nvSpPr>
      <dsp:spPr>
        <a:xfrm>
          <a:off x="2243806" y="940598"/>
          <a:ext cx="2035857" cy="140270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8A0C1D-2144-4195-B29D-4587DF849927}">
      <dsp:nvSpPr>
        <dsp:cNvPr id="0" name=""/>
        <dsp:cNvSpPr/>
      </dsp:nvSpPr>
      <dsp:spPr>
        <a:xfrm>
          <a:off x="2243806"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Research: 42%, $2.4B</a:t>
          </a:r>
          <a:endParaRPr lang="en-US" sz="1500" kern="1200" dirty="0"/>
        </a:p>
      </dsp:txBody>
      <dsp:txXfrm>
        <a:off x="2243806" y="2343304"/>
        <a:ext cx="2035857" cy="755303"/>
      </dsp:txXfrm>
    </dsp:sp>
    <dsp:sp modelId="{AEBB4AA3-B2B8-455F-A169-77F9138E1B43}">
      <dsp:nvSpPr>
        <dsp:cNvPr id="0" name=""/>
        <dsp:cNvSpPr/>
      </dsp:nvSpPr>
      <dsp:spPr>
        <a:xfrm>
          <a:off x="4483335" y="940598"/>
          <a:ext cx="2035857" cy="1402705"/>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50B54B-31F8-496E-AD17-1D5A60D8D926}">
      <dsp:nvSpPr>
        <dsp:cNvPr id="0" name=""/>
        <dsp:cNvSpPr/>
      </dsp:nvSpPr>
      <dsp:spPr>
        <a:xfrm>
          <a:off x="4483335"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~40% of Research to Universities</a:t>
          </a:r>
          <a:endParaRPr lang="en-US" sz="1500" kern="1200" dirty="0"/>
        </a:p>
      </dsp:txBody>
      <dsp:txXfrm>
        <a:off x="4483335" y="2343304"/>
        <a:ext cx="2035857" cy="755303"/>
      </dsp:txXfrm>
    </dsp:sp>
    <dsp:sp modelId="{BD79A1A1-63EB-4265-89D1-C054D7B063DB}">
      <dsp:nvSpPr>
        <dsp:cNvPr id="0" name=""/>
        <dsp:cNvSpPr/>
      </dsp:nvSpPr>
      <dsp:spPr>
        <a:xfrm>
          <a:off x="6722864" y="940598"/>
          <a:ext cx="2035857" cy="1402705"/>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933CE6-5BE1-4FC2-96AD-55F36083DB4A}">
      <dsp:nvSpPr>
        <dsp:cNvPr id="0" name=""/>
        <dsp:cNvSpPr/>
      </dsp:nvSpPr>
      <dsp:spPr>
        <a:xfrm>
          <a:off x="6722864" y="23433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&gt; 20,000 Scientists Supported</a:t>
          </a:r>
          <a:endParaRPr lang="en-US" sz="1500" kern="1200" dirty="0"/>
        </a:p>
      </dsp:txBody>
      <dsp:txXfrm>
        <a:off x="6722864" y="2343304"/>
        <a:ext cx="2035857" cy="755303"/>
      </dsp:txXfrm>
    </dsp:sp>
    <dsp:sp modelId="{973836BA-3915-419B-B809-1EA9DEEB7602}">
      <dsp:nvSpPr>
        <dsp:cNvPr id="0" name=""/>
        <dsp:cNvSpPr/>
      </dsp:nvSpPr>
      <dsp:spPr>
        <a:xfrm>
          <a:off x="4278" y="3302192"/>
          <a:ext cx="2035857" cy="1402705"/>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8B2B6E-617B-42A7-8E29-F83EDCD5678F}">
      <dsp:nvSpPr>
        <dsp:cNvPr id="0" name=""/>
        <dsp:cNvSpPr/>
      </dsp:nvSpPr>
      <dsp:spPr>
        <a:xfrm>
          <a:off x="4278"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Funding </a:t>
          </a:r>
          <a:r>
            <a:rPr lang="en-US" sz="1500" kern="1200" smtClean="0"/>
            <a:t>at &gt;300 </a:t>
          </a:r>
          <a:r>
            <a:rPr lang="en-US" sz="1500" kern="1200" dirty="0" smtClean="0"/>
            <a:t>Institutions including all 17 DOE Labs</a:t>
          </a:r>
          <a:endParaRPr lang="en-US" sz="1500" kern="1200" dirty="0"/>
        </a:p>
      </dsp:txBody>
      <dsp:txXfrm>
        <a:off x="4278" y="4704898"/>
        <a:ext cx="2035857" cy="755303"/>
      </dsp:txXfrm>
    </dsp:sp>
    <dsp:sp modelId="{62CB5424-AE72-4D33-892D-3D40D106393C}">
      <dsp:nvSpPr>
        <dsp:cNvPr id="0" name=""/>
        <dsp:cNvSpPr/>
      </dsp:nvSpPr>
      <dsp:spPr>
        <a:xfrm>
          <a:off x="2243806" y="3302192"/>
          <a:ext cx="2035857" cy="1402705"/>
        </a:xfrm>
        <a:prstGeom prst="roundRect">
          <a:avLst/>
        </a:prstGeom>
        <a:blipFill rotWithShape="1">
          <a:blip xmlns:r="http://schemas.openxmlformats.org/officeDocument/2006/relationships" r:embed="rId6"/>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8F8671-5D43-4588-B3EB-069B432C2846}">
      <dsp:nvSpPr>
        <dsp:cNvPr id="0" name=""/>
        <dsp:cNvSpPr/>
      </dsp:nvSpPr>
      <dsp:spPr>
        <a:xfrm>
          <a:off x="2243806"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Facility Operations: 36%, $2.06B </a:t>
          </a:r>
          <a:endParaRPr lang="en-US" sz="1500" kern="1200" dirty="0"/>
        </a:p>
      </dsp:txBody>
      <dsp:txXfrm>
        <a:off x="2243806" y="4704898"/>
        <a:ext cx="2035857" cy="755303"/>
      </dsp:txXfrm>
    </dsp:sp>
    <dsp:sp modelId="{B5A957FE-9AE4-44E4-893F-37DE9EFC80EB}">
      <dsp:nvSpPr>
        <dsp:cNvPr id="0" name=""/>
        <dsp:cNvSpPr/>
      </dsp:nvSpPr>
      <dsp:spPr>
        <a:xfrm>
          <a:off x="4483335" y="3302192"/>
          <a:ext cx="2035857" cy="1402705"/>
        </a:xfrm>
        <a:prstGeom prst="roundRect">
          <a:avLst/>
        </a:prstGeom>
        <a:blipFill rotWithShape="1">
          <a:blip xmlns:r="http://schemas.openxmlformats.org/officeDocument/2006/relationships" r:embed="rId7"/>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7E7AA9-3714-4BDD-9F6F-762B3AB1A238}">
      <dsp:nvSpPr>
        <dsp:cNvPr id="0" name=""/>
        <dsp:cNvSpPr/>
      </dsp:nvSpPr>
      <dsp:spPr>
        <a:xfrm>
          <a:off x="4483335"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&gt;30,000 Scientific Facility Users </a:t>
          </a:r>
          <a:endParaRPr lang="en-US" sz="1500" kern="1200" dirty="0"/>
        </a:p>
      </dsp:txBody>
      <dsp:txXfrm>
        <a:off x="4483335" y="4704898"/>
        <a:ext cx="2035857" cy="755303"/>
      </dsp:txXfrm>
    </dsp:sp>
    <dsp:sp modelId="{FF691A7F-1173-4C5D-96D1-513E1FBB6312}">
      <dsp:nvSpPr>
        <dsp:cNvPr id="0" name=""/>
        <dsp:cNvSpPr/>
      </dsp:nvSpPr>
      <dsp:spPr>
        <a:xfrm>
          <a:off x="6722864" y="3302192"/>
          <a:ext cx="2035857" cy="1402705"/>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46000" r="-46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4D8959-CCFA-44FD-BCE2-D452B12DDF84}">
      <dsp:nvSpPr>
        <dsp:cNvPr id="0" name=""/>
        <dsp:cNvSpPr/>
      </dsp:nvSpPr>
      <dsp:spPr>
        <a:xfrm>
          <a:off x="6722864" y="47048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kern="1200" dirty="0" smtClean="0"/>
            <a:t>$1.8B Mission Innovation</a:t>
          </a:r>
          <a:endParaRPr lang="en-US" sz="1500" kern="1200" dirty="0"/>
        </a:p>
      </dsp:txBody>
      <dsp:txXfrm>
        <a:off x="6722864" y="4704898"/>
        <a:ext cx="2035857" cy="75530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038106" cy="464900"/>
          </a:xfrm>
          <a:prstGeom prst="rect">
            <a:avLst/>
          </a:prstGeom>
        </p:spPr>
        <p:txBody>
          <a:bodyPr vert="horz" lIns="91655" tIns="45827" rIns="91655" bIns="45827" rtlCol="0"/>
          <a:lstStyle>
            <a:lvl1pPr algn="l">
              <a:defRPr sz="1200"/>
            </a:lvl1pPr>
          </a:lstStyle>
          <a:p>
            <a:endParaRPr lang="en-US"/>
          </a:p>
        </p:txBody>
      </p:sp>
      <p:sp>
        <p:nvSpPr>
          <p:cNvPr id="3" name="Date Placeholder 2"/>
          <p:cNvSpPr>
            <a:spLocks noGrp="1"/>
          </p:cNvSpPr>
          <p:nvPr>
            <p:ph type="dt" sz="quarter" idx="1"/>
          </p:nvPr>
        </p:nvSpPr>
        <p:spPr>
          <a:xfrm>
            <a:off x="3970707" y="5"/>
            <a:ext cx="3038105" cy="464900"/>
          </a:xfrm>
          <a:prstGeom prst="rect">
            <a:avLst/>
          </a:prstGeom>
        </p:spPr>
        <p:txBody>
          <a:bodyPr vert="horz" lIns="91655" tIns="45827" rIns="91655" bIns="45827" rtlCol="0"/>
          <a:lstStyle>
            <a:lvl1pPr algn="r">
              <a:defRPr sz="1200"/>
            </a:lvl1pPr>
          </a:lstStyle>
          <a:p>
            <a:fld id="{B17554D1-967C-4C6D-9F2D-48B3C2720170}" type="datetimeFigureOut">
              <a:rPr lang="en-US" smtClean="0"/>
              <a:t>2/10/2016</a:t>
            </a:fld>
            <a:endParaRPr lang="en-US"/>
          </a:p>
        </p:txBody>
      </p:sp>
      <p:sp>
        <p:nvSpPr>
          <p:cNvPr id="4" name="Footer Placeholder 3"/>
          <p:cNvSpPr>
            <a:spLocks noGrp="1"/>
          </p:cNvSpPr>
          <p:nvPr>
            <p:ph type="ftr" sz="quarter" idx="2"/>
          </p:nvPr>
        </p:nvSpPr>
        <p:spPr>
          <a:xfrm>
            <a:off x="1" y="8829911"/>
            <a:ext cx="3038106" cy="464900"/>
          </a:xfrm>
          <a:prstGeom prst="rect">
            <a:avLst/>
          </a:prstGeom>
        </p:spPr>
        <p:txBody>
          <a:bodyPr vert="horz" lIns="91655" tIns="45827" rIns="91655" bIns="45827" rtlCol="0" anchor="b"/>
          <a:lstStyle>
            <a:lvl1pPr algn="l">
              <a:defRPr sz="1200"/>
            </a:lvl1pPr>
          </a:lstStyle>
          <a:p>
            <a:endParaRPr lang="en-US"/>
          </a:p>
        </p:txBody>
      </p:sp>
      <p:sp>
        <p:nvSpPr>
          <p:cNvPr id="5" name="Slide Number Placeholder 4"/>
          <p:cNvSpPr>
            <a:spLocks noGrp="1"/>
          </p:cNvSpPr>
          <p:nvPr>
            <p:ph type="sldNum" sz="quarter" idx="3"/>
          </p:nvPr>
        </p:nvSpPr>
        <p:spPr>
          <a:xfrm>
            <a:off x="3970707" y="8829911"/>
            <a:ext cx="3038105" cy="464900"/>
          </a:xfrm>
          <a:prstGeom prst="rect">
            <a:avLst/>
          </a:prstGeom>
        </p:spPr>
        <p:txBody>
          <a:bodyPr vert="horz" lIns="91655" tIns="45827" rIns="91655" bIns="45827"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037629" cy="464820"/>
          </a:xfrm>
          <a:prstGeom prst="rect">
            <a:avLst/>
          </a:prstGeom>
        </p:spPr>
        <p:txBody>
          <a:bodyPr vert="horz" lIns="92433" tIns="46216" rIns="92433" bIns="4621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187" y="5"/>
            <a:ext cx="3037629" cy="464820"/>
          </a:xfrm>
          <a:prstGeom prst="rect">
            <a:avLst/>
          </a:prstGeom>
        </p:spPr>
        <p:txBody>
          <a:bodyPr vert="horz" lIns="92433" tIns="46216" rIns="92433" bIns="46216"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2/10/2016</a:t>
            </a:fld>
            <a:endParaRPr lang="en-US"/>
          </a:p>
        </p:txBody>
      </p:sp>
      <p:sp>
        <p:nvSpPr>
          <p:cNvPr id="4" name="Slide Image Placeholder 3"/>
          <p:cNvSpPr>
            <a:spLocks noGrp="1" noRot="1" noChangeAspect="1"/>
          </p:cNvSpPr>
          <p:nvPr>
            <p:ph type="sldImg" idx="2"/>
          </p:nvPr>
        </p:nvSpPr>
        <p:spPr>
          <a:xfrm>
            <a:off x="1182688" y="698500"/>
            <a:ext cx="4645025" cy="3482975"/>
          </a:xfrm>
          <a:prstGeom prst="rect">
            <a:avLst/>
          </a:prstGeom>
          <a:noFill/>
          <a:ln w="12700">
            <a:solidFill>
              <a:prstClr val="black"/>
            </a:solidFill>
          </a:ln>
        </p:spPr>
        <p:txBody>
          <a:bodyPr vert="horz" lIns="92433" tIns="46216" rIns="92433" bIns="46216" rtlCol="0" anchor="ctr"/>
          <a:lstStyle/>
          <a:p>
            <a:pPr lvl="0"/>
            <a:endParaRPr lang="en-US" noProof="0"/>
          </a:p>
        </p:txBody>
      </p:sp>
      <p:sp>
        <p:nvSpPr>
          <p:cNvPr id="5" name="Notes Placeholder 4"/>
          <p:cNvSpPr>
            <a:spLocks noGrp="1"/>
          </p:cNvSpPr>
          <p:nvPr>
            <p:ph type="body" sz="quarter" idx="3"/>
          </p:nvPr>
        </p:nvSpPr>
        <p:spPr>
          <a:xfrm>
            <a:off x="701361" y="4415791"/>
            <a:ext cx="5607684" cy="4183380"/>
          </a:xfrm>
          <a:prstGeom prst="rect">
            <a:avLst/>
          </a:prstGeom>
        </p:spPr>
        <p:txBody>
          <a:bodyPr vert="horz" lIns="92433" tIns="46216" rIns="92433" bIns="462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994"/>
            <a:ext cx="3037629" cy="464820"/>
          </a:xfrm>
          <a:prstGeom prst="rect">
            <a:avLst/>
          </a:prstGeom>
        </p:spPr>
        <p:txBody>
          <a:bodyPr vert="horz" lIns="92433" tIns="46216" rIns="92433" bIns="4621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187" y="8829994"/>
            <a:ext cx="3037629" cy="464820"/>
          </a:xfrm>
          <a:prstGeom prst="rect">
            <a:avLst/>
          </a:prstGeom>
        </p:spPr>
        <p:txBody>
          <a:bodyPr vert="horz" lIns="92433" tIns="46216" rIns="92433" bIns="46216"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15</a:t>
            </a:fld>
            <a:endParaRPr lang="en-US"/>
          </a:p>
        </p:txBody>
      </p:sp>
      <p:sp>
        <p:nvSpPr>
          <p:cNvPr id="5" name="Notes Placeholder 4"/>
          <p:cNvSpPr>
            <a:spLocks noGrp="1"/>
          </p:cNvSpPr>
          <p:nvPr>
            <p:ph type="body" sz="quarter" idx="11"/>
          </p:nvPr>
        </p:nvSpPr>
        <p:spPr/>
        <p:txBody>
          <a:bodyPr/>
          <a:lstStyle/>
          <a:p>
            <a:r>
              <a:rPr lang="en-US" dirty="0" smtClean="0"/>
              <a:t>Hot cell reduction not reflected in this slide. Lisa, please fix</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F63E80-715D-4489-8A45-37C8FFB1793A}" type="slidenum">
              <a:rPr lang="en-US" smtClean="0"/>
              <a:pPr>
                <a:defRPr/>
              </a:pPr>
              <a:t>16</a:t>
            </a:fld>
            <a:endParaRPr lang="en-US"/>
          </a:p>
        </p:txBody>
      </p:sp>
    </p:spTree>
    <p:extLst>
      <p:ext uri="{BB962C8B-B14F-4D97-AF65-F5344CB8AC3E}">
        <p14:creationId xmlns:p14="http://schemas.microsoft.com/office/powerpoint/2010/main" val="2064443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F63E80-715D-4489-8A45-37C8FFB1793A}" type="slidenum">
              <a:rPr lang="en-US" smtClean="0"/>
              <a:pPr>
                <a:defRPr/>
              </a:pPr>
              <a:t>17</a:t>
            </a:fld>
            <a:endParaRPr lang="en-US"/>
          </a:p>
        </p:txBody>
      </p:sp>
    </p:spTree>
    <p:extLst>
      <p:ext uri="{BB962C8B-B14F-4D97-AF65-F5344CB8AC3E}">
        <p14:creationId xmlns:p14="http://schemas.microsoft.com/office/powerpoint/2010/main" val="206444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246" lvl="1" indent="-120590">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246" lvl="1" indent="-120590">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246" lvl="1" indent="-120590">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246" lvl="1" indent="-120590">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23" eaLnBrk="1" fontAlgn="auto" hangingPunct="1">
              <a:spcBef>
                <a:spcPts val="0"/>
              </a:spcBef>
              <a:spcAft>
                <a:spcPts val="0"/>
              </a:spcAft>
              <a:defRPr/>
            </a:pPr>
            <a:r>
              <a:rPr lang="en-US" dirty="0" smtClean="0"/>
              <a:t>Top Image:  </a:t>
            </a:r>
            <a:r>
              <a:rPr lang="en-US" dirty="0"/>
              <a:t>Center for </a:t>
            </a:r>
            <a:r>
              <a:rPr lang="en-US" dirty="0" err="1"/>
              <a:t>PRedictive</a:t>
            </a:r>
            <a:r>
              <a:rPr lang="en-US" dirty="0"/>
              <a:t> Integrated Structural Materials Science (PRISMS).  High-Angle Annular Dark Field (HAADF) TEM image of beta-prime precipitates in a Mg-</a:t>
            </a:r>
            <a:r>
              <a:rPr lang="en-US" dirty="0" err="1"/>
              <a:t>Nd</a:t>
            </a:r>
            <a:r>
              <a:rPr lang="en-US" dirty="0"/>
              <a:t> alloy.  The bright lines are individual </a:t>
            </a:r>
            <a:r>
              <a:rPr lang="en-US" dirty="0" err="1"/>
              <a:t>nano</a:t>
            </a:r>
            <a:r>
              <a:rPr lang="en-US" dirty="0"/>
              <a:t>-scale precipitates that line up along the basal planes of the hcp Mg structure, which improves strength, and is predicted by their statistical mechanics simulations.  They have run first-principles calculations to indicate the Mg-Rare Earth combinations that will result in optimum precipitate shape and stability to best strengthen the Mg alloy.  The modeling-experimental link is not yet published but the precipitate structure work is in “Chemistry and morphology of β′ precipitates in an aged Mg-</a:t>
            </a:r>
            <a:r>
              <a:rPr lang="en-US" dirty="0" err="1"/>
              <a:t>Nd</a:t>
            </a:r>
            <a:r>
              <a:rPr lang="en-US" dirty="0"/>
              <a:t>-Y-</a:t>
            </a:r>
            <a:r>
              <a:rPr lang="en-US" dirty="0" err="1"/>
              <a:t>Zr</a:t>
            </a:r>
            <a:r>
              <a:rPr lang="en-US" dirty="0"/>
              <a:t> alloy”, E. </a:t>
            </a:r>
            <a:r>
              <a:rPr lang="en-US" dirty="0" err="1"/>
              <a:t>Sitzmann</a:t>
            </a:r>
            <a:r>
              <a:rPr lang="en-US" dirty="0"/>
              <a:t> and E. A. Marquis, Philosophical Magazine Letters, 2015 Vol. 95, No. 1, 7–13, http://dx.doi.org/10.1080/09500839.2014.995737</a:t>
            </a:r>
          </a:p>
          <a:p>
            <a:pPr defTabSz="931623" eaLnBrk="1" fontAlgn="auto" hangingPunct="1">
              <a:spcBef>
                <a:spcPts val="0"/>
              </a:spcBef>
              <a:spcAft>
                <a:spcPts val="0"/>
              </a:spcAft>
              <a:defRPr/>
            </a:pPr>
            <a:endParaRPr lang="en-US" dirty="0"/>
          </a:p>
          <a:p>
            <a:pPr defTabSz="931623" eaLnBrk="1" fontAlgn="auto" hangingPunct="1">
              <a:spcBef>
                <a:spcPts val="0"/>
              </a:spcBef>
              <a:spcAft>
                <a:spcPts val="0"/>
              </a:spcAft>
              <a:defRPr/>
            </a:pPr>
            <a:r>
              <a:rPr lang="en-US" dirty="0"/>
              <a:t>Middle </a:t>
            </a:r>
            <a:r>
              <a:rPr lang="en-US" dirty="0" smtClean="0"/>
              <a:t>Image: Corrosion follows a different path when it comes to uranium dioxide, the primary component of the rods that power nuclear reactors. Oxygen atoms (represented in red) follow a set pattern in corroding uranium dioxide, and understanding this pattern opens new doors for controlling corrosion. Scientists at the Pacific Northwest National Laboratory, University of Chicago, and the Stanford Synchrotron Radiation </a:t>
            </a:r>
            <a:r>
              <a:rPr lang="en-US" dirty="0" err="1" smtClean="0"/>
              <a:t>Lightsource</a:t>
            </a:r>
            <a:r>
              <a:rPr lang="en-US" dirty="0" smtClean="0"/>
              <a:t> found that the oxygen atoms do not diffuse randomly through the material. Rather, the oxygen atoms settle into the third, sixth, ninth, etc., layers. They space themselves within the layers and alter the structure by causing the layers of uranium atoms above and below to draw closer to the oxygen. Essentially, the oxygen atoms self-assemble into a highly structured array. Image Credit: Cortland Johnson, PNNL.  Image from a PNNL press release “Oxygen: Not at All Random.”</a:t>
            </a:r>
          </a:p>
          <a:p>
            <a:pPr defTabSz="931623" eaLnBrk="1" fontAlgn="auto" hangingPunct="1">
              <a:spcBef>
                <a:spcPts val="0"/>
              </a:spcBef>
              <a:spcAft>
                <a:spcPts val="0"/>
              </a:spcAft>
              <a:defRPr/>
            </a:pPr>
            <a:r>
              <a:rPr lang="en-US" dirty="0" smtClean="0"/>
              <a:t>PI:  Anne Chaka (PNNL); primary author on paper Peter </a:t>
            </a:r>
            <a:r>
              <a:rPr lang="en-US" dirty="0" err="1" smtClean="0"/>
              <a:t>Eng</a:t>
            </a:r>
            <a:r>
              <a:rPr lang="en-US" dirty="0" smtClean="0"/>
              <a:t> (U. Chicago)</a:t>
            </a:r>
          </a:p>
          <a:p>
            <a:pPr defTabSz="931623" eaLnBrk="1" fontAlgn="auto" hangingPunct="1">
              <a:spcBef>
                <a:spcPts val="0"/>
              </a:spcBef>
              <a:spcAft>
                <a:spcPts val="0"/>
              </a:spcAft>
              <a:defRPr/>
            </a:pPr>
            <a:endParaRPr lang="en-US" dirty="0"/>
          </a:p>
          <a:p>
            <a:pPr defTabSz="931623" eaLnBrk="1" fontAlgn="auto" hangingPunct="1">
              <a:spcBef>
                <a:spcPts val="0"/>
              </a:spcBef>
              <a:spcAft>
                <a:spcPts val="0"/>
              </a:spcAft>
              <a:defRPr/>
            </a:pPr>
            <a:r>
              <a:rPr lang="en-US" dirty="0"/>
              <a:t>Bottom Image:  Electron Backscatter image of a fatigue crack.  The different colors are representative of grain orientations and the black region is the crack itself.</a:t>
            </a:r>
          </a:p>
          <a:p>
            <a:pPr defTabSz="931623"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75101A43-B8B3-48F5-899D-10098049A91D}" type="slidenum">
              <a:rPr lang="en-US" smtClean="0"/>
              <a:t>7</a:t>
            </a:fld>
            <a:endParaRPr lang="en-US"/>
          </a:p>
        </p:txBody>
      </p:sp>
    </p:spTree>
    <p:extLst>
      <p:ext uri="{BB962C8B-B14F-4D97-AF65-F5344CB8AC3E}">
        <p14:creationId xmlns:p14="http://schemas.microsoft.com/office/powerpoint/2010/main" val="162608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F63E80-715D-4489-8A45-37C8FFB1793A}" type="slidenum">
              <a:rPr lang="en-US" smtClean="0"/>
              <a:pPr>
                <a:defRPr/>
              </a:pPr>
              <a:t>8</a:t>
            </a:fld>
            <a:endParaRPr lang="en-US"/>
          </a:p>
        </p:txBody>
      </p:sp>
    </p:spTree>
    <p:extLst>
      <p:ext uri="{BB962C8B-B14F-4D97-AF65-F5344CB8AC3E}">
        <p14:creationId xmlns:p14="http://schemas.microsoft.com/office/powerpoint/2010/main" val="206444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800" b="1" dirty="0"/>
              <a:t>Research</a:t>
            </a:r>
            <a:endParaRPr lang="en-US" sz="800" dirty="0"/>
          </a:p>
          <a:p>
            <a:pPr lvl="0"/>
            <a:r>
              <a:rPr lang="en-US" sz="800" dirty="0"/>
              <a:t>Continue on the path to </a:t>
            </a:r>
            <a:r>
              <a:rPr lang="en-US" sz="800" dirty="0" err="1"/>
              <a:t>exascale</a:t>
            </a:r>
            <a:r>
              <a:rPr lang="en-US" sz="800" dirty="0"/>
              <a:t> computers by </a:t>
            </a:r>
          </a:p>
          <a:p>
            <a:pPr marL="233233" lvl="1" indent="-120583">
              <a:buFont typeface="Wingdings" pitchFamily="2" charset="2"/>
              <a:buChar char="§"/>
            </a:pPr>
            <a:r>
              <a:rPr lang="en-US" sz="800" dirty="0"/>
              <a:t>initiating a research program in the area programming models and runtime systems that address the challenges of energy efficient, data intensive applications, which are characterized by asynchronous, fine grain parallelism;</a:t>
            </a:r>
          </a:p>
          <a:p>
            <a:pPr marL="233233" lvl="1" indent="-120583">
              <a:buFont typeface="Wingdings" pitchFamily="2" charset="2"/>
              <a:buChar char="§"/>
            </a:pPr>
            <a:r>
              <a:rPr lang="en-US" sz="800" dirty="0"/>
              <a:t>funding HPC vendors to perform research efforts in critical technologies and system interconnects, with the goal of migrating these technologies into their future </a:t>
            </a:r>
            <a:r>
              <a:rPr lang="en-US" sz="800" dirty="0" err="1"/>
              <a:t>exascale</a:t>
            </a:r>
            <a:r>
              <a:rPr lang="en-US" sz="800" dirty="0"/>
              <a:t> products;</a:t>
            </a:r>
          </a:p>
          <a:p>
            <a:pPr marL="233233" lvl="1" indent="-120583">
              <a:buFont typeface="Wingdings" pitchFamily="2" charset="2"/>
              <a:buChar char="§"/>
            </a:pPr>
            <a:r>
              <a:rPr lang="en-US" sz="800" dirty="0"/>
              <a:t>initiating system engineering efforts with high performance computer vendors that address system level challenges to ensure resulting </a:t>
            </a:r>
            <a:r>
              <a:rPr lang="en-US" sz="800" dirty="0" err="1"/>
              <a:t>exascale</a:t>
            </a:r>
            <a:r>
              <a:rPr lang="en-US" sz="800" dirty="0"/>
              <a:t> computer systems will achieve DOE goals.</a:t>
            </a:r>
          </a:p>
          <a:p>
            <a:pPr marL="233233" lvl="1" indent="-120583">
              <a:buFont typeface="Wingdings" pitchFamily="2" charset="2"/>
              <a:buChar char="§"/>
            </a:pPr>
            <a:r>
              <a:rPr lang="en-US" sz="800" dirty="0"/>
              <a:t>expanding </a:t>
            </a:r>
            <a:r>
              <a:rPr lang="en-US" sz="800" dirty="0" err="1"/>
              <a:t>exascale</a:t>
            </a:r>
            <a:r>
              <a:rPr lang="en-US" sz="800" dirty="0"/>
              <a:t> system studies to model system performance, from hardware architecture to application workflow, with system software management.  These studies are necessary to understand the properties determining ultimate operational and performance characteristics, within the projected range of </a:t>
            </a:r>
            <a:r>
              <a:rPr lang="en-US" sz="800" dirty="0" err="1"/>
              <a:t>exascale</a:t>
            </a:r>
            <a:r>
              <a:rPr lang="en-US" sz="800" dirty="0"/>
              <a:t> size and capability.</a:t>
            </a:r>
          </a:p>
          <a:p>
            <a:pPr lvl="0"/>
            <a:r>
              <a:rPr lang="en-US" sz="800" dirty="0"/>
              <a:t>Initiate exploratory </a:t>
            </a:r>
            <a:r>
              <a:rPr lang="en-US" sz="800" dirty="0" err="1"/>
              <a:t>SciDAC</a:t>
            </a:r>
            <a:r>
              <a:rPr lang="en-US" sz="800" dirty="0"/>
              <a:t> partnership efforts to establish for future partnership programs for data intensive scientific problems.</a:t>
            </a:r>
          </a:p>
          <a:p>
            <a:pPr lvl="0"/>
            <a:r>
              <a:rPr lang="en-US" sz="800" dirty="0"/>
              <a:t>Initiate a computer science research program to support development of scientific data management and analysis and visualization techniques, including knowledge representation.</a:t>
            </a:r>
          </a:p>
          <a:p>
            <a:pPr lvl="0"/>
            <a:r>
              <a:rPr lang="en-US" sz="800" dirty="0"/>
              <a:t>Conduct innovative mathematics research to improve the fidelity and predictability of continuous and/or distributed complex systems that accurately capture the physics and/or subcomponent interactions across vastly different time and length scales. </a:t>
            </a:r>
          </a:p>
          <a:p>
            <a:r>
              <a:rPr lang="en-US" sz="800" dirty="0"/>
              <a:t> </a:t>
            </a:r>
          </a:p>
          <a:p>
            <a:pPr lvl="0"/>
            <a:r>
              <a:rPr lang="en-US" sz="800" b="1" dirty="0"/>
              <a:t>Facility Operations</a:t>
            </a:r>
            <a:endParaRPr lang="en-US" sz="800" dirty="0"/>
          </a:p>
          <a:p>
            <a:pPr lvl="0"/>
            <a:r>
              <a:rPr lang="en-US" sz="800" dirty="0"/>
              <a:t>Operate NERSC and the LCFs at a level to achieve 90% availability.</a:t>
            </a:r>
          </a:p>
          <a:p>
            <a:pPr lvl="0"/>
            <a:r>
              <a:rPr lang="en-US" sz="800" dirty="0"/>
              <a:t>Begin deployment of   planned 20-30 </a:t>
            </a:r>
            <a:r>
              <a:rPr lang="en-US" sz="800" dirty="0" err="1"/>
              <a:t>petaflop</a:t>
            </a:r>
            <a:r>
              <a:rPr lang="en-US" sz="800" dirty="0"/>
              <a:t> upgrade at NERSC (NERSC-8); Relocate NERSC from the Oakland Scientific Facility into the new Computational Research and Theory building, located on the LBNL campus. </a:t>
            </a:r>
          </a:p>
          <a:p>
            <a:pPr lvl="0"/>
            <a:r>
              <a:rPr lang="en-US" sz="800" dirty="0"/>
              <a:t>Begin preparations for the 75-200 </a:t>
            </a:r>
            <a:r>
              <a:rPr lang="en-US" sz="800" dirty="0" err="1"/>
              <a:t>petaflop</a:t>
            </a:r>
            <a:r>
              <a:rPr lang="en-US" sz="800" dirty="0"/>
              <a:t> upgrades at each Leadership Computing Facility, which are planned to be operational in the 2017-2018 timeframe. </a:t>
            </a:r>
          </a:p>
          <a:p>
            <a:pPr lvl="0"/>
            <a:r>
              <a:rPr lang="en-US" sz="800" dirty="0"/>
              <a:t>Extend </a:t>
            </a:r>
            <a:r>
              <a:rPr lang="en-US" sz="800" dirty="0" err="1"/>
              <a:t>ESnet</a:t>
            </a:r>
            <a:r>
              <a:rPr lang="en-US" sz="800" dirty="0"/>
              <a:t> to further support SC facilities and large experiments in the U.S. and Europe.</a:t>
            </a:r>
          </a:p>
          <a:p>
            <a:pPr lvl="0"/>
            <a:r>
              <a:rPr lang="en-US" sz="800" dirty="0"/>
              <a:t>Initiate a Postdoctoral Computational Scientists for Energy, Environment and National Security (CSEENS) program at ASCR facilities to ensure an adequate supply of computational science and engineering trained to meet the national workforce need. </a:t>
            </a:r>
          </a:p>
          <a:p>
            <a:endParaRPr lang="en-US" sz="80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r>
              <a:rPr lang="en-US" dirty="0" smtClean="0"/>
              <a:t>All funding excludes SBIR/STTR. The four highlight images are</a:t>
            </a:r>
            <a:r>
              <a:rPr lang="en-US" baseline="0" dirty="0" smtClean="0"/>
              <a:t> (left to right):</a:t>
            </a:r>
          </a:p>
          <a:p>
            <a:endParaRPr lang="en-US" baseline="0" dirty="0" smtClean="0"/>
          </a:p>
          <a:p>
            <a:pPr marL="171826" indent="-171826">
              <a:buFont typeface="Arial" panose="020B0604020202020204" pitchFamily="34" charset="0"/>
              <a:buChar char="•"/>
            </a:pPr>
            <a:r>
              <a:rPr lang="en-US" baseline="0" dirty="0" smtClean="0"/>
              <a:t>Tabletop laser systems generate extreme ultraviolet (EUV) probes to measure transient electronic and magnetic structures in materials. This artistically enhanced depiction shows an atom being hit by a strong rosette-shaped laser field (purple), ripping an electron (green) from the parent atom that then re-collides with the atom. The result is the emission of bright, circularly polarized light at extreme ultraviolet (EUV) wavelengths (blue) that can be used to measure the magnetic and electronic structure of materials with ultrafast resolution. Performers: Margaret </a:t>
            </a:r>
            <a:r>
              <a:rPr lang="en-US" baseline="0" dirty="0" err="1" smtClean="0"/>
              <a:t>Murname</a:t>
            </a:r>
            <a:r>
              <a:rPr lang="en-US" baseline="0" dirty="0" smtClean="0"/>
              <a:t>, JILA, U Colorado and Robert </a:t>
            </a:r>
            <a:r>
              <a:rPr lang="en-US" baseline="0" dirty="0" err="1" smtClean="0"/>
              <a:t>Kaindl</a:t>
            </a:r>
            <a:r>
              <a:rPr lang="en-US" baseline="0" dirty="0" smtClean="0"/>
              <a:t>, MF, LBNL</a:t>
            </a:r>
          </a:p>
          <a:p>
            <a:pPr marL="171826" indent="-171826">
              <a:buFont typeface="Arial" panose="020B0604020202020204" pitchFamily="34" charset="0"/>
              <a:buChar char="•"/>
            </a:pPr>
            <a:r>
              <a:rPr lang="en-US" baseline="0" dirty="0" smtClean="0"/>
              <a:t>Simulation of stretching of a silver nanowire accurately shows the entire process from “necking” (thinner regions in the wire) to the formation of a new phase (red portion in the last image).  In the center images, atomic features called “stacking faults” – the red regions in the necked portion – form. As the stretching continues, the structure evolves back to a “perfect” structure (all-blue image), but with a smaller diameter. In the final image, even further strain has caused formation of a new phase (red).  Impressively, each microsecond of atom movement during the stretching of the nanometer-thick wire required only one wall-clock minute on LANL’s Roadrunner high performance computer, possible only by using accelerated dynamics methods developed at LANL. Performers: </a:t>
            </a:r>
            <a:r>
              <a:rPr lang="en-US" baseline="0" dirty="0" err="1" smtClean="0"/>
              <a:t>Nlas</a:t>
            </a:r>
            <a:r>
              <a:rPr lang="en-US" baseline="0" dirty="0" smtClean="0"/>
              <a:t> </a:t>
            </a:r>
            <a:r>
              <a:rPr lang="en-US" baseline="0" dirty="0" err="1" smtClean="0"/>
              <a:t>Uberuaga</a:t>
            </a:r>
            <a:r>
              <a:rPr lang="en-US" baseline="0" dirty="0" smtClean="0"/>
              <a:t> and Art Voter, LANL</a:t>
            </a:r>
          </a:p>
          <a:p>
            <a:pPr marL="171826" indent="-171826">
              <a:buFont typeface="Arial" panose="020B0604020202020204" pitchFamily="34" charset="0"/>
              <a:buChar char="•"/>
            </a:pPr>
            <a:r>
              <a:rPr lang="en-US" baseline="0" dirty="0" smtClean="0"/>
              <a:t>The orange carotenoid protein (OCP) of cyanobacteria binds a single carotenoid pigment molecule that may dissipate excess light energy when it moves within the protein. Performer: Cheryl Kerfeld, MSU/LBNL</a:t>
            </a:r>
          </a:p>
          <a:p>
            <a:pPr marL="171826" indent="-171826">
              <a:buFont typeface="Arial" panose="020B0604020202020204" pitchFamily="34" charset="0"/>
              <a:buChar char="•"/>
            </a:pPr>
            <a:r>
              <a:rPr lang="en-US" baseline="0" dirty="0" smtClean="0"/>
              <a:t>Numerical simulation of the magnetic inhomogeneity (red = magnetism, blue = superconductivity) caused by replacing 1% of the indium atoms in a superconductor (</a:t>
            </a:r>
            <a:r>
              <a:rPr lang="en-US" baseline="0" dirty="0" err="1" smtClean="0"/>
              <a:t>CeCoIn</a:t>
            </a:r>
            <a:r>
              <a:rPr lang="en-US" baseline="0" dirty="0" smtClean="0"/>
              <a:t> ) with cadmium atoms. The field of view is approximately 100 nanometers along each edge. Performer: Joe Thompson, LANL</a:t>
            </a:r>
          </a:p>
          <a:p>
            <a:endParaRPr lang="en-US" baseline="0" dirty="0" smtClean="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12</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1538" y="463550"/>
            <a:ext cx="5272087" cy="3952875"/>
          </a:xfrm>
          <a:ln/>
        </p:spPr>
      </p:sp>
      <p:sp>
        <p:nvSpPr>
          <p:cNvPr id="87044" name="Rectangle 3"/>
          <p:cNvSpPr>
            <a:spLocks noGrp="1" noChangeArrowheads="1"/>
          </p:cNvSpPr>
          <p:nvPr>
            <p:ph type="body" idx="1"/>
          </p:nvPr>
        </p:nvSpPr>
        <p:spPr>
          <a:xfrm>
            <a:off x="933565" y="4415799"/>
            <a:ext cx="5143291" cy="4184973"/>
          </a:xfrm>
          <a:noFill/>
          <a:ln/>
        </p:spPr>
        <p:txBody>
          <a:bodyPr>
            <a:normAutofit fontScale="40000" lnSpcReduction="20000"/>
          </a:bodyPr>
          <a:lstStyle/>
          <a:p>
            <a:pPr eaLnBrk="1" hangingPunct="1"/>
            <a:r>
              <a:rPr lang="en-US" u="sng" baseline="0" dirty="0" smtClean="0"/>
              <a:t>Note on funding distribution</a:t>
            </a:r>
            <a:r>
              <a:rPr lang="en-US" baseline="0" dirty="0" smtClean="0"/>
              <a:t>:</a:t>
            </a:r>
          </a:p>
          <a:p>
            <a:pPr eaLnBrk="1" hangingPunct="1"/>
            <a:r>
              <a:rPr lang="en-US" baseline="0" dirty="0" smtClean="0"/>
              <a:t>Of the $100M FY15 annual budget, approximately $36.6M went to DOE Labs, with the remainder going to other institutions (primarily universities). Of the $36.6M provided to the Labs, approximately $7.4M is subsequently sent to other partner institutions via </a:t>
            </a:r>
            <a:r>
              <a:rPr lang="en-US" baseline="0" dirty="0" err="1" smtClean="0"/>
              <a:t>subawards</a:t>
            </a:r>
            <a:r>
              <a:rPr lang="en-US" baseline="0" dirty="0" smtClean="0"/>
              <a:t>, thus approximately $29.2M supports EFRC research conducted at the Labs.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5325"/>
            <a:ext cx="4645025" cy="3484563"/>
          </a:xfrm>
        </p:spPr>
      </p:sp>
      <p:sp>
        <p:nvSpPr>
          <p:cNvPr id="3" name="Notes Placeholder 2"/>
          <p:cNvSpPr>
            <a:spLocks noGrp="1"/>
          </p:cNvSpPr>
          <p:nvPr>
            <p:ph type="body" idx="1"/>
          </p:nvPr>
        </p:nvSpPr>
        <p:spPr/>
        <p:txBody>
          <a:bodyPr>
            <a:normAutofit fontScale="77500" lnSpcReduction="20000"/>
          </a:bodyPr>
          <a:lstStyle/>
          <a:p>
            <a:pPr marL="172511" lvl="1" indent="-172511">
              <a:lnSpc>
                <a:spcPts val="1625"/>
              </a:lnSpc>
              <a:spcBef>
                <a:spcPts val="0"/>
              </a:spcBef>
              <a:spcAft>
                <a:spcPts val="1017"/>
              </a:spcAft>
              <a:buFont typeface="Wingdings" pitchFamily="2" charset="2"/>
              <a:buChar char="§"/>
            </a:pPr>
            <a:r>
              <a:rPr lang="en-US" sz="1600" dirty="0"/>
              <a:t>Assemble teams of mathematical and computational chemists to widely deploy open-source chemical simulation software with new algorithms that allow thousands of researchers to simultaneously and immediately simulate chemical processes on larger and more complex systems -- on DOE Computers.</a:t>
            </a:r>
          </a:p>
          <a:p>
            <a:pPr marL="172511" lvl="1" indent="-172511">
              <a:lnSpc>
                <a:spcPts val="1625"/>
              </a:lnSpc>
              <a:spcBef>
                <a:spcPts val="0"/>
              </a:spcBef>
              <a:spcAft>
                <a:spcPts val="1017"/>
              </a:spcAft>
              <a:buFont typeface="Wingdings" pitchFamily="2" charset="2"/>
              <a:buChar char="§"/>
            </a:pPr>
            <a:r>
              <a:rPr lang="en-US" sz="1600" dirty="0"/>
              <a:t>Rewrite software and algorithms to fully realize the current and future gains in efficiency offered by massively parallel computing platforms</a:t>
            </a:r>
          </a:p>
          <a:p>
            <a:pPr marL="172511" lvl="1" indent="-172511">
              <a:lnSpc>
                <a:spcPts val="1625"/>
              </a:lnSpc>
              <a:spcBef>
                <a:spcPts val="0"/>
              </a:spcBef>
              <a:spcAft>
                <a:spcPts val="1017"/>
              </a:spcAft>
              <a:buFont typeface="Wingdings" pitchFamily="2" charset="2"/>
              <a:buChar char="§"/>
            </a:pPr>
            <a:r>
              <a:rPr lang="en-US" sz="1600" dirty="0"/>
              <a:t>Deliver codes that treat all electronic and spin effects so as to permanently bypass the need for the continued case-by-case retooling of the model of electronic potential (pseudopotential approximation) that is embedded in many current computational methods.</a:t>
            </a:r>
          </a:p>
          <a:p>
            <a:pPr marL="172511" lvl="1" indent="-172511">
              <a:lnSpc>
                <a:spcPts val="1625"/>
              </a:lnSpc>
              <a:spcBef>
                <a:spcPts val="0"/>
              </a:spcBef>
              <a:spcAft>
                <a:spcPts val="1017"/>
              </a:spcAft>
              <a:buFont typeface="Wingdings" pitchFamily="2" charset="2"/>
              <a:buChar char="§"/>
            </a:pPr>
            <a:r>
              <a:rPr lang="en-US" sz="1600" dirty="0"/>
              <a:t>$14M is requested to allow 4-5 teams of researchers to capitalize on existing investments in the quantum chemistry codes and upgrade them to be compatible with the current and future generations of high performance computers.</a:t>
            </a:r>
          </a:p>
          <a:p>
            <a:endParaRPr lang="en-US" dirty="0"/>
          </a:p>
        </p:txBody>
      </p:sp>
      <p:sp>
        <p:nvSpPr>
          <p:cNvPr id="4" name="Slide Number Placeholder 3"/>
          <p:cNvSpPr>
            <a:spLocks noGrp="1"/>
          </p:cNvSpPr>
          <p:nvPr>
            <p:ph type="sldNum" sz="quarter" idx="10"/>
          </p:nvPr>
        </p:nvSpPr>
        <p:spPr/>
        <p:txBody>
          <a:bodyPr/>
          <a:lstStyle/>
          <a:p>
            <a:pPr>
              <a:defRPr/>
            </a:pPr>
            <a:fld id="{07D7491A-9E7E-4BED-8B61-221FD1F88CB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1181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extLst>
      <p:ext uri="{BB962C8B-B14F-4D97-AF65-F5344CB8AC3E}">
        <p14:creationId xmlns:p14="http://schemas.microsoft.com/office/powerpoint/2010/main" val="76817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860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4" name="Rectangle 8"/>
          <p:cNvSpPr/>
          <p:nvPr userDrawn="1"/>
        </p:nvSpPr>
        <p:spPr bwMode="auto">
          <a:xfrm>
            <a:off x="-4510" y="6629147"/>
            <a:ext cx="2363173" cy="231775"/>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Content Placeholder 1"/>
          <p:cNvSpPr>
            <a:spLocks noGrp="1"/>
          </p:cNvSpPr>
          <p:nvPr>
            <p:ph/>
          </p:nvPr>
        </p:nvSpPr>
        <p:spPr>
          <a:xfrm>
            <a:off x="498143" y="397681"/>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bwMode="auto">
          <a:xfrm>
            <a:off x="2378241"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1" name="Rectangle 10"/>
          <p:cNvSpPr/>
          <p:nvPr userDrawn="1"/>
        </p:nvSpPr>
        <p:spPr bwMode="auto">
          <a:xfrm>
            <a:off x="2366347" y="6629147"/>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marL="171450" indent="-171450" algn="r" eaLnBrk="0" hangingPunct="0">
              <a:lnSpc>
                <a:spcPct val="90000"/>
              </a:lnSpc>
              <a:defRPr/>
            </a:pPr>
            <a:r>
              <a:rPr lang="en-US" sz="1200" b="1" dirty="0" smtClean="0">
                <a:solidFill>
                  <a:schemeClr val="bg1"/>
                </a:solidFill>
                <a:ea typeface="Rod"/>
                <a:cs typeface="Rod"/>
              </a:rPr>
              <a:t>Department of Energy  •  Office of Science  •  Biological and Environmental Research</a:t>
            </a:r>
            <a:endParaRPr lang="en-US" sz="1200" b="1" dirty="0">
              <a:solidFill>
                <a:schemeClr val="bg1"/>
              </a:solidFill>
              <a:ea typeface="Rod"/>
              <a:cs typeface="Rod"/>
            </a:endParaRPr>
          </a:p>
        </p:txBody>
      </p:sp>
      <p:sp>
        <p:nvSpPr>
          <p:cNvPr id="13" name="Rectangle 235"/>
          <p:cNvSpPr>
            <a:spLocks noChangeArrowheads="1"/>
          </p:cNvSpPr>
          <p:nvPr userDrawn="1"/>
        </p:nvSpPr>
        <p:spPr bwMode="auto">
          <a:xfrm>
            <a:off x="38100" y="6634163"/>
            <a:ext cx="3111689" cy="212725"/>
          </a:xfrm>
          <a:prstGeom prst="rect">
            <a:avLst/>
          </a:prstGeom>
          <a:noFill/>
          <a:ln w="9525" algn="ctr">
            <a:noFill/>
            <a:miter lim="800000"/>
            <a:headEnd/>
            <a:tailEnd/>
          </a:ln>
          <a:effectLst/>
        </p:spPr>
        <p:txBody>
          <a:bodyPr/>
          <a:lstStyle/>
          <a:p>
            <a:pPr marL="171450" indent="-171450" eaLnBrk="0" hangingPunct="0">
              <a:lnSpc>
                <a:spcPct val="90000"/>
              </a:lnSpc>
              <a:defRPr/>
            </a:pPr>
            <a:fld id="{C73A21A1-59FF-456D-9D40-99E243DEE999}"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Orr</a:t>
            </a:r>
            <a:r>
              <a:rPr lang="en-US" sz="1200" b="1" baseline="0" dirty="0" smtClean="0">
                <a:solidFill>
                  <a:schemeClr val="bg1"/>
                </a:solidFill>
                <a:ea typeface="Rod"/>
                <a:cs typeface="Rod"/>
              </a:rPr>
              <a:t> </a:t>
            </a:r>
            <a:r>
              <a:rPr lang="en-US" sz="1200" b="1" dirty="0" smtClean="0">
                <a:solidFill>
                  <a:schemeClr val="bg1"/>
                </a:solidFill>
                <a:ea typeface="Rod"/>
                <a:cs typeface="Rod"/>
              </a:rPr>
              <a:t>Briefing Jan </a:t>
            </a:r>
            <a:r>
              <a:rPr lang="en-US" sz="1200" b="1" baseline="0" dirty="0" smtClean="0">
                <a:solidFill>
                  <a:schemeClr val="bg1"/>
                </a:solidFill>
                <a:ea typeface="Rod"/>
                <a:cs typeface="Rod"/>
              </a:rPr>
              <a:t>2015</a:t>
            </a:r>
            <a:endParaRPr lang="en-US" sz="1200" b="1" dirty="0">
              <a:solidFill>
                <a:schemeClr val="bg1"/>
              </a:solidFill>
              <a:ea typeface="Rod"/>
              <a:cs typeface="Rod"/>
            </a:endParaRPr>
          </a:p>
        </p:txBody>
      </p:sp>
    </p:spTree>
    <p:extLst>
      <p:ext uri="{BB962C8B-B14F-4D97-AF65-F5344CB8AC3E}">
        <p14:creationId xmlns:p14="http://schemas.microsoft.com/office/powerpoint/2010/main" val="21503721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extLst>
      <p:ext uri="{BB962C8B-B14F-4D97-AF65-F5344CB8AC3E}">
        <p14:creationId xmlns:p14="http://schemas.microsoft.com/office/powerpoint/2010/main" val="382911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66" r:id="rId3"/>
    <p:sldLayoutId id="2147483676" r:id="rId4"/>
    <p:sldLayoutId id="2147483678" r:id="rId5"/>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microsoft.com/office/2007/relationships/hdphoto" Target="NULL"/><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cms1.sc.osti.gov/leaving-office-of-science/?external_url=https://www6.slac.stanford.edu/news/2015-08-26-antimatter-catches-wave-slac.aspx&amp;external_title=" TargetMode="External"/><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a:xfrm>
            <a:off x="1371600" y="4124325"/>
            <a:ext cx="6400800" cy="457200"/>
          </a:xfrm>
        </p:spPr>
        <p:txBody>
          <a:bodyPr rtlCol="0">
            <a:normAutofit/>
          </a:bodyPr>
          <a:lstStyle/>
          <a:p>
            <a:pPr eaLnBrk="1" fontAlgn="auto" hangingPunct="1">
              <a:spcAft>
                <a:spcPts val="0"/>
              </a:spcAft>
              <a:defRPr/>
            </a:pPr>
            <a:r>
              <a:rPr lang="en-US" sz="2000" dirty="0" smtClean="0">
                <a:solidFill>
                  <a:srgbClr val="1C1C1C"/>
                </a:solidFill>
              </a:rPr>
              <a:t>BESAC Meeting, February 11, 2016</a:t>
            </a: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b="0" dirty="0" smtClean="0"/>
              <a:t>FY 2017 Budget Request to Congress</a:t>
            </a:r>
            <a:br>
              <a:rPr lang="en-US" b="0" dirty="0" smtClean="0"/>
            </a:br>
            <a:r>
              <a:rPr lang="en-US" b="0" dirty="0" smtClean="0"/>
              <a:t>for DOE’s Office of Science</a:t>
            </a:r>
          </a:p>
        </p:txBody>
      </p:sp>
      <p:sp>
        <p:nvSpPr>
          <p:cNvPr id="7" name="Rectangle 4"/>
          <p:cNvSpPr>
            <a:spLocks noChangeArrowheads="1"/>
          </p:cNvSpPr>
          <p:nvPr/>
        </p:nvSpPr>
        <p:spPr bwMode="auto">
          <a:xfrm>
            <a:off x="2286000" y="5367338"/>
            <a:ext cx="4572000" cy="1009507"/>
          </a:xfrm>
          <a:prstGeom prst="rect">
            <a:avLst/>
          </a:prstGeom>
          <a:noFill/>
          <a:ln w="9525">
            <a:noFill/>
            <a:miter lim="800000"/>
            <a:headEnd/>
            <a:tailEnd/>
          </a:ln>
        </p:spPr>
        <p:txBody>
          <a:bodyPr>
            <a:spAutoFit/>
          </a:bodyPr>
          <a:lstStyle/>
          <a:p>
            <a:pPr algn="ctr">
              <a:spcBef>
                <a:spcPct val="10000"/>
              </a:spcBef>
            </a:pPr>
            <a:r>
              <a:rPr lang="en-US" sz="2000" dirty="0" smtClean="0">
                <a:solidFill>
                  <a:srgbClr val="1C1C1C"/>
                </a:solidFill>
                <a:cs typeface="Arial" charset="0"/>
              </a:rPr>
              <a:t>Cherry A. Murray, PhD</a:t>
            </a:r>
          </a:p>
          <a:p>
            <a:pPr algn="ctr">
              <a:spcBef>
                <a:spcPct val="10000"/>
              </a:spcBef>
            </a:pPr>
            <a:r>
              <a:rPr lang="en-US" sz="2000" dirty="0" smtClean="0">
                <a:solidFill>
                  <a:srgbClr val="1C1C1C"/>
                </a:solidFill>
                <a:cs typeface="Arial" charset="0"/>
              </a:rPr>
              <a:t>Director, Office of Science</a:t>
            </a:r>
            <a:endParaRPr lang="en-US" sz="2000" dirty="0">
              <a:solidFill>
                <a:srgbClr val="1C1C1C"/>
              </a:solidFill>
              <a:cs typeface="Arial" charset="0"/>
            </a:endParaRPr>
          </a:p>
          <a:p>
            <a:pPr algn="ctr">
              <a:spcBef>
                <a:spcPct val="10000"/>
              </a:spcBef>
            </a:pPr>
            <a:r>
              <a:rPr lang="en-US" sz="1600" dirty="0" smtClean="0">
                <a:solidFill>
                  <a:srgbClr val="1C1C1C"/>
                </a:solidFill>
                <a:cs typeface="Arial" charset="0"/>
              </a:rPr>
              <a:t>www.science.energy.gov</a:t>
            </a:r>
            <a:endParaRPr lang="en-US" sz="1600" dirty="0">
              <a:solidFill>
                <a:srgbClr val="1C1C1C"/>
              </a:solidFill>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987442"/>
            <a:ext cx="8430016" cy="87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13" name="Rectangle 12"/>
          <p:cNvSpPr/>
          <p:nvPr/>
        </p:nvSpPr>
        <p:spPr>
          <a:xfrm>
            <a:off x="215900" y="6057901"/>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10</a:t>
            </a:fld>
            <a:endParaRPr lang="en-US" dirty="0"/>
          </a:p>
        </p:txBody>
      </p:sp>
      <p:sp>
        <p:nvSpPr>
          <p:cNvPr id="19" name="TextBox 18"/>
          <p:cNvSpPr txBox="1"/>
          <p:nvPr/>
        </p:nvSpPr>
        <p:spPr>
          <a:xfrm>
            <a:off x="551781" y="903452"/>
            <a:ext cx="8006318" cy="3877973"/>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marL="173716" indent="-173716">
              <a:spcBef>
                <a:spcPts val="0"/>
              </a:spcBef>
              <a:spcAft>
                <a:spcPts val="1200"/>
              </a:spcAft>
              <a:buFont typeface="Wingdings" pitchFamily="2" charset="2"/>
              <a:buChar char="§"/>
            </a:pPr>
            <a:r>
              <a:rPr lang="en-US" sz="1400" dirty="0">
                <a:solidFill>
                  <a:schemeClr val="tx1"/>
                </a:solidFill>
                <a:latin typeface="Arial" pitchFamily="34" charset="0"/>
                <a:cs typeface="Arial" pitchFamily="34" charset="0"/>
              </a:rPr>
              <a:t>Increased funding for </a:t>
            </a:r>
            <a:r>
              <a:rPr lang="en-US" sz="1400" b="1" dirty="0">
                <a:solidFill>
                  <a:schemeClr val="tx1"/>
                </a:solidFill>
                <a:latin typeface="Arial" pitchFamily="34" charset="0"/>
                <a:cs typeface="Arial" pitchFamily="34" charset="0"/>
              </a:rPr>
              <a:t>Energy Frontier Research Centers </a:t>
            </a:r>
            <a:r>
              <a:rPr lang="en-US" sz="1400" dirty="0">
                <a:solidFill>
                  <a:schemeClr val="tx1"/>
                </a:solidFill>
                <a:latin typeface="Arial" pitchFamily="34" charset="0"/>
                <a:cs typeface="Arial" pitchFamily="34" charset="0"/>
              </a:rPr>
              <a:t>(EFRCs) </a:t>
            </a:r>
            <a:r>
              <a:rPr lang="en-US" sz="1400" dirty="0" smtClean="0">
                <a:solidFill>
                  <a:schemeClr val="tx1"/>
                </a:solidFill>
                <a:latin typeface="Arial" pitchFamily="34" charset="0"/>
                <a:cs typeface="Arial" pitchFamily="34" charset="0"/>
              </a:rPr>
              <a:t>will fully fund </a:t>
            </a:r>
            <a:r>
              <a:rPr lang="en-US" sz="1400" dirty="0">
                <a:solidFill>
                  <a:schemeClr val="tx1"/>
                </a:solidFill>
                <a:latin typeface="Arial" pitchFamily="34" charset="0"/>
                <a:cs typeface="Arial" pitchFamily="34" charset="0"/>
              </a:rPr>
              <a:t>up to five new awards in the area of subsurface science, with an emphasis on advanced imaging of geophysical and geochemical signals. </a:t>
            </a:r>
          </a:p>
          <a:p>
            <a:pPr marL="173716" indent="-173716">
              <a:spcBef>
                <a:spcPts val="0"/>
              </a:spcBef>
              <a:spcAft>
                <a:spcPts val="1200"/>
              </a:spcAft>
              <a:buFont typeface="Wingdings" pitchFamily="2" charset="2"/>
              <a:buChar char="§"/>
            </a:pPr>
            <a:r>
              <a:rPr lang="en-US" sz="1400" dirty="0">
                <a:solidFill>
                  <a:schemeClr val="tx1"/>
                </a:solidFill>
                <a:latin typeface="Arial" pitchFamily="34" charset="0"/>
                <a:cs typeface="Arial" pitchFamily="34" charset="0"/>
              </a:rPr>
              <a:t>A new activity in </a:t>
            </a:r>
            <a:r>
              <a:rPr lang="en-US" sz="1400" b="1" dirty="0">
                <a:solidFill>
                  <a:schemeClr val="tx1"/>
                </a:solidFill>
                <a:latin typeface="Arial" pitchFamily="34" charset="0"/>
                <a:cs typeface="Arial" pitchFamily="34" charset="0"/>
              </a:rPr>
              <a:t>Computational Chemical Sciences </a:t>
            </a:r>
            <a:r>
              <a:rPr lang="en-US" sz="1400" dirty="0">
                <a:latin typeface="Arial" pitchFamily="34" charset="0"/>
                <a:cs typeface="Arial" pitchFamily="34" charset="0"/>
              </a:rPr>
              <a:t>will leverage U.S. leadership in computational chemistry community codes for </a:t>
            </a:r>
            <a:r>
              <a:rPr lang="en-US" sz="1400" dirty="0" err="1">
                <a:latin typeface="Arial" pitchFamily="34" charset="0"/>
                <a:cs typeface="Arial" pitchFamily="34" charset="0"/>
              </a:rPr>
              <a:t>petascale</a:t>
            </a:r>
            <a:r>
              <a:rPr lang="en-US" sz="1400" dirty="0">
                <a:latin typeface="Arial" pitchFamily="34" charset="0"/>
                <a:cs typeface="Arial" pitchFamily="34" charset="0"/>
              </a:rPr>
              <a:t> and in anticipation of </a:t>
            </a:r>
            <a:r>
              <a:rPr lang="en-US" sz="1400" dirty="0" err="1">
                <a:latin typeface="Arial" pitchFamily="34" charset="0"/>
                <a:cs typeface="Arial" pitchFamily="34" charset="0"/>
              </a:rPr>
              <a:t>exascale</a:t>
            </a:r>
            <a:r>
              <a:rPr lang="en-US" sz="1400" dirty="0">
                <a:latin typeface="Arial" pitchFamily="34" charset="0"/>
                <a:cs typeface="Arial" pitchFamily="34" charset="0"/>
              </a:rPr>
              <a:t> computing</a:t>
            </a:r>
            <a:r>
              <a:rPr lang="en-US" sz="1400" dirty="0">
                <a:solidFill>
                  <a:schemeClr val="tx1"/>
                </a:solidFill>
                <a:latin typeface="Arial" pitchFamily="34" charset="0"/>
                <a:cs typeface="Arial" pitchFamily="34" charset="0"/>
              </a:rPr>
              <a:t>.</a:t>
            </a:r>
          </a:p>
          <a:p>
            <a:pPr marL="173716" indent="-173716">
              <a:spcBef>
                <a:spcPts val="0"/>
              </a:spcBef>
              <a:spcAft>
                <a:spcPts val="1200"/>
              </a:spcAft>
              <a:buFont typeface="Wingdings" pitchFamily="2" charset="2"/>
              <a:buChar char="§"/>
            </a:pPr>
            <a:r>
              <a:rPr lang="en-US" sz="1400" dirty="0" smtClean="0">
                <a:solidFill>
                  <a:schemeClr val="tx1"/>
                </a:solidFill>
                <a:latin typeface="Arial" pitchFamily="34" charset="0"/>
                <a:cs typeface="Arial" pitchFamily="34" charset="0"/>
              </a:rPr>
              <a:t>Core research increases </a:t>
            </a:r>
            <a:r>
              <a:rPr lang="en-US" sz="1400" dirty="0">
                <a:solidFill>
                  <a:schemeClr val="tx1"/>
                </a:solidFill>
                <a:latin typeface="Arial" pitchFamily="34" charset="0"/>
                <a:cs typeface="Arial" pitchFamily="34" charset="0"/>
              </a:rPr>
              <a:t>to </a:t>
            </a:r>
            <a:r>
              <a:rPr lang="en-US" sz="1400" dirty="0" smtClean="0">
                <a:solidFill>
                  <a:schemeClr val="tx1"/>
                </a:solidFill>
                <a:latin typeface="Arial" pitchFamily="34" charset="0"/>
                <a:cs typeface="Arial" pitchFamily="34" charset="0"/>
              </a:rPr>
              <a:t>advance the </a:t>
            </a:r>
            <a:r>
              <a:rPr lang="en-US" sz="1400" b="1" dirty="0" smtClean="0">
                <a:solidFill>
                  <a:schemeClr val="tx1"/>
                </a:solidFill>
                <a:latin typeface="Arial" pitchFamily="34" charset="0"/>
                <a:cs typeface="Arial" pitchFamily="34" charset="0"/>
              </a:rPr>
              <a:t>Mission Innovation </a:t>
            </a:r>
            <a:r>
              <a:rPr lang="en-US" sz="1400" dirty="0" smtClean="0">
                <a:solidFill>
                  <a:schemeClr val="tx1"/>
                </a:solidFill>
                <a:latin typeface="Arial" pitchFamily="34" charset="0"/>
                <a:cs typeface="Arial" pitchFamily="34" charset="0"/>
              </a:rPr>
              <a:t>agenda, targeting </a:t>
            </a:r>
            <a:r>
              <a:rPr lang="en-US" sz="1400" dirty="0">
                <a:solidFill>
                  <a:schemeClr val="tx1"/>
                </a:solidFill>
                <a:latin typeface="Arial" pitchFamily="34" charset="0"/>
                <a:cs typeface="Arial" pitchFamily="34" charset="0"/>
              </a:rPr>
              <a:t>materials and chemistry for energy efficiency and for use in extreme </a:t>
            </a:r>
            <a:r>
              <a:rPr lang="en-US" sz="1400" dirty="0" smtClean="0">
                <a:solidFill>
                  <a:schemeClr val="tx1"/>
                </a:solidFill>
                <a:latin typeface="Arial" pitchFamily="34" charset="0"/>
                <a:cs typeface="Arial" pitchFamily="34" charset="0"/>
              </a:rPr>
              <a:t>environments</a:t>
            </a:r>
            <a:r>
              <a:rPr lang="en-US" sz="1400" dirty="0">
                <a:solidFill>
                  <a:schemeClr val="tx1"/>
                </a:solidFill>
                <a:latin typeface="Arial" pitchFamily="34" charset="0"/>
                <a:cs typeface="Arial" pitchFamily="34" charset="0"/>
              </a:rPr>
              <a:t>.</a:t>
            </a:r>
          </a:p>
          <a:p>
            <a:pPr marL="173716" indent="-173716">
              <a:spcBef>
                <a:spcPts val="0"/>
              </a:spcBef>
              <a:spcAft>
                <a:spcPts val="1200"/>
              </a:spcAft>
              <a:buFont typeface="Wingdings" pitchFamily="2" charset="2"/>
              <a:buChar char="§"/>
            </a:pPr>
            <a:r>
              <a:rPr lang="en-US" sz="1400" dirty="0" smtClean="0">
                <a:solidFill>
                  <a:schemeClr val="tx1"/>
                </a:solidFill>
                <a:latin typeface="Arial" pitchFamily="34" charset="0"/>
                <a:cs typeface="Arial" pitchFamily="34" charset="0"/>
              </a:rPr>
              <a:t>Both </a:t>
            </a:r>
            <a:r>
              <a:rPr lang="en-US" sz="1400" b="1" dirty="0" smtClean="0">
                <a:solidFill>
                  <a:schemeClr val="tx1"/>
                </a:solidFill>
                <a:latin typeface="Arial" pitchFamily="34" charset="0"/>
                <a:cs typeface="Arial" pitchFamily="34" charset="0"/>
              </a:rPr>
              <a:t>Energy </a:t>
            </a:r>
            <a:r>
              <a:rPr lang="en-US" sz="1400" b="1" dirty="0">
                <a:solidFill>
                  <a:schemeClr val="tx1"/>
                </a:solidFill>
                <a:latin typeface="Arial" pitchFamily="34" charset="0"/>
                <a:cs typeface="Arial" pitchFamily="34" charset="0"/>
              </a:rPr>
              <a:t>Innovation </a:t>
            </a:r>
            <a:r>
              <a:rPr lang="en-US" sz="1400" b="1" dirty="0" smtClean="0">
                <a:solidFill>
                  <a:schemeClr val="tx1"/>
                </a:solidFill>
                <a:latin typeface="Arial" pitchFamily="34" charset="0"/>
                <a:cs typeface="Arial" pitchFamily="34" charset="0"/>
              </a:rPr>
              <a:t>Hubs</a:t>
            </a:r>
            <a:r>
              <a:rPr lang="en-US" sz="1400" dirty="0" smtClean="0">
                <a:solidFill>
                  <a:schemeClr val="tx1"/>
                </a:solidFill>
                <a:latin typeface="Arial" pitchFamily="34" charset="0"/>
                <a:cs typeface="Arial" pitchFamily="34" charset="0"/>
              </a:rPr>
              <a:t> continue. Joint </a:t>
            </a:r>
            <a:r>
              <a:rPr lang="en-US" sz="1400" dirty="0">
                <a:solidFill>
                  <a:schemeClr val="tx1"/>
                </a:solidFill>
                <a:latin typeface="Arial" pitchFamily="34" charset="0"/>
                <a:cs typeface="Arial" pitchFamily="34" charset="0"/>
              </a:rPr>
              <a:t>Center for Energy Storage Research (JCESR) will be in its </a:t>
            </a:r>
            <a:r>
              <a:rPr lang="en-US" sz="1400" dirty="0" smtClean="0">
                <a:solidFill>
                  <a:schemeClr val="tx1"/>
                </a:solidFill>
                <a:latin typeface="Arial" pitchFamily="34" charset="0"/>
                <a:cs typeface="Arial" pitchFamily="34" charset="0"/>
              </a:rPr>
              <a:t>5</a:t>
            </a:r>
            <a:r>
              <a:rPr lang="en-US" sz="1400" baseline="30000" dirty="0" smtClean="0">
                <a:solidFill>
                  <a:schemeClr val="tx1"/>
                </a:solidFill>
                <a:latin typeface="Arial" pitchFamily="34" charset="0"/>
                <a:cs typeface="Arial" pitchFamily="34" charset="0"/>
              </a:rPr>
              <a:t>th</a:t>
            </a:r>
            <a:r>
              <a:rPr lang="en-US" sz="1400" dirty="0" smtClean="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year. </a:t>
            </a:r>
            <a:r>
              <a:rPr lang="en-US" sz="1400" dirty="0" smtClean="0">
                <a:solidFill>
                  <a:schemeClr val="tx1"/>
                </a:solidFill>
                <a:latin typeface="Arial" pitchFamily="34" charset="0"/>
                <a:cs typeface="Arial" pitchFamily="34" charset="0"/>
              </a:rPr>
              <a:t>Joint </a:t>
            </a:r>
            <a:r>
              <a:rPr lang="en-US" sz="1400" dirty="0">
                <a:solidFill>
                  <a:schemeClr val="tx1"/>
                </a:solidFill>
                <a:latin typeface="Arial" pitchFamily="34" charset="0"/>
                <a:cs typeface="Arial" pitchFamily="34" charset="0"/>
              </a:rPr>
              <a:t>Center for Artificial Photosynthesis (JCAP) </a:t>
            </a:r>
            <a:r>
              <a:rPr lang="en-US" sz="1400" dirty="0" smtClean="0">
                <a:solidFill>
                  <a:schemeClr val="tx1"/>
                </a:solidFill>
                <a:latin typeface="Arial" pitchFamily="34" charset="0"/>
                <a:cs typeface="Arial" pitchFamily="34" charset="0"/>
              </a:rPr>
              <a:t>will be in its 3</a:t>
            </a:r>
            <a:r>
              <a:rPr lang="en-US" sz="1400" baseline="30000" dirty="0" smtClean="0">
                <a:solidFill>
                  <a:schemeClr val="tx1"/>
                </a:solidFill>
                <a:latin typeface="Arial" pitchFamily="34" charset="0"/>
                <a:cs typeface="Arial" pitchFamily="34" charset="0"/>
              </a:rPr>
              <a:t>rd</a:t>
            </a:r>
            <a:r>
              <a:rPr lang="en-US" sz="1400" dirty="0" smtClean="0">
                <a:solidFill>
                  <a:schemeClr val="tx1"/>
                </a:solidFill>
                <a:latin typeface="Arial" pitchFamily="34" charset="0"/>
                <a:cs typeface="Arial" pitchFamily="34" charset="0"/>
              </a:rPr>
              <a:t> year of renewal.</a:t>
            </a:r>
            <a:endParaRPr lang="en-US" sz="1400" dirty="0">
              <a:solidFill>
                <a:schemeClr val="tx1"/>
              </a:solidFill>
              <a:latin typeface="Arial" pitchFamily="34" charset="0"/>
              <a:cs typeface="Arial" pitchFamily="34" charset="0"/>
            </a:endParaRPr>
          </a:p>
          <a:p>
            <a:pPr marL="177779" indent="-177779">
              <a:spcBef>
                <a:spcPts val="0"/>
              </a:spcBef>
              <a:spcAft>
                <a:spcPts val="1200"/>
              </a:spcAft>
              <a:buFont typeface="Wingdings" pitchFamily="2" charset="2"/>
              <a:buChar char="§"/>
            </a:pPr>
            <a:r>
              <a:rPr lang="en-US" sz="1400" dirty="0">
                <a:solidFill>
                  <a:schemeClr val="tx1"/>
                </a:solidFill>
                <a:latin typeface="Arial" pitchFamily="34" charset="0"/>
                <a:cs typeface="Arial" pitchFamily="34" charset="0"/>
              </a:rPr>
              <a:t>To maintain international competitiveness </a:t>
            </a:r>
            <a:r>
              <a:rPr lang="en-US" sz="1400" dirty="0" smtClean="0">
                <a:solidFill>
                  <a:schemeClr val="tx1"/>
                </a:solidFill>
                <a:latin typeface="Arial" pitchFamily="34" charset="0"/>
                <a:cs typeface="Arial" pitchFamily="34" charset="0"/>
              </a:rPr>
              <a:t>in discovery science, support continues for </a:t>
            </a:r>
            <a:r>
              <a:rPr lang="en-US" sz="1400" dirty="0">
                <a:solidFill>
                  <a:schemeClr val="tx1"/>
                </a:solidFill>
                <a:latin typeface="Arial" pitchFamily="34" charset="0"/>
                <a:cs typeface="Arial" pitchFamily="34" charset="0"/>
              </a:rPr>
              <a:t>the </a:t>
            </a:r>
            <a:r>
              <a:rPr lang="en-US" sz="1400" b="1" dirty="0" err="1">
                <a:solidFill>
                  <a:schemeClr val="tx1"/>
                </a:solidFill>
                <a:latin typeface="Arial" pitchFamily="34" charset="0"/>
                <a:cs typeface="Arial" pitchFamily="34" charset="0"/>
              </a:rPr>
              <a:t>Linac</a:t>
            </a:r>
            <a:r>
              <a:rPr lang="en-US" sz="1400" b="1" dirty="0">
                <a:solidFill>
                  <a:schemeClr val="tx1"/>
                </a:solidFill>
                <a:latin typeface="Arial" pitchFamily="34" charset="0"/>
                <a:cs typeface="Arial" pitchFamily="34" charset="0"/>
              </a:rPr>
              <a:t> Coherent Light Source-II (LCLS-II) </a:t>
            </a:r>
            <a:r>
              <a:rPr lang="en-US" sz="1400" dirty="0" smtClean="0">
                <a:solidFill>
                  <a:schemeClr val="tx1"/>
                </a:solidFill>
                <a:latin typeface="Arial" pitchFamily="34" charset="0"/>
                <a:cs typeface="Arial" pitchFamily="34" charset="0"/>
              </a:rPr>
              <a:t>construction </a:t>
            </a:r>
            <a:r>
              <a:rPr lang="en-US" sz="1400" dirty="0">
                <a:solidFill>
                  <a:schemeClr val="tx1"/>
                </a:solidFill>
                <a:latin typeface="Arial" pitchFamily="34" charset="0"/>
                <a:cs typeface="Arial" pitchFamily="34" charset="0"/>
              </a:rPr>
              <a:t>project and </a:t>
            </a:r>
            <a:r>
              <a:rPr lang="en-US" sz="1400" dirty="0" smtClean="0">
                <a:solidFill>
                  <a:schemeClr val="tx1"/>
                </a:solidFill>
                <a:latin typeface="Arial" pitchFamily="34" charset="0"/>
                <a:cs typeface="Arial" pitchFamily="34" charset="0"/>
              </a:rPr>
              <a:t>the </a:t>
            </a:r>
            <a:r>
              <a:rPr lang="en-US" sz="1400" b="1" dirty="0" smtClean="0">
                <a:solidFill>
                  <a:schemeClr val="tx1"/>
                </a:solidFill>
                <a:latin typeface="Arial" pitchFamily="34" charset="0"/>
                <a:cs typeface="Arial" pitchFamily="34" charset="0"/>
              </a:rPr>
              <a:t>Advanced </a:t>
            </a:r>
            <a:r>
              <a:rPr lang="en-US" sz="1400" b="1" dirty="0">
                <a:solidFill>
                  <a:schemeClr val="tx1"/>
                </a:solidFill>
                <a:latin typeface="Arial" pitchFamily="34" charset="0"/>
                <a:cs typeface="Arial" pitchFamily="34" charset="0"/>
              </a:rPr>
              <a:t>Photon Source Upgrade (APS-U)</a:t>
            </a:r>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major </a:t>
            </a:r>
            <a:r>
              <a:rPr lang="en-US" sz="1400" dirty="0">
                <a:solidFill>
                  <a:schemeClr val="tx1"/>
                </a:solidFill>
                <a:latin typeface="Arial" pitchFamily="34" charset="0"/>
                <a:cs typeface="Arial" pitchFamily="34" charset="0"/>
              </a:rPr>
              <a:t>item of equipment project. </a:t>
            </a:r>
          </a:p>
          <a:p>
            <a:pPr marL="177779" indent="-177779">
              <a:spcBef>
                <a:spcPts val="0"/>
              </a:spcBef>
              <a:spcAft>
                <a:spcPts val="1200"/>
              </a:spcAft>
              <a:buFont typeface="Wingdings" pitchFamily="2" charset="2"/>
              <a:buChar char="§"/>
            </a:pPr>
            <a:r>
              <a:rPr lang="en-US" sz="1400" dirty="0">
                <a:solidFill>
                  <a:schemeClr val="tx1"/>
                </a:solidFill>
                <a:latin typeface="Arial" pitchFamily="34" charset="0"/>
                <a:cs typeface="Arial" pitchFamily="34" charset="0"/>
              </a:rPr>
              <a:t>BES </a:t>
            </a:r>
            <a:r>
              <a:rPr lang="en-US" sz="1400" b="1" dirty="0">
                <a:solidFill>
                  <a:schemeClr val="tx1"/>
                </a:solidFill>
                <a:latin typeface="Arial" pitchFamily="34" charset="0"/>
                <a:cs typeface="Arial" pitchFamily="34" charset="0"/>
              </a:rPr>
              <a:t>user facilities </a:t>
            </a:r>
            <a:r>
              <a:rPr lang="en-US" sz="1400" dirty="0">
                <a:solidFill>
                  <a:schemeClr val="tx1"/>
                </a:solidFill>
                <a:latin typeface="Arial" pitchFamily="34" charset="0"/>
                <a:cs typeface="Arial" pitchFamily="34" charset="0"/>
              </a:rPr>
              <a:t>operate at </a:t>
            </a:r>
            <a:r>
              <a:rPr lang="en-US" sz="1400" dirty="0" smtClean="0">
                <a:solidFill>
                  <a:schemeClr val="tx1"/>
                </a:solidFill>
                <a:latin typeface="Arial" pitchFamily="34" charset="0"/>
                <a:cs typeface="Arial" pitchFamily="34" charset="0"/>
              </a:rPr>
              <a:t>optimal levels.</a:t>
            </a:r>
          </a:p>
        </p:txBody>
      </p:sp>
      <p:sp>
        <p:nvSpPr>
          <p:cNvPr id="15" name="Title 1"/>
          <p:cNvSpPr txBox="1">
            <a:spLocks/>
          </p:cNvSpPr>
          <p:nvPr/>
        </p:nvSpPr>
        <p:spPr bwMode="auto">
          <a:xfrm>
            <a:off x="0" y="73611"/>
            <a:ext cx="9144000" cy="598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Basic Energy Sciences</a:t>
            </a:r>
            <a:b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br>
            <a:r>
              <a:rPr kumimoji="0" lang="en-US" sz="1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Understanding, predicting, and controlling matter and energy at the electronic, atomic, and molecular levels</a:t>
            </a:r>
            <a:endParaRPr kumimoji="0" lang="en-US" sz="24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pic>
        <p:nvPicPr>
          <p:cNvPr id="18" name="Picture 17"/>
          <p:cNvPicPr/>
          <p:nvPr/>
        </p:nvPicPr>
        <p:blipFill>
          <a:blip r:embed="rId3" cstate="print">
            <a:lum/>
            <a:extLst>
              <a:ext uri="{28A0092B-C50C-407E-A947-70E740481C1C}">
                <a14:useLocalDpi xmlns:a14="http://schemas.microsoft.com/office/drawing/2010/main" val="0"/>
              </a:ext>
            </a:extLst>
          </a:blip>
          <a:srcRect/>
          <a:stretch>
            <a:fillRect/>
          </a:stretch>
        </p:blipFill>
        <p:spPr bwMode="auto">
          <a:xfrm>
            <a:off x="737184" y="4884089"/>
            <a:ext cx="1514400" cy="1544568"/>
          </a:xfrm>
          <a:prstGeom prst="rect">
            <a:avLst/>
          </a:prstGeom>
          <a:noFill/>
          <a:ln w="50800" cmpd="thickThin">
            <a:solidFill>
              <a:schemeClr val="tx1"/>
            </a:solidFill>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065" y="4884089"/>
            <a:ext cx="2125875" cy="1544568"/>
          </a:xfrm>
          <a:prstGeom prst="rect">
            <a:avLst/>
          </a:prstGeom>
          <a:ln w="50800" cmpd="thickThin">
            <a:solidFill>
              <a:schemeClr val="tx1"/>
            </a:solidFill>
          </a:ln>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5780" y="4884089"/>
            <a:ext cx="1895410" cy="1549101"/>
          </a:xfrm>
          <a:prstGeom prst="rect">
            <a:avLst/>
          </a:prstGeom>
          <a:ln w="50800" cmpd="thickThin">
            <a:solidFill>
              <a:schemeClr val="tx1"/>
            </a:solidFill>
          </a:ln>
        </p:spPr>
      </p:pic>
      <p:pic>
        <p:nvPicPr>
          <p:cNvPr id="23" name="Picture 22"/>
          <p:cNvPicPr/>
          <p:nvPr/>
        </p:nvPicPr>
        <p:blipFill rotWithShape="1">
          <a:blip r:embed="rId6">
            <a:extLst>
              <a:ext uri="{28A0092B-C50C-407E-A947-70E740481C1C}">
                <a14:useLocalDpi xmlns:a14="http://schemas.microsoft.com/office/drawing/2010/main" val="0"/>
              </a:ext>
            </a:extLst>
          </a:blip>
          <a:srcRect l="5404" t="2943" r="4097" b="3959"/>
          <a:stretch/>
        </p:blipFill>
        <p:spPr bwMode="auto">
          <a:xfrm>
            <a:off x="6790985" y="4884089"/>
            <a:ext cx="1557669" cy="1544568"/>
          </a:xfrm>
          <a:prstGeom prst="rect">
            <a:avLst/>
          </a:prstGeom>
          <a:noFill/>
          <a:ln w="50800" cmpd="thickThin">
            <a:solidFill>
              <a:schemeClr val="tx1"/>
            </a:solidFill>
          </a:ln>
        </p:spPr>
      </p:pic>
    </p:spTree>
    <p:extLst>
      <p:ext uri="{BB962C8B-B14F-4D97-AF65-F5344CB8AC3E}">
        <p14:creationId xmlns:p14="http://schemas.microsoft.com/office/powerpoint/2010/main" val="34615546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8491926" y="6351588"/>
            <a:ext cx="476250" cy="365125"/>
          </a:xfrm>
          <a:prstGeom prst="rect">
            <a:avLst/>
          </a:prstGeom>
        </p:spPr>
        <p:txBody>
          <a:bodyPr vert="horz" lIns="91440" tIns="45720" rIns="91440" bIns="45720" rtlCol="0" anchor="ctr"/>
          <a:lstStyle/>
          <a:p>
            <a:pPr algn="ctr" fontAlgn="auto">
              <a:spcBef>
                <a:spcPts val="0"/>
              </a:spcBef>
              <a:spcAft>
                <a:spcPts val="0"/>
              </a:spcAft>
            </a:pPr>
            <a:fld id="{6EEA275D-5A49-48A8-817D-44C3EA0A3A2F}" type="slidenum">
              <a:rPr lang="en-US" sz="1200">
                <a:solidFill>
                  <a:srgbClr val="106636"/>
                </a:solidFill>
                <a:latin typeface="Arial" pitchFamily="34" charset="0"/>
                <a:cs typeface="Arial" pitchFamily="34" charset="0"/>
              </a:rPr>
              <a:pPr algn="ctr" fontAlgn="auto">
                <a:spcBef>
                  <a:spcPts val="0"/>
                </a:spcBef>
                <a:spcAft>
                  <a:spcPts val="0"/>
                </a:spcAft>
              </a:pPr>
              <a:t>11</a:t>
            </a:fld>
            <a:endParaRPr lang="en-US" sz="1200" dirty="0">
              <a:solidFill>
                <a:srgbClr val="106636"/>
              </a:solidFill>
              <a:latin typeface="Arial" pitchFamily="34" charset="0"/>
              <a:cs typeface="Arial" pitchFamily="34" charset="0"/>
            </a:endParaRPr>
          </a:p>
        </p:txBody>
      </p:sp>
      <p:sp>
        <p:nvSpPr>
          <p:cNvPr id="2" name="Rectangle 1"/>
          <p:cNvSpPr/>
          <p:nvPr/>
        </p:nvSpPr>
        <p:spPr>
          <a:xfrm>
            <a:off x="7938655" y="2269375"/>
            <a:ext cx="1105592" cy="38571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idx="4294967295"/>
          </p:nvPr>
        </p:nvSpPr>
        <p:spPr>
          <a:xfrm>
            <a:off x="0" y="-174625"/>
            <a:ext cx="9144000" cy="1143000"/>
          </a:xfrm>
        </p:spPr>
        <p:txBody>
          <a:bodyPr/>
          <a:lstStyle/>
          <a:p>
            <a:pPr>
              <a:lnSpc>
                <a:spcPct val="90000"/>
              </a:lnSpc>
            </a:pPr>
            <a:r>
              <a:rPr lang="en-US" dirty="0" smtClean="0">
                <a:latin typeface="Arial" charset="0"/>
                <a:cs typeface="Arial" charset="0"/>
              </a:rPr>
              <a:t>BES FY 2017 Budget Request to Congress</a:t>
            </a:r>
            <a:br>
              <a:rPr lang="en-US" dirty="0" smtClean="0">
                <a:latin typeface="Arial" charset="0"/>
                <a:cs typeface="Arial" charset="0"/>
              </a:rPr>
            </a:br>
            <a:r>
              <a:rPr lang="en-US" sz="1600" dirty="0" smtClean="0">
                <a:latin typeface="Arial" charset="0"/>
                <a:cs typeface="Arial" charset="0"/>
              </a:rPr>
              <a:t>(Dollars in thousands)</a:t>
            </a:r>
            <a:endParaRPr lang="en-US" dirty="0" smtClean="0">
              <a:latin typeface="Arial" charset="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17563"/>
            <a:ext cx="835342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33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 y="2682668"/>
            <a:ext cx="3535680" cy="2718856"/>
          </a:xfrm>
          <a:prstGeom prst="rect">
            <a:avLst/>
          </a:prstGeom>
        </p:spPr>
      </p:pic>
      <p:sp>
        <p:nvSpPr>
          <p:cNvPr id="3292165" name="Rectangle 5"/>
          <p:cNvSpPr>
            <a:spLocks noChangeArrowheads="1"/>
          </p:cNvSpPr>
          <p:nvPr/>
        </p:nvSpPr>
        <p:spPr bwMode="auto">
          <a:xfrm>
            <a:off x="0" y="8"/>
            <a:ext cx="9144000" cy="754743"/>
          </a:xfrm>
          <a:prstGeom prst="rect">
            <a:avLst/>
          </a:prstGeom>
          <a:noFill/>
          <a:ln w="9525" cap="flat" cmpd="sng">
            <a:noFill/>
            <a:prstDash val="solid"/>
            <a:miter lim="800000"/>
            <a:headEnd/>
            <a:tailEnd/>
          </a:ln>
          <a:effectLst/>
        </p:spPr>
        <p:txBody>
          <a:bodyPr lIns="90875" tIns="45442" rIns="90875" bIns="45442" anchor="ctr"/>
          <a:lstStyle/>
          <a:p>
            <a:pPr algn="ctr" defTabSz="909279" fontAlgn="base">
              <a:spcBef>
                <a:spcPct val="0"/>
              </a:spcBef>
              <a:spcAft>
                <a:spcPct val="0"/>
              </a:spcAft>
              <a:defRPr/>
            </a:pPr>
            <a:r>
              <a:rPr lang="en-US" sz="2400" dirty="0" smtClean="0">
                <a:solidFill>
                  <a:srgbClr val="106636"/>
                </a:solidFill>
                <a:latin typeface="Arial" pitchFamily="34" charset="0"/>
                <a:cs typeface="Arial" pitchFamily="34" charset="0"/>
              </a:rPr>
              <a:t>Energy Frontier Research Centers</a:t>
            </a:r>
          </a:p>
          <a:p>
            <a:pPr algn="ctr" defTabSz="909279">
              <a:defRPr/>
            </a:pPr>
            <a:r>
              <a:rPr lang="en-US" sz="1400" dirty="0" smtClean="0">
                <a:solidFill>
                  <a:srgbClr val="106636"/>
                </a:solidFill>
                <a:latin typeface="Arial" pitchFamily="34" charset="0"/>
                <a:cs typeface="Arial" pitchFamily="34" charset="0"/>
              </a:rPr>
              <a:t>FY </a:t>
            </a:r>
            <a:r>
              <a:rPr lang="en-US" sz="1400" dirty="0">
                <a:solidFill>
                  <a:srgbClr val="106636"/>
                </a:solidFill>
                <a:latin typeface="Arial" pitchFamily="34" charset="0"/>
                <a:cs typeface="Arial" pitchFamily="34" charset="0"/>
              </a:rPr>
              <a:t>2016 = $110M; FY 2017 = $143M</a:t>
            </a:r>
          </a:p>
        </p:txBody>
      </p:sp>
      <p:sp>
        <p:nvSpPr>
          <p:cNvPr id="55"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a:defRPr/>
            </a:pPr>
            <a:fld id="{6EEA275D-5A49-48A8-817D-44C3EA0A3A2F}" type="slidenum">
              <a:rPr lang="en-US" sz="1200">
                <a:solidFill>
                  <a:srgbClr val="106636"/>
                </a:solidFill>
                <a:latin typeface="Arial" pitchFamily="34" charset="0"/>
                <a:cs typeface="Arial" pitchFamily="34" charset="0"/>
              </a:rPr>
              <a:pPr algn="r" defTabSz="914186">
                <a:defRPr/>
              </a:pPr>
              <a:t>12</a:t>
            </a:fld>
            <a:endParaRPr lang="en-US" sz="1200" dirty="0">
              <a:solidFill>
                <a:srgbClr val="106636"/>
              </a:solidFill>
              <a:latin typeface="Arial" pitchFamily="34" charset="0"/>
              <a:cs typeface="Arial" pitchFamily="34" charset="0"/>
            </a:endParaRPr>
          </a:p>
        </p:txBody>
      </p:sp>
      <p:sp>
        <p:nvSpPr>
          <p:cNvPr id="12" name="TextBox 11"/>
          <p:cNvSpPr txBox="1"/>
          <p:nvPr/>
        </p:nvSpPr>
        <p:spPr>
          <a:xfrm>
            <a:off x="131956" y="849947"/>
            <a:ext cx="4302760" cy="2154436"/>
          </a:xfrm>
          <a:prstGeom prst="rect">
            <a:avLst/>
          </a:prstGeom>
          <a:noFill/>
          <a:ln>
            <a:noFill/>
          </a:ln>
        </p:spPr>
        <p:txBody>
          <a:bodyPr wrap="square" rtlCol="0">
            <a:spAutoFit/>
          </a:bodyPr>
          <a:lstStyle/>
          <a:p>
            <a:pPr fontAlgn="base">
              <a:spcBef>
                <a:spcPct val="0"/>
              </a:spcBef>
              <a:spcAft>
                <a:spcPts val="600"/>
              </a:spcAft>
            </a:pPr>
            <a:r>
              <a:rPr lang="en-US" sz="1600" dirty="0" smtClean="0">
                <a:solidFill>
                  <a:prstClr val="black"/>
                </a:solidFill>
                <a:latin typeface="Arial" panose="020B0604020202020204" pitchFamily="34" charset="0"/>
                <a:ea typeface="Times" charset="0"/>
                <a:cs typeface="Arial" panose="020B0604020202020204" pitchFamily="34" charset="0"/>
              </a:rPr>
              <a:t>Current EFRCs ($100M in FY 2015)</a:t>
            </a:r>
            <a:endParaRPr lang="en-US" sz="1000" b="1" u="sng" dirty="0" smtClean="0">
              <a:solidFill>
                <a:prstClr val="black"/>
              </a:solidFill>
              <a:latin typeface="Arial" panose="020B0604020202020204" pitchFamily="34" charset="0"/>
              <a:ea typeface="Times" charset="0"/>
              <a:cs typeface="Arial" panose="020B0604020202020204" pitchFamily="34" charset="0"/>
            </a:endParaRPr>
          </a:p>
          <a:p>
            <a:pPr marL="285750" indent="-166688" fontAlgn="base">
              <a:spcBef>
                <a:spcPct val="0"/>
              </a:spcBef>
              <a:spcAft>
                <a:spcPts val="600"/>
              </a:spcAft>
              <a:buSzPct val="100000"/>
              <a:buFont typeface="Wingdings" pitchFamily="2" charset="2"/>
              <a:buChar char="§"/>
            </a:pPr>
            <a:r>
              <a:rPr lang="en-US" sz="1400" dirty="0" smtClean="0">
                <a:solidFill>
                  <a:prstClr val="black"/>
                </a:solidFill>
                <a:latin typeface="Arial" panose="020B0604020202020204" pitchFamily="34" charset="0"/>
                <a:ea typeface="Times" charset="0"/>
                <a:cs typeface="Arial" panose="020B0604020202020204" pitchFamily="34" charset="0"/>
              </a:rPr>
              <a:t>32 awards; </a:t>
            </a:r>
            <a:r>
              <a:rPr lang="en-US" sz="1400" dirty="0">
                <a:solidFill>
                  <a:prstClr val="black"/>
                </a:solidFill>
                <a:latin typeface="Arial" panose="020B0604020202020204" pitchFamily="34" charset="0"/>
                <a:ea typeface="Times" charset="0"/>
                <a:cs typeface="Arial" panose="020B0604020202020204" pitchFamily="34" charset="0"/>
              </a:rPr>
              <a:t>$</a:t>
            </a:r>
            <a:r>
              <a:rPr lang="en-US" sz="1400" dirty="0" smtClean="0">
                <a:solidFill>
                  <a:prstClr val="black"/>
                </a:solidFill>
                <a:latin typeface="Arial" panose="020B0604020202020204" pitchFamily="34" charset="0"/>
                <a:ea typeface="Times" charset="0"/>
                <a:cs typeface="Arial" panose="020B0604020202020204" pitchFamily="34" charset="0"/>
              </a:rPr>
              <a:t>2-4M/year for 4 years </a:t>
            </a:r>
            <a:br>
              <a:rPr lang="en-US" sz="1400" dirty="0" smtClean="0">
                <a:solidFill>
                  <a:prstClr val="black"/>
                </a:solidFill>
                <a:latin typeface="Arial" panose="020B0604020202020204" pitchFamily="34" charset="0"/>
                <a:ea typeface="Times" charset="0"/>
                <a:cs typeface="Arial" panose="020B0604020202020204" pitchFamily="34" charset="0"/>
              </a:rPr>
            </a:br>
            <a:r>
              <a:rPr lang="en-US" sz="1400" dirty="0" smtClean="0">
                <a:solidFill>
                  <a:prstClr val="black"/>
                </a:solidFill>
                <a:latin typeface="Arial" panose="020B0604020202020204" pitchFamily="34" charset="0"/>
                <a:ea typeface="Times" charset="0"/>
                <a:cs typeface="Arial" panose="020B0604020202020204" pitchFamily="34" charset="0"/>
              </a:rPr>
              <a:t>(22 renewal, 10 new centers)</a:t>
            </a:r>
          </a:p>
          <a:p>
            <a:pPr marL="285750" indent="-166688" fontAlgn="base">
              <a:spcBef>
                <a:spcPct val="0"/>
              </a:spcBef>
              <a:spcAft>
                <a:spcPts val="600"/>
              </a:spcAft>
              <a:buSzPct val="100000"/>
              <a:buFont typeface="Wingdings" pitchFamily="2" charset="2"/>
              <a:buChar char="§"/>
            </a:pPr>
            <a:r>
              <a:rPr lang="en-US" sz="1400" dirty="0" smtClean="0">
                <a:solidFill>
                  <a:prstClr val="black"/>
                </a:solidFill>
                <a:latin typeface="Arial" panose="020B0604020202020204" pitchFamily="34" charset="0"/>
                <a:ea typeface="Times" charset="0"/>
                <a:cs typeface="Arial" panose="020B0604020202020204" pitchFamily="34" charset="0"/>
              </a:rPr>
              <a:t>Lead institutions by type: 23 universities; 8 DOE National Laboratories; 1 nonprofit organization</a:t>
            </a:r>
          </a:p>
          <a:p>
            <a:pPr marL="285750" lvl="1" indent="-166688" fontAlgn="base">
              <a:spcBef>
                <a:spcPct val="0"/>
              </a:spcBef>
              <a:spcAft>
                <a:spcPts val="600"/>
              </a:spcAft>
              <a:buSzPct val="100000"/>
              <a:buFont typeface="Wingdings" pitchFamily="2" charset="2"/>
              <a:buChar char="§"/>
            </a:pPr>
            <a:r>
              <a:rPr lang="en-US" sz="1400" dirty="0">
                <a:solidFill>
                  <a:prstClr val="black"/>
                </a:solidFill>
                <a:latin typeface="Arial" panose="020B0604020202020204" pitchFamily="34" charset="0"/>
                <a:ea typeface="Times" charset="0"/>
                <a:cs typeface="Arial" panose="020B0604020202020204" pitchFamily="34" charset="0"/>
              </a:rPr>
              <a:t>Over 100 participating institutions, located in 33 states plus the District of </a:t>
            </a:r>
            <a:r>
              <a:rPr lang="en-US" sz="1400" dirty="0" smtClean="0">
                <a:solidFill>
                  <a:prstClr val="black"/>
                </a:solidFill>
                <a:latin typeface="Arial" panose="020B0604020202020204" pitchFamily="34" charset="0"/>
                <a:ea typeface="Times" charset="0"/>
                <a:cs typeface="Arial" panose="020B0604020202020204" pitchFamily="34" charset="0"/>
              </a:rPr>
              <a:t>Columbia</a:t>
            </a:r>
          </a:p>
          <a:p>
            <a:pPr marL="168275" lvl="1" indent="-109538" fontAlgn="base">
              <a:spcBef>
                <a:spcPct val="0"/>
              </a:spcBef>
              <a:spcAft>
                <a:spcPts val="600"/>
              </a:spcAft>
              <a:buSzPct val="100000"/>
              <a:buFont typeface="Wingdings" pitchFamily="2" charset="2"/>
              <a:buChar char="§"/>
            </a:pPr>
            <a:endParaRPr lang="en-US" sz="1400" dirty="0">
              <a:solidFill>
                <a:prstClr val="black"/>
              </a:solidFill>
              <a:latin typeface="Arial" panose="020B0604020202020204" pitchFamily="34" charset="0"/>
              <a:ea typeface="Times" charset="0"/>
              <a:cs typeface="Arial" panose="020B0604020202020204" pitchFamily="34" charset="0"/>
            </a:endParaRPr>
          </a:p>
        </p:txBody>
      </p:sp>
      <p:cxnSp>
        <p:nvCxnSpPr>
          <p:cNvPr id="6" name="Straight Connector 5"/>
          <p:cNvCxnSpPr/>
          <p:nvPr/>
        </p:nvCxnSpPr>
        <p:spPr>
          <a:xfrm>
            <a:off x="4604656" y="974052"/>
            <a:ext cx="0" cy="5138114"/>
          </a:xfrm>
          <a:prstGeom prst="line">
            <a:avLst/>
          </a:prstGeom>
          <a:ln w="28575">
            <a:solidFill>
              <a:srgbClr val="10663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1956" y="5552286"/>
            <a:ext cx="4302760" cy="630942"/>
          </a:xfrm>
          <a:prstGeom prst="rect">
            <a:avLst/>
          </a:prstGeom>
          <a:noFill/>
          <a:ln>
            <a:noFill/>
          </a:ln>
        </p:spPr>
        <p:txBody>
          <a:bodyPr wrap="square" rtlCol="0">
            <a:spAutoFit/>
          </a:bodyPr>
          <a:lstStyle/>
          <a:p>
            <a:pPr fontAlgn="base">
              <a:spcBef>
                <a:spcPct val="0"/>
              </a:spcBef>
              <a:spcAft>
                <a:spcPts val="600"/>
              </a:spcAft>
            </a:pPr>
            <a:r>
              <a:rPr lang="en-US" sz="1600" dirty="0">
                <a:solidFill>
                  <a:prstClr val="black"/>
                </a:solidFill>
                <a:latin typeface="Arial" panose="020B0604020202020204" pitchFamily="34" charset="0"/>
                <a:ea typeface="Times" charset="0"/>
                <a:cs typeface="Arial" panose="020B0604020202020204" pitchFamily="34" charset="0"/>
              </a:rPr>
              <a:t>EFRCs </a:t>
            </a:r>
            <a:r>
              <a:rPr lang="en-US" sz="1600" dirty="0" smtClean="0">
                <a:solidFill>
                  <a:prstClr val="black"/>
                </a:solidFill>
                <a:latin typeface="Arial" panose="020B0604020202020204" pitchFamily="34" charset="0"/>
                <a:ea typeface="Times" charset="0"/>
                <a:cs typeface="Arial" panose="020B0604020202020204" pitchFamily="34" charset="0"/>
              </a:rPr>
              <a:t>2009-14 </a:t>
            </a:r>
            <a:r>
              <a:rPr lang="en-US" sz="1600" dirty="0">
                <a:solidFill>
                  <a:prstClr val="black"/>
                </a:solidFill>
                <a:latin typeface="Arial" panose="020B0604020202020204" pitchFamily="34" charset="0"/>
                <a:ea typeface="Times" charset="0"/>
                <a:cs typeface="Arial" panose="020B0604020202020204" pitchFamily="34" charset="0"/>
              </a:rPr>
              <a:t>($</a:t>
            </a:r>
            <a:r>
              <a:rPr lang="en-US" sz="1600" dirty="0" smtClean="0">
                <a:solidFill>
                  <a:prstClr val="black"/>
                </a:solidFill>
                <a:latin typeface="Arial" panose="020B0604020202020204" pitchFamily="34" charset="0"/>
                <a:ea typeface="Times" charset="0"/>
                <a:cs typeface="Arial" panose="020B0604020202020204" pitchFamily="34" charset="0"/>
              </a:rPr>
              <a:t>100M/year+$</a:t>
            </a:r>
            <a:r>
              <a:rPr lang="en-US" sz="1600" dirty="0">
                <a:solidFill>
                  <a:prstClr val="black"/>
                </a:solidFill>
                <a:latin typeface="Arial" panose="020B0604020202020204" pitchFamily="34" charset="0"/>
                <a:ea typeface="Times" charset="0"/>
                <a:cs typeface="Arial" panose="020B0604020202020204" pitchFamily="34" charset="0"/>
              </a:rPr>
              <a:t>277M ARRA</a:t>
            </a:r>
            <a:r>
              <a:rPr lang="en-US" sz="1400" b="1" u="sng" dirty="0" smtClean="0">
                <a:solidFill>
                  <a:prstClr val="black"/>
                </a:solidFill>
                <a:latin typeface="Arial" panose="020B0604020202020204" pitchFamily="34" charset="0"/>
                <a:ea typeface="Times" charset="0"/>
                <a:cs typeface="Arial" panose="020B0604020202020204" pitchFamily="34" charset="0"/>
              </a:rPr>
              <a:t>)</a:t>
            </a:r>
          </a:p>
          <a:p>
            <a:pPr marL="285750" indent="-168275" fontAlgn="base">
              <a:spcBef>
                <a:spcPct val="0"/>
              </a:spcBef>
              <a:spcAft>
                <a:spcPct val="0"/>
              </a:spcAft>
              <a:buSzPct val="100000"/>
              <a:buFont typeface="Wingdings" pitchFamily="2" charset="2"/>
              <a:buChar char="§"/>
            </a:pPr>
            <a:r>
              <a:rPr lang="en-US" sz="1400" dirty="0" smtClean="0">
                <a:solidFill>
                  <a:prstClr val="black"/>
                </a:solidFill>
                <a:latin typeface="Arial" panose="020B0604020202020204" pitchFamily="34" charset="0"/>
                <a:ea typeface="Times" charset="0"/>
                <a:cs typeface="Arial" panose="020B0604020202020204" pitchFamily="34" charset="0"/>
              </a:rPr>
              <a:t>46 EFRCs of $2-5M per year for 5 years</a:t>
            </a:r>
          </a:p>
        </p:txBody>
      </p:sp>
      <p:sp>
        <p:nvSpPr>
          <p:cNvPr id="13" name="TextBox 5"/>
          <p:cNvSpPr txBox="1">
            <a:spLocks noChangeArrowheads="1"/>
          </p:cNvSpPr>
          <p:nvPr/>
        </p:nvSpPr>
        <p:spPr bwMode="auto">
          <a:xfrm>
            <a:off x="4753074" y="974052"/>
            <a:ext cx="4224845" cy="4705637"/>
          </a:xfrm>
          <a:prstGeom prst="rect">
            <a:avLst/>
          </a:prstGeom>
          <a:noFill/>
          <a:ln w="9525">
            <a:noFill/>
            <a:miter lim="800000"/>
            <a:headEnd/>
            <a:tailEnd/>
          </a:ln>
        </p:spPr>
        <p:txBody>
          <a:bodyPr wrap="square" lIns="91173" tIns="45588" rIns="91173" bIns="45588">
            <a:spAutoFit/>
          </a:bodyPr>
          <a:lstStyle/>
          <a:p>
            <a:pPr marL="1588" lvl="2" fontAlgn="base">
              <a:lnSpc>
                <a:spcPct val="95000"/>
              </a:lnSpc>
              <a:spcBef>
                <a:spcPct val="0"/>
              </a:spcBef>
              <a:spcAft>
                <a:spcPts val="600"/>
              </a:spcAft>
            </a:pPr>
            <a:r>
              <a:rPr lang="en-US" sz="1600" dirty="0" smtClean="0">
                <a:solidFill>
                  <a:prstClr val="black"/>
                </a:solidFill>
                <a:latin typeface="Arial" pitchFamily="34" charset="0"/>
                <a:cs typeface="Arial" pitchFamily="34" charset="0"/>
              </a:rPr>
              <a:t>FY2016 Appropriation</a:t>
            </a:r>
            <a:endParaRPr lang="en-US" sz="1600" dirty="0">
              <a:solidFill>
                <a:prstClr val="black"/>
              </a:solidFill>
              <a:latin typeface="Arial" pitchFamily="34" charset="0"/>
              <a:cs typeface="Arial" pitchFamily="34" charset="0"/>
            </a:endParaRPr>
          </a:p>
          <a:p>
            <a:pPr marL="285750" lvl="2" indent="-173038">
              <a:lnSpc>
                <a:spcPct val="95000"/>
              </a:lnSpc>
              <a:spcAft>
                <a:spcPts val="600"/>
              </a:spcAft>
              <a:buSzPct val="100000"/>
              <a:buFont typeface="Wingdings" panose="05000000000000000000" pitchFamily="2" charset="2"/>
              <a:buChar char="§"/>
            </a:pPr>
            <a:r>
              <a:rPr lang="en-US" sz="1400" dirty="0">
                <a:solidFill>
                  <a:prstClr val="black"/>
                </a:solidFill>
                <a:latin typeface="Arial" pitchFamily="34" charset="0"/>
                <a:cs typeface="Arial" pitchFamily="34" charset="0"/>
              </a:rPr>
              <a:t>In 2016, there will be a Funding Opportunity Announcement (FOA) for up to five new EFRCs that focus on research directions under-represented in the current EFRC portfolio; included will be t</a:t>
            </a:r>
            <a:r>
              <a:rPr lang="en-US" sz="1400" dirty="0"/>
              <a:t>opics identified at the 2015 Basic Research Needs for Environmental Management Workshop.</a:t>
            </a:r>
            <a:endParaRPr lang="en-US" sz="1400" dirty="0">
              <a:solidFill>
                <a:prstClr val="black"/>
              </a:solidFill>
              <a:latin typeface="Arial" pitchFamily="34" charset="0"/>
              <a:cs typeface="Arial" pitchFamily="34" charset="0"/>
            </a:endParaRPr>
          </a:p>
          <a:p>
            <a:pPr marL="285750" lvl="2" indent="-173038">
              <a:lnSpc>
                <a:spcPct val="95000"/>
              </a:lnSpc>
              <a:spcAft>
                <a:spcPts val="600"/>
              </a:spcAft>
              <a:buSzPct val="100000"/>
              <a:buFont typeface="Wingdings" panose="05000000000000000000" pitchFamily="2" charset="2"/>
              <a:buChar char="§"/>
            </a:pPr>
            <a:r>
              <a:rPr lang="en-US" sz="1400" dirty="0" smtClean="0">
                <a:solidFill>
                  <a:prstClr val="black"/>
                </a:solidFill>
                <a:latin typeface="Arial" pitchFamily="34" charset="0"/>
                <a:cs typeface="Arial" pitchFamily="34" charset="0"/>
              </a:rPr>
              <a:t>EFRC solicitations begin a two year FOA cycle. </a:t>
            </a:r>
          </a:p>
          <a:p>
            <a:pPr marL="117475" lvl="2">
              <a:lnSpc>
                <a:spcPct val="95000"/>
              </a:lnSpc>
              <a:spcAft>
                <a:spcPts val="600"/>
              </a:spcAft>
              <a:buSzPct val="125000"/>
            </a:pPr>
            <a:endParaRPr lang="en-US" sz="1400" b="1" u="sng" dirty="0" smtClean="0">
              <a:solidFill>
                <a:prstClr val="black"/>
              </a:solidFill>
              <a:cs typeface="Arial" pitchFamily="34" charset="0"/>
            </a:endParaRPr>
          </a:p>
          <a:p>
            <a:pPr marL="1588" lvl="2" fontAlgn="base">
              <a:lnSpc>
                <a:spcPct val="95000"/>
              </a:lnSpc>
              <a:spcBef>
                <a:spcPct val="0"/>
              </a:spcBef>
              <a:spcAft>
                <a:spcPts val="600"/>
              </a:spcAft>
            </a:pPr>
            <a:r>
              <a:rPr lang="en-US" sz="1600" dirty="0" smtClean="0">
                <a:solidFill>
                  <a:prstClr val="black"/>
                </a:solidFill>
                <a:cs typeface="Arial" pitchFamily="34" charset="0"/>
              </a:rPr>
              <a:t>FY2017 Budget Request</a:t>
            </a:r>
          </a:p>
          <a:p>
            <a:pPr marL="285750" lvl="2" indent="-173038" fontAlgn="base">
              <a:lnSpc>
                <a:spcPct val="95000"/>
              </a:lnSpc>
              <a:spcBef>
                <a:spcPct val="0"/>
              </a:spcBef>
              <a:spcAft>
                <a:spcPts val="600"/>
              </a:spcAft>
              <a:buSzPct val="100000"/>
              <a:buFont typeface="Wingdings" panose="05000000000000000000" pitchFamily="2" charset="2"/>
              <a:buChar char="§"/>
            </a:pPr>
            <a:r>
              <a:rPr lang="en-US" sz="1400" dirty="0" smtClean="0">
                <a:solidFill>
                  <a:prstClr val="black"/>
                </a:solidFill>
                <a:latin typeface="Arial" pitchFamily="34" charset="0"/>
                <a:cs typeface="Arial" pitchFamily="34" charset="0"/>
              </a:rPr>
              <a:t>FY 2017 budget request includes an increase of $33M to fully fund up to 5 </a:t>
            </a:r>
            <a:r>
              <a:rPr lang="en-US" sz="1400" dirty="0">
                <a:solidFill>
                  <a:prstClr val="black"/>
                </a:solidFill>
                <a:latin typeface="Arial" pitchFamily="34" charset="0"/>
                <a:cs typeface="Arial" pitchFamily="34" charset="0"/>
              </a:rPr>
              <a:t>new EFRCs </a:t>
            </a:r>
            <a:r>
              <a:rPr lang="en-US" sz="1400" dirty="0" smtClean="0">
                <a:solidFill>
                  <a:prstClr val="black"/>
                </a:solidFill>
                <a:latin typeface="Arial" pitchFamily="34" charset="0"/>
                <a:cs typeface="Arial" pitchFamily="34" charset="0"/>
              </a:rPr>
              <a:t>in subsurface science relevant </a:t>
            </a:r>
            <a:r>
              <a:rPr lang="en-US" sz="1400" dirty="0">
                <a:solidFill>
                  <a:prstClr val="black"/>
                </a:solidFill>
                <a:latin typeface="Arial" pitchFamily="34" charset="0"/>
                <a:cs typeface="Arial" pitchFamily="34" charset="0"/>
              </a:rPr>
              <a:t>to the </a:t>
            </a:r>
            <a:r>
              <a:rPr lang="en-US" sz="1400" dirty="0" smtClean="0">
                <a:solidFill>
                  <a:prstClr val="black"/>
                </a:solidFill>
                <a:latin typeface="Arial" pitchFamily="34" charset="0"/>
                <a:cs typeface="Arial" pitchFamily="34" charset="0"/>
              </a:rPr>
              <a:t>Departmental Subsurface crosscut.</a:t>
            </a:r>
          </a:p>
          <a:p>
            <a:pPr marL="285750" lvl="2" indent="-173038">
              <a:lnSpc>
                <a:spcPct val="95000"/>
              </a:lnSpc>
              <a:spcAft>
                <a:spcPts val="600"/>
              </a:spcAft>
              <a:buSzPct val="100000"/>
              <a:buFont typeface="Wingdings" panose="05000000000000000000" pitchFamily="2" charset="2"/>
              <a:buChar char="§"/>
            </a:pPr>
            <a:r>
              <a:rPr lang="en-US" sz="1400" dirty="0" smtClean="0">
                <a:solidFill>
                  <a:prstClr val="black"/>
                </a:solidFill>
                <a:latin typeface="Arial" pitchFamily="34" charset="0"/>
                <a:cs typeface="Arial" pitchFamily="34" charset="0"/>
              </a:rPr>
              <a:t>The new EFRCs will support multidisciplinary teams to address the grand challenge identified in 2015 strategic </a:t>
            </a:r>
            <a:r>
              <a:rPr lang="en-US" sz="1400" dirty="0">
                <a:solidFill>
                  <a:prstClr val="black"/>
                </a:solidFill>
                <a:latin typeface="Arial" pitchFamily="34" charset="0"/>
                <a:cs typeface="Arial" pitchFamily="34" charset="0"/>
              </a:rPr>
              <a:t>planning activities: “Advanced imaging of geophysical and geochemical signals in the subsurface.” </a:t>
            </a:r>
          </a:p>
        </p:txBody>
      </p:sp>
    </p:spTree>
    <p:extLst>
      <p:ext uri="{BB962C8B-B14F-4D97-AF65-F5344CB8AC3E}">
        <p14:creationId xmlns:p14="http://schemas.microsoft.com/office/powerpoint/2010/main" val="17850684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6430" y="1966986"/>
            <a:ext cx="8678174" cy="2943480"/>
          </a:xfrm>
        </p:spPr>
        <p:txBody>
          <a:bodyPr/>
          <a:lstStyle/>
          <a:p>
            <a:pPr marL="169823" lvl="1" indent="-169823">
              <a:lnSpc>
                <a:spcPts val="1600"/>
              </a:lnSpc>
              <a:spcBef>
                <a:spcPts val="0"/>
              </a:spcBef>
              <a:spcAft>
                <a:spcPts val="1000"/>
              </a:spcAft>
              <a:buFont typeface="Wingdings" pitchFamily="2" charset="2"/>
              <a:buChar char="§"/>
            </a:pPr>
            <a:r>
              <a:rPr lang="en-US" sz="1600" dirty="0" smtClean="0">
                <a:solidFill>
                  <a:schemeClr val="tx1"/>
                </a:solidFill>
              </a:rPr>
              <a:t>A new activity -- $14M </a:t>
            </a:r>
            <a:r>
              <a:rPr lang="en-US" sz="1600" dirty="0">
                <a:solidFill>
                  <a:schemeClr val="tx1"/>
                </a:solidFill>
              </a:rPr>
              <a:t>is requested to support 4-5 teams of researchers to capitalize on existing investments in quantum chemistry codes and upgrade them to be compatible with the current and future generations of high performance computers.</a:t>
            </a:r>
          </a:p>
          <a:p>
            <a:pPr marL="169823" lvl="1" indent="-169823">
              <a:lnSpc>
                <a:spcPts val="1600"/>
              </a:lnSpc>
              <a:spcBef>
                <a:spcPts val="0"/>
              </a:spcBef>
              <a:spcAft>
                <a:spcPts val="1000"/>
              </a:spcAft>
              <a:buFont typeface="Wingdings" pitchFamily="2" charset="2"/>
              <a:buChar char="§"/>
            </a:pPr>
            <a:r>
              <a:rPr lang="en-US" sz="1600" dirty="0" smtClean="0">
                <a:solidFill>
                  <a:schemeClr val="tx1"/>
                </a:solidFill>
              </a:rPr>
              <a:t>Assemble teams of mathematical and computational chemists to develop open-source software with new algorithms to allow simulation of chemical processes of complex systems.</a:t>
            </a:r>
          </a:p>
          <a:p>
            <a:pPr marL="169823" lvl="1" indent="-169823">
              <a:lnSpc>
                <a:spcPts val="1600"/>
              </a:lnSpc>
              <a:spcBef>
                <a:spcPts val="0"/>
              </a:spcBef>
              <a:spcAft>
                <a:spcPts val="1000"/>
              </a:spcAft>
              <a:buFont typeface="Wingdings" pitchFamily="2" charset="2"/>
              <a:buChar char="§"/>
            </a:pPr>
            <a:r>
              <a:rPr lang="en-US" sz="1600" dirty="0" smtClean="0">
                <a:solidFill>
                  <a:schemeClr val="tx1"/>
                </a:solidFill>
              </a:rPr>
              <a:t>Rewrite software and algorithms </a:t>
            </a:r>
            <a:r>
              <a:rPr lang="en-US" sz="1600" dirty="0">
                <a:solidFill>
                  <a:schemeClr val="tx1"/>
                </a:solidFill>
              </a:rPr>
              <a:t>to fully realize the current and future gains in efficiency offered by massively parallel computing </a:t>
            </a:r>
            <a:r>
              <a:rPr lang="en-US" sz="1600" dirty="0" smtClean="0">
                <a:solidFill>
                  <a:schemeClr val="tx1"/>
                </a:solidFill>
              </a:rPr>
              <a:t>platforms.</a:t>
            </a:r>
          </a:p>
          <a:p>
            <a:pPr marL="169823" lvl="1" indent="-169823">
              <a:lnSpc>
                <a:spcPts val="1600"/>
              </a:lnSpc>
              <a:spcBef>
                <a:spcPts val="0"/>
              </a:spcBef>
              <a:spcAft>
                <a:spcPts val="1000"/>
              </a:spcAft>
              <a:buFont typeface="Wingdings" pitchFamily="2" charset="2"/>
              <a:buChar char="§"/>
            </a:pPr>
            <a:r>
              <a:rPr lang="en-US" sz="1600" dirty="0" smtClean="0">
                <a:solidFill>
                  <a:schemeClr val="tx1"/>
                </a:solidFill>
              </a:rPr>
              <a:t>Deliver codes </a:t>
            </a:r>
            <a:r>
              <a:rPr lang="en-US" sz="1600" dirty="0">
                <a:solidFill>
                  <a:schemeClr val="tx1"/>
                </a:solidFill>
              </a:rPr>
              <a:t>that treat </a:t>
            </a:r>
            <a:r>
              <a:rPr lang="en-US" sz="1600" dirty="0" smtClean="0">
                <a:solidFill>
                  <a:schemeClr val="tx1"/>
                </a:solidFill>
              </a:rPr>
              <a:t>electronic </a:t>
            </a:r>
            <a:r>
              <a:rPr lang="en-US" sz="1600" dirty="0">
                <a:solidFill>
                  <a:schemeClr val="tx1"/>
                </a:solidFill>
              </a:rPr>
              <a:t>and spin effects </a:t>
            </a:r>
            <a:r>
              <a:rPr lang="en-US" sz="1600" dirty="0" smtClean="0">
                <a:solidFill>
                  <a:schemeClr val="tx1"/>
                </a:solidFill>
              </a:rPr>
              <a:t>in order to avoid case-by-case retooling </a:t>
            </a:r>
            <a:r>
              <a:rPr lang="en-US" sz="1600" dirty="0">
                <a:solidFill>
                  <a:schemeClr val="tx1"/>
                </a:solidFill>
              </a:rPr>
              <a:t>of the </a:t>
            </a:r>
            <a:r>
              <a:rPr lang="en-US" sz="1600" dirty="0" smtClean="0">
                <a:solidFill>
                  <a:schemeClr val="tx1"/>
                </a:solidFill>
              </a:rPr>
              <a:t>model of electronic potential that </a:t>
            </a:r>
            <a:r>
              <a:rPr lang="en-US" sz="1600" dirty="0">
                <a:solidFill>
                  <a:schemeClr val="tx1"/>
                </a:solidFill>
              </a:rPr>
              <a:t>is embedded in many current computational </a:t>
            </a:r>
            <a:r>
              <a:rPr lang="en-US" sz="1600" dirty="0" smtClean="0">
                <a:solidFill>
                  <a:schemeClr val="tx1"/>
                </a:solidFill>
              </a:rPr>
              <a:t>methods.</a:t>
            </a:r>
          </a:p>
        </p:txBody>
      </p:sp>
      <p:sp>
        <p:nvSpPr>
          <p:cNvPr id="3" name="Title 2"/>
          <p:cNvSpPr>
            <a:spLocks noGrp="1"/>
          </p:cNvSpPr>
          <p:nvPr>
            <p:ph type="title"/>
          </p:nvPr>
        </p:nvSpPr>
        <p:spPr>
          <a:xfrm>
            <a:off x="-58615" y="0"/>
            <a:ext cx="9144000" cy="842941"/>
          </a:xfrm>
        </p:spPr>
        <p:txBody>
          <a:bodyPr/>
          <a:lstStyle/>
          <a:p>
            <a:pPr>
              <a:lnSpc>
                <a:spcPct val="90000"/>
              </a:lnSpc>
            </a:pPr>
            <a:r>
              <a:rPr lang="en-US" dirty="0" smtClean="0"/>
              <a:t>Computational Chemical Sciences</a:t>
            </a:r>
            <a:br>
              <a:rPr lang="en-US" dirty="0" smtClean="0"/>
            </a:br>
            <a:r>
              <a:rPr lang="en-US" sz="2000" dirty="0" smtClean="0"/>
              <a:t>FY </a:t>
            </a:r>
            <a:r>
              <a:rPr lang="en-US" sz="2000" dirty="0"/>
              <a:t>2017 = $</a:t>
            </a:r>
            <a:r>
              <a:rPr lang="en-US" sz="2000" dirty="0" smtClean="0"/>
              <a:t>14M</a:t>
            </a:r>
            <a:endParaRPr lang="en-US" sz="2000" dirty="0"/>
          </a:p>
        </p:txBody>
      </p:sp>
      <p:sp>
        <p:nvSpPr>
          <p:cNvPr id="15" name="Rectangle 14"/>
          <p:cNvSpPr/>
          <p:nvPr/>
        </p:nvSpPr>
        <p:spPr>
          <a:xfrm>
            <a:off x="762000" y="845425"/>
            <a:ext cx="7686236" cy="830975"/>
          </a:xfrm>
          <a:prstGeom prst="rect">
            <a:avLst/>
          </a:prstGeom>
          <a:solidFill>
            <a:srgbClr val="FFFFD9"/>
          </a:solidFill>
          <a:ln>
            <a:solidFill>
              <a:schemeClr val="tx1"/>
            </a:solidFill>
          </a:ln>
        </p:spPr>
        <p:txBody>
          <a:bodyPr wrap="square" lIns="91418" tIns="45709" rIns="91418" bIns="45709">
            <a:spAutoFit/>
          </a:bodyPr>
          <a:lstStyle/>
          <a:p>
            <a:pPr marL="117448" lvl="1" fontAlgn="base">
              <a:spcBef>
                <a:spcPct val="0"/>
              </a:spcBef>
              <a:spcAft>
                <a:spcPct val="0"/>
              </a:spcAft>
            </a:pPr>
            <a:r>
              <a:rPr lang="en-US" sz="1600" dirty="0">
                <a:solidFill>
                  <a:prstClr val="black"/>
                </a:solidFill>
                <a:latin typeface="Arial" pitchFamily="34" charset="0"/>
                <a:cs typeface="Arial" pitchFamily="34" charset="0"/>
              </a:rPr>
              <a:t>Deliverable: </a:t>
            </a:r>
            <a:r>
              <a:rPr lang="en-US" sz="1600" dirty="0" smtClean="0">
                <a:solidFill>
                  <a:prstClr val="black"/>
                </a:solidFill>
                <a:latin typeface="Arial" pitchFamily="34" charset="0"/>
                <a:cs typeface="Arial" pitchFamily="34" charset="0"/>
              </a:rPr>
              <a:t>Open-source modular chemistry </a:t>
            </a:r>
            <a:r>
              <a:rPr lang="en-US" sz="1600" dirty="0">
                <a:solidFill>
                  <a:prstClr val="black"/>
                </a:solidFill>
                <a:latin typeface="Arial" pitchFamily="34" charset="0"/>
                <a:cs typeface="Arial" pitchFamily="34" charset="0"/>
              </a:rPr>
              <a:t>codes and software packages </a:t>
            </a:r>
            <a:r>
              <a:rPr lang="en-US" sz="1600" dirty="0" smtClean="0">
                <a:solidFill>
                  <a:prstClr val="black"/>
                </a:solidFill>
                <a:latin typeface="Arial" pitchFamily="34" charset="0"/>
                <a:cs typeface="Arial" pitchFamily="34" charset="0"/>
              </a:rPr>
              <a:t>that are automated, account for quantum/relativistic effects, and with sufficient accuracies for d- and f- electron systems </a:t>
            </a:r>
            <a:endParaRPr lang="en-US" sz="1600" dirty="0">
              <a:solidFill>
                <a:srgbClr val="106636"/>
              </a:solidFill>
              <a:latin typeface="Arial" pitchFamily="34" charset="0"/>
              <a:cs typeface="Arial" pitchFamily="34" charset="0"/>
            </a:endParaRPr>
          </a:p>
        </p:txBody>
      </p:sp>
      <p:sp>
        <p:nvSpPr>
          <p:cNvPr id="14"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smtClean="0"/>
              <a:pPr>
                <a:defRPr/>
              </a:pPr>
              <a:t>13</a:t>
            </a:fld>
            <a:endParaRPr lang="en-US" dirty="0"/>
          </a:p>
        </p:txBody>
      </p:sp>
      <p:grpSp>
        <p:nvGrpSpPr>
          <p:cNvPr id="54" name="Group 53"/>
          <p:cNvGrpSpPr/>
          <p:nvPr/>
        </p:nvGrpSpPr>
        <p:grpSpPr>
          <a:xfrm>
            <a:off x="-238745" y="4719657"/>
            <a:ext cx="9184347" cy="1525598"/>
            <a:chOff x="-14476" y="4668459"/>
            <a:chExt cx="8701275" cy="1525598"/>
          </a:xfrm>
        </p:grpSpPr>
        <p:grpSp>
          <p:nvGrpSpPr>
            <p:cNvPr id="16" name="Group 15"/>
            <p:cNvGrpSpPr/>
            <p:nvPr/>
          </p:nvGrpSpPr>
          <p:grpSpPr>
            <a:xfrm>
              <a:off x="3372221" y="4668459"/>
              <a:ext cx="2133599" cy="1263988"/>
              <a:chOff x="4267200" y="838200"/>
              <a:chExt cx="4724400" cy="2819400"/>
            </a:xfrm>
          </p:grpSpPr>
          <p:sp>
            <p:nvSpPr>
              <p:cNvPr id="17" name="Rectangle 16"/>
              <p:cNvSpPr/>
              <p:nvPr/>
            </p:nvSpPr>
            <p:spPr>
              <a:xfrm>
                <a:off x="4267200" y="838200"/>
                <a:ext cx="4724400" cy="2819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344311" y="948826"/>
                <a:ext cx="4546234" cy="2382630"/>
                <a:chOff x="4280076" y="903493"/>
                <a:chExt cx="4546234" cy="2382630"/>
              </a:xfrm>
            </p:grpSpPr>
            <p:sp>
              <p:nvSpPr>
                <p:cNvPr id="20" name="Curved Right Arrow 19"/>
                <p:cNvSpPr/>
                <p:nvPr/>
              </p:nvSpPr>
              <p:spPr>
                <a:xfrm rot="16569903" flipH="1">
                  <a:off x="7114406" y="1112260"/>
                  <a:ext cx="825406" cy="1734982"/>
                </a:xfrm>
                <a:prstGeom prst="curv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5627083" y="903493"/>
                  <a:ext cx="3199227" cy="2064231"/>
                  <a:chOff x="5627083" y="903493"/>
                  <a:chExt cx="3199227" cy="2064231"/>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083" y="1359586"/>
                    <a:ext cx="1279647" cy="1608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Connector 29"/>
                  <p:cNvCxnSpPr/>
                  <p:nvPr/>
                </p:nvCxnSpPr>
                <p:spPr>
                  <a:xfrm flipH="1">
                    <a:off x="5988247" y="909196"/>
                    <a:ext cx="1161662" cy="10948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992038" y="1965593"/>
                    <a:ext cx="1109985" cy="33029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988247" y="1998337"/>
                    <a:ext cx="453818" cy="304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442065" y="2004038"/>
                    <a:ext cx="2325692" cy="30601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442065" y="909196"/>
                    <a:ext cx="2314044" cy="10891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910" y="903493"/>
                    <a:ext cx="1676400" cy="1076257"/>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864" y="2514599"/>
                  <a:ext cx="1057275" cy="771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urved Right Arrow 22"/>
                <p:cNvSpPr/>
                <p:nvPr/>
              </p:nvSpPr>
              <p:spPr>
                <a:xfrm rot="18825542">
                  <a:off x="4884249" y="1296164"/>
                  <a:ext cx="914400" cy="1734982"/>
                </a:xfrm>
                <a:prstGeom prst="curv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4280076" y="1014911"/>
                  <a:ext cx="1152525" cy="1073485"/>
                  <a:chOff x="4066291" y="2546527"/>
                  <a:chExt cx="1152525" cy="1073485"/>
                </a:xfrm>
              </p:grpSpPr>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291" y="2546527"/>
                    <a:ext cx="1152525" cy="1000125"/>
                  </a:xfrm>
                  <a:prstGeom prst="rect">
                    <a:avLst/>
                  </a:prstGeom>
                  <a:solidFill>
                    <a:schemeClr val="bg1"/>
                  </a:solidFill>
                  <a:ln w="9525">
                    <a:solidFill>
                      <a:schemeClr val="tx1"/>
                    </a:solidFill>
                    <a:miter lim="800000"/>
                    <a:headEnd/>
                    <a:tailEnd/>
                  </a:ln>
                  <a:effectLst/>
                </p:spPr>
              </p:pic>
              <p:sp>
                <p:nvSpPr>
                  <p:cNvPr id="26" name="&quot;No&quot; Symbol 25"/>
                  <p:cNvSpPr/>
                  <p:nvPr/>
                </p:nvSpPr>
                <p:spPr>
                  <a:xfrm flipV="1">
                    <a:off x="4856266" y="3256282"/>
                    <a:ext cx="362550" cy="363730"/>
                  </a:xfrm>
                  <a:prstGeom prst="noSmoking">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 name="Group 11"/>
            <p:cNvGrpSpPr/>
            <p:nvPr/>
          </p:nvGrpSpPr>
          <p:grpSpPr>
            <a:xfrm>
              <a:off x="692607" y="4671604"/>
              <a:ext cx="2247089" cy="1263988"/>
              <a:chOff x="2688075" y="4838880"/>
              <a:chExt cx="2247089" cy="1263988"/>
            </a:xfrm>
          </p:grpSpPr>
          <p:grpSp>
            <p:nvGrpSpPr>
              <p:cNvPr id="10" name="Group 9"/>
              <p:cNvGrpSpPr/>
              <p:nvPr/>
            </p:nvGrpSpPr>
            <p:grpSpPr>
              <a:xfrm>
                <a:off x="2688075" y="4838880"/>
                <a:ext cx="2247089" cy="1263988"/>
                <a:chOff x="2688075" y="4838880"/>
                <a:chExt cx="2247089" cy="1263988"/>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8075" y="4838880"/>
                  <a:ext cx="2247089" cy="1263988"/>
                </a:xfrm>
                <a:prstGeom prst="rect">
                  <a:avLst/>
                </a:prstGeom>
                <a:ln w="28575">
                  <a:solidFill>
                    <a:schemeClr val="accent1"/>
                  </a:solidFill>
                </a:ln>
              </p:spPr>
            </p:pic>
            <p:sp>
              <p:nvSpPr>
                <p:cNvPr id="9" name="TextBox 8"/>
                <p:cNvSpPr txBox="1"/>
                <p:nvPr/>
              </p:nvSpPr>
              <p:spPr>
                <a:xfrm>
                  <a:off x="4020301" y="5060287"/>
                  <a:ext cx="821183" cy="230832"/>
                </a:xfrm>
                <a:prstGeom prst="rect">
                  <a:avLst/>
                </a:prstGeom>
                <a:solidFill>
                  <a:schemeClr val="bg1"/>
                </a:solidFill>
              </p:spPr>
              <p:txBody>
                <a:bodyPr wrap="square" rtlCol="0">
                  <a:spAutoFit/>
                </a:bodyPr>
                <a:lstStyle/>
                <a:p>
                  <a:r>
                    <a:rPr lang="en-US" sz="900" b="1" dirty="0" smtClean="0"/>
                    <a:t>Initial Library</a:t>
                  </a:r>
                  <a:endParaRPr lang="en-US" sz="900" b="1" dirty="0"/>
                </a:p>
              </p:txBody>
            </p:sp>
            <p:sp>
              <p:nvSpPr>
                <p:cNvPr id="38" name="TextBox 37"/>
                <p:cNvSpPr txBox="1"/>
                <p:nvPr/>
              </p:nvSpPr>
              <p:spPr>
                <a:xfrm>
                  <a:off x="3962400" y="5272005"/>
                  <a:ext cx="972764" cy="369332"/>
                </a:xfrm>
                <a:prstGeom prst="rect">
                  <a:avLst/>
                </a:prstGeom>
                <a:solidFill>
                  <a:schemeClr val="bg1"/>
                </a:solidFill>
              </p:spPr>
              <p:txBody>
                <a:bodyPr wrap="square" rtlCol="0">
                  <a:spAutoFit/>
                </a:bodyPr>
                <a:lstStyle/>
                <a:p>
                  <a:pPr algn="ctr"/>
                  <a:r>
                    <a:rPr lang="en-US" sz="900" b="1" dirty="0" smtClean="0"/>
                    <a:t>Computational   Screening</a:t>
                  </a:r>
                  <a:endParaRPr lang="en-US" sz="900" b="1" dirty="0"/>
                </a:p>
              </p:txBody>
            </p:sp>
            <p:sp>
              <p:nvSpPr>
                <p:cNvPr id="39" name="TextBox 38"/>
                <p:cNvSpPr txBox="1"/>
                <p:nvPr/>
              </p:nvSpPr>
              <p:spPr>
                <a:xfrm>
                  <a:off x="4046352" y="5622319"/>
                  <a:ext cx="853076" cy="369332"/>
                </a:xfrm>
                <a:prstGeom prst="rect">
                  <a:avLst/>
                </a:prstGeom>
                <a:solidFill>
                  <a:schemeClr val="bg1"/>
                </a:solidFill>
              </p:spPr>
              <p:txBody>
                <a:bodyPr wrap="square" rtlCol="0">
                  <a:spAutoFit/>
                </a:bodyPr>
                <a:lstStyle/>
                <a:p>
                  <a:pPr algn="ctr"/>
                  <a:r>
                    <a:rPr lang="en-US" sz="900" b="1" dirty="0" smtClean="0"/>
                    <a:t>High Accuracy Validation</a:t>
                  </a:r>
                  <a:endParaRPr lang="en-US" sz="900" b="1" dirty="0"/>
                </a:p>
              </p:txBody>
            </p:sp>
          </p:grpSp>
          <p:sp>
            <p:nvSpPr>
              <p:cNvPr id="42" name="TextBox 41"/>
              <p:cNvSpPr txBox="1"/>
              <p:nvPr/>
            </p:nvSpPr>
            <p:spPr>
              <a:xfrm>
                <a:off x="2688075" y="5760819"/>
                <a:ext cx="664725" cy="230832"/>
              </a:xfrm>
              <a:prstGeom prst="rect">
                <a:avLst/>
              </a:prstGeom>
              <a:solidFill>
                <a:schemeClr val="bg1"/>
              </a:solidFill>
            </p:spPr>
            <p:txBody>
              <a:bodyPr wrap="square" rtlCol="0">
                <a:spAutoFit/>
              </a:bodyPr>
              <a:lstStyle/>
              <a:p>
                <a:r>
                  <a:rPr lang="en-US" sz="900" b="1" dirty="0" smtClean="0"/>
                  <a:t>Accuracy</a:t>
                </a:r>
                <a:endParaRPr lang="en-US" sz="900" b="1" dirty="0"/>
              </a:p>
            </p:txBody>
          </p:sp>
        </p:grpSp>
        <p:grpSp>
          <p:nvGrpSpPr>
            <p:cNvPr id="46" name="Group 45"/>
            <p:cNvGrpSpPr/>
            <p:nvPr/>
          </p:nvGrpSpPr>
          <p:grpSpPr>
            <a:xfrm>
              <a:off x="5940619" y="4670914"/>
              <a:ext cx="2535133" cy="1353135"/>
              <a:chOff x="4856266" y="3581399"/>
              <a:chExt cx="4210186" cy="2712081"/>
            </a:xfrm>
          </p:grpSpPr>
          <p:sp>
            <p:nvSpPr>
              <p:cNvPr id="47" name="Rectangle 46"/>
              <p:cNvSpPr/>
              <p:nvPr/>
            </p:nvSpPr>
            <p:spPr>
              <a:xfrm>
                <a:off x="4856266" y="3581399"/>
                <a:ext cx="4210186" cy="25567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7052" r="12287" b="9202"/>
              <a:stretch/>
            </p:blipFill>
            <p:spPr bwMode="auto">
              <a:xfrm>
                <a:off x="5082097" y="3901561"/>
                <a:ext cx="1684961" cy="179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914"/>
              <a:stretch/>
            </p:blipFill>
            <p:spPr bwMode="auto">
              <a:xfrm>
                <a:off x="6885395" y="3901561"/>
                <a:ext cx="2032243" cy="179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4937557" y="3581399"/>
                <a:ext cx="4114800" cy="493499"/>
              </a:xfrm>
              <a:prstGeom prst="rect">
                <a:avLst/>
              </a:prstGeom>
              <a:noFill/>
              <a:ln>
                <a:noFill/>
              </a:ln>
            </p:spPr>
            <p:txBody>
              <a:bodyPr wrap="square" rtlCol="0">
                <a:spAutoFit/>
              </a:bodyPr>
              <a:lstStyle/>
              <a:p>
                <a:pPr algn="ctr"/>
                <a:r>
                  <a:rPr lang="en-US" sz="1000" b="1" dirty="0" smtClean="0"/>
                  <a:t>Gas Purification  of  33000  ZIFs</a:t>
                </a:r>
              </a:p>
            </p:txBody>
          </p:sp>
          <p:sp>
            <p:nvSpPr>
              <p:cNvPr id="51" name="TextBox 50"/>
              <p:cNvSpPr txBox="1"/>
              <p:nvPr/>
            </p:nvSpPr>
            <p:spPr>
              <a:xfrm>
                <a:off x="5113540" y="5530804"/>
                <a:ext cx="1686658" cy="462655"/>
              </a:xfrm>
              <a:prstGeom prst="rect">
                <a:avLst/>
              </a:prstGeom>
              <a:noFill/>
            </p:spPr>
            <p:txBody>
              <a:bodyPr wrap="square" rtlCol="0">
                <a:spAutoFit/>
              </a:bodyPr>
              <a:lstStyle/>
              <a:p>
                <a:pPr algn="ctr"/>
                <a:r>
                  <a:rPr lang="en-US" sz="900" b="1" dirty="0"/>
                  <a:t>B</a:t>
                </a:r>
                <a:r>
                  <a:rPr lang="en-US" sz="900" b="1" dirty="0" smtClean="0"/>
                  <a:t>est  Compound</a:t>
                </a:r>
                <a:endParaRPr lang="en-US" sz="900" b="1" dirty="0"/>
              </a:p>
            </p:txBody>
          </p:sp>
          <p:sp>
            <p:nvSpPr>
              <p:cNvPr id="52" name="TextBox 51"/>
              <p:cNvSpPr txBox="1"/>
              <p:nvPr/>
            </p:nvSpPr>
            <p:spPr>
              <a:xfrm>
                <a:off x="6929875" y="5614918"/>
                <a:ext cx="1886289" cy="678562"/>
              </a:xfrm>
              <a:prstGeom prst="rect">
                <a:avLst/>
              </a:prstGeom>
              <a:noFill/>
            </p:spPr>
            <p:txBody>
              <a:bodyPr wrap="square" rtlCol="0">
                <a:spAutoFit/>
              </a:bodyPr>
              <a:lstStyle/>
              <a:p>
                <a:pPr algn="ctr"/>
                <a:r>
                  <a:rPr lang="en-US" sz="800" b="1" dirty="0" smtClean="0"/>
                  <a:t>Performance </a:t>
                </a:r>
                <a:r>
                  <a:rPr lang="en-US" sz="800" b="1" dirty="0" err="1" smtClean="0"/>
                  <a:t>vs</a:t>
                </a:r>
                <a:r>
                  <a:rPr lang="en-US" sz="800" b="1" dirty="0" smtClean="0"/>
                  <a:t> Structure</a:t>
                </a:r>
                <a:endParaRPr lang="en-US" sz="800" b="1" dirty="0"/>
              </a:p>
            </p:txBody>
          </p:sp>
        </p:grpSp>
        <p:sp>
          <p:nvSpPr>
            <p:cNvPr id="43" name="TextBox 42"/>
            <p:cNvSpPr txBox="1"/>
            <p:nvPr/>
          </p:nvSpPr>
          <p:spPr>
            <a:xfrm>
              <a:off x="-14476" y="5932447"/>
              <a:ext cx="8701275" cy="261610"/>
            </a:xfrm>
            <a:prstGeom prst="rect">
              <a:avLst/>
            </a:prstGeom>
            <a:noFill/>
          </p:spPr>
          <p:txBody>
            <a:bodyPr wrap="square" rtlCol="0">
              <a:spAutoFit/>
            </a:bodyPr>
            <a:lstStyle/>
            <a:p>
              <a:pPr marL="623888">
                <a:tabLst>
                  <a:tab pos="3657600" algn="l"/>
                  <a:tab pos="6175375" algn="l"/>
                </a:tabLst>
              </a:pPr>
              <a:r>
                <a:rPr lang="en-US" sz="1100" b="1" dirty="0" smtClean="0"/>
                <a:t>High-Accuracy Design of Catalysis	      Artificial Photosynthesis</a:t>
              </a:r>
              <a:r>
                <a:rPr lang="en-US" sz="1100" b="1" dirty="0"/>
                <a:t>	</a:t>
              </a:r>
              <a:r>
                <a:rPr lang="en-US" sz="1100" b="1" dirty="0" smtClean="0"/>
                <a:t>Field-Driven Chemical Rearrangements </a:t>
              </a:r>
              <a:endParaRPr lang="en-US" sz="1100" b="1" dirty="0"/>
            </a:p>
          </p:txBody>
        </p:sp>
        <p:sp>
          <p:nvSpPr>
            <p:cNvPr id="45" name="TextBox 44"/>
            <p:cNvSpPr txBox="1"/>
            <p:nvPr/>
          </p:nvSpPr>
          <p:spPr>
            <a:xfrm>
              <a:off x="3307364" y="5619854"/>
              <a:ext cx="1742226" cy="261610"/>
            </a:xfrm>
            <a:prstGeom prst="rect">
              <a:avLst/>
            </a:prstGeom>
            <a:noFill/>
          </p:spPr>
          <p:txBody>
            <a:bodyPr wrap="square" rtlCol="0">
              <a:spAutoFit/>
            </a:bodyPr>
            <a:lstStyle/>
            <a:p>
              <a:pPr algn="ctr"/>
              <a:r>
                <a:rPr lang="en-US" sz="1100" dirty="0" smtClean="0"/>
                <a:t>Catalytic Frameworks</a:t>
              </a:r>
              <a:endParaRPr lang="en-US" sz="1100" dirty="0"/>
            </a:p>
          </p:txBody>
        </p:sp>
        <p:sp>
          <p:nvSpPr>
            <p:cNvPr id="58" name="TextBox 57"/>
            <p:cNvSpPr txBox="1"/>
            <p:nvPr/>
          </p:nvSpPr>
          <p:spPr>
            <a:xfrm>
              <a:off x="732056" y="4670914"/>
              <a:ext cx="1745365" cy="261610"/>
            </a:xfrm>
            <a:prstGeom prst="rect">
              <a:avLst/>
            </a:prstGeom>
            <a:solidFill>
              <a:schemeClr val="bg1"/>
            </a:solidFill>
          </p:spPr>
          <p:txBody>
            <a:bodyPr wrap="square" rtlCol="0">
              <a:spAutoFit/>
            </a:bodyPr>
            <a:lstStyle/>
            <a:p>
              <a:pPr algn="ctr"/>
              <a:r>
                <a:rPr lang="en-US" sz="1100" dirty="0" smtClean="0"/>
                <a:t>Solar Harvesting Molecules</a:t>
              </a:r>
              <a:endParaRPr lang="en-US" sz="1100" dirty="0"/>
            </a:p>
          </p:txBody>
        </p:sp>
      </p:grpSp>
    </p:spTree>
    <p:extLst>
      <p:ext uri="{BB962C8B-B14F-4D97-AF65-F5344CB8AC3E}">
        <p14:creationId xmlns:p14="http://schemas.microsoft.com/office/powerpoint/2010/main" val="148665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4872"/>
            <a:ext cx="9144000" cy="406180"/>
          </a:xfrm>
          <a:prstGeom prst="rect">
            <a:avLst/>
          </a:prstGeom>
          <a:noFill/>
        </p:spPr>
        <p:txBody>
          <a:bodyPr wrap="square" lIns="91354" tIns="45678" rIns="91354" bIns="45678" rtlCol="0">
            <a:spAutoFit/>
          </a:bodyPr>
          <a:lstStyle/>
          <a:p>
            <a:pPr algn="ctr" fontAlgn="base">
              <a:lnSpc>
                <a:spcPct val="85000"/>
              </a:lnSpc>
              <a:spcBef>
                <a:spcPct val="0"/>
              </a:spcBef>
              <a:spcAft>
                <a:spcPct val="0"/>
              </a:spcAft>
            </a:pPr>
            <a:r>
              <a:rPr lang="en-US" sz="2400" dirty="0" smtClean="0">
                <a:solidFill>
                  <a:srgbClr val="237737"/>
                </a:solidFill>
                <a:latin typeface="Arial" pitchFamily="34" charset="0"/>
                <a:cs typeface="Arial" pitchFamily="34" charset="0"/>
              </a:rPr>
              <a:t>LCLS-II and APS-U Underway</a:t>
            </a:r>
            <a:endParaRPr lang="en-US" dirty="0">
              <a:solidFill>
                <a:srgbClr val="237737"/>
              </a:solidFill>
              <a:latin typeface="Arial" pitchFamily="34" charset="0"/>
              <a:cs typeface="Arial" pitchFamily="34" charset="0"/>
            </a:endParaRPr>
          </a:p>
        </p:txBody>
      </p:sp>
      <p:pic>
        <p:nvPicPr>
          <p:cNvPr id="7" name="Picture 4" descr="lcls_II_slideshow_09.jpg"/>
          <p:cNvPicPr>
            <a:picLocks noChangeAspect="1"/>
          </p:cNvPicPr>
          <p:nvPr/>
        </p:nvPicPr>
        <p:blipFill>
          <a:blip r:embed="rId3" cstate="print"/>
          <a:srcRect t="5222" b="5043"/>
          <a:stretch>
            <a:fillRect/>
          </a:stretch>
        </p:blipFill>
        <p:spPr bwMode="auto">
          <a:xfrm>
            <a:off x="5243175" y="1012192"/>
            <a:ext cx="3474720" cy="2339356"/>
          </a:xfrm>
          <a:prstGeom prst="rect">
            <a:avLst/>
          </a:prstGeom>
          <a:noFill/>
          <a:ln w="12700">
            <a:solidFill>
              <a:schemeClr val="tx1"/>
            </a:solidFill>
            <a:miter lim="800000"/>
            <a:headEnd/>
            <a:tailEnd/>
          </a:ln>
        </p:spPr>
      </p:pic>
      <p:pic>
        <p:nvPicPr>
          <p:cNvPr id="8" name="Picture 7" descr="4865518455_8704b342e7_o.jpg"/>
          <p:cNvPicPr>
            <a:picLocks noChangeAspect="1"/>
          </p:cNvPicPr>
          <p:nvPr/>
        </p:nvPicPr>
        <p:blipFill>
          <a:blip r:embed="rId4" cstate="print"/>
          <a:srcRect t="15522"/>
          <a:stretch>
            <a:fillRect/>
          </a:stretch>
        </p:blipFill>
        <p:spPr>
          <a:xfrm>
            <a:off x="5240231" y="3598591"/>
            <a:ext cx="3474720" cy="2453318"/>
          </a:xfrm>
          <a:prstGeom prst="rect">
            <a:avLst/>
          </a:prstGeom>
          <a:ln w="12700">
            <a:solidFill>
              <a:schemeClr val="tx1"/>
            </a:solidFill>
          </a:ln>
        </p:spPr>
      </p:pic>
      <p:sp>
        <p:nvSpPr>
          <p:cNvPr id="10" name="TextBox 9"/>
          <p:cNvSpPr txBox="1"/>
          <p:nvPr/>
        </p:nvSpPr>
        <p:spPr>
          <a:xfrm>
            <a:off x="1" y="875082"/>
            <a:ext cx="5140035" cy="5332144"/>
          </a:xfrm>
          <a:prstGeom prst="rect">
            <a:avLst/>
          </a:prstGeom>
          <a:noFill/>
        </p:spPr>
        <p:txBody>
          <a:bodyPr wrap="square" lIns="91354" tIns="45678" rIns="91354" bIns="45678" rtlCol="0">
            <a:spAutoFit/>
          </a:bodyPr>
          <a:lstStyle/>
          <a:p>
            <a:pPr fontAlgn="base">
              <a:spcBef>
                <a:spcPct val="0"/>
              </a:spcBef>
              <a:spcAft>
                <a:spcPts val="100"/>
              </a:spcAft>
            </a:pPr>
            <a:r>
              <a:rPr lang="en-US" sz="1600" b="1" dirty="0" err="1" smtClean="0">
                <a:solidFill>
                  <a:prstClr val="black"/>
                </a:solidFill>
                <a:latin typeface="Arial" charset="0"/>
              </a:rPr>
              <a:t>Linac</a:t>
            </a:r>
            <a:r>
              <a:rPr lang="en-US" sz="1600" b="1" dirty="0" smtClean="0">
                <a:solidFill>
                  <a:prstClr val="black"/>
                </a:solidFill>
                <a:latin typeface="Arial" charset="0"/>
              </a:rPr>
              <a:t> Coherent Light Source-II (LCLS-II) </a:t>
            </a:r>
          </a:p>
          <a:p>
            <a:pPr marL="336550" indent="-173038">
              <a:spcBef>
                <a:spcPts val="0"/>
              </a:spcBef>
              <a:spcAft>
                <a:spcPts val="200"/>
              </a:spcAft>
              <a:buFont typeface="Wingdings" panose="05000000000000000000" pitchFamily="2" charset="2"/>
              <a:buChar char="§"/>
            </a:pPr>
            <a:r>
              <a:rPr lang="en-US" sz="1400" dirty="0" smtClean="0">
                <a:solidFill>
                  <a:prstClr val="black"/>
                </a:solidFill>
              </a:rPr>
              <a:t>FY 2016 = </a:t>
            </a:r>
            <a:r>
              <a:rPr lang="en-US" sz="1400" dirty="0">
                <a:solidFill>
                  <a:prstClr val="black"/>
                </a:solidFill>
              </a:rPr>
              <a:t>$</a:t>
            </a:r>
            <a:r>
              <a:rPr lang="en-US" sz="1400" dirty="0" smtClean="0">
                <a:solidFill>
                  <a:prstClr val="black"/>
                </a:solidFill>
              </a:rPr>
              <a:t>200,300K; </a:t>
            </a:r>
            <a:r>
              <a:rPr lang="en-US" sz="1400" dirty="0">
                <a:solidFill>
                  <a:prstClr val="black"/>
                </a:solidFill>
              </a:rPr>
              <a:t>FY </a:t>
            </a:r>
            <a:r>
              <a:rPr lang="en-US" sz="1400" dirty="0" smtClean="0">
                <a:solidFill>
                  <a:prstClr val="black"/>
                </a:solidFill>
              </a:rPr>
              <a:t>2017 </a:t>
            </a:r>
            <a:r>
              <a:rPr lang="en-US" sz="1400" dirty="0">
                <a:solidFill>
                  <a:prstClr val="black"/>
                </a:solidFill>
              </a:rPr>
              <a:t>= </a:t>
            </a:r>
            <a:r>
              <a:rPr lang="en-US" sz="1400" dirty="0" smtClean="0">
                <a:solidFill>
                  <a:prstClr val="black"/>
                </a:solidFill>
              </a:rPr>
              <a:t>$190,000K for </a:t>
            </a:r>
            <a:r>
              <a:rPr lang="en-US" sz="1400" dirty="0">
                <a:solidFill>
                  <a:prstClr val="black"/>
                </a:solidFill>
              </a:rPr>
              <a:t>R&amp;D, design, prototyping, long lead procurement, and construction of technical systems.</a:t>
            </a:r>
          </a:p>
          <a:p>
            <a:pPr marL="336550" indent="-173038">
              <a:spcBef>
                <a:spcPts val="0"/>
              </a:spcBef>
              <a:spcAft>
                <a:spcPts val="200"/>
              </a:spcAft>
              <a:buFont typeface="Wingdings" panose="05000000000000000000" pitchFamily="2" charset="2"/>
              <a:buChar char="§"/>
            </a:pPr>
            <a:r>
              <a:rPr lang="en-US" sz="1400" dirty="0"/>
              <a:t>LCLS-II will provide </a:t>
            </a:r>
            <a:r>
              <a:rPr lang="en-US" sz="1400" dirty="0" smtClean="0"/>
              <a:t>high-rep-rate</a:t>
            </a:r>
            <a:r>
              <a:rPr lang="en-US" sz="1400" dirty="0"/>
              <a:t>, ultra-bright</a:t>
            </a:r>
            <a:r>
              <a:rPr lang="en-US" sz="1400" dirty="0" smtClean="0"/>
              <a:t>, transform-limited </a:t>
            </a:r>
            <a:r>
              <a:rPr lang="en-US" sz="1400" dirty="0"/>
              <a:t>femtosecond x-ray pulses with </a:t>
            </a:r>
            <a:r>
              <a:rPr lang="en-US" sz="1400" dirty="0">
                <a:solidFill>
                  <a:prstClr val="black"/>
                </a:solidFill>
              </a:rPr>
              <a:t>polarization control and pulse length control to ~1 femtosecond. The hard x-ray range will be expanded to 25 </a:t>
            </a:r>
            <a:r>
              <a:rPr lang="en-US" sz="1400" dirty="0" err="1">
                <a:solidFill>
                  <a:prstClr val="black"/>
                </a:solidFill>
              </a:rPr>
              <a:t>keV</a:t>
            </a:r>
            <a:r>
              <a:rPr lang="en-US" sz="1400" dirty="0">
                <a:solidFill>
                  <a:prstClr val="black"/>
                </a:solidFill>
              </a:rPr>
              <a:t>.</a:t>
            </a:r>
            <a:endParaRPr lang="en-US" sz="1400" dirty="0"/>
          </a:p>
          <a:p>
            <a:pPr marL="336550" indent="-173038">
              <a:spcBef>
                <a:spcPts val="0"/>
              </a:spcBef>
              <a:spcAft>
                <a:spcPts val="200"/>
              </a:spcAft>
              <a:buFont typeface="Wingdings" panose="05000000000000000000" pitchFamily="2" charset="2"/>
              <a:buChar char="§"/>
            </a:pPr>
            <a:r>
              <a:rPr lang="en-US" sz="1400" dirty="0"/>
              <a:t>Added are a 4 </a:t>
            </a:r>
            <a:r>
              <a:rPr lang="en-US" sz="1400" dirty="0" err="1"/>
              <a:t>GeV</a:t>
            </a:r>
            <a:r>
              <a:rPr lang="en-US" sz="1400" dirty="0"/>
              <a:t> superconducting </a:t>
            </a:r>
            <a:r>
              <a:rPr lang="en-US" sz="1400" dirty="0" err="1"/>
              <a:t>linac</a:t>
            </a:r>
            <a:r>
              <a:rPr lang="en-US" sz="1400" dirty="0"/>
              <a:t>; an electron injector; and two </a:t>
            </a:r>
            <a:r>
              <a:rPr lang="en-US" sz="1400" dirty="0" err="1"/>
              <a:t>undulators</a:t>
            </a:r>
            <a:r>
              <a:rPr lang="en-US" sz="1400" dirty="0"/>
              <a:t> to provide </a:t>
            </a:r>
            <a:r>
              <a:rPr lang="en-US" sz="1400" dirty="0" smtClean="0">
                <a:solidFill>
                  <a:prstClr val="black"/>
                </a:solidFill>
              </a:rPr>
              <a:t>x-rays </a:t>
            </a:r>
            <a:r>
              <a:rPr lang="en-US" sz="1400" dirty="0">
                <a:solidFill>
                  <a:prstClr val="black"/>
                </a:solidFill>
              </a:rPr>
              <a:t>in the </a:t>
            </a:r>
            <a:r>
              <a:rPr lang="en-US" sz="1400" dirty="0"/>
              <a:t>0.2–5 </a:t>
            </a:r>
            <a:r>
              <a:rPr lang="en-US" sz="1400" dirty="0" err="1"/>
              <a:t>keV</a:t>
            </a:r>
            <a:r>
              <a:rPr lang="en-US" sz="1400" dirty="0"/>
              <a:t> energy range</a:t>
            </a:r>
            <a:r>
              <a:rPr lang="en-US" sz="1400" dirty="0" smtClean="0">
                <a:solidFill>
                  <a:prstClr val="black"/>
                </a:solidFill>
              </a:rPr>
              <a:t>.</a:t>
            </a:r>
            <a:endParaRPr lang="en-US" sz="1200" dirty="0" smtClean="0">
              <a:solidFill>
                <a:prstClr val="black"/>
              </a:solidFill>
            </a:endParaRPr>
          </a:p>
          <a:p>
            <a:pPr marL="346075" indent="-168275" fontAlgn="base">
              <a:spcBef>
                <a:spcPct val="0"/>
              </a:spcBef>
              <a:spcAft>
                <a:spcPts val="100"/>
              </a:spcAft>
              <a:buFont typeface="Wingdings" panose="05000000000000000000" pitchFamily="2" charset="2"/>
              <a:buChar char="§"/>
            </a:pPr>
            <a:endParaRPr lang="en-US" sz="3200" dirty="0">
              <a:solidFill>
                <a:prstClr val="black"/>
              </a:solidFill>
            </a:endParaRPr>
          </a:p>
          <a:p>
            <a:pPr>
              <a:spcAft>
                <a:spcPts val="100"/>
              </a:spcAft>
            </a:pPr>
            <a:r>
              <a:rPr lang="en-US" sz="1600" b="1" dirty="0">
                <a:solidFill>
                  <a:prstClr val="black"/>
                </a:solidFill>
              </a:rPr>
              <a:t>Advanced Photon Source Upgrade (APS-U) </a:t>
            </a:r>
          </a:p>
          <a:p>
            <a:pPr marL="346075" indent="-168275">
              <a:spcAft>
                <a:spcPts val="200"/>
              </a:spcAft>
              <a:buFont typeface="Wingdings" pitchFamily="2" charset="2"/>
              <a:buChar char="§"/>
            </a:pPr>
            <a:r>
              <a:rPr lang="en-US" sz="1400" dirty="0">
                <a:solidFill>
                  <a:prstClr val="black"/>
                </a:solidFill>
              </a:rPr>
              <a:t>FY </a:t>
            </a:r>
            <a:r>
              <a:rPr lang="en-US" sz="1400" dirty="0" smtClean="0">
                <a:solidFill>
                  <a:prstClr val="black"/>
                </a:solidFill>
              </a:rPr>
              <a:t>2016 = </a:t>
            </a:r>
            <a:r>
              <a:rPr lang="en-US" sz="1400" dirty="0">
                <a:solidFill>
                  <a:prstClr val="black"/>
                </a:solidFill>
              </a:rPr>
              <a:t>$</a:t>
            </a:r>
            <a:r>
              <a:rPr lang="en-US" sz="1400" dirty="0" smtClean="0">
                <a:solidFill>
                  <a:prstClr val="black"/>
                </a:solidFill>
              </a:rPr>
              <a:t>20,000K; </a:t>
            </a:r>
            <a:r>
              <a:rPr lang="en-US" sz="1400" dirty="0">
                <a:solidFill>
                  <a:prstClr val="black"/>
                </a:solidFill>
              </a:rPr>
              <a:t>FY </a:t>
            </a:r>
            <a:r>
              <a:rPr lang="en-US" sz="1400" dirty="0" smtClean="0">
                <a:solidFill>
                  <a:prstClr val="black"/>
                </a:solidFill>
              </a:rPr>
              <a:t>2017 = </a:t>
            </a:r>
            <a:r>
              <a:rPr lang="en-US" sz="1400" dirty="0">
                <a:solidFill>
                  <a:prstClr val="black"/>
                </a:solidFill>
              </a:rPr>
              <a:t>$</a:t>
            </a:r>
            <a:r>
              <a:rPr lang="en-US" sz="1400" dirty="0" smtClean="0">
                <a:solidFill>
                  <a:prstClr val="black"/>
                </a:solidFill>
              </a:rPr>
              <a:t>20,000K </a:t>
            </a:r>
            <a:r>
              <a:rPr lang="en-US" sz="1400" dirty="0">
                <a:solidFill>
                  <a:prstClr val="black"/>
                </a:solidFill>
              </a:rPr>
              <a:t>for R&amp;D, design, and limited prototyping.</a:t>
            </a:r>
          </a:p>
          <a:p>
            <a:pPr marL="346075" indent="-168275">
              <a:spcAft>
                <a:spcPts val="200"/>
              </a:spcAft>
              <a:buFont typeface="Wingdings" pitchFamily="2" charset="2"/>
              <a:buChar char="§"/>
            </a:pPr>
            <a:r>
              <a:rPr lang="en-US" sz="1400" dirty="0" smtClean="0">
                <a:solidFill>
                  <a:prstClr val="black"/>
                </a:solidFill>
              </a:rPr>
              <a:t>APS-U will provide a multi-bend </a:t>
            </a:r>
            <a:r>
              <a:rPr lang="en-US" sz="1400" dirty="0" err="1">
                <a:solidFill>
                  <a:prstClr val="black"/>
                </a:solidFill>
              </a:rPr>
              <a:t>achromat</a:t>
            </a:r>
            <a:r>
              <a:rPr lang="en-US" sz="1400" dirty="0">
                <a:solidFill>
                  <a:prstClr val="black"/>
                </a:solidFill>
              </a:rPr>
              <a:t> lattice to provide </a:t>
            </a:r>
            <a:r>
              <a:rPr lang="en-US" sz="1400" dirty="0" smtClean="0">
                <a:solidFill>
                  <a:prstClr val="black"/>
                </a:solidFill>
              </a:rPr>
              <a:t>extreme transverse </a:t>
            </a:r>
            <a:r>
              <a:rPr lang="en-US" sz="1400" dirty="0">
                <a:solidFill>
                  <a:prstClr val="black"/>
                </a:solidFill>
              </a:rPr>
              <a:t>coherence and </a:t>
            </a:r>
            <a:r>
              <a:rPr lang="en-US" sz="1400" dirty="0" smtClean="0">
                <a:solidFill>
                  <a:prstClr val="black"/>
                </a:solidFill>
              </a:rPr>
              <a:t>brightness.</a:t>
            </a:r>
            <a:endParaRPr lang="en-US" sz="1400" dirty="0">
              <a:solidFill>
                <a:prstClr val="black"/>
              </a:solidFill>
            </a:endParaRPr>
          </a:p>
          <a:p>
            <a:pPr marL="346075" indent="-168275">
              <a:spcAft>
                <a:spcPts val="200"/>
              </a:spcAft>
              <a:buFont typeface="Wingdings" pitchFamily="2" charset="2"/>
              <a:buChar char="§"/>
            </a:pPr>
            <a:r>
              <a:rPr lang="en-US" sz="1400" dirty="0" smtClean="0">
                <a:solidFill>
                  <a:prstClr val="black"/>
                </a:solidFill>
              </a:rPr>
              <a:t>Initial </a:t>
            </a:r>
            <a:r>
              <a:rPr lang="en-US" sz="1400" dirty="0">
                <a:solidFill>
                  <a:prstClr val="black"/>
                </a:solidFill>
              </a:rPr>
              <a:t>conceptual design for the new </a:t>
            </a:r>
            <a:r>
              <a:rPr lang="en-US" sz="1400" dirty="0" smtClean="0">
                <a:solidFill>
                  <a:prstClr val="black"/>
                </a:solidFill>
              </a:rPr>
              <a:t>lattice completed; conducting </a:t>
            </a:r>
            <a:r>
              <a:rPr lang="en-US" sz="1400" dirty="0">
                <a:solidFill>
                  <a:prstClr val="black"/>
                </a:solidFill>
              </a:rPr>
              <a:t>R&amp;D and key component prototyping in support of the new design.  Key performance parameters are being defined for the project and the new storage ring. </a:t>
            </a:r>
          </a:p>
          <a:p>
            <a:pPr marL="346075" indent="-168275" fontAlgn="base">
              <a:spcBef>
                <a:spcPct val="0"/>
              </a:spcBef>
              <a:spcAft>
                <a:spcPts val="100"/>
              </a:spcAft>
              <a:buFont typeface="Wingdings" panose="05000000000000000000" pitchFamily="2" charset="2"/>
              <a:buChar char="§"/>
            </a:pPr>
            <a:endParaRPr lang="en-US" sz="1200" dirty="0">
              <a:solidFill>
                <a:prstClr val="black"/>
              </a:solidFill>
            </a:endParaRPr>
          </a:p>
        </p:txBody>
      </p:sp>
      <p:sp>
        <p:nvSpPr>
          <p:cNvPr id="14" name="Slide Number Placeholder 2"/>
          <p:cNvSpPr txBox="1">
            <a:spLocks/>
          </p:cNvSpPr>
          <p:nvPr/>
        </p:nvSpPr>
        <p:spPr>
          <a:xfrm>
            <a:off x="8372186" y="6311247"/>
            <a:ext cx="381000" cy="365125"/>
          </a:xfrm>
          <a:prstGeom prst="rect">
            <a:avLst/>
          </a:prstGeom>
        </p:spPr>
        <p:txBody>
          <a:bodyPr vert="horz" lIns="90790" tIns="45399" rIns="90790" bIns="45399" rtlCol="0" anchor="ctr"/>
          <a:lstStyle/>
          <a:p>
            <a:pPr algn="r" defTabSz="820583">
              <a:defRPr/>
            </a:pPr>
            <a:fld id="{894C652A-1437-4DEE-BE20-1D8E4CBD3D73}" type="slidenum">
              <a:rPr lang="en-US" sz="1200" smtClean="0">
                <a:solidFill>
                  <a:srgbClr val="106636"/>
                </a:solidFill>
                <a:latin typeface="Arial" pitchFamily="34" charset="0"/>
                <a:cs typeface="Arial" pitchFamily="34" charset="0"/>
              </a:rPr>
              <a:pPr algn="r" defTabSz="820583">
                <a:defRPr/>
              </a:pPr>
              <a:t>14</a:t>
            </a:fld>
            <a:endParaRPr lang="en-US" sz="12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val="29868486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5900" y="5488248"/>
            <a:ext cx="8699500" cy="136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450176" y="74093"/>
            <a:ext cx="8229600" cy="646331"/>
          </a:xfrm>
        </p:spPr>
        <p:txBody>
          <a:bodyPr>
            <a:spAutoFit/>
          </a:bodyPr>
          <a:lstStyle/>
          <a:p>
            <a:pPr>
              <a:lnSpc>
                <a:spcPct val="90000"/>
              </a:lnSpc>
            </a:pPr>
            <a:r>
              <a:rPr lang="en-US" dirty="0" smtClean="0"/>
              <a:t>Biological and Environmental Research</a:t>
            </a:r>
            <a:br>
              <a:rPr lang="en-US" dirty="0" smtClean="0"/>
            </a:br>
            <a:r>
              <a:rPr lang="en-US" sz="1600" dirty="0" smtClean="0">
                <a:solidFill>
                  <a:schemeClr val="tx1"/>
                </a:solidFill>
              </a:rPr>
              <a:t>Understanding complex biological, climatic, and environmental systems</a:t>
            </a:r>
            <a:endParaRPr lang="en-US" dirty="0"/>
          </a:p>
        </p:txBody>
      </p:sp>
      <p:grpSp>
        <p:nvGrpSpPr>
          <p:cNvPr id="6" name="Group 5"/>
          <p:cNvGrpSpPr/>
          <p:nvPr/>
        </p:nvGrpSpPr>
        <p:grpSpPr>
          <a:xfrm>
            <a:off x="502057" y="5628989"/>
            <a:ext cx="7870129" cy="1149921"/>
            <a:chOff x="804540" y="5164101"/>
            <a:chExt cx="7236486" cy="1259949"/>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301" y="5176045"/>
              <a:ext cx="1692435" cy="1236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091" t="1129" r="15074" b="9178"/>
            <a:stretch/>
          </p:blipFill>
          <p:spPr bwMode="auto">
            <a:xfrm>
              <a:off x="6534099" y="5164101"/>
              <a:ext cx="1506927" cy="1259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992"/>
            <a:stretch/>
          </p:blipFill>
          <p:spPr bwMode="auto">
            <a:xfrm>
              <a:off x="2705257" y="5190195"/>
              <a:ext cx="1683681" cy="1207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621" b="1"/>
            <a:stretch/>
          </p:blipFill>
          <p:spPr bwMode="auto">
            <a:xfrm>
              <a:off x="804540" y="5177148"/>
              <a:ext cx="1674354" cy="1233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
        <p:nvSpPr>
          <p:cNvPr id="11" name="TextBox 10"/>
          <p:cNvSpPr txBox="1"/>
          <p:nvPr/>
        </p:nvSpPr>
        <p:spPr>
          <a:xfrm>
            <a:off x="426908" y="904349"/>
            <a:ext cx="8368485" cy="4678192"/>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marL="177800" indent="-177800">
              <a:spcAft>
                <a:spcPts val="1200"/>
              </a:spcAft>
              <a:buFont typeface="Wingdings" pitchFamily="2" charset="2"/>
              <a:buChar char="§"/>
            </a:pPr>
            <a:r>
              <a:rPr lang="en-US" sz="1400" b="1" dirty="0">
                <a:latin typeface="Arial" panose="020B0604020202020204" pitchFamily="34" charset="0"/>
                <a:cs typeface="Arial" panose="020B0604020202020204" pitchFamily="34" charset="0"/>
              </a:rPr>
              <a:t>G</a:t>
            </a:r>
            <a:r>
              <a:rPr lang="en-GB" sz="1400" b="1" dirty="0" err="1">
                <a:latin typeface="Arial" panose="020B0604020202020204" pitchFamily="34" charset="0"/>
                <a:cs typeface="Arial" panose="020B0604020202020204" pitchFamily="34" charset="0"/>
              </a:rPr>
              <a:t>enomic</a:t>
            </a:r>
            <a:r>
              <a:rPr lang="en-GB" sz="1400" b="1" dirty="0">
                <a:latin typeface="Arial" panose="020B0604020202020204" pitchFamily="34" charset="0"/>
                <a:cs typeface="Arial" panose="020B0604020202020204" pitchFamily="34" charset="0"/>
              </a:rPr>
              <a:t> sciences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supports the Bioenergy Research </a:t>
            </a:r>
            <a:r>
              <a:rPr lang="en-US" sz="1400" dirty="0" smtClean="0">
                <a:latin typeface="Arial" panose="020B0604020202020204" pitchFamily="34" charset="0"/>
                <a:cs typeface="Arial" panose="020B0604020202020204" pitchFamily="34" charset="0"/>
              </a:rPr>
              <a:t>Centers, new microbiome research, and </a:t>
            </a:r>
            <a:r>
              <a:rPr lang="en-US" sz="1400" dirty="0">
                <a:latin typeface="Arial" panose="020B0604020202020204" pitchFamily="34" charset="0"/>
                <a:cs typeface="Arial" panose="020B0604020202020204" pitchFamily="34" charset="0"/>
              </a:rPr>
              <a:t>increases efforts in </a:t>
            </a:r>
            <a:r>
              <a:rPr lang="en-US" sz="1400" dirty="0" err="1">
                <a:latin typeface="Arial" panose="020B0604020202020204" pitchFamily="34" charset="0"/>
                <a:cs typeface="Arial" panose="020B0604020202020204" pitchFamily="34" charset="0"/>
              </a:rPr>
              <a:t>biosystems</a:t>
            </a:r>
            <a:r>
              <a:rPr lang="en-US" sz="1400" dirty="0">
                <a:latin typeface="Arial" panose="020B0604020202020204" pitchFamily="34" charset="0"/>
                <a:cs typeface="Arial" panose="020B0604020202020204" pitchFamily="34" charset="0"/>
              </a:rPr>
              <a:t> design for bioenergy and renewable </a:t>
            </a:r>
            <a:r>
              <a:rPr lang="en-US" sz="1400" dirty="0" err="1" smtClean="0">
                <a:latin typeface="Arial" panose="020B0604020202020204" pitchFamily="34" charset="0"/>
                <a:cs typeface="Arial" panose="020B0604020202020204" pitchFamily="34" charset="0"/>
              </a:rPr>
              <a:t>bioproducts</a:t>
            </a:r>
            <a:r>
              <a:rPr lang="en-US" sz="1400" dirty="0" smtClean="0">
                <a:latin typeface="Arial" panose="020B0604020202020204" pitchFamily="34" charset="0"/>
                <a:cs typeface="Arial" panose="020B0604020202020204" pitchFamily="34" charset="0"/>
              </a:rPr>
              <a:t>.</a:t>
            </a:r>
          </a:p>
          <a:p>
            <a:pPr marL="177800" indent="-177800">
              <a:spcAft>
                <a:spcPts val="1200"/>
              </a:spcAft>
              <a:buFont typeface="Wingdings" pitchFamily="2" charset="2"/>
              <a:buChar char="§"/>
            </a:pPr>
            <a:r>
              <a:rPr lang="en-US" sz="1400" b="1" dirty="0" smtClean="0">
                <a:latin typeface="Arial" panose="020B0604020202020204" pitchFamily="34" charset="0"/>
                <a:cs typeface="Arial" panose="020B0604020202020204" pitchFamily="34" charset="0"/>
              </a:rPr>
              <a:t>Mesoscale-to-molecules</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research supports the development of enabling technology to visualize key metabolic processes in plant and microbial cells at the subcellular and mesoscale. </a:t>
            </a:r>
            <a:endParaRPr lang="en-US" sz="1400" dirty="0" smtClean="0">
              <a:latin typeface="Arial" panose="020B0604020202020204" pitchFamily="34" charset="0"/>
              <a:cs typeface="Arial" panose="020B0604020202020204" pitchFamily="34" charset="0"/>
            </a:endParaRPr>
          </a:p>
          <a:p>
            <a:pPr marL="177800" indent="-177800">
              <a:spcAft>
                <a:spcPts val="1200"/>
              </a:spcAft>
              <a:buFont typeface="Wingdings" pitchFamily="2" charset="2"/>
              <a:buChar char="§"/>
            </a:pPr>
            <a:r>
              <a:rPr lang="en-US" sz="1400" b="1" dirty="0" smtClean="0">
                <a:latin typeface="Arial" panose="020B0604020202020204" pitchFamily="34" charset="0"/>
                <a:cs typeface="Arial" panose="020B0604020202020204" pitchFamily="34" charset="0"/>
              </a:rPr>
              <a:t>Climate </a:t>
            </a:r>
            <a:r>
              <a:rPr lang="en-US" sz="1400" b="1" dirty="0">
                <a:latin typeface="Arial" panose="020B0604020202020204" pitchFamily="34" charset="0"/>
                <a:cs typeface="Arial" panose="020B0604020202020204" pitchFamily="34" charset="0"/>
              </a:rPr>
              <a:t>and Earth System Modeling </a:t>
            </a:r>
            <a:r>
              <a:rPr lang="en-US" sz="1400" dirty="0" smtClean="0">
                <a:latin typeface="Arial" panose="020B0604020202020204" pitchFamily="34" charset="0"/>
                <a:cs typeface="Arial" panose="020B0604020202020204" pitchFamily="34" charset="0"/>
              </a:rPr>
              <a:t>supports development of physical</a:t>
            </a:r>
            <a:r>
              <a:rPr lang="en-US" sz="1400" dirty="0">
                <a:latin typeface="Arial" panose="020B0604020202020204" pitchFamily="34" charset="0"/>
                <a:cs typeface="Arial" panose="020B0604020202020204" pitchFamily="34" charset="0"/>
              </a:rPr>
              <a:t>, chemical, and biological model components to simulate climate variability and change at regional and global scales</a:t>
            </a:r>
            <a:r>
              <a:rPr lang="en-US" sz="1400" dirty="0" smtClean="0">
                <a:latin typeface="Arial" panose="020B0604020202020204" pitchFamily="34" charset="0"/>
                <a:cs typeface="Arial" panose="020B0604020202020204" pitchFamily="34" charset="0"/>
              </a:rPr>
              <a:t>.</a:t>
            </a:r>
            <a:endParaRPr lang="en-US" sz="1400" dirty="0">
              <a:latin typeface="Arial" pitchFamily="34" charset="0"/>
              <a:cs typeface="Arial" pitchFamily="34" charset="0"/>
            </a:endParaRPr>
          </a:p>
          <a:p>
            <a:pPr marL="177800" lvl="0" indent="-177800">
              <a:spcAft>
                <a:spcPts val="1200"/>
              </a:spcAft>
              <a:buFont typeface="Wingdings" pitchFamily="2" charset="2"/>
              <a:buChar char="§"/>
            </a:pPr>
            <a:r>
              <a:rPr lang="en-US" sz="1400" b="1" dirty="0" smtClean="0">
                <a:latin typeface="Arial" panose="020B0604020202020204" pitchFamily="34" charset="0"/>
                <a:cs typeface="Arial" panose="020B0604020202020204" pitchFamily="34" charset="0"/>
              </a:rPr>
              <a:t>Atmospheric </a:t>
            </a:r>
            <a:r>
              <a:rPr lang="en-US" sz="1400" b="1" dirty="0">
                <a:latin typeface="Arial" panose="020B0604020202020204" pitchFamily="34" charset="0"/>
                <a:cs typeface="Arial" panose="020B0604020202020204" pitchFamily="34" charset="0"/>
              </a:rPr>
              <a:t>System Research (ASR) </a:t>
            </a:r>
            <a:r>
              <a:rPr lang="en-US" sz="1400" dirty="0">
                <a:latin typeface="Arial" panose="020B0604020202020204" pitchFamily="34" charset="0"/>
                <a:cs typeface="Arial" panose="020B0604020202020204" pitchFamily="34" charset="0"/>
              </a:rPr>
              <a:t>addresses major uncertainties in climate change models: the role of clouds and the effects of aerosols on precipitation, and the atmospheric radiation balance. </a:t>
            </a:r>
          </a:p>
          <a:p>
            <a:pPr marL="177800" lvl="0" indent="-177800">
              <a:spcAft>
                <a:spcPts val="1200"/>
              </a:spcAft>
              <a:buFont typeface="Wingdings" pitchFamily="2" charset="2"/>
              <a:buChar char="§"/>
            </a:pPr>
            <a:r>
              <a:rPr lang="en-US" sz="1400" b="1" dirty="0">
                <a:latin typeface="Arial" panose="020B0604020202020204" pitchFamily="34" charset="0"/>
                <a:cs typeface="Arial" panose="020B0604020202020204" pitchFamily="34" charset="0"/>
              </a:rPr>
              <a:t>Environmental System Science </a:t>
            </a:r>
            <a:r>
              <a:rPr lang="en-US" sz="1400" dirty="0">
                <a:latin typeface="Arial" panose="020B0604020202020204" pitchFamily="34" charset="0"/>
                <a:cs typeface="Arial" panose="020B0604020202020204" pitchFamily="34" charset="0"/>
              </a:rPr>
              <a:t>supports research to provide a robust, predictive understanding of terrestrial surface and subsurface ecosystems. Includes Next Generation Ecosystem Experiments targeting climatically sensitive terrestrial ecosystems not well represented in models. </a:t>
            </a:r>
          </a:p>
          <a:p>
            <a:pPr marL="177800" indent="-177800">
              <a:spcAft>
                <a:spcPts val="1200"/>
              </a:spcAft>
              <a:buFont typeface="Wingdings" pitchFamily="2" charset="2"/>
              <a:buChar char="§"/>
            </a:pPr>
            <a:r>
              <a:rPr lang="en-US" sz="1400" b="1" dirty="0">
                <a:latin typeface="Arial" panose="020B0604020202020204" pitchFamily="34" charset="0"/>
                <a:cs typeface="Arial" panose="020B0604020202020204" pitchFamily="34" charset="0"/>
              </a:rPr>
              <a:t>Climate and Environmental Data Analysis and Visualization </a:t>
            </a:r>
            <a:r>
              <a:rPr lang="en-US" sz="1400" dirty="0">
                <a:latin typeface="Arial" panose="020B0604020202020204" pitchFamily="34" charset="0"/>
                <a:cs typeface="Arial" panose="020B0604020202020204" pitchFamily="34" charset="0"/>
              </a:rPr>
              <a:t>employs server side analysis to simplify analysis of large scale observations with model-generated data. </a:t>
            </a:r>
          </a:p>
          <a:p>
            <a:pPr marL="177800" lvl="0" indent="-177800">
              <a:spcAft>
                <a:spcPts val="1200"/>
              </a:spcAft>
              <a:buFont typeface="Wingdings" pitchFamily="2" charset="2"/>
              <a:buChar char="§"/>
            </a:pPr>
            <a:r>
              <a:rPr lang="en-US" sz="1400" b="1" dirty="0">
                <a:latin typeface="Arial" panose="020B0604020202020204" pitchFamily="34" charset="0"/>
                <a:cs typeface="Arial" panose="020B0604020202020204" pitchFamily="34" charset="0"/>
              </a:rPr>
              <a:t>User facilities operate at optimal levels:  ARM</a:t>
            </a:r>
            <a:r>
              <a:rPr lang="en-US" sz="1400" dirty="0">
                <a:latin typeface="Arial" panose="020B0604020202020204" pitchFamily="34" charset="0"/>
                <a:cs typeface="Arial" panose="020B0604020202020204" pitchFamily="34" charset="0"/>
              </a:rPr>
              <a:t> continues measurements at fixed sites, and mobile facilities deploy to the Arctic, Antarctic, and the </a:t>
            </a:r>
            <a:r>
              <a:rPr lang="en-US" sz="1400" dirty="0" smtClean="0">
                <a:latin typeface="Arial" panose="020B0604020202020204" pitchFamily="34" charset="0"/>
                <a:cs typeface="Arial" panose="020B0604020202020204" pitchFamily="34" charset="0"/>
              </a:rPr>
              <a:t>Atlantic </a:t>
            </a:r>
            <a:r>
              <a:rPr lang="en-US" sz="1400" dirty="0">
                <a:latin typeface="Arial" panose="020B0604020202020204" pitchFamily="34" charset="0"/>
                <a:cs typeface="Arial" panose="020B0604020202020204" pitchFamily="34" charset="0"/>
              </a:rPr>
              <a:t>Ocean. </a:t>
            </a:r>
            <a:r>
              <a:rPr lang="en-US" sz="1400" b="1" dirty="0">
                <a:latin typeface="Arial" panose="020B0604020202020204" pitchFamily="34" charset="0"/>
                <a:cs typeface="Arial" panose="020B0604020202020204" pitchFamily="34" charset="0"/>
              </a:rPr>
              <a:t>JGI</a:t>
            </a:r>
            <a:r>
              <a:rPr lang="en-US" sz="1400" dirty="0">
                <a:latin typeface="Arial" panose="020B0604020202020204" pitchFamily="34" charset="0"/>
                <a:cs typeface="Arial" panose="020B0604020202020204" pitchFamily="34" charset="0"/>
              </a:rPr>
              <a:t>  provides genome sequence data, synthesis, and analysis.</a:t>
            </a:r>
            <a:r>
              <a:rPr lang="en-US" sz="1400" b="1" dirty="0">
                <a:latin typeface="Arial" panose="020B0604020202020204" pitchFamily="34" charset="0"/>
                <a:cs typeface="Arial" panose="020B0604020202020204" pitchFamily="34" charset="0"/>
              </a:rPr>
              <a:t> EMSL</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continues novel research </a:t>
            </a:r>
            <a:r>
              <a:rPr lang="en-US" sz="1400" dirty="0">
                <a:latin typeface="Arial" panose="020B0604020202020204" pitchFamily="34" charset="0"/>
                <a:cs typeface="Arial" panose="020B0604020202020204" pitchFamily="34" charset="0"/>
              </a:rPr>
              <a:t>using the High Resolution and Mass Accuracy Capability</a:t>
            </a:r>
            <a:r>
              <a:rPr lang="en-US" sz="1400" dirty="0" smtClean="0">
                <a:latin typeface="Arial" panose="020B0604020202020204" pitchFamily="34" charset="0"/>
                <a:cs typeface="Arial" panose="020B0604020202020204" pitchFamily="34" charset="0"/>
              </a:rPr>
              <a:t>.</a:t>
            </a:r>
            <a:r>
              <a:rPr lang="en-US" sz="1400" dirty="0">
                <a:solidFill>
                  <a:prstClr val="black"/>
                </a:solidFill>
                <a:latin typeface="Arial" pitchFamily="34" charset="0"/>
                <a:cs typeface="Arial" pitchFamily="34" charset="0"/>
              </a:rPr>
              <a:t> </a:t>
            </a:r>
            <a:endParaRPr lang="en-US" sz="1400" dirty="0">
              <a:latin typeface="Arial" panose="020B0604020202020204" pitchFamily="34" charset="0"/>
              <a:cs typeface="Arial" panose="020B0604020202020204" pitchFamily="34" charset="0"/>
            </a:endParaRPr>
          </a:p>
        </p:txBody>
      </p:sp>
      <p:sp>
        <p:nvSpPr>
          <p:cNvPr id="10" name="Slide Number Placeholder 3"/>
          <p:cNvSpPr>
            <a:spLocks noGrp="1"/>
          </p:cNvSpPr>
          <p:nvPr>
            <p:ph type="sldNum" sz="quarter" idx="4294967295"/>
          </p:nvPr>
        </p:nvSpPr>
        <p:spPr>
          <a:xfrm>
            <a:off x="8491926" y="6351588"/>
            <a:ext cx="476250" cy="365125"/>
          </a:xfrm>
          <a:prstGeom prst="rect">
            <a:avLst/>
          </a:prstGeom>
        </p:spPr>
        <p:txBody>
          <a:bodyPr vert="horz" lIns="91440" tIns="45720" rIns="91440" bIns="45720" rtlCol="0" anchor="ctr"/>
          <a:lstStyle/>
          <a:p>
            <a:pPr algn="ctr" fontAlgn="auto">
              <a:spcBef>
                <a:spcPts val="0"/>
              </a:spcBef>
              <a:spcAft>
                <a:spcPts val="0"/>
              </a:spcAft>
            </a:pPr>
            <a:fld id="{6EEA275D-5A49-48A8-817D-44C3EA0A3A2F}" type="slidenum">
              <a:rPr lang="en-US" sz="1200">
                <a:solidFill>
                  <a:srgbClr val="106636"/>
                </a:solidFill>
                <a:latin typeface="Arial" pitchFamily="34" charset="0"/>
                <a:cs typeface="Arial" pitchFamily="34" charset="0"/>
              </a:rPr>
              <a:pPr algn="ctr" fontAlgn="auto">
                <a:spcBef>
                  <a:spcPts val="0"/>
                </a:spcBef>
                <a:spcAft>
                  <a:spcPts val="0"/>
                </a:spcAft>
              </a:pPr>
              <a:t>15</a:t>
            </a:fld>
            <a:endParaRPr lang="en-US" sz="12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val="21703302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13750" y="6351588"/>
            <a:ext cx="381000" cy="365125"/>
          </a:xfrm>
          <a:prstGeom prst="rect">
            <a:avLst/>
          </a:prstGeom>
        </p:spPr>
        <p:txBody>
          <a:bodyPr vert="horz" lIns="91440" tIns="45720" rIns="91440" bIns="45720" rtlCol="0" anchor="ctr"/>
          <a:lstStyle/>
          <a:p>
            <a:pPr algn="r" fontAlgn="auto">
              <a:spcBef>
                <a:spcPts val="0"/>
              </a:spcBef>
              <a:spcAft>
                <a:spcPts val="0"/>
              </a:spcAft>
            </a:pPr>
            <a:fld id="{6EEA275D-5A49-48A8-817D-44C3EA0A3A2F}" type="slidenum">
              <a:rPr lang="en-US" sz="1200">
                <a:solidFill>
                  <a:srgbClr val="106636"/>
                </a:solidFill>
                <a:latin typeface="Arial" pitchFamily="34" charset="0"/>
                <a:cs typeface="Arial" pitchFamily="34" charset="0"/>
              </a:rPr>
              <a:pPr algn="r" fontAlgn="auto">
                <a:spcBef>
                  <a:spcPts val="0"/>
                </a:spcBef>
                <a:spcAft>
                  <a:spcPts val="0"/>
                </a:spcAft>
              </a:pPr>
              <a:t>16</a:t>
            </a:fld>
            <a:endParaRPr lang="en-US" sz="1200" dirty="0">
              <a:solidFill>
                <a:srgbClr val="106636"/>
              </a:solidFill>
              <a:latin typeface="Arial" pitchFamily="34" charset="0"/>
              <a:cs typeface="Arial" pitchFamily="34" charset="0"/>
            </a:endParaRPr>
          </a:p>
        </p:txBody>
      </p:sp>
      <p:sp>
        <p:nvSpPr>
          <p:cNvPr id="9" name="Title 1"/>
          <p:cNvSpPr>
            <a:spLocks noGrp="1"/>
          </p:cNvSpPr>
          <p:nvPr>
            <p:ph type="title"/>
          </p:nvPr>
        </p:nvSpPr>
        <p:spPr>
          <a:xfrm>
            <a:off x="0" y="-191365"/>
            <a:ext cx="9144000" cy="1143000"/>
          </a:xfrm>
        </p:spPr>
        <p:txBody>
          <a:bodyPr>
            <a:normAutofit/>
          </a:bodyPr>
          <a:lstStyle/>
          <a:p>
            <a:pPr>
              <a:tabLst>
                <a:tab pos="1427163" algn="l"/>
              </a:tabLst>
            </a:pPr>
            <a:r>
              <a:rPr lang="en-US" dirty="0" smtClean="0"/>
              <a:t>FY 2017 SC Contributions to DOE Crosscuts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09159280"/>
              </p:ext>
            </p:extLst>
          </p:nvPr>
        </p:nvGraphicFramePr>
        <p:xfrm>
          <a:off x="277495" y="1538808"/>
          <a:ext cx="8595359" cy="2651762"/>
        </p:xfrm>
        <a:graphic>
          <a:graphicData uri="http://schemas.openxmlformats.org/drawingml/2006/table">
            <a:tbl>
              <a:tblPr>
                <a:tableStyleId>{5C22544A-7EE6-4342-B048-85BDC9FD1C3A}</a:tableStyleId>
              </a:tblPr>
              <a:tblGrid>
                <a:gridCol w="3058859"/>
                <a:gridCol w="903245"/>
                <a:gridCol w="926651"/>
                <a:gridCol w="926651"/>
                <a:gridCol w="926651"/>
                <a:gridCol w="926651"/>
                <a:gridCol w="926651"/>
              </a:tblGrid>
              <a:tr h="763897">
                <a:tc>
                  <a:txBody>
                    <a:bodyPr/>
                    <a:lstStyle/>
                    <a:p>
                      <a:pPr marL="0" marR="0">
                        <a:lnSpc>
                          <a:spcPct val="105000"/>
                        </a:lnSpc>
                        <a:spcBef>
                          <a:spcPts val="250"/>
                        </a:spcBef>
                        <a:spcAft>
                          <a:spcPts val="250"/>
                        </a:spcAft>
                      </a:pPr>
                      <a:r>
                        <a:rPr lang="en-US" sz="1600" kern="800" dirty="0">
                          <a:effectLst/>
                          <a:latin typeface="Arial Narrow" panose="020B0606020202030204" pitchFamily="34" charset="0"/>
                        </a:rPr>
                        <a:t> </a:t>
                      </a:r>
                      <a:endParaRPr lang="en-US" sz="1600" kern="800" dirty="0">
                        <a:effectLst/>
                        <a:latin typeface="Arial Narrow" panose="020B0606020202030204" pitchFamily="34" charset="0"/>
                        <a:ea typeface="Times New Roman"/>
                        <a:cs typeface="Times New Roman"/>
                      </a:endParaRPr>
                    </a:p>
                  </a:txBody>
                  <a:tcPr marL="45720" marR="4572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250"/>
                        </a:spcBef>
                        <a:spcAft>
                          <a:spcPts val="250"/>
                        </a:spcAft>
                      </a:pPr>
                      <a:r>
                        <a:rPr lang="en-US" sz="1600" kern="800" dirty="0" err="1" smtClean="0">
                          <a:effectLst/>
                          <a:latin typeface="Arial Narrow" panose="020B0606020202030204" pitchFamily="34" charset="0"/>
                        </a:rPr>
                        <a:t>Adv</a:t>
                      </a:r>
                      <a:r>
                        <a:rPr lang="en-US" sz="1600" kern="800" dirty="0" smtClean="0">
                          <a:effectLst/>
                          <a:latin typeface="Arial Narrow" panose="020B0606020202030204" pitchFamily="34" charset="0"/>
                        </a:rPr>
                        <a:t> Mat</a:t>
                      </a:r>
                      <a:endParaRPr lang="en-US" sz="1600" kern="800" dirty="0">
                        <a:effectLst/>
                        <a:latin typeface="Arial Narrow" panose="020B0606020202030204" pitchFamily="34" charset="0"/>
                        <a:ea typeface="Times New Roman"/>
                        <a:cs typeface="Times New Roman"/>
                      </a:endParaRPr>
                    </a:p>
                  </a:txBody>
                  <a:tcPr marL="45720" marR="4572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250"/>
                        </a:spcBef>
                        <a:spcAft>
                          <a:spcPts val="250"/>
                        </a:spcAft>
                      </a:pPr>
                      <a:r>
                        <a:rPr lang="en-US" sz="1600" kern="100" dirty="0" smtClean="0">
                          <a:effectLst/>
                          <a:latin typeface="Arial Narrow" panose="020B0606020202030204" pitchFamily="34" charset="0"/>
                        </a:rPr>
                        <a:t>ECI</a:t>
                      </a:r>
                      <a:endParaRPr lang="en-US" sz="1600" kern="800" dirty="0">
                        <a:effectLst/>
                        <a:latin typeface="Arial Narrow" panose="020B0606020202030204" pitchFamily="34" charset="0"/>
                        <a:ea typeface="Times New Roman"/>
                        <a:cs typeface="Times New Roman"/>
                      </a:endParaRPr>
                    </a:p>
                  </a:txBody>
                  <a:tcPr marL="45720" marR="4572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250"/>
                        </a:spcBef>
                        <a:spcAft>
                          <a:spcPts val="250"/>
                        </a:spcAft>
                      </a:pPr>
                      <a:r>
                        <a:rPr lang="en-US" sz="1600" kern="100" dirty="0" smtClean="0">
                          <a:effectLst/>
                          <a:latin typeface="Arial Narrow" panose="020B0606020202030204" pitchFamily="34" charset="0"/>
                        </a:rPr>
                        <a:t>Sub-surface</a:t>
                      </a:r>
                      <a:endParaRPr lang="en-US" sz="1600" kern="800" dirty="0">
                        <a:effectLst/>
                        <a:latin typeface="Arial Narrow" panose="020B0606020202030204" pitchFamily="34" charset="0"/>
                        <a:ea typeface="Times New Roman"/>
                        <a:cs typeface="Times New Roman"/>
                      </a:endParaRPr>
                    </a:p>
                  </a:txBody>
                  <a:tcPr marL="45720" marR="4572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250"/>
                        </a:spcBef>
                        <a:spcAft>
                          <a:spcPts val="250"/>
                        </a:spcAft>
                      </a:pPr>
                      <a:r>
                        <a:rPr lang="en-US" sz="1600" kern="100">
                          <a:effectLst/>
                          <a:latin typeface="Arial Narrow" panose="020B0606020202030204" pitchFamily="34" charset="0"/>
                        </a:rPr>
                        <a:t>EWN</a:t>
                      </a:r>
                      <a:endParaRPr lang="en-US" sz="1600" kern="800">
                        <a:effectLst/>
                        <a:latin typeface="Arial Narrow" panose="020B0606020202030204" pitchFamily="34" charset="0"/>
                        <a:ea typeface="Times New Roman"/>
                        <a:cs typeface="Times New Roman"/>
                      </a:endParaRPr>
                    </a:p>
                  </a:txBody>
                  <a:tcPr marL="45720" marR="4572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250"/>
                        </a:spcBef>
                        <a:spcAft>
                          <a:spcPts val="250"/>
                        </a:spcAft>
                      </a:pPr>
                      <a:r>
                        <a:rPr lang="en-US" sz="1600" kern="800" dirty="0" smtClean="0">
                          <a:effectLst/>
                          <a:latin typeface="Arial Narrow" panose="020B0606020202030204" pitchFamily="34" charset="0"/>
                        </a:rPr>
                        <a:t>Cyber- </a:t>
                      </a:r>
                      <a:r>
                        <a:rPr lang="en-US" sz="1600" kern="800" dirty="0">
                          <a:effectLst/>
                          <a:latin typeface="Arial Narrow" panose="020B0606020202030204" pitchFamily="34" charset="0"/>
                        </a:rPr>
                        <a:t>security</a:t>
                      </a:r>
                      <a:endParaRPr lang="en-US" sz="1600" kern="800" dirty="0">
                        <a:effectLst/>
                        <a:latin typeface="Arial Narrow" panose="020B0606020202030204" pitchFamily="34" charset="0"/>
                        <a:ea typeface="Times New Roman"/>
                        <a:cs typeface="Times New Roman"/>
                      </a:endParaRPr>
                    </a:p>
                  </a:txBody>
                  <a:tcPr marL="45720" marR="4572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250"/>
                        </a:spcBef>
                        <a:spcAft>
                          <a:spcPts val="250"/>
                        </a:spcAft>
                      </a:pPr>
                      <a:r>
                        <a:rPr lang="en-US" sz="1600" kern="800">
                          <a:effectLst/>
                          <a:latin typeface="Arial Narrow" panose="020B0606020202030204" pitchFamily="34" charset="0"/>
                        </a:rPr>
                        <a:t>Total</a:t>
                      </a:r>
                      <a:endParaRPr lang="en-US" sz="1600" kern="800">
                        <a:effectLst/>
                        <a:latin typeface="Arial Narrow" panose="020B0606020202030204" pitchFamily="34" charset="0"/>
                        <a:ea typeface="Times New Roman"/>
                        <a:cs typeface="Times New Roman"/>
                      </a:endParaRPr>
                    </a:p>
                  </a:txBody>
                  <a:tcPr marL="45720" marR="4572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7573">
                <a:tc>
                  <a:txBody>
                    <a:bodyPr/>
                    <a:lstStyle/>
                    <a:p>
                      <a:pPr marL="0" marR="0">
                        <a:lnSpc>
                          <a:spcPct val="100000"/>
                        </a:lnSpc>
                        <a:spcBef>
                          <a:spcPts val="600"/>
                        </a:spcBef>
                        <a:spcAft>
                          <a:spcPts val="600"/>
                        </a:spcAft>
                      </a:pPr>
                      <a:r>
                        <a:rPr lang="en-US" sz="1600" kern="100" dirty="0">
                          <a:effectLst/>
                          <a:latin typeface="Arial Narrow" panose="020B0606020202030204" pitchFamily="34" charset="0"/>
                        </a:rPr>
                        <a:t>Advanced Scientific </a:t>
                      </a:r>
                      <a:r>
                        <a:rPr lang="en-US" sz="1600" kern="100" dirty="0" smtClean="0">
                          <a:effectLst/>
                          <a:latin typeface="Arial Narrow" panose="020B0606020202030204" pitchFamily="34" charset="0"/>
                        </a:rPr>
                        <a:t>Computing Res.</a:t>
                      </a:r>
                    </a:p>
                  </a:txBody>
                  <a:tcPr marL="45720" marR="45720" marT="0" marB="0" anchor="ctr">
                    <a:lnL w="12700" cap="flat" cmpd="sng" algn="ctr">
                      <a:solidFill>
                        <a:schemeClr val="tx1"/>
                      </a:solidFill>
                      <a:prstDash val="solid"/>
                      <a:round/>
                      <a:headEnd type="none" w="med" len="med"/>
                      <a:tailEnd type="none" w="med" len="med"/>
                    </a:lnL>
                  </a:tcP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154,000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a:effectLst/>
                          <a:latin typeface="Arial Narrow" panose="020B0606020202030204" pitchFamily="34" charset="0"/>
                        </a:rPr>
                        <a:t>0</a:t>
                      </a:r>
                      <a:endParaRPr lang="en-US" sz="1600" kern="80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a:effectLst/>
                          <a:latin typeface="Arial Narrow" panose="020B0606020202030204" pitchFamily="34" charset="0"/>
                        </a:rPr>
                        <a:t>0</a:t>
                      </a:r>
                      <a:endParaRPr lang="en-US" sz="1600" kern="80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489585" algn="dec"/>
                        </a:tabLst>
                      </a:pPr>
                      <a:r>
                        <a:rPr lang="en-US" sz="1600" kern="100">
                          <a:effectLst/>
                          <a:latin typeface="Arial Narrow" panose="020B0606020202030204" pitchFamily="34" charset="0"/>
                        </a:rPr>
                        <a:t>0</a:t>
                      </a:r>
                      <a:endParaRPr lang="en-US" sz="1600" kern="80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40385" algn="dec"/>
                        </a:tabLst>
                      </a:pPr>
                      <a:r>
                        <a:rPr lang="en-US" sz="1600" kern="100">
                          <a:effectLst/>
                          <a:latin typeface="Arial Narrow" panose="020B0606020202030204" pitchFamily="34" charset="0"/>
                        </a:rPr>
                        <a:t>154,000</a:t>
                      </a:r>
                      <a:endParaRPr lang="en-US" sz="1600" kern="800">
                        <a:effectLst/>
                        <a:latin typeface="Arial Narrow" panose="020B0606020202030204" pitchFamily="34" charset="0"/>
                        <a:ea typeface="Times New Roman"/>
                        <a:cs typeface="Times New Roman"/>
                      </a:endParaRPr>
                    </a:p>
                  </a:txBody>
                  <a:tcPr marL="45720" marR="45720" marT="0" marB="0" anchor="ctr">
                    <a:lnR w="12700" cap="flat" cmpd="sng" algn="ctr">
                      <a:solidFill>
                        <a:schemeClr val="tx1"/>
                      </a:solidFill>
                      <a:prstDash val="solid"/>
                      <a:round/>
                      <a:headEnd type="none" w="med" len="med"/>
                      <a:tailEnd type="none" w="med" len="med"/>
                    </a:lnR>
                  </a:tcPr>
                </a:tc>
              </a:tr>
              <a:tr h="377573">
                <a:tc>
                  <a:txBody>
                    <a:bodyPr/>
                    <a:lstStyle/>
                    <a:p>
                      <a:pPr marL="0" marR="0">
                        <a:lnSpc>
                          <a:spcPct val="100000"/>
                        </a:lnSpc>
                        <a:spcBef>
                          <a:spcPts val="600"/>
                        </a:spcBef>
                        <a:spcAft>
                          <a:spcPts val="600"/>
                        </a:spcAft>
                      </a:pPr>
                      <a:r>
                        <a:rPr lang="en-US" sz="1600" kern="100" dirty="0">
                          <a:solidFill>
                            <a:srgbClr val="FF0000"/>
                          </a:solidFill>
                          <a:effectLst/>
                          <a:latin typeface="Arial Narrow" panose="020B0606020202030204" pitchFamily="34" charset="0"/>
                        </a:rPr>
                        <a:t>Basic Energy Sciences</a:t>
                      </a:r>
                      <a:endParaRPr lang="en-US" sz="1600" kern="800" dirty="0">
                        <a:solidFill>
                          <a:srgbClr val="FF0000"/>
                        </a:solidFill>
                        <a:effectLst/>
                        <a:latin typeface="Arial Narrow" panose="020B0606020202030204" pitchFamily="34" charset="0"/>
                        <a:ea typeface="Times New Roman"/>
                        <a:cs typeface="Times New Roman"/>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marL="0" marR="0" algn="r">
                        <a:lnSpc>
                          <a:spcPct val="100000"/>
                        </a:lnSpc>
                        <a:spcBef>
                          <a:spcPts val="600"/>
                        </a:spcBef>
                        <a:spcAft>
                          <a:spcPts val="600"/>
                        </a:spcAft>
                        <a:tabLst>
                          <a:tab pos="596265" algn="dec"/>
                        </a:tabLst>
                      </a:pPr>
                      <a:r>
                        <a:rPr lang="en-US" sz="1600" kern="100" dirty="0" smtClean="0">
                          <a:effectLst/>
                          <a:latin typeface="Arial Narrow" panose="020B0606020202030204" pitchFamily="34" charset="0"/>
                        </a:rPr>
                        <a:t>17,600</a:t>
                      </a:r>
                      <a:endParaRPr lang="en-US" sz="1600" kern="800" baseline="300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indent="0" algn="r" defTabSz="914400" rtl="0" eaLnBrk="1" fontAlgn="auto" latinLnBrk="0" hangingPunct="1">
                        <a:lnSpc>
                          <a:spcPct val="100000"/>
                        </a:lnSpc>
                        <a:spcBef>
                          <a:spcPts val="600"/>
                        </a:spcBef>
                        <a:spcAft>
                          <a:spcPts val="600"/>
                        </a:spcAft>
                        <a:buClrTx/>
                        <a:buSzTx/>
                        <a:buFontTx/>
                        <a:buNone/>
                        <a:tabLst>
                          <a:tab pos="596265" algn="dec"/>
                        </a:tabLst>
                        <a:defRPr/>
                      </a:pPr>
                      <a:r>
                        <a:rPr lang="en-US" sz="1600" kern="100" dirty="0" smtClean="0">
                          <a:effectLst/>
                          <a:latin typeface="Arial Narrow" panose="020B0606020202030204" pitchFamily="34" charset="0"/>
                        </a:rPr>
                        <a:t>26,000</a:t>
                      </a:r>
                      <a:endParaRPr lang="en-US" sz="1600" kern="800" baseline="30000" dirty="0" smtClean="0">
                        <a:effectLst/>
                        <a:latin typeface="Arial Narrow" panose="020B0606020202030204" pitchFamily="34" charset="0"/>
                        <a:ea typeface="Times New Roman"/>
                        <a:cs typeface="Times New Roman"/>
                      </a:endParaRPr>
                    </a:p>
                  </a:txBody>
                  <a:tcPr marL="45720" marR="45720" marT="0" marB="0" anchor="ctr"/>
                </a:tc>
                <a:tc>
                  <a:txBody>
                    <a:bodyPr/>
                    <a:lstStyle/>
                    <a:p>
                      <a:pPr marL="0" marR="0" indent="0" algn="r" defTabSz="914400" rtl="0" eaLnBrk="1" fontAlgn="auto" latinLnBrk="0" hangingPunct="1">
                        <a:lnSpc>
                          <a:spcPct val="100000"/>
                        </a:lnSpc>
                        <a:spcBef>
                          <a:spcPts val="600"/>
                        </a:spcBef>
                        <a:spcAft>
                          <a:spcPts val="600"/>
                        </a:spcAft>
                        <a:buClrTx/>
                        <a:buSzTx/>
                        <a:buFontTx/>
                        <a:buNone/>
                        <a:tabLst>
                          <a:tab pos="596265" algn="dec"/>
                        </a:tabLst>
                        <a:defRPr/>
                      </a:pPr>
                      <a:r>
                        <a:rPr lang="en-US" sz="1600" kern="100" dirty="0" smtClean="0">
                          <a:effectLst/>
                          <a:latin typeface="Arial Narrow" panose="020B0606020202030204" pitchFamily="34" charset="0"/>
                        </a:rPr>
                        <a:t>41,300</a:t>
                      </a:r>
                      <a:endParaRPr lang="en-US" sz="1600" kern="800" baseline="30000" dirty="0" smtClean="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a:effectLst/>
                          <a:latin typeface="Arial Narrow" panose="020B0606020202030204" pitchFamily="34" charset="0"/>
                        </a:rPr>
                        <a:t>0</a:t>
                      </a:r>
                      <a:endParaRPr lang="en-US" sz="1600" kern="80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489585" algn="dec"/>
                        </a:tabLst>
                      </a:pPr>
                      <a:r>
                        <a:rPr lang="en-US" sz="1600" kern="100">
                          <a:effectLst/>
                          <a:latin typeface="Arial Narrow" panose="020B0606020202030204" pitchFamily="34" charset="0"/>
                        </a:rPr>
                        <a:t>0</a:t>
                      </a:r>
                      <a:endParaRPr lang="en-US" sz="1600" kern="80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40385" algn="dec"/>
                        </a:tabLst>
                      </a:pPr>
                      <a:r>
                        <a:rPr lang="en-US" sz="1600" kern="100" dirty="0" smtClean="0">
                          <a:effectLst/>
                          <a:latin typeface="Arial Narrow" panose="020B0606020202030204" pitchFamily="34" charset="0"/>
                        </a:rPr>
                        <a:t>84,900</a:t>
                      </a:r>
                      <a:endParaRPr lang="en-US" sz="1600" kern="800" dirty="0">
                        <a:effectLst/>
                        <a:latin typeface="Arial Narrow" panose="020B0606020202030204" pitchFamily="34" charset="0"/>
                        <a:ea typeface="Times New Roman"/>
                        <a:cs typeface="Times New Roman"/>
                      </a:endParaRPr>
                    </a:p>
                  </a:txBody>
                  <a:tcPr marL="45720" marR="45720" marT="0" marB="0" anchor="ctr">
                    <a:lnR w="12700" cap="flat" cmpd="sng" algn="ctr">
                      <a:solidFill>
                        <a:schemeClr val="tx1"/>
                      </a:solidFill>
                      <a:prstDash val="solid"/>
                      <a:round/>
                      <a:headEnd type="none" w="med" len="med"/>
                      <a:tailEnd type="none" w="med" len="med"/>
                    </a:lnR>
                  </a:tcPr>
                </a:tc>
              </a:tr>
              <a:tr h="377573">
                <a:tc>
                  <a:txBody>
                    <a:bodyPr/>
                    <a:lstStyle/>
                    <a:p>
                      <a:pPr marL="0" marR="0">
                        <a:lnSpc>
                          <a:spcPct val="100000"/>
                        </a:lnSpc>
                        <a:spcBef>
                          <a:spcPts val="600"/>
                        </a:spcBef>
                        <a:spcAft>
                          <a:spcPts val="600"/>
                        </a:spcAft>
                      </a:pPr>
                      <a:r>
                        <a:rPr lang="en-US" sz="1600" kern="100" dirty="0">
                          <a:effectLst/>
                          <a:latin typeface="Arial Narrow" panose="020B0606020202030204" pitchFamily="34" charset="0"/>
                        </a:rPr>
                        <a:t>Biological and Environmental Research</a:t>
                      </a:r>
                      <a:endParaRPr lang="en-US" sz="1600" kern="800" dirty="0">
                        <a:effectLst/>
                        <a:latin typeface="Arial Narrow" panose="020B0606020202030204" pitchFamily="34" charset="0"/>
                        <a:ea typeface="Times New Roman"/>
                        <a:cs typeface="Times New Roman"/>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indent="0" algn="r" defTabSz="914400" rtl="0" eaLnBrk="1" fontAlgn="auto" latinLnBrk="0" hangingPunct="1">
                        <a:lnSpc>
                          <a:spcPct val="100000"/>
                        </a:lnSpc>
                        <a:spcBef>
                          <a:spcPts val="600"/>
                        </a:spcBef>
                        <a:spcAft>
                          <a:spcPts val="600"/>
                        </a:spcAft>
                        <a:buClrTx/>
                        <a:buSzTx/>
                        <a:buFontTx/>
                        <a:buNone/>
                        <a:tabLst>
                          <a:tab pos="596265" algn="dec"/>
                        </a:tabLst>
                        <a:defRPr/>
                      </a:pPr>
                      <a:r>
                        <a:rPr lang="en-US" sz="1600" kern="100" dirty="0" smtClean="0">
                          <a:effectLst/>
                          <a:latin typeface="Arial Narrow" panose="020B0606020202030204" pitchFamily="34" charset="0"/>
                        </a:rPr>
                        <a:t>10,000</a:t>
                      </a:r>
                      <a:endParaRPr lang="en-US" sz="1600" kern="800" baseline="30000" dirty="0" smtClean="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indent="0" algn="r" defTabSz="914400" rtl="0" eaLnBrk="1" fontAlgn="auto" latinLnBrk="0" hangingPunct="1">
                        <a:lnSpc>
                          <a:spcPct val="100000"/>
                        </a:lnSpc>
                        <a:spcBef>
                          <a:spcPts val="600"/>
                        </a:spcBef>
                        <a:spcAft>
                          <a:spcPts val="600"/>
                        </a:spcAft>
                        <a:buClrTx/>
                        <a:buSzTx/>
                        <a:buFontTx/>
                        <a:buNone/>
                        <a:tabLst>
                          <a:tab pos="596265" algn="dec"/>
                        </a:tabLst>
                        <a:defRPr/>
                      </a:pPr>
                      <a:r>
                        <a:rPr lang="en-US" sz="1600" kern="100" dirty="0" smtClean="0">
                          <a:effectLst/>
                          <a:latin typeface="Arial Narrow" panose="020B0606020202030204" pitchFamily="34" charset="0"/>
                        </a:rPr>
                        <a:t>24,300</a:t>
                      </a:r>
                      <a:endParaRPr lang="en-US" sz="1600" kern="800" baseline="30000" dirty="0" smtClean="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48958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40385" algn="dec"/>
                        </a:tabLst>
                      </a:pPr>
                      <a:r>
                        <a:rPr lang="en-US" sz="1600" kern="100" dirty="0" smtClean="0">
                          <a:effectLst/>
                          <a:latin typeface="Arial Narrow" panose="020B0606020202030204" pitchFamily="34" charset="0"/>
                        </a:rPr>
                        <a:t>34,300</a:t>
                      </a:r>
                      <a:endParaRPr lang="en-US" sz="1600" kern="800" dirty="0">
                        <a:effectLst/>
                        <a:latin typeface="Arial Narrow" panose="020B0606020202030204" pitchFamily="34" charset="0"/>
                        <a:ea typeface="Times New Roman"/>
                        <a:cs typeface="Times New Roman"/>
                      </a:endParaRPr>
                    </a:p>
                  </a:txBody>
                  <a:tcPr marL="45720" marR="45720" marT="0" marB="0" anchor="ctr">
                    <a:lnR w="12700" cap="flat" cmpd="sng" algn="ctr">
                      <a:solidFill>
                        <a:schemeClr val="tx1"/>
                      </a:solidFill>
                      <a:prstDash val="solid"/>
                      <a:round/>
                      <a:headEnd type="none" w="med" len="med"/>
                      <a:tailEnd type="none" w="med" len="med"/>
                    </a:lnR>
                  </a:tcPr>
                </a:tc>
              </a:tr>
              <a:tr h="377573">
                <a:tc>
                  <a:txBody>
                    <a:bodyPr/>
                    <a:lstStyle/>
                    <a:p>
                      <a:pPr marL="0" marR="0">
                        <a:lnSpc>
                          <a:spcPct val="100000"/>
                        </a:lnSpc>
                        <a:spcBef>
                          <a:spcPts val="600"/>
                        </a:spcBef>
                        <a:spcAft>
                          <a:spcPts val="600"/>
                        </a:spcAft>
                      </a:pPr>
                      <a:r>
                        <a:rPr lang="en-US" sz="1600" kern="100" dirty="0">
                          <a:effectLst/>
                          <a:latin typeface="Arial Narrow" panose="020B0606020202030204" pitchFamily="34" charset="0"/>
                        </a:rPr>
                        <a:t>Safeguards and </a:t>
                      </a:r>
                      <a:r>
                        <a:rPr lang="en-US" sz="1600" kern="100" dirty="0" smtClean="0">
                          <a:effectLst/>
                          <a:latin typeface="Arial Narrow" panose="020B0606020202030204" pitchFamily="34" charset="0"/>
                        </a:rPr>
                        <a:t>Security</a:t>
                      </a:r>
                      <a:endParaRPr lang="en-US" sz="1600" kern="800" dirty="0">
                        <a:effectLst/>
                        <a:latin typeface="Arial Narrow" panose="020B0606020202030204" pitchFamily="34" charset="0"/>
                        <a:ea typeface="Times New Roman"/>
                        <a:cs typeface="Times New Roman"/>
                      </a:endParaRPr>
                    </a:p>
                  </a:txBody>
                  <a:tcPr marL="45720" marR="45720" marT="0" marB="0" anchor="ctr">
                    <a:lnL w="12700" cap="flat" cmpd="sng" algn="ctr">
                      <a:solidFill>
                        <a:schemeClr val="tx1"/>
                      </a:solidFill>
                      <a:prstDash val="solid"/>
                      <a:round/>
                      <a:headEnd type="none" w="med" len="med"/>
                      <a:tailEnd type="none" w="med" len="med"/>
                    </a:lnL>
                  </a:tcP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0</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algn="r">
                        <a:lnSpc>
                          <a:spcPct val="100000"/>
                        </a:lnSpc>
                        <a:spcBef>
                          <a:spcPts val="600"/>
                        </a:spcBef>
                        <a:spcAft>
                          <a:spcPts val="600"/>
                        </a:spcAft>
                        <a:tabLst>
                          <a:tab pos="489585" algn="dec"/>
                        </a:tabLst>
                      </a:pPr>
                      <a:r>
                        <a:rPr lang="en-US" sz="1600" kern="100" dirty="0" smtClean="0">
                          <a:effectLst/>
                          <a:latin typeface="Arial Narrow" panose="020B0606020202030204" pitchFamily="34" charset="0"/>
                        </a:rPr>
                        <a:t>27,197</a:t>
                      </a:r>
                      <a:endParaRPr lang="en-US" sz="1600" kern="800" dirty="0">
                        <a:effectLst/>
                        <a:latin typeface="Arial Narrow" panose="020B0606020202030204" pitchFamily="34" charset="0"/>
                        <a:ea typeface="Times New Roman"/>
                        <a:cs typeface="Times New Roman"/>
                      </a:endParaRPr>
                    </a:p>
                  </a:txBody>
                  <a:tcPr marL="45720" marR="45720" marT="0" marB="0" anchor="ctr"/>
                </a:tc>
                <a:tc>
                  <a:txBody>
                    <a:bodyPr/>
                    <a:lstStyle/>
                    <a:p>
                      <a:pPr marL="0" marR="0" indent="0" algn="r" defTabSz="914400" rtl="0" eaLnBrk="1" fontAlgn="auto" latinLnBrk="0" hangingPunct="1">
                        <a:lnSpc>
                          <a:spcPct val="100000"/>
                        </a:lnSpc>
                        <a:spcBef>
                          <a:spcPts val="600"/>
                        </a:spcBef>
                        <a:spcAft>
                          <a:spcPts val="600"/>
                        </a:spcAft>
                        <a:buClrTx/>
                        <a:buSzTx/>
                        <a:buFontTx/>
                        <a:buNone/>
                        <a:tabLst>
                          <a:tab pos="540385" algn="dec"/>
                        </a:tabLst>
                        <a:defRPr/>
                      </a:pPr>
                      <a:r>
                        <a:rPr lang="en-US" sz="1600" kern="100" dirty="0" smtClean="0">
                          <a:effectLst/>
                          <a:latin typeface="Arial Narrow" panose="020B0606020202030204" pitchFamily="34" charset="0"/>
                        </a:rPr>
                        <a:t>27,197</a:t>
                      </a:r>
                      <a:endParaRPr lang="en-US" sz="1600" kern="800" dirty="0" smtClean="0">
                        <a:effectLst/>
                        <a:latin typeface="Arial Narrow" panose="020B0606020202030204" pitchFamily="34" charset="0"/>
                        <a:ea typeface="Times New Roman"/>
                        <a:cs typeface="Times New Roman"/>
                      </a:endParaRPr>
                    </a:p>
                  </a:txBody>
                  <a:tcPr marL="45720" marR="45720" marT="0" marB="0" anchor="ctr">
                    <a:lnR w="12700" cap="flat" cmpd="sng" algn="ctr">
                      <a:solidFill>
                        <a:schemeClr val="tx1"/>
                      </a:solidFill>
                      <a:prstDash val="solid"/>
                      <a:round/>
                      <a:headEnd type="none" w="med" len="med"/>
                      <a:tailEnd type="none" w="med" len="med"/>
                    </a:lnR>
                  </a:tcPr>
                </a:tc>
              </a:tr>
              <a:tr h="377573">
                <a:tc>
                  <a:txBody>
                    <a:bodyPr/>
                    <a:lstStyle/>
                    <a:p>
                      <a:pPr marL="0" marR="0">
                        <a:lnSpc>
                          <a:spcPct val="100000"/>
                        </a:lnSpc>
                        <a:spcBef>
                          <a:spcPts val="600"/>
                        </a:spcBef>
                        <a:spcAft>
                          <a:spcPts val="600"/>
                        </a:spcAft>
                      </a:pPr>
                      <a:r>
                        <a:rPr lang="en-US" sz="1600" kern="100" dirty="0">
                          <a:effectLst/>
                          <a:latin typeface="Arial Narrow" panose="020B0606020202030204" pitchFamily="34" charset="0"/>
                        </a:rPr>
                        <a:t>Total, </a:t>
                      </a:r>
                      <a:r>
                        <a:rPr lang="en-US" sz="1600" kern="100" dirty="0" smtClean="0">
                          <a:effectLst/>
                          <a:latin typeface="Arial Narrow" panose="020B0606020202030204" pitchFamily="34" charset="0"/>
                        </a:rPr>
                        <a:t>SC Contribution</a:t>
                      </a:r>
                      <a:r>
                        <a:rPr lang="en-US" sz="1600" kern="100" baseline="0" dirty="0" smtClean="0">
                          <a:effectLst/>
                          <a:latin typeface="Arial Narrow" panose="020B0606020202030204" pitchFamily="34" charset="0"/>
                        </a:rPr>
                        <a:t> </a:t>
                      </a:r>
                      <a:r>
                        <a:rPr lang="en-US" sz="1600" kern="100" dirty="0" smtClean="0">
                          <a:effectLst/>
                          <a:latin typeface="Arial Narrow" panose="020B0606020202030204" pitchFamily="34" charset="0"/>
                        </a:rPr>
                        <a:t>Crosscuts</a:t>
                      </a:r>
                      <a:endParaRPr lang="en-US" sz="1600" kern="800" dirty="0">
                        <a:effectLst/>
                        <a:latin typeface="Arial Narrow" panose="020B0606020202030204" pitchFamily="34" charset="0"/>
                        <a:ea typeface="Times New Roman"/>
                        <a:cs typeface="Times New Roman"/>
                      </a:endParaRPr>
                    </a:p>
                  </a:txBody>
                  <a:tcPr marL="45720" marR="4572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tabLst>
                          <a:tab pos="596265" algn="dec"/>
                        </a:tabLst>
                      </a:pPr>
                      <a:r>
                        <a:rPr lang="en-US" sz="1600" kern="100" dirty="0" smtClean="0">
                          <a:effectLst/>
                          <a:latin typeface="Arial Narrow" panose="020B0606020202030204" pitchFamily="34" charset="0"/>
                        </a:rPr>
                        <a:t>17,600</a:t>
                      </a:r>
                      <a:endParaRPr lang="en-US" sz="1600" kern="800" dirty="0">
                        <a:effectLst/>
                        <a:latin typeface="Arial Narrow" panose="020B0606020202030204" pitchFamily="34" charset="0"/>
                        <a:ea typeface="Times New Roman"/>
                        <a:cs typeface="Times New Roman"/>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tabLst>
                          <a:tab pos="596265" algn="dec"/>
                        </a:tabLst>
                      </a:pPr>
                      <a:r>
                        <a:rPr lang="en-US" sz="1600" kern="100">
                          <a:effectLst/>
                          <a:latin typeface="Arial Narrow" panose="020B0606020202030204" pitchFamily="34" charset="0"/>
                        </a:rPr>
                        <a:t>190,000</a:t>
                      </a:r>
                      <a:endParaRPr lang="en-US" sz="1600" kern="800">
                        <a:effectLst/>
                        <a:latin typeface="Arial Narrow" panose="020B0606020202030204" pitchFamily="34" charset="0"/>
                        <a:ea typeface="Times New Roman"/>
                        <a:cs typeface="Times New Roman"/>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41,300</a:t>
                      </a:r>
                      <a:endParaRPr lang="en-US" sz="1600" kern="800" dirty="0">
                        <a:effectLst/>
                        <a:latin typeface="Arial Narrow" panose="020B0606020202030204" pitchFamily="34" charset="0"/>
                        <a:ea typeface="Times New Roman"/>
                        <a:cs typeface="Times New Roman"/>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tabLst>
                          <a:tab pos="596265" algn="dec"/>
                        </a:tabLst>
                      </a:pPr>
                      <a:r>
                        <a:rPr lang="en-US" sz="1600" kern="100" dirty="0">
                          <a:effectLst/>
                          <a:latin typeface="Arial Narrow" panose="020B0606020202030204" pitchFamily="34" charset="0"/>
                        </a:rPr>
                        <a:t>24,300</a:t>
                      </a:r>
                      <a:endParaRPr lang="en-US" sz="1600" kern="800" dirty="0">
                        <a:effectLst/>
                        <a:latin typeface="Arial Narrow" panose="020B0606020202030204" pitchFamily="34" charset="0"/>
                        <a:ea typeface="Times New Roman"/>
                        <a:cs typeface="Times New Roman"/>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tabLst>
                          <a:tab pos="489585" algn="dec"/>
                        </a:tabLst>
                      </a:pPr>
                      <a:r>
                        <a:rPr lang="en-US" sz="1600" kern="100" dirty="0" smtClean="0">
                          <a:effectLst/>
                          <a:latin typeface="Arial Narrow" panose="020B0606020202030204" pitchFamily="34" charset="0"/>
                        </a:rPr>
                        <a:t>27,197</a:t>
                      </a:r>
                      <a:endParaRPr lang="en-US" sz="1600" kern="800" dirty="0">
                        <a:effectLst/>
                        <a:latin typeface="Arial Narrow" panose="020B0606020202030204" pitchFamily="34" charset="0"/>
                        <a:ea typeface="Times New Roman"/>
                        <a:cs typeface="Times New Roman"/>
                      </a:endParaRPr>
                    </a:p>
                  </a:txBody>
                  <a:tcPr marL="45720" marR="45720"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tabLst>
                          <a:tab pos="540385" algn="dec"/>
                        </a:tabLst>
                      </a:pPr>
                      <a:r>
                        <a:rPr lang="en-US" sz="1600" kern="100" dirty="0" smtClean="0">
                          <a:effectLst/>
                          <a:latin typeface="Arial Narrow" panose="020B0606020202030204" pitchFamily="34" charset="0"/>
                        </a:rPr>
                        <a:t>300,397</a:t>
                      </a:r>
                      <a:endParaRPr lang="en-US" sz="1600" kern="800" dirty="0">
                        <a:effectLst/>
                        <a:latin typeface="Arial Narrow" panose="020B0606020202030204" pitchFamily="34" charset="0"/>
                        <a:ea typeface="Times New Roman"/>
                        <a:cs typeface="Times New Roman"/>
                      </a:endParaRPr>
                    </a:p>
                  </a:txBody>
                  <a:tcPr marL="45720" marR="4572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1727195" y="4406826"/>
            <a:ext cx="6189436" cy="1169551"/>
          </a:xfrm>
          <a:prstGeom prst="rect">
            <a:avLst/>
          </a:prstGeom>
          <a:solidFill>
            <a:schemeClr val="bg1"/>
          </a:solidFill>
        </p:spPr>
        <p:txBody>
          <a:bodyPr wrap="square">
            <a:spAutoFit/>
          </a:bodyPr>
          <a:lstStyle/>
          <a:p>
            <a:pPr marL="1481138" indent="-1481138"/>
            <a:r>
              <a:rPr lang="en-US" sz="1400" b="1" dirty="0" err="1"/>
              <a:t>Adv</a:t>
            </a:r>
            <a:r>
              <a:rPr lang="en-US" sz="1400" b="1" dirty="0"/>
              <a:t> </a:t>
            </a:r>
            <a:r>
              <a:rPr lang="en-US" sz="1400" b="1" dirty="0" smtClean="0"/>
              <a:t>Mat:	</a:t>
            </a:r>
            <a:r>
              <a:rPr lang="en-US" sz="1400" dirty="0" smtClean="0"/>
              <a:t>Advanced Materials Crosscut</a:t>
            </a:r>
          </a:p>
          <a:p>
            <a:pPr marL="1481138" indent="-1481138"/>
            <a:r>
              <a:rPr lang="en-US" sz="1400" b="1" dirty="0" smtClean="0"/>
              <a:t>ECI:	</a:t>
            </a:r>
            <a:r>
              <a:rPr lang="en-US" sz="1400" dirty="0" smtClean="0"/>
              <a:t>Exascale </a:t>
            </a:r>
            <a:r>
              <a:rPr lang="en-US" sz="1400" dirty="0"/>
              <a:t>Computing </a:t>
            </a:r>
            <a:r>
              <a:rPr lang="en-US" sz="1400" dirty="0" smtClean="0"/>
              <a:t>Initiative Crosscut</a:t>
            </a:r>
            <a:endParaRPr lang="en-US" sz="1400" dirty="0"/>
          </a:p>
          <a:p>
            <a:pPr marL="1481138" indent="-1481138"/>
            <a:r>
              <a:rPr lang="en-US" sz="1400" b="1" dirty="0" smtClean="0"/>
              <a:t>Subsurface:	</a:t>
            </a:r>
            <a:r>
              <a:rPr lang="en-US" sz="1400" dirty="0" smtClean="0"/>
              <a:t>Subsurface </a:t>
            </a:r>
            <a:r>
              <a:rPr lang="en-US" sz="1400" dirty="0"/>
              <a:t>Technology and Engineering </a:t>
            </a:r>
            <a:r>
              <a:rPr lang="en-US" sz="1400" dirty="0" smtClean="0"/>
              <a:t>RD&amp;D Crosscut</a:t>
            </a:r>
            <a:endParaRPr lang="en-US" sz="1400" dirty="0"/>
          </a:p>
          <a:p>
            <a:pPr marL="1481138" indent="-1481138"/>
            <a:r>
              <a:rPr lang="en-US" sz="1400" b="1" dirty="0" smtClean="0"/>
              <a:t>EWN:	</a:t>
            </a:r>
            <a:r>
              <a:rPr lang="en-US" sz="1400" dirty="0" smtClean="0"/>
              <a:t>Energy-Water Nexus Crosscut</a:t>
            </a:r>
            <a:endParaRPr lang="en-US" sz="1400" dirty="0"/>
          </a:p>
          <a:p>
            <a:pPr marL="1481138" indent="-1481138"/>
            <a:r>
              <a:rPr lang="en-US" sz="1400" b="1" dirty="0" smtClean="0"/>
              <a:t>Cybersecurity:	</a:t>
            </a:r>
            <a:r>
              <a:rPr lang="en-US" sz="1400" dirty="0" smtClean="0"/>
              <a:t>Cybersecurity Crosscut</a:t>
            </a:r>
            <a:endParaRPr lang="en-US" sz="1400" dirty="0"/>
          </a:p>
        </p:txBody>
      </p:sp>
    </p:spTree>
    <p:extLst>
      <p:ext uri="{BB962C8B-B14F-4D97-AF65-F5344CB8AC3E}">
        <p14:creationId xmlns:p14="http://schemas.microsoft.com/office/powerpoint/2010/main" val="2370803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13750" y="6351588"/>
            <a:ext cx="381000" cy="365125"/>
          </a:xfrm>
          <a:prstGeom prst="rect">
            <a:avLst/>
          </a:prstGeom>
        </p:spPr>
        <p:txBody>
          <a:bodyPr vert="horz" lIns="91440" tIns="45720" rIns="91440" bIns="45720" rtlCol="0" anchor="ctr"/>
          <a:lstStyle/>
          <a:p>
            <a:pPr algn="r" fontAlgn="auto">
              <a:spcBef>
                <a:spcPts val="0"/>
              </a:spcBef>
              <a:spcAft>
                <a:spcPts val="0"/>
              </a:spcAft>
            </a:pPr>
            <a:fld id="{6EEA275D-5A49-48A8-817D-44C3EA0A3A2F}" type="slidenum">
              <a:rPr lang="en-US" sz="1200">
                <a:solidFill>
                  <a:srgbClr val="106636"/>
                </a:solidFill>
                <a:latin typeface="Arial" pitchFamily="34" charset="0"/>
                <a:cs typeface="Arial" pitchFamily="34" charset="0"/>
              </a:rPr>
              <a:pPr algn="r" fontAlgn="auto">
                <a:spcBef>
                  <a:spcPts val="0"/>
                </a:spcBef>
                <a:spcAft>
                  <a:spcPts val="0"/>
                </a:spcAft>
              </a:pPr>
              <a:t>17</a:t>
            </a:fld>
            <a:endParaRPr lang="en-US" sz="1200" dirty="0">
              <a:solidFill>
                <a:srgbClr val="106636"/>
              </a:solidFill>
              <a:latin typeface="Arial" pitchFamily="34" charset="0"/>
              <a:cs typeface="Arial" pitchFamily="34" charset="0"/>
            </a:endParaRPr>
          </a:p>
        </p:txBody>
      </p:sp>
      <p:sp>
        <p:nvSpPr>
          <p:cNvPr id="9" name="Title 1"/>
          <p:cNvSpPr>
            <a:spLocks noGrp="1"/>
          </p:cNvSpPr>
          <p:nvPr>
            <p:ph type="title"/>
          </p:nvPr>
        </p:nvSpPr>
        <p:spPr>
          <a:xfrm>
            <a:off x="0" y="-191365"/>
            <a:ext cx="9144000" cy="1143000"/>
          </a:xfrm>
        </p:spPr>
        <p:txBody>
          <a:bodyPr>
            <a:normAutofit/>
          </a:bodyPr>
          <a:lstStyle/>
          <a:p>
            <a:pPr>
              <a:tabLst>
                <a:tab pos="1427163" algn="l"/>
              </a:tabLst>
            </a:pPr>
            <a:r>
              <a:rPr lang="en-US" dirty="0" smtClean="0"/>
              <a:t>SC Contributes to Five FY 2017 DOE Crosscuts</a:t>
            </a:r>
            <a:endParaRPr lang="en-US" dirty="0"/>
          </a:p>
        </p:txBody>
      </p:sp>
      <p:sp>
        <p:nvSpPr>
          <p:cNvPr id="3" name="Rectangle 2"/>
          <p:cNvSpPr/>
          <p:nvPr/>
        </p:nvSpPr>
        <p:spPr>
          <a:xfrm>
            <a:off x="497941" y="776587"/>
            <a:ext cx="8134534" cy="5447645"/>
          </a:xfrm>
          <a:prstGeom prst="rect">
            <a:avLst/>
          </a:prstGeom>
          <a:solidFill>
            <a:schemeClr val="bg1"/>
          </a:solidFill>
        </p:spPr>
        <p:txBody>
          <a:bodyPr wrap="square">
            <a:spAutoFit/>
          </a:bodyPr>
          <a:lstStyle/>
          <a:p>
            <a:r>
              <a:rPr lang="en-US" sz="1200" b="1" dirty="0" smtClean="0"/>
              <a:t>Advanced </a:t>
            </a:r>
            <a:r>
              <a:rPr lang="en-US" sz="1200" b="1" dirty="0"/>
              <a:t>Materials (</a:t>
            </a:r>
            <a:r>
              <a:rPr lang="en-US" sz="1200" b="1" dirty="0" err="1"/>
              <a:t>Adv</a:t>
            </a:r>
            <a:r>
              <a:rPr lang="en-US" sz="1200" b="1" dirty="0"/>
              <a:t> Mat)</a:t>
            </a:r>
            <a:r>
              <a:rPr lang="en-US" sz="1200" dirty="0"/>
              <a:t>: </a:t>
            </a:r>
            <a:r>
              <a:rPr lang="en-US" sz="1200" dirty="0" smtClean="0"/>
              <a:t>Identified as </a:t>
            </a:r>
            <a:r>
              <a:rPr lang="en-US" sz="1200" dirty="0"/>
              <a:t>a priority in </a:t>
            </a:r>
            <a:r>
              <a:rPr lang="en-US" sz="1200" dirty="0" smtClean="0"/>
              <a:t>both the 2015 QTR and the QER, activities in the </a:t>
            </a:r>
            <a:r>
              <a:rPr lang="en-US" sz="1200" dirty="0" err="1" smtClean="0"/>
              <a:t>Adv</a:t>
            </a:r>
            <a:r>
              <a:rPr lang="en-US" sz="1200" dirty="0" smtClean="0"/>
              <a:t> Mat crosscut address faster development of new materials and reductions in the cost of </a:t>
            </a:r>
            <a:r>
              <a:rPr lang="en-US" sz="1200" dirty="0"/>
              <a:t>materials qualification in </a:t>
            </a:r>
            <a:r>
              <a:rPr lang="en-US" sz="1200" dirty="0" smtClean="0"/>
              <a:t>clean </a:t>
            </a:r>
            <a:r>
              <a:rPr lang="en-US" sz="1200" dirty="0"/>
              <a:t>energy applications, from discovery through </a:t>
            </a:r>
            <a:r>
              <a:rPr lang="en-US" sz="1200" dirty="0" smtClean="0"/>
              <a:t>deployment. New activities emphasize DOE-wide efforts in </a:t>
            </a:r>
            <a:r>
              <a:rPr lang="en-US" sz="1200" dirty="0"/>
              <a:t>(1) materials design and synthesis, (2) </a:t>
            </a:r>
            <a:r>
              <a:rPr lang="en-US" sz="1200" dirty="0" smtClean="0"/>
              <a:t>applied </a:t>
            </a:r>
            <a:r>
              <a:rPr lang="en-US" sz="1200" dirty="0"/>
              <a:t>design, (3) process scale-up, (4) qualification, and (5) digital data and informatics</a:t>
            </a:r>
            <a:r>
              <a:rPr lang="en-US" sz="1200" dirty="0" smtClean="0"/>
              <a:t>.</a:t>
            </a:r>
          </a:p>
          <a:p>
            <a:endParaRPr lang="en-US" sz="1200" dirty="0" smtClean="0"/>
          </a:p>
          <a:p>
            <a:r>
              <a:rPr lang="en-US" sz="1200" b="1" dirty="0" smtClean="0"/>
              <a:t>Exascale </a:t>
            </a:r>
            <a:r>
              <a:rPr lang="en-US" sz="1200" b="1" dirty="0"/>
              <a:t>Computing Initiative (ECI)</a:t>
            </a:r>
            <a:r>
              <a:rPr lang="en-US" sz="1200" dirty="0"/>
              <a:t>: </a:t>
            </a:r>
            <a:r>
              <a:rPr lang="en-US" sz="1200" dirty="0" smtClean="0"/>
              <a:t>Activities in the ECI crosscut, a partnership between SC </a:t>
            </a:r>
            <a:r>
              <a:rPr lang="en-US" sz="1200" dirty="0"/>
              <a:t>and NNSA, </a:t>
            </a:r>
            <a:r>
              <a:rPr lang="en-US" sz="1200" dirty="0" smtClean="0"/>
              <a:t>address accelerating R&amp;D </a:t>
            </a:r>
            <a:r>
              <a:rPr lang="en-US" sz="1200" dirty="0"/>
              <a:t>to overcome key </a:t>
            </a:r>
            <a:r>
              <a:rPr lang="en-US" sz="1200" dirty="0" smtClean="0"/>
              <a:t>challenges </a:t>
            </a:r>
            <a:r>
              <a:rPr lang="en-US" sz="1200" dirty="0"/>
              <a:t>in parallelism, energy efficiency, and reliability, leading to deployment of exascale systems in the mid-2020s</a:t>
            </a:r>
            <a:r>
              <a:rPr lang="en-US" sz="1200" dirty="0" smtClean="0"/>
              <a:t>. In </a:t>
            </a:r>
            <a:r>
              <a:rPr lang="en-US" sz="1200" dirty="0"/>
              <a:t>addition to underpinning DOE’s </a:t>
            </a:r>
            <a:r>
              <a:rPr lang="en-US" sz="1200" dirty="0" smtClean="0"/>
              <a:t>missions </a:t>
            </a:r>
            <a:r>
              <a:rPr lang="en-US" sz="1200" dirty="0"/>
              <a:t>in </a:t>
            </a:r>
            <a:r>
              <a:rPr lang="en-US" sz="1200" dirty="0" smtClean="0"/>
              <a:t>science and national security, the computational capabilities </a:t>
            </a:r>
            <a:r>
              <a:rPr lang="en-US" sz="1200" dirty="0"/>
              <a:t>developed in the ECI </a:t>
            </a:r>
            <a:r>
              <a:rPr lang="en-US" sz="1200" dirty="0" smtClean="0"/>
              <a:t>also </a:t>
            </a:r>
            <a:r>
              <a:rPr lang="en-US" sz="1200" dirty="0"/>
              <a:t>will </a:t>
            </a:r>
            <a:r>
              <a:rPr lang="en-US" sz="1200" dirty="0" smtClean="0"/>
              <a:t>support R&amp;D in DOE’s applied </a:t>
            </a:r>
            <a:r>
              <a:rPr lang="en-US" sz="1200" dirty="0"/>
              <a:t>energy technology </a:t>
            </a:r>
            <a:r>
              <a:rPr lang="en-US" sz="1200" dirty="0" smtClean="0"/>
              <a:t>areas, as described in the 2015 QTR. </a:t>
            </a:r>
            <a:r>
              <a:rPr lang="en-US" sz="1200" dirty="0"/>
              <a:t> </a:t>
            </a:r>
            <a:endParaRPr lang="en-US" sz="1200" dirty="0" smtClean="0"/>
          </a:p>
          <a:p>
            <a:endParaRPr lang="en-US" sz="1200" dirty="0"/>
          </a:p>
          <a:p>
            <a:r>
              <a:rPr lang="en-US" sz="1200" b="1" dirty="0"/>
              <a:t>Subsurface Technology and Engineering RD&amp;D (Subsurface)</a:t>
            </a:r>
            <a:r>
              <a:rPr lang="en-US" sz="1200" dirty="0"/>
              <a:t>: </a:t>
            </a:r>
            <a:r>
              <a:rPr lang="en-US" sz="1200" dirty="0" smtClean="0"/>
              <a:t>Activities in the Subsurface crosscut address coordinated </a:t>
            </a:r>
            <a:r>
              <a:rPr lang="en-US" sz="1200" dirty="0"/>
              <a:t>research in Wellbore Integrity, Stress State and Induced Seismicity, Permeability Manipulation, </a:t>
            </a:r>
            <a:r>
              <a:rPr lang="en-US" sz="1200" dirty="0" smtClean="0"/>
              <a:t>New </a:t>
            </a:r>
            <a:r>
              <a:rPr lang="en-US" sz="1200" dirty="0"/>
              <a:t>Subsurface </a:t>
            </a:r>
            <a:r>
              <a:rPr lang="en-US" sz="1200" dirty="0" smtClean="0"/>
              <a:t>Signals, </a:t>
            </a:r>
            <a:r>
              <a:rPr lang="en-US" sz="1200" dirty="0"/>
              <a:t>and Risk Assessment </a:t>
            </a:r>
            <a:r>
              <a:rPr lang="en-US" sz="1200" dirty="0" smtClean="0"/>
              <a:t>Tools. </a:t>
            </a:r>
            <a:r>
              <a:rPr lang="en-US" sz="1200" dirty="0"/>
              <a:t>Over 80 percent of our total energy supply comes from the </a:t>
            </a:r>
            <a:r>
              <a:rPr lang="en-US" sz="1200" dirty="0" smtClean="0"/>
              <a:t>subsurface; the goals of this crosscut are enhanced </a:t>
            </a:r>
            <a:r>
              <a:rPr lang="en-US" sz="1200" dirty="0"/>
              <a:t>energy security, </a:t>
            </a:r>
            <a:r>
              <a:rPr lang="en-US" sz="1200" dirty="0" smtClean="0"/>
              <a:t>reduced impact </a:t>
            </a:r>
            <a:r>
              <a:rPr lang="en-US" sz="1200" dirty="0"/>
              <a:t>on climate change via CO</a:t>
            </a:r>
            <a:r>
              <a:rPr lang="en-US" sz="1200" baseline="-25000" dirty="0"/>
              <a:t>2</a:t>
            </a:r>
            <a:r>
              <a:rPr lang="en-US" sz="1200" dirty="0"/>
              <a:t> </a:t>
            </a:r>
            <a:r>
              <a:rPr lang="en-US" sz="1200" dirty="0" smtClean="0"/>
              <a:t>sequestration</a:t>
            </a:r>
            <a:r>
              <a:rPr lang="en-US" sz="1200" dirty="0"/>
              <a:t>, and significantly mitigated environmental impacts from energy-related activities and operations</a:t>
            </a:r>
            <a:r>
              <a:rPr lang="en-US" sz="1200" dirty="0" smtClean="0"/>
              <a:t>.</a:t>
            </a:r>
          </a:p>
          <a:p>
            <a:endParaRPr lang="en-US" sz="1200" dirty="0"/>
          </a:p>
          <a:p>
            <a:r>
              <a:rPr lang="en-US" sz="1200" b="1" dirty="0"/>
              <a:t>Energy-Water Nexus (EWN)</a:t>
            </a:r>
            <a:r>
              <a:rPr lang="en-US" sz="1200" dirty="0"/>
              <a:t>: </a:t>
            </a:r>
            <a:r>
              <a:rPr lang="en-US" sz="1200" dirty="0" smtClean="0"/>
              <a:t>The EWN crosscut addresses the transition </a:t>
            </a:r>
            <a:r>
              <a:rPr lang="en-US" sz="1200" dirty="0"/>
              <a:t>to more resilient energy and coupled energy-water systems. The </a:t>
            </a:r>
            <a:r>
              <a:rPr lang="en-US" sz="1200" dirty="0" smtClean="0"/>
              <a:t>EWN crosscut supports</a:t>
            </a:r>
            <a:r>
              <a:rPr lang="en-US" sz="1200" dirty="0"/>
              <a:t>: (1) </a:t>
            </a:r>
            <a:r>
              <a:rPr lang="en-US" sz="1200" dirty="0" smtClean="0"/>
              <a:t>an advanced</a:t>
            </a:r>
            <a:r>
              <a:rPr lang="en-US" sz="1200" dirty="0"/>
              <a:t>, integrated data, modeling, and analysis platform to improve understanding and inform </a:t>
            </a:r>
            <a:r>
              <a:rPr lang="en-US" sz="1200" dirty="0" smtClean="0"/>
              <a:t>decision-making; </a:t>
            </a:r>
            <a:r>
              <a:rPr lang="en-US" sz="1200" dirty="0"/>
              <a:t>(2) investments in targeted technology research </a:t>
            </a:r>
            <a:r>
              <a:rPr lang="en-US" sz="1200" dirty="0" smtClean="0"/>
              <a:t>offering </a:t>
            </a:r>
            <a:r>
              <a:rPr lang="en-US" sz="1200" dirty="0"/>
              <a:t>the greatest potential for </a:t>
            </a:r>
            <a:r>
              <a:rPr lang="en-US" sz="1200" dirty="0" smtClean="0"/>
              <a:t>impact</a:t>
            </a:r>
            <a:r>
              <a:rPr lang="en-US" sz="1200" dirty="0"/>
              <a:t>; and (3) policy analysis and stakeholder engagement designed to build from and strengthen the two preceding areas while motivating </a:t>
            </a:r>
            <a:r>
              <a:rPr lang="en-US" sz="1200" dirty="0" smtClean="0"/>
              <a:t>community </a:t>
            </a:r>
            <a:r>
              <a:rPr lang="en-US" sz="1200" dirty="0"/>
              <a:t>involvement and response</a:t>
            </a:r>
            <a:r>
              <a:rPr lang="en-US" sz="1200" dirty="0" smtClean="0"/>
              <a:t>.</a:t>
            </a:r>
          </a:p>
          <a:p>
            <a:endParaRPr lang="en-US" sz="1200" dirty="0"/>
          </a:p>
          <a:p>
            <a:r>
              <a:rPr lang="en-US" sz="1200" b="1" dirty="0"/>
              <a:t>Cybersecurity:</a:t>
            </a:r>
            <a:r>
              <a:rPr lang="en-US" sz="1200" dirty="0"/>
              <a:t> The Department of Energy (DOE) is engaged in two categories of cyber-related activities: protecting the DOE enterprise from a range of cyber threats that can adversely impact mission capabilities and improving cybersecurity in the electric power subsector and the oil and natural gas subsector. The cybersecurity crosscut supports central coordination of the strategic and operational aspects of cybersecurity and facilitates cooperative efforts such as the Joint Cybersecurity Coordination Center (JC3) for incident response and the implementation of Department-wide Identity Control and Access Management (ICAM).</a:t>
            </a:r>
          </a:p>
        </p:txBody>
      </p:sp>
    </p:spTree>
    <p:extLst>
      <p:ext uri="{BB962C8B-B14F-4D97-AF65-F5344CB8AC3E}">
        <p14:creationId xmlns:p14="http://schemas.microsoft.com/office/powerpoint/2010/main" val="1251813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10361"/>
            <a:ext cx="9144000" cy="747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278" y="-41106"/>
            <a:ext cx="8897522" cy="838200"/>
          </a:xfrm>
        </p:spPr>
        <p:txBody>
          <a:bodyPr>
            <a:normAutofit fontScale="90000"/>
          </a:bodyPr>
          <a:lstStyle/>
          <a:p>
            <a:r>
              <a:rPr lang="en-US" sz="2700" dirty="0" smtClean="0"/>
              <a:t>Fusion Energy Sciences</a:t>
            </a:r>
            <a:r>
              <a:rPr lang="en-US" dirty="0" smtClean="0"/>
              <a:t/>
            </a:r>
            <a:br>
              <a:rPr lang="en-US" dirty="0" smtClean="0"/>
            </a:br>
            <a:r>
              <a:rPr lang="en-US" sz="1800" dirty="0" smtClean="0"/>
              <a:t>Matter at very high temperatures and densities and the scientific foundations for fusion</a:t>
            </a:r>
            <a:endParaRPr lang="en-US" sz="2000" dirty="0"/>
          </a:p>
        </p:txBody>
      </p:sp>
      <p:sp>
        <p:nvSpPr>
          <p:cNvPr id="8" name="Slide Number Placeholder 2"/>
          <p:cNvSpPr txBox="1">
            <a:spLocks/>
          </p:cNvSpPr>
          <p:nvPr/>
        </p:nvSpPr>
        <p:spPr>
          <a:xfrm>
            <a:off x="8667146" y="6517719"/>
            <a:ext cx="381000" cy="365125"/>
          </a:xfrm>
          <a:prstGeom prst="rect">
            <a:avLst/>
          </a:prstGeom>
          <a:noFill/>
        </p:spPr>
        <p:txBody>
          <a:bodyPr vert="horz" lIns="90790" tIns="45399" rIns="90790" bIns="45399" rtlCol="0" anchor="ctr"/>
          <a:lstStyle/>
          <a:p>
            <a:pPr algn="r" defTabSz="820583">
              <a:defRPr/>
            </a:pPr>
            <a:fld id="{894C652A-1437-4DEE-BE20-1D8E4CBD3D73}" type="slidenum">
              <a:rPr lang="en-US" sz="1200" smtClean="0">
                <a:solidFill>
                  <a:srgbClr val="106636"/>
                </a:solidFill>
                <a:latin typeface="Arial" pitchFamily="34" charset="0"/>
                <a:cs typeface="Arial" pitchFamily="34" charset="0"/>
              </a:rPr>
              <a:pPr algn="r" defTabSz="820583">
                <a:defRPr/>
              </a:pPr>
              <a:t>18</a:t>
            </a:fld>
            <a:endParaRPr lang="en-US" sz="1200" dirty="0">
              <a:solidFill>
                <a:srgbClr val="106636"/>
              </a:solidFill>
              <a:latin typeface="Arial" pitchFamily="34" charset="0"/>
              <a:cs typeface="Arial" pitchFamily="34" charset="0"/>
            </a:endParaRPr>
          </a:p>
        </p:txBody>
      </p:sp>
      <p:sp>
        <p:nvSpPr>
          <p:cNvPr id="10" name="TextBox 9"/>
          <p:cNvSpPr txBox="1"/>
          <p:nvPr/>
        </p:nvSpPr>
        <p:spPr>
          <a:xfrm>
            <a:off x="185062" y="6504949"/>
            <a:ext cx="2516447" cy="338554"/>
          </a:xfrm>
          <a:prstGeom prst="rect">
            <a:avLst/>
          </a:prstGeom>
          <a:noFill/>
        </p:spPr>
        <p:txBody>
          <a:bodyPr wrap="square">
            <a:spAutoFit/>
          </a:bodyPr>
          <a:lstStyle/>
          <a:p>
            <a:pPr algn="ctr">
              <a:defRPr/>
            </a:pPr>
            <a:r>
              <a:rPr lang="en-US" sz="800" b="1" dirty="0" smtClean="0"/>
              <a:t>Magnetic reconnection driven by 3-D flux-rope interaction in the Large Plasma Device</a:t>
            </a:r>
            <a:endParaRPr lang="en-US" sz="800" b="1" dirty="0"/>
          </a:p>
        </p:txBody>
      </p:sp>
      <p:sp>
        <p:nvSpPr>
          <p:cNvPr id="12" name="TextBox 11"/>
          <p:cNvSpPr txBox="1"/>
          <p:nvPr/>
        </p:nvSpPr>
        <p:spPr>
          <a:xfrm>
            <a:off x="6988626" y="6494518"/>
            <a:ext cx="1961546" cy="313932"/>
          </a:xfrm>
          <a:prstGeom prst="rect">
            <a:avLst/>
          </a:prstGeom>
          <a:noFill/>
        </p:spPr>
        <p:txBody>
          <a:bodyPr wrap="square">
            <a:spAutoFit/>
          </a:bodyPr>
          <a:lstStyle/>
          <a:p>
            <a:pPr algn="ctr">
              <a:lnSpc>
                <a:spcPct val="90000"/>
              </a:lnSpc>
              <a:defRPr/>
            </a:pPr>
            <a:r>
              <a:rPr lang="en-US" sz="800" b="1" dirty="0" err="1" smtClean="0"/>
              <a:t>Gyrokinetic</a:t>
            </a:r>
            <a:r>
              <a:rPr lang="en-US" sz="800" b="1" dirty="0" smtClean="0"/>
              <a:t> simulation of energetic ions in tokamak plasma</a:t>
            </a:r>
            <a:endParaRPr lang="en-US" sz="800" b="1" dirty="0"/>
          </a:p>
        </p:txBody>
      </p:sp>
      <p:sp>
        <p:nvSpPr>
          <p:cNvPr id="13" name="TextBox 12"/>
          <p:cNvSpPr txBox="1"/>
          <p:nvPr/>
        </p:nvSpPr>
        <p:spPr>
          <a:xfrm>
            <a:off x="5366662" y="6504949"/>
            <a:ext cx="1830646" cy="338554"/>
          </a:xfrm>
          <a:prstGeom prst="rect">
            <a:avLst/>
          </a:prstGeom>
          <a:noFill/>
        </p:spPr>
        <p:txBody>
          <a:bodyPr wrap="square">
            <a:spAutoFit/>
          </a:bodyPr>
          <a:lstStyle/>
          <a:p>
            <a:pPr algn="ctr">
              <a:defRPr/>
            </a:pPr>
            <a:r>
              <a:rPr lang="en-US" sz="800" b="1" dirty="0" smtClean="0"/>
              <a:t>Growth of helium bubbles that degrade tungsten performance</a:t>
            </a:r>
            <a:endParaRPr lang="en-US" sz="800" b="1" dirty="0"/>
          </a:p>
        </p:txBody>
      </p:sp>
      <p:sp>
        <p:nvSpPr>
          <p:cNvPr id="14" name="Content Placeholder 2"/>
          <p:cNvSpPr>
            <a:spLocks noGrp="1"/>
          </p:cNvSpPr>
          <p:nvPr>
            <p:ph idx="1"/>
          </p:nvPr>
        </p:nvSpPr>
        <p:spPr>
          <a:xfrm>
            <a:off x="460374" y="1086059"/>
            <a:ext cx="8397271" cy="4000500"/>
          </a:xfrm>
        </p:spPr>
        <p:txBody>
          <a:bodyPr>
            <a:noAutofit/>
          </a:bodyPr>
          <a:lstStyle/>
          <a:p>
            <a:pPr marL="174625" indent="-174625">
              <a:spcBef>
                <a:spcPts val="0"/>
              </a:spcBef>
              <a:spcAft>
                <a:spcPts val="1000"/>
              </a:spcAft>
              <a:buFont typeface="Wingdings" pitchFamily="2" charset="2"/>
              <a:buChar char="§"/>
            </a:pPr>
            <a:r>
              <a:rPr lang="en-US" sz="1600" b="0" dirty="0" smtClean="0">
                <a:solidFill>
                  <a:schemeClr val="tx1"/>
                </a:solidFill>
              </a:rPr>
              <a:t>Research is supported for the DIII-D and NSTX-U national programs.</a:t>
            </a:r>
          </a:p>
          <a:p>
            <a:pPr marL="174625" indent="-174625">
              <a:spcBef>
                <a:spcPts val="0"/>
              </a:spcBef>
              <a:spcAft>
                <a:spcPts val="1000"/>
              </a:spcAft>
              <a:buFont typeface="Wingdings" pitchFamily="2" charset="2"/>
              <a:buChar char="§"/>
            </a:pPr>
            <a:r>
              <a:rPr lang="en-US" sz="1600" b="0" dirty="0" smtClean="0">
                <a:solidFill>
                  <a:schemeClr val="tx1"/>
                </a:solidFill>
              </a:rPr>
              <a:t>NSTX-U operates for 16 weeks; DIII-D operates for 14 weeks; Alcator C-Mod ceases operation as scheduled and MIT scientists collaborate full-time on domestic and international facilities. </a:t>
            </a:r>
          </a:p>
          <a:p>
            <a:pPr marL="174625" indent="-174625">
              <a:spcBef>
                <a:spcPts val="0"/>
              </a:spcBef>
              <a:spcAft>
                <a:spcPts val="1000"/>
              </a:spcAft>
              <a:buFont typeface="Wingdings" pitchFamily="2" charset="2"/>
              <a:buChar char="§"/>
            </a:pPr>
            <a:r>
              <a:rPr lang="en-US" sz="1600" b="0" dirty="0" smtClean="0">
                <a:solidFill>
                  <a:schemeClr val="tx1"/>
                </a:solidFill>
              </a:rPr>
              <a:t>Support continues for U.S. research involvement on international machines EAST (China), KSTAR (Korea), and W7-X (Germany). </a:t>
            </a:r>
          </a:p>
          <a:p>
            <a:pPr marL="174625" indent="-174625">
              <a:spcBef>
                <a:spcPts val="0"/>
              </a:spcBef>
              <a:spcAft>
                <a:spcPts val="1000"/>
              </a:spcAft>
              <a:buFont typeface="Wingdings" pitchFamily="2" charset="2"/>
              <a:buChar char="§"/>
            </a:pPr>
            <a:r>
              <a:rPr lang="en-US" sz="1600" b="0" dirty="0" smtClean="0">
                <a:solidFill>
                  <a:schemeClr val="tx1"/>
                </a:solidFill>
              </a:rPr>
              <a:t>HEDLP research is focused on the MEC instrument at LCLS.</a:t>
            </a:r>
          </a:p>
          <a:p>
            <a:pPr marL="171450" indent="-171450">
              <a:spcBef>
                <a:spcPts val="0"/>
              </a:spcBef>
              <a:spcAft>
                <a:spcPts val="1000"/>
              </a:spcAft>
              <a:buFont typeface="Wingdings" panose="05000000000000000000" pitchFamily="2" charset="2"/>
              <a:buChar char="§"/>
            </a:pPr>
            <a:r>
              <a:rPr lang="en-US" sz="1600" b="0" dirty="0" smtClean="0">
                <a:solidFill>
                  <a:schemeClr val="tx1"/>
                </a:solidFill>
              </a:rPr>
              <a:t>General plasma science activities continue, including the partnership with NSF for </a:t>
            </a:r>
            <a:r>
              <a:rPr lang="en-US" sz="1600" b="0" dirty="0">
                <a:solidFill>
                  <a:schemeClr val="tx1"/>
                </a:solidFill>
              </a:rPr>
              <a:t>discovery‐driven plasma </a:t>
            </a:r>
            <a:r>
              <a:rPr lang="en-US" sz="1600" b="0" dirty="0" smtClean="0">
                <a:solidFill>
                  <a:schemeClr val="tx1"/>
                </a:solidFill>
              </a:rPr>
              <a:t>science and engineering research.</a:t>
            </a:r>
            <a:endParaRPr lang="en-US" sz="1600" b="0" dirty="0">
              <a:solidFill>
                <a:schemeClr val="tx1"/>
              </a:solidFill>
            </a:endParaRPr>
          </a:p>
          <a:p>
            <a:pPr marL="174625" indent="-174625">
              <a:spcBef>
                <a:spcPts val="0"/>
              </a:spcBef>
              <a:spcAft>
                <a:spcPts val="1000"/>
              </a:spcAft>
              <a:buFont typeface="Wingdings" pitchFamily="2" charset="2"/>
              <a:buChar char="§"/>
            </a:pPr>
            <a:r>
              <a:rPr lang="en-US" sz="1600" b="0" dirty="0" smtClean="0">
                <a:solidFill>
                  <a:schemeClr val="tx1"/>
                </a:solidFill>
              </a:rPr>
              <a:t>U.S. contributions to ITER support US ITER Project Office; the US direct contribution; and progress on hardware contributions, including fabrication of the central solenoid magnet modules and structures and the </a:t>
            </a:r>
            <a:r>
              <a:rPr lang="en-US" sz="1600" b="0" dirty="0" err="1" smtClean="0">
                <a:solidFill>
                  <a:schemeClr val="tx1"/>
                </a:solidFill>
              </a:rPr>
              <a:t>toroidal</a:t>
            </a:r>
            <a:r>
              <a:rPr lang="en-US" sz="1600" b="0" dirty="0" smtClean="0">
                <a:solidFill>
                  <a:schemeClr val="tx1"/>
                </a:solidFill>
              </a:rPr>
              <a:t> field magnet conductor.  </a:t>
            </a:r>
            <a:endParaRPr lang="en-US" sz="1600" b="0" dirty="0">
              <a:solidFill>
                <a:schemeClr val="tx1"/>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922" y="4748616"/>
            <a:ext cx="1588696" cy="173556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223" r="50000" b="27125"/>
          <a:stretch/>
        </p:blipFill>
        <p:spPr bwMode="auto">
          <a:xfrm>
            <a:off x="370578" y="4748616"/>
            <a:ext cx="2352745" cy="1735564"/>
          </a:xfrm>
          <a:prstGeom prst="rect">
            <a:avLst/>
          </a:prstGeom>
          <a:ln w="28575" cap="sq">
            <a:solidFill>
              <a:schemeClr val="tx1"/>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2938564" y="6512074"/>
            <a:ext cx="2030894" cy="338554"/>
          </a:xfrm>
          <a:prstGeom prst="rect">
            <a:avLst/>
          </a:prstGeom>
          <a:noFill/>
        </p:spPr>
        <p:txBody>
          <a:bodyPr wrap="square">
            <a:spAutoFit/>
          </a:bodyPr>
          <a:lstStyle/>
          <a:p>
            <a:pPr algn="ctr">
              <a:defRPr/>
            </a:pPr>
            <a:r>
              <a:rPr lang="en-US" sz="800" b="1" dirty="0" smtClean="0"/>
              <a:t>New central solenoid magnet inside NSTX-Upgrade</a:t>
            </a:r>
            <a:endParaRPr lang="en-US" sz="800" b="1"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143" y="4748616"/>
            <a:ext cx="2601686" cy="1734457"/>
          </a:xfrm>
          <a:prstGeom prst="rect">
            <a:avLst/>
          </a:prstGeom>
          <a:ln w="28575">
            <a:solidFill>
              <a:schemeClr val="tx1"/>
            </a:solidFill>
          </a:ln>
          <a:effec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656" y="4748616"/>
            <a:ext cx="1767610" cy="174662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867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174824"/>
            <a:ext cx="8611737" cy="67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Rectangle 13"/>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Slide Number Placeholder 3"/>
          <p:cNvSpPr>
            <a:spLocks noGrp="1"/>
          </p:cNvSpPr>
          <p:nvPr>
            <p:ph type="sldNum" sz="quarter" idx="12"/>
          </p:nvPr>
        </p:nvSpPr>
        <p:spPr>
          <a:xfrm>
            <a:off x="8491926" y="6351588"/>
            <a:ext cx="476250" cy="365125"/>
          </a:xfrm>
        </p:spPr>
        <p:txBody>
          <a:bodyPr/>
          <a:lstStyle/>
          <a:p>
            <a:pPr>
              <a:defRPr/>
            </a:pPr>
            <a:fld id="{6EEA275D-5A49-48A8-817D-44C3EA0A3A2F}" type="slidenum">
              <a:rPr lang="en-US" smtClean="0"/>
              <a:pPr>
                <a:defRPr/>
              </a:pPr>
              <a:t>19</a:t>
            </a:fld>
            <a:endParaRPr lang="en-US" dirty="0"/>
          </a:p>
        </p:txBody>
      </p:sp>
      <p:sp>
        <p:nvSpPr>
          <p:cNvPr id="2" name="Title 1"/>
          <p:cNvSpPr>
            <a:spLocks noGrp="1"/>
          </p:cNvSpPr>
          <p:nvPr>
            <p:ph type="title" idx="4294967295"/>
          </p:nvPr>
        </p:nvSpPr>
        <p:spPr>
          <a:xfrm>
            <a:off x="0" y="68381"/>
            <a:ext cx="9144000" cy="674031"/>
          </a:xfrm>
        </p:spPr>
        <p:txBody>
          <a:bodyPr>
            <a:spAutoFit/>
          </a:bodyPr>
          <a:lstStyle/>
          <a:p>
            <a:pPr>
              <a:lnSpc>
                <a:spcPct val="90000"/>
              </a:lnSpc>
            </a:pPr>
            <a:r>
              <a:rPr lang="en-US" dirty="0" smtClean="0"/>
              <a:t>High Energy Physics</a:t>
            </a:r>
            <a:br>
              <a:rPr lang="en-US" dirty="0" smtClean="0"/>
            </a:br>
            <a:r>
              <a:rPr lang="en-US" sz="1800" dirty="0" smtClean="0">
                <a:solidFill>
                  <a:prstClr val="black"/>
                </a:solidFill>
              </a:rPr>
              <a:t>Understanding how the universe works at its most fundamental level</a:t>
            </a:r>
            <a:endParaRPr lang="en-US" dirty="0"/>
          </a:p>
        </p:txBody>
      </p:sp>
      <p:sp>
        <p:nvSpPr>
          <p:cNvPr id="11" name="Content Placeholder 1"/>
          <p:cNvSpPr txBox="1">
            <a:spLocks/>
          </p:cNvSpPr>
          <p:nvPr/>
        </p:nvSpPr>
        <p:spPr>
          <a:xfrm>
            <a:off x="405050" y="807348"/>
            <a:ext cx="8179335" cy="1369796"/>
          </a:xfrm>
          <a:prstGeom prst="rect">
            <a:avLst/>
          </a:prstGeom>
        </p:spPr>
        <p:txBody>
          <a:bodyPr/>
          <a:lstStyle/>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endParaRPr lang="en-US" sz="1600" dirty="0" smtClean="0">
              <a:latin typeface="Arial" pitchFamily="34" charset="0"/>
              <a:cs typeface="Arial" pitchFamily="34" charset="0"/>
            </a:endParaRPr>
          </a:p>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endParaRPr lang="en-US" sz="1600" dirty="0">
              <a:latin typeface="Arial" pitchFamily="34" charset="0"/>
              <a:cs typeface="Arial" pitchFamily="34" charset="0"/>
            </a:endParaRPr>
          </a:p>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endParaRPr lang="en-US" sz="1600" dirty="0" smtClean="0">
              <a:latin typeface="Arial" pitchFamily="34" charset="0"/>
              <a:cs typeface="Arial" pitchFamily="34" charset="0"/>
            </a:endParaRPr>
          </a:p>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endParaRPr lang="en-US" sz="1600" dirty="0">
              <a:latin typeface="Arial" pitchFamily="34" charset="0"/>
              <a:cs typeface="Arial" pitchFamily="34" charset="0"/>
            </a:endParaRPr>
          </a:p>
        </p:txBody>
      </p:sp>
      <p:sp>
        <p:nvSpPr>
          <p:cNvPr id="24" name="Content Placeholder 1"/>
          <p:cNvSpPr txBox="1">
            <a:spLocks/>
          </p:cNvSpPr>
          <p:nvPr/>
        </p:nvSpPr>
        <p:spPr>
          <a:xfrm>
            <a:off x="405050" y="807347"/>
            <a:ext cx="8333901" cy="5173399"/>
          </a:xfrm>
          <a:prstGeom prst="rect">
            <a:avLst/>
          </a:prstGeom>
        </p:spPr>
        <p:txBody>
          <a:bodyPr/>
          <a:lstStyle/>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r>
              <a:rPr lang="en-US" sz="1600" dirty="0" smtClean="0">
                <a:latin typeface="Arial" pitchFamily="34" charset="0"/>
                <a:cs typeface="Arial" pitchFamily="34" charset="0"/>
              </a:rPr>
              <a:t>The </a:t>
            </a:r>
            <a:r>
              <a:rPr lang="en-US" sz="1600" dirty="0">
                <a:latin typeface="Arial" pitchFamily="34" charset="0"/>
                <a:cs typeface="Arial" pitchFamily="34" charset="0"/>
              </a:rPr>
              <a:t>FY 2017 </a:t>
            </a:r>
            <a:r>
              <a:rPr lang="en-US" sz="1600" dirty="0" smtClean="0">
                <a:latin typeface="Arial" pitchFamily="34" charset="0"/>
                <a:cs typeface="Arial" pitchFamily="34" charset="0"/>
              </a:rPr>
              <a:t>HEP budget </a:t>
            </a:r>
            <a:r>
              <a:rPr lang="en-US" sz="1600" dirty="0">
                <a:latin typeface="Arial" pitchFamily="34" charset="0"/>
                <a:cs typeface="Arial" pitchFamily="34" charset="0"/>
              </a:rPr>
              <a:t>reflects the way the </a:t>
            </a:r>
            <a:r>
              <a:rPr lang="en-US" sz="1600" dirty="0" smtClean="0">
                <a:latin typeface="Arial" pitchFamily="34" charset="0"/>
                <a:cs typeface="Arial" pitchFamily="34" charset="0"/>
              </a:rPr>
              <a:t>P5 plan </a:t>
            </a:r>
            <a:r>
              <a:rPr lang="en-US" sz="1600" dirty="0">
                <a:latin typeface="Arial" pitchFamily="34" charset="0"/>
                <a:cs typeface="Arial" pitchFamily="34" charset="0"/>
              </a:rPr>
              <a:t>has evolved as the U.S. and international community </a:t>
            </a:r>
            <a:r>
              <a:rPr lang="en-US" sz="1600" dirty="0" smtClean="0">
                <a:latin typeface="Arial" pitchFamily="34" charset="0"/>
                <a:cs typeface="Arial" pitchFamily="34" charset="0"/>
              </a:rPr>
              <a:t>have adopted </a:t>
            </a:r>
            <a:r>
              <a:rPr lang="en-US" sz="1600" dirty="0">
                <a:latin typeface="Arial" pitchFamily="34" charset="0"/>
                <a:cs typeface="Arial" pitchFamily="34" charset="0"/>
              </a:rPr>
              <a:t>and responded to </a:t>
            </a:r>
            <a:r>
              <a:rPr lang="en-US" sz="1600" dirty="0" smtClean="0">
                <a:latin typeface="Arial" pitchFamily="34" charset="0"/>
                <a:cs typeface="Arial" pitchFamily="34" charset="0"/>
              </a:rPr>
              <a:t>it</a:t>
            </a:r>
          </a:p>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endParaRPr lang="en-US" sz="800" dirty="0" smtClean="0">
              <a:latin typeface="Arial" pitchFamily="34" charset="0"/>
              <a:cs typeface="Arial" pitchFamily="34" charset="0"/>
            </a:endParaRPr>
          </a:p>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Energy Frontier: Continue active engagement in highly successful LHC program</a:t>
            </a:r>
          </a:p>
          <a:p>
            <a:pPr marL="463550" lvl="1" indent="-225425" eaLnBrk="0" hangingPunct="0">
              <a:spcBef>
                <a:spcPts val="0"/>
              </a:spcBef>
              <a:spcAft>
                <a:spcPts val="0"/>
              </a:spcAft>
              <a:buFont typeface="Courier New" pitchFamily="49" charset="0"/>
              <a:buChar char="o"/>
              <a:defRPr/>
            </a:pPr>
            <a:r>
              <a:rPr lang="en-US" sz="1400" dirty="0">
                <a:latin typeface="Arial" pitchFamily="34" charset="0"/>
                <a:cs typeface="Arial" pitchFamily="34" charset="0"/>
              </a:rPr>
              <a:t>Initial </a:t>
            </a:r>
            <a:r>
              <a:rPr lang="en-US" sz="1400" dirty="0" smtClean="0">
                <a:latin typeface="Arial" pitchFamily="34" charset="0"/>
                <a:cs typeface="Arial" pitchFamily="34" charset="0"/>
              </a:rPr>
              <a:t>LHC detector </a:t>
            </a:r>
            <a:r>
              <a:rPr lang="en-US" sz="1400" dirty="0">
                <a:latin typeface="Arial" pitchFamily="34" charset="0"/>
                <a:cs typeface="Arial" pitchFamily="34" charset="0"/>
              </a:rPr>
              <a:t>upgrade project funding ends </a:t>
            </a:r>
            <a:r>
              <a:rPr lang="en-US" sz="1400" dirty="0" smtClean="0">
                <a:latin typeface="Arial" pitchFamily="34" charset="0"/>
                <a:cs typeface="Arial" pitchFamily="34" charset="0"/>
              </a:rPr>
              <a:t>in FY 2017</a:t>
            </a:r>
          </a:p>
          <a:p>
            <a:pPr marL="463550" lvl="1" indent="-225425" eaLnBrk="0" hangingPunct="0">
              <a:spcBef>
                <a:spcPts val="0"/>
              </a:spcBef>
              <a:spcAft>
                <a:spcPts val="0"/>
              </a:spcAft>
              <a:buFont typeface="Courier New" pitchFamily="49" charset="0"/>
              <a:buChar char="o"/>
              <a:defRPr/>
            </a:pPr>
            <a:r>
              <a:rPr lang="en-US" sz="1400" dirty="0" smtClean="0">
                <a:latin typeface="Arial" pitchFamily="34" charset="0"/>
                <a:cs typeface="Arial" pitchFamily="34" charset="0"/>
              </a:rPr>
              <a:t>Scope being determined for high luminosity(HL)- LHC, P5’s highest priority near-term project; </a:t>
            </a:r>
            <a:br>
              <a:rPr lang="en-US" sz="1400" dirty="0" smtClean="0">
                <a:latin typeface="Arial" pitchFamily="34" charset="0"/>
                <a:cs typeface="Arial" pitchFamily="34" charset="0"/>
              </a:rPr>
            </a:br>
            <a:r>
              <a:rPr lang="en-US" sz="1400" dirty="0" smtClean="0">
                <a:latin typeface="Arial" pitchFamily="34" charset="0"/>
                <a:cs typeface="Arial" pitchFamily="34" charset="0"/>
              </a:rPr>
              <a:t>CD-0 in 2016</a:t>
            </a:r>
            <a:endParaRPr lang="en-US" sz="1400" dirty="0">
              <a:latin typeface="Arial" pitchFamily="34" charset="0"/>
              <a:cs typeface="Arial" pitchFamily="34" charset="0"/>
            </a:endParaRPr>
          </a:p>
          <a:p>
            <a:pPr marL="463550" marR="0" lvl="1" indent="-225425" algn="l" defTabSz="914400" rtl="0" eaLnBrk="0" fontAlgn="base" latinLnBrk="0" hangingPunct="0">
              <a:lnSpc>
                <a:spcPct val="100000"/>
              </a:lnSpc>
              <a:spcBef>
                <a:spcPts val="0"/>
              </a:spcBef>
              <a:spcAft>
                <a:spcPts val="0"/>
              </a:spcAft>
              <a:buClrTx/>
              <a:buSzTx/>
              <a:buFont typeface="Courier New" pitchFamily="49" charset="0"/>
              <a:buChar char="o"/>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U.S. will continue to play a leadership role in LHC discoveries by remaining actively engaged in LHC data</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analysis of world’s highest energy particle collider data, at 13 </a:t>
            </a:r>
            <a:r>
              <a:rPr kumimoji="0" lang="en-US" sz="1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TeV</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p>
          <a:p>
            <a:pPr marL="463550" marR="0" lvl="1" indent="-225425" algn="l" defTabSz="914400" rtl="0" eaLnBrk="0" fontAlgn="base" latinLnBrk="0" hangingPunct="0">
              <a:lnSpc>
                <a:spcPct val="100000"/>
              </a:lnSpc>
              <a:spcBef>
                <a:spcPts val="0"/>
              </a:spcBef>
              <a:spcAft>
                <a:spcPts val="0"/>
              </a:spcAft>
              <a:buClrTx/>
              <a:buSzTx/>
              <a:buFont typeface="Courier New" pitchFamily="49" charset="0"/>
              <a:buChar char="o"/>
              <a:tabLst/>
              <a:defRPr/>
            </a:pPr>
            <a:endParaRPr lang="en-US" sz="800" dirty="0" smtClean="0">
              <a:latin typeface="Arial" pitchFamily="34" charset="0"/>
              <a:cs typeface="Arial" pitchFamily="34" charset="0"/>
            </a:endParaRPr>
          </a:p>
          <a:p>
            <a:pPr marL="177800" marR="0" lvl="0" indent="-177800" algn="l" defTabSz="914400" rtl="0" eaLnBrk="0" fontAlgn="base" latinLnBrk="0" hangingPunct="0">
              <a:lnSpc>
                <a:spcPct val="100000"/>
              </a:lnSpc>
              <a:spcBef>
                <a:spcPts val="0"/>
              </a:spcBef>
              <a:spcAft>
                <a:spcPts val="30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Intensity Frontier: Solidify international partnerships for</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U.S.-hosted LBNF/DUNE</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63550" lvl="1" indent="-223838" eaLnBrk="0" hangingPunct="0">
              <a:spcBef>
                <a:spcPts val="0"/>
              </a:spcBef>
              <a:spcAft>
                <a:spcPts val="300"/>
              </a:spcAft>
              <a:buFont typeface="Courier New" pitchFamily="49" charset="0"/>
              <a:buChar char="o"/>
              <a:defRPr/>
            </a:pPr>
            <a:r>
              <a:rPr lang="en-US" sz="1400" dirty="0">
                <a:latin typeface="Arial" pitchFamily="34" charset="0"/>
                <a:cs typeface="Arial" pitchFamily="34" charset="0"/>
              </a:rPr>
              <a:t>Rapid progress </a:t>
            </a:r>
            <a:r>
              <a:rPr lang="en-US" sz="1400" dirty="0" smtClean="0">
                <a:latin typeface="Arial" pitchFamily="34" charset="0"/>
                <a:cs typeface="Arial" pitchFamily="34" charset="0"/>
              </a:rPr>
              <a:t>on LBNF/DUNE has </a:t>
            </a:r>
            <a:r>
              <a:rPr lang="en-US" sz="1400" dirty="0">
                <a:latin typeface="Arial" pitchFamily="34" charset="0"/>
                <a:cs typeface="Arial" pitchFamily="34" charset="0"/>
              </a:rPr>
              <a:t>attracted </a:t>
            </a:r>
            <a:r>
              <a:rPr lang="en-US" sz="1400" dirty="0" smtClean="0">
                <a:latin typeface="Arial" pitchFamily="34" charset="0"/>
                <a:cs typeface="Arial" pitchFamily="34" charset="0"/>
              </a:rPr>
              <a:t>attention </a:t>
            </a:r>
            <a:r>
              <a:rPr lang="en-US" sz="1400" dirty="0">
                <a:latin typeface="Arial" pitchFamily="34" charset="0"/>
                <a:cs typeface="Arial" pitchFamily="34" charset="0"/>
              </a:rPr>
              <a:t>from interested international </a:t>
            </a:r>
            <a:r>
              <a:rPr lang="en-US" sz="1400" dirty="0" smtClean="0">
                <a:latin typeface="Arial" pitchFamily="34" charset="0"/>
                <a:cs typeface="Arial" pitchFamily="34" charset="0"/>
              </a:rPr>
              <a:t>partners, and </a:t>
            </a:r>
            <a:r>
              <a:rPr lang="en-US" sz="1400" dirty="0">
                <a:latin typeface="Arial" pitchFamily="34" charset="0"/>
                <a:cs typeface="Arial" pitchFamily="34" charset="0"/>
              </a:rPr>
              <a:t>FY 2017 investments in site preparation and </a:t>
            </a:r>
            <a:r>
              <a:rPr lang="en-US" sz="1400" dirty="0" smtClean="0">
                <a:latin typeface="Arial" pitchFamily="34" charset="0"/>
                <a:cs typeface="Arial" pitchFamily="34" charset="0"/>
              </a:rPr>
              <a:t>cavern excavation aim to solidify formal agreements</a:t>
            </a:r>
            <a:endParaRPr lang="en-US" sz="1400" dirty="0">
              <a:latin typeface="Arial" pitchFamily="34" charset="0"/>
              <a:cs typeface="Arial" pitchFamily="34" charset="0"/>
            </a:endParaRPr>
          </a:p>
          <a:p>
            <a:pPr marL="463550" lvl="1" indent="-223838" eaLnBrk="0" hangingPunct="0">
              <a:spcBef>
                <a:spcPts val="0"/>
              </a:spcBef>
              <a:spcAft>
                <a:spcPts val="300"/>
              </a:spcAft>
              <a:buFont typeface="Courier New" pitchFamily="49" charset="0"/>
              <a:buChar char="o"/>
              <a:defRPr/>
            </a:pPr>
            <a:r>
              <a:rPr lang="en-US" sz="1400" dirty="0" err="1" smtClean="0">
                <a:latin typeface="Arial" pitchFamily="34" charset="0"/>
                <a:cs typeface="Arial" pitchFamily="34" charset="0"/>
              </a:rPr>
              <a:t>Fermilab</a:t>
            </a:r>
            <a:r>
              <a:rPr lang="en-US" sz="1400" dirty="0" smtClean="0">
                <a:latin typeface="Arial" pitchFamily="34" charset="0"/>
                <a:cs typeface="Arial" pitchFamily="34" charset="0"/>
              </a:rPr>
              <a:t> will continue improvements to accelerator complex while serving high-intensity neutrino beams to short-and long-baseline experiments enabling full utilization of the FNAL facilities</a:t>
            </a:r>
          </a:p>
          <a:p>
            <a:pPr marL="463550" lvl="1" indent="-223838" eaLnBrk="0" hangingPunct="0">
              <a:spcBef>
                <a:spcPts val="0"/>
              </a:spcBef>
              <a:spcAft>
                <a:spcPts val="300"/>
              </a:spcAft>
              <a:buFont typeface="Courier New" pitchFamily="49" charset="0"/>
              <a:buChar char="o"/>
              <a:defRPr/>
            </a:pPr>
            <a:endParaRPr lang="en-US" sz="800" dirty="0" smtClean="0">
              <a:latin typeface="Arial" pitchFamily="34" charset="0"/>
              <a:cs typeface="Arial" pitchFamily="34" charset="0"/>
            </a:endParaRPr>
          </a:p>
          <a:p>
            <a:pPr marL="177800" lvl="0" indent="-177800" eaLnBrk="0" hangingPunct="0">
              <a:spcBef>
                <a:spcPts val="0"/>
              </a:spcBef>
              <a:spcAft>
                <a:spcPts val="300"/>
              </a:spcAft>
              <a:buFont typeface="Wingdings" pitchFamily="2" charset="2"/>
              <a:buChar char="§"/>
              <a:defRPr/>
            </a:pPr>
            <a:r>
              <a:rPr lang="en-US" sz="1600" dirty="0" smtClean="0">
                <a:latin typeface="Arial" pitchFamily="34" charset="0"/>
                <a:cs typeface="Arial" pitchFamily="34" charset="0"/>
              </a:rPr>
              <a:t>Cosmic </a:t>
            </a:r>
            <a:r>
              <a:rPr lang="en-US" sz="1600" dirty="0">
                <a:latin typeface="Arial" pitchFamily="34" charset="0"/>
                <a:cs typeface="Arial" pitchFamily="34" charset="0"/>
              </a:rPr>
              <a:t>Frontier: Advance our understanding of dark matter and dark energy</a:t>
            </a:r>
          </a:p>
          <a:p>
            <a:pPr marL="463550" lvl="1" indent="-236538" eaLnBrk="0" hangingPunct="0">
              <a:spcBef>
                <a:spcPts val="0"/>
              </a:spcBef>
              <a:spcAft>
                <a:spcPts val="300"/>
              </a:spcAft>
              <a:buFont typeface="Courier New" pitchFamily="49" charset="0"/>
              <a:buChar char="o"/>
              <a:defRPr/>
            </a:pPr>
            <a:r>
              <a:rPr lang="en-US" sz="1400" dirty="0">
                <a:latin typeface="Arial" pitchFamily="34" charset="0"/>
                <a:cs typeface="Arial" pitchFamily="34" charset="0"/>
              </a:rPr>
              <a:t>Fabrication funding ramp up in FY 17 supports key P5 recommended Cosmic Frontier </a:t>
            </a:r>
            <a:r>
              <a:rPr lang="en-US" sz="1400" dirty="0" smtClean="0">
                <a:latin typeface="Arial" pitchFamily="34" charset="0"/>
                <a:cs typeface="Arial" pitchFamily="34" charset="0"/>
              </a:rPr>
              <a:t>projects to study dark matter and dark energy: </a:t>
            </a:r>
            <a:r>
              <a:rPr lang="en-US" sz="1400" dirty="0" err="1" smtClean="0">
                <a:latin typeface="Arial" pitchFamily="34" charset="0"/>
                <a:cs typeface="Arial" pitchFamily="34" charset="0"/>
              </a:rPr>
              <a:t>LSSTcam</a:t>
            </a:r>
            <a:r>
              <a:rPr lang="en-US" sz="1400" dirty="0">
                <a:latin typeface="Arial" pitchFamily="34" charset="0"/>
                <a:cs typeface="Arial" pitchFamily="34" charset="0"/>
              </a:rPr>
              <a:t>, DESI, </a:t>
            </a:r>
            <a:r>
              <a:rPr lang="en-US" sz="1400" dirty="0" err="1">
                <a:latin typeface="Arial" pitchFamily="34" charset="0"/>
                <a:cs typeface="Arial" pitchFamily="34" charset="0"/>
              </a:rPr>
              <a:t>SuperCDMS-SNOLab</a:t>
            </a:r>
            <a:r>
              <a:rPr lang="en-US" sz="1400" dirty="0">
                <a:latin typeface="Arial" pitchFamily="34" charset="0"/>
                <a:cs typeface="Arial" pitchFamily="34" charset="0"/>
              </a:rPr>
              <a:t>, and </a:t>
            </a:r>
            <a:r>
              <a:rPr lang="en-US" sz="1400" dirty="0" smtClean="0">
                <a:latin typeface="Arial" pitchFamily="34" charset="0"/>
                <a:cs typeface="Arial" pitchFamily="34" charset="0"/>
              </a:rPr>
              <a:t>LZ</a:t>
            </a:r>
            <a:endParaRPr lang="en-US" sz="1400" dirty="0">
              <a:latin typeface="Arial" pitchFamily="34" charset="0"/>
              <a:cs typeface="Arial" pitchFamily="34" charset="0"/>
            </a:endParaRPr>
          </a:p>
        </p:txBody>
      </p:sp>
      <p:grpSp>
        <p:nvGrpSpPr>
          <p:cNvPr id="5" name="Group 4"/>
          <p:cNvGrpSpPr/>
          <p:nvPr/>
        </p:nvGrpSpPr>
        <p:grpSpPr>
          <a:xfrm>
            <a:off x="405050" y="5236859"/>
            <a:ext cx="8270272" cy="1500667"/>
            <a:chOff x="405050" y="5236859"/>
            <a:chExt cx="8270272" cy="1500667"/>
          </a:xfrm>
        </p:grpSpPr>
        <p:grpSp>
          <p:nvGrpSpPr>
            <p:cNvPr id="3" name="Group 2"/>
            <p:cNvGrpSpPr/>
            <p:nvPr/>
          </p:nvGrpSpPr>
          <p:grpSpPr>
            <a:xfrm>
              <a:off x="405050" y="5236859"/>
              <a:ext cx="6332289" cy="1500665"/>
              <a:chOff x="405050" y="5236859"/>
              <a:chExt cx="6332289" cy="1500665"/>
            </a:xfrm>
          </p:grpSpPr>
          <p:pic>
            <p:nvPicPr>
              <p:cNvPr id="23" name="Picture 22" descr="CMSWithBeamPipeFishEye.jpg"/>
              <p:cNvPicPr>
                <a:picLocks noChangeAspect="1"/>
              </p:cNvPicPr>
              <p:nvPr/>
            </p:nvPicPr>
            <p:blipFill rotWithShape="1">
              <a:blip r:embed="rId3" cstate="screen">
                <a:extLst>
                  <a:ext uri="{28A0092B-C50C-407E-A947-70E740481C1C}">
                    <a14:useLocalDpi xmlns:a14="http://schemas.microsoft.com/office/drawing/2010/main"/>
                  </a:ext>
                </a:extLst>
              </a:blip>
              <a:srcRect t="13817" b="15227"/>
              <a:stretch/>
            </p:blipFill>
            <p:spPr>
              <a:xfrm>
                <a:off x="405051" y="5290135"/>
                <a:ext cx="2027278" cy="1378610"/>
              </a:xfrm>
              <a:prstGeom prst="rect">
                <a:avLst/>
              </a:prstGeom>
            </p:spPr>
          </p:pic>
          <p:grpSp>
            <p:nvGrpSpPr>
              <p:cNvPr id="8" name="Group 7"/>
              <p:cNvGrpSpPr/>
              <p:nvPr/>
            </p:nvGrpSpPr>
            <p:grpSpPr>
              <a:xfrm>
                <a:off x="405050" y="5236859"/>
                <a:ext cx="6332289" cy="1500665"/>
                <a:chOff x="532308" y="5338610"/>
                <a:chExt cx="6283570" cy="1489122"/>
              </a:xfrm>
            </p:grpSpPr>
            <p:sp>
              <p:nvSpPr>
                <p:cNvPr id="16" name="TextBox 15"/>
                <p:cNvSpPr txBox="1"/>
                <p:nvPr/>
              </p:nvSpPr>
              <p:spPr>
                <a:xfrm>
                  <a:off x="532308" y="5341956"/>
                  <a:ext cx="2011680" cy="1477330"/>
                </a:xfrm>
                <a:prstGeom prst="rect">
                  <a:avLst/>
                </a:prstGeom>
                <a:noFill/>
                <a:ln>
                  <a:noFill/>
                </a:ln>
              </p:spPr>
              <p:txBody>
                <a:bodyPr wrap="square" rtlCol="0">
                  <a:spAutoFit/>
                </a:bodyPr>
                <a:lstStyle/>
                <a:p>
                  <a:pPr algn="ctr"/>
                  <a:r>
                    <a:rPr lang="en-US" b="1" dirty="0">
                      <a:ln w="3175">
                        <a:solidFill>
                          <a:schemeClr val="tx1"/>
                        </a:solidFill>
                      </a:ln>
                      <a:solidFill>
                        <a:schemeClr val="bg1"/>
                      </a:solidFill>
                      <a:effectLst>
                        <a:outerShdw blurRad="38100" dist="38100" dir="2700000" algn="tl">
                          <a:srgbClr val="000000">
                            <a:alpha val="43137"/>
                          </a:srgbClr>
                        </a:outerShdw>
                      </a:effectLst>
                    </a:rPr>
                    <a:t>Energy Frontier</a:t>
                  </a:r>
                  <a:br>
                    <a:rPr lang="en-US" b="1" dirty="0">
                      <a:ln w="3175">
                        <a:solidFill>
                          <a:schemeClr val="tx1"/>
                        </a:solidFill>
                      </a:ln>
                      <a:solidFill>
                        <a:schemeClr val="bg1"/>
                      </a:solidFill>
                      <a:effectLst>
                        <a:outerShdw blurRad="38100" dist="38100" dir="2700000" algn="tl">
                          <a:srgbClr val="000000">
                            <a:alpha val="43137"/>
                          </a:srgbClr>
                        </a:outerShdw>
                      </a:effectLst>
                    </a:rPr>
                  </a:br>
                  <a:r>
                    <a:rPr lang="en-US" b="1" dirty="0">
                      <a:ln w="3175">
                        <a:solidFill>
                          <a:schemeClr val="tx1"/>
                        </a:solidFill>
                      </a:ln>
                      <a:solidFill>
                        <a:schemeClr val="bg1"/>
                      </a:solidFill>
                      <a:effectLst>
                        <a:outerShdw blurRad="38100" dist="38100" dir="2700000" algn="tl">
                          <a:srgbClr val="000000">
                            <a:alpha val="43137"/>
                          </a:srgbClr>
                        </a:outerShdw>
                      </a:effectLst>
                    </a:rPr>
                    <a:t/>
                  </a:r>
                  <a:br>
                    <a:rPr lang="en-US" b="1" dirty="0">
                      <a:ln w="3175">
                        <a:solidFill>
                          <a:schemeClr val="tx1"/>
                        </a:solidFill>
                      </a:ln>
                      <a:solidFill>
                        <a:schemeClr val="bg1"/>
                      </a:solidFill>
                      <a:effectLst>
                        <a:outerShdw blurRad="38100" dist="38100" dir="2700000" algn="tl">
                          <a:srgbClr val="000000">
                            <a:alpha val="43137"/>
                          </a:srgbClr>
                        </a:outerShdw>
                      </a:effectLst>
                    </a:rPr>
                  </a:br>
                  <a:endParaRPr lang="en-US" b="1" dirty="0">
                    <a:ln w="3175">
                      <a:solidFill>
                        <a:schemeClr val="tx1"/>
                      </a:solidFill>
                    </a:ln>
                    <a:solidFill>
                      <a:schemeClr val="bg1"/>
                    </a:solidFill>
                    <a:effectLst>
                      <a:outerShdw blurRad="38100" dist="38100" dir="2700000" algn="tl">
                        <a:srgbClr val="000000">
                          <a:alpha val="43137"/>
                        </a:srgbClr>
                      </a:outerShdw>
                    </a:effectLst>
                  </a:endParaRPr>
                </a:p>
                <a:p>
                  <a:pPr algn="ctr"/>
                  <a:r>
                    <a:rPr lang="en-US" b="1" dirty="0">
                      <a:ln w="3175">
                        <a:solidFill>
                          <a:schemeClr val="tx1"/>
                        </a:solidFill>
                      </a:ln>
                      <a:solidFill>
                        <a:schemeClr val="bg1"/>
                      </a:solidFill>
                      <a:effectLst>
                        <a:outerShdw blurRad="38100" dist="38100" dir="2700000" algn="tl">
                          <a:srgbClr val="000000">
                            <a:alpha val="43137"/>
                          </a:srgbClr>
                        </a:outerShdw>
                      </a:effectLst>
                    </a:rPr>
                    <a:t/>
                  </a:r>
                  <a:br>
                    <a:rPr lang="en-US" b="1" dirty="0">
                      <a:ln w="3175">
                        <a:solidFill>
                          <a:schemeClr val="tx1"/>
                        </a:solidFill>
                      </a:ln>
                      <a:solidFill>
                        <a:schemeClr val="bg1"/>
                      </a:solidFill>
                      <a:effectLst>
                        <a:outerShdw blurRad="38100" dist="38100" dir="2700000" algn="tl">
                          <a:srgbClr val="000000">
                            <a:alpha val="43137"/>
                          </a:srgbClr>
                        </a:outerShdw>
                      </a:effectLst>
                    </a:rPr>
                  </a:br>
                  <a:r>
                    <a:rPr lang="en-US" b="1" dirty="0" smtClean="0">
                      <a:ln w="3175">
                        <a:solidFill>
                          <a:schemeClr val="tx1"/>
                        </a:solidFill>
                      </a:ln>
                      <a:solidFill>
                        <a:schemeClr val="bg1"/>
                      </a:solidFill>
                      <a:effectLst>
                        <a:outerShdw blurRad="38100" dist="38100" dir="2700000" algn="tl">
                          <a:srgbClr val="000000">
                            <a:alpha val="43137"/>
                          </a:srgbClr>
                        </a:outerShdw>
                      </a:effectLst>
                    </a:rPr>
                    <a:t>LHC</a:t>
                  </a:r>
                  <a:endParaRPr lang="en-US"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22" name="Picture 2" descr="http://www.fnal.gov/pub/presspass/press_releases/2014/images/NOvA-201402/NOvA-final-block-1-h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48"/>
                <a:stretch/>
              </p:blipFill>
              <p:spPr bwMode="auto">
                <a:xfrm>
                  <a:off x="2689882" y="5391474"/>
                  <a:ext cx="2011680" cy="1378297"/>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38616" y="5338610"/>
                  <a:ext cx="2114316" cy="1477328"/>
                </a:xfrm>
                <a:prstGeom prst="rect">
                  <a:avLst/>
                </a:prstGeom>
                <a:noFill/>
                <a:ln>
                  <a:noFill/>
                </a:ln>
              </p:spPr>
              <p:txBody>
                <a:bodyPr wrap="square" rtlCol="0">
                  <a:spAutoFit/>
                </a:bodyPr>
                <a:lstStyle/>
                <a:p>
                  <a:pPr algn="ctr"/>
                  <a:r>
                    <a:rPr lang="en-US" b="1" dirty="0">
                      <a:ln w="3175">
                        <a:solidFill>
                          <a:schemeClr val="tx1"/>
                        </a:solidFill>
                      </a:ln>
                      <a:solidFill>
                        <a:schemeClr val="bg1"/>
                      </a:solidFill>
                      <a:effectLst>
                        <a:outerShdw blurRad="38100" dist="38100" dir="2700000" algn="tl">
                          <a:srgbClr val="000000">
                            <a:alpha val="43137"/>
                          </a:srgbClr>
                        </a:outerShdw>
                      </a:effectLst>
                    </a:rPr>
                    <a:t>Intensity Frontier</a:t>
                  </a:r>
                  <a:br>
                    <a:rPr lang="en-US" b="1" dirty="0">
                      <a:ln w="3175">
                        <a:solidFill>
                          <a:schemeClr val="tx1"/>
                        </a:solidFill>
                      </a:ln>
                      <a:solidFill>
                        <a:schemeClr val="bg1"/>
                      </a:solidFill>
                      <a:effectLst>
                        <a:outerShdw blurRad="38100" dist="38100" dir="2700000" algn="tl">
                          <a:srgbClr val="000000">
                            <a:alpha val="43137"/>
                          </a:srgbClr>
                        </a:outerShdw>
                      </a:effectLst>
                    </a:rPr>
                  </a:br>
                  <a:endParaRPr lang="en-US" b="1" dirty="0" smtClean="0">
                    <a:ln w="3175">
                      <a:solidFill>
                        <a:schemeClr val="tx1"/>
                      </a:solidFill>
                    </a:ln>
                    <a:solidFill>
                      <a:schemeClr val="bg1"/>
                    </a:solidFill>
                    <a:effectLst>
                      <a:outerShdw blurRad="38100" dist="38100" dir="2700000" algn="tl">
                        <a:srgbClr val="000000">
                          <a:alpha val="43137"/>
                        </a:srgbClr>
                      </a:outerShdw>
                    </a:effectLst>
                  </a:endParaRPr>
                </a:p>
                <a:p>
                  <a:pPr algn="ctr"/>
                  <a:endParaRPr lang="en-US" b="1" dirty="0">
                    <a:ln w="3175">
                      <a:solidFill>
                        <a:schemeClr val="tx1"/>
                      </a:solidFill>
                    </a:ln>
                    <a:solidFill>
                      <a:schemeClr val="bg1"/>
                    </a:solidFill>
                    <a:effectLst>
                      <a:outerShdw blurRad="38100" dist="38100" dir="2700000" algn="tl">
                        <a:srgbClr val="000000">
                          <a:alpha val="43137"/>
                        </a:srgbClr>
                      </a:outerShdw>
                    </a:effectLst>
                  </a:endParaRPr>
                </a:p>
                <a:p>
                  <a:pPr algn="ctr"/>
                  <a:endParaRPr lang="en-US" b="1" dirty="0" smtClean="0">
                    <a:ln w="3175">
                      <a:solidFill>
                        <a:schemeClr val="tx1"/>
                      </a:solidFill>
                    </a:ln>
                    <a:solidFill>
                      <a:schemeClr val="bg1"/>
                    </a:solidFill>
                    <a:effectLst>
                      <a:outerShdw blurRad="38100" dist="38100" dir="2700000" algn="tl">
                        <a:srgbClr val="000000">
                          <a:alpha val="43137"/>
                        </a:srgbClr>
                      </a:outerShdw>
                    </a:effectLst>
                  </a:endParaRPr>
                </a:p>
                <a:p>
                  <a:pPr algn="ctr"/>
                  <a:r>
                    <a:rPr lang="en-US" b="1" dirty="0" err="1" smtClean="0">
                      <a:ln w="3175">
                        <a:solidFill>
                          <a:schemeClr val="tx1"/>
                        </a:solidFill>
                      </a:ln>
                      <a:solidFill>
                        <a:schemeClr val="bg1"/>
                      </a:solidFill>
                      <a:effectLst>
                        <a:outerShdw blurRad="38100" dist="38100" dir="2700000" algn="tl">
                          <a:srgbClr val="000000">
                            <a:alpha val="43137"/>
                          </a:srgbClr>
                        </a:outerShdw>
                      </a:effectLst>
                    </a:rPr>
                    <a:t>NOvA</a:t>
                  </a:r>
                  <a:endParaRPr lang="en-US"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1026" name="Picture 2" descr="http://lz.lbl.gov/wp-content/uploads/sites/6/2014/07/LZ_schematic_v2notitl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4198" y="5340104"/>
                  <a:ext cx="2011680" cy="14705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04198" y="5350403"/>
                  <a:ext cx="2011680" cy="1477329"/>
                </a:xfrm>
                <a:prstGeom prst="rect">
                  <a:avLst/>
                </a:prstGeom>
                <a:noFill/>
                <a:ln>
                  <a:noFill/>
                </a:ln>
              </p:spPr>
              <p:txBody>
                <a:bodyPr wrap="square" rtlCol="0">
                  <a:spAutoFit/>
                </a:bodyPr>
                <a:lstStyle/>
                <a:p>
                  <a:pPr algn="ctr"/>
                  <a:r>
                    <a:rPr lang="en-US" b="1" dirty="0">
                      <a:ln w="3175">
                        <a:solidFill>
                          <a:schemeClr val="tx1"/>
                        </a:solidFill>
                      </a:ln>
                      <a:solidFill>
                        <a:schemeClr val="bg1"/>
                      </a:solidFill>
                      <a:effectLst>
                        <a:outerShdw blurRad="38100" dist="38100" dir="2700000" algn="tl">
                          <a:srgbClr val="000000">
                            <a:alpha val="43137"/>
                          </a:srgbClr>
                        </a:outerShdw>
                      </a:effectLst>
                    </a:rPr>
                    <a:t>Cosmic Frontier</a:t>
                  </a:r>
                  <a:br>
                    <a:rPr lang="en-US" b="1" dirty="0">
                      <a:ln w="3175">
                        <a:solidFill>
                          <a:schemeClr val="tx1"/>
                        </a:solidFill>
                      </a:ln>
                      <a:solidFill>
                        <a:schemeClr val="bg1"/>
                      </a:solidFill>
                      <a:effectLst>
                        <a:outerShdw blurRad="38100" dist="38100" dir="2700000" algn="tl">
                          <a:srgbClr val="000000">
                            <a:alpha val="43137"/>
                          </a:srgbClr>
                        </a:outerShdw>
                      </a:effectLst>
                    </a:rPr>
                  </a:br>
                  <a:r>
                    <a:rPr lang="en-US" b="1" dirty="0">
                      <a:ln w="3175">
                        <a:solidFill>
                          <a:schemeClr val="tx1"/>
                        </a:solidFill>
                      </a:ln>
                      <a:solidFill>
                        <a:schemeClr val="bg1"/>
                      </a:solidFill>
                      <a:effectLst>
                        <a:outerShdw blurRad="38100" dist="38100" dir="2700000" algn="tl">
                          <a:srgbClr val="000000">
                            <a:alpha val="43137"/>
                          </a:srgbClr>
                        </a:outerShdw>
                      </a:effectLst>
                    </a:rPr>
                    <a:t/>
                  </a:r>
                  <a:br>
                    <a:rPr lang="en-US" b="1" dirty="0">
                      <a:ln w="3175">
                        <a:solidFill>
                          <a:schemeClr val="tx1"/>
                        </a:solidFill>
                      </a:ln>
                      <a:solidFill>
                        <a:schemeClr val="bg1"/>
                      </a:solidFill>
                      <a:effectLst>
                        <a:outerShdw blurRad="38100" dist="38100" dir="2700000" algn="tl">
                          <a:srgbClr val="000000">
                            <a:alpha val="43137"/>
                          </a:srgbClr>
                        </a:outerShdw>
                      </a:effectLst>
                    </a:rPr>
                  </a:br>
                  <a:r>
                    <a:rPr lang="en-US" b="1" dirty="0">
                      <a:ln w="3175">
                        <a:solidFill>
                          <a:schemeClr val="tx1"/>
                        </a:solidFill>
                      </a:ln>
                      <a:solidFill>
                        <a:schemeClr val="bg1"/>
                      </a:solidFill>
                      <a:effectLst>
                        <a:outerShdw blurRad="38100" dist="38100" dir="2700000" algn="tl">
                          <a:srgbClr val="000000">
                            <a:alpha val="43137"/>
                          </a:srgbClr>
                        </a:outerShdw>
                      </a:effectLst>
                    </a:rPr>
                    <a:t/>
                  </a:r>
                  <a:br>
                    <a:rPr lang="en-US" b="1" dirty="0">
                      <a:ln w="3175">
                        <a:solidFill>
                          <a:schemeClr val="tx1"/>
                        </a:solidFill>
                      </a:ln>
                      <a:solidFill>
                        <a:schemeClr val="bg1"/>
                      </a:solidFill>
                      <a:effectLst>
                        <a:outerShdw blurRad="38100" dist="38100" dir="2700000" algn="tl">
                          <a:srgbClr val="000000">
                            <a:alpha val="43137"/>
                          </a:srgbClr>
                        </a:outerShdw>
                      </a:effectLst>
                    </a:rPr>
                  </a:br>
                  <a:r>
                    <a:rPr lang="en-US" b="1" dirty="0">
                      <a:ln w="3175">
                        <a:solidFill>
                          <a:schemeClr val="tx1"/>
                        </a:solidFill>
                      </a:ln>
                      <a:solidFill>
                        <a:schemeClr val="bg1"/>
                      </a:solidFill>
                      <a:effectLst>
                        <a:outerShdw blurRad="38100" dist="38100" dir="2700000" algn="tl">
                          <a:srgbClr val="000000">
                            <a:alpha val="43137"/>
                          </a:srgbClr>
                        </a:outerShdw>
                      </a:effectLst>
                    </a:rPr>
                    <a:t/>
                  </a:r>
                  <a:br>
                    <a:rPr lang="en-US" b="1" dirty="0">
                      <a:ln w="3175">
                        <a:solidFill>
                          <a:schemeClr val="tx1"/>
                        </a:solidFill>
                      </a:ln>
                      <a:solidFill>
                        <a:schemeClr val="bg1"/>
                      </a:solidFill>
                      <a:effectLst>
                        <a:outerShdw blurRad="38100" dist="38100" dir="2700000" algn="tl">
                          <a:srgbClr val="000000">
                            <a:alpha val="43137"/>
                          </a:srgbClr>
                        </a:outerShdw>
                      </a:effectLst>
                    </a:rPr>
                  </a:br>
                  <a:r>
                    <a:rPr lang="en-US" b="1" dirty="0" smtClean="0">
                      <a:ln w="3175">
                        <a:solidFill>
                          <a:schemeClr val="tx1"/>
                        </a:solidFill>
                      </a:ln>
                      <a:solidFill>
                        <a:schemeClr val="bg1"/>
                      </a:solidFill>
                      <a:effectLst>
                        <a:outerShdw blurRad="38100" dist="38100" dir="2700000" algn="tl">
                          <a:srgbClr val="000000">
                            <a:alpha val="43137"/>
                          </a:srgbClr>
                        </a:outerShdw>
                      </a:effectLst>
                    </a:rPr>
                    <a:t>LZ</a:t>
                  </a:r>
                  <a:endParaRPr lang="en-US" b="1" dirty="0">
                    <a:ln w="3175">
                      <a:solidFill>
                        <a:schemeClr val="tx1"/>
                      </a:solidFill>
                    </a:ln>
                    <a:solidFill>
                      <a:schemeClr val="bg1"/>
                    </a:solidFill>
                    <a:effectLst>
                      <a:outerShdw blurRad="38100" dist="38100" dir="2700000" algn="tl">
                        <a:srgbClr val="000000">
                          <a:alpha val="43137"/>
                        </a:srgbClr>
                      </a:outerShdw>
                    </a:effectLst>
                  </a:endParaRPr>
                </a:p>
              </p:txBody>
            </p:sp>
          </p:grpSp>
        </p:gr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087" y="5290134"/>
              <a:ext cx="1864235" cy="1447392"/>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82483" b="93612" l="89080" r="97320"/>
                      </a14:imgEffect>
                    </a14:imgLayer>
                  </a14:imgProps>
                </a:ext>
                <a:ext uri="{28A0092B-C50C-407E-A947-70E740481C1C}">
                  <a14:useLocalDpi xmlns:a14="http://schemas.microsoft.com/office/drawing/2010/main" val="0"/>
                </a:ext>
              </a:extLst>
            </a:blip>
            <a:srcRect l="88966" t="81964" r="2502" b="6278"/>
            <a:stretch/>
          </p:blipFill>
          <p:spPr>
            <a:xfrm>
              <a:off x="8198021" y="6081103"/>
              <a:ext cx="159071" cy="170186"/>
            </a:xfrm>
            <a:prstGeom prst="rect">
              <a:avLst/>
            </a:prstGeom>
          </p:spPr>
        </p:pic>
      </p:grpSp>
    </p:spTree>
    <p:extLst>
      <p:ext uri="{BB962C8B-B14F-4D97-AF65-F5344CB8AC3E}">
        <p14:creationId xmlns:p14="http://schemas.microsoft.com/office/powerpoint/2010/main" val="7785025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7420789"/>
              </p:ext>
            </p:extLst>
          </p:nvPr>
        </p:nvGraphicFramePr>
        <p:xfrm>
          <a:off x="152400" y="1524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Office of Science FY16 - $5.35B</a:t>
            </a:r>
            <a:endParaRPr lang="en-US" dirty="0"/>
          </a:p>
        </p:txBody>
      </p:sp>
    </p:spTree>
    <p:extLst>
      <p:ext uri="{BB962C8B-B14F-4D97-AF65-F5344CB8AC3E}">
        <p14:creationId xmlns:p14="http://schemas.microsoft.com/office/powerpoint/2010/main" val="36024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9" name="Rectangle 18"/>
          <p:cNvSpPr/>
          <p:nvPr/>
        </p:nvSpPr>
        <p:spPr>
          <a:xfrm>
            <a:off x="-1" y="6209731"/>
            <a:ext cx="8611737" cy="67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7" name="Picture 2" descr="Antimatter Catches a Wave at SLAC">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37" r="7487"/>
          <a:stretch/>
        </p:blipFill>
        <p:spPr bwMode="auto">
          <a:xfrm>
            <a:off x="437805" y="5407045"/>
            <a:ext cx="2057767" cy="139833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3124200" y="6424742"/>
            <a:ext cx="5334000" cy="365125"/>
          </a:xfrm>
        </p:spPr>
        <p:txBody>
          <a:bodyPr/>
          <a:lstStyle/>
          <a:p>
            <a:pPr>
              <a:defRPr/>
            </a:pPr>
            <a:endParaRPr lang="en-US" dirty="0"/>
          </a:p>
        </p:txBody>
      </p:sp>
      <p:sp>
        <p:nvSpPr>
          <p:cNvPr id="15" name="Slide Number Placeholder 3"/>
          <p:cNvSpPr>
            <a:spLocks noGrp="1"/>
          </p:cNvSpPr>
          <p:nvPr>
            <p:ph type="sldNum" sz="quarter" idx="12"/>
          </p:nvPr>
        </p:nvSpPr>
        <p:spPr>
          <a:xfrm>
            <a:off x="8491926" y="6351588"/>
            <a:ext cx="476250" cy="365125"/>
          </a:xfrm>
        </p:spPr>
        <p:txBody>
          <a:bodyPr/>
          <a:lstStyle/>
          <a:p>
            <a:pPr>
              <a:defRPr/>
            </a:pPr>
            <a:fld id="{6EEA275D-5A49-48A8-817D-44C3EA0A3A2F}" type="slidenum">
              <a:rPr lang="en-US" smtClean="0"/>
              <a:pPr>
                <a:defRPr/>
              </a:pPr>
              <a:t>20</a:t>
            </a:fld>
            <a:endParaRPr lang="en-US" dirty="0"/>
          </a:p>
        </p:txBody>
      </p:sp>
      <p:sp>
        <p:nvSpPr>
          <p:cNvPr id="2" name="Title 1"/>
          <p:cNvSpPr>
            <a:spLocks noGrp="1"/>
          </p:cNvSpPr>
          <p:nvPr>
            <p:ph type="title" idx="4294967295"/>
          </p:nvPr>
        </p:nvSpPr>
        <p:spPr>
          <a:xfrm>
            <a:off x="0" y="68381"/>
            <a:ext cx="9144000" cy="674031"/>
          </a:xfrm>
        </p:spPr>
        <p:txBody>
          <a:bodyPr>
            <a:spAutoFit/>
          </a:bodyPr>
          <a:lstStyle/>
          <a:p>
            <a:pPr>
              <a:lnSpc>
                <a:spcPct val="90000"/>
              </a:lnSpc>
            </a:pPr>
            <a:r>
              <a:rPr lang="en-US" dirty="0" smtClean="0"/>
              <a:t>High Energy Physics</a:t>
            </a:r>
            <a:br>
              <a:rPr lang="en-US" dirty="0" smtClean="0"/>
            </a:br>
            <a:r>
              <a:rPr lang="en-US" sz="1800" dirty="0" smtClean="0">
                <a:solidFill>
                  <a:prstClr val="black"/>
                </a:solidFill>
              </a:rPr>
              <a:t>The technology and construction needed to pursue to physics</a:t>
            </a:r>
            <a:endParaRPr lang="en-US" dirty="0"/>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509292" y="5603293"/>
            <a:ext cx="1989229" cy="1005840"/>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6354" r="5645"/>
          <a:stretch/>
        </p:blipFill>
        <p:spPr>
          <a:xfrm>
            <a:off x="4535659" y="5421017"/>
            <a:ext cx="2103120" cy="1371600"/>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r="4373"/>
          <a:stretch/>
        </p:blipFill>
        <p:spPr>
          <a:xfrm>
            <a:off x="6652228" y="5421017"/>
            <a:ext cx="2011680" cy="1371600"/>
          </a:xfrm>
          <a:prstGeom prst="rect">
            <a:avLst/>
          </a:prstGeom>
        </p:spPr>
      </p:pic>
      <p:sp>
        <p:nvSpPr>
          <p:cNvPr id="26" name="TextBox 25"/>
          <p:cNvSpPr txBox="1"/>
          <p:nvPr/>
        </p:nvSpPr>
        <p:spPr>
          <a:xfrm>
            <a:off x="2509292" y="6438008"/>
            <a:ext cx="2011680" cy="338554"/>
          </a:xfrm>
          <a:prstGeom prst="rect">
            <a:avLst/>
          </a:prstGeom>
          <a:noFill/>
          <a:ln>
            <a:noFill/>
          </a:ln>
        </p:spPr>
        <p:txBody>
          <a:bodyPr wrap="square" rtlCol="0">
            <a:spAutoFit/>
          </a:bodyPr>
          <a:lstStyle/>
          <a:p>
            <a:pPr algn="ctr"/>
            <a:r>
              <a:rPr lang="en-US" sz="1600" b="1" dirty="0" smtClean="0">
                <a:ln w="3175">
                  <a:solidFill>
                    <a:schemeClr val="tx1"/>
                  </a:solidFill>
                </a:ln>
                <a:solidFill>
                  <a:schemeClr val="bg1"/>
                </a:solidFill>
                <a:effectLst>
                  <a:outerShdw blurRad="38100" dist="38100" dir="2700000" algn="tl">
                    <a:srgbClr val="000000">
                      <a:alpha val="43137"/>
                    </a:srgbClr>
                  </a:outerShdw>
                </a:effectLst>
              </a:rPr>
              <a:t>Mu2e</a:t>
            </a:r>
          </a:p>
        </p:txBody>
      </p:sp>
      <p:sp>
        <p:nvSpPr>
          <p:cNvPr id="27" name="TextBox 26"/>
          <p:cNvSpPr txBox="1"/>
          <p:nvPr/>
        </p:nvSpPr>
        <p:spPr>
          <a:xfrm>
            <a:off x="4558486" y="6438008"/>
            <a:ext cx="2011680" cy="338554"/>
          </a:xfrm>
          <a:prstGeom prst="rect">
            <a:avLst/>
          </a:prstGeom>
          <a:noFill/>
          <a:ln>
            <a:noFill/>
          </a:ln>
        </p:spPr>
        <p:txBody>
          <a:bodyPr wrap="square" rtlCol="0">
            <a:spAutoFit/>
          </a:bodyPr>
          <a:lstStyle/>
          <a:p>
            <a:pPr algn="ctr"/>
            <a:r>
              <a:rPr lang="en-US" sz="1600" b="1" dirty="0" smtClean="0">
                <a:ln w="3175">
                  <a:solidFill>
                    <a:schemeClr val="tx1"/>
                  </a:solidFill>
                </a:ln>
                <a:solidFill>
                  <a:schemeClr val="bg1"/>
                </a:solidFill>
                <a:effectLst>
                  <a:outerShdw blurRad="38100" dist="38100" dir="2700000" algn="tl">
                    <a:srgbClr val="000000">
                      <a:alpha val="43137"/>
                    </a:srgbClr>
                  </a:outerShdw>
                </a:effectLst>
              </a:rPr>
              <a:t>LBNF</a:t>
            </a:r>
            <a:endParaRPr lang="en-US" sz="1400" b="1" dirty="0">
              <a:ln w="1270">
                <a:solidFill>
                  <a:schemeClr val="tx1"/>
                </a:solidFill>
              </a:ln>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6652228" y="6438008"/>
            <a:ext cx="2011680" cy="338554"/>
          </a:xfrm>
          <a:prstGeom prst="rect">
            <a:avLst/>
          </a:prstGeom>
          <a:noFill/>
          <a:ln>
            <a:noFill/>
          </a:ln>
        </p:spPr>
        <p:txBody>
          <a:bodyPr wrap="square" rtlCol="0">
            <a:spAutoFit/>
          </a:bodyPr>
          <a:lstStyle/>
          <a:p>
            <a:pPr algn="ctr"/>
            <a:r>
              <a:rPr lang="en-US" sz="1600" b="1" dirty="0" smtClean="0">
                <a:ln w="3175">
                  <a:solidFill>
                    <a:schemeClr val="tx1"/>
                  </a:solidFill>
                </a:ln>
                <a:solidFill>
                  <a:schemeClr val="bg1"/>
                </a:solidFill>
                <a:effectLst>
                  <a:outerShdw blurRad="38100" dist="38100" dir="2700000" algn="tl">
                    <a:srgbClr val="000000">
                      <a:alpha val="43137"/>
                    </a:srgbClr>
                  </a:outerShdw>
                </a:effectLst>
              </a:rPr>
              <a:t>LHC Upgrades</a:t>
            </a:r>
            <a:endParaRPr lang="en-US" sz="1400" b="1" dirty="0">
              <a:ln w="1270">
                <a:solidFill>
                  <a:schemeClr val="tx1"/>
                </a:solidFill>
              </a:ln>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580824" y="6438008"/>
            <a:ext cx="1765460" cy="338554"/>
          </a:xfrm>
          <a:prstGeom prst="rect">
            <a:avLst/>
          </a:prstGeom>
          <a:noFill/>
          <a:ln>
            <a:noFill/>
          </a:ln>
        </p:spPr>
        <p:txBody>
          <a:bodyPr wrap="square" rtlCol="0">
            <a:spAutoFit/>
          </a:bodyPr>
          <a:lstStyle/>
          <a:p>
            <a:pPr algn="ctr"/>
            <a:r>
              <a:rPr lang="en-US" sz="1600" b="1" dirty="0" smtClean="0">
                <a:ln w="3175">
                  <a:solidFill>
                    <a:schemeClr val="tx1"/>
                  </a:solidFill>
                </a:ln>
                <a:solidFill>
                  <a:schemeClr val="bg1"/>
                </a:solidFill>
                <a:effectLst>
                  <a:outerShdw blurRad="38100" dist="38100" dir="2700000" algn="tl">
                    <a:srgbClr val="000000">
                      <a:alpha val="43137"/>
                    </a:srgbClr>
                  </a:outerShdw>
                </a:effectLst>
              </a:rPr>
              <a:t>FACET-II</a:t>
            </a:r>
          </a:p>
        </p:txBody>
      </p:sp>
      <p:sp>
        <p:nvSpPr>
          <p:cNvPr id="16" name="Rectangle 15"/>
          <p:cNvSpPr/>
          <p:nvPr/>
        </p:nvSpPr>
        <p:spPr>
          <a:xfrm>
            <a:off x="2514233" y="5414763"/>
            <a:ext cx="1981568" cy="1362205"/>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
          <p:cNvSpPr txBox="1">
            <a:spLocks/>
          </p:cNvSpPr>
          <p:nvPr/>
        </p:nvSpPr>
        <p:spPr>
          <a:xfrm>
            <a:off x="406908" y="777203"/>
            <a:ext cx="8330184" cy="5175504"/>
          </a:xfrm>
          <a:prstGeom prst="rect">
            <a:avLst/>
          </a:prstGeom>
        </p:spPr>
        <p:txBody>
          <a:bodyPr/>
          <a:lstStyle/>
          <a:p>
            <a:pPr marL="177800" indent="-177800">
              <a:spcAft>
                <a:spcPts val="600"/>
              </a:spcAft>
              <a:buFont typeface="Wingdings" pitchFamily="2" charset="2"/>
              <a:buChar char="§"/>
            </a:pPr>
            <a:r>
              <a:rPr lang="en-US" sz="1400" dirty="0"/>
              <a:t>Construction &amp; project support increases to implement the P5 strategy:</a:t>
            </a:r>
          </a:p>
          <a:p>
            <a:pPr marL="463550" lvl="1" indent="-231775">
              <a:spcAft>
                <a:spcPts val="300"/>
              </a:spcAft>
              <a:buFont typeface="Courier New" pitchFamily="49" charset="0"/>
              <a:buChar char="o"/>
            </a:pPr>
            <a:r>
              <a:rPr lang="en-US" sz="1400" dirty="0" smtClean="0"/>
              <a:t>LBNF/DUNE </a:t>
            </a:r>
            <a:r>
              <a:rPr lang="en-US" sz="1400" dirty="0"/>
              <a:t>aims to solidify partnerships with FY 2017 investments in site preparation and excavation of caverns for the neutrino detectors and cryogenic infrastructure</a:t>
            </a:r>
          </a:p>
          <a:p>
            <a:pPr marL="463550" lvl="1" indent="-231775">
              <a:spcAft>
                <a:spcPts val="300"/>
              </a:spcAft>
              <a:buFont typeface="Courier New" pitchFamily="49" charset="0"/>
              <a:buChar char="o"/>
            </a:pPr>
            <a:r>
              <a:rPr lang="en-US" sz="1400" dirty="0"/>
              <a:t>LHC ATLAS and CMS Detector Upgrade projects continue fabrication; HL-LHC upgrades begin</a:t>
            </a:r>
          </a:p>
          <a:p>
            <a:pPr marL="463550" lvl="1" indent="-231775">
              <a:spcAft>
                <a:spcPts val="300"/>
              </a:spcAft>
              <a:buFont typeface="Courier New" pitchFamily="49" charset="0"/>
              <a:buChar char="o"/>
            </a:pPr>
            <a:r>
              <a:rPr lang="en-US" sz="1400" dirty="0"/>
              <a:t>Muon g-2 completes project funding profile and will begin receiving beam at Fermilab</a:t>
            </a:r>
          </a:p>
          <a:p>
            <a:pPr marL="463550" lvl="1" indent="-231775">
              <a:spcAft>
                <a:spcPts val="300"/>
              </a:spcAft>
              <a:buFont typeface="Courier New" pitchFamily="49" charset="0"/>
              <a:buChar char="o"/>
            </a:pPr>
            <a:r>
              <a:rPr lang="en-US" sz="1400" dirty="0"/>
              <a:t>Dark energy: LSSTcam and DESI fabrication support increase according to planned profiles</a:t>
            </a:r>
          </a:p>
          <a:p>
            <a:pPr marL="463550" lvl="1" indent="-231775">
              <a:spcAft>
                <a:spcPts val="300"/>
              </a:spcAft>
              <a:buFont typeface="Courier New" pitchFamily="49" charset="0"/>
              <a:buChar char="o"/>
            </a:pPr>
            <a:r>
              <a:rPr lang="en-US" sz="1400" dirty="0"/>
              <a:t>Dark matter: LZ will continue fabrication as SuperCDMS-SNOLab proceeds to final design</a:t>
            </a:r>
          </a:p>
          <a:p>
            <a:pPr marL="463550" lvl="1" indent="-231775">
              <a:spcAft>
                <a:spcPts val="300"/>
              </a:spcAft>
              <a:buFont typeface="Courier New" pitchFamily="49" charset="0"/>
              <a:buChar char="o"/>
            </a:pPr>
            <a:r>
              <a:rPr lang="en-US" sz="1400" dirty="0"/>
              <a:t>Construction continues for the Muon to Electron Conversion Experiment (Mu2e</a:t>
            </a:r>
            <a:r>
              <a:rPr lang="en-US" sz="1400" dirty="0" smtClean="0"/>
              <a:t>)</a:t>
            </a:r>
          </a:p>
          <a:p>
            <a:pPr marL="463550" lvl="1" indent="-231775">
              <a:spcAft>
                <a:spcPts val="1200"/>
              </a:spcAft>
              <a:buFont typeface="Courier New" pitchFamily="49" charset="0"/>
              <a:buChar char="o"/>
            </a:pPr>
            <a:r>
              <a:rPr lang="en-US" sz="1400" dirty="0"/>
              <a:t>FACET-II support begins, in order to create a new facility that will enable accelerator R&amp;D aimed at dramatically improved capability and cost-effectiveness in future high-energy </a:t>
            </a:r>
            <a:r>
              <a:rPr lang="en-US" sz="1400" dirty="0" smtClean="0"/>
              <a:t>colliders</a:t>
            </a:r>
          </a:p>
          <a:p>
            <a:pPr marL="177800" indent="-177800">
              <a:spcAft>
                <a:spcPts val="300"/>
              </a:spcAft>
              <a:buFont typeface="Wingdings" pitchFamily="2" charset="2"/>
              <a:buChar char="§"/>
            </a:pPr>
            <a:r>
              <a:rPr lang="en-US" sz="1400" dirty="0" smtClean="0"/>
              <a:t>Accelerator Stewardship</a:t>
            </a:r>
          </a:p>
          <a:p>
            <a:pPr marL="463550" lvl="1" indent="-238125">
              <a:spcAft>
                <a:spcPts val="300"/>
              </a:spcAft>
              <a:buFont typeface="Courier New" pitchFamily="49" charset="0"/>
              <a:buChar char="o"/>
            </a:pPr>
            <a:r>
              <a:rPr lang="en-US" sz="1400" dirty="0" smtClean="0"/>
              <a:t>AS works </a:t>
            </a:r>
            <a:r>
              <a:rPr lang="en-US" sz="1400" dirty="0"/>
              <a:t>to make particle accelerator technology widely available to science and industry by supporting use-inspired basic research in accelerator science and </a:t>
            </a:r>
            <a:r>
              <a:rPr lang="en-US" sz="1400" dirty="0" smtClean="0"/>
              <a:t>technology</a:t>
            </a:r>
          </a:p>
          <a:p>
            <a:pPr marL="463550" lvl="1" indent="-238125">
              <a:spcAft>
                <a:spcPts val="300"/>
              </a:spcAft>
              <a:buFont typeface="Courier New" pitchFamily="49" charset="0"/>
              <a:buChar char="o"/>
            </a:pPr>
            <a:r>
              <a:rPr lang="en-US" sz="1400" dirty="0" smtClean="0"/>
              <a:t>FY17 Request supports </a:t>
            </a:r>
            <a:r>
              <a:rPr lang="en-US" sz="1400" dirty="0"/>
              <a:t>research activities at laboratories, universities, and in industry for technology R&amp;D areas such as laser, ion-beam therapy, and accelerator technology for energy and environmental applications</a:t>
            </a:r>
          </a:p>
          <a:p>
            <a:pPr marL="463550" lvl="1" indent="-238125">
              <a:spcAft>
                <a:spcPts val="400"/>
              </a:spcAft>
              <a:buFont typeface="Courier New" pitchFamily="49" charset="0"/>
              <a:buChar char="o"/>
            </a:pPr>
            <a:r>
              <a:rPr lang="en-US" sz="1400" dirty="0" smtClean="0"/>
              <a:t>FY17 Request supports </a:t>
            </a:r>
            <a:r>
              <a:rPr lang="en-US" sz="1400" dirty="0"/>
              <a:t>Brookhaven Accelerator Test Facility (</a:t>
            </a:r>
            <a:r>
              <a:rPr lang="en-US" sz="1400" dirty="0" smtClean="0"/>
              <a:t>ATF) operations </a:t>
            </a:r>
            <a:r>
              <a:rPr lang="en-US" sz="1400" dirty="0"/>
              <a:t>and the continuation of the Accelerator Stewardship Test Facility Pilot </a:t>
            </a:r>
            <a:r>
              <a:rPr lang="en-US" sz="1400" dirty="0" smtClean="0"/>
              <a:t>Program</a:t>
            </a:r>
          </a:p>
        </p:txBody>
      </p:sp>
    </p:spTree>
    <p:extLst>
      <p:ext uri="{BB962C8B-B14F-4D97-AF65-F5344CB8AC3E}">
        <p14:creationId xmlns:p14="http://schemas.microsoft.com/office/powerpoint/2010/main" val="20737691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129715"/>
            <a:ext cx="8417490" cy="78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4294967295"/>
          </p:nvPr>
        </p:nvSpPr>
        <p:spPr>
          <a:xfrm>
            <a:off x="3124200" y="6410942"/>
            <a:ext cx="5334000" cy="365125"/>
          </a:xfrm>
          <a:prstGeom prst="rect">
            <a:avLst/>
          </a:prstGeom>
        </p:spPr>
        <p:txBody>
          <a:bodyPr/>
          <a:lstStyle/>
          <a:p>
            <a:pPr>
              <a:defRPr/>
            </a:pPr>
            <a:endParaRPr lang="en-US" dirty="0"/>
          </a:p>
        </p:txBody>
      </p:sp>
      <p:sp>
        <p:nvSpPr>
          <p:cNvPr id="16" name="Slide Number Placeholder 3"/>
          <p:cNvSpPr>
            <a:spLocks noGrp="1"/>
          </p:cNvSpPr>
          <p:nvPr>
            <p:ph type="sldNum" sz="quarter" idx="4294967295"/>
          </p:nvPr>
        </p:nvSpPr>
        <p:spPr>
          <a:xfrm>
            <a:off x="8491926" y="6351588"/>
            <a:ext cx="476250" cy="365125"/>
          </a:xfrm>
          <a:prstGeom prst="rect">
            <a:avLst/>
          </a:prstGeom>
        </p:spPr>
        <p:txBody>
          <a:bodyPr/>
          <a:lstStyle/>
          <a:p>
            <a:pPr>
              <a:defRPr/>
            </a:pPr>
            <a:fld id="{6EEA275D-5A49-48A8-817D-44C3EA0A3A2F}" type="slidenum">
              <a:rPr lang="en-US" smtClean="0"/>
              <a:pPr>
                <a:defRPr/>
              </a:pPr>
              <a:t>21</a:t>
            </a:fld>
            <a:endParaRPr lang="en-US" dirty="0"/>
          </a:p>
        </p:txBody>
      </p:sp>
      <p:sp>
        <p:nvSpPr>
          <p:cNvPr id="2" name="Title 1"/>
          <p:cNvSpPr>
            <a:spLocks noGrp="1"/>
          </p:cNvSpPr>
          <p:nvPr>
            <p:ph type="title" idx="4294967295"/>
          </p:nvPr>
        </p:nvSpPr>
        <p:spPr>
          <a:xfrm>
            <a:off x="0" y="54070"/>
            <a:ext cx="9144000" cy="1006429"/>
          </a:xfrm>
        </p:spPr>
        <p:txBody>
          <a:bodyPr>
            <a:spAutoFit/>
          </a:bodyPr>
          <a:lstStyle/>
          <a:p>
            <a:pPr>
              <a:lnSpc>
                <a:spcPct val="90000"/>
              </a:lnSpc>
            </a:pPr>
            <a:r>
              <a:rPr lang="en-US" dirty="0" smtClean="0"/>
              <a:t>Nuclear Physics</a:t>
            </a:r>
            <a:br>
              <a:rPr lang="en-US" dirty="0" smtClean="0"/>
            </a:br>
            <a:r>
              <a:rPr lang="en-US" sz="1800" dirty="0" smtClean="0">
                <a:solidFill>
                  <a:schemeClr val="tx1"/>
                </a:solidFill>
              </a:rPr>
              <a:t>Discovering, exploring, and understanding all forms of nuclear matter</a:t>
            </a:r>
            <a:r>
              <a:rPr lang="en-US" dirty="0" smtClean="0">
                <a:solidFill>
                  <a:schemeClr val="tx1"/>
                </a:solidFill>
              </a:rPr>
              <a:t/>
            </a:r>
            <a:br>
              <a:rPr lang="en-US" dirty="0" smtClean="0">
                <a:solidFill>
                  <a:schemeClr val="tx1"/>
                </a:solidFill>
              </a:rPr>
            </a:br>
            <a:endParaRPr lang="en-US" dirty="0"/>
          </a:p>
        </p:txBody>
      </p:sp>
      <p:grpSp>
        <p:nvGrpSpPr>
          <p:cNvPr id="5" name="Group 10"/>
          <p:cNvGrpSpPr/>
          <p:nvPr/>
        </p:nvGrpSpPr>
        <p:grpSpPr>
          <a:xfrm>
            <a:off x="567557" y="5393846"/>
            <a:ext cx="7935311" cy="1376961"/>
            <a:chOff x="567557" y="5234151"/>
            <a:chExt cx="7935311" cy="1376961"/>
          </a:xfrm>
        </p:grpSpPr>
        <p:sp>
          <p:nvSpPr>
            <p:cNvPr id="7" name="Rectangle 6"/>
            <p:cNvSpPr/>
            <p:nvPr/>
          </p:nvSpPr>
          <p:spPr>
            <a:xfrm rot="5400000">
              <a:off x="4872366" y="4970843"/>
              <a:ext cx="1370391" cy="1910147"/>
            </a:xfrm>
            <a:prstGeom prst="rect">
              <a:avLst/>
            </a:prstGeom>
            <a:blipFill dpi="0" rotWithShape="0">
              <a:blip r:embed="rId3"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rot="5400000">
              <a:off x="2847229" y="4964276"/>
              <a:ext cx="1370391" cy="1910147"/>
            </a:xfrm>
            <a:prstGeom prst="rect">
              <a:avLst/>
            </a:prstGeom>
            <a:blipFill dpi="0" rotWithShape="0">
              <a:blip r:embed="rId4"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rot="5400000">
              <a:off x="837435" y="4964273"/>
              <a:ext cx="1370391" cy="1910147"/>
            </a:xfrm>
            <a:prstGeom prst="rect">
              <a:avLst/>
            </a:prstGeom>
            <a:blipFill dpi="0" rotWithShape="0">
              <a:blip r:embed="rId5"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10" name="Rectangle 9"/>
            <p:cNvSpPr/>
            <p:nvPr/>
          </p:nvSpPr>
          <p:spPr>
            <a:xfrm rot="5400000">
              <a:off x="6862599" y="4967132"/>
              <a:ext cx="1370391" cy="1910147"/>
            </a:xfrm>
            <a:prstGeom prst="rect">
              <a:avLst/>
            </a:prstGeom>
            <a:blipFill dpi="0" rotWithShape="0">
              <a:blip r:embed="rId6"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grpSp>
      <p:sp>
        <p:nvSpPr>
          <p:cNvPr id="13" name="TextBox 12"/>
          <p:cNvSpPr txBox="1"/>
          <p:nvPr/>
        </p:nvSpPr>
        <p:spPr>
          <a:xfrm>
            <a:off x="567557" y="996155"/>
            <a:ext cx="8006318" cy="4426841"/>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marL="168275" lvl="3" indent="-168275">
              <a:spcBef>
                <a:spcPts val="0"/>
              </a:spcBef>
              <a:spcAft>
                <a:spcPts val="1000"/>
              </a:spcAft>
              <a:buFont typeface="Wingdings" pitchFamily="2" charset="2"/>
              <a:buChar char="§"/>
            </a:pPr>
            <a:r>
              <a:rPr lang="en-US" sz="1600" dirty="0" smtClean="0">
                <a:latin typeface="Arial" pitchFamily="34" charset="0"/>
                <a:cs typeface="Arial" pitchFamily="34" charset="0"/>
              </a:rPr>
              <a:t>Funding </a:t>
            </a:r>
            <a:r>
              <a:rPr lang="en-US" sz="1600" dirty="0">
                <a:latin typeface="Arial" pitchFamily="34" charset="0"/>
                <a:cs typeface="Arial" pitchFamily="34" charset="0"/>
              </a:rPr>
              <a:t>for </a:t>
            </a:r>
            <a:r>
              <a:rPr lang="en-US" sz="1600" b="1" dirty="0">
                <a:latin typeface="Arial" pitchFamily="34" charset="0"/>
                <a:cs typeface="Arial" pitchFamily="34" charset="0"/>
              </a:rPr>
              <a:t>research</a:t>
            </a:r>
            <a:r>
              <a:rPr lang="en-US" sz="1600" dirty="0">
                <a:latin typeface="Arial" pitchFamily="34" charset="0"/>
                <a:cs typeface="Arial" pitchFamily="34" charset="0"/>
              </a:rPr>
              <a:t> increases </a:t>
            </a:r>
            <a:r>
              <a:rPr lang="en-US" sz="1600" dirty="0" smtClean="0">
                <a:latin typeface="Arial" pitchFamily="34" charset="0"/>
                <a:cs typeface="Arial" pitchFamily="34" charset="0"/>
              </a:rPr>
              <a:t>to advance activities across the program, including R&amp;D to develop new approaches </a:t>
            </a:r>
            <a:r>
              <a:rPr lang="en-US" sz="1600" dirty="0">
                <a:latin typeface="Arial" pitchFamily="34" charset="0"/>
                <a:cs typeface="Arial" pitchFamily="34" charset="0"/>
              </a:rPr>
              <a:t>for </a:t>
            </a:r>
            <a:r>
              <a:rPr lang="en-US" sz="1600" dirty="0" smtClean="0">
                <a:latin typeface="Arial" pitchFamily="34" charset="0"/>
                <a:cs typeface="Arial" pitchFamily="34" charset="0"/>
              </a:rPr>
              <a:t>isotopes not </a:t>
            </a:r>
            <a:r>
              <a:rPr lang="en-US" sz="1600" dirty="0">
                <a:latin typeface="Arial" pitchFamily="34" charset="0"/>
                <a:cs typeface="Arial" pitchFamily="34" charset="0"/>
              </a:rPr>
              <a:t>currently available </a:t>
            </a:r>
            <a:r>
              <a:rPr lang="en-US" sz="1600" dirty="0" smtClean="0">
                <a:latin typeface="Arial" pitchFamily="34" charset="0"/>
                <a:cs typeface="Arial" pitchFamily="34" charset="0"/>
              </a:rPr>
              <a:t>in </a:t>
            </a:r>
            <a:r>
              <a:rPr lang="en-US" sz="1600" dirty="0">
                <a:latin typeface="Arial" pitchFamily="34" charset="0"/>
                <a:cs typeface="Arial" pitchFamily="34" charset="0"/>
              </a:rPr>
              <a:t>sufficient </a:t>
            </a:r>
            <a:r>
              <a:rPr lang="en-US" sz="1600" dirty="0" smtClean="0">
                <a:latin typeface="Arial" pitchFamily="34" charset="0"/>
                <a:cs typeface="Arial" pitchFamily="34" charset="0"/>
              </a:rPr>
              <a:t>quantities. </a:t>
            </a:r>
          </a:p>
          <a:p>
            <a:pPr marL="168275" lvl="3" indent="-168275">
              <a:spcBef>
                <a:spcPts val="0"/>
              </a:spcBef>
              <a:spcAft>
                <a:spcPts val="1000"/>
              </a:spcAft>
              <a:buFont typeface="Wingdings" pitchFamily="2" charset="2"/>
              <a:buChar char="§"/>
            </a:pPr>
            <a:r>
              <a:rPr lang="en-US" sz="1600" dirty="0" smtClean="0">
                <a:latin typeface="Arial" pitchFamily="34" charset="0"/>
                <a:cs typeface="Arial" pitchFamily="34" charset="0"/>
              </a:rPr>
              <a:t>A </a:t>
            </a:r>
            <a:r>
              <a:rPr lang="en-US" sz="1600" b="1" dirty="0">
                <a:latin typeface="Arial" pitchFamily="34" charset="0"/>
                <a:cs typeface="Arial" pitchFamily="34" charset="0"/>
              </a:rPr>
              <a:t>graduate traineeship </a:t>
            </a:r>
            <a:r>
              <a:rPr lang="en-US" sz="1600" dirty="0" smtClean="0">
                <a:latin typeface="Arial" pitchFamily="34" charset="0"/>
                <a:cs typeface="Arial" pitchFamily="34" charset="0"/>
              </a:rPr>
              <a:t>is initiated in radiochemistry </a:t>
            </a:r>
            <a:r>
              <a:rPr lang="en-US" sz="1600" dirty="0">
                <a:latin typeface="Arial" pitchFamily="34" charset="0"/>
                <a:cs typeface="Arial" pitchFamily="34" charset="0"/>
              </a:rPr>
              <a:t>and nuclear chemistry with an emphasis in isotope </a:t>
            </a:r>
            <a:r>
              <a:rPr lang="en-US" sz="1600" dirty="0" smtClean="0">
                <a:latin typeface="Arial" pitchFamily="34" charset="0"/>
                <a:cs typeface="Arial" pitchFamily="34" charset="0"/>
              </a:rPr>
              <a:t>production ($1M).</a:t>
            </a:r>
          </a:p>
          <a:p>
            <a:pPr marL="168275" lvl="3" indent="-168275">
              <a:spcBef>
                <a:spcPts val="0"/>
              </a:spcBef>
              <a:spcAft>
                <a:spcPts val="1000"/>
              </a:spcAft>
              <a:buFont typeface="Wingdings" pitchFamily="2" charset="2"/>
              <a:buChar char="§"/>
            </a:pPr>
            <a:r>
              <a:rPr lang="en-US" sz="1600" dirty="0">
                <a:latin typeface="Arial" pitchFamily="34" charset="0"/>
                <a:cs typeface="Arial" pitchFamily="34" charset="0"/>
              </a:rPr>
              <a:t>O</a:t>
            </a:r>
            <a:r>
              <a:rPr lang="en-US" sz="1600" dirty="0" smtClean="0">
                <a:latin typeface="Arial" pitchFamily="34" charset="0"/>
                <a:cs typeface="Arial" pitchFamily="34" charset="0"/>
              </a:rPr>
              <a:t>perations at </a:t>
            </a:r>
            <a:r>
              <a:rPr lang="en-US" sz="1600" b="1" dirty="0" smtClean="0">
                <a:latin typeface="Arial" pitchFamily="34" charset="0"/>
                <a:cs typeface="Arial" pitchFamily="34" charset="0"/>
              </a:rPr>
              <a:t>RHIC</a:t>
            </a:r>
            <a:r>
              <a:rPr lang="en-US" sz="1600" dirty="0" smtClean="0">
                <a:latin typeface="Arial" pitchFamily="34" charset="0"/>
                <a:cs typeface="Arial" pitchFamily="34" charset="0"/>
              </a:rPr>
              <a:t> increase to explore the properties of the quark gluon plasma first discovered </a:t>
            </a:r>
            <a:r>
              <a:rPr lang="en-US" sz="1600" dirty="0">
                <a:latin typeface="Arial" pitchFamily="34" charset="0"/>
                <a:cs typeface="Arial" pitchFamily="34" charset="0"/>
              </a:rPr>
              <a:t>there and to enable studies of spin </a:t>
            </a:r>
            <a:r>
              <a:rPr lang="en-US" sz="1600" dirty="0" smtClean="0">
                <a:latin typeface="Arial" pitchFamily="34" charset="0"/>
                <a:cs typeface="Arial" pitchFamily="34" charset="0"/>
              </a:rPr>
              <a:t>physics.</a:t>
            </a:r>
          </a:p>
          <a:p>
            <a:pPr marL="168275" indent="-168275">
              <a:spcBef>
                <a:spcPts val="0"/>
              </a:spcBef>
              <a:spcAft>
                <a:spcPts val="1000"/>
              </a:spcAft>
              <a:buFont typeface="Wingdings" pitchFamily="2" charset="2"/>
              <a:buChar char="§"/>
            </a:pPr>
            <a:r>
              <a:rPr lang="en-US" sz="1600" dirty="0" smtClean="0">
                <a:latin typeface="Arial" pitchFamily="34" charset="0"/>
                <a:cs typeface="Arial" pitchFamily="34" charset="0"/>
              </a:rPr>
              <a:t>The </a:t>
            </a:r>
            <a:r>
              <a:rPr lang="en-US" sz="1600" b="1" dirty="0">
                <a:latin typeface="Arial" pitchFamily="34" charset="0"/>
                <a:cs typeface="Arial" pitchFamily="34" charset="0"/>
              </a:rPr>
              <a:t>12 GeV CEBAF Upgrade </a:t>
            </a:r>
            <a:r>
              <a:rPr lang="en-US" sz="1600" dirty="0" smtClean="0">
                <a:latin typeface="Arial" panose="020B0604020202020204" pitchFamily="34" charset="0"/>
                <a:cs typeface="Arial" panose="020B0604020202020204" pitchFamily="34" charset="0"/>
              </a:rPr>
              <a:t>is completed in FY 2017 and the scientific </a:t>
            </a:r>
            <a:r>
              <a:rPr lang="en-US" sz="1600" dirty="0">
                <a:latin typeface="Arial" panose="020B0604020202020204" pitchFamily="34" charset="0"/>
                <a:cs typeface="Arial" panose="020B0604020202020204" pitchFamily="34" charset="0"/>
              </a:rPr>
              <a:t>program is </a:t>
            </a:r>
            <a:r>
              <a:rPr lang="en-US" sz="1600" dirty="0" smtClean="0">
                <a:latin typeface="Arial" panose="020B0604020202020204" pitchFamily="34" charset="0"/>
                <a:cs typeface="Arial" panose="020B0604020202020204" pitchFamily="34" charset="0"/>
              </a:rPr>
              <a:t>initiated promising new discoveries and an improved understanding of quark confinement. </a:t>
            </a:r>
            <a:endParaRPr lang="en-US" sz="1600" dirty="0">
              <a:latin typeface="Arial" panose="020B0604020202020204" pitchFamily="34" charset="0"/>
              <a:cs typeface="Arial" panose="020B0604020202020204" pitchFamily="34" charset="0"/>
            </a:endParaRPr>
          </a:p>
          <a:p>
            <a:pPr marL="168275" indent="-168275">
              <a:spcBef>
                <a:spcPts val="0"/>
              </a:spcBef>
              <a:spcAft>
                <a:spcPts val="1000"/>
              </a:spcAft>
              <a:buFont typeface="Wingdings" pitchFamily="2" charset="2"/>
              <a:buChar char="§"/>
            </a:pPr>
            <a:r>
              <a:rPr lang="en-US" sz="1600" dirty="0">
                <a:latin typeface="Arial" panose="020B0604020202020204" pitchFamily="34" charset="0"/>
                <a:cs typeface="Arial" panose="020B0604020202020204" pitchFamily="34" charset="0"/>
              </a:rPr>
              <a:t>Construction continues on the </a:t>
            </a:r>
            <a:r>
              <a:rPr lang="en-US" sz="1600" b="1" dirty="0">
                <a:latin typeface="Arial" pitchFamily="34" charset="0"/>
                <a:cs typeface="Arial" pitchFamily="34" charset="0"/>
              </a:rPr>
              <a:t>Facility for Rare Isotope </a:t>
            </a:r>
            <a:r>
              <a:rPr lang="en-US" sz="1600" b="1" dirty="0" smtClean="0">
                <a:latin typeface="Arial" pitchFamily="34" charset="0"/>
                <a:cs typeface="Arial" pitchFamily="34" charset="0"/>
              </a:rPr>
              <a:t>Beams.  </a:t>
            </a:r>
            <a:r>
              <a:rPr lang="en-US" sz="1600" dirty="0" smtClean="0">
                <a:latin typeface="Arial" pitchFamily="34" charset="0"/>
                <a:cs typeface="Arial" pitchFamily="34" charset="0"/>
              </a:rPr>
              <a:t>The </a:t>
            </a:r>
            <a:r>
              <a:rPr lang="en-US" sz="1600" b="1" dirty="0" smtClean="0">
                <a:latin typeface="Arial" pitchFamily="34" charset="0"/>
                <a:cs typeface="Arial" pitchFamily="34" charset="0"/>
              </a:rPr>
              <a:t>Gamma-Ray </a:t>
            </a:r>
            <a:r>
              <a:rPr lang="en-US" sz="1600" b="1" dirty="0">
                <a:latin typeface="Arial" pitchFamily="34" charset="0"/>
                <a:cs typeface="Arial" pitchFamily="34" charset="0"/>
              </a:rPr>
              <a:t>Energy Tracking Array (GRETA)</a:t>
            </a:r>
            <a:r>
              <a:rPr lang="en-US" sz="1600" dirty="0">
                <a:latin typeface="Arial" pitchFamily="34" charset="0"/>
                <a:cs typeface="Arial" pitchFamily="34" charset="0"/>
              </a:rPr>
              <a:t> </a:t>
            </a:r>
            <a:r>
              <a:rPr lang="en-US" sz="1600" dirty="0" smtClean="0">
                <a:latin typeface="Arial" pitchFamily="34" charset="0"/>
                <a:cs typeface="Arial" pitchFamily="34" charset="0"/>
              </a:rPr>
              <a:t>MIE is initiated to exploit </a:t>
            </a:r>
            <a:r>
              <a:rPr lang="en-US" sz="1600" dirty="0">
                <a:latin typeface="Arial" pitchFamily="34" charset="0"/>
                <a:cs typeface="Arial" pitchFamily="34" charset="0"/>
              </a:rPr>
              <a:t>the </a:t>
            </a:r>
            <a:r>
              <a:rPr lang="en-US" sz="1600" dirty="0" smtClean="0">
                <a:latin typeface="Arial" pitchFamily="34" charset="0"/>
                <a:cs typeface="Arial" pitchFamily="34" charset="0"/>
              </a:rPr>
              <a:t>scientific </a:t>
            </a:r>
            <a:r>
              <a:rPr lang="en-US" sz="1600" dirty="0">
                <a:latin typeface="Arial" pitchFamily="34" charset="0"/>
                <a:cs typeface="Arial" pitchFamily="34" charset="0"/>
              </a:rPr>
              <a:t>potential of FRIB.</a:t>
            </a:r>
          </a:p>
          <a:p>
            <a:pPr marL="168275" indent="-168275">
              <a:spcBef>
                <a:spcPts val="0"/>
              </a:spcBef>
              <a:spcAft>
                <a:spcPts val="1000"/>
              </a:spcAft>
              <a:buFont typeface="Wingdings" pitchFamily="2" charset="2"/>
              <a:buChar char="§"/>
            </a:pPr>
            <a:r>
              <a:rPr lang="en-US" sz="1600" dirty="0" smtClean="0">
                <a:latin typeface="Arial" pitchFamily="34" charset="0"/>
                <a:cs typeface="Arial" pitchFamily="34" charset="0"/>
              </a:rPr>
              <a:t>Fabrication begins for a </a:t>
            </a:r>
            <a:r>
              <a:rPr lang="en-US" sz="1600" b="1" dirty="0" smtClean="0">
                <a:latin typeface="Arial" pitchFamily="34" charset="0"/>
                <a:cs typeface="Arial" pitchFamily="34" charset="0"/>
              </a:rPr>
              <a:t>Stable </a:t>
            </a:r>
            <a:r>
              <a:rPr lang="en-US" sz="1600" b="1" dirty="0">
                <a:latin typeface="Arial" pitchFamily="34" charset="0"/>
                <a:cs typeface="Arial" pitchFamily="34" charset="0"/>
              </a:rPr>
              <a:t>Isotope Production Facility (SIPF)</a:t>
            </a:r>
            <a:r>
              <a:rPr lang="en-US" sz="1600" dirty="0">
                <a:latin typeface="Arial" pitchFamily="34" charset="0"/>
                <a:cs typeface="Arial" pitchFamily="34" charset="0"/>
              </a:rPr>
              <a:t> </a:t>
            </a:r>
            <a:r>
              <a:rPr lang="en-US" sz="1600" dirty="0" smtClean="0">
                <a:latin typeface="Arial" pitchFamily="34" charset="0"/>
                <a:cs typeface="Arial" pitchFamily="34" charset="0"/>
              </a:rPr>
              <a:t>to produce enriched </a:t>
            </a:r>
            <a:r>
              <a:rPr lang="en-US" sz="1600" dirty="0">
                <a:latin typeface="Arial" pitchFamily="34" charset="0"/>
                <a:cs typeface="Arial" pitchFamily="34" charset="0"/>
              </a:rPr>
              <a:t>stable isotopes, a capability </a:t>
            </a:r>
            <a:r>
              <a:rPr lang="en-US" sz="1600" dirty="0" smtClean="0">
                <a:latin typeface="Arial" pitchFamily="34" charset="0"/>
                <a:cs typeface="Arial" pitchFamily="34" charset="0"/>
              </a:rPr>
              <a:t>not available </a:t>
            </a:r>
            <a:r>
              <a:rPr lang="en-US" sz="1600" dirty="0">
                <a:latin typeface="Arial" pitchFamily="34" charset="0"/>
                <a:cs typeface="Arial" pitchFamily="34" charset="0"/>
              </a:rPr>
              <a:t>in the U.S. for almost 20 years. </a:t>
            </a:r>
          </a:p>
        </p:txBody>
      </p:sp>
    </p:spTree>
    <p:extLst>
      <p:ext uri="{BB962C8B-B14F-4D97-AF65-F5344CB8AC3E}">
        <p14:creationId xmlns:p14="http://schemas.microsoft.com/office/powerpoint/2010/main" val="416695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22</a:t>
            </a:fld>
            <a:endParaRPr lang="en-US" dirty="0"/>
          </a:p>
        </p:txBody>
      </p:sp>
      <p:sp>
        <p:nvSpPr>
          <p:cNvPr id="6" name="TextBox 5"/>
          <p:cNvSpPr txBox="1"/>
          <p:nvPr/>
        </p:nvSpPr>
        <p:spPr>
          <a:xfrm>
            <a:off x="4141700" y="2912012"/>
            <a:ext cx="942887" cy="523220"/>
          </a:xfrm>
          <a:prstGeom prst="rect">
            <a:avLst/>
          </a:prstGeom>
          <a:noFill/>
        </p:spPr>
        <p:txBody>
          <a:bodyPr wrap="none" rtlCol="0">
            <a:spAutoFit/>
          </a:bodyPr>
          <a:lstStyle/>
          <a:p>
            <a:r>
              <a:rPr lang="en-US" sz="2800" dirty="0" smtClean="0"/>
              <a:t>END</a:t>
            </a:r>
            <a:endParaRPr lang="en-US" sz="2800" dirty="0"/>
          </a:p>
        </p:txBody>
      </p:sp>
    </p:spTree>
    <p:extLst>
      <p:ext uri="{BB962C8B-B14F-4D97-AF65-F5344CB8AC3E}">
        <p14:creationId xmlns:p14="http://schemas.microsoft.com/office/powerpoint/2010/main" val="3787774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77559309"/>
              </p:ext>
            </p:extLst>
          </p:nvPr>
        </p:nvGraphicFramePr>
        <p:xfrm>
          <a:off x="152400" y="1524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Office of Science FY17 Request: $5.67B, +6.1%</a:t>
            </a:r>
            <a:endParaRPr lang="en-US" dirty="0"/>
          </a:p>
        </p:txBody>
      </p:sp>
    </p:spTree>
    <p:extLst>
      <p:ext uri="{BB962C8B-B14F-4D97-AF65-F5344CB8AC3E}">
        <p14:creationId xmlns:p14="http://schemas.microsoft.com/office/powerpoint/2010/main" val="137064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146" name="Title 2"/>
          <p:cNvSpPr>
            <a:spLocks noGrp="1"/>
          </p:cNvSpPr>
          <p:nvPr>
            <p:ph type="title" idx="4294967295"/>
          </p:nvPr>
        </p:nvSpPr>
        <p:spPr>
          <a:xfrm>
            <a:off x="0" y="-174625"/>
            <a:ext cx="9144000" cy="1143000"/>
          </a:xfrm>
        </p:spPr>
        <p:txBody>
          <a:bodyPr/>
          <a:lstStyle/>
          <a:p>
            <a:pPr>
              <a:lnSpc>
                <a:spcPct val="90000"/>
              </a:lnSpc>
            </a:pPr>
            <a:r>
              <a:rPr lang="en-US" dirty="0" smtClean="0">
                <a:latin typeface="Arial" charset="0"/>
                <a:cs typeface="Arial" charset="0"/>
              </a:rPr>
              <a:t>Office of Science FY 2017 Budget Request to Congress</a:t>
            </a:r>
            <a:br>
              <a:rPr lang="en-US" dirty="0" smtClean="0">
                <a:latin typeface="Arial" charset="0"/>
                <a:cs typeface="Arial" charset="0"/>
              </a:rPr>
            </a:br>
            <a:r>
              <a:rPr lang="en-US" sz="1600" dirty="0" smtClean="0">
                <a:latin typeface="Arial" charset="0"/>
                <a:cs typeface="Arial" charset="0"/>
              </a:rPr>
              <a:t>(Dollars in thousands)</a:t>
            </a:r>
            <a:endParaRPr lang="en-US" dirty="0" smtClean="0">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32365872"/>
              </p:ext>
            </p:extLst>
          </p:nvPr>
        </p:nvGraphicFramePr>
        <p:xfrm>
          <a:off x="160020" y="1356363"/>
          <a:ext cx="8709662" cy="4107180"/>
        </p:xfrm>
        <a:graphic>
          <a:graphicData uri="http://schemas.openxmlformats.org/drawingml/2006/table">
            <a:tbl>
              <a:tblPr/>
              <a:tblGrid>
                <a:gridCol w="4238924"/>
                <a:gridCol w="745123"/>
                <a:gridCol w="745123"/>
                <a:gridCol w="745123"/>
                <a:gridCol w="745123"/>
                <a:gridCol w="745123"/>
                <a:gridCol w="745123"/>
              </a:tblGrid>
              <a:tr h="636494">
                <a:tc>
                  <a:txBody>
                    <a:bodyPr/>
                    <a:lstStyle/>
                    <a:p>
                      <a:pPr algn="l" fontAlgn="b"/>
                      <a:r>
                        <a:rPr lang="en-US" sz="1000" b="0" i="0" u="none" strike="noStrike" dirty="0">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effectLst/>
                          <a:latin typeface="Arial"/>
                        </a:rPr>
                        <a:t>FY 2015 Enacted Approp.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Arial"/>
                        </a:rPr>
                        <a:t>FY 2015 Current Approp.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effectLst/>
                          <a:latin typeface="Arial"/>
                        </a:rPr>
                        <a:t>FY 2016 Enacted Approp.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effectLst/>
                          <a:latin typeface="Arial"/>
                        </a:rPr>
                        <a:t>FY 2017 President's Request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000" b="0" i="0" u="none" strike="noStrike">
                          <a:effectLst/>
                          <a:latin typeface="Arial"/>
                        </a:rPr>
                        <a:t>FY 2017 President's Req. vs. FY 2016 Enacted Approp.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04158">
                <a:tc>
                  <a:txBody>
                    <a:bodyPr/>
                    <a:lstStyle/>
                    <a:p>
                      <a:pPr algn="l" fontAlgn="b"/>
                      <a:r>
                        <a:rPr lang="en-US" sz="1000" b="1" i="0" u="none" strike="noStrike">
                          <a:effectLst/>
                          <a:latin typeface="Arial"/>
                        </a:rPr>
                        <a:t>Science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effectLst/>
                          <a:latin typeface="Arial"/>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Arial"/>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Arial"/>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effectLst/>
                          <a:latin typeface="Arial"/>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4158">
                <a:tc>
                  <a:txBody>
                    <a:bodyPr/>
                    <a:lstStyle/>
                    <a:p>
                      <a:pPr algn="l" fontAlgn="b"/>
                      <a:r>
                        <a:rPr lang="en-US" sz="1000" b="0" i="0" u="none" strike="noStrike">
                          <a:effectLst/>
                          <a:latin typeface="Arial"/>
                        </a:rPr>
                        <a:t>Advanced Scientific Computing Research</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541,000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523,411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621,000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663,180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+42,180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+6.8%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Basic Energy Sciences</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1,733,200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1,682,924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1,849,000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1,936,730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+87,730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+4.7%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Biological and Environmental Research</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592,000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572,618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609,000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661,920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+52,920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+8.7%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Fusion Energy Sciences</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467,500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457,366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438,000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398,178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-39,822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-9.1%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High Energy Physics</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766,000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745,232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795,000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817,997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+22,997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+2.9%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Nuclear Physics</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595,500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580,744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617,100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635,658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+18,558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+3.0%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Workforce Development for Teachers and Scientists</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19,500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19,500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19,500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20,925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+1,425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+7.3%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Science Laboratories Infrastructure</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79,600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79,600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113,600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130,000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+16,400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+14.4%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Safeguards and Security</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93,000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93,000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103,000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103,000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Program Direction</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183,700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183,700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dirty="0">
                          <a:effectLst/>
                          <a:latin typeface="Arial"/>
                        </a:rPr>
                        <a:t>185,000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204,481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+19,481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+10.5%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University Grants (Mandatory)</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100,000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dirty="0">
                          <a:effectLst/>
                          <a:latin typeface="Arial"/>
                        </a:rPr>
                        <a:t>+100,000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Small Business Innovation/Technology Transfer Research (SC)</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a:effectLst/>
                          <a:latin typeface="Arial"/>
                        </a:rPr>
                        <a:t>132,905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04158">
                <a:tc>
                  <a:txBody>
                    <a:bodyPr/>
                    <a:lstStyle/>
                    <a:p>
                      <a:pPr algn="l" fontAlgn="b"/>
                      <a:r>
                        <a:rPr lang="en-US" sz="1000" b="0" i="0" u="none" strike="noStrike">
                          <a:effectLst/>
                          <a:latin typeface="Arial"/>
                        </a:rPr>
                        <a:t>Subtotal, Science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5,071,000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effectLst/>
                          <a:latin typeface="Arial"/>
                        </a:rPr>
                        <a:t>5,071,000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effectLst/>
                          <a:latin typeface="Arial"/>
                        </a:rPr>
                        <a:t>5,350,200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effectLst/>
                          <a:latin typeface="Arial"/>
                        </a:rPr>
                        <a:t>5,672,069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dirty="0">
                          <a:effectLst/>
                          <a:latin typeface="Arial"/>
                        </a:rPr>
                        <a:t>+321,869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effectLst/>
                          <a:latin typeface="Arial"/>
                        </a:rPr>
                        <a:t>+6.0%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4158">
                <a:tc>
                  <a:txBody>
                    <a:bodyPr/>
                    <a:lstStyle/>
                    <a:p>
                      <a:pPr algn="l" fontAlgn="b"/>
                      <a:r>
                        <a:rPr lang="en-US" sz="1000" b="0" i="0" u="none" strike="noStrike">
                          <a:effectLst/>
                          <a:latin typeface="Arial"/>
                        </a:rPr>
                        <a:t>Small Business Innovation/Technology Transfer Research (DOE)</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65,075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158">
                <a:tc>
                  <a:txBody>
                    <a:bodyPr/>
                    <a:lstStyle/>
                    <a:p>
                      <a:pPr algn="l" fontAlgn="b"/>
                      <a:r>
                        <a:rPr lang="en-US" sz="1000" b="0" i="0" u="none" strike="noStrike">
                          <a:effectLst/>
                          <a:latin typeface="Arial"/>
                        </a:rPr>
                        <a:t>Rescission of Prior Year Balance</a:t>
                      </a:r>
                    </a:p>
                  </a:txBody>
                  <a:tcPr marL="114300"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effectLst/>
                          <a:latin typeface="Arial"/>
                        </a:rPr>
                        <a:t>-3,262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-3,262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-3,200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+3,200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a:rPr>
                        <a:t>-100.0%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04158">
                <a:tc>
                  <a:txBody>
                    <a:bodyPr/>
                    <a:lstStyle/>
                    <a:p>
                      <a:pPr algn="l" fontAlgn="b"/>
                      <a:r>
                        <a:rPr lang="en-US" sz="1000" b="1" i="0" u="none" strike="noStrike">
                          <a:effectLst/>
                          <a:latin typeface="Arial"/>
                        </a:rPr>
                        <a:t>Total, Science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1" i="0" u="none" strike="noStrike">
                          <a:effectLst/>
                          <a:latin typeface="Arial"/>
                        </a:rPr>
                        <a:t>5,067,738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Arial"/>
                        </a:rPr>
                        <a:t>5,132,813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Arial"/>
                        </a:rPr>
                        <a:t>5,347,000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Arial"/>
                        </a:rPr>
                        <a:t>5,672,069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Arial"/>
                        </a:rPr>
                        <a:t>+325,069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effectLst/>
                          <a:latin typeface="Arial"/>
                        </a:rPr>
                        <a:t>+6.1%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736334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5</a:t>
            </a:fld>
            <a:endParaRPr lang="en-US" dirty="0"/>
          </a:p>
        </p:txBody>
      </p:sp>
      <p:sp>
        <p:nvSpPr>
          <p:cNvPr id="2" name="Title 1"/>
          <p:cNvSpPr>
            <a:spLocks noGrp="1"/>
          </p:cNvSpPr>
          <p:nvPr>
            <p:ph type="title" idx="4294967295"/>
          </p:nvPr>
        </p:nvSpPr>
        <p:spPr>
          <a:xfrm>
            <a:off x="0" y="173189"/>
            <a:ext cx="9144000" cy="424732"/>
          </a:xfrm>
        </p:spPr>
        <p:txBody>
          <a:bodyPr>
            <a:spAutoFit/>
          </a:bodyPr>
          <a:lstStyle/>
          <a:p>
            <a:pPr>
              <a:lnSpc>
                <a:spcPct val="90000"/>
              </a:lnSpc>
            </a:pPr>
            <a:r>
              <a:rPr lang="en-US" dirty="0" smtClean="0"/>
              <a:t>Priorities for FY 2017</a:t>
            </a:r>
            <a:endParaRPr lang="en-US" dirty="0"/>
          </a:p>
        </p:txBody>
      </p:sp>
      <p:sp>
        <p:nvSpPr>
          <p:cNvPr id="6" name="Rectangle 5"/>
          <p:cNvSpPr/>
          <p:nvPr/>
        </p:nvSpPr>
        <p:spPr>
          <a:xfrm>
            <a:off x="281940" y="762000"/>
            <a:ext cx="8580120" cy="3862596"/>
          </a:xfrm>
          <a:prstGeom prst="rect">
            <a:avLst/>
          </a:prstGeom>
        </p:spPr>
        <p:txBody>
          <a:bodyPr wrap="square">
            <a:spAutoFit/>
          </a:bodyPr>
          <a:lstStyle/>
          <a:p>
            <a:pPr marL="228600" marR="0" lvl="0" indent="-228600">
              <a:spcBef>
                <a:spcPts val="0"/>
              </a:spcBef>
              <a:spcAft>
                <a:spcPts val="0"/>
              </a:spcAft>
              <a:buFont typeface="Symbol"/>
              <a:buChar char=""/>
            </a:pPr>
            <a:r>
              <a:rPr lang="en-US" sz="1600" b="1" dirty="0">
                <a:latin typeface="Arial" panose="020B0604020202020204" pitchFamily="34" charset="0"/>
                <a:ea typeface="Calibri"/>
                <a:cs typeface="Arial" panose="020B0604020202020204" pitchFamily="34" charset="0"/>
              </a:rPr>
              <a:t>Maintain strong support for discovery science and world-class science facilities </a:t>
            </a:r>
            <a:endParaRPr lang="en-US" sz="1600" b="1" dirty="0" smtClean="0">
              <a:latin typeface="Arial" panose="020B0604020202020204" pitchFamily="34" charset="0"/>
              <a:ea typeface="Calibri"/>
              <a:cs typeface="Arial" panose="020B0604020202020204" pitchFamily="34" charset="0"/>
            </a:endParaRPr>
          </a:p>
          <a:p>
            <a:pPr marL="228600" marR="0" lvl="0" indent="-228600">
              <a:spcBef>
                <a:spcPts val="0"/>
              </a:spcBef>
              <a:spcAft>
                <a:spcPts val="0"/>
              </a:spcAft>
              <a:buFont typeface="Symbol"/>
              <a:buChar char=""/>
            </a:pPr>
            <a:endParaRPr lang="en-US" sz="1400" dirty="0" smtClean="0">
              <a:latin typeface="Arial" panose="020B0604020202020204" pitchFamily="34" charset="0"/>
              <a:ea typeface="Calibri"/>
              <a:cs typeface="Arial" panose="020B0604020202020204" pitchFamily="34" charset="0"/>
            </a:endParaRPr>
          </a:p>
          <a:p>
            <a:pPr marL="685800" marR="0" lvl="1" indent="-228600">
              <a:lnSpc>
                <a:spcPct val="150000"/>
              </a:lnSpc>
              <a:spcBef>
                <a:spcPts val="0"/>
              </a:spcBef>
              <a:spcAft>
                <a:spcPts val="0"/>
              </a:spcAft>
              <a:buFont typeface="Courier New"/>
              <a:buChar char="o"/>
            </a:pPr>
            <a:r>
              <a:rPr lang="en-US" sz="1400" b="1" dirty="0" smtClean="0">
                <a:solidFill>
                  <a:srgbClr val="106636"/>
                </a:solidFill>
                <a:latin typeface="Arial" panose="020B0604020202020204" pitchFamily="34" charset="0"/>
                <a:ea typeface="Calibri"/>
                <a:cs typeface="Arial" panose="020B0604020202020204" pitchFamily="34" charset="0"/>
              </a:rPr>
              <a:t>Maintain a healthy balance among PI research, groups and centers, and facility operations</a:t>
            </a:r>
          </a:p>
          <a:p>
            <a:pPr marL="685800" marR="0" lvl="1" indent="-228600">
              <a:lnSpc>
                <a:spcPct val="150000"/>
              </a:lnSpc>
              <a:spcBef>
                <a:spcPts val="0"/>
              </a:spcBef>
              <a:spcAft>
                <a:spcPts val="0"/>
              </a:spcAft>
              <a:buFont typeface="Courier New"/>
              <a:buChar char="o"/>
            </a:pPr>
            <a:r>
              <a:rPr lang="en-US" sz="1400" b="1" dirty="0" smtClean="0">
                <a:solidFill>
                  <a:srgbClr val="106636"/>
                </a:solidFill>
                <a:latin typeface="Arial" panose="020B0604020202020204" pitchFamily="34" charset="0"/>
                <a:ea typeface="Calibri"/>
                <a:cs typeface="Arial" panose="020B0604020202020204" pitchFamily="34" charset="0"/>
              </a:rPr>
              <a:t>Continue </a:t>
            </a:r>
            <a:r>
              <a:rPr lang="en-US" sz="1400" b="1" dirty="0">
                <a:solidFill>
                  <a:srgbClr val="106636"/>
                </a:solidFill>
                <a:latin typeface="Arial" panose="020B0604020202020204" pitchFamily="34" charset="0"/>
                <a:ea typeface="Calibri"/>
                <a:cs typeface="Arial" panose="020B0604020202020204" pitchFamily="34" charset="0"/>
              </a:rPr>
              <a:t>to use community priorities to make difficult choices and design, build, </a:t>
            </a:r>
            <a:r>
              <a:rPr lang="en-US" sz="1400" b="1" dirty="0" smtClean="0">
                <a:solidFill>
                  <a:srgbClr val="106636"/>
                </a:solidFill>
                <a:latin typeface="Arial" panose="020B0604020202020204" pitchFamily="34" charset="0"/>
                <a:ea typeface="Calibri"/>
                <a:cs typeface="Arial" panose="020B0604020202020204" pitchFamily="34" charset="0"/>
              </a:rPr>
              <a:t>operate, </a:t>
            </a:r>
            <a:r>
              <a:rPr lang="en-US" sz="1400" b="1" dirty="0">
                <a:solidFill>
                  <a:srgbClr val="106636"/>
                </a:solidFill>
                <a:latin typeface="Arial" panose="020B0604020202020204" pitchFamily="34" charset="0"/>
                <a:ea typeface="Calibri"/>
                <a:cs typeface="Arial" panose="020B0604020202020204" pitchFamily="34" charset="0"/>
              </a:rPr>
              <a:t>and sunset world-class facilities</a:t>
            </a:r>
          </a:p>
          <a:p>
            <a:pPr marL="685800" marR="0" lvl="1" indent="-228600">
              <a:lnSpc>
                <a:spcPct val="150000"/>
              </a:lnSpc>
              <a:spcBef>
                <a:spcPts val="0"/>
              </a:spcBef>
              <a:spcAft>
                <a:spcPts val="0"/>
              </a:spcAft>
              <a:buFont typeface="Courier New"/>
              <a:buChar char="o"/>
            </a:pPr>
            <a:r>
              <a:rPr lang="en-US" sz="1400" b="1" dirty="0">
                <a:solidFill>
                  <a:srgbClr val="106636"/>
                </a:solidFill>
                <a:latin typeface="Arial" panose="020B0604020202020204" pitchFamily="34" charset="0"/>
                <a:ea typeface="Calibri"/>
                <a:cs typeface="Arial" panose="020B0604020202020204" pitchFamily="34" charset="0"/>
              </a:rPr>
              <a:t>Lead and steward the US accelerator science R&amp;D </a:t>
            </a:r>
            <a:r>
              <a:rPr lang="en-US" sz="1400" b="1" dirty="0" smtClean="0">
                <a:solidFill>
                  <a:srgbClr val="106636"/>
                </a:solidFill>
                <a:latin typeface="Arial" panose="020B0604020202020204" pitchFamily="34" charset="0"/>
                <a:ea typeface="Calibri"/>
                <a:cs typeface="Arial" panose="020B0604020202020204" pitchFamily="34" charset="0"/>
              </a:rPr>
              <a:t>capabilities</a:t>
            </a:r>
          </a:p>
          <a:p>
            <a:pPr marL="685800" marR="0" lvl="1" indent="-228600">
              <a:lnSpc>
                <a:spcPct val="150000"/>
              </a:lnSpc>
              <a:spcBef>
                <a:spcPts val="0"/>
              </a:spcBef>
              <a:spcAft>
                <a:spcPts val="0"/>
              </a:spcAft>
              <a:buFont typeface="Courier New"/>
              <a:buChar char="o"/>
            </a:pPr>
            <a:r>
              <a:rPr lang="en-US" sz="1400" b="1" dirty="0" smtClean="0">
                <a:solidFill>
                  <a:srgbClr val="106636"/>
                </a:solidFill>
                <a:latin typeface="Arial" panose="020B0604020202020204" pitchFamily="34" charset="0"/>
                <a:ea typeface="Calibri"/>
                <a:cs typeface="Arial" panose="020B0604020202020204" pitchFamily="34" charset="0"/>
              </a:rPr>
              <a:t>Lead </a:t>
            </a:r>
            <a:r>
              <a:rPr lang="en-US" sz="1400" b="1" dirty="0">
                <a:solidFill>
                  <a:srgbClr val="106636"/>
                </a:solidFill>
                <a:latin typeface="Arial" panose="020B0604020202020204" pitchFamily="34" charset="0"/>
                <a:ea typeface="Calibri"/>
                <a:cs typeface="Arial" panose="020B0604020202020204" pitchFamily="34" charset="0"/>
              </a:rPr>
              <a:t>and steward the US </a:t>
            </a:r>
            <a:r>
              <a:rPr lang="en-US" sz="1400" b="1" dirty="0" smtClean="0">
                <a:solidFill>
                  <a:srgbClr val="106636"/>
                </a:solidFill>
                <a:latin typeface="Arial" panose="020B0604020202020204" pitchFamily="34" charset="0"/>
                <a:ea typeface="Calibri"/>
                <a:cs typeface="Arial" panose="020B0604020202020204" pitchFamily="34" charset="0"/>
              </a:rPr>
              <a:t>computational </a:t>
            </a:r>
            <a:r>
              <a:rPr lang="en-US" sz="1400" b="1" dirty="0">
                <a:solidFill>
                  <a:srgbClr val="106636"/>
                </a:solidFill>
                <a:latin typeface="Arial" panose="020B0604020202020204" pitchFamily="34" charset="0"/>
                <a:ea typeface="Calibri"/>
                <a:cs typeface="Arial" panose="020B0604020202020204" pitchFamily="34" charset="0"/>
              </a:rPr>
              <a:t>R&amp;D capabilities, in collaboration with NNSA – </a:t>
            </a:r>
            <a:r>
              <a:rPr lang="en-US" sz="1400" b="1" dirty="0" smtClean="0">
                <a:solidFill>
                  <a:srgbClr val="106636"/>
                </a:solidFill>
                <a:latin typeface="Arial" panose="020B0604020202020204" pitchFamily="34" charset="0"/>
                <a:ea typeface="Calibri"/>
                <a:cs typeface="Arial" panose="020B0604020202020204" pitchFamily="34" charset="0"/>
              </a:rPr>
              <a:t>garner </a:t>
            </a:r>
            <a:r>
              <a:rPr lang="en-US" sz="1400" b="1" dirty="0">
                <a:solidFill>
                  <a:srgbClr val="106636"/>
                </a:solidFill>
                <a:latin typeface="Arial" panose="020B0604020202020204" pitchFamily="34" charset="0"/>
                <a:ea typeface="Calibri"/>
                <a:cs typeface="Arial" panose="020B0604020202020204" pitchFamily="34" charset="0"/>
              </a:rPr>
              <a:t>support for and execute the </a:t>
            </a:r>
            <a:r>
              <a:rPr lang="en-US" sz="1400" b="1" dirty="0" err="1">
                <a:solidFill>
                  <a:srgbClr val="106636"/>
                </a:solidFill>
                <a:latin typeface="Arial" panose="020B0604020202020204" pitchFamily="34" charset="0"/>
                <a:ea typeface="Calibri"/>
                <a:cs typeface="Arial" panose="020B0604020202020204" pitchFamily="34" charset="0"/>
              </a:rPr>
              <a:t>exascale</a:t>
            </a:r>
            <a:r>
              <a:rPr lang="en-US" sz="1400" b="1" dirty="0">
                <a:solidFill>
                  <a:srgbClr val="106636"/>
                </a:solidFill>
                <a:latin typeface="Arial" panose="020B0604020202020204" pitchFamily="34" charset="0"/>
                <a:ea typeface="Calibri"/>
                <a:cs typeface="Arial" panose="020B0604020202020204" pitchFamily="34" charset="0"/>
              </a:rPr>
              <a:t> initiative </a:t>
            </a:r>
          </a:p>
          <a:p>
            <a:pPr marL="685800" marR="0" lvl="1" indent="-228600">
              <a:lnSpc>
                <a:spcPct val="150000"/>
              </a:lnSpc>
              <a:spcBef>
                <a:spcPts val="0"/>
              </a:spcBef>
              <a:spcAft>
                <a:spcPts val="0"/>
              </a:spcAft>
              <a:buFont typeface="Courier New"/>
              <a:buChar char="o"/>
            </a:pPr>
            <a:r>
              <a:rPr lang="en-US" sz="1400" b="1" dirty="0">
                <a:solidFill>
                  <a:srgbClr val="106636"/>
                </a:solidFill>
                <a:latin typeface="Arial" panose="020B0604020202020204" pitchFamily="34" charset="0"/>
                <a:ea typeface="Calibri"/>
                <a:cs typeface="Arial" panose="020B0604020202020204" pitchFamily="34" charset="0"/>
              </a:rPr>
              <a:t>Support partnerships and collaborations </a:t>
            </a:r>
          </a:p>
          <a:p>
            <a:pPr marL="228600" marR="0" lvl="0" indent="-228600">
              <a:spcBef>
                <a:spcPts val="1200"/>
              </a:spcBef>
              <a:spcAft>
                <a:spcPts val="0"/>
              </a:spcAft>
              <a:buFont typeface="Symbol"/>
              <a:buChar char=""/>
            </a:pPr>
            <a:r>
              <a:rPr lang="en-US" sz="1600" b="1" dirty="0" smtClean="0">
                <a:latin typeface="Arial" panose="020B0604020202020204" pitchFamily="34" charset="0"/>
                <a:ea typeface="Calibri"/>
                <a:cs typeface="Arial" panose="020B0604020202020204" pitchFamily="34" charset="0"/>
              </a:rPr>
              <a:t>Be </a:t>
            </a:r>
            <a:r>
              <a:rPr lang="en-US" sz="1600" b="1" dirty="0">
                <a:latin typeface="Arial" panose="020B0604020202020204" pitchFamily="34" charset="0"/>
                <a:ea typeface="Calibri"/>
                <a:cs typeface="Arial" panose="020B0604020202020204" pitchFamily="34" charset="0"/>
              </a:rPr>
              <a:t>proactive in supporting science for clean </a:t>
            </a:r>
            <a:r>
              <a:rPr lang="en-US" sz="1600" b="1" dirty="0" smtClean="0">
                <a:latin typeface="Arial" panose="020B0604020202020204" pitchFamily="34" charset="0"/>
                <a:ea typeface="Calibri"/>
                <a:cs typeface="Arial" panose="020B0604020202020204" pitchFamily="34" charset="0"/>
              </a:rPr>
              <a:t>energy</a:t>
            </a:r>
            <a:endParaRPr lang="en-US" sz="1400" dirty="0">
              <a:latin typeface="Arial" panose="020B0604020202020204" pitchFamily="34" charset="0"/>
              <a:ea typeface="Calibri"/>
              <a:cs typeface="Arial" panose="020B0604020202020204" pitchFamily="34" charset="0"/>
            </a:endParaRPr>
          </a:p>
          <a:p>
            <a:pPr marL="742950" marR="0" lvl="1" indent="-285750">
              <a:lnSpc>
                <a:spcPct val="150000"/>
              </a:lnSpc>
              <a:spcBef>
                <a:spcPts val="0"/>
              </a:spcBef>
              <a:spcAft>
                <a:spcPts val="0"/>
              </a:spcAft>
              <a:buFont typeface="Courier New"/>
              <a:buChar char="o"/>
            </a:pPr>
            <a:r>
              <a:rPr lang="en-US" sz="1400" b="1" dirty="0">
                <a:solidFill>
                  <a:srgbClr val="106636"/>
                </a:solidFill>
                <a:latin typeface="Arial" panose="020B0604020202020204" pitchFamily="34" charset="0"/>
                <a:ea typeface="Calibri"/>
                <a:cs typeface="Arial" panose="020B0604020202020204" pitchFamily="34" charset="0"/>
              </a:rPr>
              <a:t>Basic research needs workshops – partner with DOE technology offices and industry</a:t>
            </a:r>
          </a:p>
          <a:p>
            <a:pPr marL="742950" marR="0" lvl="1" indent="-285750">
              <a:lnSpc>
                <a:spcPct val="150000"/>
              </a:lnSpc>
              <a:spcBef>
                <a:spcPts val="0"/>
              </a:spcBef>
              <a:spcAft>
                <a:spcPts val="0"/>
              </a:spcAft>
              <a:buFont typeface="Courier New"/>
              <a:buChar char="o"/>
            </a:pPr>
            <a:r>
              <a:rPr lang="en-US" sz="1400" b="1" dirty="0">
                <a:solidFill>
                  <a:srgbClr val="106636"/>
                </a:solidFill>
                <a:latin typeface="Arial" panose="020B0604020202020204" pitchFamily="34" charset="0"/>
                <a:ea typeface="Calibri"/>
                <a:cs typeface="Arial" panose="020B0604020202020204" pitchFamily="34" charset="0"/>
              </a:rPr>
              <a:t>Science-based transformational energy </a:t>
            </a:r>
            <a:r>
              <a:rPr lang="en-US" sz="1400" b="1" dirty="0" smtClean="0">
                <a:solidFill>
                  <a:srgbClr val="106636"/>
                </a:solidFill>
                <a:latin typeface="Arial" panose="020B0604020202020204" pitchFamily="34" charset="0"/>
                <a:ea typeface="Calibri"/>
                <a:cs typeface="Arial" panose="020B0604020202020204" pitchFamily="34" charset="0"/>
              </a:rPr>
              <a:t>technology in Mission Innovation</a:t>
            </a:r>
            <a:endParaRPr lang="en-US" sz="1400" b="1" dirty="0">
              <a:solidFill>
                <a:srgbClr val="106636"/>
              </a:solidFill>
              <a:latin typeface="Arial" panose="020B0604020202020204" pitchFamily="34" charset="0"/>
              <a:ea typeface="Calibri"/>
              <a:cs typeface="Arial" panose="020B0604020202020204" pitchFamily="34" charset="0"/>
            </a:endParaRPr>
          </a:p>
        </p:txBody>
      </p:sp>
      <p:sp>
        <p:nvSpPr>
          <p:cNvPr id="7" name="Rectangle 6"/>
          <p:cNvSpPr/>
          <p:nvPr/>
        </p:nvSpPr>
        <p:spPr>
          <a:xfrm>
            <a:off x="281940" y="4724399"/>
            <a:ext cx="8382000" cy="1384995"/>
          </a:xfrm>
          <a:prstGeom prst="rect">
            <a:avLst/>
          </a:prstGeom>
        </p:spPr>
        <p:txBody>
          <a:bodyPr wrap="square">
            <a:spAutoFit/>
          </a:bodyPr>
          <a:lstStyle/>
          <a:p>
            <a:pPr marL="228600" marR="0" lvl="0" indent="-228600">
              <a:spcBef>
                <a:spcPts val="1200"/>
              </a:spcBef>
              <a:spcAft>
                <a:spcPts val="0"/>
              </a:spcAft>
              <a:buFont typeface="Symbol"/>
              <a:buChar char=""/>
            </a:pPr>
            <a:r>
              <a:rPr lang="en-US" sz="1600" b="1" dirty="0" smtClean="0">
                <a:latin typeface="Arial" panose="020B0604020202020204" pitchFamily="34" charset="0"/>
                <a:ea typeface="Calibri"/>
                <a:cs typeface="Arial" panose="020B0604020202020204" pitchFamily="34" charset="0"/>
              </a:rPr>
              <a:t>Increase relationship building with Congress</a:t>
            </a:r>
            <a:endParaRPr lang="en-US" sz="1600" dirty="0" smtClean="0">
              <a:latin typeface="Arial" panose="020B0604020202020204" pitchFamily="34" charset="0"/>
              <a:ea typeface="Calibri"/>
              <a:cs typeface="Arial" panose="020B0604020202020204" pitchFamily="34" charset="0"/>
            </a:endParaRPr>
          </a:p>
          <a:p>
            <a:pPr marL="228600" marR="0" lvl="0" indent="-228600">
              <a:spcBef>
                <a:spcPts val="1200"/>
              </a:spcBef>
              <a:spcAft>
                <a:spcPts val="0"/>
              </a:spcAft>
              <a:buFont typeface="Symbol"/>
              <a:buChar char=""/>
            </a:pPr>
            <a:r>
              <a:rPr lang="en-US" sz="1600" b="1" dirty="0" smtClean="0">
                <a:latin typeface="Arial" panose="020B0604020202020204" pitchFamily="34" charset="0"/>
                <a:ea typeface="Calibri"/>
                <a:cs typeface="Arial" panose="020B0604020202020204" pitchFamily="34" charset="0"/>
              </a:rPr>
              <a:t>Increase relationship building with research universities</a:t>
            </a:r>
            <a:endParaRPr lang="en-US" sz="1600" dirty="0" smtClean="0">
              <a:latin typeface="Arial" panose="020B0604020202020204" pitchFamily="34" charset="0"/>
              <a:ea typeface="Calibri"/>
              <a:cs typeface="Arial" panose="020B0604020202020204" pitchFamily="34" charset="0"/>
            </a:endParaRPr>
          </a:p>
          <a:p>
            <a:pPr marL="228600" marR="0" lvl="0" indent="-228600">
              <a:spcBef>
                <a:spcPts val="1200"/>
              </a:spcBef>
              <a:spcAft>
                <a:spcPts val="0"/>
              </a:spcAft>
              <a:buFont typeface="Symbol"/>
              <a:buChar char=""/>
            </a:pPr>
            <a:r>
              <a:rPr lang="en-US" sz="1600" b="1" dirty="0" smtClean="0">
                <a:latin typeface="Arial" panose="020B0604020202020204" pitchFamily="34" charset="0"/>
                <a:ea typeface="Calibri"/>
                <a:cs typeface="Arial" panose="020B0604020202020204" pitchFamily="34" charset="0"/>
              </a:rPr>
              <a:t>Given the importance of the DOE national labs in US R&amp;D,  institutionalize best practices in national lab management</a:t>
            </a:r>
            <a:endParaRPr lang="en-US" sz="16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6955366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ERN.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12438" y="4168904"/>
            <a:ext cx="2949644" cy="2057400"/>
          </a:xfrm>
          <a:prstGeom prst="rect">
            <a:avLst/>
          </a:prstGeom>
          <a:ln w="19050">
            <a:solidFill>
              <a:schemeClr val="tx1"/>
            </a:solidFill>
          </a:ln>
        </p:spPr>
      </p:pic>
      <p:pic>
        <p:nvPicPr>
          <p:cNvPr id="16" name="Picture 4" descr="cryostat-section-700dpi copy.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2472" y="4187140"/>
            <a:ext cx="2690308" cy="2020928"/>
          </a:xfrm>
          <a:prstGeom prst="rect">
            <a:avLst/>
          </a:prstGeom>
          <a:noFill/>
          <a:ln w="12700">
            <a:noFill/>
            <a:miter lim="800000"/>
            <a:headEnd/>
            <a:tailEnd/>
          </a:ln>
        </p:spPr>
      </p:pic>
      <p:pic>
        <p:nvPicPr>
          <p:cNvPr id="39" name="Picture 38" descr="physicistsna.jpg"/>
          <p:cNvPicPr>
            <a:picLocks noChangeAspect="1"/>
          </p:cNvPicPr>
          <p:nvPr/>
        </p:nvPicPr>
        <p:blipFill>
          <a:blip r:embed="rId4" cstate="print"/>
          <a:stretch>
            <a:fillRect/>
          </a:stretch>
        </p:blipFill>
        <p:spPr>
          <a:xfrm>
            <a:off x="6148289" y="4156533"/>
            <a:ext cx="2590800" cy="2082142"/>
          </a:xfrm>
          <a:prstGeom prst="rect">
            <a:avLst/>
          </a:prstGeom>
        </p:spPr>
      </p:pic>
      <p:pic>
        <p:nvPicPr>
          <p:cNvPr id="42" name="Picture 9" descr="horizontal-logo-green-text.jpg"/>
          <p:cNvPicPr>
            <a:picLocks noChangeAspect="1"/>
          </p:cNvPicPr>
          <p:nvPr/>
        </p:nvPicPr>
        <p:blipFill>
          <a:blip r:embed="rId5" cstate="print"/>
          <a:srcRect/>
          <a:stretch>
            <a:fillRect/>
          </a:stretch>
        </p:blipFill>
        <p:spPr bwMode="auto">
          <a:xfrm>
            <a:off x="304799" y="6324600"/>
            <a:ext cx="2667001" cy="407987"/>
          </a:xfrm>
          <a:prstGeom prst="rect">
            <a:avLst/>
          </a:prstGeom>
          <a:noFill/>
          <a:ln w="9525">
            <a:noFill/>
            <a:miter lim="800000"/>
            <a:headEnd/>
            <a:tailEnd/>
          </a:ln>
        </p:spPr>
      </p:pic>
      <p:sp>
        <p:nvSpPr>
          <p:cNvPr id="43" name="TextBox 42"/>
          <p:cNvSpPr txBox="1"/>
          <p:nvPr/>
        </p:nvSpPr>
        <p:spPr>
          <a:xfrm>
            <a:off x="2650085" y="79068"/>
            <a:ext cx="3925305" cy="461665"/>
          </a:xfrm>
          <a:prstGeom prst="rect">
            <a:avLst/>
          </a:prstGeom>
          <a:noFill/>
        </p:spPr>
        <p:txBody>
          <a:bodyPr wrap="none" rtlCol="0">
            <a:spAutoFit/>
          </a:bodyPr>
          <a:lstStyle/>
          <a:p>
            <a:r>
              <a:rPr lang="en-US" sz="2400" dirty="0" smtClean="0">
                <a:solidFill>
                  <a:srgbClr val="106636"/>
                </a:solidFill>
                <a:latin typeface="Arial" panose="020B0604020202020204" pitchFamily="34" charset="0"/>
                <a:cs typeface="Arial" panose="020B0604020202020204" pitchFamily="34" charset="0"/>
              </a:rPr>
              <a:t>Office of Science Programs</a:t>
            </a:r>
            <a:endParaRPr lang="en-US" sz="2400" dirty="0">
              <a:solidFill>
                <a:srgbClr val="106636"/>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C0A2BE09-5C53-429F-9B0D-04D6F428253C}" type="slidenum">
              <a:rPr lang="en-US" smtClean="0"/>
              <a:pPr>
                <a:defRPr/>
              </a:pPr>
              <a:t>6</a:t>
            </a:fld>
            <a:endParaRPr lang="en-US" dirty="0"/>
          </a:p>
        </p:txBody>
      </p:sp>
      <p:sp>
        <p:nvSpPr>
          <p:cNvPr id="28" name="TextBox 27"/>
          <p:cNvSpPr txBox="1"/>
          <p:nvPr/>
        </p:nvSpPr>
        <p:spPr>
          <a:xfrm>
            <a:off x="3219580" y="3649635"/>
            <a:ext cx="2796092" cy="738664"/>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smtClean="0">
                <a:solidFill>
                  <a:srgbClr val="106636"/>
                </a:solidFill>
                <a:latin typeface="Arial" panose="020B0604020202020204" pitchFamily="34" charset="0"/>
                <a:cs typeface="Arial" panose="020B0604020202020204" pitchFamily="34" charset="0"/>
              </a:rPr>
              <a:t>Fusion Energy Sciences</a:t>
            </a:r>
          </a:p>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FY2016 $438M</a:t>
            </a:r>
          </a:p>
        </p:txBody>
      </p:sp>
      <p:sp>
        <p:nvSpPr>
          <p:cNvPr id="44" name="TextBox 43"/>
          <p:cNvSpPr txBox="1"/>
          <p:nvPr/>
        </p:nvSpPr>
        <p:spPr>
          <a:xfrm>
            <a:off x="176125" y="3623845"/>
            <a:ext cx="3022270" cy="738664"/>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smtClean="0">
                <a:solidFill>
                  <a:srgbClr val="106636"/>
                </a:solidFill>
                <a:latin typeface="Arial" panose="020B0604020202020204" pitchFamily="34" charset="0"/>
                <a:cs typeface="Arial" panose="020B0604020202020204" pitchFamily="34" charset="0"/>
              </a:rPr>
              <a:t>High Energy Physics</a:t>
            </a:r>
          </a:p>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FY2016 $795M</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1917" y="869427"/>
            <a:ext cx="2716237" cy="224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3271917" y="2339714"/>
            <a:ext cx="2716237" cy="954107"/>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smtClean="0">
                <a:solidFill>
                  <a:srgbClr val="106636"/>
                </a:solidFill>
                <a:latin typeface="Arial" panose="020B0604020202020204" pitchFamily="34" charset="0"/>
                <a:cs typeface="Arial" panose="020B0604020202020204" pitchFamily="34" charset="0"/>
              </a:rPr>
              <a:t>Basic Energy Sciences</a:t>
            </a:r>
          </a:p>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FY2016 $1849M</a:t>
            </a:r>
          </a:p>
          <a:p>
            <a:pPr algn="ctr"/>
            <a:endParaRPr lang="en-US" sz="1400" b="1" dirty="0" smtClean="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46" y="903448"/>
            <a:ext cx="2895249" cy="19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75725" y="2317336"/>
            <a:ext cx="2949644" cy="954107"/>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smtClean="0">
                <a:solidFill>
                  <a:srgbClr val="106636"/>
                </a:solidFill>
                <a:latin typeface="Arial" panose="020B0604020202020204" pitchFamily="34" charset="0"/>
                <a:cs typeface="Arial" panose="020B0604020202020204" pitchFamily="34" charset="0"/>
              </a:rPr>
              <a:t>Advanced Scientific Computing Research</a:t>
            </a:r>
          </a:p>
          <a:p>
            <a:pPr algn="ctr"/>
            <a:r>
              <a:rPr lang="en-US" sz="1400" b="1" dirty="0" smtClean="0">
                <a:latin typeface="Arial" panose="020B0604020202020204" pitchFamily="34" charset="0"/>
                <a:cs typeface="Arial" panose="020B0604020202020204" pitchFamily="34" charset="0"/>
              </a:rPr>
              <a:t>FY2016 $621M</a:t>
            </a:r>
          </a:p>
          <a:p>
            <a:pPr algn="ctr"/>
            <a:endParaRPr lang="en-US" sz="1400" b="1" dirty="0" smtClean="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381" y="865967"/>
            <a:ext cx="2812915" cy="20634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043110" y="2355638"/>
            <a:ext cx="2794356" cy="954107"/>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smtClean="0">
                <a:solidFill>
                  <a:srgbClr val="106636"/>
                </a:solidFill>
                <a:latin typeface="Arial" panose="020B0604020202020204" pitchFamily="34" charset="0"/>
                <a:cs typeface="Arial" panose="020B0604020202020204" pitchFamily="34" charset="0"/>
              </a:rPr>
              <a:t>Biological and Environmental Research</a:t>
            </a:r>
          </a:p>
          <a:p>
            <a:pPr algn="ctr"/>
            <a:r>
              <a:rPr lang="en-US" sz="1400" b="1" dirty="0" smtClean="0">
                <a:latin typeface="Arial" panose="020B0604020202020204" pitchFamily="34" charset="0"/>
                <a:cs typeface="Arial" panose="020B0604020202020204" pitchFamily="34" charset="0"/>
              </a:rPr>
              <a:t>FY2016 $609M</a:t>
            </a:r>
          </a:p>
          <a:p>
            <a:pPr algn="ctr"/>
            <a:endParaRPr lang="en-US" sz="1400" b="1" dirty="0" smtClean="0">
              <a:latin typeface="Arial" panose="020B0604020202020204" pitchFamily="34" charset="0"/>
              <a:cs typeface="Arial" panose="020B0604020202020204" pitchFamily="34" charset="0"/>
            </a:endParaRPr>
          </a:p>
        </p:txBody>
      </p:sp>
      <p:sp>
        <p:nvSpPr>
          <p:cNvPr id="46" name="TextBox 45"/>
          <p:cNvSpPr txBox="1"/>
          <p:nvPr/>
        </p:nvSpPr>
        <p:spPr>
          <a:xfrm>
            <a:off x="6029082" y="3618050"/>
            <a:ext cx="2829214" cy="738664"/>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dirty="0" smtClean="0">
                <a:solidFill>
                  <a:srgbClr val="106636"/>
                </a:solidFill>
                <a:latin typeface="Arial" panose="020B0604020202020204" pitchFamily="34" charset="0"/>
                <a:cs typeface="Arial" panose="020B0604020202020204" pitchFamily="34" charset="0"/>
              </a:rPr>
              <a:t>Nuclear Physics</a:t>
            </a:r>
          </a:p>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FY2016 $617M</a:t>
            </a:r>
          </a:p>
        </p:txBody>
      </p:sp>
      <p:cxnSp>
        <p:nvCxnSpPr>
          <p:cNvPr id="4" name="Straight Connector 3"/>
          <p:cNvCxnSpPr/>
          <p:nvPr/>
        </p:nvCxnSpPr>
        <p:spPr>
          <a:xfrm flipV="1">
            <a:off x="228952" y="3532326"/>
            <a:ext cx="8750400" cy="5592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0720" y="3595885"/>
            <a:ext cx="8750400" cy="5592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37877" y="4350423"/>
            <a:ext cx="2759498" cy="369332"/>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FY2017 Request -9.1%</a:t>
            </a:r>
          </a:p>
        </p:txBody>
      </p:sp>
      <p:sp>
        <p:nvSpPr>
          <p:cNvPr id="23" name="TextBox 22"/>
          <p:cNvSpPr txBox="1"/>
          <p:nvPr/>
        </p:nvSpPr>
        <p:spPr>
          <a:xfrm>
            <a:off x="141530" y="4350423"/>
            <a:ext cx="3091460" cy="369332"/>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FY2017 Request +2.9%</a:t>
            </a:r>
          </a:p>
        </p:txBody>
      </p:sp>
      <p:sp>
        <p:nvSpPr>
          <p:cNvPr id="24" name="TextBox 23"/>
          <p:cNvSpPr txBox="1"/>
          <p:nvPr/>
        </p:nvSpPr>
        <p:spPr>
          <a:xfrm>
            <a:off x="3271917" y="3086777"/>
            <a:ext cx="2716237" cy="369332"/>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FY2017 Request +4.7%</a:t>
            </a:r>
          </a:p>
        </p:txBody>
      </p:sp>
      <p:sp>
        <p:nvSpPr>
          <p:cNvPr id="25" name="TextBox 24"/>
          <p:cNvSpPr txBox="1"/>
          <p:nvPr/>
        </p:nvSpPr>
        <p:spPr>
          <a:xfrm>
            <a:off x="275725" y="3086777"/>
            <a:ext cx="2949644" cy="369332"/>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FY2017 Request +6.8%</a:t>
            </a:r>
            <a:endParaRPr lang="en-US" sz="1600" b="1" dirty="0" smtClean="0">
              <a:latin typeface="Arial" panose="020B0604020202020204" pitchFamily="34" charset="0"/>
              <a:cs typeface="Arial" panose="020B0604020202020204" pitchFamily="34" charset="0"/>
            </a:endParaRPr>
          </a:p>
        </p:txBody>
      </p:sp>
      <p:sp>
        <p:nvSpPr>
          <p:cNvPr id="26" name="TextBox 25"/>
          <p:cNvSpPr txBox="1"/>
          <p:nvPr/>
        </p:nvSpPr>
        <p:spPr>
          <a:xfrm>
            <a:off x="6033830" y="3086777"/>
            <a:ext cx="2812916" cy="369332"/>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FY2017 Request +8.7%</a:t>
            </a:r>
          </a:p>
        </p:txBody>
      </p:sp>
      <p:sp>
        <p:nvSpPr>
          <p:cNvPr id="27" name="TextBox 26"/>
          <p:cNvSpPr txBox="1"/>
          <p:nvPr/>
        </p:nvSpPr>
        <p:spPr>
          <a:xfrm>
            <a:off x="6075676" y="4350423"/>
            <a:ext cx="2736026" cy="369332"/>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FY2017 Request  +3.0%</a:t>
            </a:r>
          </a:p>
        </p:txBody>
      </p:sp>
    </p:spTree>
    <p:extLst>
      <p:ext uri="{BB962C8B-B14F-4D97-AF65-F5344CB8AC3E}">
        <p14:creationId xmlns:p14="http://schemas.microsoft.com/office/powerpoint/2010/main" val="26642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385" y="988335"/>
            <a:ext cx="5279217" cy="3298339"/>
          </a:xfrm>
          <a:noFill/>
        </p:spPr>
        <p:txBody>
          <a:bodyPr wrap="square">
            <a:spAutoFit/>
          </a:bodyPr>
          <a:lstStyle/>
          <a:p>
            <a:pPr marL="0" indent="0">
              <a:spcBef>
                <a:spcPts val="0"/>
              </a:spcBef>
              <a:spcAft>
                <a:spcPts val="0"/>
              </a:spcAft>
              <a:buNone/>
            </a:pPr>
            <a:r>
              <a:rPr lang="en-US" sz="1600" dirty="0" smtClean="0"/>
              <a:t>ASCR (+$10M)</a:t>
            </a:r>
          </a:p>
          <a:p>
            <a:pPr marL="393700" lvl="1" indent="-160338">
              <a:spcBef>
                <a:spcPts val="0"/>
              </a:spcBef>
              <a:spcAft>
                <a:spcPts val="1000"/>
              </a:spcAft>
              <a:buFont typeface="Wingdings" panose="05000000000000000000" pitchFamily="2" charset="2"/>
              <a:buChar char="§"/>
            </a:pPr>
            <a:r>
              <a:rPr lang="en-US" sz="1400" dirty="0"/>
              <a:t>Computational Partnerships with </a:t>
            </a:r>
            <a:r>
              <a:rPr lang="en-US" sz="1400" dirty="0" smtClean="0"/>
              <a:t>EFRCs on </a:t>
            </a:r>
            <a:r>
              <a:rPr lang="en-US" sz="1400" dirty="0"/>
              <a:t>solar, CO</a:t>
            </a:r>
            <a:r>
              <a:rPr lang="en-US" sz="1400" baseline="-25000" dirty="0"/>
              <a:t>2</a:t>
            </a:r>
            <a:r>
              <a:rPr lang="en-US" sz="1400" dirty="0"/>
              <a:t> reduction, catalysis, storage, subsurface, and </a:t>
            </a:r>
            <a:r>
              <a:rPr lang="en-US" sz="1400" dirty="0" smtClean="0"/>
              <a:t>biofuels; possibly </a:t>
            </a:r>
            <a:r>
              <a:rPr lang="en-US" sz="1400" dirty="0"/>
              <a:t>new partnerships in wind and </a:t>
            </a:r>
            <a:r>
              <a:rPr lang="en-US" sz="1400" dirty="0" smtClean="0"/>
              <a:t>nuclear ($10M)</a:t>
            </a:r>
            <a:endParaRPr lang="en-US" sz="1400" b="0" dirty="0" smtClean="0"/>
          </a:p>
          <a:p>
            <a:pPr marL="0" indent="0">
              <a:spcBef>
                <a:spcPts val="0"/>
              </a:spcBef>
              <a:spcAft>
                <a:spcPts val="0"/>
              </a:spcAft>
              <a:buNone/>
            </a:pPr>
            <a:r>
              <a:rPr lang="en-US" sz="1600" dirty="0" smtClean="0">
                <a:solidFill>
                  <a:srgbClr val="FF0000"/>
                </a:solidFill>
              </a:rPr>
              <a:t>BES (+$51M)</a:t>
            </a:r>
          </a:p>
          <a:p>
            <a:pPr marL="396875" indent="-163513">
              <a:spcBef>
                <a:spcPts val="0"/>
              </a:spcBef>
              <a:spcAft>
                <a:spcPts val="0"/>
              </a:spcAft>
              <a:buFont typeface="Wingdings" panose="05000000000000000000" pitchFamily="2" charset="2"/>
              <a:buChar char="§"/>
            </a:pPr>
            <a:r>
              <a:rPr lang="en-US" sz="1400" b="0" dirty="0">
                <a:solidFill>
                  <a:schemeClr val="tx1"/>
                </a:solidFill>
              </a:rPr>
              <a:t>Energy </a:t>
            </a:r>
            <a:r>
              <a:rPr lang="en-US" sz="1400" b="0" dirty="0" smtClean="0">
                <a:solidFill>
                  <a:schemeClr val="tx1"/>
                </a:solidFill>
              </a:rPr>
              <a:t>Efficiency: Catalysts, modeled after nature’s enzymes, that can operate at low-temperature and under ambient conditions; lightweight metallic materials; </a:t>
            </a:r>
            <a:r>
              <a:rPr lang="en-US" sz="1400" b="0" dirty="0" err="1" smtClean="0">
                <a:solidFill>
                  <a:schemeClr val="tx1"/>
                </a:solidFill>
              </a:rPr>
              <a:t>thermocaloric</a:t>
            </a:r>
            <a:r>
              <a:rPr lang="en-US" sz="1400" b="0" dirty="0" smtClean="0">
                <a:solidFill>
                  <a:schemeClr val="tx1"/>
                </a:solidFill>
              </a:rPr>
              <a:t> materials ($34.4M)</a:t>
            </a:r>
            <a:r>
              <a:rPr lang="en-US" sz="1400" b="0" dirty="0">
                <a:solidFill>
                  <a:schemeClr val="tx1"/>
                </a:solidFill>
              </a:rPr>
              <a:t> </a:t>
            </a:r>
            <a:endParaRPr lang="en-US" sz="1400" b="0" dirty="0" smtClean="0">
              <a:solidFill>
                <a:schemeClr val="tx1"/>
              </a:solidFill>
            </a:endParaRPr>
          </a:p>
          <a:p>
            <a:pPr marL="396875" indent="-163513">
              <a:spcBef>
                <a:spcPts val="0"/>
              </a:spcBef>
              <a:spcAft>
                <a:spcPts val="600"/>
              </a:spcAft>
              <a:buFont typeface="Wingdings" panose="05000000000000000000" pitchFamily="2" charset="2"/>
              <a:buChar char="§"/>
            </a:pPr>
            <a:r>
              <a:rPr lang="en-US" sz="1400" b="0" dirty="0">
                <a:solidFill>
                  <a:schemeClr val="tx1"/>
                </a:solidFill>
              </a:rPr>
              <a:t>Materials for Clean </a:t>
            </a:r>
            <a:r>
              <a:rPr lang="en-US" sz="1400" b="0" dirty="0" smtClean="0">
                <a:solidFill>
                  <a:schemeClr val="tx1"/>
                </a:solidFill>
              </a:rPr>
              <a:t>Energy: Self-healing </a:t>
            </a:r>
            <a:r>
              <a:rPr lang="en-US" sz="1400" b="0" dirty="0">
                <a:solidFill>
                  <a:schemeClr val="tx1"/>
                </a:solidFill>
              </a:rPr>
              <a:t>materials for corrosive and high radiation environments (next-gen corrosive-resistant materials based on experiments and multi-scale modeling; chemistry under harsh or extreme </a:t>
            </a:r>
            <a:r>
              <a:rPr lang="en-US" sz="1400" b="0" dirty="0" smtClean="0">
                <a:solidFill>
                  <a:schemeClr val="tx1"/>
                </a:solidFill>
              </a:rPr>
              <a:t>environments) ($16.6M)</a:t>
            </a:r>
            <a:endParaRPr lang="en-US" sz="1400" b="0" dirty="0">
              <a:solidFill>
                <a:schemeClr val="tx1"/>
              </a:solidFill>
            </a:endParaRPr>
          </a:p>
        </p:txBody>
      </p:sp>
      <p:sp>
        <p:nvSpPr>
          <p:cNvPr id="3" name="Title 2"/>
          <p:cNvSpPr>
            <a:spLocks noGrp="1"/>
          </p:cNvSpPr>
          <p:nvPr>
            <p:ph type="title"/>
          </p:nvPr>
        </p:nvSpPr>
        <p:spPr>
          <a:xfrm>
            <a:off x="0" y="16934"/>
            <a:ext cx="9144000" cy="737420"/>
          </a:xfrm>
        </p:spPr>
        <p:txBody>
          <a:bodyPr/>
          <a:lstStyle/>
          <a:p>
            <a:pPr>
              <a:lnSpc>
                <a:spcPct val="90000"/>
              </a:lnSpc>
            </a:pPr>
            <a:r>
              <a:rPr lang="en-US" dirty="0" smtClean="0"/>
              <a:t>SC Investments for Mission Innovation</a:t>
            </a:r>
            <a:br>
              <a:rPr lang="en-US" dirty="0" smtClean="0"/>
            </a:br>
            <a:r>
              <a:rPr lang="en-US" sz="1600" dirty="0" smtClean="0"/>
              <a:t>$100M in new funding in FY 2017</a:t>
            </a:r>
            <a:endParaRPr lang="en-US" sz="1200" dirty="0"/>
          </a:p>
        </p:txBody>
      </p:sp>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7</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483"/>
          <a:stretch/>
        </p:blipFill>
        <p:spPr bwMode="auto">
          <a:xfrm>
            <a:off x="5856884" y="1462883"/>
            <a:ext cx="2987079" cy="22570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63177" y="3809504"/>
            <a:ext cx="2586148" cy="207749"/>
          </a:xfrm>
          <a:prstGeom prst="rect">
            <a:avLst/>
          </a:prstGeom>
        </p:spPr>
        <p:txBody>
          <a:bodyPr wrap="square">
            <a:spAutoFit/>
          </a:bodyPr>
          <a:lstStyle/>
          <a:p>
            <a:pPr algn="ctr">
              <a:lnSpc>
                <a:spcPts val="900"/>
              </a:lnSpc>
            </a:pPr>
            <a:r>
              <a:rPr lang="en-US" sz="1200" dirty="0" smtClean="0"/>
              <a:t>Analysis of </a:t>
            </a:r>
            <a:r>
              <a:rPr lang="en-US" sz="1200" dirty="0"/>
              <a:t>c</a:t>
            </a:r>
            <a:r>
              <a:rPr lang="en-US" sz="1200" dirty="0" smtClean="0"/>
              <a:t>racks at the nanoscale</a:t>
            </a:r>
            <a:endParaRPr lang="en-US" sz="1200" dirty="0"/>
          </a:p>
        </p:txBody>
      </p:sp>
      <p:sp>
        <p:nvSpPr>
          <p:cNvPr id="10" name="Content Placeholder 1"/>
          <p:cNvSpPr txBox="1">
            <a:spLocks/>
          </p:cNvSpPr>
          <p:nvPr/>
        </p:nvSpPr>
        <p:spPr bwMode="auto">
          <a:xfrm>
            <a:off x="249385" y="4263760"/>
            <a:ext cx="8414008" cy="1790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charset="0"/>
              <a:buNone/>
            </a:pPr>
            <a:r>
              <a:rPr lang="en-US" sz="1600" dirty="0" smtClean="0"/>
              <a:t>BER (+$35M)</a:t>
            </a:r>
          </a:p>
          <a:p>
            <a:pPr marL="396875" indent="-163513">
              <a:spcBef>
                <a:spcPts val="0"/>
              </a:spcBef>
              <a:spcAft>
                <a:spcPts val="0"/>
              </a:spcAft>
              <a:buFont typeface="Wingdings" panose="05000000000000000000" pitchFamily="2" charset="2"/>
              <a:buChar char="§"/>
            </a:pPr>
            <a:r>
              <a:rPr lang="en-US" sz="1400" b="0" dirty="0" smtClean="0">
                <a:solidFill>
                  <a:schemeClr val="tx1"/>
                </a:solidFill>
              </a:rPr>
              <a:t>Biosystems design (computationally  design and then bio-engineer </a:t>
            </a:r>
            <a:r>
              <a:rPr lang="en-US" sz="1400" b="0" dirty="0" err="1" smtClean="0">
                <a:solidFill>
                  <a:schemeClr val="tx1"/>
                </a:solidFill>
              </a:rPr>
              <a:t>biosystems</a:t>
            </a:r>
            <a:r>
              <a:rPr lang="en-US" sz="1400" b="0" dirty="0" smtClean="0">
                <a:solidFill>
                  <a:schemeClr val="tx1"/>
                </a:solidFill>
              </a:rPr>
              <a:t>) to introduce beneficial traits into  plants and microbes for clean energy applications ($20M)</a:t>
            </a:r>
          </a:p>
          <a:p>
            <a:pPr marL="396875" indent="-163513">
              <a:spcBef>
                <a:spcPts val="0"/>
              </a:spcBef>
              <a:spcAft>
                <a:spcPts val="1000"/>
              </a:spcAft>
              <a:buFont typeface="Wingdings" panose="05000000000000000000" pitchFamily="2" charset="2"/>
              <a:buChar char="§"/>
            </a:pPr>
            <a:r>
              <a:rPr lang="en-US" sz="1400" b="0" dirty="0" smtClean="0">
                <a:solidFill>
                  <a:schemeClr val="tx1"/>
                </a:solidFill>
              </a:rPr>
              <a:t>Bioenergy Research Centers: New investments to translate 10 years of BRC research to industry </a:t>
            </a:r>
            <a:br>
              <a:rPr lang="en-US" sz="1400" b="0" dirty="0" smtClean="0">
                <a:solidFill>
                  <a:schemeClr val="tx1"/>
                </a:solidFill>
              </a:rPr>
            </a:br>
            <a:r>
              <a:rPr lang="en-US" sz="1400" b="0" dirty="0" smtClean="0">
                <a:solidFill>
                  <a:schemeClr val="tx1"/>
                </a:solidFill>
              </a:rPr>
              <a:t>($15M, $5M per BRC)</a:t>
            </a:r>
            <a:endParaRPr lang="en-US" sz="1400" b="0" dirty="0" smtClean="0"/>
          </a:p>
          <a:p>
            <a:pPr marL="0" indent="0">
              <a:spcBef>
                <a:spcPts val="0"/>
              </a:spcBef>
              <a:spcAft>
                <a:spcPts val="0"/>
              </a:spcAft>
              <a:buFont typeface="Arial" charset="0"/>
              <a:buNone/>
            </a:pPr>
            <a:r>
              <a:rPr lang="en-US" sz="1600" dirty="0" smtClean="0"/>
              <a:t>FES (+4M)</a:t>
            </a:r>
          </a:p>
          <a:p>
            <a:pPr marL="400050" indent="-166688">
              <a:spcBef>
                <a:spcPts val="0"/>
              </a:spcBef>
              <a:spcAft>
                <a:spcPts val="600"/>
              </a:spcAft>
              <a:buFont typeface="Wingdings" panose="05000000000000000000" pitchFamily="2" charset="2"/>
              <a:buChar char="§"/>
            </a:pPr>
            <a:r>
              <a:rPr lang="en-US" sz="1400" b="0" dirty="0" smtClean="0">
                <a:solidFill>
                  <a:schemeClr val="tx1"/>
                </a:solidFill>
              </a:rPr>
              <a:t>Whole-device fusion modeling and simulation using </a:t>
            </a:r>
            <a:r>
              <a:rPr lang="en-US" sz="1400" b="0" dirty="0" err="1" smtClean="0">
                <a:solidFill>
                  <a:schemeClr val="tx1"/>
                </a:solidFill>
              </a:rPr>
              <a:t>SciDAC</a:t>
            </a:r>
            <a:r>
              <a:rPr lang="en-US" sz="1400" b="0" dirty="0" smtClean="0">
                <a:solidFill>
                  <a:schemeClr val="tx1"/>
                </a:solidFill>
              </a:rPr>
              <a:t> partnerships ($4M)</a:t>
            </a:r>
            <a:endParaRPr lang="en-US" sz="1400" b="0" dirty="0">
              <a:solidFill>
                <a:schemeClr val="tx1"/>
              </a:solidFill>
            </a:endParaRPr>
          </a:p>
        </p:txBody>
      </p:sp>
    </p:spTree>
    <p:extLst>
      <p:ext uri="{BB962C8B-B14F-4D97-AF65-F5344CB8AC3E}">
        <p14:creationId xmlns:p14="http://schemas.microsoft.com/office/powerpoint/2010/main" val="1758363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13750" y="6351588"/>
            <a:ext cx="381000" cy="365125"/>
          </a:xfrm>
          <a:prstGeom prst="rect">
            <a:avLst/>
          </a:prstGeom>
        </p:spPr>
        <p:txBody>
          <a:bodyPr vert="horz" lIns="91440" tIns="45720" rIns="91440" bIns="45720" rtlCol="0" anchor="ctr"/>
          <a:lstStyle/>
          <a:p>
            <a:pPr algn="r" fontAlgn="auto">
              <a:spcBef>
                <a:spcPts val="0"/>
              </a:spcBef>
              <a:spcAft>
                <a:spcPts val="0"/>
              </a:spcAft>
            </a:pPr>
            <a:fld id="{6EEA275D-5A49-48A8-817D-44C3EA0A3A2F}" type="slidenum">
              <a:rPr lang="en-US" sz="1200">
                <a:solidFill>
                  <a:srgbClr val="106636"/>
                </a:solidFill>
                <a:latin typeface="Arial" pitchFamily="34" charset="0"/>
                <a:cs typeface="Arial" pitchFamily="34" charset="0"/>
              </a:rPr>
              <a:pPr algn="r" fontAlgn="auto">
                <a:spcBef>
                  <a:spcPts val="0"/>
                </a:spcBef>
                <a:spcAft>
                  <a:spcPts val="0"/>
                </a:spcAft>
              </a:pPr>
              <a:t>8</a:t>
            </a:fld>
            <a:endParaRPr lang="en-US" sz="1200" dirty="0">
              <a:solidFill>
                <a:srgbClr val="106636"/>
              </a:solidFill>
              <a:latin typeface="Arial" pitchFamily="34" charset="0"/>
              <a:cs typeface="Arial" pitchFamily="34" charset="0"/>
            </a:endParaRPr>
          </a:p>
        </p:txBody>
      </p:sp>
      <p:sp>
        <p:nvSpPr>
          <p:cNvPr id="9" name="Title 1"/>
          <p:cNvSpPr>
            <a:spLocks noGrp="1"/>
          </p:cNvSpPr>
          <p:nvPr>
            <p:ph type="title"/>
          </p:nvPr>
        </p:nvSpPr>
        <p:spPr>
          <a:xfrm>
            <a:off x="0" y="-191365"/>
            <a:ext cx="9144000" cy="1143000"/>
          </a:xfrm>
        </p:spPr>
        <p:txBody>
          <a:bodyPr>
            <a:normAutofit/>
          </a:bodyPr>
          <a:lstStyle/>
          <a:p>
            <a:pPr>
              <a:tabLst>
                <a:tab pos="1427163" algn="l"/>
              </a:tabLst>
            </a:pPr>
            <a:r>
              <a:rPr lang="en-US" sz="2000" dirty="0" smtClean="0"/>
              <a:t>SC Increases Academic Research by $100M (Mandatory) in FY 2017</a:t>
            </a:r>
            <a:endParaRPr lang="en-US" sz="2000" dirty="0"/>
          </a:p>
        </p:txBody>
      </p:sp>
      <p:sp>
        <p:nvSpPr>
          <p:cNvPr id="3" name="Rectangle 2"/>
          <p:cNvSpPr/>
          <p:nvPr/>
        </p:nvSpPr>
        <p:spPr>
          <a:xfrm>
            <a:off x="421741" y="832467"/>
            <a:ext cx="8134534" cy="5401479"/>
          </a:xfrm>
          <a:prstGeom prst="rect">
            <a:avLst/>
          </a:prstGeom>
          <a:noFill/>
        </p:spPr>
        <p:txBody>
          <a:bodyPr wrap="square">
            <a:spAutoFit/>
          </a:bodyPr>
          <a:lstStyle/>
          <a:p>
            <a:r>
              <a:rPr lang="en-US" dirty="0" smtClean="0"/>
              <a:t>Investments are made in all of the SC programs, emphasizing emerging research areas, especially those recently identified by Federal Advisory Committees or other community activities.  A few examples are</a:t>
            </a:r>
            <a:r>
              <a:rPr lang="en-US" sz="1600" dirty="0" smtClean="0"/>
              <a:t>:</a:t>
            </a:r>
          </a:p>
          <a:p>
            <a:endParaRPr lang="en-US" sz="1400" dirty="0"/>
          </a:p>
          <a:p>
            <a:pPr marL="173038" indent="-173038">
              <a:spcAft>
                <a:spcPts val="600"/>
              </a:spcAft>
              <a:buFont typeface="Wingdings" panose="05000000000000000000" pitchFamily="2" charset="2"/>
              <a:buChar char="§"/>
            </a:pPr>
            <a:r>
              <a:rPr lang="en-US" sz="1400" b="1" dirty="0" smtClean="0"/>
              <a:t>ASCR</a:t>
            </a:r>
            <a:r>
              <a:rPr lang="en-US" sz="1400" dirty="0" smtClean="0"/>
              <a:t>:  </a:t>
            </a:r>
            <a:r>
              <a:rPr lang="en-US" sz="1400" dirty="0"/>
              <a:t>Applications software, applied mathematics, and computer science for capable </a:t>
            </a:r>
            <a:r>
              <a:rPr lang="en-US" sz="1400" dirty="0" err="1"/>
              <a:t>exascale</a:t>
            </a:r>
            <a:r>
              <a:rPr lang="en-US" sz="1400" dirty="0"/>
              <a:t> computing; mathematics for large-scale scientific data; neuromorphic computing architectures and information processing for extreme and self-reconfigurable computing architectures  </a:t>
            </a:r>
          </a:p>
          <a:p>
            <a:pPr marL="173038" indent="-173038">
              <a:spcAft>
                <a:spcPts val="600"/>
              </a:spcAft>
              <a:buFont typeface="Wingdings" panose="05000000000000000000" pitchFamily="2" charset="2"/>
              <a:buChar char="§"/>
            </a:pPr>
            <a:r>
              <a:rPr lang="en-US" sz="1400" b="1" dirty="0" smtClean="0"/>
              <a:t>BES</a:t>
            </a:r>
            <a:r>
              <a:rPr lang="en-US" sz="1400" dirty="0" smtClean="0"/>
              <a:t>: Topics described in the </a:t>
            </a:r>
            <a:r>
              <a:rPr lang="en-US" sz="1400" dirty="0"/>
              <a:t>2015 BESAC Report </a:t>
            </a:r>
            <a:r>
              <a:rPr lang="en-US" sz="1400" i="1" dirty="0"/>
              <a:t>Challenges at the Frontiers of Matter and Energy: Transformative Opportunities for Discovery </a:t>
            </a:r>
            <a:r>
              <a:rPr lang="en-US" sz="1400" i="1" dirty="0" smtClean="0"/>
              <a:t>Science</a:t>
            </a:r>
            <a:r>
              <a:rPr lang="en-US" sz="1400" dirty="0" smtClean="0"/>
              <a:t>, including hierarchical architectures, non-equilibrium matter,  non-ideal systems, coherence in light and matter, modeling &amp; computation, and imaging across </a:t>
            </a:r>
            <a:r>
              <a:rPr lang="en-US" sz="1400" dirty="0"/>
              <a:t>multiple </a:t>
            </a:r>
            <a:r>
              <a:rPr lang="en-US" sz="1400" dirty="0" smtClean="0"/>
              <a:t>scales</a:t>
            </a:r>
            <a:r>
              <a:rPr lang="en-US" sz="1400" dirty="0"/>
              <a:t>.</a:t>
            </a:r>
            <a:r>
              <a:rPr lang="en-US" sz="1400" dirty="0" smtClean="0"/>
              <a:t> </a:t>
            </a:r>
            <a:endParaRPr lang="en-US" sz="1400" dirty="0"/>
          </a:p>
          <a:p>
            <a:pPr marL="173038" indent="-173038">
              <a:spcAft>
                <a:spcPts val="600"/>
              </a:spcAft>
              <a:buFont typeface="Wingdings" panose="05000000000000000000" pitchFamily="2" charset="2"/>
              <a:buChar char="§"/>
            </a:pPr>
            <a:r>
              <a:rPr lang="en-US" sz="1400" b="1" dirty="0" smtClean="0"/>
              <a:t>BER</a:t>
            </a:r>
            <a:r>
              <a:rPr lang="en-US" sz="1400" dirty="0" smtClean="0"/>
              <a:t>: New platform microbes </a:t>
            </a:r>
            <a:r>
              <a:rPr lang="en-US" sz="1400" dirty="0"/>
              <a:t>for b</a:t>
            </a:r>
            <a:r>
              <a:rPr lang="en-US" sz="1400" dirty="0" smtClean="0"/>
              <a:t>iofuels </a:t>
            </a:r>
            <a:r>
              <a:rPr lang="en-US" sz="1400" dirty="0"/>
              <a:t>and </a:t>
            </a:r>
            <a:r>
              <a:rPr lang="en-US" sz="1400" dirty="0" err="1" smtClean="0"/>
              <a:t>bioproducts</a:t>
            </a:r>
            <a:r>
              <a:rPr lang="en-US" sz="1400" dirty="0" smtClean="0"/>
              <a:t> engineering; biofuel </a:t>
            </a:r>
            <a:r>
              <a:rPr lang="en-US" sz="1400" dirty="0"/>
              <a:t>crop modeling for incorporation into a predictive </a:t>
            </a:r>
            <a:r>
              <a:rPr lang="en-US" sz="1400" dirty="0" smtClean="0"/>
              <a:t>framework.  </a:t>
            </a:r>
            <a:endParaRPr lang="en-US" sz="1400" dirty="0"/>
          </a:p>
          <a:p>
            <a:pPr marL="173038" indent="-173038">
              <a:spcAft>
                <a:spcPts val="600"/>
              </a:spcAft>
              <a:buFont typeface="Wingdings" panose="05000000000000000000" pitchFamily="2" charset="2"/>
              <a:buChar char="§"/>
            </a:pPr>
            <a:r>
              <a:rPr lang="en-US" sz="1400" b="1" dirty="0" smtClean="0"/>
              <a:t>FES</a:t>
            </a:r>
            <a:r>
              <a:rPr lang="en-US" sz="1400" dirty="0" smtClean="0"/>
              <a:t>: Plasma/fusion research centers emphasizing the results of the 2015 community workshops, including for example low-temperature plasmas, plasma measurements, and verification </a:t>
            </a:r>
            <a:r>
              <a:rPr lang="en-US" sz="1400" dirty="0"/>
              <a:t>&amp; </a:t>
            </a:r>
            <a:r>
              <a:rPr lang="en-US" sz="1400" dirty="0" smtClean="0"/>
              <a:t>validation </a:t>
            </a:r>
            <a:r>
              <a:rPr lang="en-US" sz="1400" dirty="0"/>
              <a:t>for </a:t>
            </a:r>
            <a:r>
              <a:rPr lang="en-US" sz="1400" dirty="0" smtClean="0"/>
              <a:t>magnetic fusion.</a:t>
            </a:r>
            <a:endParaRPr lang="en-US" sz="1400" dirty="0"/>
          </a:p>
          <a:p>
            <a:pPr marL="173038" indent="-173038">
              <a:spcAft>
                <a:spcPts val="600"/>
              </a:spcAft>
              <a:buFont typeface="Wingdings" panose="05000000000000000000" pitchFamily="2" charset="2"/>
              <a:buChar char="§"/>
            </a:pPr>
            <a:r>
              <a:rPr lang="en-US" sz="1400" b="1" dirty="0" smtClean="0"/>
              <a:t>HEP</a:t>
            </a:r>
            <a:r>
              <a:rPr lang="en-US" sz="1400" dirty="0" smtClean="0"/>
              <a:t>: Topics described in the 2014 HEPAP Long Range Plan and also topics that span multiple SC programs, including quantum information sciences/the entanglement frontier and quantum field theory across disciplines. </a:t>
            </a:r>
            <a:endParaRPr lang="en-US" sz="1400" dirty="0"/>
          </a:p>
          <a:p>
            <a:pPr marL="173038" indent="-173038">
              <a:spcAft>
                <a:spcPts val="600"/>
              </a:spcAft>
              <a:buFont typeface="Wingdings" panose="05000000000000000000" pitchFamily="2" charset="2"/>
              <a:buChar char="§"/>
            </a:pPr>
            <a:r>
              <a:rPr lang="en-US" sz="1400" b="1" dirty="0" smtClean="0"/>
              <a:t>NP</a:t>
            </a:r>
            <a:r>
              <a:rPr lang="en-US" sz="1400" dirty="0" smtClean="0"/>
              <a:t>: Topics described in the 2015 NSAC Long Range Plan, including research to accelerate discovery at FRIB, fundamental nuclear structure </a:t>
            </a:r>
            <a:r>
              <a:rPr lang="en-US" sz="1400" dirty="0"/>
              <a:t>and </a:t>
            </a:r>
            <a:r>
              <a:rPr lang="en-US" sz="1400" dirty="0" smtClean="0"/>
              <a:t>nuclear </a:t>
            </a:r>
            <a:r>
              <a:rPr lang="en-US" sz="1400" dirty="0"/>
              <a:t>a</a:t>
            </a:r>
            <a:r>
              <a:rPr lang="en-US" sz="1400" dirty="0" smtClean="0"/>
              <a:t>strophysics</a:t>
            </a:r>
            <a:r>
              <a:rPr lang="en-US" sz="1400" dirty="0"/>
              <a:t>, </a:t>
            </a:r>
            <a:r>
              <a:rPr lang="en-US" sz="1400" dirty="0" smtClean="0"/>
              <a:t>fundamental symmetries, and super-heavy elements</a:t>
            </a:r>
            <a:r>
              <a:rPr lang="en-US" sz="1300" dirty="0" smtClean="0"/>
              <a:t>.</a:t>
            </a:r>
            <a:endParaRPr lang="en-US" sz="1300" dirty="0"/>
          </a:p>
        </p:txBody>
      </p:sp>
    </p:spTree>
    <p:extLst>
      <p:ext uri="{BB962C8B-B14F-4D97-AF65-F5344CB8AC3E}">
        <p14:creationId xmlns:p14="http://schemas.microsoft.com/office/powerpoint/2010/main" val="172326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Rectangle 15"/>
          <p:cNvSpPr/>
          <p:nvPr/>
        </p:nvSpPr>
        <p:spPr>
          <a:xfrm>
            <a:off x="162838" y="6210300"/>
            <a:ext cx="8904962"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Slide Number Placeholder 3"/>
          <p:cNvSpPr>
            <a:spLocks noGrp="1"/>
          </p:cNvSpPr>
          <p:nvPr>
            <p:ph type="sldNum" sz="quarter" idx="12"/>
          </p:nvPr>
        </p:nvSpPr>
        <p:spPr>
          <a:xfrm>
            <a:off x="8413750" y="6419324"/>
            <a:ext cx="381000" cy="365125"/>
          </a:xfrm>
        </p:spPr>
        <p:txBody>
          <a:bodyPr/>
          <a:lstStyle/>
          <a:p>
            <a:pPr>
              <a:defRPr/>
            </a:pPr>
            <a:fld id="{6EEA275D-5A49-48A8-817D-44C3EA0A3A2F}" type="slidenum">
              <a:rPr lang="en-US" smtClean="0"/>
              <a:pPr>
                <a:defRPr/>
              </a:pPr>
              <a:t>9</a:t>
            </a:fld>
            <a:endParaRPr lang="en-US" dirty="0"/>
          </a:p>
        </p:txBody>
      </p:sp>
      <p:sp>
        <p:nvSpPr>
          <p:cNvPr id="2" name="Title 1"/>
          <p:cNvSpPr>
            <a:spLocks noGrp="1"/>
          </p:cNvSpPr>
          <p:nvPr>
            <p:ph type="title" idx="4294967295"/>
          </p:nvPr>
        </p:nvSpPr>
        <p:spPr>
          <a:xfrm>
            <a:off x="0" y="62389"/>
            <a:ext cx="9144000" cy="646331"/>
          </a:xfrm>
        </p:spPr>
        <p:txBody>
          <a:bodyPr>
            <a:spAutoFit/>
          </a:bodyPr>
          <a:lstStyle/>
          <a:p>
            <a:pPr>
              <a:lnSpc>
                <a:spcPct val="90000"/>
              </a:lnSpc>
            </a:pPr>
            <a:r>
              <a:rPr lang="en-US" dirty="0" smtClean="0"/>
              <a:t>Advanced Scientific Computing Research</a:t>
            </a:r>
            <a:br>
              <a:rPr lang="en-US" dirty="0" smtClean="0"/>
            </a:br>
            <a:r>
              <a:rPr lang="en-US" sz="1600" dirty="0" smtClean="0">
                <a:solidFill>
                  <a:prstClr val="black"/>
                </a:solidFill>
              </a:rPr>
              <a:t>Computational and networking capabilities to extend the frontiers of science and technology</a:t>
            </a:r>
            <a:endParaRPr lang="en-US" dirty="0"/>
          </a:p>
        </p:txBody>
      </p:sp>
      <p:sp>
        <p:nvSpPr>
          <p:cNvPr id="12" name="TextBox 11"/>
          <p:cNvSpPr txBox="1"/>
          <p:nvPr/>
        </p:nvSpPr>
        <p:spPr>
          <a:xfrm>
            <a:off x="288159" y="1016330"/>
            <a:ext cx="8627241" cy="3617401"/>
          </a:xfrm>
          <a:prstGeom prst="rect">
            <a:avLst/>
          </a:prstGeom>
          <a:noFill/>
        </p:spPr>
        <p:txBody>
          <a:bodyPr wrap="square" rtlCol="0">
            <a:spAutoFit/>
          </a:bodyPr>
          <a:lstStyle/>
          <a:p>
            <a:pPr marL="231775" lvl="0" indent="-231775">
              <a:lnSpc>
                <a:spcPct val="95000"/>
              </a:lnSpc>
              <a:spcAft>
                <a:spcPts val="1400"/>
              </a:spcAft>
              <a:buFont typeface="Wingdings" pitchFamily="2" charset="2"/>
              <a:buChar char="§"/>
            </a:pPr>
            <a:r>
              <a:rPr lang="en-US" sz="1600" b="1" dirty="0"/>
              <a:t>Exascale </a:t>
            </a:r>
            <a:r>
              <a:rPr lang="en-US" sz="1600" b="1" dirty="0" smtClean="0"/>
              <a:t>Computing Initiative (ECI) and Exascale Computing Project (ECP).  </a:t>
            </a:r>
            <a:r>
              <a:rPr lang="en-US" sz="1600" dirty="0" smtClean="0"/>
              <a:t>The ECP is initiated as a joint ASCR/NNSA partnership using DOE’s formal project management processes. A new budget line is created for the ECP.</a:t>
            </a:r>
          </a:p>
          <a:p>
            <a:pPr marL="231775" lvl="0" indent="-231775">
              <a:lnSpc>
                <a:spcPct val="95000"/>
              </a:lnSpc>
              <a:spcAft>
                <a:spcPts val="1400"/>
              </a:spcAft>
              <a:buFont typeface="Wingdings" pitchFamily="2" charset="2"/>
              <a:buChar char="§"/>
            </a:pPr>
            <a:r>
              <a:rPr lang="en-US" sz="1600" b="1" dirty="0" smtClean="0">
                <a:solidFill>
                  <a:prstClr val="black"/>
                </a:solidFill>
              </a:rPr>
              <a:t>Facilities</a:t>
            </a:r>
            <a:r>
              <a:rPr lang="en-US" sz="1600" dirty="0" smtClean="0">
                <a:solidFill>
                  <a:prstClr val="black"/>
                </a:solidFill>
              </a:rPr>
              <a:t> </a:t>
            </a:r>
            <a:r>
              <a:rPr lang="en-US" sz="1600" dirty="0">
                <a:solidFill>
                  <a:prstClr val="black"/>
                </a:solidFill>
              </a:rPr>
              <a:t>operate optimally and with &gt;90% availability; deployment of 10-40 petaflop upgrade at </a:t>
            </a:r>
            <a:r>
              <a:rPr lang="en-US" sz="1600" dirty="0" smtClean="0">
                <a:solidFill>
                  <a:prstClr val="black"/>
                </a:solidFill>
              </a:rPr>
              <a:t>NERSC and </a:t>
            </a:r>
            <a:r>
              <a:rPr lang="en-US" sz="1600" dirty="0">
                <a:solidFill>
                  <a:prstClr val="black"/>
                </a:solidFill>
              </a:rPr>
              <a:t>site preparations for NERSC-9; </a:t>
            </a:r>
            <a:r>
              <a:rPr lang="en-US" sz="1600" dirty="0" smtClean="0">
                <a:solidFill>
                  <a:prstClr val="black"/>
                </a:solidFill>
              </a:rPr>
              <a:t>upgrade of </a:t>
            </a:r>
            <a:r>
              <a:rPr lang="en-US" sz="1600" dirty="0">
                <a:solidFill>
                  <a:prstClr val="black"/>
                </a:solidFill>
              </a:rPr>
              <a:t>high traffic links on </a:t>
            </a:r>
            <a:r>
              <a:rPr lang="en-US" sz="1600" dirty="0" err="1" smtClean="0">
                <a:solidFill>
                  <a:prstClr val="black"/>
                </a:solidFill>
              </a:rPr>
              <a:t>Esnet</a:t>
            </a:r>
            <a:r>
              <a:rPr lang="en-US" sz="1600" dirty="0" smtClean="0">
                <a:solidFill>
                  <a:prstClr val="black"/>
                </a:solidFill>
              </a:rPr>
              <a:t>; and </a:t>
            </a:r>
            <a:r>
              <a:rPr lang="en-US" sz="1600" dirty="0">
                <a:solidFill>
                  <a:prstClr val="black"/>
                </a:solidFill>
              </a:rPr>
              <a:t>continued preparations for 180-200 petaflop upgrades at </a:t>
            </a:r>
            <a:r>
              <a:rPr lang="en-US" sz="1600" dirty="0" smtClean="0">
                <a:solidFill>
                  <a:prstClr val="black"/>
                </a:solidFill>
              </a:rPr>
              <a:t>ALCF and OLCF.</a:t>
            </a:r>
            <a:endParaRPr lang="en-US" sz="1600" b="1" dirty="0">
              <a:solidFill>
                <a:prstClr val="black"/>
              </a:solidFill>
            </a:endParaRPr>
          </a:p>
          <a:p>
            <a:pPr marL="231775" indent="-231775">
              <a:lnSpc>
                <a:spcPct val="95000"/>
              </a:lnSpc>
              <a:spcAft>
                <a:spcPts val="1400"/>
              </a:spcAft>
              <a:buFont typeface="Wingdings" pitchFamily="2" charset="2"/>
              <a:buChar char="§"/>
            </a:pPr>
            <a:r>
              <a:rPr lang="en-US" sz="1600" b="1" dirty="0"/>
              <a:t>SciDAC partnerships</a:t>
            </a:r>
            <a:r>
              <a:rPr lang="en-US" sz="1600" dirty="0"/>
              <a:t> will be recompeted in </a:t>
            </a:r>
            <a:r>
              <a:rPr lang="en-US" sz="1600" dirty="0" smtClean="0"/>
              <a:t>FY 2017 </a:t>
            </a:r>
            <a:r>
              <a:rPr lang="en-US" sz="1600" dirty="0"/>
              <a:t>with new </a:t>
            </a:r>
            <a:r>
              <a:rPr lang="en-US" sz="1600" dirty="0" smtClean="0"/>
              <a:t>activities to include accelerating </a:t>
            </a:r>
            <a:r>
              <a:rPr lang="en-US" sz="1600" dirty="0"/>
              <a:t>the development of clean energy </a:t>
            </a:r>
            <a:r>
              <a:rPr lang="en-US" sz="1600" dirty="0" smtClean="0"/>
              <a:t>technologies.</a:t>
            </a:r>
            <a:endParaRPr lang="en-US" sz="1600" dirty="0"/>
          </a:p>
          <a:p>
            <a:pPr marL="231775" indent="-231775">
              <a:lnSpc>
                <a:spcPct val="95000"/>
              </a:lnSpc>
              <a:spcAft>
                <a:spcPts val="1400"/>
              </a:spcAft>
              <a:buFont typeface="Wingdings" pitchFamily="2" charset="2"/>
              <a:buChar char="§"/>
            </a:pPr>
            <a:r>
              <a:rPr lang="en-US" sz="1600" b="1" dirty="0" smtClean="0">
                <a:solidFill>
                  <a:prstClr val="black"/>
                </a:solidFill>
              </a:rPr>
              <a:t>Applied Mathematics </a:t>
            </a:r>
            <a:r>
              <a:rPr lang="en-US" sz="1600" b="1" dirty="0">
                <a:solidFill>
                  <a:prstClr val="black"/>
                </a:solidFill>
              </a:rPr>
              <a:t>research </a:t>
            </a:r>
            <a:r>
              <a:rPr lang="en-US" sz="1600" dirty="0">
                <a:solidFill>
                  <a:prstClr val="black"/>
                </a:solidFill>
              </a:rPr>
              <a:t>addresses challenges of increasing complexity and </a:t>
            </a:r>
            <a:r>
              <a:rPr lang="en-US" sz="1600" b="1" dirty="0">
                <a:solidFill>
                  <a:prstClr val="black"/>
                </a:solidFill>
              </a:rPr>
              <a:t>Computer </a:t>
            </a:r>
            <a:r>
              <a:rPr lang="en-US" sz="1600" b="1" dirty="0" smtClean="0">
                <a:solidFill>
                  <a:prstClr val="black"/>
                </a:solidFill>
              </a:rPr>
              <a:t>Science </a:t>
            </a:r>
            <a:r>
              <a:rPr lang="en-US" sz="1600" b="1" dirty="0">
                <a:solidFill>
                  <a:prstClr val="black"/>
                </a:solidFill>
              </a:rPr>
              <a:t>research</a:t>
            </a:r>
            <a:r>
              <a:rPr lang="en-US" sz="1600" dirty="0">
                <a:solidFill>
                  <a:prstClr val="black"/>
                </a:solidFill>
              </a:rPr>
              <a:t> addresses exploration of “beyond Moore’s law” architectures and supports data management, analysis, and visualization </a:t>
            </a:r>
            <a:r>
              <a:rPr lang="en-US" sz="1600" dirty="0" smtClean="0">
                <a:solidFill>
                  <a:prstClr val="black"/>
                </a:solidFill>
              </a:rPr>
              <a:t>techniques</a:t>
            </a:r>
            <a:r>
              <a:rPr lang="en-US" sz="1600" dirty="0" smtClean="0"/>
              <a:t>.</a:t>
            </a:r>
            <a:endParaRPr lang="en-US" sz="1600" dirty="0"/>
          </a:p>
          <a:p>
            <a:pPr marL="231775" lvl="0" indent="-231775">
              <a:lnSpc>
                <a:spcPct val="95000"/>
              </a:lnSpc>
              <a:spcAft>
                <a:spcPts val="1400"/>
              </a:spcAft>
              <a:buFont typeface="Wingdings" pitchFamily="2" charset="2"/>
              <a:buChar char="§"/>
            </a:pPr>
            <a:r>
              <a:rPr lang="en-US" sz="1600" dirty="0" smtClean="0"/>
              <a:t>The </a:t>
            </a:r>
            <a:r>
              <a:rPr lang="en-US" sz="1600" b="1" dirty="0" smtClean="0"/>
              <a:t>Computational Sciences Graduate Fellowship</a:t>
            </a:r>
            <a:r>
              <a:rPr lang="en-US" sz="1600" dirty="0"/>
              <a:t> </a:t>
            </a:r>
            <a:r>
              <a:rPr lang="en-US" sz="1600" dirty="0" smtClean="0"/>
              <a:t>is funded at $10,000K.</a:t>
            </a:r>
            <a:endParaRPr lang="en-US" sz="1600" dirty="0"/>
          </a:p>
        </p:txBody>
      </p:sp>
      <p:pic>
        <p:nvPicPr>
          <p:cNvPr id="21" name="Picture 20" descr="al_li_test_02.jpg"/>
          <p:cNvPicPr>
            <a:picLocks noChangeAspect="1"/>
          </p:cNvPicPr>
          <p:nvPr/>
        </p:nvPicPr>
        <p:blipFill rotWithShape="1">
          <a:blip r:embed="rId3" cstate="print"/>
          <a:srcRect l="6311" t="16085" r="3794" b="17853"/>
          <a:stretch/>
        </p:blipFill>
        <p:spPr>
          <a:xfrm>
            <a:off x="4467730" y="4899756"/>
            <a:ext cx="2152017" cy="157445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7010" y="4897431"/>
            <a:ext cx="2234721" cy="1594101"/>
          </a:xfrm>
          <a:prstGeom prst="rect">
            <a:avLst/>
          </a:prstGeom>
        </p:spPr>
      </p:pic>
      <p:pic>
        <p:nvPicPr>
          <p:cNvPr id="17" name="Picture 16" descr="Screen Shot 2013-08-01 at 1.36.3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746" y="4901360"/>
            <a:ext cx="2180969" cy="1560914"/>
          </a:xfrm>
          <a:prstGeom prst="rect">
            <a:avLst/>
          </a:prstGeom>
          <a:ln>
            <a:solidFill>
              <a:srgbClr val="000000"/>
            </a:solidFill>
          </a:ln>
          <a:effectLst>
            <a:outerShdw blurRad="50800" dist="38100" dir="2700000" algn="tl" rotWithShape="0">
              <a:prstClr val="black">
                <a:alpha val="40000"/>
              </a:prstClr>
            </a:outerShdw>
          </a:effectLst>
        </p:spPr>
      </p:pic>
      <p:pic>
        <p:nvPicPr>
          <p:cNvPr id="18" name="Picture 62" descr="CASTRO_web"/>
          <p:cNvPicPr>
            <a:picLocks noChangeAspect="1" noChangeArrowheads="1"/>
          </p:cNvPicPr>
          <p:nvPr/>
        </p:nvPicPr>
        <p:blipFill>
          <a:blip r:embed="rId6" cstate="print"/>
          <a:srcRect/>
          <a:stretch>
            <a:fillRect/>
          </a:stretch>
        </p:blipFill>
        <p:spPr bwMode="auto">
          <a:xfrm>
            <a:off x="352425" y="4901973"/>
            <a:ext cx="1728586" cy="1555727"/>
          </a:xfrm>
          <a:prstGeom prst="rect">
            <a:avLst/>
          </a:prstGeom>
          <a:noFill/>
        </p:spPr>
      </p:pic>
    </p:spTree>
    <p:extLst>
      <p:ext uri="{BB962C8B-B14F-4D97-AF65-F5344CB8AC3E}">
        <p14:creationId xmlns:p14="http://schemas.microsoft.com/office/powerpoint/2010/main" val="38198985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20312</TotalTime>
  <Words>4186</Words>
  <Application>Microsoft Office PowerPoint</Application>
  <PresentationFormat>On-screen Show (4:3)</PresentationFormat>
  <Paragraphs>473</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FY 2017 Budget Request to Congress for DOE’s Office of Science</vt:lpstr>
      <vt:lpstr>Office of Science FY16 - $5.35B</vt:lpstr>
      <vt:lpstr>Office of Science FY17 Request: $5.67B, +6.1%</vt:lpstr>
      <vt:lpstr>Office of Science FY 2017 Budget Request to Congress (Dollars in thousands)</vt:lpstr>
      <vt:lpstr>Priorities for FY 2017</vt:lpstr>
      <vt:lpstr>PowerPoint Presentation</vt:lpstr>
      <vt:lpstr>SC Investments for Mission Innovation $100M in new funding in FY 2017</vt:lpstr>
      <vt:lpstr>SC Increases Academic Research by $100M (Mandatory) in FY 2017</vt:lpstr>
      <vt:lpstr>Advanced Scientific Computing Research Computational and networking capabilities to extend the frontiers of science and technology</vt:lpstr>
      <vt:lpstr>PowerPoint Presentation</vt:lpstr>
      <vt:lpstr>BES FY 2017 Budget Request to Congress (Dollars in thousands)</vt:lpstr>
      <vt:lpstr>PowerPoint Presentation</vt:lpstr>
      <vt:lpstr>Computational Chemical Sciences FY 2017 = $14M</vt:lpstr>
      <vt:lpstr>PowerPoint Presentation</vt:lpstr>
      <vt:lpstr>Biological and Environmental Research Understanding complex biological, climatic, and environmental systems</vt:lpstr>
      <vt:lpstr>FY 2017 SC Contributions to DOE Crosscuts</vt:lpstr>
      <vt:lpstr>SC Contributes to Five FY 2017 DOE Crosscuts</vt:lpstr>
      <vt:lpstr>Fusion Energy Sciences Matter at very high temperatures and densities and the scientific foundations for fusion</vt:lpstr>
      <vt:lpstr>High Energy Physics Understanding how the universe works at its most fundamental level</vt:lpstr>
      <vt:lpstr>High Energy Physics The technology and construction needed to pursue to physics</vt:lpstr>
      <vt:lpstr>Nuclear Physics Discovering, exploring, and understanding all forms of nuclear matter </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Windows User</cp:lastModifiedBy>
  <cp:revision>2649</cp:revision>
  <cp:lastPrinted>2016-02-10T18:58:35Z</cp:lastPrinted>
  <dcterms:created xsi:type="dcterms:W3CDTF">2009-10-19T15:58:14Z</dcterms:created>
  <dcterms:modified xsi:type="dcterms:W3CDTF">2016-02-10T18:58:49Z</dcterms:modified>
</cp:coreProperties>
</file>