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5" r:id="rId1"/>
  </p:sldMasterIdLst>
  <p:notesMasterIdLst>
    <p:notesMasterId r:id="rId20"/>
  </p:notesMasterIdLst>
  <p:sldIdLst>
    <p:sldId id="258" r:id="rId2"/>
    <p:sldId id="257" r:id="rId3"/>
    <p:sldId id="286" r:id="rId4"/>
    <p:sldId id="287" r:id="rId5"/>
    <p:sldId id="263" r:id="rId6"/>
    <p:sldId id="290" r:id="rId7"/>
    <p:sldId id="299" r:id="rId8"/>
    <p:sldId id="265" r:id="rId9"/>
    <p:sldId id="293" r:id="rId10"/>
    <p:sldId id="298" r:id="rId11"/>
    <p:sldId id="300" r:id="rId12"/>
    <p:sldId id="271" r:id="rId13"/>
    <p:sldId id="294" r:id="rId14"/>
    <p:sldId id="302" r:id="rId15"/>
    <p:sldId id="297" r:id="rId16"/>
    <p:sldId id="276" r:id="rId17"/>
    <p:sldId id="295" r:id="rId18"/>
    <p:sldId id="285"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rlene Weatherwax" initials="SC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4516" autoAdjust="0"/>
  </p:normalViewPr>
  <p:slideViewPr>
    <p:cSldViewPr>
      <p:cViewPr>
        <p:scale>
          <a:sx n="90" d="100"/>
          <a:sy n="90" d="100"/>
        </p:scale>
        <p:origin x="-1608" y="-600"/>
      </p:cViewPr>
      <p:guideLst>
        <p:guide orient="horz" pos="2160"/>
        <p:guide pos="2880"/>
      </p:guideLst>
    </p:cSldViewPr>
  </p:slideViewPr>
  <p:notesTextViewPr>
    <p:cViewPr>
      <p:scale>
        <a:sx n="1" d="1"/>
        <a:sy n="1" d="1"/>
      </p:scale>
      <p:origin x="0" y="0"/>
    </p:cViewPr>
  </p:notesTextViewPr>
  <p:sorterViewPr>
    <p:cViewPr>
      <p:scale>
        <a:sx n="138" d="100"/>
        <a:sy n="138" d="100"/>
      </p:scale>
      <p:origin x="0" y="1710"/>
    </p:cViewPr>
  </p:sorterViewPr>
  <p:notesViewPr>
    <p:cSldViewPr>
      <p:cViewPr varScale="1">
        <p:scale>
          <a:sx n="85" d="100"/>
          <a:sy n="85" d="100"/>
        </p:scale>
        <p:origin x="-315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3C20EE-8148-4840-A3A8-F95368753F20}" type="datetimeFigureOut">
              <a:rPr lang="en-US" smtClean="0"/>
              <a:t>2/5/2016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095CBC-4CAE-4B2C-A500-730658B0B1DB}" type="slidenum">
              <a:rPr lang="en-US" smtClean="0"/>
              <a:t>‹#›</a:t>
            </a:fld>
            <a:endParaRPr lang="en-US"/>
          </a:p>
        </p:txBody>
      </p:sp>
    </p:spTree>
    <p:extLst>
      <p:ext uri="{BB962C8B-B14F-4D97-AF65-F5344CB8AC3E}">
        <p14:creationId xmlns:p14="http://schemas.microsoft.com/office/powerpoint/2010/main" val="1612676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4294967295"/>
          </p:nvPr>
        </p:nvSpPr>
        <p:spPr bwMode="auto">
          <a:xfrm>
            <a:off x="3884027" y="8684927"/>
            <a:ext cx="2972421" cy="457513"/>
          </a:xfrm>
          <a:prstGeom prst="rect">
            <a:avLst/>
          </a:prstGeom>
          <a:noFill/>
          <a:ln>
            <a:miter lim="800000"/>
            <a:headEnd/>
            <a:tailEnd/>
          </a:ln>
        </p:spPr>
        <p:txBody>
          <a:bodyPr/>
          <a:lstStyle/>
          <a:p>
            <a:pPr eaLnBrk="0" hangingPunct="0"/>
            <a:fld id="{5A2188EC-5C0F-4002-9E6C-8C7B2ACAA668}" type="slidenum">
              <a:rPr lang="en-US"/>
              <a:pPr eaLnBrk="0" hangingPunct="0"/>
              <a:t>1</a:t>
            </a:fld>
            <a:endParaRPr lang="en-US" dirty="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endParaRPr lang="en-US" dirty="0"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095CBC-4CAE-4B2C-A500-730658B0B1DB}" type="slidenum">
              <a:rPr lang="en-US" smtClean="0"/>
              <a:t>10</a:t>
            </a:fld>
            <a:endParaRPr lang="en-US"/>
          </a:p>
        </p:txBody>
      </p:sp>
    </p:spTree>
    <p:extLst>
      <p:ext uri="{BB962C8B-B14F-4D97-AF65-F5344CB8AC3E}">
        <p14:creationId xmlns:p14="http://schemas.microsoft.com/office/powerpoint/2010/main" val="3927421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11</a:t>
            </a:fld>
            <a:endParaRPr lang="en-US"/>
          </a:p>
        </p:txBody>
      </p:sp>
    </p:spTree>
    <p:extLst>
      <p:ext uri="{BB962C8B-B14F-4D97-AF65-F5344CB8AC3E}">
        <p14:creationId xmlns:p14="http://schemas.microsoft.com/office/powerpoint/2010/main" val="1588278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83451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13</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213091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095CBC-4CAE-4B2C-A500-730658B0B1DB}" type="slidenum">
              <a:rPr lang="en-US" smtClean="0"/>
              <a:t>14</a:t>
            </a:fld>
            <a:endParaRPr lang="en-US"/>
          </a:p>
        </p:txBody>
      </p:sp>
    </p:spTree>
    <p:extLst>
      <p:ext uri="{BB962C8B-B14F-4D97-AF65-F5344CB8AC3E}">
        <p14:creationId xmlns:p14="http://schemas.microsoft.com/office/powerpoint/2010/main" val="4218241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095CBC-4CAE-4B2C-A500-730658B0B1DB}" type="slidenum">
              <a:rPr lang="en-US" smtClean="0"/>
              <a:t>15</a:t>
            </a:fld>
            <a:endParaRPr lang="en-US"/>
          </a:p>
        </p:txBody>
      </p:sp>
    </p:spTree>
    <p:extLst>
      <p:ext uri="{BB962C8B-B14F-4D97-AF65-F5344CB8AC3E}">
        <p14:creationId xmlns:p14="http://schemas.microsoft.com/office/powerpoint/2010/main" val="1822301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9C095CBC-4CAE-4B2C-A500-730658B0B1DB}" type="slidenum">
              <a:rPr lang="en-US" smtClean="0"/>
              <a:t>16</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5994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7582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095CBC-4CAE-4B2C-A500-730658B0B1DB}" type="slidenum">
              <a:rPr lang="en-US" smtClean="0"/>
              <a:t>18</a:t>
            </a:fld>
            <a:endParaRPr lang="en-US"/>
          </a:p>
        </p:txBody>
      </p:sp>
    </p:spTree>
    <p:extLst>
      <p:ext uri="{BB962C8B-B14F-4D97-AF65-F5344CB8AC3E}">
        <p14:creationId xmlns:p14="http://schemas.microsoft.com/office/powerpoint/2010/main" val="505846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130FC8-67AB-4DCD-8CD9-C9CD44067993}"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101865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79486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10954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095CBC-4CAE-4B2C-A500-730658B0B1DB}" type="slidenum">
              <a:rPr lang="en-US" smtClean="0"/>
              <a:t>5</a:t>
            </a:fld>
            <a:endParaRPr lang="en-US"/>
          </a:p>
        </p:txBody>
      </p:sp>
    </p:spTree>
    <p:extLst>
      <p:ext uri="{BB962C8B-B14F-4D97-AF65-F5344CB8AC3E}">
        <p14:creationId xmlns:p14="http://schemas.microsoft.com/office/powerpoint/2010/main" val="2018108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095CBC-4CAE-4B2C-A500-730658B0B1DB}" type="slidenum">
              <a:rPr lang="en-US" smtClean="0"/>
              <a:t>7</a:t>
            </a:fld>
            <a:endParaRPr lang="en-US"/>
          </a:p>
        </p:txBody>
      </p:sp>
    </p:spTree>
    <p:extLst>
      <p:ext uri="{BB962C8B-B14F-4D97-AF65-F5344CB8AC3E}">
        <p14:creationId xmlns:p14="http://schemas.microsoft.com/office/powerpoint/2010/main" val="1109195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a:ln/>
        </p:spPr>
      </p:sp>
      <p:sp>
        <p:nvSpPr>
          <p:cNvPr id="183298" name="Rectangle 3"/>
          <p:cNvSpPr>
            <a:spLocks noGrp="1" noChangeArrowheads="1"/>
          </p:cNvSpPr>
          <p:nvPr>
            <p:ph type="body" idx="1"/>
          </p:nvPr>
        </p:nvSpPr>
        <p:spPr>
          <a:noFill/>
          <a:ln/>
        </p:spPr>
        <p:txBody>
          <a:bodyPr>
            <a:normAutofit/>
          </a:bodyPr>
          <a:lstStyle/>
          <a:p>
            <a:endParaRPr lang="en-US" dirty="0"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6220020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4" name="Picture 23" descr="129762-97_face.png"/>
          <p:cNvPicPr>
            <a:picLocks noChangeAspect="1"/>
          </p:cNvPicPr>
          <p:nvPr userDrawn="1"/>
        </p:nvPicPr>
        <p:blipFill>
          <a:blip r:embed="rId2" cstate="screen"/>
          <a:srcRect/>
          <a:stretch>
            <a:fillRect/>
          </a:stretch>
        </p:blipFill>
        <p:spPr bwMode="auto">
          <a:xfrm>
            <a:off x="0" y="2424113"/>
            <a:ext cx="1157288" cy="1181100"/>
          </a:xfrm>
          <a:prstGeom prst="rect">
            <a:avLst/>
          </a:prstGeom>
          <a:noFill/>
          <a:ln w="9525">
            <a:noFill/>
            <a:miter lim="800000"/>
            <a:headEnd/>
            <a:tailEnd/>
          </a:ln>
        </p:spPr>
      </p:pic>
      <p:pic>
        <p:nvPicPr>
          <p:cNvPr id="5" name="Picture 21" descr="clouds.png"/>
          <p:cNvPicPr>
            <a:picLocks noChangeAspect="1"/>
          </p:cNvPicPr>
          <p:nvPr userDrawn="1"/>
        </p:nvPicPr>
        <p:blipFill>
          <a:blip r:embed="rId3" cstate="screen"/>
          <a:srcRect/>
          <a:stretch>
            <a:fillRect/>
          </a:stretch>
        </p:blipFill>
        <p:spPr bwMode="auto">
          <a:xfrm>
            <a:off x="0" y="1211263"/>
            <a:ext cx="1150938" cy="1184275"/>
          </a:xfrm>
          <a:prstGeom prst="rect">
            <a:avLst/>
          </a:prstGeom>
          <a:noFill/>
          <a:ln w="9525">
            <a:noFill/>
            <a:miter lim="800000"/>
            <a:headEnd/>
            <a:tailEnd/>
          </a:ln>
        </p:spPr>
      </p:pic>
      <p:grpSp>
        <p:nvGrpSpPr>
          <p:cNvPr id="2" name="Group 17"/>
          <p:cNvGrpSpPr>
            <a:grpSpLocks/>
          </p:cNvGrpSpPr>
          <p:nvPr userDrawn="1"/>
        </p:nvGrpSpPr>
        <p:grpSpPr bwMode="auto">
          <a:xfrm>
            <a:off x="0" y="6056313"/>
            <a:ext cx="9145588" cy="806450"/>
            <a:chOff x="0" y="6634186"/>
            <a:chExt cx="9145770" cy="228600"/>
          </a:xfrm>
        </p:grpSpPr>
        <p:sp>
          <p:nvSpPr>
            <p:cNvPr id="7" name="Rectangle 15"/>
            <p:cNvSpPr/>
            <p:nvPr userDrawn="1"/>
          </p:nvSpPr>
          <p:spPr bwMode="auto">
            <a:xfrm>
              <a:off x="2360660" y="6634186"/>
              <a:ext cx="6785110"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pitchFamily="34" charset="0"/>
              </a:endParaRPr>
            </a:p>
          </p:txBody>
        </p:sp>
        <p:sp>
          <p:nvSpPr>
            <p:cNvPr id="8" name="Rectangle 16"/>
            <p:cNvSpPr/>
            <p:nvPr userDrawn="1"/>
          </p:nvSpPr>
          <p:spPr bwMode="auto">
            <a:xfrm>
              <a:off x="0" y="6634186"/>
              <a:ext cx="2333671"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pitchFamily="34" charset="0"/>
              </a:endParaRPr>
            </a:p>
          </p:txBody>
        </p:sp>
      </p:grpSp>
      <p:sp>
        <p:nvSpPr>
          <p:cNvPr id="9" name="TextBox 44"/>
          <p:cNvSpPr txBox="1"/>
          <p:nvPr userDrawn="1"/>
        </p:nvSpPr>
        <p:spPr>
          <a:xfrm>
            <a:off x="2362200" y="6172200"/>
            <a:ext cx="1504950" cy="590550"/>
          </a:xfrm>
          <a:prstGeom prst="rect">
            <a:avLst/>
          </a:prstGeom>
          <a:noFill/>
        </p:spPr>
        <p:txBody>
          <a:bodyPr>
            <a:spAutoFit/>
          </a:bodyPr>
          <a:lstStyle/>
          <a:p>
            <a:pPr eaLnBrk="0" hangingPunct="0">
              <a:lnSpc>
                <a:spcPct val="90000"/>
              </a:lnSpc>
              <a:defRPr/>
            </a:pPr>
            <a:r>
              <a:rPr lang="en-US" b="1" dirty="0">
                <a:solidFill>
                  <a:schemeClr val="bg1"/>
                </a:solidFill>
              </a:rPr>
              <a:t>Office </a:t>
            </a:r>
            <a:br>
              <a:rPr lang="en-US" b="1" dirty="0">
                <a:solidFill>
                  <a:schemeClr val="bg1"/>
                </a:solidFill>
              </a:rPr>
            </a:br>
            <a:r>
              <a:rPr lang="en-US" b="1" dirty="0">
                <a:solidFill>
                  <a:schemeClr val="bg1"/>
                </a:solidFill>
              </a:rPr>
              <a:t>of Science</a:t>
            </a:r>
          </a:p>
        </p:txBody>
      </p:sp>
      <p:sp>
        <p:nvSpPr>
          <p:cNvPr id="10" name="TextBox 46"/>
          <p:cNvSpPr txBox="1"/>
          <p:nvPr userDrawn="1"/>
        </p:nvSpPr>
        <p:spPr>
          <a:xfrm>
            <a:off x="5362575" y="6305550"/>
            <a:ext cx="3629025" cy="425450"/>
          </a:xfrm>
          <a:prstGeom prst="rect">
            <a:avLst/>
          </a:prstGeom>
          <a:noFill/>
        </p:spPr>
        <p:txBody>
          <a:bodyPr>
            <a:spAutoFit/>
          </a:bodyPr>
          <a:lstStyle/>
          <a:p>
            <a:pPr algn="r" eaLnBrk="0" hangingPunct="0">
              <a:lnSpc>
                <a:spcPct val="90000"/>
              </a:lnSpc>
              <a:defRPr/>
            </a:pPr>
            <a:r>
              <a:rPr lang="en-US" sz="1200" b="1" dirty="0">
                <a:solidFill>
                  <a:schemeClr val="bg1"/>
                </a:solidFill>
              </a:rPr>
              <a:t>Office of Biological </a:t>
            </a:r>
            <a:br>
              <a:rPr lang="en-US" sz="1200" b="1" dirty="0">
                <a:solidFill>
                  <a:schemeClr val="bg1"/>
                </a:solidFill>
              </a:rPr>
            </a:br>
            <a:r>
              <a:rPr lang="en-US" sz="1200" b="1" dirty="0">
                <a:solidFill>
                  <a:schemeClr val="bg1"/>
                </a:solidFill>
              </a:rPr>
              <a:t>and Environmental Research</a:t>
            </a:r>
          </a:p>
        </p:txBody>
      </p:sp>
      <p:pic>
        <p:nvPicPr>
          <p:cNvPr id="11" name="Picture 18" descr="New_DOE_Logo_BLACK.png"/>
          <p:cNvPicPr>
            <a:picLocks noChangeAspect="1"/>
          </p:cNvPicPr>
          <p:nvPr userDrawn="1"/>
        </p:nvPicPr>
        <p:blipFill>
          <a:blip r:embed="rId4" cstate="screen"/>
          <a:srcRect/>
          <a:stretch>
            <a:fillRect/>
          </a:stretch>
        </p:blipFill>
        <p:spPr bwMode="auto">
          <a:xfrm>
            <a:off x="150813" y="6229350"/>
            <a:ext cx="2070100" cy="498475"/>
          </a:xfrm>
          <a:prstGeom prst="rect">
            <a:avLst/>
          </a:prstGeom>
          <a:noFill/>
          <a:ln w="9525">
            <a:noFill/>
            <a:miter lim="800000"/>
            <a:headEnd/>
            <a:tailEnd/>
          </a:ln>
        </p:spPr>
      </p:pic>
      <p:pic>
        <p:nvPicPr>
          <p:cNvPr id="12" name="Picture 38" descr="pict1.png"/>
          <p:cNvPicPr>
            <a:picLocks noChangeAspect="1"/>
          </p:cNvPicPr>
          <p:nvPr userDrawn="1"/>
        </p:nvPicPr>
        <p:blipFill>
          <a:blip r:embed="rId5" cstate="screen"/>
          <a:srcRect/>
          <a:stretch>
            <a:fillRect/>
          </a:stretch>
        </p:blipFill>
        <p:spPr bwMode="auto">
          <a:xfrm>
            <a:off x="0" y="0"/>
            <a:ext cx="1154113" cy="1182688"/>
          </a:xfrm>
          <a:prstGeom prst="rect">
            <a:avLst/>
          </a:prstGeom>
          <a:noFill/>
          <a:ln w="9525">
            <a:noFill/>
            <a:miter lim="800000"/>
            <a:headEnd/>
            <a:tailEnd/>
          </a:ln>
        </p:spPr>
      </p:pic>
      <p:pic>
        <p:nvPicPr>
          <p:cNvPr id="13" name="Picture 40" descr="pict3.png"/>
          <p:cNvPicPr>
            <a:picLocks noChangeAspect="1"/>
          </p:cNvPicPr>
          <p:nvPr userDrawn="1"/>
        </p:nvPicPr>
        <p:blipFill>
          <a:blip r:embed="rId6" cstate="screen">
            <a:lum bright="14000" contrast="38000"/>
          </a:blip>
          <a:srcRect/>
          <a:stretch>
            <a:fillRect/>
          </a:stretch>
        </p:blipFill>
        <p:spPr bwMode="auto">
          <a:xfrm>
            <a:off x="0" y="3633788"/>
            <a:ext cx="1162050" cy="1174750"/>
          </a:xfrm>
          <a:prstGeom prst="rect">
            <a:avLst/>
          </a:prstGeom>
          <a:noFill/>
          <a:ln w="9525">
            <a:noFill/>
            <a:miter lim="800000"/>
            <a:headEnd/>
            <a:tailEnd/>
          </a:ln>
        </p:spPr>
      </p:pic>
      <p:pic>
        <p:nvPicPr>
          <p:cNvPr id="14" name="Picture 14" descr="procholorococcus marinus cropped.tif"/>
          <p:cNvPicPr>
            <a:picLocks noChangeAspect="1"/>
          </p:cNvPicPr>
          <p:nvPr userDrawn="1"/>
        </p:nvPicPr>
        <p:blipFill>
          <a:blip r:embed="rId7" cstate="screen"/>
          <a:srcRect/>
          <a:stretch>
            <a:fillRect/>
          </a:stretch>
        </p:blipFill>
        <p:spPr bwMode="auto">
          <a:xfrm>
            <a:off x="0" y="4843463"/>
            <a:ext cx="1160463" cy="1176337"/>
          </a:xfrm>
          <a:prstGeom prst="rect">
            <a:avLst/>
          </a:prstGeom>
          <a:noFill/>
          <a:ln w="9525">
            <a:noFill/>
            <a:miter lim="800000"/>
            <a:headEnd/>
            <a:tailEnd/>
          </a:ln>
        </p:spPr>
      </p:pic>
      <p:sp>
        <p:nvSpPr>
          <p:cNvPr id="160991" name="Rectangle 223"/>
          <p:cNvSpPr>
            <a:spLocks noGrp="1" noChangeArrowheads="1"/>
          </p:cNvSpPr>
          <p:nvPr>
            <p:ph type="subTitle" idx="1"/>
          </p:nvPr>
        </p:nvSpPr>
        <p:spPr>
          <a:xfrm>
            <a:off x="1317330" y="2700382"/>
            <a:ext cx="3073400" cy="646331"/>
          </a:xfrm>
        </p:spPr>
        <p:txBody>
          <a:bodyPr/>
          <a:lstStyle>
            <a:lvl1pPr marL="0" indent="0" algn="l">
              <a:buFont typeface="Symbol" pitchFamily="18" charset="2"/>
              <a:buNone/>
              <a:defRPr sz="2000"/>
            </a:lvl1pPr>
          </a:lstStyle>
          <a:p>
            <a:r>
              <a:rPr lang="en-US" dirty="0"/>
              <a:t>Click to edit Master subtitle style</a:t>
            </a:r>
          </a:p>
        </p:txBody>
      </p:sp>
      <p:sp>
        <p:nvSpPr>
          <p:cNvPr id="36" name="Title 35"/>
          <p:cNvSpPr>
            <a:spLocks noGrp="1"/>
          </p:cNvSpPr>
          <p:nvPr>
            <p:ph type="title"/>
          </p:nvPr>
        </p:nvSpPr>
        <p:spPr>
          <a:xfrm>
            <a:off x="1317329" y="1102891"/>
            <a:ext cx="6377629" cy="929485"/>
          </a:xfrm>
        </p:spPr>
        <p:txBody>
          <a:bodyPr/>
          <a:lstStyle>
            <a:lvl1pPr>
              <a:defRPr sz="3200" b="1">
                <a:solidFill>
                  <a:schemeClr val="bg2">
                    <a:lumMod val="10000"/>
                  </a:schemeClr>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49636487"/>
      </p:ext>
    </p:extLst>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3" name="Rectangle 7"/>
          <p:cNvSpPr/>
          <p:nvPr userDrawn="1"/>
        </p:nvSpPr>
        <p:spPr bwMode="auto">
          <a:xfrm>
            <a:off x="2386013" y="6634163"/>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prstClr val="black"/>
              </a:solidFill>
              <a:latin typeface="Arial" pitchFamily="34" charset="0"/>
            </a:endParaRPr>
          </a:p>
        </p:txBody>
      </p:sp>
      <p:sp>
        <p:nvSpPr>
          <p:cNvPr id="4" name="Rectangle 8"/>
          <p:cNvSpPr/>
          <p:nvPr userDrawn="1"/>
        </p:nvSpPr>
        <p:spPr bwMode="auto">
          <a:xfrm>
            <a:off x="-4510" y="6629147"/>
            <a:ext cx="2363173" cy="231775"/>
          </a:xfrm>
          <a:prstGeom prst="rect">
            <a:avLst/>
          </a:prstGeom>
          <a:solidFill>
            <a:schemeClr val="accent3"/>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prstClr val="black"/>
              </a:solidFill>
              <a:latin typeface="Arial" pitchFamily="34" charset="0"/>
            </a:endParaRPr>
          </a:p>
        </p:txBody>
      </p:sp>
      <p:sp>
        <p:nvSpPr>
          <p:cNvPr id="5" name="Rectangle 235"/>
          <p:cNvSpPr>
            <a:spLocks noChangeArrowheads="1"/>
          </p:cNvSpPr>
          <p:nvPr/>
        </p:nvSpPr>
        <p:spPr bwMode="auto">
          <a:xfrm>
            <a:off x="2386013" y="6635750"/>
            <a:ext cx="6600825" cy="211138"/>
          </a:xfrm>
          <a:prstGeom prst="rect">
            <a:avLst/>
          </a:prstGeom>
          <a:noFill/>
          <a:ln w="9525" algn="ctr">
            <a:noFill/>
            <a:miter lim="800000"/>
            <a:headEnd/>
            <a:tailEnd/>
          </a:ln>
          <a:effectLst/>
        </p:spPr>
        <p:txBody>
          <a:bodyPr/>
          <a:lstStyle/>
          <a:p>
            <a:pPr marL="171450" indent="-171450" algn="r" eaLnBrk="0" fontAlgn="base" hangingPunct="0">
              <a:lnSpc>
                <a:spcPct val="90000"/>
              </a:lnSpc>
              <a:spcBef>
                <a:spcPct val="0"/>
              </a:spcBef>
              <a:spcAft>
                <a:spcPct val="0"/>
              </a:spcAft>
              <a:defRPr/>
            </a:pPr>
            <a:r>
              <a:rPr lang="en-US" sz="1200" b="1" dirty="0">
                <a:solidFill>
                  <a:prstClr val="white"/>
                </a:solidFill>
                <a:latin typeface="Arial" charset="0"/>
                <a:ea typeface="Rod"/>
                <a:cs typeface="Rod"/>
              </a:rPr>
              <a:t>Department of Energy  •  Office of Science  •  Biological and Environmental Research</a:t>
            </a:r>
          </a:p>
        </p:txBody>
      </p:sp>
      <p:sp>
        <p:nvSpPr>
          <p:cNvPr id="2" name="Content Placeholder 1"/>
          <p:cNvSpPr>
            <a:spLocks noGrp="1"/>
          </p:cNvSpPr>
          <p:nvPr>
            <p:ph/>
          </p:nvPr>
        </p:nvSpPr>
        <p:spPr>
          <a:xfrm>
            <a:off x="498143" y="397681"/>
            <a:ext cx="8229600" cy="5745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bwMode="auto">
          <a:xfrm>
            <a:off x="2378241" y="6634163"/>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prstClr val="black"/>
              </a:solidFill>
              <a:latin typeface="Arial" pitchFamily="34" charset="0"/>
            </a:endParaRPr>
          </a:p>
        </p:txBody>
      </p:sp>
      <p:sp>
        <p:nvSpPr>
          <p:cNvPr id="11" name="Rectangle 10"/>
          <p:cNvSpPr/>
          <p:nvPr userDrawn="1"/>
        </p:nvSpPr>
        <p:spPr bwMode="auto">
          <a:xfrm>
            <a:off x="2366347" y="6629147"/>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marL="171450" indent="-171450" algn="r" eaLnBrk="0" fontAlgn="base" hangingPunct="0">
              <a:lnSpc>
                <a:spcPct val="90000"/>
              </a:lnSpc>
              <a:spcBef>
                <a:spcPct val="0"/>
              </a:spcBef>
              <a:spcAft>
                <a:spcPct val="0"/>
              </a:spcAft>
              <a:defRPr/>
            </a:pPr>
            <a:r>
              <a:rPr lang="en-US" sz="1200" b="1" dirty="0">
                <a:solidFill>
                  <a:prstClr val="white"/>
                </a:solidFill>
                <a:latin typeface="Arial" charset="0"/>
                <a:ea typeface="Rod"/>
                <a:cs typeface="Rod"/>
              </a:rPr>
              <a:t>Department of Energy  •  Office of Science  •  Biological and Environmental Research</a:t>
            </a:r>
          </a:p>
        </p:txBody>
      </p:sp>
      <p:sp>
        <p:nvSpPr>
          <p:cNvPr id="13" name="Rectangle 235"/>
          <p:cNvSpPr>
            <a:spLocks noChangeArrowheads="1"/>
          </p:cNvSpPr>
          <p:nvPr userDrawn="1"/>
        </p:nvSpPr>
        <p:spPr bwMode="auto">
          <a:xfrm>
            <a:off x="38100" y="6634163"/>
            <a:ext cx="3111689" cy="212725"/>
          </a:xfrm>
          <a:prstGeom prst="rect">
            <a:avLst/>
          </a:prstGeom>
          <a:noFill/>
          <a:ln w="9525" algn="ctr">
            <a:noFill/>
            <a:miter lim="800000"/>
            <a:headEnd/>
            <a:tailEnd/>
          </a:ln>
          <a:effectLst/>
        </p:spPr>
        <p:txBody>
          <a:bodyPr/>
          <a:lstStyle/>
          <a:p>
            <a:pPr marL="171450" indent="-171450" eaLnBrk="0" fontAlgn="base" hangingPunct="0">
              <a:lnSpc>
                <a:spcPct val="90000"/>
              </a:lnSpc>
              <a:spcBef>
                <a:spcPct val="0"/>
              </a:spcBef>
              <a:spcAft>
                <a:spcPct val="0"/>
              </a:spcAft>
              <a:defRPr/>
            </a:pPr>
            <a:fld id="{C73A21A1-59FF-456D-9D40-99E243DEE999}" type="slidenum">
              <a:rPr lang="en-US" sz="1000">
                <a:solidFill>
                  <a:prstClr val="white"/>
                </a:solidFill>
                <a:latin typeface="Arial" charset="0"/>
                <a:ea typeface="Rod"/>
                <a:cs typeface="Rod"/>
              </a:rPr>
              <a:pPr marL="171450" indent="-171450" eaLnBrk="0" fontAlgn="base" hangingPunct="0">
                <a:lnSpc>
                  <a:spcPct val="90000"/>
                </a:lnSpc>
                <a:spcBef>
                  <a:spcPct val="0"/>
                </a:spcBef>
                <a:spcAft>
                  <a:spcPct val="0"/>
                </a:spcAft>
                <a:defRPr/>
              </a:pPr>
              <a:t>‹#›</a:t>
            </a:fld>
            <a:r>
              <a:rPr lang="en-US" sz="1000" dirty="0">
                <a:solidFill>
                  <a:prstClr val="white"/>
                </a:solidFill>
                <a:latin typeface="Arial" charset="0"/>
                <a:ea typeface="Rod"/>
                <a:cs typeface="Rod"/>
              </a:rPr>
              <a:t>	 </a:t>
            </a:r>
            <a:r>
              <a:rPr lang="en-US" sz="1200" b="1" dirty="0" smtClean="0">
                <a:solidFill>
                  <a:prstClr val="white"/>
                </a:solidFill>
                <a:latin typeface="Arial" charset="0"/>
                <a:ea typeface="Rod"/>
                <a:cs typeface="Rod"/>
              </a:rPr>
              <a:t>BESAC</a:t>
            </a:r>
            <a:r>
              <a:rPr lang="en-US" sz="1200" b="1" baseline="0" dirty="0" smtClean="0">
                <a:solidFill>
                  <a:prstClr val="white"/>
                </a:solidFill>
                <a:latin typeface="Arial" charset="0"/>
                <a:ea typeface="Rod"/>
                <a:cs typeface="Rod"/>
              </a:rPr>
              <a:t> Feb 2016</a:t>
            </a:r>
            <a:endParaRPr lang="en-US" sz="1200" b="1" dirty="0">
              <a:solidFill>
                <a:prstClr val="white"/>
              </a:solidFill>
              <a:latin typeface="Arial" charset="0"/>
              <a:ea typeface="Rod"/>
              <a:cs typeface="Rod"/>
            </a:endParaRPr>
          </a:p>
        </p:txBody>
      </p:sp>
    </p:spTree>
    <p:extLst>
      <p:ext uri="{BB962C8B-B14F-4D97-AF65-F5344CB8AC3E}">
        <p14:creationId xmlns:p14="http://schemas.microsoft.com/office/powerpoint/2010/main" val="2225668666"/>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Rectangle 2"/>
          <p:cNvSpPr/>
          <p:nvPr userDrawn="1"/>
        </p:nvSpPr>
        <p:spPr bwMode="auto">
          <a:xfrm>
            <a:off x="2393643" y="6648759"/>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marL="171450" indent="-171450" algn="r" eaLnBrk="0" fontAlgn="base" hangingPunct="0">
              <a:lnSpc>
                <a:spcPct val="90000"/>
              </a:lnSpc>
              <a:spcBef>
                <a:spcPct val="0"/>
              </a:spcBef>
              <a:spcAft>
                <a:spcPct val="0"/>
              </a:spcAft>
              <a:defRPr/>
            </a:pPr>
            <a:r>
              <a:rPr lang="en-US" sz="1200" b="1" dirty="0">
                <a:solidFill>
                  <a:prstClr val="white"/>
                </a:solidFill>
                <a:latin typeface="Arial" charset="0"/>
                <a:ea typeface="Rod"/>
                <a:cs typeface="Rod"/>
              </a:rPr>
              <a:t>Department of Energy  •  Office of Science  •  Biological and Environmental Research</a:t>
            </a:r>
          </a:p>
        </p:txBody>
      </p:sp>
      <p:sp>
        <p:nvSpPr>
          <p:cNvPr id="4" name="Rectangle 3"/>
          <p:cNvSpPr/>
          <p:nvPr userDrawn="1"/>
        </p:nvSpPr>
        <p:spPr bwMode="auto">
          <a:xfrm>
            <a:off x="-7684" y="6648759"/>
            <a:ext cx="2385959" cy="220916"/>
          </a:xfrm>
          <a:prstGeom prst="rect">
            <a:avLst/>
          </a:prstGeom>
          <a:solidFill>
            <a:schemeClr val="accent3"/>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prstClr val="black"/>
              </a:solidFill>
              <a:latin typeface="Arial" pitchFamily="34" charset="0"/>
            </a:endParaRPr>
          </a:p>
        </p:txBody>
      </p:sp>
      <p:sp>
        <p:nvSpPr>
          <p:cNvPr id="5" name="Rectangle 235"/>
          <p:cNvSpPr>
            <a:spLocks noChangeArrowheads="1"/>
          </p:cNvSpPr>
          <p:nvPr userDrawn="1"/>
        </p:nvSpPr>
        <p:spPr bwMode="auto">
          <a:xfrm>
            <a:off x="46104" y="6640701"/>
            <a:ext cx="2393643" cy="267767"/>
          </a:xfrm>
          <a:prstGeom prst="rect">
            <a:avLst/>
          </a:prstGeom>
          <a:noFill/>
          <a:ln w="9525" algn="ctr">
            <a:noFill/>
            <a:miter lim="800000"/>
            <a:headEnd/>
            <a:tailEnd/>
          </a:ln>
          <a:effectLst/>
        </p:spPr>
        <p:txBody>
          <a:bodyPr/>
          <a:lstStyle/>
          <a:p>
            <a:pPr marL="171450" indent="-171450" eaLnBrk="0" fontAlgn="base" hangingPunct="0">
              <a:lnSpc>
                <a:spcPct val="90000"/>
              </a:lnSpc>
              <a:spcBef>
                <a:spcPct val="0"/>
              </a:spcBef>
              <a:spcAft>
                <a:spcPct val="0"/>
              </a:spcAft>
              <a:defRPr/>
            </a:pPr>
            <a:fld id="{C73A21A1-59FF-456D-9D40-99E243DEE999}" type="slidenum">
              <a:rPr lang="en-US" sz="800" smtClean="0">
                <a:solidFill>
                  <a:prstClr val="white"/>
                </a:solidFill>
                <a:latin typeface="Arial" charset="0"/>
                <a:ea typeface="Rod"/>
                <a:cs typeface="Rod"/>
              </a:rPr>
              <a:pPr marL="171450" indent="-171450" eaLnBrk="0" fontAlgn="base" hangingPunct="0">
                <a:lnSpc>
                  <a:spcPct val="90000"/>
                </a:lnSpc>
                <a:spcBef>
                  <a:spcPct val="0"/>
                </a:spcBef>
                <a:spcAft>
                  <a:spcPct val="0"/>
                </a:spcAft>
                <a:defRPr/>
              </a:pPr>
              <a:t>‹#›</a:t>
            </a:fld>
            <a:r>
              <a:rPr lang="en-US" sz="800" dirty="0" smtClean="0">
                <a:solidFill>
                  <a:prstClr val="white"/>
                </a:solidFill>
                <a:latin typeface="Arial" charset="0"/>
                <a:ea typeface="Rod"/>
                <a:cs typeface="Rod"/>
              </a:rPr>
              <a:t>	 </a:t>
            </a:r>
            <a:r>
              <a:rPr lang="en-US" sz="1000" b="1" dirty="0" smtClean="0">
                <a:solidFill>
                  <a:prstClr val="white"/>
                </a:solidFill>
                <a:latin typeface="Arial" charset="0"/>
                <a:ea typeface="Rod"/>
                <a:cs typeface="Rod"/>
              </a:rPr>
              <a:t>BESAC</a:t>
            </a:r>
            <a:r>
              <a:rPr lang="en-US" sz="1000" b="1" baseline="0" dirty="0" smtClean="0">
                <a:solidFill>
                  <a:prstClr val="white"/>
                </a:solidFill>
                <a:latin typeface="Arial" charset="0"/>
                <a:ea typeface="Rod"/>
                <a:cs typeface="Rod"/>
              </a:rPr>
              <a:t> Feb 2016</a:t>
            </a:r>
            <a:endParaRPr lang="en-US" sz="1000" b="1" dirty="0">
              <a:solidFill>
                <a:prstClr val="white"/>
              </a:solidFill>
              <a:latin typeface="Arial" charset="0"/>
              <a:ea typeface="Rod"/>
              <a:cs typeface="Rod"/>
            </a:endParaRPr>
          </a:p>
        </p:txBody>
      </p:sp>
    </p:spTree>
    <p:extLst>
      <p:ext uri="{BB962C8B-B14F-4D97-AF65-F5344CB8AC3E}">
        <p14:creationId xmlns:p14="http://schemas.microsoft.com/office/powerpoint/2010/main" val="4204335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a:xfrm>
            <a:off x="3124200" y="6353970"/>
            <a:ext cx="5334000" cy="365125"/>
          </a:xfrm>
          <a:prstGeom prst="rect">
            <a:avLst/>
          </a:prstGeom>
        </p:spPr>
        <p:txBody>
          <a:bodyPr/>
          <a:lstStyle/>
          <a:p>
            <a:pPr>
              <a:defRPr/>
            </a:pPr>
            <a:r>
              <a:rPr lang="en-US" smtClean="0"/>
              <a:t>SC New Employee Orientation</a:t>
            </a:r>
            <a:endParaRPr lang="en-US" dirty="0"/>
          </a:p>
        </p:txBody>
      </p:sp>
      <p:sp>
        <p:nvSpPr>
          <p:cNvPr id="4" name="Slide Number Placeholder 3"/>
          <p:cNvSpPr>
            <a:spLocks noGrp="1"/>
          </p:cNvSpPr>
          <p:nvPr>
            <p:ph type="sldNum" sz="quarter" idx="11"/>
          </p:nvPr>
        </p:nvSpPr>
        <p:spPr>
          <a:xfrm>
            <a:off x="8413750" y="6353970"/>
            <a:ext cx="381000" cy="365125"/>
          </a:xfrm>
          <a:prstGeom prst="rect">
            <a:avLst/>
          </a:prstGeom>
        </p:spPr>
        <p:txBody>
          <a:bodyPr/>
          <a:lstStyle/>
          <a:p>
            <a:pPr>
              <a:defRPr/>
            </a:pPr>
            <a:fld id="{6EEA275D-5A49-48A8-817D-44C3EA0A3A2F}" type="slidenum">
              <a:rPr lang="en-US" smtClean="0"/>
              <a:pPr>
                <a:defRPr/>
              </a:pPr>
              <a:t>‹#›</a:t>
            </a:fld>
            <a:endParaRPr lang="en-US" dirty="0"/>
          </a:p>
        </p:txBody>
      </p:sp>
    </p:spTree>
    <p:extLst>
      <p:ext uri="{BB962C8B-B14F-4D97-AF65-F5344CB8AC3E}">
        <p14:creationId xmlns:p14="http://schemas.microsoft.com/office/powerpoint/2010/main" val="1314446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903819"/>
      </p:ext>
    </p:extLst>
  </p:cSld>
  <p:clrMapOvr>
    <a:masterClrMapping/>
  </p:clrMapOvr>
  <p:transition spd="slow"/>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a:xfrm>
            <a:off x="3124200" y="6356350"/>
            <a:ext cx="5334000" cy="365125"/>
          </a:xfrm>
          <a:prstGeom prst="rect">
            <a:avLst/>
          </a:prstGeom>
        </p:spPr>
        <p:txBody>
          <a:bodyPr/>
          <a:lstStyle>
            <a:lvl1pPr>
              <a:defRPr/>
            </a:lvl1pPr>
          </a:lstStyle>
          <a:p>
            <a:pPr>
              <a:defRPr/>
            </a:pPr>
            <a:r>
              <a:rPr lang="en-US"/>
              <a:t>Office of Science FY 2011 Budget</a:t>
            </a:r>
          </a:p>
        </p:txBody>
      </p:sp>
      <p:sp>
        <p:nvSpPr>
          <p:cNvPr id="5" name="Slide Number Placeholder 5"/>
          <p:cNvSpPr>
            <a:spLocks noGrp="1"/>
          </p:cNvSpPr>
          <p:nvPr>
            <p:ph type="sldNum" sz="quarter" idx="11"/>
          </p:nvPr>
        </p:nvSpPr>
        <p:spPr>
          <a:xfrm>
            <a:off x="8413750" y="6351588"/>
            <a:ext cx="381000" cy="365125"/>
          </a:xfrm>
          <a:prstGeom prst="rect">
            <a:avLst/>
          </a:prstGeom>
        </p:spPr>
        <p:txBody>
          <a:bodyPr/>
          <a:lstStyle>
            <a:lvl1pPr>
              <a:defRPr/>
            </a:lvl1pPr>
          </a:lstStyle>
          <a:p>
            <a:pPr>
              <a:defRPr/>
            </a:pPr>
            <a:fld id="{C0A2BE09-5C53-429F-9B0D-04D6F428253C}" type="slidenum">
              <a:rPr lang="en-US"/>
              <a:pPr>
                <a:defRPr/>
              </a:pPr>
              <a:t>‹#›</a:t>
            </a:fld>
            <a:endParaRPr lang="en-US" dirty="0"/>
          </a:p>
        </p:txBody>
      </p:sp>
    </p:spTree>
    <p:extLst>
      <p:ext uri="{BB962C8B-B14F-4D97-AF65-F5344CB8AC3E}">
        <p14:creationId xmlns:p14="http://schemas.microsoft.com/office/powerpoint/2010/main" val="10660806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22"/>
          <p:cNvSpPr>
            <a:spLocks noGrp="1" noChangeArrowheads="1"/>
          </p:cNvSpPr>
          <p:nvPr>
            <p:ph type="body" idx="1"/>
          </p:nvPr>
        </p:nvSpPr>
        <p:spPr bwMode="auto">
          <a:xfrm>
            <a:off x="128588" y="1354138"/>
            <a:ext cx="8786812" cy="1703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Rectangle 225"/>
          <p:cNvSpPr>
            <a:spLocks noGrp="1" noChangeArrowheads="1"/>
          </p:cNvSpPr>
          <p:nvPr>
            <p:ph type="title"/>
          </p:nvPr>
        </p:nvSpPr>
        <p:spPr bwMode="auto">
          <a:xfrm>
            <a:off x="128588" y="188913"/>
            <a:ext cx="8775700" cy="481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Tree>
    <p:extLst>
      <p:ext uri="{BB962C8B-B14F-4D97-AF65-F5344CB8AC3E}">
        <p14:creationId xmlns:p14="http://schemas.microsoft.com/office/powerpoint/2010/main" val="2076453469"/>
      </p:ext>
    </p:extLst>
  </p:cSld>
  <p:clrMap bg1="lt1" tx1="dk1" bg2="lt2" tx2="dk2" accent1="accent1" accent2="accent2" accent3="accent3" accent4="accent4" accent5="accent5" accent6="accent6" hlink="hlink" folHlink="folHlink"/>
  <p:sldLayoutIdLst>
    <p:sldLayoutId id="2147483824" r:id="rId1"/>
    <p:sldLayoutId id="2147483786" r:id="rId2"/>
    <p:sldLayoutId id="2147483788" r:id="rId3"/>
    <p:sldLayoutId id="2147483825" r:id="rId4"/>
    <p:sldLayoutId id="2147483826" r:id="rId5"/>
    <p:sldLayoutId id="2147483827" r:id="rId6"/>
  </p:sldLayoutIdLst>
  <p:transition spd="slow"/>
  <p:hf sldNum="0" hdr="0" dt="0"/>
  <p:txStyles>
    <p:titleStyle>
      <a:lvl1pPr algn="l" rtl="0" eaLnBrk="0" fontAlgn="base" hangingPunct="0">
        <a:lnSpc>
          <a:spcPct val="85000"/>
        </a:lnSpc>
        <a:spcBef>
          <a:spcPct val="0"/>
        </a:spcBef>
        <a:spcAft>
          <a:spcPct val="0"/>
        </a:spcAft>
        <a:defRPr sz="3000" b="1">
          <a:solidFill>
            <a:schemeClr val="tx1"/>
          </a:solidFill>
          <a:latin typeface="Arial" charset="0"/>
          <a:ea typeface="+mj-ea"/>
          <a:cs typeface="+mj-cs"/>
        </a:defRPr>
      </a:lvl1pPr>
      <a:lvl2pPr algn="l" rtl="0" eaLnBrk="0" fontAlgn="base" hangingPunct="0">
        <a:lnSpc>
          <a:spcPct val="85000"/>
        </a:lnSpc>
        <a:spcBef>
          <a:spcPct val="0"/>
        </a:spcBef>
        <a:spcAft>
          <a:spcPct val="0"/>
        </a:spcAft>
        <a:defRPr sz="3000" b="1">
          <a:solidFill>
            <a:schemeClr val="tx1"/>
          </a:solidFill>
          <a:latin typeface="Arial" charset="0"/>
        </a:defRPr>
      </a:lvl2pPr>
      <a:lvl3pPr algn="l" rtl="0" eaLnBrk="0" fontAlgn="base" hangingPunct="0">
        <a:lnSpc>
          <a:spcPct val="85000"/>
        </a:lnSpc>
        <a:spcBef>
          <a:spcPct val="0"/>
        </a:spcBef>
        <a:spcAft>
          <a:spcPct val="0"/>
        </a:spcAft>
        <a:defRPr sz="3000" b="1">
          <a:solidFill>
            <a:schemeClr val="tx1"/>
          </a:solidFill>
          <a:latin typeface="Arial" charset="0"/>
        </a:defRPr>
      </a:lvl3pPr>
      <a:lvl4pPr algn="l" rtl="0" eaLnBrk="0" fontAlgn="base" hangingPunct="0">
        <a:lnSpc>
          <a:spcPct val="85000"/>
        </a:lnSpc>
        <a:spcBef>
          <a:spcPct val="0"/>
        </a:spcBef>
        <a:spcAft>
          <a:spcPct val="0"/>
        </a:spcAft>
        <a:defRPr sz="3000" b="1">
          <a:solidFill>
            <a:schemeClr val="tx1"/>
          </a:solidFill>
          <a:latin typeface="Arial" charset="0"/>
        </a:defRPr>
      </a:lvl4pPr>
      <a:lvl5pPr algn="l" rtl="0" eaLnBrk="0" fontAlgn="base" hangingPunct="0">
        <a:lnSpc>
          <a:spcPct val="85000"/>
        </a:lnSpc>
        <a:spcBef>
          <a:spcPct val="0"/>
        </a:spcBef>
        <a:spcAft>
          <a:spcPct val="0"/>
        </a:spcAft>
        <a:defRPr sz="3000" b="1">
          <a:solidFill>
            <a:schemeClr val="tx1"/>
          </a:solidFill>
          <a:latin typeface="Arial" charset="0"/>
        </a:defRPr>
      </a:lvl5pPr>
      <a:lvl6pPr marL="457200" algn="l" rtl="0" fontAlgn="base">
        <a:lnSpc>
          <a:spcPct val="85000"/>
        </a:lnSpc>
        <a:spcBef>
          <a:spcPct val="0"/>
        </a:spcBef>
        <a:spcAft>
          <a:spcPct val="0"/>
        </a:spcAft>
        <a:defRPr sz="3000">
          <a:solidFill>
            <a:srgbClr val="00673E"/>
          </a:solidFill>
          <a:latin typeface="Arial Black" pitchFamily="34" charset="0"/>
        </a:defRPr>
      </a:lvl6pPr>
      <a:lvl7pPr marL="914400" algn="l" rtl="0" fontAlgn="base">
        <a:lnSpc>
          <a:spcPct val="85000"/>
        </a:lnSpc>
        <a:spcBef>
          <a:spcPct val="0"/>
        </a:spcBef>
        <a:spcAft>
          <a:spcPct val="0"/>
        </a:spcAft>
        <a:defRPr sz="3000">
          <a:solidFill>
            <a:srgbClr val="00673E"/>
          </a:solidFill>
          <a:latin typeface="Arial Black" pitchFamily="34" charset="0"/>
        </a:defRPr>
      </a:lvl7pPr>
      <a:lvl8pPr marL="1371600" algn="l" rtl="0" fontAlgn="base">
        <a:lnSpc>
          <a:spcPct val="85000"/>
        </a:lnSpc>
        <a:spcBef>
          <a:spcPct val="0"/>
        </a:spcBef>
        <a:spcAft>
          <a:spcPct val="0"/>
        </a:spcAft>
        <a:defRPr sz="3000">
          <a:solidFill>
            <a:srgbClr val="00673E"/>
          </a:solidFill>
          <a:latin typeface="Arial Black" pitchFamily="34" charset="0"/>
        </a:defRPr>
      </a:lvl8pPr>
      <a:lvl9pPr marL="1828800" algn="l" rtl="0" fontAlgn="base">
        <a:lnSpc>
          <a:spcPct val="85000"/>
        </a:lnSpc>
        <a:spcBef>
          <a:spcPct val="0"/>
        </a:spcBef>
        <a:spcAft>
          <a:spcPct val="0"/>
        </a:spcAft>
        <a:defRPr sz="3000">
          <a:solidFill>
            <a:srgbClr val="00673E"/>
          </a:solidFill>
          <a:latin typeface="Arial Black" pitchFamily="34" charset="0"/>
        </a:defRPr>
      </a:lvl9pPr>
    </p:titleStyle>
    <p:bodyStyle>
      <a:lvl1pPr marL="228600" indent="-228600" algn="l" rtl="0" eaLnBrk="0" fontAlgn="base" hangingPunct="0">
        <a:lnSpc>
          <a:spcPct val="90000"/>
        </a:lnSpc>
        <a:spcBef>
          <a:spcPct val="60000"/>
        </a:spcBef>
        <a:spcAft>
          <a:spcPct val="0"/>
        </a:spcAft>
        <a:buClr>
          <a:schemeClr val="tx1"/>
        </a:buClr>
        <a:buFont typeface="Arial" charset="0"/>
        <a:buChar char="•"/>
        <a:defRPr sz="2400">
          <a:solidFill>
            <a:srgbClr val="000000"/>
          </a:solidFill>
          <a:latin typeface="Arial" charset="0"/>
          <a:ea typeface="+mn-ea"/>
          <a:cs typeface="+mn-cs"/>
        </a:defRPr>
      </a:lvl1pPr>
      <a:lvl2pPr marL="457200" indent="-228600" algn="l" rtl="0" eaLnBrk="0" fontAlgn="base" hangingPunct="0">
        <a:lnSpc>
          <a:spcPct val="90000"/>
        </a:lnSpc>
        <a:spcBef>
          <a:spcPct val="35000"/>
        </a:spcBef>
        <a:spcAft>
          <a:spcPct val="0"/>
        </a:spcAft>
        <a:buClr>
          <a:schemeClr val="tx1"/>
        </a:buClr>
        <a:buFont typeface="Arial" charset="0"/>
        <a:buChar char="–"/>
        <a:defRPr sz="2000">
          <a:solidFill>
            <a:srgbClr val="000000"/>
          </a:solidFill>
          <a:latin typeface="Arial" charset="0"/>
        </a:defRPr>
      </a:lvl2pPr>
      <a:lvl3pPr marL="685800" indent="-171450" algn="l" rtl="0" eaLnBrk="0" fontAlgn="base" hangingPunct="0">
        <a:lnSpc>
          <a:spcPct val="90000"/>
        </a:lnSpc>
        <a:spcBef>
          <a:spcPct val="25000"/>
        </a:spcBef>
        <a:spcAft>
          <a:spcPct val="0"/>
        </a:spcAft>
        <a:buClr>
          <a:schemeClr val="tx1"/>
        </a:buClr>
        <a:buFont typeface="Arial" charset="0"/>
        <a:buChar char="•"/>
        <a:defRPr>
          <a:solidFill>
            <a:srgbClr val="000000"/>
          </a:solidFill>
          <a:latin typeface="Arial" charset="0"/>
        </a:defRPr>
      </a:lvl3pPr>
      <a:lvl4pPr marL="914400" indent="-171450" algn="l" rtl="0" eaLnBrk="0" fontAlgn="base" hangingPunct="0">
        <a:lnSpc>
          <a:spcPct val="90000"/>
        </a:lnSpc>
        <a:spcBef>
          <a:spcPct val="20000"/>
        </a:spcBef>
        <a:spcAft>
          <a:spcPct val="0"/>
        </a:spcAft>
        <a:buClr>
          <a:schemeClr val="tx1"/>
        </a:buClr>
        <a:buFont typeface="Arial" charset="0"/>
        <a:buChar char="–"/>
        <a:defRPr sz="1600">
          <a:solidFill>
            <a:srgbClr val="000000"/>
          </a:solidFill>
          <a:latin typeface="Arial" charset="0"/>
        </a:defRPr>
      </a:lvl4pPr>
      <a:lvl5pPr marL="1143000" indent="-171450" algn="l" rtl="0" eaLnBrk="0" fontAlgn="base" hangingPunct="0">
        <a:lnSpc>
          <a:spcPct val="90000"/>
        </a:lnSpc>
        <a:spcBef>
          <a:spcPct val="20000"/>
        </a:spcBef>
        <a:spcAft>
          <a:spcPct val="0"/>
        </a:spcAft>
        <a:buClr>
          <a:schemeClr val="tx1"/>
        </a:buClr>
        <a:buFont typeface="Arial" charset="0"/>
        <a:buChar char="•"/>
        <a:defRPr sz="1600">
          <a:solidFill>
            <a:srgbClr val="000000"/>
          </a:solidFill>
          <a:latin typeface="Arial" charset="0"/>
        </a:defRPr>
      </a:lvl5pPr>
      <a:lvl6pPr marL="2514600" indent="-228600" algn="l" rtl="0" fontAlgn="base">
        <a:lnSpc>
          <a:spcPct val="90000"/>
        </a:lnSpc>
        <a:spcBef>
          <a:spcPct val="20000"/>
        </a:spcBef>
        <a:spcAft>
          <a:spcPct val="0"/>
        </a:spcAft>
        <a:buClr>
          <a:srgbClr val="01673E"/>
        </a:buClr>
        <a:buFont typeface="Symbol" pitchFamily="18" charset="2"/>
        <a:buChar char="·"/>
        <a:defRPr b="1">
          <a:solidFill>
            <a:srgbClr val="000000"/>
          </a:solidFill>
          <a:latin typeface="+mn-lt"/>
        </a:defRPr>
      </a:lvl6pPr>
      <a:lvl7pPr marL="2971800" indent="-228600" algn="l" rtl="0" fontAlgn="base">
        <a:lnSpc>
          <a:spcPct val="90000"/>
        </a:lnSpc>
        <a:spcBef>
          <a:spcPct val="20000"/>
        </a:spcBef>
        <a:spcAft>
          <a:spcPct val="0"/>
        </a:spcAft>
        <a:buClr>
          <a:srgbClr val="01673E"/>
        </a:buClr>
        <a:buFont typeface="Symbol" pitchFamily="18" charset="2"/>
        <a:buChar char="·"/>
        <a:defRPr b="1">
          <a:solidFill>
            <a:srgbClr val="000000"/>
          </a:solidFill>
          <a:latin typeface="+mn-lt"/>
        </a:defRPr>
      </a:lvl7pPr>
      <a:lvl8pPr marL="3429000" indent="-228600" algn="l" rtl="0" fontAlgn="base">
        <a:lnSpc>
          <a:spcPct val="90000"/>
        </a:lnSpc>
        <a:spcBef>
          <a:spcPct val="20000"/>
        </a:spcBef>
        <a:spcAft>
          <a:spcPct val="0"/>
        </a:spcAft>
        <a:buClr>
          <a:srgbClr val="01673E"/>
        </a:buClr>
        <a:buFont typeface="Symbol" pitchFamily="18" charset="2"/>
        <a:buChar char="·"/>
        <a:defRPr b="1">
          <a:solidFill>
            <a:srgbClr val="000000"/>
          </a:solidFill>
          <a:latin typeface="+mn-lt"/>
        </a:defRPr>
      </a:lvl8pPr>
      <a:lvl9pPr marL="3886200" indent="-228600" algn="l" rtl="0" fontAlgn="base">
        <a:lnSpc>
          <a:spcPct val="90000"/>
        </a:lnSpc>
        <a:spcBef>
          <a:spcPct val="20000"/>
        </a:spcBef>
        <a:spcAft>
          <a:spcPct val="0"/>
        </a:spcAft>
        <a:buClr>
          <a:srgbClr val="01673E"/>
        </a:buClr>
        <a:buFont typeface="Symbol" pitchFamily="18" charset="2"/>
        <a:buChar char="·"/>
        <a:defRPr b="1">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ience.energy.gov/be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5.jpe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gif"/><Relationship Id="rId4" Type="http://schemas.openxmlformats.org/officeDocument/2006/relationships/image" Target="../media/image47.png"/><Relationship Id="rId9" Type="http://schemas.openxmlformats.org/officeDocument/2006/relationships/image" Target="../media/image52.gif"/></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7.png"/><Relationship Id="rId3" Type="http://schemas.openxmlformats.org/officeDocument/2006/relationships/image" Target="../media/image56.jpeg"/><Relationship Id="rId21" Type="http://schemas.openxmlformats.org/officeDocument/2006/relationships/image" Target="../media/image72.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6.jpeg"/><Relationship Id="rId2" Type="http://schemas.openxmlformats.org/officeDocument/2006/relationships/notesSlide" Target="../notesSlides/notesSlide14.xml"/><Relationship Id="rId16" Type="http://schemas.openxmlformats.org/officeDocument/2006/relationships/image" Target="../media/image67.png"/><Relationship Id="rId20" Type="http://schemas.openxmlformats.org/officeDocument/2006/relationships/image" Target="../media/image71.png"/><Relationship Id="rId29"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62.png"/><Relationship Id="rId24" Type="http://schemas.openxmlformats.org/officeDocument/2006/relationships/image" Target="../media/image75.png"/><Relationship Id="rId5" Type="http://schemas.openxmlformats.org/officeDocument/2006/relationships/hyperlink" Target="http://genomicscience.energy.gov/biosystemsdesign/report/biosystemsdesignreport2012.pdf" TargetMode="External"/><Relationship Id="rId15" Type="http://schemas.openxmlformats.org/officeDocument/2006/relationships/image" Target="../media/image66.png"/><Relationship Id="rId23" Type="http://schemas.openxmlformats.org/officeDocument/2006/relationships/image" Target="../media/image74.jpeg"/><Relationship Id="rId28" Type="http://schemas.openxmlformats.org/officeDocument/2006/relationships/image" Target="../media/image79.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7.jpe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7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2.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85.jpeg"/><Relationship Id="rId4" Type="http://schemas.openxmlformats.org/officeDocument/2006/relationships/image" Target="../media/image84.tif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gif"/><Relationship Id="rId15" Type="http://schemas.openxmlformats.org/officeDocument/2006/relationships/image" Target="../media/image2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hyperlink" Target="http://en.wikipedia.org/wiki/File:Eucalyptus_grandis_Kerewong_State_Forest_55_metres_tall.jpg" TargetMode="External"/><Relationship Id="rId13" Type="http://schemas.openxmlformats.org/officeDocument/2006/relationships/image" Target="../media/image33.jpeg"/><Relationship Id="rId3" Type="http://schemas.openxmlformats.org/officeDocument/2006/relationships/image" Target="../media/image25.png"/><Relationship Id="rId7" Type="http://schemas.openxmlformats.org/officeDocument/2006/relationships/image" Target="../media/image28.jpeg"/><Relationship Id="rId12"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1.jpeg"/><Relationship Id="rId5" Type="http://schemas.openxmlformats.org/officeDocument/2006/relationships/hyperlink" Target="http://www.google.com/imgres?imgurl=http://upload.wikimedia.org/wikipedia/commons/thumb/3/3c/GoldenMedows.jpg/300px-GoldenMedows.jpg&amp;imgrefurl=http://en.wikipedia.org/wiki/Cumulus_cloud&amp;h=225&amp;w=300&amp;sz=25&amp;tbnid=o0uTgltAXqA0KM:&amp;tbnh=90&amp;tbnw=120&amp;prev=/search?q=cloud+cumulus&amp;tbm=isch&amp;tbo=u&amp;zoom=1&amp;q=cloud+cumulus&amp;usg=__X3n1HOtwBceWoS2vjdxMgdelRAA=&amp;docid=Tn-SWwCz38kCXM&amp;sa=X&amp;ei=aHpkUMD9A4m20AGW_oHQDQ&amp;ved=0CC0Q9QEwAQ&amp;dur=469" TargetMode="External"/><Relationship Id="rId15" Type="http://schemas.openxmlformats.org/officeDocument/2006/relationships/image" Target="../media/image35.jpeg"/><Relationship Id="rId10" Type="http://schemas.openxmlformats.org/officeDocument/2006/relationships/image" Target="../media/image30.png"/><Relationship Id="rId4" Type="http://schemas.openxmlformats.org/officeDocument/2006/relationships/image" Target="../media/image26.tiff"/><Relationship Id="rId9" Type="http://schemas.openxmlformats.org/officeDocument/2006/relationships/image" Target="../media/image29.jpeg"/><Relationship Id="rId14" Type="http://schemas.openxmlformats.org/officeDocument/2006/relationships/image" Target="../media/image34.jpeg"/></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nvSpPr>
        <p:spPr>
          <a:xfrm>
            <a:off x="1558437" y="4460399"/>
            <a:ext cx="6270111" cy="1559401"/>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400"/>
              </a:spcBef>
              <a:buClr>
                <a:schemeClr val="tx1"/>
              </a:buClr>
              <a:buFont typeface="Symbol" pitchFamily="18" charset="2"/>
              <a:buNone/>
              <a:defRPr sz="2000" b="0" kern="1200">
                <a:solidFill>
                  <a:schemeClr val="tx1"/>
                </a:solidFill>
                <a:latin typeface="Arial" pitchFamily="34" charset="0"/>
                <a:ea typeface="+mn-ea"/>
                <a:cs typeface="Arial" pitchFamily="34" charset="0"/>
              </a:defRPr>
            </a:lvl1pPr>
            <a:lvl2pPr marL="625475" indent="-279400" algn="l" defTabSz="914400" rtl="0" eaLnBrk="1" latinLnBrk="0" hangingPunct="1">
              <a:lnSpc>
                <a:spcPct val="90000"/>
              </a:lnSpc>
              <a:spcBef>
                <a:spcPts val="800"/>
              </a:spcBef>
              <a:buClr>
                <a:schemeClr val="tx1"/>
              </a:buClr>
              <a:buFont typeface="Arial" pitchFamily="34" charset="0"/>
              <a:buChar char="–"/>
              <a:defRPr sz="2000" b="0" kern="1200">
                <a:solidFill>
                  <a:schemeClr val="tx1"/>
                </a:solidFill>
                <a:latin typeface="Arial" pitchFamily="34" charset="0"/>
                <a:ea typeface="+mn-ea"/>
                <a:cs typeface="Arial" pitchFamily="34" charset="0"/>
              </a:defRPr>
            </a:lvl2pPr>
            <a:lvl3pPr marL="914400" indent="-230188" algn="l" defTabSz="914400" rtl="0" eaLnBrk="1" latinLnBrk="0" hangingPunct="1">
              <a:lnSpc>
                <a:spcPct val="90000"/>
              </a:lnSpc>
              <a:spcBef>
                <a:spcPts val="800"/>
              </a:spcBef>
              <a:buClr>
                <a:schemeClr val="tx1"/>
              </a:buClr>
              <a:buFont typeface="Arial" pitchFamily="34" charset="0"/>
              <a:buChar char="•"/>
              <a:defRPr sz="1800" b="0" kern="1200">
                <a:solidFill>
                  <a:schemeClr val="tx1"/>
                </a:solidFill>
                <a:latin typeface="Arial" pitchFamily="34" charset="0"/>
                <a:ea typeface="+mn-ea"/>
                <a:cs typeface="Arial" pitchFamily="34" charset="0"/>
              </a:defRPr>
            </a:lvl3pPr>
            <a:lvl4pPr marL="1144588" indent="-173038" algn="l" defTabSz="914400" rtl="0" eaLnBrk="1" latinLnBrk="0" hangingPunct="1">
              <a:lnSpc>
                <a:spcPct val="90000"/>
              </a:lnSpc>
              <a:spcBef>
                <a:spcPts val="800"/>
              </a:spcBef>
              <a:buClr>
                <a:schemeClr val="tx1"/>
              </a:buClr>
              <a:buFont typeface="Arial" pitchFamily="34" charset="0"/>
              <a:buChar char="–"/>
              <a:defRPr sz="1600" b="0" kern="1200">
                <a:solidFill>
                  <a:schemeClr val="tx1"/>
                </a:solidFill>
                <a:latin typeface="Arial" pitchFamily="34" charset="0"/>
                <a:ea typeface="+mn-ea"/>
                <a:cs typeface="Arial" pitchFamily="34" charset="0"/>
              </a:defRPr>
            </a:lvl4pPr>
            <a:lvl5pPr marL="1482725" indent="-222250" algn="l" defTabSz="914400" rtl="0" eaLnBrk="1" latinLnBrk="0" hangingPunct="1">
              <a:lnSpc>
                <a:spcPct val="90000"/>
              </a:lnSpc>
              <a:spcBef>
                <a:spcPts val="600"/>
              </a:spcBef>
              <a:buClr>
                <a:schemeClr val="tx1"/>
              </a:buClr>
              <a:buFont typeface="Arial" pitchFamily="34" charset="0"/>
              <a:buChar char="»"/>
              <a:defRPr sz="1600" b="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solidFill>
                  <a:schemeClr val="tx1"/>
                </a:solidFill>
                <a:latin typeface="Calibri" pitchFamily="34" charset="0"/>
              </a:rPr>
              <a:t>Sharlene Weatherwax, Ph.D.</a:t>
            </a:r>
            <a:r>
              <a:rPr lang="en-US" sz="1600" b="1" dirty="0" smtClean="0">
                <a:solidFill>
                  <a:schemeClr val="tx1"/>
                </a:solidFill>
                <a:latin typeface="Calibri" pitchFamily="34" charset="0"/>
              </a:rPr>
              <a:t/>
            </a:r>
            <a:br>
              <a:rPr lang="en-US" sz="1600" b="1" dirty="0" smtClean="0">
                <a:solidFill>
                  <a:schemeClr val="tx1"/>
                </a:solidFill>
                <a:latin typeface="Calibri" pitchFamily="34" charset="0"/>
              </a:rPr>
            </a:br>
            <a:r>
              <a:rPr lang="en-US" sz="1600" dirty="0" smtClean="0">
                <a:solidFill>
                  <a:schemeClr val="tx1"/>
                </a:solidFill>
                <a:latin typeface="Calibri" pitchFamily="34" charset="0"/>
              </a:rPr>
              <a:t>Associate Director of Science</a:t>
            </a:r>
            <a:br>
              <a:rPr lang="en-US" sz="1600" dirty="0" smtClean="0">
                <a:solidFill>
                  <a:schemeClr val="tx1"/>
                </a:solidFill>
                <a:latin typeface="Calibri" pitchFamily="34" charset="0"/>
              </a:rPr>
            </a:br>
            <a:r>
              <a:rPr lang="en-US" sz="1600" dirty="0" smtClean="0">
                <a:solidFill>
                  <a:schemeClr val="tx1"/>
                </a:solidFill>
                <a:latin typeface="Calibri" pitchFamily="34" charset="0"/>
              </a:rPr>
              <a:t>Biological and Environmental Research</a:t>
            </a:r>
          </a:p>
          <a:p>
            <a:r>
              <a:rPr lang="en-US" sz="1600" dirty="0" smtClean="0">
                <a:latin typeface="Calibri" pitchFamily="34" charset="0"/>
              </a:rPr>
              <a:t>(</a:t>
            </a:r>
            <a:r>
              <a:rPr lang="en-US" sz="1600" b="1" dirty="0" smtClean="0">
                <a:latin typeface="Calibri" pitchFamily="34" charset="0"/>
                <a:hlinkClick r:id="rId3"/>
              </a:rPr>
              <a:t>http://science.energy.gov/ber/</a:t>
            </a:r>
            <a:r>
              <a:rPr lang="en-US" sz="1600" dirty="0" smtClean="0">
                <a:latin typeface="Calibri" pitchFamily="34" charset="0"/>
              </a:rPr>
              <a:t>)</a:t>
            </a:r>
          </a:p>
          <a:p>
            <a:endParaRPr lang="en-US" sz="1600" dirty="0" smtClean="0">
              <a:solidFill>
                <a:schemeClr val="tx1"/>
              </a:solidFill>
              <a:latin typeface="Calibri" pitchFamily="34" charset="0"/>
            </a:endParaRPr>
          </a:p>
        </p:txBody>
      </p:sp>
      <p:sp>
        <p:nvSpPr>
          <p:cNvPr id="2" name="Title 1"/>
          <p:cNvSpPr>
            <a:spLocks noGrp="1"/>
          </p:cNvSpPr>
          <p:nvPr>
            <p:ph type="title"/>
          </p:nvPr>
        </p:nvSpPr>
        <p:spPr>
          <a:xfrm>
            <a:off x="1828800" y="914400"/>
            <a:ext cx="6531271" cy="2954655"/>
          </a:xfrm>
        </p:spPr>
        <p:txBody>
          <a:bodyPr/>
          <a:lstStyle/>
          <a:p>
            <a:pPr>
              <a:lnSpc>
                <a:spcPct val="150000"/>
              </a:lnSpc>
              <a:spcAft>
                <a:spcPts val="0"/>
              </a:spcAft>
              <a:defRPr/>
            </a:pPr>
            <a:r>
              <a:rPr lang="en-US" sz="2800" dirty="0" smtClean="0"/>
              <a:t>The </a:t>
            </a:r>
            <a:r>
              <a:rPr lang="en-US" sz="2800" dirty="0"/>
              <a:t>Office of Biological and Environmental Research</a:t>
            </a:r>
            <a:r>
              <a:rPr lang="en-US" sz="2800" dirty="0">
                <a:solidFill>
                  <a:srgbClr val="1E1C11"/>
                </a:solidFill>
              </a:rPr>
              <a:t/>
            </a:r>
            <a:br>
              <a:rPr lang="en-US" sz="2800" dirty="0">
                <a:solidFill>
                  <a:srgbClr val="1E1C11"/>
                </a:solidFill>
              </a:rPr>
            </a:br>
            <a:r>
              <a:rPr lang="en-US" sz="2800" dirty="0" smtClean="0">
                <a:solidFill>
                  <a:srgbClr val="1E1C11"/>
                </a:solidFill>
              </a:rPr>
              <a:t/>
            </a:r>
            <a:br>
              <a:rPr lang="en-US" sz="2800" dirty="0" smtClean="0">
                <a:solidFill>
                  <a:srgbClr val="1E1C11"/>
                </a:solidFill>
              </a:rPr>
            </a:br>
            <a:r>
              <a:rPr lang="en-US" sz="2000" dirty="0" smtClean="0">
                <a:solidFill>
                  <a:srgbClr val="1E1C11"/>
                </a:solidFill>
              </a:rPr>
              <a:t>Briefing to BESAC</a:t>
            </a:r>
            <a:r>
              <a:rPr lang="en-US" sz="2800" dirty="0" smtClean="0">
                <a:solidFill>
                  <a:srgbClr val="1E1C11"/>
                </a:solidFill>
              </a:rPr>
              <a:t/>
            </a:r>
            <a:br>
              <a:rPr lang="en-US" sz="2800" dirty="0" smtClean="0">
                <a:solidFill>
                  <a:srgbClr val="1E1C11"/>
                </a:solidFill>
              </a:rPr>
            </a:br>
            <a:r>
              <a:rPr lang="en-US" sz="2000" dirty="0" smtClean="0">
                <a:solidFill>
                  <a:srgbClr val="1E1C11"/>
                </a:solidFill>
              </a:rPr>
              <a:t>February 11, 2016</a:t>
            </a:r>
            <a:endParaRPr lang="en-US" sz="2800" dirty="0"/>
          </a:p>
        </p:txBody>
      </p:sp>
    </p:spTree>
    <p:extLst>
      <p:ext uri="{BB962C8B-B14F-4D97-AF65-F5344CB8AC3E}">
        <p14:creationId xmlns:p14="http://schemas.microsoft.com/office/powerpoint/2010/main" val="3663487661"/>
      </p:ext>
    </p:extLst>
  </p:cSld>
  <p:clrMapOvr>
    <a:masterClrMapping/>
  </p:clrMapOvr>
  <p:transition spd="slow"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txBox="1">
            <a:spLocks/>
          </p:cNvSpPr>
          <p:nvPr/>
        </p:nvSpPr>
        <p:spPr>
          <a:xfrm>
            <a:off x="468293" y="724725"/>
            <a:ext cx="8365464" cy="2247075"/>
          </a:xfrm>
          <a:prstGeom prst="rect">
            <a:avLst/>
          </a:prstGeom>
        </p:spPr>
        <p:txBody>
          <a:bodyPr/>
          <a:lstStyle>
            <a:lvl1pPr marL="342900" indent="-34290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endParaRPr lang="en-US" sz="1800" b="0" dirty="0" smtClean="0">
              <a:latin typeface="Calibri" pitchFamily="34" charset="0"/>
            </a:endParaRPr>
          </a:p>
        </p:txBody>
      </p:sp>
      <p:sp>
        <p:nvSpPr>
          <p:cNvPr id="9" name="Rectangle 8"/>
          <p:cNvSpPr/>
          <p:nvPr/>
        </p:nvSpPr>
        <p:spPr>
          <a:xfrm>
            <a:off x="228599" y="721181"/>
            <a:ext cx="8762163" cy="4447371"/>
          </a:xfrm>
          <a:prstGeom prst="rect">
            <a:avLst/>
          </a:prstGeom>
        </p:spPr>
        <p:txBody>
          <a:bodyPr wrap="square">
            <a:spAutoFit/>
          </a:bodyPr>
          <a:lstStyle/>
          <a:p>
            <a:pPr marL="173038" indent="-173038">
              <a:spcAft>
                <a:spcPts val="1200"/>
              </a:spcAft>
              <a:buFont typeface="Wingdings" pitchFamily="2" charset="2"/>
              <a:buChar char="§"/>
            </a:pPr>
            <a:r>
              <a:rPr lang="en-US" sz="1600" dirty="0">
                <a:latin typeface="Arial" pitchFamily="34" charset="0"/>
                <a:cs typeface="Arial" pitchFamily="34" charset="0"/>
              </a:rPr>
              <a:t>DOE has been a leader in climate science </a:t>
            </a:r>
            <a:r>
              <a:rPr lang="en-US" sz="1600" dirty="0" smtClean="0">
                <a:latin typeface="Arial" pitchFamily="34" charset="0"/>
                <a:cs typeface="Arial" pitchFamily="34" charset="0"/>
              </a:rPr>
              <a:t>since </a:t>
            </a:r>
            <a:r>
              <a:rPr lang="en-US" sz="1600" dirty="0">
                <a:latin typeface="Arial" pitchFamily="34" charset="0"/>
                <a:cs typeface="Arial" pitchFamily="34" charset="0"/>
              </a:rPr>
              <a:t>the 1950s, beginning with </a:t>
            </a:r>
            <a:r>
              <a:rPr lang="en-US" sz="1600" dirty="0" smtClean="0">
                <a:latin typeface="Arial" pitchFamily="34" charset="0"/>
                <a:cs typeface="Arial" pitchFamily="34" charset="0"/>
              </a:rPr>
              <a:t>atmospheric </a:t>
            </a:r>
            <a:r>
              <a:rPr lang="en-US" sz="1600" dirty="0">
                <a:latin typeface="Arial" pitchFamily="34" charset="0"/>
                <a:cs typeface="Arial" pitchFamily="34" charset="0"/>
              </a:rPr>
              <a:t>transport and the relationship between CO</a:t>
            </a:r>
            <a:r>
              <a:rPr lang="en-US" sz="1600" baseline="-25000" dirty="0">
                <a:latin typeface="Arial" pitchFamily="34" charset="0"/>
                <a:cs typeface="Arial" pitchFamily="34" charset="0"/>
              </a:rPr>
              <a:t>2</a:t>
            </a:r>
            <a:r>
              <a:rPr lang="en-US" sz="1600" dirty="0">
                <a:latin typeface="Arial" pitchFamily="34" charset="0"/>
                <a:cs typeface="Arial" pitchFamily="34" charset="0"/>
              </a:rPr>
              <a:t> and climate change. </a:t>
            </a:r>
          </a:p>
          <a:p>
            <a:pPr marL="173038" indent="-173038">
              <a:spcAft>
                <a:spcPts val="1200"/>
              </a:spcAft>
              <a:buFont typeface="Wingdings" pitchFamily="2" charset="2"/>
              <a:buChar char="§"/>
            </a:pPr>
            <a:r>
              <a:rPr lang="en-US" sz="1600" dirty="0" smtClean="0">
                <a:latin typeface="Arial" pitchFamily="34" charset="0"/>
                <a:cs typeface="Arial" pitchFamily="34" charset="0"/>
              </a:rPr>
              <a:t>Today’s research relies on unique SC user </a:t>
            </a:r>
            <a:r>
              <a:rPr lang="en-US" sz="1600" dirty="0">
                <a:latin typeface="Arial" pitchFamily="34" charset="0"/>
                <a:cs typeface="Arial" pitchFamily="34" charset="0"/>
              </a:rPr>
              <a:t>facilities, such as the Atmospheric Radiation Measurement (ARM) Climate Research Facility and </a:t>
            </a:r>
            <a:r>
              <a:rPr lang="en-US" sz="1600" dirty="0" smtClean="0">
                <a:latin typeface="Arial" pitchFamily="34" charset="0"/>
                <a:cs typeface="Arial" pitchFamily="34" charset="0"/>
              </a:rPr>
              <a:t>the Leadership Computing Facilities, </a:t>
            </a:r>
            <a:r>
              <a:rPr lang="en-US" sz="1600" dirty="0">
                <a:latin typeface="Arial" pitchFamily="34" charset="0"/>
                <a:cs typeface="Arial" pitchFamily="34" charset="0"/>
              </a:rPr>
              <a:t>to </a:t>
            </a:r>
            <a:r>
              <a:rPr lang="en-US" sz="1600" dirty="0" smtClean="0">
                <a:latin typeface="Arial" pitchFamily="34" charset="0"/>
                <a:cs typeface="Arial" pitchFamily="34" charset="0"/>
              </a:rPr>
              <a:t>develop </a:t>
            </a:r>
            <a:r>
              <a:rPr lang="en-US" sz="1600" dirty="0">
                <a:latin typeface="Arial" pitchFamily="34" charset="0"/>
                <a:cs typeface="Arial" pitchFamily="34" charset="0"/>
              </a:rPr>
              <a:t>predictive, systems-level understanding of climate change.  </a:t>
            </a:r>
            <a:endParaRPr lang="en-US" sz="1600" dirty="0" smtClean="0">
              <a:latin typeface="Arial" pitchFamily="34" charset="0"/>
              <a:cs typeface="Arial" pitchFamily="34" charset="0"/>
            </a:endParaRPr>
          </a:p>
          <a:p>
            <a:pPr marL="173038" indent="-173038">
              <a:spcAft>
                <a:spcPts val="2400"/>
              </a:spcAft>
              <a:buFont typeface="Wingdings" pitchFamily="2" charset="2"/>
              <a:buChar char="§"/>
            </a:pPr>
            <a:r>
              <a:rPr lang="en-US" sz="1600" dirty="0" smtClean="0">
                <a:latin typeface="Arial" pitchFamily="34" charset="0"/>
                <a:cs typeface="Arial" pitchFamily="34" charset="0"/>
              </a:rPr>
              <a:t>DOE coordinates with other agencies through partnerships and through the U.S. Global Change Research Program.</a:t>
            </a:r>
          </a:p>
          <a:p>
            <a:pPr marL="0" indent="0">
              <a:spcAft>
                <a:spcPts val="1200"/>
              </a:spcAft>
              <a:buNone/>
            </a:pPr>
            <a:r>
              <a:rPr lang="en-US" sz="1600" b="1" dirty="0" smtClean="0">
                <a:latin typeface="Arial" pitchFamily="34" charset="0"/>
                <a:cs typeface="Arial" pitchFamily="34" charset="0"/>
              </a:rPr>
              <a:t>DOE/SC research addresses:</a:t>
            </a:r>
          </a:p>
          <a:p>
            <a:pPr marL="401638" indent="-171450">
              <a:spcBef>
                <a:spcPts val="0"/>
              </a:spcBef>
              <a:spcAft>
                <a:spcPts val="1000"/>
              </a:spcAft>
              <a:buFont typeface="Wingdings" pitchFamily="2" charset="2"/>
              <a:buChar char="§"/>
            </a:pPr>
            <a:r>
              <a:rPr lang="en-US" sz="1600" dirty="0" smtClean="0">
                <a:latin typeface="Arial" pitchFamily="34" charset="0"/>
                <a:cs typeface="Arial" pitchFamily="34" charset="0"/>
              </a:rPr>
              <a:t>The three important uncertainties in the </a:t>
            </a:r>
            <a:r>
              <a:rPr lang="en-US" sz="1600" dirty="0">
                <a:latin typeface="Arial" pitchFamily="34" charset="0"/>
                <a:cs typeface="Arial" pitchFamily="34" charset="0"/>
              </a:rPr>
              <a:t>earth’s radiant energy balance—clouds, aerosols, and atmospheric greenhouse </a:t>
            </a:r>
            <a:r>
              <a:rPr lang="en-US" sz="1600" dirty="0" smtClean="0">
                <a:latin typeface="Arial" pitchFamily="34" charset="0"/>
                <a:cs typeface="Arial" pitchFamily="34" charset="0"/>
              </a:rPr>
              <a:t>gases</a:t>
            </a:r>
          </a:p>
          <a:p>
            <a:pPr marL="401638" indent="-171450">
              <a:spcBef>
                <a:spcPts val="0"/>
              </a:spcBef>
              <a:spcAft>
                <a:spcPts val="1000"/>
              </a:spcAft>
              <a:buFont typeface="Wingdings" pitchFamily="2" charset="2"/>
              <a:buChar char="§"/>
            </a:pPr>
            <a:r>
              <a:rPr lang="en-US" sz="1600" dirty="0" smtClean="0">
                <a:latin typeface="Arial" pitchFamily="34" charset="0"/>
                <a:cs typeface="Arial" pitchFamily="34" charset="0"/>
              </a:rPr>
              <a:t>The relationship </a:t>
            </a:r>
            <a:r>
              <a:rPr lang="en-US" sz="1600" dirty="0">
                <a:latin typeface="Arial" pitchFamily="34" charset="0"/>
                <a:cs typeface="Arial" pitchFamily="34" charset="0"/>
              </a:rPr>
              <a:t>between </a:t>
            </a:r>
            <a:r>
              <a:rPr lang="en-US" sz="1600" dirty="0" smtClean="0">
                <a:latin typeface="Arial" pitchFamily="34" charset="0"/>
                <a:cs typeface="Arial" pitchFamily="34" charset="0"/>
              </a:rPr>
              <a:t>climate </a:t>
            </a:r>
            <a:r>
              <a:rPr lang="en-US" sz="1600" dirty="0">
                <a:latin typeface="Arial" pitchFamily="34" charset="0"/>
                <a:cs typeface="Arial" pitchFamily="34" charset="0"/>
              </a:rPr>
              <a:t>change and critical ecosystems</a:t>
            </a:r>
          </a:p>
          <a:p>
            <a:pPr marL="401638" indent="-171450">
              <a:spcBef>
                <a:spcPts val="0"/>
              </a:spcBef>
              <a:spcAft>
                <a:spcPts val="1000"/>
              </a:spcAft>
              <a:buFont typeface="Wingdings" pitchFamily="2" charset="2"/>
              <a:buChar char="§"/>
            </a:pPr>
            <a:r>
              <a:rPr lang="en-US" sz="1600" dirty="0" smtClean="0">
                <a:latin typeface="Arial" pitchFamily="34" charset="0"/>
                <a:cs typeface="Arial" pitchFamily="34" charset="0"/>
              </a:rPr>
              <a:t>The climate-energy-water nexus through modeling, data analytics, and analysis</a:t>
            </a:r>
          </a:p>
          <a:p>
            <a:pPr marL="401638" indent="-171450">
              <a:spcBef>
                <a:spcPts val="0"/>
              </a:spcBef>
              <a:spcAft>
                <a:spcPts val="1000"/>
              </a:spcAft>
              <a:buFont typeface="Wingdings" pitchFamily="2" charset="2"/>
              <a:buChar char="§"/>
            </a:pPr>
            <a:r>
              <a:rPr lang="en-US" sz="1600" dirty="0" smtClean="0">
                <a:latin typeface="Arial" pitchFamily="34" charset="0"/>
                <a:cs typeface="Arial" pitchFamily="34" charset="0"/>
              </a:rPr>
              <a:t>Complexity of the climate and earth system, that demands extreme scale computing</a:t>
            </a:r>
            <a:endParaRPr lang="en-US" sz="1600" dirty="0">
              <a:latin typeface="Arial" pitchFamily="34" charset="0"/>
              <a:cs typeface="Arial" pitchFamily="34" charset="0"/>
            </a:endParaRPr>
          </a:p>
        </p:txBody>
      </p:sp>
      <p:sp>
        <p:nvSpPr>
          <p:cNvPr id="10" name="TextBox 9"/>
          <p:cNvSpPr txBox="1"/>
          <p:nvPr/>
        </p:nvSpPr>
        <p:spPr>
          <a:xfrm>
            <a:off x="230372" y="140493"/>
            <a:ext cx="7697172" cy="50783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defPPr>
              <a:defRPr lang="en-US"/>
            </a:defPPr>
            <a:lvl1pPr algn="ctr" eaLnBrk="0" hangingPunct="0">
              <a:lnSpc>
                <a:spcPct val="90000"/>
              </a:lnSpc>
              <a:defRPr sz="2400">
                <a:solidFill>
                  <a:srgbClr val="106636"/>
                </a:solidFill>
                <a:latin typeface="Arial" pitchFamily="34" charset="0"/>
                <a:cs typeface="Arial" pitchFamily="34" charset="0"/>
              </a:defRPr>
            </a:lvl1pPr>
          </a:lstStyle>
          <a:p>
            <a:pPr algn="l"/>
            <a:r>
              <a:rPr lang="en-US" sz="3000" b="1" dirty="0">
                <a:solidFill>
                  <a:schemeClr val="tx1"/>
                </a:solidFill>
                <a:latin typeface="Calibri" pitchFamily="34" charset="0"/>
              </a:rPr>
              <a:t>DOE’s Role in </a:t>
            </a:r>
            <a:r>
              <a:rPr lang="en-US" sz="3000" b="1" dirty="0" smtClean="0">
                <a:solidFill>
                  <a:schemeClr val="tx1"/>
                </a:solidFill>
                <a:latin typeface="Calibri" pitchFamily="34" charset="0"/>
              </a:rPr>
              <a:t>Climate </a:t>
            </a:r>
            <a:r>
              <a:rPr lang="en-US" sz="3000" b="1" dirty="0">
                <a:solidFill>
                  <a:schemeClr val="tx1"/>
                </a:solidFill>
                <a:latin typeface="Calibri" pitchFamily="34" charset="0"/>
              </a:rPr>
              <a:t>Change Research</a:t>
            </a:r>
          </a:p>
        </p:txBody>
      </p:sp>
      <p:pic>
        <p:nvPicPr>
          <p:cNvPr id="6" name="Picture 7" descr="cloudsfromjimmy"/>
          <p:cNvPicPr>
            <a:picLocks noChangeAspect="1" noChangeArrowheads="1"/>
          </p:cNvPicPr>
          <p:nvPr/>
        </p:nvPicPr>
        <p:blipFill>
          <a:blip r:embed="rId3" cstate="print"/>
          <a:srcRect b="6741"/>
          <a:stretch>
            <a:fillRect/>
          </a:stretch>
        </p:blipFill>
        <p:spPr bwMode="auto">
          <a:xfrm>
            <a:off x="1428011" y="5187301"/>
            <a:ext cx="2136922" cy="1367185"/>
          </a:xfrm>
          <a:prstGeom prst="rect">
            <a:avLst/>
          </a:prstGeom>
          <a:ln>
            <a:noFill/>
          </a:ln>
          <a:effectLst>
            <a:outerShdw blurRad="190500" algn="tl" rotWithShape="0">
              <a:srgbClr val="000000">
                <a:alpha val="70000"/>
              </a:srgbClr>
            </a:outerShdw>
          </a:effectLst>
        </p:spPr>
      </p:pic>
      <p:pic>
        <p:nvPicPr>
          <p:cNvPr id="8" name="Picture 2" descr="http://www.wildwildweather.com/forecastblog/wp-content/uploads/2009/05/image518336x.jpg"/>
          <p:cNvPicPr>
            <a:picLocks noChangeAspect="1" noChangeArrowheads="1"/>
          </p:cNvPicPr>
          <p:nvPr/>
        </p:nvPicPr>
        <p:blipFill>
          <a:blip r:embed="rId4" cstate="print"/>
          <a:srcRect b="3626"/>
          <a:stretch>
            <a:fillRect/>
          </a:stretch>
        </p:blipFill>
        <p:spPr bwMode="auto">
          <a:xfrm>
            <a:off x="3580882" y="5172658"/>
            <a:ext cx="1981718" cy="1396470"/>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3865" y="5149112"/>
            <a:ext cx="2130024" cy="142001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96437565"/>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4649" y="558745"/>
            <a:ext cx="8902840" cy="830997"/>
          </a:xfrm>
          <a:prstGeom prst="rect">
            <a:avLst/>
          </a:prstGeom>
          <a:noFill/>
          <a:ln>
            <a:solidFill>
              <a:schemeClr val="tx1"/>
            </a:solidFill>
          </a:ln>
        </p:spPr>
        <p:txBody>
          <a:bodyPr wrap="square" rtlCol="0">
            <a:spAutoFit/>
          </a:bodyPr>
          <a:lstStyle/>
          <a:p>
            <a:r>
              <a:rPr lang="en-US" sz="1600" dirty="0" smtClean="0"/>
              <a:t>As one of the three major US climate model research centers, ACME is a DOE multi-laboratory project designed to accelerate the assimilation of advanced software, numerical methods, and advanced high resolution physics, to study extreme phenomena in a warming climate. </a:t>
            </a:r>
          </a:p>
        </p:txBody>
      </p:sp>
      <p:sp>
        <p:nvSpPr>
          <p:cNvPr id="6" name="Title 5"/>
          <p:cNvSpPr>
            <a:spLocks noGrp="1"/>
          </p:cNvSpPr>
          <p:nvPr>
            <p:ph type="title" idx="4294967295"/>
          </p:nvPr>
        </p:nvSpPr>
        <p:spPr>
          <a:xfrm>
            <a:off x="0" y="98509"/>
            <a:ext cx="9144000" cy="507831"/>
          </a:xfrm>
          <a:noFill/>
          <a:ln w="9525">
            <a:noFill/>
            <a:miter lim="800000"/>
            <a:headEnd/>
            <a:tailEnd/>
          </a:ln>
        </p:spPr>
        <p:txBody>
          <a:bodyPr vert="horz" wrap="square" lIns="91440" tIns="45720" rIns="91440" bIns="45720" numCol="1" anchor="ctr" anchorCtr="0" compatLnSpc="1">
            <a:prstTxWarp prst="textNoShape">
              <a:avLst/>
            </a:prstTxWarp>
            <a:spAutoFit/>
          </a:bodyPr>
          <a:lstStyle/>
          <a:p>
            <a:pPr>
              <a:lnSpc>
                <a:spcPct val="90000"/>
              </a:lnSpc>
            </a:pPr>
            <a:r>
              <a:rPr lang="en-US" dirty="0">
                <a:latin typeface="Calibri" pitchFamily="34" charset="0"/>
                <a:ea typeface="+mn-ea"/>
              </a:rPr>
              <a:t>Accelerated Climate </a:t>
            </a:r>
            <a:r>
              <a:rPr lang="en-US" dirty="0" smtClean="0">
                <a:latin typeface="Calibri" pitchFamily="34" charset="0"/>
                <a:ea typeface="+mn-ea"/>
              </a:rPr>
              <a:t>Model </a:t>
            </a:r>
            <a:r>
              <a:rPr lang="en-US" dirty="0">
                <a:latin typeface="Calibri" pitchFamily="34" charset="0"/>
                <a:ea typeface="+mn-ea"/>
              </a:rPr>
              <a:t>for </a:t>
            </a:r>
            <a:r>
              <a:rPr lang="en-US" dirty="0" smtClean="0">
                <a:latin typeface="Calibri" pitchFamily="34" charset="0"/>
                <a:ea typeface="+mn-ea"/>
              </a:rPr>
              <a:t>Energy (ACME)</a:t>
            </a:r>
            <a:endParaRPr lang="en-US" dirty="0">
              <a:latin typeface="Calibri" pitchFamily="34" charset="0"/>
              <a:ea typeface="+mn-ea"/>
            </a:endParaRPr>
          </a:p>
        </p:txBody>
      </p:sp>
      <p:grpSp>
        <p:nvGrpSpPr>
          <p:cNvPr id="4" name="Group 3"/>
          <p:cNvGrpSpPr/>
          <p:nvPr/>
        </p:nvGrpSpPr>
        <p:grpSpPr>
          <a:xfrm>
            <a:off x="343171" y="5931052"/>
            <a:ext cx="6126369" cy="622148"/>
            <a:chOff x="531003" y="5796294"/>
            <a:chExt cx="7994640" cy="835749"/>
          </a:xfrm>
        </p:grpSpPr>
        <p:pic>
          <p:nvPicPr>
            <p:cNvPr id="13" name="Picture 12"/>
            <p:cNvPicPr>
              <a:picLocks noChangeAspect="1" noChangeArrowheads="1"/>
            </p:cNvPicPr>
            <p:nvPr/>
          </p:nvPicPr>
          <p:blipFill>
            <a:blip r:embed="rId3" cstate="print"/>
            <a:srcRect/>
            <a:stretch>
              <a:fillRect/>
            </a:stretch>
          </p:blipFill>
          <p:spPr bwMode="auto">
            <a:xfrm>
              <a:off x="2126111" y="5958414"/>
              <a:ext cx="992687" cy="511509"/>
            </a:xfrm>
            <a:prstGeom prst="rect">
              <a:avLst/>
            </a:prstGeom>
            <a:noFill/>
            <a:ln w="9525">
              <a:noFill/>
              <a:round/>
              <a:headEnd/>
              <a:tailEnd/>
            </a:ln>
          </p:spPr>
        </p:pic>
        <p:pic>
          <p:nvPicPr>
            <p:cNvPr id="14" name="Picture 13"/>
            <p:cNvPicPr>
              <a:picLocks noChangeAspect="1" noChangeArrowheads="1"/>
            </p:cNvPicPr>
            <p:nvPr/>
          </p:nvPicPr>
          <p:blipFill>
            <a:blip r:embed="rId4" cstate="print"/>
            <a:srcRect/>
            <a:stretch>
              <a:fillRect/>
            </a:stretch>
          </p:blipFill>
          <p:spPr bwMode="auto">
            <a:xfrm>
              <a:off x="3160793" y="5860165"/>
              <a:ext cx="790912" cy="708007"/>
            </a:xfrm>
            <a:prstGeom prst="rect">
              <a:avLst/>
            </a:prstGeom>
            <a:noFill/>
            <a:ln w="9525">
              <a:noFill/>
              <a:round/>
              <a:headEnd/>
              <a:tailEnd/>
            </a:ln>
          </p:spPr>
        </p:pic>
        <p:pic>
          <p:nvPicPr>
            <p:cNvPr id="15" name="Picture 14" descr="LBLLogo.JPG"/>
            <p:cNvPicPr>
              <a:picLocks noChangeAspect="1"/>
            </p:cNvPicPr>
            <p:nvPr/>
          </p:nvPicPr>
          <p:blipFill>
            <a:blip r:embed="rId5" cstate="print"/>
            <a:srcRect/>
            <a:stretch>
              <a:fillRect/>
            </a:stretch>
          </p:blipFill>
          <p:spPr bwMode="auto">
            <a:xfrm>
              <a:off x="6152903" y="5955163"/>
              <a:ext cx="924241" cy="518011"/>
            </a:xfrm>
            <a:prstGeom prst="rect">
              <a:avLst/>
            </a:prstGeom>
            <a:noFill/>
            <a:ln w="9525">
              <a:noFill/>
              <a:miter lim="800000"/>
              <a:headEnd/>
              <a:tailEnd/>
            </a:ln>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003" y="5860813"/>
              <a:ext cx="706710" cy="706710"/>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9708" y="5796294"/>
              <a:ext cx="804408" cy="835749"/>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19136" y="5956664"/>
              <a:ext cx="1406507" cy="515008"/>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93700" y="5936891"/>
              <a:ext cx="1241541" cy="554555"/>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7236" y="5901541"/>
              <a:ext cx="833672" cy="625254"/>
            </a:xfrm>
            <a:prstGeom prst="rect">
              <a:avLst/>
            </a:prstGeom>
          </p:spPr>
        </p:pic>
      </p:grpSp>
      <p:pic>
        <p:nvPicPr>
          <p:cNvPr id="1027" name="Picture 3" descr="\\schome.osc.doe.gov\geerger\My Documents\ocean edd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2335" y="1759074"/>
            <a:ext cx="2520851" cy="16889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4649" y="1483994"/>
            <a:ext cx="5948623" cy="4770537"/>
          </a:xfrm>
          <a:prstGeom prst="rect">
            <a:avLst/>
          </a:prstGeom>
          <a:noFill/>
        </p:spPr>
        <p:txBody>
          <a:bodyPr wrap="square" rtlCol="0">
            <a:spAutoFit/>
          </a:bodyPr>
          <a:lstStyle/>
          <a:p>
            <a:r>
              <a:rPr lang="en-US" sz="1600" u="sng" dirty="0" smtClean="0">
                <a:latin typeface="Calibri" panose="020F0502020204030204" pitchFamily="34" charset="0"/>
              </a:rPr>
              <a:t>Unique, world-leading </a:t>
            </a:r>
            <a:r>
              <a:rPr lang="en-US" sz="1600" u="sng" dirty="0">
                <a:latin typeface="Calibri" panose="020F0502020204030204" pitchFamily="34" charset="0"/>
              </a:rPr>
              <a:t>capabilities</a:t>
            </a:r>
          </a:p>
          <a:p>
            <a:pPr marL="166688" indent="-166688">
              <a:buFont typeface="Wingdings" pitchFamily="2" charset="2"/>
              <a:buChar char="§"/>
            </a:pPr>
            <a:r>
              <a:rPr lang="en-US" sz="1600" dirty="0" smtClean="0">
                <a:latin typeface="Calibri" panose="020F0502020204030204" pitchFamily="34" charset="0"/>
              </a:rPr>
              <a:t>Highest spatial resolution of all </a:t>
            </a:r>
            <a:r>
              <a:rPr lang="en-US" sz="1600" dirty="0">
                <a:latin typeface="Calibri" panose="020F0502020204030204" pitchFamily="34" charset="0"/>
              </a:rPr>
              <a:t>climate models in </a:t>
            </a:r>
            <a:r>
              <a:rPr lang="en-US" sz="1600" dirty="0" smtClean="0">
                <a:latin typeface="Calibri" panose="020F0502020204030204" pitchFamily="34" charset="0"/>
              </a:rPr>
              <a:t>the world</a:t>
            </a:r>
            <a:endParaRPr lang="en-US" sz="1600" dirty="0">
              <a:latin typeface="Calibri" panose="020F0502020204030204" pitchFamily="34" charset="0"/>
            </a:endParaRPr>
          </a:p>
          <a:p>
            <a:pPr marL="623888" lvl="1" indent="-166688">
              <a:buFont typeface="Wingdings" pitchFamily="2" charset="2"/>
              <a:buChar char="§"/>
            </a:pPr>
            <a:r>
              <a:rPr lang="en-US" sz="1600" dirty="0">
                <a:latin typeface="Calibri" panose="020F0502020204030204" pitchFamily="34" charset="0"/>
              </a:rPr>
              <a:t>Resolution at 15-25 km in fully coupled mode</a:t>
            </a:r>
          </a:p>
          <a:p>
            <a:pPr marL="623888" lvl="1" indent="-166688">
              <a:buFont typeface="Wingdings" pitchFamily="2" charset="2"/>
              <a:buChar char="§"/>
            </a:pPr>
            <a:r>
              <a:rPr lang="en-US" sz="1600" dirty="0">
                <a:latin typeface="Calibri" panose="020F0502020204030204" pitchFamily="34" charset="0"/>
              </a:rPr>
              <a:t>Resolution below 10 km, using advanced adaptive-mesh for specific regions</a:t>
            </a:r>
          </a:p>
          <a:p>
            <a:pPr marL="166688" indent="-166688">
              <a:buFont typeface="Wingdings" pitchFamily="2" charset="2"/>
              <a:buChar char="§"/>
            </a:pPr>
            <a:r>
              <a:rPr lang="en-US" sz="1600" dirty="0" smtClean="0">
                <a:latin typeface="Calibri" panose="020F0502020204030204" pitchFamily="34" charset="0"/>
              </a:rPr>
              <a:t>Will be the first </a:t>
            </a:r>
            <a:r>
              <a:rPr lang="en-US" sz="1600" dirty="0">
                <a:latin typeface="Calibri" panose="020F0502020204030204" pitchFamily="34" charset="0"/>
              </a:rPr>
              <a:t>climate model </a:t>
            </a:r>
            <a:r>
              <a:rPr lang="en-US" sz="1600" dirty="0" smtClean="0">
                <a:latin typeface="Calibri" panose="020F0502020204030204" pitchFamily="34" charset="0"/>
              </a:rPr>
              <a:t>compatible with next generation </a:t>
            </a:r>
            <a:r>
              <a:rPr lang="en-US" sz="1600" dirty="0">
                <a:latin typeface="Calibri" panose="020F0502020204030204" pitchFamily="34" charset="0"/>
              </a:rPr>
              <a:t>computer architectures, as they become available</a:t>
            </a:r>
            <a:r>
              <a:rPr lang="en-US" sz="1600" dirty="0" smtClean="0">
                <a:latin typeface="Calibri" panose="020F0502020204030204" pitchFamily="34" charset="0"/>
              </a:rPr>
              <a:t>.</a:t>
            </a:r>
            <a:endParaRPr lang="en-US" sz="1600" u="sng" dirty="0" smtClean="0">
              <a:latin typeface="Calibri" panose="020F0502020204030204" pitchFamily="34" charset="0"/>
            </a:endParaRPr>
          </a:p>
          <a:p>
            <a:r>
              <a:rPr lang="en-US" sz="1600" u="sng" dirty="0" smtClean="0">
                <a:latin typeface="Calibri" panose="020F0502020204030204" pitchFamily="34" charset="0"/>
              </a:rPr>
              <a:t>Science to assimilate into ACME</a:t>
            </a:r>
            <a:endParaRPr lang="en-US" sz="1600" dirty="0">
              <a:latin typeface="Calibri" panose="020F0502020204030204" pitchFamily="34" charset="0"/>
            </a:endParaRPr>
          </a:p>
          <a:p>
            <a:pPr marL="166688" indent="-166688">
              <a:buFont typeface="Wingdings" pitchFamily="2" charset="2"/>
              <a:buChar char="§"/>
            </a:pPr>
            <a:r>
              <a:rPr lang="en-US" sz="1600" dirty="0" smtClean="0">
                <a:latin typeface="Calibri" panose="020F0502020204030204" pitchFamily="34" charset="0"/>
              </a:rPr>
              <a:t>Carbon </a:t>
            </a:r>
            <a:r>
              <a:rPr lang="en-US" sz="1600" dirty="0">
                <a:latin typeface="Calibri" panose="020F0502020204030204" pitchFamily="34" charset="0"/>
              </a:rPr>
              <a:t>cycle, with </a:t>
            </a:r>
            <a:r>
              <a:rPr lang="en-US" sz="1600" dirty="0" smtClean="0">
                <a:latin typeface="Calibri" panose="020F0502020204030204" pitchFamily="34" charset="0"/>
              </a:rPr>
              <a:t>dynamic ecology, biogeochemistry, and land-atmosphere fluxes</a:t>
            </a:r>
          </a:p>
          <a:p>
            <a:pPr marL="166688" indent="-166688">
              <a:buFont typeface="Wingdings" pitchFamily="2" charset="2"/>
              <a:buChar char="§"/>
            </a:pPr>
            <a:r>
              <a:rPr lang="en-US" sz="1600" dirty="0" smtClean="0">
                <a:latin typeface="Calibri" panose="020F0502020204030204" pitchFamily="34" charset="0"/>
              </a:rPr>
              <a:t>Detailed studies of the cryosphere:  permafrost; ice sheets</a:t>
            </a:r>
          </a:p>
          <a:p>
            <a:pPr marL="166688" indent="-166688">
              <a:buFont typeface="Wingdings" pitchFamily="2" charset="2"/>
              <a:buChar char="§"/>
            </a:pPr>
            <a:r>
              <a:rPr lang="en-US" sz="1600" dirty="0" smtClean="0">
                <a:latin typeface="Calibri" panose="020F0502020204030204" pitchFamily="34" charset="0"/>
              </a:rPr>
              <a:t>Detailed validation of ecosystem component models, using data from DOE field projects in the Arctic and Tropics</a:t>
            </a:r>
          </a:p>
          <a:p>
            <a:pPr marL="166688" indent="-166688">
              <a:buFont typeface="Wingdings" pitchFamily="2" charset="2"/>
              <a:buChar char="§"/>
            </a:pPr>
            <a:r>
              <a:rPr lang="en-US" sz="1600" dirty="0">
                <a:latin typeface="Calibri" panose="020F0502020204030204" pitchFamily="34" charset="0"/>
              </a:rPr>
              <a:t>Uncertainty quantification for full system and its </a:t>
            </a:r>
            <a:r>
              <a:rPr lang="en-US" sz="1600" dirty="0" smtClean="0">
                <a:latin typeface="Calibri" panose="020F0502020204030204" pitchFamily="34" charset="0"/>
              </a:rPr>
              <a:t>components</a:t>
            </a:r>
          </a:p>
          <a:p>
            <a:pPr marL="166688" indent="-166688">
              <a:buFont typeface="Wingdings" pitchFamily="2" charset="2"/>
              <a:buChar char="§"/>
            </a:pPr>
            <a:r>
              <a:rPr lang="en-US" sz="1600" u="sng" dirty="0" smtClean="0">
                <a:latin typeface="Calibri" panose="020F0502020204030204" pitchFamily="34" charset="0"/>
              </a:rPr>
              <a:t>Focus in FY 2017:</a:t>
            </a:r>
            <a:r>
              <a:rPr lang="en-US" sz="1600" dirty="0" smtClean="0">
                <a:latin typeface="Calibri" panose="020F0502020204030204" pitchFamily="34" charset="0"/>
              </a:rPr>
              <a:t>  Testing </a:t>
            </a:r>
            <a:r>
              <a:rPr lang="en-US" sz="1600" dirty="0">
                <a:latin typeface="Calibri" panose="020F0502020204030204" pitchFamily="34" charset="0"/>
              </a:rPr>
              <a:t>with Large-Eddy-Simulation, based on high resolution details obtained from the DOE Atmospheric Radiation Measurement Facility to better predict </a:t>
            </a:r>
            <a:r>
              <a:rPr lang="en-US" sz="1600" dirty="0" smtClean="0">
                <a:latin typeface="Calibri" panose="020F0502020204030204" pitchFamily="34" charset="0"/>
              </a:rPr>
              <a:t>extremes</a:t>
            </a:r>
            <a:endParaRPr lang="en-US" sz="1600" dirty="0">
              <a:latin typeface="Calibri" panose="020F0502020204030204" pitchFamily="34" charset="0"/>
            </a:endParaRPr>
          </a:p>
          <a:p>
            <a:pPr marL="166688" indent="-166688">
              <a:buFont typeface="Wingdings" pitchFamily="2" charset="2"/>
              <a:buChar char="§"/>
            </a:pPr>
            <a:endParaRPr lang="en-US" sz="1600" dirty="0">
              <a:latin typeface="Calibri" panose="020F0502020204030204" pitchFamily="34" charset="0"/>
            </a:endParaRPr>
          </a:p>
          <a:p>
            <a:endParaRPr lang="en-US" sz="1600" dirty="0" smtClean="0">
              <a:latin typeface="Calibri" panose="020F0502020204030204" pitchFamily="34" charset="0"/>
            </a:endParaRPr>
          </a:p>
        </p:txBody>
      </p:sp>
      <p:sp>
        <p:nvSpPr>
          <p:cNvPr id="2" name="TextBox 1"/>
          <p:cNvSpPr txBox="1"/>
          <p:nvPr/>
        </p:nvSpPr>
        <p:spPr>
          <a:xfrm>
            <a:off x="6232335" y="5378613"/>
            <a:ext cx="2520851" cy="600164"/>
          </a:xfrm>
          <a:prstGeom prst="rect">
            <a:avLst/>
          </a:prstGeom>
          <a:noFill/>
        </p:spPr>
        <p:txBody>
          <a:bodyPr wrap="square" rtlCol="0">
            <a:spAutoFit/>
          </a:bodyPr>
          <a:lstStyle/>
          <a:p>
            <a:pPr algn="ctr"/>
            <a:r>
              <a:rPr lang="en-US" sz="1100" dirty="0" smtClean="0"/>
              <a:t>Begun in </a:t>
            </a:r>
            <a:r>
              <a:rPr lang="en-US" sz="1100" dirty="0"/>
              <a:t>2014, </a:t>
            </a:r>
            <a:r>
              <a:rPr lang="en-US" sz="1100" dirty="0" smtClean="0"/>
              <a:t>involves </a:t>
            </a:r>
            <a:r>
              <a:rPr lang="en-US" sz="1100" dirty="0"/>
              <a:t>7 National laboratories and the National Center for Atmospheric Research (NCAR</a:t>
            </a:r>
            <a:r>
              <a:rPr lang="en-US" sz="1100" dirty="0" smtClean="0"/>
              <a:t>).</a:t>
            </a:r>
            <a:endParaRPr lang="en-US" sz="1100" dirty="0"/>
          </a:p>
        </p:txBody>
      </p:sp>
      <p:pic>
        <p:nvPicPr>
          <p:cNvPr id="24" name="Picture 23" descr="\\scnas5p.sc.science.doe.gov\geerger\My Documents\les_lg.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59012" y="3524186"/>
            <a:ext cx="2494174" cy="179782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152632"/>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4294967295"/>
          </p:nvPr>
        </p:nvSpPr>
        <p:spPr>
          <a:xfrm>
            <a:off x="170121" y="2286874"/>
            <a:ext cx="5867400" cy="4032050"/>
          </a:xfrm>
          <a:prstGeom prst="rect">
            <a:avLst/>
          </a:prstGeom>
        </p:spPr>
        <p:txBody>
          <a:bodyPr>
            <a:noAutofit/>
          </a:bodyPr>
          <a:lstStyle/>
          <a:p>
            <a:pPr marL="171450" indent="-171450">
              <a:lnSpc>
                <a:spcPct val="100000"/>
              </a:lnSpc>
              <a:spcBef>
                <a:spcPts val="0"/>
              </a:spcBef>
              <a:spcAft>
                <a:spcPts val="1200"/>
              </a:spcAft>
              <a:buFont typeface="Wingdings" pitchFamily="2" charset="2"/>
              <a:buChar char="§"/>
            </a:pPr>
            <a:r>
              <a:rPr lang="en-US" sz="1800" b="0" dirty="0" smtClean="0">
                <a:solidFill>
                  <a:schemeClr val="tx1"/>
                </a:solidFill>
                <a:latin typeface="Calibri" pitchFamily="34" charset="0"/>
              </a:rPr>
              <a:t>Target regions chosen </a:t>
            </a:r>
            <a:r>
              <a:rPr lang="en-US" sz="1800" b="0" dirty="0">
                <a:solidFill>
                  <a:schemeClr val="tx1"/>
                </a:solidFill>
                <a:latin typeface="Calibri" pitchFamily="34" charset="0"/>
              </a:rPr>
              <a:t>are globally important, climatically sensitive, and </a:t>
            </a:r>
            <a:r>
              <a:rPr lang="en-US" sz="1800" b="0" dirty="0" smtClean="0">
                <a:solidFill>
                  <a:schemeClr val="tx1"/>
                </a:solidFill>
                <a:latin typeface="Calibri" pitchFamily="34" charset="0"/>
              </a:rPr>
              <a:t>understudied/underrepresented </a:t>
            </a:r>
            <a:r>
              <a:rPr lang="en-US" sz="1800" b="0" dirty="0">
                <a:solidFill>
                  <a:schemeClr val="tx1"/>
                </a:solidFill>
                <a:latin typeface="Calibri" pitchFamily="34" charset="0"/>
              </a:rPr>
              <a:t>in predictive </a:t>
            </a:r>
            <a:r>
              <a:rPr lang="en-US" sz="1800" b="0" dirty="0" smtClean="0">
                <a:solidFill>
                  <a:schemeClr val="tx1"/>
                </a:solidFill>
                <a:latin typeface="Calibri" pitchFamily="34" charset="0"/>
              </a:rPr>
              <a:t>models.</a:t>
            </a:r>
          </a:p>
          <a:p>
            <a:pPr marL="171450" indent="-171450">
              <a:lnSpc>
                <a:spcPct val="100000"/>
              </a:lnSpc>
              <a:spcBef>
                <a:spcPts val="0"/>
              </a:spcBef>
              <a:spcAft>
                <a:spcPts val="1200"/>
              </a:spcAft>
              <a:buFont typeface="Wingdings" pitchFamily="2" charset="2"/>
              <a:buChar char="§"/>
            </a:pPr>
            <a:r>
              <a:rPr lang="en-US" sz="1800" b="0" dirty="0">
                <a:solidFill>
                  <a:schemeClr val="tx1"/>
                </a:solidFill>
                <a:latin typeface="Calibri" pitchFamily="34" charset="0"/>
              </a:rPr>
              <a:t>NGEE projects combine field and laboratory studies, observations, and multi-scale model simulation, coordinating with ARM mobile </a:t>
            </a:r>
            <a:r>
              <a:rPr lang="en-US" sz="1800" b="0" dirty="0" smtClean="0">
                <a:solidFill>
                  <a:schemeClr val="tx1"/>
                </a:solidFill>
                <a:latin typeface="Calibri" pitchFamily="34" charset="0"/>
              </a:rPr>
              <a:t>campaigns.</a:t>
            </a:r>
          </a:p>
          <a:p>
            <a:pPr marL="171450" indent="-171450">
              <a:lnSpc>
                <a:spcPct val="100000"/>
              </a:lnSpc>
              <a:spcBef>
                <a:spcPts val="0"/>
              </a:spcBef>
              <a:spcAft>
                <a:spcPts val="1200"/>
              </a:spcAft>
              <a:buFont typeface="Wingdings" pitchFamily="2" charset="2"/>
              <a:buChar char="§"/>
            </a:pPr>
            <a:r>
              <a:rPr lang="en-US" sz="1800" b="1" dirty="0" smtClean="0">
                <a:solidFill>
                  <a:schemeClr val="tx1"/>
                </a:solidFill>
                <a:latin typeface="Calibri" pitchFamily="34" charset="0"/>
              </a:rPr>
              <a:t>NGEE-Arctic </a:t>
            </a:r>
            <a:r>
              <a:rPr lang="en-US" sz="1800" dirty="0" smtClean="0">
                <a:solidFill>
                  <a:schemeClr val="tx1"/>
                </a:solidFill>
                <a:latin typeface="Calibri" pitchFamily="34" charset="0"/>
              </a:rPr>
              <a:t>(FY2012-2022): Warming of permafrost soils will release vast amounts of CO</a:t>
            </a:r>
            <a:r>
              <a:rPr lang="en-US" sz="1800" baseline="-25000" dirty="0" smtClean="0">
                <a:solidFill>
                  <a:schemeClr val="tx1"/>
                </a:solidFill>
                <a:latin typeface="Calibri" pitchFamily="34" charset="0"/>
              </a:rPr>
              <a:t>2 </a:t>
            </a:r>
            <a:r>
              <a:rPr lang="en-US" sz="1800" dirty="0" smtClean="0">
                <a:solidFill>
                  <a:schemeClr val="tx1"/>
                </a:solidFill>
                <a:latin typeface="Calibri" pitchFamily="34" charset="0"/>
              </a:rPr>
              <a:t>and/or CH</a:t>
            </a:r>
            <a:r>
              <a:rPr lang="en-US" sz="1800" baseline="-25000" dirty="0" smtClean="0">
                <a:solidFill>
                  <a:schemeClr val="tx1"/>
                </a:solidFill>
                <a:latin typeface="Calibri" pitchFamily="34" charset="0"/>
              </a:rPr>
              <a:t>4</a:t>
            </a:r>
            <a:r>
              <a:rPr lang="en-US" sz="1800" dirty="0" smtClean="0">
                <a:solidFill>
                  <a:schemeClr val="tx1"/>
                </a:solidFill>
                <a:latin typeface="Calibri" pitchFamily="34" charset="0"/>
              </a:rPr>
              <a:t> to the atmosphere—a strong positive feedback to warming.</a:t>
            </a:r>
          </a:p>
          <a:p>
            <a:pPr marL="171450" indent="-171450">
              <a:lnSpc>
                <a:spcPct val="100000"/>
              </a:lnSpc>
              <a:spcBef>
                <a:spcPts val="0"/>
              </a:spcBef>
              <a:spcAft>
                <a:spcPts val="1200"/>
              </a:spcAft>
              <a:buFont typeface="Wingdings" pitchFamily="2" charset="2"/>
              <a:buChar char="§"/>
            </a:pPr>
            <a:r>
              <a:rPr lang="en-US" sz="1800" b="1" dirty="0" smtClean="0">
                <a:solidFill>
                  <a:schemeClr val="tx1"/>
                </a:solidFill>
                <a:latin typeface="Calibri" pitchFamily="34" charset="0"/>
              </a:rPr>
              <a:t>NGEE-Tropics </a:t>
            </a:r>
            <a:r>
              <a:rPr lang="en-US" sz="1800" dirty="0">
                <a:solidFill>
                  <a:schemeClr val="tx1"/>
                </a:solidFill>
                <a:latin typeface="Calibri" pitchFamily="34" charset="0"/>
              </a:rPr>
              <a:t>(FY2014-2023</a:t>
            </a:r>
            <a:r>
              <a:rPr lang="en-US" sz="1800" dirty="0" smtClean="0">
                <a:solidFill>
                  <a:schemeClr val="tx1"/>
                </a:solidFill>
                <a:latin typeface="Calibri" pitchFamily="34" charset="0"/>
              </a:rPr>
              <a:t>): Rainfall </a:t>
            </a:r>
            <a:r>
              <a:rPr lang="en-US" sz="1800" dirty="0">
                <a:solidFill>
                  <a:schemeClr val="tx1"/>
                </a:solidFill>
                <a:latin typeface="Calibri" pitchFamily="34" charset="0"/>
              </a:rPr>
              <a:t>stress on </a:t>
            </a:r>
            <a:r>
              <a:rPr lang="en-US" sz="1800" dirty="0" smtClean="0">
                <a:solidFill>
                  <a:schemeClr val="tx1"/>
                </a:solidFill>
                <a:latin typeface="Calibri" pitchFamily="34" charset="0"/>
              </a:rPr>
              <a:t>tropical ecosystems </a:t>
            </a:r>
            <a:r>
              <a:rPr lang="en-US" sz="1800" dirty="0">
                <a:solidFill>
                  <a:schemeClr val="tx1"/>
                </a:solidFill>
                <a:latin typeface="Calibri" pitchFamily="34" charset="0"/>
              </a:rPr>
              <a:t>and release </a:t>
            </a:r>
            <a:r>
              <a:rPr lang="en-US" sz="1800" dirty="0" smtClean="0">
                <a:solidFill>
                  <a:schemeClr val="tx1"/>
                </a:solidFill>
                <a:latin typeface="Calibri" pitchFamily="34" charset="0"/>
              </a:rPr>
              <a:t>of </a:t>
            </a:r>
            <a:r>
              <a:rPr lang="en-US" sz="1800" dirty="0">
                <a:solidFill>
                  <a:schemeClr val="tx1"/>
                </a:solidFill>
                <a:latin typeface="Calibri" pitchFamily="34" charset="0"/>
              </a:rPr>
              <a:t>biogenic aerosols impact cloud condensation nuclei</a:t>
            </a:r>
            <a:r>
              <a:rPr lang="en-US" sz="1800" dirty="0" smtClean="0">
                <a:solidFill>
                  <a:schemeClr val="tx1"/>
                </a:solidFill>
                <a:latin typeface="Calibri" pitchFamily="34" charset="0"/>
              </a:rPr>
              <a:t>.</a:t>
            </a:r>
            <a:endParaRPr lang="en-US" sz="1800" dirty="0">
              <a:solidFill>
                <a:schemeClr val="tx1"/>
              </a:solidFill>
              <a:latin typeface="Calibri" pitchFamily="34" charset="0"/>
            </a:endParaRPr>
          </a:p>
        </p:txBody>
      </p:sp>
      <p:sp>
        <p:nvSpPr>
          <p:cNvPr id="12" name="TextBox 11"/>
          <p:cNvSpPr txBox="1"/>
          <p:nvPr/>
        </p:nvSpPr>
        <p:spPr>
          <a:xfrm>
            <a:off x="221708" y="797431"/>
            <a:ext cx="8700583" cy="1323439"/>
          </a:xfrm>
          <a:prstGeom prst="rect">
            <a:avLst/>
          </a:prstGeom>
          <a:noFill/>
        </p:spPr>
        <p:txBody>
          <a:bodyPr wrap="square" rtlCol="0">
            <a:spAutoFit/>
          </a:bodyPr>
          <a:lstStyle/>
          <a:p>
            <a:pPr fontAlgn="base">
              <a:spcBef>
                <a:spcPct val="0"/>
              </a:spcBef>
              <a:spcAft>
                <a:spcPct val="0"/>
              </a:spcAft>
            </a:pPr>
            <a:r>
              <a:rPr lang="en-US" sz="2000" b="1" dirty="0" smtClean="0">
                <a:solidFill>
                  <a:srgbClr val="106636"/>
                </a:solidFill>
                <a:latin typeface="Calibri" pitchFamily="34" charset="0"/>
              </a:rPr>
              <a:t>NGEE—coordinated </a:t>
            </a:r>
            <a:r>
              <a:rPr lang="en-US" sz="2000" b="1" dirty="0">
                <a:solidFill>
                  <a:srgbClr val="106636"/>
                </a:solidFill>
                <a:latin typeface="Calibri" pitchFamily="34" charset="0"/>
              </a:rPr>
              <a:t>projects coupling terrestrial field experiments and process modeling to more rapidly improve the representation of terrestrial ecosystem processes in Earth system models thereby improving the quality of climate model projections.</a:t>
            </a:r>
          </a:p>
        </p:txBody>
      </p:sp>
      <p:sp>
        <p:nvSpPr>
          <p:cNvPr id="13" name="Rectangle 2"/>
          <p:cNvSpPr txBox="1">
            <a:spLocks noChangeArrowheads="1"/>
          </p:cNvSpPr>
          <p:nvPr/>
        </p:nvSpPr>
        <p:spPr bwMode="auto">
          <a:xfrm>
            <a:off x="152400" y="152400"/>
            <a:ext cx="9144000" cy="5984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a:lstStyle>
          <a:p>
            <a:pPr algn="l"/>
            <a:r>
              <a:rPr lang="en-US" sz="3000" b="1" dirty="0" smtClean="0">
                <a:solidFill>
                  <a:prstClr val="black"/>
                </a:solidFill>
                <a:latin typeface="Calibri" pitchFamily="34" charset="0"/>
              </a:rPr>
              <a:t>Next-generation Ecosystem Experiments (NGEE)</a:t>
            </a:r>
          </a:p>
        </p:txBody>
      </p:sp>
      <p:pic>
        <p:nvPicPr>
          <p:cNvPr id="14" name="Picture 2" descr="Landscape Processes"/>
          <p:cNvPicPr>
            <a:picLocks noChangeAspect="1" noChangeArrowheads="1"/>
          </p:cNvPicPr>
          <p:nvPr/>
        </p:nvPicPr>
        <p:blipFill>
          <a:blip r:embed="rId3" cstate="print"/>
          <a:srcRect r="47059" b="27059"/>
          <a:stretch>
            <a:fillRect/>
          </a:stretch>
        </p:blipFill>
        <p:spPr bwMode="auto">
          <a:xfrm>
            <a:off x="6722708" y="1879637"/>
            <a:ext cx="2345092" cy="2423262"/>
          </a:xfrm>
          <a:prstGeom prst="rect">
            <a:avLst/>
          </a:prstGeom>
          <a:noFill/>
        </p:spPr>
      </p:pic>
      <p:pic>
        <p:nvPicPr>
          <p:cNvPr id="7" name="Picture 2" descr="sunrisecax2"/>
          <p:cNvPicPr>
            <a:picLocks noChangeAspect="1" noChangeArrowheads="1"/>
          </p:cNvPicPr>
          <p:nvPr/>
        </p:nvPicPr>
        <p:blipFill>
          <a:blip r:embed="rId4" cstate="print"/>
          <a:srcRect/>
          <a:stretch>
            <a:fillRect/>
          </a:stretch>
        </p:blipFill>
        <p:spPr bwMode="auto">
          <a:xfrm>
            <a:off x="6080308" y="4302899"/>
            <a:ext cx="2998156" cy="2250301"/>
          </a:xfrm>
          <a:prstGeom prst="rect">
            <a:avLst/>
          </a:prstGeom>
          <a:noFill/>
          <a:ln w="9525">
            <a:solidFill>
              <a:schemeClr val="bg1"/>
            </a:solidFill>
            <a:miter lim="800000"/>
            <a:headEnd/>
            <a:tailEnd/>
          </a:ln>
        </p:spPr>
      </p:pic>
    </p:spTree>
    <p:extLst>
      <p:ext uri="{BB962C8B-B14F-4D97-AF65-F5344CB8AC3E}">
        <p14:creationId xmlns:p14="http://schemas.microsoft.com/office/powerpoint/2010/main" val="998944120"/>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4883" y="152400"/>
            <a:ext cx="3709670" cy="523220"/>
          </a:xfrm>
          <a:prstGeom prst="rect">
            <a:avLst/>
          </a:prstGeom>
          <a:noFill/>
        </p:spPr>
        <p:txBody>
          <a:bodyPr wrap="none" rtlCol="0">
            <a:spAutoFit/>
          </a:bodyPr>
          <a:lstStyle/>
          <a:p>
            <a:r>
              <a:rPr lang="en-US" sz="2800" b="1" dirty="0" smtClean="0">
                <a:latin typeface="Calibri" pitchFamily="34" charset="0"/>
              </a:rPr>
              <a:t>BER Funding Modalities</a:t>
            </a:r>
            <a:endParaRPr lang="en-US" sz="2800" b="1" dirty="0">
              <a:latin typeface="Calibri" pitchFamily="34" charset="0"/>
            </a:endParaRPr>
          </a:p>
        </p:txBody>
      </p:sp>
      <p:sp>
        <p:nvSpPr>
          <p:cNvPr id="6" name="Content Placeholder 1"/>
          <p:cNvSpPr txBox="1">
            <a:spLocks/>
          </p:cNvSpPr>
          <p:nvPr/>
        </p:nvSpPr>
        <p:spPr>
          <a:xfrm>
            <a:off x="157162" y="772602"/>
            <a:ext cx="8986838" cy="5621539"/>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300"/>
              </a:spcAft>
              <a:buFont typeface="Arial" charset="0"/>
              <a:buNone/>
            </a:pPr>
            <a:r>
              <a:rPr lang="en-US" sz="2200" dirty="0" smtClean="0">
                <a:latin typeface="Calibri" panose="020F0502020204030204" pitchFamily="34" charset="0"/>
              </a:rPr>
              <a:t>Grants to Academic/Private Institutions</a:t>
            </a:r>
          </a:p>
          <a:p>
            <a:pPr>
              <a:spcBef>
                <a:spcPts val="0"/>
              </a:spcBef>
              <a:spcAft>
                <a:spcPts val="300"/>
              </a:spcAft>
            </a:pPr>
            <a:r>
              <a:rPr lang="en-US" sz="2000" b="0" dirty="0" smtClean="0">
                <a:solidFill>
                  <a:schemeClr val="tx1"/>
                </a:solidFill>
                <a:latin typeface="Calibri" panose="020F0502020204030204" pitchFamily="34" charset="0"/>
              </a:rPr>
              <a:t>Response to specific targeted Funding Opportunity Announcements</a:t>
            </a:r>
          </a:p>
          <a:p>
            <a:pPr>
              <a:spcBef>
                <a:spcPts val="0"/>
              </a:spcBef>
              <a:spcAft>
                <a:spcPts val="300"/>
              </a:spcAft>
            </a:pPr>
            <a:r>
              <a:rPr lang="en-US" sz="2000" b="0" dirty="0" smtClean="0">
                <a:solidFill>
                  <a:schemeClr val="tx1"/>
                </a:solidFill>
                <a:latin typeface="Calibri" panose="020F0502020204030204" pitchFamily="34" charset="0"/>
              </a:rPr>
              <a:t>All proposals are merit reviewed, most by peer review panels</a:t>
            </a:r>
          </a:p>
          <a:p>
            <a:pPr>
              <a:spcBef>
                <a:spcPts val="0"/>
              </a:spcBef>
              <a:spcAft>
                <a:spcPts val="300"/>
              </a:spcAft>
            </a:pPr>
            <a:r>
              <a:rPr lang="en-US" sz="2000" b="0" dirty="0">
                <a:solidFill>
                  <a:schemeClr val="tx1"/>
                </a:solidFill>
                <a:latin typeface="Calibri" pitchFamily="34" charset="0"/>
              </a:rPr>
              <a:t>Most awards are made to single investigators (or collaborative teams of investigators at multiple institutions)</a:t>
            </a:r>
            <a:endParaRPr lang="en-US" sz="2000" b="0" dirty="0" smtClean="0">
              <a:solidFill>
                <a:schemeClr val="tx1"/>
              </a:solidFill>
              <a:latin typeface="Calibri" panose="020F0502020204030204" pitchFamily="34" charset="0"/>
            </a:endParaRPr>
          </a:p>
          <a:p>
            <a:pPr>
              <a:spcBef>
                <a:spcPts val="0"/>
              </a:spcBef>
              <a:spcAft>
                <a:spcPts val="300"/>
              </a:spcAft>
            </a:pPr>
            <a:r>
              <a:rPr lang="en-US" sz="2000" b="0" dirty="0" smtClean="0">
                <a:solidFill>
                  <a:schemeClr val="tx1"/>
                </a:solidFill>
                <a:latin typeface="Calibri" panose="020F0502020204030204" pitchFamily="34" charset="0"/>
              </a:rPr>
              <a:t>Collaborations between DOE labs and universities are encouraged</a:t>
            </a:r>
          </a:p>
          <a:p>
            <a:pPr>
              <a:spcBef>
                <a:spcPts val="0"/>
              </a:spcBef>
              <a:spcAft>
                <a:spcPts val="300"/>
              </a:spcAft>
            </a:pPr>
            <a:r>
              <a:rPr lang="en-US" sz="2000" b="0" dirty="0" smtClean="0">
                <a:solidFill>
                  <a:schemeClr val="tx1"/>
                </a:solidFill>
                <a:latin typeface="Calibri" panose="020F0502020204030204" pitchFamily="34" charset="0"/>
              </a:rPr>
              <a:t>Projects have a defined scope and project period</a:t>
            </a:r>
          </a:p>
          <a:p>
            <a:pPr>
              <a:lnSpc>
                <a:spcPct val="120000"/>
              </a:lnSpc>
              <a:spcBef>
                <a:spcPts val="0"/>
              </a:spcBef>
              <a:spcAft>
                <a:spcPts val="300"/>
              </a:spcAft>
              <a:buFont typeface="Arial" charset="0"/>
              <a:buNone/>
            </a:pPr>
            <a:r>
              <a:rPr lang="en-US" sz="2200" dirty="0" smtClean="0">
                <a:latin typeface="Calibri" panose="020F0502020204030204" pitchFamily="34" charset="0"/>
              </a:rPr>
              <a:t>Scientific Focus Areas (SFAs) – Integrated Team Funding to DOE Labs</a:t>
            </a:r>
          </a:p>
          <a:p>
            <a:pPr marL="231775" indent="-231775">
              <a:spcBef>
                <a:spcPts val="0"/>
              </a:spcBef>
              <a:spcAft>
                <a:spcPts val="300"/>
              </a:spcAft>
            </a:pPr>
            <a:r>
              <a:rPr lang="en-US" sz="2000" b="0" dirty="0" smtClean="0">
                <a:solidFill>
                  <a:schemeClr val="tx1"/>
                </a:solidFill>
                <a:latin typeface="Calibri" panose="020F0502020204030204" pitchFamily="34" charset="0"/>
              </a:rPr>
              <a:t>In 2009, </a:t>
            </a:r>
            <a:r>
              <a:rPr lang="en-US" sz="2000" b="0" u="sng" dirty="0" smtClean="0">
                <a:solidFill>
                  <a:schemeClr val="tx1"/>
                </a:solidFill>
                <a:latin typeface="Calibri" panose="020F0502020204030204" pitchFamily="34" charset="0"/>
              </a:rPr>
              <a:t>research programs</a:t>
            </a:r>
            <a:r>
              <a:rPr lang="en-US" sz="2000" b="0" dirty="0" smtClean="0">
                <a:solidFill>
                  <a:schemeClr val="tx1"/>
                </a:solidFill>
                <a:latin typeface="Calibri" panose="020F0502020204030204" pitchFamily="34" charset="0"/>
              </a:rPr>
              <a:t> map to broad BER research budget categories.</a:t>
            </a:r>
          </a:p>
          <a:p>
            <a:pPr marL="228600" indent="-228600">
              <a:spcBef>
                <a:spcPts val="0"/>
              </a:spcBef>
              <a:spcAft>
                <a:spcPts val="300"/>
              </a:spcAft>
            </a:pPr>
            <a:r>
              <a:rPr lang="en-US" sz="2000" b="0" dirty="0" smtClean="0">
                <a:solidFill>
                  <a:schemeClr val="tx1"/>
                </a:solidFill>
                <a:latin typeface="Calibri" panose="020F0502020204030204" pitchFamily="34" charset="0"/>
              </a:rPr>
              <a:t>SFAs must be coherent, cohesive, long-term programs that reflect coordination and collaboration among individual and teams of investigators across National Lab divisions and institutions. </a:t>
            </a:r>
          </a:p>
          <a:p>
            <a:pPr marL="228600" indent="-228600">
              <a:spcBef>
                <a:spcPts val="0"/>
              </a:spcBef>
              <a:spcAft>
                <a:spcPts val="300"/>
              </a:spcAft>
            </a:pPr>
            <a:r>
              <a:rPr lang="en-US" sz="2000" b="0" dirty="0" smtClean="0">
                <a:solidFill>
                  <a:schemeClr val="tx1"/>
                </a:solidFill>
                <a:latin typeface="Calibri" panose="020F0502020204030204" pitchFamily="34" charset="0"/>
              </a:rPr>
              <a:t>Strong management plans are essential</a:t>
            </a:r>
          </a:p>
          <a:p>
            <a:pPr marL="228600" indent="-228600">
              <a:spcBef>
                <a:spcPts val="0"/>
              </a:spcBef>
              <a:spcAft>
                <a:spcPts val="300"/>
              </a:spcAft>
            </a:pPr>
            <a:r>
              <a:rPr lang="en-US" sz="2000" b="0" dirty="0" smtClean="0">
                <a:solidFill>
                  <a:schemeClr val="tx1"/>
                </a:solidFill>
                <a:latin typeface="Calibri" panose="020F0502020204030204" pitchFamily="34" charset="0"/>
              </a:rPr>
              <a:t>SFAs established by competitive merit review; progress is evaluated on annual basis and triennial peer reviews (often on-site)</a:t>
            </a:r>
          </a:p>
        </p:txBody>
      </p:sp>
    </p:spTree>
    <p:extLst>
      <p:ext uri="{BB962C8B-B14F-4D97-AF65-F5344CB8AC3E}">
        <p14:creationId xmlns:p14="http://schemas.microsoft.com/office/powerpoint/2010/main" val="34994845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bwMode="auto">
          <a:xfrm>
            <a:off x="61752" y="152401"/>
            <a:ext cx="473884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pPr defTabSz="914400">
              <a:spcBef>
                <a:spcPct val="20000"/>
              </a:spcBef>
              <a:buClr>
                <a:schemeClr val="accent1"/>
              </a:buClr>
              <a:buSzPct val="76000"/>
            </a:pPr>
            <a:r>
              <a:rPr lang="en-US" sz="2000" dirty="0" smtClean="0">
                <a:latin typeface="Calibri" panose="020F0502020204030204" pitchFamily="34" charset="0"/>
              </a:rPr>
              <a:t>BER strategic science directions are </a:t>
            </a:r>
            <a:r>
              <a:rPr lang="en-US" sz="2000" dirty="0" smtClean="0">
                <a:latin typeface="Calibri" panose="020F0502020204030204" pitchFamily="34" charset="0"/>
              </a:rPr>
              <a:t>guided by </a:t>
            </a:r>
            <a:r>
              <a:rPr lang="en-US" sz="2000" dirty="0" smtClean="0">
                <a:latin typeface="Calibri" panose="020F0502020204030204" pitchFamily="34" charset="0"/>
              </a:rPr>
              <a:t>input from the </a:t>
            </a:r>
            <a:r>
              <a:rPr lang="en-US" sz="2000" dirty="0" smtClean="0">
                <a:latin typeface="Calibri" panose="020F0502020204030204" pitchFamily="34" charset="0"/>
              </a:rPr>
              <a:t>research community, scientific </a:t>
            </a:r>
            <a:r>
              <a:rPr lang="en-US" sz="2000" dirty="0" smtClean="0">
                <a:latin typeface="Calibri" panose="020F0502020204030204" pitchFamily="34" charset="0"/>
              </a:rPr>
              <a:t>workshops, </a:t>
            </a:r>
            <a:r>
              <a:rPr lang="en-US" sz="2000" dirty="0" smtClean="0">
                <a:latin typeface="Calibri" panose="020F0502020204030204" pitchFamily="34" charset="0"/>
              </a:rPr>
              <a:t>the National Science and Technology Council, the National </a:t>
            </a:r>
            <a:r>
              <a:rPr lang="en-US" sz="2000" dirty="0" smtClean="0">
                <a:latin typeface="Calibri" panose="020F0502020204030204" pitchFamily="34" charset="0"/>
              </a:rPr>
              <a:t>Academy of Sciences and </a:t>
            </a:r>
            <a:r>
              <a:rPr lang="en-US" sz="2000" dirty="0" smtClean="0">
                <a:latin typeface="Calibri" panose="020F0502020204030204" pitchFamily="34" charset="0"/>
              </a:rPr>
              <a:t>BERAC.</a:t>
            </a:r>
            <a:endParaRPr lang="en-US" sz="2000" dirty="0" smtClean="0">
              <a:latin typeface="Calibri" panose="020F0502020204030204" pitchFamily="34" charset="0"/>
            </a:endParaRPr>
          </a:p>
        </p:txBody>
      </p:sp>
      <p:grpSp>
        <p:nvGrpSpPr>
          <p:cNvPr id="20" name="Group 19"/>
          <p:cNvGrpSpPr/>
          <p:nvPr/>
        </p:nvGrpSpPr>
        <p:grpSpPr>
          <a:xfrm>
            <a:off x="0" y="3505200"/>
            <a:ext cx="9144000" cy="1371600"/>
            <a:chOff x="0" y="2674620"/>
            <a:chExt cx="9144000" cy="1508760"/>
          </a:xfrm>
        </p:grpSpPr>
        <p:pic>
          <p:nvPicPr>
            <p:cNvPr id="3" name="Picture 2" descr="JGI Workshop Report 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6636" y="2674620"/>
              <a:ext cx="1166568" cy="15087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4594" y="2674620"/>
              <a:ext cx="1172611" cy="1508760"/>
            </a:xfrm>
            <a:prstGeom prst="rect">
              <a:avLst/>
            </a:prstGeom>
            <a:ln>
              <a:noFill/>
            </a:ln>
            <a:effectLst>
              <a:outerShdw blurRad="190500" algn="tl" rotWithShape="0">
                <a:srgbClr val="000000">
                  <a:alpha val="70000"/>
                </a:srgbClr>
              </a:outerShdw>
            </a:effectLst>
          </p:spPr>
        </p:pic>
        <p:pic>
          <p:nvPicPr>
            <p:cNvPr id="7" name="Picture 6" descr="user facilities report cover">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01938" y="2674620"/>
              <a:ext cx="1093237" cy="15087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012" t="11311" r="24995" b="7867"/>
            <a:stretch/>
          </p:blipFill>
          <p:spPr bwMode="auto">
            <a:xfrm>
              <a:off x="7959021" y="2674620"/>
              <a:ext cx="1184979" cy="15087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19" name="Picture 68" descr="CCycleCover_front_small"/>
            <p:cNvPicPr>
              <a:picLocks noChangeAspect="1" noChangeArrowheads="1"/>
            </p:cNvPicPr>
            <p:nvPr/>
          </p:nvPicPr>
          <p:blipFill>
            <a:blip r:embed="rId8" cstate="print"/>
            <a:srcRect/>
            <a:stretch>
              <a:fillRect/>
            </a:stretch>
          </p:blipFill>
          <p:spPr bwMode="auto">
            <a:xfrm>
              <a:off x="0" y="2674620"/>
              <a:ext cx="1165860" cy="1508760"/>
            </a:xfrm>
            <a:prstGeom prst="rect">
              <a:avLst/>
            </a:prstGeom>
            <a:ln>
              <a:noFill/>
            </a:ln>
            <a:effectLst>
              <a:outerShdw blurRad="190500" algn="tl" rotWithShape="0">
                <a:srgbClr val="000000">
                  <a:alpha val="70000"/>
                </a:srgbClr>
              </a:outerShdw>
            </a:effectLst>
          </p:spPr>
        </p:pic>
        <p:pic>
          <p:nvPicPr>
            <p:cNvPr id="2050"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3037" t="14992" r="33929" b="10007"/>
            <a:stretch/>
          </p:blipFill>
          <p:spPr bwMode="auto">
            <a:xfrm>
              <a:off x="2295939" y="2674620"/>
              <a:ext cx="1181963" cy="15087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14"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4344" t="11042" r="25978" b="8607"/>
            <a:stretch/>
          </p:blipFill>
          <p:spPr bwMode="auto">
            <a:xfrm>
              <a:off x="6837966" y="2674620"/>
              <a:ext cx="1142322" cy="15087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3747" t="17489" r="35334" b="12511"/>
            <a:stretch/>
          </p:blipFill>
          <p:spPr bwMode="auto">
            <a:xfrm>
              <a:off x="5673909" y="2674620"/>
              <a:ext cx="1185323" cy="15087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grpSp>
      <p:grpSp>
        <p:nvGrpSpPr>
          <p:cNvPr id="17" name="Group 16"/>
          <p:cNvGrpSpPr/>
          <p:nvPr/>
        </p:nvGrpSpPr>
        <p:grpSpPr>
          <a:xfrm>
            <a:off x="0" y="5029200"/>
            <a:ext cx="9144000" cy="1371600"/>
            <a:chOff x="0" y="2674620"/>
            <a:chExt cx="9144000" cy="1508760"/>
          </a:xfrm>
        </p:grpSpPr>
        <p:pic>
          <p:nvPicPr>
            <p:cNvPr id="21" name="Picture 3"/>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1267" t="14007" r="32668" b="10842"/>
            <a:stretch/>
          </p:blipFill>
          <p:spPr bwMode="auto">
            <a:xfrm>
              <a:off x="0" y="2674620"/>
              <a:ext cx="1158465" cy="1508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1648" t="14073" r="32433" b="10581"/>
            <a:stretch/>
          </p:blipFill>
          <p:spPr bwMode="auto">
            <a:xfrm>
              <a:off x="6853977" y="2674620"/>
              <a:ext cx="1150793" cy="1508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5"/>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1267" t="18627" r="33214" b="10942"/>
            <a:stretch/>
          </p:blipFill>
          <p:spPr bwMode="auto">
            <a:xfrm>
              <a:off x="4536975" y="2674620"/>
              <a:ext cx="1217429" cy="1508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6"/>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1267" t="13805" r="32668" b="11646"/>
            <a:stretch/>
          </p:blipFill>
          <p:spPr bwMode="auto">
            <a:xfrm>
              <a:off x="7976168" y="2674620"/>
              <a:ext cx="1167832" cy="1508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31369" t="13524" r="32381" b="11047"/>
            <a:stretch/>
          </p:blipFill>
          <p:spPr bwMode="auto">
            <a:xfrm>
              <a:off x="3405433" y="2674620"/>
              <a:ext cx="1160145" cy="1508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31429" t="13524" r="32381" b="10952"/>
            <a:stretch/>
          </p:blipFill>
          <p:spPr bwMode="auto">
            <a:xfrm>
              <a:off x="5725801" y="2674620"/>
              <a:ext cx="1156779" cy="1508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31395" t="14026" r="32497" b="10983"/>
            <a:stretch/>
          </p:blipFill>
          <p:spPr bwMode="auto">
            <a:xfrm>
              <a:off x="1129862" y="2674620"/>
              <a:ext cx="1162321" cy="1508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31250" t="13619" r="32270" b="11143"/>
            <a:stretch/>
          </p:blipFill>
          <p:spPr bwMode="auto">
            <a:xfrm>
              <a:off x="2263580" y="2674620"/>
              <a:ext cx="1170456" cy="1508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8" name="Picture 6"/>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31309" t="13809" r="32144" b="10952"/>
          <a:stretch/>
        </p:blipFill>
        <p:spPr bwMode="auto">
          <a:xfrm>
            <a:off x="2411897" y="1787693"/>
            <a:ext cx="1066005"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31190" t="13524" r="32321" b="10952"/>
          <a:stretch/>
        </p:blipFill>
        <p:spPr bwMode="auto">
          <a:xfrm>
            <a:off x="1249852" y="1787693"/>
            <a:ext cx="1060265"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36416" t="18000" r="37262" b="28000"/>
          <a:stretch/>
        </p:blipFill>
        <p:spPr bwMode="auto">
          <a:xfrm>
            <a:off x="8074272" y="1883471"/>
            <a:ext cx="1069728" cy="137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11" name="Picture 10"/>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991435" y="464288"/>
            <a:ext cx="1070823" cy="1371600"/>
          </a:xfrm>
          <a:prstGeom prst="rect">
            <a:avLst/>
          </a:prstGeom>
          <a:ln>
            <a:noFill/>
          </a:ln>
          <a:effectLst>
            <a:outerShdw blurRad="190500" algn="tl" rotWithShape="0">
              <a:srgbClr val="000000">
                <a:alpha val="70000"/>
              </a:srgbClr>
            </a:outerShdw>
          </a:effectLst>
        </p:spPr>
      </p:pic>
      <p:pic>
        <p:nvPicPr>
          <p:cNvPr id="8" name="Picture 2"/>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33193" t="13386" r="34247" b="32687"/>
          <a:stretch/>
        </p:blipFill>
        <p:spPr bwMode="auto">
          <a:xfrm>
            <a:off x="8093879" y="457200"/>
            <a:ext cx="1035179" cy="137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18" name="Picture 17" descr="New Biology.jpg"/>
          <p:cNvPicPr>
            <a:picLocks noChangeAspect="1"/>
          </p:cNvPicPr>
          <p:nvPr/>
        </p:nvPicPr>
        <p:blipFill>
          <a:blip r:embed="rId25" cstate="print"/>
          <a:srcRect l="1238" t="3905"/>
          <a:stretch>
            <a:fillRect/>
          </a:stretch>
        </p:blipFill>
        <p:spPr>
          <a:xfrm>
            <a:off x="6975424" y="1912088"/>
            <a:ext cx="1057250" cy="1371600"/>
          </a:xfrm>
          <a:prstGeom prst="rect">
            <a:avLst/>
          </a:prstGeom>
          <a:ln>
            <a:solidFill>
              <a:schemeClr val="tx1"/>
            </a:solidFill>
          </a:ln>
          <a:effectLst>
            <a:outerShdw blurRad="292100" dist="139700" dir="2700000" algn="tl" rotWithShape="0">
              <a:srgbClr val="333333">
                <a:alpha val="65000"/>
              </a:srgbClr>
            </a:outerShdw>
          </a:effectLst>
        </p:spPr>
      </p:pic>
      <p:pic>
        <p:nvPicPr>
          <p:cNvPr id="3081" name="Picture 9"/>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36488" t="18096" r="37322" b="22762"/>
          <a:stretch/>
        </p:blipFill>
        <p:spPr bwMode="auto">
          <a:xfrm>
            <a:off x="5938430" y="1835888"/>
            <a:ext cx="1039255" cy="1466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l="31429" t="13715" r="32270" b="11238"/>
          <a:stretch/>
        </p:blipFill>
        <p:spPr bwMode="auto">
          <a:xfrm>
            <a:off x="5933928" y="457200"/>
            <a:ext cx="1061530" cy="137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3083" name="Picture 11"/>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31369" t="13809" r="32271" b="11047"/>
          <a:stretch/>
        </p:blipFill>
        <p:spPr bwMode="auto">
          <a:xfrm>
            <a:off x="4876507" y="1870803"/>
            <a:ext cx="1061923" cy="137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49387"/>
          <a:stretch/>
        </p:blipFill>
        <p:spPr bwMode="auto">
          <a:xfrm>
            <a:off x="4846507" y="464288"/>
            <a:ext cx="107351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830485"/>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299938" cy="1015663"/>
          </a:xfrm>
          <a:prstGeom prst="rect">
            <a:avLst/>
          </a:prstGeom>
          <a:noFill/>
        </p:spPr>
        <p:txBody>
          <a:bodyPr wrap="square" rtlCol="0">
            <a:spAutoFit/>
          </a:bodyPr>
          <a:lstStyle/>
          <a:p>
            <a:r>
              <a:rPr lang="en-US" sz="3000" b="1" dirty="0" smtClean="0">
                <a:latin typeface="Calibri" pitchFamily="34" charset="0"/>
              </a:rPr>
              <a:t>Cross-fertilization, Collaboration, and Partnering Opportunities between BER and BES (and ASCR)</a:t>
            </a:r>
            <a:endParaRPr lang="en-US" sz="3000" b="1" dirty="0">
              <a:latin typeface="Calibri" pitchFamily="34" charset="0"/>
            </a:endParaRPr>
          </a:p>
        </p:txBody>
      </p:sp>
      <p:sp>
        <p:nvSpPr>
          <p:cNvPr id="3" name="TextBox 2"/>
          <p:cNvSpPr txBox="1"/>
          <p:nvPr/>
        </p:nvSpPr>
        <p:spPr>
          <a:xfrm>
            <a:off x="381000" y="1295400"/>
            <a:ext cx="8147538" cy="430887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smtClean="0"/>
              <a:t>Continued collaboration and partnerships on instrumentation at the user facilities</a:t>
            </a:r>
          </a:p>
          <a:p>
            <a:pPr marL="285750" indent="-285750">
              <a:spcAft>
                <a:spcPts val="600"/>
              </a:spcAft>
              <a:buFont typeface="Arial" panose="020B0604020202020204" pitchFamily="34" charset="0"/>
              <a:buChar char="•"/>
            </a:pPr>
            <a:r>
              <a:rPr lang="en-US" dirty="0" smtClean="0"/>
              <a:t>Joint user facility calls for projects that leverage capabilities across the programs</a:t>
            </a:r>
          </a:p>
          <a:p>
            <a:pPr marL="285750" indent="-285750">
              <a:spcAft>
                <a:spcPts val="600"/>
              </a:spcAft>
              <a:buFont typeface="Arial" panose="020B0604020202020204" pitchFamily="34" charset="0"/>
              <a:buChar char="•"/>
            </a:pPr>
            <a:r>
              <a:rPr lang="en-US" dirty="0"/>
              <a:t>Mutual participation in Principal Investigator/contractor </a:t>
            </a:r>
            <a:r>
              <a:rPr lang="en-US" dirty="0" smtClean="0"/>
              <a:t>meetings</a:t>
            </a:r>
          </a:p>
          <a:p>
            <a:pPr marL="285750" indent="-285750">
              <a:spcAft>
                <a:spcPts val="600"/>
              </a:spcAft>
              <a:buFont typeface="Arial" panose="020B0604020202020204" pitchFamily="34" charset="0"/>
              <a:buChar char="•"/>
            </a:pPr>
            <a:r>
              <a:rPr lang="en-US" dirty="0" smtClean="0"/>
              <a:t>Community workshops to identify scientific opportunities and knowledge gaps between programs</a:t>
            </a:r>
          </a:p>
          <a:p>
            <a:pPr marL="742950" lvl="1" indent="-285750">
              <a:spcAft>
                <a:spcPts val="600"/>
              </a:spcAft>
              <a:buFont typeface="Arial" panose="020B0604020202020204" pitchFamily="34" charset="0"/>
              <a:buChar char="•"/>
            </a:pPr>
            <a:r>
              <a:rPr lang="en-US" dirty="0" smtClean="0"/>
              <a:t>BES Biomolecular Materials</a:t>
            </a:r>
          </a:p>
          <a:p>
            <a:pPr marL="742950" lvl="1" indent="-285750">
              <a:spcAft>
                <a:spcPts val="600"/>
              </a:spcAft>
              <a:buFont typeface="Arial" panose="020B0604020202020204" pitchFamily="34" charset="0"/>
              <a:buChar char="•"/>
            </a:pPr>
            <a:r>
              <a:rPr lang="en-US" dirty="0" smtClean="0"/>
              <a:t>BES Photochemistry and Biochemistry</a:t>
            </a:r>
          </a:p>
          <a:p>
            <a:pPr marL="742950" lvl="1" indent="-285750">
              <a:spcAft>
                <a:spcPts val="600"/>
              </a:spcAft>
              <a:buFont typeface="Arial" panose="020B0604020202020204" pitchFamily="34" charset="0"/>
              <a:buChar char="•"/>
            </a:pPr>
            <a:r>
              <a:rPr lang="en-US" dirty="0" smtClean="0"/>
              <a:t>BER Genomic Science (</a:t>
            </a:r>
            <a:r>
              <a:rPr lang="en-US" dirty="0" err="1" smtClean="0"/>
              <a:t>Biodesign</a:t>
            </a:r>
            <a:r>
              <a:rPr lang="en-US" dirty="0" smtClean="0"/>
              <a:t>)</a:t>
            </a:r>
          </a:p>
          <a:p>
            <a:pPr marL="742950" lvl="1" indent="-285750">
              <a:spcAft>
                <a:spcPts val="600"/>
              </a:spcAft>
              <a:buFont typeface="Arial" panose="020B0604020202020204" pitchFamily="34" charset="0"/>
              <a:buChar char="•"/>
            </a:pPr>
            <a:r>
              <a:rPr lang="en-US" dirty="0" smtClean="0"/>
              <a:t>BER Mesoscale and </a:t>
            </a:r>
            <a:r>
              <a:rPr lang="en-US" dirty="0" err="1" smtClean="0"/>
              <a:t>Bioimaging</a:t>
            </a:r>
            <a:endParaRPr lang="en-US" dirty="0" smtClean="0"/>
          </a:p>
          <a:p>
            <a:pPr marL="285750" indent="-285750">
              <a:spcAft>
                <a:spcPts val="600"/>
              </a:spcAft>
              <a:buFont typeface="Arial" panose="020B0604020202020204" pitchFamily="34" charset="0"/>
              <a:buChar char="•"/>
            </a:pPr>
            <a:r>
              <a:rPr lang="en-US" dirty="0" smtClean="0"/>
              <a:t>Enable data analysis and integration across BER and BES programs (</a:t>
            </a:r>
            <a:r>
              <a:rPr lang="en-US" dirty="0" err="1" smtClean="0"/>
              <a:t>Kbase</a:t>
            </a:r>
            <a:r>
              <a:rPr lang="en-US" dirty="0" smtClean="0"/>
              <a:t> – Computational Materials Science – Computational Chemistry) </a:t>
            </a:r>
          </a:p>
        </p:txBody>
      </p:sp>
    </p:spTree>
    <p:extLst>
      <p:ext uri="{BB962C8B-B14F-4D97-AF65-F5344CB8AC3E}">
        <p14:creationId xmlns:p14="http://schemas.microsoft.com/office/powerpoint/2010/main" val="12804949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610600" cy="553998"/>
          </a:xfrm>
          <a:prstGeom prst="rect">
            <a:avLst/>
          </a:prstGeom>
        </p:spPr>
        <p:txBody>
          <a:bodyPr wrap="square">
            <a:spAutoFit/>
          </a:bodyPr>
          <a:lstStyle/>
          <a:p>
            <a:r>
              <a:rPr lang="en-US" sz="3000" b="1" dirty="0" smtClean="0">
                <a:latin typeface="Calibri" pitchFamily="34" charset="0"/>
              </a:rPr>
              <a:t>BER Scientific User Facilities—Collaborative projects</a:t>
            </a:r>
            <a:endParaRPr lang="en-US" sz="3000" dirty="0">
              <a:latin typeface="Calibri" pitchFamily="34" charset="0"/>
            </a:endParaRPr>
          </a:p>
        </p:txBody>
      </p:sp>
      <p:sp>
        <p:nvSpPr>
          <p:cNvPr id="5" name="Rectangle 4"/>
          <p:cNvSpPr/>
          <p:nvPr/>
        </p:nvSpPr>
        <p:spPr>
          <a:xfrm>
            <a:off x="327837" y="838200"/>
            <a:ext cx="6172200" cy="2616101"/>
          </a:xfrm>
          <a:prstGeom prst="rect">
            <a:avLst/>
          </a:prstGeom>
        </p:spPr>
        <p:txBody>
          <a:bodyPr wrap="square">
            <a:spAutoFit/>
          </a:bodyPr>
          <a:lstStyle/>
          <a:p>
            <a:r>
              <a:rPr lang="en-US" sz="2000" b="1" dirty="0">
                <a:solidFill>
                  <a:schemeClr val="accent3">
                    <a:lumMod val="50000"/>
                  </a:schemeClr>
                </a:solidFill>
                <a:latin typeface="Calibri" panose="020F0502020204030204" pitchFamily="34" charset="0"/>
              </a:rPr>
              <a:t>JGI – EMSL Collaborative Science Initiative </a:t>
            </a:r>
          </a:p>
          <a:p>
            <a:pPr marL="285750" indent="-285750">
              <a:buFont typeface="Arial" panose="020B0604020202020204" pitchFamily="34" charset="0"/>
              <a:buChar char="•"/>
            </a:pPr>
            <a:r>
              <a:rPr lang="en-US" dirty="0" smtClean="0">
                <a:latin typeface="Calibri" panose="020F0502020204030204" pitchFamily="34" charset="0"/>
              </a:rPr>
              <a:t>Opportunity to combine the power of genomics and molecular characterization in one research project </a:t>
            </a:r>
          </a:p>
          <a:p>
            <a:pPr marL="285750" indent="-285750">
              <a:buFont typeface="Arial" panose="020B0604020202020204" pitchFamily="34" charset="0"/>
              <a:buChar char="•"/>
            </a:pPr>
            <a:r>
              <a:rPr lang="en-US" dirty="0" smtClean="0">
                <a:latin typeface="Calibri" panose="020F0502020204030204" pitchFamily="34" charset="0"/>
              </a:rPr>
              <a:t>Mission focus on energy, environment and basic research</a:t>
            </a:r>
          </a:p>
          <a:p>
            <a:pPr marL="742950" lvl="1" indent="-285750">
              <a:buFont typeface="Arial" panose="020B0604020202020204" pitchFamily="34" charset="0"/>
              <a:buChar char="•"/>
            </a:pPr>
            <a:r>
              <a:rPr lang="en-US" dirty="0" smtClean="0">
                <a:latin typeface="Calibri" panose="020F0502020204030204" pitchFamily="34" charset="0"/>
              </a:rPr>
              <a:t>Biofuels and </a:t>
            </a:r>
            <a:r>
              <a:rPr lang="en-US" dirty="0" err="1" smtClean="0">
                <a:latin typeface="Calibri" panose="020F0502020204030204" pitchFamily="34" charset="0"/>
              </a:rPr>
              <a:t>bioproducts</a:t>
            </a:r>
            <a:endParaRPr lang="en-US" dirty="0" smtClean="0">
              <a:latin typeface="Calibri" panose="020F0502020204030204" pitchFamily="34" charset="0"/>
            </a:endParaRPr>
          </a:p>
          <a:p>
            <a:pPr marL="742950" lvl="1" indent="-285750">
              <a:buFont typeface="Arial" panose="020B0604020202020204" pitchFamily="34" charset="0"/>
              <a:buChar char="•"/>
            </a:pPr>
            <a:r>
              <a:rPr lang="en-US" dirty="0" smtClean="0">
                <a:latin typeface="Calibri" panose="020F0502020204030204" pitchFamily="34" charset="0"/>
              </a:rPr>
              <a:t>Plant-microbe interactions in the context of climate change</a:t>
            </a:r>
          </a:p>
          <a:p>
            <a:pPr marL="742950" lvl="1" indent="-285750">
              <a:buFont typeface="Arial" panose="020B0604020202020204" pitchFamily="34" charset="0"/>
              <a:buChar char="•"/>
            </a:pPr>
            <a:r>
              <a:rPr lang="en-US" dirty="0" smtClean="0">
                <a:latin typeface="Calibri" panose="020F0502020204030204" pitchFamily="34" charset="0"/>
              </a:rPr>
              <a:t>Biogeochemistry of select inorganic elements</a:t>
            </a:r>
          </a:p>
          <a:p>
            <a:pPr marL="285750" indent="-285750">
              <a:buFont typeface="Arial" panose="020B0604020202020204" pitchFamily="34" charset="0"/>
              <a:buChar char="•"/>
            </a:pPr>
            <a:r>
              <a:rPr lang="en-US" dirty="0">
                <a:latin typeface="Calibri" panose="020F0502020204030204" pitchFamily="34" charset="0"/>
              </a:rPr>
              <a:t>G</a:t>
            </a:r>
            <a:r>
              <a:rPr lang="en-US" dirty="0" smtClean="0">
                <a:latin typeface="Calibri" panose="020F0502020204030204" pitchFamily="34" charset="0"/>
              </a:rPr>
              <a:t>enerate datasets unique to </a:t>
            </a:r>
            <a:r>
              <a:rPr lang="en-US" dirty="0">
                <a:latin typeface="Calibri" panose="020F0502020204030204" pitchFamily="34" charset="0"/>
              </a:rPr>
              <a:t>both user facilities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8514" y="892490"/>
            <a:ext cx="2186816" cy="1622109"/>
          </a:xfrm>
          <a:prstGeom prst="rect">
            <a:avLst/>
          </a:prstGeom>
        </p:spPr>
      </p:pic>
      <p:pic>
        <p:nvPicPr>
          <p:cNvPr id="9" name="Picture 8" descr="Inline imag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7363" y="2667000"/>
            <a:ext cx="1181100" cy="64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emsl_logo_home.png"/>
          <p:cNvPicPr>
            <a:picLocks noChangeAspect="1"/>
          </p:cNvPicPr>
          <p:nvPr/>
        </p:nvPicPr>
        <p:blipFill>
          <a:blip r:embed="rId5" cstate="screen"/>
          <a:srcRect/>
          <a:stretch>
            <a:fillRect/>
          </a:stretch>
        </p:blipFill>
        <p:spPr bwMode="auto">
          <a:xfrm>
            <a:off x="7633489" y="3429000"/>
            <a:ext cx="1408848" cy="598761"/>
          </a:xfrm>
          <a:prstGeom prst="rect">
            <a:avLst/>
          </a:prstGeom>
          <a:noFill/>
          <a:ln w="9525">
            <a:noFill/>
            <a:miter lim="800000"/>
            <a:headEnd/>
            <a:tailEnd/>
          </a:ln>
        </p:spPr>
      </p:pic>
      <p:sp>
        <p:nvSpPr>
          <p:cNvPr id="2" name="Rectangle 1"/>
          <p:cNvSpPr/>
          <p:nvPr/>
        </p:nvSpPr>
        <p:spPr>
          <a:xfrm>
            <a:off x="304801" y="3443568"/>
            <a:ext cx="6533438" cy="3170099"/>
          </a:xfrm>
          <a:prstGeom prst="rect">
            <a:avLst/>
          </a:prstGeom>
        </p:spPr>
        <p:txBody>
          <a:bodyPr wrap="square">
            <a:spAutoFit/>
          </a:bodyPr>
          <a:lstStyle/>
          <a:p>
            <a:r>
              <a:rPr lang="en-US" sz="2000" b="1" dirty="0">
                <a:solidFill>
                  <a:schemeClr val="accent3">
                    <a:lumMod val="50000"/>
                  </a:schemeClr>
                </a:solidFill>
                <a:latin typeface="Calibri" panose="020F0502020204030204" pitchFamily="34" charset="0"/>
              </a:rPr>
              <a:t>FY 2016 Pilot Program for joint EMSL and ARM Capabilities</a:t>
            </a:r>
            <a:endParaRPr lang="en-US" sz="2000" dirty="0">
              <a:solidFill>
                <a:schemeClr val="accent3">
                  <a:lumMod val="50000"/>
                </a:schemeClr>
              </a:solidFill>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Focus on atmospheric </a:t>
            </a:r>
            <a:r>
              <a:rPr lang="en-US" dirty="0">
                <a:latin typeface="Calibri" panose="020F0502020204030204" pitchFamily="34" charset="0"/>
              </a:rPr>
              <a:t>aerosol science that </a:t>
            </a:r>
            <a:r>
              <a:rPr lang="en-US" dirty="0" smtClean="0">
                <a:latin typeface="Calibri" panose="020F0502020204030204" pitchFamily="34" charset="0"/>
              </a:rPr>
              <a:t>takes </a:t>
            </a:r>
            <a:r>
              <a:rPr lang="en-US" dirty="0">
                <a:latin typeface="Calibri" panose="020F0502020204030204" pitchFamily="34" charset="0"/>
              </a:rPr>
              <a:t>advantage of both the analytical instrumentation and capabilities </a:t>
            </a:r>
            <a:r>
              <a:rPr lang="en-US" dirty="0" smtClean="0">
                <a:latin typeface="Calibri" panose="020F0502020204030204" pitchFamily="34" charset="0"/>
              </a:rPr>
              <a:t>in EMSL and </a:t>
            </a:r>
            <a:r>
              <a:rPr lang="en-US" dirty="0">
                <a:latin typeface="Calibri" panose="020F0502020204030204" pitchFamily="34" charset="0"/>
              </a:rPr>
              <a:t>the infrastructure and observational capabilities of the </a:t>
            </a:r>
            <a:r>
              <a:rPr lang="en-US" dirty="0" smtClean="0">
                <a:latin typeface="Calibri" panose="020F0502020204030204" pitchFamily="34" charset="0"/>
              </a:rPr>
              <a:t>ARM </a:t>
            </a:r>
            <a:r>
              <a:rPr lang="en-US" dirty="0">
                <a:latin typeface="Calibri" panose="020F0502020204030204" pitchFamily="34" charset="0"/>
              </a:rPr>
              <a:t>Climate Research </a:t>
            </a:r>
            <a:r>
              <a:rPr lang="en-US" dirty="0" smtClean="0">
                <a:latin typeface="Calibri" panose="020F0502020204030204" pitchFamily="34" charset="0"/>
              </a:rPr>
              <a:t>Facility </a:t>
            </a:r>
          </a:p>
          <a:p>
            <a:pPr marL="285750" indent="-285750">
              <a:buFont typeface="Arial" panose="020B0604020202020204" pitchFamily="34" charset="0"/>
              <a:buChar char="•"/>
            </a:pPr>
            <a:r>
              <a:rPr lang="en-US" dirty="0" smtClean="0">
                <a:latin typeface="Calibri" panose="020F0502020204030204" pitchFamily="34" charset="0"/>
              </a:rPr>
              <a:t>Analyze aerosol samples collected </a:t>
            </a:r>
            <a:r>
              <a:rPr lang="en-US" dirty="0">
                <a:latin typeface="Calibri" panose="020F0502020204030204" pitchFamily="34" charset="0"/>
              </a:rPr>
              <a:t>at ARM’s Southern Great Plains </a:t>
            </a:r>
            <a:r>
              <a:rPr lang="en-US" dirty="0" smtClean="0">
                <a:latin typeface="Calibri" panose="020F0502020204030204" pitchFamily="34" charset="0"/>
              </a:rPr>
              <a:t>Site</a:t>
            </a:r>
          </a:p>
          <a:p>
            <a:pPr marL="285750" indent="-285750">
              <a:buFont typeface="Arial" panose="020B0604020202020204" pitchFamily="34" charset="0"/>
              <a:buChar char="•"/>
            </a:pPr>
            <a:r>
              <a:rPr lang="en-US" dirty="0" smtClean="0">
                <a:latin typeface="Calibri" panose="020F0502020204030204" pitchFamily="34" charset="0"/>
              </a:rPr>
              <a:t>Enable understanding </a:t>
            </a:r>
            <a:r>
              <a:rPr lang="en-US" dirty="0">
                <a:latin typeface="Calibri" panose="020F0502020204030204" pitchFamily="34" charset="0"/>
              </a:rPr>
              <a:t>of the molecular, physical, and/or optical properties of aerosol particles that influence and control macroscopic climate-relevant processes, such as cloud formation, radiation balance, and </a:t>
            </a:r>
            <a:r>
              <a:rPr lang="en-US" dirty="0" smtClean="0">
                <a:latin typeface="Calibri" panose="020F0502020204030204" pitchFamily="34" charset="0"/>
              </a:rPr>
              <a:t>precipitation</a:t>
            </a:r>
            <a:endParaRPr lang="en-US" dirty="0">
              <a:latin typeface="Calibri" panose="020F0502020204030204" pitchFamily="34" charset="0"/>
            </a:endParaRPr>
          </a:p>
        </p:txBody>
      </p:sp>
      <p:pic>
        <p:nvPicPr>
          <p:cNvPr id="11" name="Picture 10" descr="ARM_Logo_FullColor.tiff"/>
          <p:cNvPicPr>
            <a:picLocks noChangeAspect="1"/>
          </p:cNvPicPr>
          <p:nvPr/>
        </p:nvPicPr>
        <p:blipFill>
          <a:blip r:embed="rId6" cstate="print"/>
          <a:stretch>
            <a:fillRect/>
          </a:stretch>
        </p:blipFill>
        <p:spPr>
          <a:xfrm>
            <a:off x="7380514" y="4191000"/>
            <a:ext cx="1689463" cy="53499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8514" y="4895802"/>
            <a:ext cx="2311463" cy="1733597"/>
          </a:xfrm>
          <a:prstGeom prst="rect">
            <a:avLst/>
          </a:prstGeom>
        </p:spPr>
      </p:pic>
    </p:spTree>
    <p:extLst>
      <p:ext uri="{BB962C8B-B14F-4D97-AF65-F5344CB8AC3E}">
        <p14:creationId xmlns:p14="http://schemas.microsoft.com/office/powerpoint/2010/main" val="230295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76199"/>
            <a:ext cx="8920697" cy="571501"/>
          </a:xfrm>
        </p:spPr>
        <p:txBody>
          <a:bodyPr>
            <a:normAutofit/>
          </a:bodyPr>
          <a:lstStyle/>
          <a:p>
            <a:r>
              <a:rPr lang="en-US" b="1" dirty="0" smtClean="0">
                <a:latin typeface="Calibri" pitchFamily="34" charset="0"/>
              </a:rPr>
              <a:t>DOE Contributions to the BRAIN Initiative</a:t>
            </a:r>
            <a:endParaRPr lang="en-US" b="1" dirty="0">
              <a:latin typeface="Calibri" pitchFamily="34" charset="0"/>
            </a:endParaRPr>
          </a:p>
        </p:txBody>
      </p:sp>
      <p:sp>
        <p:nvSpPr>
          <p:cNvPr id="3" name="TextBox 2"/>
          <p:cNvSpPr txBox="1"/>
          <p:nvPr/>
        </p:nvSpPr>
        <p:spPr>
          <a:xfrm>
            <a:off x="152400" y="609599"/>
            <a:ext cx="8727800" cy="646331"/>
          </a:xfrm>
          <a:prstGeom prst="rect">
            <a:avLst/>
          </a:prstGeom>
          <a:noFill/>
        </p:spPr>
        <p:txBody>
          <a:bodyPr wrap="square" rtlCol="0">
            <a:spAutoFit/>
          </a:bodyPr>
          <a:lstStyle/>
          <a:p>
            <a:pPr algn="ctr">
              <a:spcAft>
                <a:spcPts val="600"/>
              </a:spcAft>
            </a:pPr>
            <a:r>
              <a:rPr lang="en-US" b="1" dirty="0" smtClean="0">
                <a:solidFill>
                  <a:srgbClr val="106636"/>
                </a:solidFill>
                <a:latin typeface="Calibri" panose="020F0502020204030204" pitchFamily="34" charset="0"/>
                <a:cs typeface="Arial" panose="020B0604020202020204" pitchFamily="34" charset="0"/>
              </a:rPr>
              <a:t>The BRAIN (Brain Research through Advancing Innovative </a:t>
            </a:r>
            <a:r>
              <a:rPr lang="en-US" b="1" dirty="0" err="1" smtClean="0">
                <a:solidFill>
                  <a:srgbClr val="106636"/>
                </a:solidFill>
                <a:latin typeface="Calibri" panose="020F0502020204030204" pitchFamily="34" charset="0"/>
                <a:cs typeface="Arial" panose="020B0604020202020204" pitchFamily="34" charset="0"/>
              </a:rPr>
              <a:t>Neurotechnologies</a:t>
            </a:r>
            <a:r>
              <a:rPr lang="en-US" b="1" dirty="0" smtClean="0">
                <a:solidFill>
                  <a:srgbClr val="106636"/>
                </a:solidFill>
                <a:latin typeface="Calibri" panose="020F0502020204030204" pitchFamily="34" charset="0"/>
                <a:cs typeface="Arial" panose="020B0604020202020204" pitchFamily="34" charset="0"/>
              </a:rPr>
              <a:t>) Initiative aims to revolutionize our understanding of the human brain </a:t>
            </a:r>
            <a:endParaRPr lang="en-US" dirty="0">
              <a:latin typeface="Calibri" panose="020F0502020204030204" pitchFamily="34" charset="0"/>
              <a:cs typeface="Arial" panose="020B0604020202020204" pitchFamily="34" charset="0"/>
            </a:endParaRPr>
          </a:p>
        </p:txBody>
      </p:sp>
      <p:pic>
        <p:nvPicPr>
          <p:cNvPr id="4" name="Picture 3" descr="fig2.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866882" y="2895599"/>
            <a:ext cx="1177955" cy="114969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5623" y="1143000"/>
            <a:ext cx="1479931" cy="1168366"/>
          </a:xfrm>
          <a:prstGeom prst="rect">
            <a:avLst/>
          </a:prstGeom>
        </p:spPr>
      </p:pic>
      <p:pic>
        <p:nvPicPr>
          <p:cNvPr id="7" name="Picture 2" descr="C:\Users\Thomas.russell\AppData\Local\Microsoft\Windows\Temporary Internet Files\Content.IE5\DAD4CECU\nature_cover_formockup-artedit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9000" y="4648198"/>
            <a:ext cx="1784572" cy="118971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62815" y="1301282"/>
            <a:ext cx="8283759" cy="4585871"/>
          </a:xfrm>
          <a:prstGeom prst="rect">
            <a:avLst/>
          </a:prstGeom>
        </p:spPr>
        <p:txBody>
          <a:bodyPr wrap="square">
            <a:spAutoFit/>
          </a:bodyPr>
          <a:lstStyle/>
          <a:p>
            <a:pPr marL="285750" indent="-285750">
              <a:buFont typeface="Wingdings" panose="05000000000000000000" pitchFamily="2" charset="2"/>
              <a:buChar char="§"/>
            </a:pPr>
            <a:r>
              <a:rPr lang="en-US" dirty="0" smtClean="0">
                <a:latin typeface="Calibri" panose="020F0502020204030204" pitchFamily="34" charset="0"/>
                <a:cs typeface="Arial" panose="020B0604020202020204" pitchFamily="34" charset="0"/>
              </a:rPr>
              <a:t>In FY 2017, </a:t>
            </a:r>
            <a:r>
              <a:rPr lang="en-US" dirty="0" smtClean="0">
                <a:latin typeface="Calibri" panose="020F0502020204030204" pitchFamily="34" charset="0"/>
                <a:cs typeface="Arial" panose="020B0604020202020204" pitchFamily="34" charset="0"/>
              </a:rPr>
              <a:t>the Office </a:t>
            </a:r>
            <a:r>
              <a:rPr lang="en-US" dirty="0">
                <a:latin typeface="Calibri" panose="020F0502020204030204" pitchFamily="34" charset="0"/>
                <a:cs typeface="Arial" panose="020B0604020202020204" pitchFamily="34" charset="0"/>
              </a:rPr>
              <a:t>of Science (ASCR, BER, and BES) </a:t>
            </a:r>
            <a:r>
              <a:rPr lang="en-US" dirty="0" smtClean="0">
                <a:latin typeface="Calibri" panose="020F0502020204030204" pitchFamily="34" charset="0"/>
                <a:cs typeface="Arial" panose="020B0604020202020204" pitchFamily="34" charset="0"/>
              </a:rPr>
              <a:t>proposes partnering </a:t>
            </a:r>
            <a:br>
              <a:rPr lang="en-US" dirty="0" smtClean="0">
                <a:latin typeface="Calibri" panose="020F0502020204030204" pitchFamily="34" charset="0"/>
                <a:cs typeface="Arial" panose="020B0604020202020204" pitchFamily="34" charset="0"/>
              </a:rPr>
            </a:br>
            <a:r>
              <a:rPr lang="en-US" dirty="0" smtClean="0">
                <a:latin typeface="Calibri" panose="020F0502020204030204" pitchFamily="34" charset="0"/>
                <a:cs typeface="Arial" panose="020B0604020202020204" pitchFamily="34" charset="0"/>
              </a:rPr>
              <a:t>with </a:t>
            </a:r>
            <a:r>
              <a:rPr lang="en-US" dirty="0">
                <a:latin typeface="Calibri" panose="020F0502020204030204" pitchFamily="34" charset="0"/>
                <a:cs typeface="Arial" panose="020B0604020202020204" pitchFamily="34" charset="0"/>
              </a:rPr>
              <a:t>NIH and coordinating with the interagency BRAIN initiative</a:t>
            </a:r>
          </a:p>
          <a:p>
            <a:pPr marL="742950" lvl="2" indent="-285750" defTabSz="1018937">
              <a:spcBef>
                <a:spcPts val="600"/>
              </a:spcBef>
              <a:spcAft>
                <a:spcPts val="600"/>
              </a:spcAft>
              <a:buFont typeface="Arial" panose="020B0604020202020204" pitchFamily="34" charset="0"/>
              <a:buChar char="•"/>
              <a:defRPr/>
            </a:pPr>
            <a:r>
              <a:rPr lang="en-US" dirty="0" smtClean="0">
                <a:latin typeface="Calibri" panose="020F0502020204030204" pitchFamily="34" charset="0"/>
                <a:cs typeface="Arial" panose="020B0604020202020204" pitchFamily="34" charset="0"/>
              </a:rPr>
              <a:t>ASCR ($3M)  </a:t>
            </a:r>
            <a:r>
              <a:rPr lang="en-US" dirty="0">
                <a:latin typeface="Calibri" panose="020F0502020204030204" pitchFamily="34" charset="0"/>
                <a:cs typeface="Arial" panose="020B0604020202020204" pitchFamily="34" charset="0"/>
              </a:rPr>
              <a:t>– HPC, data management and computational expertise</a:t>
            </a:r>
          </a:p>
          <a:p>
            <a:pPr marL="742950" lvl="2" indent="-285750" defTabSz="1018937">
              <a:spcAft>
                <a:spcPts val="600"/>
              </a:spcAft>
              <a:buFont typeface="Arial" panose="020B0604020202020204" pitchFamily="34" charset="0"/>
              <a:buChar char="•"/>
              <a:defRPr/>
            </a:pPr>
            <a:r>
              <a:rPr lang="en-US" dirty="0" smtClean="0">
                <a:latin typeface="Calibri" panose="020F0502020204030204" pitchFamily="34" charset="0"/>
                <a:cs typeface="Arial" panose="020B0604020202020204" pitchFamily="34" charset="0"/>
              </a:rPr>
              <a:t>BES  ($4M) – </a:t>
            </a:r>
            <a:r>
              <a:rPr lang="en-US" dirty="0">
                <a:solidFill>
                  <a:srgbClr val="000000"/>
                </a:solidFill>
                <a:latin typeface="Calibri" panose="020F0502020204030204" pitchFamily="34" charset="0"/>
                <a:cs typeface="Arial" panose="020B0604020202020204" pitchFamily="34" charset="0"/>
              </a:rPr>
              <a:t>DOE X-ray Light Sources and Nanoscale Science Research Centers to </a:t>
            </a:r>
            <a:r>
              <a:rPr lang="en-US" dirty="0">
                <a:latin typeface="Calibri" panose="020F0502020204030204" pitchFamily="34" charset="0"/>
                <a:cs typeface="Arial" panose="020B0604020202020204" pitchFamily="34" charset="0"/>
              </a:rPr>
              <a:t>enable brain imaging and </a:t>
            </a:r>
            <a:r>
              <a:rPr lang="en-US" dirty="0" smtClean="0">
                <a:latin typeface="Calibri" panose="020F0502020204030204" pitchFamily="34" charset="0"/>
                <a:cs typeface="Arial" panose="020B0604020202020204" pitchFamily="34" charset="0"/>
              </a:rPr>
              <a:t>sensing, including fabricating biocompatible </a:t>
            </a:r>
            <a:r>
              <a:rPr lang="en-US" dirty="0">
                <a:latin typeface="Calibri" panose="020F0502020204030204" pitchFamily="34" charset="0"/>
                <a:cs typeface="Arial" panose="020B0604020202020204" pitchFamily="34" charset="0"/>
              </a:rPr>
              <a:t>electronic materials and sensors</a:t>
            </a:r>
          </a:p>
          <a:p>
            <a:pPr marL="742950" lvl="1" indent="-285750">
              <a:buFont typeface="Arial" pitchFamily="34" charset="0"/>
              <a:buChar char="•"/>
            </a:pPr>
            <a:r>
              <a:rPr lang="en-US" dirty="0" smtClean="0">
                <a:solidFill>
                  <a:srgbClr val="000000"/>
                </a:solidFill>
                <a:latin typeface="Calibri" panose="020F0502020204030204" pitchFamily="34" charset="0"/>
                <a:cs typeface="Arial" panose="020B0604020202020204" pitchFamily="34" charset="0"/>
              </a:rPr>
              <a:t>BER  ($2M) – JGI and EMSL to </a:t>
            </a:r>
            <a:r>
              <a:rPr lang="en-US" dirty="0">
                <a:solidFill>
                  <a:srgbClr val="000000"/>
                </a:solidFill>
                <a:latin typeface="Calibri" panose="020F0502020204030204" pitchFamily="34" charset="0"/>
                <a:cs typeface="Arial" panose="020B0604020202020204" pitchFamily="34" charset="0"/>
              </a:rPr>
              <a:t>enable biosensor </a:t>
            </a:r>
            <a:r>
              <a:rPr lang="en-US" dirty="0" smtClean="0">
                <a:solidFill>
                  <a:srgbClr val="000000"/>
                </a:solidFill>
                <a:latin typeface="Calibri" panose="020F0502020204030204" pitchFamily="34" charset="0"/>
                <a:cs typeface="Arial" panose="020B0604020202020204" pitchFamily="34" charset="0"/>
              </a:rPr>
              <a:t>and </a:t>
            </a:r>
            <a:r>
              <a:rPr lang="en-US" dirty="0" err="1" smtClean="0">
                <a:solidFill>
                  <a:srgbClr val="000000"/>
                </a:solidFill>
                <a:latin typeface="Calibri" panose="020F0502020204030204" pitchFamily="34" charset="0"/>
                <a:cs typeface="Arial" panose="020B0604020202020204" pitchFamily="34" charset="0"/>
              </a:rPr>
              <a:t>bioprobe</a:t>
            </a:r>
            <a:r>
              <a:rPr lang="en-US" dirty="0" smtClean="0">
                <a:solidFill>
                  <a:srgbClr val="000000"/>
                </a:solidFill>
                <a:latin typeface="Calibri" panose="020F0502020204030204" pitchFamily="34" charset="0"/>
                <a:cs typeface="Arial" panose="020B0604020202020204" pitchFamily="34" charset="0"/>
              </a:rPr>
              <a:t> </a:t>
            </a:r>
            <a:br>
              <a:rPr lang="en-US" dirty="0" smtClean="0">
                <a:solidFill>
                  <a:srgbClr val="000000"/>
                </a:solidFill>
                <a:latin typeface="Calibri" panose="020F0502020204030204" pitchFamily="34" charset="0"/>
                <a:cs typeface="Arial" panose="020B0604020202020204" pitchFamily="34" charset="0"/>
              </a:rPr>
            </a:br>
            <a:r>
              <a:rPr lang="en-US" dirty="0" smtClean="0">
                <a:solidFill>
                  <a:srgbClr val="000000"/>
                </a:solidFill>
                <a:latin typeface="Calibri" panose="020F0502020204030204" pitchFamily="34" charset="0"/>
                <a:cs typeface="Arial" panose="020B0604020202020204" pitchFamily="34" charset="0"/>
              </a:rPr>
              <a:t>synthesis </a:t>
            </a:r>
            <a:r>
              <a:rPr lang="en-US" dirty="0">
                <a:solidFill>
                  <a:srgbClr val="000000"/>
                </a:solidFill>
                <a:latin typeface="Calibri" panose="020F0502020204030204" pitchFamily="34" charset="0"/>
                <a:cs typeface="Arial" panose="020B0604020202020204" pitchFamily="34" charset="0"/>
              </a:rPr>
              <a:t>and </a:t>
            </a:r>
            <a:r>
              <a:rPr lang="en-US" dirty="0" smtClean="0">
                <a:solidFill>
                  <a:srgbClr val="000000"/>
                </a:solidFill>
                <a:latin typeface="Calibri" panose="020F0502020204030204" pitchFamily="34" charset="0"/>
                <a:cs typeface="Arial" panose="020B0604020202020204" pitchFamily="34" charset="0"/>
              </a:rPr>
              <a:t>characterization</a:t>
            </a:r>
            <a:endParaRPr lang="en-US" dirty="0">
              <a:solidFill>
                <a:srgbClr val="000000"/>
              </a:solidFill>
              <a:latin typeface="Calibri" panose="020F0502020204030204" pitchFamily="34" charset="0"/>
              <a:cs typeface="Arial" panose="020B0604020202020204" pitchFamily="34" charset="0"/>
            </a:endParaRPr>
          </a:p>
          <a:p>
            <a:pPr marL="285750" indent="-285750">
              <a:spcBef>
                <a:spcPts val="1200"/>
              </a:spcBef>
              <a:buFont typeface="Wingdings" panose="05000000000000000000" pitchFamily="2" charset="2"/>
              <a:buChar char="§"/>
            </a:pPr>
            <a:r>
              <a:rPr lang="en-US" dirty="0">
                <a:latin typeface="Calibri" panose="020F0502020204030204" pitchFamily="34" charset="0"/>
                <a:cs typeface="Arial" panose="020B0604020202020204" pitchFamily="34" charset="0"/>
              </a:rPr>
              <a:t>Office of Science Scientific User Facilities will enable development of:</a:t>
            </a:r>
          </a:p>
          <a:p>
            <a:pPr marL="742950" lvl="2" indent="-285750" defTabSz="1018937">
              <a:spcBef>
                <a:spcPts val="600"/>
              </a:spcBef>
              <a:spcAft>
                <a:spcPts val="600"/>
              </a:spcAft>
              <a:buFont typeface="Arial" panose="020B0604020202020204" pitchFamily="34" charset="0"/>
              <a:buChar char="•"/>
              <a:defRPr/>
            </a:pPr>
            <a:r>
              <a:rPr lang="en-US" dirty="0">
                <a:latin typeface="Calibri" panose="020F0502020204030204" pitchFamily="34" charset="0"/>
                <a:cs typeface="Arial" panose="020B0604020202020204" pitchFamily="34" charset="0"/>
              </a:rPr>
              <a:t>Specialized, high-resolution tools for measuring key neurological processes</a:t>
            </a:r>
          </a:p>
          <a:p>
            <a:pPr marL="742950" lvl="2" indent="-285750" defTabSz="1018937">
              <a:spcAft>
                <a:spcPts val="600"/>
              </a:spcAft>
              <a:buFont typeface="Arial" panose="020B0604020202020204" pitchFamily="34" charset="0"/>
              <a:buChar char="•"/>
              <a:defRPr/>
            </a:pPr>
            <a:r>
              <a:rPr lang="en-US" dirty="0">
                <a:latin typeface="Calibri" panose="020F0502020204030204" pitchFamily="34" charset="0"/>
                <a:cs typeface="Arial" panose="020B0604020202020204" pitchFamily="34" charset="0"/>
              </a:rPr>
              <a:t>Capabilities for obtaining a dynamic, real-time read-out of </a:t>
            </a:r>
            <a:r>
              <a:rPr lang="en-US" dirty="0" smtClean="0">
                <a:latin typeface="Calibri" panose="020F0502020204030204" pitchFamily="34" charset="0"/>
                <a:cs typeface="Arial" panose="020B0604020202020204" pitchFamily="34" charset="0"/>
              </a:rPr>
              <a:t/>
            </a:r>
            <a:br>
              <a:rPr lang="en-US" dirty="0" smtClean="0">
                <a:latin typeface="Calibri" panose="020F0502020204030204" pitchFamily="34" charset="0"/>
                <a:cs typeface="Arial" panose="020B0604020202020204" pitchFamily="34" charset="0"/>
              </a:rPr>
            </a:br>
            <a:r>
              <a:rPr lang="en-US" dirty="0" smtClean="0">
                <a:latin typeface="Calibri" panose="020F0502020204030204" pitchFamily="34" charset="0"/>
                <a:cs typeface="Arial" panose="020B0604020202020204" pitchFamily="34" charset="0"/>
              </a:rPr>
              <a:t>neurological </a:t>
            </a:r>
            <a:r>
              <a:rPr lang="en-US" dirty="0">
                <a:latin typeface="Calibri" panose="020F0502020204030204" pitchFamily="34" charset="0"/>
                <a:cs typeface="Arial" panose="020B0604020202020204" pitchFamily="34" charset="0"/>
              </a:rPr>
              <a:t>measurements</a:t>
            </a:r>
          </a:p>
          <a:p>
            <a:pPr marL="742950" lvl="2" indent="-285750" defTabSz="1018937">
              <a:buFont typeface="Arial" panose="020B0604020202020204" pitchFamily="34" charset="0"/>
              <a:buChar char="•"/>
              <a:defRPr/>
            </a:pPr>
            <a:r>
              <a:rPr lang="en-US" dirty="0">
                <a:latin typeface="Calibri" panose="020F0502020204030204" pitchFamily="34" charset="0"/>
                <a:cs typeface="Arial" panose="020B0604020202020204" pitchFamily="34" charset="0"/>
              </a:rPr>
              <a:t>An integrated computational framework for analyzing and </a:t>
            </a:r>
            <a:r>
              <a:rPr lang="en-US" dirty="0" smtClean="0">
                <a:latin typeface="Calibri" panose="020F0502020204030204" pitchFamily="34" charset="0"/>
                <a:cs typeface="Arial" panose="020B0604020202020204" pitchFamily="34" charset="0"/>
              </a:rPr>
              <a:t/>
            </a:r>
            <a:br>
              <a:rPr lang="en-US" dirty="0" smtClean="0">
                <a:latin typeface="Calibri" panose="020F0502020204030204" pitchFamily="34" charset="0"/>
                <a:cs typeface="Arial" panose="020B0604020202020204" pitchFamily="34" charset="0"/>
              </a:rPr>
            </a:br>
            <a:r>
              <a:rPr lang="en-US" dirty="0" smtClean="0">
                <a:latin typeface="Calibri" panose="020F0502020204030204" pitchFamily="34" charset="0"/>
                <a:cs typeface="Arial" panose="020B0604020202020204" pitchFamily="34" charset="0"/>
              </a:rPr>
              <a:t>utilizing this </a:t>
            </a:r>
            <a:r>
              <a:rPr lang="en-US" dirty="0">
                <a:latin typeface="Calibri" panose="020F0502020204030204" pitchFamily="34" charset="0"/>
                <a:cs typeface="Arial" panose="020B0604020202020204" pitchFamily="34" charset="0"/>
              </a:rPr>
              <a:t>dynamic multi-modal </a:t>
            </a:r>
            <a:r>
              <a:rPr lang="en-US" dirty="0" smtClean="0">
                <a:latin typeface="Calibri" panose="020F0502020204030204" pitchFamily="34" charset="0"/>
                <a:cs typeface="Arial" panose="020B0604020202020204" pitchFamily="34" charset="0"/>
              </a:rPr>
              <a:t>data</a:t>
            </a:r>
            <a:endParaRPr lang="en-US" dirty="0">
              <a:latin typeface="Calibri" panose="020F0502020204030204" pitchFamily="34" charset="0"/>
              <a:cs typeface="Arial" panose="020B0604020202020204" pitchFamily="34" charset="0"/>
            </a:endParaRPr>
          </a:p>
        </p:txBody>
      </p:sp>
      <p:sp>
        <p:nvSpPr>
          <p:cNvPr id="10" name="Rectangle 9"/>
          <p:cNvSpPr/>
          <p:nvPr/>
        </p:nvSpPr>
        <p:spPr>
          <a:xfrm>
            <a:off x="331982" y="5887153"/>
            <a:ext cx="8881184" cy="646331"/>
          </a:xfrm>
          <a:prstGeom prst="rect">
            <a:avLst/>
          </a:prstGeom>
        </p:spPr>
        <p:txBody>
          <a:bodyPr wrap="square">
            <a:spAutoFit/>
          </a:bodyPr>
          <a:lstStyle/>
          <a:p>
            <a:pPr marL="285750" lvl="1" indent="-285750">
              <a:spcBef>
                <a:spcPts val="1200"/>
              </a:spcBef>
              <a:buFont typeface="Wingdings" panose="05000000000000000000" pitchFamily="2" charset="2"/>
              <a:buChar char="§"/>
            </a:pPr>
            <a:r>
              <a:rPr lang="en-US" dirty="0">
                <a:latin typeface="Calibri" panose="020F0502020204030204" pitchFamily="34" charset="0"/>
                <a:cs typeface="Arial" panose="020B0604020202020204" pitchFamily="34" charset="0"/>
              </a:rPr>
              <a:t>A DOE-NIH Joint BRAIN Workshop (October 2015) has defined </a:t>
            </a:r>
            <a:r>
              <a:rPr lang="en-US" dirty="0" smtClean="0">
                <a:latin typeface="Calibri" panose="020F0502020204030204" pitchFamily="34" charset="0"/>
                <a:cs typeface="Arial" panose="020B0604020202020204" pitchFamily="34" charset="0"/>
              </a:rPr>
              <a:t>the preliminary </a:t>
            </a:r>
            <a:r>
              <a:rPr lang="en-US" dirty="0">
                <a:latin typeface="Calibri" panose="020F0502020204030204" pitchFamily="34" charset="0"/>
                <a:cs typeface="Arial" panose="020B0604020202020204" pitchFamily="34" charset="0"/>
              </a:rPr>
              <a:t>scope of DOE participation. Additional SC </a:t>
            </a:r>
            <a:r>
              <a:rPr lang="en-US" dirty="0" smtClean="0">
                <a:latin typeface="Calibri" panose="020F0502020204030204" pitchFamily="34" charset="0"/>
                <a:cs typeface="Arial" panose="020B0604020202020204" pitchFamily="34" charset="0"/>
              </a:rPr>
              <a:t>workshops will </a:t>
            </a:r>
            <a:r>
              <a:rPr lang="en-US" dirty="0">
                <a:latin typeface="Calibri" panose="020F0502020204030204" pitchFamily="34" charset="0"/>
                <a:cs typeface="Arial" panose="020B0604020202020204" pitchFamily="34" charset="0"/>
              </a:rPr>
              <a:t>define targeted scientific </a:t>
            </a:r>
            <a:r>
              <a:rPr lang="en-US" dirty="0" smtClean="0">
                <a:latin typeface="Calibri" panose="020F0502020204030204" pitchFamily="34" charset="0"/>
                <a:cs typeface="Arial" panose="020B0604020202020204" pitchFamily="34" charset="0"/>
              </a:rPr>
              <a:t>objectives.</a:t>
            </a:r>
            <a:endParaRPr lang="en-US"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12924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7329" y="1102891"/>
            <a:ext cx="6377629" cy="1923604"/>
          </a:xfrm>
        </p:spPr>
        <p:txBody>
          <a:bodyPr/>
          <a:lstStyle/>
          <a:p>
            <a:r>
              <a:rPr lang="en-US" sz="2000" dirty="0" smtClean="0"/>
              <a:t>BER encourages its research community to seek scientific partnerships and new collaborations to accomplish mission goals.</a:t>
            </a:r>
            <a:br>
              <a:rPr lang="en-US" sz="2000" dirty="0" smtClean="0"/>
            </a:br>
            <a:r>
              <a:rPr lang="en-US" sz="2000" dirty="0"/>
              <a:t/>
            </a:r>
            <a:br>
              <a:rPr lang="en-US" sz="2000" dirty="0"/>
            </a:br>
            <a:r>
              <a:rPr lang="en-US" sz="2000" dirty="0" smtClean="0"/>
              <a:t>If you have ideas—let us know!</a:t>
            </a:r>
            <a:br>
              <a:rPr lang="en-US" sz="2000" dirty="0" smtClean="0"/>
            </a:br>
            <a:r>
              <a:rPr lang="en-US" sz="2000" dirty="0"/>
              <a:t/>
            </a:r>
            <a:br>
              <a:rPr lang="en-US" sz="2000" dirty="0"/>
            </a:br>
            <a:r>
              <a:rPr lang="en-US" sz="2000" dirty="0" smtClean="0"/>
              <a:t>Thank you!</a:t>
            </a:r>
            <a:endParaRPr lang="en-US" sz="2000" dirty="0"/>
          </a:p>
        </p:txBody>
      </p:sp>
      <p:sp>
        <p:nvSpPr>
          <p:cNvPr id="3" name="Subtitle 2"/>
          <p:cNvSpPr>
            <a:spLocks noGrp="1"/>
          </p:cNvSpPr>
          <p:nvPr>
            <p:ph type="subTitle" idx="1"/>
          </p:nvPr>
        </p:nvSpPr>
        <p:spPr>
          <a:xfrm>
            <a:off x="1295400" y="4572000"/>
            <a:ext cx="4724400" cy="533400"/>
          </a:xfrm>
        </p:spPr>
        <p:txBody>
          <a:bodyPr/>
          <a:lstStyle/>
          <a:p>
            <a:r>
              <a:rPr lang="en-US" dirty="0"/>
              <a:t>http://science.energy.gov/ber/</a:t>
            </a:r>
          </a:p>
        </p:txBody>
      </p:sp>
    </p:spTree>
    <p:extLst>
      <p:ext uri="{BB962C8B-B14F-4D97-AF65-F5344CB8AC3E}">
        <p14:creationId xmlns:p14="http://schemas.microsoft.com/office/powerpoint/2010/main" val="3257944800"/>
      </p:ext>
    </p:extLst>
  </p:cSld>
  <p:clrMapOvr>
    <a:masterClrMapping/>
  </p:clrMapOvr>
  <p:transition spd="slow"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idx="4294967295"/>
          </p:nvPr>
        </p:nvSpPr>
        <p:spPr>
          <a:xfrm>
            <a:off x="244253" y="76200"/>
            <a:ext cx="8229600" cy="463550"/>
          </a:xfrm>
        </p:spPr>
        <p:txBody>
          <a:bodyPr>
            <a:noAutofit/>
          </a:bodyPr>
          <a:lstStyle/>
          <a:p>
            <a:r>
              <a:rPr lang="en-US" dirty="0" smtClean="0">
                <a:latin typeface="Calibri" pitchFamily="34" charset="0"/>
              </a:rPr>
              <a:t>Biological and Environmental Research (BER)</a:t>
            </a:r>
            <a:endParaRPr lang="en-US" dirty="0">
              <a:latin typeface="Calibri" pitchFamily="34" charset="0"/>
            </a:endParaRPr>
          </a:p>
        </p:txBody>
      </p:sp>
      <p:grpSp>
        <p:nvGrpSpPr>
          <p:cNvPr id="5" name="Group 10"/>
          <p:cNvGrpSpPr/>
          <p:nvPr/>
        </p:nvGrpSpPr>
        <p:grpSpPr>
          <a:xfrm>
            <a:off x="567557" y="5190111"/>
            <a:ext cx="7935311" cy="1376961"/>
            <a:chOff x="567557" y="5234151"/>
            <a:chExt cx="7935311" cy="1376961"/>
          </a:xfrm>
        </p:grpSpPr>
        <p:sp>
          <p:nvSpPr>
            <p:cNvPr id="7" name="Rectangle 6"/>
            <p:cNvSpPr/>
            <p:nvPr/>
          </p:nvSpPr>
          <p:spPr>
            <a:xfrm rot="5400000">
              <a:off x="4872366" y="4970843"/>
              <a:ext cx="1370391" cy="1910147"/>
            </a:xfrm>
            <a:prstGeom prst="rect">
              <a:avLst/>
            </a:prstGeom>
            <a:blipFill dpi="0" rotWithShape="0">
              <a:blip r:embed="rId3"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200" dirty="0">
                <a:solidFill>
                  <a:prstClr val="black"/>
                </a:solidFill>
                <a:effectLst>
                  <a:outerShdw blurRad="38100" dist="38100" dir="2700000" algn="tl">
                    <a:srgbClr val="000000">
                      <a:alpha val="43137"/>
                    </a:srgbClr>
                  </a:outerShdw>
                </a:effectLst>
              </a:endParaRPr>
            </a:p>
          </p:txBody>
        </p:sp>
        <p:sp>
          <p:nvSpPr>
            <p:cNvPr id="8" name="Rectangle 7"/>
            <p:cNvSpPr/>
            <p:nvPr/>
          </p:nvSpPr>
          <p:spPr>
            <a:xfrm rot="5400000">
              <a:off x="2847229" y="4964276"/>
              <a:ext cx="1370391" cy="1910147"/>
            </a:xfrm>
            <a:prstGeom prst="rect">
              <a:avLst/>
            </a:prstGeom>
            <a:blipFill dpi="0" rotWithShape="0">
              <a:blip r:embed="rId4"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black"/>
                </a:solidFill>
                <a:effectLst>
                  <a:outerShdw blurRad="38100" dist="38100" dir="2700000" algn="tl">
                    <a:srgbClr val="000000">
                      <a:alpha val="43137"/>
                    </a:srgbClr>
                  </a:outerShdw>
                </a:effectLst>
              </a:endParaRPr>
            </a:p>
          </p:txBody>
        </p:sp>
        <p:sp>
          <p:nvSpPr>
            <p:cNvPr id="9" name="Rectangle 8"/>
            <p:cNvSpPr/>
            <p:nvPr/>
          </p:nvSpPr>
          <p:spPr>
            <a:xfrm rot="5400000">
              <a:off x="837435" y="4964273"/>
              <a:ext cx="1370391" cy="1910147"/>
            </a:xfrm>
            <a:prstGeom prst="rect">
              <a:avLst/>
            </a:prstGeom>
            <a:blipFill dpi="0" rotWithShape="0">
              <a:blip r:embed="rId5"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black"/>
                </a:solidFill>
                <a:effectLst>
                  <a:outerShdw blurRad="38100" dist="38100" dir="2700000" algn="tl">
                    <a:srgbClr val="000000">
                      <a:alpha val="43137"/>
                    </a:srgbClr>
                  </a:outerShdw>
                </a:effectLst>
              </a:endParaRPr>
            </a:p>
          </p:txBody>
        </p:sp>
        <p:sp>
          <p:nvSpPr>
            <p:cNvPr id="10" name="Rectangle 9"/>
            <p:cNvSpPr/>
            <p:nvPr/>
          </p:nvSpPr>
          <p:spPr>
            <a:xfrm rot="5400000">
              <a:off x="6862599" y="4967132"/>
              <a:ext cx="1370391" cy="1910147"/>
            </a:xfrm>
            <a:prstGeom prst="rect">
              <a:avLst/>
            </a:prstGeom>
            <a:blipFill dpi="0" rotWithShape="0">
              <a:blip r:embed="rId6"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200" dirty="0">
                <a:solidFill>
                  <a:prstClr val="black"/>
                </a:solidFill>
                <a:effectLst>
                  <a:outerShdw blurRad="38100" dist="38100" dir="2700000" algn="tl">
                    <a:srgbClr val="000000">
                      <a:alpha val="43137"/>
                    </a:srgbClr>
                  </a:outerShdw>
                </a:effectLst>
              </a:endParaRPr>
            </a:p>
          </p:txBody>
        </p:sp>
      </p:grpSp>
      <p:sp>
        <p:nvSpPr>
          <p:cNvPr id="12" name="TextBox 11"/>
          <p:cNvSpPr txBox="1"/>
          <p:nvPr/>
        </p:nvSpPr>
        <p:spPr>
          <a:xfrm>
            <a:off x="438892" y="1905000"/>
            <a:ext cx="7755984" cy="3093154"/>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fontAlgn="base">
              <a:spcBef>
                <a:spcPct val="0"/>
              </a:spcBef>
              <a:spcAft>
                <a:spcPct val="0"/>
              </a:spcAft>
            </a:pPr>
            <a:r>
              <a:rPr lang="en-US" sz="2000" dirty="0">
                <a:solidFill>
                  <a:prstClr val="black"/>
                </a:solidFill>
                <a:latin typeface="Calibri" pitchFamily="34" charset="0"/>
                <a:cs typeface="Arial" pitchFamily="34" charset="0"/>
              </a:rPr>
              <a:t>The Scientific Challenges</a:t>
            </a:r>
            <a:r>
              <a:rPr lang="en-US" sz="2000" b="1" dirty="0">
                <a:solidFill>
                  <a:prstClr val="black"/>
                </a:solidFill>
                <a:latin typeface="Calibri" pitchFamily="34" charset="0"/>
                <a:cs typeface="Arial" pitchFamily="34" charset="0"/>
              </a:rPr>
              <a:t>:</a:t>
            </a:r>
          </a:p>
          <a:p>
            <a:pPr marL="177800" indent="-177800" fontAlgn="base">
              <a:spcBef>
                <a:spcPts val="600"/>
              </a:spcBef>
              <a:spcAft>
                <a:spcPts val="600"/>
              </a:spcAft>
              <a:buFont typeface="Wingdings" pitchFamily="2" charset="2"/>
              <a:buChar char="§"/>
            </a:pPr>
            <a:r>
              <a:rPr lang="en-US" sz="2000" dirty="0" smtClean="0">
                <a:solidFill>
                  <a:prstClr val="black"/>
                </a:solidFill>
                <a:latin typeface="Calibri" pitchFamily="34" charset="0"/>
                <a:cs typeface="Arial" pitchFamily="34" charset="0"/>
              </a:rPr>
              <a:t>Understand </a:t>
            </a:r>
            <a:r>
              <a:rPr lang="en-US" sz="2000" dirty="0">
                <a:solidFill>
                  <a:prstClr val="black"/>
                </a:solidFill>
                <a:latin typeface="Calibri" pitchFamily="34" charset="0"/>
                <a:cs typeface="Arial" pitchFamily="34" charset="0"/>
              </a:rPr>
              <a:t>how genomic information is translated with confidence to redesign microbes, plants or ecosystems for improved carbon storage, </a:t>
            </a:r>
            <a:r>
              <a:rPr lang="en-US" sz="2000" dirty="0" smtClean="0">
                <a:solidFill>
                  <a:prstClr val="black"/>
                </a:solidFill>
                <a:latin typeface="Calibri" pitchFamily="34" charset="0"/>
                <a:cs typeface="Arial" pitchFamily="34" charset="0"/>
              </a:rPr>
              <a:t>sustainable </a:t>
            </a:r>
            <a:r>
              <a:rPr lang="en-US" sz="2000" dirty="0">
                <a:solidFill>
                  <a:prstClr val="black"/>
                </a:solidFill>
                <a:latin typeface="Calibri" pitchFamily="34" charset="0"/>
                <a:cs typeface="Arial" pitchFamily="34" charset="0"/>
              </a:rPr>
              <a:t>biofuel </a:t>
            </a:r>
            <a:r>
              <a:rPr lang="en-US" sz="2000" dirty="0" smtClean="0">
                <a:solidFill>
                  <a:prstClr val="black"/>
                </a:solidFill>
                <a:latin typeface="Calibri" pitchFamily="34" charset="0"/>
                <a:cs typeface="Arial" pitchFamily="34" charset="0"/>
              </a:rPr>
              <a:t>production, and </a:t>
            </a:r>
            <a:r>
              <a:rPr lang="en-US" sz="2000" dirty="0" smtClean="0">
                <a:solidFill>
                  <a:schemeClr val="tx1"/>
                </a:solidFill>
                <a:latin typeface="Calibri" pitchFamily="34" charset="0"/>
                <a:cs typeface="Arial" pitchFamily="34" charset="0"/>
              </a:rPr>
              <a:t>controlled biological transformation of nutrients and contaminants in the environment.</a:t>
            </a:r>
            <a:endParaRPr lang="en-US" sz="2000" dirty="0">
              <a:solidFill>
                <a:schemeClr val="tx1"/>
              </a:solidFill>
              <a:latin typeface="Calibri" pitchFamily="34" charset="0"/>
              <a:cs typeface="Arial" pitchFamily="34" charset="0"/>
            </a:endParaRPr>
          </a:p>
          <a:p>
            <a:pPr marL="177800" indent="-177800" fontAlgn="base">
              <a:spcBef>
                <a:spcPts val="600"/>
              </a:spcBef>
              <a:buFont typeface="Wingdings" pitchFamily="2" charset="2"/>
              <a:buChar char="§"/>
            </a:pPr>
            <a:r>
              <a:rPr lang="en-US" sz="2000" dirty="0">
                <a:solidFill>
                  <a:prstClr val="black"/>
                </a:solidFill>
                <a:latin typeface="Calibri" pitchFamily="34" charset="0"/>
                <a:cs typeface="Arial" pitchFamily="34" charset="0"/>
              </a:rPr>
              <a:t>Understand the roles of Earth’s biogeochemical systems (atmosphere, land, oceans, sea ice, subsurface) in determining climate so we can predict climate decades or centuries into the future, information needed to plan for future energy and resource needs.</a:t>
            </a:r>
          </a:p>
        </p:txBody>
      </p:sp>
      <p:grpSp>
        <p:nvGrpSpPr>
          <p:cNvPr id="13" name="Group 12"/>
          <p:cNvGrpSpPr/>
          <p:nvPr/>
        </p:nvGrpSpPr>
        <p:grpSpPr>
          <a:xfrm>
            <a:off x="348456" y="743860"/>
            <a:ext cx="8434388" cy="932540"/>
            <a:chOff x="348456" y="743860"/>
            <a:chExt cx="8434388" cy="932540"/>
          </a:xfrm>
        </p:grpSpPr>
        <p:sp>
          <p:nvSpPr>
            <p:cNvPr id="15" name="Rectangle 14"/>
            <p:cNvSpPr/>
            <p:nvPr/>
          </p:nvSpPr>
          <p:spPr>
            <a:xfrm>
              <a:off x="348456" y="743860"/>
              <a:ext cx="8434388" cy="93254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dirty="0">
                <a:solidFill>
                  <a:prstClr val="white"/>
                </a:solidFill>
              </a:endParaRPr>
            </a:p>
          </p:txBody>
        </p:sp>
        <p:sp>
          <p:nvSpPr>
            <p:cNvPr id="16" name="TextBox 15"/>
            <p:cNvSpPr txBox="1"/>
            <p:nvPr/>
          </p:nvSpPr>
          <p:spPr>
            <a:xfrm>
              <a:off x="348456" y="845747"/>
              <a:ext cx="8434388" cy="830653"/>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fontAlgn="base">
                <a:spcBef>
                  <a:spcPct val="0"/>
                </a:spcBef>
                <a:spcAft>
                  <a:spcPct val="0"/>
                </a:spcAft>
              </a:pPr>
              <a:r>
                <a:rPr lang="en-US" sz="2400" dirty="0">
                  <a:solidFill>
                    <a:prstClr val="black"/>
                  </a:solidFill>
                  <a:latin typeface="Calibri" pitchFamily="34" charset="0"/>
                  <a:cs typeface="Arial" pitchFamily="34" charset="0"/>
                </a:rPr>
                <a:t>Understanding complex biological, climatic, and environmental systems across vast spatial and temporal scales </a:t>
              </a:r>
            </a:p>
          </p:txBody>
        </p:sp>
      </p:grpSp>
    </p:spTree>
    <p:extLst>
      <p:ext uri="{BB962C8B-B14F-4D97-AF65-F5344CB8AC3E}">
        <p14:creationId xmlns:p14="http://schemas.microsoft.com/office/powerpoint/2010/main" val="25445252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bwMode="auto">
          <a:xfrm>
            <a:off x="776288" y="1253579"/>
            <a:ext cx="75565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8" name="Rectangle 47"/>
          <p:cNvSpPr/>
          <p:nvPr/>
        </p:nvSpPr>
        <p:spPr bwMode="auto">
          <a:xfrm>
            <a:off x="4816032" y="4023360"/>
            <a:ext cx="4211638" cy="2531385"/>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9" name="Rectangle 8"/>
          <p:cNvSpPr/>
          <p:nvPr/>
        </p:nvSpPr>
        <p:spPr bwMode="auto">
          <a:xfrm>
            <a:off x="152400" y="4023360"/>
            <a:ext cx="4211638" cy="2531385"/>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nvGrpSpPr>
          <p:cNvPr id="10" name="Group 9"/>
          <p:cNvGrpSpPr/>
          <p:nvPr/>
        </p:nvGrpSpPr>
        <p:grpSpPr>
          <a:xfrm>
            <a:off x="128588" y="1628163"/>
            <a:ext cx="1295400" cy="1182260"/>
            <a:chOff x="128588" y="1628163"/>
            <a:chExt cx="1295400" cy="1318676"/>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grpSpPr>
        <p:sp>
          <p:nvSpPr>
            <p:cNvPr id="135176" name="Rectangle 10"/>
            <p:cNvSpPr>
              <a:spLocks noChangeArrowheads="1"/>
            </p:cNvSpPr>
            <p:nvPr/>
          </p:nvSpPr>
          <p:spPr bwMode="auto">
            <a:xfrm>
              <a:off x="128588" y="1628163"/>
              <a:ext cx="1295400" cy="1318676"/>
            </a:xfrm>
            <a:prstGeom prst="rect">
              <a:avLst/>
            </a:prstGeom>
            <a:grpFill/>
            <a:ln w="9525">
              <a:solidFill>
                <a:srgbClr val="5A5B39"/>
              </a:solidFill>
              <a:miter lim="800000"/>
              <a:headEnd/>
              <a:tailEnd/>
            </a:ln>
          </p:spPr>
          <p:txBody>
            <a:bodyPr wrap="none" anchor="ctr"/>
            <a:lstStyle/>
            <a:p>
              <a:pPr eaLnBrk="1" hangingPunct="1"/>
              <a:endParaRPr lang="en-US" b="0">
                <a:solidFill>
                  <a:schemeClr val="bg1"/>
                </a:solidFill>
                <a:ea typeface="ＭＳ Ｐゴシック" pitchFamily="-111" charset="-128"/>
              </a:endParaRPr>
            </a:p>
          </p:txBody>
        </p:sp>
        <p:sp>
          <p:nvSpPr>
            <p:cNvPr id="135177" name="Text Box 11"/>
            <p:cNvSpPr txBox="1">
              <a:spLocks noChangeArrowheads="1"/>
            </p:cNvSpPr>
            <p:nvPr/>
          </p:nvSpPr>
          <p:spPr bwMode="auto">
            <a:xfrm>
              <a:off x="128588" y="1653723"/>
              <a:ext cx="1295400" cy="11904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37931725" indent="-374745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ctr" eaLnBrk="1" hangingPunct="1">
                <a:spcBef>
                  <a:spcPct val="50000"/>
                </a:spcBef>
              </a:pPr>
              <a:r>
                <a:rPr lang="en-US" dirty="0">
                  <a:solidFill>
                    <a:schemeClr val="bg1"/>
                  </a:solidFill>
                  <a:latin typeface="Arial Narrow" pitchFamily="34" charset="0"/>
                  <a:ea typeface="ＭＳ Ｐゴシック" pitchFamily="-111" charset="-128"/>
                </a:rPr>
                <a:t>Advanced Scientific Computing</a:t>
              </a:r>
              <a:r>
                <a:rPr lang="en-US" b="0" dirty="0">
                  <a:solidFill>
                    <a:schemeClr val="bg1"/>
                  </a:solidFill>
                  <a:latin typeface="Arial Narrow" pitchFamily="34" charset="0"/>
                  <a:ea typeface="ＭＳ Ｐゴシック" pitchFamily="-111" charset="-128"/>
                </a:rPr>
                <a:t> </a:t>
              </a:r>
              <a:r>
                <a:rPr lang="en-US" dirty="0">
                  <a:solidFill>
                    <a:schemeClr val="bg1"/>
                  </a:solidFill>
                  <a:latin typeface="Arial Narrow" pitchFamily="34" charset="0"/>
                  <a:ea typeface="ＭＳ Ｐゴシック" pitchFamily="-111" charset="-128"/>
                </a:rPr>
                <a:t>Research</a:t>
              </a:r>
            </a:p>
          </p:txBody>
        </p:sp>
      </p:grpSp>
      <p:grpSp>
        <p:nvGrpSpPr>
          <p:cNvPr id="5" name="Group 4"/>
          <p:cNvGrpSpPr/>
          <p:nvPr/>
        </p:nvGrpSpPr>
        <p:grpSpPr>
          <a:xfrm>
            <a:off x="7761288" y="1611970"/>
            <a:ext cx="1143000" cy="1158875"/>
            <a:chOff x="6338888" y="1731082"/>
            <a:chExt cx="1143000" cy="1158875"/>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grpSpPr>
        <p:sp>
          <p:nvSpPr>
            <p:cNvPr id="135180" name="Rectangle 14"/>
            <p:cNvSpPr>
              <a:spLocks noChangeArrowheads="1"/>
            </p:cNvSpPr>
            <p:nvPr/>
          </p:nvSpPr>
          <p:spPr bwMode="auto">
            <a:xfrm>
              <a:off x="6338888" y="1731082"/>
              <a:ext cx="1143000" cy="1158875"/>
            </a:xfrm>
            <a:prstGeom prst="rect">
              <a:avLst/>
            </a:prstGeom>
            <a:grpFill/>
            <a:ln w="9525">
              <a:solidFill>
                <a:srgbClr val="5A5B39"/>
              </a:solidFill>
              <a:miter lim="800000"/>
              <a:headEnd/>
              <a:tailEnd/>
            </a:ln>
          </p:spPr>
          <p:txBody>
            <a:bodyPr wrap="none" anchor="ctr"/>
            <a:lstStyle/>
            <a:p>
              <a:pPr eaLnBrk="1" hangingPunct="1"/>
              <a:endParaRPr lang="en-US" b="0">
                <a:solidFill>
                  <a:schemeClr val="bg1"/>
                </a:solidFill>
                <a:ea typeface="ＭＳ Ｐゴシック" pitchFamily="-111" charset="-128"/>
              </a:endParaRPr>
            </a:p>
          </p:txBody>
        </p:sp>
        <p:sp>
          <p:nvSpPr>
            <p:cNvPr id="135181" name="Text Box 15"/>
            <p:cNvSpPr txBox="1">
              <a:spLocks noChangeArrowheads="1"/>
            </p:cNvSpPr>
            <p:nvPr/>
          </p:nvSpPr>
          <p:spPr bwMode="auto">
            <a:xfrm>
              <a:off x="6415088" y="1872593"/>
              <a:ext cx="990600" cy="92333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37931725" indent="-374745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ctr" eaLnBrk="1" hangingPunct="1">
                <a:spcBef>
                  <a:spcPct val="50000"/>
                </a:spcBef>
              </a:pPr>
              <a:r>
                <a:rPr lang="en-US" dirty="0">
                  <a:solidFill>
                    <a:schemeClr val="bg1"/>
                  </a:solidFill>
                  <a:latin typeface="Arial Narrow" pitchFamily="34" charset="0"/>
                  <a:ea typeface="ＭＳ Ｐゴシック" pitchFamily="-111" charset="-128"/>
                </a:rPr>
                <a:t>Fusion </a:t>
              </a:r>
              <a:r>
                <a:rPr lang="en-US" dirty="0" smtClean="0">
                  <a:solidFill>
                    <a:schemeClr val="bg1"/>
                  </a:solidFill>
                  <a:latin typeface="Arial Narrow" pitchFamily="34" charset="0"/>
                  <a:ea typeface="ＭＳ Ｐゴシック" pitchFamily="-111" charset="-128"/>
                </a:rPr>
                <a:t>Energy Sciences</a:t>
              </a:r>
              <a:endParaRPr lang="en-US" dirty="0">
                <a:solidFill>
                  <a:schemeClr val="bg1"/>
                </a:solidFill>
                <a:latin typeface="Arial Narrow" pitchFamily="34" charset="0"/>
                <a:ea typeface="ＭＳ Ｐゴシック" pitchFamily="-111" charset="-128"/>
              </a:endParaRPr>
            </a:p>
          </p:txBody>
        </p:sp>
      </p:grpSp>
      <p:grpSp>
        <p:nvGrpSpPr>
          <p:cNvPr id="7" name="Group 6"/>
          <p:cNvGrpSpPr/>
          <p:nvPr/>
        </p:nvGrpSpPr>
        <p:grpSpPr>
          <a:xfrm>
            <a:off x="5104448" y="1628163"/>
            <a:ext cx="1143000" cy="1158875"/>
            <a:chOff x="3473450" y="1731082"/>
            <a:chExt cx="1143000" cy="1158875"/>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grpSpPr>
        <p:sp>
          <p:nvSpPr>
            <p:cNvPr id="135184" name="Rectangle 18"/>
            <p:cNvSpPr>
              <a:spLocks noChangeArrowheads="1"/>
            </p:cNvSpPr>
            <p:nvPr/>
          </p:nvSpPr>
          <p:spPr bwMode="auto">
            <a:xfrm>
              <a:off x="3473450" y="1731082"/>
              <a:ext cx="1143000" cy="1158875"/>
            </a:xfrm>
            <a:prstGeom prst="rect">
              <a:avLst/>
            </a:prstGeom>
            <a:grpFill/>
            <a:ln w="9525">
              <a:solidFill>
                <a:srgbClr val="5A5B39"/>
              </a:solidFill>
              <a:miter lim="800000"/>
              <a:headEnd/>
              <a:tailEnd/>
            </a:ln>
          </p:spPr>
          <p:txBody>
            <a:bodyPr wrap="none" anchor="ctr"/>
            <a:lstStyle/>
            <a:p>
              <a:pPr eaLnBrk="1" hangingPunct="1"/>
              <a:endParaRPr lang="en-US" b="0">
                <a:solidFill>
                  <a:schemeClr val="bg1"/>
                </a:solidFill>
                <a:ea typeface="ＭＳ Ｐゴシック" pitchFamily="-111" charset="-128"/>
              </a:endParaRPr>
            </a:p>
          </p:txBody>
        </p:sp>
        <p:sp>
          <p:nvSpPr>
            <p:cNvPr id="135185" name="Text Box 19"/>
            <p:cNvSpPr txBox="1">
              <a:spLocks noChangeArrowheads="1"/>
            </p:cNvSpPr>
            <p:nvPr/>
          </p:nvSpPr>
          <p:spPr bwMode="auto">
            <a:xfrm>
              <a:off x="3549650" y="1889832"/>
              <a:ext cx="990600" cy="915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37931725" indent="-374745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ctr" eaLnBrk="1" hangingPunct="1">
                <a:spcBef>
                  <a:spcPct val="50000"/>
                </a:spcBef>
              </a:pPr>
              <a:r>
                <a:rPr lang="en-US" dirty="0">
                  <a:solidFill>
                    <a:schemeClr val="bg1"/>
                  </a:solidFill>
                  <a:latin typeface="Arial Narrow" pitchFamily="34" charset="0"/>
                  <a:ea typeface="ＭＳ Ｐゴシック" pitchFamily="-111" charset="-128"/>
                </a:rPr>
                <a:t>High Energy Physics</a:t>
              </a:r>
            </a:p>
          </p:txBody>
        </p:sp>
      </p:grpSp>
      <p:grpSp>
        <p:nvGrpSpPr>
          <p:cNvPr id="4" name="Group 3"/>
          <p:cNvGrpSpPr/>
          <p:nvPr/>
        </p:nvGrpSpPr>
        <p:grpSpPr>
          <a:xfrm>
            <a:off x="1609408" y="1628163"/>
            <a:ext cx="1295400" cy="1182260"/>
            <a:chOff x="184150" y="1887086"/>
            <a:chExt cx="1295400" cy="1182260"/>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grpSpPr>
        <p:sp>
          <p:nvSpPr>
            <p:cNvPr id="135188" name="Rectangle 22"/>
            <p:cNvSpPr>
              <a:spLocks noChangeArrowheads="1"/>
            </p:cNvSpPr>
            <p:nvPr/>
          </p:nvSpPr>
          <p:spPr bwMode="auto">
            <a:xfrm>
              <a:off x="184150" y="1887086"/>
              <a:ext cx="1295400" cy="1182260"/>
            </a:xfrm>
            <a:prstGeom prst="rect">
              <a:avLst/>
            </a:prstGeom>
            <a:grpFill/>
            <a:ln w="9525">
              <a:solidFill>
                <a:srgbClr val="5A5B39"/>
              </a:solidFill>
              <a:miter lim="800000"/>
              <a:headEnd/>
              <a:tailEnd/>
            </a:ln>
          </p:spPr>
          <p:txBody>
            <a:bodyPr wrap="none" anchor="ctr"/>
            <a:lstStyle/>
            <a:p>
              <a:pPr eaLnBrk="1" hangingPunct="1"/>
              <a:endParaRPr lang="en-US" b="0">
                <a:solidFill>
                  <a:schemeClr val="bg1"/>
                </a:solidFill>
                <a:ea typeface="ＭＳ Ｐゴシック" pitchFamily="-111" charset="-128"/>
              </a:endParaRPr>
            </a:p>
          </p:txBody>
        </p:sp>
        <p:sp>
          <p:nvSpPr>
            <p:cNvPr id="135189" name="Text Box 23"/>
            <p:cNvSpPr txBox="1">
              <a:spLocks noChangeArrowheads="1"/>
            </p:cNvSpPr>
            <p:nvPr/>
          </p:nvSpPr>
          <p:spPr bwMode="auto">
            <a:xfrm>
              <a:off x="216535" y="2020697"/>
              <a:ext cx="1122680" cy="9150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37931725" indent="-374745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ctr" eaLnBrk="1" hangingPunct="1">
                <a:spcBef>
                  <a:spcPct val="50000"/>
                </a:spcBef>
              </a:pPr>
              <a:r>
                <a:rPr lang="en-US" dirty="0">
                  <a:solidFill>
                    <a:schemeClr val="bg1"/>
                  </a:solidFill>
                  <a:latin typeface="Arial Narrow" pitchFamily="34" charset="0"/>
                  <a:ea typeface="ＭＳ Ｐゴシック" pitchFamily="-111" charset="-128"/>
                </a:rPr>
                <a:t>Basic Energy Sciences</a:t>
              </a:r>
              <a:endParaRPr lang="en-US" b="0" dirty="0">
                <a:solidFill>
                  <a:schemeClr val="bg1"/>
                </a:solidFill>
                <a:latin typeface="Arial Narrow" pitchFamily="34" charset="0"/>
                <a:ea typeface="ＭＳ Ｐゴシック" pitchFamily="-111" charset="-128"/>
              </a:endParaRPr>
            </a:p>
          </p:txBody>
        </p:sp>
      </p:grpSp>
      <p:sp>
        <p:nvSpPr>
          <p:cNvPr id="135196" name="Rectangle 32"/>
          <p:cNvSpPr>
            <a:spLocks noChangeArrowheads="1"/>
          </p:cNvSpPr>
          <p:nvPr/>
        </p:nvSpPr>
        <p:spPr bwMode="auto">
          <a:xfrm>
            <a:off x="3090228" y="2054883"/>
            <a:ext cx="1828800" cy="143192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9525">
            <a:solidFill>
              <a:srgbClr val="5A5B39"/>
            </a:solidFill>
            <a:miter lim="800000"/>
            <a:headEnd/>
            <a:tailEnd/>
          </a:ln>
        </p:spPr>
        <p:txBody>
          <a:bodyPr wrap="none" anchor="ctr"/>
          <a:lstStyle/>
          <a:p>
            <a:pPr eaLnBrk="1" hangingPunct="1"/>
            <a:endParaRPr lang="en-US" b="0">
              <a:solidFill>
                <a:schemeClr val="bg1"/>
              </a:solidFill>
              <a:ea typeface="ＭＳ Ｐゴシック" pitchFamily="-111" charset="-128"/>
            </a:endParaRPr>
          </a:p>
        </p:txBody>
      </p:sp>
      <p:sp>
        <p:nvSpPr>
          <p:cNvPr id="135197" name="Text Box 33"/>
          <p:cNvSpPr txBox="1">
            <a:spLocks noChangeArrowheads="1"/>
          </p:cNvSpPr>
          <p:nvPr/>
        </p:nvSpPr>
        <p:spPr bwMode="auto">
          <a:xfrm>
            <a:off x="3177313" y="2088383"/>
            <a:ext cx="1654629" cy="1384995"/>
          </a:xfrm>
          <a:prstGeom prst="rect">
            <a:avLst/>
          </a:prstGeom>
          <a:noFill/>
          <a:ln>
            <a:noFill/>
          </a:ln>
          <a:extLst/>
        </p:spPr>
        <p:txBody>
          <a:bodyPr>
            <a:spAutoFit/>
          </a:bodyPr>
          <a:lstStyle>
            <a:lvl1pPr>
              <a:defRPr>
                <a:solidFill>
                  <a:schemeClr val="tx1"/>
                </a:solidFill>
                <a:latin typeface="Arial" charset="0"/>
              </a:defRPr>
            </a:lvl1pPr>
            <a:lvl2pPr marL="37931725" indent="-374745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ctr" eaLnBrk="1" hangingPunct="1">
              <a:spcBef>
                <a:spcPct val="50000"/>
              </a:spcBef>
            </a:pPr>
            <a:r>
              <a:rPr lang="en-US" dirty="0">
                <a:solidFill>
                  <a:schemeClr val="bg1"/>
                </a:solidFill>
                <a:latin typeface="Arial Narrow" pitchFamily="34" charset="0"/>
                <a:ea typeface="ＭＳ Ｐゴシック" pitchFamily="-111" charset="-128"/>
              </a:rPr>
              <a:t>Biological and Environmental </a:t>
            </a:r>
            <a:r>
              <a:rPr lang="en-US" dirty="0" smtClean="0">
                <a:solidFill>
                  <a:schemeClr val="bg1"/>
                </a:solidFill>
                <a:latin typeface="Arial Narrow" pitchFamily="34" charset="0"/>
                <a:ea typeface="ＭＳ Ｐゴシック" pitchFamily="-111" charset="-128"/>
              </a:rPr>
              <a:t>Research</a:t>
            </a:r>
            <a:endParaRPr lang="en-US" sz="1000" dirty="0" smtClean="0">
              <a:solidFill>
                <a:schemeClr val="bg1"/>
              </a:solidFill>
              <a:latin typeface="Arial Narrow" pitchFamily="34" charset="0"/>
              <a:ea typeface="ＭＳ Ｐゴシック" pitchFamily="-111" charset="-128"/>
            </a:endParaRPr>
          </a:p>
          <a:p>
            <a:pPr algn="ctr" eaLnBrk="1" hangingPunct="1">
              <a:spcBef>
                <a:spcPct val="50000"/>
              </a:spcBef>
            </a:pPr>
            <a:r>
              <a:rPr lang="en-US" sz="1200" dirty="0" smtClean="0">
                <a:solidFill>
                  <a:schemeClr val="bg1"/>
                </a:solidFill>
                <a:latin typeface="Arial Narrow" pitchFamily="34" charset="0"/>
                <a:ea typeface="ＭＳ Ｐゴシック" pitchFamily="-111" charset="-128"/>
              </a:rPr>
              <a:t>Sharlene Weatherwax,  Associate Director</a:t>
            </a:r>
            <a:endParaRPr lang="en-US" sz="1200" dirty="0">
              <a:solidFill>
                <a:schemeClr val="bg1"/>
              </a:solidFill>
              <a:latin typeface="Arial Narrow" pitchFamily="34" charset="0"/>
              <a:ea typeface="ＭＳ Ｐゴシック" pitchFamily="-111" charset="-128"/>
            </a:endParaRPr>
          </a:p>
        </p:txBody>
      </p:sp>
      <p:grpSp>
        <p:nvGrpSpPr>
          <p:cNvPr id="6" name="Group 5"/>
          <p:cNvGrpSpPr/>
          <p:nvPr/>
        </p:nvGrpSpPr>
        <p:grpSpPr>
          <a:xfrm>
            <a:off x="6432868" y="1628163"/>
            <a:ext cx="1143000" cy="1158875"/>
            <a:chOff x="4906963" y="1734257"/>
            <a:chExt cx="1143000" cy="1158875"/>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grpSpPr>
        <p:sp>
          <p:nvSpPr>
            <p:cNvPr id="135201" name="Rectangle 37"/>
            <p:cNvSpPr>
              <a:spLocks noChangeArrowheads="1"/>
            </p:cNvSpPr>
            <p:nvPr/>
          </p:nvSpPr>
          <p:spPr bwMode="auto">
            <a:xfrm>
              <a:off x="4906963" y="1734257"/>
              <a:ext cx="1143000" cy="1158875"/>
            </a:xfrm>
            <a:prstGeom prst="rect">
              <a:avLst/>
            </a:prstGeom>
            <a:grpFill/>
            <a:ln w="9525">
              <a:solidFill>
                <a:srgbClr val="5A5B39"/>
              </a:solidFill>
              <a:miter lim="800000"/>
              <a:headEnd/>
              <a:tailEnd/>
            </a:ln>
          </p:spPr>
          <p:txBody>
            <a:bodyPr wrap="none" anchor="ctr"/>
            <a:lstStyle/>
            <a:p>
              <a:pPr eaLnBrk="1" hangingPunct="1"/>
              <a:endParaRPr lang="en-US" b="0">
                <a:solidFill>
                  <a:schemeClr val="bg1"/>
                </a:solidFill>
                <a:ea typeface="ＭＳ Ｐゴシック" pitchFamily="-111" charset="-128"/>
              </a:endParaRPr>
            </a:p>
          </p:txBody>
        </p:sp>
        <p:sp>
          <p:nvSpPr>
            <p:cNvPr id="135202" name="Text Box 38"/>
            <p:cNvSpPr txBox="1">
              <a:spLocks noChangeArrowheads="1"/>
            </p:cNvSpPr>
            <p:nvPr/>
          </p:nvSpPr>
          <p:spPr bwMode="auto">
            <a:xfrm>
              <a:off x="4983163" y="2004712"/>
              <a:ext cx="990600" cy="641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37931725" indent="-374745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ctr" eaLnBrk="1" hangingPunct="1">
                <a:spcBef>
                  <a:spcPct val="50000"/>
                </a:spcBef>
              </a:pPr>
              <a:r>
                <a:rPr lang="en-US" dirty="0">
                  <a:solidFill>
                    <a:schemeClr val="bg1"/>
                  </a:solidFill>
                  <a:latin typeface="Arial Narrow" pitchFamily="34" charset="0"/>
                  <a:ea typeface="ＭＳ Ｐゴシック" pitchFamily="-111" charset="-128"/>
                </a:rPr>
                <a:t>Nuclear Physics</a:t>
              </a:r>
            </a:p>
          </p:txBody>
        </p:sp>
      </p:grpSp>
      <p:sp>
        <p:nvSpPr>
          <p:cNvPr id="39" name="Rectangle 2"/>
          <p:cNvSpPr txBox="1">
            <a:spLocks noChangeArrowheads="1"/>
          </p:cNvSpPr>
          <p:nvPr/>
        </p:nvSpPr>
        <p:spPr bwMode="auto">
          <a:xfrm>
            <a:off x="119222" y="142748"/>
            <a:ext cx="4167822" cy="5078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228600" indent="-228600" algn="l" rtl="0" eaLnBrk="0" fontAlgn="base" hangingPunct="0">
              <a:lnSpc>
                <a:spcPct val="90000"/>
              </a:lnSpc>
              <a:spcBef>
                <a:spcPct val="60000"/>
              </a:spcBef>
              <a:spcAft>
                <a:spcPct val="0"/>
              </a:spcAft>
              <a:buClr>
                <a:schemeClr val="tx1"/>
              </a:buClr>
              <a:buFont typeface="Arial" charset="0"/>
              <a:buChar char="•"/>
              <a:defRPr sz="2400">
                <a:solidFill>
                  <a:srgbClr val="000000"/>
                </a:solidFill>
                <a:latin typeface="Arial" charset="0"/>
                <a:ea typeface="+mn-ea"/>
                <a:cs typeface="+mn-cs"/>
              </a:defRPr>
            </a:lvl1pPr>
            <a:lvl2pPr marL="457200" indent="-228600" algn="l" rtl="0" eaLnBrk="0" fontAlgn="base" hangingPunct="0">
              <a:lnSpc>
                <a:spcPct val="90000"/>
              </a:lnSpc>
              <a:spcBef>
                <a:spcPct val="35000"/>
              </a:spcBef>
              <a:spcAft>
                <a:spcPct val="0"/>
              </a:spcAft>
              <a:buClr>
                <a:schemeClr val="tx1"/>
              </a:buClr>
              <a:buFont typeface="Arial" charset="0"/>
              <a:buChar char="–"/>
              <a:defRPr sz="2000">
                <a:solidFill>
                  <a:srgbClr val="000000"/>
                </a:solidFill>
                <a:latin typeface="Arial" charset="0"/>
              </a:defRPr>
            </a:lvl2pPr>
            <a:lvl3pPr marL="685800" indent="-171450" algn="l" rtl="0" eaLnBrk="0" fontAlgn="base" hangingPunct="0">
              <a:lnSpc>
                <a:spcPct val="90000"/>
              </a:lnSpc>
              <a:spcBef>
                <a:spcPct val="25000"/>
              </a:spcBef>
              <a:spcAft>
                <a:spcPct val="0"/>
              </a:spcAft>
              <a:buClr>
                <a:schemeClr val="tx1"/>
              </a:buClr>
              <a:buFont typeface="Arial" charset="0"/>
              <a:buChar char="•"/>
              <a:defRPr>
                <a:solidFill>
                  <a:srgbClr val="000000"/>
                </a:solidFill>
                <a:latin typeface="Arial" charset="0"/>
              </a:defRPr>
            </a:lvl3pPr>
            <a:lvl4pPr marL="914400" indent="-171450" algn="l" rtl="0" eaLnBrk="0" fontAlgn="base" hangingPunct="0">
              <a:lnSpc>
                <a:spcPct val="90000"/>
              </a:lnSpc>
              <a:spcBef>
                <a:spcPct val="20000"/>
              </a:spcBef>
              <a:spcAft>
                <a:spcPct val="0"/>
              </a:spcAft>
              <a:buClr>
                <a:schemeClr val="tx1"/>
              </a:buClr>
              <a:buFont typeface="Arial" charset="0"/>
              <a:buChar char="–"/>
              <a:defRPr sz="1600">
                <a:solidFill>
                  <a:srgbClr val="000000"/>
                </a:solidFill>
                <a:latin typeface="Arial" charset="0"/>
              </a:defRPr>
            </a:lvl4pPr>
            <a:lvl5pPr marL="1143000" indent="-171450" algn="l" rtl="0" eaLnBrk="0" fontAlgn="base" hangingPunct="0">
              <a:lnSpc>
                <a:spcPct val="90000"/>
              </a:lnSpc>
              <a:spcBef>
                <a:spcPct val="20000"/>
              </a:spcBef>
              <a:spcAft>
                <a:spcPct val="0"/>
              </a:spcAft>
              <a:buClr>
                <a:schemeClr val="tx1"/>
              </a:buClr>
              <a:buFont typeface="Arial" charset="0"/>
              <a:buChar char="•"/>
              <a:defRPr sz="1600">
                <a:solidFill>
                  <a:srgbClr val="000000"/>
                </a:solidFill>
                <a:latin typeface="Arial" charset="0"/>
              </a:defRPr>
            </a:lvl5pPr>
            <a:lvl6pPr marL="2514600" indent="-228600" algn="l" rtl="0" fontAlgn="base">
              <a:lnSpc>
                <a:spcPct val="90000"/>
              </a:lnSpc>
              <a:spcBef>
                <a:spcPct val="20000"/>
              </a:spcBef>
              <a:spcAft>
                <a:spcPct val="0"/>
              </a:spcAft>
              <a:buClr>
                <a:srgbClr val="01673E"/>
              </a:buClr>
              <a:buFont typeface="Symbol" pitchFamily="18" charset="2"/>
              <a:buChar char="·"/>
              <a:defRPr b="1">
                <a:solidFill>
                  <a:srgbClr val="000000"/>
                </a:solidFill>
                <a:latin typeface="+mn-lt"/>
              </a:defRPr>
            </a:lvl6pPr>
            <a:lvl7pPr marL="2971800" indent="-228600" algn="l" rtl="0" fontAlgn="base">
              <a:lnSpc>
                <a:spcPct val="90000"/>
              </a:lnSpc>
              <a:spcBef>
                <a:spcPct val="20000"/>
              </a:spcBef>
              <a:spcAft>
                <a:spcPct val="0"/>
              </a:spcAft>
              <a:buClr>
                <a:srgbClr val="01673E"/>
              </a:buClr>
              <a:buFont typeface="Symbol" pitchFamily="18" charset="2"/>
              <a:buChar char="·"/>
              <a:defRPr b="1">
                <a:solidFill>
                  <a:srgbClr val="000000"/>
                </a:solidFill>
                <a:latin typeface="+mn-lt"/>
              </a:defRPr>
            </a:lvl7pPr>
            <a:lvl8pPr marL="3429000" indent="-228600" algn="l" rtl="0" fontAlgn="base">
              <a:lnSpc>
                <a:spcPct val="90000"/>
              </a:lnSpc>
              <a:spcBef>
                <a:spcPct val="20000"/>
              </a:spcBef>
              <a:spcAft>
                <a:spcPct val="0"/>
              </a:spcAft>
              <a:buClr>
                <a:srgbClr val="01673E"/>
              </a:buClr>
              <a:buFont typeface="Symbol" pitchFamily="18" charset="2"/>
              <a:buChar char="·"/>
              <a:defRPr b="1">
                <a:solidFill>
                  <a:srgbClr val="000000"/>
                </a:solidFill>
                <a:latin typeface="+mn-lt"/>
              </a:defRPr>
            </a:lvl8pPr>
            <a:lvl9pPr marL="3886200" indent="-228600" algn="l" rtl="0" fontAlgn="base">
              <a:lnSpc>
                <a:spcPct val="90000"/>
              </a:lnSpc>
              <a:spcBef>
                <a:spcPct val="20000"/>
              </a:spcBef>
              <a:spcAft>
                <a:spcPct val="0"/>
              </a:spcAft>
              <a:buClr>
                <a:srgbClr val="01673E"/>
              </a:buClr>
              <a:buFont typeface="Symbol" pitchFamily="18" charset="2"/>
              <a:buChar char="·"/>
              <a:defRPr b="1">
                <a:solidFill>
                  <a:srgbClr val="000000"/>
                </a:solidFill>
                <a:latin typeface="+mn-lt"/>
              </a:defRPr>
            </a:lvl9pPr>
          </a:lstStyle>
          <a:p>
            <a:pPr marL="0" indent="0">
              <a:buNone/>
            </a:pPr>
            <a:r>
              <a:rPr lang="en-US" sz="3000" b="1" kern="0" dirty="0" smtClean="0">
                <a:latin typeface="Calibri" pitchFamily="34" charset="0"/>
              </a:rPr>
              <a:t>BER - Organization</a:t>
            </a:r>
            <a:endParaRPr lang="en-US" sz="3000" b="1" kern="0" dirty="0">
              <a:latin typeface="Calibri" pitchFamily="34" charset="0"/>
            </a:endParaRPr>
          </a:p>
        </p:txBody>
      </p:sp>
      <p:sp>
        <p:nvSpPr>
          <p:cNvPr id="40" name="Text Box 4"/>
          <p:cNvSpPr txBox="1">
            <a:spLocks noChangeArrowheads="1"/>
          </p:cNvSpPr>
          <p:nvPr/>
        </p:nvSpPr>
        <p:spPr bwMode="auto">
          <a:xfrm>
            <a:off x="448310" y="4042635"/>
            <a:ext cx="3848100" cy="2272538"/>
          </a:xfrm>
          <a:prstGeom prst="rect">
            <a:avLst/>
          </a:prstGeom>
          <a:noFill/>
          <a:ln w="9525">
            <a:noFill/>
            <a:miter lim="800000"/>
            <a:headEnd/>
            <a:tailEnd/>
          </a:ln>
        </p:spPr>
        <p:txBody>
          <a:bodyPr lIns="0" tIns="43240" rIns="0" bIns="43240">
            <a:spAutoFit/>
          </a:bodyPr>
          <a:lstStyle/>
          <a:p>
            <a:pPr algn="ctr" defTabSz="225425"/>
            <a:r>
              <a:rPr lang="en-US" b="1" u="sng" dirty="0">
                <a:latin typeface="Calibri" pitchFamily="34" charset="0"/>
              </a:rPr>
              <a:t>Biological Systems </a:t>
            </a:r>
            <a:r>
              <a:rPr lang="en-US" b="1" u="sng" dirty="0" smtClean="0">
                <a:latin typeface="Calibri" pitchFamily="34" charset="0"/>
              </a:rPr>
              <a:t>Science</a:t>
            </a:r>
          </a:p>
          <a:p>
            <a:pPr algn="ctr" defTabSz="225425"/>
            <a:r>
              <a:rPr lang="en-US" sz="1600" dirty="0" smtClean="0">
                <a:latin typeface="Calibri" pitchFamily="34" charset="0"/>
              </a:rPr>
              <a:t>Todd Anderson, Director</a:t>
            </a:r>
            <a:endParaRPr lang="en-US" sz="1600" dirty="0">
              <a:latin typeface="Calibri" pitchFamily="34" charset="0"/>
            </a:endParaRPr>
          </a:p>
          <a:p>
            <a:pPr marL="225425" lvl="1" defTabSz="225425">
              <a:buFontTx/>
              <a:buChar char="•"/>
            </a:pPr>
            <a:r>
              <a:rPr lang="en-US" dirty="0">
                <a:latin typeface="Calibri" pitchFamily="34" charset="0"/>
              </a:rPr>
              <a:t>  Genomic Science</a:t>
            </a:r>
          </a:p>
          <a:p>
            <a:pPr marL="690563" lvl="2" indent="-233363" defTabSz="225425">
              <a:buFont typeface="Wingdings" pitchFamily="2" charset="2"/>
              <a:buChar char="Ø"/>
            </a:pPr>
            <a:r>
              <a:rPr lang="en-US" dirty="0" smtClean="0">
                <a:latin typeface="Calibri" pitchFamily="34" charset="0"/>
              </a:rPr>
              <a:t>Bioenergy </a:t>
            </a:r>
            <a:r>
              <a:rPr lang="en-US" dirty="0">
                <a:latin typeface="Calibri" pitchFamily="34" charset="0"/>
              </a:rPr>
              <a:t>Research Centers</a:t>
            </a:r>
          </a:p>
          <a:p>
            <a:pPr marL="225425" lvl="1" defTabSz="225425">
              <a:buFontTx/>
              <a:buChar char="•"/>
            </a:pPr>
            <a:r>
              <a:rPr lang="en-US" dirty="0">
                <a:latin typeface="Calibri" pitchFamily="34" charset="0"/>
              </a:rPr>
              <a:t>  </a:t>
            </a:r>
            <a:r>
              <a:rPr lang="en-US" dirty="0" err="1" smtClean="0">
                <a:latin typeface="Calibri" pitchFamily="34" charset="0"/>
              </a:rPr>
              <a:t>Mesoscale</a:t>
            </a:r>
            <a:r>
              <a:rPr lang="en-US" dirty="0" smtClean="0">
                <a:latin typeface="Calibri" pitchFamily="34" charset="0"/>
              </a:rPr>
              <a:t> to Molecules</a:t>
            </a:r>
          </a:p>
          <a:p>
            <a:pPr marL="225425" lvl="1" defTabSz="225425">
              <a:buFontTx/>
              <a:buChar char="•"/>
            </a:pPr>
            <a:r>
              <a:rPr lang="en-US" dirty="0" smtClean="0">
                <a:latin typeface="Calibri" pitchFamily="34" charset="0"/>
              </a:rPr>
              <a:t>  Facilities </a:t>
            </a:r>
            <a:r>
              <a:rPr lang="en-US" dirty="0">
                <a:latin typeface="Calibri" pitchFamily="34" charset="0"/>
              </a:rPr>
              <a:t>&amp; Infrastructure</a:t>
            </a:r>
          </a:p>
          <a:p>
            <a:pPr marL="690563" lvl="2" indent="-233363" defTabSz="225425">
              <a:buFont typeface="Wingdings" pitchFamily="2" charset="2"/>
              <a:buChar char="Ø"/>
            </a:pPr>
            <a:r>
              <a:rPr lang="en-US" dirty="0">
                <a:latin typeface="Calibri" pitchFamily="34" charset="0"/>
              </a:rPr>
              <a:t> </a:t>
            </a:r>
            <a:r>
              <a:rPr lang="en-US" dirty="0" smtClean="0">
                <a:latin typeface="Calibri" pitchFamily="34" charset="0"/>
              </a:rPr>
              <a:t>Joint </a:t>
            </a:r>
            <a:r>
              <a:rPr lang="en-US" dirty="0">
                <a:latin typeface="Calibri" pitchFamily="34" charset="0"/>
              </a:rPr>
              <a:t>Genome </a:t>
            </a:r>
            <a:r>
              <a:rPr lang="en-US" dirty="0" smtClean="0">
                <a:latin typeface="Calibri" pitchFamily="34" charset="0"/>
              </a:rPr>
              <a:t>Institute</a:t>
            </a:r>
          </a:p>
          <a:p>
            <a:pPr marL="690563" lvl="2" indent="-233363" defTabSz="225425">
              <a:buFont typeface="Wingdings" pitchFamily="2" charset="2"/>
              <a:buChar char="Ø"/>
            </a:pPr>
            <a:r>
              <a:rPr lang="en-US" dirty="0" smtClean="0">
                <a:latin typeface="Calibri" pitchFamily="34" charset="0"/>
              </a:rPr>
              <a:t> Structural Biology</a:t>
            </a:r>
            <a:endParaRPr lang="en-US" dirty="0">
              <a:latin typeface="Calibri" pitchFamily="34" charset="0"/>
            </a:endParaRPr>
          </a:p>
        </p:txBody>
      </p:sp>
      <p:sp>
        <p:nvSpPr>
          <p:cNvPr id="41" name="Text Box 6"/>
          <p:cNvSpPr txBox="1">
            <a:spLocks noChangeArrowheads="1"/>
          </p:cNvSpPr>
          <p:nvPr/>
        </p:nvSpPr>
        <p:spPr bwMode="auto">
          <a:xfrm>
            <a:off x="4750151" y="4094957"/>
            <a:ext cx="4343400" cy="2220216"/>
          </a:xfrm>
          <a:prstGeom prst="rect">
            <a:avLst/>
          </a:prstGeom>
          <a:noFill/>
          <a:ln w="9525">
            <a:noFill/>
            <a:miter lim="800000"/>
            <a:headEnd/>
            <a:tailEnd/>
          </a:ln>
        </p:spPr>
        <p:txBody>
          <a:bodyPr lIns="0" tIns="43240" rIns="0" bIns="43240">
            <a:spAutoFit/>
          </a:bodyPr>
          <a:lstStyle/>
          <a:p>
            <a:pPr algn="ctr" defTabSz="169863" eaLnBrk="0" hangingPunct="0">
              <a:lnSpc>
                <a:spcPct val="90000"/>
              </a:lnSpc>
            </a:pPr>
            <a:r>
              <a:rPr lang="en-US" b="1" u="sng" dirty="0">
                <a:latin typeface="Calibri" pitchFamily="34" charset="0"/>
              </a:rPr>
              <a:t>Climate &amp; Environmental </a:t>
            </a:r>
            <a:r>
              <a:rPr lang="en-US" b="1" u="sng" dirty="0" smtClean="0">
                <a:latin typeface="Calibri" pitchFamily="34" charset="0"/>
              </a:rPr>
              <a:t>Sciences</a:t>
            </a:r>
          </a:p>
          <a:p>
            <a:pPr algn="ctr" defTabSz="169863" eaLnBrk="0" hangingPunct="0">
              <a:lnSpc>
                <a:spcPct val="90000"/>
              </a:lnSpc>
            </a:pPr>
            <a:r>
              <a:rPr lang="en-US" sz="1600" dirty="0" smtClean="0">
                <a:latin typeface="Calibri" pitchFamily="34" charset="0"/>
              </a:rPr>
              <a:t>Gary Geernaert, Director</a:t>
            </a:r>
            <a:endParaRPr lang="en-US" sz="1600" dirty="0">
              <a:latin typeface="Calibri" pitchFamily="34" charset="0"/>
            </a:endParaRPr>
          </a:p>
          <a:p>
            <a:pPr marL="225425" lvl="1" defTabSz="169863" eaLnBrk="0" hangingPunct="0">
              <a:buFontTx/>
              <a:buChar char="•"/>
            </a:pPr>
            <a:r>
              <a:rPr lang="en-US" dirty="0">
                <a:latin typeface="Calibri" pitchFamily="34" charset="0"/>
              </a:rPr>
              <a:t>  Atmospheric System Research</a:t>
            </a:r>
          </a:p>
          <a:p>
            <a:pPr marL="225425" lvl="1" defTabSz="169863" eaLnBrk="0" hangingPunct="0">
              <a:buFontTx/>
              <a:buChar char="•"/>
            </a:pPr>
            <a:r>
              <a:rPr lang="en-US" dirty="0">
                <a:latin typeface="Calibri" pitchFamily="34" charset="0"/>
              </a:rPr>
              <a:t>  Environmental System Science</a:t>
            </a:r>
          </a:p>
          <a:p>
            <a:pPr marL="225425" lvl="1" defTabSz="169863" eaLnBrk="0" hangingPunct="0">
              <a:buFontTx/>
              <a:buChar char="•"/>
            </a:pPr>
            <a:r>
              <a:rPr lang="en-US" dirty="0">
                <a:latin typeface="Calibri" pitchFamily="34" charset="0"/>
              </a:rPr>
              <a:t>  Climate &amp; Earth System Modeling</a:t>
            </a:r>
          </a:p>
          <a:p>
            <a:pPr marL="406400" lvl="1" indent="-177800" defTabSz="169863" eaLnBrk="0" hangingPunct="0">
              <a:buFontTx/>
              <a:buChar char="•"/>
            </a:pPr>
            <a:r>
              <a:rPr lang="en-US" dirty="0" smtClean="0">
                <a:latin typeface="Calibri" pitchFamily="34" charset="0"/>
              </a:rPr>
              <a:t> Facilities </a:t>
            </a:r>
            <a:r>
              <a:rPr lang="en-US" dirty="0">
                <a:latin typeface="Calibri" pitchFamily="34" charset="0"/>
              </a:rPr>
              <a:t>&amp; Infrastructure</a:t>
            </a:r>
          </a:p>
          <a:p>
            <a:pPr marL="457200" lvl="2" indent="233363" defTabSz="169863" eaLnBrk="0" hangingPunct="0">
              <a:buFont typeface="Wingdings" pitchFamily="2" charset="2"/>
              <a:buChar char="Ø"/>
            </a:pPr>
            <a:r>
              <a:rPr lang="en-US" dirty="0" smtClean="0">
                <a:latin typeface="Calibri" pitchFamily="34" charset="0"/>
              </a:rPr>
              <a:t>Environmental </a:t>
            </a:r>
            <a:r>
              <a:rPr lang="en-US" dirty="0" err="1" smtClean="0">
                <a:latin typeface="Calibri" pitchFamily="34" charset="0"/>
              </a:rPr>
              <a:t>Molec</a:t>
            </a:r>
            <a:r>
              <a:rPr lang="en-US" dirty="0" smtClean="0">
                <a:latin typeface="Calibri" pitchFamily="34" charset="0"/>
              </a:rPr>
              <a:t>. </a:t>
            </a:r>
            <a:r>
              <a:rPr lang="en-US" dirty="0">
                <a:latin typeface="Calibri" pitchFamily="34" charset="0"/>
              </a:rPr>
              <a:t>Sciences Lab</a:t>
            </a:r>
          </a:p>
          <a:p>
            <a:pPr marL="457200" lvl="2" indent="233363" defTabSz="169863" eaLnBrk="0" hangingPunct="0">
              <a:buFont typeface="Wingdings" pitchFamily="2" charset="2"/>
              <a:buChar char="Ø"/>
            </a:pPr>
            <a:r>
              <a:rPr lang="en-US" dirty="0" smtClean="0">
                <a:latin typeface="Calibri" pitchFamily="34" charset="0"/>
              </a:rPr>
              <a:t>ARM </a:t>
            </a:r>
            <a:r>
              <a:rPr lang="en-US" dirty="0">
                <a:latin typeface="Calibri" pitchFamily="34" charset="0"/>
              </a:rPr>
              <a:t>Climate Research </a:t>
            </a:r>
            <a:r>
              <a:rPr lang="en-US" dirty="0" smtClean="0">
                <a:latin typeface="Calibri" pitchFamily="34" charset="0"/>
              </a:rPr>
              <a:t>Facility</a:t>
            </a:r>
          </a:p>
        </p:txBody>
      </p:sp>
      <p:cxnSp>
        <p:nvCxnSpPr>
          <p:cNvPr id="15" name="Straight Connector 14"/>
          <p:cNvCxnSpPr>
            <a:endCxn id="135196" idx="0"/>
          </p:cNvCxnSpPr>
          <p:nvPr/>
        </p:nvCxnSpPr>
        <p:spPr bwMode="auto">
          <a:xfrm>
            <a:off x="4004627" y="1247275"/>
            <a:ext cx="1" cy="8076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a:endCxn id="135184" idx="0"/>
          </p:cNvCxnSpPr>
          <p:nvPr/>
        </p:nvCxnSpPr>
        <p:spPr bwMode="auto">
          <a:xfrm>
            <a:off x="5675948" y="1247275"/>
            <a:ext cx="0" cy="3808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a:stCxn id="135201" idx="0"/>
          </p:cNvCxnSpPr>
          <p:nvPr/>
        </p:nvCxnSpPr>
        <p:spPr bwMode="auto">
          <a:xfrm flipV="1">
            <a:off x="7004368" y="1247275"/>
            <a:ext cx="0" cy="3808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Straight Connector 21"/>
          <p:cNvCxnSpPr>
            <a:stCxn id="135180" idx="0"/>
          </p:cNvCxnSpPr>
          <p:nvPr/>
        </p:nvCxnSpPr>
        <p:spPr bwMode="auto">
          <a:xfrm flipV="1">
            <a:off x="8332788" y="1247275"/>
            <a:ext cx="0" cy="36469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Straight Connector 23"/>
          <p:cNvCxnSpPr>
            <a:stCxn id="135188" idx="0"/>
          </p:cNvCxnSpPr>
          <p:nvPr/>
        </p:nvCxnSpPr>
        <p:spPr bwMode="auto">
          <a:xfrm flipV="1">
            <a:off x="2257108" y="1247275"/>
            <a:ext cx="1111" cy="3808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Straight Connector 25"/>
          <p:cNvCxnSpPr>
            <a:stCxn id="135176" idx="0"/>
          </p:cNvCxnSpPr>
          <p:nvPr/>
        </p:nvCxnSpPr>
        <p:spPr bwMode="auto">
          <a:xfrm flipV="1">
            <a:off x="776288" y="1247275"/>
            <a:ext cx="0" cy="3808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flipV="1">
            <a:off x="2258219" y="3755571"/>
            <a:ext cx="4663632" cy="89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1" name="Straight Connector 30"/>
          <p:cNvCxnSpPr>
            <a:stCxn id="48" idx="0"/>
          </p:cNvCxnSpPr>
          <p:nvPr/>
        </p:nvCxnSpPr>
        <p:spPr bwMode="auto">
          <a:xfrm flipV="1">
            <a:off x="6921851" y="3755571"/>
            <a:ext cx="0" cy="26778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4" name="Straight Connector 33"/>
          <p:cNvCxnSpPr>
            <a:stCxn id="9" idx="0"/>
          </p:cNvCxnSpPr>
          <p:nvPr/>
        </p:nvCxnSpPr>
        <p:spPr bwMode="auto">
          <a:xfrm flipV="1">
            <a:off x="2258219" y="3764479"/>
            <a:ext cx="0" cy="25888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a:endCxn id="135196" idx="2"/>
          </p:cNvCxnSpPr>
          <p:nvPr/>
        </p:nvCxnSpPr>
        <p:spPr bwMode="auto">
          <a:xfrm flipV="1">
            <a:off x="4004627" y="3486808"/>
            <a:ext cx="1" cy="26876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5" name="TextBox 34"/>
          <p:cNvSpPr txBox="1"/>
          <p:nvPr/>
        </p:nvSpPr>
        <p:spPr>
          <a:xfrm>
            <a:off x="4516438" y="188914"/>
            <a:ext cx="4246562" cy="923330"/>
          </a:xfrm>
          <a:prstGeom prst="rect">
            <a:avLst/>
          </a:prstGeom>
          <a:noFill/>
          <a:ln>
            <a:solidFill>
              <a:schemeClr val="tx1"/>
            </a:solidFill>
          </a:ln>
        </p:spPr>
        <p:txBody>
          <a:bodyPr wrap="square" rtlCol="0">
            <a:spAutoFit/>
          </a:bodyPr>
          <a:lstStyle/>
          <a:p>
            <a:pPr algn="ctr"/>
            <a:r>
              <a:rPr lang="en-US" dirty="0" smtClean="0"/>
              <a:t>BER research and user facilities are managed within and across two Divisions.</a:t>
            </a:r>
            <a:endParaRPr lang="en-US" dirty="0"/>
          </a:p>
        </p:txBody>
      </p:sp>
    </p:spTree>
    <p:extLst>
      <p:ext uri="{BB962C8B-B14F-4D97-AF65-F5344CB8AC3E}">
        <p14:creationId xmlns:p14="http://schemas.microsoft.com/office/powerpoint/2010/main" val="1060972324"/>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903" y="0"/>
            <a:ext cx="8595815" cy="553998"/>
          </a:xfrm>
          <a:prstGeom prst="rect">
            <a:avLst/>
          </a:prstGeom>
          <a:noFill/>
        </p:spPr>
        <p:txBody>
          <a:bodyPr wrap="square" rtlCol="0">
            <a:spAutoFit/>
          </a:bodyPr>
          <a:lstStyle/>
          <a:p>
            <a:r>
              <a:rPr lang="en-US" sz="3000" b="1" dirty="0" smtClean="0">
                <a:latin typeface="Calibri" pitchFamily="34" charset="0"/>
              </a:rPr>
              <a:t>BER-at-a-Glance</a:t>
            </a:r>
            <a:endParaRPr lang="en-US" sz="3000" b="1" dirty="0">
              <a:latin typeface="Calibri" pitchFamily="34" charset="0"/>
            </a:endParaRPr>
          </a:p>
        </p:txBody>
      </p:sp>
      <p:sp>
        <p:nvSpPr>
          <p:cNvPr id="4" name="TextBox 3"/>
          <p:cNvSpPr txBox="1"/>
          <p:nvPr/>
        </p:nvSpPr>
        <p:spPr>
          <a:xfrm>
            <a:off x="143256" y="496824"/>
            <a:ext cx="8772144" cy="800219"/>
          </a:xfrm>
          <a:prstGeom prst="rect">
            <a:avLst/>
          </a:prstGeom>
          <a:noFill/>
        </p:spPr>
        <p:txBody>
          <a:bodyPr wrap="square" rtlCol="0">
            <a:spAutoFit/>
          </a:bodyPr>
          <a:lstStyle/>
          <a:p>
            <a:pPr algn="ctr"/>
            <a:r>
              <a:rPr lang="en-US" sz="2600" b="1" dirty="0" smtClean="0">
                <a:solidFill>
                  <a:srgbClr val="1B0696"/>
                </a:solidFill>
                <a:latin typeface="Calibri" pitchFamily="34" charset="0"/>
              </a:rPr>
              <a:t>Foundational Science - </a:t>
            </a:r>
            <a:r>
              <a:rPr lang="en-US" sz="2000" kern="0" dirty="0" smtClean="0">
                <a:solidFill>
                  <a:srgbClr val="1B0696"/>
                </a:solidFill>
                <a:latin typeface="Calibri" pitchFamily="34" charset="0"/>
              </a:rPr>
              <a:t>integrating observations and experimental </a:t>
            </a:r>
            <a:br>
              <a:rPr lang="en-US" sz="2000" kern="0" dirty="0" smtClean="0">
                <a:solidFill>
                  <a:srgbClr val="1B0696"/>
                </a:solidFill>
                <a:latin typeface="Calibri" pitchFamily="34" charset="0"/>
              </a:rPr>
            </a:br>
            <a:r>
              <a:rPr lang="en-US" sz="2000" kern="0" dirty="0" smtClean="0">
                <a:solidFill>
                  <a:srgbClr val="1B0696"/>
                </a:solidFill>
                <a:latin typeface="Calibri" pitchFamily="34" charset="0"/>
              </a:rPr>
              <a:t>capabilities with modeling for predictive understanding</a:t>
            </a:r>
            <a:endParaRPr lang="en-US" sz="2000" b="1" dirty="0">
              <a:solidFill>
                <a:srgbClr val="1B0696"/>
              </a:solidFill>
              <a:latin typeface="Calibri" pitchFamily="34" charset="0"/>
            </a:endParaRPr>
          </a:p>
        </p:txBody>
      </p:sp>
      <p:sp>
        <p:nvSpPr>
          <p:cNvPr id="5" name="Content Placeholder 6"/>
          <p:cNvSpPr>
            <a:spLocks noGrp="1"/>
          </p:cNvSpPr>
          <p:nvPr>
            <p:ph idx="4294967295"/>
          </p:nvPr>
        </p:nvSpPr>
        <p:spPr>
          <a:xfrm>
            <a:off x="4731325" y="2057400"/>
            <a:ext cx="4343400" cy="3527425"/>
          </a:xfrm>
          <a:ln w="12700">
            <a:solidFill>
              <a:schemeClr val="tx1"/>
            </a:solidFill>
          </a:ln>
        </p:spPr>
        <p:txBody>
          <a:bodyPr>
            <a:noAutofit/>
          </a:bodyPr>
          <a:lstStyle/>
          <a:p>
            <a:pPr marL="0" indent="0">
              <a:buNone/>
            </a:pPr>
            <a:r>
              <a:rPr lang="en-US" sz="1800" dirty="0" smtClean="0">
                <a:solidFill>
                  <a:srgbClr val="FF0000"/>
                </a:solidFill>
                <a:latin typeface="Calibri" pitchFamily="34" charset="0"/>
              </a:rPr>
              <a:t>Understand the effects of greenhouse gas emissions on Earth’s climate and biosphere</a:t>
            </a:r>
          </a:p>
          <a:p>
            <a:pPr marL="173038" lvl="1" indent="-117475">
              <a:buFont typeface="Arial" pitchFamily="34" charset="0"/>
              <a:buChar char="•"/>
            </a:pPr>
            <a:r>
              <a:rPr lang="en-US" sz="1800" dirty="0" smtClean="0">
                <a:latin typeface="Calibri" pitchFamily="34" charset="0"/>
              </a:rPr>
              <a:t>World-leading capabilities in </a:t>
            </a:r>
            <a:r>
              <a:rPr lang="en-US" sz="1800" dirty="0" smtClean="0">
                <a:solidFill>
                  <a:schemeClr val="tx1"/>
                </a:solidFill>
                <a:latin typeface="Calibri" pitchFamily="34" charset="0"/>
              </a:rPr>
              <a:t>climate modeling </a:t>
            </a:r>
          </a:p>
          <a:p>
            <a:pPr marL="173038" lvl="1" indent="-117475">
              <a:buFont typeface="Arial" pitchFamily="34" charset="0"/>
              <a:buChar char="•"/>
            </a:pPr>
            <a:r>
              <a:rPr lang="en-US" sz="1800" dirty="0" smtClean="0">
                <a:latin typeface="Calibri" pitchFamily="34" charset="0"/>
              </a:rPr>
              <a:t>Representation of clouds in climate models</a:t>
            </a:r>
            <a:endParaRPr lang="en-US" sz="1800" dirty="0" smtClean="0">
              <a:solidFill>
                <a:schemeClr val="tx1"/>
              </a:solidFill>
              <a:latin typeface="Calibri" pitchFamily="34" charset="0"/>
            </a:endParaRPr>
          </a:p>
          <a:p>
            <a:pPr marL="173038" lvl="1" indent="-117475">
              <a:buFont typeface="Arial" pitchFamily="34" charset="0"/>
              <a:buChar char="•"/>
            </a:pPr>
            <a:r>
              <a:rPr lang="en-US" sz="1800" dirty="0" smtClean="0">
                <a:solidFill>
                  <a:schemeClr val="tx1"/>
                </a:solidFill>
                <a:latin typeface="Calibri" pitchFamily="34" charset="0"/>
              </a:rPr>
              <a:t>Direct/indirect effects of aerosols on climate</a:t>
            </a:r>
          </a:p>
          <a:p>
            <a:pPr marL="173038" lvl="1" indent="-117475">
              <a:buFont typeface="Arial" pitchFamily="34" charset="0"/>
              <a:buChar char="•"/>
            </a:pPr>
            <a:r>
              <a:rPr lang="en-US" sz="1800" dirty="0" smtClean="0">
                <a:latin typeface="Calibri" pitchFamily="34" charset="0"/>
              </a:rPr>
              <a:t>Interactions of carbon cycle and climate</a:t>
            </a:r>
            <a:endParaRPr lang="en-US" sz="1800" dirty="0" smtClean="0">
              <a:solidFill>
                <a:schemeClr val="tx1"/>
              </a:solidFill>
              <a:latin typeface="Calibri" pitchFamily="34" charset="0"/>
            </a:endParaRPr>
          </a:p>
          <a:p>
            <a:pPr marL="173038" lvl="1" indent="-117475">
              <a:buFont typeface="Arial" pitchFamily="34" charset="0"/>
              <a:buChar char="•"/>
            </a:pPr>
            <a:r>
              <a:rPr lang="en-US" sz="1800" dirty="0" smtClean="0">
                <a:solidFill>
                  <a:schemeClr val="tx1"/>
                </a:solidFill>
                <a:latin typeface="Calibri" pitchFamily="34" charset="0"/>
              </a:rPr>
              <a:t>Predictive understanding of terrestrial ecosystems, with a focus on sensitive systems (e.g., Arctic and tropics)</a:t>
            </a:r>
          </a:p>
        </p:txBody>
      </p:sp>
      <p:sp>
        <p:nvSpPr>
          <p:cNvPr id="6" name="Text Box 3"/>
          <p:cNvSpPr txBox="1">
            <a:spLocks noChangeArrowheads="1"/>
          </p:cNvSpPr>
          <p:nvPr/>
        </p:nvSpPr>
        <p:spPr bwMode="auto">
          <a:xfrm>
            <a:off x="152400" y="2057400"/>
            <a:ext cx="4343400" cy="3524042"/>
          </a:xfrm>
          <a:prstGeom prst="rect">
            <a:avLst/>
          </a:prstGeom>
          <a:noFill/>
          <a:ln w="12700">
            <a:solidFill>
              <a:schemeClr val="tx1"/>
            </a:solidFill>
            <a:miter lim="800000"/>
            <a:headEnd/>
            <a:tailEnd/>
          </a:ln>
        </p:spPr>
        <p:txBody>
          <a:bodyPr wrap="square">
            <a:spAutoFit/>
          </a:bodyPr>
          <a:lstStyle/>
          <a:p>
            <a:pPr>
              <a:spcBef>
                <a:spcPts val="480"/>
              </a:spcBef>
            </a:pPr>
            <a:r>
              <a:rPr lang="en-US" dirty="0" smtClean="0">
                <a:solidFill>
                  <a:srgbClr val="FF0000"/>
                </a:solidFill>
                <a:latin typeface="Calibri" pitchFamily="34" charset="0"/>
              </a:rPr>
              <a:t>Explore frontiers of genome-enabled biology </a:t>
            </a:r>
          </a:p>
          <a:p>
            <a:pPr marL="284163" indent="-165100">
              <a:spcBef>
                <a:spcPts val="480"/>
              </a:spcBef>
              <a:buFont typeface="Arial" pitchFamily="34" charset="0"/>
              <a:buChar char="•"/>
            </a:pPr>
            <a:r>
              <a:rPr lang="en-US" kern="0" dirty="0" smtClean="0">
                <a:solidFill>
                  <a:srgbClr val="000000"/>
                </a:solidFill>
                <a:latin typeface="Calibri" pitchFamily="34" charset="0"/>
              </a:rPr>
              <a:t>Sustainable </a:t>
            </a:r>
            <a:r>
              <a:rPr lang="en-US" kern="0" dirty="0" err="1" smtClean="0">
                <a:solidFill>
                  <a:srgbClr val="000000"/>
                </a:solidFill>
                <a:latin typeface="Calibri" pitchFamily="34" charset="0"/>
              </a:rPr>
              <a:t>bioenergy</a:t>
            </a:r>
            <a:r>
              <a:rPr lang="en-US" kern="0" dirty="0" smtClean="0">
                <a:solidFill>
                  <a:srgbClr val="000000"/>
                </a:solidFill>
                <a:latin typeface="Calibri" pitchFamily="34" charset="0"/>
              </a:rPr>
              <a:t> resources</a:t>
            </a:r>
            <a:endParaRPr lang="en-US" dirty="0" smtClean="0">
              <a:latin typeface="Calibri" pitchFamily="34" charset="0"/>
            </a:endParaRPr>
          </a:p>
          <a:p>
            <a:pPr marL="284163" indent="-165100">
              <a:spcBef>
                <a:spcPts val="480"/>
              </a:spcBef>
              <a:buFont typeface="Arial" pitchFamily="34" charset="0"/>
              <a:buChar char="•"/>
            </a:pPr>
            <a:r>
              <a:rPr lang="en-US" dirty="0" smtClean="0">
                <a:latin typeface="Calibri" pitchFamily="34" charset="0"/>
              </a:rPr>
              <a:t>Function &amp; organization </a:t>
            </a:r>
            <a:r>
              <a:rPr lang="en-US" dirty="0">
                <a:latin typeface="Calibri" pitchFamily="34" charset="0"/>
              </a:rPr>
              <a:t>of </a:t>
            </a:r>
            <a:r>
              <a:rPr lang="en-US" dirty="0" smtClean="0">
                <a:latin typeface="Calibri" pitchFamily="34" charset="0"/>
              </a:rPr>
              <a:t>plant and microbial systems</a:t>
            </a:r>
            <a:endParaRPr lang="en-US" dirty="0">
              <a:latin typeface="Calibri" pitchFamily="34" charset="0"/>
            </a:endParaRPr>
          </a:p>
          <a:p>
            <a:pPr marL="284163" indent="-165100">
              <a:spcBef>
                <a:spcPts val="480"/>
              </a:spcBef>
              <a:buFont typeface="Arial" pitchFamily="34" charset="0"/>
              <a:buChar char="•"/>
            </a:pPr>
            <a:r>
              <a:rPr lang="en-US" dirty="0" smtClean="0">
                <a:latin typeface="Calibri" pitchFamily="34" charset="0"/>
              </a:rPr>
              <a:t>Mechanisms of </a:t>
            </a:r>
            <a:r>
              <a:rPr lang="en-US" dirty="0">
                <a:latin typeface="Calibri" pitchFamily="34" charset="0"/>
              </a:rPr>
              <a:t>carbon storage in plant </a:t>
            </a:r>
            <a:r>
              <a:rPr lang="en-US" dirty="0" smtClean="0">
                <a:latin typeface="Calibri" pitchFamily="34" charset="0"/>
              </a:rPr>
              <a:t>biomass and microbial communities</a:t>
            </a:r>
          </a:p>
          <a:p>
            <a:pPr marL="284163" indent="-165100">
              <a:spcBef>
                <a:spcPts val="480"/>
              </a:spcBef>
              <a:buFont typeface="Arial" pitchFamily="34" charset="0"/>
              <a:buChar char="•"/>
            </a:pPr>
            <a:r>
              <a:rPr lang="en-US" dirty="0" err="1" smtClean="0">
                <a:latin typeface="Calibri" pitchFamily="34" charset="0"/>
              </a:rPr>
              <a:t>Biosystems</a:t>
            </a:r>
            <a:r>
              <a:rPr lang="en-US" dirty="0" smtClean="0">
                <a:latin typeface="Calibri" pitchFamily="34" charset="0"/>
              </a:rPr>
              <a:t> design</a:t>
            </a:r>
          </a:p>
          <a:p>
            <a:pPr marL="284163" indent="-165100">
              <a:spcBef>
                <a:spcPts val="480"/>
              </a:spcBef>
              <a:buFont typeface="Arial" pitchFamily="34" charset="0"/>
              <a:buChar char="•"/>
            </a:pPr>
            <a:r>
              <a:rPr lang="en-US" dirty="0" smtClean="0">
                <a:latin typeface="Calibri" pitchFamily="34" charset="0"/>
              </a:rPr>
              <a:t>Systems biology via data integration and analysis within a systems biology knowledgebase </a:t>
            </a:r>
          </a:p>
          <a:p>
            <a:pPr marL="284163" indent="-165100">
              <a:spcBef>
                <a:spcPts val="480"/>
              </a:spcBef>
              <a:buFont typeface="Arial" pitchFamily="34" charset="0"/>
              <a:buChar char="•"/>
            </a:pPr>
            <a:r>
              <a:rPr lang="en-US" dirty="0" smtClean="0">
                <a:latin typeface="Calibri" pitchFamily="34" charset="0"/>
              </a:rPr>
              <a:t>Integrative </a:t>
            </a:r>
            <a:r>
              <a:rPr lang="en-US" dirty="0" err="1" smtClean="0">
                <a:latin typeface="Calibri" pitchFamily="34" charset="0"/>
              </a:rPr>
              <a:t>bioimaging</a:t>
            </a:r>
            <a:r>
              <a:rPr lang="en-US" dirty="0" smtClean="0">
                <a:latin typeface="Calibri" pitchFamily="34" charset="0"/>
              </a:rPr>
              <a:t> technology</a:t>
            </a:r>
            <a:endParaRPr lang="en-US" dirty="0">
              <a:latin typeface="Calibri" pitchFamily="34" charset="0"/>
            </a:endParaRPr>
          </a:p>
        </p:txBody>
      </p:sp>
      <p:grpSp>
        <p:nvGrpSpPr>
          <p:cNvPr id="2" name="Group 15"/>
          <p:cNvGrpSpPr/>
          <p:nvPr/>
        </p:nvGrpSpPr>
        <p:grpSpPr>
          <a:xfrm>
            <a:off x="4572000" y="1371600"/>
            <a:ext cx="4331208" cy="572738"/>
            <a:chOff x="3657600" y="3048000"/>
            <a:chExt cx="5181600" cy="877538"/>
          </a:xfrm>
        </p:grpSpPr>
        <p:pic>
          <p:nvPicPr>
            <p:cNvPr id="12" name="Picture 11" descr="doe-sc-arm-0902.png"/>
            <p:cNvPicPr>
              <a:picLocks noChangeAspect="1"/>
            </p:cNvPicPr>
            <p:nvPr/>
          </p:nvPicPr>
          <p:blipFill>
            <a:blip r:embed="rId3" cstate="print"/>
            <a:srcRect l="51279"/>
            <a:stretch>
              <a:fillRect/>
            </a:stretch>
          </p:blipFill>
          <p:spPr bwMode="auto">
            <a:xfrm>
              <a:off x="7338512" y="3048000"/>
              <a:ext cx="1500688" cy="85139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3" name="Picture 7" descr="cloudsfromjimmy"/>
            <p:cNvPicPr>
              <a:picLocks noChangeAspect="1" noChangeArrowheads="1"/>
            </p:cNvPicPr>
            <p:nvPr/>
          </p:nvPicPr>
          <p:blipFill>
            <a:blip r:embed="rId4" cstate="print"/>
            <a:srcRect b="6741"/>
            <a:stretch>
              <a:fillRect/>
            </a:stretch>
          </p:blipFill>
          <p:spPr bwMode="auto">
            <a:xfrm>
              <a:off x="3657600" y="3048000"/>
              <a:ext cx="1371600" cy="877538"/>
            </a:xfrm>
            <a:prstGeom prst="rect">
              <a:avLst/>
            </a:prstGeom>
            <a:noFill/>
            <a:ln w="9525">
              <a:solidFill>
                <a:schemeClr val="bg1"/>
              </a:solidFill>
              <a:miter lim="800000"/>
              <a:headEnd/>
              <a:tailEnd/>
            </a:ln>
            <a:effectLst>
              <a:outerShdw blurRad="50800" dist="38100" dir="2700000" algn="tl" rotWithShape="0">
                <a:prstClr val="black">
                  <a:alpha val="40000"/>
                </a:prstClr>
              </a:outerShdw>
              <a:reflection blurRad="6350" stA="52000" endA="300" endPos="35000" dir="5400000" sy="-100000" algn="bl" rotWithShape="0"/>
            </a:effectLst>
          </p:spPr>
        </p:pic>
        <p:pic>
          <p:nvPicPr>
            <p:cNvPr id="14" name="Picture 13" descr="radiation_meas.gif"/>
            <p:cNvPicPr>
              <a:picLocks noChangeAspect="1"/>
            </p:cNvPicPr>
            <p:nvPr/>
          </p:nvPicPr>
          <p:blipFill>
            <a:blip r:embed="rId5" cstate="print"/>
            <a:stretch>
              <a:fillRect/>
            </a:stretch>
          </p:blipFill>
          <p:spPr bwMode="auto">
            <a:xfrm>
              <a:off x="5543500" y="3048000"/>
              <a:ext cx="1284020" cy="866963"/>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pic>
        <p:nvPicPr>
          <p:cNvPr id="17" name="Picture 2" descr="Landscape Processes"/>
          <p:cNvPicPr>
            <a:picLocks noChangeAspect="1" noChangeArrowheads="1"/>
          </p:cNvPicPr>
          <p:nvPr/>
        </p:nvPicPr>
        <p:blipFill>
          <a:blip r:embed="rId6" cstate="print"/>
          <a:srcRect r="47059" b="27059"/>
          <a:stretch>
            <a:fillRect/>
          </a:stretch>
        </p:blipFill>
        <p:spPr bwMode="auto">
          <a:xfrm>
            <a:off x="4761271" y="5646420"/>
            <a:ext cx="877529" cy="906780"/>
          </a:xfrm>
          <a:prstGeom prst="rect">
            <a:avLst/>
          </a:prstGeom>
          <a:noFill/>
        </p:spPr>
      </p:pic>
      <p:pic>
        <p:nvPicPr>
          <p:cNvPr id="18" name="Picture 2" descr="sunrisecax2"/>
          <p:cNvPicPr>
            <a:picLocks noChangeAspect="1" noChangeArrowheads="1"/>
          </p:cNvPicPr>
          <p:nvPr/>
        </p:nvPicPr>
        <p:blipFill>
          <a:blip r:embed="rId7" cstate="print"/>
          <a:srcRect/>
          <a:stretch>
            <a:fillRect/>
          </a:stretch>
        </p:blipFill>
        <p:spPr bwMode="auto">
          <a:xfrm>
            <a:off x="7696200" y="5675376"/>
            <a:ext cx="1121664" cy="841879"/>
          </a:xfrm>
          <a:prstGeom prst="rect">
            <a:avLst/>
          </a:prstGeom>
          <a:noFill/>
          <a:ln w="9525">
            <a:solidFill>
              <a:schemeClr val="bg1"/>
            </a:solidFill>
            <a:miter lim="800000"/>
            <a:headEnd/>
            <a:tailEnd/>
          </a:ln>
        </p:spPr>
      </p:pic>
      <p:pic>
        <p:nvPicPr>
          <p:cNvPr id="19" name="Picture 2" descr="http://3.bp.blogspot.com/-5KxAkS2qGsA/UCkQPV6ZBMI/AAAAAAAAAxk/yIn19d9u-hM/s1600/8+13+12+6+Margaret.jpg"/>
          <p:cNvPicPr>
            <a:picLocks noChangeAspect="1" noChangeArrowheads="1"/>
          </p:cNvPicPr>
          <p:nvPr/>
        </p:nvPicPr>
        <p:blipFill>
          <a:blip r:embed="rId8" cstate="print"/>
          <a:srcRect/>
          <a:stretch>
            <a:fillRect/>
          </a:stretch>
        </p:blipFill>
        <p:spPr bwMode="auto">
          <a:xfrm>
            <a:off x="6096000" y="5638800"/>
            <a:ext cx="1219200" cy="914400"/>
          </a:xfrm>
          <a:prstGeom prst="rect">
            <a:avLst/>
          </a:prstGeom>
          <a:noFill/>
        </p:spPr>
      </p:pic>
      <p:pic>
        <p:nvPicPr>
          <p:cNvPr id="22" name="Picture 21" descr="worker.jpg"/>
          <p:cNvPicPr>
            <a:picLocks noChangeAspect="1"/>
          </p:cNvPicPr>
          <p:nvPr/>
        </p:nvPicPr>
        <p:blipFill>
          <a:blip r:embed="rId9" cstate="print"/>
          <a:stretch>
            <a:fillRect/>
          </a:stretch>
        </p:blipFill>
        <p:spPr>
          <a:xfrm>
            <a:off x="304800" y="5615937"/>
            <a:ext cx="1243012" cy="919202"/>
          </a:xfrm>
          <a:prstGeom prst="rect">
            <a:avLst/>
          </a:prstGeom>
        </p:spPr>
      </p:pic>
      <p:pic>
        <p:nvPicPr>
          <p:cNvPr id="23" name="Picture 22" descr="switchgrass-msu.jpg"/>
          <p:cNvPicPr>
            <a:picLocks noChangeAspect="1"/>
          </p:cNvPicPr>
          <p:nvPr/>
        </p:nvPicPr>
        <p:blipFill>
          <a:blip r:embed="rId10" cstate="print"/>
          <a:stretch>
            <a:fillRect/>
          </a:stretch>
        </p:blipFill>
        <p:spPr>
          <a:xfrm>
            <a:off x="3429000" y="5620739"/>
            <a:ext cx="800100" cy="964121"/>
          </a:xfrm>
          <a:prstGeom prst="rect">
            <a:avLst/>
          </a:prstGeom>
        </p:spPr>
      </p:pic>
      <p:pic>
        <p:nvPicPr>
          <p:cNvPr id="21" name="Picture 20" descr="lake_washington_microbes.jpg"/>
          <p:cNvPicPr>
            <a:picLocks noChangeAspect="1"/>
          </p:cNvPicPr>
          <p:nvPr/>
        </p:nvPicPr>
        <p:blipFill>
          <a:blip r:embed="rId11" cstate="print"/>
          <a:stretch>
            <a:fillRect/>
          </a:stretch>
        </p:blipFill>
        <p:spPr>
          <a:xfrm>
            <a:off x="1447800" y="5585433"/>
            <a:ext cx="838200" cy="986282"/>
          </a:xfrm>
          <a:prstGeom prst="rect">
            <a:avLst/>
          </a:prstGeom>
        </p:spPr>
      </p:pic>
      <p:pic>
        <p:nvPicPr>
          <p:cNvPr id="24" name="Picture 23" descr="cover_larger.png"/>
          <p:cNvPicPr>
            <a:picLocks noChangeAspect="1"/>
          </p:cNvPicPr>
          <p:nvPr/>
        </p:nvPicPr>
        <p:blipFill>
          <a:blip r:embed="rId12" cstate="print"/>
          <a:stretch>
            <a:fillRect/>
          </a:stretch>
        </p:blipFill>
        <p:spPr>
          <a:xfrm>
            <a:off x="2514600" y="5620739"/>
            <a:ext cx="758682" cy="981229"/>
          </a:xfrm>
          <a:prstGeom prst="rect">
            <a:avLst/>
          </a:prstGeom>
        </p:spPr>
      </p:pic>
      <p:grpSp>
        <p:nvGrpSpPr>
          <p:cNvPr id="7" name="Group 25"/>
          <p:cNvGrpSpPr/>
          <p:nvPr/>
        </p:nvGrpSpPr>
        <p:grpSpPr>
          <a:xfrm>
            <a:off x="76200" y="1371600"/>
            <a:ext cx="4381500" cy="547987"/>
            <a:chOff x="76200" y="1357013"/>
            <a:chExt cx="4381500" cy="547987"/>
          </a:xfrm>
        </p:grpSpPr>
        <p:grpSp>
          <p:nvGrpSpPr>
            <p:cNvPr id="11" name="Group 19"/>
            <p:cNvGrpSpPr/>
            <p:nvPr/>
          </p:nvGrpSpPr>
          <p:grpSpPr>
            <a:xfrm>
              <a:off x="76200" y="1357013"/>
              <a:ext cx="2895600" cy="547987"/>
              <a:chOff x="57912" y="1447800"/>
              <a:chExt cx="3218688" cy="624187"/>
            </a:xfrm>
          </p:grpSpPr>
          <p:pic>
            <p:nvPicPr>
              <p:cNvPr id="8" name="Picture 2" descr="c:\users\xnv\Desktop\Destop files\backgrounds_artwork\Logo_pngs\Universities_Institutes_Centers\BESC_c copy.png"/>
              <p:cNvPicPr>
                <a:picLocks noChangeAspect="1" noChangeArrowheads="1"/>
              </p:cNvPicPr>
              <p:nvPr/>
            </p:nvPicPr>
            <p:blipFill>
              <a:blip r:embed="rId13" cstate="print"/>
              <a:srcRect/>
              <a:stretch>
                <a:fillRect/>
              </a:stretch>
            </p:blipFill>
            <p:spPr bwMode="auto">
              <a:xfrm>
                <a:off x="1039368" y="1618488"/>
                <a:ext cx="1066800" cy="453499"/>
              </a:xfrm>
              <a:prstGeom prst="rect">
                <a:avLst/>
              </a:prstGeom>
              <a:noFill/>
              <a:ln w="9525">
                <a:noFill/>
                <a:miter lim="800000"/>
                <a:headEnd/>
                <a:tailEnd/>
              </a:ln>
            </p:spPr>
          </p:pic>
          <p:pic>
            <p:nvPicPr>
              <p:cNvPr id="9" name="Picture 2" descr="C:\Users\xnv\Desktop\Destop files\backgrounds_artwork\Logo_pngs\JBEI.png"/>
              <p:cNvPicPr>
                <a:picLocks noChangeAspect="1" noChangeArrowheads="1"/>
              </p:cNvPicPr>
              <p:nvPr/>
            </p:nvPicPr>
            <p:blipFill>
              <a:blip r:embed="rId14" cstate="print"/>
              <a:srcRect/>
              <a:stretch>
                <a:fillRect/>
              </a:stretch>
            </p:blipFill>
            <p:spPr bwMode="auto">
              <a:xfrm>
                <a:off x="57912" y="1592043"/>
                <a:ext cx="990600" cy="433754"/>
              </a:xfrm>
              <a:prstGeom prst="rect">
                <a:avLst/>
              </a:prstGeom>
              <a:noFill/>
              <a:ln w="9525">
                <a:noFill/>
                <a:miter lim="800000"/>
                <a:headEnd/>
                <a:tailEnd/>
              </a:ln>
            </p:spPr>
          </p:pic>
          <p:pic>
            <p:nvPicPr>
              <p:cNvPr id="10" name="Picture 1" descr="http://www.greatlakesbioenergy.org/wp-content/uploads/2009/11/GLBRC_primary_7c_gradient.png"/>
              <p:cNvPicPr>
                <a:picLocks noChangeAspect="1" noChangeArrowheads="1"/>
              </p:cNvPicPr>
              <p:nvPr/>
            </p:nvPicPr>
            <p:blipFill>
              <a:blip r:embed="rId15" cstate="print"/>
              <a:srcRect/>
              <a:stretch>
                <a:fillRect/>
              </a:stretch>
            </p:blipFill>
            <p:spPr bwMode="auto">
              <a:xfrm>
                <a:off x="2119132" y="1447800"/>
                <a:ext cx="1157468" cy="609600"/>
              </a:xfrm>
              <a:prstGeom prst="rect">
                <a:avLst/>
              </a:prstGeom>
              <a:noFill/>
              <a:ln w="9525">
                <a:noFill/>
                <a:miter lim="800000"/>
                <a:headEnd/>
                <a:tailEnd/>
              </a:ln>
            </p:spPr>
          </p:pic>
        </p:grpSp>
        <p:pic>
          <p:nvPicPr>
            <p:cNvPr id="25" name="Picture 24" descr="Kbase_logo_Aug2012.jpg"/>
            <p:cNvPicPr>
              <a:picLocks noChangeAspect="1"/>
            </p:cNvPicPr>
            <p:nvPr/>
          </p:nvPicPr>
          <p:blipFill>
            <a:blip r:embed="rId16" cstate="print"/>
            <a:stretch>
              <a:fillRect/>
            </a:stretch>
          </p:blipFill>
          <p:spPr>
            <a:xfrm>
              <a:off x="2971800" y="1371600"/>
              <a:ext cx="1485900" cy="512636"/>
            </a:xfrm>
            <a:prstGeom prst="rect">
              <a:avLst/>
            </a:prstGeom>
          </p:spPr>
        </p:pic>
      </p:grpSp>
    </p:spTree>
    <p:extLst>
      <p:ext uri="{BB962C8B-B14F-4D97-AF65-F5344CB8AC3E}">
        <p14:creationId xmlns:p14="http://schemas.microsoft.com/office/powerpoint/2010/main" val="2764303657"/>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1" descr="emsl_logo_home.png"/>
          <p:cNvPicPr>
            <a:picLocks noChangeAspect="1"/>
          </p:cNvPicPr>
          <p:nvPr/>
        </p:nvPicPr>
        <p:blipFill>
          <a:blip r:embed="rId3" cstate="print"/>
          <a:srcRect/>
          <a:stretch>
            <a:fillRect/>
          </a:stretch>
        </p:blipFill>
        <p:spPr bwMode="auto">
          <a:xfrm>
            <a:off x="7041169" y="5080064"/>
            <a:ext cx="1262399" cy="668615"/>
          </a:xfrm>
          <a:prstGeom prst="rect">
            <a:avLst/>
          </a:prstGeom>
          <a:noFill/>
          <a:ln w="9525">
            <a:noFill/>
            <a:miter lim="800000"/>
            <a:headEnd/>
            <a:tailEnd/>
          </a:ln>
        </p:spPr>
      </p:pic>
      <p:sp>
        <p:nvSpPr>
          <p:cNvPr id="3" name="TextBox 2"/>
          <p:cNvSpPr txBox="1"/>
          <p:nvPr/>
        </p:nvSpPr>
        <p:spPr>
          <a:xfrm>
            <a:off x="152400" y="18288"/>
            <a:ext cx="7620000" cy="553998"/>
          </a:xfrm>
          <a:prstGeom prst="rect">
            <a:avLst/>
          </a:prstGeom>
          <a:noFill/>
        </p:spPr>
        <p:txBody>
          <a:bodyPr wrap="square" rtlCol="0">
            <a:spAutoFit/>
          </a:bodyPr>
          <a:lstStyle/>
          <a:p>
            <a:pPr fontAlgn="base">
              <a:spcBef>
                <a:spcPct val="0"/>
              </a:spcBef>
              <a:spcAft>
                <a:spcPct val="0"/>
              </a:spcAft>
            </a:pPr>
            <a:r>
              <a:rPr lang="en-US" sz="3000" b="1" dirty="0" smtClean="0">
                <a:solidFill>
                  <a:prstClr val="black"/>
                </a:solidFill>
                <a:latin typeface="Calibri" pitchFamily="34" charset="0"/>
                <a:cs typeface="Arial" charset="0"/>
              </a:rPr>
              <a:t>BER - Facilities</a:t>
            </a:r>
            <a:endParaRPr lang="en-US" sz="3000" b="1" dirty="0">
              <a:solidFill>
                <a:prstClr val="black"/>
              </a:solidFill>
              <a:latin typeface="Calibri" pitchFamily="34" charset="0"/>
              <a:cs typeface="Arial" charset="0"/>
            </a:endParaRPr>
          </a:p>
        </p:txBody>
      </p:sp>
      <p:sp>
        <p:nvSpPr>
          <p:cNvPr id="4" name="TextBox 3"/>
          <p:cNvSpPr txBox="1"/>
          <p:nvPr/>
        </p:nvSpPr>
        <p:spPr>
          <a:xfrm>
            <a:off x="179832" y="685800"/>
            <a:ext cx="4551194" cy="492443"/>
          </a:xfrm>
          <a:prstGeom prst="rect">
            <a:avLst/>
          </a:prstGeom>
          <a:noFill/>
        </p:spPr>
        <p:txBody>
          <a:bodyPr wrap="square" rtlCol="0">
            <a:spAutoFit/>
          </a:bodyPr>
          <a:lstStyle/>
          <a:p>
            <a:pPr fontAlgn="base">
              <a:spcBef>
                <a:spcPct val="0"/>
              </a:spcBef>
              <a:spcAft>
                <a:spcPct val="0"/>
              </a:spcAft>
            </a:pPr>
            <a:r>
              <a:rPr lang="en-US" sz="2600" b="1" dirty="0">
                <a:solidFill>
                  <a:srgbClr val="1B0696"/>
                </a:solidFill>
                <a:cs typeface="Arial" charset="0"/>
              </a:rPr>
              <a:t>Scientific User Facilities</a:t>
            </a:r>
          </a:p>
        </p:txBody>
      </p:sp>
      <p:sp>
        <p:nvSpPr>
          <p:cNvPr id="5" name="Rectangle 3"/>
          <p:cNvSpPr txBox="1">
            <a:spLocks noChangeArrowheads="1"/>
          </p:cNvSpPr>
          <p:nvPr/>
        </p:nvSpPr>
        <p:spPr>
          <a:xfrm>
            <a:off x="147007" y="5168444"/>
            <a:ext cx="5752801" cy="1408653"/>
          </a:xfrm>
          <a:prstGeom prst="rect">
            <a:avLst/>
          </a:prstGeom>
          <a:ln w="12700">
            <a:solidFill>
              <a:schemeClr val="tx1"/>
            </a:solidFill>
          </a:ln>
        </p:spPr>
        <p:txBody>
          <a:bodyPr/>
          <a:lstStyle/>
          <a:p>
            <a:pPr marL="228600" lvl="1" eaLnBrk="0" fontAlgn="base" hangingPunct="0">
              <a:lnSpc>
                <a:spcPct val="90000"/>
              </a:lnSpc>
              <a:spcBef>
                <a:spcPct val="35000"/>
              </a:spcBef>
              <a:spcAft>
                <a:spcPct val="0"/>
              </a:spcAft>
              <a:buClr>
                <a:prstClr val="black"/>
              </a:buClr>
              <a:defRPr/>
            </a:pPr>
            <a:r>
              <a:rPr lang="en-US" sz="2000" b="1" dirty="0">
                <a:latin typeface="Calibri" pitchFamily="34" charset="0"/>
                <a:cs typeface="Arial" charset="0"/>
              </a:rPr>
              <a:t>Environmental Molecular Sciences Laboratory (EMSL) </a:t>
            </a:r>
            <a:r>
              <a:rPr lang="en-US" sz="2000" dirty="0">
                <a:solidFill>
                  <a:prstClr val="black"/>
                </a:solidFill>
                <a:latin typeface="Calibri" pitchFamily="34" charset="0"/>
                <a:cs typeface="Arial" charset="0"/>
              </a:rPr>
              <a:t>- </a:t>
            </a:r>
            <a:r>
              <a:rPr lang="en-US" sz="2000" dirty="0">
                <a:latin typeface="Calibri" pitchFamily="34" charset="0"/>
              </a:rPr>
              <a:t>enables molecular-scale experimental and theoretical research on aerosol chemistry, biological systems, geochemistry/biogeochemistry, and interfacial and surface science. </a:t>
            </a:r>
            <a:endParaRPr lang="en-US" sz="2000" dirty="0">
              <a:latin typeface="Calibri" pitchFamily="34" charset="0"/>
              <a:cs typeface="Arial" charset="0"/>
            </a:endParaRPr>
          </a:p>
          <a:p>
            <a:pPr lvl="1" indent="-228600" eaLnBrk="0" fontAlgn="base" hangingPunct="0">
              <a:lnSpc>
                <a:spcPct val="90000"/>
              </a:lnSpc>
              <a:spcBef>
                <a:spcPct val="35000"/>
              </a:spcBef>
              <a:spcAft>
                <a:spcPct val="0"/>
              </a:spcAft>
              <a:buClr>
                <a:prstClr val="black"/>
              </a:buClr>
              <a:buFont typeface="Arial" charset="0"/>
              <a:buChar char="–"/>
              <a:defRPr/>
            </a:pPr>
            <a:endParaRPr lang="en-US" sz="2000" kern="0" dirty="0">
              <a:solidFill>
                <a:srgbClr val="000000"/>
              </a:solidFill>
              <a:cs typeface="Arial" charset="0"/>
            </a:endParaRPr>
          </a:p>
        </p:txBody>
      </p:sp>
      <p:sp>
        <p:nvSpPr>
          <p:cNvPr id="7" name="Rectangle 3"/>
          <p:cNvSpPr txBox="1">
            <a:spLocks noChangeArrowheads="1"/>
          </p:cNvSpPr>
          <p:nvPr/>
        </p:nvSpPr>
        <p:spPr>
          <a:xfrm>
            <a:off x="152401" y="1219200"/>
            <a:ext cx="4648200" cy="1219200"/>
          </a:xfrm>
          <a:prstGeom prst="rect">
            <a:avLst/>
          </a:prstGeom>
          <a:ln w="12700">
            <a:solidFill>
              <a:schemeClr val="tx1"/>
            </a:solidFill>
          </a:ln>
        </p:spPr>
        <p:txBody>
          <a:bodyPr/>
          <a:lstStyle/>
          <a:p>
            <a:pPr marL="228600" lvl="1" eaLnBrk="0" fontAlgn="base" hangingPunct="0">
              <a:lnSpc>
                <a:spcPct val="90000"/>
              </a:lnSpc>
              <a:spcBef>
                <a:spcPct val="35000"/>
              </a:spcBef>
              <a:spcAft>
                <a:spcPct val="0"/>
              </a:spcAft>
              <a:buClr>
                <a:prstClr val="black"/>
              </a:buClr>
              <a:defRPr/>
            </a:pPr>
            <a:r>
              <a:rPr lang="en-US" sz="2000" b="1" kern="0" dirty="0">
                <a:latin typeface="Calibri" panose="020F0502020204030204" pitchFamily="34" charset="0"/>
                <a:cs typeface="Arial" charset="0"/>
              </a:rPr>
              <a:t>Joint Genome Institute (JGI) </a:t>
            </a:r>
            <a:r>
              <a:rPr lang="en-US" sz="2000" kern="0" dirty="0">
                <a:solidFill>
                  <a:srgbClr val="000000"/>
                </a:solidFill>
                <a:latin typeface="Calibri" panose="020F0502020204030204" pitchFamily="34" charset="0"/>
                <a:cs typeface="Arial" charset="0"/>
              </a:rPr>
              <a:t>- </a:t>
            </a:r>
            <a:r>
              <a:rPr lang="en-US" sz="2000" dirty="0">
                <a:solidFill>
                  <a:prstClr val="black"/>
                </a:solidFill>
                <a:latin typeface="Calibri" panose="020F0502020204030204" pitchFamily="34" charset="0"/>
                <a:cs typeface="Arial" charset="0"/>
              </a:rPr>
              <a:t>meeting the </a:t>
            </a:r>
            <a:r>
              <a:rPr lang="en-US" sz="2000" dirty="0" smtClean="0">
                <a:solidFill>
                  <a:prstClr val="black"/>
                </a:solidFill>
                <a:latin typeface="Calibri" panose="020F0502020204030204" pitchFamily="34" charset="0"/>
                <a:cs typeface="Arial" charset="0"/>
              </a:rPr>
              <a:t>genome sequencing </a:t>
            </a:r>
            <a:r>
              <a:rPr lang="en-US" sz="2000" dirty="0">
                <a:solidFill>
                  <a:prstClr val="black"/>
                </a:solidFill>
                <a:latin typeface="Calibri" panose="020F0502020204030204" pitchFamily="34" charset="0"/>
                <a:cs typeface="Arial" charset="0"/>
              </a:rPr>
              <a:t>needs of the bioenergy, carbon cycle, and biogeochemical science communities</a:t>
            </a:r>
          </a:p>
        </p:txBody>
      </p:sp>
      <p:pic>
        <p:nvPicPr>
          <p:cNvPr id="20" name="Picture 19" descr="ARM_Logo_FullColor.tiff"/>
          <p:cNvPicPr>
            <a:picLocks noChangeAspect="1"/>
          </p:cNvPicPr>
          <p:nvPr/>
        </p:nvPicPr>
        <p:blipFill>
          <a:blip r:embed="rId4" cstate="print"/>
          <a:stretch>
            <a:fillRect/>
          </a:stretch>
        </p:blipFill>
        <p:spPr>
          <a:xfrm>
            <a:off x="3768499" y="4470464"/>
            <a:ext cx="1925053" cy="609600"/>
          </a:xfrm>
          <a:prstGeom prst="rect">
            <a:avLst/>
          </a:prstGeom>
        </p:spPr>
      </p:pic>
      <p:pic>
        <p:nvPicPr>
          <p:cNvPr id="30" name="rg_hi" descr="http://t3.gstatic.com/images?q=tbn:ANd9GcR_d0Hrq6M24abpmAi-0GmRLW4-vSusIHyPOs0Qx_04wN0pV5wV2w">
            <a:hlinkClick r:id="rId5"/>
          </p:cNvPr>
          <p:cNvPicPr/>
          <p:nvPr/>
        </p:nvPicPr>
        <p:blipFill>
          <a:blip r:embed="rId6" cstate="print"/>
          <a:srcRect r="23241" b="18853"/>
          <a:stretch>
            <a:fillRect/>
          </a:stretch>
        </p:blipFill>
        <p:spPr bwMode="auto">
          <a:xfrm>
            <a:off x="3858687" y="2667000"/>
            <a:ext cx="1383203" cy="1143000"/>
          </a:xfrm>
          <a:prstGeom prst="rect">
            <a:avLst/>
          </a:prstGeom>
          <a:noFill/>
          <a:ln w="9525">
            <a:solidFill>
              <a:schemeClr val="tx1">
                <a:lumMod val="50000"/>
                <a:lumOff val="50000"/>
              </a:schemeClr>
            </a:solidFill>
            <a:miter lim="800000"/>
            <a:headEnd/>
            <a:tailEnd/>
          </a:ln>
        </p:spPr>
      </p:pic>
      <p:sp>
        <p:nvSpPr>
          <p:cNvPr id="6" name="Rectangle 3"/>
          <p:cNvSpPr txBox="1">
            <a:spLocks noChangeArrowheads="1"/>
          </p:cNvSpPr>
          <p:nvPr/>
        </p:nvSpPr>
        <p:spPr>
          <a:xfrm>
            <a:off x="5257800" y="2667000"/>
            <a:ext cx="3733800" cy="2057400"/>
          </a:xfrm>
          <a:prstGeom prst="rect">
            <a:avLst/>
          </a:prstGeom>
          <a:ln w="12700">
            <a:solidFill>
              <a:schemeClr val="tx1"/>
            </a:solidFill>
          </a:ln>
        </p:spPr>
        <p:txBody>
          <a:bodyPr/>
          <a:lstStyle/>
          <a:p>
            <a:pPr marL="228600" lvl="1" eaLnBrk="0" fontAlgn="base" hangingPunct="0">
              <a:lnSpc>
                <a:spcPct val="90000"/>
              </a:lnSpc>
              <a:spcBef>
                <a:spcPct val="35000"/>
              </a:spcBef>
              <a:spcAft>
                <a:spcPct val="0"/>
              </a:spcAft>
              <a:buClr>
                <a:prstClr val="black"/>
              </a:buClr>
              <a:defRPr/>
            </a:pPr>
            <a:r>
              <a:rPr lang="en-US" sz="2000" b="1" dirty="0">
                <a:latin typeface="Calibri" panose="020F0502020204030204" pitchFamily="34" charset="0"/>
                <a:cs typeface="Arial" charset="0"/>
              </a:rPr>
              <a:t>Atmospheric Radiation Measurement (ARM) Climate Research Facility </a:t>
            </a:r>
            <a:r>
              <a:rPr lang="en-US" sz="2000" dirty="0">
                <a:solidFill>
                  <a:prstClr val="black"/>
                </a:solidFill>
                <a:latin typeface="Calibri" panose="020F0502020204030204" pitchFamily="34" charset="0"/>
                <a:cs typeface="Arial" charset="0"/>
              </a:rPr>
              <a:t>- </a:t>
            </a:r>
            <a:r>
              <a:rPr lang="en-US" sz="2000" dirty="0">
                <a:latin typeface="Calibri" panose="020F0502020204030204" pitchFamily="34" charset="0"/>
                <a:cs typeface="Arial" charset="0"/>
              </a:rPr>
              <a:t>providing continuous field measurements and data products to improve cloud and aerosol science in climate models</a:t>
            </a:r>
          </a:p>
        </p:txBody>
      </p:sp>
      <p:pic>
        <p:nvPicPr>
          <p:cNvPr id="28" name="Picture 27" descr="Inline imag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13705" y="902923"/>
            <a:ext cx="1181100" cy="64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Eucalyptus grandis Kerewong State Forest 55 metres tall.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01017" y="885368"/>
            <a:ext cx="1044711" cy="139136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7007" y="2441403"/>
            <a:ext cx="3711680" cy="2727041"/>
          </a:xfrm>
          <a:prstGeom prst="rect">
            <a:avLst/>
          </a:prstGeom>
        </p:spPr>
      </p:pic>
      <p:pic>
        <p:nvPicPr>
          <p:cNvPr id="2" name="Picture 2" descr="http://genome.jgi.doe.gov/Phatr2/Phatr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38800" y="1627235"/>
            <a:ext cx="532804" cy="6082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4968537676_56746fedd1_b.jpg"/>
          <p:cNvPicPr>
            <a:picLocks noChangeAspect="1"/>
          </p:cNvPicPr>
          <p:nvPr/>
        </p:nvPicPr>
        <p:blipFill>
          <a:blip r:embed="rId12" cstate="print"/>
          <a:stretch>
            <a:fillRect/>
          </a:stretch>
        </p:blipFill>
        <p:spPr>
          <a:xfrm>
            <a:off x="5943600" y="5852313"/>
            <a:ext cx="1024305" cy="740931"/>
          </a:xfrm>
          <a:prstGeom prst="rect">
            <a:avLst/>
          </a:prstGeom>
        </p:spPr>
      </p:pic>
      <p:pic>
        <p:nvPicPr>
          <p:cNvPr id="29" name="Picture 28" descr="4927201848_06c782c3a7_b.jpg"/>
          <p:cNvPicPr>
            <a:picLocks noChangeAspect="1"/>
          </p:cNvPicPr>
          <p:nvPr/>
        </p:nvPicPr>
        <p:blipFill>
          <a:blip r:embed="rId13" cstate="print"/>
          <a:stretch>
            <a:fillRect/>
          </a:stretch>
        </p:blipFill>
        <p:spPr>
          <a:xfrm rot="16200000">
            <a:off x="8224394" y="5700162"/>
            <a:ext cx="728113" cy="1032416"/>
          </a:xfrm>
          <a:prstGeom prst="rect">
            <a:avLst/>
          </a:prstGeom>
        </p:spPr>
      </p:pic>
      <p:pic>
        <p:nvPicPr>
          <p:cNvPr id="32" name="Picture 31" descr="4930133656_69ef07fc29_b.jpg"/>
          <p:cNvPicPr>
            <a:picLocks noChangeAspect="1"/>
          </p:cNvPicPr>
          <p:nvPr/>
        </p:nvPicPr>
        <p:blipFill rotWithShape="1">
          <a:blip r:embed="rId14" cstate="print"/>
          <a:srcRect b="14389"/>
          <a:stretch/>
        </p:blipFill>
        <p:spPr>
          <a:xfrm>
            <a:off x="7010400" y="5852313"/>
            <a:ext cx="1036787" cy="728114"/>
          </a:xfrm>
          <a:prstGeom prst="rect">
            <a:avLst/>
          </a:prstGeom>
        </p:spPr>
      </p:pic>
      <p:pic>
        <p:nvPicPr>
          <p:cNvPr id="35" name="Picture 3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46670" y="1204808"/>
            <a:ext cx="1241780" cy="1071926"/>
          </a:xfrm>
          <a:prstGeom prst="rect">
            <a:avLst/>
          </a:prstGeom>
        </p:spPr>
      </p:pic>
      <p:sp>
        <p:nvSpPr>
          <p:cNvPr id="13" name="TextBox 12"/>
          <p:cNvSpPr txBox="1"/>
          <p:nvPr/>
        </p:nvSpPr>
        <p:spPr>
          <a:xfrm>
            <a:off x="1600200" y="4953000"/>
            <a:ext cx="579005" cy="215444"/>
          </a:xfrm>
          <a:prstGeom prst="rect">
            <a:avLst/>
          </a:prstGeom>
          <a:noFill/>
        </p:spPr>
        <p:txBody>
          <a:bodyPr wrap="none" rtlCol="0">
            <a:spAutoFit/>
          </a:bodyPr>
          <a:lstStyle/>
          <a:p>
            <a:r>
              <a:rPr lang="en-US" sz="800" dirty="0" smtClean="0">
                <a:latin typeface="Calibri" panose="020F0502020204030204" pitchFamily="34" charset="0"/>
              </a:rPr>
              <a:t>Nov 2015</a:t>
            </a:r>
            <a:endParaRPr lang="en-US" sz="800" dirty="0">
              <a:latin typeface="Calibri" panose="020F0502020204030204" pitchFamily="34" charset="0"/>
            </a:endParaRPr>
          </a:p>
        </p:txBody>
      </p:sp>
    </p:spTree>
    <p:extLst>
      <p:ext uri="{BB962C8B-B14F-4D97-AF65-F5344CB8AC3E}">
        <p14:creationId xmlns:p14="http://schemas.microsoft.com/office/powerpoint/2010/main" val="3176717448"/>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2"/>
          <p:cNvSpPr txBox="1">
            <a:spLocks noChangeArrowheads="1"/>
          </p:cNvSpPr>
          <p:nvPr/>
        </p:nvSpPr>
        <p:spPr bwMode="auto">
          <a:xfrm>
            <a:off x="271070" y="152400"/>
            <a:ext cx="7150100" cy="553998"/>
          </a:xfrm>
          <a:prstGeom prst="rect">
            <a:avLst/>
          </a:prstGeom>
          <a:noFill/>
          <a:ln w="9525">
            <a:noFill/>
            <a:miter lim="800000"/>
            <a:headEnd/>
            <a:tailEnd/>
          </a:ln>
        </p:spPr>
        <p:txBody>
          <a:bodyPr>
            <a:spAutoFit/>
          </a:bodyPr>
          <a:lstStyle/>
          <a:p>
            <a:pPr>
              <a:spcBef>
                <a:spcPct val="50000"/>
              </a:spcBef>
            </a:pPr>
            <a:r>
              <a:rPr lang="en-US" sz="3000" b="1" dirty="0">
                <a:latin typeface="Calibri" pitchFamily="34" charset="0"/>
              </a:rPr>
              <a:t>Genomic </a:t>
            </a:r>
            <a:r>
              <a:rPr lang="en-US" sz="3000" b="1" dirty="0" smtClean="0">
                <a:latin typeface="Calibri" pitchFamily="34" charset="0"/>
              </a:rPr>
              <a:t>Science</a:t>
            </a:r>
            <a:endParaRPr lang="en-US" sz="3000" b="1" dirty="0">
              <a:latin typeface="Calibri" pitchFamily="34" charset="0"/>
            </a:endParaRPr>
          </a:p>
        </p:txBody>
      </p:sp>
      <p:pic>
        <p:nvPicPr>
          <p:cNvPr id="150539" name="Picture 11" descr="photomicrograph of P. stipitis"/>
          <p:cNvPicPr>
            <a:picLocks noChangeAspect="1" noChangeArrowheads="1"/>
          </p:cNvPicPr>
          <p:nvPr/>
        </p:nvPicPr>
        <p:blipFill>
          <a:blip r:embed="rId3" cstate="print"/>
          <a:srcRect/>
          <a:stretch>
            <a:fillRect/>
          </a:stretch>
        </p:blipFill>
        <p:spPr bwMode="auto">
          <a:xfrm>
            <a:off x="7415465" y="1108487"/>
            <a:ext cx="1681899" cy="1255236"/>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9" name="TextBox 8"/>
          <p:cNvSpPr txBox="1"/>
          <p:nvPr/>
        </p:nvSpPr>
        <p:spPr>
          <a:xfrm>
            <a:off x="262009" y="838200"/>
            <a:ext cx="6957654" cy="2841804"/>
          </a:xfrm>
          <a:prstGeom prst="rect">
            <a:avLst/>
          </a:prstGeom>
          <a:noFill/>
        </p:spPr>
        <p:txBody>
          <a:bodyPr wrap="square" rtlCol="0">
            <a:spAutoFit/>
          </a:bodyPr>
          <a:lstStyle/>
          <a:p>
            <a:pPr marL="231775" indent="-231775">
              <a:spcBef>
                <a:spcPts val="0"/>
              </a:spcBef>
              <a:spcAft>
                <a:spcPts val="1000"/>
              </a:spcAft>
              <a:buFont typeface="Arial" pitchFamily="34" charset="0"/>
              <a:buChar char="•"/>
            </a:pPr>
            <a:r>
              <a:rPr lang="en-US" dirty="0" smtClean="0">
                <a:solidFill>
                  <a:prstClr val="black"/>
                </a:solidFill>
                <a:latin typeface="Calibri" panose="020F0502020204030204" pitchFamily="34" charset="0"/>
              </a:rPr>
              <a:t>Determine </a:t>
            </a:r>
            <a:r>
              <a:rPr lang="en-US" dirty="0">
                <a:solidFill>
                  <a:prstClr val="black"/>
                </a:solidFill>
                <a:latin typeface="Calibri" panose="020F0502020204030204" pitchFamily="34" charset="0"/>
              </a:rPr>
              <a:t>the genomic properties, molecular and regulatory mechanisms, and resulting functional potential of microbes, plants, and biological communities central to DOE </a:t>
            </a:r>
            <a:r>
              <a:rPr lang="en-US" dirty="0" smtClean="0">
                <a:solidFill>
                  <a:prstClr val="black"/>
                </a:solidFill>
                <a:latin typeface="Calibri" panose="020F0502020204030204" pitchFamily="34" charset="0"/>
              </a:rPr>
              <a:t>missions. </a:t>
            </a:r>
            <a:endParaRPr lang="en-US" dirty="0">
              <a:solidFill>
                <a:prstClr val="black"/>
              </a:solidFill>
              <a:latin typeface="Calibri" panose="020F0502020204030204" pitchFamily="34" charset="0"/>
            </a:endParaRPr>
          </a:p>
          <a:p>
            <a:pPr marL="231775" indent="-231775">
              <a:spcBef>
                <a:spcPts val="0"/>
              </a:spcBef>
              <a:spcAft>
                <a:spcPts val="1000"/>
              </a:spcAft>
              <a:buFont typeface="Arial" pitchFamily="34" charset="0"/>
              <a:buChar char="•"/>
            </a:pPr>
            <a:r>
              <a:rPr lang="en-US" dirty="0" smtClean="0">
                <a:solidFill>
                  <a:prstClr val="black"/>
                </a:solidFill>
                <a:latin typeface="Calibri" panose="020F0502020204030204" pitchFamily="34" charset="0"/>
              </a:rPr>
              <a:t>Develop </a:t>
            </a:r>
            <a:r>
              <a:rPr lang="en-US" dirty="0">
                <a:solidFill>
                  <a:prstClr val="black"/>
                </a:solidFill>
                <a:latin typeface="Calibri" panose="020F0502020204030204" pitchFamily="34" charset="0"/>
              </a:rPr>
              <a:t>the experimental capabilities and enabling technologies needed to achieve a genome-based, dynamic system-level understanding of organism and community </a:t>
            </a:r>
            <a:r>
              <a:rPr lang="en-US" dirty="0" smtClean="0">
                <a:solidFill>
                  <a:prstClr val="black"/>
                </a:solidFill>
                <a:latin typeface="Calibri" panose="020F0502020204030204" pitchFamily="34" charset="0"/>
              </a:rPr>
              <a:t>functions.</a:t>
            </a:r>
          </a:p>
          <a:p>
            <a:pPr marL="231775" indent="-231775">
              <a:spcBef>
                <a:spcPts val="0"/>
              </a:spcBef>
              <a:spcAft>
                <a:spcPts val="1000"/>
              </a:spcAft>
              <a:buFont typeface="Arial" pitchFamily="34" charset="0"/>
              <a:buChar char="•"/>
            </a:pPr>
            <a:r>
              <a:rPr lang="en-US" dirty="0" smtClean="0">
                <a:solidFill>
                  <a:prstClr val="black"/>
                </a:solidFill>
                <a:latin typeface="Calibri" panose="020F0502020204030204" pitchFamily="34" charset="0"/>
              </a:rPr>
              <a:t>Develop the knowledgebase, computational infrastructure, and modeling capabilities to advance the understanding, prediction, and manipulation of complex biological systems.</a:t>
            </a:r>
            <a:endParaRPr lang="en-US" dirty="0">
              <a:solidFill>
                <a:prstClr val="black"/>
              </a:solidFill>
              <a:latin typeface="Calibri" panose="020F0502020204030204" pitchFamily="34" charset="0"/>
            </a:endParaRPr>
          </a:p>
        </p:txBody>
      </p:sp>
      <p:sp>
        <p:nvSpPr>
          <p:cNvPr id="2" name="Rectangle 1"/>
          <p:cNvSpPr/>
          <p:nvPr/>
        </p:nvSpPr>
        <p:spPr>
          <a:xfrm>
            <a:off x="281703" y="3820644"/>
            <a:ext cx="7153456" cy="430887"/>
          </a:xfrm>
          <a:prstGeom prst="rect">
            <a:avLst/>
          </a:prstGeom>
        </p:spPr>
        <p:txBody>
          <a:bodyPr wrap="square">
            <a:spAutoFit/>
          </a:bodyPr>
          <a:lstStyle/>
          <a:p>
            <a:pPr eaLnBrk="0" hangingPunct="0">
              <a:spcBef>
                <a:spcPts val="600"/>
              </a:spcBef>
            </a:pPr>
            <a:r>
              <a:rPr lang="en-US" sz="2200" b="1" dirty="0" err="1">
                <a:solidFill>
                  <a:srgbClr val="106636"/>
                </a:solidFill>
                <a:latin typeface="Calibri" pitchFamily="34" charset="0"/>
              </a:rPr>
              <a:t>Biosystems</a:t>
            </a:r>
            <a:r>
              <a:rPr lang="en-US" sz="2200" b="1" dirty="0">
                <a:solidFill>
                  <a:srgbClr val="106636"/>
                </a:solidFill>
                <a:latin typeface="Calibri" pitchFamily="34" charset="0"/>
              </a:rPr>
              <a:t> Design Tools for Plant &amp; Microbial Systems </a:t>
            </a:r>
          </a:p>
        </p:txBody>
      </p:sp>
      <p:sp>
        <p:nvSpPr>
          <p:cNvPr id="3" name="Rectangle 2"/>
          <p:cNvSpPr/>
          <p:nvPr/>
        </p:nvSpPr>
        <p:spPr>
          <a:xfrm>
            <a:off x="336402" y="4191000"/>
            <a:ext cx="5156200" cy="2154436"/>
          </a:xfrm>
          <a:prstGeom prst="rect">
            <a:avLst/>
          </a:prstGeom>
        </p:spPr>
        <p:txBody>
          <a:bodyPr wrap="square">
            <a:spAutoFit/>
          </a:bodyPr>
          <a:lstStyle/>
          <a:p>
            <a:pPr marL="166688" indent="-166688" eaLnBrk="0" hangingPunct="0">
              <a:spcBef>
                <a:spcPts val="600"/>
              </a:spcBef>
              <a:buFont typeface="Wingdings" pitchFamily="2" charset="2"/>
              <a:buChar char="§"/>
            </a:pPr>
            <a:r>
              <a:rPr lang="en-US" dirty="0">
                <a:solidFill>
                  <a:srgbClr val="000000"/>
                </a:solidFill>
                <a:latin typeface="Calibri" pitchFamily="34" charset="0"/>
              </a:rPr>
              <a:t>Research to establish biological design rules </a:t>
            </a:r>
            <a:r>
              <a:rPr lang="en-US" dirty="0">
                <a:latin typeface="Calibri" pitchFamily="34" charset="0"/>
              </a:rPr>
              <a:t>will enable the predictive design of innovative natural and hybrid systems for clean energy production. </a:t>
            </a:r>
          </a:p>
          <a:p>
            <a:pPr marL="457200" indent="-227013" eaLnBrk="0" hangingPunct="0">
              <a:spcAft>
                <a:spcPts val="0"/>
              </a:spcAft>
              <a:buFont typeface="Arial" pitchFamily="34" charset="0"/>
              <a:buChar char="•"/>
              <a:defRPr/>
            </a:pPr>
            <a:r>
              <a:rPr lang="en-US" sz="1600" dirty="0" smtClean="0">
                <a:latin typeface="Calibri" pitchFamily="34" charset="0"/>
              </a:rPr>
              <a:t>Synthetic </a:t>
            </a:r>
            <a:r>
              <a:rPr lang="en-US" sz="1600" dirty="0">
                <a:latin typeface="Calibri" pitchFamily="34" charset="0"/>
              </a:rPr>
              <a:t>biology methods </a:t>
            </a:r>
          </a:p>
          <a:p>
            <a:pPr marL="457200" indent="-227013" eaLnBrk="0" hangingPunct="0">
              <a:spcAft>
                <a:spcPts val="0"/>
              </a:spcAft>
              <a:buFont typeface="Arial" pitchFamily="34" charset="0"/>
              <a:buChar char="•"/>
              <a:defRPr/>
            </a:pPr>
            <a:r>
              <a:rPr lang="en-US" sz="1600" dirty="0" smtClean="0">
                <a:latin typeface="Calibri" pitchFamily="34" charset="0"/>
              </a:rPr>
              <a:t>Genetic </a:t>
            </a:r>
            <a:r>
              <a:rPr lang="en-US" sz="1600" dirty="0">
                <a:latin typeface="Calibri" pitchFamily="34" charset="0"/>
              </a:rPr>
              <a:t>toolkits</a:t>
            </a:r>
          </a:p>
          <a:p>
            <a:pPr marL="457200" indent="-227013" eaLnBrk="0" hangingPunct="0">
              <a:spcAft>
                <a:spcPts val="0"/>
              </a:spcAft>
              <a:buFont typeface="Arial" pitchFamily="34" charset="0"/>
              <a:buChar char="•"/>
              <a:defRPr/>
            </a:pPr>
            <a:r>
              <a:rPr lang="en-US" sz="1600" dirty="0">
                <a:latin typeface="Calibri" pitchFamily="34" charset="0"/>
              </a:rPr>
              <a:t>Predictive integration of components and processes</a:t>
            </a:r>
          </a:p>
          <a:p>
            <a:pPr marL="457200" indent="-227013" eaLnBrk="0" hangingPunct="0">
              <a:spcAft>
                <a:spcPts val="0"/>
              </a:spcAft>
              <a:buFont typeface="Arial" pitchFamily="34" charset="0"/>
              <a:buChar char="•"/>
              <a:defRPr/>
            </a:pPr>
            <a:r>
              <a:rPr lang="en-US" sz="1600" dirty="0" smtClean="0">
                <a:latin typeface="Calibri" pitchFamily="34" charset="0"/>
              </a:rPr>
              <a:t>Verify </a:t>
            </a:r>
            <a:r>
              <a:rPr lang="en-US" sz="1600" dirty="0">
                <a:latin typeface="Calibri" pitchFamily="34" charset="0"/>
              </a:rPr>
              <a:t>&amp; validate computer-aided design toolkits</a:t>
            </a:r>
          </a:p>
          <a:p>
            <a:pPr marL="457200" indent="-227013" eaLnBrk="0" hangingPunct="0">
              <a:spcAft>
                <a:spcPts val="0"/>
              </a:spcAft>
              <a:buFont typeface="Arial" pitchFamily="34" charset="0"/>
              <a:buChar char="•"/>
              <a:defRPr/>
            </a:pPr>
            <a:r>
              <a:rPr lang="en-US" sz="1600" dirty="0" err="1">
                <a:latin typeface="Calibri" pitchFamily="34" charset="0"/>
              </a:rPr>
              <a:t>Testbeds</a:t>
            </a:r>
            <a:r>
              <a:rPr lang="en-US" sz="1600" dirty="0">
                <a:latin typeface="Calibri" pitchFamily="34" charset="0"/>
              </a:rPr>
              <a:t> to prototype performance and function</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0958" y="4251531"/>
            <a:ext cx="3400425" cy="2141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switchgrass-msu.jpg"/>
          <p:cNvPicPr>
            <a:picLocks noChangeAspect="1"/>
          </p:cNvPicPr>
          <p:nvPr/>
        </p:nvPicPr>
        <p:blipFill>
          <a:blip r:embed="rId5" cstate="print"/>
          <a:stretch>
            <a:fillRect/>
          </a:stretch>
        </p:blipFill>
        <p:spPr>
          <a:xfrm>
            <a:off x="7520075" y="2410812"/>
            <a:ext cx="1527567" cy="1840719"/>
          </a:xfrm>
          <a:prstGeom prst="rect">
            <a:avLst/>
          </a:prstGeom>
        </p:spPr>
      </p:pic>
    </p:spTree>
    <p:extLst>
      <p:ext uri="{BB962C8B-B14F-4D97-AF65-F5344CB8AC3E}">
        <p14:creationId xmlns:p14="http://schemas.microsoft.com/office/powerpoint/2010/main" val="3225642504"/>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50813"/>
            <a:ext cx="9144000" cy="458587"/>
          </a:xfrm>
        </p:spPr>
        <p:txBody>
          <a:bodyPr/>
          <a:lstStyle/>
          <a:p>
            <a:r>
              <a:rPr lang="en-US" sz="2800" dirty="0" smtClean="0">
                <a:latin typeface="Calibri" panose="020F0502020204030204" pitchFamily="34" charset="0"/>
              </a:rPr>
              <a:t>Bioenergy Research Centers—Innovation for Clean Energy</a:t>
            </a:r>
            <a:endParaRPr lang="en-US" sz="2800" dirty="0">
              <a:latin typeface="Calibri" panose="020F0502020204030204" pitchFamily="34" charset="0"/>
            </a:endParaRPr>
          </a:p>
        </p:txBody>
      </p:sp>
      <p:grpSp>
        <p:nvGrpSpPr>
          <p:cNvPr id="8" name="Group 7"/>
          <p:cNvGrpSpPr/>
          <p:nvPr/>
        </p:nvGrpSpPr>
        <p:grpSpPr>
          <a:xfrm>
            <a:off x="126494" y="821763"/>
            <a:ext cx="8865105" cy="5581821"/>
            <a:chOff x="779614" y="821763"/>
            <a:chExt cx="8865105" cy="5581821"/>
          </a:xfrm>
        </p:grpSpPr>
        <p:sp>
          <p:nvSpPr>
            <p:cNvPr id="6" name="Rectangle 8"/>
            <p:cNvSpPr txBox="1">
              <a:spLocks noChangeArrowheads="1"/>
            </p:cNvSpPr>
            <p:nvPr/>
          </p:nvSpPr>
          <p:spPr>
            <a:xfrm>
              <a:off x="799711" y="821763"/>
              <a:ext cx="8665813" cy="4762842"/>
            </a:xfrm>
            <a:prstGeom prst="rect">
              <a:avLst/>
            </a:prstGeom>
            <a:noFill/>
            <a:ln/>
          </p:spPr>
          <p:txBody>
            <a:bodyPr vert="horz" wrap="square" lIns="91440" tIns="45720" rIns="91440" bIns="45720" rtlCol="0">
              <a:spAutoFit/>
            </a:bodyPr>
            <a:lstStyle/>
            <a:p>
              <a:pPr marL="174625" lvl="2" indent="-169863">
                <a:spcBef>
                  <a:spcPts val="0"/>
                </a:spcBef>
                <a:spcAft>
                  <a:spcPts val="300"/>
                </a:spcAft>
                <a:buFont typeface="Wingdings" pitchFamily="2" charset="2"/>
                <a:buChar char="§"/>
              </a:pPr>
              <a:r>
                <a:rPr lang="en-US" sz="1600" b="1" dirty="0" smtClean="0">
                  <a:latin typeface="Arial" pitchFamily="34" charset="0"/>
                  <a:cs typeface="Arial" pitchFamily="34" charset="0"/>
                </a:rPr>
                <a:t>Established in 2007; in 8th year of operation: </a:t>
              </a:r>
            </a:p>
            <a:p>
              <a:pPr marL="627063" lvl="1" indent="-163513">
                <a:spcBef>
                  <a:spcPts val="0"/>
                </a:spcBef>
                <a:spcAft>
                  <a:spcPts val="300"/>
                </a:spcAft>
                <a:buFont typeface="Wingdings" pitchFamily="2" charset="2"/>
                <a:buChar char="§"/>
              </a:pPr>
              <a:r>
                <a:rPr lang="en-US" sz="1600" dirty="0" smtClean="0">
                  <a:latin typeface="Arial" pitchFamily="34" charset="0"/>
                  <a:cs typeface="Arial" pitchFamily="34" charset="0"/>
                </a:rPr>
                <a:t>795 invention disclosures and/or patent applications</a:t>
              </a:r>
            </a:p>
            <a:p>
              <a:pPr marL="627063" lvl="1" indent="-163513">
                <a:spcBef>
                  <a:spcPts val="0"/>
                </a:spcBef>
                <a:spcAft>
                  <a:spcPts val="300"/>
                </a:spcAft>
                <a:buFont typeface="Wingdings" pitchFamily="2" charset="2"/>
                <a:buChar char="§"/>
              </a:pPr>
              <a:r>
                <a:rPr lang="en-US" sz="1600" dirty="0" smtClean="0">
                  <a:latin typeface="Arial" pitchFamily="34" charset="0"/>
                  <a:cs typeface="Arial" pitchFamily="34" charset="0"/>
                </a:rPr>
                <a:t>32  patents awarded</a:t>
              </a:r>
            </a:p>
            <a:p>
              <a:pPr marL="627063" lvl="1" indent="-163513">
                <a:spcBef>
                  <a:spcPts val="0"/>
                </a:spcBef>
                <a:spcAft>
                  <a:spcPts val="300"/>
                </a:spcAft>
                <a:buFont typeface="Wingdings" pitchFamily="2" charset="2"/>
                <a:buChar char="§"/>
              </a:pPr>
              <a:r>
                <a:rPr lang="en-US" sz="1600" dirty="0" smtClean="0">
                  <a:latin typeface="Arial" pitchFamily="34" charset="0"/>
                  <a:cs typeface="Arial" pitchFamily="34" charset="0"/>
                </a:rPr>
                <a:t>116 licensing agreements</a:t>
              </a:r>
            </a:p>
            <a:p>
              <a:pPr marL="627063" lvl="1" indent="-163513">
                <a:spcBef>
                  <a:spcPts val="0"/>
                </a:spcBef>
                <a:spcAft>
                  <a:spcPts val="300"/>
                </a:spcAft>
                <a:buFont typeface="Wingdings" pitchFamily="2" charset="2"/>
                <a:buChar char="§"/>
              </a:pPr>
              <a:r>
                <a:rPr lang="en-US" sz="1600" dirty="0" smtClean="0">
                  <a:latin typeface="Arial" pitchFamily="34" charset="0"/>
                  <a:cs typeface="Arial" pitchFamily="34" charset="0"/>
                </a:rPr>
                <a:t>2108 peer-reviewed publications</a:t>
              </a:r>
              <a:endParaRPr lang="en-US" sz="1400" dirty="0" smtClean="0">
                <a:latin typeface="Arial" pitchFamily="34" charset="0"/>
                <a:cs typeface="Arial" pitchFamily="34" charset="0"/>
              </a:endParaRPr>
            </a:p>
            <a:p>
              <a:pPr marL="174625" lvl="1" indent="-174625">
                <a:spcBef>
                  <a:spcPts val="0"/>
                </a:spcBef>
                <a:spcAft>
                  <a:spcPts val="300"/>
                </a:spcAft>
                <a:buFont typeface="Wingdings" pitchFamily="2" charset="2"/>
                <a:buChar char="§"/>
              </a:pPr>
              <a:r>
                <a:rPr lang="en-US" sz="1600" b="1" dirty="0" smtClean="0">
                  <a:latin typeface="Arial" pitchFamily="34" charset="0"/>
                  <a:cs typeface="Arial" pitchFamily="34" charset="0"/>
                </a:rPr>
                <a:t>The centers were </a:t>
              </a:r>
              <a:r>
                <a:rPr lang="en-US" sz="1600" b="1" dirty="0">
                  <a:latin typeface="Arial" pitchFamily="34" charset="0"/>
                  <a:cs typeface="Arial" pitchFamily="34" charset="0"/>
                </a:rPr>
                <a:t>r</a:t>
              </a:r>
              <a:r>
                <a:rPr lang="en-US" sz="1600" b="1" dirty="0" smtClean="0">
                  <a:latin typeface="Arial" pitchFamily="34" charset="0"/>
                  <a:cs typeface="Arial" pitchFamily="34" charset="0"/>
                </a:rPr>
                <a:t>enewed for 5 years following merit review in September 2012.    </a:t>
              </a:r>
              <a:br>
                <a:rPr lang="en-US" sz="1600" b="1" dirty="0" smtClean="0">
                  <a:latin typeface="Arial" pitchFamily="34" charset="0"/>
                  <a:cs typeface="Arial" pitchFamily="34" charset="0"/>
                </a:rPr>
              </a:br>
              <a:r>
                <a:rPr lang="en-US" sz="1600" b="1" dirty="0" smtClean="0">
                  <a:latin typeface="Arial" pitchFamily="34" charset="0"/>
                  <a:cs typeface="Arial" pitchFamily="34" charset="0"/>
                </a:rPr>
                <a:t> FY 2017 is the final year in the funded renewal period.</a:t>
              </a:r>
            </a:p>
            <a:p>
              <a:pPr marL="800100" lvl="1" indent="-342900" fontAlgn="auto">
                <a:spcBef>
                  <a:spcPts val="0"/>
                </a:spcBef>
                <a:spcAft>
                  <a:spcPts val="300"/>
                </a:spcAft>
                <a:buFont typeface="Wingdings" pitchFamily="2" charset="2"/>
                <a:buNone/>
                <a:defRPr/>
              </a:pPr>
              <a:r>
                <a:rPr kumimoji="0" lang="en-US" sz="1400" b="1" i="0" u="none" strike="noStrike" kern="1200" cap="none" spc="0" normalizeH="0" baseline="0" noProof="0" dirty="0" err="1" smtClean="0">
                  <a:ln>
                    <a:noFill/>
                  </a:ln>
                  <a:effectLst/>
                  <a:uLnTx/>
                  <a:uFillTx/>
                  <a:latin typeface="Arial" pitchFamily="34" charset="0"/>
                  <a:cs typeface="Arial" pitchFamily="34" charset="0"/>
                </a:rPr>
                <a:t>BioEnergy</a:t>
              </a:r>
              <a:r>
                <a:rPr kumimoji="0" lang="en-US" sz="1400" b="1" i="0" u="none" strike="noStrike" kern="1200" cap="none" spc="0" normalizeH="0" baseline="0" noProof="0" dirty="0" smtClean="0">
                  <a:ln>
                    <a:noFill/>
                  </a:ln>
                  <a:effectLst/>
                  <a:uLnTx/>
                  <a:uFillTx/>
                  <a:latin typeface="Arial" pitchFamily="34" charset="0"/>
                  <a:cs typeface="Arial" pitchFamily="34" charset="0"/>
                </a:rPr>
                <a:t> Science Center </a:t>
              </a:r>
              <a:r>
                <a:rPr kumimoji="0" lang="en-US" sz="1400" i="0" u="none" strike="noStrike" kern="1200" cap="none" spc="0" normalizeH="0" baseline="0" noProof="0" dirty="0" smtClean="0">
                  <a:ln>
                    <a:noFill/>
                  </a:ln>
                  <a:effectLst/>
                  <a:uLnTx/>
                  <a:uFillTx/>
                  <a:latin typeface="Arial" pitchFamily="34" charset="0"/>
                  <a:cs typeface="Arial" pitchFamily="34" charset="0"/>
                </a:rPr>
                <a:t>(Oak Ridge National Lab)</a:t>
              </a:r>
            </a:p>
            <a:p>
              <a:pPr marL="1089025" lvl="1" indent="-169863" fontAlgn="auto">
                <a:spcBef>
                  <a:spcPts val="0"/>
                </a:spcBef>
                <a:spcAft>
                  <a:spcPts val="300"/>
                </a:spcAft>
                <a:buFont typeface="Wingdings" pitchFamily="2" charset="2"/>
                <a:buChar char="§"/>
                <a:defRPr/>
              </a:pPr>
              <a:r>
                <a:rPr kumimoji="0" lang="en-US" sz="1400" i="0" u="none" strike="noStrike" kern="1200" cap="none" spc="0" normalizeH="0" baseline="0" noProof="0" dirty="0" smtClean="0">
                  <a:ln>
                    <a:noFill/>
                  </a:ln>
                  <a:effectLst/>
                  <a:uLnTx/>
                  <a:uFillTx/>
                  <a:latin typeface="Arial" pitchFamily="34" charset="0"/>
                  <a:cs typeface="Arial" pitchFamily="34" charset="0"/>
                </a:rPr>
                <a:t>Strategic focus on overcoming biomass “recalcitrance”</a:t>
              </a:r>
            </a:p>
            <a:p>
              <a:pPr marL="1089025" lvl="1" indent="-169863" fontAlgn="auto">
                <a:spcBef>
                  <a:spcPts val="0"/>
                </a:spcBef>
                <a:spcAft>
                  <a:spcPts val="300"/>
                </a:spcAft>
                <a:buFont typeface="Wingdings" pitchFamily="2" charset="2"/>
                <a:buChar char="§"/>
                <a:defRPr/>
              </a:pPr>
              <a:r>
                <a:rPr kumimoji="0" lang="en-US" sz="1400" i="0" u="none" strike="noStrike" kern="1200" cap="none" spc="0" normalizeH="0" baseline="0" noProof="0" dirty="0" smtClean="0">
                  <a:ln>
                    <a:noFill/>
                  </a:ln>
                  <a:effectLst/>
                  <a:uLnTx/>
                  <a:uFillTx/>
                  <a:latin typeface="Arial" pitchFamily="34" charset="0"/>
                  <a:cs typeface="Arial" pitchFamily="34" charset="0"/>
                </a:rPr>
                <a:t>Goal of “Consolidated </a:t>
              </a:r>
              <a:r>
                <a:rPr kumimoji="0" lang="en-US" sz="1400" i="0" u="none" strike="noStrike" kern="1200" cap="none" spc="0" normalizeH="0" baseline="0" noProof="0" dirty="0" err="1" smtClean="0">
                  <a:ln>
                    <a:noFill/>
                  </a:ln>
                  <a:effectLst/>
                  <a:uLnTx/>
                  <a:uFillTx/>
                  <a:latin typeface="Arial" pitchFamily="34" charset="0"/>
                  <a:cs typeface="Arial" pitchFamily="34" charset="0"/>
                </a:rPr>
                <a:t>Bioprocessing</a:t>
              </a:r>
              <a:r>
                <a:rPr kumimoji="0" lang="en-US" sz="1400" i="0" u="none" strike="noStrike" kern="1200" cap="none" spc="0" normalizeH="0" baseline="0" noProof="0" dirty="0" smtClean="0">
                  <a:ln>
                    <a:noFill/>
                  </a:ln>
                  <a:effectLst/>
                  <a:uLnTx/>
                  <a:uFillTx/>
                  <a:latin typeface="Arial" pitchFamily="34" charset="0"/>
                  <a:cs typeface="Arial" pitchFamily="34" charset="0"/>
                </a:rPr>
                <a:t>” – one-microbe or microbial community approach going from plants to fuel </a:t>
              </a:r>
            </a:p>
            <a:p>
              <a:pPr marL="800100" lvl="1" indent="-342900" fontAlgn="auto">
                <a:spcBef>
                  <a:spcPts val="0"/>
                </a:spcBef>
                <a:spcAft>
                  <a:spcPts val="300"/>
                </a:spcAft>
                <a:buFont typeface="Wingdings" pitchFamily="2" charset="2"/>
                <a:buNone/>
                <a:defRPr/>
              </a:pPr>
              <a:r>
                <a:rPr kumimoji="0" lang="en-US" sz="1400" b="1" i="0" u="none" strike="noStrike" kern="1200" cap="none" spc="0" normalizeH="0" baseline="0" noProof="0" dirty="0" smtClean="0">
                  <a:ln>
                    <a:noFill/>
                  </a:ln>
                  <a:effectLst/>
                  <a:uLnTx/>
                  <a:uFillTx/>
                  <a:latin typeface="Arial" pitchFamily="34" charset="0"/>
                  <a:cs typeface="Arial" pitchFamily="34" charset="0"/>
                </a:rPr>
                <a:t>Great Lakes Bioenergy Research Center</a:t>
              </a:r>
              <a:r>
                <a:rPr kumimoji="0" lang="en-US" sz="1400" i="0" u="none" strike="noStrike" kern="1200" cap="none" spc="0" normalizeH="0" baseline="0" noProof="0" dirty="0" smtClean="0">
                  <a:ln>
                    <a:noFill/>
                  </a:ln>
                  <a:effectLst/>
                  <a:uLnTx/>
                  <a:uFillTx/>
                  <a:latin typeface="Arial" pitchFamily="34" charset="0"/>
                  <a:cs typeface="Arial" pitchFamily="34" charset="0"/>
                </a:rPr>
                <a:t> (U. of Wisconsin, Michigan State U.)</a:t>
              </a:r>
            </a:p>
            <a:p>
              <a:pPr marL="1089025" lvl="1" indent="-169863" fontAlgn="auto">
                <a:spcBef>
                  <a:spcPts val="0"/>
                </a:spcBef>
                <a:spcAft>
                  <a:spcPts val="300"/>
                </a:spcAft>
                <a:buFont typeface="Wingdings" pitchFamily="2" charset="2"/>
                <a:buChar char="§"/>
                <a:defRPr/>
              </a:pPr>
              <a:r>
                <a:rPr kumimoji="0" lang="en-US" sz="1400" i="0" u="none" strike="noStrike" kern="1200" cap="none" spc="0" normalizeH="0" baseline="0" noProof="0" dirty="0" smtClean="0">
                  <a:ln>
                    <a:noFill/>
                  </a:ln>
                  <a:effectLst/>
                  <a:uLnTx/>
                  <a:uFillTx/>
                  <a:latin typeface="Arial" pitchFamily="34" charset="0"/>
                  <a:cs typeface="Arial" pitchFamily="34" charset="0"/>
                </a:rPr>
                <a:t>Goal of re-engineering plants to produce more starches and oils</a:t>
              </a:r>
            </a:p>
            <a:p>
              <a:pPr marL="1089025" lvl="1" indent="-169863" fontAlgn="auto">
                <a:spcBef>
                  <a:spcPts val="0"/>
                </a:spcBef>
                <a:spcAft>
                  <a:spcPts val="300"/>
                </a:spcAft>
                <a:buFont typeface="Wingdings" pitchFamily="2" charset="2"/>
                <a:buChar char="§"/>
                <a:defRPr/>
              </a:pPr>
              <a:r>
                <a:rPr kumimoji="0" lang="en-US" sz="1400" i="0" u="none" strike="noStrike" kern="1200" cap="none" spc="0" normalizeH="0" baseline="0" noProof="0" dirty="0" smtClean="0">
                  <a:ln>
                    <a:noFill/>
                  </a:ln>
                  <a:effectLst/>
                  <a:uLnTx/>
                  <a:uFillTx/>
                  <a:latin typeface="Arial" pitchFamily="34" charset="0"/>
                  <a:cs typeface="Arial" pitchFamily="34" charset="0"/>
                </a:rPr>
                <a:t>Using </a:t>
              </a:r>
              <a:r>
                <a:rPr lang="en-US" sz="1400" dirty="0" smtClean="0">
                  <a:latin typeface="Arial" pitchFamily="34" charset="0"/>
                  <a:cs typeface="Arial" pitchFamily="34" charset="0"/>
                </a:rPr>
                <a:t>high throughput</a:t>
              </a:r>
              <a:r>
                <a:rPr kumimoji="0" lang="en-US" sz="1400" i="0" u="none" strike="noStrike" kern="1200" cap="none" spc="0" normalizeH="0" baseline="0" noProof="0" dirty="0" smtClean="0">
                  <a:ln>
                    <a:noFill/>
                  </a:ln>
                  <a:effectLst/>
                  <a:uLnTx/>
                  <a:uFillTx/>
                  <a:latin typeface="Arial" pitchFamily="34" charset="0"/>
                  <a:cs typeface="Arial" pitchFamily="34" charset="0"/>
                </a:rPr>
                <a:t> technologies to optimize </a:t>
              </a:r>
              <a:r>
                <a:rPr kumimoji="0" lang="en-US" sz="1400" i="0" u="none" strike="noStrike" kern="1200" cap="none" spc="0" normalizeH="0" baseline="0" noProof="0" dirty="0" err="1" smtClean="0">
                  <a:ln>
                    <a:noFill/>
                  </a:ln>
                  <a:effectLst/>
                  <a:uLnTx/>
                  <a:uFillTx/>
                  <a:latin typeface="Arial" pitchFamily="34" charset="0"/>
                  <a:cs typeface="Arial" pitchFamily="34" charset="0"/>
                </a:rPr>
                <a:t>chem</a:t>
              </a:r>
              <a:r>
                <a:rPr kumimoji="0" lang="en-US" sz="1400" i="0" u="none" strike="noStrike" kern="1200" cap="none" spc="0" normalizeH="0" baseline="0" noProof="0" dirty="0" smtClean="0">
                  <a:ln>
                    <a:noFill/>
                  </a:ln>
                  <a:effectLst/>
                  <a:uLnTx/>
                  <a:uFillTx/>
                  <a:latin typeface="Arial" pitchFamily="34" charset="0"/>
                  <a:cs typeface="Arial" pitchFamily="34" charset="0"/>
                </a:rPr>
                <a:t>/bio process for biomass deconstruction </a:t>
              </a:r>
            </a:p>
            <a:p>
              <a:pPr marL="1089025" lvl="1" indent="-169863" fontAlgn="auto">
                <a:spcBef>
                  <a:spcPts val="0"/>
                </a:spcBef>
                <a:spcAft>
                  <a:spcPts val="300"/>
                </a:spcAft>
                <a:buFont typeface="Wingdings" pitchFamily="2" charset="2"/>
                <a:buChar char="§"/>
                <a:defRPr/>
              </a:pPr>
              <a:r>
                <a:rPr kumimoji="0" lang="en-US" sz="1400" i="0" u="none" strike="noStrike" kern="1200" cap="none" spc="0" normalizeH="0" baseline="0" noProof="0" dirty="0" smtClean="0">
                  <a:ln>
                    <a:noFill/>
                  </a:ln>
                  <a:effectLst/>
                  <a:uLnTx/>
                  <a:uFillTx/>
                  <a:latin typeface="Arial" pitchFamily="34" charset="0"/>
                  <a:cs typeface="Arial" pitchFamily="34" charset="0"/>
                </a:rPr>
                <a:t>Major research thrust on sustainability of </a:t>
              </a:r>
              <a:r>
                <a:rPr kumimoji="0" lang="en-US" sz="1400" i="0" u="none" strike="noStrike" kern="1200" cap="none" spc="0" normalizeH="0" baseline="0" noProof="0" dirty="0" err="1" smtClean="0">
                  <a:ln>
                    <a:noFill/>
                  </a:ln>
                  <a:effectLst/>
                  <a:uLnTx/>
                  <a:uFillTx/>
                  <a:latin typeface="Arial" pitchFamily="34" charset="0"/>
                  <a:cs typeface="Arial" pitchFamily="34" charset="0"/>
                </a:rPr>
                <a:t>biofuels</a:t>
              </a:r>
              <a:endParaRPr kumimoji="0" lang="en-US" sz="1400" i="0" u="none" strike="noStrike" kern="1200" cap="none" spc="0" normalizeH="0" baseline="0" noProof="0" dirty="0" smtClean="0">
                <a:ln>
                  <a:noFill/>
                </a:ln>
                <a:effectLst/>
                <a:uLnTx/>
                <a:uFillTx/>
                <a:latin typeface="Arial" pitchFamily="34" charset="0"/>
                <a:cs typeface="Arial" pitchFamily="34" charset="0"/>
              </a:endParaRPr>
            </a:p>
            <a:p>
              <a:pPr marL="800100" lvl="1" indent="-342900" fontAlgn="auto">
                <a:spcBef>
                  <a:spcPts val="0"/>
                </a:spcBef>
                <a:spcAft>
                  <a:spcPts val="300"/>
                </a:spcAft>
                <a:buFont typeface="Wingdings" pitchFamily="2" charset="2"/>
                <a:buNone/>
                <a:defRPr/>
              </a:pPr>
              <a:r>
                <a:rPr kumimoji="0" lang="en-US" sz="1400" b="1" i="0" u="none" strike="noStrike" kern="1200" cap="none" spc="0" normalizeH="0" baseline="0" noProof="0" dirty="0" smtClean="0">
                  <a:ln>
                    <a:noFill/>
                  </a:ln>
                  <a:effectLst/>
                  <a:uLnTx/>
                  <a:uFillTx/>
                  <a:latin typeface="Arial" pitchFamily="34" charset="0"/>
                  <a:cs typeface="Arial" pitchFamily="34" charset="0"/>
                </a:rPr>
                <a:t>Joint </a:t>
              </a:r>
              <a:r>
                <a:rPr kumimoji="0" lang="en-US" sz="1400" b="1" i="0" u="none" strike="noStrike" kern="1200" cap="none" spc="0" normalizeH="0" baseline="0" noProof="0" dirty="0" err="1" smtClean="0">
                  <a:ln>
                    <a:noFill/>
                  </a:ln>
                  <a:effectLst/>
                  <a:uLnTx/>
                  <a:uFillTx/>
                  <a:latin typeface="Arial" pitchFamily="34" charset="0"/>
                  <a:cs typeface="Arial" pitchFamily="34" charset="0"/>
                </a:rPr>
                <a:t>BioEnergy</a:t>
              </a:r>
              <a:r>
                <a:rPr kumimoji="0" lang="en-US" sz="1400" b="1" i="0" u="none" strike="noStrike" kern="1200" cap="none" spc="0" normalizeH="0" baseline="0" noProof="0" dirty="0" smtClean="0">
                  <a:ln>
                    <a:noFill/>
                  </a:ln>
                  <a:effectLst/>
                  <a:uLnTx/>
                  <a:uFillTx/>
                  <a:latin typeface="Arial" pitchFamily="34" charset="0"/>
                  <a:cs typeface="Arial" pitchFamily="34" charset="0"/>
                </a:rPr>
                <a:t> Institute </a:t>
              </a:r>
              <a:r>
                <a:rPr kumimoji="0" lang="en-US" sz="1400" i="0" u="none" strike="noStrike" kern="1200" cap="none" spc="0" normalizeH="0" baseline="0" noProof="0" dirty="0" smtClean="0">
                  <a:ln>
                    <a:noFill/>
                  </a:ln>
                  <a:effectLst/>
                  <a:uLnTx/>
                  <a:uFillTx/>
                  <a:latin typeface="Arial" pitchFamily="34" charset="0"/>
                  <a:cs typeface="Arial" pitchFamily="34" charset="0"/>
                </a:rPr>
                <a:t>(Lawrence Berkeley National Lab)</a:t>
              </a:r>
            </a:p>
            <a:p>
              <a:pPr marL="1139825" lvl="1" indent="-169863" fontAlgn="auto">
                <a:spcBef>
                  <a:spcPts val="0"/>
                </a:spcBef>
                <a:spcAft>
                  <a:spcPts val="300"/>
                </a:spcAft>
                <a:buFont typeface="Wingdings" pitchFamily="2" charset="2"/>
                <a:buChar char="§"/>
                <a:defRPr/>
              </a:pPr>
              <a:r>
                <a:rPr kumimoji="0" lang="en-US" sz="1400" i="0" u="none" strike="noStrike" kern="1200" cap="none" spc="0" normalizeH="0" baseline="0" noProof="0" dirty="0" smtClean="0">
                  <a:ln>
                    <a:noFill/>
                  </a:ln>
                  <a:effectLst/>
                  <a:uLnTx/>
                  <a:uFillTx/>
                  <a:latin typeface="Arial" pitchFamily="34" charset="0"/>
                  <a:cs typeface="Arial" pitchFamily="34" charset="0"/>
                </a:rPr>
                <a:t>Experimenting with new pretreatment process using room temperature ionic liquids</a:t>
              </a:r>
            </a:p>
            <a:p>
              <a:pPr marL="1139825" lvl="1" indent="-169863" fontAlgn="auto">
                <a:spcBef>
                  <a:spcPts val="0"/>
                </a:spcBef>
                <a:spcAft>
                  <a:spcPts val="300"/>
                </a:spcAft>
                <a:buFont typeface="Wingdings" pitchFamily="2" charset="2"/>
                <a:buChar char="§"/>
                <a:defRPr/>
              </a:pPr>
              <a:r>
                <a:rPr kumimoji="0" lang="en-US" sz="1400" i="0" u="none" strike="noStrike" kern="1200" cap="none" spc="0" normalizeH="0" baseline="0" noProof="0" dirty="0" smtClean="0">
                  <a:ln>
                    <a:noFill/>
                  </a:ln>
                  <a:effectLst/>
                  <a:uLnTx/>
                  <a:uFillTx/>
                  <a:latin typeface="Arial" pitchFamily="34" charset="0"/>
                  <a:cs typeface="Arial" pitchFamily="34" charset="0"/>
                </a:rPr>
                <a:t>Engineering </a:t>
              </a:r>
              <a:r>
                <a:rPr kumimoji="0" lang="en-US" sz="1400" i="1" u="none" strike="noStrike" kern="1200" cap="none" spc="0" normalizeH="0" baseline="0" noProof="0" dirty="0" smtClean="0">
                  <a:ln>
                    <a:noFill/>
                  </a:ln>
                  <a:effectLst/>
                  <a:uLnTx/>
                  <a:uFillTx/>
                  <a:latin typeface="Arial" pitchFamily="34" charset="0"/>
                  <a:cs typeface="Arial" pitchFamily="34" charset="0"/>
                </a:rPr>
                <a:t>E.coli</a:t>
              </a:r>
              <a:r>
                <a:rPr kumimoji="0" lang="en-US" sz="1400" i="0" u="none" strike="noStrike" kern="1200" cap="none" spc="0" normalizeH="0" baseline="0" noProof="0" dirty="0" smtClean="0">
                  <a:ln>
                    <a:noFill/>
                  </a:ln>
                  <a:effectLst/>
                  <a:uLnTx/>
                  <a:uFillTx/>
                  <a:latin typeface="Arial" pitchFamily="34" charset="0"/>
                  <a:cs typeface="Arial" pitchFamily="34" charset="0"/>
                </a:rPr>
                <a:t> and yeast to produce hydrocarbons,</a:t>
              </a:r>
              <a:r>
                <a:rPr kumimoji="0" lang="en-US" sz="1400" i="0" u="none" strike="noStrike" kern="1200" cap="none" spc="0" normalizeH="0" noProof="0" dirty="0" smtClean="0">
                  <a:ln>
                    <a:noFill/>
                  </a:ln>
                  <a:effectLst/>
                  <a:uLnTx/>
                  <a:uFillTx/>
                  <a:latin typeface="Arial" pitchFamily="34" charset="0"/>
                  <a:cs typeface="Arial" pitchFamily="34" charset="0"/>
                </a:rPr>
                <a:t> </a:t>
              </a:r>
              <a:r>
                <a:rPr kumimoji="0" lang="en-US" sz="1400" i="0" u="none" strike="noStrike" kern="1200" cap="none" spc="0" normalizeH="0" baseline="0" noProof="0" dirty="0" smtClean="0">
                  <a:ln>
                    <a:noFill/>
                  </a:ln>
                  <a:effectLst/>
                  <a:uLnTx/>
                  <a:uFillTx/>
                  <a:latin typeface="Arial" pitchFamily="34" charset="0"/>
                  <a:cs typeface="Arial" pitchFamily="34" charset="0"/>
                </a:rPr>
                <a:t>“green” gasoline, diesel, jet fuel</a:t>
              </a:r>
            </a:p>
          </p:txBody>
        </p:sp>
        <p:sp>
          <p:nvSpPr>
            <p:cNvPr id="2" name="TextBox 1"/>
            <p:cNvSpPr txBox="1"/>
            <p:nvPr/>
          </p:nvSpPr>
          <p:spPr>
            <a:xfrm>
              <a:off x="779614" y="5572587"/>
              <a:ext cx="8865105" cy="830997"/>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smtClean="0">
                  <a:latin typeface="Arial" pitchFamily="34" charset="0"/>
                  <a:cs typeface="Arial" pitchFamily="34" charset="0"/>
                </a:rPr>
                <a:t>Increased funding requested in FY 2017 accelerates innovation and </a:t>
              </a:r>
              <a:r>
                <a:rPr lang="en-US" sz="1600" b="1" dirty="0" smtClean="0">
                  <a:latin typeface="Arial" pitchFamily="34" charset="0"/>
                  <a:cs typeface="Arial" pitchFamily="34" charset="0"/>
                </a:rPr>
                <a:t>translation </a:t>
              </a:r>
              <a:r>
                <a:rPr lang="en-US" sz="1600" b="1" dirty="0" smtClean="0">
                  <a:latin typeface="Arial" pitchFamily="34" charset="0"/>
                  <a:cs typeface="Arial" pitchFamily="34" charset="0"/>
                </a:rPr>
                <a:t>of research results to industry </a:t>
              </a:r>
            </a:p>
            <a:p>
              <a:pPr marL="285750" indent="-285750">
                <a:buFont typeface="Wingdings" panose="05000000000000000000" pitchFamily="2" charset="2"/>
                <a:buChar char="§"/>
              </a:pPr>
              <a:r>
                <a:rPr lang="en-US" sz="1600" b="1" dirty="0" smtClean="0">
                  <a:latin typeface="Arial" pitchFamily="34" charset="0"/>
                  <a:cs typeface="Arial" pitchFamily="34" charset="0"/>
                </a:rPr>
                <a:t>A competitive FOA will be issued in FY 2016 for merit review and selection in FY 2017.</a:t>
              </a:r>
              <a:endParaRPr lang="en-US" sz="1600" dirty="0"/>
            </a:p>
          </p:txBody>
        </p:sp>
      </p:grpSp>
      <p:pic>
        <p:nvPicPr>
          <p:cNvPr id="9" name="Picture 8" descr="Biofuel production.jpg"/>
          <p:cNvPicPr>
            <a:picLocks noChangeAspect="1"/>
          </p:cNvPicPr>
          <p:nvPr/>
        </p:nvPicPr>
        <p:blipFill>
          <a:blip r:embed="rId3" cstate="print"/>
          <a:stretch>
            <a:fillRect/>
          </a:stretch>
        </p:blipFill>
        <p:spPr>
          <a:xfrm>
            <a:off x="5556163" y="939162"/>
            <a:ext cx="3587837" cy="1194437"/>
          </a:xfrm>
          <a:prstGeom prst="rect">
            <a:avLst/>
          </a:prstGeom>
        </p:spPr>
      </p:pic>
    </p:spTree>
    <p:extLst>
      <p:ext uri="{BB962C8B-B14F-4D97-AF65-F5344CB8AC3E}">
        <p14:creationId xmlns:p14="http://schemas.microsoft.com/office/powerpoint/2010/main" val="28818176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6"/>
          <p:cNvSpPr txBox="1">
            <a:spLocks/>
          </p:cNvSpPr>
          <p:nvPr/>
        </p:nvSpPr>
        <p:spPr>
          <a:xfrm>
            <a:off x="3140463" y="6356350"/>
            <a:ext cx="5334000" cy="365125"/>
          </a:xfrm>
          <a:prstGeom prst="rect">
            <a:avLst/>
          </a:prstGeom>
        </p:spPr>
        <p:txBody>
          <a:bodyPr anchor="ctr"/>
          <a:lstStyle/>
          <a:p>
            <a:pPr algn="r" fontAlgn="base">
              <a:spcBef>
                <a:spcPct val="0"/>
              </a:spcBef>
              <a:spcAft>
                <a:spcPct val="0"/>
              </a:spcAft>
              <a:defRPr/>
            </a:pPr>
            <a:endParaRPr lang="en-US" sz="1200" dirty="0">
              <a:solidFill>
                <a:srgbClr val="106636"/>
              </a:solidFill>
              <a:latin typeface="Arial" charset="0"/>
            </a:endParaRPr>
          </a:p>
        </p:txBody>
      </p:sp>
      <p:sp>
        <p:nvSpPr>
          <p:cNvPr id="2" name="TextBox 1"/>
          <p:cNvSpPr txBox="1"/>
          <p:nvPr/>
        </p:nvSpPr>
        <p:spPr>
          <a:xfrm>
            <a:off x="152400" y="50726"/>
            <a:ext cx="8095918" cy="553998"/>
          </a:xfrm>
          <a:prstGeom prst="rect">
            <a:avLst/>
          </a:prstGeom>
          <a:noFill/>
        </p:spPr>
        <p:txBody>
          <a:bodyPr wrap="square" rtlCol="0">
            <a:spAutoFit/>
          </a:bodyPr>
          <a:lstStyle/>
          <a:p>
            <a:pPr fontAlgn="base">
              <a:spcBef>
                <a:spcPct val="0"/>
              </a:spcBef>
              <a:spcAft>
                <a:spcPct val="0"/>
              </a:spcAft>
            </a:pPr>
            <a:r>
              <a:rPr lang="en-US" sz="3000" b="1" dirty="0">
                <a:latin typeface="Calibri" panose="020F0502020204030204" pitchFamily="34" charset="0"/>
              </a:rPr>
              <a:t>Bioenergy Research Center Partner Institutions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 y="594657"/>
            <a:ext cx="8906639" cy="604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64943" y="6062860"/>
            <a:ext cx="1242520" cy="307777"/>
          </a:xfrm>
          <a:prstGeom prst="rect">
            <a:avLst/>
          </a:prstGeom>
          <a:noFill/>
        </p:spPr>
        <p:txBody>
          <a:bodyPr wrap="none" rtlCol="0">
            <a:spAutoFit/>
          </a:bodyPr>
          <a:lstStyle/>
          <a:p>
            <a:pPr>
              <a:buSzPct val="100000"/>
            </a:pPr>
            <a:r>
              <a:rPr lang="en-US" sz="1400" dirty="0" smtClean="0"/>
              <a:t>February 2015</a:t>
            </a:r>
          </a:p>
        </p:txBody>
      </p:sp>
    </p:spTree>
    <p:extLst>
      <p:ext uri="{BB962C8B-B14F-4D97-AF65-F5344CB8AC3E}">
        <p14:creationId xmlns:p14="http://schemas.microsoft.com/office/powerpoint/2010/main" val="3213335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2"/>
          <p:cNvSpPr txBox="1">
            <a:spLocks noChangeArrowheads="1"/>
          </p:cNvSpPr>
          <p:nvPr/>
        </p:nvSpPr>
        <p:spPr bwMode="auto">
          <a:xfrm>
            <a:off x="153051" y="1"/>
            <a:ext cx="8676120" cy="553998"/>
          </a:xfrm>
          <a:prstGeom prst="rect">
            <a:avLst/>
          </a:prstGeom>
          <a:noFill/>
          <a:ln w="9525">
            <a:noFill/>
            <a:miter lim="800000"/>
            <a:headEnd/>
            <a:tailEnd/>
          </a:ln>
        </p:spPr>
        <p:txBody>
          <a:bodyPr wrap="square">
            <a:spAutoFit/>
          </a:bodyPr>
          <a:lstStyle/>
          <a:p>
            <a:pPr>
              <a:spcBef>
                <a:spcPct val="50000"/>
              </a:spcBef>
            </a:pPr>
            <a:r>
              <a:rPr lang="en-US" sz="3000" b="1" dirty="0">
                <a:latin typeface="Calibri" panose="020F0502020204030204" pitchFamily="34" charset="0"/>
                <a:cs typeface="Times New Roman" panose="02020603050405020304" pitchFamily="18" charset="0"/>
              </a:rPr>
              <a:t>Enabling </a:t>
            </a:r>
            <a:r>
              <a:rPr lang="en-US" sz="3000" b="1" dirty="0" smtClean="0">
                <a:latin typeface="Calibri" panose="020F0502020204030204" pitchFamily="34" charset="0"/>
                <a:cs typeface="Times New Roman" panose="02020603050405020304" pitchFamily="18" charset="0"/>
              </a:rPr>
              <a:t>Technologies for Systems Biology</a:t>
            </a:r>
            <a:endParaRPr lang="en-US" sz="3000" b="1" dirty="0">
              <a:latin typeface="Calibri" panose="020F0502020204030204" pitchFamily="34" charset="0"/>
              <a:cs typeface="Times New Roman" panose="02020603050405020304" pitchFamily="18" charset="0"/>
            </a:endParaRPr>
          </a:p>
        </p:txBody>
      </p:sp>
      <p:sp>
        <p:nvSpPr>
          <p:cNvPr id="69634" name="Text Box 3"/>
          <p:cNvSpPr txBox="1">
            <a:spLocks noChangeArrowheads="1"/>
          </p:cNvSpPr>
          <p:nvPr/>
        </p:nvSpPr>
        <p:spPr bwMode="auto">
          <a:xfrm>
            <a:off x="295422" y="662496"/>
            <a:ext cx="8391378" cy="4662815"/>
          </a:xfrm>
          <a:prstGeom prst="rect">
            <a:avLst/>
          </a:prstGeom>
          <a:noFill/>
          <a:ln w="9525">
            <a:noFill/>
            <a:miter lim="800000"/>
            <a:headEnd/>
            <a:tailEnd/>
          </a:ln>
        </p:spPr>
        <p:txBody>
          <a:bodyPr wrap="square">
            <a:spAutoFit/>
          </a:bodyPr>
          <a:lstStyle/>
          <a:p>
            <a:pPr marL="228600" indent="-228600">
              <a:spcBef>
                <a:spcPct val="50000"/>
              </a:spcBef>
              <a:buFontTx/>
              <a:buChar char="•"/>
            </a:pPr>
            <a:r>
              <a:rPr lang="en-US" dirty="0" smtClean="0">
                <a:latin typeface="Calibri" panose="020F0502020204030204" pitchFamily="34" charset="0"/>
              </a:rPr>
              <a:t>Enable access </a:t>
            </a:r>
            <a:r>
              <a:rPr lang="en-US" dirty="0">
                <a:latin typeface="Calibri" panose="020F0502020204030204" pitchFamily="34" charset="0"/>
              </a:rPr>
              <a:t>for the biology community to structural biology beamlines and instrumentation at </a:t>
            </a:r>
            <a:r>
              <a:rPr lang="en-US" dirty="0" smtClean="0">
                <a:latin typeface="Calibri" panose="020F0502020204030204" pitchFamily="34" charset="0"/>
              </a:rPr>
              <a:t>national </a:t>
            </a:r>
            <a:r>
              <a:rPr lang="en-US" dirty="0">
                <a:latin typeface="Calibri" panose="020F0502020204030204" pitchFamily="34" charset="0"/>
              </a:rPr>
              <a:t>user </a:t>
            </a:r>
            <a:r>
              <a:rPr lang="en-US" dirty="0" smtClean="0">
                <a:latin typeface="Calibri" panose="020F0502020204030204" pitchFamily="34" charset="0"/>
              </a:rPr>
              <a:t>facilities (DOE BES light </a:t>
            </a:r>
            <a:r>
              <a:rPr lang="en-US" dirty="0">
                <a:latin typeface="Calibri" panose="020F0502020204030204" pitchFamily="34" charset="0"/>
              </a:rPr>
              <a:t>sources and neutron </a:t>
            </a:r>
            <a:r>
              <a:rPr lang="en-US" dirty="0" smtClean="0">
                <a:latin typeface="Calibri" panose="020F0502020204030204" pitchFamily="34" charset="0"/>
              </a:rPr>
              <a:t>facilities; the </a:t>
            </a:r>
            <a:r>
              <a:rPr lang="en-US" dirty="0">
                <a:latin typeface="Calibri" panose="020F0502020204030204" pitchFamily="34" charset="0"/>
              </a:rPr>
              <a:t>Linac Coherent Light </a:t>
            </a:r>
            <a:r>
              <a:rPr lang="en-US" dirty="0" smtClean="0">
                <a:latin typeface="Calibri" panose="020F0502020204030204" pitchFamily="34" charset="0"/>
              </a:rPr>
              <a:t>Source). Coordinated with BES and NIH. </a:t>
            </a:r>
            <a:endParaRPr lang="en-US" dirty="0">
              <a:latin typeface="Calibri" panose="020F0502020204030204" pitchFamily="34" charset="0"/>
            </a:endParaRPr>
          </a:p>
          <a:p>
            <a:pPr marL="228600" lvl="0" indent="-228600">
              <a:spcBef>
                <a:spcPct val="50000"/>
              </a:spcBef>
              <a:buFontTx/>
              <a:buChar char="•"/>
            </a:pPr>
            <a:r>
              <a:rPr lang="en-US" dirty="0" smtClean="0">
                <a:latin typeface="Calibri" panose="020F0502020204030204" pitchFamily="34" charset="0"/>
              </a:rPr>
              <a:t>Develop capability to combine </a:t>
            </a:r>
            <a:r>
              <a:rPr lang="en-US" dirty="0">
                <a:latin typeface="Calibri" panose="020F0502020204030204" pitchFamily="34" charset="0"/>
              </a:rPr>
              <a:t>structural information on biomolecules with computation and/or bioinformatics to infer function and improve genome annotation or design new functions. </a:t>
            </a:r>
            <a:endParaRPr lang="en-US" dirty="0" smtClean="0">
              <a:latin typeface="Calibri" panose="020F0502020204030204" pitchFamily="34" charset="0"/>
            </a:endParaRPr>
          </a:p>
          <a:p>
            <a:pPr marL="228600" lvl="0" indent="-228600">
              <a:spcBef>
                <a:spcPct val="50000"/>
              </a:spcBef>
              <a:buFontTx/>
              <a:buChar char="•"/>
            </a:pPr>
            <a:r>
              <a:rPr lang="en-US" dirty="0" smtClean="0">
                <a:latin typeface="Calibri" panose="020F0502020204030204" pitchFamily="34" charset="0"/>
              </a:rPr>
              <a:t>Develop </a:t>
            </a:r>
            <a:r>
              <a:rPr lang="en-US" i="1" dirty="0">
                <a:latin typeface="Calibri" panose="020F0502020204030204" pitchFamily="34" charset="0"/>
              </a:rPr>
              <a:t>in situ</a:t>
            </a:r>
            <a:r>
              <a:rPr lang="en-US" dirty="0">
                <a:latin typeface="Calibri" panose="020F0502020204030204" pitchFamily="34" charset="0"/>
              </a:rPr>
              <a:t>, dynamic, and nondestructive approaches to multifunctional imaging, quantitative flux measurements, and multiscale integrative analysis of biological </a:t>
            </a:r>
            <a:r>
              <a:rPr lang="en-US" dirty="0" smtClean="0">
                <a:latin typeface="Calibri" panose="020F0502020204030204" pitchFamily="34" charset="0"/>
              </a:rPr>
              <a:t>systems.</a:t>
            </a:r>
          </a:p>
          <a:p>
            <a:pPr marL="228600" lvl="0" indent="-228600">
              <a:spcBef>
                <a:spcPct val="50000"/>
              </a:spcBef>
              <a:buFontTx/>
              <a:buChar char="•"/>
            </a:pPr>
            <a:r>
              <a:rPr lang="en-US" dirty="0" smtClean="0">
                <a:solidFill>
                  <a:prstClr val="black"/>
                </a:solidFill>
                <a:latin typeface="Calibri" pitchFamily="34" charset="0"/>
                <a:cs typeface="Arial" pitchFamily="34" charset="0"/>
              </a:rPr>
              <a:t>Develop and support the DOE Systems </a:t>
            </a:r>
            <a:r>
              <a:rPr lang="en-US" dirty="0">
                <a:solidFill>
                  <a:prstClr val="black"/>
                </a:solidFill>
                <a:latin typeface="Calibri" pitchFamily="34" charset="0"/>
                <a:cs typeface="Arial" pitchFamily="34" charset="0"/>
              </a:rPr>
              <a:t>Biology Knowledgebase (</a:t>
            </a:r>
            <a:r>
              <a:rPr lang="en-US" dirty="0" err="1">
                <a:solidFill>
                  <a:prstClr val="black"/>
                </a:solidFill>
                <a:latin typeface="Calibri" pitchFamily="34" charset="0"/>
                <a:cs typeface="Arial" pitchFamily="34" charset="0"/>
              </a:rPr>
              <a:t>KBase</a:t>
            </a:r>
            <a:r>
              <a:rPr lang="en-US" dirty="0" smtClean="0">
                <a:solidFill>
                  <a:prstClr val="black"/>
                </a:solidFill>
                <a:latin typeface="Calibri" pitchFamily="34" charset="0"/>
                <a:cs typeface="Arial" pitchFamily="34" charset="0"/>
              </a:rPr>
              <a:t>), a Community </a:t>
            </a:r>
            <a:r>
              <a:rPr lang="en-US" dirty="0">
                <a:solidFill>
                  <a:prstClr val="black"/>
                </a:solidFill>
                <a:latin typeface="Calibri" pitchFamily="34" charset="0"/>
                <a:cs typeface="Arial" pitchFamily="34" charset="0"/>
              </a:rPr>
              <a:t>Resource for Predictive </a:t>
            </a:r>
            <a:r>
              <a:rPr lang="en-US" dirty="0" smtClean="0">
                <a:solidFill>
                  <a:prstClr val="black"/>
                </a:solidFill>
                <a:latin typeface="Calibri" pitchFamily="34" charset="0"/>
                <a:cs typeface="Arial" pitchFamily="34" charset="0"/>
              </a:rPr>
              <a:t>Biology.  This</a:t>
            </a:r>
            <a:r>
              <a:rPr lang="en-US" dirty="0" smtClean="0">
                <a:latin typeface="Calibri" pitchFamily="34" charset="0"/>
              </a:rPr>
              <a:t> </a:t>
            </a:r>
            <a:r>
              <a:rPr lang="en-US" dirty="0">
                <a:latin typeface="Calibri" pitchFamily="34" charset="0"/>
              </a:rPr>
              <a:t>open-source and open-architecture computational environment </a:t>
            </a:r>
            <a:r>
              <a:rPr lang="en-US" dirty="0" smtClean="0">
                <a:latin typeface="Calibri" pitchFamily="34" charset="0"/>
              </a:rPr>
              <a:t>will enable </a:t>
            </a:r>
            <a:r>
              <a:rPr lang="en-US" dirty="0" smtClean="0">
                <a:solidFill>
                  <a:prstClr val="black"/>
                </a:solidFill>
                <a:latin typeface="Calibri" pitchFamily="34" charset="0"/>
                <a:cs typeface="Arial" pitchFamily="34" charset="0"/>
              </a:rPr>
              <a:t>collaborative generation </a:t>
            </a:r>
            <a:r>
              <a:rPr lang="en-US" dirty="0">
                <a:solidFill>
                  <a:prstClr val="black"/>
                </a:solidFill>
                <a:latin typeface="Calibri" pitchFamily="34" charset="0"/>
                <a:cs typeface="Arial" pitchFamily="34" charset="0"/>
              </a:rPr>
              <a:t>&amp; </a:t>
            </a:r>
            <a:r>
              <a:rPr lang="en-US" dirty="0" smtClean="0">
                <a:solidFill>
                  <a:prstClr val="black"/>
                </a:solidFill>
                <a:latin typeface="Calibri" pitchFamily="34" charset="0"/>
                <a:cs typeface="Arial" pitchFamily="34" charset="0"/>
              </a:rPr>
              <a:t>sharing of systems biology data </a:t>
            </a:r>
            <a:r>
              <a:rPr lang="en-US" dirty="0">
                <a:solidFill>
                  <a:prstClr val="black"/>
                </a:solidFill>
                <a:latin typeface="Calibri" pitchFamily="34" charset="0"/>
                <a:cs typeface="Arial" pitchFamily="34" charset="0"/>
              </a:rPr>
              <a:t>and </a:t>
            </a:r>
            <a:r>
              <a:rPr lang="en-US" dirty="0" smtClean="0">
                <a:solidFill>
                  <a:prstClr val="black"/>
                </a:solidFill>
                <a:latin typeface="Calibri" pitchFamily="34" charset="0"/>
                <a:cs typeface="Arial" pitchFamily="34" charset="0"/>
              </a:rPr>
              <a:t>workflows; </a:t>
            </a:r>
            <a:r>
              <a:rPr lang="en-US" dirty="0">
                <a:solidFill>
                  <a:prstClr val="black"/>
                </a:solidFill>
                <a:latin typeface="Calibri" pitchFamily="34" charset="0"/>
                <a:cs typeface="Arial" pitchFamily="34" charset="0"/>
              </a:rPr>
              <a:t>perform large-scale analyses on a scalable computing infrastructure; model interactions between relevant organisms; propose new experiments to further refine the models. </a:t>
            </a:r>
            <a:endParaRPr lang="en-US" dirty="0">
              <a:latin typeface="Calibri" panose="020F0502020204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344027"/>
            <a:ext cx="1676400" cy="1211461"/>
          </a:xfrm>
          <a:prstGeom prst="rect">
            <a:avLst/>
          </a:prstGeom>
        </p:spPr>
      </p:pic>
      <p:pic>
        <p:nvPicPr>
          <p:cNvPr id="63496" name="Picture 8"/>
          <p:cNvPicPr>
            <a:picLocks noChangeAspect="1" noChangeArrowheads="1"/>
          </p:cNvPicPr>
          <p:nvPr/>
        </p:nvPicPr>
        <p:blipFill>
          <a:blip r:embed="rId4" cstate="print"/>
          <a:srcRect b="50172"/>
          <a:stretch>
            <a:fillRect/>
          </a:stretch>
        </p:blipFill>
        <p:spPr bwMode="auto">
          <a:xfrm>
            <a:off x="2133600" y="5946608"/>
            <a:ext cx="1050946" cy="605731"/>
          </a:xfrm>
          <a:prstGeom prst="rect">
            <a:avLst/>
          </a:prstGeom>
          <a:noFill/>
          <a:ln w="9525">
            <a:noFill/>
            <a:miter lim="800000"/>
            <a:headEnd/>
            <a:tailEnd/>
          </a:ln>
          <a:effectLst>
            <a:outerShdw dist="53882" dir="2700000" algn="ctr" rotWithShape="0">
              <a:schemeClr val="bg2">
                <a:alpha val="50000"/>
              </a:schemeClr>
            </a:outerShdw>
          </a:effectLst>
        </p:spPr>
      </p:pic>
      <p:sp>
        <p:nvSpPr>
          <p:cNvPr id="15" name="Footer Placeholder 1"/>
          <p:cNvSpPr txBox="1">
            <a:spLocks/>
          </p:cNvSpPr>
          <p:nvPr/>
        </p:nvSpPr>
        <p:spPr>
          <a:xfrm>
            <a:off x="3735793" y="6150205"/>
            <a:ext cx="1905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u="sng" dirty="0" smtClean="0">
                <a:solidFill>
                  <a:srgbClr val="0070C0"/>
                </a:solidFill>
              </a:rPr>
              <a:t>http://www.kbase.us</a:t>
            </a:r>
            <a:endParaRPr lang="en-US" sz="1400" b="1" u="sng" dirty="0">
              <a:solidFill>
                <a:srgbClr val="0070C0"/>
              </a:solidFill>
            </a:endParaRPr>
          </a:p>
        </p:txBody>
      </p:sp>
      <p:pic>
        <p:nvPicPr>
          <p:cNvPr id="16" name="Picture 15" descr="kbase-logo.png"/>
          <p:cNvPicPr>
            <a:picLocks noChangeAspect="1"/>
          </p:cNvPicPr>
          <p:nvPr/>
        </p:nvPicPr>
        <p:blipFill>
          <a:blip r:embed="rId5" cstate="print"/>
          <a:stretch>
            <a:fillRect/>
          </a:stretch>
        </p:blipFill>
        <p:spPr>
          <a:xfrm>
            <a:off x="3714691" y="5472375"/>
            <a:ext cx="1837582" cy="631828"/>
          </a:xfrm>
          <a:prstGeom prst="rect">
            <a:avLst/>
          </a:prstGeom>
        </p:spPr>
      </p:pic>
      <p:pic>
        <p:nvPicPr>
          <p:cNvPr id="17" name="Picture 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0" y="5000118"/>
            <a:ext cx="2133600" cy="1578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8571444"/>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6_ORNL template_070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RNL template_0704">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RNL template_0704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ORNL template_0704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ORNL template_0704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NL template_0704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ORNL template_0704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ORNL template_0704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ORNL template_0704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ORNL template_0704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ORNL template_0704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
      <a:clrScheme name="ORNL template_0704 10">
        <a:dk1>
          <a:srgbClr val="000000"/>
        </a:dk1>
        <a:lt1>
          <a:srgbClr val="FFFFFF"/>
        </a:lt1>
        <a:dk2>
          <a:srgbClr val="01673E"/>
        </a:dk2>
        <a:lt2>
          <a:srgbClr val="333333"/>
        </a:lt2>
        <a:accent1>
          <a:srgbClr val="8D0A56"/>
        </a:accent1>
        <a:accent2>
          <a:srgbClr val="267186"/>
        </a:accent2>
        <a:accent3>
          <a:srgbClr val="FFFFFF"/>
        </a:accent3>
        <a:accent4>
          <a:srgbClr val="000000"/>
        </a:accent4>
        <a:accent5>
          <a:srgbClr val="C5AAB4"/>
        </a:accent5>
        <a:accent6>
          <a:srgbClr val="216679"/>
        </a:accent6>
        <a:hlink>
          <a:srgbClr val="FFCC66"/>
        </a:hlink>
        <a:folHlink>
          <a:srgbClr val="76A3CC"/>
        </a:folHlink>
      </a:clrScheme>
      <a:clrMap bg1="lt1" tx1="dk1" bg2="lt2" tx2="dk2" accent1="accent1" accent2="accent2" accent3="accent3" accent4="accent4" accent5="accent5" accent6="accent6" hlink="hlink" folHlink="folHlink"/>
    </a:extraClrScheme>
    <a:extraClrScheme>
      <a:clrScheme name="ORNL template_0704 11">
        <a:dk1>
          <a:srgbClr val="000000"/>
        </a:dk1>
        <a:lt1>
          <a:srgbClr val="FFFFFF"/>
        </a:lt1>
        <a:dk2>
          <a:srgbClr val="01673E"/>
        </a:dk2>
        <a:lt2>
          <a:srgbClr val="333333"/>
        </a:lt2>
        <a:accent1>
          <a:srgbClr val="003D6C"/>
        </a:accent1>
        <a:accent2>
          <a:srgbClr val="267186"/>
        </a:accent2>
        <a:accent3>
          <a:srgbClr val="FFFFFF"/>
        </a:accent3>
        <a:accent4>
          <a:srgbClr val="000000"/>
        </a:accent4>
        <a:accent5>
          <a:srgbClr val="AAAFBA"/>
        </a:accent5>
        <a:accent6>
          <a:srgbClr val="216679"/>
        </a:accent6>
        <a:hlink>
          <a:srgbClr val="8D1357"/>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2088</TotalTime>
  <Words>1739</Words>
  <Application>Microsoft Office PowerPoint</Application>
  <PresentationFormat>On-screen Show (4:3)</PresentationFormat>
  <Paragraphs>180</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6_ORNL template_0704</vt:lpstr>
      <vt:lpstr>The Office of Biological and Environmental Research  Briefing to BESAC February 11, 2016</vt:lpstr>
      <vt:lpstr>Biological and Environmental Research (BER)</vt:lpstr>
      <vt:lpstr>PowerPoint Presentation</vt:lpstr>
      <vt:lpstr>PowerPoint Presentation</vt:lpstr>
      <vt:lpstr>PowerPoint Presentation</vt:lpstr>
      <vt:lpstr>PowerPoint Presentation</vt:lpstr>
      <vt:lpstr>Bioenergy Research Centers—Innovation for Clean Energy</vt:lpstr>
      <vt:lpstr>PowerPoint Presentation</vt:lpstr>
      <vt:lpstr>PowerPoint Presentation</vt:lpstr>
      <vt:lpstr>PowerPoint Presentation</vt:lpstr>
      <vt:lpstr>Accelerated Climate Model for Energy (ACME)</vt:lpstr>
      <vt:lpstr>PowerPoint Presentation</vt:lpstr>
      <vt:lpstr>PowerPoint Presentation</vt:lpstr>
      <vt:lpstr>PowerPoint Presentation</vt:lpstr>
      <vt:lpstr>PowerPoint Presentation</vt:lpstr>
      <vt:lpstr>PowerPoint Presentation</vt:lpstr>
      <vt:lpstr>DOE Contributions to the BRAIN Initiative</vt:lpstr>
      <vt:lpstr>BER encourages its research community to seek scientific partnerships and new collaborations to accomplish mission goals.  If you have ideas—let us know!  Thank you!</vt:lpstr>
    </vt:vector>
  </TitlesOfParts>
  <Company>Office of Science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Department of Energy</dc:creator>
  <cp:lastModifiedBy>Sharlene Weatherwax</cp:lastModifiedBy>
  <cp:revision>122</cp:revision>
  <dcterms:created xsi:type="dcterms:W3CDTF">2014-09-10T13:25:22Z</dcterms:created>
  <dcterms:modified xsi:type="dcterms:W3CDTF">2016-02-05T22:18:09Z</dcterms:modified>
</cp:coreProperties>
</file>