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81" r:id="rId1"/>
    <p:sldMasterId id="2147484072" r:id="rId2"/>
    <p:sldMasterId id="2147484080" r:id="rId3"/>
    <p:sldMasterId id="2147484089" r:id="rId4"/>
  </p:sldMasterIdLst>
  <p:notesMasterIdLst>
    <p:notesMasterId r:id="rId25"/>
  </p:notesMasterIdLst>
  <p:sldIdLst>
    <p:sldId id="778" r:id="rId5"/>
    <p:sldId id="780" r:id="rId6"/>
    <p:sldId id="779" r:id="rId7"/>
    <p:sldId id="751" r:id="rId8"/>
    <p:sldId id="806" r:id="rId9"/>
    <p:sldId id="807" r:id="rId10"/>
    <p:sldId id="788" r:id="rId11"/>
    <p:sldId id="791" r:id="rId12"/>
    <p:sldId id="800" r:id="rId13"/>
    <p:sldId id="805" r:id="rId14"/>
    <p:sldId id="808" r:id="rId15"/>
    <p:sldId id="810" r:id="rId16"/>
    <p:sldId id="814" r:id="rId17"/>
    <p:sldId id="811" r:id="rId18"/>
    <p:sldId id="802" r:id="rId19"/>
    <p:sldId id="812" r:id="rId20"/>
    <p:sldId id="815" r:id="rId21"/>
    <p:sldId id="813" r:id="rId22"/>
    <p:sldId id="816" r:id="rId23"/>
    <p:sldId id="817" r:id="rId24"/>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6933" algn="l" rtl="0" fontAlgn="base">
      <a:spcBef>
        <a:spcPct val="0"/>
      </a:spcBef>
      <a:spcAft>
        <a:spcPct val="0"/>
      </a:spcAft>
      <a:defRPr kern="1200">
        <a:solidFill>
          <a:schemeClr val="tx1"/>
        </a:solidFill>
        <a:latin typeface="Arial" charset="0"/>
        <a:ea typeface="+mn-ea"/>
        <a:cs typeface="Arial" charset="0"/>
      </a:defRPr>
    </a:lvl2pPr>
    <a:lvl3pPr marL="913865" algn="l" rtl="0" fontAlgn="base">
      <a:spcBef>
        <a:spcPct val="0"/>
      </a:spcBef>
      <a:spcAft>
        <a:spcPct val="0"/>
      </a:spcAft>
      <a:defRPr kern="1200">
        <a:solidFill>
          <a:schemeClr val="tx1"/>
        </a:solidFill>
        <a:latin typeface="Arial" charset="0"/>
        <a:ea typeface="+mn-ea"/>
        <a:cs typeface="Arial" charset="0"/>
      </a:defRPr>
    </a:lvl3pPr>
    <a:lvl4pPr marL="1370799" algn="l" rtl="0" fontAlgn="base">
      <a:spcBef>
        <a:spcPct val="0"/>
      </a:spcBef>
      <a:spcAft>
        <a:spcPct val="0"/>
      </a:spcAft>
      <a:defRPr kern="1200">
        <a:solidFill>
          <a:schemeClr val="tx1"/>
        </a:solidFill>
        <a:latin typeface="Arial" charset="0"/>
        <a:ea typeface="+mn-ea"/>
        <a:cs typeface="Arial" charset="0"/>
      </a:defRPr>
    </a:lvl4pPr>
    <a:lvl5pPr marL="1827731" algn="l" rtl="0" fontAlgn="base">
      <a:spcBef>
        <a:spcPct val="0"/>
      </a:spcBef>
      <a:spcAft>
        <a:spcPct val="0"/>
      </a:spcAft>
      <a:defRPr kern="1200">
        <a:solidFill>
          <a:schemeClr val="tx1"/>
        </a:solidFill>
        <a:latin typeface="Arial" charset="0"/>
        <a:ea typeface="+mn-ea"/>
        <a:cs typeface="Arial" charset="0"/>
      </a:defRPr>
    </a:lvl5pPr>
    <a:lvl6pPr marL="2284665" algn="l" defTabSz="913865" rtl="0" eaLnBrk="1" latinLnBrk="0" hangingPunct="1">
      <a:defRPr kern="1200">
        <a:solidFill>
          <a:schemeClr val="tx1"/>
        </a:solidFill>
        <a:latin typeface="Arial" charset="0"/>
        <a:ea typeface="+mn-ea"/>
        <a:cs typeface="Arial" charset="0"/>
      </a:defRPr>
    </a:lvl6pPr>
    <a:lvl7pPr marL="2741596" algn="l" defTabSz="913865" rtl="0" eaLnBrk="1" latinLnBrk="0" hangingPunct="1">
      <a:defRPr kern="1200">
        <a:solidFill>
          <a:schemeClr val="tx1"/>
        </a:solidFill>
        <a:latin typeface="Arial" charset="0"/>
        <a:ea typeface="+mn-ea"/>
        <a:cs typeface="Arial" charset="0"/>
      </a:defRPr>
    </a:lvl7pPr>
    <a:lvl8pPr marL="3198530" algn="l" defTabSz="913865" rtl="0" eaLnBrk="1" latinLnBrk="0" hangingPunct="1">
      <a:defRPr kern="1200">
        <a:solidFill>
          <a:schemeClr val="tx1"/>
        </a:solidFill>
        <a:latin typeface="Arial" charset="0"/>
        <a:ea typeface="+mn-ea"/>
        <a:cs typeface="Arial" charset="0"/>
      </a:defRPr>
    </a:lvl8pPr>
    <a:lvl9pPr marL="3655460" algn="l" defTabSz="913865"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6636"/>
    <a:srgbClr val="308048"/>
    <a:srgbClr val="3FB0FF"/>
    <a:srgbClr val="378FFF"/>
    <a:srgbClr val="45A8FF"/>
    <a:srgbClr val="003656"/>
    <a:srgbClr val="FFFF99"/>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43"/>
    <p:restoredTop sz="95286" autoAdjust="0"/>
  </p:normalViewPr>
  <p:slideViewPr>
    <p:cSldViewPr snapToGrid="0">
      <p:cViewPr varScale="1">
        <p:scale>
          <a:sx n="81" d="100"/>
          <a:sy n="81" d="100"/>
        </p:scale>
        <p:origin x="78" y="450"/>
      </p:cViewPr>
      <p:guideLst>
        <p:guide orient="horz" pos="2160"/>
        <p:guide pos="2880"/>
      </p:guideLst>
    </p:cSldViewPr>
  </p:slideViewPr>
  <p:notesTextViewPr>
    <p:cViewPr>
      <p:scale>
        <a:sx n="100" d="100"/>
        <a:sy n="100" d="100"/>
      </p:scale>
      <p:origin x="0" y="0"/>
    </p:cViewPr>
  </p:notesTextViewPr>
  <p:sorterViewPr>
    <p:cViewPr>
      <p:scale>
        <a:sx n="162" d="100"/>
        <a:sy n="162" d="100"/>
      </p:scale>
      <p:origin x="0" y="62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defTabSz="966788">
              <a:defRPr sz="1300"/>
            </a:lvl1pPr>
          </a:lstStyle>
          <a:p>
            <a:endParaRPr lang="en-US"/>
          </a:p>
        </p:txBody>
      </p:sp>
      <p:sp>
        <p:nvSpPr>
          <p:cNvPr id="5123" name="Rectangle 3"/>
          <p:cNvSpPr>
            <a:spLocks noGrp="1" noChangeArrowheads="1"/>
          </p:cNvSpPr>
          <p:nvPr>
            <p:ph type="dt" idx="1"/>
          </p:nvPr>
        </p:nvSpPr>
        <p:spPr bwMode="auto">
          <a:xfrm>
            <a:off x="4143375"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defTabSz="966788">
              <a:defRPr sz="1300"/>
            </a:lvl1pPr>
          </a:lstStyle>
          <a:p>
            <a:endParaRPr lang="en-US"/>
          </a:p>
        </p:txBody>
      </p:sp>
      <p:sp>
        <p:nvSpPr>
          <p:cNvPr id="1331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defTabSz="966788">
              <a:defRPr sz="1300"/>
            </a:lvl1pPr>
          </a:lstStyle>
          <a:p>
            <a:endParaRPr lang="en-US"/>
          </a:p>
        </p:txBody>
      </p:sp>
      <p:sp>
        <p:nvSpPr>
          <p:cNvPr id="5127"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defTabSz="966788">
              <a:defRPr sz="1300"/>
            </a:lvl1pPr>
          </a:lstStyle>
          <a:p>
            <a:fld id="{74036EBC-CA8D-4138-8F17-E88BEB1B2418}" type="slidenum">
              <a:rPr lang="en-US"/>
              <a:pPr/>
              <a:t>‹#›</a:t>
            </a:fld>
            <a:endParaRPr lang="en-US"/>
          </a:p>
        </p:txBody>
      </p:sp>
    </p:spTree>
    <p:extLst>
      <p:ext uri="{BB962C8B-B14F-4D97-AF65-F5344CB8AC3E}">
        <p14:creationId xmlns:p14="http://schemas.microsoft.com/office/powerpoint/2010/main" val="21417961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6933" algn="l" rtl="0" eaLnBrk="0" fontAlgn="base" hangingPunct="0">
      <a:spcBef>
        <a:spcPct val="30000"/>
      </a:spcBef>
      <a:spcAft>
        <a:spcPct val="0"/>
      </a:spcAft>
      <a:defRPr sz="1200" kern="1200">
        <a:solidFill>
          <a:schemeClr val="tx1"/>
        </a:solidFill>
        <a:latin typeface="Arial" charset="0"/>
        <a:ea typeface="+mn-ea"/>
        <a:cs typeface="+mn-cs"/>
      </a:defRPr>
    </a:lvl2pPr>
    <a:lvl3pPr marL="913865" algn="l" rtl="0" eaLnBrk="0" fontAlgn="base" hangingPunct="0">
      <a:spcBef>
        <a:spcPct val="30000"/>
      </a:spcBef>
      <a:spcAft>
        <a:spcPct val="0"/>
      </a:spcAft>
      <a:defRPr sz="1200" kern="1200">
        <a:solidFill>
          <a:schemeClr val="tx1"/>
        </a:solidFill>
        <a:latin typeface="Arial" charset="0"/>
        <a:ea typeface="+mn-ea"/>
        <a:cs typeface="+mn-cs"/>
      </a:defRPr>
    </a:lvl3pPr>
    <a:lvl4pPr marL="1370799" algn="l" rtl="0" eaLnBrk="0" fontAlgn="base" hangingPunct="0">
      <a:spcBef>
        <a:spcPct val="30000"/>
      </a:spcBef>
      <a:spcAft>
        <a:spcPct val="0"/>
      </a:spcAft>
      <a:defRPr sz="1200" kern="1200">
        <a:solidFill>
          <a:schemeClr val="tx1"/>
        </a:solidFill>
        <a:latin typeface="Arial" charset="0"/>
        <a:ea typeface="+mn-ea"/>
        <a:cs typeface="+mn-cs"/>
      </a:defRPr>
    </a:lvl4pPr>
    <a:lvl5pPr marL="1827731" algn="l" rtl="0" eaLnBrk="0" fontAlgn="base" hangingPunct="0">
      <a:spcBef>
        <a:spcPct val="30000"/>
      </a:spcBef>
      <a:spcAft>
        <a:spcPct val="0"/>
      </a:spcAft>
      <a:defRPr sz="1200" kern="1200">
        <a:solidFill>
          <a:schemeClr val="tx1"/>
        </a:solidFill>
        <a:latin typeface="Arial" charset="0"/>
        <a:ea typeface="+mn-ea"/>
        <a:cs typeface="+mn-cs"/>
      </a:defRPr>
    </a:lvl5pPr>
    <a:lvl6pPr marL="2284665" algn="l" defTabSz="913865" rtl="0" eaLnBrk="1" latinLnBrk="0" hangingPunct="1">
      <a:defRPr sz="1200" kern="1200">
        <a:solidFill>
          <a:schemeClr val="tx1"/>
        </a:solidFill>
        <a:latin typeface="+mn-lt"/>
        <a:ea typeface="+mn-ea"/>
        <a:cs typeface="+mn-cs"/>
      </a:defRPr>
    </a:lvl6pPr>
    <a:lvl7pPr marL="2741596" algn="l" defTabSz="913865" rtl="0" eaLnBrk="1" latinLnBrk="0" hangingPunct="1">
      <a:defRPr sz="1200" kern="1200">
        <a:solidFill>
          <a:schemeClr val="tx1"/>
        </a:solidFill>
        <a:latin typeface="+mn-lt"/>
        <a:ea typeface="+mn-ea"/>
        <a:cs typeface="+mn-cs"/>
      </a:defRPr>
    </a:lvl7pPr>
    <a:lvl8pPr marL="3198530" algn="l" defTabSz="913865" rtl="0" eaLnBrk="1" latinLnBrk="0" hangingPunct="1">
      <a:defRPr sz="1200" kern="1200">
        <a:solidFill>
          <a:schemeClr val="tx1"/>
        </a:solidFill>
        <a:latin typeface="+mn-lt"/>
        <a:ea typeface="+mn-ea"/>
        <a:cs typeface="+mn-cs"/>
      </a:defRPr>
    </a:lvl8pPr>
    <a:lvl9pPr marL="3655460" algn="l" defTabSz="91386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232452" y="719763"/>
            <a:ext cx="4850296" cy="3600450"/>
          </a:xfrm>
          <a:ln/>
        </p:spPr>
      </p:sp>
      <p:sp>
        <p:nvSpPr>
          <p:cNvPr id="107523" name="Rectangle 3"/>
          <p:cNvSpPr>
            <a:spLocks noGrp="1" noChangeArrowheads="1"/>
          </p:cNvSpPr>
          <p:nvPr>
            <p:ph type="body" idx="1"/>
          </p:nvPr>
        </p:nvSpPr>
        <p:spPr>
          <a:xfrm>
            <a:off x="732185" y="4561226"/>
            <a:ext cx="5850834" cy="4320213"/>
          </a:xfrm>
          <a:noFill/>
        </p:spPr>
        <p:txBody>
          <a:bodyPr/>
          <a:lstStyle/>
          <a:p>
            <a:pPr eaLnBrk="1" hangingPunct="1"/>
            <a:endParaRPr lang="en-US" altLang="en-US" smtClean="0"/>
          </a:p>
        </p:txBody>
      </p:sp>
    </p:spTree>
    <p:extLst>
      <p:ext uri="{BB962C8B-B14F-4D97-AF65-F5344CB8AC3E}">
        <p14:creationId xmlns:p14="http://schemas.microsoft.com/office/powerpoint/2010/main" val="1518466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1258888" y="719138"/>
            <a:ext cx="4799012" cy="3598862"/>
          </a:xfrm>
          <a:solidFill>
            <a:srgbClr val="FFFFFF"/>
          </a:solidFill>
          <a:ln/>
        </p:spPr>
      </p:sp>
      <p:sp>
        <p:nvSpPr>
          <p:cNvPr id="14339" name="Rectangle 3"/>
          <p:cNvSpPr>
            <a:spLocks noGrp="1" noChangeArrowheads="1"/>
          </p:cNvSpPr>
          <p:nvPr>
            <p:ph type="body" idx="1"/>
          </p:nvPr>
        </p:nvSpPr>
        <p:spPr>
          <a:xfrm>
            <a:off x="975034" y="4561547"/>
            <a:ext cx="5365136" cy="4319239"/>
          </a:xfrm>
          <a:solidFill>
            <a:srgbClr val="FFFFFF"/>
          </a:solidFill>
          <a:ln>
            <a:solidFill>
              <a:srgbClr val="000000"/>
            </a:solidFill>
          </a:ln>
        </p:spPr>
        <p:txBody>
          <a:bodyPr lIns="97123" tIns="48561" rIns="97123" bIns="48561"/>
          <a:lstStyle/>
          <a:p>
            <a:pPr eaLnBrk="1" hangingPunct="1"/>
            <a:endParaRPr lang="en-US" altLang="en-US" dirty="0"/>
          </a:p>
        </p:txBody>
      </p:sp>
    </p:spTree>
    <p:extLst>
      <p:ext uri="{BB962C8B-B14F-4D97-AF65-F5344CB8AC3E}">
        <p14:creationId xmlns:p14="http://schemas.microsoft.com/office/powerpoint/2010/main" val="3880282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1258888" y="719138"/>
            <a:ext cx="4799012" cy="3598862"/>
          </a:xfrm>
          <a:solidFill>
            <a:srgbClr val="FFFFFF"/>
          </a:solidFill>
          <a:ln/>
        </p:spPr>
      </p:sp>
      <p:sp>
        <p:nvSpPr>
          <p:cNvPr id="14339" name="Rectangle 3"/>
          <p:cNvSpPr>
            <a:spLocks noGrp="1" noChangeArrowheads="1"/>
          </p:cNvSpPr>
          <p:nvPr>
            <p:ph type="body" idx="1"/>
          </p:nvPr>
        </p:nvSpPr>
        <p:spPr>
          <a:xfrm>
            <a:off x="975034" y="4561547"/>
            <a:ext cx="5365136" cy="4319239"/>
          </a:xfrm>
          <a:solidFill>
            <a:srgbClr val="FFFFFF"/>
          </a:solidFill>
          <a:ln>
            <a:solidFill>
              <a:srgbClr val="000000"/>
            </a:solidFill>
          </a:ln>
        </p:spPr>
        <p:txBody>
          <a:bodyPr lIns="97123" tIns="48561" rIns="97123" bIns="48561"/>
          <a:lstStyle/>
          <a:p>
            <a:pPr eaLnBrk="1" hangingPunct="1"/>
            <a:endParaRPr lang="en-US" altLang="en-US" dirty="0"/>
          </a:p>
        </p:txBody>
      </p:sp>
    </p:spTree>
    <p:extLst>
      <p:ext uri="{BB962C8B-B14F-4D97-AF65-F5344CB8AC3E}">
        <p14:creationId xmlns:p14="http://schemas.microsoft.com/office/powerpoint/2010/main" val="3880282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1258888" y="719138"/>
            <a:ext cx="4799012" cy="3598862"/>
          </a:xfrm>
          <a:solidFill>
            <a:srgbClr val="FFFFFF"/>
          </a:solidFill>
          <a:ln/>
        </p:spPr>
      </p:sp>
      <p:sp>
        <p:nvSpPr>
          <p:cNvPr id="14339" name="Rectangle 3"/>
          <p:cNvSpPr>
            <a:spLocks noGrp="1" noChangeArrowheads="1"/>
          </p:cNvSpPr>
          <p:nvPr>
            <p:ph type="body" idx="1"/>
          </p:nvPr>
        </p:nvSpPr>
        <p:spPr>
          <a:xfrm>
            <a:off x="975034" y="4561547"/>
            <a:ext cx="5365136" cy="4319239"/>
          </a:xfrm>
          <a:solidFill>
            <a:srgbClr val="FFFFFF"/>
          </a:solidFill>
          <a:ln>
            <a:solidFill>
              <a:srgbClr val="000000"/>
            </a:solidFill>
          </a:ln>
        </p:spPr>
        <p:txBody>
          <a:bodyPr lIns="97123" tIns="48561" rIns="97123" bIns="48561"/>
          <a:lstStyle/>
          <a:p>
            <a:pPr eaLnBrk="1" hangingPunct="1"/>
            <a:endParaRPr lang="en-US" altLang="en-US" dirty="0"/>
          </a:p>
        </p:txBody>
      </p:sp>
    </p:spTree>
    <p:extLst>
      <p:ext uri="{BB962C8B-B14F-4D97-AF65-F5344CB8AC3E}">
        <p14:creationId xmlns:p14="http://schemas.microsoft.com/office/powerpoint/2010/main" val="3880282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F1463D-9F7E-4664-9B93-D3622AAF056A}"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964713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ormal">
    <p:spTree>
      <p:nvGrpSpPr>
        <p:cNvPr id="1" name=""/>
        <p:cNvGrpSpPr/>
        <p:nvPr/>
      </p:nvGrpSpPr>
      <p:grpSpPr>
        <a:xfrm>
          <a:off x="0" y="0"/>
          <a:ext cx="0" cy="0"/>
          <a:chOff x="0" y="0"/>
          <a:chExt cx="0" cy="0"/>
        </a:xfrm>
      </p:grpSpPr>
      <p:sp>
        <p:nvSpPr>
          <p:cNvPr id="16" name="Title 1"/>
          <p:cNvSpPr>
            <a:spLocks noGrp="1"/>
          </p:cNvSpPr>
          <p:nvPr>
            <p:ph type="title"/>
          </p:nvPr>
        </p:nvSpPr>
        <p:spPr>
          <a:xfrm>
            <a:off x="0" y="1"/>
            <a:ext cx="9144000" cy="855765"/>
          </a:xfrm>
        </p:spPr>
        <p:txBody>
          <a:bodyPr anchor="ctr"/>
          <a:lstStyle>
            <a:lvl1pPr>
              <a:defRPr sz="2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96576219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lab of future">
    <p:spTree>
      <p:nvGrpSpPr>
        <p:cNvPr id="1" name=""/>
        <p:cNvGrpSpPr/>
        <p:nvPr/>
      </p:nvGrpSpPr>
      <p:grpSpPr>
        <a:xfrm>
          <a:off x="0" y="0"/>
          <a:ext cx="0" cy="0"/>
          <a:chOff x="0" y="0"/>
          <a:chExt cx="0" cy="0"/>
        </a:xfrm>
      </p:grpSpPr>
      <p:sp>
        <p:nvSpPr>
          <p:cNvPr id="16" name="Title 1"/>
          <p:cNvSpPr>
            <a:spLocks noGrp="1"/>
          </p:cNvSpPr>
          <p:nvPr>
            <p:ph type="title"/>
          </p:nvPr>
        </p:nvSpPr>
        <p:spPr>
          <a:xfrm>
            <a:off x="0" y="1"/>
            <a:ext cx="9144000" cy="855765"/>
          </a:xfrm>
        </p:spPr>
        <p:txBody>
          <a:bodyPr anchor="ctr"/>
          <a:lstStyle>
            <a:lvl1pPr>
              <a:defRPr sz="2800">
                <a:solidFill>
                  <a:srgbClr val="FFFFF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54011308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p:txBody>
          <a:bodyPr/>
          <a:lstStyle>
            <a:lvl1pPr>
              <a:defRPr/>
            </a:lvl1pPr>
          </a:lstStyle>
          <a:p>
            <a:pPr>
              <a:defRPr/>
            </a:pPr>
            <a:r>
              <a:rPr lang="en-US"/>
              <a:t>Office of Science FY 2011 Budget</a:t>
            </a:r>
          </a:p>
        </p:txBody>
      </p:sp>
      <p:sp>
        <p:nvSpPr>
          <p:cNvPr id="5" name="Slide Number Placeholder 5"/>
          <p:cNvSpPr>
            <a:spLocks noGrp="1"/>
          </p:cNvSpPr>
          <p:nvPr>
            <p:ph type="sldNum" sz="quarter" idx="11"/>
          </p:nvPr>
        </p:nvSpPr>
        <p:spPr/>
        <p:txBody>
          <a:bodyPr/>
          <a:lstStyle>
            <a:lvl1pPr>
              <a:defRPr/>
            </a:lvl1pPr>
          </a:lstStyle>
          <a:p>
            <a:pPr>
              <a:defRPr/>
            </a:pPr>
            <a:fld id="{C0A2BE09-5C53-429F-9B0D-04D6F428253C}" type="slidenum">
              <a:rPr lang="en-US"/>
              <a:pPr>
                <a:defRPr/>
              </a:pPr>
              <a:t>‹#›</a:t>
            </a:fld>
            <a:endParaRPr lang="en-US" dirty="0"/>
          </a:p>
        </p:txBody>
      </p:sp>
    </p:spTree>
    <p:extLst>
      <p:ext uri="{BB962C8B-B14F-4D97-AF65-F5344CB8AC3E}">
        <p14:creationId xmlns:p14="http://schemas.microsoft.com/office/powerpoint/2010/main" val="360233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Office of Science FY 2011 Budget</a:t>
            </a:r>
            <a:endParaRPr lang="en-US"/>
          </a:p>
        </p:txBody>
      </p:sp>
      <p:sp>
        <p:nvSpPr>
          <p:cNvPr id="4" name="Slide Number Placeholder 3"/>
          <p:cNvSpPr>
            <a:spLocks noGrp="1"/>
          </p:cNvSpPr>
          <p:nvPr>
            <p:ph type="sldNum" sz="quarter" idx="11"/>
          </p:nvPr>
        </p:nvSpPr>
        <p:spPr/>
        <p:txBody>
          <a:bodyPr/>
          <a:lstStyle/>
          <a:p>
            <a:pPr>
              <a:defRPr/>
            </a:pPr>
            <a:fld id="{D1C3E240-9EB6-4604-A43D-9910B3F588EA}" type="slidenum">
              <a:rPr lang="en-US" smtClean="0"/>
              <a:pPr>
                <a:defRPr/>
              </a:pPr>
              <a:t>‹#›</a:t>
            </a:fld>
            <a:endParaRPr lang="en-US" dirty="0"/>
          </a:p>
        </p:txBody>
      </p:sp>
    </p:spTree>
    <p:extLst>
      <p:ext uri="{BB962C8B-B14F-4D97-AF65-F5344CB8AC3E}">
        <p14:creationId xmlns:p14="http://schemas.microsoft.com/office/powerpoint/2010/main" val="2476921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Full text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344447"/>
                </a:solidFill>
              </a:defRPr>
            </a:lvl1pPr>
            <a:lvl2pPr>
              <a:defRPr>
                <a:solidFill>
                  <a:srgbClr val="344447"/>
                </a:solidFill>
              </a:defRPr>
            </a:lvl2pPr>
            <a:lvl3pPr>
              <a:defRPr>
                <a:solidFill>
                  <a:srgbClr val="344447"/>
                </a:solidFill>
              </a:defRPr>
            </a:lvl3pPr>
            <a:lvl4pPr>
              <a:defRPr>
                <a:solidFill>
                  <a:srgbClr val="344447"/>
                </a:solidFill>
              </a:defRPr>
            </a:lvl4pPr>
            <a:lvl5pPr>
              <a:defRPr>
                <a:solidFill>
                  <a:srgbClr val="344447"/>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lvl1pPr>
              <a:defRPr/>
            </a:lvl1pPr>
          </a:lstStyle>
          <a:p>
            <a:endParaRPr lang="en-US" dirty="0">
              <a:solidFill>
                <a:srgbClr val="344447"/>
              </a:solidFill>
            </a:endParaRPr>
          </a:p>
        </p:txBody>
      </p:sp>
      <p:sp>
        <p:nvSpPr>
          <p:cNvPr id="6" name="Slide Number Placeholder 5"/>
          <p:cNvSpPr>
            <a:spLocks noGrp="1"/>
          </p:cNvSpPr>
          <p:nvPr>
            <p:ph type="sldNum" sz="quarter" idx="12"/>
          </p:nvPr>
        </p:nvSpPr>
        <p:spPr/>
        <p:txBody>
          <a:bodyPr/>
          <a:lstStyle>
            <a:lvl1pPr>
              <a:defRPr smtClean="0"/>
            </a:lvl1pPr>
          </a:lstStyle>
          <a:p>
            <a:fld id="{5D7E0B00-4FDE-D040-8275-1F4B80113D68}" type="slidenum">
              <a:rPr lang="en-US">
                <a:solidFill>
                  <a:srgbClr val="344447"/>
                </a:solidFill>
              </a:rPr>
              <a:pPr/>
              <a:t>‹#›</a:t>
            </a:fld>
            <a:endParaRPr lang="en-US" dirty="0">
              <a:solidFill>
                <a:srgbClr val="344447"/>
              </a:solidFill>
            </a:endParaRPr>
          </a:p>
        </p:txBody>
      </p:sp>
      <p:sp>
        <p:nvSpPr>
          <p:cNvPr id="7" name="Rectangle 6"/>
          <p:cNvSpPr/>
          <p:nvPr userDrawn="1"/>
        </p:nvSpPr>
        <p:spPr>
          <a:xfrm>
            <a:off x="-882" y="494454"/>
            <a:ext cx="354013" cy="1600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anchor="ctr"/>
          <a:lstStyle/>
          <a:p>
            <a:pPr algn="ctr" defTabSz="914079" eaLnBrk="0" hangingPunct="0">
              <a:defRPr/>
            </a:pPr>
            <a:endParaRPr lang="en-GB" dirty="0">
              <a:solidFill>
                <a:srgbClr val="FFFFFF"/>
              </a:solidFill>
              <a:latin typeface="Tahoma"/>
              <a:ea typeface="ＭＳ Ｐゴシック"/>
              <a:cs typeface="ＭＳ Ｐゴシック"/>
            </a:endParaRPr>
          </a:p>
        </p:txBody>
      </p:sp>
    </p:spTree>
    <p:extLst>
      <p:ext uri="{BB962C8B-B14F-4D97-AF65-F5344CB8AC3E}">
        <p14:creationId xmlns:p14="http://schemas.microsoft.com/office/powerpoint/2010/main" val="37612520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381000" y="-228600"/>
            <a:ext cx="8305800" cy="1143000"/>
          </a:xfrm>
          <a:prstGeom prst="rect">
            <a:avLst/>
          </a:prstGeom>
          <a:noFill/>
          <a:ln w="9525">
            <a:noFill/>
            <a:miter lim="800000"/>
            <a:headEnd/>
            <a:tailEnd/>
          </a:ln>
        </p:spPr>
        <p:txBody>
          <a:bodyPr/>
          <a:lstStyle/>
          <a:p>
            <a:pPr lvl="0"/>
            <a:r>
              <a:rPr lang="en-US" smtClean="0"/>
              <a:t>Click to edit Master title style</a:t>
            </a:r>
            <a:endParaRPr lang="en-US" dirty="0" smtClean="0"/>
          </a:p>
        </p:txBody>
      </p:sp>
      <p:sp>
        <p:nvSpPr>
          <p:cNvPr id="3" name="Footer Placeholder 10"/>
          <p:cNvSpPr>
            <a:spLocks noGrp="1"/>
          </p:cNvSpPr>
          <p:nvPr>
            <p:ph type="ftr" sz="quarter" idx="10"/>
          </p:nvPr>
        </p:nvSpPr>
        <p:spPr>
          <a:xfrm>
            <a:off x="3200400" y="6356350"/>
            <a:ext cx="5257800" cy="365125"/>
          </a:xfrm>
          <a:prstGeom prst="rect">
            <a:avLst/>
          </a:prstGeom>
        </p:spPr>
        <p:txBody>
          <a:bodyPr/>
          <a:lstStyle>
            <a:lvl1pPr>
              <a:defRPr/>
            </a:lvl1pPr>
          </a:lstStyle>
          <a:p>
            <a:endParaRPr lang="en-US"/>
          </a:p>
        </p:txBody>
      </p:sp>
      <p:sp>
        <p:nvSpPr>
          <p:cNvPr id="4" name="Slide Number Placeholder 11"/>
          <p:cNvSpPr>
            <a:spLocks noGrp="1"/>
          </p:cNvSpPr>
          <p:nvPr>
            <p:ph type="sldNum" sz="quarter" idx="11"/>
          </p:nvPr>
        </p:nvSpPr>
        <p:spPr>
          <a:xfrm>
            <a:off x="8382000" y="6351588"/>
            <a:ext cx="457200" cy="365125"/>
          </a:xfrm>
        </p:spPr>
        <p:txBody>
          <a:bodyPr/>
          <a:lstStyle>
            <a:lvl1pPr>
              <a:defRPr/>
            </a:lvl1pPr>
          </a:lstStyle>
          <a:p>
            <a:fld id="{E3DF5FA8-E0B6-4C19-9D9B-182822E521D9}" type="slidenum">
              <a:rPr lang="en-US" smtClean="0"/>
              <a:pPr/>
              <a:t>‹#›</a:t>
            </a:fld>
            <a:endParaRPr lang="en-US"/>
          </a:p>
        </p:txBody>
      </p:sp>
    </p:spTree>
    <p:extLst>
      <p:ext uri="{BB962C8B-B14F-4D97-AF65-F5344CB8AC3E}">
        <p14:creationId xmlns:p14="http://schemas.microsoft.com/office/powerpoint/2010/main" val="2439593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94694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Slide Number Placeholder 5"/>
          <p:cNvSpPr>
            <a:spLocks noGrp="1"/>
          </p:cNvSpPr>
          <p:nvPr>
            <p:ph type="sldNum" sz="quarter" idx="10"/>
          </p:nvPr>
        </p:nvSpPr>
        <p:spPr/>
        <p:txBody>
          <a:bodyPr/>
          <a:lstStyle>
            <a:lvl1pPr>
              <a:defRPr/>
            </a:lvl1pPr>
          </a:lstStyle>
          <a:p>
            <a:pPr>
              <a:defRPr/>
            </a:pPr>
            <a:fld id="{7792A6EF-FBB4-41AA-B574-AC1C8B429AB1}"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p:txBody>
          <a:bodyPr/>
          <a:lstStyle>
            <a:lvl1pPr eaLnBrk="0" hangingPunct="0">
              <a:defRPr b="1"/>
            </a:lvl1pPr>
          </a:lstStyle>
          <a:p>
            <a:pPr>
              <a:defRPr/>
            </a:pPr>
            <a:endParaRPr lang="en-US"/>
          </a:p>
        </p:txBody>
      </p:sp>
      <p:sp>
        <p:nvSpPr>
          <p:cNvPr id="5" name="Slide Number Placeholder 5"/>
          <p:cNvSpPr>
            <a:spLocks noGrp="1"/>
          </p:cNvSpPr>
          <p:nvPr>
            <p:ph type="sldNum" sz="quarter" idx="11"/>
          </p:nvPr>
        </p:nvSpPr>
        <p:spPr>
          <a:xfrm>
            <a:off x="8413750" y="6351588"/>
            <a:ext cx="548640" cy="365125"/>
          </a:xfrm>
        </p:spPr>
        <p:txBody>
          <a:bodyPr/>
          <a:lstStyle>
            <a:lvl1pPr eaLnBrk="0" hangingPunct="0">
              <a:defRPr sz="1800" b="1"/>
            </a:lvl1pPr>
          </a:lstStyle>
          <a:p>
            <a:pPr>
              <a:defRPr/>
            </a:pPr>
            <a:fld id="{8D7ED2C7-EA76-4B06-8775-AD124AC0D235}" type="slidenum">
              <a:rPr lang="en-US" smtClean="0"/>
              <a:pPr>
                <a:defRPr/>
              </a:pPr>
              <a:t>‹#›</a:t>
            </a:fld>
            <a:endParaRPr lang="en-US" dirty="0"/>
          </a:p>
        </p:txBody>
      </p:sp>
    </p:spTree>
    <p:extLst>
      <p:ext uri="{BB962C8B-B14F-4D97-AF65-F5344CB8AC3E}">
        <p14:creationId xmlns:p14="http://schemas.microsoft.com/office/powerpoint/2010/main" val="164544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26344290"/>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eaLnBrk="0" hangingPunct="0">
              <a:defRPr b="1" smtClean="0"/>
            </a:lvl1pPr>
          </a:lstStyle>
          <a:p>
            <a:pPr>
              <a:defRPr/>
            </a:pPr>
            <a:endParaRPr lang="en-US"/>
          </a:p>
        </p:txBody>
      </p:sp>
      <p:sp>
        <p:nvSpPr>
          <p:cNvPr id="3" name="Slide Number Placeholder 3"/>
          <p:cNvSpPr>
            <a:spLocks noGrp="1"/>
          </p:cNvSpPr>
          <p:nvPr>
            <p:ph type="sldNum" sz="quarter" idx="11"/>
          </p:nvPr>
        </p:nvSpPr>
        <p:spPr/>
        <p:txBody>
          <a:bodyPr/>
          <a:lstStyle>
            <a:lvl1pPr eaLnBrk="0" hangingPunct="0">
              <a:defRPr b="1" smtClean="0"/>
            </a:lvl1pPr>
          </a:lstStyle>
          <a:p>
            <a:pPr>
              <a:defRPr/>
            </a:pPr>
            <a:fld id="{20330485-E196-455B-8E7F-6BA6F446C93F}" type="slidenum">
              <a:rPr lang="en-US"/>
              <a:pPr>
                <a:defRPr/>
              </a:pPr>
              <a:t>‹#›</a:t>
            </a:fld>
            <a:endParaRPr lang="en-US" dirty="0"/>
          </a:p>
        </p:txBody>
      </p:sp>
    </p:spTree>
    <p:extLst>
      <p:ext uri="{BB962C8B-B14F-4D97-AF65-F5344CB8AC3E}">
        <p14:creationId xmlns:p14="http://schemas.microsoft.com/office/powerpoint/2010/main" val="2411088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15"/>
          <p:cNvSpPr>
            <a:spLocks noGrp="1"/>
          </p:cNvSpPr>
          <p:nvPr>
            <p:ph type="body" sz="quarter" idx="13"/>
          </p:nvPr>
        </p:nvSpPr>
        <p:spPr>
          <a:xfrm>
            <a:off x="136771" y="1204501"/>
            <a:ext cx="2743200" cy="1014984"/>
          </a:xfrm>
          <a:prstGeom prst="rect">
            <a:avLst/>
          </a:prstGeom>
          <a:solidFill>
            <a:schemeClr val="tx2"/>
          </a:solidFill>
        </p:spPr>
        <p:txBody>
          <a:bodyPr lIns="91421" tIns="45711" rIns="91421" bIns="45711" numCol="1">
            <a:noAutofit/>
          </a:bodyPr>
          <a:lstStyle>
            <a:lvl1pPr marL="0" indent="0">
              <a:buFontTx/>
              <a:buNone/>
              <a:defRPr sz="2000" normalizeH="0">
                <a:solidFill>
                  <a:schemeClr val="bg1"/>
                </a:solidFill>
                <a:effectLst/>
                <a:latin typeface="Avenir Next Condensed Demi Bold"/>
                <a:cs typeface="Avenir Next Condensed Demi Bold"/>
              </a:defRPr>
            </a:lvl1pPr>
            <a:lvl2pPr marL="0" indent="0">
              <a:buFontTx/>
              <a:buNone/>
              <a:defRPr sz="2000" normalizeH="0">
                <a:solidFill>
                  <a:schemeClr val="bg1"/>
                </a:solidFill>
                <a:effectLst/>
                <a:latin typeface="Avenir Next Condensed Demi Bold"/>
                <a:cs typeface="Avenir Next Condensed Demi Bold"/>
              </a:defRPr>
            </a:lvl2pPr>
            <a:lvl3pPr marL="0" indent="0">
              <a:buFontTx/>
              <a:buNone/>
              <a:defRPr sz="2000" normalizeH="0">
                <a:solidFill>
                  <a:schemeClr val="bg1"/>
                </a:solidFill>
                <a:effectLst/>
                <a:latin typeface="Avenir Next Condensed Demi Bold"/>
                <a:cs typeface="Avenir Next Condensed Demi Bold"/>
              </a:defRPr>
            </a:lvl3pPr>
            <a:lvl4pPr marL="0" indent="0">
              <a:buFontTx/>
              <a:buNone/>
              <a:defRPr sz="2000" normalizeH="0">
                <a:solidFill>
                  <a:schemeClr val="bg1"/>
                </a:solidFill>
                <a:effectLst/>
                <a:latin typeface="Avenir Next Condensed Demi Bold"/>
                <a:cs typeface="Avenir Next Condensed Demi Bold"/>
              </a:defRPr>
            </a:lvl4pPr>
            <a:lvl5pPr marL="0" indent="0">
              <a:buFontTx/>
              <a:buNone/>
              <a:defRPr sz="2000" normalizeH="0">
                <a:solidFill>
                  <a:schemeClr val="bg1"/>
                </a:solidFill>
                <a:effectLst/>
                <a:latin typeface="Avenir Next Condensed Demi Bold"/>
                <a:cs typeface="Avenir Next Condensed Demi Bold"/>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15"/>
          <p:cNvSpPr>
            <a:spLocks noGrp="1"/>
          </p:cNvSpPr>
          <p:nvPr>
            <p:ph type="body" sz="quarter" idx="14"/>
          </p:nvPr>
        </p:nvSpPr>
        <p:spPr>
          <a:xfrm>
            <a:off x="3195866" y="1208487"/>
            <a:ext cx="2743200" cy="1014984"/>
          </a:xfrm>
          <a:prstGeom prst="rect">
            <a:avLst/>
          </a:prstGeom>
          <a:solidFill>
            <a:schemeClr val="tx2"/>
          </a:solidFill>
        </p:spPr>
        <p:txBody>
          <a:bodyPr lIns="91421" tIns="45711" rIns="91421" bIns="45711" numCol="1">
            <a:noAutofit/>
          </a:bodyPr>
          <a:lstStyle>
            <a:lvl1pPr marL="0" indent="0">
              <a:buFontTx/>
              <a:buNone/>
              <a:defRPr sz="2000" normalizeH="0">
                <a:solidFill>
                  <a:schemeClr val="bg1"/>
                </a:solidFill>
                <a:effectLst/>
                <a:latin typeface="Avenir Next Condensed Demi Bold"/>
                <a:cs typeface="Avenir Next Condensed Demi Bold"/>
              </a:defRPr>
            </a:lvl1pPr>
            <a:lvl2pPr marL="0" indent="0">
              <a:buFontTx/>
              <a:buNone/>
              <a:defRPr sz="2000" normalizeH="0">
                <a:solidFill>
                  <a:schemeClr val="bg1"/>
                </a:solidFill>
                <a:effectLst/>
                <a:latin typeface="Avenir Next Condensed Demi Bold"/>
                <a:cs typeface="Avenir Next Condensed Demi Bold"/>
              </a:defRPr>
            </a:lvl2pPr>
            <a:lvl3pPr marL="0" indent="0">
              <a:buFontTx/>
              <a:buNone/>
              <a:defRPr sz="2000" normalizeH="0">
                <a:solidFill>
                  <a:schemeClr val="bg1"/>
                </a:solidFill>
                <a:effectLst/>
                <a:latin typeface="Avenir Next Condensed Demi Bold"/>
                <a:cs typeface="Avenir Next Condensed Demi Bold"/>
              </a:defRPr>
            </a:lvl3pPr>
            <a:lvl4pPr marL="0" indent="0">
              <a:buFontTx/>
              <a:buNone/>
              <a:defRPr sz="2000" normalizeH="0">
                <a:solidFill>
                  <a:schemeClr val="bg1"/>
                </a:solidFill>
                <a:effectLst/>
                <a:latin typeface="Avenir Next Condensed Demi Bold"/>
                <a:cs typeface="Avenir Next Condensed Demi Bold"/>
              </a:defRPr>
            </a:lvl4pPr>
            <a:lvl5pPr marL="0" indent="0">
              <a:buFontTx/>
              <a:buNone/>
              <a:defRPr sz="2000" normalizeH="0">
                <a:solidFill>
                  <a:schemeClr val="bg1"/>
                </a:solidFill>
                <a:effectLst/>
                <a:latin typeface="Avenir Next Condensed Demi Bold"/>
                <a:cs typeface="Avenir Next Condensed Demi Bold"/>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15"/>
          <p:cNvSpPr>
            <a:spLocks noGrp="1"/>
          </p:cNvSpPr>
          <p:nvPr>
            <p:ph type="body" sz="quarter" idx="15"/>
          </p:nvPr>
        </p:nvSpPr>
        <p:spPr>
          <a:xfrm>
            <a:off x="6254962" y="1204501"/>
            <a:ext cx="2743200" cy="1014984"/>
          </a:xfrm>
          <a:prstGeom prst="rect">
            <a:avLst/>
          </a:prstGeom>
          <a:solidFill>
            <a:schemeClr val="tx2"/>
          </a:solidFill>
        </p:spPr>
        <p:txBody>
          <a:bodyPr lIns="91421" tIns="45711" rIns="91421" bIns="45711" numCol="1">
            <a:noAutofit/>
          </a:bodyPr>
          <a:lstStyle>
            <a:lvl1pPr marL="0" indent="0">
              <a:buFontTx/>
              <a:buNone/>
              <a:defRPr sz="2000" normalizeH="0">
                <a:solidFill>
                  <a:schemeClr val="bg1"/>
                </a:solidFill>
                <a:effectLst/>
                <a:latin typeface="Avenir Next Condensed Demi Bold"/>
                <a:cs typeface="Avenir Next Condensed Demi Bold"/>
              </a:defRPr>
            </a:lvl1pPr>
            <a:lvl2pPr marL="0" indent="0">
              <a:buFontTx/>
              <a:buNone/>
              <a:defRPr sz="2000" normalizeH="0">
                <a:solidFill>
                  <a:schemeClr val="bg1"/>
                </a:solidFill>
                <a:effectLst/>
                <a:latin typeface="Avenir Next Condensed Demi Bold"/>
                <a:cs typeface="Avenir Next Condensed Demi Bold"/>
              </a:defRPr>
            </a:lvl2pPr>
            <a:lvl3pPr marL="0" indent="0">
              <a:buFontTx/>
              <a:buNone/>
              <a:defRPr sz="2000" normalizeH="0">
                <a:solidFill>
                  <a:schemeClr val="bg1"/>
                </a:solidFill>
                <a:effectLst/>
                <a:latin typeface="Avenir Next Condensed Demi Bold"/>
                <a:cs typeface="Avenir Next Condensed Demi Bold"/>
              </a:defRPr>
            </a:lvl3pPr>
            <a:lvl4pPr marL="0" indent="0">
              <a:buFontTx/>
              <a:buNone/>
              <a:defRPr sz="2000" normalizeH="0">
                <a:solidFill>
                  <a:schemeClr val="bg1"/>
                </a:solidFill>
                <a:effectLst/>
                <a:latin typeface="Avenir Next Condensed Demi Bold"/>
                <a:cs typeface="Avenir Next Condensed Demi Bold"/>
              </a:defRPr>
            </a:lvl4pPr>
            <a:lvl5pPr marL="0" indent="0">
              <a:buFontTx/>
              <a:buNone/>
              <a:defRPr sz="2000" normalizeH="0">
                <a:solidFill>
                  <a:schemeClr val="bg1"/>
                </a:solidFill>
                <a:effectLst/>
                <a:latin typeface="Avenir Next Condensed Demi Bold"/>
                <a:cs typeface="Avenir Next Condensed Demi Bold"/>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8894582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39" indent="0" algn="ctr">
              <a:buNone/>
              <a:defRPr>
                <a:solidFill>
                  <a:schemeClr val="tx1">
                    <a:tint val="75000"/>
                  </a:schemeClr>
                </a:solidFill>
              </a:defRPr>
            </a:lvl2pPr>
            <a:lvl3pPr marL="914079" indent="0" algn="ctr">
              <a:buNone/>
              <a:defRPr>
                <a:solidFill>
                  <a:schemeClr val="tx1">
                    <a:tint val="75000"/>
                  </a:schemeClr>
                </a:solidFill>
              </a:defRPr>
            </a:lvl3pPr>
            <a:lvl4pPr marL="1371119" indent="0" algn="ctr">
              <a:buNone/>
              <a:defRPr>
                <a:solidFill>
                  <a:schemeClr val="tx1">
                    <a:tint val="75000"/>
                  </a:schemeClr>
                </a:solidFill>
              </a:defRPr>
            </a:lvl4pPr>
            <a:lvl5pPr marL="1828159" indent="0" algn="ctr">
              <a:buNone/>
              <a:defRPr>
                <a:solidFill>
                  <a:schemeClr val="tx1">
                    <a:tint val="75000"/>
                  </a:schemeClr>
                </a:solidFill>
              </a:defRPr>
            </a:lvl5pPr>
            <a:lvl6pPr marL="2285199" indent="0" algn="ctr">
              <a:buNone/>
              <a:defRPr>
                <a:solidFill>
                  <a:schemeClr val="tx1">
                    <a:tint val="75000"/>
                  </a:schemeClr>
                </a:solidFill>
              </a:defRPr>
            </a:lvl6pPr>
            <a:lvl7pPr marL="2742237" indent="0" algn="ctr">
              <a:buNone/>
              <a:defRPr>
                <a:solidFill>
                  <a:schemeClr val="tx1">
                    <a:tint val="75000"/>
                  </a:schemeClr>
                </a:solidFill>
              </a:defRPr>
            </a:lvl7pPr>
            <a:lvl8pPr marL="3199278" indent="0" algn="ctr">
              <a:buNone/>
              <a:defRPr>
                <a:solidFill>
                  <a:schemeClr val="tx1">
                    <a:tint val="75000"/>
                  </a:schemeClr>
                </a:solidFill>
              </a:defRPr>
            </a:lvl8pPr>
            <a:lvl9pPr marL="365631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lIns="91407" tIns="45704" rIns="91407" bIns="45704"/>
          <a:lstStyle>
            <a:lvl1pPr algn="l" eaLnBrk="1" hangingPunct="1">
              <a:defRPr b="0">
                <a:solidFill>
                  <a:prstClr val="black"/>
                </a:solidFill>
                <a:latin typeface="Arial" charset="0"/>
              </a:defRPr>
            </a:lvl1pPr>
          </a:lstStyle>
          <a:p>
            <a:pPr>
              <a:defRPr/>
            </a:pPr>
            <a:endParaRPr lang="en-US">
              <a:cs typeface="+mn-cs"/>
            </a:endParaRPr>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smtClean="0"/>
            </a:lvl1pPr>
          </a:lstStyle>
          <a:p>
            <a:pPr>
              <a:defRPr/>
            </a:pPr>
            <a:fld id="{C1482ADF-8A32-467F-BEAE-3DBD4BE3DB1B}" type="slidenum">
              <a:rPr lang="en-US"/>
              <a:pPr>
                <a:defRPr/>
              </a:pPr>
              <a:t>‹#›</a:t>
            </a:fld>
            <a:endParaRPr lang="en-US"/>
          </a:p>
        </p:txBody>
      </p:sp>
    </p:spTree>
    <p:extLst>
      <p:ext uri="{BB962C8B-B14F-4D97-AF65-F5344CB8AC3E}">
        <p14:creationId xmlns:p14="http://schemas.microsoft.com/office/powerpoint/2010/main" val="1893786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76" tIns="45688" rIns="91376" bIns="45688"/>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lIns="91376" tIns="45688" rIns="91376" bIns="4568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lIns="91376" tIns="45688" rIns="91376" bIns="4568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9165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7178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76" tIns="45688" rIns="91376" bIns="45688"/>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a:prstGeom prst="rect">
            <a:avLst/>
          </a:prstGeom>
        </p:spPr>
        <p:txBody>
          <a:bodyPr lIns="91376" tIns="45688" rIns="91376" bIns="4568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a:prstGeom prst="rect">
            <a:avLst/>
          </a:prstGeom>
        </p:spPr>
        <p:txBody>
          <a:bodyPr lIns="91376" tIns="45688" rIns="91376" bIns="4568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51685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76" tIns="45688" rIns="91376" bIns="45688"/>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a:prstGeom prst="rect">
            <a:avLst/>
          </a:prstGeom>
        </p:spPr>
        <p:txBody>
          <a:bodyPr lIns="91376" tIns="45688" rIns="91376" bIns="4568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lIns="91376" tIns="45688" rIns="91376" bIns="4568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21414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7178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44" tIns="45672" rIns="91344" bIns="45672"/>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a:prstGeom prst="rect">
            <a:avLst/>
          </a:prstGeom>
        </p:spPr>
        <p:txBody>
          <a:bodyPr lIns="91344" tIns="45672" rIns="91344" bIns="4567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a:prstGeom prst="rect">
            <a:avLst/>
          </a:prstGeom>
        </p:spPr>
        <p:txBody>
          <a:bodyPr lIns="91344" tIns="45672" rIns="91344" bIns="4567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51685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44" tIns="45672" rIns="91344" bIns="45672"/>
          <a:lstStyle/>
          <a:p>
            <a:r>
              <a:rPr lang="en-US" smtClean="0"/>
              <a:t>Click to edit Master title style</a:t>
            </a:r>
            <a:endParaRPr lang="en-US"/>
          </a:p>
        </p:txBody>
      </p:sp>
      <p:sp>
        <p:nvSpPr>
          <p:cNvPr id="3" name="Text Placeholder 2"/>
          <p:cNvSpPr>
            <a:spLocks noGrp="1"/>
          </p:cNvSpPr>
          <p:nvPr>
            <p:ph type="body" sz="half" idx="1"/>
          </p:nvPr>
        </p:nvSpPr>
        <p:spPr>
          <a:xfrm>
            <a:off x="457200" y="1600209"/>
            <a:ext cx="4038600" cy="4525963"/>
          </a:xfrm>
          <a:prstGeom prst="rect">
            <a:avLst/>
          </a:prstGeom>
        </p:spPr>
        <p:txBody>
          <a:bodyPr lIns="91344" tIns="45672" rIns="91344" bIns="4567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9"/>
            <a:ext cx="4038600" cy="4525963"/>
          </a:xfrm>
          <a:prstGeom prst="rect">
            <a:avLst/>
          </a:prstGeom>
        </p:spPr>
        <p:txBody>
          <a:bodyPr lIns="91344" tIns="45672" rIns="91344" bIns="4567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21414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76" tIns="45688" rIns="91376" bIns="45688"/>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lIns="91376" tIns="45688" rIns="91376" bIns="4568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lIns="91376" tIns="45688" rIns="91376" bIns="4568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5038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Only no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869755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46480"/>
          </a:xfrm>
        </p:spPr>
        <p:txBody>
          <a:bodyPr>
            <a:normAutofit/>
          </a:bodyPr>
          <a:lstStyle>
            <a:lvl1pPr>
              <a:defRPr sz="3200"/>
            </a:lvl1pPr>
          </a:lstStyle>
          <a:p>
            <a:r>
              <a:rPr lang="en-US" dirty="0" smtClean="0"/>
              <a:t>Click to edit Master title style</a:t>
            </a:r>
            <a:endParaRPr lang="en-US" dirty="0"/>
          </a:p>
        </p:txBody>
      </p:sp>
      <p:sp>
        <p:nvSpPr>
          <p:cNvPr id="6" name="Round Diagonal Corner Rectangle 5"/>
          <p:cNvSpPr/>
          <p:nvPr userDrawn="1"/>
        </p:nvSpPr>
        <p:spPr>
          <a:xfrm>
            <a:off x="250007" y="1129309"/>
            <a:ext cx="8640643" cy="5044486"/>
          </a:xfrm>
          <a:prstGeom prst="round2DiagRect">
            <a:avLst/>
          </a:prstGeom>
          <a:gradFill flip="none" rotWithShape="1">
            <a:gsLst>
              <a:gs pos="0">
                <a:schemeClr val="accent1">
                  <a:tint val="100000"/>
                  <a:shade val="100000"/>
                  <a:satMod val="130000"/>
                  <a:alpha val="61000"/>
                </a:schemeClr>
              </a:gs>
              <a:gs pos="100000">
                <a:schemeClr val="accent1">
                  <a:tint val="50000"/>
                  <a:shade val="100000"/>
                  <a:satMod val="350000"/>
                  <a:alpha val="61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lIns="91421" tIns="45711" rIns="91421" bIns="45711" rtlCol="0" anchor="ctr"/>
          <a:lstStyle/>
          <a:p>
            <a:pPr algn="ctr" defTabSz="457106" fontAlgn="auto">
              <a:spcBef>
                <a:spcPts val="0"/>
              </a:spcBef>
              <a:spcAft>
                <a:spcPts val="0"/>
              </a:spcAft>
            </a:pPr>
            <a:endParaRPr lang="en-US" dirty="0">
              <a:solidFill>
                <a:prstClr val="white"/>
              </a:solidFill>
              <a:latin typeface="Arial"/>
            </a:endParaRPr>
          </a:p>
        </p:txBody>
      </p:sp>
      <p:grpSp>
        <p:nvGrpSpPr>
          <p:cNvPr id="7" name="Group 6"/>
          <p:cNvGrpSpPr/>
          <p:nvPr userDrawn="1"/>
        </p:nvGrpSpPr>
        <p:grpSpPr>
          <a:xfrm>
            <a:off x="270331" y="1576292"/>
            <a:ext cx="8619668" cy="400110"/>
            <a:chOff x="270331" y="2118636"/>
            <a:chExt cx="8619668" cy="400110"/>
          </a:xfrm>
        </p:grpSpPr>
        <p:sp>
          <p:nvSpPr>
            <p:cNvPr id="8" name="Rectangle 7"/>
            <p:cNvSpPr/>
            <p:nvPr/>
          </p:nvSpPr>
          <p:spPr>
            <a:xfrm>
              <a:off x="270331" y="2118636"/>
              <a:ext cx="2743200" cy="400110"/>
            </a:xfrm>
            <a:prstGeom prst="rect">
              <a:avLst/>
            </a:prstGeom>
          </p:spPr>
          <p:txBody>
            <a:bodyPr wrap="square">
              <a:spAutoFit/>
            </a:bodyPr>
            <a:lstStyle/>
            <a:p>
              <a:pPr defTabSz="456988" fontAlgn="auto">
                <a:spcBef>
                  <a:spcPts val="0"/>
                </a:spcBef>
                <a:spcAft>
                  <a:spcPts val="0"/>
                </a:spcAft>
              </a:pPr>
              <a:endParaRPr lang="en-US" sz="2000" b="1" dirty="0">
                <a:solidFill>
                  <a:prstClr val="white"/>
                </a:solidFill>
                <a:effectLst>
                  <a:outerShdw blurRad="50800" dist="38100" dir="2700000" algn="tl" rotWithShape="0">
                    <a:prstClr val="black">
                      <a:alpha val="43000"/>
                    </a:prstClr>
                  </a:outerShdw>
                </a:effectLst>
                <a:latin typeface="Avenir Next Condensed Demi Bold"/>
                <a:cs typeface="Avenir Next Condensed Demi Bold"/>
              </a:endParaRPr>
            </a:p>
          </p:txBody>
        </p:sp>
        <p:sp>
          <p:nvSpPr>
            <p:cNvPr id="9" name="Rectangle 8"/>
            <p:cNvSpPr/>
            <p:nvPr/>
          </p:nvSpPr>
          <p:spPr>
            <a:xfrm>
              <a:off x="3208565" y="2118636"/>
              <a:ext cx="2743200" cy="400110"/>
            </a:xfrm>
            <a:prstGeom prst="rect">
              <a:avLst/>
            </a:prstGeom>
          </p:spPr>
          <p:txBody>
            <a:bodyPr wrap="square">
              <a:spAutoFit/>
            </a:bodyPr>
            <a:lstStyle/>
            <a:p>
              <a:pPr defTabSz="456988" fontAlgn="auto">
                <a:spcBef>
                  <a:spcPts val="0"/>
                </a:spcBef>
                <a:spcAft>
                  <a:spcPts val="0"/>
                </a:spcAft>
              </a:pPr>
              <a:endParaRPr lang="en-US" sz="2000" b="1" dirty="0">
                <a:solidFill>
                  <a:prstClr val="white"/>
                </a:solidFill>
                <a:effectLst>
                  <a:outerShdw blurRad="50800" dist="38100" dir="2700000" algn="tl" rotWithShape="0">
                    <a:prstClr val="black">
                      <a:alpha val="43000"/>
                    </a:prstClr>
                  </a:outerShdw>
                </a:effectLst>
                <a:latin typeface="Avenir Next Condensed Demi Bold"/>
                <a:cs typeface="Avenir Next Condensed Demi Bold"/>
              </a:endParaRPr>
            </a:p>
          </p:txBody>
        </p:sp>
        <p:sp>
          <p:nvSpPr>
            <p:cNvPr id="10" name="Rectangle 9"/>
            <p:cNvSpPr/>
            <p:nvPr/>
          </p:nvSpPr>
          <p:spPr>
            <a:xfrm>
              <a:off x="6146799" y="2118636"/>
              <a:ext cx="2743200" cy="400110"/>
            </a:xfrm>
            <a:prstGeom prst="rect">
              <a:avLst/>
            </a:prstGeom>
          </p:spPr>
          <p:txBody>
            <a:bodyPr wrap="square">
              <a:spAutoFit/>
            </a:bodyPr>
            <a:lstStyle/>
            <a:p>
              <a:pPr defTabSz="456988" fontAlgn="auto">
                <a:spcBef>
                  <a:spcPts val="0"/>
                </a:spcBef>
                <a:spcAft>
                  <a:spcPts val="0"/>
                </a:spcAft>
              </a:pPr>
              <a:endParaRPr lang="en-US" sz="2000" b="1" dirty="0">
                <a:solidFill>
                  <a:prstClr val="white"/>
                </a:solidFill>
                <a:effectLst>
                  <a:outerShdw blurRad="50800" dist="38100" dir="2700000" algn="tl" rotWithShape="0">
                    <a:prstClr val="black">
                      <a:alpha val="43000"/>
                    </a:prstClr>
                  </a:outerShdw>
                </a:effectLst>
                <a:latin typeface="Avenir Next Condensed Demi Bold"/>
                <a:cs typeface="Avenir Next Condensed Demi Bold"/>
              </a:endParaRPr>
            </a:p>
          </p:txBody>
        </p:sp>
      </p:grpSp>
      <p:sp>
        <p:nvSpPr>
          <p:cNvPr id="16" name="Text Placeholder 15"/>
          <p:cNvSpPr>
            <a:spLocks noGrp="1"/>
          </p:cNvSpPr>
          <p:nvPr>
            <p:ph type="body" sz="quarter" idx="13"/>
          </p:nvPr>
        </p:nvSpPr>
        <p:spPr>
          <a:xfrm>
            <a:off x="270331" y="1464526"/>
            <a:ext cx="2743200" cy="1014984"/>
          </a:xfrm>
          <a:prstGeom prst="rect">
            <a:avLst/>
          </a:prstGeom>
        </p:spPr>
        <p:txBody>
          <a:bodyPr lIns="91421" tIns="45711" rIns="91421" bIns="45711">
            <a:noAutofit/>
          </a:bodyPr>
          <a:lstStyle>
            <a:lvl1pPr marL="0" indent="0">
              <a:buFontTx/>
              <a:buNone/>
              <a:defRPr sz="2000" normalizeH="0">
                <a:solidFill>
                  <a:schemeClr val="bg1"/>
                </a:solidFill>
                <a:effectLst>
                  <a:outerShdw blurRad="50800" dist="76200" dir="2700000" algn="tl" rotWithShape="0">
                    <a:schemeClr val="tx1">
                      <a:alpha val="85000"/>
                    </a:schemeClr>
                  </a:outerShdw>
                </a:effectLst>
              </a:defRPr>
            </a:lvl1pPr>
            <a:lvl2pPr marL="0" indent="0">
              <a:buFontTx/>
              <a:buNone/>
              <a:defRPr sz="2000" normalizeH="0">
                <a:solidFill>
                  <a:schemeClr val="bg1"/>
                </a:solidFill>
                <a:effectLst>
                  <a:outerShdw blurRad="50800" dist="76200" dir="2700000" algn="tl" rotWithShape="0">
                    <a:schemeClr val="tx1">
                      <a:alpha val="85000"/>
                    </a:schemeClr>
                  </a:outerShdw>
                </a:effectLst>
              </a:defRPr>
            </a:lvl2pPr>
            <a:lvl3pPr marL="0" indent="0">
              <a:buFontTx/>
              <a:buNone/>
              <a:defRPr sz="2000" normalizeH="0">
                <a:solidFill>
                  <a:schemeClr val="bg1"/>
                </a:solidFill>
                <a:effectLst>
                  <a:outerShdw blurRad="50800" dist="76200" dir="2700000" algn="tl" rotWithShape="0">
                    <a:schemeClr val="tx1">
                      <a:alpha val="85000"/>
                    </a:schemeClr>
                  </a:outerShdw>
                </a:effectLst>
              </a:defRPr>
            </a:lvl3pPr>
            <a:lvl4pPr marL="0" indent="0">
              <a:buFontTx/>
              <a:buNone/>
              <a:defRPr sz="2000" normalizeH="0">
                <a:solidFill>
                  <a:schemeClr val="bg1"/>
                </a:solidFill>
                <a:effectLst>
                  <a:outerShdw blurRad="50800" dist="76200" dir="2700000" algn="tl" rotWithShape="0">
                    <a:schemeClr val="tx1">
                      <a:alpha val="85000"/>
                    </a:schemeClr>
                  </a:outerShdw>
                </a:effectLst>
              </a:defRPr>
            </a:lvl4pPr>
            <a:lvl5pPr marL="0" indent="0">
              <a:buFontTx/>
              <a:buNone/>
              <a:defRPr sz="2000" normalizeH="0">
                <a:solidFill>
                  <a:schemeClr val="bg1"/>
                </a:solidFill>
                <a:effectLst>
                  <a:outerShdw blurRad="50800" dist="76200" dir="2700000" algn="tl" rotWithShape="0">
                    <a:schemeClr val="tx1">
                      <a:alpha val="85000"/>
                    </a:scheme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15"/>
          <p:cNvSpPr>
            <a:spLocks noGrp="1"/>
          </p:cNvSpPr>
          <p:nvPr>
            <p:ph type="body" sz="quarter" idx="14"/>
          </p:nvPr>
        </p:nvSpPr>
        <p:spPr>
          <a:xfrm>
            <a:off x="3208565" y="1464526"/>
            <a:ext cx="2743200" cy="1014984"/>
          </a:xfrm>
          <a:prstGeom prst="rect">
            <a:avLst/>
          </a:prstGeom>
        </p:spPr>
        <p:txBody>
          <a:bodyPr lIns="91421" tIns="45711" rIns="91421" bIns="45711">
            <a:noAutofit/>
          </a:bodyPr>
          <a:lstStyle>
            <a:lvl1pPr marL="0" indent="0">
              <a:buFontTx/>
              <a:buNone/>
              <a:defRPr sz="2000">
                <a:solidFill>
                  <a:schemeClr val="bg1"/>
                </a:solidFill>
                <a:effectLst>
                  <a:outerShdw blurRad="50800" dist="76200" dir="2700000" algn="tl" rotWithShape="0">
                    <a:schemeClr val="tx1">
                      <a:alpha val="85000"/>
                    </a:schemeClr>
                  </a:outerShdw>
                </a:effectLst>
              </a:defRPr>
            </a:lvl1pPr>
            <a:lvl2pPr marL="0" indent="0">
              <a:buFontTx/>
              <a:buNone/>
              <a:defRPr sz="2000">
                <a:solidFill>
                  <a:schemeClr val="bg1"/>
                </a:solidFill>
                <a:effectLst>
                  <a:outerShdw blurRad="50800" dist="76200" dir="2700000" algn="tl" rotWithShape="0">
                    <a:schemeClr val="tx1">
                      <a:alpha val="85000"/>
                    </a:schemeClr>
                  </a:outerShdw>
                </a:effectLst>
              </a:defRPr>
            </a:lvl2pPr>
            <a:lvl3pPr marL="0" indent="0">
              <a:buFontTx/>
              <a:buNone/>
              <a:defRPr sz="2000">
                <a:solidFill>
                  <a:schemeClr val="bg1"/>
                </a:solidFill>
                <a:effectLst>
                  <a:outerShdw blurRad="50800" dist="76200" dir="2700000" algn="tl" rotWithShape="0">
                    <a:schemeClr val="tx1">
                      <a:alpha val="85000"/>
                    </a:schemeClr>
                  </a:outerShdw>
                </a:effectLst>
              </a:defRPr>
            </a:lvl3pPr>
            <a:lvl4pPr marL="0" indent="0">
              <a:buFontTx/>
              <a:buNone/>
              <a:defRPr sz="2000">
                <a:solidFill>
                  <a:schemeClr val="bg1"/>
                </a:solidFill>
                <a:effectLst>
                  <a:outerShdw blurRad="50800" dist="76200" dir="2700000" algn="tl" rotWithShape="0">
                    <a:schemeClr val="tx1">
                      <a:alpha val="85000"/>
                    </a:schemeClr>
                  </a:outerShdw>
                </a:effectLst>
              </a:defRPr>
            </a:lvl4pPr>
            <a:lvl5pPr marL="0" indent="0">
              <a:buFontTx/>
              <a:buNone/>
              <a:defRPr sz="2000">
                <a:solidFill>
                  <a:schemeClr val="bg1"/>
                </a:solidFill>
                <a:effectLst>
                  <a:outerShdw blurRad="50800" dist="76200" dir="2700000" algn="tl" rotWithShape="0">
                    <a:schemeClr val="tx1">
                      <a:alpha val="85000"/>
                    </a:scheme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Text Placeholder 15"/>
          <p:cNvSpPr>
            <a:spLocks noGrp="1"/>
          </p:cNvSpPr>
          <p:nvPr>
            <p:ph type="body" sz="quarter" idx="15"/>
          </p:nvPr>
        </p:nvSpPr>
        <p:spPr>
          <a:xfrm>
            <a:off x="6146799" y="1464526"/>
            <a:ext cx="2743200" cy="1014984"/>
          </a:xfrm>
          <a:prstGeom prst="rect">
            <a:avLst/>
          </a:prstGeom>
        </p:spPr>
        <p:txBody>
          <a:bodyPr lIns="91421" tIns="45711" rIns="91421" bIns="45711">
            <a:noAutofit/>
          </a:bodyPr>
          <a:lstStyle>
            <a:lvl1pPr marL="0" indent="0">
              <a:buFontTx/>
              <a:buNone/>
              <a:defRPr sz="2000">
                <a:solidFill>
                  <a:schemeClr val="bg1"/>
                </a:solidFill>
                <a:effectLst>
                  <a:outerShdw blurRad="50800" dist="76200" dir="2700000" algn="tl" rotWithShape="0">
                    <a:schemeClr val="tx1">
                      <a:alpha val="85000"/>
                    </a:schemeClr>
                  </a:outerShdw>
                </a:effectLst>
              </a:defRPr>
            </a:lvl1pPr>
            <a:lvl2pPr marL="0" indent="0">
              <a:buFontTx/>
              <a:buNone/>
              <a:defRPr sz="2000">
                <a:solidFill>
                  <a:schemeClr val="bg1"/>
                </a:solidFill>
                <a:effectLst>
                  <a:outerShdw blurRad="50800" dist="76200" dir="2700000" algn="tl" rotWithShape="0">
                    <a:schemeClr val="tx1">
                      <a:alpha val="85000"/>
                    </a:schemeClr>
                  </a:outerShdw>
                </a:effectLst>
              </a:defRPr>
            </a:lvl2pPr>
            <a:lvl3pPr marL="0" indent="0">
              <a:buFontTx/>
              <a:buNone/>
              <a:defRPr sz="2000">
                <a:solidFill>
                  <a:schemeClr val="bg1"/>
                </a:solidFill>
                <a:effectLst>
                  <a:outerShdw blurRad="50800" dist="76200" dir="2700000" algn="tl" rotWithShape="0">
                    <a:schemeClr val="tx1">
                      <a:alpha val="85000"/>
                    </a:schemeClr>
                  </a:outerShdw>
                </a:effectLst>
              </a:defRPr>
            </a:lvl3pPr>
            <a:lvl4pPr marL="0" indent="0">
              <a:buFontTx/>
              <a:buNone/>
              <a:defRPr sz="2000">
                <a:solidFill>
                  <a:schemeClr val="bg1"/>
                </a:solidFill>
                <a:effectLst>
                  <a:outerShdw blurRad="50800" dist="76200" dir="2700000" algn="tl" rotWithShape="0">
                    <a:schemeClr val="tx1">
                      <a:alpha val="85000"/>
                    </a:schemeClr>
                  </a:outerShdw>
                </a:effectLst>
              </a:defRPr>
            </a:lvl4pPr>
            <a:lvl5pPr marL="0" indent="0">
              <a:buFontTx/>
              <a:buNone/>
              <a:defRPr sz="2000">
                <a:solidFill>
                  <a:schemeClr val="bg1"/>
                </a:solidFill>
                <a:effectLst>
                  <a:outerShdw blurRad="50800" dist="76200" dir="2700000" algn="tl" rotWithShape="0">
                    <a:schemeClr val="tx1">
                      <a:alpha val="85000"/>
                    </a:scheme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9988663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Extend Scales">
    <p:spTree>
      <p:nvGrpSpPr>
        <p:cNvPr id="1" name=""/>
        <p:cNvGrpSpPr/>
        <p:nvPr/>
      </p:nvGrpSpPr>
      <p:grpSpPr>
        <a:xfrm>
          <a:off x="0" y="0"/>
          <a:ext cx="0" cy="0"/>
          <a:chOff x="0" y="0"/>
          <a:chExt cx="0" cy="0"/>
        </a:xfrm>
      </p:grpSpPr>
      <p:grpSp>
        <p:nvGrpSpPr>
          <p:cNvPr id="5" name="Group 4"/>
          <p:cNvGrpSpPr/>
          <p:nvPr userDrawn="1"/>
        </p:nvGrpSpPr>
        <p:grpSpPr>
          <a:xfrm>
            <a:off x="0" y="1"/>
            <a:ext cx="9144000" cy="855764"/>
            <a:chOff x="0" y="0"/>
            <a:chExt cx="9144000" cy="855764"/>
          </a:xfrm>
        </p:grpSpPr>
        <p:sp>
          <p:nvSpPr>
            <p:cNvPr id="6" name="Rectangle 5"/>
            <p:cNvSpPr/>
            <p:nvPr/>
          </p:nvSpPr>
          <p:spPr bwMode="auto">
            <a:xfrm>
              <a:off x="0" y="0"/>
              <a:ext cx="9144000" cy="855764"/>
            </a:xfrm>
            <a:prstGeom prst="rect">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3977" eaLnBrk="0" hangingPunct="0"/>
              <a:endParaRPr lang="en-US" sz="2400" dirty="0">
                <a:solidFill>
                  <a:prstClr val="black"/>
                </a:solidFill>
                <a:ea typeface="ＭＳ Ｐゴシック" charset="-128"/>
                <a:cs typeface="ＭＳ Ｐゴシック" charset="-128"/>
              </a:endParaRPr>
            </a:p>
          </p:txBody>
        </p:sp>
        <p:sp>
          <p:nvSpPr>
            <p:cNvPr id="7" name="Pentagon 6"/>
            <p:cNvSpPr/>
            <p:nvPr/>
          </p:nvSpPr>
          <p:spPr bwMode="auto">
            <a:xfrm>
              <a:off x="70896" y="0"/>
              <a:ext cx="2329508" cy="855764"/>
            </a:xfrm>
            <a:prstGeom prst="homePlat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977" eaLnBrk="0" hangingPunct="0"/>
              <a:endParaRPr lang="en-US" sz="2400" dirty="0">
                <a:solidFill>
                  <a:prstClr val="black"/>
                </a:solidFill>
                <a:ea typeface="ＭＳ Ｐゴシック" charset="-128"/>
                <a:cs typeface="ＭＳ Ｐゴシック" charset="-128"/>
              </a:endParaRPr>
            </a:p>
          </p:txBody>
        </p:sp>
        <p:sp>
          <p:nvSpPr>
            <p:cNvPr id="8" name="Pentagon 7"/>
            <p:cNvSpPr/>
            <p:nvPr/>
          </p:nvSpPr>
          <p:spPr bwMode="auto">
            <a:xfrm>
              <a:off x="0" y="0"/>
              <a:ext cx="2329508" cy="855764"/>
            </a:xfrm>
            <a:prstGeom prst="homePlat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977" eaLnBrk="0" hangingPunct="0"/>
              <a:endParaRPr lang="en-US" sz="2400" dirty="0">
                <a:solidFill>
                  <a:prstClr val="black"/>
                </a:solidFill>
                <a:ea typeface="ＭＳ Ｐゴシック" charset="-128"/>
                <a:cs typeface="ＭＳ Ｐゴシック" charset="-128"/>
              </a:endParaRPr>
            </a:p>
          </p:txBody>
        </p:sp>
      </p:grpSp>
      <p:sp>
        <p:nvSpPr>
          <p:cNvPr id="4" name="Title 1"/>
          <p:cNvSpPr>
            <a:spLocks noGrp="1"/>
          </p:cNvSpPr>
          <p:nvPr>
            <p:ph type="title"/>
          </p:nvPr>
        </p:nvSpPr>
        <p:spPr>
          <a:xfrm>
            <a:off x="2304590" y="1"/>
            <a:ext cx="6839410" cy="855764"/>
          </a:xfrm>
        </p:spPr>
        <p:txBody>
          <a:bodyPr anchor="ctr"/>
          <a:lstStyle>
            <a:lvl1pPr>
              <a:defRPr sz="2800">
                <a:solidFill>
                  <a:srgbClr val="FFFFFF"/>
                </a:solidFill>
              </a:defRPr>
            </a:lvl1pPr>
          </a:lstStyle>
          <a:p>
            <a:r>
              <a:rPr lang="en-US" dirty="0" smtClean="0"/>
              <a:t>Click to edit Master title style</a:t>
            </a:r>
            <a:endParaRPr lang="en-US" dirty="0"/>
          </a:p>
        </p:txBody>
      </p:sp>
      <p:sp>
        <p:nvSpPr>
          <p:cNvPr id="2" name="Rectangle 1"/>
          <p:cNvSpPr/>
          <p:nvPr userDrawn="1"/>
        </p:nvSpPr>
        <p:spPr>
          <a:xfrm>
            <a:off x="0" y="0"/>
            <a:ext cx="1910632" cy="880156"/>
          </a:xfrm>
          <a:prstGeom prst="rect">
            <a:avLst/>
          </a:prstGeom>
        </p:spPr>
        <p:txBody>
          <a:bodyPr wrap="square" lIns="91397" tIns="45699" rIns="91397" bIns="45699" anchor="ctr">
            <a:spAutoFit/>
          </a:bodyPr>
          <a:lstStyle/>
          <a:p>
            <a:pPr algn="r" defTabSz="456988" fontAlgn="auto">
              <a:lnSpc>
                <a:spcPts val="2020"/>
              </a:lnSpc>
              <a:spcBef>
                <a:spcPts val="0"/>
              </a:spcBef>
              <a:spcAft>
                <a:spcPts val="0"/>
              </a:spcAft>
            </a:pPr>
            <a:r>
              <a:rPr lang="en-US" sz="2100" dirty="0">
                <a:solidFill>
                  <a:prstClr val="white"/>
                </a:solidFill>
                <a:latin typeface="Franklin Gothic Book"/>
                <a:cs typeface="Franklin Gothic Book"/>
              </a:rPr>
              <a:t>grand challenge science</a:t>
            </a:r>
          </a:p>
        </p:txBody>
      </p:sp>
    </p:spTree>
    <p:extLst>
      <p:ext uri="{BB962C8B-B14F-4D97-AF65-F5344CB8AC3E}">
        <p14:creationId xmlns:p14="http://schemas.microsoft.com/office/powerpoint/2010/main" val="363466893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lab of future">
    <p:spTree>
      <p:nvGrpSpPr>
        <p:cNvPr id="1" name=""/>
        <p:cNvGrpSpPr/>
        <p:nvPr/>
      </p:nvGrpSpPr>
      <p:grpSpPr>
        <a:xfrm>
          <a:off x="0" y="0"/>
          <a:ext cx="0" cy="0"/>
          <a:chOff x="0" y="0"/>
          <a:chExt cx="0" cy="0"/>
        </a:xfrm>
      </p:grpSpPr>
      <p:sp>
        <p:nvSpPr>
          <p:cNvPr id="12" name="Rectangle 11"/>
          <p:cNvSpPr/>
          <p:nvPr/>
        </p:nvSpPr>
        <p:spPr bwMode="auto">
          <a:xfrm>
            <a:off x="0" y="1"/>
            <a:ext cx="9144000" cy="855764"/>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21" tIns="45711" rIns="91421" bIns="45711" numCol="1" rtlCol="0" anchor="t" anchorCtr="0" compatLnSpc="1">
            <a:prstTxWarp prst="textNoShape">
              <a:avLst/>
            </a:prstTxWarp>
          </a:bodyPr>
          <a:lstStyle/>
          <a:p>
            <a:pPr defTabSz="913977" eaLnBrk="0" hangingPunct="0"/>
            <a:endParaRPr lang="en-US" sz="2400" dirty="0">
              <a:solidFill>
                <a:prstClr val="black"/>
              </a:solidFill>
              <a:ea typeface="ＭＳ Ｐゴシック" charset="-128"/>
              <a:cs typeface="ＭＳ Ｐゴシック" charset="-128"/>
            </a:endParaRPr>
          </a:p>
        </p:txBody>
      </p:sp>
      <p:sp>
        <p:nvSpPr>
          <p:cNvPr id="16" name="Title 1"/>
          <p:cNvSpPr>
            <a:spLocks noGrp="1"/>
          </p:cNvSpPr>
          <p:nvPr userDrawn="1">
            <p:ph type="title"/>
          </p:nvPr>
        </p:nvSpPr>
        <p:spPr>
          <a:xfrm>
            <a:off x="0" y="1"/>
            <a:ext cx="9144000" cy="855765"/>
          </a:xfrm>
          <a:prstGeom prst="rect">
            <a:avLst/>
          </a:prstGeom>
        </p:spPr>
        <p:txBody>
          <a:bodyPr anchor="ctr"/>
          <a:lstStyle>
            <a:lvl1pPr>
              <a:defRPr sz="2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746593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4" name="Title Placeholder 17"/>
          <p:cNvSpPr>
            <a:spLocks noGrp="1"/>
          </p:cNvSpPr>
          <p:nvPr>
            <p:ph type="title"/>
          </p:nvPr>
        </p:nvSpPr>
        <p:spPr>
          <a:xfrm>
            <a:off x="0" y="1"/>
            <a:ext cx="8229600" cy="582355"/>
          </a:xfrm>
          <a:prstGeom prst="rect">
            <a:avLst/>
          </a:prstGeom>
        </p:spPr>
        <p:txBody>
          <a:bodyPr/>
          <a:lstStyle>
            <a:lvl1pPr algn="l">
              <a:defRPr sz="24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7671676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OE template">
    <p:spTree>
      <p:nvGrpSpPr>
        <p:cNvPr id="1" name=""/>
        <p:cNvGrpSpPr/>
        <p:nvPr/>
      </p:nvGrpSpPr>
      <p:grpSpPr>
        <a:xfrm>
          <a:off x="0" y="0"/>
          <a:ext cx="0" cy="0"/>
          <a:chOff x="0" y="0"/>
          <a:chExt cx="0" cy="0"/>
        </a:xfrm>
      </p:grpSpPr>
      <p:sp>
        <p:nvSpPr>
          <p:cNvPr id="3" name="Rectangle 2"/>
          <p:cNvSpPr/>
          <p:nvPr/>
        </p:nvSpPr>
        <p:spPr bwMode="auto">
          <a:xfrm>
            <a:off x="0" y="4"/>
            <a:ext cx="9144000" cy="855663"/>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lIns="91421" tIns="45711" rIns="91421" bIns="45711"/>
          <a:lstStyle/>
          <a:p>
            <a:pPr defTabSz="913977" eaLnBrk="0" fontAlgn="auto" hangingPunct="0">
              <a:spcBef>
                <a:spcPts val="0"/>
              </a:spcBef>
              <a:spcAft>
                <a:spcPts val="0"/>
              </a:spcAft>
              <a:defRPr/>
            </a:pPr>
            <a:endParaRPr lang="en-US" sz="2400" dirty="0">
              <a:solidFill>
                <a:prstClr val="black"/>
              </a:solidFill>
              <a:latin typeface="Arial"/>
              <a:ea typeface="ＭＳ Ｐゴシック" charset="-128"/>
              <a:cs typeface="ＭＳ Ｐゴシック" charset="-128"/>
            </a:endParaRPr>
          </a:p>
        </p:txBody>
      </p:sp>
      <p:sp>
        <p:nvSpPr>
          <p:cNvPr id="16" name="Title 1"/>
          <p:cNvSpPr>
            <a:spLocks noGrp="1"/>
          </p:cNvSpPr>
          <p:nvPr>
            <p:ph type="title"/>
          </p:nvPr>
        </p:nvSpPr>
        <p:spPr>
          <a:xfrm>
            <a:off x="0" y="12578"/>
            <a:ext cx="9144000" cy="855765"/>
          </a:xfrm>
          <a:prstGeom prst="rect">
            <a:avLst/>
          </a:prstGeom>
        </p:spPr>
        <p:txBody>
          <a:bodyPr anchor="ctr"/>
          <a:lstStyle>
            <a:lvl1pPr>
              <a:defRPr sz="2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4742783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lab of future">
    <p:spTree>
      <p:nvGrpSpPr>
        <p:cNvPr id="1" name=""/>
        <p:cNvGrpSpPr/>
        <p:nvPr/>
      </p:nvGrpSpPr>
      <p:grpSpPr>
        <a:xfrm>
          <a:off x="0" y="0"/>
          <a:ext cx="0" cy="0"/>
          <a:chOff x="0" y="0"/>
          <a:chExt cx="0" cy="0"/>
        </a:xfrm>
      </p:grpSpPr>
      <p:sp>
        <p:nvSpPr>
          <p:cNvPr id="12" name="Rectangle 11"/>
          <p:cNvSpPr/>
          <p:nvPr/>
        </p:nvSpPr>
        <p:spPr bwMode="auto">
          <a:xfrm>
            <a:off x="0" y="1"/>
            <a:ext cx="9144000" cy="855764"/>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21" tIns="45711" rIns="91421" bIns="45711" numCol="1" rtlCol="0" anchor="t" anchorCtr="0" compatLnSpc="1">
            <a:prstTxWarp prst="textNoShape">
              <a:avLst/>
            </a:prstTxWarp>
          </a:bodyPr>
          <a:lstStyle/>
          <a:p>
            <a:pPr defTabSz="913977" eaLnBrk="0" hangingPunct="0"/>
            <a:endParaRPr lang="en-US" sz="2400" dirty="0">
              <a:solidFill>
                <a:prstClr val="black"/>
              </a:solidFill>
              <a:ea typeface="ＭＳ Ｐゴシック" charset="-128"/>
              <a:cs typeface="ＭＳ Ｐゴシック" charset="-128"/>
            </a:endParaRPr>
          </a:p>
        </p:txBody>
      </p:sp>
      <p:sp>
        <p:nvSpPr>
          <p:cNvPr id="16" name="Title 1"/>
          <p:cNvSpPr>
            <a:spLocks noGrp="1"/>
          </p:cNvSpPr>
          <p:nvPr userDrawn="1">
            <p:ph type="title"/>
          </p:nvPr>
        </p:nvSpPr>
        <p:spPr>
          <a:xfrm>
            <a:off x="0" y="1"/>
            <a:ext cx="9144000" cy="855765"/>
          </a:xfrm>
        </p:spPr>
        <p:txBody>
          <a:bodyPr anchor="ctr"/>
          <a:lstStyle>
            <a:lvl1pPr>
              <a:defRPr sz="2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1851548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3.jpeg"/><Relationship Id="rId5" Type="http://schemas.openxmlformats.org/officeDocument/2006/relationships/slideLayout" Target="../slideLayouts/slideLayout21.xml"/><Relationship Id="rId10" Type="http://schemas.openxmlformats.org/officeDocument/2006/relationships/image" Target="../media/image2.jpe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3.jpe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2.jpeg"/><Relationship Id="rId5" Type="http://schemas.openxmlformats.org/officeDocument/2006/relationships/theme" Target="../theme/theme4.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Rectangle 19"/>
          <p:cNvSpPr/>
          <p:nvPr userDrawn="1"/>
        </p:nvSpPr>
        <p:spPr>
          <a:xfrm>
            <a:off x="0" y="0"/>
            <a:ext cx="9144000" cy="9969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397" tIns="45699" rIns="91397" bIns="45699" anchor="ctr"/>
          <a:lstStyle/>
          <a:p>
            <a:pPr algn="ctr" defTabSz="456988">
              <a:defRPr/>
            </a:pPr>
            <a:endParaRPr lang="en-US" dirty="0">
              <a:solidFill>
                <a:srgbClr val="FFFFFF"/>
              </a:solidFill>
              <a:latin typeface="Arial" charset="0"/>
              <a:ea typeface="ＭＳ Ｐゴシック" charset="0"/>
              <a:cs typeface="ＭＳ Ｐゴシック" charset="0"/>
            </a:endParaRPr>
          </a:p>
          <a:p>
            <a:pPr algn="ctr" defTabSz="456988">
              <a:defRPr/>
            </a:pPr>
            <a:endParaRPr lang="en-US" dirty="0">
              <a:solidFill>
                <a:srgbClr val="FFFFFF"/>
              </a:solidFill>
              <a:latin typeface="Arial" charset="0"/>
              <a:ea typeface="ＭＳ Ｐゴシック" charset="0"/>
              <a:cs typeface="ＭＳ Ｐゴシック" charset="0"/>
            </a:endParaRPr>
          </a:p>
        </p:txBody>
      </p:sp>
      <p:sp>
        <p:nvSpPr>
          <p:cNvPr id="13314" name="Title Placeholder 1"/>
          <p:cNvSpPr>
            <a:spLocks noGrp="1"/>
          </p:cNvSpPr>
          <p:nvPr>
            <p:ph type="title"/>
          </p:nvPr>
        </p:nvSpPr>
        <p:spPr bwMode="auto">
          <a:xfrm>
            <a:off x="9" y="14066"/>
            <a:ext cx="9143999" cy="836613"/>
          </a:xfrm>
          <a:prstGeom prst="rect">
            <a:avLst/>
          </a:prstGeom>
          <a:noFill/>
          <a:ln w="9525">
            <a:noFill/>
            <a:miter lim="800000"/>
            <a:headEnd/>
            <a:tailEnd/>
          </a:ln>
        </p:spPr>
        <p:txBody>
          <a:bodyPr vert="horz" wrap="square" lIns="91397" tIns="45699" rIns="91397" bIns="45699" numCol="1" anchor="ctr" anchorCtr="0" compatLnSpc="1">
            <a:prstTxWarp prst="textNoShape">
              <a:avLst/>
            </a:prstTxWarp>
          </a:bodyPr>
          <a:lstStyle/>
          <a:p>
            <a:pPr lvl="0"/>
            <a:r>
              <a:rPr lang="en-US" dirty="0" smtClean="0"/>
              <a:t>Click to edit Master title style</a:t>
            </a:r>
          </a:p>
        </p:txBody>
      </p:sp>
      <p:sp>
        <p:nvSpPr>
          <p:cNvPr id="8" name="Rectangle 7"/>
          <p:cNvSpPr/>
          <p:nvPr/>
        </p:nvSpPr>
        <p:spPr>
          <a:xfrm>
            <a:off x="0" y="6232768"/>
            <a:ext cx="9144000" cy="63827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397" tIns="45699" rIns="91397" bIns="45699" anchor="ctr"/>
          <a:lstStyle/>
          <a:p>
            <a:pPr algn="ctr" defTabSz="456988">
              <a:defRPr/>
            </a:pPr>
            <a:endParaRPr lang="en-US" dirty="0">
              <a:solidFill>
                <a:srgbClr val="FFFFFF"/>
              </a:solidFill>
              <a:latin typeface="Arial" charset="0"/>
              <a:ea typeface="ＭＳ Ｐゴシック" charset="0"/>
              <a:cs typeface="ＭＳ Ｐゴシック" charset="0"/>
            </a:endParaRPr>
          </a:p>
          <a:p>
            <a:pPr algn="ctr" defTabSz="456988">
              <a:defRPr/>
            </a:pPr>
            <a:endParaRPr lang="en-US" dirty="0">
              <a:solidFill>
                <a:srgbClr val="FFFFFF"/>
              </a:solidFill>
              <a:latin typeface="Arial" charset="0"/>
              <a:ea typeface="ＭＳ Ｐゴシック" charset="0"/>
              <a:cs typeface="ＭＳ Ｐゴシック" charset="0"/>
            </a:endParaRPr>
          </a:p>
        </p:txBody>
      </p:sp>
      <p:pic>
        <p:nvPicPr>
          <p:cNvPr id="17" name="Picture 13"/>
          <p:cNvPicPr>
            <a:picLocks noChangeAspect="1"/>
          </p:cNvPicPr>
          <p:nvPr userDrawn="1"/>
        </p:nvPicPr>
        <p:blipFill>
          <a:blip r:embed="rId12" cstate="screen">
            <a:extLst>
              <a:ext uri="{28A0092B-C50C-407E-A947-70E740481C1C}">
                <a14:useLocalDpi xmlns:a14="http://schemas.microsoft.com/office/drawing/2010/main"/>
              </a:ext>
            </a:extLst>
          </a:blip>
          <a:srcRect r="57886"/>
          <a:stretch>
            <a:fillRect/>
          </a:stretch>
        </p:blipFill>
        <p:spPr bwMode="auto">
          <a:xfrm>
            <a:off x="6722365" y="6340771"/>
            <a:ext cx="1600200" cy="42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8" name="Straight Connector 17"/>
          <p:cNvCxnSpPr/>
          <p:nvPr userDrawn="1"/>
        </p:nvCxnSpPr>
        <p:spPr>
          <a:xfrm>
            <a:off x="8371777" y="6368552"/>
            <a:ext cx="0" cy="36671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TextBox 15"/>
          <p:cNvSpPr txBox="1">
            <a:spLocks noChangeArrowheads="1"/>
          </p:cNvSpPr>
          <p:nvPr userDrawn="1"/>
        </p:nvSpPr>
        <p:spPr bwMode="auto">
          <a:xfrm>
            <a:off x="8395591" y="6290305"/>
            <a:ext cx="781050" cy="523198"/>
          </a:xfrm>
          <a:prstGeom prst="rect">
            <a:avLst/>
          </a:prstGeom>
          <a:noFill/>
          <a:ln>
            <a:noFill/>
          </a:ln>
          <a:extLst/>
        </p:spPr>
        <p:txBody>
          <a:bodyPr lIns="91397" tIns="45699" rIns="91397" bIns="4569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6988" eaLnBrk="1" hangingPunct="1">
              <a:defRPr/>
            </a:pPr>
            <a:r>
              <a:rPr lang="en-US" sz="1400" dirty="0" smtClean="0">
                <a:solidFill>
                  <a:prstClr val="white"/>
                </a:solidFill>
                <a:latin typeface="Avenir Next Condensed Demi Bold"/>
                <a:cs typeface="Avenir Next Condensed Demi Bold"/>
              </a:rPr>
              <a:t>Office of</a:t>
            </a:r>
            <a:br>
              <a:rPr lang="en-US" sz="1400" dirty="0" smtClean="0">
                <a:solidFill>
                  <a:prstClr val="white"/>
                </a:solidFill>
                <a:latin typeface="Avenir Next Condensed Demi Bold"/>
                <a:cs typeface="Avenir Next Condensed Demi Bold"/>
              </a:rPr>
            </a:br>
            <a:r>
              <a:rPr lang="en-US" sz="1400" dirty="0" smtClean="0">
                <a:solidFill>
                  <a:prstClr val="white"/>
                </a:solidFill>
                <a:latin typeface="Avenir Next Condensed Demi Bold"/>
                <a:cs typeface="Avenir Next Condensed Demi Bold"/>
              </a:rPr>
              <a:t>Science</a:t>
            </a:r>
          </a:p>
        </p:txBody>
      </p:sp>
      <p:sp>
        <p:nvSpPr>
          <p:cNvPr id="7" name="TextBox 11"/>
          <p:cNvSpPr txBox="1">
            <a:spLocks noChangeArrowheads="1"/>
          </p:cNvSpPr>
          <p:nvPr/>
        </p:nvSpPr>
        <p:spPr bwMode="auto">
          <a:xfrm>
            <a:off x="4400789" y="6413408"/>
            <a:ext cx="342424" cy="307754"/>
          </a:xfrm>
          <a:prstGeom prst="rect">
            <a:avLst/>
          </a:prstGeom>
          <a:noFill/>
          <a:ln>
            <a:noFill/>
          </a:ln>
          <a:extLst/>
        </p:spPr>
        <p:txBody>
          <a:bodyPr wrap="none" lIns="91397" tIns="45699" rIns="91397" bIns="4569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6988" eaLnBrk="1" hangingPunct="1">
              <a:defRPr/>
            </a:pPr>
            <a:fld id="{62B45342-D41F-3246-BC88-9305F376649F}" type="slidenum">
              <a:rPr lang="en-US" sz="1400" smtClean="0">
                <a:solidFill>
                  <a:srgbClr val="FFFFFF"/>
                </a:solidFill>
                <a:latin typeface="Avenir Next Condensed Demi Bold"/>
                <a:cs typeface="Avenir Next Condensed Demi Bold"/>
              </a:rPr>
              <a:pPr defTabSz="456988" eaLnBrk="1" hangingPunct="1">
                <a:defRPr/>
              </a:pPr>
              <a:t>‹#›</a:t>
            </a:fld>
            <a:endParaRPr lang="en-US" sz="1400" dirty="0" smtClean="0">
              <a:solidFill>
                <a:srgbClr val="FFFFFF"/>
              </a:solidFill>
              <a:latin typeface="Avenir Next Condensed Demi Bold"/>
              <a:cs typeface="Avenir Next Condensed Demi Bold"/>
            </a:endParaRPr>
          </a:p>
        </p:txBody>
      </p:sp>
    </p:spTree>
    <p:extLst>
      <p:ext uri="{BB962C8B-B14F-4D97-AF65-F5344CB8AC3E}">
        <p14:creationId xmlns:p14="http://schemas.microsoft.com/office/powerpoint/2010/main" val="864597069"/>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5" r:id="rId3"/>
    <p:sldLayoutId id="2147483988" r:id="rId4"/>
    <p:sldLayoutId id="2147483989" r:id="rId5"/>
    <p:sldLayoutId id="2147483992" r:id="rId6"/>
    <p:sldLayoutId id="2147483994" r:id="rId7"/>
    <p:sldLayoutId id="2147483997" r:id="rId8"/>
    <p:sldLayoutId id="2147483998" r:id="rId9"/>
    <p:sldLayoutId id="2147484070" r:id="rId10"/>
  </p:sldLayoutIdLst>
  <p:timing>
    <p:tnLst>
      <p:par>
        <p:cTn id="1" dur="indefinite" restart="never" nodeType="tmRoot"/>
      </p:par>
    </p:tnLst>
  </p:timing>
  <p:hf hdr="0" ftr="0" dt="0"/>
  <p:txStyles>
    <p:titleStyle>
      <a:lvl1pPr algn="ctr" rtl="0" eaLnBrk="1" fontAlgn="base" hangingPunct="1">
        <a:spcBef>
          <a:spcPct val="0"/>
        </a:spcBef>
        <a:spcAft>
          <a:spcPct val="0"/>
        </a:spcAft>
        <a:defRPr sz="3000" b="1">
          <a:solidFill>
            <a:schemeClr val="bg1"/>
          </a:solidFill>
          <a:latin typeface="Avenir Next Condensed Demi Bold"/>
          <a:ea typeface="+mj-ea"/>
          <a:cs typeface="Avenir Next Condensed Demi Bold"/>
        </a:defRPr>
      </a:lvl1pPr>
      <a:lvl2pPr algn="ctr" rtl="0" eaLnBrk="1" fontAlgn="base" hangingPunct="1">
        <a:spcBef>
          <a:spcPct val="0"/>
        </a:spcBef>
        <a:spcAft>
          <a:spcPct val="0"/>
        </a:spcAft>
        <a:defRPr sz="3000" b="1">
          <a:solidFill>
            <a:srgbClr val="003366"/>
          </a:solidFill>
          <a:latin typeface="Arial" charset="0"/>
          <a:ea typeface="ＭＳ Ｐゴシック" charset="-128"/>
          <a:cs typeface="ＭＳ Ｐゴシック" charset="-128"/>
        </a:defRPr>
      </a:lvl2pPr>
      <a:lvl3pPr algn="ctr" rtl="0" eaLnBrk="1" fontAlgn="base" hangingPunct="1">
        <a:spcBef>
          <a:spcPct val="0"/>
        </a:spcBef>
        <a:spcAft>
          <a:spcPct val="0"/>
        </a:spcAft>
        <a:defRPr sz="3000" b="1">
          <a:solidFill>
            <a:srgbClr val="003366"/>
          </a:solidFill>
          <a:latin typeface="Arial" charset="0"/>
          <a:ea typeface="ＭＳ Ｐゴシック" charset="-128"/>
          <a:cs typeface="ＭＳ Ｐゴシック" charset="-128"/>
        </a:defRPr>
      </a:lvl3pPr>
      <a:lvl4pPr algn="ctr" rtl="0" eaLnBrk="1" fontAlgn="base" hangingPunct="1">
        <a:spcBef>
          <a:spcPct val="0"/>
        </a:spcBef>
        <a:spcAft>
          <a:spcPct val="0"/>
        </a:spcAft>
        <a:defRPr sz="3000" b="1">
          <a:solidFill>
            <a:srgbClr val="003366"/>
          </a:solidFill>
          <a:latin typeface="Arial" charset="0"/>
          <a:ea typeface="ＭＳ Ｐゴシック" charset="-128"/>
          <a:cs typeface="ＭＳ Ｐゴシック" charset="-128"/>
        </a:defRPr>
      </a:lvl4pPr>
      <a:lvl5pPr algn="ctr" rtl="0" eaLnBrk="1" fontAlgn="base" hangingPunct="1">
        <a:spcBef>
          <a:spcPct val="0"/>
        </a:spcBef>
        <a:spcAft>
          <a:spcPct val="0"/>
        </a:spcAft>
        <a:defRPr sz="3000" b="1">
          <a:solidFill>
            <a:srgbClr val="003366"/>
          </a:solidFill>
          <a:latin typeface="Arial" charset="0"/>
          <a:ea typeface="ＭＳ Ｐゴシック" charset="-128"/>
          <a:cs typeface="ＭＳ Ｐゴシック" charset="-128"/>
        </a:defRPr>
      </a:lvl5pPr>
      <a:lvl6pPr marL="456988"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6pPr>
      <a:lvl7pPr marL="913977"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7pPr>
      <a:lvl8pPr marL="1370970"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8pPr>
      <a:lvl9pPr marL="1827959"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9pPr>
    </p:titleStyle>
    <p:bodyStyle>
      <a:lvl1pPr marL="342744" indent="-342744" algn="l" rtl="0" eaLnBrk="1" fontAlgn="base" hangingPunct="1">
        <a:spcBef>
          <a:spcPts val="900"/>
        </a:spcBef>
        <a:spcAft>
          <a:spcPct val="0"/>
        </a:spcAft>
        <a:defRPr sz="2400">
          <a:solidFill>
            <a:srgbClr val="003366"/>
          </a:solidFill>
          <a:latin typeface="+mn-lt"/>
          <a:ea typeface="+mn-ea"/>
          <a:cs typeface="+mn-cs"/>
        </a:defRPr>
      </a:lvl1pPr>
      <a:lvl2pPr marL="288790" indent="-226907" algn="l" rtl="0" eaLnBrk="1" fontAlgn="base" hangingPunct="1">
        <a:spcBef>
          <a:spcPts val="500"/>
        </a:spcBef>
        <a:spcAft>
          <a:spcPct val="0"/>
        </a:spcAft>
        <a:buSzPct val="85000"/>
        <a:buChar char="–"/>
        <a:defRPr sz="2400">
          <a:solidFill>
            <a:srgbClr val="003366"/>
          </a:solidFill>
          <a:latin typeface="+mn-lt"/>
          <a:ea typeface="+mn-ea"/>
          <a:cs typeface="ＭＳ Ｐゴシック"/>
        </a:defRPr>
      </a:lvl2pPr>
      <a:lvl3pPr marL="572824" indent="-117421" algn="l" rtl="0" eaLnBrk="1" fontAlgn="base" hangingPunct="1">
        <a:spcBef>
          <a:spcPts val="400"/>
        </a:spcBef>
        <a:spcAft>
          <a:spcPct val="0"/>
        </a:spcAft>
        <a:buSzPct val="75000"/>
        <a:buFont typeface="Lucida Grande"/>
        <a:buChar char="–"/>
        <a:defRPr sz="2400">
          <a:solidFill>
            <a:srgbClr val="003366"/>
          </a:solidFill>
          <a:latin typeface="+mn-lt"/>
          <a:ea typeface="+mn-ea"/>
          <a:cs typeface="ＭＳ Ｐゴシック"/>
        </a:defRPr>
      </a:lvl3pPr>
      <a:lvl4pPr marL="909217" indent="-226907" algn="l" rtl="0" eaLnBrk="1" fontAlgn="base" hangingPunct="1">
        <a:spcBef>
          <a:spcPct val="20000"/>
        </a:spcBef>
        <a:spcAft>
          <a:spcPct val="0"/>
        </a:spcAft>
        <a:buSzPct val="75000"/>
        <a:buFont typeface="Lucida Grande"/>
        <a:buChar char="–"/>
        <a:defRPr sz="2400">
          <a:solidFill>
            <a:srgbClr val="003366"/>
          </a:solidFill>
          <a:latin typeface="+mn-lt"/>
          <a:ea typeface="+mn-ea"/>
          <a:cs typeface="ＭＳ Ｐゴシック"/>
        </a:defRPr>
      </a:lvl4pPr>
      <a:lvl5pPr marL="1145645" indent="-236430" algn="l" rtl="0" eaLnBrk="1" fontAlgn="base" hangingPunct="1">
        <a:spcBef>
          <a:spcPct val="20000"/>
        </a:spcBef>
        <a:spcAft>
          <a:spcPct val="0"/>
        </a:spcAft>
        <a:buChar char="»"/>
        <a:defRPr sz="2400">
          <a:solidFill>
            <a:srgbClr val="003366"/>
          </a:solidFill>
          <a:latin typeface="+mn-lt"/>
          <a:ea typeface="+mn-ea"/>
          <a:cs typeface="ＭＳ Ｐゴシック"/>
        </a:defRPr>
      </a:lvl5pPr>
      <a:lvl6pPr marL="2513445" indent="-228493" algn="l" rtl="0" eaLnBrk="1" fontAlgn="base" hangingPunct="1">
        <a:spcBef>
          <a:spcPct val="20000"/>
        </a:spcBef>
        <a:spcAft>
          <a:spcPct val="0"/>
        </a:spcAft>
        <a:buChar char="»"/>
        <a:defRPr sz="2000">
          <a:solidFill>
            <a:srgbClr val="2C5993"/>
          </a:solidFill>
          <a:latin typeface="+mn-lt"/>
          <a:ea typeface="+mn-ea"/>
        </a:defRPr>
      </a:lvl6pPr>
      <a:lvl7pPr marL="2970432" indent="-228493" algn="l" rtl="0" eaLnBrk="1" fontAlgn="base" hangingPunct="1">
        <a:spcBef>
          <a:spcPct val="20000"/>
        </a:spcBef>
        <a:spcAft>
          <a:spcPct val="0"/>
        </a:spcAft>
        <a:buChar char="»"/>
        <a:defRPr sz="2000">
          <a:solidFill>
            <a:srgbClr val="2C5993"/>
          </a:solidFill>
          <a:latin typeface="+mn-lt"/>
          <a:ea typeface="+mn-ea"/>
        </a:defRPr>
      </a:lvl7pPr>
      <a:lvl8pPr marL="3427423" indent="-228493" algn="l" rtl="0" eaLnBrk="1" fontAlgn="base" hangingPunct="1">
        <a:spcBef>
          <a:spcPct val="20000"/>
        </a:spcBef>
        <a:spcAft>
          <a:spcPct val="0"/>
        </a:spcAft>
        <a:buChar char="»"/>
        <a:defRPr sz="2000">
          <a:solidFill>
            <a:srgbClr val="2C5993"/>
          </a:solidFill>
          <a:latin typeface="+mn-lt"/>
          <a:ea typeface="+mn-ea"/>
        </a:defRPr>
      </a:lvl8pPr>
      <a:lvl9pPr marL="3884410" indent="-228493" algn="l" rtl="0" eaLnBrk="1" fontAlgn="base" hangingPunct="1">
        <a:spcBef>
          <a:spcPct val="20000"/>
        </a:spcBef>
        <a:spcAft>
          <a:spcPct val="0"/>
        </a:spcAft>
        <a:buChar char="»"/>
        <a:defRPr sz="2000">
          <a:solidFill>
            <a:srgbClr val="2C5993"/>
          </a:solidFill>
          <a:latin typeface="+mn-lt"/>
          <a:ea typeface="+mn-ea"/>
        </a:defRPr>
      </a:lvl9pPr>
    </p:bodyStyle>
    <p:otherStyle>
      <a:defPPr>
        <a:defRPr lang="en-US"/>
      </a:defPPr>
      <a:lvl1pPr marL="0" algn="l" defTabSz="456988" rtl="0" eaLnBrk="1" latinLnBrk="0" hangingPunct="1">
        <a:defRPr sz="1800" kern="1200">
          <a:solidFill>
            <a:schemeClr val="tx1"/>
          </a:solidFill>
          <a:latin typeface="+mn-lt"/>
          <a:ea typeface="+mn-ea"/>
          <a:cs typeface="+mn-cs"/>
        </a:defRPr>
      </a:lvl1pPr>
      <a:lvl2pPr marL="456988" algn="l" defTabSz="456988" rtl="0" eaLnBrk="1" latinLnBrk="0" hangingPunct="1">
        <a:defRPr sz="1800" kern="1200">
          <a:solidFill>
            <a:schemeClr val="tx1"/>
          </a:solidFill>
          <a:latin typeface="+mn-lt"/>
          <a:ea typeface="+mn-ea"/>
          <a:cs typeface="+mn-cs"/>
        </a:defRPr>
      </a:lvl2pPr>
      <a:lvl3pPr marL="913977" algn="l" defTabSz="456988" rtl="0" eaLnBrk="1" latinLnBrk="0" hangingPunct="1">
        <a:defRPr sz="1800" kern="1200">
          <a:solidFill>
            <a:schemeClr val="tx1"/>
          </a:solidFill>
          <a:latin typeface="+mn-lt"/>
          <a:ea typeface="+mn-ea"/>
          <a:cs typeface="+mn-cs"/>
        </a:defRPr>
      </a:lvl3pPr>
      <a:lvl4pPr marL="1370970" algn="l" defTabSz="456988" rtl="0" eaLnBrk="1" latinLnBrk="0" hangingPunct="1">
        <a:defRPr sz="1800" kern="1200">
          <a:solidFill>
            <a:schemeClr val="tx1"/>
          </a:solidFill>
          <a:latin typeface="+mn-lt"/>
          <a:ea typeface="+mn-ea"/>
          <a:cs typeface="+mn-cs"/>
        </a:defRPr>
      </a:lvl4pPr>
      <a:lvl5pPr marL="1827959" algn="l" defTabSz="456988" rtl="0" eaLnBrk="1" latinLnBrk="0" hangingPunct="1">
        <a:defRPr sz="1800" kern="1200">
          <a:solidFill>
            <a:schemeClr val="tx1"/>
          </a:solidFill>
          <a:latin typeface="+mn-lt"/>
          <a:ea typeface="+mn-ea"/>
          <a:cs typeface="+mn-cs"/>
        </a:defRPr>
      </a:lvl5pPr>
      <a:lvl6pPr marL="2284947" algn="l" defTabSz="456988" rtl="0" eaLnBrk="1" latinLnBrk="0" hangingPunct="1">
        <a:defRPr sz="1800" kern="1200">
          <a:solidFill>
            <a:schemeClr val="tx1"/>
          </a:solidFill>
          <a:latin typeface="+mn-lt"/>
          <a:ea typeface="+mn-ea"/>
          <a:cs typeface="+mn-cs"/>
        </a:defRPr>
      </a:lvl6pPr>
      <a:lvl7pPr marL="2741939" algn="l" defTabSz="456988" rtl="0" eaLnBrk="1" latinLnBrk="0" hangingPunct="1">
        <a:defRPr sz="1800" kern="1200">
          <a:solidFill>
            <a:schemeClr val="tx1"/>
          </a:solidFill>
          <a:latin typeface="+mn-lt"/>
          <a:ea typeface="+mn-ea"/>
          <a:cs typeface="+mn-cs"/>
        </a:defRPr>
      </a:lvl7pPr>
      <a:lvl8pPr marL="3198924" algn="l" defTabSz="456988" rtl="0" eaLnBrk="1" latinLnBrk="0" hangingPunct="1">
        <a:defRPr sz="1800" kern="1200">
          <a:solidFill>
            <a:schemeClr val="tx1"/>
          </a:solidFill>
          <a:latin typeface="+mn-lt"/>
          <a:ea typeface="+mn-ea"/>
          <a:cs typeface="+mn-cs"/>
        </a:defRPr>
      </a:lvl8pPr>
      <a:lvl9pPr marL="3655917" algn="l" defTabSz="45698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8"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365" tIns="45683" rIns="91365" bIns="45683"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352430" y="866775"/>
            <a:ext cx="8410575" cy="5259388"/>
          </a:xfrm>
          <a:prstGeom prst="rect">
            <a:avLst/>
          </a:prstGeom>
          <a:noFill/>
          <a:ln w="9525">
            <a:noFill/>
            <a:miter lim="800000"/>
            <a:headEnd/>
            <a:tailEnd/>
          </a:ln>
        </p:spPr>
        <p:txBody>
          <a:bodyPr vert="horz" wrap="square" lIns="91365" tIns="45683" rIns="91365" bIns="4568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365" tIns="45683" rIns="91365" bIns="45683"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a:t>Office of Science FY 2011 Budget</a:t>
            </a:r>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365" tIns="45683" rIns="91365" bIns="45683"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07D9EDA4-3321-4A4F-B234-B5F2EEE78D67}" type="slidenum">
              <a:rPr lang="en-US"/>
              <a:pPr>
                <a:defRPr/>
              </a:pPr>
              <a:t>‹#›</a:t>
            </a:fld>
            <a:endParaRPr lang="en-US" dirty="0"/>
          </a:p>
        </p:txBody>
      </p:sp>
      <p:pic>
        <p:nvPicPr>
          <p:cNvPr id="2054" name="Picture 9" descr="horizontal-logo-green-text.jpg"/>
          <p:cNvPicPr>
            <a:picLocks noChangeAspect="1"/>
          </p:cNvPicPr>
          <p:nvPr/>
        </p:nvPicPr>
        <p:blipFill>
          <a:blip r:embed="rId9" cstate="print"/>
          <a:srcRect/>
          <a:stretch>
            <a:fillRect/>
          </a:stretch>
        </p:blipFill>
        <p:spPr bwMode="auto">
          <a:xfrm>
            <a:off x="457200" y="6354768"/>
            <a:ext cx="2438400" cy="407987"/>
          </a:xfrm>
          <a:prstGeom prst="rect">
            <a:avLst/>
          </a:prstGeom>
          <a:noFill/>
          <a:ln w="9525">
            <a:noFill/>
            <a:miter lim="800000"/>
            <a:headEnd/>
            <a:tailEnd/>
          </a:ln>
        </p:spPr>
      </p:pic>
    </p:spTree>
    <p:extLst>
      <p:ext uri="{BB962C8B-B14F-4D97-AF65-F5344CB8AC3E}">
        <p14:creationId xmlns:p14="http://schemas.microsoft.com/office/powerpoint/2010/main" val="3469190133"/>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Lst>
  <p:hf hd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6827" algn="ctr" rtl="0" fontAlgn="base">
        <a:spcBef>
          <a:spcPct val="0"/>
        </a:spcBef>
        <a:spcAft>
          <a:spcPct val="0"/>
        </a:spcAft>
        <a:defRPr sz="2400">
          <a:solidFill>
            <a:srgbClr val="106636"/>
          </a:solidFill>
          <a:latin typeface="Arial" charset="0"/>
          <a:cs typeface="Arial" charset="0"/>
        </a:defRPr>
      </a:lvl6pPr>
      <a:lvl7pPr marL="913651" algn="ctr" rtl="0" fontAlgn="base">
        <a:spcBef>
          <a:spcPct val="0"/>
        </a:spcBef>
        <a:spcAft>
          <a:spcPct val="0"/>
        </a:spcAft>
        <a:defRPr sz="2400">
          <a:solidFill>
            <a:srgbClr val="106636"/>
          </a:solidFill>
          <a:latin typeface="Arial" charset="0"/>
          <a:cs typeface="Arial" charset="0"/>
        </a:defRPr>
      </a:lvl7pPr>
      <a:lvl8pPr marL="1370479" algn="ctr" rtl="0" fontAlgn="base">
        <a:spcBef>
          <a:spcPct val="0"/>
        </a:spcBef>
        <a:spcAft>
          <a:spcPct val="0"/>
        </a:spcAft>
        <a:defRPr sz="2400">
          <a:solidFill>
            <a:srgbClr val="106636"/>
          </a:solidFill>
          <a:latin typeface="Arial" charset="0"/>
          <a:cs typeface="Arial" charset="0"/>
        </a:defRPr>
      </a:lvl8pPr>
      <a:lvl9pPr marL="1827303" algn="ctr" rtl="0" fontAlgn="base">
        <a:spcBef>
          <a:spcPct val="0"/>
        </a:spcBef>
        <a:spcAft>
          <a:spcPct val="0"/>
        </a:spcAft>
        <a:defRPr sz="2400">
          <a:solidFill>
            <a:srgbClr val="106636"/>
          </a:solidFill>
          <a:latin typeface="Arial" charset="0"/>
          <a:cs typeface="Arial" charset="0"/>
        </a:defRPr>
      </a:lvl9pPr>
    </p:titleStyle>
    <p:bodyStyle>
      <a:lvl1pPr marL="341113" indent="-341113"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0929" indent="-283997"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0746" indent="-226882"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7679" indent="-226882"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4612" indent="-226882"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2542"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69"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194"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18"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51" rtl="0" eaLnBrk="1" latinLnBrk="0" hangingPunct="1">
        <a:defRPr sz="1800" kern="1200">
          <a:solidFill>
            <a:schemeClr val="tx1"/>
          </a:solidFill>
          <a:latin typeface="+mn-lt"/>
          <a:ea typeface="+mn-ea"/>
          <a:cs typeface="+mn-cs"/>
        </a:defRPr>
      </a:lvl1pPr>
      <a:lvl2pPr marL="456827" algn="l" defTabSz="913651" rtl="0" eaLnBrk="1" latinLnBrk="0" hangingPunct="1">
        <a:defRPr sz="1800" kern="1200">
          <a:solidFill>
            <a:schemeClr val="tx1"/>
          </a:solidFill>
          <a:latin typeface="+mn-lt"/>
          <a:ea typeface="+mn-ea"/>
          <a:cs typeface="+mn-cs"/>
        </a:defRPr>
      </a:lvl2pPr>
      <a:lvl3pPr marL="913651" algn="l" defTabSz="913651" rtl="0" eaLnBrk="1" latinLnBrk="0" hangingPunct="1">
        <a:defRPr sz="1800" kern="1200">
          <a:solidFill>
            <a:schemeClr val="tx1"/>
          </a:solidFill>
          <a:latin typeface="+mn-lt"/>
          <a:ea typeface="+mn-ea"/>
          <a:cs typeface="+mn-cs"/>
        </a:defRPr>
      </a:lvl3pPr>
      <a:lvl4pPr marL="1370479" algn="l" defTabSz="913651" rtl="0" eaLnBrk="1" latinLnBrk="0" hangingPunct="1">
        <a:defRPr sz="1800" kern="1200">
          <a:solidFill>
            <a:schemeClr val="tx1"/>
          </a:solidFill>
          <a:latin typeface="+mn-lt"/>
          <a:ea typeface="+mn-ea"/>
          <a:cs typeface="+mn-cs"/>
        </a:defRPr>
      </a:lvl4pPr>
      <a:lvl5pPr marL="1827303" algn="l" defTabSz="913651" rtl="0" eaLnBrk="1" latinLnBrk="0" hangingPunct="1">
        <a:defRPr sz="1800" kern="1200">
          <a:solidFill>
            <a:schemeClr val="tx1"/>
          </a:solidFill>
          <a:latin typeface="+mn-lt"/>
          <a:ea typeface="+mn-ea"/>
          <a:cs typeface="+mn-cs"/>
        </a:defRPr>
      </a:lvl5pPr>
      <a:lvl6pPr marL="2284131" algn="l" defTabSz="913651" rtl="0" eaLnBrk="1" latinLnBrk="0" hangingPunct="1">
        <a:defRPr sz="1800" kern="1200">
          <a:solidFill>
            <a:schemeClr val="tx1"/>
          </a:solidFill>
          <a:latin typeface="+mn-lt"/>
          <a:ea typeface="+mn-ea"/>
          <a:cs typeface="+mn-cs"/>
        </a:defRPr>
      </a:lvl6pPr>
      <a:lvl7pPr marL="2740955" algn="l" defTabSz="913651" rtl="0" eaLnBrk="1" latinLnBrk="0" hangingPunct="1">
        <a:defRPr sz="1800" kern="1200">
          <a:solidFill>
            <a:schemeClr val="tx1"/>
          </a:solidFill>
          <a:latin typeface="+mn-lt"/>
          <a:ea typeface="+mn-ea"/>
          <a:cs typeface="+mn-cs"/>
        </a:defRPr>
      </a:lvl7pPr>
      <a:lvl8pPr marL="3197782" algn="l" defTabSz="913651" rtl="0" eaLnBrk="1" latinLnBrk="0" hangingPunct="1">
        <a:defRPr sz="1800" kern="1200">
          <a:solidFill>
            <a:schemeClr val="tx1"/>
          </a:solidFill>
          <a:latin typeface="+mn-lt"/>
          <a:ea typeface="+mn-ea"/>
          <a:cs typeface="+mn-cs"/>
        </a:defRPr>
      </a:lvl8pPr>
      <a:lvl9pPr marL="3654606" algn="l" defTabSz="91365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0" y="-219075"/>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65" tIns="45683" rIns="91365" bIns="45683"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352425" y="866775"/>
            <a:ext cx="8410575" cy="5259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65" tIns="45683" rIns="91365" bIns="4568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365" tIns="45683" rIns="91365" bIns="45683" rtlCol="0" anchor="ctr"/>
          <a:lstStyle>
            <a:lvl1pPr algn="r" eaLnBrk="1" fontAlgn="auto" hangingPunct="1">
              <a:spcBef>
                <a:spcPts val="0"/>
              </a:spcBef>
              <a:spcAft>
                <a:spcPts val="0"/>
              </a:spcAft>
              <a:defRPr sz="1200" b="0">
                <a:solidFill>
                  <a:srgbClr val="106636"/>
                </a:solidFill>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8413750" y="6351588"/>
            <a:ext cx="548640" cy="365125"/>
          </a:xfrm>
          <a:prstGeom prst="rect">
            <a:avLst/>
          </a:prstGeom>
        </p:spPr>
        <p:txBody>
          <a:bodyPr vert="horz" lIns="91365" tIns="45683" rIns="91365" bIns="45683" rtlCol="0" anchor="ctr"/>
          <a:lstStyle>
            <a:lvl1pPr algn="r" eaLnBrk="1" fontAlgn="auto" hangingPunct="1">
              <a:spcBef>
                <a:spcPts val="0"/>
              </a:spcBef>
              <a:spcAft>
                <a:spcPts val="0"/>
              </a:spcAft>
              <a:defRPr sz="1800" b="0">
                <a:solidFill>
                  <a:srgbClr val="106636"/>
                </a:solidFill>
                <a:latin typeface="Arial" pitchFamily="34" charset="0"/>
                <a:cs typeface="Arial" pitchFamily="34" charset="0"/>
              </a:defRPr>
            </a:lvl1pPr>
          </a:lstStyle>
          <a:p>
            <a:pPr>
              <a:defRPr/>
            </a:pPr>
            <a:fld id="{A6A21938-C0A9-46EB-B059-EAC7C19EB46E}" type="slidenum">
              <a:rPr lang="en-US" smtClean="0"/>
              <a:pPr>
                <a:defRPr/>
              </a:pPr>
              <a:t>‹#›</a:t>
            </a:fld>
            <a:endParaRPr lang="en-US" dirty="0"/>
          </a:p>
        </p:txBody>
      </p:sp>
      <p:pic>
        <p:nvPicPr>
          <p:cNvPr id="3078" name="Picture 9" descr="horizontal-logo-green-text.jp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57200" y="6354763"/>
            <a:ext cx="2438400" cy="407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8794906"/>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Lst>
  <p:hf hdr="0" ft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6827" algn="ctr" rtl="0" fontAlgn="base">
        <a:spcBef>
          <a:spcPct val="0"/>
        </a:spcBef>
        <a:spcAft>
          <a:spcPct val="0"/>
        </a:spcAft>
        <a:defRPr sz="2400">
          <a:solidFill>
            <a:srgbClr val="106636"/>
          </a:solidFill>
          <a:latin typeface="Arial" charset="0"/>
          <a:cs typeface="Arial" charset="0"/>
        </a:defRPr>
      </a:lvl6pPr>
      <a:lvl7pPr marL="913651" algn="ctr" rtl="0" fontAlgn="base">
        <a:spcBef>
          <a:spcPct val="0"/>
        </a:spcBef>
        <a:spcAft>
          <a:spcPct val="0"/>
        </a:spcAft>
        <a:defRPr sz="2400">
          <a:solidFill>
            <a:srgbClr val="106636"/>
          </a:solidFill>
          <a:latin typeface="Arial" charset="0"/>
          <a:cs typeface="Arial" charset="0"/>
        </a:defRPr>
      </a:lvl7pPr>
      <a:lvl8pPr marL="1370479" algn="ctr" rtl="0" fontAlgn="base">
        <a:spcBef>
          <a:spcPct val="0"/>
        </a:spcBef>
        <a:spcAft>
          <a:spcPct val="0"/>
        </a:spcAft>
        <a:defRPr sz="2400">
          <a:solidFill>
            <a:srgbClr val="106636"/>
          </a:solidFill>
          <a:latin typeface="Arial" charset="0"/>
          <a:cs typeface="Arial" charset="0"/>
        </a:defRPr>
      </a:lvl8pPr>
      <a:lvl9pPr marL="1827303" algn="ctr" rtl="0" fontAlgn="base">
        <a:spcBef>
          <a:spcPct val="0"/>
        </a:spcBef>
        <a:spcAft>
          <a:spcPct val="0"/>
        </a:spcAft>
        <a:defRPr sz="2400">
          <a:solidFill>
            <a:srgbClr val="106636"/>
          </a:solidFill>
          <a:latin typeface="Arial" charset="0"/>
          <a:cs typeface="Arial" charset="0"/>
        </a:defRPr>
      </a:lvl9pPr>
    </p:titleStyle>
    <p:bodyStyle>
      <a:lvl1pPr marL="339725" indent="-339725" algn="l" rtl="0" eaLnBrk="0" fontAlgn="base" hangingPunct="0">
        <a:spcBef>
          <a:spcPct val="20000"/>
        </a:spcBef>
        <a:spcAft>
          <a:spcPct val="0"/>
        </a:spcAft>
        <a:buFont typeface="Arial" pitchFamily="34" charset="0"/>
        <a:buChar char="•"/>
        <a:defRPr sz="2400" b="1" kern="1200">
          <a:solidFill>
            <a:srgbClr val="146737"/>
          </a:solidFill>
          <a:latin typeface="Arial" pitchFamily="34" charset="0"/>
          <a:ea typeface="+mn-ea"/>
          <a:cs typeface="Arial" pitchFamily="34" charset="0"/>
        </a:defRPr>
      </a:lvl1pPr>
      <a:lvl2pPr marL="739775" indent="-282575" algn="l" rtl="0" eaLnBrk="0" fontAlgn="base" hangingPunct="0">
        <a:spcBef>
          <a:spcPct val="20000"/>
        </a:spcBef>
        <a:spcAft>
          <a:spcPct val="0"/>
        </a:spcAft>
        <a:buFont typeface="Arial" pitchFamily="34" charset="0"/>
        <a:buChar char="–"/>
        <a:defRPr sz="2200" kern="1200">
          <a:solidFill>
            <a:srgbClr val="404040"/>
          </a:solidFill>
          <a:latin typeface="Arial" pitchFamily="34" charset="0"/>
          <a:ea typeface="+mn-ea"/>
          <a:cs typeface="Arial" pitchFamily="34" charset="0"/>
        </a:defRPr>
      </a:lvl2pPr>
      <a:lvl3pPr marL="1139825" indent="-225425"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3pPr>
      <a:lvl4pPr marL="1597025" indent="-225425"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4pPr>
      <a:lvl5pPr marL="2054225" indent="-225425"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12542"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69"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194"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18"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51" rtl="0" eaLnBrk="1" latinLnBrk="0" hangingPunct="1">
        <a:defRPr sz="1800" kern="1200">
          <a:solidFill>
            <a:schemeClr val="tx1"/>
          </a:solidFill>
          <a:latin typeface="+mn-lt"/>
          <a:ea typeface="+mn-ea"/>
          <a:cs typeface="+mn-cs"/>
        </a:defRPr>
      </a:lvl1pPr>
      <a:lvl2pPr marL="456827" algn="l" defTabSz="913651" rtl="0" eaLnBrk="1" latinLnBrk="0" hangingPunct="1">
        <a:defRPr sz="1800" kern="1200">
          <a:solidFill>
            <a:schemeClr val="tx1"/>
          </a:solidFill>
          <a:latin typeface="+mn-lt"/>
          <a:ea typeface="+mn-ea"/>
          <a:cs typeface="+mn-cs"/>
        </a:defRPr>
      </a:lvl2pPr>
      <a:lvl3pPr marL="913651" algn="l" defTabSz="913651" rtl="0" eaLnBrk="1" latinLnBrk="0" hangingPunct="1">
        <a:defRPr sz="1800" kern="1200">
          <a:solidFill>
            <a:schemeClr val="tx1"/>
          </a:solidFill>
          <a:latin typeface="+mn-lt"/>
          <a:ea typeface="+mn-ea"/>
          <a:cs typeface="+mn-cs"/>
        </a:defRPr>
      </a:lvl3pPr>
      <a:lvl4pPr marL="1370479" algn="l" defTabSz="913651" rtl="0" eaLnBrk="1" latinLnBrk="0" hangingPunct="1">
        <a:defRPr sz="1800" kern="1200">
          <a:solidFill>
            <a:schemeClr val="tx1"/>
          </a:solidFill>
          <a:latin typeface="+mn-lt"/>
          <a:ea typeface="+mn-ea"/>
          <a:cs typeface="+mn-cs"/>
        </a:defRPr>
      </a:lvl4pPr>
      <a:lvl5pPr marL="1827303" algn="l" defTabSz="913651" rtl="0" eaLnBrk="1" latinLnBrk="0" hangingPunct="1">
        <a:defRPr sz="1800" kern="1200">
          <a:solidFill>
            <a:schemeClr val="tx1"/>
          </a:solidFill>
          <a:latin typeface="+mn-lt"/>
          <a:ea typeface="+mn-ea"/>
          <a:cs typeface="+mn-cs"/>
        </a:defRPr>
      </a:lvl5pPr>
      <a:lvl6pPr marL="2284131" algn="l" defTabSz="913651" rtl="0" eaLnBrk="1" latinLnBrk="0" hangingPunct="1">
        <a:defRPr sz="1800" kern="1200">
          <a:solidFill>
            <a:schemeClr val="tx1"/>
          </a:solidFill>
          <a:latin typeface="+mn-lt"/>
          <a:ea typeface="+mn-ea"/>
          <a:cs typeface="+mn-cs"/>
        </a:defRPr>
      </a:lvl6pPr>
      <a:lvl7pPr marL="2740955" algn="l" defTabSz="913651" rtl="0" eaLnBrk="1" latinLnBrk="0" hangingPunct="1">
        <a:defRPr sz="1800" kern="1200">
          <a:solidFill>
            <a:schemeClr val="tx1"/>
          </a:solidFill>
          <a:latin typeface="+mn-lt"/>
          <a:ea typeface="+mn-ea"/>
          <a:cs typeface="+mn-cs"/>
        </a:defRPr>
      </a:lvl7pPr>
      <a:lvl8pPr marL="3197782" algn="l" defTabSz="913651" rtl="0" eaLnBrk="1" latinLnBrk="0" hangingPunct="1">
        <a:defRPr sz="1800" kern="1200">
          <a:solidFill>
            <a:schemeClr val="tx1"/>
          </a:solidFill>
          <a:latin typeface="+mn-lt"/>
          <a:ea typeface="+mn-ea"/>
          <a:cs typeface="+mn-cs"/>
        </a:defRPr>
      </a:lvl8pPr>
      <a:lvl9pPr marL="3654606" algn="l" defTabSz="91365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0" y="-219075"/>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33" tIns="45667" rIns="91333" bIns="45667"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352428" y="866775"/>
            <a:ext cx="8410575" cy="5259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33" tIns="45667" rIns="91333" bIns="4566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333" tIns="45667" rIns="91333" bIns="45667" rtlCol="0" anchor="ctr"/>
          <a:lstStyle>
            <a:lvl1pPr algn="r" eaLnBrk="1" fontAlgn="auto" hangingPunct="1">
              <a:spcBef>
                <a:spcPts val="0"/>
              </a:spcBef>
              <a:spcAft>
                <a:spcPts val="0"/>
              </a:spcAft>
              <a:defRPr sz="1200" b="0">
                <a:solidFill>
                  <a:srgbClr val="106636"/>
                </a:solidFill>
                <a:latin typeface="Arial" pitchFamily="34" charset="0"/>
                <a:cs typeface="Arial" pitchFamily="34" charset="0"/>
              </a:defRPr>
            </a:lvl1pPr>
          </a:lstStyle>
          <a:p>
            <a:pPr defTabSz="914079">
              <a:defRPr/>
            </a:pPr>
            <a:endParaRPr lang="en-US"/>
          </a:p>
        </p:txBody>
      </p:sp>
      <p:sp>
        <p:nvSpPr>
          <p:cNvPr id="6" name="Slide Number Placeholder 5"/>
          <p:cNvSpPr>
            <a:spLocks noGrp="1"/>
          </p:cNvSpPr>
          <p:nvPr>
            <p:ph type="sldNum" sz="quarter" idx="4"/>
          </p:nvPr>
        </p:nvSpPr>
        <p:spPr>
          <a:xfrm>
            <a:off x="8413750" y="6351588"/>
            <a:ext cx="548640" cy="365125"/>
          </a:xfrm>
          <a:prstGeom prst="rect">
            <a:avLst/>
          </a:prstGeom>
        </p:spPr>
        <p:txBody>
          <a:bodyPr vert="horz" lIns="91333" tIns="45667" rIns="91333" bIns="45667" rtlCol="0" anchor="ctr"/>
          <a:lstStyle>
            <a:lvl1pPr algn="r" eaLnBrk="1" fontAlgn="auto" hangingPunct="1">
              <a:spcBef>
                <a:spcPts val="0"/>
              </a:spcBef>
              <a:spcAft>
                <a:spcPts val="0"/>
              </a:spcAft>
              <a:defRPr sz="1800" b="0">
                <a:solidFill>
                  <a:srgbClr val="106636"/>
                </a:solidFill>
                <a:latin typeface="Arial" pitchFamily="34" charset="0"/>
                <a:cs typeface="Arial" pitchFamily="34" charset="0"/>
              </a:defRPr>
            </a:lvl1pPr>
          </a:lstStyle>
          <a:p>
            <a:pPr defTabSz="914079">
              <a:defRPr/>
            </a:pPr>
            <a:fld id="{A6A21938-C0A9-46EB-B059-EAC7C19EB46E}" type="slidenum">
              <a:rPr lang="en-US" smtClean="0"/>
              <a:pPr defTabSz="914079">
                <a:defRPr/>
              </a:pPr>
              <a:t>‹#›</a:t>
            </a:fld>
            <a:endParaRPr lang="en-US" dirty="0"/>
          </a:p>
        </p:txBody>
      </p:sp>
      <p:pic>
        <p:nvPicPr>
          <p:cNvPr id="3078" name="Picture 9" descr="horizontal-logo-green-text.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7200" y="6354766"/>
            <a:ext cx="2438400" cy="407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8794906"/>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Lst>
  <p:hf hdr="0" ft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6668" algn="ctr" rtl="0" fontAlgn="base">
        <a:spcBef>
          <a:spcPct val="0"/>
        </a:spcBef>
        <a:spcAft>
          <a:spcPct val="0"/>
        </a:spcAft>
        <a:defRPr sz="2400">
          <a:solidFill>
            <a:srgbClr val="106636"/>
          </a:solidFill>
          <a:latin typeface="Arial" charset="0"/>
          <a:cs typeface="Arial" charset="0"/>
        </a:defRPr>
      </a:lvl6pPr>
      <a:lvl7pPr marL="913331" algn="ctr" rtl="0" fontAlgn="base">
        <a:spcBef>
          <a:spcPct val="0"/>
        </a:spcBef>
        <a:spcAft>
          <a:spcPct val="0"/>
        </a:spcAft>
        <a:defRPr sz="2400">
          <a:solidFill>
            <a:srgbClr val="106636"/>
          </a:solidFill>
          <a:latin typeface="Arial" charset="0"/>
          <a:cs typeface="Arial" charset="0"/>
        </a:defRPr>
      </a:lvl7pPr>
      <a:lvl8pPr marL="1369998" algn="ctr" rtl="0" fontAlgn="base">
        <a:spcBef>
          <a:spcPct val="0"/>
        </a:spcBef>
        <a:spcAft>
          <a:spcPct val="0"/>
        </a:spcAft>
        <a:defRPr sz="2400">
          <a:solidFill>
            <a:srgbClr val="106636"/>
          </a:solidFill>
          <a:latin typeface="Arial" charset="0"/>
          <a:cs typeface="Arial" charset="0"/>
        </a:defRPr>
      </a:lvl8pPr>
      <a:lvl9pPr marL="1826662" algn="ctr" rtl="0" fontAlgn="base">
        <a:spcBef>
          <a:spcPct val="0"/>
        </a:spcBef>
        <a:spcAft>
          <a:spcPct val="0"/>
        </a:spcAft>
        <a:defRPr sz="2400">
          <a:solidFill>
            <a:srgbClr val="106636"/>
          </a:solidFill>
          <a:latin typeface="Arial" charset="0"/>
          <a:cs typeface="Arial" charset="0"/>
        </a:defRPr>
      </a:lvl9pPr>
    </p:titleStyle>
    <p:bodyStyle>
      <a:lvl1pPr marL="339607" indent="-339607" algn="l" rtl="0" eaLnBrk="0" fontAlgn="base" hangingPunct="0">
        <a:spcBef>
          <a:spcPct val="20000"/>
        </a:spcBef>
        <a:spcAft>
          <a:spcPct val="0"/>
        </a:spcAft>
        <a:buFont typeface="Arial" pitchFamily="34" charset="0"/>
        <a:buChar char="•"/>
        <a:defRPr sz="2400" b="1" kern="1200">
          <a:solidFill>
            <a:srgbClr val="146737"/>
          </a:solidFill>
          <a:latin typeface="Arial" pitchFamily="34" charset="0"/>
          <a:ea typeface="+mn-ea"/>
          <a:cs typeface="Arial" pitchFamily="34" charset="0"/>
        </a:defRPr>
      </a:lvl1pPr>
      <a:lvl2pPr marL="739514" indent="-282476" algn="l" rtl="0" eaLnBrk="0" fontAlgn="base" hangingPunct="0">
        <a:spcBef>
          <a:spcPct val="20000"/>
        </a:spcBef>
        <a:spcAft>
          <a:spcPct val="0"/>
        </a:spcAft>
        <a:buFont typeface="Arial" pitchFamily="34" charset="0"/>
        <a:buChar char="–"/>
        <a:defRPr sz="2200" kern="1200">
          <a:solidFill>
            <a:srgbClr val="404040"/>
          </a:solidFill>
          <a:latin typeface="Arial" pitchFamily="34" charset="0"/>
          <a:ea typeface="+mn-ea"/>
          <a:cs typeface="Arial" pitchFamily="34" charset="0"/>
        </a:defRPr>
      </a:lvl2pPr>
      <a:lvl3pPr marL="1139426" indent="-225347"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3pPr>
      <a:lvl4pPr marL="1596465" indent="-225347"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4pPr>
      <a:lvl5pPr marL="2053504" indent="-225347"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11661" indent="-228334" algn="l" defTabSz="91333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328" indent="-228334" algn="l" defTabSz="91333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993" indent="-228334" algn="l" defTabSz="91333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656" indent="-228334" algn="l" defTabSz="91333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331" rtl="0" eaLnBrk="1" latinLnBrk="0" hangingPunct="1">
        <a:defRPr sz="1800" kern="1200">
          <a:solidFill>
            <a:schemeClr val="tx1"/>
          </a:solidFill>
          <a:latin typeface="+mn-lt"/>
          <a:ea typeface="+mn-ea"/>
          <a:cs typeface="+mn-cs"/>
        </a:defRPr>
      </a:lvl1pPr>
      <a:lvl2pPr marL="456668" algn="l" defTabSz="913331" rtl="0" eaLnBrk="1" latinLnBrk="0" hangingPunct="1">
        <a:defRPr sz="1800" kern="1200">
          <a:solidFill>
            <a:schemeClr val="tx1"/>
          </a:solidFill>
          <a:latin typeface="+mn-lt"/>
          <a:ea typeface="+mn-ea"/>
          <a:cs typeface="+mn-cs"/>
        </a:defRPr>
      </a:lvl2pPr>
      <a:lvl3pPr marL="913331" algn="l" defTabSz="913331" rtl="0" eaLnBrk="1" latinLnBrk="0" hangingPunct="1">
        <a:defRPr sz="1800" kern="1200">
          <a:solidFill>
            <a:schemeClr val="tx1"/>
          </a:solidFill>
          <a:latin typeface="+mn-lt"/>
          <a:ea typeface="+mn-ea"/>
          <a:cs typeface="+mn-cs"/>
        </a:defRPr>
      </a:lvl3pPr>
      <a:lvl4pPr marL="1369998" algn="l" defTabSz="913331" rtl="0" eaLnBrk="1" latinLnBrk="0" hangingPunct="1">
        <a:defRPr sz="1800" kern="1200">
          <a:solidFill>
            <a:schemeClr val="tx1"/>
          </a:solidFill>
          <a:latin typeface="+mn-lt"/>
          <a:ea typeface="+mn-ea"/>
          <a:cs typeface="+mn-cs"/>
        </a:defRPr>
      </a:lvl4pPr>
      <a:lvl5pPr marL="1826662" algn="l" defTabSz="913331" rtl="0" eaLnBrk="1" latinLnBrk="0" hangingPunct="1">
        <a:defRPr sz="1800" kern="1200">
          <a:solidFill>
            <a:schemeClr val="tx1"/>
          </a:solidFill>
          <a:latin typeface="+mn-lt"/>
          <a:ea typeface="+mn-ea"/>
          <a:cs typeface="+mn-cs"/>
        </a:defRPr>
      </a:lvl5pPr>
      <a:lvl6pPr marL="2283330" algn="l" defTabSz="913331" rtl="0" eaLnBrk="1" latinLnBrk="0" hangingPunct="1">
        <a:defRPr sz="1800" kern="1200">
          <a:solidFill>
            <a:schemeClr val="tx1"/>
          </a:solidFill>
          <a:latin typeface="+mn-lt"/>
          <a:ea typeface="+mn-ea"/>
          <a:cs typeface="+mn-cs"/>
        </a:defRPr>
      </a:lvl6pPr>
      <a:lvl7pPr marL="2739993" algn="l" defTabSz="913331" rtl="0" eaLnBrk="1" latinLnBrk="0" hangingPunct="1">
        <a:defRPr sz="1800" kern="1200">
          <a:solidFill>
            <a:schemeClr val="tx1"/>
          </a:solidFill>
          <a:latin typeface="+mn-lt"/>
          <a:ea typeface="+mn-ea"/>
          <a:cs typeface="+mn-cs"/>
        </a:defRPr>
      </a:lvl7pPr>
      <a:lvl8pPr marL="3196660" algn="l" defTabSz="913331" rtl="0" eaLnBrk="1" latinLnBrk="0" hangingPunct="1">
        <a:defRPr sz="1800" kern="1200">
          <a:solidFill>
            <a:schemeClr val="tx1"/>
          </a:solidFill>
          <a:latin typeface="+mn-lt"/>
          <a:ea typeface="+mn-ea"/>
          <a:cs typeface="+mn-cs"/>
        </a:defRPr>
      </a:lvl8pPr>
      <a:lvl9pPr marL="3653324" algn="l" defTabSz="91333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gif"/><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emf"/><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goodreads.com/author/show/14190.Galileo_Galilei"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21.jpeg"/><Relationship Id="rId3" Type="http://schemas.openxmlformats.org/officeDocument/2006/relationships/image" Target="../media/image11.jpeg"/><Relationship Id="rId7" Type="http://schemas.openxmlformats.org/officeDocument/2006/relationships/image" Target="../media/image15.JPG"/><Relationship Id="rId12" Type="http://schemas.openxmlformats.org/officeDocument/2006/relationships/image" Target="../media/image20.jpeg"/><Relationship Id="rId17" Type="http://schemas.openxmlformats.org/officeDocument/2006/relationships/image" Target="../media/image25.gif"/><Relationship Id="rId2" Type="http://schemas.openxmlformats.org/officeDocument/2006/relationships/image" Target="../media/image10.jpeg"/><Relationship Id="rId16"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14.jpeg"/><Relationship Id="rId11" Type="http://schemas.openxmlformats.org/officeDocument/2006/relationships/image" Target="../media/image19.gif"/><Relationship Id="rId5" Type="http://schemas.openxmlformats.org/officeDocument/2006/relationships/image" Target="../media/image13.jpeg"/><Relationship Id="rId15" Type="http://schemas.openxmlformats.org/officeDocument/2006/relationships/image" Target="../media/image23.gif"/><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 Id="rId5" Type="http://schemas.openxmlformats.org/officeDocument/2006/relationships/image" Target="../media/image29.jpe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32.jpe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244600"/>
            <a:ext cx="8115019" cy="523220"/>
          </a:xfrm>
          <a:prstGeom prst="rect">
            <a:avLst/>
          </a:prstGeom>
          <a:solidFill>
            <a:srgbClr val="FFFF99"/>
          </a:solidFill>
        </p:spPr>
        <p:txBody>
          <a:bodyPr wrap="square" rtlCol="0">
            <a:spAutoFit/>
          </a:bodyPr>
          <a:lstStyle/>
          <a:p>
            <a:pPr algn="ctr" defTabSz="457200" fontAlgn="auto">
              <a:spcBef>
                <a:spcPts val="0"/>
              </a:spcBef>
              <a:spcAft>
                <a:spcPts val="1200"/>
              </a:spcAft>
            </a:pPr>
            <a:r>
              <a:rPr lang="en-US" sz="2800" dirty="0" smtClean="0">
                <a:solidFill>
                  <a:srgbClr val="1F497D"/>
                </a:solidFill>
                <a:latin typeface="Avenir Next Condensed Demi Bold"/>
                <a:cs typeface="Avenir Next Condensed Demi Bold"/>
              </a:rPr>
              <a:t>Solving Grand Challenges in Energy Sciences </a:t>
            </a:r>
          </a:p>
        </p:txBody>
      </p:sp>
      <p:sp>
        <p:nvSpPr>
          <p:cNvPr id="4" name="Title 3"/>
          <p:cNvSpPr>
            <a:spLocks noGrp="1"/>
          </p:cNvSpPr>
          <p:nvPr>
            <p:ph type="title"/>
          </p:nvPr>
        </p:nvSpPr>
        <p:spPr/>
        <p:txBody>
          <a:bodyPr anchor="ctr"/>
          <a:lstStyle/>
          <a:p>
            <a:r>
              <a:rPr lang="en-US" dirty="0" smtClean="0"/>
              <a:t>Basic Research Needs for Innovation and Discovery of Transformative Experimental Tools</a:t>
            </a:r>
            <a:endParaRPr lang="en-US" dirty="0"/>
          </a:p>
        </p:txBody>
      </p:sp>
      <p:sp>
        <p:nvSpPr>
          <p:cNvPr id="3" name="TextBox 2"/>
          <p:cNvSpPr txBox="1"/>
          <p:nvPr/>
        </p:nvSpPr>
        <p:spPr>
          <a:xfrm>
            <a:off x="2254453" y="3136900"/>
            <a:ext cx="4685898" cy="1692771"/>
          </a:xfrm>
          <a:prstGeom prst="rect">
            <a:avLst/>
          </a:prstGeom>
          <a:noFill/>
        </p:spPr>
        <p:txBody>
          <a:bodyPr wrap="none" rtlCol="0">
            <a:spAutoFit/>
          </a:bodyPr>
          <a:lstStyle/>
          <a:p>
            <a:pPr algn="ctr"/>
            <a:r>
              <a:rPr lang="en-US" sz="2800" dirty="0" smtClean="0">
                <a:solidFill>
                  <a:srgbClr val="1F497D"/>
                </a:solidFill>
                <a:latin typeface="Avenir Next Condensed Demi Bold"/>
                <a:cs typeface="Avenir Next Condensed Demi Bold"/>
              </a:rPr>
              <a:t>Ali Belkacem</a:t>
            </a:r>
          </a:p>
          <a:p>
            <a:pPr algn="ctr"/>
            <a:endParaRPr lang="en-US" sz="2800" dirty="0" smtClean="0">
              <a:solidFill>
                <a:srgbClr val="1F497D"/>
              </a:solidFill>
              <a:latin typeface="Avenir Next Condensed Demi Bold"/>
              <a:cs typeface="Avenir Next Condensed Demi Bold"/>
            </a:endParaRPr>
          </a:p>
          <a:p>
            <a:pPr algn="ctr"/>
            <a:r>
              <a:rPr lang="en-US" sz="2400" dirty="0" smtClean="0">
                <a:solidFill>
                  <a:srgbClr val="1F497D"/>
                </a:solidFill>
                <a:latin typeface="Avenir Next Condensed Demi Bold"/>
                <a:cs typeface="Avenir Next Condensed Demi Bold"/>
              </a:rPr>
              <a:t>Lawrence Berkeley National Laboratory</a:t>
            </a:r>
          </a:p>
          <a:p>
            <a:pPr algn="ctr"/>
            <a:endParaRPr lang="en-US" sz="2400" dirty="0" smtClean="0">
              <a:solidFill>
                <a:srgbClr val="1F497D"/>
              </a:solidFill>
              <a:latin typeface="Avenir Next Condensed Demi Bold"/>
              <a:cs typeface="Avenir Next Condensed Demi Bold"/>
            </a:endParaRPr>
          </a:p>
        </p:txBody>
      </p:sp>
      <p:sp>
        <p:nvSpPr>
          <p:cNvPr id="6" name="TextBox 5"/>
          <p:cNvSpPr txBox="1"/>
          <p:nvPr/>
        </p:nvSpPr>
        <p:spPr>
          <a:xfrm>
            <a:off x="6632797" y="5676900"/>
            <a:ext cx="2441665" cy="400110"/>
          </a:xfrm>
          <a:prstGeom prst="rect">
            <a:avLst/>
          </a:prstGeom>
          <a:noFill/>
        </p:spPr>
        <p:txBody>
          <a:bodyPr wrap="none" rtlCol="0">
            <a:spAutoFit/>
          </a:bodyPr>
          <a:lstStyle/>
          <a:p>
            <a:r>
              <a:rPr lang="en-US" sz="2000" dirty="0" smtClean="0">
                <a:solidFill>
                  <a:srgbClr val="1F497D"/>
                </a:solidFill>
                <a:latin typeface="Avenir Next Condensed Demi Bold"/>
                <a:cs typeface="Avenir Next Condensed Demi Bold"/>
              </a:rPr>
              <a:t>BESAC June 9-10, 2016</a:t>
            </a:r>
          </a:p>
        </p:txBody>
      </p:sp>
    </p:spTree>
    <p:extLst>
      <p:ext uri="{BB962C8B-B14F-4D97-AF65-F5344CB8AC3E}">
        <p14:creationId xmlns:p14="http://schemas.microsoft.com/office/powerpoint/2010/main" val="19576657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Themes and Challenges</a:t>
            </a:r>
            <a:endParaRPr lang="en-US" dirty="0"/>
          </a:p>
        </p:txBody>
      </p:sp>
      <p:sp>
        <p:nvSpPr>
          <p:cNvPr id="3" name="Rectangle 2"/>
          <p:cNvSpPr/>
          <p:nvPr/>
        </p:nvSpPr>
        <p:spPr>
          <a:xfrm>
            <a:off x="19050" y="1009640"/>
            <a:ext cx="4451350" cy="2431435"/>
          </a:xfrm>
          <a:prstGeom prst="rect">
            <a:avLst/>
          </a:prstGeom>
          <a:ln>
            <a:noFill/>
          </a:ln>
        </p:spPr>
        <p:txBody>
          <a:bodyPr wrap="square">
            <a:spAutoFit/>
          </a:bodyPr>
          <a:lstStyle/>
          <a:p>
            <a:pPr algn="ctr"/>
            <a:r>
              <a:rPr lang="en-US" b="1" dirty="0" smtClean="0">
                <a:solidFill>
                  <a:schemeClr val="tx2"/>
                </a:solidFill>
                <a:latin typeface="Avenir Next Condensed Demi Bold"/>
                <a:cs typeface="Avenir Next Condensed Demi Bold"/>
              </a:rPr>
              <a:t>1. Chemical </a:t>
            </a:r>
            <a:r>
              <a:rPr lang="en-US" b="1" dirty="0">
                <a:solidFill>
                  <a:schemeClr val="tx2"/>
                </a:solidFill>
                <a:latin typeface="Avenir Next Condensed Demi Bold"/>
                <a:cs typeface="Avenir Next Condensed Demi Bold"/>
              </a:rPr>
              <a:t>reactions and transformations in functional environments</a:t>
            </a:r>
          </a:p>
          <a:p>
            <a:pPr algn="just"/>
            <a:r>
              <a:rPr lang="en-US" sz="1600" dirty="0"/>
              <a:t>Studying energy systems under functional conditions, and observing, measuring, and quantifying parameters simultaneously pose a serious challenge. Limited progress has been made over the decades due to the limitations associated with the various instrumentation and probes. </a:t>
            </a:r>
            <a:endParaRPr lang="en-US" sz="1600" b="1" dirty="0">
              <a:solidFill>
                <a:schemeClr val="tx2"/>
              </a:solidFill>
              <a:latin typeface="Avenir Next Condensed Demi Bold"/>
              <a:cs typeface="Avenir Next Condensed Demi Bold"/>
            </a:endParaRPr>
          </a:p>
        </p:txBody>
      </p:sp>
      <p:pic>
        <p:nvPicPr>
          <p:cNvPr id="4" name="Picture 3" descr="c4cy01720j-f1_hi-res.g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 y="3492500"/>
            <a:ext cx="3480198" cy="2520950"/>
          </a:xfrm>
          <a:prstGeom prst="rect">
            <a:avLst/>
          </a:prstGeom>
          <a:ln>
            <a:noFill/>
          </a:ln>
        </p:spPr>
      </p:pic>
      <p:sp>
        <p:nvSpPr>
          <p:cNvPr id="5" name="Rectangle 4"/>
          <p:cNvSpPr/>
          <p:nvPr/>
        </p:nvSpPr>
        <p:spPr>
          <a:xfrm>
            <a:off x="4616450" y="1003746"/>
            <a:ext cx="4527550" cy="2339102"/>
          </a:xfrm>
          <a:prstGeom prst="rect">
            <a:avLst/>
          </a:prstGeom>
        </p:spPr>
        <p:txBody>
          <a:bodyPr wrap="square">
            <a:spAutoFit/>
          </a:bodyPr>
          <a:lstStyle/>
          <a:p>
            <a:pPr algn="ctr"/>
            <a:r>
              <a:rPr lang="en-US" b="1" dirty="0" smtClean="0">
                <a:solidFill>
                  <a:schemeClr val="tx2"/>
                </a:solidFill>
                <a:latin typeface="Avenir Next Condensed Demi Bold"/>
                <a:cs typeface="Avenir Next Condensed Demi Bold"/>
              </a:rPr>
              <a:t>2. Imaging </a:t>
            </a:r>
            <a:r>
              <a:rPr lang="en-US" b="1" dirty="0">
                <a:solidFill>
                  <a:schemeClr val="tx2"/>
                </a:solidFill>
                <a:latin typeface="Avenir Next Condensed Demi Bold"/>
                <a:cs typeface="Avenir Next Condensed Demi Bold"/>
              </a:rPr>
              <a:t>materials far away from equilibrium</a:t>
            </a:r>
          </a:p>
          <a:p>
            <a:endParaRPr lang="en-US" sz="1600" dirty="0" smtClean="0"/>
          </a:p>
          <a:p>
            <a:pPr algn="just"/>
            <a:r>
              <a:rPr lang="en-US" sz="1600" dirty="0" smtClean="0"/>
              <a:t>Processes </a:t>
            </a:r>
            <a:r>
              <a:rPr lang="en-US" sz="1600" dirty="0"/>
              <a:t>that occur far away from equilibrium </a:t>
            </a:r>
            <a:r>
              <a:rPr lang="en-US" sz="1600" dirty="0" smtClean="0"/>
              <a:t>are </a:t>
            </a:r>
            <a:r>
              <a:rPr lang="en-US" sz="1600" dirty="0"/>
              <a:t>central to most areas of energy science. Most of the progress to date in understanding these phenomena has been made through the observation of materials in “frozen” states represented by spatially or temporally averaged structures </a:t>
            </a:r>
            <a:endParaRPr lang="en-US" sz="1600" b="1" dirty="0">
              <a:solidFill>
                <a:schemeClr val="tx2"/>
              </a:solidFill>
              <a:latin typeface="Avenir Next Condensed Demi Bold"/>
              <a:cs typeface="Avenir Next Condensed Demi Bold"/>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7232" b="25720"/>
          <a:stretch/>
        </p:blipFill>
        <p:spPr bwMode="auto">
          <a:xfrm>
            <a:off x="4743328" y="3394187"/>
            <a:ext cx="4273672" cy="828563"/>
          </a:xfrm>
          <a:prstGeom prst="rect">
            <a:avLst/>
          </a:prstGeom>
          <a:noFill/>
          <a:ln>
            <a:solidFill>
              <a:schemeClr val="tx1"/>
            </a:solidFill>
          </a:ln>
          <a:extLst>
            <a:ext uri="{53640926-AAD7-44d8-BBD7-CCE9431645EC}">
              <a14:shadowObscured xmlns="" xmlns:a14="http://schemas.microsoft.com/office/drawing/2010/main"/>
            </a:ext>
          </a:extLst>
        </p:spPr>
      </p:pic>
      <p:pic>
        <p:nvPicPr>
          <p:cNvPr id="7" name="image7.png" descr="Screen shot 2014-07-25 at 7.17.50 PM.png"/>
          <p:cNvPicPr/>
          <p:nvPr/>
        </p:nvPicPr>
        <p:blipFill>
          <a:blip r:embed="rId4">
            <a:extLst/>
          </a:blip>
          <a:srcRect l="2779" t="4535" r="10611" b="6427"/>
          <a:stretch>
            <a:fillRect/>
          </a:stretch>
        </p:blipFill>
        <p:spPr>
          <a:xfrm>
            <a:off x="4743328" y="4508499"/>
            <a:ext cx="1238372" cy="1320801"/>
          </a:xfrm>
          <a:prstGeom prst="rect">
            <a:avLst/>
          </a:prstGeom>
          <a:ln w="12700">
            <a:solidFill>
              <a:schemeClr val="tx1"/>
            </a:solidFill>
            <a:miter lim="400000"/>
          </a:ln>
        </p:spPr>
      </p:pic>
      <p:pic>
        <p:nvPicPr>
          <p:cNvPr id="8" name="Picture 7"/>
          <p:cNvPicPr>
            <a:picLocks noChangeAspect="1"/>
          </p:cNvPicPr>
          <p:nvPr/>
        </p:nvPicPr>
        <p:blipFill>
          <a:blip r:embed="rId5"/>
          <a:stretch>
            <a:fillRect/>
          </a:stretch>
        </p:blipFill>
        <p:spPr>
          <a:xfrm>
            <a:off x="6073931" y="4331239"/>
            <a:ext cx="2943069" cy="1739361"/>
          </a:xfrm>
          <a:prstGeom prst="rect">
            <a:avLst/>
          </a:prstGeom>
          <a:ln>
            <a:solidFill>
              <a:schemeClr val="tx1"/>
            </a:solidFill>
          </a:ln>
        </p:spPr>
      </p:pic>
    </p:spTree>
    <p:extLst>
      <p:ext uri="{BB962C8B-B14F-4D97-AF65-F5344CB8AC3E}">
        <p14:creationId xmlns:p14="http://schemas.microsoft.com/office/powerpoint/2010/main" val="5456956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Themes and Challenges</a:t>
            </a:r>
            <a:endParaRPr lang="en-US" dirty="0"/>
          </a:p>
        </p:txBody>
      </p:sp>
      <p:sp>
        <p:nvSpPr>
          <p:cNvPr id="3" name="Rectangle 2"/>
          <p:cNvSpPr/>
          <p:nvPr/>
        </p:nvSpPr>
        <p:spPr>
          <a:xfrm>
            <a:off x="19050" y="1009640"/>
            <a:ext cx="4451350" cy="2369880"/>
          </a:xfrm>
          <a:prstGeom prst="rect">
            <a:avLst/>
          </a:prstGeom>
          <a:ln>
            <a:noFill/>
          </a:ln>
        </p:spPr>
        <p:txBody>
          <a:bodyPr wrap="square">
            <a:spAutoFit/>
          </a:bodyPr>
          <a:lstStyle/>
          <a:p>
            <a:pPr algn="ctr"/>
            <a:r>
              <a:rPr lang="en-US" b="1" dirty="0" smtClean="0">
                <a:solidFill>
                  <a:schemeClr val="tx2"/>
                </a:solidFill>
                <a:latin typeface="Avenir Next Condensed Demi Bold"/>
                <a:cs typeface="Avenir Next Condensed Demi Bold"/>
              </a:rPr>
              <a:t>3. Heterogeneity </a:t>
            </a:r>
            <a:r>
              <a:rPr lang="en-US" b="1" dirty="0">
                <a:solidFill>
                  <a:schemeClr val="tx2"/>
                </a:solidFill>
                <a:latin typeface="Avenir Next Condensed Demi Bold"/>
                <a:cs typeface="Avenir Next Condensed Demi Bold"/>
              </a:rPr>
              <a:t>challenge across multiple length scales and time scales</a:t>
            </a:r>
          </a:p>
          <a:p>
            <a:pPr algn="just"/>
            <a:r>
              <a:rPr lang="en-US" sz="1600" dirty="0"/>
              <a:t>The ability to study heterogeneous materials and chemical systems in space and time under functional conditions is one of the biggest challenges in energy sciences. A fundamental obstacle remains to bridge the multiple spatial and temporal scales that are simultaneously </a:t>
            </a:r>
            <a:r>
              <a:rPr lang="en-US" sz="1600" dirty="0" smtClean="0"/>
              <a:t>relevant. </a:t>
            </a:r>
            <a:endParaRPr lang="en-US" sz="1600" b="1" dirty="0">
              <a:solidFill>
                <a:schemeClr val="tx2"/>
              </a:solidFill>
              <a:latin typeface="Avenir Next Condensed Demi Bold"/>
              <a:cs typeface="Avenir Next Condensed Demi Bold"/>
            </a:endParaRPr>
          </a:p>
        </p:txBody>
      </p:sp>
      <p:sp>
        <p:nvSpPr>
          <p:cNvPr id="5" name="Rectangle 4"/>
          <p:cNvSpPr/>
          <p:nvPr/>
        </p:nvSpPr>
        <p:spPr>
          <a:xfrm>
            <a:off x="4616450" y="1003746"/>
            <a:ext cx="4527550" cy="1692771"/>
          </a:xfrm>
          <a:prstGeom prst="rect">
            <a:avLst/>
          </a:prstGeom>
        </p:spPr>
        <p:txBody>
          <a:bodyPr wrap="square">
            <a:spAutoFit/>
          </a:bodyPr>
          <a:lstStyle/>
          <a:p>
            <a:pPr algn="ctr"/>
            <a:r>
              <a:rPr lang="en-US" b="1" dirty="0" smtClean="0">
                <a:solidFill>
                  <a:schemeClr val="tx2"/>
                </a:solidFill>
                <a:latin typeface="Avenir Next Condensed Demi Bold"/>
                <a:cs typeface="Avenir Next Condensed Demi Bold"/>
              </a:rPr>
              <a:t>4. Integration </a:t>
            </a:r>
            <a:r>
              <a:rPr lang="en-US" b="1" dirty="0">
                <a:solidFill>
                  <a:schemeClr val="tx2"/>
                </a:solidFill>
                <a:latin typeface="Avenir Next Condensed Demi Bold"/>
                <a:cs typeface="Avenir Next Condensed Demi Bold"/>
              </a:rPr>
              <a:t>of instrumentation with theory and computation</a:t>
            </a:r>
          </a:p>
          <a:p>
            <a:pPr algn="just"/>
            <a:r>
              <a:rPr lang="en-US" sz="1600" dirty="0" smtClean="0"/>
              <a:t>To </a:t>
            </a:r>
            <a:r>
              <a:rPr lang="en-US" sz="1600" dirty="0"/>
              <a:t>meet the spatiotemporal heterogeneity challenge in energy sciences there is a critical need to integrate instrumentation, innovative algorithms, theory and applied mathematics</a:t>
            </a:r>
            <a:r>
              <a:rPr lang="en-US" sz="2000" dirty="0"/>
              <a:t>. </a:t>
            </a:r>
            <a:endParaRPr lang="en-US" b="1" dirty="0">
              <a:solidFill>
                <a:schemeClr val="tx2"/>
              </a:solidFill>
              <a:latin typeface="Avenir Next Condensed Demi Bold"/>
              <a:cs typeface="Avenir Next Condensed Demi Bold"/>
            </a:endParaRPr>
          </a:p>
        </p:txBody>
      </p:sp>
      <p:pic>
        <p:nvPicPr>
          <p:cNvPr id="10" name="Picture 48"/>
          <p:cNvPicPr>
            <a:picLocks noChangeAspect="1" noChangeArrowheads="1"/>
          </p:cNvPicPr>
          <p:nvPr/>
        </p:nvPicPr>
        <p:blipFill>
          <a:blip r:embed="rId2"/>
          <a:srcRect/>
          <a:stretch>
            <a:fillRect/>
          </a:stretch>
        </p:blipFill>
        <p:spPr bwMode="auto">
          <a:xfrm>
            <a:off x="6399991" y="2717800"/>
            <a:ext cx="2302462" cy="1631950"/>
          </a:xfrm>
          <a:prstGeom prst="rect">
            <a:avLst/>
          </a:prstGeom>
          <a:noFill/>
          <a:ln w="9525">
            <a:noFill/>
            <a:miter lim="800000"/>
            <a:headEnd/>
            <a:tailEnd/>
          </a:ln>
        </p:spPr>
      </p:pic>
      <p:pic>
        <p:nvPicPr>
          <p:cNvPr id="11" name="Picture 10"/>
          <p:cNvPicPr>
            <a:picLocks noChangeAspect="1"/>
          </p:cNvPicPr>
          <p:nvPr/>
        </p:nvPicPr>
        <p:blipFill>
          <a:blip r:embed="rId3"/>
          <a:stretch>
            <a:fillRect/>
          </a:stretch>
        </p:blipFill>
        <p:spPr>
          <a:xfrm>
            <a:off x="6318249" y="4457700"/>
            <a:ext cx="2724599" cy="1689321"/>
          </a:xfrm>
          <a:prstGeom prst="rect">
            <a:avLst/>
          </a:prstGeom>
          <a:ln>
            <a:solidFill>
              <a:srgbClr val="376092"/>
            </a:solidFill>
          </a:ln>
        </p:spPr>
      </p:pic>
      <p:pic>
        <p:nvPicPr>
          <p:cNvPr id="12" name="image39.png"/>
          <p:cNvPicPr>
            <a:picLocks noChangeAspect="1"/>
          </p:cNvPicPr>
          <p:nvPr/>
        </p:nvPicPr>
        <p:blipFill>
          <a:blip r:embed="rId4">
            <a:extLst/>
          </a:blip>
          <a:stretch>
            <a:fillRect/>
          </a:stretch>
        </p:blipFill>
        <p:spPr>
          <a:xfrm>
            <a:off x="4923616" y="2821255"/>
            <a:ext cx="1102534" cy="1130299"/>
          </a:xfrm>
          <a:prstGeom prst="rect">
            <a:avLst/>
          </a:prstGeom>
          <a:ln w="12700">
            <a:miter lim="400000"/>
          </a:ln>
        </p:spPr>
      </p:pic>
      <p:pic>
        <p:nvPicPr>
          <p:cNvPr id="13" name="image48.png"/>
          <p:cNvPicPr>
            <a:picLocks noChangeAspect="1"/>
          </p:cNvPicPr>
          <p:nvPr/>
        </p:nvPicPr>
        <p:blipFill>
          <a:blip r:embed="rId5">
            <a:extLst/>
          </a:blip>
          <a:stretch>
            <a:fillRect/>
          </a:stretch>
        </p:blipFill>
        <p:spPr>
          <a:xfrm>
            <a:off x="4823146" y="5041900"/>
            <a:ext cx="1363779" cy="1117600"/>
          </a:xfrm>
          <a:prstGeom prst="rect">
            <a:avLst/>
          </a:prstGeom>
          <a:ln w="12700" cap="flat">
            <a:noFill/>
            <a:miter lim="400000"/>
          </a:ln>
          <a:effectLst/>
        </p:spPr>
      </p:pic>
      <p:pic>
        <p:nvPicPr>
          <p:cNvPr id="14" name="image33.png"/>
          <p:cNvPicPr>
            <a:picLocks noChangeAspect="1"/>
          </p:cNvPicPr>
          <p:nvPr/>
        </p:nvPicPr>
        <p:blipFill>
          <a:blip r:embed="rId6">
            <a:extLst/>
          </a:blip>
          <a:stretch>
            <a:fillRect/>
          </a:stretch>
        </p:blipFill>
        <p:spPr>
          <a:xfrm>
            <a:off x="4889500" y="4071470"/>
            <a:ext cx="1247174" cy="849779"/>
          </a:xfrm>
          <a:prstGeom prst="rect">
            <a:avLst/>
          </a:prstGeom>
          <a:ln w="63500">
            <a:solidFill>
              <a:srgbClr val="000000"/>
            </a:solidFill>
            <a:miter lim="400000"/>
          </a:ln>
        </p:spPr>
      </p:pic>
      <p:pic>
        <p:nvPicPr>
          <p:cNvPr id="24" name="Picture 23" descr="nchem.1403-f4_Zeolite.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67444" y="4457700"/>
            <a:ext cx="1880094" cy="1621730"/>
          </a:xfrm>
          <a:prstGeom prst="rect">
            <a:avLst/>
          </a:prstGeom>
        </p:spPr>
      </p:pic>
      <p:sp>
        <p:nvSpPr>
          <p:cNvPr id="25" name="Rectangle 24"/>
          <p:cNvSpPr/>
          <p:nvPr/>
        </p:nvSpPr>
        <p:spPr>
          <a:xfrm>
            <a:off x="2120406" y="6051778"/>
            <a:ext cx="2273300" cy="215444"/>
          </a:xfrm>
          <a:prstGeom prst="rect">
            <a:avLst/>
          </a:prstGeom>
        </p:spPr>
        <p:txBody>
          <a:bodyPr wrap="square">
            <a:spAutoFit/>
          </a:bodyPr>
          <a:lstStyle/>
          <a:p>
            <a:r>
              <a:rPr lang="en-US" sz="800" dirty="0"/>
              <a:t>Mitchell et al., Nature Chemistry 4, 825 (2012)</a:t>
            </a:r>
          </a:p>
        </p:txBody>
      </p:sp>
      <p:pic>
        <p:nvPicPr>
          <p:cNvPr id="29" name="Picture 28"/>
          <p:cNvPicPr>
            <a:picLocks noChangeAspect="1"/>
          </p:cNvPicPr>
          <p:nvPr/>
        </p:nvPicPr>
        <p:blipFill>
          <a:blip r:embed="rId8"/>
          <a:stretch>
            <a:fillRect/>
          </a:stretch>
        </p:blipFill>
        <p:spPr>
          <a:xfrm>
            <a:off x="1931712" y="3162301"/>
            <a:ext cx="2519637" cy="1231900"/>
          </a:xfrm>
          <a:prstGeom prst="rect">
            <a:avLst/>
          </a:prstGeom>
          <a:ln>
            <a:solidFill>
              <a:schemeClr val="tx1"/>
            </a:solidFill>
          </a:ln>
        </p:spPr>
      </p:pic>
      <p:pic>
        <p:nvPicPr>
          <p:cNvPr id="30" name="Picture 29"/>
          <p:cNvPicPr>
            <a:picLocks noChangeAspect="1"/>
          </p:cNvPicPr>
          <p:nvPr/>
        </p:nvPicPr>
        <p:blipFill rotWithShape="1">
          <a:blip r:embed="rId9"/>
          <a:srcRect l="18335" t="4353" r="18870"/>
          <a:stretch/>
        </p:blipFill>
        <p:spPr>
          <a:xfrm>
            <a:off x="31749" y="3676650"/>
            <a:ext cx="1878793" cy="2146300"/>
          </a:xfrm>
          <a:prstGeom prst="rect">
            <a:avLst/>
          </a:prstGeom>
          <a:ln>
            <a:solidFill>
              <a:schemeClr val="tx1"/>
            </a:solidFill>
          </a:ln>
        </p:spPr>
      </p:pic>
      <p:sp>
        <p:nvSpPr>
          <p:cNvPr id="4" name="Rectangle 3"/>
          <p:cNvSpPr/>
          <p:nvPr/>
        </p:nvSpPr>
        <p:spPr bwMode="auto">
          <a:xfrm>
            <a:off x="4750608" y="2717800"/>
            <a:ext cx="1510491" cy="34671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6109156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ChangeArrowheads="1"/>
          </p:cNvSpPr>
          <p:nvPr/>
        </p:nvSpPr>
        <p:spPr bwMode="auto">
          <a:xfrm>
            <a:off x="90488" y="2574191"/>
            <a:ext cx="4433887"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fontAlgn="auto">
              <a:spcBef>
                <a:spcPts val="0"/>
              </a:spcBef>
              <a:spcAft>
                <a:spcPts val="0"/>
              </a:spcAft>
            </a:pPr>
            <a:r>
              <a:rPr lang="en-US" altLang="en-US" sz="1600" b="1">
                <a:solidFill>
                  <a:prstClr val="black"/>
                </a:solidFill>
                <a:cs typeface="+mn-cs"/>
              </a:rPr>
              <a:t>Potential scientific impact</a:t>
            </a:r>
          </a:p>
        </p:txBody>
      </p:sp>
      <p:sp>
        <p:nvSpPr>
          <p:cNvPr id="7172" name="Rectangle 3"/>
          <p:cNvSpPr>
            <a:spLocks noChangeArrowheads="1"/>
          </p:cNvSpPr>
          <p:nvPr/>
        </p:nvSpPr>
        <p:spPr bwMode="auto">
          <a:xfrm>
            <a:off x="4648200" y="3200400"/>
            <a:ext cx="4434840"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fontAlgn="auto">
              <a:spcBef>
                <a:spcPts val="0"/>
              </a:spcBef>
              <a:spcAft>
                <a:spcPts val="0"/>
              </a:spcAft>
            </a:pPr>
            <a:r>
              <a:rPr lang="en-US" altLang="en-US" sz="1600" b="1" dirty="0">
                <a:solidFill>
                  <a:prstClr val="black"/>
                </a:solidFill>
                <a:cs typeface="+mn-cs"/>
              </a:rPr>
              <a:t>Potential </a:t>
            </a:r>
            <a:r>
              <a:rPr lang="en-US" altLang="en-US" sz="1600" b="1" dirty="0" smtClean="0">
                <a:solidFill>
                  <a:prstClr val="black"/>
                </a:solidFill>
                <a:cs typeface="+mn-cs"/>
              </a:rPr>
              <a:t>impact on energy technology</a:t>
            </a:r>
            <a:endParaRPr lang="en-US" altLang="en-US" sz="1600" b="1" dirty="0">
              <a:solidFill>
                <a:prstClr val="black"/>
              </a:solidFill>
              <a:cs typeface="+mn-cs"/>
            </a:endParaRPr>
          </a:p>
        </p:txBody>
      </p:sp>
      <p:sp>
        <p:nvSpPr>
          <p:cNvPr id="7173" name="Rectangle 4"/>
          <p:cNvSpPr>
            <a:spLocks noChangeArrowheads="1"/>
          </p:cNvSpPr>
          <p:nvPr/>
        </p:nvSpPr>
        <p:spPr bwMode="auto">
          <a:xfrm>
            <a:off x="4583113" y="866775"/>
            <a:ext cx="4433887"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fontAlgn="auto">
              <a:spcBef>
                <a:spcPts val="0"/>
              </a:spcBef>
              <a:spcAft>
                <a:spcPts val="0"/>
              </a:spcAft>
            </a:pPr>
            <a:r>
              <a:rPr lang="en-US" altLang="en-US" sz="1600" b="1" dirty="0">
                <a:solidFill>
                  <a:prstClr val="black"/>
                </a:solidFill>
                <a:cs typeface="+mn-cs"/>
              </a:rPr>
              <a:t>Summary of research direction</a:t>
            </a:r>
          </a:p>
        </p:txBody>
      </p:sp>
      <p:sp>
        <p:nvSpPr>
          <p:cNvPr id="7174" name="Rectangle 5"/>
          <p:cNvSpPr>
            <a:spLocks noChangeArrowheads="1"/>
          </p:cNvSpPr>
          <p:nvPr/>
        </p:nvSpPr>
        <p:spPr bwMode="auto">
          <a:xfrm>
            <a:off x="90488" y="866775"/>
            <a:ext cx="4433887"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fontAlgn="auto">
              <a:spcBef>
                <a:spcPts val="0"/>
              </a:spcBef>
              <a:spcAft>
                <a:spcPts val="0"/>
              </a:spcAft>
            </a:pPr>
            <a:r>
              <a:rPr lang="en-US" altLang="en-US" sz="1600" b="1" dirty="0">
                <a:solidFill>
                  <a:prstClr val="black"/>
                </a:solidFill>
                <a:cs typeface="+mn-cs"/>
              </a:rPr>
              <a:t>Scientific challenges</a:t>
            </a:r>
          </a:p>
        </p:txBody>
      </p:sp>
      <p:sp>
        <p:nvSpPr>
          <p:cNvPr id="7175" name="Rectangle 6"/>
          <p:cNvSpPr>
            <a:spLocks noGrp="1" noChangeArrowheads="1"/>
          </p:cNvSpPr>
          <p:nvPr>
            <p:ph type="title"/>
          </p:nvPr>
        </p:nvSpPr>
        <p:spPr>
          <a:xfrm>
            <a:off x="0" y="0"/>
            <a:ext cx="9144000" cy="866776"/>
          </a:xfrm>
        </p:spPr>
        <p:txBody>
          <a:bodyPr/>
          <a:lstStyle/>
          <a:p>
            <a:pPr>
              <a:spcBef>
                <a:spcPts val="0"/>
              </a:spcBef>
            </a:pPr>
            <a:r>
              <a:rPr lang="en-US" altLang="en-US" sz="1600" b="1" dirty="0"/>
              <a:t>Panel 1. </a:t>
            </a:r>
            <a:r>
              <a:rPr lang="en-US" sz="1600" b="1" dirty="0"/>
              <a:t>Chemical reactions and transformations in functional </a:t>
            </a:r>
            <a:r>
              <a:rPr lang="en-US" sz="1600" b="1" dirty="0" smtClean="0"/>
              <a:t>environments</a:t>
            </a:r>
            <a:br>
              <a:rPr lang="en-US" sz="1600" b="1" dirty="0" smtClean="0"/>
            </a:br>
            <a:r>
              <a:rPr lang="en-US" sz="1600" b="1" dirty="0" smtClean="0">
                <a:solidFill>
                  <a:srgbClr val="000000"/>
                </a:solidFill>
              </a:rPr>
              <a:t>Designing</a:t>
            </a:r>
            <a:r>
              <a:rPr lang="en-US" sz="1600" b="1" dirty="0">
                <a:solidFill>
                  <a:srgbClr val="000000"/>
                </a:solidFill>
              </a:rPr>
              <a:t>, Creating, and Probing Local </a:t>
            </a:r>
            <a:r>
              <a:rPr lang="en-US" sz="1600" b="1" dirty="0" smtClean="0">
                <a:solidFill>
                  <a:srgbClr val="000000"/>
                </a:solidFill>
              </a:rPr>
              <a:t>Functionality at High Resolution</a:t>
            </a:r>
            <a:endParaRPr lang="en-US" sz="1600" b="1" dirty="0">
              <a:solidFill>
                <a:srgbClr val="000000"/>
              </a:solidFill>
            </a:endParaRPr>
          </a:p>
        </p:txBody>
      </p:sp>
      <p:sp>
        <p:nvSpPr>
          <p:cNvPr id="7178" name="Text Box 9"/>
          <p:cNvSpPr txBox="1">
            <a:spLocks noChangeArrowheads="1"/>
          </p:cNvSpPr>
          <p:nvPr/>
        </p:nvSpPr>
        <p:spPr bwMode="auto">
          <a:xfrm>
            <a:off x="4625181" y="1361182"/>
            <a:ext cx="4366419" cy="1723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marL="225425" lvl="1" indent="-225425" fontAlgn="auto">
              <a:spcBef>
                <a:spcPts val="0"/>
              </a:spcBef>
              <a:spcAft>
                <a:spcPts val="600"/>
              </a:spcAft>
              <a:buFont typeface="Arial"/>
              <a:buChar char="•"/>
            </a:pPr>
            <a:r>
              <a:rPr lang="en-US" altLang="en-US" sz="1600" dirty="0" smtClean="0">
                <a:solidFill>
                  <a:srgbClr val="000000"/>
                </a:solidFill>
                <a:cs typeface="+mn-cs"/>
              </a:rPr>
              <a:t>Detect and design activity </a:t>
            </a:r>
            <a:r>
              <a:rPr lang="en-US" altLang="en-US" sz="1600" dirty="0">
                <a:solidFill>
                  <a:srgbClr val="000000"/>
                </a:solidFill>
                <a:cs typeface="+mn-cs"/>
              </a:rPr>
              <a:t>at individual reactive </a:t>
            </a:r>
            <a:r>
              <a:rPr lang="en-US" altLang="en-US" sz="1600" dirty="0" smtClean="0">
                <a:solidFill>
                  <a:srgbClr val="000000"/>
                </a:solidFill>
                <a:cs typeface="+mn-cs"/>
              </a:rPr>
              <a:t>sites</a:t>
            </a:r>
          </a:p>
          <a:p>
            <a:pPr marL="225425" lvl="1" indent="-225425" fontAlgn="auto">
              <a:spcBef>
                <a:spcPts val="0"/>
              </a:spcBef>
              <a:spcAft>
                <a:spcPts val="600"/>
              </a:spcAft>
              <a:buFont typeface="Arial"/>
              <a:buChar char="•"/>
            </a:pPr>
            <a:r>
              <a:rPr lang="en-US" altLang="en-US" sz="1600" dirty="0" smtClean="0">
                <a:solidFill>
                  <a:srgbClr val="000000"/>
                </a:solidFill>
                <a:cs typeface="+mn-cs"/>
              </a:rPr>
              <a:t>Elucidate and tailor local </a:t>
            </a:r>
            <a:r>
              <a:rPr lang="en-US" sz="1600" dirty="0" smtClean="0">
                <a:solidFill>
                  <a:srgbClr val="000000"/>
                </a:solidFill>
                <a:cs typeface="+mn-cs"/>
              </a:rPr>
              <a:t>transport </a:t>
            </a:r>
            <a:r>
              <a:rPr lang="en-US" altLang="en-US" sz="1600" dirty="0" smtClean="0">
                <a:solidFill>
                  <a:srgbClr val="000000"/>
                </a:solidFill>
                <a:cs typeface="+mn-cs"/>
              </a:rPr>
              <a:t>at defects </a:t>
            </a:r>
          </a:p>
          <a:p>
            <a:pPr marL="225425" lvl="1" indent="-225425" fontAlgn="auto">
              <a:spcBef>
                <a:spcPts val="0"/>
              </a:spcBef>
              <a:spcAft>
                <a:spcPts val="600"/>
              </a:spcAft>
              <a:buFont typeface="Arial"/>
              <a:buChar char="•"/>
            </a:pPr>
            <a:r>
              <a:rPr lang="en-US" altLang="en-US" sz="1600" dirty="0" smtClean="0">
                <a:solidFill>
                  <a:srgbClr val="000000"/>
                </a:solidFill>
                <a:cs typeface="+mn-cs"/>
              </a:rPr>
              <a:t>Investigate and control multiphase processes at and near complex interfaces</a:t>
            </a:r>
          </a:p>
        </p:txBody>
      </p:sp>
      <p:sp>
        <p:nvSpPr>
          <p:cNvPr id="7179" name="Text Box 10"/>
          <p:cNvSpPr txBox="1">
            <a:spLocks noChangeArrowheads="1"/>
          </p:cNvSpPr>
          <p:nvPr/>
        </p:nvSpPr>
        <p:spPr bwMode="auto">
          <a:xfrm>
            <a:off x="152400" y="1371600"/>
            <a:ext cx="4341812"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fontAlgn="auto">
              <a:spcBef>
                <a:spcPts val="0"/>
              </a:spcBef>
              <a:spcAft>
                <a:spcPts val="0"/>
              </a:spcAft>
            </a:pPr>
            <a:r>
              <a:rPr lang="en-US" altLang="en-US" sz="1600" dirty="0">
                <a:cs typeface="+mn-cs"/>
              </a:rPr>
              <a:t>Understanding </a:t>
            </a:r>
            <a:r>
              <a:rPr lang="en-US" altLang="en-US" sz="1600" dirty="0" smtClean="0">
                <a:cs typeface="+mn-cs"/>
              </a:rPr>
              <a:t>and controlling transformations using high spatial and energy resolution techniques </a:t>
            </a:r>
            <a:r>
              <a:rPr lang="en-US" altLang="en-US" sz="1600" dirty="0">
                <a:cs typeface="+mn-cs"/>
              </a:rPr>
              <a:t>in complex functional environments </a:t>
            </a:r>
            <a:endParaRPr lang="en-US" altLang="en-US" sz="1600" dirty="0" smtClean="0">
              <a:cs typeface="+mn-cs"/>
            </a:endParaRPr>
          </a:p>
        </p:txBody>
      </p:sp>
      <p:sp>
        <p:nvSpPr>
          <p:cNvPr id="7181" name="Text Box 12"/>
          <p:cNvSpPr txBox="1">
            <a:spLocks noChangeArrowheads="1"/>
          </p:cNvSpPr>
          <p:nvPr/>
        </p:nvSpPr>
        <p:spPr bwMode="auto">
          <a:xfrm>
            <a:off x="76202" y="2955191"/>
            <a:ext cx="4571998" cy="3293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marL="225425" indent="-225425" fontAlgn="auto">
              <a:spcBef>
                <a:spcPts val="0"/>
              </a:spcBef>
              <a:spcAft>
                <a:spcPts val="0"/>
              </a:spcAft>
              <a:buFont typeface="Arial"/>
              <a:buChar char="•"/>
            </a:pPr>
            <a:r>
              <a:rPr lang="en-US" sz="1600" dirty="0" smtClean="0">
                <a:solidFill>
                  <a:srgbClr val="000000"/>
                </a:solidFill>
                <a:cs typeface="+mn-cs"/>
              </a:rPr>
              <a:t>Time</a:t>
            </a:r>
            <a:r>
              <a:rPr lang="en-US" sz="1600" dirty="0">
                <a:solidFill>
                  <a:srgbClr val="000000"/>
                </a:solidFill>
                <a:cs typeface="+mn-cs"/>
              </a:rPr>
              <a:t>-resolved, high-resolution 3D imaging of interfaces across solids, liquids, and gases</a:t>
            </a:r>
            <a:r>
              <a:rPr lang="en-US" sz="1600" b="1" dirty="0">
                <a:solidFill>
                  <a:srgbClr val="000000"/>
                </a:solidFill>
                <a:cs typeface="+mn-cs"/>
              </a:rPr>
              <a:t>,</a:t>
            </a:r>
            <a:r>
              <a:rPr lang="en-US" sz="1600" dirty="0">
                <a:solidFill>
                  <a:srgbClr val="000000"/>
                </a:solidFill>
                <a:cs typeface="+mn-cs"/>
              </a:rPr>
              <a:t> under </a:t>
            </a:r>
            <a:r>
              <a:rPr lang="en-US" sz="1600" i="1" dirty="0">
                <a:solidFill>
                  <a:srgbClr val="000000"/>
                </a:solidFill>
                <a:cs typeface="+mn-cs"/>
              </a:rPr>
              <a:t>in situ </a:t>
            </a:r>
            <a:r>
              <a:rPr lang="en-US" sz="1600" dirty="0">
                <a:solidFill>
                  <a:srgbClr val="000000"/>
                </a:solidFill>
                <a:cs typeface="+mn-cs"/>
              </a:rPr>
              <a:t>and </a:t>
            </a:r>
            <a:r>
              <a:rPr lang="en-US" sz="1600" i="1" dirty="0">
                <a:solidFill>
                  <a:srgbClr val="000000"/>
                </a:solidFill>
                <a:cs typeface="+mn-cs"/>
              </a:rPr>
              <a:t>operando</a:t>
            </a:r>
            <a:r>
              <a:rPr lang="en-US" sz="1600" dirty="0">
                <a:solidFill>
                  <a:srgbClr val="000000"/>
                </a:solidFill>
                <a:cs typeface="+mn-cs"/>
              </a:rPr>
              <a:t> conditions</a:t>
            </a:r>
          </a:p>
          <a:p>
            <a:pPr marL="225425" indent="-225425" fontAlgn="auto">
              <a:spcBef>
                <a:spcPts val="0"/>
              </a:spcBef>
              <a:spcAft>
                <a:spcPts val="0"/>
              </a:spcAft>
              <a:buFont typeface="Arial"/>
              <a:buChar char="•"/>
            </a:pPr>
            <a:r>
              <a:rPr lang="en-US" sz="1600" dirty="0">
                <a:solidFill>
                  <a:srgbClr val="000000"/>
                </a:solidFill>
                <a:cs typeface="+mn-cs"/>
              </a:rPr>
              <a:t>Develop more sensitive local probes, including approaches that exploit quantum </a:t>
            </a:r>
            <a:r>
              <a:rPr lang="en-US" sz="1600" dirty="0" smtClean="0">
                <a:solidFill>
                  <a:srgbClr val="000000"/>
                </a:solidFill>
                <a:cs typeface="+mn-cs"/>
              </a:rPr>
              <a:t>technologies</a:t>
            </a:r>
          </a:p>
          <a:p>
            <a:pPr marL="225425" indent="-225425" fontAlgn="auto">
              <a:spcBef>
                <a:spcPts val="0"/>
              </a:spcBef>
              <a:spcAft>
                <a:spcPts val="0"/>
              </a:spcAft>
              <a:buFont typeface="Arial"/>
              <a:buChar char="•"/>
            </a:pPr>
            <a:r>
              <a:rPr lang="en-US" sz="1600" dirty="0">
                <a:solidFill>
                  <a:srgbClr val="000000"/>
                </a:solidFill>
                <a:cs typeface="+mn-cs"/>
              </a:rPr>
              <a:t>Determine real active species in a complex environment</a:t>
            </a:r>
          </a:p>
          <a:p>
            <a:pPr marL="225425" indent="-225425" fontAlgn="auto">
              <a:spcBef>
                <a:spcPts val="0"/>
              </a:spcBef>
              <a:spcAft>
                <a:spcPts val="0"/>
              </a:spcAft>
              <a:buFont typeface="Arial"/>
              <a:buChar char="•"/>
            </a:pPr>
            <a:r>
              <a:rPr lang="en-US" sz="1600" dirty="0">
                <a:solidFill>
                  <a:srgbClr val="000000"/>
                </a:solidFill>
                <a:cs typeface="+mn-cs"/>
              </a:rPr>
              <a:t>Elucidate contributions of bulk versus surface defects in charge transport processes </a:t>
            </a:r>
          </a:p>
          <a:p>
            <a:pPr marL="225425" indent="-225425" fontAlgn="auto">
              <a:spcBef>
                <a:spcPts val="0"/>
              </a:spcBef>
              <a:spcAft>
                <a:spcPts val="0"/>
              </a:spcAft>
              <a:buFont typeface="Arial"/>
              <a:buChar char="•"/>
            </a:pPr>
            <a:r>
              <a:rPr lang="en-US" sz="1600" dirty="0">
                <a:solidFill>
                  <a:srgbClr val="000000"/>
                </a:solidFill>
                <a:cs typeface="+mn-cs"/>
              </a:rPr>
              <a:t>Differentiating properties associate with local versus collective phenomena</a:t>
            </a:r>
          </a:p>
          <a:p>
            <a:pPr marL="225425" indent="-225425" fontAlgn="auto">
              <a:spcBef>
                <a:spcPts val="0"/>
              </a:spcBef>
              <a:spcAft>
                <a:spcPts val="0"/>
              </a:spcAft>
              <a:buFont typeface="Arial"/>
              <a:buChar char="•"/>
            </a:pPr>
            <a:r>
              <a:rPr lang="en-US" sz="1600" dirty="0">
                <a:solidFill>
                  <a:srgbClr val="000000"/>
                </a:solidFill>
                <a:cs typeface="+mn-cs"/>
              </a:rPr>
              <a:t>Novel functional catalysts and </a:t>
            </a:r>
            <a:r>
              <a:rPr lang="en-US" sz="1600" dirty="0" smtClean="0">
                <a:solidFill>
                  <a:srgbClr val="000000"/>
                </a:solidFill>
                <a:cs typeface="+mn-cs"/>
              </a:rPr>
              <a:t>materials</a:t>
            </a:r>
            <a:endParaRPr lang="en-US" sz="1600" dirty="0">
              <a:solidFill>
                <a:srgbClr val="000000"/>
              </a:solidFill>
              <a:cs typeface="+mn-cs"/>
            </a:endParaRPr>
          </a:p>
        </p:txBody>
      </p:sp>
      <p:sp>
        <p:nvSpPr>
          <p:cNvPr id="7183" name="Text Box 16"/>
          <p:cNvSpPr txBox="1">
            <a:spLocks noChangeArrowheads="1"/>
          </p:cNvSpPr>
          <p:nvPr/>
        </p:nvSpPr>
        <p:spPr bwMode="auto">
          <a:xfrm>
            <a:off x="4648200" y="3733800"/>
            <a:ext cx="4343400"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marL="285750" indent="-285750" fontAlgn="auto">
              <a:spcBef>
                <a:spcPts val="0"/>
              </a:spcBef>
              <a:spcAft>
                <a:spcPts val="0"/>
              </a:spcAft>
              <a:buFont typeface="Arial"/>
              <a:buChar char="•"/>
            </a:pPr>
            <a:r>
              <a:rPr lang="en-US" altLang="en-US" sz="1600" dirty="0">
                <a:solidFill>
                  <a:srgbClr val="000000"/>
                </a:solidFill>
                <a:cs typeface="+mn-cs"/>
              </a:rPr>
              <a:t>Thermo-, photo-, electro- catalysis</a:t>
            </a:r>
          </a:p>
          <a:p>
            <a:pPr marL="285750" indent="-285750" fontAlgn="auto">
              <a:spcBef>
                <a:spcPts val="0"/>
              </a:spcBef>
              <a:spcAft>
                <a:spcPts val="0"/>
              </a:spcAft>
              <a:buFont typeface="Arial"/>
              <a:buChar char="•"/>
            </a:pPr>
            <a:r>
              <a:rPr lang="en-US" altLang="en-US" sz="1600" dirty="0">
                <a:solidFill>
                  <a:srgbClr val="000000"/>
                </a:solidFill>
                <a:cs typeface="+mn-cs"/>
              </a:rPr>
              <a:t>Energy conversion and storage </a:t>
            </a:r>
          </a:p>
          <a:p>
            <a:pPr marL="285750" indent="-285750" fontAlgn="auto">
              <a:spcBef>
                <a:spcPts val="0"/>
              </a:spcBef>
              <a:spcAft>
                <a:spcPts val="0"/>
              </a:spcAft>
              <a:buFont typeface="Arial"/>
              <a:buChar char="•"/>
            </a:pPr>
            <a:r>
              <a:rPr lang="en-US" altLang="en-US" sz="1600" dirty="0">
                <a:solidFill>
                  <a:srgbClr val="000000"/>
                </a:solidFill>
                <a:cs typeface="+mn-cs"/>
              </a:rPr>
              <a:t>Combustion</a:t>
            </a:r>
          </a:p>
          <a:p>
            <a:pPr marL="285750" indent="-285750" fontAlgn="auto">
              <a:spcBef>
                <a:spcPts val="0"/>
              </a:spcBef>
              <a:spcAft>
                <a:spcPts val="0"/>
              </a:spcAft>
              <a:buFont typeface="Arial"/>
              <a:buChar char="•"/>
            </a:pPr>
            <a:r>
              <a:rPr lang="en-US" altLang="en-US" sz="1600" dirty="0">
                <a:solidFill>
                  <a:srgbClr val="000000"/>
                </a:solidFill>
                <a:cs typeface="+mn-cs"/>
              </a:rPr>
              <a:t>Lubrication, friction, and wear</a:t>
            </a:r>
          </a:p>
          <a:p>
            <a:pPr marL="285750" indent="-285750" fontAlgn="auto">
              <a:spcBef>
                <a:spcPts val="0"/>
              </a:spcBef>
              <a:spcAft>
                <a:spcPts val="0"/>
              </a:spcAft>
              <a:buFont typeface="Arial"/>
              <a:buChar char="•"/>
            </a:pPr>
            <a:r>
              <a:rPr lang="en-US" altLang="en-US" sz="1600" dirty="0" smtClean="0">
                <a:solidFill>
                  <a:srgbClr val="000000"/>
                </a:solidFill>
                <a:cs typeface="+mn-cs"/>
              </a:rPr>
              <a:t>Separations</a:t>
            </a:r>
          </a:p>
          <a:p>
            <a:pPr marL="285750" indent="-285750" fontAlgn="auto">
              <a:spcBef>
                <a:spcPts val="0"/>
              </a:spcBef>
              <a:spcAft>
                <a:spcPts val="0"/>
              </a:spcAft>
              <a:buFont typeface="Arial"/>
              <a:buChar char="•"/>
            </a:pPr>
            <a:r>
              <a:rPr lang="en-US" altLang="en-US" sz="1600" dirty="0" smtClean="0">
                <a:solidFill>
                  <a:srgbClr val="000000"/>
                </a:solidFill>
                <a:cs typeface="+mn-cs"/>
              </a:rPr>
              <a:t>Quantum computing</a:t>
            </a:r>
          </a:p>
          <a:p>
            <a:pPr marL="285750" indent="-285750" fontAlgn="auto">
              <a:spcBef>
                <a:spcPts val="0"/>
              </a:spcBef>
              <a:spcAft>
                <a:spcPts val="0"/>
              </a:spcAft>
              <a:buFont typeface="Arial"/>
              <a:buChar char="•"/>
            </a:pPr>
            <a:r>
              <a:rPr lang="en-US" altLang="en-US" sz="1600" dirty="0" err="1" smtClean="0">
                <a:solidFill>
                  <a:srgbClr val="000000"/>
                </a:solidFill>
                <a:cs typeface="+mn-cs"/>
              </a:rPr>
              <a:t>Nanomanufacturing</a:t>
            </a:r>
            <a:endParaRPr lang="en-US" altLang="en-US" sz="1600" dirty="0">
              <a:solidFill>
                <a:srgbClr val="000000"/>
              </a:solidFill>
              <a:cs typeface="+mn-cs"/>
            </a:endParaRPr>
          </a:p>
          <a:p>
            <a:pPr fontAlgn="auto">
              <a:spcBef>
                <a:spcPts val="0"/>
              </a:spcBef>
              <a:spcAft>
                <a:spcPts val="0"/>
              </a:spcAft>
            </a:pPr>
            <a:endParaRPr lang="en-US" altLang="en-US" sz="1600" dirty="0">
              <a:solidFill>
                <a:srgbClr val="000000"/>
              </a:solidFill>
              <a:cs typeface="+mn-cs"/>
            </a:endParaRPr>
          </a:p>
        </p:txBody>
      </p:sp>
      <p:sp>
        <p:nvSpPr>
          <p:cNvPr id="15" name="Slide Number Placeholder 1"/>
          <p:cNvSpPr txBox="1">
            <a:spLocks/>
          </p:cNvSpPr>
          <p:nvPr/>
        </p:nvSpPr>
        <p:spPr>
          <a:xfrm>
            <a:off x="8102600" y="6351588"/>
            <a:ext cx="4508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8D7ED2C7-EA76-4B06-8775-AD124AC0D235}" type="slidenum">
              <a:rPr lang="en-US" b="1" smtClean="0">
                <a:solidFill>
                  <a:srgbClr val="106636"/>
                </a:solidFill>
                <a:latin typeface="Arial" panose="020B0604020202020204" pitchFamily="34" charset="0"/>
                <a:cs typeface="Arial" panose="020B0604020202020204" pitchFamily="34" charset="0"/>
              </a:rPr>
              <a:pPr fontAlgn="auto">
                <a:spcBef>
                  <a:spcPts val="0"/>
                </a:spcBef>
                <a:spcAft>
                  <a:spcPts val="0"/>
                </a:spcAft>
                <a:defRPr/>
              </a:pPr>
              <a:t>12</a:t>
            </a:fld>
            <a:endParaRPr lang="en-US" b="1" dirty="0">
              <a:solidFill>
                <a:srgbClr val="106636"/>
              </a:solidFill>
              <a:latin typeface="Arial" panose="020B0604020202020204" pitchFamily="34" charset="0"/>
              <a:cs typeface="Arial" panose="020B0604020202020204" pitchFamily="34" charset="0"/>
            </a:endParaRPr>
          </a:p>
        </p:txBody>
      </p:sp>
      <p:sp>
        <p:nvSpPr>
          <p:cNvPr id="2" name="TextBox 1"/>
          <p:cNvSpPr txBox="1"/>
          <p:nvPr/>
        </p:nvSpPr>
        <p:spPr>
          <a:xfrm>
            <a:off x="664308" y="6721231"/>
            <a:ext cx="184666" cy="369332"/>
          </a:xfrm>
          <a:prstGeom prst="rect">
            <a:avLst/>
          </a:prstGeom>
          <a:noFill/>
        </p:spPr>
        <p:txBody>
          <a:bodyPr wrap="none" rtlCol="0">
            <a:spAutoFit/>
          </a:bodyPr>
          <a:lstStyle/>
          <a:p>
            <a:pPr fontAlgn="auto">
              <a:spcBef>
                <a:spcPts val="0"/>
              </a:spcBef>
              <a:spcAft>
                <a:spcPts val="0"/>
              </a:spcAft>
            </a:pPr>
            <a:endParaRPr lang="en-US" dirty="0">
              <a:solidFill>
                <a:prstClr val="black"/>
              </a:solidFill>
              <a:latin typeface="Calibri"/>
              <a:cs typeface="+mn-cs"/>
            </a:endParaRPr>
          </a:p>
        </p:txBody>
      </p:sp>
    </p:spTree>
    <p:extLst>
      <p:ext uri="{BB962C8B-B14F-4D97-AF65-F5344CB8AC3E}">
        <p14:creationId xmlns:p14="http://schemas.microsoft.com/office/powerpoint/2010/main" val="2529799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PRD for tools to Probe </a:t>
            </a:r>
            <a:r>
              <a:rPr lang="en-US" sz="2800" dirty="0"/>
              <a:t>Local </a:t>
            </a:r>
            <a:r>
              <a:rPr lang="en-US" sz="2800" dirty="0" smtClean="0"/>
              <a:t>Functionality</a:t>
            </a:r>
            <a:endParaRPr lang="en-US" sz="2800" dirty="0"/>
          </a:p>
        </p:txBody>
      </p:sp>
      <p:sp>
        <p:nvSpPr>
          <p:cNvPr id="6" name="TextBox 5"/>
          <p:cNvSpPr txBox="1"/>
          <p:nvPr/>
        </p:nvSpPr>
        <p:spPr>
          <a:xfrm>
            <a:off x="120650" y="1409700"/>
            <a:ext cx="9023350" cy="3200877"/>
          </a:xfrm>
          <a:prstGeom prst="rect">
            <a:avLst/>
          </a:prstGeom>
          <a:noFill/>
        </p:spPr>
        <p:txBody>
          <a:bodyPr wrap="square" rtlCol="0">
            <a:spAutoFit/>
          </a:bodyPr>
          <a:lstStyle/>
          <a:p>
            <a:r>
              <a:rPr lang="en-US" sz="2000" dirty="0" smtClean="0">
                <a:solidFill>
                  <a:srgbClr val="106636"/>
                </a:solidFill>
                <a:latin typeface="Avenir Next Condensed Demi Bold"/>
                <a:cs typeface="Avenir Next Condensed Demi Bold"/>
              </a:rPr>
              <a:t>Imagine if we are able to invent, design and build instruments that will allow the characterization of functional complex systems while:</a:t>
            </a:r>
          </a:p>
          <a:p>
            <a:r>
              <a:rPr lang="en-US" dirty="0" smtClean="0">
                <a:solidFill>
                  <a:srgbClr val="1F497D"/>
                </a:solidFill>
                <a:latin typeface="Avenir Next Condensed Demi Bold"/>
                <a:cs typeface="Avenir Next Condensed Demi Bold"/>
              </a:rPr>
              <a:t> </a:t>
            </a:r>
          </a:p>
          <a:p>
            <a:pPr marL="285750" indent="-285750">
              <a:buFontTx/>
              <a:buChar char="-"/>
            </a:pPr>
            <a:r>
              <a:rPr lang="en-US" dirty="0" smtClean="0">
                <a:solidFill>
                  <a:srgbClr val="1F497D"/>
                </a:solidFill>
                <a:latin typeface="Avenir Next Condensed Demi Bold"/>
                <a:cs typeface="Avenir Next Condensed Demi Bold"/>
              </a:rPr>
              <a:t>Matching or exceeding what we can do with model systems in terms of resolution (time, space and spectroscopy)</a:t>
            </a:r>
          </a:p>
          <a:p>
            <a:pPr marL="285750" indent="-285750">
              <a:buFontTx/>
              <a:buChar char="-"/>
            </a:pPr>
            <a:r>
              <a:rPr lang="en-US" dirty="0" smtClean="0">
                <a:solidFill>
                  <a:srgbClr val="1F497D"/>
                </a:solidFill>
                <a:latin typeface="Avenir Next Condensed Demi Bold"/>
                <a:cs typeface="Avenir Next Condensed Demi Bold"/>
              </a:rPr>
              <a:t>Accessing local information at any location of the complex heterogeneous functional system</a:t>
            </a:r>
            <a:endParaRPr lang="en-US" dirty="0">
              <a:solidFill>
                <a:srgbClr val="1F497D"/>
              </a:solidFill>
              <a:latin typeface="Avenir Next Condensed Demi Bold"/>
              <a:cs typeface="Avenir Next Condensed Demi Bold"/>
            </a:endParaRPr>
          </a:p>
          <a:p>
            <a:pPr marL="285750" indent="-285750">
              <a:buFontTx/>
              <a:buChar char="-"/>
            </a:pPr>
            <a:r>
              <a:rPr lang="en-US" dirty="0" smtClean="0">
                <a:solidFill>
                  <a:srgbClr val="1F497D"/>
                </a:solidFill>
                <a:latin typeface="Avenir Next Condensed Demi Bold"/>
                <a:cs typeface="Avenir Next Condensed Demi Bold"/>
              </a:rPr>
              <a:t>Having the sensitivity to detect very dilute concentrations</a:t>
            </a:r>
            <a:endParaRPr lang="en-US" dirty="0">
              <a:solidFill>
                <a:srgbClr val="1F497D"/>
              </a:solidFill>
              <a:latin typeface="Avenir Next Condensed Demi Bold"/>
              <a:cs typeface="Avenir Next Condensed Demi Bold"/>
            </a:endParaRPr>
          </a:p>
          <a:p>
            <a:pPr marL="285750" indent="-285750">
              <a:buFontTx/>
              <a:buChar char="-"/>
            </a:pPr>
            <a:r>
              <a:rPr lang="en-US" dirty="0" smtClean="0">
                <a:solidFill>
                  <a:srgbClr val="1F497D"/>
                </a:solidFill>
                <a:latin typeface="Avenir Next Condensed Demi Bold"/>
                <a:cs typeface="Avenir Next Condensed Demi Bold"/>
              </a:rPr>
              <a:t>Enabling the detection of rare events</a:t>
            </a:r>
            <a:endParaRPr lang="en-US" dirty="0">
              <a:solidFill>
                <a:srgbClr val="1F497D"/>
              </a:solidFill>
              <a:latin typeface="Avenir Next Condensed Demi Bold"/>
              <a:cs typeface="Avenir Next Condensed Demi Bold"/>
            </a:endParaRPr>
          </a:p>
          <a:p>
            <a:pPr marL="285750" indent="-285750">
              <a:buFontTx/>
              <a:buChar char="-"/>
            </a:pPr>
            <a:r>
              <a:rPr lang="en-US" dirty="0" smtClean="0">
                <a:solidFill>
                  <a:srgbClr val="1F497D"/>
                </a:solidFill>
                <a:latin typeface="Avenir Next Condensed Demi Bold"/>
                <a:cs typeface="Avenir Next Condensed Demi Bold"/>
              </a:rPr>
              <a:t>Accessing information related to correlated responses of the various components of the functional system</a:t>
            </a:r>
          </a:p>
          <a:p>
            <a:endParaRPr lang="en-US" dirty="0">
              <a:solidFill>
                <a:srgbClr val="1F497D"/>
              </a:solidFill>
              <a:latin typeface="Avenir Next Condensed Demi Bold"/>
              <a:cs typeface="Avenir Next Condensed Demi Bold"/>
            </a:endParaRPr>
          </a:p>
        </p:txBody>
      </p:sp>
      <p:sp>
        <p:nvSpPr>
          <p:cNvPr id="7" name="Rectangle 6"/>
          <p:cNvSpPr/>
          <p:nvPr/>
        </p:nvSpPr>
        <p:spPr>
          <a:xfrm>
            <a:off x="102896" y="4897735"/>
            <a:ext cx="8958554" cy="830997"/>
          </a:xfrm>
          <a:prstGeom prst="rect">
            <a:avLst/>
          </a:prstGeom>
          <a:noFill/>
          <a:ln>
            <a:noFill/>
          </a:ln>
        </p:spPr>
        <p:txBody>
          <a:bodyPr wrap="square" lIns="91440" tIns="45720" rIns="91440" bIns="45720">
            <a:spAutoFit/>
          </a:bodyPr>
          <a:lstStyle/>
          <a:p>
            <a:pPr algn="ctr"/>
            <a:r>
              <a:rPr lang="en-US" sz="2400" b="1" cap="none" spc="0" dirty="0" smtClean="0">
                <a:ln w="12700">
                  <a:solidFill>
                    <a:schemeClr val="tx2">
                      <a:satMod val="155000"/>
                    </a:schemeClr>
                  </a:solidFill>
                  <a:prstDash val="solid"/>
                </a:ln>
                <a:effectLst>
                  <a:outerShdw blurRad="41275" dist="20320" dir="1800000" algn="tl" rotWithShape="0">
                    <a:srgbClr val="000000">
                      <a:alpha val="40000"/>
                    </a:srgbClr>
                  </a:outerShdw>
                </a:effectLst>
              </a:rPr>
              <a:t>Will </a:t>
            </a:r>
            <a:r>
              <a:rPr lang="en-US" sz="2400" b="1" dirty="0" smtClean="0">
                <a:ln w="12700">
                  <a:solidFill>
                    <a:schemeClr val="tx2">
                      <a:satMod val="155000"/>
                    </a:schemeClr>
                  </a:solidFill>
                  <a:prstDash val="solid"/>
                </a:ln>
                <a:effectLst>
                  <a:outerShdw blurRad="41275" dist="20320" dir="1800000" algn="tl" rotWithShape="0">
                    <a:srgbClr val="000000">
                      <a:alpha val="40000"/>
                    </a:srgbClr>
                  </a:outerShdw>
                </a:effectLst>
              </a:rPr>
              <a:t>transform basic energy research and its impact</a:t>
            </a:r>
            <a:r>
              <a:rPr lang="en-US" sz="2400" b="1" cap="none" spc="0" dirty="0" smtClean="0">
                <a:ln w="12700">
                  <a:solidFill>
                    <a:schemeClr val="tx2">
                      <a:satMod val="155000"/>
                    </a:schemeClr>
                  </a:solidFill>
                  <a:prstDash val="solid"/>
                </a:ln>
                <a:effectLst>
                  <a:outerShdw blurRad="41275" dist="20320" dir="1800000" algn="tl" rotWithShape="0">
                    <a:srgbClr val="000000">
                      <a:alpha val="40000"/>
                    </a:srgbClr>
                  </a:outerShdw>
                </a:effectLst>
              </a:rPr>
              <a:t> on energy technologies</a:t>
            </a:r>
            <a:endParaRPr lang="en-US" sz="2400" b="1" cap="none" spc="0"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4852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ChangeArrowheads="1"/>
          </p:cNvSpPr>
          <p:nvPr/>
        </p:nvSpPr>
        <p:spPr bwMode="auto">
          <a:xfrm>
            <a:off x="90488" y="3576638"/>
            <a:ext cx="4433887"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altLang="en-US" sz="1600" b="1"/>
              <a:t>Potential scientific impact</a:t>
            </a:r>
          </a:p>
        </p:txBody>
      </p:sp>
      <p:sp>
        <p:nvSpPr>
          <p:cNvPr id="7172" name="Rectangle 3"/>
          <p:cNvSpPr>
            <a:spLocks noChangeArrowheads="1"/>
          </p:cNvSpPr>
          <p:nvPr/>
        </p:nvSpPr>
        <p:spPr bwMode="auto">
          <a:xfrm>
            <a:off x="4578350" y="3576638"/>
            <a:ext cx="4433888"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altLang="en-US" sz="1600" b="1" dirty="0"/>
              <a:t>Potential </a:t>
            </a:r>
            <a:r>
              <a:rPr lang="en-US" altLang="en-US" sz="1600" b="1" dirty="0" smtClean="0"/>
              <a:t>impact on energy technology</a:t>
            </a:r>
            <a:endParaRPr lang="en-US" altLang="en-US" sz="1600" b="1" dirty="0"/>
          </a:p>
        </p:txBody>
      </p:sp>
      <p:sp>
        <p:nvSpPr>
          <p:cNvPr id="7173" name="Rectangle 4"/>
          <p:cNvSpPr>
            <a:spLocks noChangeArrowheads="1"/>
          </p:cNvSpPr>
          <p:nvPr/>
        </p:nvSpPr>
        <p:spPr bwMode="auto">
          <a:xfrm>
            <a:off x="4583113" y="866775"/>
            <a:ext cx="4433887"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altLang="en-US" sz="1600" b="1"/>
              <a:t>Summary of research direction</a:t>
            </a:r>
          </a:p>
        </p:txBody>
      </p:sp>
      <p:sp>
        <p:nvSpPr>
          <p:cNvPr id="7174" name="Rectangle 5"/>
          <p:cNvSpPr>
            <a:spLocks noChangeArrowheads="1"/>
          </p:cNvSpPr>
          <p:nvPr/>
        </p:nvSpPr>
        <p:spPr bwMode="auto">
          <a:xfrm>
            <a:off x="90488" y="866775"/>
            <a:ext cx="4433887"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altLang="en-US" sz="1600" b="1" dirty="0"/>
              <a:t>Scientific challenges</a:t>
            </a:r>
          </a:p>
        </p:txBody>
      </p:sp>
      <p:sp>
        <p:nvSpPr>
          <p:cNvPr id="7175" name="Rectangle 6"/>
          <p:cNvSpPr>
            <a:spLocks noGrp="1" noChangeArrowheads="1"/>
          </p:cNvSpPr>
          <p:nvPr>
            <p:ph type="title"/>
          </p:nvPr>
        </p:nvSpPr>
        <p:spPr>
          <a:xfrm>
            <a:off x="0" y="0"/>
            <a:ext cx="9144000" cy="866776"/>
          </a:xfrm>
        </p:spPr>
        <p:txBody>
          <a:bodyPr/>
          <a:lstStyle/>
          <a:p>
            <a:r>
              <a:rPr lang="en-US" altLang="en-US" sz="1800" b="1" dirty="0"/>
              <a:t>Panel 2. </a:t>
            </a:r>
            <a:r>
              <a:rPr lang="en-US" sz="1800" b="1" dirty="0"/>
              <a:t>Imaging materials far away from </a:t>
            </a:r>
            <a:r>
              <a:rPr lang="en-US" sz="1800" b="1" dirty="0" smtClean="0"/>
              <a:t>equilibrium</a:t>
            </a:r>
            <a:endParaRPr lang="en-US" altLang="en-US" sz="1800" dirty="0" smtClean="0"/>
          </a:p>
        </p:txBody>
      </p:sp>
      <p:sp>
        <p:nvSpPr>
          <p:cNvPr id="7178" name="Text Box 9"/>
          <p:cNvSpPr txBox="1">
            <a:spLocks noChangeArrowheads="1"/>
          </p:cNvSpPr>
          <p:nvPr/>
        </p:nvSpPr>
        <p:spPr bwMode="auto">
          <a:xfrm>
            <a:off x="4625180" y="1324157"/>
            <a:ext cx="4442619"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sz="1600" dirty="0" smtClean="0"/>
              <a:t>Develop the capability to image chemical and </a:t>
            </a:r>
            <a:r>
              <a:rPr lang="en-US" sz="1600" dirty="0"/>
              <a:t>materials </a:t>
            </a:r>
            <a:r>
              <a:rPr lang="en-US" sz="1600" dirty="0" smtClean="0"/>
              <a:t>processes, away from equilibrium, with spatial resolution from atomic </a:t>
            </a:r>
            <a:r>
              <a:rPr lang="en-US" sz="1600" dirty="0"/>
              <a:t>to </a:t>
            </a:r>
            <a:r>
              <a:rPr lang="en-US" sz="1600" dirty="0" smtClean="0"/>
              <a:t>functional </a:t>
            </a:r>
            <a:r>
              <a:rPr lang="en-US" sz="1600" dirty="0"/>
              <a:t>length scales, </a:t>
            </a:r>
            <a:r>
              <a:rPr lang="en-US" sz="1600" dirty="0" smtClean="0"/>
              <a:t>and temporal resolutions from ultrafast to the natural timescales. </a:t>
            </a:r>
            <a:endParaRPr lang="en-US" altLang="en-US" sz="1800" b="1" dirty="0"/>
          </a:p>
          <a:p>
            <a:r>
              <a:rPr lang="en-US" altLang="en-US" sz="1600" dirty="0"/>
              <a:t>N</a:t>
            </a:r>
            <a:r>
              <a:rPr lang="en-US" altLang="en-US" sz="1600" dirty="0" smtClean="0"/>
              <a:t>ovel sources, optics, detectors, imaging modalities and analyses will enable new multimodal time resolved imaging capabilities.</a:t>
            </a:r>
            <a:endParaRPr lang="en-US" altLang="en-US" sz="1600" dirty="0"/>
          </a:p>
        </p:txBody>
      </p:sp>
      <p:sp>
        <p:nvSpPr>
          <p:cNvPr id="7179" name="Text Box 10"/>
          <p:cNvSpPr txBox="1">
            <a:spLocks noChangeArrowheads="1"/>
          </p:cNvSpPr>
          <p:nvPr/>
        </p:nvSpPr>
        <p:spPr bwMode="auto">
          <a:xfrm>
            <a:off x="160338" y="1460718"/>
            <a:ext cx="4265612"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spcBef>
                <a:spcPct val="50000"/>
              </a:spcBef>
            </a:pPr>
            <a:r>
              <a:rPr lang="en-US" altLang="en-US" sz="1600" dirty="0" smtClean="0"/>
              <a:t>Understanding non-equilibrium phenomena requires going beyond the observation of spatially or temporally averaged structures towards imaging processes in their operational environments with multidimensional characterization including structural, temporal, chemical sensitivities.</a:t>
            </a:r>
            <a:endParaRPr lang="en-US" altLang="en-US" sz="1600" dirty="0"/>
          </a:p>
        </p:txBody>
      </p:sp>
      <p:sp>
        <p:nvSpPr>
          <p:cNvPr id="7181" name="Text Box 12"/>
          <p:cNvSpPr txBox="1">
            <a:spLocks noChangeArrowheads="1"/>
          </p:cNvSpPr>
          <p:nvPr/>
        </p:nvSpPr>
        <p:spPr bwMode="auto">
          <a:xfrm>
            <a:off x="153988" y="4024313"/>
            <a:ext cx="4265612"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altLang="en-US" sz="1600" dirty="0" smtClean="0"/>
              <a:t>- Understanding solar to chemical conversion and photovoltaic processes.</a:t>
            </a:r>
          </a:p>
          <a:p>
            <a:r>
              <a:rPr lang="en-US" altLang="en-US" sz="1600" dirty="0" smtClean="0"/>
              <a:t>- Measurement and control of material response in energy devices (e.g., fuels </a:t>
            </a:r>
            <a:r>
              <a:rPr lang="en-US" altLang="en-US" sz="1600" dirty="0"/>
              <a:t>cells, </a:t>
            </a:r>
            <a:r>
              <a:rPr lang="en-US" altLang="en-US" sz="1600" dirty="0" smtClean="0"/>
              <a:t>batteries </a:t>
            </a:r>
            <a:r>
              <a:rPr lang="en-US" altLang="en-US" sz="1600" dirty="0"/>
              <a:t>and </a:t>
            </a:r>
            <a:r>
              <a:rPr lang="en-US" altLang="en-US" sz="1600" dirty="0" smtClean="0"/>
              <a:t>reactors).</a:t>
            </a:r>
            <a:endParaRPr lang="en-US" altLang="en-US" sz="1600" dirty="0"/>
          </a:p>
          <a:p>
            <a:r>
              <a:rPr lang="en-US" altLang="en-US" sz="1600" dirty="0" smtClean="0"/>
              <a:t>- Development of novel methods for microstructural control of functional materials.</a:t>
            </a:r>
          </a:p>
        </p:txBody>
      </p:sp>
      <p:sp>
        <p:nvSpPr>
          <p:cNvPr id="7183" name="Text Box 16"/>
          <p:cNvSpPr txBox="1">
            <a:spLocks noChangeArrowheads="1"/>
          </p:cNvSpPr>
          <p:nvPr/>
        </p:nvSpPr>
        <p:spPr bwMode="auto">
          <a:xfrm>
            <a:off x="4629818" y="4024313"/>
            <a:ext cx="4382419" cy="23391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lvl="0"/>
            <a:r>
              <a:rPr lang="en-US" altLang="en-US" sz="1400" dirty="0" smtClean="0">
                <a:solidFill>
                  <a:prstClr val="black"/>
                </a:solidFill>
                <a:latin typeface="Arial" panose="020B0604020202020204" pitchFamily="34" charset="0"/>
                <a:cs typeface="Arial" panose="020B0604020202020204" pitchFamily="34" charset="0"/>
              </a:rPr>
              <a:t>- </a:t>
            </a:r>
            <a:r>
              <a:rPr lang="en-US" altLang="en-US" sz="1600" dirty="0" smtClean="0">
                <a:solidFill>
                  <a:prstClr val="black"/>
                </a:solidFill>
                <a:latin typeface="Arial" panose="020B0604020202020204" pitchFamily="34" charset="0"/>
                <a:cs typeface="Arial" panose="020B0604020202020204" pitchFamily="34" charset="0"/>
              </a:rPr>
              <a:t>Full utilization and improved efficiencies of solar and other renewable energy systems, from production to conversion and storage.</a:t>
            </a:r>
          </a:p>
          <a:p>
            <a:pPr lvl="0"/>
            <a:r>
              <a:rPr lang="en-US" altLang="en-US" sz="1600" dirty="0" smtClean="0">
                <a:solidFill>
                  <a:prstClr val="black"/>
                </a:solidFill>
                <a:latin typeface="Arial" panose="020B0604020202020204" pitchFamily="34" charset="0"/>
                <a:cs typeface="Arial" panose="020B0604020202020204" pitchFamily="34" charset="0"/>
              </a:rPr>
              <a:t>- Improved materials performance in reactive or radiation environments.  </a:t>
            </a:r>
          </a:p>
          <a:p>
            <a:pPr lvl="0"/>
            <a:r>
              <a:rPr lang="en-US" altLang="en-US" sz="1600" dirty="0" smtClean="0">
                <a:solidFill>
                  <a:prstClr val="black"/>
                </a:solidFill>
                <a:latin typeface="Arial" panose="020B0604020202020204" pitchFamily="34" charset="0"/>
                <a:cs typeface="Arial" panose="020B0604020202020204" pitchFamily="34" charset="0"/>
              </a:rPr>
              <a:t>- Assembly of materials with superior properties (e.g., high strength, lightweight, corrosion resistant).</a:t>
            </a:r>
            <a:endParaRPr lang="en-US" altLang="en-US" sz="1600" dirty="0">
              <a:solidFill>
                <a:prstClr val="black"/>
              </a:solidFill>
              <a:latin typeface="Arial" panose="020B0604020202020204" pitchFamily="34" charset="0"/>
              <a:cs typeface="Arial" panose="020B0604020202020204" pitchFamily="34" charset="0"/>
            </a:endParaRPr>
          </a:p>
          <a:p>
            <a:endParaRPr lang="en-US" altLang="en-US" sz="1800" b="1" dirty="0">
              <a:ea typeface="ＭＳ Ｐゴシック" pitchFamily="96" charset="-128"/>
            </a:endParaRPr>
          </a:p>
        </p:txBody>
      </p:sp>
      <p:sp>
        <p:nvSpPr>
          <p:cNvPr id="15" name="Slide Number Placeholder 1"/>
          <p:cNvSpPr txBox="1">
            <a:spLocks/>
          </p:cNvSpPr>
          <p:nvPr/>
        </p:nvSpPr>
        <p:spPr>
          <a:xfrm>
            <a:off x="8216900" y="6351588"/>
            <a:ext cx="5778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D7ED2C7-EA76-4B06-8775-AD124AC0D235}" type="slidenum">
              <a:rPr lang="en-US" b="1" smtClean="0">
                <a:solidFill>
                  <a:srgbClr val="106636"/>
                </a:solidFill>
                <a:latin typeface="Arial" panose="020B0604020202020204" pitchFamily="34" charset="0"/>
                <a:cs typeface="Arial" panose="020B0604020202020204" pitchFamily="34" charset="0"/>
              </a:rPr>
              <a:pPr>
                <a:defRPr/>
              </a:pPr>
              <a:t>14</a:t>
            </a:fld>
            <a:endParaRPr lang="en-US" b="1" dirty="0">
              <a:solidFill>
                <a:srgbClr val="10663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96038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04" y="85231"/>
            <a:ext cx="8949899" cy="855765"/>
          </a:xfrm>
        </p:spPr>
        <p:txBody>
          <a:bodyPr/>
          <a:lstStyle/>
          <a:p>
            <a:r>
              <a:rPr lang="en-US" sz="2000" dirty="0" smtClean="0"/>
              <a:t>Imaging materials far away from equilibrium</a:t>
            </a:r>
            <a:br>
              <a:rPr lang="en-US" sz="2000" dirty="0" smtClean="0"/>
            </a:br>
            <a:r>
              <a:rPr lang="en-US" sz="2000" dirty="0" smtClean="0"/>
              <a:t>PRD for tools that increase the dimensionality of characterization</a:t>
            </a:r>
            <a:endParaRPr lang="en-US" sz="2000" dirty="0"/>
          </a:p>
        </p:txBody>
      </p:sp>
      <p:pic>
        <p:nvPicPr>
          <p:cNvPr id="28" name="Picture 27" descr="image26.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68613" y="2531539"/>
            <a:ext cx="1837838" cy="1837838"/>
          </a:xfrm>
          <a:prstGeom prst="rect">
            <a:avLst/>
          </a:prstGeom>
        </p:spPr>
      </p:pic>
      <p:cxnSp>
        <p:nvCxnSpPr>
          <p:cNvPr id="30" name="Straight Arrow Connector 29"/>
          <p:cNvCxnSpPr/>
          <p:nvPr/>
        </p:nvCxnSpPr>
        <p:spPr bwMode="auto">
          <a:xfrm flipV="1">
            <a:off x="4284947" y="4830782"/>
            <a:ext cx="4413269" cy="2"/>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32" name="Straight Arrow Connector 31"/>
          <p:cNvCxnSpPr/>
          <p:nvPr/>
        </p:nvCxnSpPr>
        <p:spPr bwMode="auto">
          <a:xfrm flipV="1">
            <a:off x="4284947" y="1752138"/>
            <a:ext cx="0" cy="3078644"/>
          </a:xfrm>
          <a:prstGeom prst="straightConnector1">
            <a:avLst/>
          </a:prstGeom>
          <a:solidFill>
            <a:schemeClr val="accent1"/>
          </a:solidFill>
          <a:ln w="57150" cap="flat" cmpd="sng" algn="ctr">
            <a:solidFill>
              <a:srgbClr val="0000FF"/>
            </a:solidFill>
            <a:prstDash val="solid"/>
            <a:round/>
            <a:headEnd type="none" w="med" len="med"/>
            <a:tailEnd type="arrow"/>
          </a:ln>
          <a:effectLst/>
        </p:spPr>
      </p:cxnSp>
      <p:cxnSp>
        <p:nvCxnSpPr>
          <p:cNvPr id="35" name="Straight Arrow Connector 34"/>
          <p:cNvCxnSpPr/>
          <p:nvPr/>
        </p:nvCxnSpPr>
        <p:spPr bwMode="auto">
          <a:xfrm flipH="1">
            <a:off x="898043" y="4830782"/>
            <a:ext cx="3386904" cy="1346906"/>
          </a:xfrm>
          <a:prstGeom prst="straightConnector1">
            <a:avLst/>
          </a:prstGeom>
          <a:solidFill>
            <a:schemeClr val="accent1"/>
          </a:solidFill>
          <a:ln w="57150" cap="flat" cmpd="sng" algn="ctr">
            <a:solidFill>
              <a:srgbClr val="0000FF"/>
            </a:solidFill>
            <a:prstDash val="solid"/>
            <a:round/>
            <a:headEnd type="none" w="med" len="med"/>
            <a:tailEnd type="arrow"/>
          </a:ln>
          <a:effectLst/>
        </p:spPr>
      </p:cxnSp>
      <p:sp>
        <p:nvSpPr>
          <p:cNvPr id="40" name="TextBox 39"/>
          <p:cNvSpPr txBox="1"/>
          <p:nvPr/>
        </p:nvSpPr>
        <p:spPr>
          <a:xfrm rot="16200000">
            <a:off x="2782956" y="2576181"/>
            <a:ext cx="3003981" cy="923330"/>
          </a:xfrm>
          <a:prstGeom prst="rect">
            <a:avLst/>
          </a:prstGeom>
          <a:noFill/>
        </p:spPr>
        <p:txBody>
          <a:bodyPr wrap="square" rtlCol="0">
            <a:spAutoFit/>
          </a:bodyPr>
          <a:lstStyle/>
          <a:p>
            <a:pPr defTabSz="457200" fontAlgn="auto">
              <a:spcBef>
                <a:spcPts val="0"/>
              </a:spcBef>
              <a:spcAft>
                <a:spcPts val="0"/>
              </a:spcAft>
            </a:pPr>
            <a:r>
              <a:rPr lang="en-US" b="1" dirty="0">
                <a:solidFill>
                  <a:prstClr val="black"/>
                </a:solidFill>
                <a:latin typeface="Arial"/>
              </a:rPr>
              <a:t>Bridging length scales</a:t>
            </a:r>
          </a:p>
          <a:p>
            <a:pPr defTabSz="457200" fontAlgn="auto">
              <a:spcBef>
                <a:spcPts val="0"/>
              </a:spcBef>
              <a:spcAft>
                <a:spcPts val="0"/>
              </a:spcAft>
            </a:pPr>
            <a:endParaRPr lang="en-US" b="1" dirty="0">
              <a:solidFill>
                <a:prstClr val="black"/>
              </a:solidFill>
              <a:latin typeface="Arial"/>
            </a:endParaRPr>
          </a:p>
          <a:p>
            <a:pPr defTabSz="457200" fontAlgn="auto">
              <a:spcBef>
                <a:spcPts val="0"/>
              </a:spcBef>
              <a:spcAft>
                <a:spcPts val="0"/>
              </a:spcAft>
            </a:pPr>
            <a:r>
              <a:rPr lang="en-US" b="1" dirty="0">
                <a:solidFill>
                  <a:prstClr val="black"/>
                </a:solidFill>
                <a:latin typeface="Arial"/>
              </a:rPr>
              <a:t>Emerging Phenomena</a:t>
            </a:r>
          </a:p>
        </p:txBody>
      </p:sp>
      <p:sp>
        <p:nvSpPr>
          <p:cNvPr id="41" name="TextBox 40"/>
          <p:cNvSpPr txBox="1"/>
          <p:nvPr/>
        </p:nvSpPr>
        <p:spPr>
          <a:xfrm>
            <a:off x="4027640" y="4871671"/>
            <a:ext cx="5070619" cy="646331"/>
          </a:xfrm>
          <a:prstGeom prst="rect">
            <a:avLst/>
          </a:prstGeom>
          <a:noFill/>
        </p:spPr>
        <p:txBody>
          <a:bodyPr wrap="none" rtlCol="0">
            <a:spAutoFit/>
          </a:bodyPr>
          <a:lstStyle/>
          <a:p>
            <a:pPr algn="ctr" defTabSz="457200" fontAlgn="auto">
              <a:spcBef>
                <a:spcPts val="0"/>
              </a:spcBef>
              <a:spcAft>
                <a:spcPts val="0"/>
              </a:spcAft>
            </a:pPr>
            <a:r>
              <a:rPr lang="en-US" b="1" dirty="0" smtClean="0">
                <a:solidFill>
                  <a:prstClr val="black"/>
                </a:solidFill>
                <a:latin typeface="Arial"/>
              </a:rPr>
              <a:t>High-resolution spectroscopy &amp; microscopy</a:t>
            </a:r>
          </a:p>
          <a:p>
            <a:pPr algn="ctr" defTabSz="457200" fontAlgn="auto">
              <a:spcBef>
                <a:spcPts val="0"/>
              </a:spcBef>
              <a:spcAft>
                <a:spcPts val="0"/>
              </a:spcAft>
            </a:pPr>
            <a:r>
              <a:rPr lang="en-US" b="1" dirty="0" smtClean="0">
                <a:solidFill>
                  <a:prstClr val="black"/>
                </a:solidFill>
                <a:latin typeface="Arial"/>
              </a:rPr>
              <a:t>(time – space </a:t>
            </a:r>
            <a:r>
              <a:rPr lang="en-US" b="1" smtClean="0">
                <a:solidFill>
                  <a:prstClr val="black"/>
                </a:solidFill>
                <a:latin typeface="Arial"/>
              </a:rPr>
              <a:t>– energy - functionality) </a:t>
            </a:r>
            <a:endParaRPr lang="en-US" b="1" dirty="0">
              <a:solidFill>
                <a:prstClr val="black"/>
              </a:solidFill>
              <a:latin typeface="Arial"/>
            </a:endParaRPr>
          </a:p>
        </p:txBody>
      </p:sp>
      <p:sp>
        <p:nvSpPr>
          <p:cNvPr id="42" name="TextBox 41"/>
          <p:cNvSpPr txBox="1"/>
          <p:nvPr/>
        </p:nvSpPr>
        <p:spPr>
          <a:xfrm rot="20354060">
            <a:off x="1381474" y="4992972"/>
            <a:ext cx="2442383" cy="369332"/>
          </a:xfrm>
          <a:prstGeom prst="rect">
            <a:avLst/>
          </a:prstGeom>
          <a:noFill/>
        </p:spPr>
        <p:txBody>
          <a:bodyPr wrap="none" rtlCol="0">
            <a:spAutoFit/>
          </a:bodyPr>
          <a:lstStyle/>
          <a:p>
            <a:pPr defTabSz="457200" fontAlgn="auto">
              <a:spcBef>
                <a:spcPts val="0"/>
              </a:spcBef>
              <a:spcAft>
                <a:spcPts val="0"/>
              </a:spcAft>
            </a:pPr>
            <a:r>
              <a:rPr lang="en-US" b="1" dirty="0" smtClean="0">
                <a:solidFill>
                  <a:prstClr val="black"/>
                </a:solidFill>
                <a:latin typeface="Arial"/>
              </a:rPr>
              <a:t>Bridging time scales</a:t>
            </a:r>
            <a:endParaRPr lang="en-US" b="1" dirty="0">
              <a:solidFill>
                <a:prstClr val="black"/>
              </a:solidFill>
              <a:latin typeface="Arial"/>
            </a:endParaRPr>
          </a:p>
        </p:txBody>
      </p:sp>
      <p:sp>
        <p:nvSpPr>
          <p:cNvPr id="43" name="TextBox 42"/>
          <p:cNvSpPr txBox="1"/>
          <p:nvPr/>
        </p:nvSpPr>
        <p:spPr>
          <a:xfrm rot="20283248">
            <a:off x="1395622" y="5423581"/>
            <a:ext cx="3027516" cy="523220"/>
          </a:xfrm>
          <a:prstGeom prst="rect">
            <a:avLst/>
          </a:prstGeom>
          <a:noFill/>
        </p:spPr>
        <p:txBody>
          <a:bodyPr wrap="square" rtlCol="0">
            <a:spAutoFit/>
          </a:bodyPr>
          <a:lstStyle/>
          <a:p>
            <a:pPr algn="ctr" defTabSz="457200" fontAlgn="auto">
              <a:spcBef>
                <a:spcPts val="0"/>
              </a:spcBef>
              <a:spcAft>
                <a:spcPts val="0"/>
              </a:spcAft>
            </a:pPr>
            <a:r>
              <a:rPr lang="en-US" sz="1400" b="1" dirty="0" smtClean="0">
                <a:solidFill>
                  <a:prstClr val="black"/>
                </a:solidFill>
                <a:latin typeface="Arial"/>
              </a:rPr>
              <a:t>WATCH CHEMISTRY</a:t>
            </a:r>
            <a:br>
              <a:rPr lang="en-US" sz="1400" b="1" dirty="0" smtClean="0">
                <a:solidFill>
                  <a:prstClr val="black"/>
                </a:solidFill>
                <a:latin typeface="Arial"/>
              </a:rPr>
            </a:br>
            <a:r>
              <a:rPr lang="en-US" sz="1400" b="1" dirty="0" smtClean="0">
                <a:solidFill>
                  <a:prstClr val="black"/>
                </a:solidFill>
                <a:latin typeface="Arial"/>
              </a:rPr>
              <a:t>HAPPEN</a:t>
            </a:r>
          </a:p>
        </p:txBody>
      </p:sp>
      <p:sp>
        <p:nvSpPr>
          <p:cNvPr id="46" name="TextBox 45"/>
          <p:cNvSpPr txBox="1"/>
          <p:nvPr/>
        </p:nvSpPr>
        <p:spPr>
          <a:xfrm>
            <a:off x="332718" y="2024872"/>
            <a:ext cx="3053345" cy="2246769"/>
          </a:xfrm>
          <a:prstGeom prst="rect">
            <a:avLst/>
          </a:prstGeom>
          <a:solidFill>
            <a:schemeClr val="tx2">
              <a:lumMod val="20000"/>
              <a:lumOff val="80000"/>
            </a:schemeClr>
          </a:solidFill>
        </p:spPr>
        <p:txBody>
          <a:bodyPr wrap="square" rtlCol="0">
            <a:spAutoFit/>
          </a:bodyPr>
          <a:lstStyle/>
          <a:p>
            <a:pPr marL="285750" indent="-285750" defTabSz="457200" fontAlgn="auto">
              <a:spcBef>
                <a:spcPts val="0"/>
              </a:spcBef>
              <a:spcAft>
                <a:spcPts val="0"/>
              </a:spcAft>
              <a:buFont typeface="Arial"/>
              <a:buChar char="•"/>
            </a:pPr>
            <a:r>
              <a:rPr lang="en-US" sz="2000" b="1" dirty="0" smtClean="0">
                <a:solidFill>
                  <a:srgbClr val="1F497D"/>
                </a:solidFill>
                <a:latin typeface="Avenir Next Condensed Demi Bold"/>
                <a:cs typeface="Avenir Next Condensed Demi Bold"/>
              </a:rPr>
              <a:t>Watch </a:t>
            </a:r>
            <a:r>
              <a:rPr lang="en-US" sz="2000" b="1" dirty="0">
                <a:solidFill>
                  <a:srgbClr val="1F497D"/>
                </a:solidFill>
                <a:latin typeface="Avenir Next Condensed Demi Bold"/>
                <a:cs typeface="Avenir Next Condensed Demi Bold"/>
              </a:rPr>
              <a:t>complex </a:t>
            </a:r>
            <a:r>
              <a:rPr lang="en-US" sz="2000" b="1" dirty="0" smtClean="0">
                <a:solidFill>
                  <a:srgbClr val="1F497D"/>
                </a:solidFill>
                <a:latin typeface="Avenir Next Condensed Demi Bold"/>
                <a:cs typeface="Avenir Next Condensed Demi Bold"/>
              </a:rPr>
              <a:t>processes evolve in </a:t>
            </a:r>
            <a:r>
              <a:rPr lang="en-US" sz="2000" b="1" dirty="0">
                <a:solidFill>
                  <a:srgbClr val="1F497D"/>
                </a:solidFill>
                <a:latin typeface="Avenir Next Condensed Demi Bold"/>
                <a:cs typeface="Avenir Next Condensed Demi Bold"/>
              </a:rPr>
              <a:t>order to learn how to control them</a:t>
            </a:r>
          </a:p>
          <a:p>
            <a:pPr marL="285750" indent="-285750" defTabSz="457200" fontAlgn="auto">
              <a:spcBef>
                <a:spcPts val="0"/>
              </a:spcBef>
              <a:spcAft>
                <a:spcPts val="0"/>
              </a:spcAft>
              <a:buFont typeface="Arial"/>
              <a:buChar char="•"/>
            </a:pPr>
            <a:endParaRPr lang="en-US" sz="2000" b="1" dirty="0">
              <a:solidFill>
                <a:srgbClr val="1F497D"/>
              </a:solidFill>
              <a:latin typeface="Avenir Next Condensed Demi Bold"/>
              <a:cs typeface="Avenir Next Condensed Demi Bold"/>
            </a:endParaRPr>
          </a:p>
          <a:p>
            <a:pPr marL="285750" indent="-285750" defTabSz="457200" fontAlgn="auto">
              <a:spcBef>
                <a:spcPts val="0"/>
              </a:spcBef>
              <a:spcAft>
                <a:spcPts val="0"/>
              </a:spcAft>
              <a:buFont typeface="Arial"/>
              <a:buChar char="•"/>
            </a:pPr>
            <a:r>
              <a:rPr lang="en-US" sz="2000" b="1" dirty="0" smtClean="0">
                <a:solidFill>
                  <a:srgbClr val="1F497D"/>
                </a:solidFill>
                <a:latin typeface="Avenir Next Condensed Demi Bold"/>
                <a:cs typeface="Avenir Next Condensed Demi Bold"/>
              </a:rPr>
              <a:t>Watch </a:t>
            </a:r>
            <a:r>
              <a:rPr lang="en-US" sz="2000" b="1" dirty="0">
                <a:solidFill>
                  <a:srgbClr val="1F497D"/>
                </a:solidFill>
                <a:latin typeface="Avenir Next Condensed Demi Bold"/>
                <a:cs typeface="Avenir Next Condensed Demi Bold"/>
              </a:rPr>
              <a:t>new phenomena emerge as length scales are crossed</a:t>
            </a:r>
          </a:p>
        </p:txBody>
      </p:sp>
      <p:sp>
        <p:nvSpPr>
          <p:cNvPr id="5" name="TextBox 4"/>
          <p:cNvSpPr txBox="1"/>
          <p:nvPr/>
        </p:nvSpPr>
        <p:spPr>
          <a:xfrm>
            <a:off x="323908" y="1039773"/>
            <a:ext cx="8464217" cy="707886"/>
          </a:xfrm>
          <a:prstGeom prst="rect">
            <a:avLst/>
          </a:prstGeom>
          <a:noFill/>
        </p:spPr>
        <p:txBody>
          <a:bodyPr wrap="square" rtlCol="0">
            <a:spAutoFit/>
          </a:bodyPr>
          <a:lstStyle/>
          <a:p>
            <a:pPr defTabSz="457200" fontAlgn="auto">
              <a:spcBef>
                <a:spcPts val="0"/>
              </a:spcBef>
              <a:spcAft>
                <a:spcPts val="0"/>
              </a:spcAft>
            </a:pPr>
            <a:r>
              <a:rPr lang="en-US" sz="2000" b="1" dirty="0" smtClean="0">
                <a:solidFill>
                  <a:srgbClr val="106636"/>
                </a:solidFill>
                <a:latin typeface="Avenir Next Condensed Medium"/>
                <a:cs typeface="Avenir Next Condensed Medium"/>
              </a:rPr>
              <a:t>What if we could advance imaging and spectroscopy across time scales and length scales while preserving high resolution and other attributes!!</a:t>
            </a:r>
            <a:endParaRPr lang="en-US" sz="2000" b="1" dirty="0">
              <a:solidFill>
                <a:srgbClr val="106636"/>
              </a:solidFill>
              <a:latin typeface="Avenir Next Condensed Medium"/>
              <a:cs typeface="Avenir Next Condensed Medium"/>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58014" y="3033955"/>
            <a:ext cx="1542005" cy="1124122"/>
          </a:xfrm>
          <a:prstGeom prst="rect">
            <a:avLst/>
          </a:prstGeom>
        </p:spPr>
      </p:pic>
    </p:spTree>
    <p:extLst>
      <p:ext uri="{BB962C8B-B14F-4D97-AF65-F5344CB8AC3E}">
        <p14:creationId xmlns:p14="http://schemas.microsoft.com/office/powerpoint/2010/main" val="292438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3" grpId="0"/>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ChangeArrowheads="1"/>
          </p:cNvSpPr>
          <p:nvPr/>
        </p:nvSpPr>
        <p:spPr bwMode="auto">
          <a:xfrm>
            <a:off x="90488" y="3576638"/>
            <a:ext cx="4433887"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altLang="en-US" sz="1600" b="1"/>
              <a:t>Potential scientific impact</a:t>
            </a:r>
          </a:p>
        </p:txBody>
      </p:sp>
      <p:sp>
        <p:nvSpPr>
          <p:cNvPr id="7172" name="Rectangle 3"/>
          <p:cNvSpPr>
            <a:spLocks noChangeArrowheads="1"/>
          </p:cNvSpPr>
          <p:nvPr/>
        </p:nvSpPr>
        <p:spPr bwMode="auto">
          <a:xfrm>
            <a:off x="4578350" y="3576638"/>
            <a:ext cx="4433888"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altLang="en-US" sz="1600" b="1" dirty="0"/>
              <a:t>Potential </a:t>
            </a:r>
            <a:r>
              <a:rPr lang="en-US" altLang="en-US" sz="1600" b="1" dirty="0" smtClean="0"/>
              <a:t>impact on energy technology</a:t>
            </a:r>
            <a:endParaRPr lang="en-US" altLang="en-US" sz="1600" b="1" dirty="0"/>
          </a:p>
        </p:txBody>
      </p:sp>
      <p:sp>
        <p:nvSpPr>
          <p:cNvPr id="7173" name="Rectangle 4"/>
          <p:cNvSpPr>
            <a:spLocks noChangeArrowheads="1"/>
          </p:cNvSpPr>
          <p:nvPr/>
        </p:nvSpPr>
        <p:spPr bwMode="auto">
          <a:xfrm>
            <a:off x="4583113" y="866775"/>
            <a:ext cx="4433887"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altLang="en-US" sz="1600" b="1"/>
              <a:t>Summary of research direction</a:t>
            </a:r>
          </a:p>
        </p:txBody>
      </p:sp>
      <p:sp>
        <p:nvSpPr>
          <p:cNvPr id="7174" name="Rectangle 5"/>
          <p:cNvSpPr>
            <a:spLocks noChangeArrowheads="1"/>
          </p:cNvSpPr>
          <p:nvPr/>
        </p:nvSpPr>
        <p:spPr bwMode="auto">
          <a:xfrm>
            <a:off x="90488" y="866775"/>
            <a:ext cx="4433887"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altLang="en-US" sz="1600" b="1" dirty="0"/>
              <a:t>Scientific challenges</a:t>
            </a:r>
          </a:p>
        </p:txBody>
      </p:sp>
      <p:sp>
        <p:nvSpPr>
          <p:cNvPr id="7175" name="Rectangle 6"/>
          <p:cNvSpPr>
            <a:spLocks noGrp="1" noChangeArrowheads="1"/>
          </p:cNvSpPr>
          <p:nvPr>
            <p:ph type="title"/>
          </p:nvPr>
        </p:nvSpPr>
        <p:spPr>
          <a:xfrm>
            <a:off x="0" y="-76200"/>
            <a:ext cx="9372600" cy="866776"/>
          </a:xfrm>
        </p:spPr>
        <p:txBody>
          <a:bodyPr/>
          <a:lstStyle/>
          <a:p>
            <a:pPr lvl="0" algn="l"/>
            <a:r>
              <a:rPr lang="en-US" altLang="en-US" sz="1600" b="1" dirty="0"/>
              <a:t>Panel 3. </a:t>
            </a:r>
            <a:r>
              <a:rPr lang="en-US" sz="1600" b="1" dirty="0"/>
              <a:t>Challenges of heterogeneity across multiple length scales and multiple time scales</a:t>
            </a:r>
            <a:r>
              <a:rPr lang="en-US" altLang="en-US" sz="1600" b="1" dirty="0"/>
              <a:t/>
            </a:r>
            <a:br>
              <a:rPr lang="en-US" altLang="en-US" sz="1600" b="1" dirty="0"/>
            </a:br>
            <a:r>
              <a:rPr lang="en-US" sz="1400" dirty="0">
                <a:solidFill>
                  <a:srgbClr val="000000"/>
                </a:solidFill>
              </a:rPr>
              <a:t>Multimodal characterization methods that explore structural and dynamical heterogeneity in materials and chemical systems and predict important behaviors under the conditions of their </a:t>
            </a:r>
            <a:r>
              <a:rPr lang="en-US" sz="1400" dirty="0" smtClean="0">
                <a:solidFill>
                  <a:srgbClr val="000000"/>
                </a:solidFill>
              </a:rPr>
              <a:t>use including under extreme conditions</a:t>
            </a:r>
            <a:endParaRPr lang="en-US" sz="1400" dirty="0">
              <a:solidFill>
                <a:srgbClr val="000000"/>
              </a:solidFill>
            </a:endParaRPr>
          </a:p>
        </p:txBody>
      </p:sp>
      <p:sp>
        <p:nvSpPr>
          <p:cNvPr id="7178" name="Text Box 9"/>
          <p:cNvSpPr txBox="1">
            <a:spLocks noChangeArrowheads="1"/>
          </p:cNvSpPr>
          <p:nvPr/>
        </p:nvSpPr>
        <p:spPr bwMode="auto">
          <a:xfrm>
            <a:off x="4723084" y="1282308"/>
            <a:ext cx="4289154"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altLang="en-US" sz="1600" dirty="0" smtClean="0"/>
              <a:t>Develop integrated instrumentation and computation to exploit </a:t>
            </a:r>
            <a:r>
              <a:rPr lang="en-US" altLang="en-US" sz="1600" dirty="0"/>
              <a:t>transformative advances in imaging and spectroscopy across multiple length and time </a:t>
            </a:r>
            <a:r>
              <a:rPr lang="en-US" altLang="en-US" sz="1600" dirty="0" smtClean="0"/>
              <a:t>scales</a:t>
            </a:r>
          </a:p>
          <a:p>
            <a:endParaRPr lang="en-US" altLang="en-US" sz="1600" dirty="0"/>
          </a:p>
          <a:p>
            <a:r>
              <a:rPr lang="en-US" altLang="en-US" sz="1600" dirty="0" smtClean="0"/>
              <a:t>Tools for simultaneous multimodal 5D (space, time and energy) characterization of disorder and interfaces</a:t>
            </a:r>
            <a:endParaRPr lang="en-US" altLang="en-US" sz="1600" dirty="0"/>
          </a:p>
        </p:txBody>
      </p:sp>
      <p:sp>
        <p:nvSpPr>
          <p:cNvPr id="7179" name="Text Box 10"/>
          <p:cNvSpPr txBox="1">
            <a:spLocks noChangeArrowheads="1"/>
          </p:cNvSpPr>
          <p:nvPr/>
        </p:nvSpPr>
        <p:spPr bwMode="auto">
          <a:xfrm>
            <a:off x="49213" y="1219200"/>
            <a:ext cx="4475161" cy="21852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spcBef>
                <a:spcPct val="50000"/>
              </a:spcBef>
            </a:pPr>
            <a:r>
              <a:rPr lang="en-US" altLang="en-US" sz="1600" dirty="0" smtClean="0"/>
              <a:t>Systems that contain disruption of perfect order</a:t>
            </a:r>
          </a:p>
          <a:p>
            <a:pPr>
              <a:spcBef>
                <a:spcPct val="50000"/>
              </a:spcBef>
            </a:pPr>
            <a:r>
              <a:rPr lang="en-US" altLang="en-US" sz="1600" dirty="0" smtClean="0"/>
              <a:t>Complex speciation of phases and chemical states</a:t>
            </a:r>
            <a:endParaRPr lang="en-US" altLang="en-US" sz="1600" dirty="0"/>
          </a:p>
          <a:p>
            <a:pPr>
              <a:spcBef>
                <a:spcPct val="50000"/>
              </a:spcBef>
            </a:pPr>
            <a:r>
              <a:rPr lang="en-US" altLang="en-US" sz="1600" dirty="0"/>
              <a:t>Multiscale </a:t>
            </a:r>
            <a:r>
              <a:rPr lang="en-US" altLang="en-US" sz="1600" dirty="0" smtClean="0"/>
              <a:t>functionality and </a:t>
            </a:r>
            <a:r>
              <a:rPr lang="en-US" altLang="en-US" sz="1600" dirty="0"/>
              <a:t>hierarchical </a:t>
            </a:r>
            <a:r>
              <a:rPr lang="en-US" altLang="en-US" sz="1600" dirty="0" smtClean="0"/>
              <a:t>architectures</a:t>
            </a:r>
            <a:endParaRPr lang="en-US" altLang="en-US" sz="1600" dirty="0"/>
          </a:p>
          <a:p>
            <a:pPr>
              <a:spcBef>
                <a:spcPct val="50000"/>
              </a:spcBef>
            </a:pPr>
            <a:r>
              <a:rPr lang="en-US" altLang="en-US" sz="1600" dirty="0" smtClean="0"/>
              <a:t>Temporal evolution of complex </a:t>
            </a:r>
            <a:r>
              <a:rPr lang="en-US" altLang="en-US" sz="1600" dirty="0"/>
              <a:t>interrelationships of system-level variables</a:t>
            </a:r>
          </a:p>
        </p:txBody>
      </p:sp>
      <p:sp>
        <p:nvSpPr>
          <p:cNvPr id="7181" name="Text Box 12"/>
          <p:cNvSpPr txBox="1">
            <a:spLocks noChangeArrowheads="1"/>
          </p:cNvSpPr>
          <p:nvPr/>
        </p:nvSpPr>
        <p:spPr bwMode="auto">
          <a:xfrm>
            <a:off x="153987" y="4024313"/>
            <a:ext cx="4370387"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spcBef>
                <a:spcPct val="50000"/>
              </a:spcBef>
            </a:pPr>
            <a:r>
              <a:rPr lang="en-US" altLang="en-US" sz="1600" dirty="0"/>
              <a:t>Understanding fundamental interactions between mass </a:t>
            </a:r>
            <a:r>
              <a:rPr lang="en-US" altLang="en-US" sz="1600" dirty="0" smtClean="0"/>
              <a:t>and </a:t>
            </a:r>
            <a:r>
              <a:rPr lang="en-US" altLang="en-US" sz="1600" dirty="0"/>
              <a:t>energy transport and chemical transformation</a:t>
            </a:r>
          </a:p>
          <a:p>
            <a:pPr>
              <a:spcBef>
                <a:spcPct val="50000"/>
              </a:spcBef>
            </a:pPr>
            <a:r>
              <a:rPr lang="en-US" altLang="en-US" sz="1600" dirty="0" smtClean="0"/>
              <a:t>Exploit and control heterogeneity for </a:t>
            </a:r>
            <a:r>
              <a:rPr lang="en-US" altLang="en-US" sz="1600" dirty="0"/>
              <a:t>transformative/emergent </a:t>
            </a:r>
            <a:r>
              <a:rPr lang="en-US" altLang="en-US" sz="1600" dirty="0" smtClean="0"/>
              <a:t>functionality</a:t>
            </a:r>
          </a:p>
          <a:p>
            <a:pPr>
              <a:spcBef>
                <a:spcPct val="50000"/>
              </a:spcBef>
            </a:pPr>
            <a:r>
              <a:rPr lang="en-US" altLang="en-US" sz="1600" dirty="0" smtClean="0"/>
              <a:t>Ability to track the chemical identity and electronic state of each atom across key time/length scales</a:t>
            </a:r>
            <a:endParaRPr lang="en-US" altLang="en-US" sz="1600" dirty="0"/>
          </a:p>
        </p:txBody>
      </p:sp>
      <p:sp>
        <p:nvSpPr>
          <p:cNvPr id="7183" name="Text Box 16"/>
          <p:cNvSpPr txBox="1">
            <a:spLocks noChangeArrowheads="1"/>
          </p:cNvSpPr>
          <p:nvPr/>
        </p:nvSpPr>
        <p:spPr bwMode="auto">
          <a:xfrm>
            <a:off x="4495800" y="4056652"/>
            <a:ext cx="48006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altLang="en-US" sz="1600" dirty="0" smtClean="0">
                <a:ea typeface="ＭＳ Ｐゴシック" pitchFamily="96" charset="-128"/>
              </a:rPr>
              <a:t>Clean and efficient combustion </a:t>
            </a:r>
          </a:p>
          <a:p>
            <a:r>
              <a:rPr lang="en-US" altLang="en-US" sz="1600" dirty="0" smtClean="0">
                <a:ea typeface="ＭＳ Ｐゴシック" pitchFamily="96" charset="-128"/>
              </a:rPr>
              <a:t>Increased energy density for batteries </a:t>
            </a:r>
            <a:r>
              <a:rPr lang="en-US" altLang="en-US" sz="1600" dirty="0">
                <a:ea typeface="ＭＳ Ｐゴシック" pitchFamily="96" charset="-128"/>
              </a:rPr>
              <a:t>and fuel </a:t>
            </a:r>
            <a:r>
              <a:rPr lang="en-US" altLang="en-US" sz="1600" dirty="0" smtClean="0">
                <a:ea typeface="ＭＳ Ｐゴシック" pitchFamily="96" charset="-128"/>
              </a:rPr>
              <a:t>cells</a:t>
            </a:r>
          </a:p>
          <a:p>
            <a:r>
              <a:rPr lang="en-US" altLang="en-US" sz="1600" dirty="0" smtClean="0">
                <a:ea typeface="ＭＳ Ｐゴシック" pitchFamily="96" charset="-128"/>
              </a:rPr>
              <a:t>Low power information technology systems</a:t>
            </a:r>
          </a:p>
          <a:p>
            <a:r>
              <a:rPr lang="en-US" altLang="en-US" sz="1600" dirty="0" smtClean="0">
                <a:ea typeface="ＭＳ Ｐゴシック" pitchFamily="96" charset="-128"/>
              </a:rPr>
              <a:t>Design of catalysts and separation schemes with 100% selectivity</a:t>
            </a:r>
          </a:p>
          <a:p>
            <a:r>
              <a:rPr lang="en-US" altLang="en-US" sz="1600" dirty="0" smtClean="0">
                <a:ea typeface="ＭＳ Ｐゴシック" pitchFamily="96" charset="-128"/>
              </a:rPr>
              <a:t>Energy conversion at the thermodynamic limit</a:t>
            </a:r>
          </a:p>
          <a:p>
            <a:r>
              <a:rPr lang="en-US" altLang="en-US" sz="1600" dirty="0" smtClean="0">
                <a:ea typeface="ＭＳ Ｐゴシック" pitchFamily="96" charset="-128"/>
              </a:rPr>
              <a:t>Efficient waste remediation</a:t>
            </a:r>
          </a:p>
          <a:p>
            <a:endParaRPr lang="en-US" altLang="en-US" sz="1600" dirty="0">
              <a:ea typeface="ＭＳ Ｐゴシック" pitchFamily="96" charset="-128"/>
            </a:endParaRPr>
          </a:p>
        </p:txBody>
      </p:sp>
      <p:sp>
        <p:nvSpPr>
          <p:cNvPr id="15" name="Slide Number Placeholder 1"/>
          <p:cNvSpPr txBox="1">
            <a:spLocks/>
          </p:cNvSpPr>
          <p:nvPr/>
        </p:nvSpPr>
        <p:spPr>
          <a:xfrm>
            <a:off x="8413750" y="6351588"/>
            <a:ext cx="558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D7ED2C7-EA76-4B06-8775-AD124AC0D235}" type="slidenum">
              <a:rPr lang="en-US" b="1" smtClean="0">
                <a:solidFill>
                  <a:srgbClr val="106636"/>
                </a:solidFill>
                <a:latin typeface="Arial" panose="020B0604020202020204" pitchFamily="34" charset="0"/>
                <a:cs typeface="Arial" panose="020B0604020202020204" pitchFamily="34" charset="0"/>
              </a:rPr>
              <a:pPr>
                <a:defRPr/>
              </a:pPr>
              <a:t>16</a:t>
            </a:fld>
            <a:endParaRPr lang="en-US" b="1" dirty="0">
              <a:solidFill>
                <a:srgbClr val="10663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95194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PRD for the development of multimodal characterization methods to study structural and dynamical heterogeneity </a:t>
            </a:r>
            <a:endParaRPr lang="en-US" sz="2000" dirty="0"/>
          </a:p>
        </p:txBody>
      </p:sp>
      <p:sp>
        <p:nvSpPr>
          <p:cNvPr id="6" name="TextBox 5"/>
          <p:cNvSpPr txBox="1"/>
          <p:nvPr/>
        </p:nvSpPr>
        <p:spPr>
          <a:xfrm>
            <a:off x="101600" y="1111250"/>
            <a:ext cx="4578350" cy="3293210"/>
          </a:xfrm>
          <a:prstGeom prst="rect">
            <a:avLst/>
          </a:prstGeom>
          <a:noFill/>
        </p:spPr>
        <p:txBody>
          <a:bodyPr wrap="square" rtlCol="0">
            <a:spAutoFit/>
          </a:bodyPr>
          <a:lstStyle/>
          <a:p>
            <a:r>
              <a:rPr lang="en-US" sz="2000" dirty="0" smtClean="0">
                <a:solidFill>
                  <a:srgbClr val="106636"/>
                </a:solidFill>
                <a:latin typeface="Avenir Next Condensed Demi Bold"/>
                <a:cs typeface="Avenir Next Condensed Demi Bold"/>
              </a:rPr>
              <a:t>Imagine if we are able to invent, design, build and bring together instruments and capabilities that can simultaneously characterize and correlate different aspects of functional complex systems</a:t>
            </a:r>
            <a:endParaRPr lang="en-US" dirty="0" smtClean="0">
              <a:solidFill>
                <a:srgbClr val="1F497D"/>
              </a:solidFill>
              <a:latin typeface="Avenir Next Condensed Demi Bold"/>
              <a:cs typeface="Avenir Next Condensed Demi Bold"/>
            </a:endParaRPr>
          </a:p>
          <a:p>
            <a:pPr marL="285750" indent="-285750">
              <a:buFontTx/>
              <a:buChar char="-"/>
            </a:pPr>
            <a:endParaRPr lang="en-US" dirty="0" smtClean="0">
              <a:solidFill>
                <a:srgbClr val="1F497D"/>
              </a:solidFill>
              <a:latin typeface="Avenir Next Condensed Demi Bold"/>
              <a:cs typeface="Avenir Next Condensed Demi Bold"/>
            </a:endParaRPr>
          </a:p>
          <a:p>
            <a:pPr marL="285750" indent="-285750">
              <a:buFontTx/>
              <a:buChar char="-"/>
            </a:pPr>
            <a:endParaRPr lang="en-US" dirty="0">
              <a:solidFill>
                <a:srgbClr val="1F497D"/>
              </a:solidFill>
              <a:latin typeface="Avenir Next Condensed Demi Bold"/>
              <a:cs typeface="Avenir Next Condensed Demi Bold"/>
            </a:endParaRPr>
          </a:p>
          <a:p>
            <a:pPr marL="285750" indent="-285750">
              <a:buFontTx/>
              <a:buChar char="-"/>
            </a:pPr>
            <a:endParaRPr lang="en-US" dirty="0" smtClean="0">
              <a:solidFill>
                <a:srgbClr val="1F497D"/>
              </a:solidFill>
              <a:latin typeface="Avenir Next Condensed Demi Bold"/>
              <a:cs typeface="Avenir Next Condensed Demi Bold"/>
            </a:endParaRPr>
          </a:p>
          <a:p>
            <a:pPr marL="285750" indent="-285750">
              <a:buFontTx/>
              <a:buChar char="-"/>
            </a:pPr>
            <a:r>
              <a:rPr lang="en-US" dirty="0" smtClean="0">
                <a:solidFill>
                  <a:srgbClr val="1F497D"/>
                </a:solidFill>
                <a:latin typeface="Avenir Next Condensed Demi Bold"/>
                <a:cs typeface="Avenir Next Condensed Demi Bold"/>
              </a:rPr>
              <a:t>Both at university Lab scale capabilities and large scale capabilities at user facilities</a:t>
            </a:r>
          </a:p>
          <a:p>
            <a:endParaRPr lang="en-US" dirty="0">
              <a:solidFill>
                <a:srgbClr val="1F497D"/>
              </a:solidFill>
              <a:latin typeface="Avenir Next Condensed Demi Bold"/>
              <a:cs typeface="Avenir Next Condensed Demi Bold"/>
            </a:endParaRPr>
          </a:p>
        </p:txBody>
      </p:sp>
      <p:pic>
        <p:nvPicPr>
          <p:cNvPr id="3" name="Picture 2"/>
          <p:cNvPicPr>
            <a:picLocks noChangeAspect="1"/>
          </p:cNvPicPr>
          <p:nvPr/>
        </p:nvPicPr>
        <p:blipFill>
          <a:blip r:embed="rId2"/>
          <a:stretch>
            <a:fillRect/>
          </a:stretch>
        </p:blipFill>
        <p:spPr>
          <a:xfrm>
            <a:off x="6050096" y="1015999"/>
            <a:ext cx="2382703" cy="2285845"/>
          </a:xfrm>
          <a:prstGeom prst="rect">
            <a:avLst/>
          </a:prstGeom>
        </p:spPr>
      </p:pic>
      <p:pic>
        <p:nvPicPr>
          <p:cNvPr id="8" name="pasted-image.pdf"/>
          <p:cNvPicPr>
            <a:picLocks noChangeAspect="1"/>
          </p:cNvPicPr>
          <p:nvPr/>
        </p:nvPicPr>
        <p:blipFill>
          <a:blip r:embed="rId3">
            <a:extLst/>
          </a:blip>
          <a:stretch>
            <a:fillRect/>
          </a:stretch>
        </p:blipFill>
        <p:spPr>
          <a:xfrm>
            <a:off x="4737099" y="3393769"/>
            <a:ext cx="2867475" cy="2726220"/>
          </a:xfrm>
          <a:prstGeom prst="rect">
            <a:avLst/>
          </a:prstGeom>
          <a:ln w="12700">
            <a:miter lim="400000"/>
          </a:ln>
        </p:spPr>
      </p:pic>
      <p:sp>
        <p:nvSpPr>
          <p:cNvPr id="4" name="TextBox 3"/>
          <p:cNvSpPr txBox="1"/>
          <p:nvPr/>
        </p:nvSpPr>
        <p:spPr>
          <a:xfrm>
            <a:off x="228601" y="4914900"/>
            <a:ext cx="4445000" cy="923330"/>
          </a:xfrm>
          <a:prstGeom prst="rect">
            <a:avLst/>
          </a:prstGeom>
          <a:noFill/>
        </p:spPr>
        <p:txBody>
          <a:bodyPr wrap="square" rtlCol="0">
            <a:spAutoFit/>
          </a:bodyPr>
          <a:lstStyle/>
          <a:p>
            <a:r>
              <a:rPr lang="en-US" dirty="0" smtClean="0">
                <a:solidFill>
                  <a:srgbClr val="1F497D"/>
                </a:solidFill>
                <a:latin typeface="Avenir Next Condensed Demi Bold"/>
                <a:cs typeface="Avenir Next Condensed Demi Bold"/>
              </a:rPr>
              <a:t>Will have a transformative impact on some areas of basic energy sciences like catalysis and materials synthesis</a:t>
            </a:r>
          </a:p>
        </p:txBody>
      </p:sp>
    </p:spTree>
    <p:extLst>
      <p:ext uri="{BB962C8B-B14F-4D97-AF65-F5344CB8AC3E}">
        <p14:creationId xmlns:p14="http://schemas.microsoft.com/office/powerpoint/2010/main" val="15238720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98071" y="3645386"/>
            <a:ext cx="4030979" cy="344917"/>
          </a:xfrm>
          <a:prstGeom prst="rect">
            <a:avLst/>
          </a:prstGeom>
          <a:blipFill>
            <a:blip r:embed="rId3" cstate="print"/>
            <a:stretch>
              <a:fillRect/>
            </a:stretch>
          </a:blipFill>
        </p:spPr>
        <p:txBody>
          <a:bodyPr wrap="square" lIns="0" tIns="0" rIns="0" bIns="0" rtlCol="0"/>
          <a:lstStyle/>
          <a:p>
            <a:pPr defTabSz="914079" fontAlgn="auto">
              <a:spcBef>
                <a:spcPts val="0"/>
              </a:spcBef>
              <a:spcAft>
                <a:spcPts val="0"/>
              </a:spcAft>
            </a:pPr>
            <a:endParaRPr>
              <a:solidFill>
                <a:prstClr val="black"/>
              </a:solidFill>
              <a:latin typeface="Calibri"/>
              <a:cs typeface="+mn-cs"/>
            </a:endParaRPr>
          </a:p>
        </p:txBody>
      </p:sp>
      <p:sp>
        <p:nvSpPr>
          <p:cNvPr id="3" name="object 3"/>
          <p:cNvSpPr/>
          <p:nvPr/>
        </p:nvSpPr>
        <p:spPr>
          <a:xfrm>
            <a:off x="496685" y="3644041"/>
            <a:ext cx="4033982" cy="347943"/>
          </a:xfrm>
          <a:custGeom>
            <a:avLst/>
            <a:gdLst/>
            <a:ahLst/>
            <a:cxnLst/>
            <a:rect l="l" t="t" r="r" b="b"/>
            <a:pathLst>
              <a:path w="4437380" h="394335">
                <a:moveTo>
                  <a:pt x="4437125" y="393953"/>
                </a:moveTo>
                <a:lnTo>
                  <a:pt x="4437125" y="0"/>
                </a:lnTo>
                <a:lnTo>
                  <a:pt x="0" y="0"/>
                </a:lnTo>
                <a:lnTo>
                  <a:pt x="0" y="393953"/>
                </a:lnTo>
                <a:lnTo>
                  <a:pt x="1523" y="393953"/>
                </a:lnTo>
                <a:lnTo>
                  <a:pt x="1523" y="3047"/>
                </a:lnTo>
                <a:lnTo>
                  <a:pt x="3047" y="1523"/>
                </a:lnTo>
                <a:lnTo>
                  <a:pt x="3047" y="3047"/>
                </a:lnTo>
                <a:lnTo>
                  <a:pt x="4434078" y="3047"/>
                </a:lnTo>
                <a:lnTo>
                  <a:pt x="4434078" y="1523"/>
                </a:lnTo>
                <a:lnTo>
                  <a:pt x="4435601" y="3047"/>
                </a:lnTo>
                <a:lnTo>
                  <a:pt x="4435601" y="393953"/>
                </a:lnTo>
                <a:lnTo>
                  <a:pt x="4437125" y="393953"/>
                </a:lnTo>
                <a:close/>
              </a:path>
              <a:path w="4437380" h="394335">
                <a:moveTo>
                  <a:pt x="3047" y="3047"/>
                </a:moveTo>
                <a:lnTo>
                  <a:pt x="3047" y="1523"/>
                </a:lnTo>
                <a:lnTo>
                  <a:pt x="1523" y="3047"/>
                </a:lnTo>
                <a:lnTo>
                  <a:pt x="3047" y="3047"/>
                </a:lnTo>
                <a:close/>
              </a:path>
              <a:path w="4437380" h="394335">
                <a:moveTo>
                  <a:pt x="3047" y="390905"/>
                </a:moveTo>
                <a:lnTo>
                  <a:pt x="3047" y="3047"/>
                </a:lnTo>
                <a:lnTo>
                  <a:pt x="1523" y="3047"/>
                </a:lnTo>
                <a:lnTo>
                  <a:pt x="1523" y="390905"/>
                </a:lnTo>
                <a:lnTo>
                  <a:pt x="3047" y="390905"/>
                </a:lnTo>
                <a:close/>
              </a:path>
              <a:path w="4437380" h="394335">
                <a:moveTo>
                  <a:pt x="4435601" y="390905"/>
                </a:moveTo>
                <a:lnTo>
                  <a:pt x="1523" y="390905"/>
                </a:lnTo>
                <a:lnTo>
                  <a:pt x="3047" y="392429"/>
                </a:lnTo>
                <a:lnTo>
                  <a:pt x="3047" y="393953"/>
                </a:lnTo>
                <a:lnTo>
                  <a:pt x="4434078" y="393953"/>
                </a:lnTo>
                <a:lnTo>
                  <a:pt x="4434078" y="392429"/>
                </a:lnTo>
                <a:lnTo>
                  <a:pt x="4435601" y="390905"/>
                </a:lnTo>
                <a:close/>
              </a:path>
              <a:path w="4437380" h="394335">
                <a:moveTo>
                  <a:pt x="3047" y="393953"/>
                </a:moveTo>
                <a:lnTo>
                  <a:pt x="3047" y="392429"/>
                </a:lnTo>
                <a:lnTo>
                  <a:pt x="1523" y="390905"/>
                </a:lnTo>
                <a:lnTo>
                  <a:pt x="1523" y="393953"/>
                </a:lnTo>
                <a:lnTo>
                  <a:pt x="3047" y="393953"/>
                </a:lnTo>
                <a:close/>
              </a:path>
              <a:path w="4437380" h="394335">
                <a:moveTo>
                  <a:pt x="4435601" y="3047"/>
                </a:moveTo>
                <a:lnTo>
                  <a:pt x="4434078" y="1523"/>
                </a:lnTo>
                <a:lnTo>
                  <a:pt x="4434078" y="3047"/>
                </a:lnTo>
                <a:lnTo>
                  <a:pt x="4435601" y="3047"/>
                </a:lnTo>
                <a:close/>
              </a:path>
              <a:path w="4437380" h="394335">
                <a:moveTo>
                  <a:pt x="4435601" y="390905"/>
                </a:moveTo>
                <a:lnTo>
                  <a:pt x="4435601" y="3047"/>
                </a:lnTo>
                <a:lnTo>
                  <a:pt x="4434078" y="3047"/>
                </a:lnTo>
                <a:lnTo>
                  <a:pt x="4434078" y="390905"/>
                </a:lnTo>
                <a:lnTo>
                  <a:pt x="4435601" y="390905"/>
                </a:lnTo>
                <a:close/>
              </a:path>
              <a:path w="4437380" h="394335">
                <a:moveTo>
                  <a:pt x="4435601" y="393953"/>
                </a:moveTo>
                <a:lnTo>
                  <a:pt x="4435601" y="390905"/>
                </a:lnTo>
                <a:lnTo>
                  <a:pt x="4434078" y="392429"/>
                </a:lnTo>
                <a:lnTo>
                  <a:pt x="4434078" y="393953"/>
                </a:lnTo>
                <a:lnTo>
                  <a:pt x="4435601" y="393953"/>
                </a:lnTo>
                <a:close/>
              </a:path>
            </a:pathLst>
          </a:custGeom>
          <a:solidFill>
            <a:srgbClr val="B3B3B3"/>
          </a:solidFill>
        </p:spPr>
        <p:txBody>
          <a:bodyPr wrap="square" lIns="0" tIns="0" rIns="0" bIns="0" rtlCol="0"/>
          <a:lstStyle/>
          <a:p>
            <a:pPr defTabSz="914079" fontAlgn="auto">
              <a:spcBef>
                <a:spcPts val="0"/>
              </a:spcBef>
              <a:spcAft>
                <a:spcPts val="0"/>
              </a:spcAft>
            </a:pPr>
            <a:endParaRPr>
              <a:solidFill>
                <a:prstClr val="black"/>
              </a:solidFill>
              <a:latin typeface="Calibri"/>
              <a:cs typeface="+mn-cs"/>
            </a:endParaRPr>
          </a:p>
        </p:txBody>
      </p:sp>
      <p:sp>
        <p:nvSpPr>
          <p:cNvPr id="4" name="object 4"/>
          <p:cNvSpPr txBox="1"/>
          <p:nvPr/>
        </p:nvSpPr>
        <p:spPr>
          <a:xfrm>
            <a:off x="1360748" y="3704778"/>
            <a:ext cx="2305050" cy="215444"/>
          </a:xfrm>
          <a:prstGeom prst="rect">
            <a:avLst/>
          </a:prstGeom>
        </p:spPr>
        <p:txBody>
          <a:bodyPr vert="horz" wrap="square" lIns="0" tIns="0" rIns="0" bIns="0" rtlCol="0">
            <a:spAutoFit/>
          </a:bodyPr>
          <a:lstStyle/>
          <a:p>
            <a:pPr marL="11397" defTabSz="914079" fontAlgn="auto">
              <a:spcBef>
                <a:spcPts val="0"/>
              </a:spcBef>
              <a:spcAft>
                <a:spcPts val="0"/>
              </a:spcAft>
            </a:pPr>
            <a:r>
              <a:rPr sz="1400" b="1" spc="-4" dirty="0">
                <a:solidFill>
                  <a:prstClr val="black"/>
                </a:solidFill>
                <a:latin typeface="Arial"/>
                <a:cs typeface="Arial"/>
              </a:rPr>
              <a:t>Potential scientific</a:t>
            </a:r>
            <a:r>
              <a:rPr sz="1400" b="1" spc="-31" dirty="0">
                <a:solidFill>
                  <a:prstClr val="black"/>
                </a:solidFill>
                <a:latin typeface="Arial"/>
                <a:cs typeface="Arial"/>
              </a:rPr>
              <a:t> </a:t>
            </a:r>
            <a:r>
              <a:rPr sz="1400" b="1" spc="-4" dirty="0">
                <a:solidFill>
                  <a:prstClr val="black"/>
                </a:solidFill>
                <a:latin typeface="Arial"/>
                <a:cs typeface="Arial"/>
              </a:rPr>
              <a:t>impact</a:t>
            </a:r>
            <a:endParaRPr sz="1400" dirty="0">
              <a:solidFill>
                <a:prstClr val="black"/>
              </a:solidFill>
              <a:latin typeface="Arial"/>
              <a:cs typeface="Arial"/>
            </a:endParaRPr>
          </a:p>
        </p:txBody>
      </p:sp>
      <p:sp>
        <p:nvSpPr>
          <p:cNvPr id="5" name="object 5"/>
          <p:cNvSpPr/>
          <p:nvPr/>
        </p:nvSpPr>
        <p:spPr>
          <a:xfrm>
            <a:off x="4578235" y="3645386"/>
            <a:ext cx="4030980" cy="344917"/>
          </a:xfrm>
          <a:prstGeom prst="rect">
            <a:avLst/>
          </a:prstGeom>
          <a:blipFill>
            <a:blip r:embed="rId3" cstate="print"/>
            <a:stretch>
              <a:fillRect/>
            </a:stretch>
          </a:blipFill>
        </p:spPr>
        <p:txBody>
          <a:bodyPr wrap="square" lIns="0" tIns="0" rIns="0" bIns="0" rtlCol="0"/>
          <a:lstStyle/>
          <a:p>
            <a:pPr defTabSz="914079" fontAlgn="auto">
              <a:spcBef>
                <a:spcPts val="0"/>
              </a:spcBef>
              <a:spcAft>
                <a:spcPts val="0"/>
              </a:spcAft>
            </a:pPr>
            <a:endParaRPr>
              <a:solidFill>
                <a:prstClr val="black"/>
              </a:solidFill>
              <a:latin typeface="Calibri"/>
              <a:cs typeface="+mn-cs"/>
            </a:endParaRPr>
          </a:p>
        </p:txBody>
      </p:sp>
      <p:sp>
        <p:nvSpPr>
          <p:cNvPr id="6" name="object 6"/>
          <p:cNvSpPr/>
          <p:nvPr/>
        </p:nvSpPr>
        <p:spPr>
          <a:xfrm>
            <a:off x="4576849" y="3644041"/>
            <a:ext cx="4033982" cy="347943"/>
          </a:xfrm>
          <a:custGeom>
            <a:avLst/>
            <a:gdLst/>
            <a:ahLst/>
            <a:cxnLst/>
            <a:rect l="l" t="t" r="r" b="b"/>
            <a:pathLst>
              <a:path w="4437380" h="394335">
                <a:moveTo>
                  <a:pt x="4437125" y="393953"/>
                </a:moveTo>
                <a:lnTo>
                  <a:pt x="4437125" y="0"/>
                </a:lnTo>
                <a:lnTo>
                  <a:pt x="0" y="0"/>
                </a:lnTo>
                <a:lnTo>
                  <a:pt x="0" y="393954"/>
                </a:lnTo>
                <a:lnTo>
                  <a:pt x="1524" y="393954"/>
                </a:lnTo>
                <a:lnTo>
                  <a:pt x="1524" y="3048"/>
                </a:lnTo>
                <a:lnTo>
                  <a:pt x="3048" y="1524"/>
                </a:lnTo>
                <a:lnTo>
                  <a:pt x="3048" y="3048"/>
                </a:lnTo>
                <a:lnTo>
                  <a:pt x="4433316" y="3047"/>
                </a:lnTo>
                <a:lnTo>
                  <a:pt x="4433316" y="1523"/>
                </a:lnTo>
                <a:lnTo>
                  <a:pt x="4435601" y="3047"/>
                </a:lnTo>
                <a:lnTo>
                  <a:pt x="4435601" y="393953"/>
                </a:lnTo>
                <a:lnTo>
                  <a:pt x="4437125" y="393953"/>
                </a:lnTo>
                <a:close/>
              </a:path>
              <a:path w="4437380" h="394335">
                <a:moveTo>
                  <a:pt x="3048" y="3048"/>
                </a:moveTo>
                <a:lnTo>
                  <a:pt x="3048" y="1524"/>
                </a:lnTo>
                <a:lnTo>
                  <a:pt x="1524" y="3048"/>
                </a:lnTo>
                <a:lnTo>
                  <a:pt x="3048" y="3048"/>
                </a:lnTo>
                <a:close/>
              </a:path>
              <a:path w="4437380" h="394335">
                <a:moveTo>
                  <a:pt x="3048" y="390906"/>
                </a:moveTo>
                <a:lnTo>
                  <a:pt x="3048" y="3048"/>
                </a:lnTo>
                <a:lnTo>
                  <a:pt x="1524" y="3048"/>
                </a:lnTo>
                <a:lnTo>
                  <a:pt x="1524" y="390906"/>
                </a:lnTo>
                <a:lnTo>
                  <a:pt x="3048" y="390906"/>
                </a:lnTo>
                <a:close/>
              </a:path>
              <a:path w="4437380" h="394335">
                <a:moveTo>
                  <a:pt x="4435601" y="390905"/>
                </a:moveTo>
                <a:lnTo>
                  <a:pt x="1524" y="390906"/>
                </a:lnTo>
                <a:lnTo>
                  <a:pt x="3048" y="392430"/>
                </a:lnTo>
                <a:lnTo>
                  <a:pt x="3047" y="393954"/>
                </a:lnTo>
                <a:lnTo>
                  <a:pt x="4433316" y="393953"/>
                </a:lnTo>
                <a:lnTo>
                  <a:pt x="4433316" y="392429"/>
                </a:lnTo>
                <a:lnTo>
                  <a:pt x="4435601" y="390905"/>
                </a:lnTo>
                <a:close/>
              </a:path>
              <a:path w="4437380" h="394335">
                <a:moveTo>
                  <a:pt x="3047" y="393954"/>
                </a:moveTo>
                <a:lnTo>
                  <a:pt x="3048" y="392430"/>
                </a:lnTo>
                <a:lnTo>
                  <a:pt x="1524" y="390906"/>
                </a:lnTo>
                <a:lnTo>
                  <a:pt x="1524" y="393954"/>
                </a:lnTo>
                <a:lnTo>
                  <a:pt x="3047" y="393954"/>
                </a:lnTo>
                <a:close/>
              </a:path>
              <a:path w="4437380" h="394335">
                <a:moveTo>
                  <a:pt x="4435601" y="3047"/>
                </a:moveTo>
                <a:lnTo>
                  <a:pt x="4433316" y="1523"/>
                </a:lnTo>
                <a:lnTo>
                  <a:pt x="4433316" y="3047"/>
                </a:lnTo>
                <a:lnTo>
                  <a:pt x="4435601" y="3047"/>
                </a:lnTo>
                <a:close/>
              </a:path>
              <a:path w="4437380" h="394335">
                <a:moveTo>
                  <a:pt x="4435601" y="390905"/>
                </a:moveTo>
                <a:lnTo>
                  <a:pt x="4435601" y="3047"/>
                </a:lnTo>
                <a:lnTo>
                  <a:pt x="4433316" y="3047"/>
                </a:lnTo>
                <a:lnTo>
                  <a:pt x="4433316" y="390905"/>
                </a:lnTo>
                <a:lnTo>
                  <a:pt x="4435601" y="390905"/>
                </a:lnTo>
                <a:close/>
              </a:path>
              <a:path w="4437380" h="394335">
                <a:moveTo>
                  <a:pt x="4435601" y="393953"/>
                </a:moveTo>
                <a:lnTo>
                  <a:pt x="4435601" y="390905"/>
                </a:lnTo>
                <a:lnTo>
                  <a:pt x="4433316" y="392429"/>
                </a:lnTo>
                <a:lnTo>
                  <a:pt x="4433316" y="393953"/>
                </a:lnTo>
                <a:lnTo>
                  <a:pt x="4435601" y="393953"/>
                </a:lnTo>
                <a:close/>
              </a:path>
            </a:pathLst>
          </a:custGeom>
          <a:solidFill>
            <a:srgbClr val="B3B3B3"/>
          </a:solidFill>
        </p:spPr>
        <p:txBody>
          <a:bodyPr wrap="square" lIns="0" tIns="0" rIns="0" bIns="0" rtlCol="0"/>
          <a:lstStyle/>
          <a:p>
            <a:pPr defTabSz="914079" fontAlgn="auto">
              <a:spcBef>
                <a:spcPts val="0"/>
              </a:spcBef>
              <a:spcAft>
                <a:spcPts val="0"/>
              </a:spcAft>
            </a:pPr>
            <a:endParaRPr>
              <a:solidFill>
                <a:prstClr val="black"/>
              </a:solidFill>
              <a:latin typeface="Calibri"/>
              <a:cs typeface="+mn-cs"/>
            </a:endParaRPr>
          </a:p>
        </p:txBody>
      </p:sp>
      <p:sp>
        <p:nvSpPr>
          <p:cNvPr id="7" name="object 7"/>
          <p:cNvSpPr txBox="1"/>
          <p:nvPr/>
        </p:nvSpPr>
        <p:spPr>
          <a:xfrm>
            <a:off x="4881880" y="3704778"/>
            <a:ext cx="3422650" cy="215444"/>
          </a:xfrm>
          <a:prstGeom prst="rect">
            <a:avLst/>
          </a:prstGeom>
        </p:spPr>
        <p:txBody>
          <a:bodyPr vert="horz" wrap="square" lIns="0" tIns="0" rIns="0" bIns="0" rtlCol="0">
            <a:spAutoFit/>
          </a:bodyPr>
          <a:lstStyle/>
          <a:p>
            <a:pPr marL="11397" defTabSz="914079" fontAlgn="auto">
              <a:spcBef>
                <a:spcPts val="0"/>
              </a:spcBef>
              <a:spcAft>
                <a:spcPts val="0"/>
              </a:spcAft>
            </a:pPr>
            <a:r>
              <a:rPr sz="1400" b="1" spc="-4" dirty="0">
                <a:solidFill>
                  <a:prstClr val="black"/>
                </a:solidFill>
                <a:latin typeface="Arial"/>
                <a:cs typeface="Arial"/>
              </a:rPr>
              <a:t>Potential impact on energy</a:t>
            </a:r>
            <a:r>
              <a:rPr sz="1400" b="1" spc="-22" dirty="0">
                <a:solidFill>
                  <a:prstClr val="black"/>
                </a:solidFill>
                <a:latin typeface="Arial"/>
                <a:cs typeface="Arial"/>
              </a:rPr>
              <a:t> </a:t>
            </a:r>
            <a:r>
              <a:rPr sz="1400" b="1" spc="-4" dirty="0">
                <a:solidFill>
                  <a:prstClr val="black"/>
                </a:solidFill>
                <a:latin typeface="Arial"/>
                <a:cs typeface="Arial"/>
              </a:rPr>
              <a:t>technology</a:t>
            </a:r>
            <a:endParaRPr sz="1400" dirty="0">
              <a:solidFill>
                <a:prstClr val="black"/>
              </a:solidFill>
              <a:latin typeface="Arial"/>
              <a:cs typeface="Arial"/>
            </a:endParaRPr>
          </a:p>
        </p:txBody>
      </p:sp>
      <p:sp>
        <p:nvSpPr>
          <p:cNvPr id="8" name="object 8"/>
          <p:cNvSpPr/>
          <p:nvPr/>
        </p:nvSpPr>
        <p:spPr>
          <a:xfrm>
            <a:off x="4582390" y="991943"/>
            <a:ext cx="4030980" cy="344245"/>
          </a:xfrm>
          <a:prstGeom prst="rect">
            <a:avLst/>
          </a:prstGeom>
          <a:blipFill>
            <a:blip r:embed="rId4" cstate="print"/>
            <a:stretch>
              <a:fillRect/>
            </a:stretch>
          </a:blipFill>
        </p:spPr>
        <p:txBody>
          <a:bodyPr wrap="square" lIns="0" tIns="0" rIns="0" bIns="0" rtlCol="0"/>
          <a:lstStyle/>
          <a:p>
            <a:pPr defTabSz="914079" fontAlgn="auto">
              <a:spcBef>
                <a:spcPts val="0"/>
              </a:spcBef>
              <a:spcAft>
                <a:spcPts val="0"/>
              </a:spcAft>
            </a:pPr>
            <a:endParaRPr>
              <a:solidFill>
                <a:prstClr val="black"/>
              </a:solidFill>
              <a:latin typeface="Calibri"/>
              <a:cs typeface="+mn-cs"/>
            </a:endParaRPr>
          </a:p>
        </p:txBody>
      </p:sp>
      <p:sp>
        <p:nvSpPr>
          <p:cNvPr id="9" name="object 9"/>
          <p:cNvSpPr/>
          <p:nvPr/>
        </p:nvSpPr>
        <p:spPr>
          <a:xfrm>
            <a:off x="4581004" y="990600"/>
            <a:ext cx="4033982" cy="347943"/>
          </a:xfrm>
          <a:custGeom>
            <a:avLst/>
            <a:gdLst/>
            <a:ahLst/>
            <a:cxnLst/>
            <a:rect l="l" t="t" r="r" b="b"/>
            <a:pathLst>
              <a:path w="4437380" h="394335">
                <a:moveTo>
                  <a:pt x="4437126" y="393953"/>
                </a:moveTo>
                <a:lnTo>
                  <a:pt x="4437126" y="0"/>
                </a:lnTo>
                <a:lnTo>
                  <a:pt x="0" y="0"/>
                </a:lnTo>
                <a:lnTo>
                  <a:pt x="0" y="393954"/>
                </a:lnTo>
                <a:lnTo>
                  <a:pt x="1524" y="393954"/>
                </a:lnTo>
                <a:lnTo>
                  <a:pt x="1524" y="3048"/>
                </a:lnTo>
                <a:lnTo>
                  <a:pt x="3048" y="1524"/>
                </a:lnTo>
                <a:lnTo>
                  <a:pt x="3048" y="3048"/>
                </a:lnTo>
                <a:lnTo>
                  <a:pt x="4434078" y="3047"/>
                </a:lnTo>
                <a:lnTo>
                  <a:pt x="4434078" y="1523"/>
                </a:lnTo>
                <a:lnTo>
                  <a:pt x="4435602" y="3047"/>
                </a:lnTo>
                <a:lnTo>
                  <a:pt x="4435602" y="393953"/>
                </a:lnTo>
                <a:lnTo>
                  <a:pt x="4437126" y="393953"/>
                </a:lnTo>
                <a:close/>
              </a:path>
              <a:path w="4437380" h="394335">
                <a:moveTo>
                  <a:pt x="3048" y="3048"/>
                </a:moveTo>
                <a:lnTo>
                  <a:pt x="3048" y="1524"/>
                </a:lnTo>
                <a:lnTo>
                  <a:pt x="1524" y="3048"/>
                </a:lnTo>
                <a:lnTo>
                  <a:pt x="3048" y="3048"/>
                </a:lnTo>
                <a:close/>
              </a:path>
              <a:path w="4437380" h="394335">
                <a:moveTo>
                  <a:pt x="3048" y="390144"/>
                </a:moveTo>
                <a:lnTo>
                  <a:pt x="3048" y="3048"/>
                </a:lnTo>
                <a:lnTo>
                  <a:pt x="1524" y="3048"/>
                </a:lnTo>
                <a:lnTo>
                  <a:pt x="1524" y="390144"/>
                </a:lnTo>
                <a:lnTo>
                  <a:pt x="3048" y="390144"/>
                </a:lnTo>
                <a:close/>
              </a:path>
              <a:path w="4437380" h="394335">
                <a:moveTo>
                  <a:pt x="4435602" y="390143"/>
                </a:moveTo>
                <a:lnTo>
                  <a:pt x="1524" y="390144"/>
                </a:lnTo>
                <a:lnTo>
                  <a:pt x="3048" y="391668"/>
                </a:lnTo>
                <a:lnTo>
                  <a:pt x="3048" y="393954"/>
                </a:lnTo>
                <a:lnTo>
                  <a:pt x="4434078" y="393953"/>
                </a:lnTo>
                <a:lnTo>
                  <a:pt x="4434078" y="391667"/>
                </a:lnTo>
                <a:lnTo>
                  <a:pt x="4435602" y="390143"/>
                </a:lnTo>
                <a:close/>
              </a:path>
              <a:path w="4437380" h="394335">
                <a:moveTo>
                  <a:pt x="3048" y="393954"/>
                </a:moveTo>
                <a:lnTo>
                  <a:pt x="3048" y="391668"/>
                </a:lnTo>
                <a:lnTo>
                  <a:pt x="1524" y="390144"/>
                </a:lnTo>
                <a:lnTo>
                  <a:pt x="1524" y="393954"/>
                </a:lnTo>
                <a:lnTo>
                  <a:pt x="3048" y="393954"/>
                </a:lnTo>
                <a:close/>
              </a:path>
              <a:path w="4437380" h="394335">
                <a:moveTo>
                  <a:pt x="4435602" y="3047"/>
                </a:moveTo>
                <a:lnTo>
                  <a:pt x="4434078" y="1523"/>
                </a:lnTo>
                <a:lnTo>
                  <a:pt x="4434078" y="3047"/>
                </a:lnTo>
                <a:lnTo>
                  <a:pt x="4435602" y="3047"/>
                </a:lnTo>
                <a:close/>
              </a:path>
              <a:path w="4437380" h="394335">
                <a:moveTo>
                  <a:pt x="4435602" y="390143"/>
                </a:moveTo>
                <a:lnTo>
                  <a:pt x="4435602" y="3047"/>
                </a:lnTo>
                <a:lnTo>
                  <a:pt x="4434078" y="3047"/>
                </a:lnTo>
                <a:lnTo>
                  <a:pt x="4434078" y="390143"/>
                </a:lnTo>
                <a:lnTo>
                  <a:pt x="4435602" y="390143"/>
                </a:lnTo>
                <a:close/>
              </a:path>
              <a:path w="4437380" h="394335">
                <a:moveTo>
                  <a:pt x="4435602" y="393953"/>
                </a:moveTo>
                <a:lnTo>
                  <a:pt x="4435602" y="390143"/>
                </a:lnTo>
                <a:lnTo>
                  <a:pt x="4434078" y="391667"/>
                </a:lnTo>
                <a:lnTo>
                  <a:pt x="4434078" y="393953"/>
                </a:lnTo>
                <a:lnTo>
                  <a:pt x="4435602" y="393953"/>
                </a:lnTo>
                <a:close/>
              </a:path>
            </a:pathLst>
          </a:custGeom>
          <a:solidFill>
            <a:srgbClr val="B3B3B3"/>
          </a:solidFill>
        </p:spPr>
        <p:txBody>
          <a:bodyPr wrap="square" lIns="0" tIns="0" rIns="0" bIns="0" rtlCol="0"/>
          <a:lstStyle/>
          <a:p>
            <a:pPr defTabSz="914079" fontAlgn="auto">
              <a:spcBef>
                <a:spcPts val="0"/>
              </a:spcBef>
              <a:spcAft>
                <a:spcPts val="0"/>
              </a:spcAft>
            </a:pPr>
            <a:endParaRPr>
              <a:solidFill>
                <a:prstClr val="black"/>
              </a:solidFill>
              <a:latin typeface="Calibri"/>
              <a:cs typeface="+mn-cs"/>
            </a:endParaRPr>
          </a:p>
        </p:txBody>
      </p:sp>
      <p:sp>
        <p:nvSpPr>
          <p:cNvPr id="10" name="object 10"/>
          <p:cNvSpPr/>
          <p:nvPr/>
        </p:nvSpPr>
        <p:spPr>
          <a:xfrm>
            <a:off x="498070" y="991943"/>
            <a:ext cx="4030980" cy="344245"/>
          </a:xfrm>
          <a:prstGeom prst="rect">
            <a:avLst/>
          </a:prstGeom>
          <a:blipFill>
            <a:blip r:embed="rId4" cstate="print"/>
            <a:stretch>
              <a:fillRect/>
            </a:stretch>
          </a:blipFill>
        </p:spPr>
        <p:txBody>
          <a:bodyPr wrap="square" lIns="0" tIns="0" rIns="0" bIns="0" rtlCol="0"/>
          <a:lstStyle/>
          <a:p>
            <a:pPr defTabSz="914079" fontAlgn="auto">
              <a:spcBef>
                <a:spcPts val="0"/>
              </a:spcBef>
              <a:spcAft>
                <a:spcPts val="0"/>
              </a:spcAft>
            </a:pPr>
            <a:endParaRPr>
              <a:solidFill>
                <a:prstClr val="black"/>
              </a:solidFill>
              <a:latin typeface="Calibri"/>
              <a:cs typeface="+mn-cs"/>
            </a:endParaRPr>
          </a:p>
        </p:txBody>
      </p:sp>
      <p:sp>
        <p:nvSpPr>
          <p:cNvPr id="11" name="object 11"/>
          <p:cNvSpPr/>
          <p:nvPr/>
        </p:nvSpPr>
        <p:spPr>
          <a:xfrm>
            <a:off x="496685" y="990600"/>
            <a:ext cx="4033982" cy="347943"/>
          </a:xfrm>
          <a:custGeom>
            <a:avLst/>
            <a:gdLst/>
            <a:ahLst/>
            <a:cxnLst/>
            <a:rect l="l" t="t" r="r" b="b"/>
            <a:pathLst>
              <a:path w="4437380" h="394335">
                <a:moveTo>
                  <a:pt x="4437126" y="393954"/>
                </a:moveTo>
                <a:lnTo>
                  <a:pt x="4437126" y="0"/>
                </a:lnTo>
                <a:lnTo>
                  <a:pt x="0" y="0"/>
                </a:lnTo>
                <a:lnTo>
                  <a:pt x="0" y="393954"/>
                </a:lnTo>
                <a:lnTo>
                  <a:pt x="1523" y="393954"/>
                </a:lnTo>
                <a:lnTo>
                  <a:pt x="1523" y="3048"/>
                </a:lnTo>
                <a:lnTo>
                  <a:pt x="3047" y="1524"/>
                </a:lnTo>
                <a:lnTo>
                  <a:pt x="3047" y="3048"/>
                </a:lnTo>
                <a:lnTo>
                  <a:pt x="4434078" y="3048"/>
                </a:lnTo>
                <a:lnTo>
                  <a:pt x="4434078" y="1524"/>
                </a:lnTo>
                <a:lnTo>
                  <a:pt x="4435602" y="3048"/>
                </a:lnTo>
                <a:lnTo>
                  <a:pt x="4435602" y="393954"/>
                </a:lnTo>
                <a:lnTo>
                  <a:pt x="4437126" y="393954"/>
                </a:lnTo>
                <a:close/>
              </a:path>
              <a:path w="4437380" h="394335">
                <a:moveTo>
                  <a:pt x="3047" y="3048"/>
                </a:moveTo>
                <a:lnTo>
                  <a:pt x="3047" y="1524"/>
                </a:lnTo>
                <a:lnTo>
                  <a:pt x="1523" y="3048"/>
                </a:lnTo>
                <a:lnTo>
                  <a:pt x="3047" y="3048"/>
                </a:lnTo>
                <a:close/>
              </a:path>
              <a:path w="4437380" h="394335">
                <a:moveTo>
                  <a:pt x="3047" y="390144"/>
                </a:moveTo>
                <a:lnTo>
                  <a:pt x="3047" y="3048"/>
                </a:lnTo>
                <a:lnTo>
                  <a:pt x="1523" y="3048"/>
                </a:lnTo>
                <a:lnTo>
                  <a:pt x="1523" y="390144"/>
                </a:lnTo>
                <a:lnTo>
                  <a:pt x="3047" y="390144"/>
                </a:lnTo>
                <a:close/>
              </a:path>
              <a:path w="4437380" h="394335">
                <a:moveTo>
                  <a:pt x="4435602" y="390144"/>
                </a:moveTo>
                <a:lnTo>
                  <a:pt x="1523" y="390144"/>
                </a:lnTo>
                <a:lnTo>
                  <a:pt x="3047" y="391668"/>
                </a:lnTo>
                <a:lnTo>
                  <a:pt x="3048" y="393954"/>
                </a:lnTo>
                <a:lnTo>
                  <a:pt x="4434078" y="393954"/>
                </a:lnTo>
                <a:lnTo>
                  <a:pt x="4434078" y="391668"/>
                </a:lnTo>
                <a:lnTo>
                  <a:pt x="4435602" y="390144"/>
                </a:lnTo>
                <a:close/>
              </a:path>
              <a:path w="4437380" h="394335">
                <a:moveTo>
                  <a:pt x="3048" y="393954"/>
                </a:moveTo>
                <a:lnTo>
                  <a:pt x="3047" y="391668"/>
                </a:lnTo>
                <a:lnTo>
                  <a:pt x="1523" y="390144"/>
                </a:lnTo>
                <a:lnTo>
                  <a:pt x="1523" y="393954"/>
                </a:lnTo>
                <a:lnTo>
                  <a:pt x="3048" y="393954"/>
                </a:lnTo>
                <a:close/>
              </a:path>
              <a:path w="4437380" h="394335">
                <a:moveTo>
                  <a:pt x="4435602" y="3048"/>
                </a:moveTo>
                <a:lnTo>
                  <a:pt x="4434078" y="1524"/>
                </a:lnTo>
                <a:lnTo>
                  <a:pt x="4434078" y="3048"/>
                </a:lnTo>
                <a:lnTo>
                  <a:pt x="4435602" y="3048"/>
                </a:lnTo>
                <a:close/>
              </a:path>
              <a:path w="4437380" h="394335">
                <a:moveTo>
                  <a:pt x="4435602" y="390144"/>
                </a:moveTo>
                <a:lnTo>
                  <a:pt x="4435602" y="3048"/>
                </a:lnTo>
                <a:lnTo>
                  <a:pt x="4434078" y="3048"/>
                </a:lnTo>
                <a:lnTo>
                  <a:pt x="4434078" y="390144"/>
                </a:lnTo>
                <a:lnTo>
                  <a:pt x="4435602" y="390144"/>
                </a:lnTo>
                <a:close/>
              </a:path>
              <a:path w="4437380" h="394335">
                <a:moveTo>
                  <a:pt x="4435602" y="393954"/>
                </a:moveTo>
                <a:lnTo>
                  <a:pt x="4435602" y="390144"/>
                </a:lnTo>
                <a:lnTo>
                  <a:pt x="4434078" y="391668"/>
                </a:lnTo>
                <a:lnTo>
                  <a:pt x="4434078" y="393954"/>
                </a:lnTo>
                <a:lnTo>
                  <a:pt x="4435602" y="393954"/>
                </a:lnTo>
                <a:close/>
              </a:path>
            </a:pathLst>
          </a:custGeom>
          <a:solidFill>
            <a:srgbClr val="B3B3B3"/>
          </a:solidFill>
        </p:spPr>
        <p:txBody>
          <a:bodyPr wrap="square" lIns="0" tIns="0" rIns="0" bIns="0" rtlCol="0"/>
          <a:lstStyle/>
          <a:p>
            <a:pPr defTabSz="914079" fontAlgn="auto">
              <a:spcBef>
                <a:spcPts val="0"/>
              </a:spcBef>
              <a:spcAft>
                <a:spcPts val="0"/>
              </a:spcAft>
            </a:pPr>
            <a:endParaRPr>
              <a:solidFill>
                <a:prstClr val="black"/>
              </a:solidFill>
              <a:latin typeface="Calibri"/>
              <a:cs typeface="+mn-cs"/>
            </a:endParaRPr>
          </a:p>
        </p:txBody>
      </p:sp>
      <p:sp>
        <p:nvSpPr>
          <p:cNvPr id="13" name="object 13"/>
          <p:cNvSpPr txBox="1"/>
          <p:nvPr/>
        </p:nvSpPr>
        <p:spPr>
          <a:xfrm>
            <a:off x="496685" y="134471"/>
            <a:ext cx="7807844" cy="738664"/>
          </a:xfrm>
          <a:prstGeom prst="rect">
            <a:avLst/>
          </a:prstGeom>
        </p:spPr>
        <p:txBody>
          <a:bodyPr vert="horz" wrap="square" lIns="0" tIns="0" rIns="0" bIns="0" rtlCol="0">
            <a:spAutoFit/>
          </a:bodyPr>
          <a:lstStyle/>
          <a:p>
            <a:pPr algn="just" defTabSz="914079" fontAlgn="auto">
              <a:spcBef>
                <a:spcPts val="0"/>
              </a:spcBef>
              <a:spcAft>
                <a:spcPts val="0"/>
              </a:spcAft>
            </a:pPr>
            <a:r>
              <a:rPr lang="en-US" sz="1600" b="1" spc="-4" dirty="0" smtClean="0">
                <a:solidFill>
                  <a:srgbClr val="106536"/>
                </a:solidFill>
                <a:latin typeface="Arial"/>
                <a:cs typeface="Arial"/>
              </a:rPr>
              <a:t>Panel 4. </a:t>
            </a:r>
            <a:r>
              <a:rPr lang="en-US" sz="1600" b="1" spc="-4" dirty="0" smtClean="0">
                <a:solidFill>
                  <a:srgbClr val="000000"/>
                </a:solidFill>
                <a:latin typeface="Arial"/>
                <a:cs typeface="Arial"/>
              </a:rPr>
              <a:t>Co-design and development of algorithms</a:t>
            </a:r>
            <a:r>
              <a:rPr lang="en-US" sz="1600" b="1" spc="-4" dirty="0">
                <a:solidFill>
                  <a:srgbClr val="000000"/>
                </a:solidFill>
                <a:latin typeface="Arial"/>
                <a:cs typeface="Arial"/>
              </a:rPr>
              <a:t>, theory across scales, and data management with new experimental </a:t>
            </a:r>
            <a:r>
              <a:rPr lang="en-US" sz="1600" b="1" spc="-4" dirty="0" smtClean="0">
                <a:solidFill>
                  <a:srgbClr val="000000"/>
                </a:solidFill>
                <a:latin typeface="Arial"/>
                <a:cs typeface="Arial"/>
              </a:rPr>
              <a:t>tools</a:t>
            </a:r>
            <a:endParaRPr lang="en-US" sz="1600" b="1" spc="-4" dirty="0">
              <a:solidFill>
                <a:srgbClr val="000000"/>
              </a:solidFill>
              <a:latin typeface="Arial"/>
              <a:cs typeface="Arial"/>
            </a:endParaRPr>
          </a:p>
          <a:p>
            <a:pPr algn="just" defTabSz="914079" fontAlgn="auto">
              <a:spcBef>
                <a:spcPts val="0"/>
              </a:spcBef>
              <a:spcAft>
                <a:spcPts val="0"/>
              </a:spcAft>
            </a:pPr>
            <a:r>
              <a:rPr sz="1600" b="1" spc="-4" dirty="0" smtClean="0">
                <a:solidFill>
                  <a:srgbClr val="106536"/>
                </a:solidFill>
                <a:latin typeface="Arial"/>
                <a:cs typeface="Arial"/>
              </a:rPr>
              <a:t> </a:t>
            </a:r>
            <a:endParaRPr sz="1200" dirty="0">
              <a:solidFill>
                <a:prstClr val="black"/>
              </a:solidFill>
              <a:latin typeface="Times New Roman"/>
              <a:cs typeface="Times New Roman"/>
            </a:endParaRPr>
          </a:p>
        </p:txBody>
      </p:sp>
      <p:sp>
        <p:nvSpPr>
          <p:cNvPr id="15" name="object 15"/>
          <p:cNvSpPr txBox="1"/>
          <p:nvPr/>
        </p:nvSpPr>
        <p:spPr>
          <a:xfrm>
            <a:off x="4800600" y="4090595"/>
            <a:ext cx="3392055" cy="861774"/>
          </a:xfrm>
          <a:prstGeom prst="rect">
            <a:avLst/>
          </a:prstGeom>
        </p:spPr>
        <p:txBody>
          <a:bodyPr vert="horz" wrap="square" lIns="0" tIns="0" rIns="0" bIns="0" rtlCol="0">
            <a:spAutoFit/>
          </a:bodyPr>
          <a:lstStyle/>
          <a:p>
            <a:pPr marL="11397" marR="4559" defTabSz="914079" fontAlgn="auto">
              <a:spcBef>
                <a:spcPts val="0"/>
              </a:spcBef>
              <a:spcAft>
                <a:spcPts val="0"/>
              </a:spcAft>
            </a:pPr>
            <a:r>
              <a:rPr lang="en-US" sz="1400" spc="-4" dirty="0" smtClean="0">
                <a:solidFill>
                  <a:prstClr val="black"/>
                </a:solidFill>
                <a:latin typeface="Arial"/>
                <a:cs typeface="Arial"/>
              </a:rPr>
              <a:t>There are many. </a:t>
            </a:r>
          </a:p>
          <a:p>
            <a:pPr marL="11397" marR="4559" defTabSz="914079" fontAlgn="auto">
              <a:spcBef>
                <a:spcPts val="0"/>
              </a:spcBef>
              <a:spcAft>
                <a:spcPts val="0"/>
              </a:spcAft>
            </a:pPr>
            <a:r>
              <a:rPr lang="en-US" sz="1400" spc="-4" dirty="0" smtClean="0">
                <a:solidFill>
                  <a:prstClr val="black"/>
                </a:solidFill>
                <a:latin typeface="Arial"/>
                <a:cs typeface="Arial"/>
              </a:rPr>
              <a:t> </a:t>
            </a:r>
          </a:p>
          <a:p>
            <a:pPr marL="11397" marR="4559" defTabSz="914079" fontAlgn="auto">
              <a:spcBef>
                <a:spcPts val="0"/>
              </a:spcBef>
              <a:spcAft>
                <a:spcPts val="0"/>
              </a:spcAft>
            </a:pPr>
            <a:r>
              <a:rPr lang="en-US" sz="1400" spc="-4" dirty="0">
                <a:solidFill>
                  <a:prstClr val="black"/>
                </a:solidFill>
                <a:latin typeface="Arial"/>
                <a:cs typeface="Arial"/>
              </a:rPr>
              <a:t>N</a:t>
            </a:r>
            <a:r>
              <a:rPr lang="en-US" sz="1400" spc="-4" dirty="0" smtClean="0">
                <a:solidFill>
                  <a:prstClr val="black"/>
                </a:solidFill>
                <a:latin typeface="Arial"/>
                <a:cs typeface="Arial"/>
              </a:rPr>
              <a:t>ew materials for catalyst development, solar fuels, PV, and energy storage.</a:t>
            </a:r>
            <a:endParaRPr sz="1400" dirty="0">
              <a:solidFill>
                <a:prstClr val="black"/>
              </a:solidFill>
              <a:latin typeface="Arial"/>
              <a:cs typeface="Arial"/>
            </a:endParaRPr>
          </a:p>
        </p:txBody>
      </p:sp>
      <p:sp>
        <p:nvSpPr>
          <p:cNvPr id="19" name="object 7"/>
          <p:cNvSpPr txBox="1"/>
          <p:nvPr/>
        </p:nvSpPr>
        <p:spPr>
          <a:xfrm>
            <a:off x="4849091" y="1033631"/>
            <a:ext cx="3422650" cy="215444"/>
          </a:xfrm>
          <a:prstGeom prst="rect">
            <a:avLst/>
          </a:prstGeom>
        </p:spPr>
        <p:txBody>
          <a:bodyPr vert="horz" wrap="square" lIns="0" tIns="0" rIns="0" bIns="0" rtlCol="0">
            <a:spAutoFit/>
          </a:bodyPr>
          <a:lstStyle/>
          <a:p>
            <a:pPr marL="11397" defTabSz="914079" fontAlgn="auto">
              <a:spcBef>
                <a:spcPts val="0"/>
              </a:spcBef>
              <a:spcAft>
                <a:spcPts val="0"/>
              </a:spcAft>
            </a:pPr>
            <a:r>
              <a:rPr lang="en-US" sz="1400" b="1" spc="-4" dirty="0">
                <a:solidFill>
                  <a:prstClr val="black"/>
                </a:solidFill>
                <a:latin typeface="Arial"/>
                <a:cs typeface="Arial"/>
              </a:rPr>
              <a:t>Summary of research direction</a:t>
            </a:r>
            <a:endParaRPr sz="1400" dirty="0">
              <a:solidFill>
                <a:prstClr val="black"/>
              </a:solidFill>
              <a:latin typeface="Arial"/>
              <a:cs typeface="Arial"/>
            </a:endParaRPr>
          </a:p>
        </p:txBody>
      </p:sp>
      <p:sp>
        <p:nvSpPr>
          <p:cNvPr id="20" name="object 4"/>
          <p:cNvSpPr txBox="1"/>
          <p:nvPr/>
        </p:nvSpPr>
        <p:spPr>
          <a:xfrm>
            <a:off x="1316182" y="1033631"/>
            <a:ext cx="2305050" cy="217254"/>
          </a:xfrm>
          <a:prstGeom prst="rect">
            <a:avLst/>
          </a:prstGeom>
        </p:spPr>
        <p:txBody>
          <a:bodyPr vert="horz" wrap="square" lIns="0" tIns="0" rIns="0" bIns="0" rtlCol="0">
            <a:spAutoFit/>
          </a:bodyPr>
          <a:lstStyle/>
          <a:p>
            <a:pPr marL="11397" defTabSz="914079" fontAlgn="auto">
              <a:spcBef>
                <a:spcPts val="0"/>
              </a:spcBef>
              <a:spcAft>
                <a:spcPts val="0"/>
              </a:spcAft>
            </a:pPr>
            <a:r>
              <a:rPr lang="en-US" sz="1400" b="1" spc="-4" dirty="0">
                <a:solidFill>
                  <a:prstClr val="black"/>
                </a:solidFill>
                <a:latin typeface="Arial"/>
                <a:cs typeface="Arial"/>
              </a:rPr>
              <a:t>Scientific challenges</a:t>
            </a:r>
            <a:endParaRPr sz="1400" dirty="0">
              <a:solidFill>
                <a:prstClr val="black"/>
              </a:solidFill>
              <a:latin typeface="Arial"/>
              <a:cs typeface="Arial"/>
            </a:endParaRPr>
          </a:p>
        </p:txBody>
      </p:sp>
      <p:sp>
        <p:nvSpPr>
          <p:cNvPr id="14" name="TextBox 13"/>
          <p:cNvSpPr txBox="1"/>
          <p:nvPr/>
        </p:nvSpPr>
        <p:spPr>
          <a:xfrm>
            <a:off x="457200" y="1411575"/>
            <a:ext cx="4038600" cy="2169825"/>
          </a:xfrm>
          <a:prstGeom prst="rect">
            <a:avLst/>
          </a:prstGeom>
          <a:noFill/>
        </p:spPr>
        <p:txBody>
          <a:bodyPr wrap="square" rtlCol="0">
            <a:spAutoFit/>
          </a:bodyPr>
          <a:lstStyle/>
          <a:p>
            <a:pPr marL="285750" indent="-285750" defTabSz="914079" fontAlgn="auto">
              <a:spcBef>
                <a:spcPts val="0"/>
              </a:spcBef>
              <a:spcAft>
                <a:spcPts val="0"/>
              </a:spcAft>
              <a:buFont typeface="Arial"/>
              <a:buChar char="•"/>
            </a:pPr>
            <a:r>
              <a:rPr lang="en-US" sz="1500" dirty="0" smtClean="0">
                <a:solidFill>
                  <a:prstClr val="black"/>
                </a:solidFill>
                <a:latin typeface="Calibri"/>
                <a:cs typeface="+mn-cs"/>
              </a:rPr>
              <a:t>Management and sharing of time-dependent, multimodal, and/or multidimensional data</a:t>
            </a:r>
          </a:p>
          <a:p>
            <a:pPr marL="285750" indent="-285750" defTabSz="914079" fontAlgn="auto">
              <a:spcBef>
                <a:spcPts val="0"/>
              </a:spcBef>
              <a:spcAft>
                <a:spcPts val="0"/>
              </a:spcAft>
              <a:buFont typeface="Arial"/>
              <a:buChar char="•"/>
            </a:pPr>
            <a:r>
              <a:rPr lang="en-US" sz="1500" dirty="0" smtClean="0">
                <a:solidFill>
                  <a:prstClr val="black"/>
                </a:solidFill>
                <a:latin typeface="Calibri"/>
                <a:cs typeface="+mn-cs"/>
              </a:rPr>
              <a:t>Extracting information from heterogeneous datasets via real time analytics and/or modeling, and feedback to experiment</a:t>
            </a:r>
          </a:p>
          <a:p>
            <a:pPr marL="285750" indent="-285750" defTabSz="914079" fontAlgn="auto">
              <a:spcBef>
                <a:spcPts val="0"/>
              </a:spcBef>
              <a:spcAft>
                <a:spcPts val="0"/>
              </a:spcAft>
              <a:buFont typeface="Arial"/>
              <a:buChar char="•"/>
            </a:pPr>
            <a:r>
              <a:rPr lang="en-US" sz="1500" dirty="0">
                <a:solidFill>
                  <a:prstClr val="black"/>
                </a:solidFill>
                <a:latin typeface="Calibri"/>
                <a:cs typeface="+mn-cs"/>
              </a:rPr>
              <a:t>Predictive simulation of experimental </a:t>
            </a:r>
            <a:r>
              <a:rPr lang="en-US" sz="1500" dirty="0" smtClean="0">
                <a:solidFill>
                  <a:prstClr val="black"/>
                </a:solidFill>
                <a:latin typeface="Calibri"/>
                <a:cs typeface="+mn-cs"/>
              </a:rPr>
              <a:t>observables</a:t>
            </a:r>
            <a:r>
              <a:rPr lang="en-US" sz="1500" dirty="0">
                <a:solidFill>
                  <a:prstClr val="black"/>
                </a:solidFill>
                <a:latin typeface="Calibri"/>
                <a:cs typeface="+mn-cs"/>
              </a:rPr>
              <a:t> </a:t>
            </a:r>
            <a:r>
              <a:rPr lang="en-US" sz="1500" dirty="0" smtClean="0">
                <a:solidFill>
                  <a:prstClr val="black"/>
                </a:solidFill>
                <a:latin typeface="Calibri"/>
                <a:cs typeface="+mn-cs"/>
              </a:rPr>
              <a:t>via </a:t>
            </a:r>
            <a:r>
              <a:rPr lang="en-US" sz="1500" dirty="0">
                <a:solidFill>
                  <a:prstClr val="black"/>
                </a:solidFill>
                <a:latin typeface="Calibri"/>
                <a:cs typeface="+mn-cs"/>
              </a:rPr>
              <a:t>integration of theories, algorithms, and information spanning </a:t>
            </a:r>
            <a:r>
              <a:rPr lang="en-US" sz="1500" dirty="0" smtClean="0">
                <a:solidFill>
                  <a:prstClr val="black"/>
                </a:solidFill>
                <a:latin typeface="Calibri"/>
                <a:cs typeface="+mn-cs"/>
              </a:rPr>
              <a:t>time </a:t>
            </a:r>
            <a:r>
              <a:rPr lang="en-US" sz="1500" dirty="0">
                <a:solidFill>
                  <a:prstClr val="black"/>
                </a:solidFill>
                <a:latin typeface="Calibri"/>
                <a:cs typeface="+mn-cs"/>
              </a:rPr>
              <a:t>and length </a:t>
            </a:r>
            <a:r>
              <a:rPr lang="en-US" sz="1500" dirty="0" smtClean="0">
                <a:solidFill>
                  <a:prstClr val="black"/>
                </a:solidFill>
                <a:latin typeface="Calibri"/>
                <a:cs typeface="+mn-cs"/>
              </a:rPr>
              <a:t>scales</a:t>
            </a:r>
            <a:endParaRPr lang="en-US" sz="1500" dirty="0">
              <a:solidFill>
                <a:prstClr val="black"/>
              </a:solidFill>
              <a:latin typeface="Calibri"/>
              <a:cs typeface="+mn-cs"/>
            </a:endParaRPr>
          </a:p>
        </p:txBody>
      </p:sp>
      <p:sp>
        <p:nvSpPr>
          <p:cNvPr id="21" name="TextBox 20"/>
          <p:cNvSpPr txBox="1"/>
          <p:nvPr/>
        </p:nvSpPr>
        <p:spPr>
          <a:xfrm>
            <a:off x="4495800" y="1411575"/>
            <a:ext cx="4114800" cy="2169825"/>
          </a:xfrm>
          <a:prstGeom prst="rect">
            <a:avLst/>
          </a:prstGeom>
          <a:noFill/>
        </p:spPr>
        <p:txBody>
          <a:bodyPr wrap="square" rtlCol="0">
            <a:spAutoFit/>
          </a:bodyPr>
          <a:lstStyle/>
          <a:p>
            <a:pPr marL="285750" indent="-285750" defTabSz="914079" fontAlgn="auto">
              <a:spcBef>
                <a:spcPts val="0"/>
              </a:spcBef>
              <a:spcAft>
                <a:spcPts val="0"/>
              </a:spcAft>
              <a:buFont typeface="Arial"/>
              <a:buChar char="•"/>
            </a:pPr>
            <a:r>
              <a:rPr lang="en-US" sz="1500" dirty="0">
                <a:solidFill>
                  <a:prstClr val="black"/>
                </a:solidFill>
                <a:latin typeface="Calibri"/>
                <a:cs typeface="+mn-cs"/>
              </a:rPr>
              <a:t>Development of applied math tools and approximate theoretical methods for extracting and assessing physical quantities from datasets (structure, order parameters, reaction coordinates, </a:t>
            </a:r>
            <a:r>
              <a:rPr lang="en-US" sz="1500" dirty="0" err="1">
                <a:solidFill>
                  <a:prstClr val="black"/>
                </a:solidFill>
                <a:latin typeface="Calibri"/>
                <a:cs typeface="+mn-cs"/>
              </a:rPr>
              <a:t>etc</a:t>
            </a:r>
            <a:r>
              <a:rPr lang="en-US" sz="1500" dirty="0">
                <a:solidFill>
                  <a:prstClr val="black"/>
                </a:solidFill>
                <a:latin typeface="Calibri"/>
                <a:cs typeface="+mn-cs"/>
              </a:rPr>
              <a:t>)</a:t>
            </a:r>
          </a:p>
          <a:p>
            <a:pPr marL="285750" indent="-285750" defTabSz="914079" fontAlgn="auto">
              <a:spcBef>
                <a:spcPts val="0"/>
              </a:spcBef>
              <a:spcAft>
                <a:spcPts val="0"/>
              </a:spcAft>
              <a:buFont typeface="Arial"/>
              <a:buChar char="•"/>
            </a:pPr>
            <a:r>
              <a:rPr lang="en-US" sz="1500" dirty="0" smtClean="0">
                <a:solidFill>
                  <a:prstClr val="black"/>
                </a:solidFill>
                <a:latin typeface="Calibri"/>
                <a:cs typeface="+mn-cs"/>
              </a:rPr>
              <a:t>Systematic </a:t>
            </a:r>
            <a:r>
              <a:rPr lang="en-US" sz="1500" dirty="0">
                <a:solidFill>
                  <a:prstClr val="black"/>
                </a:solidFill>
                <a:latin typeface="Calibri"/>
                <a:cs typeface="+mn-cs"/>
              </a:rPr>
              <a:t>coarse graining and mapping across multiple time and length scales </a:t>
            </a:r>
            <a:r>
              <a:rPr lang="en-US" sz="1500" dirty="0" smtClean="0">
                <a:solidFill>
                  <a:prstClr val="black"/>
                </a:solidFill>
                <a:latin typeface="Calibri"/>
                <a:cs typeface="+mn-cs"/>
              </a:rPr>
              <a:t>in the context of one or more observables using </a:t>
            </a:r>
            <a:r>
              <a:rPr lang="en-US" sz="1500" dirty="0">
                <a:solidFill>
                  <a:prstClr val="black"/>
                </a:solidFill>
                <a:latin typeface="Calibri"/>
                <a:cs typeface="+mn-cs"/>
              </a:rPr>
              <a:t>applied math, new algorithms, and data </a:t>
            </a:r>
            <a:r>
              <a:rPr lang="en-US" sz="1500" dirty="0" smtClean="0">
                <a:solidFill>
                  <a:prstClr val="black"/>
                </a:solidFill>
                <a:latin typeface="Calibri"/>
                <a:cs typeface="+mn-cs"/>
              </a:rPr>
              <a:t>analytics</a:t>
            </a:r>
            <a:endParaRPr lang="en-US" sz="1500" dirty="0">
              <a:solidFill>
                <a:prstClr val="black"/>
              </a:solidFill>
              <a:latin typeface="Calibri"/>
              <a:cs typeface="+mn-cs"/>
            </a:endParaRPr>
          </a:p>
        </p:txBody>
      </p:sp>
      <p:sp>
        <p:nvSpPr>
          <p:cNvPr id="22" name="TextBox 21"/>
          <p:cNvSpPr txBox="1"/>
          <p:nvPr/>
        </p:nvSpPr>
        <p:spPr>
          <a:xfrm>
            <a:off x="381000" y="3938195"/>
            <a:ext cx="4267200" cy="2169825"/>
          </a:xfrm>
          <a:prstGeom prst="rect">
            <a:avLst/>
          </a:prstGeom>
          <a:noFill/>
        </p:spPr>
        <p:txBody>
          <a:bodyPr wrap="square" rtlCol="0">
            <a:spAutoFit/>
          </a:bodyPr>
          <a:lstStyle/>
          <a:p>
            <a:pPr marL="285750" indent="-285750" defTabSz="914079" fontAlgn="auto">
              <a:spcBef>
                <a:spcPts val="0"/>
              </a:spcBef>
              <a:spcAft>
                <a:spcPts val="0"/>
              </a:spcAft>
              <a:buFont typeface="Arial"/>
              <a:buChar char="•"/>
            </a:pPr>
            <a:r>
              <a:rPr lang="en-US" sz="1500" dirty="0" smtClean="0">
                <a:solidFill>
                  <a:prstClr val="black"/>
                </a:solidFill>
                <a:latin typeface="Calibri"/>
                <a:cs typeface="+mn-cs"/>
              </a:rPr>
              <a:t>Advanced experimental tools for accelerating scientific discovery</a:t>
            </a:r>
          </a:p>
          <a:p>
            <a:pPr marL="285750" indent="-285750" defTabSz="914079" fontAlgn="auto">
              <a:spcBef>
                <a:spcPts val="0"/>
              </a:spcBef>
              <a:spcAft>
                <a:spcPts val="0"/>
              </a:spcAft>
              <a:buFont typeface="Arial"/>
              <a:buChar char="•"/>
            </a:pPr>
            <a:r>
              <a:rPr lang="en-US" sz="1500" dirty="0" smtClean="0">
                <a:solidFill>
                  <a:prstClr val="black"/>
                </a:solidFill>
                <a:latin typeface="Calibri"/>
                <a:cs typeface="+mn-cs"/>
              </a:rPr>
              <a:t>Smart data acquisition for accelerated information extraction</a:t>
            </a:r>
          </a:p>
          <a:p>
            <a:pPr marL="285750" indent="-285750" defTabSz="914079" fontAlgn="auto">
              <a:spcBef>
                <a:spcPts val="0"/>
              </a:spcBef>
              <a:spcAft>
                <a:spcPts val="0"/>
              </a:spcAft>
              <a:buFont typeface="Arial"/>
              <a:buChar char="•"/>
            </a:pPr>
            <a:r>
              <a:rPr lang="en-US" sz="1500" dirty="0">
                <a:solidFill>
                  <a:prstClr val="black"/>
                </a:solidFill>
                <a:latin typeface="Calibri"/>
                <a:cs typeface="+mn-cs"/>
              </a:rPr>
              <a:t>Broadly accessible databases and information </a:t>
            </a:r>
          </a:p>
          <a:p>
            <a:pPr marL="285750" indent="-285750" defTabSz="914079" fontAlgn="auto">
              <a:spcBef>
                <a:spcPts val="0"/>
              </a:spcBef>
              <a:spcAft>
                <a:spcPts val="0"/>
              </a:spcAft>
              <a:buFont typeface="Arial"/>
              <a:buChar char="•"/>
            </a:pPr>
            <a:r>
              <a:rPr lang="en-US" sz="1500" dirty="0" smtClean="0">
                <a:solidFill>
                  <a:prstClr val="black"/>
                </a:solidFill>
                <a:latin typeface="Calibri"/>
                <a:cs typeface="+mn-cs"/>
              </a:rPr>
              <a:t>Materials by design</a:t>
            </a:r>
          </a:p>
          <a:p>
            <a:pPr marL="285750" indent="-285750" defTabSz="914079" fontAlgn="auto">
              <a:spcBef>
                <a:spcPts val="0"/>
              </a:spcBef>
              <a:spcAft>
                <a:spcPts val="0"/>
              </a:spcAft>
              <a:buFont typeface="Arial"/>
              <a:buChar char="•"/>
            </a:pPr>
            <a:r>
              <a:rPr lang="en-US" sz="1500" dirty="0" smtClean="0">
                <a:solidFill>
                  <a:prstClr val="black"/>
                </a:solidFill>
                <a:latin typeface="Calibri"/>
                <a:cs typeface="+mn-cs"/>
              </a:rPr>
              <a:t>Directed assembly of </a:t>
            </a:r>
            <a:r>
              <a:rPr lang="en-US" sz="1500" dirty="0">
                <a:solidFill>
                  <a:prstClr val="black"/>
                </a:solidFill>
                <a:latin typeface="Calibri"/>
                <a:cs typeface="+mn-cs"/>
              </a:rPr>
              <a:t>hierarchical functional materials</a:t>
            </a:r>
          </a:p>
          <a:p>
            <a:pPr marL="285750" indent="-285750" defTabSz="914079" fontAlgn="auto">
              <a:spcBef>
                <a:spcPts val="0"/>
              </a:spcBef>
              <a:spcAft>
                <a:spcPts val="0"/>
              </a:spcAft>
              <a:buFont typeface="Arial"/>
              <a:buChar char="•"/>
            </a:pPr>
            <a:r>
              <a:rPr lang="en-US" sz="1500" dirty="0" smtClean="0">
                <a:solidFill>
                  <a:prstClr val="black"/>
                </a:solidFill>
                <a:latin typeface="Calibri"/>
                <a:cs typeface="+mn-cs"/>
              </a:rPr>
              <a:t>Structure</a:t>
            </a:r>
            <a:r>
              <a:rPr lang="en-US" sz="1500" dirty="0">
                <a:solidFill>
                  <a:prstClr val="black"/>
                </a:solidFill>
                <a:latin typeface="Calibri"/>
                <a:cs typeface="+mn-cs"/>
              </a:rPr>
              <a:t>-function </a:t>
            </a:r>
            <a:r>
              <a:rPr lang="en-US" sz="1500" dirty="0" smtClean="0">
                <a:solidFill>
                  <a:prstClr val="black"/>
                </a:solidFill>
                <a:latin typeface="Calibri"/>
                <a:cs typeface="+mn-cs"/>
              </a:rPr>
              <a:t>relationships </a:t>
            </a:r>
            <a:endParaRPr lang="en-US" sz="1500" dirty="0">
              <a:solidFill>
                <a:prstClr val="black"/>
              </a:solidFill>
              <a:latin typeface="Calibri"/>
              <a:cs typeface="+mn-cs"/>
            </a:endParaRPr>
          </a:p>
        </p:txBody>
      </p:sp>
    </p:spTree>
    <p:extLst>
      <p:ext uri="{BB962C8B-B14F-4D97-AF65-F5344CB8AC3E}">
        <p14:creationId xmlns:p14="http://schemas.microsoft.com/office/powerpoint/2010/main" val="33494949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15666"/>
            <a:ext cx="9143999" cy="836613"/>
          </a:xfrm>
        </p:spPr>
        <p:txBody>
          <a:bodyPr>
            <a:noAutofit/>
          </a:bodyPr>
          <a:lstStyle/>
          <a:p>
            <a:pPr defTabSz="914079" fontAlgn="auto">
              <a:spcBef>
                <a:spcPts val="0"/>
              </a:spcBef>
              <a:spcAft>
                <a:spcPts val="0"/>
              </a:spcAft>
            </a:pPr>
            <a:r>
              <a:rPr lang="en-US" sz="2000" spc="-4" dirty="0" smtClean="0">
                <a:latin typeface="Arial"/>
                <a:cs typeface="Arial"/>
              </a:rPr>
              <a:t>PRD for the integration of experimental tools with theory and computation </a:t>
            </a:r>
            <a:endParaRPr lang="en-US" sz="1800" dirty="0"/>
          </a:p>
        </p:txBody>
      </p:sp>
      <p:sp>
        <p:nvSpPr>
          <p:cNvPr id="6" name="Rectangle 5"/>
          <p:cNvSpPr/>
          <p:nvPr/>
        </p:nvSpPr>
        <p:spPr>
          <a:xfrm>
            <a:off x="241300" y="1128236"/>
            <a:ext cx="8585200" cy="923330"/>
          </a:xfrm>
          <a:prstGeom prst="rect">
            <a:avLst/>
          </a:prstGeom>
        </p:spPr>
        <p:txBody>
          <a:bodyPr wrap="square">
            <a:spAutoFit/>
          </a:bodyPr>
          <a:lstStyle/>
          <a:p>
            <a:r>
              <a:rPr lang="en-US" dirty="0">
                <a:solidFill>
                  <a:srgbClr val="000000"/>
                </a:solidFill>
              </a:rPr>
              <a:t>New theoretical, mathematical, and computational </a:t>
            </a:r>
            <a:r>
              <a:rPr lang="en-US" u="sng" dirty="0">
                <a:solidFill>
                  <a:srgbClr val="FF0000"/>
                </a:solidFill>
              </a:rPr>
              <a:t>capabilities</a:t>
            </a:r>
            <a:r>
              <a:rPr lang="en-US" dirty="0">
                <a:solidFill>
                  <a:srgbClr val="FF0000"/>
                </a:solidFill>
              </a:rPr>
              <a:t> </a:t>
            </a:r>
            <a:r>
              <a:rPr lang="en-US" dirty="0">
                <a:solidFill>
                  <a:srgbClr val="000000"/>
                </a:solidFill>
              </a:rPr>
              <a:t>can enhance our ability to extract new insight from large data streams in multimodal and multidimensional experiments.</a:t>
            </a:r>
          </a:p>
        </p:txBody>
      </p:sp>
      <p:sp>
        <p:nvSpPr>
          <p:cNvPr id="7" name="Rectangle 6"/>
          <p:cNvSpPr/>
          <p:nvPr/>
        </p:nvSpPr>
        <p:spPr>
          <a:xfrm>
            <a:off x="184150" y="2464485"/>
            <a:ext cx="4051300" cy="1200329"/>
          </a:xfrm>
          <a:prstGeom prst="rect">
            <a:avLst/>
          </a:prstGeom>
        </p:spPr>
        <p:txBody>
          <a:bodyPr wrap="square">
            <a:spAutoFit/>
          </a:bodyPr>
          <a:lstStyle/>
          <a:p>
            <a:r>
              <a:rPr lang="en-US" b="1" dirty="0" smtClean="0">
                <a:solidFill>
                  <a:srgbClr val="106636"/>
                </a:solidFill>
                <a:latin typeface="Avenir Next Condensed" charset="0"/>
                <a:ea typeface="Avenir Next Condensed" charset="0"/>
                <a:cs typeface="Avenir Next Condensed" charset="0"/>
              </a:rPr>
              <a:t>Imagine if these capabilities are fully developed in conjunction with specific experiments and integrated with instrumentation.</a:t>
            </a:r>
            <a:endParaRPr lang="en-US" altLang="en-US" b="1" dirty="0">
              <a:solidFill>
                <a:srgbClr val="106636"/>
              </a:solidFill>
              <a:latin typeface="Avenir Next Condensed" charset="0"/>
              <a:ea typeface="Avenir Next Condensed" charset="0"/>
              <a:cs typeface="Avenir Next Condensed" charset="0"/>
            </a:endParaRPr>
          </a:p>
        </p:txBody>
      </p:sp>
      <p:pic>
        <p:nvPicPr>
          <p:cNvPr id="8" name="Picture 7"/>
          <p:cNvPicPr>
            <a:picLocks noChangeAspect="1"/>
          </p:cNvPicPr>
          <p:nvPr/>
        </p:nvPicPr>
        <p:blipFill>
          <a:blip r:embed="rId2"/>
          <a:stretch>
            <a:fillRect/>
          </a:stretch>
        </p:blipFill>
        <p:spPr>
          <a:xfrm>
            <a:off x="4247413" y="2393950"/>
            <a:ext cx="4731936" cy="2933921"/>
          </a:xfrm>
          <a:prstGeom prst="rect">
            <a:avLst/>
          </a:prstGeom>
          <a:ln>
            <a:solidFill>
              <a:srgbClr val="376092"/>
            </a:solidFill>
          </a:ln>
        </p:spPr>
      </p:pic>
      <p:sp>
        <p:nvSpPr>
          <p:cNvPr id="9" name="TextBox 8"/>
          <p:cNvSpPr txBox="1"/>
          <p:nvPr/>
        </p:nvSpPr>
        <p:spPr>
          <a:xfrm>
            <a:off x="241301" y="4102100"/>
            <a:ext cx="3911600" cy="1200329"/>
          </a:xfrm>
          <a:prstGeom prst="rect">
            <a:avLst/>
          </a:prstGeom>
          <a:noFill/>
        </p:spPr>
        <p:txBody>
          <a:bodyPr wrap="square" rtlCol="0">
            <a:spAutoFit/>
          </a:bodyPr>
          <a:lstStyle/>
          <a:p>
            <a:r>
              <a:rPr lang="en-US" dirty="0" smtClean="0">
                <a:solidFill>
                  <a:srgbClr val="1F497D"/>
                </a:solidFill>
                <a:latin typeface="Avenir Next Condensed Demi Bold"/>
                <a:cs typeface="Avenir Next Condensed Demi Bold"/>
              </a:rPr>
              <a:t>Need to develop an environment, research modality and other modalities (such as funding) that promote this integration at the design stage of experimental projects</a:t>
            </a:r>
          </a:p>
        </p:txBody>
      </p:sp>
      <p:sp>
        <p:nvSpPr>
          <p:cNvPr id="3" name="TextBox 2"/>
          <p:cNvSpPr txBox="1"/>
          <p:nvPr/>
        </p:nvSpPr>
        <p:spPr>
          <a:xfrm>
            <a:off x="2374900" y="5651500"/>
            <a:ext cx="4685898" cy="461665"/>
          </a:xfrm>
          <a:prstGeom prst="rect">
            <a:avLst/>
          </a:prstGeom>
          <a:noFill/>
        </p:spPr>
        <p:txBody>
          <a:bodyPr wrap="none" rtlCol="0">
            <a:spAutoFit/>
          </a:bodyPr>
          <a:lstStyle/>
          <a:p>
            <a:r>
              <a:rPr lang="en-US" sz="2400" dirty="0" smtClean="0">
                <a:solidFill>
                  <a:srgbClr val="1F497D"/>
                </a:solidFill>
                <a:latin typeface="Avenir Next Condensed Demi Bold"/>
                <a:cs typeface="Avenir Next Condensed Demi Bold"/>
              </a:rPr>
              <a:t>Accelerate discovery in energy sciences</a:t>
            </a:r>
          </a:p>
        </p:txBody>
      </p:sp>
    </p:spTree>
    <p:extLst>
      <p:ext uri="{BB962C8B-B14F-4D97-AF65-F5344CB8AC3E}">
        <p14:creationId xmlns:p14="http://schemas.microsoft.com/office/powerpoint/2010/main" val="20832180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Energy technologies and Basic Energy Sciences</a:t>
            </a:r>
            <a:endParaRPr lang="en-US" dirty="0"/>
          </a:p>
        </p:txBody>
      </p:sp>
      <p:sp>
        <p:nvSpPr>
          <p:cNvPr id="6" name="Rounded Rectangle 5"/>
          <p:cNvSpPr/>
          <p:nvPr/>
        </p:nvSpPr>
        <p:spPr bwMode="auto">
          <a:xfrm>
            <a:off x="533400" y="1143000"/>
            <a:ext cx="3352800" cy="1752600"/>
          </a:xfrm>
          <a:prstGeom prst="round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charset="0"/>
                <a:ea typeface="ＭＳ Ｐゴシック" charset="-128"/>
                <a:cs typeface="ＭＳ Ｐゴシック" charset="-128"/>
              </a:rPr>
              <a:t>Energy Technologies</a:t>
            </a:r>
          </a:p>
          <a:p>
            <a:pPr marL="285750" indent="-285750">
              <a:buFontTx/>
              <a:buChar char="-"/>
            </a:pPr>
            <a:r>
              <a:rPr lang="en-US" sz="1600" dirty="0">
                <a:solidFill>
                  <a:schemeClr val="bg1"/>
                </a:solidFill>
                <a:latin typeface="Avenir Next Condensed Demi Bold"/>
                <a:cs typeface="Avenir Next Condensed Demi Bold"/>
              </a:rPr>
              <a:t>Fuel from Sunlight</a:t>
            </a:r>
          </a:p>
          <a:p>
            <a:pPr marL="285750" indent="-285750">
              <a:buFontTx/>
              <a:buChar char="-"/>
            </a:pPr>
            <a:r>
              <a:rPr lang="en-US" sz="1600" dirty="0">
                <a:solidFill>
                  <a:schemeClr val="bg1"/>
                </a:solidFill>
                <a:latin typeface="Avenir Next Condensed Demi Bold"/>
                <a:cs typeface="Avenir Next Condensed Demi Bold"/>
              </a:rPr>
              <a:t>Energy Storage</a:t>
            </a:r>
          </a:p>
          <a:p>
            <a:pPr marL="285750" indent="-285750">
              <a:buFontTx/>
              <a:buChar char="-"/>
            </a:pPr>
            <a:r>
              <a:rPr lang="en-US" sz="1600" dirty="0" smtClean="0">
                <a:solidFill>
                  <a:schemeClr val="bg1"/>
                </a:solidFill>
                <a:latin typeface="Avenir Next Condensed Demi Bold"/>
                <a:cs typeface="Avenir Next Condensed Demi Bold"/>
              </a:rPr>
              <a:t>Geothermal</a:t>
            </a:r>
            <a:endParaRPr lang="en-US" sz="1600" dirty="0">
              <a:solidFill>
                <a:schemeClr val="bg1"/>
              </a:solidFill>
              <a:latin typeface="Avenir Next Condensed Demi Bold"/>
              <a:cs typeface="Avenir Next Condensed Demi Bold"/>
            </a:endParaRPr>
          </a:p>
          <a:p>
            <a:pPr marL="285750" indent="-285750">
              <a:buFontTx/>
              <a:buChar char="-"/>
            </a:pPr>
            <a:r>
              <a:rPr lang="en-US" sz="1600" dirty="0">
                <a:solidFill>
                  <a:schemeClr val="bg1"/>
                </a:solidFill>
                <a:latin typeface="Avenir Next Condensed Demi Bold"/>
                <a:cs typeface="Avenir Next Condensed Demi Bold"/>
              </a:rPr>
              <a:t>Functional Materials</a:t>
            </a:r>
          </a:p>
          <a:p>
            <a:pPr marL="285750" indent="-285750">
              <a:buFontTx/>
              <a:buChar char="-"/>
            </a:pPr>
            <a:r>
              <a:rPr lang="en-US" sz="1600" dirty="0" smtClean="0">
                <a:solidFill>
                  <a:schemeClr val="bg1"/>
                </a:solidFill>
                <a:latin typeface="Avenir Next Condensed Demi Bold"/>
                <a:cs typeface="Avenir Next Condensed Demi Bold"/>
              </a:rPr>
              <a:t>Combustion</a:t>
            </a:r>
            <a:endParaRPr lang="en-US" sz="1600" dirty="0">
              <a:solidFill>
                <a:schemeClr val="bg1"/>
              </a:solidFill>
              <a:latin typeface="Avenir Next Condensed Demi Bold"/>
              <a:cs typeface="Avenir Next Condensed Demi Bold"/>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bg1"/>
              </a:solidFill>
              <a:effectLst/>
              <a:latin typeface="Arial" charset="0"/>
              <a:ea typeface="ＭＳ Ｐゴシック" charset="-128"/>
              <a:cs typeface="ＭＳ Ｐゴシック" charset="-128"/>
            </a:endParaRPr>
          </a:p>
        </p:txBody>
      </p:sp>
      <p:sp>
        <p:nvSpPr>
          <p:cNvPr id="7" name="Rounded Rectangle 6"/>
          <p:cNvSpPr/>
          <p:nvPr/>
        </p:nvSpPr>
        <p:spPr bwMode="auto">
          <a:xfrm>
            <a:off x="124410" y="4199930"/>
            <a:ext cx="4391608" cy="1896070"/>
          </a:xfrm>
          <a:prstGeom prst="round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bg1"/>
                </a:solidFill>
                <a:effectLst/>
                <a:latin typeface="Arial" charset="0"/>
                <a:ea typeface="ＭＳ Ｐゴシック" charset="-128"/>
                <a:cs typeface="ＭＳ Ｐゴシック" charset="-128"/>
              </a:rPr>
              <a:t>Basic Energy Sciences</a:t>
            </a:r>
          </a:p>
          <a:p>
            <a:pPr marL="285750" indent="-285750">
              <a:buFontTx/>
              <a:buChar char="-"/>
            </a:pPr>
            <a:r>
              <a:rPr lang="en-US" sz="1500" dirty="0">
                <a:solidFill>
                  <a:schemeClr val="bg1"/>
                </a:solidFill>
                <a:latin typeface="Avenir Next Condensed Demi Bold"/>
                <a:cs typeface="Avenir Next Condensed Demi Bold"/>
              </a:rPr>
              <a:t>Materials and Chemical processes in gas, liquid, solid and at interfaces</a:t>
            </a:r>
          </a:p>
          <a:p>
            <a:pPr marL="285750" indent="-285750">
              <a:buFontTx/>
              <a:buChar char="-"/>
            </a:pPr>
            <a:r>
              <a:rPr lang="en-US" sz="1500" dirty="0">
                <a:solidFill>
                  <a:schemeClr val="bg1"/>
                </a:solidFill>
                <a:latin typeface="Avenir Next Condensed Demi Bold"/>
                <a:cs typeface="Avenir Next Condensed Demi Bold"/>
              </a:rPr>
              <a:t>Mesoscale energy systems</a:t>
            </a:r>
          </a:p>
          <a:p>
            <a:pPr marL="285750" indent="-285750">
              <a:buFontTx/>
              <a:buChar char="-"/>
            </a:pPr>
            <a:r>
              <a:rPr lang="en-US" sz="1500" dirty="0">
                <a:solidFill>
                  <a:schemeClr val="bg1"/>
                </a:solidFill>
                <a:latin typeface="Avenir Next Condensed Demi Bold"/>
                <a:cs typeface="Avenir Next Condensed Demi Bold"/>
              </a:rPr>
              <a:t>Beyond ideal </a:t>
            </a:r>
            <a:r>
              <a:rPr lang="en-US" sz="1500" dirty="0" smtClean="0">
                <a:solidFill>
                  <a:schemeClr val="bg1"/>
                </a:solidFill>
                <a:latin typeface="Avenir Next Condensed Demi Bold"/>
                <a:cs typeface="Avenir Next Condensed Demi Bold"/>
              </a:rPr>
              <a:t>systems, Beyond </a:t>
            </a:r>
            <a:r>
              <a:rPr lang="en-US" sz="1500" dirty="0">
                <a:solidFill>
                  <a:schemeClr val="bg1"/>
                </a:solidFill>
                <a:latin typeface="Avenir Next Condensed Demi Bold"/>
                <a:cs typeface="Avenir Next Condensed Demi Bold"/>
              </a:rPr>
              <a:t>equilibrium systems</a:t>
            </a:r>
          </a:p>
          <a:p>
            <a:pPr marL="285750" indent="-285750">
              <a:buFontTx/>
              <a:buChar char="-"/>
            </a:pPr>
            <a:r>
              <a:rPr lang="en-US" sz="1500" dirty="0">
                <a:solidFill>
                  <a:schemeClr val="bg1"/>
                </a:solidFill>
                <a:latin typeface="Avenir Next Condensed Demi Bold"/>
                <a:cs typeface="Avenir Next Condensed Demi Bold"/>
              </a:rPr>
              <a:t>Quantum Coherence</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a typeface="ＭＳ Ｐゴシック" charset="-128"/>
              <a:cs typeface="ＭＳ Ｐゴシック" charset="-128"/>
            </a:endParaRPr>
          </a:p>
        </p:txBody>
      </p:sp>
      <p:sp>
        <p:nvSpPr>
          <p:cNvPr id="14" name="Up Arrow 13"/>
          <p:cNvSpPr/>
          <p:nvPr/>
        </p:nvSpPr>
        <p:spPr bwMode="auto">
          <a:xfrm>
            <a:off x="1981200" y="2971800"/>
            <a:ext cx="609600" cy="1151930"/>
          </a:xfrm>
          <a:prstGeom prst="up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Rounded Rectangle 14"/>
          <p:cNvSpPr/>
          <p:nvPr/>
        </p:nvSpPr>
        <p:spPr bwMode="auto">
          <a:xfrm>
            <a:off x="5410200" y="1524000"/>
            <a:ext cx="3352800" cy="1066800"/>
          </a:xfrm>
          <a:prstGeom prst="round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400" dirty="0" smtClean="0">
                <a:solidFill>
                  <a:schemeClr val="bg1"/>
                </a:solidFill>
                <a:ea typeface="ＭＳ Ｐゴシック" charset="-128"/>
                <a:cs typeface="ＭＳ Ｐゴシック" charset="-128"/>
              </a:rPr>
              <a:t>Systems</a:t>
            </a:r>
            <a:r>
              <a:rPr kumimoji="0" lang="en-US" sz="2400" b="0" i="0" u="none" strike="noStrike" cap="none" normalizeH="0" baseline="0" dirty="0" smtClean="0">
                <a:ln>
                  <a:noFill/>
                </a:ln>
                <a:solidFill>
                  <a:schemeClr val="bg1"/>
                </a:solidFill>
                <a:effectLst/>
                <a:latin typeface="Arial" charset="0"/>
                <a:ea typeface="ＭＳ Ｐゴシック" charset="-128"/>
                <a:cs typeface="ＭＳ Ｐゴシック" charset="-128"/>
              </a:rPr>
              <a:t> improvement and engineering</a:t>
            </a:r>
            <a:endParaRPr kumimoji="0" lang="en-US" sz="2400" b="0" i="0" u="none" strike="noStrike" cap="none" normalizeH="0" baseline="0" dirty="0">
              <a:ln>
                <a:noFill/>
              </a:ln>
              <a:solidFill>
                <a:schemeClr val="bg1"/>
              </a:solidFill>
              <a:effectLst/>
              <a:latin typeface="Arial" charset="0"/>
              <a:ea typeface="ＭＳ Ｐゴシック" charset="-128"/>
              <a:cs typeface="ＭＳ Ｐゴシック" charset="-128"/>
            </a:endParaRPr>
          </a:p>
        </p:txBody>
      </p:sp>
      <p:sp>
        <p:nvSpPr>
          <p:cNvPr id="16" name="Left Arrow 15"/>
          <p:cNvSpPr/>
          <p:nvPr/>
        </p:nvSpPr>
        <p:spPr bwMode="auto">
          <a:xfrm>
            <a:off x="4038600" y="1752600"/>
            <a:ext cx="1219200" cy="533400"/>
          </a:xfrm>
          <a:prstGeom prst="lef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17" name="Picture 16"/>
          <p:cNvPicPr>
            <a:picLocks noChangeAspect="1"/>
          </p:cNvPicPr>
          <p:nvPr/>
        </p:nvPicPr>
        <p:blipFill>
          <a:blip r:embed="rId2"/>
          <a:stretch>
            <a:fillRect/>
          </a:stretch>
        </p:blipFill>
        <p:spPr>
          <a:xfrm>
            <a:off x="4648200" y="4495800"/>
            <a:ext cx="1108458" cy="1433323"/>
          </a:xfrm>
          <a:prstGeom prst="rect">
            <a:avLst/>
          </a:prstGeom>
          <a:ln>
            <a:solidFill>
              <a:srgbClr val="000000"/>
            </a:solidFill>
          </a:ln>
        </p:spPr>
      </p:pic>
      <p:pic>
        <p:nvPicPr>
          <p:cNvPr id="18" name="Picture 17"/>
          <p:cNvPicPr>
            <a:picLocks noChangeAspect="1"/>
          </p:cNvPicPr>
          <p:nvPr/>
        </p:nvPicPr>
        <p:blipFill>
          <a:blip r:embed="rId3"/>
          <a:stretch>
            <a:fillRect/>
          </a:stretch>
        </p:blipFill>
        <p:spPr>
          <a:xfrm>
            <a:off x="6172200" y="4495800"/>
            <a:ext cx="1143000" cy="1477818"/>
          </a:xfrm>
          <a:prstGeom prst="rect">
            <a:avLst/>
          </a:prstGeom>
          <a:ln>
            <a:solidFill>
              <a:schemeClr val="tx1"/>
            </a:solidFill>
          </a:ln>
        </p:spPr>
      </p:pic>
      <p:pic>
        <p:nvPicPr>
          <p:cNvPr id="19" name="Picture 18"/>
          <p:cNvPicPr>
            <a:picLocks noChangeAspect="1"/>
          </p:cNvPicPr>
          <p:nvPr/>
        </p:nvPicPr>
        <p:blipFill>
          <a:blip r:embed="rId4"/>
          <a:stretch>
            <a:fillRect/>
          </a:stretch>
        </p:blipFill>
        <p:spPr>
          <a:xfrm>
            <a:off x="4648200" y="2895600"/>
            <a:ext cx="1066974" cy="1380604"/>
          </a:xfrm>
          <a:prstGeom prst="rect">
            <a:avLst/>
          </a:prstGeom>
          <a:ln>
            <a:solidFill>
              <a:srgbClr val="000000"/>
            </a:solidFill>
          </a:ln>
        </p:spPr>
      </p:pic>
      <p:pic>
        <p:nvPicPr>
          <p:cNvPr id="20" name="Picture 19"/>
          <p:cNvPicPr>
            <a:picLocks noChangeAspect="1"/>
          </p:cNvPicPr>
          <p:nvPr/>
        </p:nvPicPr>
        <p:blipFill>
          <a:blip r:embed="rId5"/>
          <a:stretch>
            <a:fillRect/>
          </a:stretch>
        </p:blipFill>
        <p:spPr>
          <a:xfrm>
            <a:off x="6154349" y="2895600"/>
            <a:ext cx="1160851" cy="1371600"/>
          </a:xfrm>
          <a:prstGeom prst="rect">
            <a:avLst/>
          </a:prstGeom>
          <a:ln>
            <a:solidFill>
              <a:srgbClr val="000000"/>
            </a:solidFill>
          </a:ln>
        </p:spPr>
      </p:pic>
      <p:pic>
        <p:nvPicPr>
          <p:cNvPr id="21" name="Picture 20"/>
          <p:cNvPicPr>
            <a:picLocks noChangeAspect="1"/>
          </p:cNvPicPr>
          <p:nvPr/>
        </p:nvPicPr>
        <p:blipFill>
          <a:blip r:embed="rId6"/>
          <a:stretch>
            <a:fillRect/>
          </a:stretch>
        </p:blipFill>
        <p:spPr>
          <a:xfrm>
            <a:off x="7696200" y="2895600"/>
            <a:ext cx="1073068" cy="1411610"/>
          </a:xfrm>
          <a:prstGeom prst="rect">
            <a:avLst/>
          </a:prstGeom>
          <a:ln>
            <a:solidFill>
              <a:srgbClr val="000000"/>
            </a:solidFill>
          </a:ln>
        </p:spPr>
      </p:pic>
      <p:pic>
        <p:nvPicPr>
          <p:cNvPr id="22" name="Picture 21"/>
          <p:cNvPicPr>
            <a:picLocks noChangeAspect="1"/>
          </p:cNvPicPr>
          <p:nvPr/>
        </p:nvPicPr>
        <p:blipFill>
          <a:blip r:embed="rId7"/>
          <a:stretch>
            <a:fillRect/>
          </a:stretch>
        </p:blipFill>
        <p:spPr>
          <a:xfrm>
            <a:off x="7696200" y="4495800"/>
            <a:ext cx="1066800" cy="1454378"/>
          </a:xfrm>
          <a:prstGeom prst="rect">
            <a:avLst/>
          </a:prstGeom>
        </p:spPr>
      </p:pic>
      <p:sp>
        <p:nvSpPr>
          <p:cNvPr id="23" name="Rectangle 22"/>
          <p:cNvSpPr/>
          <p:nvPr/>
        </p:nvSpPr>
        <p:spPr>
          <a:xfrm>
            <a:off x="2324100" y="3124200"/>
            <a:ext cx="2362196" cy="923330"/>
          </a:xfrm>
          <a:prstGeom prst="rect">
            <a:avLst/>
          </a:prstGeom>
          <a:noFill/>
        </p:spPr>
        <p:txBody>
          <a:bodyPr wrap="square" lIns="91440" tIns="45720" rIns="91440" bIns="45720">
            <a:spAutoFit/>
          </a:bodyPr>
          <a:lstStyle/>
          <a:p>
            <a:pPr algn="ctr"/>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BRN</a:t>
            </a:r>
            <a:endPar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02263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41831" y="2967335"/>
            <a:ext cx="3660340"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Thank You</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1380764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 y="76266"/>
            <a:ext cx="9143999" cy="836613"/>
          </a:xfrm>
        </p:spPr>
        <p:txBody>
          <a:bodyPr/>
          <a:lstStyle/>
          <a:p>
            <a:r>
              <a:rPr lang="en-US" sz="2800" dirty="0"/>
              <a:t>Basic Research Needs for Innovation and Discovery of Transformative Experimental Tools</a:t>
            </a:r>
          </a:p>
        </p:txBody>
      </p:sp>
      <p:sp>
        <p:nvSpPr>
          <p:cNvPr id="7" name="Rounded Rectangle 6"/>
          <p:cNvSpPr/>
          <p:nvPr/>
        </p:nvSpPr>
        <p:spPr bwMode="auto">
          <a:xfrm>
            <a:off x="304800" y="1380931"/>
            <a:ext cx="3962400" cy="1895669"/>
          </a:xfrm>
          <a:prstGeom prst="round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2000" u="sng" dirty="0" smtClean="0">
                <a:solidFill>
                  <a:schemeClr val="bg1"/>
                </a:solidFill>
                <a:latin typeface="Avenir Next Condensed Demi Bold"/>
                <a:cs typeface="Avenir Next Condensed Demi Bold"/>
              </a:rPr>
              <a:t>Basic Energy Research Thrusts</a:t>
            </a:r>
          </a:p>
          <a:p>
            <a:pPr marL="285750" indent="-285750">
              <a:buFontTx/>
              <a:buChar char="-"/>
            </a:pPr>
            <a:r>
              <a:rPr lang="en-US" dirty="0" smtClean="0">
                <a:solidFill>
                  <a:schemeClr val="bg1"/>
                </a:solidFill>
                <a:latin typeface="Avenir Next Condensed Demi Bold"/>
                <a:cs typeface="Avenir Next Condensed Demi Bold"/>
              </a:rPr>
              <a:t>Materials </a:t>
            </a:r>
            <a:r>
              <a:rPr lang="en-US" dirty="0">
                <a:solidFill>
                  <a:schemeClr val="bg1"/>
                </a:solidFill>
                <a:latin typeface="Avenir Next Condensed Demi Bold"/>
                <a:cs typeface="Avenir Next Condensed Demi Bold"/>
              </a:rPr>
              <a:t>and Chemical processes in gas, liquid, solid and at interfaces</a:t>
            </a:r>
          </a:p>
          <a:p>
            <a:pPr marL="285750" indent="-285750">
              <a:buFontTx/>
              <a:buChar char="-"/>
            </a:pPr>
            <a:r>
              <a:rPr lang="en-US" dirty="0">
                <a:solidFill>
                  <a:schemeClr val="bg1"/>
                </a:solidFill>
                <a:latin typeface="Avenir Next Condensed Demi Bold"/>
                <a:cs typeface="Avenir Next Condensed Demi Bold"/>
              </a:rPr>
              <a:t>Mesoscale energy systems</a:t>
            </a:r>
          </a:p>
          <a:p>
            <a:pPr marL="285750" indent="-285750">
              <a:buFontTx/>
              <a:buChar char="-"/>
            </a:pPr>
            <a:r>
              <a:rPr lang="en-US" dirty="0">
                <a:solidFill>
                  <a:schemeClr val="bg1"/>
                </a:solidFill>
                <a:latin typeface="Avenir Next Condensed Demi Bold"/>
                <a:cs typeface="Avenir Next Condensed Demi Bold"/>
              </a:rPr>
              <a:t>Beyond ideal systems</a:t>
            </a:r>
          </a:p>
          <a:p>
            <a:pPr marL="285750" indent="-285750">
              <a:buFontTx/>
              <a:buChar char="-"/>
            </a:pPr>
            <a:r>
              <a:rPr lang="en-US" dirty="0">
                <a:solidFill>
                  <a:schemeClr val="bg1"/>
                </a:solidFill>
                <a:latin typeface="Avenir Next Condensed Demi Bold"/>
                <a:cs typeface="Avenir Next Condensed Demi Bold"/>
              </a:rPr>
              <a:t>Beyond equilibrium systems</a:t>
            </a:r>
          </a:p>
        </p:txBody>
      </p:sp>
      <p:sp>
        <p:nvSpPr>
          <p:cNvPr id="10" name="Up-Down Arrow 9"/>
          <p:cNvSpPr/>
          <p:nvPr/>
        </p:nvSpPr>
        <p:spPr bwMode="auto">
          <a:xfrm>
            <a:off x="2057400" y="3352800"/>
            <a:ext cx="457200" cy="1066800"/>
          </a:xfrm>
          <a:prstGeom prst="upDown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3" name="Rounded Rectangle 12"/>
          <p:cNvSpPr/>
          <p:nvPr/>
        </p:nvSpPr>
        <p:spPr bwMode="auto">
          <a:xfrm>
            <a:off x="228600" y="4495800"/>
            <a:ext cx="4114800" cy="1600200"/>
          </a:xfrm>
          <a:prstGeom prst="round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2000" u="sng" dirty="0" smtClean="0">
                <a:solidFill>
                  <a:schemeClr val="bg1"/>
                </a:solidFill>
                <a:latin typeface="Avenir Next Condensed Demi Bold"/>
                <a:cs typeface="Avenir Next Condensed Demi Bold"/>
              </a:rPr>
              <a:t>Enabling Tools</a:t>
            </a:r>
          </a:p>
          <a:p>
            <a:pPr marL="285750" indent="-285750">
              <a:buFontTx/>
              <a:buChar char="-"/>
            </a:pPr>
            <a:r>
              <a:rPr lang="en-US" dirty="0" smtClean="0">
                <a:solidFill>
                  <a:schemeClr val="bg1"/>
                </a:solidFill>
                <a:latin typeface="Avenir Next Condensed Demi Bold"/>
                <a:cs typeface="Avenir Next Condensed Demi Bold"/>
              </a:rPr>
              <a:t>State-of-the-art instrumentation</a:t>
            </a:r>
          </a:p>
          <a:p>
            <a:pPr marL="285750" indent="-285750">
              <a:buFontTx/>
              <a:buChar char="-"/>
            </a:pPr>
            <a:r>
              <a:rPr lang="en-US" dirty="0" smtClean="0">
                <a:solidFill>
                  <a:schemeClr val="bg1"/>
                </a:solidFill>
                <a:latin typeface="Avenir Next Condensed Demi Bold"/>
                <a:cs typeface="Avenir Next Condensed Demi Bold"/>
              </a:rPr>
              <a:t>State-of-the-art experimental methods</a:t>
            </a:r>
          </a:p>
          <a:p>
            <a:pPr marL="285750" indent="-285750">
              <a:buFontTx/>
              <a:buChar char="-"/>
            </a:pPr>
            <a:r>
              <a:rPr lang="en-US" dirty="0" smtClean="0">
                <a:solidFill>
                  <a:schemeClr val="bg1"/>
                </a:solidFill>
                <a:latin typeface="Avenir Next Condensed Demi Bold"/>
                <a:cs typeface="Avenir Next Condensed Demi Bold"/>
              </a:rPr>
              <a:t>State-of-the-art Facilities</a:t>
            </a:r>
          </a:p>
          <a:p>
            <a:pPr marL="285750" indent="-285750">
              <a:buFontTx/>
              <a:buChar char="-"/>
            </a:pPr>
            <a:r>
              <a:rPr lang="en-US" dirty="0" smtClean="0">
                <a:solidFill>
                  <a:schemeClr val="bg1"/>
                </a:solidFill>
                <a:latin typeface="Avenir Next Condensed Demi Bold"/>
                <a:cs typeface="Avenir Next Condensed Demi Bold"/>
              </a:rPr>
              <a:t>Integration of Theory and Experiment</a:t>
            </a:r>
            <a:endParaRPr lang="en-US" dirty="0">
              <a:solidFill>
                <a:schemeClr val="bg1"/>
              </a:solidFill>
              <a:latin typeface="Avenir Next Condensed Demi Bold"/>
              <a:cs typeface="Avenir Next Condensed Demi Bold"/>
            </a:endParaRPr>
          </a:p>
        </p:txBody>
      </p:sp>
      <p:sp>
        <p:nvSpPr>
          <p:cNvPr id="16" name="Rectangle 15"/>
          <p:cNvSpPr/>
          <p:nvPr/>
        </p:nvSpPr>
        <p:spPr>
          <a:xfrm>
            <a:off x="3648047" y="4114800"/>
            <a:ext cx="2219353" cy="523220"/>
          </a:xfrm>
          <a:prstGeom prst="rect">
            <a:avLst/>
          </a:prstGeom>
          <a:solidFill>
            <a:srgbClr val="008000"/>
          </a:solidFill>
          <a:ln>
            <a:solidFill>
              <a:srgbClr val="4F81BD"/>
            </a:solidFill>
          </a:ln>
        </p:spPr>
        <p:txBody>
          <a:bodyPr wrap="none" lIns="91440" tIns="45720" rIns="91440" bIns="45720">
            <a:spAutoFit/>
          </a:bodyPr>
          <a:lstStyle/>
          <a:p>
            <a:pPr algn="ct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Limitations!</a:t>
            </a:r>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7" name="Rounded Rectangle 16"/>
          <p:cNvSpPr/>
          <p:nvPr/>
        </p:nvSpPr>
        <p:spPr bwMode="auto">
          <a:xfrm>
            <a:off x="5943600" y="4953000"/>
            <a:ext cx="2819400" cy="1066800"/>
          </a:xfrm>
          <a:prstGeom prst="round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dirty="0" smtClean="0">
                <a:solidFill>
                  <a:schemeClr val="bg1"/>
                </a:solidFill>
                <a:latin typeface="Avenir Next Condensed Demi Bold"/>
                <a:cs typeface="Avenir Next Condensed Demi Bold"/>
              </a:rPr>
              <a:t>Innovate and Discover Transformative Experimental Tools</a:t>
            </a:r>
            <a:endParaRPr lang="en-US" dirty="0">
              <a:solidFill>
                <a:schemeClr val="bg1"/>
              </a:solidFill>
              <a:latin typeface="Avenir Next Condensed Demi Bold"/>
              <a:cs typeface="Avenir Next Condensed Demi Bold"/>
            </a:endParaRPr>
          </a:p>
        </p:txBody>
      </p:sp>
      <p:sp>
        <p:nvSpPr>
          <p:cNvPr id="19" name="Right Arrow 18"/>
          <p:cNvSpPr/>
          <p:nvPr/>
        </p:nvSpPr>
        <p:spPr bwMode="auto">
          <a:xfrm>
            <a:off x="4572000" y="5257800"/>
            <a:ext cx="1143000" cy="533400"/>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charset="0"/>
                <a:ea typeface="ＭＳ Ｐゴシック" charset="-128"/>
                <a:cs typeface="ＭＳ Ｐゴシック" charset="-128"/>
              </a:rPr>
              <a:t>Need</a:t>
            </a:r>
            <a:endParaRPr kumimoji="0" lang="en-US" sz="1600" b="0" i="0" u="none" strike="noStrike" cap="none" normalizeH="0" baseline="0" dirty="0">
              <a:ln>
                <a:noFill/>
              </a:ln>
              <a:solidFill>
                <a:schemeClr val="bg1"/>
              </a:solidFill>
              <a:effectLst/>
              <a:latin typeface="Arial" charset="0"/>
              <a:ea typeface="ＭＳ Ｐゴシック" charset="-128"/>
              <a:cs typeface="ＭＳ Ｐゴシック" charset="-128"/>
            </a:endParaRPr>
          </a:p>
        </p:txBody>
      </p:sp>
      <p:sp>
        <p:nvSpPr>
          <p:cNvPr id="20" name="Left Arrow 19"/>
          <p:cNvSpPr/>
          <p:nvPr/>
        </p:nvSpPr>
        <p:spPr bwMode="auto">
          <a:xfrm>
            <a:off x="4495800" y="2743200"/>
            <a:ext cx="1219200" cy="533400"/>
          </a:xfrm>
          <a:prstGeom prst="lef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1" name="Up Arrow 20"/>
          <p:cNvSpPr/>
          <p:nvPr/>
        </p:nvSpPr>
        <p:spPr bwMode="auto">
          <a:xfrm>
            <a:off x="7162800" y="3719027"/>
            <a:ext cx="457200" cy="1066800"/>
          </a:xfrm>
          <a:prstGeom prst="up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2" name="Rectangle 21"/>
          <p:cNvSpPr/>
          <p:nvPr/>
        </p:nvSpPr>
        <p:spPr>
          <a:xfrm>
            <a:off x="4419600" y="1219200"/>
            <a:ext cx="4572000" cy="923330"/>
          </a:xfrm>
          <a:prstGeom prst="rect">
            <a:avLst/>
          </a:prstGeom>
        </p:spPr>
        <p:txBody>
          <a:bodyPr>
            <a:spAutoFit/>
          </a:bodyPr>
          <a:lstStyle/>
          <a:p>
            <a:r>
              <a:rPr lang="en-US" dirty="0">
                <a:latin typeface="Franklin Gothic Medium Cond" charset="0"/>
                <a:ea typeface="Franklin Gothic Medium Cond" charset="0"/>
                <a:cs typeface="Franklin Gothic Medium Cond" charset="0"/>
              </a:rPr>
              <a:t>“Measure what can be measured, and make measurable what cannot be measured.” </a:t>
            </a:r>
            <a:br>
              <a:rPr lang="en-US" dirty="0">
                <a:latin typeface="Franklin Gothic Medium Cond" charset="0"/>
                <a:ea typeface="Franklin Gothic Medium Cond" charset="0"/>
                <a:cs typeface="Franklin Gothic Medium Cond" charset="0"/>
              </a:rPr>
            </a:br>
            <a:r>
              <a:rPr lang="en-US" dirty="0">
                <a:latin typeface="Franklin Gothic Medium Cond" charset="0"/>
                <a:ea typeface="Franklin Gothic Medium Cond" charset="0"/>
                <a:cs typeface="Franklin Gothic Medium Cond" charset="0"/>
              </a:rPr>
              <a:t>― </a:t>
            </a:r>
            <a:r>
              <a:rPr lang="en-US" dirty="0">
                <a:solidFill>
                  <a:schemeClr val="accent1"/>
                </a:solidFill>
                <a:latin typeface="Franklin Gothic Medium Cond" charset="0"/>
                <a:ea typeface="Franklin Gothic Medium Cond" charset="0"/>
                <a:cs typeface="Franklin Gothic Medium Cond" charset="0"/>
                <a:hlinkClick r:id="rId2"/>
              </a:rPr>
              <a:t>Galileo Galilei</a:t>
            </a:r>
            <a:endParaRPr lang="en-US" dirty="0">
              <a:solidFill>
                <a:schemeClr val="accent1"/>
              </a:solidFill>
              <a:latin typeface="Franklin Gothic Medium Cond" charset="0"/>
              <a:ea typeface="Franklin Gothic Medium Cond" charset="0"/>
              <a:cs typeface="Franklin Gothic Medium Cond" charset="0"/>
            </a:endParaRPr>
          </a:p>
        </p:txBody>
      </p:sp>
      <p:grpSp>
        <p:nvGrpSpPr>
          <p:cNvPr id="8" name="Group 7"/>
          <p:cNvGrpSpPr/>
          <p:nvPr/>
        </p:nvGrpSpPr>
        <p:grpSpPr>
          <a:xfrm>
            <a:off x="5791200" y="1812859"/>
            <a:ext cx="3505200" cy="2149541"/>
            <a:chOff x="5791200" y="1812859"/>
            <a:chExt cx="3505200" cy="2149541"/>
          </a:xfrm>
          <a:solidFill>
            <a:schemeClr val="tx2"/>
          </a:solidFill>
        </p:grpSpPr>
        <p:sp>
          <p:nvSpPr>
            <p:cNvPr id="5" name="Explosion 2 4"/>
            <p:cNvSpPr/>
            <p:nvPr/>
          </p:nvSpPr>
          <p:spPr bwMode="auto">
            <a:xfrm>
              <a:off x="5791200" y="1812859"/>
              <a:ext cx="3505200" cy="2149541"/>
            </a:xfrm>
            <a:prstGeom prst="irregularSeal2">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dirty="0">
                <a:solidFill>
                  <a:schemeClr val="bg1"/>
                </a:solidFill>
                <a:latin typeface="Avenir Next Condensed Demi Bold"/>
                <a:cs typeface="Avenir Next Condensed Demi Bold"/>
              </a:endParaRPr>
            </a:p>
          </p:txBody>
        </p:sp>
        <p:sp>
          <p:nvSpPr>
            <p:cNvPr id="6" name="TextBox 5"/>
            <p:cNvSpPr txBox="1"/>
            <p:nvPr/>
          </p:nvSpPr>
          <p:spPr>
            <a:xfrm>
              <a:off x="6577786" y="2609460"/>
              <a:ext cx="1773114" cy="923330"/>
            </a:xfrm>
            <a:prstGeom prst="rect">
              <a:avLst/>
            </a:prstGeom>
            <a:noFill/>
            <a:ln>
              <a:noFill/>
            </a:ln>
          </p:spPr>
          <p:txBody>
            <a:bodyPr wrap="none" rtlCol="0">
              <a:spAutoFit/>
            </a:bodyPr>
            <a:lstStyle/>
            <a:p>
              <a:pPr lvl="0"/>
              <a:r>
                <a:rPr lang="en-US" dirty="0">
                  <a:solidFill>
                    <a:schemeClr val="bg1"/>
                  </a:solidFill>
                  <a:latin typeface="Avenir Next Condensed Demi Bold"/>
                  <a:cs typeface="Avenir Next Condensed Demi Bold"/>
                </a:rPr>
                <a:t>Truly brilliant idea</a:t>
              </a:r>
            </a:p>
            <a:p>
              <a:pPr lvl="0"/>
              <a:r>
                <a:rPr lang="en-US" dirty="0">
                  <a:solidFill>
                    <a:schemeClr val="bg1"/>
                  </a:solidFill>
                  <a:latin typeface="Avenir Next Condensed Demi Bold"/>
                  <a:cs typeface="Avenir Next Condensed Demi Bold"/>
                </a:rPr>
                <a:t>or Paradigm Shift!</a:t>
              </a:r>
            </a:p>
            <a:p>
              <a:endParaRPr lang="en-US" dirty="0" smtClean="0">
                <a:solidFill>
                  <a:schemeClr val="bg1"/>
                </a:solidFill>
                <a:latin typeface="Avenir Next Condensed Demi Bold"/>
                <a:cs typeface="Avenir Next Condensed Demi Bold"/>
              </a:endParaRPr>
            </a:p>
          </p:txBody>
        </p:sp>
      </p:grpSp>
    </p:spTree>
    <p:extLst>
      <p:ext uri="{BB962C8B-B14F-4D97-AF65-F5344CB8AC3E}">
        <p14:creationId xmlns:p14="http://schemas.microsoft.com/office/powerpoint/2010/main" val="428197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P spid="21" grpId="0" animBg="1"/>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855765"/>
          </a:xfrm>
        </p:spPr>
        <p:txBody>
          <a:bodyPr/>
          <a:lstStyle/>
          <a:p>
            <a:r>
              <a:rPr lang="en-US" dirty="0" smtClean="0"/>
              <a:t>Breakthrough science is performed in different laboratory settings using vastly different tools</a:t>
            </a:r>
            <a:endParaRPr lang="en-US" dirty="0"/>
          </a:p>
        </p:txBody>
      </p:sp>
      <p:pic>
        <p:nvPicPr>
          <p:cNvPr id="3" name="Picture 2" descr="material synthesis and characterizatio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226" y="3482340"/>
            <a:ext cx="1828800" cy="1297859"/>
          </a:xfrm>
          <a:prstGeom prst="rect">
            <a:avLst/>
          </a:prstGeom>
        </p:spPr>
      </p:pic>
      <p:pic>
        <p:nvPicPr>
          <p:cNvPr id="4" name="Picture 3" descr="AFM 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1715" y="1374997"/>
            <a:ext cx="1937385" cy="987203"/>
          </a:xfrm>
          <a:prstGeom prst="rect">
            <a:avLst/>
          </a:prstGeom>
        </p:spPr>
      </p:pic>
      <p:pic>
        <p:nvPicPr>
          <p:cNvPr id="5" name="Picture 4" descr="AFM counterlever.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139469"/>
            <a:ext cx="1219200" cy="917931"/>
          </a:xfrm>
          <a:prstGeom prst="rect">
            <a:avLst/>
          </a:prstGeom>
        </p:spPr>
      </p:pic>
      <p:pic>
        <p:nvPicPr>
          <p:cNvPr id="7" name="Picture 6" descr="ALS.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67" y="1046299"/>
            <a:ext cx="2057400" cy="1488498"/>
          </a:xfrm>
          <a:prstGeom prst="rect">
            <a:avLst/>
          </a:prstGeom>
        </p:spPr>
      </p:pic>
      <p:pic>
        <p:nvPicPr>
          <p:cNvPr id="6" name="Picture 5" descr="ALS experiment.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6974" y="1888428"/>
            <a:ext cx="1640052" cy="1091380"/>
          </a:xfrm>
          <a:prstGeom prst="rect">
            <a:avLst/>
          </a:prstGeom>
        </p:spPr>
      </p:pic>
      <p:pic>
        <p:nvPicPr>
          <p:cNvPr id="8" name="Picture 7" descr="300px-EPR_spectometer.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2000" y="3561671"/>
            <a:ext cx="1320800" cy="990600"/>
          </a:xfrm>
          <a:prstGeom prst="rect">
            <a:avLst/>
          </a:prstGeom>
        </p:spPr>
      </p:pic>
      <p:pic>
        <p:nvPicPr>
          <p:cNvPr id="10" name="Picture 9" descr="NMR_1_compressed.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5974" y="3143766"/>
            <a:ext cx="1656419" cy="1242314"/>
          </a:xfrm>
          <a:prstGeom prst="rect">
            <a:avLst/>
          </a:prstGeom>
        </p:spPr>
      </p:pic>
      <p:pic>
        <p:nvPicPr>
          <p:cNvPr id="11" name="Picture 10" descr="images_HHG.jpe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52167" y="4588594"/>
            <a:ext cx="1610308" cy="1223335"/>
          </a:xfrm>
          <a:prstGeom prst="rect">
            <a:avLst/>
          </a:prstGeom>
        </p:spPr>
      </p:pic>
      <p:pic>
        <p:nvPicPr>
          <p:cNvPr id="12" name="Picture 11" descr="epr_scheme.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68441" y="2521347"/>
            <a:ext cx="1579276" cy="1139825"/>
          </a:xfrm>
          <a:prstGeom prst="rect">
            <a:avLst/>
          </a:prstGeom>
        </p:spPr>
      </p:pic>
      <p:pic>
        <p:nvPicPr>
          <p:cNvPr id="9" name="Picture 8" descr="2mebzacd_NMR.gif"/>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88713" y="3546618"/>
            <a:ext cx="1235527" cy="978126"/>
          </a:xfrm>
          <a:prstGeom prst="rect">
            <a:avLst/>
          </a:prstGeom>
        </p:spPr>
      </p:pic>
      <p:pic>
        <p:nvPicPr>
          <p:cNvPr id="14" name="Picture 13" descr="microscope.jpe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41367" y="1999778"/>
            <a:ext cx="1447800" cy="868680"/>
          </a:xfrm>
          <a:prstGeom prst="rect">
            <a:avLst/>
          </a:prstGeom>
        </p:spPr>
      </p:pic>
      <p:pic>
        <p:nvPicPr>
          <p:cNvPr id="13" name="Picture 12" descr="microscopy image.jpe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10000" y="1341120"/>
            <a:ext cx="1047750" cy="1047750"/>
          </a:xfrm>
          <a:prstGeom prst="rect">
            <a:avLst/>
          </a:prstGeom>
        </p:spPr>
      </p:pic>
      <p:pic>
        <p:nvPicPr>
          <p:cNvPr id="15" name="Picture 14" descr="anvils-1_high pressure.jp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8816" y="4903853"/>
            <a:ext cx="1078387" cy="840461"/>
          </a:xfrm>
          <a:prstGeom prst="rect">
            <a:avLst/>
          </a:prstGeom>
        </p:spPr>
      </p:pic>
      <p:pic>
        <p:nvPicPr>
          <p:cNvPr id="16" name="Picture 15" descr="Image397_Uv-Vis.gif"/>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28872" y="4695290"/>
            <a:ext cx="1610240" cy="946150"/>
          </a:xfrm>
          <a:prstGeom prst="rect">
            <a:avLst/>
          </a:prstGeom>
        </p:spPr>
      </p:pic>
      <p:pic>
        <p:nvPicPr>
          <p:cNvPr id="17" name="Picture 16" descr="Single molecule imaging.jp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19400" y="3408895"/>
            <a:ext cx="1346200" cy="1010705"/>
          </a:xfrm>
          <a:prstGeom prst="rect">
            <a:avLst/>
          </a:prstGeom>
        </p:spPr>
      </p:pic>
      <p:sp>
        <p:nvSpPr>
          <p:cNvPr id="18" name="TextBox 17"/>
          <p:cNvSpPr txBox="1"/>
          <p:nvPr/>
        </p:nvSpPr>
        <p:spPr>
          <a:xfrm>
            <a:off x="3708741" y="1000275"/>
            <a:ext cx="1884555" cy="369332"/>
          </a:xfrm>
          <a:prstGeom prst="rect">
            <a:avLst/>
          </a:prstGeom>
          <a:noFill/>
        </p:spPr>
        <p:txBody>
          <a:bodyPr wrap="none" rtlCol="0">
            <a:spAutoFit/>
          </a:bodyPr>
          <a:lstStyle/>
          <a:p>
            <a:r>
              <a:rPr lang="en-US" dirty="0" smtClean="0">
                <a:solidFill>
                  <a:schemeClr val="tx2"/>
                </a:solidFill>
                <a:latin typeface="Franklin Gothic Medium Cond" charset="0"/>
                <a:ea typeface="Franklin Gothic Medium Cond" charset="0"/>
                <a:cs typeface="Franklin Gothic Medium Cond" charset="0"/>
              </a:rPr>
              <a:t>Electron microscopy</a:t>
            </a:r>
            <a:endParaRPr lang="en-US" dirty="0">
              <a:solidFill>
                <a:schemeClr val="tx2"/>
              </a:solidFill>
              <a:latin typeface="Franklin Gothic Medium Cond" charset="0"/>
              <a:ea typeface="Franklin Gothic Medium Cond" charset="0"/>
              <a:cs typeface="Franklin Gothic Medium Cond" charset="0"/>
            </a:endParaRPr>
          </a:p>
        </p:txBody>
      </p:sp>
      <p:sp>
        <p:nvSpPr>
          <p:cNvPr id="19" name="TextBox 18"/>
          <p:cNvSpPr txBox="1"/>
          <p:nvPr/>
        </p:nvSpPr>
        <p:spPr>
          <a:xfrm>
            <a:off x="1839206" y="1205107"/>
            <a:ext cx="1671317" cy="646331"/>
          </a:xfrm>
          <a:prstGeom prst="rect">
            <a:avLst/>
          </a:prstGeom>
          <a:noFill/>
        </p:spPr>
        <p:txBody>
          <a:bodyPr wrap="square" rtlCol="0">
            <a:spAutoFit/>
          </a:bodyPr>
          <a:lstStyle/>
          <a:p>
            <a:pPr algn="ctr"/>
            <a:r>
              <a:rPr lang="en-US" dirty="0" smtClean="0">
                <a:solidFill>
                  <a:schemeClr val="tx2"/>
                </a:solidFill>
                <a:latin typeface="Franklin Gothic Medium Cond" charset="0"/>
                <a:ea typeface="Franklin Gothic Medium Cond" charset="0"/>
                <a:cs typeface="Franklin Gothic Medium Cond" charset="0"/>
              </a:rPr>
              <a:t>Synchrotron radiation</a:t>
            </a:r>
            <a:endParaRPr lang="en-US" dirty="0">
              <a:solidFill>
                <a:schemeClr val="tx2"/>
              </a:solidFill>
              <a:latin typeface="Franklin Gothic Medium Cond" charset="0"/>
              <a:ea typeface="Franklin Gothic Medium Cond" charset="0"/>
              <a:cs typeface="Franklin Gothic Medium Cond" charset="0"/>
            </a:endParaRPr>
          </a:p>
        </p:txBody>
      </p:sp>
      <p:pic>
        <p:nvPicPr>
          <p:cNvPr id="20" name="Picture 19" descr="Multidimensional optical spectroscopy and imaging ed fig.gif"/>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901543" y="4813963"/>
            <a:ext cx="1302692" cy="907542"/>
          </a:xfrm>
          <a:prstGeom prst="rect">
            <a:avLst/>
          </a:prstGeom>
        </p:spPr>
      </p:pic>
      <p:sp>
        <p:nvSpPr>
          <p:cNvPr id="21" name="TextBox 20"/>
          <p:cNvSpPr txBox="1"/>
          <p:nvPr/>
        </p:nvSpPr>
        <p:spPr>
          <a:xfrm>
            <a:off x="6803868" y="1078767"/>
            <a:ext cx="561372" cy="369332"/>
          </a:xfrm>
          <a:prstGeom prst="rect">
            <a:avLst/>
          </a:prstGeom>
          <a:noFill/>
        </p:spPr>
        <p:txBody>
          <a:bodyPr wrap="none" rtlCol="0">
            <a:spAutoFit/>
          </a:bodyPr>
          <a:lstStyle/>
          <a:p>
            <a:r>
              <a:rPr lang="en-US" dirty="0" smtClean="0">
                <a:solidFill>
                  <a:schemeClr val="tx2"/>
                </a:solidFill>
                <a:latin typeface="Franklin Gothic Medium Cond" charset="0"/>
                <a:ea typeface="Franklin Gothic Medium Cond" charset="0"/>
                <a:cs typeface="Franklin Gothic Medium Cond" charset="0"/>
              </a:rPr>
              <a:t>AFM</a:t>
            </a:r>
            <a:endParaRPr lang="en-US" dirty="0">
              <a:solidFill>
                <a:schemeClr val="tx2"/>
              </a:solidFill>
              <a:latin typeface="Franklin Gothic Medium Cond" charset="0"/>
              <a:ea typeface="Franklin Gothic Medium Cond" charset="0"/>
              <a:cs typeface="Franklin Gothic Medium Cond" charset="0"/>
            </a:endParaRPr>
          </a:p>
        </p:txBody>
      </p:sp>
      <p:sp>
        <p:nvSpPr>
          <p:cNvPr id="22" name="TextBox 21"/>
          <p:cNvSpPr txBox="1"/>
          <p:nvPr/>
        </p:nvSpPr>
        <p:spPr>
          <a:xfrm>
            <a:off x="4580153" y="3177286"/>
            <a:ext cx="601447" cy="369332"/>
          </a:xfrm>
          <a:prstGeom prst="rect">
            <a:avLst/>
          </a:prstGeom>
          <a:noFill/>
        </p:spPr>
        <p:txBody>
          <a:bodyPr wrap="none" rtlCol="0">
            <a:spAutoFit/>
          </a:bodyPr>
          <a:lstStyle/>
          <a:p>
            <a:r>
              <a:rPr lang="en-US" dirty="0" smtClean="0">
                <a:solidFill>
                  <a:schemeClr val="tx2"/>
                </a:solidFill>
                <a:latin typeface="Franklin Gothic Medium Cond" charset="0"/>
                <a:ea typeface="Franklin Gothic Medium Cond" charset="0"/>
                <a:cs typeface="Franklin Gothic Medium Cond" charset="0"/>
              </a:rPr>
              <a:t>NMR</a:t>
            </a:r>
            <a:endParaRPr lang="en-US" dirty="0">
              <a:solidFill>
                <a:schemeClr val="tx2"/>
              </a:solidFill>
              <a:latin typeface="Franklin Gothic Medium Cond" charset="0"/>
              <a:ea typeface="Franklin Gothic Medium Cond" charset="0"/>
              <a:cs typeface="Franklin Gothic Medium Cond" charset="0"/>
            </a:endParaRPr>
          </a:p>
        </p:txBody>
      </p:sp>
      <p:sp>
        <p:nvSpPr>
          <p:cNvPr id="23" name="TextBox 22"/>
          <p:cNvSpPr txBox="1"/>
          <p:nvPr/>
        </p:nvSpPr>
        <p:spPr>
          <a:xfrm>
            <a:off x="8344868" y="2286000"/>
            <a:ext cx="526106" cy="369332"/>
          </a:xfrm>
          <a:prstGeom prst="rect">
            <a:avLst/>
          </a:prstGeom>
          <a:noFill/>
        </p:spPr>
        <p:txBody>
          <a:bodyPr wrap="none" rtlCol="0">
            <a:spAutoFit/>
          </a:bodyPr>
          <a:lstStyle/>
          <a:p>
            <a:r>
              <a:rPr lang="en-US" dirty="0" smtClean="0">
                <a:solidFill>
                  <a:schemeClr val="tx2"/>
                </a:solidFill>
                <a:latin typeface="Franklin Gothic Medium Cond" charset="0"/>
                <a:ea typeface="Franklin Gothic Medium Cond" charset="0"/>
                <a:cs typeface="Franklin Gothic Medium Cond" charset="0"/>
              </a:rPr>
              <a:t>EPR</a:t>
            </a:r>
            <a:endParaRPr lang="en-US" dirty="0">
              <a:solidFill>
                <a:schemeClr val="tx2"/>
              </a:solidFill>
              <a:latin typeface="Franklin Gothic Medium Cond" charset="0"/>
              <a:ea typeface="Franklin Gothic Medium Cond" charset="0"/>
              <a:cs typeface="Franklin Gothic Medium Cond" charset="0"/>
            </a:endParaRPr>
          </a:p>
        </p:txBody>
      </p:sp>
      <p:sp>
        <p:nvSpPr>
          <p:cNvPr id="24" name="TextBox 23"/>
          <p:cNvSpPr txBox="1"/>
          <p:nvPr/>
        </p:nvSpPr>
        <p:spPr>
          <a:xfrm>
            <a:off x="6811796" y="5652754"/>
            <a:ext cx="2332204" cy="584775"/>
          </a:xfrm>
          <a:prstGeom prst="rect">
            <a:avLst/>
          </a:prstGeom>
          <a:noFill/>
        </p:spPr>
        <p:txBody>
          <a:bodyPr wrap="square" rtlCol="0">
            <a:spAutoFit/>
          </a:bodyPr>
          <a:lstStyle/>
          <a:p>
            <a:r>
              <a:rPr lang="en-US" sz="1600" smtClean="0">
                <a:solidFill>
                  <a:schemeClr val="tx2"/>
                </a:solidFill>
                <a:latin typeface="Franklin Gothic Medium Cond" charset="0"/>
                <a:ea typeface="Franklin Gothic Medium Cond" charset="0"/>
                <a:cs typeface="Franklin Gothic Medium Cond" charset="0"/>
              </a:rPr>
              <a:t>Multi-dimensional Spectroscopy</a:t>
            </a:r>
            <a:endParaRPr lang="en-US" sz="1600" dirty="0">
              <a:solidFill>
                <a:schemeClr val="tx2"/>
              </a:solidFill>
              <a:latin typeface="Franklin Gothic Medium Cond" charset="0"/>
              <a:ea typeface="Franklin Gothic Medium Cond" charset="0"/>
              <a:cs typeface="Franklin Gothic Medium Cond" charset="0"/>
            </a:endParaRPr>
          </a:p>
        </p:txBody>
      </p:sp>
      <p:sp>
        <p:nvSpPr>
          <p:cNvPr id="25" name="TextBox 24"/>
          <p:cNvSpPr txBox="1"/>
          <p:nvPr/>
        </p:nvSpPr>
        <p:spPr>
          <a:xfrm>
            <a:off x="4572000" y="5562600"/>
            <a:ext cx="2362200" cy="646331"/>
          </a:xfrm>
          <a:prstGeom prst="rect">
            <a:avLst/>
          </a:prstGeom>
          <a:noFill/>
        </p:spPr>
        <p:txBody>
          <a:bodyPr wrap="square" rtlCol="0">
            <a:spAutoFit/>
          </a:bodyPr>
          <a:lstStyle/>
          <a:p>
            <a:r>
              <a:rPr lang="en-US" dirty="0" smtClean="0">
                <a:solidFill>
                  <a:schemeClr val="tx2"/>
                </a:solidFill>
                <a:latin typeface="Franklin Gothic Medium Cond" charset="0"/>
                <a:ea typeface="Franklin Gothic Medium Cond" charset="0"/>
                <a:cs typeface="Franklin Gothic Medium Cond" charset="0"/>
              </a:rPr>
              <a:t>UV-Vis and other laser methods</a:t>
            </a:r>
            <a:endParaRPr lang="en-US" dirty="0">
              <a:solidFill>
                <a:schemeClr val="tx2"/>
              </a:solidFill>
              <a:latin typeface="Franklin Gothic Medium Cond" charset="0"/>
              <a:ea typeface="Franklin Gothic Medium Cond" charset="0"/>
              <a:cs typeface="Franklin Gothic Medium Cond" charset="0"/>
            </a:endParaRPr>
          </a:p>
        </p:txBody>
      </p:sp>
      <p:sp>
        <p:nvSpPr>
          <p:cNvPr id="26" name="TextBox 25"/>
          <p:cNvSpPr txBox="1"/>
          <p:nvPr/>
        </p:nvSpPr>
        <p:spPr>
          <a:xfrm>
            <a:off x="2142920" y="5760348"/>
            <a:ext cx="1698863" cy="369332"/>
          </a:xfrm>
          <a:prstGeom prst="rect">
            <a:avLst/>
          </a:prstGeom>
          <a:noFill/>
        </p:spPr>
        <p:txBody>
          <a:bodyPr wrap="none" rtlCol="0">
            <a:spAutoFit/>
          </a:bodyPr>
          <a:lstStyle/>
          <a:p>
            <a:r>
              <a:rPr lang="en-US" dirty="0" smtClean="0">
                <a:solidFill>
                  <a:schemeClr val="tx2"/>
                </a:solidFill>
                <a:latin typeface="Franklin Gothic Medium Cond" charset="0"/>
                <a:ea typeface="Franklin Gothic Medium Cond" charset="0"/>
                <a:cs typeface="Franklin Gothic Medium Cond" charset="0"/>
              </a:rPr>
              <a:t>Ultrafast methods</a:t>
            </a:r>
            <a:endParaRPr lang="en-US" dirty="0">
              <a:solidFill>
                <a:schemeClr val="tx2"/>
              </a:solidFill>
              <a:latin typeface="Franklin Gothic Medium Cond" charset="0"/>
              <a:ea typeface="Franklin Gothic Medium Cond" charset="0"/>
              <a:cs typeface="Franklin Gothic Medium Cond" charset="0"/>
            </a:endParaRPr>
          </a:p>
        </p:txBody>
      </p:sp>
      <p:sp>
        <p:nvSpPr>
          <p:cNvPr id="27" name="TextBox 26"/>
          <p:cNvSpPr txBox="1"/>
          <p:nvPr/>
        </p:nvSpPr>
        <p:spPr>
          <a:xfrm>
            <a:off x="288568" y="2885666"/>
            <a:ext cx="1568221" cy="646331"/>
          </a:xfrm>
          <a:prstGeom prst="rect">
            <a:avLst/>
          </a:prstGeom>
          <a:noFill/>
        </p:spPr>
        <p:txBody>
          <a:bodyPr wrap="square" rtlCol="0">
            <a:spAutoFit/>
          </a:bodyPr>
          <a:lstStyle/>
          <a:p>
            <a:pPr algn="ctr"/>
            <a:r>
              <a:rPr lang="en-US" smtClean="0">
                <a:solidFill>
                  <a:schemeClr val="tx2"/>
                </a:solidFill>
                <a:latin typeface="Franklin Gothic Medium Cond" charset="0"/>
                <a:ea typeface="Franklin Gothic Medium Cond" charset="0"/>
                <a:cs typeface="Franklin Gothic Medium Cond" charset="0"/>
              </a:rPr>
              <a:t>Synthesis </a:t>
            </a:r>
            <a:r>
              <a:rPr lang="en-US">
                <a:solidFill>
                  <a:schemeClr val="tx2"/>
                </a:solidFill>
                <a:latin typeface="Franklin Gothic Medium Cond" charset="0"/>
                <a:ea typeface="Franklin Gothic Medium Cond" charset="0"/>
                <a:cs typeface="Franklin Gothic Medium Cond" charset="0"/>
              </a:rPr>
              <a:t> </a:t>
            </a:r>
            <a:r>
              <a:rPr lang="en-US" smtClean="0">
                <a:solidFill>
                  <a:schemeClr val="tx2"/>
                </a:solidFill>
                <a:latin typeface="Franklin Gothic Medium Cond" charset="0"/>
                <a:ea typeface="Franklin Gothic Medium Cond" charset="0"/>
                <a:cs typeface="Franklin Gothic Medium Cond" charset="0"/>
              </a:rPr>
              <a:t>&amp; characterization</a:t>
            </a:r>
            <a:endParaRPr lang="en-US" dirty="0">
              <a:solidFill>
                <a:schemeClr val="tx2"/>
              </a:solidFill>
              <a:latin typeface="Franklin Gothic Medium Cond" charset="0"/>
              <a:ea typeface="Franklin Gothic Medium Cond" charset="0"/>
              <a:cs typeface="Franklin Gothic Medium Cond" charset="0"/>
            </a:endParaRPr>
          </a:p>
        </p:txBody>
      </p:sp>
      <p:sp>
        <p:nvSpPr>
          <p:cNvPr id="29" name="TextBox 28"/>
          <p:cNvSpPr txBox="1"/>
          <p:nvPr/>
        </p:nvSpPr>
        <p:spPr>
          <a:xfrm>
            <a:off x="134226" y="5652627"/>
            <a:ext cx="2008694" cy="584775"/>
          </a:xfrm>
          <a:prstGeom prst="rect">
            <a:avLst/>
          </a:prstGeom>
          <a:noFill/>
        </p:spPr>
        <p:txBody>
          <a:bodyPr wrap="square" rtlCol="0">
            <a:spAutoFit/>
          </a:bodyPr>
          <a:lstStyle/>
          <a:p>
            <a:pPr marL="4763"/>
            <a:r>
              <a:rPr lang="en-US" sz="1600" dirty="0" smtClean="0">
                <a:solidFill>
                  <a:schemeClr val="tx2"/>
                </a:solidFill>
                <a:latin typeface="Franklin Gothic Medium Cond" charset="0"/>
                <a:ea typeface="Franklin Gothic Medium Cond" charset="0"/>
                <a:cs typeface="Franklin Gothic Medium Cond" charset="0"/>
              </a:rPr>
              <a:t>High pressure and temperature methods</a:t>
            </a:r>
            <a:endParaRPr lang="en-US" sz="1600" dirty="0">
              <a:solidFill>
                <a:schemeClr val="tx2"/>
              </a:solidFill>
              <a:latin typeface="Franklin Gothic Medium Cond" charset="0"/>
              <a:ea typeface="Franklin Gothic Medium Cond" charset="0"/>
              <a:cs typeface="Franklin Gothic Medium Cond" charset="0"/>
            </a:endParaRPr>
          </a:p>
        </p:txBody>
      </p:sp>
      <p:sp>
        <p:nvSpPr>
          <p:cNvPr id="30" name="TextBox 29"/>
          <p:cNvSpPr txBox="1"/>
          <p:nvPr/>
        </p:nvSpPr>
        <p:spPr>
          <a:xfrm>
            <a:off x="2731202" y="3077688"/>
            <a:ext cx="1535998" cy="369332"/>
          </a:xfrm>
          <a:prstGeom prst="rect">
            <a:avLst/>
          </a:prstGeom>
          <a:noFill/>
        </p:spPr>
        <p:txBody>
          <a:bodyPr wrap="none" rtlCol="0">
            <a:spAutoFit/>
          </a:bodyPr>
          <a:lstStyle/>
          <a:p>
            <a:r>
              <a:rPr lang="en-US" dirty="0" smtClean="0">
                <a:solidFill>
                  <a:schemeClr val="tx2"/>
                </a:solidFill>
                <a:latin typeface="Franklin Gothic Medium Cond" charset="0"/>
                <a:ea typeface="Franklin Gothic Medium Cond" charset="0"/>
                <a:cs typeface="Franklin Gothic Medium Cond" charset="0"/>
              </a:rPr>
              <a:t>Single molecule</a:t>
            </a:r>
            <a:endParaRPr lang="en-US" dirty="0">
              <a:solidFill>
                <a:schemeClr val="tx2"/>
              </a:solidFill>
              <a:latin typeface="Franklin Gothic Medium Cond" charset="0"/>
              <a:ea typeface="Franklin Gothic Medium Cond" charset="0"/>
              <a:cs typeface="Franklin Gothic Medium Cond" charset="0"/>
            </a:endParaRPr>
          </a:p>
        </p:txBody>
      </p:sp>
    </p:spTree>
    <p:extLst>
      <p:ext uri="{BB962C8B-B14F-4D97-AF65-F5344CB8AC3E}">
        <p14:creationId xmlns:p14="http://schemas.microsoft.com/office/powerpoint/2010/main" val="21770747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loud 39"/>
          <p:cNvSpPr/>
          <p:nvPr/>
        </p:nvSpPr>
        <p:spPr>
          <a:xfrm>
            <a:off x="5943600" y="772391"/>
            <a:ext cx="1828800" cy="762000"/>
          </a:xfrm>
          <a:prstGeom prst="cloud">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smtClean="0">
              <a:solidFill>
                <a:prstClr val="white"/>
              </a:solidFill>
              <a:latin typeface="Calibri"/>
            </a:endParaRPr>
          </a:p>
          <a:p>
            <a:pPr algn="ctr" fontAlgn="auto">
              <a:spcBef>
                <a:spcPts val="0"/>
              </a:spcBef>
              <a:spcAft>
                <a:spcPts val="0"/>
              </a:spcAft>
            </a:pPr>
            <a:endParaRPr lang="en-US" dirty="0" smtClean="0">
              <a:solidFill>
                <a:prstClr val="white"/>
              </a:solidFill>
              <a:latin typeface="Calibri"/>
            </a:endParaRPr>
          </a:p>
          <a:p>
            <a:pPr algn="ctr" fontAlgn="auto">
              <a:spcBef>
                <a:spcPts val="0"/>
              </a:spcBef>
              <a:spcAft>
                <a:spcPts val="0"/>
              </a:spcAft>
            </a:pPr>
            <a:endParaRPr lang="en-US" dirty="0">
              <a:solidFill>
                <a:prstClr val="white"/>
              </a:solidFill>
              <a:latin typeface="Calibri"/>
            </a:endParaRPr>
          </a:p>
        </p:txBody>
      </p:sp>
      <p:sp>
        <p:nvSpPr>
          <p:cNvPr id="34" name="Cloud 33"/>
          <p:cNvSpPr/>
          <p:nvPr/>
        </p:nvSpPr>
        <p:spPr>
          <a:xfrm>
            <a:off x="520989" y="843280"/>
            <a:ext cx="1917411" cy="762000"/>
          </a:xfrm>
          <a:prstGeom prst="cloud">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smtClean="0">
              <a:solidFill>
                <a:prstClr val="white"/>
              </a:solidFill>
              <a:latin typeface="Calibri"/>
            </a:endParaRPr>
          </a:p>
          <a:p>
            <a:pPr algn="ctr" fontAlgn="auto">
              <a:spcBef>
                <a:spcPts val="0"/>
              </a:spcBef>
              <a:spcAft>
                <a:spcPts val="0"/>
              </a:spcAft>
            </a:pPr>
            <a:endParaRPr lang="en-US" dirty="0" smtClean="0">
              <a:solidFill>
                <a:prstClr val="white"/>
              </a:solidFill>
              <a:latin typeface="Calibri"/>
            </a:endParaRPr>
          </a:p>
          <a:p>
            <a:pPr algn="ctr" fontAlgn="auto">
              <a:spcBef>
                <a:spcPts val="0"/>
              </a:spcBef>
              <a:spcAft>
                <a:spcPts val="0"/>
              </a:spcAft>
            </a:pPr>
            <a:endParaRPr lang="en-US" dirty="0">
              <a:solidFill>
                <a:prstClr val="white"/>
              </a:solidFill>
              <a:latin typeface="Calibri"/>
            </a:endParaRPr>
          </a:p>
        </p:txBody>
      </p:sp>
      <p:sp>
        <p:nvSpPr>
          <p:cNvPr id="2" name="Title 1"/>
          <p:cNvSpPr>
            <a:spLocks noGrp="1"/>
          </p:cNvSpPr>
          <p:nvPr>
            <p:ph type="title"/>
          </p:nvPr>
        </p:nvSpPr>
        <p:spPr>
          <a:xfrm>
            <a:off x="384418" y="-113656"/>
            <a:ext cx="8229600" cy="1143000"/>
          </a:xfrm>
        </p:spPr>
        <p:txBody>
          <a:bodyPr/>
          <a:lstStyle/>
          <a:p>
            <a:pPr marL="0" indent="0">
              <a:lnSpc>
                <a:spcPts val="2400"/>
              </a:lnSpc>
            </a:pPr>
            <a:r>
              <a:rPr lang="en-US" sz="2200" dirty="0"/>
              <a:t>Challenges at the Frontiers of Matter and Energy: </a:t>
            </a:r>
            <a:br>
              <a:rPr lang="en-US" sz="2200" dirty="0"/>
            </a:br>
            <a:r>
              <a:rPr lang="en-US" sz="2200" dirty="0"/>
              <a:t>Transformative Opportunities for Discovery Science</a:t>
            </a:r>
            <a:br>
              <a:rPr lang="en-US" sz="2200" dirty="0"/>
            </a:br>
            <a:endParaRPr lang="en-US" sz="2200" dirty="0"/>
          </a:p>
        </p:txBody>
      </p:sp>
      <p:sp>
        <p:nvSpPr>
          <p:cNvPr id="4" name="AutoShape 2" descr="http://logos.co/600/royalty-free-vector-of-a-black-and-white-curly-branched-tree-logo-by-hit-toon-3038.jpg"/>
          <p:cNvSpPr>
            <a:spLocks noChangeAspect="1" noChangeArrowheads="1"/>
          </p:cNvSpPr>
          <p:nvPr/>
        </p:nvSpPr>
        <p:spPr bwMode="auto">
          <a:xfrm>
            <a:off x="155575" y="-2316163"/>
            <a:ext cx="4676775" cy="4829176"/>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cs typeface="+mn-cs"/>
            </a:endParaRPr>
          </a:p>
        </p:txBody>
      </p:sp>
      <p:grpSp>
        <p:nvGrpSpPr>
          <p:cNvPr id="5" name="Group 4"/>
          <p:cNvGrpSpPr/>
          <p:nvPr/>
        </p:nvGrpSpPr>
        <p:grpSpPr>
          <a:xfrm>
            <a:off x="1588245" y="1986396"/>
            <a:ext cx="5894219" cy="4246773"/>
            <a:chOff x="748263" y="762000"/>
            <a:chExt cx="6795537" cy="5069405"/>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75" y="762000"/>
              <a:ext cx="6715125" cy="506940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Rectangle 2"/>
            <p:cNvSpPr/>
            <p:nvPr/>
          </p:nvSpPr>
          <p:spPr>
            <a:xfrm>
              <a:off x="5791200" y="3276600"/>
              <a:ext cx="14478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8" name="Rectangle 7"/>
            <p:cNvSpPr/>
            <p:nvPr/>
          </p:nvSpPr>
          <p:spPr>
            <a:xfrm>
              <a:off x="5562600" y="4191000"/>
              <a:ext cx="14478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9" name="Rectangle 8"/>
            <p:cNvSpPr/>
            <p:nvPr/>
          </p:nvSpPr>
          <p:spPr>
            <a:xfrm>
              <a:off x="5791200" y="1524000"/>
              <a:ext cx="14478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0" name="Rectangle 9"/>
            <p:cNvSpPr/>
            <p:nvPr/>
          </p:nvSpPr>
          <p:spPr>
            <a:xfrm>
              <a:off x="914400" y="4038600"/>
              <a:ext cx="14478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1" name="Rectangle 10"/>
            <p:cNvSpPr/>
            <p:nvPr/>
          </p:nvSpPr>
          <p:spPr>
            <a:xfrm>
              <a:off x="1828800" y="4572000"/>
              <a:ext cx="14478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2" name="Rectangle 11"/>
            <p:cNvSpPr/>
            <p:nvPr/>
          </p:nvSpPr>
          <p:spPr>
            <a:xfrm>
              <a:off x="838200" y="3124200"/>
              <a:ext cx="14478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3" name="Rectangle 12"/>
            <p:cNvSpPr/>
            <p:nvPr/>
          </p:nvSpPr>
          <p:spPr>
            <a:xfrm>
              <a:off x="748263" y="2160463"/>
              <a:ext cx="14478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4" name="Rectangle 13"/>
            <p:cNvSpPr/>
            <p:nvPr/>
          </p:nvSpPr>
          <p:spPr>
            <a:xfrm>
              <a:off x="1676400" y="1143000"/>
              <a:ext cx="14478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5" name="Rectangle 14"/>
            <p:cNvSpPr/>
            <p:nvPr/>
          </p:nvSpPr>
          <p:spPr>
            <a:xfrm>
              <a:off x="3200400" y="838200"/>
              <a:ext cx="1447800" cy="304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7" name="Rectangle 16"/>
            <p:cNvSpPr/>
            <p:nvPr/>
          </p:nvSpPr>
          <p:spPr>
            <a:xfrm>
              <a:off x="4648200" y="1066800"/>
              <a:ext cx="14478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grpSp>
      <p:sp>
        <p:nvSpPr>
          <p:cNvPr id="7" name="TextBox 6"/>
          <p:cNvSpPr txBox="1"/>
          <p:nvPr/>
        </p:nvSpPr>
        <p:spPr>
          <a:xfrm>
            <a:off x="5528919" y="5123397"/>
            <a:ext cx="2057400" cy="553998"/>
          </a:xfrm>
          <a:prstGeom prst="rect">
            <a:avLst/>
          </a:prstGeom>
          <a:noFill/>
        </p:spPr>
        <p:txBody>
          <a:bodyPr wrap="square" rtlCol="0">
            <a:spAutoFit/>
          </a:bodyPr>
          <a:lstStyle/>
          <a:p>
            <a:pPr algn="ctr" fontAlgn="auto">
              <a:lnSpc>
                <a:spcPts val="1800"/>
              </a:lnSpc>
              <a:spcBef>
                <a:spcPts val="0"/>
              </a:spcBef>
              <a:spcAft>
                <a:spcPts val="0"/>
              </a:spcAft>
            </a:pPr>
            <a:r>
              <a:rPr lang="en-US" sz="1700" dirty="0" smtClean="0">
                <a:solidFill>
                  <a:srgbClr val="FF0000"/>
                </a:solidFill>
                <a:latin typeface="Calibri"/>
                <a:cs typeface="+mn-cs"/>
              </a:rPr>
              <a:t>Control at the Level of Electrons</a:t>
            </a:r>
            <a:endParaRPr lang="en-US" sz="1700" dirty="0">
              <a:solidFill>
                <a:srgbClr val="FF0000"/>
              </a:solidFill>
              <a:latin typeface="Calibri"/>
              <a:cs typeface="+mn-cs"/>
            </a:endParaRPr>
          </a:p>
        </p:txBody>
      </p:sp>
      <p:sp>
        <p:nvSpPr>
          <p:cNvPr id="19" name="TextBox 18"/>
          <p:cNvSpPr txBox="1"/>
          <p:nvPr/>
        </p:nvSpPr>
        <p:spPr>
          <a:xfrm>
            <a:off x="5762511" y="4173325"/>
            <a:ext cx="2514600" cy="553998"/>
          </a:xfrm>
          <a:prstGeom prst="rect">
            <a:avLst/>
          </a:prstGeom>
          <a:noFill/>
        </p:spPr>
        <p:txBody>
          <a:bodyPr wrap="square" rtlCol="0">
            <a:spAutoFit/>
          </a:bodyPr>
          <a:lstStyle/>
          <a:p>
            <a:pPr algn="ctr" fontAlgn="auto">
              <a:lnSpc>
                <a:spcPts val="1800"/>
              </a:lnSpc>
              <a:spcBef>
                <a:spcPts val="0"/>
              </a:spcBef>
              <a:spcAft>
                <a:spcPts val="0"/>
              </a:spcAft>
            </a:pPr>
            <a:r>
              <a:rPr lang="en-US" sz="1700" dirty="0" smtClean="0">
                <a:solidFill>
                  <a:srgbClr val="FF0000"/>
                </a:solidFill>
                <a:latin typeface="Calibri"/>
                <a:cs typeface="+mn-cs"/>
              </a:rPr>
              <a:t>Energy and Information on the </a:t>
            </a:r>
            <a:r>
              <a:rPr lang="en-US" sz="1700" dirty="0" err="1" smtClean="0">
                <a:solidFill>
                  <a:srgbClr val="FF0000"/>
                </a:solidFill>
                <a:latin typeface="Calibri"/>
                <a:cs typeface="+mn-cs"/>
              </a:rPr>
              <a:t>Nanoscale</a:t>
            </a:r>
            <a:endParaRPr lang="en-US" sz="1700" dirty="0">
              <a:solidFill>
                <a:srgbClr val="FF0000"/>
              </a:solidFill>
              <a:latin typeface="Calibri"/>
              <a:cs typeface="+mn-cs"/>
            </a:endParaRPr>
          </a:p>
        </p:txBody>
      </p:sp>
      <p:sp>
        <p:nvSpPr>
          <p:cNvPr id="20" name="TextBox 19"/>
          <p:cNvSpPr txBox="1"/>
          <p:nvPr/>
        </p:nvSpPr>
        <p:spPr>
          <a:xfrm>
            <a:off x="1004255" y="5355684"/>
            <a:ext cx="2514600" cy="553998"/>
          </a:xfrm>
          <a:prstGeom prst="rect">
            <a:avLst/>
          </a:prstGeom>
          <a:noFill/>
        </p:spPr>
        <p:txBody>
          <a:bodyPr wrap="square" rtlCol="0">
            <a:spAutoFit/>
          </a:bodyPr>
          <a:lstStyle/>
          <a:p>
            <a:pPr algn="ctr" fontAlgn="auto">
              <a:lnSpc>
                <a:spcPts val="1800"/>
              </a:lnSpc>
              <a:spcBef>
                <a:spcPts val="0"/>
              </a:spcBef>
              <a:spcAft>
                <a:spcPts val="0"/>
              </a:spcAft>
            </a:pPr>
            <a:r>
              <a:rPr lang="en-US" sz="1700" dirty="0" smtClean="0">
                <a:solidFill>
                  <a:srgbClr val="FF0000"/>
                </a:solidFill>
                <a:latin typeface="Calibri"/>
                <a:cs typeface="+mn-cs"/>
              </a:rPr>
              <a:t>Systems Away from Equilibrium</a:t>
            </a:r>
            <a:endParaRPr lang="en-US" sz="1700" dirty="0">
              <a:solidFill>
                <a:srgbClr val="FF0000"/>
              </a:solidFill>
              <a:latin typeface="Calibri"/>
              <a:cs typeface="+mn-cs"/>
            </a:endParaRPr>
          </a:p>
        </p:txBody>
      </p:sp>
      <p:sp>
        <p:nvSpPr>
          <p:cNvPr id="21" name="TextBox 20"/>
          <p:cNvSpPr txBox="1"/>
          <p:nvPr/>
        </p:nvSpPr>
        <p:spPr>
          <a:xfrm>
            <a:off x="274276" y="4922793"/>
            <a:ext cx="2514600" cy="353943"/>
          </a:xfrm>
          <a:prstGeom prst="rect">
            <a:avLst/>
          </a:prstGeom>
          <a:noFill/>
        </p:spPr>
        <p:txBody>
          <a:bodyPr wrap="square" rtlCol="0">
            <a:spAutoFit/>
          </a:bodyPr>
          <a:lstStyle/>
          <a:p>
            <a:pPr algn="ctr" fontAlgn="auto">
              <a:spcBef>
                <a:spcPts val="0"/>
              </a:spcBef>
              <a:spcAft>
                <a:spcPts val="0"/>
              </a:spcAft>
            </a:pPr>
            <a:r>
              <a:rPr lang="en-US" sz="1700" dirty="0" smtClean="0">
                <a:solidFill>
                  <a:srgbClr val="FF0000"/>
                </a:solidFill>
                <a:latin typeface="Calibri"/>
                <a:cs typeface="+mn-cs"/>
              </a:rPr>
              <a:t>Correlated Systems</a:t>
            </a:r>
            <a:endParaRPr lang="en-US" sz="1700" dirty="0">
              <a:solidFill>
                <a:srgbClr val="FF0000"/>
              </a:solidFill>
              <a:latin typeface="Calibri"/>
              <a:cs typeface="+mn-cs"/>
            </a:endParaRPr>
          </a:p>
        </p:txBody>
      </p:sp>
      <p:sp>
        <p:nvSpPr>
          <p:cNvPr id="22" name="TextBox 21"/>
          <p:cNvSpPr txBox="1"/>
          <p:nvPr/>
        </p:nvSpPr>
        <p:spPr>
          <a:xfrm>
            <a:off x="178089" y="4125627"/>
            <a:ext cx="2514600" cy="553998"/>
          </a:xfrm>
          <a:prstGeom prst="rect">
            <a:avLst/>
          </a:prstGeom>
          <a:noFill/>
        </p:spPr>
        <p:txBody>
          <a:bodyPr wrap="square" rtlCol="0">
            <a:spAutoFit/>
          </a:bodyPr>
          <a:lstStyle/>
          <a:p>
            <a:pPr algn="ctr" fontAlgn="auto">
              <a:lnSpc>
                <a:spcPts val="1800"/>
              </a:lnSpc>
              <a:spcBef>
                <a:spcPts val="0"/>
              </a:spcBef>
              <a:spcAft>
                <a:spcPts val="0"/>
              </a:spcAft>
            </a:pPr>
            <a:r>
              <a:rPr lang="en-US" sz="1700" dirty="0" smtClean="0">
                <a:solidFill>
                  <a:srgbClr val="FF0000"/>
                </a:solidFill>
                <a:latin typeface="Calibri"/>
                <a:cs typeface="+mn-cs"/>
              </a:rPr>
              <a:t>Efficient Synthesis for Tailored Properties</a:t>
            </a:r>
            <a:endParaRPr lang="en-US" sz="1700" dirty="0">
              <a:solidFill>
                <a:srgbClr val="FF0000"/>
              </a:solidFill>
              <a:latin typeface="Calibri"/>
              <a:cs typeface="+mn-cs"/>
            </a:endParaRPr>
          </a:p>
        </p:txBody>
      </p:sp>
      <p:sp>
        <p:nvSpPr>
          <p:cNvPr id="23" name="TextBox 22"/>
          <p:cNvSpPr txBox="1"/>
          <p:nvPr/>
        </p:nvSpPr>
        <p:spPr>
          <a:xfrm>
            <a:off x="520989" y="3056103"/>
            <a:ext cx="1828800" cy="557204"/>
          </a:xfrm>
          <a:prstGeom prst="rect">
            <a:avLst/>
          </a:prstGeom>
          <a:noFill/>
          <a:ln w="12700">
            <a:solidFill>
              <a:srgbClr val="000080"/>
            </a:solidFill>
          </a:ln>
        </p:spPr>
        <p:txBody>
          <a:bodyPr wrap="square" rtlCol="0">
            <a:spAutoFit/>
          </a:bodyPr>
          <a:lstStyle/>
          <a:p>
            <a:pPr algn="ctr" fontAlgn="auto">
              <a:lnSpc>
                <a:spcPts val="1800"/>
              </a:lnSpc>
              <a:spcBef>
                <a:spcPts val="0"/>
              </a:spcBef>
              <a:spcAft>
                <a:spcPts val="0"/>
              </a:spcAft>
            </a:pPr>
            <a:r>
              <a:rPr lang="en-US" b="1" i="1" dirty="0" smtClean="0">
                <a:solidFill>
                  <a:srgbClr val="00B050"/>
                </a:solidFill>
                <a:latin typeface="Calibri"/>
                <a:cs typeface="+mn-cs"/>
              </a:rPr>
              <a:t>Imaging Matter across Scales</a:t>
            </a:r>
            <a:endParaRPr lang="en-US" b="1" i="1" dirty="0">
              <a:solidFill>
                <a:srgbClr val="00B050"/>
              </a:solidFill>
              <a:latin typeface="Calibri"/>
              <a:cs typeface="+mn-cs"/>
            </a:endParaRPr>
          </a:p>
        </p:txBody>
      </p:sp>
      <p:sp>
        <p:nvSpPr>
          <p:cNvPr id="24" name="TextBox 23"/>
          <p:cNvSpPr txBox="1"/>
          <p:nvPr/>
        </p:nvSpPr>
        <p:spPr>
          <a:xfrm>
            <a:off x="6320006" y="3186401"/>
            <a:ext cx="2438400" cy="557204"/>
          </a:xfrm>
          <a:prstGeom prst="rect">
            <a:avLst/>
          </a:prstGeom>
          <a:noFill/>
          <a:ln w="9525">
            <a:solidFill>
              <a:srgbClr val="000080"/>
            </a:solidFill>
          </a:ln>
        </p:spPr>
        <p:txBody>
          <a:bodyPr wrap="square" rtlCol="0">
            <a:spAutoFit/>
          </a:bodyPr>
          <a:lstStyle/>
          <a:p>
            <a:pPr algn="ctr" fontAlgn="auto">
              <a:lnSpc>
                <a:spcPts val="1800"/>
              </a:lnSpc>
              <a:spcBef>
                <a:spcPts val="0"/>
              </a:spcBef>
              <a:spcAft>
                <a:spcPts val="0"/>
              </a:spcAft>
            </a:pPr>
            <a:r>
              <a:rPr lang="en-US" b="1" i="1" dirty="0" smtClean="0">
                <a:solidFill>
                  <a:srgbClr val="00B050"/>
                </a:solidFill>
                <a:latin typeface="Calibri"/>
                <a:cs typeface="+mn-cs"/>
              </a:rPr>
              <a:t>Data, Algorithms and Computing</a:t>
            </a:r>
            <a:endParaRPr lang="en-US" b="1" i="1" dirty="0">
              <a:solidFill>
                <a:srgbClr val="00B050"/>
              </a:solidFill>
              <a:latin typeface="Calibri"/>
              <a:cs typeface="+mn-cs"/>
            </a:endParaRPr>
          </a:p>
        </p:txBody>
      </p:sp>
      <p:sp>
        <p:nvSpPr>
          <p:cNvPr id="25" name="TextBox 24"/>
          <p:cNvSpPr txBox="1"/>
          <p:nvPr/>
        </p:nvSpPr>
        <p:spPr>
          <a:xfrm>
            <a:off x="6320006" y="2346141"/>
            <a:ext cx="2438400" cy="557204"/>
          </a:xfrm>
          <a:prstGeom prst="rect">
            <a:avLst/>
          </a:prstGeom>
          <a:noFill/>
          <a:ln w="12700">
            <a:solidFill>
              <a:srgbClr val="000080"/>
            </a:solidFill>
          </a:ln>
        </p:spPr>
        <p:txBody>
          <a:bodyPr wrap="square" rtlCol="0">
            <a:spAutoFit/>
          </a:bodyPr>
          <a:lstStyle/>
          <a:p>
            <a:pPr algn="ctr" fontAlgn="auto">
              <a:lnSpc>
                <a:spcPts val="1800"/>
              </a:lnSpc>
              <a:spcBef>
                <a:spcPts val="0"/>
              </a:spcBef>
              <a:spcAft>
                <a:spcPts val="0"/>
              </a:spcAft>
            </a:pPr>
            <a:r>
              <a:rPr lang="en-US" b="1" dirty="0" smtClean="0">
                <a:solidFill>
                  <a:srgbClr val="000080"/>
                </a:solidFill>
                <a:latin typeface="Calibri"/>
                <a:cs typeface="+mn-cs"/>
              </a:rPr>
              <a:t>Harnessing Coherence in Light and Matter</a:t>
            </a:r>
            <a:endParaRPr lang="en-US" b="1" dirty="0">
              <a:solidFill>
                <a:srgbClr val="000080"/>
              </a:solidFill>
              <a:latin typeface="Calibri"/>
              <a:cs typeface="+mn-cs"/>
            </a:endParaRPr>
          </a:p>
        </p:txBody>
      </p:sp>
      <p:sp>
        <p:nvSpPr>
          <p:cNvPr id="26" name="TextBox 25"/>
          <p:cNvSpPr txBox="1"/>
          <p:nvPr/>
        </p:nvSpPr>
        <p:spPr>
          <a:xfrm>
            <a:off x="4191000" y="1636733"/>
            <a:ext cx="2438400" cy="557204"/>
          </a:xfrm>
          <a:prstGeom prst="rect">
            <a:avLst/>
          </a:prstGeom>
          <a:noFill/>
          <a:ln w="12700">
            <a:solidFill>
              <a:srgbClr val="000080"/>
            </a:solidFill>
          </a:ln>
        </p:spPr>
        <p:txBody>
          <a:bodyPr wrap="square" rtlCol="0">
            <a:spAutoFit/>
          </a:bodyPr>
          <a:lstStyle/>
          <a:p>
            <a:pPr algn="ctr" fontAlgn="auto">
              <a:lnSpc>
                <a:spcPts val="1800"/>
              </a:lnSpc>
              <a:spcBef>
                <a:spcPts val="0"/>
              </a:spcBef>
              <a:spcAft>
                <a:spcPts val="0"/>
              </a:spcAft>
            </a:pPr>
            <a:r>
              <a:rPr lang="en-US" b="1" dirty="0" smtClean="0">
                <a:solidFill>
                  <a:srgbClr val="000080"/>
                </a:solidFill>
                <a:latin typeface="Calibri"/>
                <a:cs typeface="+mn-cs"/>
              </a:rPr>
              <a:t>Beyond Ideal Materials and Systems</a:t>
            </a:r>
            <a:endParaRPr lang="en-US" b="1" dirty="0">
              <a:solidFill>
                <a:srgbClr val="000080"/>
              </a:solidFill>
              <a:latin typeface="Calibri"/>
              <a:cs typeface="+mn-cs"/>
            </a:endParaRPr>
          </a:p>
        </p:txBody>
      </p:sp>
      <p:sp>
        <p:nvSpPr>
          <p:cNvPr id="27" name="TextBox 26"/>
          <p:cNvSpPr txBox="1"/>
          <p:nvPr/>
        </p:nvSpPr>
        <p:spPr>
          <a:xfrm>
            <a:off x="405618" y="2223950"/>
            <a:ext cx="2438400" cy="557204"/>
          </a:xfrm>
          <a:prstGeom prst="rect">
            <a:avLst/>
          </a:prstGeom>
          <a:noFill/>
          <a:ln w="12700">
            <a:solidFill>
              <a:srgbClr val="000080"/>
            </a:solidFill>
          </a:ln>
        </p:spPr>
        <p:txBody>
          <a:bodyPr wrap="square" rtlCol="0">
            <a:spAutoFit/>
          </a:bodyPr>
          <a:lstStyle/>
          <a:p>
            <a:pPr algn="ctr" fontAlgn="auto">
              <a:lnSpc>
                <a:spcPts val="1800"/>
              </a:lnSpc>
              <a:spcBef>
                <a:spcPts val="0"/>
              </a:spcBef>
              <a:spcAft>
                <a:spcPts val="0"/>
              </a:spcAft>
            </a:pPr>
            <a:r>
              <a:rPr lang="en-US" b="1" dirty="0" smtClean="0">
                <a:solidFill>
                  <a:srgbClr val="000080"/>
                </a:solidFill>
                <a:latin typeface="Calibri"/>
                <a:cs typeface="+mn-cs"/>
              </a:rPr>
              <a:t>Mastering Hierarchical Architectures</a:t>
            </a:r>
            <a:endParaRPr lang="en-US" b="1" dirty="0">
              <a:solidFill>
                <a:srgbClr val="000080"/>
              </a:solidFill>
              <a:latin typeface="Calibri"/>
              <a:cs typeface="+mn-cs"/>
            </a:endParaRPr>
          </a:p>
        </p:txBody>
      </p:sp>
      <p:sp>
        <p:nvSpPr>
          <p:cNvPr id="29" name="TextBox 28"/>
          <p:cNvSpPr txBox="1"/>
          <p:nvPr/>
        </p:nvSpPr>
        <p:spPr>
          <a:xfrm>
            <a:off x="685800" y="933549"/>
            <a:ext cx="1691553" cy="557204"/>
          </a:xfrm>
          <a:prstGeom prst="rect">
            <a:avLst/>
          </a:prstGeom>
          <a:noFill/>
        </p:spPr>
        <p:txBody>
          <a:bodyPr wrap="none" rtlCol="0">
            <a:spAutoFit/>
          </a:bodyPr>
          <a:lstStyle/>
          <a:p>
            <a:pPr algn="ctr" fontAlgn="auto">
              <a:lnSpc>
                <a:spcPts val="1800"/>
              </a:lnSpc>
              <a:spcBef>
                <a:spcPts val="0"/>
              </a:spcBef>
              <a:spcAft>
                <a:spcPts val="0"/>
              </a:spcAft>
            </a:pPr>
            <a:r>
              <a:rPr lang="en-US" i="1" dirty="0" smtClean="0">
                <a:solidFill>
                  <a:prstClr val="black"/>
                </a:solidFill>
                <a:latin typeface="Calibri"/>
                <a:cs typeface="+mn-cs"/>
              </a:rPr>
              <a:t>Instrumentation</a:t>
            </a:r>
          </a:p>
          <a:p>
            <a:pPr algn="ctr" fontAlgn="auto">
              <a:lnSpc>
                <a:spcPts val="1800"/>
              </a:lnSpc>
              <a:spcBef>
                <a:spcPts val="0"/>
              </a:spcBef>
              <a:spcAft>
                <a:spcPts val="0"/>
              </a:spcAft>
            </a:pPr>
            <a:r>
              <a:rPr lang="en-US" i="1" dirty="0" smtClean="0">
                <a:solidFill>
                  <a:prstClr val="black"/>
                </a:solidFill>
                <a:latin typeface="Calibri"/>
                <a:cs typeface="+mn-cs"/>
              </a:rPr>
              <a:t>&amp; Tools</a:t>
            </a:r>
            <a:endParaRPr lang="en-US" i="1" dirty="0">
              <a:solidFill>
                <a:prstClr val="black"/>
              </a:solidFill>
              <a:latin typeface="Calibri"/>
              <a:cs typeface="+mn-cs"/>
            </a:endParaRPr>
          </a:p>
        </p:txBody>
      </p:sp>
      <p:sp>
        <p:nvSpPr>
          <p:cNvPr id="36" name="TextBox 35"/>
          <p:cNvSpPr txBox="1"/>
          <p:nvPr/>
        </p:nvSpPr>
        <p:spPr>
          <a:xfrm>
            <a:off x="6336190" y="892525"/>
            <a:ext cx="1043619" cy="369332"/>
          </a:xfrm>
          <a:prstGeom prst="rect">
            <a:avLst/>
          </a:prstGeom>
          <a:noFill/>
        </p:spPr>
        <p:txBody>
          <a:bodyPr wrap="none" rtlCol="0">
            <a:spAutoFit/>
          </a:bodyPr>
          <a:lstStyle/>
          <a:p>
            <a:pPr fontAlgn="auto">
              <a:spcBef>
                <a:spcPts val="0"/>
              </a:spcBef>
              <a:spcAft>
                <a:spcPts val="0"/>
              </a:spcAft>
            </a:pPr>
            <a:r>
              <a:rPr lang="en-US" i="1" dirty="0" smtClean="0">
                <a:solidFill>
                  <a:prstClr val="black"/>
                </a:solidFill>
                <a:latin typeface="Calibri"/>
                <a:cs typeface="+mn-cs"/>
              </a:rPr>
              <a:t>Synthesis</a:t>
            </a:r>
            <a:endParaRPr lang="en-US" i="1" dirty="0">
              <a:solidFill>
                <a:prstClr val="black"/>
              </a:solidFill>
              <a:latin typeface="Calibri"/>
              <a:cs typeface="+mn-cs"/>
            </a:endParaRPr>
          </a:p>
        </p:txBody>
      </p:sp>
      <p:sp>
        <p:nvSpPr>
          <p:cNvPr id="6" name="Slide Number Placeholder 5"/>
          <p:cNvSpPr>
            <a:spLocks noGrp="1"/>
          </p:cNvSpPr>
          <p:nvPr>
            <p:ph type="sldNum" sz="quarter" idx="11"/>
          </p:nvPr>
        </p:nvSpPr>
        <p:spPr/>
        <p:txBody>
          <a:bodyPr/>
          <a:lstStyle/>
          <a:p>
            <a:pPr>
              <a:defRPr/>
            </a:pPr>
            <a:fld id="{C0A2BE09-5C53-429F-9B0D-04D6F428253C}" type="slidenum">
              <a:rPr lang="en-US" smtClean="0"/>
              <a:pPr>
                <a:defRPr/>
              </a:pPr>
              <a:t>5</a:t>
            </a:fld>
            <a:endParaRPr lang="en-US" dirty="0"/>
          </a:p>
        </p:txBody>
      </p:sp>
      <p:sp>
        <p:nvSpPr>
          <p:cNvPr id="38" name="Cloud 37"/>
          <p:cNvSpPr/>
          <p:nvPr/>
        </p:nvSpPr>
        <p:spPr>
          <a:xfrm>
            <a:off x="3886200" y="786245"/>
            <a:ext cx="1828800" cy="762000"/>
          </a:xfrm>
          <a:prstGeom prst="cloud">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smtClean="0">
              <a:solidFill>
                <a:prstClr val="white"/>
              </a:solidFill>
              <a:latin typeface="Calibri"/>
            </a:endParaRPr>
          </a:p>
          <a:p>
            <a:pPr algn="ctr" fontAlgn="auto">
              <a:spcBef>
                <a:spcPts val="0"/>
              </a:spcBef>
              <a:spcAft>
                <a:spcPts val="0"/>
              </a:spcAft>
            </a:pPr>
            <a:endParaRPr lang="en-US" dirty="0" smtClean="0">
              <a:solidFill>
                <a:prstClr val="white"/>
              </a:solidFill>
              <a:latin typeface="Calibri"/>
            </a:endParaRPr>
          </a:p>
          <a:p>
            <a:pPr algn="ctr" fontAlgn="auto">
              <a:spcBef>
                <a:spcPts val="0"/>
              </a:spcBef>
              <a:spcAft>
                <a:spcPts val="0"/>
              </a:spcAft>
            </a:pPr>
            <a:endParaRPr lang="en-US" dirty="0">
              <a:solidFill>
                <a:prstClr val="white"/>
              </a:solidFill>
              <a:latin typeface="Calibri"/>
            </a:endParaRPr>
          </a:p>
        </p:txBody>
      </p:sp>
      <p:sp>
        <p:nvSpPr>
          <p:cNvPr id="39" name="TextBox 38"/>
          <p:cNvSpPr txBox="1"/>
          <p:nvPr/>
        </p:nvSpPr>
        <p:spPr>
          <a:xfrm>
            <a:off x="3984317" y="950313"/>
            <a:ext cx="1632566" cy="369332"/>
          </a:xfrm>
          <a:prstGeom prst="rect">
            <a:avLst/>
          </a:prstGeom>
          <a:noFill/>
        </p:spPr>
        <p:txBody>
          <a:bodyPr wrap="none" rtlCol="0">
            <a:spAutoFit/>
          </a:bodyPr>
          <a:lstStyle/>
          <a:p>
            <a:pPr algn="ctr" fontAlgn="auto">
              <a:spcBef>
                <a:spcPts val="0"/>
              </a:spcBef>
              <a:spcAft>
                <a:spcPts val="0"/>
              </a:spcAft>
            </a:pPr>
            <a:r>
              <a:rPr lang="en-US" i="1" dirty="0" smtClean="0">
                <a:solidFill>
                  <a:prstClr val="black"/>
                </a:solidFill>
                <a:latin typeface="Calibri"/>
                <a:cs typeface="+mn-cs"/>
              </a:rPr>
              <a:t>Human Capital </a:t>
            </a:r>
          </a:p>
        </p:txBody>
      </p:sp>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0" y="790875"/>
            <a:ext cx="1492189" cy="1492189"/>
          </a:xfrm>
          <a:prstGeom prst="rect">
            <a:avLst/>
          </a:prstGeom>
        </p:spPr>
      </p:pic>
      <p:pic>
        <p:nvPicPr>
          <p:cNvPr id="3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1236" y="0"/>
            <a:ext cx="1272764" cy="1636733"/>
          </a:xfrm>
          <a:prstGeom prst="rect">
            <a:avLst/>
          </a:prstGeom>
          <a:noFill/>
          <a:ln w="2857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cxnSp>
        <p:nvCxnSpPr>
          <p:cNvPr id="18" name="Straight Connector 17"/>
          <p:cNvCxnSpPr/>
          <p:nvPr/>
        </p:nvCxnSpPr>
        <p:spPr>
          <a:xfrm>
            <a:off x="0" y="4056713"/>
            <a:ext cx="2922026" cy="0"/>
          </a:xfrm>
          <a:prstGeom prst="line">
            <a:avLst/>
          </a:prstGeom>
          <a:ln w="222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5962318" y="4113262"/>
            <a:ext cx="3181682" cy="24731"/>
          </a:xfrm>
          <a:prstGeom prst="line">
            <a:avLst/>
          </a:prstGeom>
          <a:ln w="22225">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43" name="Picture 2" descr="http://science.energy.gov/~/media/bes/images/reports/gc-xl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4320" y="4751772"/>
            <a:ext cx="1249680" cy="1618737"/>
          </a:xfrm>
          <a:prstGeom prst="rect">
            <a:avLst/>
          </a:prstGeom>
          <a:noFill/>
          <a:ln w="28575">
            <a:solidFill>
              <a:srgbClr val="FF0000"/>
            </a:solidFill>
          </a:ln>
          <a:extLst>
            <a:ext uri="{909E8E84-426E-40dd-AFC4-6F175D3DCCD1}">
              <a14:hiddenFill xmlns="" xmlns:a14="http://schemas.microsoft.com/office/drawing/2010/main">
                <a:solidFill>
                  <a:srgbClr val="FFFFFF"/>
                </a:solidFill>
              </a14:hiddenFill>
            </a:ext>
          </a:extLst>
        </p:spPr>
      </p:pic>
      <p:sp>
        <p:nvSpPr>
          <p:cNvPr id="42" name="TextBox 41"/>
          <p:cNvSpPr txBox="1"/>
          <p:nvPr/>
        </p:nvSpPr>
        <p:spPr>
          <a:xfrm>
            <a:off x="8277111" y="4440931"/>
            <a:ext cx="601447" cy="338554"/>
          </a:xfrm>
          <a:prstGeom prst="rect">
            <a:avLst/>
          </a:prstGeom>
          <a:noFill/>
        </p:spPr>
        <p:txBody>
          <a:bodyPr wrap="none" rtlCol="0">
            <a:spAutoFit/>
          </a:bodyPr>
          <a:lstStyle/>
          <a:p>
            <a:pPr fontAlgn="auto">
              <a:spcBef>
                <a:spcPts val="0"/>
              </a:spcBef>
              <a:spcAft>
                <a:spcPts val="0"/>
              </a:spcAft>
            </a:pPr>
            <a:r>
              <a:rPr lang="en-US" sz="1600" b="1" dirty="0" smtClean="0">
                <a:solidFill>
                  <a:srgbClr val="FF0000"/>
                </a:solidFill>
                <a:latin typeface="Calibri"/>
                <a:cs typeface="+mn-cs"/>
              </a:rPr>
              <a:t>2007</a:t>
            </a:r>
            <a:endParaRPr lang="en-US" sz="1600" b="1" dirty="0">
              <a:solidFill>
                <a:srgbClr val="FF0000"/>
              </a:solidFill>
              <a:latin typeface="Calibri"/>
              <a:cs typeface="+mn-cs"/>
            </a:endParaRPr>
          </a:p>
        </p:txBody>
      </p:sp>
      <p:sp>
        <p:nvSpPr>
          <p:cNvPr id="45" name="TextBox 44"/>
          <p:cNvSpPr txBox="1"/>
          <p:nvPr/>
        </p:nvSpPr>
        <p:spPr>
          <a:xfrm>
            <a:off x="8218436" y="1621344"/>
            <a:ext cx="601447" cy="338554"/>
          </a:xfrm>
          <a:prstGeom prst="rect">
            <a:avLst/>
          </a:prstGeom>
          <a:noFill/>
        </p:spPr>
        <p:txBody>
          <a:bodyPr wrap="none" rtlCol="0">
            <a:spAutoFit/>
          </a:bodyPr>
          <a:lstStyle/>
          <a:p>
            <a:pPr fontAlgn="auto">
              <a:spcBef>
                <a:spcPts val="0"/>
              </a:spcBef>
              <a:spcAft>
                <a:spcPts val="0"/>
              </a:spcAft>
            </a:pPr>
            <a:r>
              <a:rPr lang="en-US" sz="1600" b="1" dirty="0" smtClean="0">
                <a:solidFill>
                  <a:srgbClr val="000080"/>
                </a:solidFill>
                <a:latin typeface="Calibri"/>
                <a:cs typeface="+mn-cs"/>
              </a:rPr>
              <a:t>2015</a:t>
            </a:r>
            <a:endParaRPr lang="en-US" sz="1600" b="1" dirty="0">
              <a:solidFill>
                <a:srgbClr val="000080"/>
              </a:solidFill>
              <a:latin typeface="Calibri"/>
              <a:cs typeface="+mn-cs"/>
            </a:endParaRPr>
          </a:p>
        </p:txBody>
      </p:sp>
    </p:spTree>
    <p:extLst>
      <p:ext uri="{BB962C8B-B14F-4D97-AF65-F5344CB8AC3E}">
        <p14:creationId xmlns:p14="http://schemas.microsoft.com/office/powerpoint/2010/main" val="5822657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idx="1"/>
          </p:nvPr>
        </p:nvSpPr>
        <p:spPr>
          <a:xfrm>
            <a:off x="3657600" y="835211"/>
            <a:ext cx="5105400" cy="839345"/>
          </a:xfrm>
        </p:spPr>
        <p:txBody>
          <a:bodyPr lIns="91376" tIns="45688" rIns="91376" bIns="45688"/>
          <a:lstStyle/>
          <a:p>
            <a:pPr defTabSz="969963">
              <a:lnSpc>
                <a:spcPct val="80000"/>
              </a:lnSpc>
              <a:buFont typeface="Arial" pitchFamily="34" charset="0"/>
              <a:buNone/>
              <a:tabLst>
                <a:tab pos="1889125" algn="l"/>
                <a:tab pos="3654425" algn="l"/>
                <a:tab pos="7088188" algn="l"/>
              </a:tabLst>
            </a:pPr>
            <a:r>
              <a:rPr lang="en-US" altLang="en-US" sz="1800" b="0" dirty="0" smtClean="0">
                <a:solidFill>
                  <a:schemeClr val="tx1"/>
                </a:solidFill>
                <a:latin typeface="Arial Narrow" panose="020B0606020202030204" pitchFamily="34" charset="0"/>
              </a:rPr>
              <a:t> </a:t>
            </a:r>
            <a:r>
              <a:rPr lang="en-US" altLang="en-US" sz="1800" b="0" dirty="0" smtClean="0">
                <a:solidFill>
                  <a:srgbClr val="106636"/>
                </a:solidFill>
                <a:latin typeface="Arial Narrow" panose="020B0606020202030204" pitchFamily="34" charset="0"/>
              </a:rPr>
              <a:t>Workshop Chair:</a:t>
            </a:r>
            <a:r>
              <a:rPr lang="en-US" altLang="en-US" sz="1800" b="0" dirty="0">
                <a:solidFill>
                  <a:schemeClr val="tx1"/>
                </a:solidFill>
                <a:latin typeface="Arial Narrow" panose="020B0606020202030204" pitchFamily="34" charset="0"/>
              </a:rPr>
              <a:t>	</a:t>
            </a:r>
            <a:r>
              <a:rPr lang="en-US" altLang="en-US" sz="1800" b="0" dirty="0" smtClean="0">
                <a:solidFill>
                  <a:schemeClr val="tx1"/>
                </a:solidFill>
                <a:latin typeface="Arial Narrow" panose="020B0606020202030204" pitchFamily="34" charset="0"/>
              </a:rPr>
              <a:t>Ali Belkacem (LBNL)</a:t>
            </a:r>
          </a:p>
          <a:p>
            <a:pPr defTabSz="969963">
              <a:lnSpc>
                <a:spcPct val="80000"/>
              </a:lnSpc>
              <a:buFont typeface="Arial" pitchFamily="34" charset="0"/>
              <a:buNone/>
              <a:tabLst>
                <a:tab pos="1889125" algn="l"/>
                <a:tab pos="3654425" algn="l"/>
                <a:tab pos="7088188" algn="l"/>
              </a:tabLst>
            </a:pPr>
            <a:r>
              <a:rPr lang="en-US" altLang="en-US" sz="1800" b="0" dirty="0" smtClean="0">
                <a:solidFill>
                  <a:srgbClr val="106636"/>
                </a:solidFill>
                <a:latin typeface="Arial Narrow" panose="020B0606020202030204" pitchFamily="34" charset="0"/>
              </a:rPr>
              <a:t>           Co-chairs:</a:t>
            </a:r>
            <a:r>
              <a:rPr lang="en-US" altLang="en-US" sz="1800" b="0" dirty="0">
                <a:solidFill>
                  <a:schemeClr val="tx1"/>
                </a:solidFill>
                <a:latin typeface="Arial Narrow" panose="020B0606020202030204" pitchFamily="34" charset="0"/>
              </a:rPr>
              <a:t> 	</a:t>
            </a:r>
            <a:r>
              <a:rPr lang="fr-FR" altLang="en-US" sz="1800" b="0" dirty="0" smtClean="0">
                <a:solidFill>
                  <a:schemeClr val="tx1"/>
                </a:solidFill>
                <a:latin typeface="Arial Narrow" panose="020B0606020202030204" pitchFamily="34" charset="0"/>
              </a:rPr>
              <a:t>Cynthia </a:t>
            </a:r>
            <a:r>
              <a:rPr lang="fr-FR" altLang="en-US" sz="1800" b="0" dirty="0" err="1" smtClean="0">
                <a:solidFill>
                  <a:schemeClr val="tx1"/>
                </a:solidFill>
                <a:latin typeface="Arial Narrow" panose="020B0606020202030204" pitchFamily="34" charset="0"/>
              </a:rPr>
              <a:t>Friend</a:t>
            </a:r>
            <a:r>
              <a:rPr lang="fr-FR" altLang="en-US" sz="1800" b="0" dirty="0" smtClean="0">
                <a:solidFill>
                  <a:schemeClr val="tx1"/>
                </a:solidFill>
                <a:latin typeface="Arial Narrow" panose="020B0606020202030204" pitchFamily="34" charset="0"/>
              </a:rPr>
              <a:t> (Harvard)</a:t>
            </a:r>
          </a:p>
          <a:p>
            <a:pPr defTabSz="969963">
              <a:lnSpc>
                <a:spcPct val="80000"/>
              </a:lnSpc>
              <a:buNone/>
              <a:tabLst>
                <a:tab pos="1889125" algn="l"/>
                <a:tab pos="3654425" algn="l"/>
                <a:tab pos="7088188" algn="l"/>
              </a:tabLst>
            </a:pPr>
            <a:r>
              <a:rPr lang="en-US" altLang="en-US" sz="1800" b="0" dirty="0" smtClean="0">
                <a:solidFill>
                  <a:schemeClr val="tx1"/>
                </a:solidFill>
                <a:latin typeface="Arial Narrow" panose="020B0606020202030204" pitchFamily="34" charset="0"/>
              </a:rPr>
              <a:t>		Yimei Zhu (BNL</a:t>
            </a:r>
            <a:r>
              <a:rPr lang="en-US" altLang="en-US" sz="1800" b="0" dirty="0">
                <a:solidFill>
                  <a:schemeClr val="tx1"/>
                </a:solidFill>
                <a:latin typeface="Arial Narrow" panose="020B0606020202030204" pitchFamily="34" charset="0"/>
              </a:rPr>
              <a:t>)</a:t>
            </a:r>
          </a:p>
          <a:p>
            <a:pPr defTabSz="969963">
              <a:lnSpc>
                <a:spcPct val="80000"/>
              </a:lnSpc>
              <a:buFont typeface="Arial" pitchFamily="34" charset="0"/>
              <a:buNone/>
              <a:tabLst>
                <a:tab pos="1889125" algn="l"/>
                <a:tab pos="3654425" algn="l"/>
                <a:tab pos="7088188" algn="l"/>
              </a:tabLst>
            </a:pPr>
            <a:endParaRPr lang="en-US" altLang="en-US" sz="1800" b="0" dirty="0" smtClean="0">
              <a:solidFill>
                <a:schemeClr val="tx1"/>
              </a:solidFill>
              <a:latin typeface="Arial Narrow" panose="020B0606020202030204" pitchFamily="34" charset="0"/>
            </a:endParaRPr>
          </a:p>
        </p:txBody>
      </p:sp>
      <p:sp>
        <p:nvSpPr>
          <p:cNvPr id="344067" name="Rectangle 3"/>
          <p:cNvSpPr>
            <a:spLocks noChangeArrowheads="1"/>
          </p:cNvSpPr>
          <p:nvPr/>
        </p:nvSpPr>
        <p:spPr bwMode="auto">
          <a:xfrm>
            <a:off x="60326" y="76200"/>
            <a:ext cx="9007474"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lvl1pPr>
              <a:defRPr sz="3600">
                <a:solidFill>
                  <a:schemeClr val="tx2"/>
                </a:solidFill>
                <a:latin typeface="Times New Roman" pitchFamily="18" charset="0"/>
              </a:defRPr>
            </a:lvl1pPr>
            <a:lvl2pPr>
              <a:defRPr sz="3600">
                <a:solidFill>
                  <a:schemeClr val="tx2"/>
                </a:solidFill>
                <a:latin typeface="Times New Roman" pitchFamily="18" charset="0"/>
              </a:defRPr>
            </a:lvl2pPr>
            <a:lvl3pPr>
              <a:defRPr sz="3600">
                <a:solidFill>
                  <a:schemeClr val="tx2"/>
                </a:solidFill>
                <a:latin typeface="Times New Roman" pitchFamily="18" charset="0"/>
              </a:defRPr>
            </a:lvl3pPr>
            <a:lvl4pPr>
              <a:defRPr sz="3600">
                <a:solidFill>
                  <a:schemeClr val="tx2"/>
                </a:solidFill>
                <a:latin typeface="Times New Roman" pitchFamily="18" charset="0"/>
              </a:defRPr>
            </a:lvl4pPr>
            <a:lvl5pPr>
              <a:defRPr sz="3600">
                <a:solidFill>
                  <a:schemeClr val="tx2"/>
                </a:solidFill>
                <a:latin typeface="Times New Roman" pitchFamily="18" charset="0"/>
              </a:defRPr>
            </a:lvl5pPr>
            <a:lvl6pPr marL="457200" algn="ctr" eaLnBrk="0" fontAlgn="base" hangingPunct="0">
              <a:spcBef>
                <a:spcPct val="0"/>
              </a:spcBef>
              <a:spcAft>
                <a:spcPct val="0"/>
              </a:spcAft>
              <a:defRPr sz="3600">
                <a:solidFill>
                  <a:schemeClr val="tx2"/>
                </a:solidFill>
                <a:latin typeface="Times New Roman" pitchFamily="18" charset="0"/>
              </a:defRPr>
            </a:lvl6pPr>
            <a:lvl7pPr marL="914400" algn="ctr" eaLnBrk="0" fontAlgn="base" hangingPunct="0">
              <a:spcBef>
                <a:spcPct val="0"/>
              </a:spcBef>
              <a:spcAft>
                <a:spcPct val="0"/>
              </a:spcAft>
              <a:defRPr sz="3600">
                <a:solidFill>
                  <a:schemeClr val="tx2"/>
                </a:solidFill>
                <a:latin typeface="Times New Roman" pitchFamily="18" charset="0"/>
              </a:defRPr>
            </a:lvl7pPr>
            <a:lvl8pPr marL="1371600" algn="ctr" eaLnBrk="0" fontAlgn="base" hangingPunct="0">
              <a:spcBef>
                <a:spcPct val="0"/>
              </a:spcBef>
              <a:spcAft>
                <a:spcPct val="0"/>
              </a:spcAft>
              <a:defRPr sz="3600">
                <a:solidFill>
                  <a:schemeClr val="tx2"/>
                </a:solidFill>
                <a:latin typeface="Times New Roman" pitchFamily="18" charset="0"/>
              </a:defRPr>
            </a:lvl8pPr>
            <a:lvl9pPr marL="1828800" algn="ctr" eaLnBrk="0" fontAlgn="base" hangingPunct="0">
              <a:spcBef>
                <a:spcPct val="0"/>
              </a:spcBef>
              <a:spcAft>
                <a:spcPct val="0"/>
              </a:spcAft>
              <a:defRPr sz="3600">
                <a:solidFill>
                  <a:schemeClr val="tx2"/>
                </a:solidFill>
                <a:latin typeface="Times New Roman" pitchFamily="18" charset="0"/>
              </a:defRPr>
            </a:lvl9pPr>
          </a:lstStyle>
          <a:p>
            <a:pPr algn="ctr" eaLnBrk="0" hangingPunct="0">
              <a:defRPr/>
            </a:pPr>
            <a:r>
              <a:rPr lang="en-US" sz="1800" b="1" dirty="0">
                <a:solidFill>
                  <a:srgbClr val="106636"/>
                </a:solidFill>
                <a:latin typeface="Arial" panose="020B0604020202020204" pitchFamily="34" charset="0"/>
                <a:cs typeface="Arial" panose="020B0604020202020204" pitchFamily="34" charset="0"/>
              </a:rPr>
              <a:t>Basic Research Needs for Innovation and Discovery of Transformative Experimental Tools </a:t>
            </a:r>
            <a:r>
              <a:rPr lang="en-US" altLang="en-US" sz="1800" dirty="0" smtClean="0">
                <a:solidFill>
                  <a:srgbClr val="106636"/>
                </a:solidFill>
                <a:latin typeface="Arial" charset="0"/>
              </a:rPr>
              <a:t>— </a:t>
            </a:r>
            <a:r>
              <a:rPr lang="en-US" altLang="en-US" sz="1800" dirty="0" smtClean="0">
                <a:solidFill>
                  <a:srgbClr val="106636"/>
                </a:solidFill>
                <a:latin typeface="Arial" panose="020B0604020202020204" pitchFamily="34" charset="0"/>
                <a:cs typeface="Arial" panose="020B0604020202020204" pitchFamily="34" charset="0"/>
              </a:rPr>
              <a:t>June 1-3, 2016</a:t>
            </a:r>
            <a:endParaRPr lang="en-US" altLang="en-US" sz="1800" dirty="0">
              <a:solidFill>
                <a:srgbClr val="106636"/>
              </a:solidFill>
              <a:latin typeface="Arial" panose="020B0604020202020204" pitchFamily="34" charset="0"/>
              <a:cs typeface="Arial" panose="020B0604020202020204" pitchFamily="34" charset="0"/>
            </a:endParaRPr>
          </a:p>
        </p:txBody>
      </p:sp>
      <p:sp>
        <p:nvSpPr>
          <p:cNvPr id="344068" name="Text Box 4"/>
          <p:cNvSpPr txBox="1">
            <a:spLocks noChangeArrowheads="1"/>
          </p:cNvSpPr>
          <p:nvPr/>
        </p:nvSpPr>
        <p:spPr bwMode="auto">
          <a:xfrm>
            <a:off x="60326" y="2178271"/>
            <a:ext cx="4054474" cy="2400593"/>
          </a:xfrm>
          <a:prstGeom prst="rect">
            <a:avLst/>
          </a:prstGeom>
          <a:noFill/>
          <a:ln w="28575">
            <a:solidFill>
              <a:srgbClr val="106636"/>
            </a:solidFill>
            <a:miter lim="800000"/>
            <a:headEnd/>
            <a:tailEnd/>
          </a:ln>
          <a:effectLst/>
          <a:extLst/>
        </p:spPr>
        <p:txBody>
          <a:bodyPr wrap="square" lIns="91376" tIns="45688" rIns="91376" bIns="45688">
            <a:spAutoFit/>
          </a:bodyPr>
          <a:lstStyle/>
          <a:p>
            <a:pPr fontAlgn="auto">
              <a:lnSpc>
                <a:spcPts val="1800"/>
              </a:lnSpc>
              <a:spcBef>
                <a:spcPts val="0"/>
              </a:spcBef>
              <a:spcAft>
                <a:spcPts val="0"/>
              </a:spcAft>
            </a:pPr>
            <a:r>
              <a:rPr lang="en-US" altLang="en-US" sz="1400" b="1" dirty="0">
                <a:solidFill>
                  <a:srgbClr val="106636"/>
                </a:solidFill>
                <a:latin typeface="Arial Narrow" panose="020B0606020202030204" pitchFamily="34" charset="0"/>
                <a:cs typeface="Arial" panose="020B0604020202020204" pitchFamily="34" charset="0"/>
              </a:rPr>
              <a:t>CHARGE</a:t>
            </a:r>
            <a:r>
              <a:rPr lang="en-US" altLang="en-US" sz="1400" dirty="0">
                <a:solidFill>
                  <a:prstClr val="black"/>
                </a:solidFill>
                <a:latin typeface="Arial Narrow" panose="020B0606020202030204" pitchFamily="34" charset="0"/>
                <a:cs typeface="Arial" panose="020B0604020202020204" pitchFamily="34" charset="0"/>
              </a:rPr>
              <a:t>: </a:t>
            </a:r>
            <a:r>
              <a:rPr lang="en-US" sz="1400" dirty="0">
                <a:solidFill>
                  <a:prstClr val="black"/>
                </a:solidFill>
                <a:latin typeface="Arial Narrow" panose="020B0606020202030204" pitchFamily="34" charset="0"/>
                <a:cs typeface="+mn-cs"/>
              </a:rPr>
              <a:t>Explore the frontiers of instrumentation science that provide opportunities to advance grand challenge energy research. The workshop will identify the scientific challenges and resulting priority research directions for instrumentation development. The workshop is expected to emphasize university-laboratory-scale instruments, portable instruments for dual use at the bench or at facility end-stations, and new concepts for experimental methods and the corresponding advanced data analytics and related approaches that are intrinsic to meaningful </a:t>
            </a:r>
            <a:r>
              <a:rPr lang="en-US" sz="1400" dirty="0" smtClean="0">
                <a:solidFill>
                  <a:prstClr val="black"/>
                </a:solidFill>
                <a:latin typeface="Arial Narrow" panose="020B0606020202030204" pitchFamily="34" charset="0"/>
                <a:cs typeface="+mn-cs"/>
              </a:rPr>
              <a:t>measurements.</a:t>
            </a:r>
            <a:r>
              <a:rPr lang="en-US" sz="1400" dirty="0">
                <a:solidFill>
                  <a:prstClr val="black"/>
                </a:solidFill>
                <a:latin typeface="Arial Narrow" panose="020B0606020202030204" pitchFamily="34" charset="0"/>
                <a:cs typeface="+mn-cs"/>
              </a:rPr>
              <a:t> </a:t>
            </a:r>
          </a:p>
        </p:txBody>
      </p:sp>
      <p:sp>
        <p:nvSpPr>
          <p:cNvPr id="70662" name="Text Box 7"/>
          <p:cNvSpPr txBox="1">
            <a:spLocks noChangeArrowheads="1"/>
          </p:cNvSpPr>
          <p:nvPr/>
        </p:nvSpPr>
        <p:spPr bwMode="auto">
          <a:xfrm>
            <a:off x="106363" y="4968627"/>
            <a:ext cx="8839200" cy="1108723"/>
          </a:xfrm>
          <a:prstGeom prst="rect">
            <a:avLst/>
          </a:prstGeom>
          <a:solidFill>
            <a:schemeClr val="bg1"/>
          </a:solidFill>
          <a:ln w="28575">
            <a:solidFill>
              <a:srgbClr val="106636"/>
            </a:solidFill>
            <a:miter lim="800000"/>
            <a:headEnd/>
            <a:tailEnd/>
          </a:ln>
          <a:effectLst/>
          <a:extLst/>
        </p:spPr>
        <p:txBody>
          <a:bodyPr wrap="square" lIns="82003" tIns="41000" rIns="82003" bIns="41000">
            <a:spAutoFit/>
          </a:bodyPr>
          <a:lstStyle>
            <a:lvl1pPr algn="l" defTabSz="820738">
              <a:spcBef>
                <a:spcPct val="20000"/>
              </a:spcBef>
              <a:buFont typeface="Arial" pitchFamily="34" charset="0"/>
              <a:buChar char="•"/>
              <a:tabLst>
                <a:tab pos="230188" algn="l"/>
              </a:tabLst>
              <a:defRPr sz="2400" b="1">
                <a:solidFill>
                  <a:srgbClr val="146737"/>
                </a:solidFill>
                <a:latin typeface="Arial" pitchFamily="34" charset="0"/>
                <a:cs typeface="Arial" pitchFamily="34" charset="0"/>
              </a:defRPr>
            </a:lvl1pPr>
            <a:lvl2pPr marL="571500" indent="-282575" algn="l" defTabSz="820738">
              <a:spcBef>
                <a:spcPct val="20000"/>
              </a:spcBef>
              <a:buFont typeface="Arial" pitchFamily="34" charset="0"/>
              <a:buChar char="–"/>
              <a:tabLst>
                <a:tab pos="230188" algn="l"/>
              </a:tabLst>
              <a:defRPr sz="2200">
                <a:solidFill>
                  <a:srgbClr val="404040"/>
                </a:solidFill>
                <a:latin typeface="Arial" pitchFamily="34" charset="0"/>
                <a:cs typeface="Arial" pitchFamily="34" charset="0"/>
              </a:defRPr>
            </a:lvl2pPr>
            <a:lvl3pPr marL="820738" indent="-225425" algn="l" defTabSz="820738">
              <a:spcBef>
                <a:spcPct val="20000"/>
              </a:spcBef>
              <a:buFont typeface="Arial" pitchFamily="34" charset="0"/>
              <a:buChar char="•"/>
              <a:tabLst>
                <a:tab pos="230188" algn="l"/>
              </a:tabLst>
              <a:defRPr sz="2000">
                <a:solidFill>
                  <a:schemeClr val="tx1"/>
                </a:solidFill>
                <a:latin typeface="Arial" pitchFamily="34" charset="0"/>
                <a:cs typeface="Arial" pitchFamily="34" charset="0"/>
              </a:defRPr>
            </a:lvl3pPr>
            <a:lvl4pPr marL="1230313" indent="-225425" algn="l" defTabSz="820738">
              <a:spcBef>
                <a:spcPct val="20000"/>
              </a:spcBef>
              <a:buFont typeface="Arial" pitchFamily="34" charset="0"/>
              <a:buChar char="–"/>
              <a:tabLst>
                <a:tab pos="230188" algn="l"/>
              </a:tabLst>
              <a:defRPr sz="2000">
                <a:solidFill>
                  <a:schemeClr val="tx1"/>
                </a:solidFill>
                <a:latin typeface="Arial" pitchFamily="34" charset="0"/>
                <a:cs typeface="Arial" pitchFamily="34" charset="0"/>
              </a:defRPr>
            </a:lvl4pPr>
            <a:lvl5pPr marL="1641475" indent="-225425" algn="l" defTabSz="820738">
              <a:spcBef>
                <a:spcPct val="20000"/>
              </a:spcBef>
              <a:buFont typeface="Arial" pitchFamily="34" charset="0"/>
              <a:buChar char="»"/>
              <a:tabLst>
                <a:tab pos="230188" algn="l"/>
              </a:tabLst>
              <a:defRPr sz="2000">
                <a:solidFill>
                  <a:schemeClr val="tx1"/>
                </a:solidFill>
                <a:latin typeface="Arial" pitchFamily="34" charset="0"/>
                <a:cs typeface="Arial" pitchFamily="34" charset="0"/>
              </a:defRPr>
            </a:lvl5pPr>
            <a:lvl6pPr marL="2098675" indent="-225425" defTabSz="820738" eaLnBrk="0" fontAlgn="base" hangingPunct="0">
              <a:spcBef>
                <a:spcPct val="20000"/>
              </a:spcBef>
              <a:spcAft>
                <a:spcPct val="0"/>
              </a:spcAft>
              <a:buFont typeface="Arial" pitchFamily="34" charset="0"/>
              <a:buChar char="»"/>
              <a:tabLst>
                <a:tab pos="230188" algn="l"/>
              </a:tabLst>
              <a:defRPr sz="2000">
                <a:solidFill>
                  <a:schemeClr val="tx1"/>
                </a:solidFill>
                <a:latin typeface="Arial" pitchFamily="34" charset="0"/>
                <a:cs typeface="Arial" pitchFamily="34" charset="0"/>
              </a:defRPr>
            </a:lvl6pPr>
            <a:lvl7pPr marL="2555875" indent="-225425" defTabSz="820738" eaLnBrk="0" fontAlgn="base" hangingPunct="0">
              <a:spcBef>
                <a:spcPct val="20000"/>
              </a:spcBef>
              <a:spcAft>
                <a:spcPct val="0"/>
              </a:spcAft>
              <a:buFont typeface="Arial" pitchFamily="34" charset="0"/>
              <a:buChar char="»"/>
              <a:tabLst>
                <a:tab pos="230188" algn="l"/>
              </a:tabLst>
              <a:defRPr sz="2000">
                <a:solidFill>
                  <a:schemeClr val="tx1"/>
                </a:solidFill>
                <a:latin typeface="Arial" pitchFamily="34" charset="0"/>
                <a:cs typeface="Arial" pitchFamily="34" charset="0"/>
              </a:defRPr>
            </a:lvl7pPr>
            <a:lvl8pPr marL="3013075" indent="-225425" defTabSz="820738" eaLnBrk="0" fontAlgn="base" hangingPunct="0">
              <a:spcBef>
                <a:spcPct val="20000"/>
              </a:spcBef>
              <a:spcAft>
                <a:spcPct val="0"/>
              </a:spcAft>
              <a:buFont typeface="Arial" pitchFamily="34" charset="0"/>
              <a:buChar char="»"/>
              <a:tabLst>
                <a:tab pos="230188" algn="l"/>
              </a:tabLst>
              <a:defRPr sz="2000">
                <a:solidFill>
                  <a:schemeClr val="tx1"/>
                </a:solidFill>
                <a:latin typeface="Arial" pitchFamily="34" charset="0"/>
                <a:cs typeface="Arial" pitchFamily="34" charset="0"/>
              </a:defRPr>
            </a:lvl8pPr>
            <a:lvl9pPr marL="3470275" indent="-225425" defTabSz="820738" eaLnBrk="0" fontAlgn="base" hangingPunct="0">
              <a:spcBef>
                <a:spcPct val="20000"/>
              </a:spcBef>
              <a:spcAft>
                <a:spcPct val="0"/>
              </a:spcAft>
              <a:buFont typeface="Arial" pitchFamily="34" charset="0"/>
              <a:buChar char="»"/>
              <a:tabLst>
                <a:tab pos="230188" algn="l"/>
              </a:tabLst>
              <a:defRPr sz="2000">
                <a:solidFill>
                  <a:schemeClr val="tx1"/>
                </a:solidFill>
                <a:latin typeface="Arial" pitchFamily="34" charset="0"/>
                <a:cs typeface="Arial" pitchFamily="34" charset="0"/>
              </a:defRPr>
            </a:lvl9pPr>
          </a:lstStyle>
          <a:p>
            <a:pPr eaLnBrk="0" hangingPunct="0">
              <a:lnSpc>
                <a:spcPts val="1600"/>
              </a:lnSpc>
              <a:spcBef>
                <a:spcPct val="0"/>
              </a:spcBef>
              <a:spcAft>
                <a:spcPts val="0"/>
              </a:spcAft>
              <a:buFontTx/>
              <a:buNone/>
            </a:pPr>
            <a:r>
              <a:rPr lang="en-US" altLang="en-US" sz="1200" u="sng" dirty="0">
                <a:solidFill>
                  <a:srgbClr val="106636"/>
                </a:solidFill>
                <a:latin typeface="Arial Narrow" panose="020B0606020202030204" pitchFamily="34" charset="0"/>
              </a:rPr>
              <a:t>Plenary Session </a:t>
            </a:r>
            <a:r>
              <a:rPr lang="en-US" altLang="en-US" sz="1200" u="sng" dirty="0" smtClean="0">
                <a:solidFill>
                  <a:srgbClr val="106636"/>
                </a:solidFill>
                <a:latin typeface="Arial Narrow" panose="020B0606020202030204" pitchFamily="34" charset="0"/>
              </a:rPr>
              <a:t>Speakers: </a:t>
            </a:r>
            <a:endParaRPr lang="en-US" altLang="en-US" sz="1200" u="sng" dirty="0">
              <a:solidFill>
                <a:srgbClr val="106636"/>
              </a:solidFill>
              <a:latin typeface="Arial Narrow" panose="020B0606020202030204" pitchFamily="34" charset="0"/>
            </a:endParaRPr>
          </a:p>
          <a:p>
            <a:pPr eaLnBrk="0" hangingPunct="0">
              <a:lnSpc>
                <a:spcPts val="1600"/>
              </a:lnSpc>
              <a:spcBef>
                <a:spcPct val="0"/>
              </a:spcBef>
              <a:buFontTx/>
              <a:buNone/>
            </a:pPr>
            <a:r>
              <a:rPr lang="en-US" altLang="en-US" sz="1200" b="0" dirty="0" smtClean="0">
                <a:solidFill>
                  <a:srgbClr val="106636"/>
                </a:solidFill>
                <a:latin typeface="Arial Narrow" panose="020B0606020202030204" pitchFamily="34" charset="0"/>
              </a:rPr>
              <a:t>Plenary 1 – Overall vision and </a:t>
            </a:r>
            <a:r>
              <a:rPr lang="en-US" altLang="en-US" sz="1200" b="0" dirty="0">
                <a:solidFill>
                  <a:srgbClr val="106636"/>
                </a:solidFill>
                <a:latin typeface="Arial Narrow" panose="020B0606020202030204" pitchFamily="34" charset="0"/>
              </a:rPr>
              <a:t>catalysis, </a:t>
            </a:r>
            <a:r>
              <a:rPr lang="en-US" altLang="en-US" sz="1200" i="1" dirty="0">
                <a:solidFill>
                  <a:prstClr val="black"/>
                </a:solidFill>
                <a:latin typeface="Arial Narrow" panose="020B0606020202030204" pitchFamily="34" charset="0"/>
              </a:rPr>
              <a:t>Robert </a:t>
            </a:r>
            <a:r>
              <a:rPr lang="en-US" altLang="en-US" sz="1200" i="1" dirty="0" err="1" smtClean="0">
                <a:solidFill>
                  <a:prstClr val="black"/>
                </a:solidFill>
                <a:latin typeface="Arial Narrow" panose="020B0606020202030204" pitchFamily="34" charset="0"/>
              </a:rPr>
              <a:t>Schlögl</a:t>
            </a:r>
            <a:r>
              <a:rPr lang="en-US" altLang="en-US" sz="1200" i="1" dirty="0">
                <a:solidFill>
                  <a:prstClr val="black"/>
                </a:solidFill>
                <a:latin typeface="Arial Narrow" panose="020B0606020202030204" pitchFamily="34" charset="0"/>
              </a:rPr>
              <a:t>, Fritz Haber Institute </a:t>
            </a:r>
            <a:endParaRPr lang="en-US" altLang="en-US" sz="1200" i="1" dirty="0" smtClean="0">
              <a:solidFill>
                <a:prstClr val="black"/>
              </a:solidFill>
              <a:latin typeface="Arial Narrow" panose="020B0606020202030204" pitchFamily="34" charset="0"/>
            </a:endParaRPr>
          </a:p>
          <a:p>
            <a:pPr eaLnBrk="0" hangingPunct="0">
              <a:lnSpc>
                <a:spcPts val="1600"/>
              </a:lnSpc>
              <a:spcBef>
                <a:spcPct val="0"/>
              </a:spcBef>
              <a:buFontTx/>
              <a:buNone/>
            </a:pPr>
            <a:r>
              <a:rPr lang="en-US" altLang="en-US" sz="1200" b="0" dirty="0" smtClean="0">
                <a:solidFill>
                  <a:srgbClr val="106636"/>
                </a:solidFill>
                <a:latin typeface="Arial Narrow" panose="020B0606020202030204" pitchFamily="34" charset="0"/>
              </a:rPr>
              <a:t>Plenary </a:t>
            </a:r>
            <a:r>
              <a:rPr lang="en-US" altLang="en-US" sz="1200" b="0" dirty="0">
                <a:solidFill>
                  <a:srgbClr val="106636"/>
                </a:solidFill>
                <a:latin typeface="Arial Narrow" panose="020B0606020202030204" pitchFamily="34" charset="0"/>
              </a:rPr>
              <a:t>2 </a:t>
            </a:r>
            <a:r>
              <a:rPr lang="en-US" altLang="en-US" sz="1200" b="0" dirty="0" smtClean="0">
                <a:solidFill>
                  <a:srgbClr val="106636"/>
                </a:solidFill>
                <a:latin typeface="Arial Narrow" panose="020B0606020202030204" pitchFamily="34" charset="0"/>
              </a:rPr>
              <a:t>– Energy </a:t>
            </a:r>
            <a:r>
              <a:rPr lang="en-US" altLang="en-US" sz="1200" b="0" dirty="0">
                <a:solidFill>
                  <a:srgbClr val="106636"/>
                </a:solidFill>
                <a:latin typeface="Arial Narrow" panose="020B0606020202030204" pitchFamily="34" charset="0"/>
              </a:rPr>
              <a:t>transformations at </a:t>
            </a:r>
            <a:r>
              <a:rPr lang="en-US" altLang="en-US" sz="1200" b="0" dirty="0" smtClean="0">
                <a:solidFill>
                  <a:srgbClr val="106636"/>
                </a:solidFill>
                <a:latin typeface="Arial Narrow" panose="020B0606020202030204" pitchFamily="34" charset="0"/>
              </a:rPr>
              <a:t>interfaces, </a:t>
            </a:r>
            <a:r>
              <a:rPr lang="en-US" altLang="en-US" sz="1200" i="1" dirty="0" smtClean="0">
                <a:solidFill>
                  <a:prstClr val="black"/>
                </a:solidFill>
                <a:latin typeface="Arial Narrow" panose="020B0606020202030204" pitchFamily="34" charset="0"/>
              </a:rPr>
              <a:t>Eric </a:t>
            </a:r>
            <a:r>
              <a:rPr lang="en-US" altLang="en-US" sz="1200" i="1" dirty="0" err="1">
                <a:solidFill>
                  <a:prstClr val="black"/>
                </a:solidFill>
                <a:latin typeface="Arial Narrow" panose="020B0606020202030204" pitchFamily="34" charset="0"/>
              </a:rPr>
              <a:t>Stach</a:t>
            </a:r>
            <a:r>
              <a:rPr lang="en-US" altLang="en-US" sz="1200" i="1" dirty="0">
                <a:solidFill>
                  <a:prstClr val="black"/>
                </a:solidFill>
                <a:latin typeface="Arial Narrow" panose="020B0606020202030204" pitchFamily="34" charset="0"/>
              </a:rPr>
              <a:t>, </a:t>
            </a:r>
            <a:r>
              <a:rPr lang="en-US" altLang="en-US" sz="1200" i="1" dirty="0" smtClean="0">
                <a:solidFill>
                  <a:prstClr val="black"/>
                </a:solidFill>
                <a:latin typeface="Arial Narrow" panose="020B0606020202030204" pitchFamily="34" charset="0"/>
              </a:rPr>
              <a:t>BNL </a:t>
            </a:r>
            <a:endParaRPr lang="en-US" altLang="en-US" sz="1200" i="1" dirty="0">
              <a:solidFill>
                <a:prstClr val="black"/>
              </a:solidFill>
              <a:latin typeface="Arial Narrow" panose="020B0606020202030204" pitchFamily="34" charset="0"/>
            </a:endParaRPr>
          </a:p>
          <a:p>
            <a:pPr eaLnBrk="0" hangingPunct="0">
              <a:lnSpc>
                <a:spcPts val="1600"/>
              </a:lnSpc>
              <a:spcBef>
                <a:spcPct val="0"/>
              </a:spcBef>
              <a:buFont typeface="Arial" pitchFamily="34" charset="0"/>
              <a:buNone/>
            </a:pPr>
            <a:r>
              <a:rPr lang="en-US" altLang="en-US" sz="1200" b="0" dirty="0" smtClean="0">
                <a:solidFill>
                  <a:srgbClr val="106636"/>
                </a:solidFill>
                <a:latin typeface="Arial Narrow" panose="020B0606020202030204" pitchFamily="34" charset="0"/>
              </a:rPr>
              <a:t>Plenary </a:t>
            </a:r>
            <a:r>
              <a:rPr lang="en-US" altLang="en-US" sz="1200" b="0" dirty="0">
                <a:solidFill>
                  <a:srgbClr val="106636"/>
                </a:solidFill>
                <a:latin typeface="Arial Narrow" panose="020B0606020202030204" pitchFamily="34" charset="0"/>
              </a:rPr>
              <a:t>3 –</a:t>
            </a:r>
            <a:r>
              <a:rPr lang="en-US" altLang="en-US" sz="1200" b="0" dirty="0" smtClean="0">
                <a:solidFill>
                  <a:srgbClr val="106636"/>
                </a:solidFill>
                <a:latin typeface="Arial Narrow" panose="020B0606020202030204" pitchFamily="34" charset="0"/>
              </a:rPr>
              <a:t> </a:t>
            </a:r>
            <a:r>
              <a:rPr lang="en-US" altLang="en-US" sz="1200" b="0" dirty="0">
                <a:solidFill>
                  <a:srgbClr val="106636"/>
                </a:solidFill>
                <a:latin typeface="Arial Narrow" panose="020B0606020202030204" pitchFamily="34" charset="0"/>
              </a:rPr>
              <a:t>Nanostructured materials, </a:t>
            </a:r>
            <a:r>
              <a:rPr lang="en-US" altLang="en-US" sz="1200" i="1" dirty="0" smtClean="0">
                <a:solidFill>
                  <a:prstClr val="black"/>
                </a:solidFill>
                <a:latin typeface="Arial Narrow" panose="020B0606020202030204" pitchFamily="34" charset="0"/>
              </a:rPr>
              <a:t>Amanda </a:t>
            </a:r>
            <a:r>
              <a:rPr lang="en-US" altLang="en-US" sz="1200" i="1" dirty="0" err="1">
                <a:solidFill>
                  <a:prstClr val="black"/>
                </a:solidFill>
                <a:latin typeface="Arial Narrow" panose="020B0606020202030204" pitchFamily="34" charset="0"/>
              </a:rPr>
              <a:t>Petford</a:t>
            </a:r>
            <a:r>
              <a:rPr lang="en-US" altLang="en-US" sz="1200" i="1" dirty="0">
                <a:solidFill>
                  <a:prstClr val="black"/>
                </a:solidFill>
                <a:latin typeface="Arial Narrow" panose="020B0606020202030204" pitchFamily="34" charset="0"/>
              </a:rPr>
              <a:t>-Long, </a:t>
            </a:r>
            <a:r>
              <a:rPr lang="en-US" altLang="en-US" sz="1200" i="1" dirty="0" smtClean="0">
                <a:solidFill>
                  <a:prstClr val="black"/>
                </a:solidFill>
                <a:latin typeface="Arial Narrow" panose="020B0606020202030204" pitchFamily="34" charset="0"/>
              </a:rPr>
              <a:t>NWU/ANL</a:t>
            </a:r>
            <a:endParaRPr lang="en-US" altLang="en-US" sz="1200" i="1" dirty="0">
              <a:solidFill>
                <a:prstClr val="black"/>
              </a:solidFill>
              <a:latin typeface="Arial Narrow" panose="020B0606020202030204" pitchFamily="34" charset="0"/>
            </a:endParaRPr>
          </a:p>
          <a:p>
            <a:pPr eaLnBrk="0" hangingPunct="0">
              <a:lnSpc>
                <a:spcPts val="1600"/>
              </a:lnSpc>
              <a:spcBef>
                <a:spcPct val="0"/>
              </a:spcBef>
              <a:buFont typeface="Arial" pitchFamily="34" charset="0"/>
              <a:buNone/>
            </a:pPr>
            <a:r>
              <a:rPr lang="en-US" altLang="en-US" sz="1200" b="0" dirty="0" smtClean="0">
                <a:solidFill>
                  <a:srgbClr val="106636"/>
                </a:solidFill>
                <a:latin typeface="Arial Narrow" panose="020B0606020202030204" pitchFamily="34" charset="0"/>
              </a:rPr>
              <a:t>Plenary </a:t>
            </a:r>
            <a:r>
              <a:rPr lang="en-US" altLang="en-US" sz="1200" b="0" dirty="0">
                <a:solidFill>
                  <a:srgbClr val="106636"/>
                </a:solidFill>
                <a:latin typeface="Arial Narrow" panose="020B0606020202030204" pitchFamily="34" charset="0"/>
              </a:rPr>
              <a:t>4 </a:t>
            </a:r>
            <a:r>
              <a:rPr lang="en-US" altLang="en-US" sz="1200" b="0" dirty="0" smtClean="0">
                <a:solidFill>
                  <a:srgbClr val="106636"/>
                </a:solidFill>
                <a:latin typeface="Arial Narrow" panose="020B0606020202030204" pitchFamily="34" charset="0"/>
              </a:rPr>
              <a:t>– </a:t>
            </a:r>
            <a:r>
              <a:rPr lang="en-US" altLang="en-US" sz="1200" b="0" dirty="0">
                <a:solidFill>
                  <a:srgbClr val="106636"/>
                </a:solidFill>
                <a:latin typeface="Arial Narrow" panose="020B0606020202030204" pitchFamily="34" charset="0"/>
              </a:rPr>
              <a:t>Integration theory-experiment, </a:t>
            </a:r>
            <a:r>
              <a:rPr lang="en-US" altLang="en-US" sz="1200" i="1" dirty="0" smtClean="0">
                <a:solidFill>
                  <a:prstClr val="black"/>
                </a:solidFill>
                <a:latin typeface="Arial Narrow" panose="020B0606020202030204" pitchFamily="34" charset="0"/>
              </a:rPr>
              <a:t>Sharon </a:t>
            </a:r>
            <a:r>
              <a:rPr lang="en-US" altLang="en-US" sz="1200" i="1" dirty="0" err="1">
                <a:solidFill>
                  <a:prstClr val="black"/>
                </a:solidFill>
                <a:latin typeface="Arial Narrow" panose="020B0606020202030204" pitchFamily="34" charset="0"/>
              </a:rPr>
              <a:t>Glotzer</a:t>
            </a:r>
            <a:r>
              <a:rPr lang="en-US" altLang="en-US" sz="1200" i="1" dirty="0">
                <a:solidFill>
                  <a:prstClr val="black"/>
                </a:solidFill>
                <a:latin typeface="Arial Narrow" panose="020B0606020202030204" pitchFamily="34" charset="0"/>
              </a:rPr>
              <a:t>, </a:t>
            </a:r>
            <a:r>
              <a:rPr lang="en-US" altLang="en-US" sz="1200" i="1" dirty="0" smtClean="0">
                <a:solidFill>
                  <a:prstClr val="black"/>
                </a:solidFill>
                <a:latin typeface="Arial Narrow" panose="020B0606020202030204" pitchFamily="34" charset="0"/>
              </a:rPr>
              <a:t>Univ. Michigan</a:t>
            </a:r>
          </a:p>
        </p:txBody>
      </p:sp>
      <p:sp>
        <p:nvSpPr>
          <p:cNvPr id="70663" name="Text Box 8"/>
          <p:cNvSpPr txBox="1">
            <a:spLocks noChangeArrowheads="1"/>
          </p:cNvSpPr>
          <p:nvPr/>
        </p:nvSpPr>
        <p:spPr bwMode="auto">
          <a:xfrm>
            <a:off x="4191001" y="2178271"/>
            <a:ext cx="4906963" cy="2734017"/>
          </a:xfrm>
          <a:prstGeom prst="rect">
            <a:avLst/>
          </a:prstGeom>
          <a:noFill/>
          <a:ln w="28575">
            <a:solidFill>
              <a:srgbClr val="106636"/>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376" tIns="45688" rIns="91376" bIns="45688">
            <a:spAutoFit/>
          </a:bodyPr>
          <a:lstStyle>
            <a:lvl1pPr marL="234950" indent="-234950" algn="l">
              <a:spcBef>
                <a:spcPct val="20000"/>
              </a:spcBef>
              <a:buFont typeface="Arial" pitchFamily="34" charset="0"/>
              <a:buChar char="•"/>
              <a:tabLst>
                <a:tab pos="803275" algn="l"/>
              </a:tabLst>
              <a:defRPr sz="2400" b="1">
                <a:solidFill>
                  <a:srgbClr val="146737"/>
                </a:solidFill>
                <a:latin typeface="Arial" pitchFamily="34" charset="0"/>
                <a:cs typeface="Arial" pitchFamily="34" charset="0"/>
              </a:defRPr>
            </a:lvl1pPr>
            <a:lvl2pPr marL="576263" indent="-282575" algn="l">
              <a:spcBef>
                <a:spcPct val="20000"/>
              </a:spcBef>
              <a:buFont typeface="Arial" pitchFamily="34" charset="0"/>
              <a:buChar char="–"/>
              <a:tabLst>
                <a:tab pos="803275" algn="l"/>
              </a:tabLst>
              <a:defRPr sz="2200">
                <a:solidFill>
                  <a:srgbClr val="404040"/>
                </a:solidFill>
                <a:latin typeface="Arial" pitchFamily="34" charset="0"/>
                <a:cs typeface="Arial" pitchFamily="34" charset="0"/>
              </a:defRPr>
            </a:lvl2pPr>
            <a:lvl3pPr marL="1139825" indent="-225425" algn="l">
              <a:spcBef>
                <a:spcPct val="20000"/>
              </a:spcBef>
              <a:buFont typeface="Arial" pitchFamily="34" charset="0"/>
              <a:buChar char="•"/>
              <a:tabLst>
                <a:tab pos="803275" algn="l"/>
              </a:tabLst>
              <a:defRPr sz="2000">
                <a:solidFill>
                  <a:schemeClr val="tx1"/>
                </a:solidFill>
                <a:latin typeface="Arial" pitchFamily="34" charset="0"/>
                <a:cs typeface="Arial" pitchFamily="34" charset="0"/>
              </a:defRPr>
            </a:lvl3pPr>
            <a:lvl4pPr marL="1597025" indent="-225425" algn="l">
              <a:spcBef>
                <a:spcPct val="20000"/>
              </a:spcBef>
              <a:buFont typeface="Arial" pitchFamily="34" charset="0"/>
              <a:buChar char="–"/>
              <a:tabLst>
                <a:tab pos="803275" algn="l"/>
              </a:tabLst>
              <a:defRPr sz="2000">
                <a:solidFill>
                  <a:schemeClr val="tx1"/>
                </a:solidFill>
                <a:latin typeface="Arial" pitchFamily="34" charset="0"/>
                <a:cs typeface="Arial" pitchFamily="34" charset="0"/>
              </a:defRPr>
            </a:lvl4pPr>
            <a:lvl5pPr marL="2054225" indent="-225425" algn="l">
              <a:spcBef>
                <a:spcPct val="20000"/>
              </a:spcBef>
              <a:buFont typeface="Arial" pitchFamily="34" charset="0"/>
              <a:buChar char="»"/>
              <a:tabLst>
                <a:tab pos="803275" algn="l"/>
              </a:tabLst>
              <a:defRPr sz="2000">
                <a:solidFill>
                  <a:schemeClr val="tx1"/>
                </a:solidFill>
                <a:latin typeface="Arial" pitchFamily="34" charset="0"/>
                <a:cs typeface="Arial" pitchFamily="34" charset="0"/>
              </a:defRPr>
            </a:lvl5pPr>
            <a:lvl6pPr marL="2511425" indent="-225425" eaLnBrk="0" fontAlgn="base" hangingPunct="0">
              <a:spcBef>
                <a:spcPct val="20000"/>
              </a:spcBef>
              <a:spcAft>
                <a:spcPct val="0"/>
              </a:spcAft>
              <a:buFont typeface="Arial" pitchFamily="34" charset="0"/>
              <a:buChar char="»"/>
              <a:tabLst>
                <a:tab pos="803275" algn="l"/>
              </a:tabLst>
              <a:defRPr sz="2000">
                <a:solidFill>
                  <a:schemeClr val="tx1"/>
                </a:solidFill>
                <a:latin typeface="Arial" pitchFamily="34" charset="0"/>
                <a:cs typeface="Arial" pitchFamily="34" charset="0"/>
              </a:defRPr>
            </a:lvl6pPr>
            <a:lvl7pPr marL="2968625" indent="-225425" eaLnBrk="0" fontAlgn="base" hangingPunct="0">
              <a:spcBef>
                <a:spcPct val="20000"/>
              </a:spcBef>
              <a:spcAft>
                <a:spcPct val="0"/>
              </a:spcAft>
              <a:buFont typeface="Arial" pitchFamily="34" charset="0"/>
              <a:buChar char="»"/>
              <a:tabLst>
                <a:tab pos="803275" algn="l"/>
              </a:tabLst>
              <a:defRPr sz="2000">
                <a:solidFill>
                  <a:schemeClr val="tx1"/>
                </a:solidFill>
                <a:latin typeface="Arial" pitchFamily="34" charset="0"/>
                <a:cs typeface="Arial" pitchFamily="34" charset="0"/>
              </a:defRPr>
            </a:lvl7pPr>
            <a:lvl8pPr marL="3425825" indent="-225425" eaLnBrk="0" fontAlgn="base" hangingPunct="0">
              <a:spcBef>
                <a:spcPct val="20000"/>
              </a:spcBef>
              <a:spcAft>
                <a:spcPct val="0"/>
              </a:spcAft>
              <a:buFont typeface="Arial" pitchFamily="34" charset="0"/>
              <a:buChar char="»"/>
              <a:tabLst>
                <a:tab pos="803275" algn="l"/>
              </a:tabLst>
              <a:defRPr sz="2000">
                <a:solidFill>
                  <a:schemeClr val="tx1"/>
                </a:solidFill>
                <a:latin typeface="Arial" pitchFamily="34" charset="0"/>
                <a:cs typeface="Arial" pitchFamily="34" charset="0"/>
              </a:defRPr>
            </a:lvl8pPr>
            <a:lvl9pPr marL="3883025" indent="-225425" eaLnBrk="0" fontAlgn="base" hangingPunct="0">
              <a:spcBef>
                <a:spcPct val="20000"/>
              </a:spcBef>
              <a:spcAft>
                <a:spcPct val="0"/>
              </a:spcAft>
              <a:buFont typeface="Arial" pitchFamily="34" charset="0"/>
              <a:buChar char="»"/>
              <a:tabLst>
                <a:tab pos="803275" algn="l"/>
              </a:tabLst>
              <a:defRPr sz="2000">
                <a:solidFill>
                  <a:schemeClr val="tx1"/>
                </a:solidFill>
                <a:latin typeface="Arial" pitchFamily="34" charset="0"/>
                <a:cs typeface="Arial" pitchFamily="34" charset="0"/>
              </a:defRPr>
            </a:lvl9pPr>
          </a:lstStyle>
          <a:p>
            <a:pPr marL="182880" indent="-182880" eaLnBrk="0" hangingPunct="0">
              <a:lnSpc>
                <a:spcPts val="1600"/>
              </a:lnSpc>
              <a:spcBef>
                <a:spcPct val="0"/>
              </a:spcBef>
              <a:spcAft>
                <a:spcPts val="300"/>
              </a:spcAft>
              <a:buFontTx/>
              <a:buNone/>
            </a:pPr>
            <a:r>
              <a:rPr lang="en-US" altLang="en-US" sz="1400" u="sng" dirty="0">
                <a:solidFill>
                  <a:srgbClr val="106636"/>
                </a:solidFill>
                <a:latin typeface="Arial Narrow" panose="020B0606020202030204" pitchFamily="34" charset="0"/>
              </a:rPr>
              <a:t>Breakout Sessions and </a:t>
            </a:r>
            <a:r>
              <a:rPr lang="en-US" altLang="en-US" sz="1400" u="sng" dirty="0" smtClean="0">
                <a:solidFill>
                  <a:srgbClr val="106636"/>
                </a:solidFill>
                <a:latin typeface="Arial Narrow" panose="020B0606020202030204" pitchFamily="34" charset="0"/>
              </a:rPr>
              <a:t>Panel Leads: </a:t>
            </a:r>
          </a:p>
          <a:p>
            <a:pPr marL="182880" indent="-182880" eaLnBrk="0" hangingPunct="0">
              <a:lnSpc>
                <a:spcPts val="1700"/>
              </a:lnSpc>
              <a:spcBef>
                <a:spcPct val="0"/>
              </a:spcBef>
              <a:buFont typeface="Wingdings" panose="05000000000000000000" pitchFamily="2" charset="2"/>
              <a:buChar char="ü"/>
            </a:pPr>
            <a:r>
              <a:rPr lang="en-US" sz="1400" b="0" dirty="0">
                <a:solidFill>
                  <a:srgbClr val="106636"/>
                </a:solidFill>
                <a:latin typeface="Arial Narrow" panose="020B0606020202030204" pitchFamily="34" charset="0"/>
              </a:rPr>
              <a:t>Chemical reactions and transformations in f</a:t>
            </a:r>
            <a:r>
              <a:rPr lang="en-US" sz="1400" b="0" dirty="0" smtClean="0">
                <a:solidFill>
                  <a:srgbClr val="106636"/>
                </a:solidFill>
                <a:latin typeface="Arial Narrow" panose="020B0606020202030204" pitchFamily="34" charset="0"/>
              </a:rPr>
              <a:t>unctional environments </a:t>
            </a:r>
            <a:r>
              <a:rPr lang="en-US" sz="1400" b="0" dirty="0">
                <a:solidFill>
                  <a:srgbClr val="106636"/>
                </a:solidFill>
                <a:latin typeface="Arial Narrow" panose="020B0606020202030204" pitchFamily="34" charset="0"/>
              </a:rPr>
              <a:t>– Beyond model </a:t>
            </a:r>
            <a:r>
              <a:rPr lang="en-US" sz="1400" b="0" dirty="0" smtClean="0">
                <a:solidFill>
                  <a:srgbClr val="106636"/>
                </a:solidFill>
                <a:latin typeface="Arial Narrow" panose="020B0606020202030204" pitchFamily="34" charset="0"/>
              </a:rPr>
              <a:t>systems, </a:t>
            </a:r>
          </a:p>
          <a:p>
            <a:pPr marL="0" indent="0" eaLnBrk="0" hangingPunct="0">
              <a:lnSpc>
                <a:spcPts val="1300"/>
              </a:lnSpc>
              <a:spcBef>
                <a:spcPct val="0"/>
              </a:spcBef>
              <a:spcAft>
                <a:spcPts val="300"/>
              </a:spcAft>
              <a:buFont typeface="Arial" pitchFamily="34" charset="0"/>
              <a:buNone/>
              <a:tabLst>
                <a:tab pos="171450" algn="l"/>
              </a:tabLst>
            </a:pPr>
            <a:r>
              <a:rPr lang="en-US" sz="1400" b="0" i="1" dirty="0">
                <a:solidFill>
                  <a:srgbClr val="106636"/>
                </a:solidFill>
                <a:latin typeface="Arial Narrow" panose="020B0606020202030204" pitchFamily="34" charset="0"/>
              </a:rPr>
              <a:t>	</a:t>
            </a:r>
            <a:r>
              <a:rPr lang="en-US" sz="1200" i="1" dirty="0" smtClean="0">
                <a:solidFill>
                  <a:prstClr val="black"/>
                </a:solidFill>
                <a:latin typeface="Arial Narrow" panose="020B0606020202030204" pitchFamily="34" charset="0"/>
              </a:rPr>
              <a:t>Peter Crozier (Arizona State Univ.) and </a:t>
            </a:r>
            <a:r>
              <a:rPr lang="en-US" sz="1200" i="1" dirty="0">
                <a:solidFill>
                  <a:prstClr val="black"/>
                </a:solidFill>
                <a:latin typeface="Arial Narrow" panose="020B0606020202030204" pitchFamily="34" charset="0"/>
              </a:rPr>
              <a:t>Cynthia </a:t>
            </a:r>
            <a:r>
              <a:rPr lang="en-US" sz="1200" i="1" dirty="0" smtClean="0">
                <a:solidFill>
                  <a:prstClr val="black"/>
                </a:solidFill>
                <a:latin typeface="Arial Narrow" panose="020B0606020202030204" pitchFamily="34" charset="0"/>
              </a:rPr>
              <a:t>Jenks (Ames Lab)</a:t>
            </a:r>
          </a:p>
          <a:p>
            <a:pPr marL="182880" indent="-182880" eaLnBrk="0" hangingPunct="0">
              <a:lnSpc>
                <a:spcPts val="1700"/>
              </a:lnSpc>
              <a:spcBef>
                <a:spcPct val="0"/>
              </a:spcBef>
              <a:buFont typeface="Wingdings" panose="05000000000000000000" pitchFamily="2" charset="2"/>
              <a:buChar char="ü"/>
            </a:pPr>
            <a:r>
              <a:rPr lang="en-US" sz="1400" b="0" dirty="0">
                <a:solidFill>
                  <a:srgbClr val="106636"/>
                </a:solidFill>
                <a:latin typeface="Arial Narrow" panose="020B0606020202030204" pitchFamily="34" charset="0"/>
              </a:rPr>
              <a:t>Imaging materials far away from </a:t>
            </a:r>
            <a:r>
              <a:rPr lang="en-US" sz="1400" b="0" dirty="0" smtClean="0">
                <a:solidFill>
                  <a:srgbClr val="106636"/>
                </a:solidFill>
                <a:latin typeface="Arial Narrow" panose="020B0606020202030204" pitchFamily="34" charset="0"/>
              </a:rPr>
              <a:t>equilibrium, </a:t>
            </a:r>
          </a:p>
          <a:p>
            <a:pPr marL="0" indent="0" eaLnBrk="0" hangingPunct="0">
              <a:lnSpc>
                <a:spcPts val="1300"/>
              </a:lnSpc>
              <a:spcBef>
                <a:spcPct val="0"/>
              </a:spcBef>
              <a:spcAft>
                <a:spcPts val="300"/>
              </a:spcAft>
              <a:buFont typeface="Arial" pitchFamily="34" charset="0"/>
              <a:buNone/>
              <a:tabLst>
                <a:tab pos="171450" algn="l"/>
              </a:tabLst>
            </a:pPr>
            <a:r>
              <a:rPr lang="en-US" sz="1400" b="0" i="1" dirty="0">
                <a:solidFill>
                  <a:srgbClr val="106636"/>
                </a:solidFill>
                <a:latin typeface="Arial Narrow" panose="020B0606020202030204" pitchFamily="34" charset="0"/>
              </a:rPr>
              <a:t>	</a:t>
            </a:r>
            <a:r>
              <a:rPr lang="en-US" sz="1200" i="1" dirty="0" smtClean="0">
                <a:solidFill>
                  <a:prstClr val="black"/>
                </a:solidFill>
                <a:latin typeface="Arial Narrow" panose="020B0606020202030204" pitchFamily="34" charset="0"/>
              </a:rPr>
              <a:t>Paul </a:t>
            </a:r>
            <a:r>
              <a:rPr lang="en-US" sz="1200" i="1" dirty="0" err="1" smtClean="0">
                <a:solidFill>
                  <a:prstClr val="black"/>
                </a:solidFill>
                <a:latin typeface="Arial Narrow" panose="020B0606020202030204" pitchFamily="34" charset="0"/>
              </a:rPr>
              <a:t>Fenter</a:t>
            </a:r>
            <a:r>
              <a:rPr lang="en-US" sz="1200" i="1" dirty="0" smtClean="0">
                <a:solidFill>
                  <a:prstClr val="black"/>
                </a:solidFill>
                <a:latin typeface="Arial Narrow" panose="020B0606020202030204" pitchFamily="34" charset="0"/>
              </a:rPr>
              <a:t> (ANL) and </a:t>
            </a:r>
            <a:r>
              <a:rPr lang="en-US" sz="1200" i="1" dirty="0">
                <a:solidFill>
                  <a:prstClr val="black"/>
                </a:solidFill>
                <a:latin typeface="Arial Narrow" panose="020B0606020202030204" pitchFamily="34" charset="0"/>
              </a:rPr>
              <a:t>Wayne </a:t>
            </a:r>
            <a:r>
              <a:rPr lang="en-US" sz="1200" i="1" dirty="0" smtClean="0">
                <a:solidFill>
                  <a:prstClr val="black"/>
                </a:solidFill>
                <a:latin typeface="Arial Narrow" panose="020B0606020202030204" pitchFamily="34" charset="0"/>
              </a:rPr>
              <a:t>Hess (PNNL) </a:t>
            </a:r>
          </a:p>
          <a:p>
            <a:pPr marL="182880" indent="-182880" eaLnBrk="0" hangingPunct="0">
              <a:lnSpc>
                <a:spcPts val="1700"/>
              </a:lnSpc>
              <a:spcBef>
                <a:spcPct val="0"/>
              </a:spcBef>
              <a:buFont typeface="Wingdings" panose="05000000000000000000" pitchFamily="2" charset="2"/>
              <a:buChar char="ü"/>
            </a:pPr>
            <a:r>
              <a:rPr lang="en-US" sz="1400" b="0" dirty="0" smtClean="0">
                <a:solidFill>
                  <a:srgbClr val="106636"/>
                </a:solidFill>
                <a:latin typeface="Arial Narrow" panose="020B0606020202030204" pitchFamily="34" charset="0"/>
              </a:rPr>
              <a:t>Challenges </a:t>
            </a:r>
            <a:r>
              <a:rPr lang="en-US" sz="1400" b="0" dirty="0">
                <a:solidFill>
                  <a:srgbClr val="106636"/>
                </a:solidFill>
                <a:latin typeface="Arial Narrow" panose="020B0606020202030204" pitchFamily="34" charset="0"/>
              </a:rPr>
              <a:t>of heterogeneity across multiple length scales and multiple time </a:t>
            </a:r>
            <a:r>
              <a:rPr lang="en-US" sz="1400" b="0" dirty="0" smtClean="0">
                <a:solidFill>
                  <a:srgbClr val="106636"/>
                </a:solidFill>
                <a:latin typeface="Arial Narrow" panose="020B0606020202030204" pitchFamily="34" charset="0"/>
              </a:rPr>
              <a:t>scales, </a:t>
            </a:r>
          </a:p>
          <a:p>
            <a:pPr marL="0" indent="0" eaLnBrk="0" hangingPunct="0">
              <a:lnSpc>
                <a:spcPts val="1300"/>
              </a:lnSpc>
              <a:spcBef>
                <a:spcPct val="0"/>
              </a:spcBef>
              <a:spcAft>
                <a:spcPts val="300"/>
              </a:spcAft>
              <a:buFont typeface="Arial" pitchFamily="34" charset="0"/>
              <a:buNone/>
              <a:tabLst>
                <a:tab pos="171450" algn="l"/>
              </a:tabLst>
            </a:pPr>
            <a:r>
              <a:rPr lang="en-US" sz="1400" b="0" i="1" dirty="0">
                <a:solidFill>
                  <a:srgbClr val="106636"/>
                </a:solidFill>
                <a:latin typeface="Arial Narrow" panose="020B0606020202030204" pitchFamily="34" charset="0"/>
              </a:rPr>
              <a:t>	</a:t>
            </a:r>
            <a:r>
              <a:rPr lang="en-US" sz="1200" i="1" dirty="0" smtClean="0">
                <a:solidFill>
                  <a:prstClr val="black"/>
                </a:solidFill>
                <a:latin typeface="Arial Narrow" panose="020B0606020202030204" pitchFamily="34" charset="0"/>
              </a:rPr>
              <a:t>Ralph Nuzzo (Univ. Illinois) and </a:t>
            </a:r>
            <a:r>
              <a:rPr lang="en-US" sz="1200" i="1" dirty="0">
                <a:solidFill>
                  <a:prstClr val="black"/>
                </a:solidFill>
                <a:latin typeface="Arial Narrow" panose="020B0606020202030204" pitchFamily="34" charset="0"/>
              </a:rPr>
              <a:t>Jennifer Ogilvie </a:t>
            </a:r>
            <a:r>
              <a:rPr lang="en-US" sz="1200" i="1" dirty="0" smtClean="0">
                <a:solidFill>
                  <a:prstClr val="black"/>
                </a:solidFill>
                <a:latin typeface="Arial Narrow" panose="020B0606020202030204" pitchFamily="34" charset="0"/>
              </a:rPr>
              <a:t>(Univ. Michigan)</a:t>
            </a:r>
          </a:p>
          <a:p>
            <a:pPr marL="182880" indent="-182880" eaLnBrk="0" hangingPunct="0">
              <a:lnSpc>
                <a:spcPts val="1700"/>
              </a:lnSpc>
              <a:spcBef>
                <a:spcPct val="0"/>
              </a:spcBef>
              <a:buFont typeface="Wingdings" panose="05000000000000000000" pitchFamily="2" charset="2"/>
              <a:buChar char="ü"/>
            </a:pPr>
            <a:r>
              <a:rPr lang="en-US" sz="1400" b="0" dirty="0">
                <a:solidFill>
                  <a:srgbClr val="106636"/>
                </a:solidFill>
                <a:latin typeface="Arial Narrow" panose="020B0606020202030204" pitchFamily="34" charset="0"/>
              </a:rPr>
              <a:t>Transformational experimental tools through integration of instrumentation with theory and </a:t>
            </a:r>
            <a:r>
              <a:rPr lang="en-US" sz="1400" b="0" dirty="0" smtClean="0">
                <a:solidFill>
                  <a:srgbClr val="106636"/>
                </a:solidFill>
                <a:latin typeface="Arial Narrow" panose="020B0606020202030204" pitchFamily="34" charset="0"/>
              </a:rPr>
              <a:t>computation, </a:t>
            </a:r>
          </a:p>
          <a:p>
            <a:pPr marL="0" indent="0" eaLnBrk="0" hangingPunct="0">
              <a:lnSpc>
                <a:spcPts val="1300"/>
              </a:lnSpc>
              <a:spcBef>
                <a:spcPct val="0"/>
              </a:spcBef>
              <a:buFont typeface="Arial" pitchFamily="34" charset="0"/>
              <a:buNone/>
              <a:tabLst>
                <a:tab pos="171450" algn="l"/>
              </a:tabLst>
            </a:pPr>
            <a:r>
              <a:rPr lang="en-US" sz="1400" b="0" i="1" dirty="0">
                <a:solidFill>
                  <a:srgbClr val="106636"/>
                </a:solidFill>
                <a:latin typeface="Arial Narrow" panose="020B0606020202030204" pitchFamily="34" charset="0"/>
              </a:rPr>
              <a:t>	</a:t>
            </a:r>
            <a:r>
              <a:rPr lang="en-US" sz="1200" i="1" dirty="0" smtClean="0">
                <a:solidFill>
                  <a:prstClr val="black"/>
                </a:solidFill>
                <a:latin typeface="Arial Narrow" panose="020B0606020202030204" pitchFamily="34" charset="0"/>
              </a:rPr>
              <a:t>Jeff </a:t>
            </a:r>
            <a:r>
              <a:rPr lang="en-US" sz="1200" i="1" dirty="0" err="1" smtClean="0">
                <a:solidFill>
                  <a:prstClr val="black"/>
                </a:solidFill>
                <a:latin typeface="Arial Narrow" panose="020B0606020202030204" pitchFamily="34" charset="0"/>
              </a:rPr>
              <a:t>Neaton</a:t>
            </a:r>
            <a:r>
              <a:rPr lang="en-US" sz="1200" i="1" dirty="0" smtClean="0">
                <a:solidFill>
                  <a:prstClr val="black"/>
                </a:solidFill>
                <a:latin typeface="Arial Narrow" panose="020B0606020202030204" pitchFamily="34" charset="0"/>
              </a:rPr>
              <a:t> (LBNL) </a:t>
            </a:r>
            <a:r>
              <a:rPr lang="en-US" sz="1200" i="1" dirty="0">
                <a:solidFill>
                  <a:prstClr val="black"/>
                </a:solidFill>
                <a:latin typeface="Arial Narrow" panose="020B0606020202030204" pitchFamily="34" charset="0"/>
              </a:rPr>
              <a:t>and Monica Olvera de la Cruz </a:t>
            </a:r>
            <a:r>
              <a:rPr lang="en-US" sz="1200" i="1" dirty="0" smtClean="0">
                <a:solidFill>
                  <a:prstClr val="black"/>
                </a:solidFill>
                <a:latin typeface="Arial Narrow" panose="020B0606020202030204" pitchFamily="34" charset="0"/>
              </a:rPr>
              <a:t>(</a:t>
            </a:r>
            <a:r>
              <a:rPr lang="en-US" sz="1200" i="1" dirty="0">
                <a:solidFill>
                  <a:prstClr val="black"/>
                </a:solidFill>
                <a:latin typeface="Arial Narrow" panose="020B0606020202030204" pitchFamily="34" charset="0"/>
              </a:rPr>
              <a:t>Northwestern </a:t>
            </a:r>
            <a:r>
              <a:rPr lang="en-US" sz="1200" i="1" dirty="0" smtClean="0">
                <a:solidFill>
                  <a:prstClr val="black"/>
                </a:solidFill>
                <a:latin typeface="Arial Narrow" panose="020B0606020202030204" pitchFamily="34" charset="0"/>
              </a:rPr>
              <a:t>Univ.)</a:t>
            </a:r>
            <a:endParaRPr lang="en-US" altLang="en-US" sz="1200" i="1" dirty="0">
              <a:solidFill>
                <a:prstClr val="black"/>
              </a:solidFill>
              <a:latin typeface="Arial Narrow" panose="020B0606020202030204" pitchFamily="34" charset="0"/>
            </a:endParaRPr>
          </a:p>
        </p:txBody>
      </p:sp>
      <p:sp>
        <p:nvSpPr>
          <p:cNvPr id="2" name="TextBox 1"/>
          <p:cNvSpPr txBox="1"/>
          <p:nvPr/>
        </p:nvSpPr>
        <p:spPr>
          <a:xfrm>
            <a:off x="3484919" y="1752600"/>
            <a:ext cx="4211281" cy="369332"/>
          </a:xfrm>
          <a:prstGeom prst="rect">
            <a:avLst/>
          </a:prstGeom>
          <a:noFill/>
        </p:spPr>
        <p:txBody>
          <a:bodyPr wrap="none" rtlCol="0">
            <a:spAutoFit/>
          </a:bodyPr>
          <a:lstStyle/>
          <a:p>
            <a:pPr>
              <a:tabLst>
                <a:tab pos="2060575" algn="l"/>
              </a:tabLst>
            </a:pPr>
            <a:r>
              <a:rPr lang="en-US" dirty="0">
                <a:solidFill>
                  <a:srgbClr val="106636"/>
                </a:solidFill>
                <a:latin typeface="Arial Narrow" panose="020B0606020202030204" pitchFamily="34" charset="0"/>
                <a:cs typeface="+mn-cs"/>
              </a:rPr>
              <a:t>SC Technical </a:t>
            </a:r>
            <a:r>
              <a:rPr lang="en-US" dirty="0" smtClean="0">
                <a:solidFill>
                  <a:srgbClr val="106636"/>
                </a:solidFill>
                <a:latin typeface="Arial Narrow" panose="020B0606020202030204" pitchFamily="34" charset="0"/>
                <a:cs typeface="+mn-cs"/>
              </a:rPr>
              <a:t>Lead:	</a:t>
            </a:r>
            <a:r>
              <a:rPr lang="en-US" dirty="0" smtClean="0">
                <a:solidFill>
                  <a:prstClr val="black"/>
                </a:solidFill>
                <a:latin typeface="Arial Narrow" panose="020B0606020202030204" pitchFamily="34" charset="0"/>
                <a:cs typeface="+mn-cs"/>
              </a:rPr>
              <a:t>Tom Settersten (BES</a:t>
            </a:r>
            <a:r>
              <a:rPr lang="en-US" dirty="0">
                <a:solidFill>
                  <a:prstClr val="black"/>
                </a:solidFill>
                <a:latin typeface="Arial Narrow" panose="020B0606020202030204" pitchFamily="34" charset="0"/>
                <a:cs typeface="+mn-cs"/>
              </a:rPr>
              <a:t>)</a:t>
            </a:r>
          </a:p>
        </p:txBody>
      </p:sp>
      <p:sp>
        <p:nvSpPr>
          <p:cNvPr id="5" name="AutoShape 4" descr="Image result for Robert Cava"/>
          <p:cNvSpPr>
            <a:spLocks noChangeAspect="1" noChangeArrowheads="1"/>
          </p:cNvSpPr>
          <p:nvPr/>
        </p:nvSpPr>
        <p:spPr bwMode="auto">
          <a:xfrm>
            <a:off x="106363"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cs typeface="+mn-cs"/>
            </a:endParaRPr>
          </a:p>
        </p:txBody>
      </p:sp>
      <p:sp>
        <p:nvSpPr>
          <p:cNvPr id="6" name="AutoShape 6" descr="Image result for Robert Cava"/>
          <p:cNvSpPr>
            <a:spLocks noChangeAspect="1" noChangeArrowheads="1"/>
          </p:cNvSpPr>
          <p:nvPr/>
        </p:nvSpPr>
        <p:spPr bwMode="auto">
          <a:xfrm>
            <a:off x="258763"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cs typeface="+mn-cs"/>
            </a:endParaRPr>
          </a:p>
        </p:txBody>
      </p:sp>
      <p:sp>
        <p:nvSpPr>
          <p:cNvPr id="7" name="AutoShape 8" descr="Image result for Robert Cava"/>
          <p:cNvSpPr>
            <a:spLocks noChangeAspect="1" noChangeArrowheads="1"/>
          </p:cNvSpPr>
          <p:nvPr/>
        </p:nvSpPr>
        <p:spPr bwMode="auto">
          <a:xfrm>
            <a:off x="411163"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cs typeface="+mn-cs"/>
            </a:endParaRPr>
          </a:p>
        </p:txBody>
      </p:sp>
      <p:pic>
        <p:nvPicPr>
          <p:cNvPr id="8" name="Picture 7"/>
          <p:cNvPicPr>
            <a:picLocks noChangeAspect="1"/>
          </p:cNvPicPr>
          <p:nvPr/>
        </p:nvPicPr>
        <p:blipFill rotWithShape="1">
          <a:blip r:embed="rId3"/>
          <a:srcRect l="1" t="-130" r="-4762" b="130"/>
          <a:stretch/>
        </p:blipFill>
        <p:spPr>
          <a:xfrm>
            <a:off x="213043" y="834818"/>
            <a:ext cx="1005840" cy="1280160"/>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73163" y="834818"/>
            <a:ext cx="914400" cy="1280160"/>
          </a:xfrm>
          <a:prstGeom prst="rect">
            <a:avLst/>
          </a:prstGeom>
          <a:ln>
            <a:noFill/>
          </a:ln>
          <a:effectLst/>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087563" y="834818"/>
            <a:ext cx="914400" cy="1280160"/>
          </a:xfrm>
          <a:prstGeom prst="rect">
            <a:avLst/>
          </a:prstGeom>
          <a:ln>
            <a:noFill/>
          </a:ln>
          <a:effectLst/>
        </p:spPr>
      </p:pic>
      <p:sp>
        <p:nvSpPr>
          <p:cNvPr id="3" name="TextBox 2"/>
          <p:cNvSpPr txBox="1"/>
          <p:nvPr/>
        </p:nvSpPr>
        <p:spPr>
          <a:xfrm>
            <a:off x="4564063" y="5148804"/>
            <a:ext cx="4381500" cy="1190069"/>
          </a:xfrm>
          <a:prstGeom prst="rect">
            <a:avLst/>
          </a:prstGeom>
          <a:noFill/>
        </p:spPr>
        <p:txBody>
          <a:bodyPr wrap="square" rtlCol="0">
            <a:spAutoFit/>
          </a:bodyPr>
          <a:lstStyle/>
          <a:p>
            <a:pPr marL="690563" indent="-690563" eaLnBrk="0" fontAlgn="auto" hangingPunct="0">
              <a:lnSpc>
                <a:spcPts val="1600"/>
              </a:lnSpc>
              <a:spcBef>
                <a:spcPts val="0"/>
              </a:spcBef>
              <a:spcAft>
                <a:spcPts val="0"/>
              </a:spcAft>
            </a:pPr>
            <a:r>
              <a:rPr lang="en-US" altLang="en-US" sz="1200" dirty="0">
                <a:solidFill>
                  <a:srgbClr val="106636"/>
                </a:solidFill>
                <a:latin typeface="Arial Narrow" panose="020B0606020202030204" pitchFamily="34" charset="0"/>
                <a:cs typeface="+mn-cs"/>
              </a:rPr>
              <a:t>Plenary 5</a:t>
            </a:r>
            <a:r>
              <a:rPr lang="en-US" altLang="en-US" sz="1200" i="1" dirty="0">
                <a:solidFill>
                  <a:srgbClr val="106636"/>
                </a:solidFill>
                <a:latin typeface="Arial Narrow" panose="020B0606020202030204" pitchFamily="34" charset="0"/>
                <a:cs typeface="+mn-cs"/>
              </a:rPr>
              <a:t> </a:t>
            </a:r>
            <a:r>
              <a:rPr lang="en-US" altLang="en-US" sz="1200" dirty="0">
                <a:solidFill>
                  <a:srgbClr val="106636"/>
                </a:solidFill>
                <a:latin typeface="Arial Narrow" panose="020B0606020202030204" pitchFamily="34" charset="0"/>
                <a:cs typeface="+mn-cs"/>
              </a:rPr>
              <a:t>– Mathematics and data handling, </a:t>
            </a:r>
            <a:r>
              <a:rPr lang="en-US" altLang="en-US" sz="1200" b="1" i="1" dirty="0">
                <a:solidFill>
                  <a:prstClr val="black"/>
                </a:solidFill>
                <a:latin typeface="Arial Narrow" panose="020B0606020202030204" pitchFamily="34" charset="0"/>
                <a:cs typeface="+mn-cs"/>
              </a:rPr>
              <a:t>James Sethian, UC Berkeley/LBNL</a:t>
            </a:r>
          </a:p>
          <a:p>
            <a:pPr eaLnBrk="0" fontAlgn="auto" hangingPunct="0">
              <a:lnSpc>
                <a:spcPts val="1600"/>
              </a:lnSpc>
              <a:spcBef>
                <a:spcPts val="0"/>
              </a:spcBef>
              <a:spcAft>
                <a:spcPts val="0"/>
              </a:spcAft>
            </a:pPr>
            <a:r>
              <a:rPr lang="en-US" altLang="en-US" sz="1200" dirty="0">
                <a:solidFill>
                  <a:srgbClr val="106636"/>
                </a:solidFill>
                <a:latin typeface="Arial Narrow" panose="020B0606020202030204" pitchFamily="34" charset="0"/>
                <a:cs typeface="+mn-cs"/>
              </a:rPr>
              <a:t>Plenary 6 – Dynamical processes, </a:t>
            </a:r>
            <a:r>
              <a:rPr lang="en-US" altLang="en-US" sz="1200" b="1" i="1" dirty="0">
                <a:solidFill>
                  <a:prstClr val="black"/>
                </a:solidFill>
                <a:latin typeface="Arial Narrow" panose="020B0606020202030204" pitchFamily="34" charset="0"/>
                <a:cs typeface="+mn-cs"/>
              </a:rPr>
              <a:t>Frances Ross, IBM</a:t>
            </a:r>
          </a:p>
          <a:p>
            <a:pPr eaLnBrk="0" fontAlgn="auto" hangingPunct="0">
              <a:lnSpc>
                <a:spcPts val="1600"/>
              </a:lnSpc>
              <a:spcBef>
                <a:spcPts val="0"/>
              </a:spcBef>
              <a:spcAft>
                <a:spcPts val="0"/>
              </a:spcAft>
            </a:pPr>
            <a:r>
              <a:rPr lang="en-US" altLang="en-US" sz="1200" dirty="0">
                <a:solidFill>
                  <a:srgbClr val="106636"/>
                </a:solidFill>
                <a:latin typeface="Arial Narrow" panose="020B0606020202030204" pitchFamily="34" charset="0"/>
                <a:cs typeface="+mn-cs"/>
              </a:rPr>
              <a:t>Plenary 7 – Heterogeneity in materials and chemistry, </a:t>
            </a:r>
            <a:r>
              <a:rPr lang="en-US" altLang="en-US" sz="1200" b="1" i="1" dirty="0">
                <a:solidFill>
                  <a:prstClr val="black"/>
                </a:solidFill>
                <a:latin typeface="Arial Narrow" panose="020B0606020202030204" pitchFamily="34" charset="0"/>
                <a:cs typeface="+mn-cs"/>
              </a:rPr>
              <a:t>Simon Bare, SLAC </a:t>
            </a:r>
          </a:p>
          <a:p>
            <a:pPr fontAlgn="auto">
              <a:spcBef>
                <a:spcPts val="0"/>
              </a:spcBef>
              <a:spcAft>
                <a:spcPts val="0"/>
              </a:spcAft>
            </a:pPr>
            <a:endParaRPr lang="en-US" dirty="0">
              <a:solidFill>
                <a:prstClr val="black"/>
              </a:solidFill>
              <a:latin typeface="Calibri"/>
              <a:cs typeface="+mn-cs"/>
            </a:endParaRPr>
          </a:p>
        </p:txBody>
      </p:sp>
    </p:spTree>
    <p:extLst>
      <p:ext uri="{BB962C8B-B14F-4D97-AF65-F5344CB8AC3E}">
        <p14:creationId xmlns:p14="http://schemas.microsoft.com/office/powerpoint/2010/main" val="35945949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r>
              <a:rPr lang="en-US" dirty="0" smtClean="0"/>
              <a:t>Basic Research Needs for Innovation and Discovery of Transformative Experimental Tools</a:t>
            </a:r>
            <a:endParaRPr lang="en-US" dirty="0"/>
          </a:p>
        </p:txBody>
      </p:sp>
      <p:sp>
        <p:nvSpPr>
          <p:cNvPr id="2" name="Rectangle 1"/>
          <p:cNvSpPr/>
          <p:nvPr/>
        </p:nvSpPr>
        <p:spPr>
          <a:xfrm>
            <a:off x="0" y="1224340"/>
            <a:ext cx="9144000" cy="5016757"/>
          </a:xfrm>
          <a:prstGeom prst="rect">
            <a:avLst/>
          </a:prstGeom>
        </p:spPr>
        <p:txBody>
          <a:bodyPr wrap="square">
            <a:spAutoFit/>
          </a:bodyPr>
          <a:lstStyle/>
          <a:p>
            <a:r>
              <a:rPr lang="en-US" sz="2800" b="1" dirty="0"/>
              <a:t>The goals of the </a:t>
            </a:r>
            <a:r>
              <a:rPr lang="en-US" sz="2800" b="1" dirty="0" smtClean="0"/>
              <a:t>workshop:</a:t>
            </a:r>
            <a:endParaRPr lang="en-US" sz="2800" dirty="0" smtClean="0"/>
          </a:p>
          <a:p>
            <a:pPr marL="285750" indent="-285750">
              <a:buFontTx/>
              <a:buChar char="-"/>
            </a:pPr>
            <a:r>
              <a:rPr lang="en-US" sz="2400" dirty="0"/>
              <a:t>T</a:t>
            </a:r>
            <a:r>
              <a:rPr lang="en-US" sz="2400" dirty="0" smtClean="0"/>
              <a:t>o </a:t>
            </a:r>
            <a:r>
              <a:rPr lang="en-US" sz="2400" dirty="0"/>
              <a:t>identify currently out of reach scientific discoveries associated with complex energy </a:t>
            </a:r>
            <a:r>
              <a:rPr lang="en-US" sz="2400" dirty="0" smtClean="0"/>
              <a:t>systems</a:t>
            </a:r>
          </a:p>
          <a:p>
            <a:pPr marL="285750" indent="-285750">
              <a:buFontTx/>
              <a:buChar char="-"/>
            </a:pPr>
            <a:endParaRPr lang="en-US" sz="2400" dirty="0"/>
          </a:p>
          <a:p>
            <a:pPr marL="285750" indent="-285750">
              <a:buFontTx/>
              <a:buChar char="-"/>
            </a:pPr>
            <a:r>
              <a:rPr lang="en-US" sz="2400" dirty="0"/>
              <a:t>T</a:t>
            </a:r>
            <a:r>
              <a:rPr lang="en-US" sz="2400" dirty="0" smtClean="0"/>
              <a:t>o </a:t>
            </a:r>
            <a:r>
              <a:rPr lang="en-US" sz="2400" dirty="0"/>
              <a:t>report the status of experimental research and state-of-the-art instrumentation that currently address that </a:t>
            </a:r>
            <a:r>
              <a:rPr lang="en-US" sz="2400" dirty="0" smtClean="0"/>
              <a:t>challenge</a:t>
            </a:r>
          </a:p>
          <a:p>
            <a:pPr marL="285750" indent="-285750">
              <a:buFontTx/>
              <a:buChar char="-"/>
            </a:pPr>
            <a:endParaRPr lang="en-US" sz="2400" dirty="0"/>
          </a:p>
          <a:p>
            <a:pPr marL="285750" indent="-285750">
              <a:buFontTx/>
              <a:buChar char="-"/>
            </a:pPr>
            <a:r>
              <a:rPr lang="en-US" sz="2400" dirty="0"/>
              <a:t>T</a:t>
            </a:r>
            <a:r>
              <a:rPr lang="en-US" sz="2400" dirty="0" smtClean="0"/>
              <a:t>o </a:t>
            </a:r>
            <a:r>
              <a:rPr lang="en-US" sz="2400" dirty="0"/>
              <a:t>discuss the current limitations of the scientific </a:t>
            </a:r>
            <a:r>
              <a:rPr lang="en-US" sz="2400" dirty="0" smtClean="0"/>
              <a:t>methods</a:t>
            </a:r>
          </a:p>
          <a:p>
            <a:pPr marL="285750" indent="-285750">
              <a:buFontTx/>
              <a:buChar char="-"/>
            </a:pPr>
            <a:endParaRPr lang="en-US" sz="2400" dirty="0"/>
          </a:p>
          <a:p>
            <a:pPr marL="285750" indent="-285750">
              <a:buFontTx/>
              <a:buChar char="-"/>
            </a:pPr>
            <a:r>
              <a:rPr lang="en-US" sz="2400" dirty="0"/>
              <a:t>T</a:t>
            </a:r>
            <a:r>
              <a:rPr lang="en-US" sz="2400" dirty="0" smtClean="0"/>
              <a:t>o </a:t>
            </a:r>
            <a:r>
              <a:rPr lang="en-US" sz="2400" dirty="0"/>
              <a:t>explore </a:t>
            </a:r>
            <a:r>
              <a:rPr lang="en-US" sz="2400" dirty="0" smtClean="0"/>
              <a:t>opportunities and articulate priority research directions in innovation and discovery of experimental tools and methods that </a:t>
            </a:r>
            <a:r>
              <a:rPr lang="en-US" sz="2400" dirty="0"/>
              <a:t>will enable breakthrough </a:t>
            </a:r>
            <a:r>
              <a:rPr lang="en-US" sz="2400" dirty="0" smtClean="0"/>
              <a:t>advances in energy sciences</a:t>
            </a:r>
            <a:r>
              <a:rPr lang="en-US" sz="2800" dirty="0" smtClean="0"/>
              <a:t>.</a:t>
            </a:r>
          </a:p>
        </p:txBody>
      </p:sp>
    </p:spTree>
    <p:extLst>
      <p:ext uri="{BB962C8B-B14F-4D97-AF65-F5344CB8AC3E}">
        <p14:creationId xmlns:p14="http://schemas.microsoft.com/office/powerpoint/2010/main" val="35918024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r>
              <a:rPr lang="en-US" dirty="0" smtClean="0"/>
              <a:t>Basic Research Needs for Innovation and Discovery of Transformative Experimental Tools</a:t>
            </a:r>
            <a:endParaRPr lang="en-US" dirty="0"/>
          </a:p>
        </p:txBody>
      </p:sp>
      <p:pic>
        <p:nvPicPr>
          <p:cNvPr id="5" name="Picture 4"/>
          <p:cNvPicPr>
            <a:picLocks noChangeAspect="1"/>
          </p:cNvPicPr>
          <p:nvPr/>
        </p:nvPicPr>
        <p:blipFill>
          <a:blip r:embed="rId2"/>
          <a:stretch>
            <a:fillRect/>
          </a:stretch>
        </p:blipFill>
        <p:spPr>
          <a:xfrm>
            <a:off x="228600" y="2018078"/>
            <a:ext cx="2438400" cy="3163522"/>
          </a:xfrm>
          <a:prstGeom prst="rect">
            <a:avLst/>
          </a:prstGeom>
        </p:spPr>
      </p:pic>
      <p:sp>
        <p:nvSpPr>
          <p:cNvPr id="7" name="TextBox 6"/>
          <p:cNvSpPr txBox="1"/>
          <p:nvPr/>
        </p:nvSpPr>
        <p:spPr>
          <a:xfrm>
            <a:off x="2971800" y="1752600"/>
            <a:ext cx="6172200" cy="4062651"/>
          </a:xfrm>
          <a:prstGeom prst="rect">
            <a:avLst/>
          </a:prstGeom>
          <a:noFill/>
        </p:spPr>
        <p:txBody>
          <a:bodyPr wrap="square" rtlCol="0">
            <a:spAutoFit/>
          </a:bodyPr>
          <a:lstStyle/>
          <a:p>
            <a:r>
              <a:rPr lang="en-US" sz="2400" dirty="0" smtClean="0">
                <a:solidFill>
                  <a:schemeClr val="tx2"/>
                </a:solidFill>
                <a:latin typeface="Avenir Next Condensed Demi Bold"/>
                <a:cs typeface="Avenir Next Condensed Demi Bold"/>
              </a:rPr>
              <a:t>Workshop Themes:</a:t>
            </a:r>
          </a:p>
          <a:p>
            <a:endParaRPr lang="en-US" dirty="0">
              <a:solidFill>
                <a:schemeClr val="tx2"/>
              </a:solidFill>
              <a:latin typeface="Avenir Next Condensed Demi Bold"/>
              <a:cs typeface="Avenir Next Condensed Demi Bold"/>
            </a:endParaRPr>
          </a:p>
          <a:p>
            <a:pPr marL="285750" indent="-285750">
              <a:buFontTx/>
              <a:buChar char="-"/>
            </a:pPr>
            <a:r>
              <a:rPr lang="en-US" b="1" dirty="0" smtClean="0">
                <a:solidFill>
                  <a:schemeClr val="tx2"/>
                </a:solidFill>
                <a:latin typeface="Avenir Next Condensed Demi Bold"/>
                <a:cs typeface="Avenir Next Condensed Demi Bold"/>
              </a:rPr>
              <a:t>Chemical </a:t>
            </a:r>
            <a:r>
              <a:rPr lang="en-US" b="1" dirty="0">
                <a:solidFill>
                  <a:schemeClr val="tx2"/>
                </a:solidFill>
                <a:latin typeface="Avenir Next Condensed Demi Bold"/>
                <a:cs typeface="Avenir Next Condensed Demi Bold"/>
              </a:rPr>
              <a:t>reactions and transformations in functional </a:t>
            </a:r>
            <a:r>
              <a:rPr lang="en-US" b="1" dirty="0" smtClean="0">
                <a:solidFill>
                  <a:schemeClr val="tx2"/>
                </a:solidFill>
                <a:latin typeface="Avenir Next Condensed Demi Bold"/>
                <a:cs typeface="Avenir Next Condensed Demi Bold"/>
              </a:rPr>
              <a:t>environments</a:t>
            </a:r>
          </a:p>
          <a:p>
            <a:pPr marL="285750" indent="-285750">
              <a:buFontTx/>
              <a:buChar char="-"/>
            </a:pPr>
            <a:endParaRPr lang="en-US" b="1" dirty="0" smtClean="0">
              <a:solidFill>
                <a:schemeClr val="tx2"/>
              </a:solidFill>
              <a:latin typeface="Avenir Next Condensed Demi Bold"/>
              <a:cs typeface="Avenir Next Condensed Demi Bold"/>
            </a:endParaRPr>
          </a:p>
          <a:p>
            <a:pPr marL="285750" indent="-285750">
              <a:buFontTx/>
              <a:buChar char="-"/>
            </a:pPr>
            <a:r>
              <a:rPr lang="en-US" b="1" dirty="0" smtClean="0">
                <a:solidFill>
                  <a:schemeClr val="tx2"/>
                </a:solidFill>
                <a:latin typeface="Avenir Next Condensed Demi Bold"/>
                <a:cs typeface="Avenir Next Condensed Demi Bold"/>
              </a:rPr>
              <a:t>Imaging </a:t>
            </a:r>
            <a:r>
              <a:rPr lang="en-US" b="1" dirty="0">
                <a:solidFill>
                  <a:schemeClr val="tx2"/>
                </a:solidFill>
                <a:latin typeface="Avenir Next Condensed Demi Bold"/>
                <a:cs typeface="Avenir Next Condensed Demi Bold"/>
              </a:rPr>
              <a:t>materials far away from </a:t>
            </a:r>
            <a:r>
              <a:rPr lang="en-US" b="1" dirty="0" smtClean="0">
                <a:solidFill>
                  <a:schemeClr val="tx2"/>
                </a:solidFill>
                <a:latin typeface="Avenir Next Condensed Demi Bold"/>
                <a:cs typeface="Avenir Next Condensed Demi Bold"/>
              </a:rPr>
              <a:t>equilibrium</a:t>
            </a:r>
          </a:p>
          <a:p>
            <a:pPr marL="285750" indent="-285750">
              <a:buFontTx/>
              <a:buChar char="-"/>
            </a:pPr>
            <a:endParaRPr lang="en-US" b="1" dirty="0" smtClean="0">
              <a:solidFill>
                <a:schemeClr val="tx2"/>
              </a:solidFill>
              <a:latin typeface="Avenir Next Condensed Demi Bold"/>
              <a:cs typeface="Avenir Next Condensed Demi Bold"/>
            </a:endParaRPr>
          </a:p>
          <a:p>
            <a:pPr marL="285750" indent="-285750">
              <a:buFontTx/>
              <a:buChar char="-"/>
            </a:pPr>
            <a:r>
              <a:rPr lang="en-US" b="1" dirty="0">
                <a:solidFill>
                  <a:schemeClr val="tx2"/>
                </a:solidFill>
                <a:latin typeface="Avenir Next Condensed Demi Bold"/>
                <a:cs typeface="Avenir Next Condensed Demi Bold"/>
              </a:rPr>
              <a:t>Challenges of heterogeneity across multiple length scales and multiple time </a:t>
            </a:r>
            <a:r>
              <a:rPr lang="en-US" b="1" dirty="0" smtClean="0">
                <a:solidFill>
                  <a:schemeClr val="tx2"/>
                </a:solidFill>
                <a:latin typeface="Avenir Next Condensed Demi Bold"/>
                <a:cs typeface="Avenir Next Condensed Demi Bold"/>
              </a:rPr>
              <a:t>scale</a:t>
            </a:r>
          </a:p>
          <a:p>
            <a:pPr marL="285750" indent="-285750">
              <a:buFontTx/>
              <a:buChar char="-"/>
            </a:pPr>
            <a:endParaRPr lang="en-US" b="1" dirty="0" smtClean="0">
              <a:solidFill>
                <a:schemeClr val="tx2"/>
              </a:solidFill>
              <a:latin typeface="Avenir Next Condensed Demi Bold"/>
              <a:cs typeface="Avenir Next Condensed Demi Bold"/>
            </a:endParaRPr>
          </a:p>
          <a:p>
            <a:pPr marL="285750" indent="-285750">
              <a:buFontTx/>
              <a:buChar char="-"/>
            </a:pPr>
            <a:r>
              <a:rPr lang="en-US" b="1" dirty="0">
                <a:solidFill>
                  <a:schemeClr val="tx2"/>
                </a:solidFill>
                <a:latin typeface="Avenir Next Condensed Demi Bold"/>
                <a:cs typeface="Avenir Next Condensed Demi Bold"/>
              </a:rPr>
              <a:t>Transformational experimental tools through integration of instrumentation with theory and computation</a:t>
            </a:r>
            <a:r>
              <a:rPr lang="en-US" altLang="en-US" b="1" dirty="0">
                <a:solidFill>
                  <a:schemeClr val="tx2"/>
                </a:solidFill>
                <a:latin typeface="Avenir Next Condensed Demi Bold"/>
                <a:cs typeface="Avenir Next Condensed Demi Bold"/>
              </a:rPr>
              <a:t/>
            </a:r>
            <a:br>
              <a:rPr lang="en-US" altLang="en-US" b="1" dirty="0">
                <a:solidFill>
                  <a:schemeClr val="tx2"/>
                </a:solidFill>
                <a:latin typeface="Avenir Next Condensed Demi Bold"/>
                <a:cs typeface="Avenir Next Condensed Demi Bold"/>
              </a:rPr>
            </a:br>
            <a:r>
              <a:rPr lang="en-US" altLang="en-US" b="1" dirty="0">
                <a:solidFill>
                  <a:schemeClr val="tx2"/>
                </a:solidFill>
                <a:latin typeface="Avenir Next Condensed Demi Bold"/>
                <a:cs typeface="Avenir Next Condensed Demi Bold"/>
              </a:rPr>
              <a:t/>
            </a:r>
            <a:br>
              <a:rPr lang="en-US" altLang="en-US" b="1" dirty="0">
                <a:solidFill>
                  <a:schemeClr val="tx2"/>
                </a:solidFill>
                <a:latin typeface="Avenir Next Condensed Demi Bold"/>
                <a:cs typeface="Avenir Next Condensed Demi Bold"/>
              </a:rPr>
            </a:br>
            <a:endParaRPr lang="en-US" dirty="0" smtClean="0">
              <a:solidFill>
                <a:schemeClr val="tx2"/>
              </a:solidFill>
              <a:latin typeface="Avenir Next Condensed Demi Bold"/>
              <a:cs typeface="Avenir Next Condensed Demi Bold"/>
            </a:endParaRPr>
          </a:p>
        </p:txBody>
      </p:sp>
    </p:spTree>
    <p:extLst>
      <p:ext uri="{BB962C8B-B14F-4D97-AF65-F5344CB8AC3E}">
        <p14:creationId xmlns:p14="http://schemas.microsoft.com/office/powerpoint/2010/main" val="39187860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Chemistry – Materials – Biology </a:t>
            </a:r>
            <a:br>
              <a:rPr lang="en-US" dirty="0" smtClean="0"/>
            </a:br>
            <a:r>
              <a:rPr lang="en-US" dirty="0" smtClean="0"/>
              <a:t>Three Pillars of Energy Sciences</a:t>
            </a:r>
            <a:endParaRPr lang="en-US" dirty="0"/>
          </a:p>
        </p:txBody>
      </p:sp>
      <p:sp>
        <p:nvSpPr>
          <p:cNvPr id="5" name="Cube 4"/>
          <p:cNvSpPr/>
          <p:nvPr/>
        </p:nvSpPr>
        <p:spPr bwMode="auto">
          <a:xfrm>
            <a:off x="1146659" y="4386607"/>
            <a:ext cx="2120705" cy="1578111"/>
          </a:xfrm>
          <a:prstGeom prst="cub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2400" dirty="0" smtClean="0">
                <a:solidFill>
                  <a:schemeClr val="bg1"/>
                </a:solidFill>
                <a:latin typeface="Franklin Gothic Medium Cond" charset="0"/>
                <a:ea typeface="Franklin Gothic Medium Cond" charset="0"/>
                <a:cs typeface="Franklin Gothic Medium Cond" charset="0"/>
              </a:rPr>
              <a:t>Chemistry</a:t>
            </a:r>
            <a:endParaRPr lang="en-US" sz="2400" dirty="0">
              <a:solidFill>
                <a:schemeClr val="bg1"/>
              </a:solidFill>
              <a:latin typeface="Franklin Gothic Medium Cond" charset="0"/>
              <a:ea typeface="Franklin Gothic Medium Cond" charset="0"/>
              <a:cs typeface="Franklin Gothic Medium Cond" charset="0"/>
            </a:endParaRPr>
          </a:p>
        </p:txBody>
      </p:sp>
      <p:sp>
        <p:nvSpPr>
          <p:cNvPr id="6" name="Cube 5"/>
          <p:cNvSpPr/>
          <p:nvPr/>
        </p:nvSpPr>
        <p:spPr bwMode="auto">
          <a:xfrm>
            <a:off x="5713086" y="4352846"/>
            <a:ext cx="2120705" cy="1578111"/>
          </a:xfrm>
          <a:prstGeom prst="cub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2400" dirty="0" smtClean="0">
                <a:solidFill>
                  <a:schemeClr val="bg1"/>
                </a:solidFill>
                <a:latin typeface="Franklin Gothic Medium Cond" charset="0"/>
                <a:ea typeface="Franklin Gothic Medium Cond" charset="0"/>
                <a:cs typeface="Franklin Gothic Medium Cond" charset="0"/>
              </a:rPr>
              <a:t>Biology</a:t>
            </a:r>
            <a:endParaRPr lang="en-US" sz="2400" dirty="0">
              <a:solidFill>
                <a:schemeClr val="bg1"/>
              </a:solidFill>
              <a:latin typeface="Franklin Gothic Medium Cond" charset="0"/>
              <a:ea typeface="Franklin Gothic Medium Cond" charset="0"/>
              <a:cs typeface="Franklin Gothic Medium Cond" charset="0"/>
            </a:endParaRPr>
          </a:p>
        </p:txBody>
      </p:sp>
      <p:sp>
        <p:nvSpPr>
          <p:cNvPr id="7" name="Cube 6"/>
          <p:cNvSpPr/>
          <p:nvPr/>
        </p:nvSpPr>
        <p:spPr bwMode="auto">
          <a:xfrm>
            <a:off x="3604711" y="1464294"/>
            <a:ext cx="2120705" cy="1578111"/>
          </a:xfrm>
          <a:prstGeom prst="cub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2400" dirty="0" smtClean="0">
                <a:solidFill>
                  <a:schemeClr val="bg1"/>
                </a:solidFill>
                <a:latin typeface="Franklin Gothic Medium Cond" charset="0"/>
                <a:ea typeface="Franklin Gothic Medium Cond" charset="0"/>
                <a:cs typeface="Franklin Gothic Medium Cond" charset="0"/>
              </a:rPr>
              <a:t>Materials</a:t>
            </a:r>
            <a:endParaRPr lang="en-US" sz="2400" dirty="0">
              <a:solidFill>
                <a:schemeClr val="bg1"/>
              </a:solidFill>
              <a:latin typeface="Franklin Gothic Medium Cond" charset="0"/>
              <a:ea typeface="Franklin Gothic Medium Cond" charset="0"/>
              <a:cs typeface="Franklin Gothic Medium Cond" charset="0"/>
            </a:endParaRPr>
          </a:p>
        </p:txBody>
      </p:sp>
      <p:sp>
        <p:nvSpPr>
          <p:cNvPr id="8" name="TextBox 7"/>
          <p:cNvSpPr txBox="1"/>
          <p:nvPr/>
        </p:nvSpPr>
        <p:spPr>
          <a:xfrm>
            <a:off x="152400" y="1219200"/>
            <a:ext cx="2424715" cy="707886"/>
          </a:xfrm>
          <a:prstGeom prst="rect">
            <a:avLst/>
          </a:prstGeom>
          <a:noFill/>
        </p:spPr>
        <p:txBody>
          <a:bodyPr wrap="square" rtlCol="0">
            <a:spAutoFit/>
          </a:bodyPr>
          <a:lstStyle/>
          <a:p>
            <a:pPr defTabSz="457200" fontAlgn="auto">
              <a:spcBef>
                <a:spcPts val="0"/>
              </a:spcBef>
              <a:spcAft>
                <a:spcPts val="0"/>
              </a:spcAft>
            </a:pPr>
            <a:r>
              <a:rPr lang="en-US" sz="2000" b="1" dirty="0" smtClean="0">
                <a:solidFill>
                  <a:schemeClr val="tx2"/>
                </a:solidFill>
                <a:latin typeface="Franklin Gothic Medium Cond" charset="0"/>
                <a:ea typeface="Franklin Gothic Medium Cond" charset="0"/>
                <a:cs typeface="Franklin Gothic Medium Cond" charset="0"/>
              </a:rPr>
              <a:t>Research at the atomic and molecular level </a:t>
            </a:r>
            <a:endParaRPr lang="en-US" sz="2000" b="1" dirty="0">
              <a:solidFill>
                <a:schemeClr val="tx2"/>
              </a:solidFill>
              <a:latin typeface="Franklin Gothic Medium Cond" charset="0"/>
              <a:ea typeface="Franklin Gothic Medium Cond" charset="0"/>
              <a:cs typeface="Franklin Gothic Medium Cond" charset="0"/>
            </a:endParaRPr>
          </a:p>
        </p:txBody>
      </p:sp>
      <p:sp>
        <p:nvSpPr>
          <p:cNvPr id="15" name="TextBox 14"/>
          <p:cNvSpPr txBox="1"/>
          <p:nvPr/>
        </p:nvSpPr>
        <p:spPr>
          <a:xfrm>
            <a:off x="6553200" y="1295400"/>
            <a:ext cx="2190583" cy="707886"/>
          </a:xfrm>
          <a:prstGeom prst="rect">
            <a:avLst/>
          </a:prstGeom>
          <a:noFill/>
        </p:spPr>
        <p:txBody>
          <a:bodyPr wrap="square" rtlCol="0">
            <a:spAutoFit/>
          </a:bodyPr>
          <a:lstStyle/>
          <a:p>
            <a:pPr defTabSz="457200" fontAlgn="auto">
              <a:spcBef>
                <a:spcPts val="0"/>
              </a:spcBef>
              <a:spcAft>
                <a:spcPts val="0"/>
              </a:spcAft>
            </a:pPr>
            <a:r>
              <a:rPr lang="en-US" sz="2000" b="1" dirty="0" smtClean="0">
                <a:solidFill>
                  <a:schemeClr val="tx2"/>
                </a:solidFill>
                <a:latin typeface="Franklin Gothic Medium Cond" charset="0"/>
                <a:ea typeface="Franklin Gothic Medium Cond" charset="0"/>
                <a:cs typeface="Franklin Gothic Medium Cond" charset="0"/>
              </a:rPr>
              <a:t>Nano and </a:t>
            </a:r>
            <a:r>
              <a:rPr lang="en-US" sz="2000" b="1" dirty="0" err="1">
                <a:solidFill>
                  <a:schemeClr val="tx2"/>
                </a:solidFill>
                <a:latin typeface="Franklin Gothic Medium Cond" charset="0"/>
                <a:ea typeface="Franklin Gothic Medium Cond" charset="0"/>
                <a:cs typeface="Franklin Gothic Medium Cond" charset="0"/>
              </a:rPr>
              <a:t>m</a:t>
            </a:r>
            <a:r>
              <a:rPr lang="en-US" sz="2000" b="1" dirty="0" err="1" smtClean="0">
                <a:solidFill>
                  <a:schemeClr val="tx2"/>
                </a:solidFill>
                <a:latin typeface="Franklin Gothic Medium Cond" charset="0"/>
                <a:ea typeface="Franklin Gothic Medium Cond" charset="0"/>
                <a:cs typeface="Franklin Gothic Medium Cond" charset="0"/>
              </a:rPr>
              <a:t>eso</a:t>
            </a:r>
            <a:r>
              <a:rPr lang="en-US" sz="2000" b="1" dirty="0" smtClean="0">
                <a:solidFill>
                  <a:schemeClr val="tx2"/>
                </a:solidFill>
                <a:latin typeface="Franklin Gothic Medium Cond" charset="0"/>
                <a:ea typeface="Franklin Gothic Medium Cond" charset="0"/>
                <a:cs typeface="Franklin Gothic Medium Cond" charset="0"/>
              </a:rPr>
              <a:t> scale systems</a:t>
            </a:r>
            <a:endParaRPr lang="en-US" sz="2000" b="1" dirty="0">
              <a:solidFill>
                <a:schemeClr val="tx2"/>
              </a:solidFill>
              <a:latin typeface="Franklin Gothic Medium Cond" charset="0"/>
              <a:ea typeface="Franklin Gothic Medium Cond" charset="0"/>
              <a:cs typeface="Franklin Gothic Medium Cond" charset="0"/>
            </a:endParaRPr>
          </a:p>
        </p:txBody>
      </p:sp>
      <p:sp>
        <p:nvSpPr>
          <p:cNvPr id="16" name="TextBox 15"/>
          <p:cNvSpPr txBox="1"/>
          <p:nvPr/>
        </p:nvSpPr>
        <p:spPr>
          <a:xfrm>
            <a:off x="228600" y="2590800"/>
            <a:ext cx="2424715" cy="1015663"/>
          </a:xfrm>
          <a:prstGeom prst="rect">
            <a:avLst/>
          </a:prstGeom>
          <a:noFill/>
        </p:spPr>
        <p:txBody>
          <a:bodyPr wrap="square" rtlCol="0">
            <a:spAutoFit/>
          </a:bodyPr>
          <a:lstStyle/>
          <a:p>
            <a:pPr defTabSz="457200" fontAlgn="auto">
              <a:spcBef>
                <a:spcPts val="0"/>
              </a:spcBef>
              <a:spcAft>
                <a:spcPts val="0"/>
              </a:spcAft>
            </a:pPr>
            <a:r>
              <a:rPr lang="en-US" sz="2000" b="1" dirty="0" smtClean="0">
                <a:solidFill>
                  <a:schemeClr val="tx2"/>
                </a:solidFill>
                <a:latin typeface="Franklin Gothic Medium Cond" charset="0"/>
                <a:ea typeface="Franklin Gothic Medium Cond" charset="0"/>
                <a:cs typeface="Franklin Gothic Medium Cond" charset="0"/>
              </a:rPr>
              <a:t>Processes at interfaces, in liquids or extreme environments</a:t>
            </a:r>
            <a:endParaRPr lang="en-US" sz="2000" b="1" dirty="0">
              <a:solidFill>
                <a:schemeClr val="tx2"/>
              </a:solidFill>
              <a:latin typeface="Franklin Gothic Medium Cond" charset="0"/>
              <a:ea typeface="Franklin Gothic Medium Cond" charset="0"/>
              <a:cs typeface="Franklin Gothic Medium Cond" charset="0"/>
            </a:endParaRPr>
          </a:p>
        </p:txBody>
      </p:sp>
      <p:sp>
        <p:nvSpPr>
          <p:cNvPr id="17" name="TextBox 16"/>
          <p:cNvSpPr txBox="1"/>
          <p:nvPr/>
        </p:nvSpPr>
        <p:spPr>
          <a:xfrm>
            <a:off x="6629400" y="2819400"/>
            <a:ext cx="2424715" cy="707886"/>
          </a:xfrm>
          <a:prstGeom prst="rect">
            <a:avLst/>
          </a:prstGeom>
          <a:noFill/>
        </p:spPr>
        <p:txBody>
          <a:bodyPr wrap="square" rtlCol="0">
            <a:spAutoFit/>
          </a:bodyPr>
          <a:lstStyle/>
          <a:p>
            <a:pPr defTabSz="457200" fontAlgn="auto">
              <a:spcBef>
                <a:spcPts val="0"/>
              </a:spcBef>
              <a:spcAft>
                <a:spcPts val="0"/>
              </a:spcAft>
            </a:pPr>
            <a:r>
              <a:rPr lang="en-US" sz="2000" b="1" dirty="0" smtClean="0">
                <a:solidFill>
                  <a:schemeClr val="tx2"/>
                </a:solidFill>
                <a:latin typeface="Franklin Gothic Medium Cond" charset="0"/>
                <a:ea typeface="Franklin Gothic Medium Cond" charset="0"/>
                <a:cs typeface="Franklin Gothic Medium Cond" charset="0"/>
              </a:rPr>
              <a:t>Biotic/Abiotic</a:t>
            </a:r>
          </a:p>
          <a:p>
            <a:pPr defTabSz="457200" fontAlgn="auto">
              <a:spcBef>
                <a:spcPts val="0"/>
              </a:spcBef>
              <a:spcAft>
                <a:spcPts val="0"/>
              </a:spcAft>
            </a:pPr>
            <a:r>
              <a:rPr lang="en-US" sz="2000" b="1" dirty="0" smtClean="0">
                <a:solidFill>
                  <a:schemeClr val="tx2"/>
                </a:solidFill>
                <a:latin typeface="Franklin Gothic Medium Cond" charset="0"/>
                <a:ea typeface="Franklin Gothic Medium Cond" charset="0"/>
                <a:cs typeface="Franklin Gothic Medium Cond" charset="0"/>
              </a:rPr>
              <a:t>Organic/Inorganic</a:t>
            </a:r>
            <a:endParaRPr lang="en-US" sz="2000" b="1" dirty="0">
              <a:solidFill>
                <a:schemeClr val="tx2"/>
              </a:solidFill>
              <a:latin typeface="Franklin Gothic Medium Cond" charset="0"/>
              <a:ea typeface="Franklin Gothic Medium Cond" charset="0"/>
              <a:cs typeface="Franklin Gothic Medium Cond" charset="0"/>
            </a:endParaRPr>
          </a:p>
        </p:txBody>
      </p:sp>
      <p:sp>
        <p:nvSpPr>
          <p:cNvPr id="19" name="Left-Right Arrow 18"/>
          <p:cNvSpPr/>
          <p:nvPr/>
        </p:nvSpPr>
        <p:spPr bwMode="auto">
          <a:xfrm rot="18542598">
            <a:off x="2201896" y="3595317"/>
            <a:ext cx="2077637" cy="381000"/>
          </a:xfrm>
          <a:prstGeom prst="leftRightArrow">
            <a:avLst/>
          </a:prstGeom>
          <a:solidFill>
            <a:srgbClr val="8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prstClr val="black"/>
              </a:solidFill>
              <a:ea typeface="ＭＳ Ｐゴシック" charset="-128"/>
              <a:cs typeface="ＭＳ Ｐゴシック" charset="-128"/>
            </a:endParaRPr>
          </a:p>
        </p:txBody>
      </p:sp>
      <p:sp>
        <p:nvSpPr>
          <p:cNvPr id="20" name="Left-Right Arrow 19"/>
          <p:cNvSpPr/>
          <p:nvPr/>
        </p:nvSpPr>
        <p:spPr bwMode="auto">
          <a:xfrm>
            <a:off x="3048000" y="5181600"/>
            <a:ext cx="2743200" cy="381000"/>
          </a:xfrm>
          <a:prstGeom prst="leftRightArrow">
            <a:avLst/>
          </a:prstGeom>
          <a:solidFill>
            <a:srgbClr val="8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prstClr val="black"/>
              </a:solidFill>
              <a:ea typeface="ＭＳ Ｐゴシック" charset="-128"/>
              <a:cs typeface="ＭＳ Ｐゴシック" charset="-128"/>
            </a:endParaRPr>
          </a:p>
        </p:txBody>
      </p:sp>
      <p:sp>
        <p:nvSpPr>
          <p:cNvPr id="21" name="Left-Right Arrow 20"/>
          <p:cNvSpPr/>
          <p:nvPr/>
        </p:nvSpPr>
        <p:spPr bwMode="auto">
          <a:xfrm rot="3204202">
            <a:off x="4769010" y="3609231"/>
            <a:ext cx="1995836" cy="381000"/>
          </a:xfrm>
          <a:prstGeom prst="leftRightArrow">
            <a:avLst/>
          </a:prstGeom>
          <a:solidFill>
            <a:srgbClr val="8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prstClr val="black"/>
              </a:solidFill>
              <a:ea typeface="ＭＳ Ｐゴシック" charset="-128"/>
              <a:cs typeface="ＭＳ Ｐゴシック" charset="-128"/>
            </a:endParaRPr>
          </a:p>
        </p:txBody>
      </p:sp>
      <p:sp>
        <p:nvSpPr>
          <p:cNvPr id="22" name="Isosceles Triangle 21"/>
          <p:cNvSpPr/>
          <p:nvPr/>
        </p:nvSpPr>
        <p:spPr bwMode="auto">
          <a:xfrm>
            <a:off x="3105150" y="3003549"/>
            <a:ext cx="2667000" cy="2073839"/>
          </a:xfrm>
          <a:prstGeom prst="triangle">
            <a:avLst>
              <a:gd name="adj" fmla="val 50490"/>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sz="1200" b="1" dirty="0">
                <a:solidFill>
                  <a:prstClr val="black"/>
                </a:solidFill>
                <a:ea typeface="ＭＳ Ｐゴシック" charset="-128"/>
                <a:cs typeface="ＭＳ Ｐゴシック" charset="-128"/>
              </a:rPr>
              <a:t>Strong </a:t>
            </a:r>
            <a:r>
              <a:rPr lang="en-US" sz="1200" b="1" dirty="0" smtClean="0">
                <a:solidFill>
                  <a:prstClr val="black"/>
                </a:solidFill>
                <a:ea typeface="ＭＳ Ｐゴシック" charset="-128"/>
                <a:cs typeface="ＭＳ Ｐゴシック" charset="-128"/>
              </a:rPr>
              <a:t>connections</a:t>
            </a:r>
            <a:endParaRPr lang="en-US" sz="1200" b="1" dirty="0">
              <a:solidFill>
                <a:prstClr val="black"/>
              </a:solidFill>
              <a:ea typeface="ＭＳ Ｐゴシック" charset="-128"/>
              <a:cs typeface="ＭＳ Ｐゴシック" charset="-128"/>
            </a:endParaRPr>
          </a:p>
          <a:p>
            <a:pPr algn="ctr" eaLnBrk="0" hangingPunct="0"/>
            <a:r>
              <a:rPr lang="en-US" sz="1200" b="1" dirty="0" smtClean="0">
                <a:solidFill>
                  <a:prstClr val="black"/>
                </a:solidFill>
                <a:ea typeface="ＭＳ Ｐゴシック" charset="-128"/>
                <a:cs typeface="ＭＳ Ｐゴシック" charset="-128"/>
              </a:rPr>
              <a:t>through</a:t>
            </a:r>
          </a:p>
          <a:p>
            <a:pPr algn="ctr" eaLnBrk="0" hangingPunct="0"/>
            <a:r>
              <a:rPr lang="en-US" sz="1200" b="1" dirty="0" smtClean="0">
                <a:solidFill>
                  <a:prstClr val="black"/>
                </a:solidFill>
                <a:ea typeface="ＭＳ Ｐゴシック" charset="-128"/>
                <a:cs typeface="ＭＳ Ｐゴシック" charset="-128"/>
              </a:rPr>
              <a:t>Experimental Methods</a:t>
            </a:r>
          </a:p>
        </p:txBody>
      </p:sp>
    </p:spTree>
    <p:extLst>
      <p:ext uri="{BB962C8B-B14F-4D97-AF65-F5344CB8AC3E}">
        <p14:creationId xmlns:p14="http://schemas.microsoft.com/office/powerpoint/2010/main" val="46581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theme/theme1.xml><?xml version="1.0" encoding="utf-8"?>
<a:theme xmlns:a="http://schemas.openxmlformats.org/drawingml/2006/main" name="3_Berkeley Lab Slide Deck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txDef>
      <a:spPr>
        <a:noFill/>
      </a:spPr>
      <a:bodyPr wrap="square" rtlCol="0">
        <a:spAutoFit/>
      </a:bodyPr>
      <a:lstStyle>
        <a:defPPr>
          <a:defRPr dirty="0" smtClean="0">
            <a:solidFill>
              <a:srgbClr val="1F497D"/>
            </a:solidFill>
            <a:latin typeface="Avenir Next Condensed Demi Bold"/>
            <a:cs typeface="Avenir Next Condensed Demi Bold"/>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1887</Words>
  <Application>Microsoft Office PowerPoint</Application>
  <PresentationFormat>On-screen Show (4:3)</PresentationFormat>
  <Paragraphs>251</Paragraphs>
  <Slides>20</Slides>
  <Notes>5</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20</vt:i4>
      </vt:variant>
    </vt:vector>
  </HeadingPairs>
  <TitlesOfParts>
    <vt:vector size="37" baseType="lpstr">
      <vt:lpstr>ＭＳ Ｐゴシック</vt:lpstr>
      <vt:lpstr>Arial</vt:lpstr>
      <vt:lpstr>Arial Narrow</vt:lpstr>
      <vt:lpstr>Avenir Next Condensed</vt:lpstr>
      <vt:lpstr>Avenir Next Condensed Demi Bold</vt:lpstr>
      <vt:lpstr>Avenir Next Condensed Medium</vt:lpstr>
      <vt:lpstr>Calibri</vt:lpstr>
      <vt:lpstr>Franklin Gothic Book</vt:lpstr>
      <vt:lpstr>Franklin Gothic Medium Cond</vt:lpstr>
      <vt:lpstr>Lucida Grande</vt:lpstr>
      <vt:lpstr>Tahoma</vt:lpstr>
      <vt:lpstr>Times New Roman</vt:lpstr>
      <vt:lpstr>Wingdings</vt:lpstr>
      <vt:lpstr>3_Berkeley Lab Slide Deck Template</vt:lpstr>
      <vt:lpstr>1_Office Theme</vt:lpstr>
      <vt:lpstr>2_Office Theme</vt:lpstr>
      <vt:lpstr>3_Office Theme</vt:lpstr>
      <vt:lpstr>Basic Research Needs for Innovation and Discovery of Transformative Experimental Tools</vt:lpstr>
      <vt:lpstr>Energy technologies and Basic Energy Sciences</vt:lpstr>
      <vt:lpstr>Basic Research Needs for Innovation and Discovery of Transformative Experimental Tools</vt:lpstr>
      <vt:lpstr>Breakthrough science is performed in different laboratory settings using vastly different tools</vt:lpstr>
      <vt:lpstr>Challenges at the Frontiers of Matter and Energy:  Transformative Opportunities for Discovery Science </vt:lpstr>
      <vt:lpstr>PowerPoint Presentation</vt:lpstr>
      <vt:lpstr>Basic Research Needs for Innovation and Discovery of Transformative Experimental Tools</vt:lpstr>
      <vt:lpstr>Basic Research Needs for Innovation and Discovery of Transformative Experimental Tools</vt:lpstr>
      <vt:lpstr>Chemistry – Materials – Biology  Three Pillars of Energy Sciences</vt:lpstr>
      <vt:lpstr>Scientific Themes and Challenges</vt:lpstr>
      <vt:lpstr>Scientific Themes and Challenges</vt:lpstr>
      <vt:lpstr>Panel 1. Chemical reactions and transformations in functional environments Designing, Creating, and Probing Local Functionality at High Resolution</vt:lpstr>
      <vt:lpstr>PRD for tools to Probe Local Functionality</vt:lpstr>
      <vt:lpstr>Panel 2. Imaging materials far away from equilibrium</vt:lpstr>
      <vt:lpstr>Imaging materials far away from equilibrium PRD for tools that increase the dimensionality of characterization</vt:lpstr>
      <vt:lpstr>Panel 3. Challenges of heterogeneity across multiple length scales and multiple time scales Multimodal characterization methods that explore structural and dynamical heterogeneity in materials and chemical systems and predict important behaviors under the conditions of their use including under extreme conditions</vt:lpstr>
      <vt:lpstr>PRD for the development of multimodal characterization methods to study structural and dynamical heterogeneity </vt:lpstr>
      <vt:lpstr>PowerPoint Presentation</vt:lpstr>
      <vt:lpstr>PRD for the integration of experimental tools with theory and computation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2016-06-09T21:11:09Z</dcterms:created>
  <dcterms:modified xsi:type="dcterms:W3CDTF">2016-06-09T21:11:46Z</dcterms:modified>
</cp:coreProperties>
</file>