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9" r:id="rId3"/>
    <p:sldId id="261" r:id="rId4"/>
    <p:sldId id="268" r:id="rId5"/>
    <p:sldId id="262" r:id="rId6"/>
    <p:sldId id="260" r:id="rId7"/>
    <p:sldId id="258" r:id="rId8"/>
    <p:sldId id="263" r:id="rId9"/>
    <p:sldId id="267" r:id="rId10"/>
    <p:sldId id="269" r:id="rId11"/>
    <p:sldId id="270" r:id="rId12"/>
    <p:sldId id="284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66" r:id="rId25"/>
    <p:sldId id="283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040" autoAdjust="0"/>
  </p:normalViewPr>
  <p:slideViewPr>
    <p:cSldViewPr snapToGrid="0" snapToObjects="1">
      <p:cViewPr varScale="1">
        <p:scale>
          <a:sx n="77" d="100"/>
          <a:sy n="77" d="100"/>
        </p:scale>
        <p:origin x="66" y="3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3" d="100"/>
        <a:sy n="9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DFC320-3A2E-214D-AF3A-8BB8AFF834E0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2FAA9D-62D5-DD4A-AB85-1FC9A010F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319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FAA9D-62D5-DD4A-AB85-1FC9A010FC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99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FAA9D-62D5-DD4A-AB85-1FC9A010FC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581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FAA9D-62D5-DD4A-AB85-1FC9A010FC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022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FAA9D-62D5-DD4A-AB85-1FC9A010FC5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2798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FAA9D-62D5-DD4A-AB85-1FC9A010FC5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7745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FAA9D-62D5-DD4A-AB85-1FC9A010FC5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5319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FAA9D-62D5-DD4A-AB85-1FC9A010FC5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61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FAA9D-62D5-DD4A-AB85-1FC9A010FC5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1873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FAA9D-62D5-DD4A-AB85-1FC9A010FC5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574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FAA9D-62D5-DD4A-AB85-1FC9A010FC5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910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FAA9D-62D5-DD4A-AB85-1FC9A010FC5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11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FAA9D-62D5-DD4A-AB85-1FC9A010FC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99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FAA9D-62D5-DD4A-AB85-1FC9A010FC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001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FAA9D-62D5-DD4A-AB85-1FC9A010FC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801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FAA9D-62D5-DD4A-AB85-1FC9A010FC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967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FAA9D-62D5-DD4A-AB85-1FC9A010FC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666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FAA9D-62D5-DD4A-AB85-1FC9A010FC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677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FAA9D-62D5-DD4A-AB85-1FC9A010FC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25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FAA9D-62D5-DD4A-AB85-1FC9A010FC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11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6E82-6330-6046-B778-5053BEC0F63F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7C9B-642E-964E-9A7C-F68CCE774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89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6E82-6330-6046-B778-5053BEC0F63F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7C9B-642E-964E-9A7C-F68CCE774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68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6E82-6330-6046-B778-5053BEC0F63F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7C9B-642E-964E-9A7C-F68CCE774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70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6E82-6330-6046-B778-5053BEC0F63F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7C9B-642E-964E-9A7C-F68CCE774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11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6E82-6330-6046-B778-5053BEC0F63F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7C9B-642E-964E-9A7C-F68CCE774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352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6E82-6330-6046-B778-5053BEC0F63F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7C9B-642E-964E-9A7C-F68CCE774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174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6E82-6330-6046-B778-5053BEC0F63F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7C9B-642E-964E-9A7C-F68CCE774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59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6E82-6330-6046-B778-5053BEC0F63F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7C9B-642E-964E-9A7C-F68CCE774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56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6E82-6330-6046-B778-5053BEC0F63F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7C9B-642E-964E-9A7C-F68CCE774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6E82-6330-6046-B778-5053BEC0F63F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7C9B-642E-964E-9A7C-F68CCE774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6E82-6330-6046-B778-5053BEC0F63F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7C9B-642E-964E-9A7C-F68CCE774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25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B6E82-6330-6046-B778-5053BEC0F63F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F7C9B-642E-964E-9A7C-F68CCE774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03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216" y="457795"/>
            <a:ext cx="8656428" cy="2110859"/>
          </a:xfrm>
        </p:spPr>
        <p:txBody>
          <a:bodyPr>
            <a:noAutofit/>
          </a:bodyPr>
          <a:lstStyle/>
          <a:p>
            <a:r>
              <a:rPr lang="en-US" sz="4800" b="1" dirty="0"/>
              <a:t>Basic Research Needs Workshop on Quantum Materials for Energy Relevant Technology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996" y="3322559"/>
            <a:ext cx="6889182" cy="269811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052353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l="2488" t="271" r="8453" b="-271"/>
          <a:stretch/>
        </p:blipFill>
        <p:spPr>
          <a:xfrm>
            <a:off x="-1" y="0"/>
            <a:ext cx="9144001" cy="6876649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532"/>
            <a:ext cx="8229600" cy="1143000"/>
          </a:xfrm>
        </p:spPr>
        <p:txBody>
          <a:bodyPr>
            <a:noAutofit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en-US" sz="3200" b="1" dirty="0">
                <a:solidFill>
                  <a:srgbClr val="FF6600"/>
                </a:solidFill>
              </a:rPr>
              <a:t>Control &amp; Exploit Electronic Interactions for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rgbClr val="FF0000"/>
                </a:solidFill>
              </a:rPr>
              <a:t>Design of Materials with Novel Functionality</a:t>
            </a:r>
            <a:r>
              <a:rPr lang="en-US" sz="3200" b="1" dirty="0"/>
              <a:t> </a:t>
            </a:r>
            <a:br>
              <a:rPr lang="en-US" sz="3200" b="1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03438"/>
            <a:ext cx="6057104" cy="4088881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Adaptable and responsive materials</a:t>
            </a:r>
          </a:p>
          <a:p>
            <a:pPr lvl="1"/>
            <a:r>
              <a:rPr lang="en-US" dirty="0"/>
              <a:t>Efficient optical, electric, thermal switching</a:t>
            </a:r>
          </a:p>
          <a:p>
            <a:pPr lvl="1"/>
            <a:r>
              <a:rPr lang="en-US" dirty="0"/>
              <a:t>Detection/sensing</a:t>
            </a:r>
          </a:p>
          <a:p>
            <a:pPr lvl="1"/>
            <a:r>
              <a:rPr lang="en-US" dirty="0"/>
              <a:t>Thermo-electrics solid state refrigeration &amp; energy scavenging</a:t>
            </a:r>
          </a:p>
          <a:p>
            <a:pPr lvl="1"/>
            <a:r>
              <a:rPr lang="en-US" dirty="0" err="1"/>
              <a:t>Neuromorphic</a:t>
            </a:r>
            <a:r>
              <a:rPr lang="en-US" dirty="0"/>
              <a:t> computing </a:t>
            </a:r>
          </a:p>
          <a:p>
            <a:pPr lvl="1"/>
            <a:endParaRPr lang="en-US" dirty="0"/>
          </a:p>
          <a:p>
            <a:r>
              <a:rPr lang="en-US" dirty="0"/>
              <a:t>Practical Superconductivity</a:t>
            </a:r>
          </a:p>
          <a:p>
            <a:pPr lvl="1"/>
            <a:r>
              <a:rPr lang="en-US" dirty="0"/>
              <a:t>Energy distribution: generation, transmission, storage</a:t>
            </a:r>
          </a:p>
          <a:p>
            <a:pPr lvl="1"/>
            <a:r>
              <a:rPr lang="en-US" dirty="0"/>
              <a:t>Transportation: Levitation &amp; Propulsion</a:t>
            </a:r>
          </a:p>
          <a:p>
            <a:pPr lvl="1"/>
            <a:endParaRPr lang="en-US" dirty="0"/>
          </a:p>
          <a:p>
            <a:r>
              <a:rPr lang="en-US" dirty="0"/>
              <a:t>A fabric for collective particles</a:t>
            </a:r>
          </a:p>
          <a:p>
            <a:pPr lvl="1"/>
            <a:r>
              <a:rPr lang="en-US" dirty="0"/>
              <a:t>Quantum computing (non-</a:t>
            </a:r>
            <a:r>
              <a:rPr lang="en-US" dirty="0" err="1"/>
              <a:t>abelian</a:t>
            </a:r>
            <a:r>
              <a:rPr lang="en-US" dirty="0"/>
              <a:t> </a:t>
            </a:r>
            <a:r>
              <a:rPr lang="en-US" dirty="0" err="1"/>
              <a:t>anyons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Fast &amp; efficient communication (</a:t>
            </a:r>
            <a:r>
              <a:rPr lang="en-US" dirty="0" err="1"/>
              <a:t>magnons</a:t>
            </a:r>
            <a:r>
              <a:rPr lang="en-US" dirty="0"/>
              <a:t>, </a:t>
            </a:r>
            <a:r>
              <a:rPr lang="en-US" dirty="0" err="1"/>
              <a:t>skyrmions</a:t>
            </a:r>
            <a:r>
              <a:rPr lang="en-US" dirty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226" y="1134174"/>
            <a:ext cx="5919747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i="1" dirty="0"/>
              <a:t>Extraordinary materials properties</a:t>
            </a:r>
          </a:p>
          <a:p>
            <a:r>
              <a:rPr lang="en-US" sz="2800" i="1" dirty="0"/>
              <a:t>when we marshal interacting electrons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904" y="2306879"/>
            <a:ext cx="2096736" cy="14804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t="14791"/>
          <a:stretch/>
        </p:blipFill>
        <p:spPr>
          <a:xfrm>
            <a:off x="6514304" y="3957120"/>
            <a:ext cx="2099336" cy="14500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b="6718"/>
          <a:stretch/>
        </p:blipFill>
        <p:spPr>
          <a:xfrm>
            <a:off x="6545522" y="5512320"/>
            <a:ext cx="2050838" cy="12787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545522" y="5503680"/>
            <a:ext cx="987451" cy="43088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100" dirty="0" err="1"/>
              <a:t>Monchesky</a:t>
            </a:r>
            <a:r>
              <a:rPr lang="en-US" sz="1100" dirty="0"/>
              <a:t> </a:t>
            </a:r>
          </a:p>
          <a:p>
            <a:r>
              <a:rPr lang="en-US" sz="1100" dirty="0"/>
              <a:t>Nature (2015)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514304" y="3950257"/>
            <a:ext cx="1572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High power DC link</a:t>
            </a:r>
          </a:p>
        </p:txBody>
      </p:sp>
    </p:spTree>
    <p:extLst>
      <p:ext uri="{BB962C8B-B14F-4D97-AF65-F5344CB8AC3E}">
        <p14:creationId xmlns:p14="http://schemas.microsoft.com/office/powerpoint/2010/main" val="245207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874" y="179598"/>
            <a:ext cx="8997125" cy="1143000"/>
          </a:xfrm>
        </p:spPr>
        <p:txBody>
          <a:bodyPr>
            <a:noAutofit/>
          </a:bodyPr>
          <a:lstStyle/>
          <a:p>
            <a:pPr marL="514350" indent="-514350" algn="l">
              <a:buFont typeface="+mj-lt"/>
              <a:buAutoNum type="alphaUcPeriod"/>
            </a:pPr>
            <a:r>
              <a:rPr lang="en-US" sz="3200" b="1" dirty="0">
                <a:solidFill>
                  <a:srgbClr val="008000"/>
                </a:solidFill>
              </a:rPr>
              <a:t>Understand &amp; control competing, coexisting &amp; intertwined order in metallic quantum materials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374570" cy="4525963"/>
          </a:xfrm>
        </p:spPr>
        <p:txBody>
          <a:bodyPr>
            <a:normAutofit/>
          </a:bodyPr>
          <a:lstStyle/>
          <a:p>
            <a:r>
              <a:rPr lang="en-US" dirty="0"/>
              <a:t>Interplay between ordered phases of conducting systems</a:t>
            </a:r>
          </a:p>
          <a:p>
            <a:r>
              <a:rPr lang="en-US" dirty="0"/>
              <a:t>Quantum criticality in metals</a:t>
            </a:r>
          </a:p>
          <a:p>
            <a:r>
              <a:rPr lang="en-US" dirty="0"/>
              <a:t>The physical origins of strange metals</a:t>
            </a:r>
          </a:p>
          <a:p>
            <a:r>
              <a:rPr lang="en-US" dirty="0"/>
              <a:t>The roles of disorder</a:t>
            </a:r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978" y="4290794"/>
            <a:ext cx="2920205" cy="2428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4637" y="1537806"/>
            <a:ext cx="2396546" cy="249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702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4020" y="53193"/>
            <a:ext cx="7801671" cy="1143000"/>
          </a:xfrm>
        </p:spPr>
        <p:txBody>
          <a:bodyPr>
            <a:noAutofit/>
          </a:bodyPr>
          <a:lstStyle/>
          <a:p>
            <a:pPr marL="742950" indent="-742950" algn="l">
              <a:buFont typeface="+mj-lt"/>
              <a:buAutoNum type="alphaUcPeriod" startAt="2"/>
            </a:pPr>
            <a:r>
              <a:rPr lang="en-US" sz="3600" b="1" dirty="0">
                <a:solidFill>
                  <a:srgbClr val="008000"/>
                </a:solidFill>
              </a:rPr>
              <a:t>Predict, realize, &amp; probe strongly correlated quantum magnets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3" y="1643400"/>
            <a:ext cx="5132660" cy="510403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Destabilization of order     in quantum magnets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Taming entanglement in quantum magnets</a:t>
            </a:r>
          </a:p>
          <a:p>
            <a:pPr marL="0" indent="0">
              <a:spcAft>
                <a:spcPts val="600"/>
              </a:spcAft>
              <a:buNone/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Metallization of quantum magnets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92526" y="-159907"/>
            <a:ext cx="2012000" cy="180330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4107" y="1658761"/>
            <a:ext cx="1914534" cy="16938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0305" y="1643400"/>
            <a:ext cx="2326861" cy="17091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74946" y="1643400"/>
            <a:ext cx="1992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FFFF"/>
                </a:solidFill>
              </a:rPr>
              <a:t>Castelnovo</a:t>
            </a:r>
            <a:r>
              <a:rPr lang="en-US" sz="1400" dirty="0">
                <a:solidFill>
                  <a:srgbClr val="FFFFFF"/>
                </a:solidFill>
              </a:rPr>
              <a:t>, Nature 2008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4946" y="3620469"/>
            <a:ext cx="4370540" cy="14786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93170" y="4869082"/>
            <a:ext cx="2644724" cy="20280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6295" y="5604375"/>
            <a:ext cx="1857705" cy="1253625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>
            <a:off x="6837894" y="6114685"/>
            <a:ext cx="448401" cy="192784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70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371" y="0"/>
            <a:ext cx="8686800" cy="1143000"/>
          </a:xfrm>
        </p:spPr>
        <p:txBody>
          <a:bodyPr>
            <a:normAutofit fontScale="90000"/>
          </a:bodyPr>
          <a:lstStyle/>
          <a:p>
            <a:pPr marL="742950" indent="-742950" algn="l">
              <a:buFont typeface="+mj-lt"/>
              <a:buAutoNum type="arabicPeriod" startAt="2"/>
            </a:pPr>
            <a:r>
              <a:rPr lang="en-US" b="1" dirty="0">
                <a:solidFill>
                  <a:srgbClr val="FF0000"/>
                </a:solidFill>
              </a:rPr>
              <a:t>Harness Topological Quantum States </a:t>
            </a:r>
            <a:r>
              <a:rPr lang="en-US" b="1" dirty="0">
                <a:solidFill>
                  <a:srgbClr val="FF6600"/>
                </a:solidFill>
              </a:rPr>
              <a:t>for groundbreaking Functionalities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4020" y="1630439"/>
            <a:ext cx="6575484" cy="4914360"/>
          </a:xfrm>
        </p:spPr>
        <p:txBody>
          <a:bodyPr>
            <a:normAutofit/>
          </a:bodyPr>
          <a:lstStyle/>
          <a:p>
            <a:r>
              <a:rPr lang="en-US" b="1" dirty="0"/>
              <a:t>Topologically Protected Transport </a:t>
            </a:r>
          </a:p>
          <a:p>
            <a:pPr lvl="1"/>
            <a:r>
              <a:rPr lang="en-US" b="1" dirty="0"/>
              <a:t>Energy efficient surface transport </a:t>
            </a:r>
          </a:p>
          <a:p>
            <a:pPr lvl="1"/>
            <a:r>
              <a:rPr lang="en-US" b="1" dirty="0"/>
              <a:t>Reduced dissipation in electronics</a:t>
            </a:r>
          </a:p>
          <a:p>
            <a:pPr lvl="1"/>
            <a:r>
              <a:rPr lang="en-US" b="1" dirty="0" err="1"/>
              <a:t>Neuromorphic</a:t>
            </a:r>
            <a:r>
              <a:rPr lang="en-US" b="1" dirty="0"/>
              <a:t> computing</a:t>
            </a:r>
          </a:p>
          <a:p>
            <a:pPr lvl="1"/>
            <a:endParaRPr lang="en-US" dirty="0"/>
          </a:p>
          <a:p>
            <a:r>
              <a:rPr lang="en-US" b="1" dirty="0"/>
              <a:t>Fractional quasi-particles </a:t>
            </a:r>
          </a:p>
          <a:p>
            <a:pPr lvl="1"/>
            <a:r>
              <a:rPr lang="en-US" b="1" dirty="0"/>
              <a:t>Solid state quantum computing</a:t>
            </a:r>
          </a:p>
          <a:p>
            <a:pPr lvl="1"/>
            <a:r>
              <a:rPr lang="en-US" b="1" dirty="0"/>
              <a:t>Information storage</a:t>
            </a:r>
          </a:p>
          <a:p>
            <a:pPr lvl="1"/>
            <a:r>
              <a:rPr lang="en-US" b="1" dirty="0"/>
              <a:t>communication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7518" y="3961760"/>
            <a:ext cx="2548653" cy="27871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90441" y="1630439"/>
            <a:ext cx="3553559" cy="210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9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874" y="-155520"/>
            <a:ext cx="8539926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A. New Topological Quantum Materials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569" y="1265760"/>
            <a:ext cx="5806553" cy="4525963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Non-Interacting Topological Insulators, and Dirac and </a:t>
            </a:r>
            <a:r>
              <a:rPr lang="en-US" sz="2400" dirty="0" err="1"/>
              <a:t>Weyl</a:t>
            </a:r>
            <a:r>
              <a:rPr lang="en-US" sz="2400" dirty="0"/>
              <a:t> semimetals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Topological Superconductors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Interacting topological insulators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Topological phases in strongly-correlated systems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Fractionalized topological phases in 3D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Topological magnetic systems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Robust topological quantum phenomena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03429" y="3186596"/>
            <a:ext cx="3140571" cy="33716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2569" y="1265760"/>
            <a:ext cx="5482608" cy="8662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5555" y="817377"/>
            <a:ext cx="2120337" cy="242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2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316" y="0"/>
            <a:ext cx="8933408" cy="1143000"/>
          </a:xfrm>
        </p:spPr>
        <p:txBody>
          <a:bodyPr>
            <a:normAutofit fontScale="90000"/>
          </a:bodyPr>
          <a:lstStyle/>
          <a:p>
            <a:pPr marL="742950" indent="-742950" algn="l">
              <a:buFont typeface="+mj-lt"/>
              <a:buAutoNum type="alphaUcPeriod" startAt="2"/>
            </a:pPr>
            <a:r>
              <a:rPr lang="en-US" b="1" dirty="0">
                <a:solidFill>
                  <a:srgbClr val="008000"/>
                </a:solidFill>
              </a:rPr>
              <a:t>New methods to probe &amp; manipulate topological states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848" y="1271880"/>
            <a:ext cx="5944788" cy="5413320"/>
          </a:xfrm>
        </p:spPr>
        <p:txBody>
          <a:bodyPr>
            <a:noAutofit/>
          </a:bodyPr>
          <a:lstStyle/>
          <a:p>
            <a:r>
              <a:rPr lang="en-US" sz="2400" dirty="0"/>
              <a:t>Topologically sensitive probes</a:t>
            </a:r>
          </a:p>
          <a:p>
            <a:r>
              <a:rPr lang="en-US" sz="2400" dirty="0"/>
              <a:t>Transport in extreme magnetic fields: topological states in the quantum limit</a:t>
            </a:r>
          </a:p>
          <a:p>
            <a:r>
              <a:rPr lang="en-US" sz="2400" dirty="0"/>
              <a:t>Correlated topological materials probed by symmetry-specific probes</a:t>
            </a:r>
          </a:p>
          <a:p>
            <a:r>
              <a:rPr lang="en-US" sz="2400" dirty="0"/>
              <a:t>Fractional quantum magneto-electric effect</a:t>
            </a:r>
          </a:p>
          <a:p>
            <a:r>
              <a:rPr lang="en-US" sz="2400" dirty="0"/>
              <a:t>Engineering non-</a:t>
            </a:r>
            <a:r>
              <a:rPr lang="en-US" sz="2400" dirty="0" err="1"/>
              <a:t>abelian</a:t>
            </a:r>
            <a:r>
              <a:rPr lang="en-US" sz="2400" dirty="0"/>
              <a:t> statistics and </a:t>
            </a:r>
            <a:r>
              <a:rPr lang="en-US" sz="2400" dirty="0" err="1"/>
              <a:t>Majorana</a:t>
            </a:r>
            <a:r>
              <a:rPr lang="en-US" sz="2400" dirty="0"/>
              <a:t> fermion zero-modes</a:t>
            </a:r>
          </a:p>
          <a:p>
            <a:r>
              <a:rPr lang="en-US" sz="2400" dirty="0"/>
              <a:t>Engineering topological phases by proximity coupling</a:t>
            </a:r>
          </a:p>
          <a:p>
            <a:r>
              <a:rPr lang="en-US" sz="2400" dirty="0"/>
              <a:t>Engineering states with </a:t>
            </a:r>
            <a:r>
              <a:rPr lang="en-US" sz="2400" dirty="0" err="1"/>
              <a:t>parafermions</a:t>
            </a:r>
            <a:r>
              <a:rPr lang="en-US" sz="2400" dirty="0"/>
              <a:t> and other exotic excitations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253" y="587182"/>
            <a:ext cx="2400153" cy="16648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r="1658"/>
          <a:stretch/>
        </p:blipFill>
        <p:spPr>
          <a:xfrm>
            <a:off x="6372876" y="597864"/>
            <a:ext cx="2400153" cy="16531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49848" y="2540210"/>
            <a:ext cx="5944788" cy="7824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599669" y="2263272"/>
            <a:ext cx="1978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Neutrons probe</a:t>
            </a:r>
          </a:p>
          <a:p>
            <a:r>
              <a:rPr lang="en-US" dirty="0"/>
              <a:t> correlated TI SmB</a:t>
            </a:r>
            <a:r>
              <a:rPr lang="en-US" baseline="-25000" dirty="0"/>
              <a:t>6</a:t>
            </a:r>
            <a:r>
              <a:rPr lang="en-US" dirty="0"/>
              <a:t>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0598" y="3061860"/>
            <a:ext cx="2715126" cy="185383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49848" y="3837973"/>
            <a:ext cx="5944788" cy="7824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4026" y="4915691"/>
            <a:ext cx="2651698" cy="185505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879519" y="767913"/>
            <a:ext cx="12467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Fuhrman 2015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90300" y="6488668"/>
            <a:ext cx="156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Yazdani</a:t>
            </a:r>
            <a:r>
              <a:rPr lang="en-US" dirty="0"/>
              <a:t> (2014)</a:t>
            </a:r>
          </a:p>
        </p:txBody>
      </p:sp>
    </p:spTree>
    <p:extLst>
      <p:ext uri="{BB962C8B-B14F-4D97-AF65-F5344CB8AC3E}">
        <p14:creationId xmlns:p14="http://schemas.microsoft.com/office/powerpoint/2010/main" val="15940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6" grpId="0" animBg="1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l="8187" t="-299" b="299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874" y="20478"/>
            <a:ext cx="8884811" cy="1143000"/>
          </a:xfrm>
        </p:spPr>
        <p:txBody>
          <a:bodyPr>
            <a:noAutofit/>
          </a:bodyPr>
          <a:lstStyle/>
          <a:p>
            <a:pPr marL="514350" indent="-514350" algn="l">
              <a:buFont typeface="+mj-lt"/>
              <a:buAutoNum type="arabicPeriod" startAt="3"/>
            </a:pPr>
            <a:r>
              <a:rPr lang="en-US" sz="3200" b="1" dirty="0">
                <a:solidFill>
                  <a:srgbClr val="FFFFFF"/>
                </a:solidFill>
              </a:rPr>
              <a:t>Drive &amp; Manipulate Coherence, Entanglement, &amp; Transport for Transformative Technologies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123" y="1475457"/>
            <a:ext cx="6596056" cy="503532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Nanostructured functionality</a:t>
            </a:r>
          </a:p>
          <a:p>
            <a:pPr lvl="1"/>
            <a:r>
              <a:rPr lang="en-US" dirty="0"/>
              <a:t>at the interface between quantum materials</a:t>
            </a:r>
          </a:p>
          <a:p>
            <a:pPr lvl="1"/>
            <a:r>
              <a:rPr lang="en-US" dirty="0"/>
              <a:t>In confined quantum materials</a:t>
            </a:r>
          </a:p>
          <a:p>
            <a:pPr lvl="1"/>
            <a:r>
              <a:rPr lang="en-US" dirty="0"/>
              <a:t>In artificially layered structures</a:t>
            </a:r>
          </a:p>
          <a:p>
            <a:pPr lvl="1"/>
            <a:endParaRPr lang="en-US" dirty="0"/>
          </a:p>
          <a:p>
            <a:r>
              <a:rPr lang="en-US" dirty="0"/>
              <a:t>Quasi-particles transport</a:t>
            </a:r>
          </a:p>
          <a:p>
            <a:pPr lvl="1"/>
            <a:r>
              <a:rPr lang="en-US" dirty="0"/>
              <a:t>Low-loss transport</a:t>
            </a:r>
          </a:p>
          <a:p>
            <a:pPr lvl="1"/>
            <a:r>
              <a:rPr lang="en-US" dirty="0"/>
              <a:t>Coherent transport</a:t>
            </a:r>
          </a:p>
          <a:p>
            <a:pPr lvl="1"/>
            <a:endParaRPr lang="en-US" dirty="0"/>
          </a:p>
          <a:p>
            <a:r>
              <a:rPr lang="en-US" dirty="0"/>
              <a:t>Out of equilibrium</a:t>
            </a:r>
          </a:p>
          <a:p>
            <a:pPr lvl="1"/>
            <a:r>
              <a:rPr lang="en-US" dirty="0"/>
              <a:t>Writing bits with photons</a:t>
            </a:r>
          </a:p>
          <a:p>
            <a:pPr lvl="1"/>
            <a:r>
              <a:rPr lang="en-US" dirty="0"/>
              <a:t>Switched quantum matter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62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14760"/>
            <a:ext cx="9144000" cy="1143000"/>
          </a:xfrm>
        </p:spPr>
        <p:txBody>
          <a:bodyPr>
            <a:noAutofit/>
          </a:bodyPr>
          <a:lstStyle/>
          <a:p>
            <a:pPr marL="514350" indent="-514350" algn="l">
              <a:buFont typeface="+mj-lt"/>
              <a:buAutoNum type="alphaUcPeriod"/>
            </a:pPr>
            <a:r>
              <a:rPr lang="en-US" sz="3200" b="1" dirty="0">
                <a:solidFill>
                  <a:srgbClr val="008000"/>
                </a:solidFill>
              </a:rPr>
              <a:t>Employ </a:t>
            </a:r>
            <a:r>
              <a:rPr lang="en-US" sz="3200" b="1" dirty="0" err="1">
                <a:solidFill>
                  <a:srgbClr val="008000"/>
                </a:solidFill>
              </a:rPr>
              <a:t>nanoscale</a:t>
            </a:r>
            <a:r>
              <a:rPr lang="en-US" sz="3200" b="1" dirty="0">
                <a:solidFill>
                  <a:srgbClr val="008000"/>
                </a:solidFill>
              </a:rPr>
              <a:t> structuring to elucidate &amp; exploit quantum coherence &amp; entanglement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8038"/>
            <a:ext cx="5711517" cy="550300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Control the character of electrons in quantum materials</a:t>
            </a:r>
          </a:p>
          <a:p>
            <a:r>
              <a:rPr lang="en-US" dirty="0"/>
              <a:t>Use electrostatic gating to adjust the electron density without disorder. </a:t>
            </a:r>
          </a:p>
          <a:p>
            <a:r>
              <a:rPr lang="en-US" dirty="0"/>
              <a:t>Use layered structures such as moiré solids for rational design of </a:t>
            </a:r>
            <a:r>
              <a:rPr lang="en-US" dirty="0" err="1"/>
              <a:t>bandstructures</a:t>
            </a:r>
            <a:r>
              <a:rPr lang="en-US" dirty="0"/>
              <a:t> and their filling.</a:t>
            </a:r>
          </a:p>
          <a:p>
            <a:r>
              <a:rPr lang="en-US" dirty="0"/>
              <a:t>Tune electronic interactions through </a:t>
            </a:r>
            <a:r>
              <a:rPr lang="en-US" dirty="0" err="1"/>
              <a:t>nano</a:t>
            </a:r>
            <a:r>
              <a:rPr lang="en-US" dirty="0"/>
              <a:t> structuring</a:t>
            </a:r>
          </a:p>
          <a:p>
            <a:r>
              <a:rPr lang="en-US" dirty="0"/>
              <a:t>Confine electrons to surfaces where it is easier to modulate anisotropic interactions.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74880" y="2007219"/>
            <a:ext cx="2669005" cy="23655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2971138"/>
            <a:ext cx="5711517" cy="11567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3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677" y="-6120"/>
            <a:ext cx="9040324" cy="1143000"/>
          </a:xfrm>
        </p:spPr>
        <p:txBody>
          <a:bodyPr>
            <a:noAutofit/>
          </a:bodyPr>
          <a:lstStyle/>
          <a:p>
            <a:pPr marL="514350" indent="-514350" algn="l">
              <a:buFont typeface="+mj-lt"/>
              <a:buAutoNum type="alphaUcPeriod" startAt="2"/>
            </a:pPr>
            <a:r>
              <a:rPr lang="en-US" sz="3600" b="1" dirty="0">
                <a:solidFill>
                  <a:srgbClr val="008000"/>
                </a:solidFill>
              </a:rPr>
              <a:t>Understand transport in quantum materials &amp; expose the technological potential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443" y="1324398"/>
            <a:ext cx="5702877" cy="52578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Spin-orbit torques to read and write information</a:t>
            </a:r>
          </a:p>
          <a:p>
            <a:r>
              <a:rPr lang="en-US" dirty="0"/>
              <a:t>Topological </a:t>
            </a:r>
            <a:r>
              <a:rPr lang="en-US" dirty="0" err="1"/>
              <a:t>magnon</a:t>
            </a:r>
            <a:r>
              <a:rPr lang="en-US" dirty="0"/>
              <a:t> band structures for quantum transport</a:t>
            </a:r>
          </a:p>
          <a:p>
            <a:r>
              <a:rPr lang="en-US" dirty="0"/>
              <a:t>Store and transport energy and information in </a:t>
            </a:r>
            <a:r>
              <a:rPr lang="en-US" dirty="0" err="1"/>
              <a:t>antiferromagnets</a:t>
            </a:r>
            <a:endParaRPr lang="en-US" dirty="0"/>
          </a:p>
          <a:p>
            <a:r>
              <a:rPr lang="en-US" dirty="0"/>
              <a:t>lossless transport through magnetic condensates</a:t>
            </a:r>
          </a:p>
          <a:p>
            <a:r>
              <a:rPr lang="en-US" dirty="0" err="1"/>
              <a:t>Skyrmions</a:t>
            </a:r>
            <a:r>
              <a:rPr lang="en-US" dirty="0"/>
              <a:t> for information storage and transport</a:t>
            </a:r>
          </a:p>
          <a:p>
            <a:r>
              <a:rPr lang="en-US" dirty="0"/>
              <a:t>Valley index quantum transport</a:t>
            </a:r>
          </a:p>
          <a:p>
            <a:r>
              <a:rPr lang="en-US" dirty="0"/>
              <a:t>Transport in moiré patterned solids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610" y="3390726"/>
            <a:ext cx="3074390" cy="22272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861" y="3304586"/>
            <a:ext cx="2839139" cy="25228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57140" y="5818168"/>
            <a:ext cx="2235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Nakatsuji</a:t>
            </a:r>
            <a:r>
              <a:rPr lang="en-US" dirty="0"/>
              <a:t> et al. (2016)</a:t>
            </a:r>
          </a:p>
        </p:txBody>
      </p:sp>
      <p:sp>
        <p:nvSpPr>
          <p:cNvPr id="7" name="Rectangle 6"/>
          <p:cNvSpPr/>
          <p:nvPr/>
        </p:nvSpPr>
        <p:spPr>
          <a:xfrm>
            <a:off x="379443" y="3005159"/>
            <a:ext cx="5702877" cy="8278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4861" y="1371587"/>
            <a:ext cx="2764036" cy="17742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4861" y="992410"/>
            <a:ext cx="2725016" cy="215338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6733" y="2177323"/>
            <a:ext cx="5702877" cy="8278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2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79" y="-69120"/>
            <a:ext cx="9002524" cy="1143000"/>
          </a:xfrm>
        </p:spPr>
        <p:txBody>
          <a:bodyPr>
            <a:noAutofit/>
          </a:bodyPr>
          <a:lstStyle/>
          <a:p>
            <a:pPr marL="514350" indent="-514350" algn="l">
              <a:buFont typeface="+mj-lt"/>
              <a:buAutoNum type="alphaUcPeriod" startAt="3"/>
            </a:pPr>
            <a:r>
              <a:rPr lang="en-US" sz="3200" b="1" dirty="0">
                <a:solidFill>
                  <a:srgbClr val="008000"/>
                </a:solidFill>
              </a:rPr>
              <a:t>Dynamically visualize and manipulate quantum materials, harnessing coherence &amp; entanglement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767" y="1254600"/>
            <a:ext cx="5435048" cy="55278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Access metastable states of matter </a:t>
            </a:r>
          </a:p>
          <a:p>
            <a:r>
              <a:rPr lang="en-US" dirty="0"/>
              <a:t>Explore </a:t>
            </a:r>
            <a:r>
              <a:rPr lang="en-US" dirty="0" err="1"/>
              <a:t>thermalization</a:t>
            </a:r>
            <a:r>
              <a:rPr lang="en-US" dirty="0"/>
              <a:t> of interacting quantum matter</a:t>
            </a:r>
          </a:p>
          <a:p>
            <a:r>
              <a:rPr lang="en-US" dirty="0"/>
              <a:t>Create novel states of matter driven by the strong time dependent fields of pulsed light.</a:t>
            </a:r>
          </a:p>
          <a:p>
            <a:r>
              <a:rPr lang="en-US" dirty="0"/>
              <a:t>Form entangled states between defects in pristine solids, which act as isolated atoms</a:t>
            </a:r>
          </a:p>
          <a:p>
            <a:r>
              <a:rPr lang="en-US" dirty="0"/>
              <a:t>New theoretical methods to understand and control interacting quantum materials in the time domain.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268" y="3609177"/>
            <a:ext cx="2386791" cy="25342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588" y="1582034"/>
            <a:ext cx="2443439" cy="17860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5767" y="3708253"/>
            <a:ext cx="5564146" cy="11680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4084" y="2540210"/>
            <a:ext cx="5564146" cy="11680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382384" y="1582034"/>
            <a:ext cx="1390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Wang (2013)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06888" y="3518458"/>
            <a:ext cx="1514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Defects in </a:t>
            </a:r>
            <a:r>
              <a:rPr lang="en-US" dirty="0" err="1">
                <a:solidFill>
                  <a:srgbClr val="FFFFFF"/>
                </a:solidFill>
              </a:rPr>
              <a:t>SiC</a:t>
            </a:r>
            <a:r>
              <a:rPr lang="en-US" dirty="0">
                <a:solidFill>
                  <a:srgbClr val="FFFFFF"/>
                </a:solidFill>
              </a:rPr>
              <a:t>: </a:t>
            </a:r>
          </a:p>
          <a:p>
            <a:r>
              <a:rPr lang="en-US" dirty="0">
                <a:solidFill>
                  <a:srgbClr val="FFFFFF"/>
                </a:solidFill>
              </a:rPr>
              <a:t>Falk (2013)</a:t>
            </a:r>
          </a:p>
        </p:txBody>
      </p:sp>
    </p:spTree>
    <p:extLst>
      <p:ext uri="{BB962C8B-B14F-4D97-AF65-F5344CB8AC3E}">
        <p14:creationId xmlns:p14="http://schemas.microsoft.com/office/powerpoint/2010/main" val="1903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3839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/>
              <a:t>Quantum Materials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6872" y="986200"/>
            <a:ext cx="5105109" cy="5871800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Quantum mechanics beyond the atom</a:t>
            </a:r>
          </a:p>
          <a:p>
            <a:pPr lvl="1"/>
            <a:r>
              <a:rPr lang="en-US" dirty="0"/>
              <a:t>Quantization, quantum fluctuations, coherence, &amp; tunneling  at </a:t>
            </a:r>
            <a:r>
              <a:rPr lang="en-US" dirty="0" err="1"/>
              <a:t>mesoscopic</a:t>
            </a:r>
            <a:r>
              <a:rPr lang="en-US" dirty="0"/>
              <a:t> or macroscopic length scales</a:t>
            </a:r>
          </a:p>
          <a:p>
            <a:pPr lvl="1"/>
            <a:r>
              <a:rPr lang="en-US" dirty="0"/>
              <a:t>Superconductivity, BEC, Quantum spin liquid, Topological insulators, Dirac and </a:t>
            </a:r>
            <a:r>
              <a:rPr lang="en-US" dirty="0" err="1"/>
              <a:t>Weyl</a:t>
            </a:r>
            <a:r>
              <a:rPr lang="en-US" dirty="0"/>
              <a:t> materials, spin-orbital liquid</a:t>
            </a:r>
          </a:p>
          <a:p>
            <a:r>
              <a:rPr lang="en-US" b="1" dirty="0"/>
              <a:t>Fundamental challenge</a:t>
            </a:r>
          </a:p>
          <a:p>
            <a:pPr lvl="1"/>
            <a:r>
              <a:rPr lang="en-US" dirty="0"/>
              <a:t>Discover, Create, classify, understand, &amp; control qualitatively new quantum states of matter</a:t>
            </a:r>
          </a:p>
          <a:p>
            <a:r>
              <a:rPr lang="en-US" b="1" dirty="0"/>
              <a:t>Energy relevant technology </a:t>
            </a:r>
          </a:p>
          <a:p>
            <a:pPr lvl="1"/>
            <a:r>
              <a:rPr lang="en-US" dirty="0"/>
              <a:t>Lossless transmission, generation &amp; transduction</a:t>
            </a:r>
          </a:p>
          <a:p>
            <a:pPr lvl="1"/>
            <a:r>
              <a:rPr lang="en-US" dirty="0"/>
              <a:t>Novel material responses for energy efficiency and sensing </a:t>
            </a:r>
          </a:p>
          <a:p>
            <a:pPr lvl="1"/>
            <a:r>
              <a:rPr lang="en-US" dirty="0"/>
              <a:t>Energy efficient information storage &amp; processing</a:t>
            </a:r>
          </a:p>
          <a:p>
            <a:pPr lvl="1"/>
            <a:r>
              <a:rPr lang="en-US" dirty="0"/>
              <a:t>Quantum information processing based on collective quasi-particles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kagome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55320"/>
            <a:ext cx="2137974" cy="16026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4941" r="9018"/>
          <a:stretch/>
        </p:blipFill>
        <p:spPr>
          <a:xfrm>
            <a:off x="-15680" y="1985216"/>
            <a:ext cx="2028230" cy="27992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61787"/>
          <a:stretch/>
        </p:blipFill>
        <p:spPr>
          <a:xfrm>
            <a:off x="7324351" y="0"/>
            <a:ext cx="1835328" cy="20686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9564" y="2732329"/>
            <a:ext cx="1819650" cy="12783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6507" y="5167204"/>
            <a:ext cx="2072707" cy="16907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27297" r="26423"/>
          <a:stretch/>
        </p:blipFill>
        <p:spPr>
          <a:xfrm>
            <a:off x="-15679" y="0"/>
            <a:ext cx="1832433" cy="157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37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rcRect r="1397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758"/>
            <a:ext cx="8579884" cy="1143000"/>
          </a:xfrm>
        </p:spPr>
        <p:txBody>
          <a:bodyPr>
            <a:noAutofit/>
          </a:bodyPr>
          <a:lstStyle/>
          <a:p>
            <a:pPr marL="514350" indent="-514350" algn="l">
              <a:buFont typeface="+mj-lt"/>
              <a:buAutoNum type="arabicPeriod" startAt="4"/>
            </a:pPr>
            <a:r>
              <a:rPr lang="en-US" sz="3200" b="1" dirty="0">
                <a:solidFill>
                  <a:srgbClr val="FF0000"/>
                </a:solidFill>
              </a:rPr>
              <a:t>Design Revolutionary Tools </a:t>
            </a:r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>for Synthesis, Characterization, &amp; Modeling to Accelerate Discovery &amp; Deployment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743" y="1600200"/>
            <a:ext cx="6652753" cy="4525963"/>
          </a:xfrm>
        </p:spPr>
        <p:txBody>
          <a:bodyPr>
            <a:normAutofit/>
          </a:bodyPr>
          <a:lstStyle/>
          <a:p>
            <a:r>
              <a:rPr lang="en-US" dirty="0"/>
              <a:t>Progress in all PRDs driven by ability to make, measure, and model</a:t>
            </a:r>
          </a:p>
          <a:p>
            <a:endParaRPr lang="en-US" dirty="0"/>
          </a:p>
          <a:p>
            <a:r>
              <a:rPr lang="en-US" dirty="0"/>
              <a:t>Impacts on applications</a:t>
            </a:r>
          </a:p>
          <a:p>
            <a:pPr lvl="1"/>
            <a:r>
              <a:rPr lang="en-US" dirty="0"/>
              <a:t>New quantum materials faster</a:t>
            </a:r>
          </a:p>
          <a:p>
            <a:pPr lvl="1"/>
            <a:r>
              <a:rPr lang="en-US" dirty="0"/>
              <a:t>Diagnose operating device</a:t>
            </a:r>
          </a:p>
          <a:p>
            <a:pPr lvl="1"/>
            <a:r>
              <a:rPr lang="en-US" dirty="0"/>
              <a:t>Predict behavior of heterogeneous strongly interacting quantum systems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98558" y="1407417"/>
            <a:ext cx="2019566" cy="172931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98558" y="3288885"/>
            <a:ext cx="2026925" cy="32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4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57" y="101838"/>
            <a:ext cx="8967967" cy="1143000"/>
          </a:xfrm>
        </p:spPr>
        <p:txBody>
          <a:bodyPr>
            <a:noAutofit/>
          </a:bodyPr>
          <a:lstStyle/>
          <a:p>
            <a:pPr marL="742950" indent="-742950">
              <a:buFont typeface="+mj-lt"/>
              <a:buAutoNum type="alphaUcPeriod"/>
            </a:pPr>
            <a:r>
              <a:rPr lang="en-US" sz="3600" b="1" dirty="0">
                <a:solidFill>
                  <a:srgbClr val="008000"/>
                </a:solidFill>
              </a:rPr>
              <a:t>Enhanced synthesis of quantum materials; from bulk crystals to single atomic layers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766" y="1600200"/>
            <a:ext cx="5970707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Establish generalized rules of assembly for complex materials</a:t>
            </a:r>
          </a:p>
          <a:p>
            <a:pPr lvl="1"/>
            <a:r>
              <a:rPr lang="en-US" dirty="0"/>
              <a:t>Towards materials by design</a:t>
            </a:r>
          </a:p>
          <a:p>
            <a:pPr lvl="1"/>
            <a:endParaRPr lang="en-US" dirty="0"/>
          </a:p>
          <a:p>
            <a:r>
              <a:rPr lang="en-US" dirty="0"/>
              <a:t>New methodologies and new tools</a:t>
            </a:r>
          </a:p>
          <a:p>
            <a:pPr lvl="1"/>
            <a:r>
              <a:rPr lang="en-US" dirty="0"/>
              <a:t>Extend the physical regimes for synthesis </a:t>
            </a:r>
          </a:p>
          <a:p>
            <a:pPr lvl="1"/>
            <a:r>
              <a:rPr lang="en-US" dirty="0"/>
              <a:t>Establish methods to tailor local structure</a:t>
            </a:r>
          </a:p>
          <a:p>
            <a:pPr lvl="1"/>
            <a:r>
              <a:rPr lang="en-US" dirty="0"/>
              <a:t>Access kinetically trapped compounds</a:t>
            </a:r>
          </a:p>
          <a:p>
            <a:pPr lvl="1"/>
            <a:endParaRPr lang="en-US" dirty="0"/>
          </a:p>
          <a:p>
            <a:r>
              <a:rPr lang="en-US" dirty="0"/>
              <a:t>Expand the scope of exploratory synthesis</a:t>
            </a:r>
          </a:p>
          <a:p>
            <a:pPr lvl="1"/>
            <a:r>
              <a:rPr lang="en-US" dirty="0"/>
              <a:t>experimentally driven exploratory synthesis</a:t>
            </a:r>
          </a:p>
          <a:p>
            <a:pPr lvl="1"/>
            <a:r>
              <a:rPr lang="en-US" dirty="0"/>
              <a:t>Accelerated discovery of new materials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9645" y="3458768"/>
            <a:ext cx="2408667" cy="17905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646" y="1801858"/>
            <a:ext cx="2408666" cy="14238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52643" y="3492727"/>
            <a:ext cx="8165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BiFeO</a:t>
            </a:r>
            <a:r>
              <a:rPr lang="en-US" sz="1600" baseline="-25000" dirty="0">
                <a:solidFill>
                  <a:srgbClr val="FFFFFF"/>
                </a:solidFill>
              </a:rPr>
              <a:t>3</a:t>
            </a:r>
          </a:p>
          <a:p>
            <a:r>
              <a:rPr lang="en-US" sz="1600" dirty="0">
                <a:solidFill>
                  <a:srgbClr val="FFFFFF"/>
                </a:solidFill>
              </a:rPr>
              <a:t>Cheong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52643" y="2629615"/>
            <a:ext cx="11721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YBa</a:t>
            </a:r>
            <a:r>
              <a:rPr lang="en-US" sz="1600" baseline="-25000" dirty="0">
                <a:solidFill>
                  <a:srgbClr val="FFFFFF"/>
                </a:solidFill>
              </a:rPr>
              <a:t>2</a:t>
            </a:r>
            <a:r>
              <a:rPr lang="en-US" sz="1600" dirty="0">
                <a:solidFill>
                  <a:srgbClr val="FFFFFF"/>
                </a:solidFill>
              </a:rPr>
              <a:t>Cu</a:t>
            </a:r>
            <a:r>
              <a:rPr lang="en-US" sz="1600" baseline="-25000" dirty="0">
                <a:solidFill>
                  <a:srgbClr val="FFFFFF"/>
                </a:solidFill>
              </a:rPr>
              <a:t>3</a:t>
            </a:r>
            <a:r>
              <a:rPr lang="en-US" sz="1600" dirty="0">
                <a:solidFill>
                  <a:srgbClr val="FFFFFF"/>
                </a:solidFill>
              </a:rPr>
              <a:t>O</a:t>
            </a:r>
            <a:r>
              <a:rPr lang="en-US" sz="1600" baseline="-25000" dirty="0">
                <a:solidFill>
                  <a:srgbClr val="FFFFFF"/>
                </a:solidFill>
              </a:rPr>
              <a:t>7-δ</a:t>
            </a:r>
          </a:p>
          <a:p>
            <a:r>
              <a:rPr lang="en-US" sz="1600" dirty="0">
                <a:solidFill>
                  <a:srgbClr val="FFFFFF"/>
                </a:solidFill>
              </a:rPr>
              <a:t>Liang</a:t>
            </a:r>
          </a:p>
        </p:txBody>
      </p:sp>
    </p:spTree>
    <p:extLst>
      <p:ext uri="{BB962C8B-B14F-4D97-AF65-F5344CB8AC3E}">
        <p14:creationId xmlns:p14="http://schemas.microsoft.com/office/powerpoint/2010/main" val="35088047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7362"/>
            <a:ext cx="8993886" cy="1143000"/>
          </a:xfrm>
        </p:spPr>
        <p:txBody>
          <a:bodyPr>
            <a:normAutofit fontScale="90000"/>
          </a:bodyPr>
          <a:lstStyle/>
          <a:p>
            <a:pPr marL="742950" indent="-742950">
              <a:buFont typeface="+mj-lt"/>
              <a:buAutoNum type="alphaUcPeriod" startAt="2"/>
            </a:pPr>
            <a:r>
              <a:rPr lang="en-US" b="1" dirty="0">
                <a:solidFill>
                  <a:srgbClr val="008000"/>
                </a:solidFill>
              </a:rPr>
              <a:t>New windows into quantum materials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85638"/>
            <a:ext cx="5357291" cy="5689800"/>
          </a:xfrm>
        </p:spPr>
        <p:txBody>
          <a:bodyPr>
            <a:normAutofit fontScale="62500" lnSpcReduction="2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Enhanced efficiency, speed and resolution for spectroscopic probes of response functions with THz to X-ray light, neutrons &amp; electrons</a:t>
            </a:r>
          </a:p>
          <a:p>
            <a:pPr>
              <a:spcAft>
                <a:spcPts val="600"/>
              </a:spcAft>
            </a:pPr>
            <a:r>
              <a:rPr lang="en-US" dirty="0"/>
              <a:t>Real-time and real-space imaging to capture quantum materials in situ and in operando</a:t>
            </a:r>
          </a:p>
          <a:p>
            <a:pPr>
              <a:spcAft>
                <a:spcPts val="600"/>
              </a:spcAft>
            </a:pPr>
            <a:r>
              <a:rPr lang="en-US" dirty="0"/>
              <a:t>Multi-dimensional spectroscopies from THz to multi-</a:t>
            </a:r>
            <a:r>
              <a:rPr lang="en-US" dirty="0" err="1"/>
              <a:t>keV</a:t>
            </a:r>
            <a:r>
              <a:rPr lang="en-US" dirty="0"/>
              <a:t>.</a:t>
            </a:r>
          </a:p>
          <a:p>
            <a:pPr>
              <a:spcAft>
                <a:spcPts val="600"/>
              </a:spcAft>
            </a:pPr>
            <a:r>
              <a:rPr lang="en-US" dirty="0"/>
              <a:t>Probe solid state quantum entanglement in spin and orbital sectors</a:t>
            </a:r>
          </a:p>
          <a:p>
            <a:pPr>
              <a:spcAft>
                <a:spcPts val="600"/>
              </a:spcAft>
            </a:pPr>
            <a:r>
              <a:rPr lang="en-US" dirty="0"/>
              <a:t>Access to new phases of matter using extreme electric and magnetic field, stress, and pressure</a:t>
            </a:r>
          </a:p>
          <a:p>
            <a:pPr>
              <a:spcAft>
                <a:spcPts val="600"/>
              </a:spcAft>
            </a:pPr>
            <a:r>
              <a:rPr lang="en-US" dirty="0"/>
              <a:t>X-ray and neutron scattering under extreme electric and magnetic field, stress, and pressure</a:t>
            </a:r>
          </a:p>
          <a:p>
            <a:pPr>
              <a:spcAft>
                <a:spcPts val="600"/>
              </a:spcAft>
            </a:pPr>
            <a:r>
              <a:rPr lang="en-US" dirty="0"/>
              <a:t>Big Data: Better algorithms and data sharing approaches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4252" y="985638"/>
            <a:ext cx="2907889" cy="27901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64252" y="800972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LCLS - XFEL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2064" y="3673718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High Harmonic soft x-rays </a:t>
            </a:r>
          </a:p>
        </p:txBody>
      </p:sp>
      <p:pic>
        <p:nvPicPr>
          <p:cNvPr id="7" name="Picture 2" descr="C:\Users\2l1\Work\My Presentations\IGERT_INS\seq_det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384" y="4299973"/>
            <a:ext cx="2743394" cy="182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9384" y="4121555"/>
            <a:ext cx="2743394" cy="25538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7199" y="1746394"/>
            <a:ext cx="5189940" cy="725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57199" y="4586427"/>
            <a:ext cx="5189940" cy="725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7199" y="5402731"/>
            <a:ext cx="5189940" cy="725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57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1143000"/>
          </a:xfrm>
        </p:spPr>
        <p:txBody>
          <a:bodyPr>
            <a:noAutofit/>
          </a:bodyPr>
          <a:lstStyle/>
          <a:p>
            <a:pPr marL="514350" indent="-514350" algn="l">
              <a:buFont typeface="+mj-lt"/>
              <a:buAutoNum type="alphaUcPeriod" startAt="3"/>
            </a:pPr>
            <a:r>
              <a:rPr lang="en-US" sz="3200" b="1" dirty="0">
                <a:solidFill>
                  <a:srgbClr val="008000"/>
                </a:solidFill>
              </a:rPr>
              <a:t>Develop efficient theoretical methods for </a:t>
            </a:r>
            <a:br>
              <a:rPr lang="en-US" sz="3200" b="1" dirty="0">
                <a:solidFill>
                  <a:srgbClr val="008000"/>
                </a:solidFill>
              </a:rPr>
            </a:br>
            <a:r>
              <a:rPr lang="en-US" sz="3200" b="1" dirty="0">
                <a:solidFill>
                  <a:srgbClr val="008000"/>
                </a:solidFill>
              </a:rPr>
              <a:t>quantum materials beyond 1-electron paradigms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95" y="1425600"/>
            <a:ext cx="6636431" cy="51840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Tensor Networks (DMRG, PEPS, MERA)</a:t>
            </a:r>
          </a:p>
          <a:p>
            <a:pPr>
              <a:spcAft>
                <a:spcPts val="600"/>
              </a:spcAft>
            </a:pPr>
            <a:r>
              <a:rPr lang="en-US" dirty="0"/>
              <a:t>Quantum Monte Carlo </a:t>
            </a:r>
          </a:p>
          <a:p>
            <a:pPr>
              <a:spcAft>
                <a:spcPts val="600"/>
              </a:spcAft>
            </a:pPr>
            <a:r>
              <a:rPr lang="en-US" dirty="0"/>
              <a:t>Simulate lattice gauge theories</a:t>
            </a:r>
          </a:p>
          <a:p>
            <a:pPr>
              <a:spcAft>
                <a:spcPts val="600"/>
              </a:spcAft>
            </a:pPr>
            <a:r>
              <a:rPr lang="en-US" dirty="0"/>
              <a:t>Interacting quantum matter far from equilibrium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0018" y="1108020"/>
            <a:ext cx="2313983" cy="18086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528"/>
          <a:stretch/>
        </p:blipFill>
        <p:spPr>
          <a:xfrm>
            <a:off x="6615190" y="3481329"/>
            <a:ext cx="2405469" cy="14910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07587" y="3081219"/>
            <a:ext cx="692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PEPS</a:t>
            </a:r>
          </a:p>
        </p:txBody>
      </p:sp>
      <p:sp>
        <p:nvSpPr>
          <p:cNvPr id="4" name="Rectangle 3"/>
          <p:cNvSpPr/>
          <p:nvPr/>
        </p:nvSpPr>
        <p:spPr>
          <a:xfrm>
            <a:off x="6465684" y="3878356"/>
            <a:ext cx="328849" cy="35154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99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-253971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6600"/>
                </a:solidFill>
              </a:rPr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765" y="933815"/>
            <a:ext cx="8686801" cy="4095360"/>
          </a:xfrm>
        </p:spPr>
        <p:txBody>
          <a:bodyPr>
            <a:noAutofit/>
          </a:bodyPr>
          <a:lstStyle/>
          <a:p>
            <a:r>
              <a:rPr lang="en-US" sz="2800" dirty="0"/>
              <a:t>In the quest to shape materials to our needs we reach the atomic scale where quantum physics drives function</a:t>
            </a:r>
          </a:p>
          <a:p>
            <a:r>
              <a:rPr lang="en-US" sz="2800" dirty="0"/>
              <a:t>Basic science can unlock the potential of quantum materials for energy and information</a:t>
            </a:r>
          </a:p>
          <a:p>
            <a:r>
              <a:rPr lang="en-US" sz="2800" dirty="0"/>
              <a:t>The science is transforming our understanding of matter with broad impacts on physical sciences</a:t>
            </a:r>
          </a:p>
          <a:p>
            <a:r>
              <a:rPr lang="en-US" sz="2800" dirty="0"/>
              <a:t>As we master the quantum realm technology is transformed</a:t>
            </a:r>
          </a:p>
        </p:txBody>
      </p:sp>
      <p:sp>
        <p:nvSpPr>
          <p:cNvPr id="4" name="Rectangle 3"/>
          <p:cNvSpPr/>
          <p:nvPr/>
        </p:nvSpPr>
        <p:spPr>
          <a:xfrm>
            <a:off x="1454921" y="4910869"/>
            <a:ext cx="6237605" cy="153888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                </a:t>
            </a:r>
            <a:r>
              <a:rPr lang="en-US" sz="2800" b="1" u="sng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Quantum Materials:</a:t>
            </a:r>
            <a:r>
              <a:rPr lang="en-US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</a:p>
          <a:p>
            <a:pPr marL="457200" indent="-457200">
              <a:buFont typeface="Arial"/>
              <a:buChar char="•"/>
            </a:pPr>
            <a:r>
              <a:rPr lang="en-US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Profound scientific challenges</a:t>
            </a:r>
          </a:p>
          <a:p>
            <a:pPr marL="457200" indent="-457200">
              <a:buFont typeface="Arial"/>
              <a:buChar char="•"/>
            </a:pPr>
            <a:r>
              <a:rPr lang="en-US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Transformative technological impacts</a:t>
            </a:r>
          </a:p>
        </p:txBody>
      </p:sp>
    </p:spTree>
    <p:extLst>
      <p:ext uri="{BB962C8B-B14F-4D97-AF65-F5344CB8AC3E}">
        <p14:creationId xmlns:p14="http://schemas.microsoft.com/office/powerpoint/2010/main" val="38615151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80389"/>
            <a:ext cx="8229600" cy="1143000"/>
          </a:xfrm>
        </p:spPr>
        <p:txBody>
          <a:bodyPr/>
          <a:lstStyle/>
          <a:p>
            <a:r>
              <a:rPr lang="en-US" b="1" dirty="0"/>
              <a:t>Priority Research Direction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55" y="722568"/>
            <a:ext cx="4213943" cy="1160486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Ø"/>
            </a:pPr>
            <a:r>
              <a:rPr lang="en-US" sz="2000" b="1" dirty="0">
                <a:solidFill>
                  <a:srgbClr val="FF6600"/>
                </a:solidFill>
              </a:rPr>
              <a:t>Control &amp; Exploit Electronic Interactions for Design of Materials with Novel Functionality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6185"/>
          <a:stretch/>
        </p:blipFill>
        <p:spPr>
          <a:xfrm>
            <a:off x="243382" y="1789792"/>
            <a:ext cx="1872680" cy="18653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0400" y="1898329"/>
            <a:ext cx="2155437" cy="17276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9914" y="1759648"/>
            <a:ext cx="1698803" cy="1739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3557" y="1788844"/>
            <a:ext cx="1627724" cy="1829579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30695" y="3679037"/>
            <a:ext cx="4351458" cy="15473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Ø"/>
            </a:pPr>
            <a:r>
              <a:rPr lang="en-US" sz="2000" b="1" dirty="0">
                <a:solidFill>
                  <a:srgbClr val="FF0000"/>
                </a:solidFill>
              </a:rPr>
              <a:t>Drive &amp; manipulate quantum behavior (coherence, entanglement, &amp; transport) for transformative technologies </a:t>
            </a:r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024448" y="729864"/>
            <a:ext cx="4055685" cy="8159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Ø"/>
            </a:pPr>
            <a:r>
              <a:rPr lang="en-US" sz="2000" b="1" dirty="0">
                <a:solidFill>
                  <a:srgbClr val="FF0000"/>
                </a:solidFill>
              </a:rPr>
              <a:t>Harness topological quantum states for disruptive functionalities </a:t>
            </a:r>
          </a:p>
          <a:p>
            <a:pPr marL="0" indent="0">
              <a:buFont typeface="Arial"/>
              <a:buNone/>
            </a:pPr>
            <a:endParaRPr lang="en-US" sz="2000" b="1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941997" y="3693629"/>
            <a:ext cx="4202004" cy="1430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Ø"/>
            </a:pPr>
            <a:r>
              <a:rPr lang="en-US" sz="2000" b="1" dirty="0">
                <a:solidFill>
                  <a:srgbClr val="FF0000"/>
                </a:solidFill>
              </a:rPr>
              <a:t>Design revolutionary tools for synthesis, characterization, &amp; modeling to accelerate discovery &amp; technological deployment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clrChange>
              <a:clrFrom>
                <a:srgbClr val="FAF5E4"/>
              </a:clrFrom>
              <a:clrTo>
                <a:srgbClr val="FAF5E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9341" y="5225897"/>
            <a:ext cx="1504811" cy="13347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7400" y="5308821"/>
            <a:ext cx="1466757" cy="1150451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9"/>
          <a:stretch>
            <a:fillRect/>
          </a:stretch>
        </p:blipFill>
        <p:spPr>
          <a:xfrm>
            <a:off x="0" y="5308821"/>
            <a:ext cx="1496324" cy="13578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/>
          <a:srcRect r="24913"/>
          <a:stretch/>
        </p:blipFill>
        <p:spPr>
          <a:xfrm>
            <a:off x="7839279" y="5027032"/>
            <a:ext cx="1304722" cy="1639659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11"/>
          <a:stretch>
            <a:fillRect/>
          </a:stretch>
        </p:blipFill>
        <p:spPr>
          <a:xfrm rot="5400000">
            <a:off x="4922260" y="5308821"/>
            <a:ext cx="1714028" cy="11504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26035" y="5124165"/>
            <a:ext cx="1387758" cy="154252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686800" y="5146062"/>
            <a:ext cx="457201" cy="1846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839201" y="6094016"/>
            <a:ext cx="304800" cy="1846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11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382" y="1255820"/>
            <a:ext cx="2720155" cy="24890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6096"/>
            <a:ext cx="8229600" cy="1143000"/>
          </a:xfrm>
        </p:spPr>
        <p:txBody>
          <a:bodyPr/>
          <a:lstStyle/>
          <a:p>
            <a:r>
              <a:rPr lang="en-US" b="1" dirty="0"/>
              <a:t>A Focus on Quantum Materials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08" y="1255820"/>
            <a:ext cx="8530991" cy="560218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Scientific Excitement</a:t>
            </a:r>
          </a:p>
          <a:p>
            <a:pPr lvl="1">
              <a:spcBef>
                <a:spcPts val="0"/>
              </a:spcBef>
            </a:pPr>
            <a:r>
              <a:rPr lang="en-US" dirty="0"/>
              <a:t>Copper; then iron superconductivity </a:t>
            </a:r>
          </a:p>
          <a:p>
            <a:pPr lvl="1">
              <a:spcBef>
                <a:spcPts val="0"/>
              </a:spcBef>
            </a:pPr>
            <a:r>
              <a:rPr lang="en-US" dirty="0"/>
              <a:t>Richness of quantum magnetism </a:t>
            </a:r>
          </a:p>
          <a:p>
            <a:pPr lvl="1">
              <a:spcBef>
                <a:spcPts val="0"/>
              </a:spcBef>
            </a:pPr>
            <a:r>
              <a:rPr lang="en-US" dirty="0"/>
              <a:t>Surprising impacts of topology</a:t>
            </a:r>
          </a:p>
          <a:p>
            <a:pPr lvl="1">
              <a:spcBef>
                <a:spcPts val="0"/>
              </a:spcBef>
            </a:pPr>
            <a:r>
              <a:rPr lang="en-US" dirty="0"/>
              <a:t>Topology &amp; interactions</a:t>
            </a:r>
          </a:p>
          <a:p>
            <a:pPr>
              <a:spcBef>
                <a:spcPts val="0"/>
              </a:spcBef>
            </a:pPr>
            <a:r>
              <a:rPr lang="en-US" dirty="0"/>
              <a:t>Public &amp; Private funding</a:t>
            </a:r>
          </a:p>
          <a:p>
            <a:pPr lvl="1">
              <a:spcBef>
                <a:spcPts val="0"/>
              </a:spcBef>
            </a:pPr>
            <a:r>
              <a:rPr lang="en-US" dirty="0"/>
              <a:t>Univ. &amp; Gov. Labs. start quantum materials groups</a:t>
            </a:r>
          </a:p>
          <a:p>
            <a:pPr lvl="1">
              <a:spcBef>
                <a:spcPts val="0"/>
              </a:spcBef>
            </a:pPr>
            <a:r>
              <a:rPr lang="en-US" dirty="0"/>
              <a:t>Network grants in North America, Asia &amp; Europe</a:t>
            </a:r>
          </a:p>
          <a:p>
            <a:pPr lvl="1">
              <a:spcBef>
                <a:spcPts val="0"/>
              </a:spcBef>
            </a:pPr>
            <a:r>
              <a:rPr lang="en-US" dirty="0"/>
              <a:t>Moore foundation invests $90M (EPIQS program)</a:t>
            </a:r>
          </a:p>
          <a:p>
            <a:pPr>
              <a:spcBef>
                <a:spcPts val="0"/>
              </a:spcBef>
            </a:pPr>
            <a:r>
              <a:rPr lang="en-US" dirty="0"/>
              <a:t>DOE: Basic Research Needs Workshop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669" y="1255820"/>
            <a:ext cx="2848331" cy="261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18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280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/>
              <a:t>Elements of Quantum Materials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Materials Synthesis</a:t>
            </a:r>
          </a:p>
          <a:p>
            <a:pPr lvl="1"/>
            <a:r>
              <a:rPr lang="en-US" dirty="0"/>
              <a:t>Exploratory synthesis</a:t>
            </a:r>
          </a:p>
          <a:p>
            <a:pPr lvl="1"/>
            <a:r>
              <a:rPr lang="en-US" dirty="0"/>
              <a:t>single crystal growth</a:t>
            </a:r>
          </a:p>
          <a:p>
            <a:pPr lvl="1"/>
            <a:r>
              <a:rPr lang="en-US" dirty="0"/>
              <a:t>Nanostructured</a:t>
            </a:r>
          </a:p>
          <a:p>
            <a:r>
              <a:rPr lang="en-US" dirty="0"/>
              <a:t> Experimental work</a:t>
            </a:r>
          </a:p>
          <a:p>
            <a:pPr lvl="1"/>
            <a:r>
              <a:rPr lang="en-US" dirty="0"/>
              <a:t>Multifaceted characterization</a:t>
            </a:r>
          </a:p>
          <a:p>
            <a:pPr lvl="1"/>
            <a:r>
              <a:rPr lang="en-US" dirty="0"/>
              <a:t>Advance the experimental methods</a:t>
            </a:r>
          </a:p>
          <a:p>
            <a:pPr lvl="1"/>
            <a:r>
              <a:rPr lang="en-US" dirty="0"/>
              <a:t>Laboratory and facility scale experiments</a:t>
            </a:r>
          </a:p>
          <a:p>
            <a:r>
              <a:rPr lang="en-US" dirty="0"/>
              <a:t>Theory &amp; modeling</a:t>
            </a:r>
          </a:p>
          <a:p>
            <a:pPr lvl="1"/>
            <a:r>
              <a:rPr lang="en-US" dirty="0"/>
              <a:t>Interacting quantum systems (analytical field theory)</a:t>
            </a:r>
          </a:p>
          <a:p>
            <a:pPr lvl="1"/>
            <a:r>
              <a:rPr lang="en-US" dirty="0"/>
              <a:t>Numerical methods for correlated electrons</a:t>
            </a:r>
          </a:p>
          <a:p>
            <a:pPr lvl="1"/>
            <a:r>
              <a:rPr lang="en-US" dirty="0"/>
              <a:t>Density functional theory and extensions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479" y="1200989"/>
            <a:ext cx="3194306" cy="273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15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076" y="-321427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6600"/>
                </a:solidFill>
              </a:rPr>
              <a:t>Quantum BRN Workshop Charge: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489" y="790436"/>
            <a:ext cx="8229600" cy="6067564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Identify basic research needs and priority research directions for quantum materials </a:t>
            </a:r>
            <a:r>
              <a:rPr lang="en-US" dirty="0"/>
              <a:t>with a focus on new, emerging areas with potential for transformative scientific advances and for impact on energy technologies.</a:t>
            </a:r>
          </a:p>
          <a:p>
            <a:pPr lvl="1"/>
            <a:endParaRPr lang="en-US" sz="1600" dirty="0"/>
          </a:p>
          <a:p>
            <a:r>
              <a:rPr lang="en-US" b="1" dirty="0"/>
              <a:t>Questions to be addressed include: </a:t>
            </a:r>
          </a:p>
          <a:p>
            <a:pPr lvl="1"/>
            <a:r>
              <a:rPr lang="en-US" dirty="0"/>
              <a:t>What distinct materials phenomena can arise when ordered electronic states are suppressed by quantum fluctuations?</a:t>
            </a:r>
          </a:p>
          <a:p>
            <a:pPr lvl="1"/>
            <a:r>
              <a:rPr lang="en-US" dirty="0"/>
              <a:t>What experimental and theoretical methods are needed to advance the understanding of quantum materials?</a:t>
            </a:r>
          </a:p>
          <a:p>
            <a:pPr lvl="1"/>
            <a:r>
              <a:rPr lang="en-US" dirty="0"/>
              <a:t>What roles can heterogeneity and interfaces play in their function?</a:t>
            </a:r>
          </a:p>
          <a:p>
            <a:pPr lvl="1"/>
            <a:r>
              <a:rPr lang="en-US" dirty="0"/>
              <a:t>What technological opportunities – particularly in the areas relevant to energy – arise from quantum materials and how can this potential be realized?</a:t>
            </a:r>
          </a:p>
          <a:p>
            <a:pPr lvl="1"/>
            <a:endParaRPr lang="en-US" sz="1600" dirty="0"/>
          </a:p>
          <a:p>
            <a:r>
              <a:rPr lang="en-US" dirty="0"/>
              <a:t>An opportunity to:</a:t>
            </a:r>
          </a:p>
          <a:p>
            <a:pPr lvl="1"/>
            <a:r>
              <a:rPr lang="en-US" b="1" dirty="0"/>
              <a:t>Accelerate and coordinate progress </a:t>
            </a:r>
            <a:r>
              <a:rPr lang="en-US" dirty="0"/>
              <a:t>in our understanding of quantum materials and their applications for energy relevant technology </a:t>
            </a:r>
          </a:p>
        </p:txBody>
      </p:sp>
      <p:sp>
        <p:nvSpPr>
          <p:cNvPr id="4" name="Rectangle 3"/>
          <p:cNvSpPr/>
          <p:nvPr/>
        </p:nvSpPr>
        <p:spPr>
          <a:xfrm>
            <a:off x="861812" y="4434027"/>
            <a:ext cx="7734277" cy="929899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71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234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/>
              <a:t>Five Panels – A universe of materials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3799"/>
            <a:ext cx="6393946" cy="5644201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Superconductivity</a:t>
            </a:r>
            <a:r>
              <a:rPr lang="en-US" dirty="0"/>
              <a:t> and charge orders in quantum materials </a:t>
            </a:r>
          </a:p>
          <a:p>
            <a:pPr marL="514350" indent="-514350">
              <a:buFont typeface="+mj-lt"/>
              <a:buAutoNum type="arabicPeriod"/>
            </a:pPr>
            <a:endParaRPr lang="en-US" sz="2600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Magnetism</a:t>
            </a:r>
            <a:r>
              <a:rPr lang="en-US" dirty="0"/>
              <a:t> in quantum materials</a:t>
            </a:r>
          </a:p>
          <a:p>
            <a:pPr marL="514350" indent="-514350">
              <a:buFont typeface="+mj-lt"/>
              <a:buAutoNum type="arabicPeriod"/>
            </a:pPr>
            <a:endParaRPr lang="en-US" sz="2600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Transport &amp; non-equilibrium </a:t>
            </a:r>
            <a:r>
              <a:rPr lang="en-US" dirty="0"/>
              <a:t>dynamics in quantum materials</a:t>
            </a:r>
          </a:p>
          <a:p>
            <a:pPr marL="514350" indent="-514350">
              <a:buFont typeface="+mj-lt"/>
              <a:buAutoNum type="arabicPeriod"/>
            </a:pPr>
            <a:endParaRPr lang="en-US" sz="2600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Topological</a:t>
            </a:r>
            <a:r>
              <a:rPr lang="en-US" dirty="0"/>
              <a:t> quantum materials</a:t>
            </a:r>
          </a:p>
          <a:p>
            <a:pPr marL="514350" indent="-514350">
              <a:buFont typeface="+mj-lt"/>
              <a:buAutoNum type="arabicPeriod"/>
            </a:pPr>
            <a:endParaRPr lang="en-US" sz="2600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Heterogeneous</a:t>
            </a:r>
            <a:r>
              <a:rPr lang="en-US" dirty="0"/>
              <a:t> &amp; </a:t>
            </a:r>
            <a:r>
              <a:rPr lang="en-US" b="1" dirty="0"/>
              <a:t>nanostructured</a:t>
            </a:r>
            <a:r>
              <a:rPr lang="en-US" dirty="0"/>
              <a:t> quantum materials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92248" y="1235887"/>
            <a:ext cx="2512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A. </a:t>
            </a:r>
            <a:r>
              <a:rPr lang="en-US" sz="2400" i="1" dirty="0" err="1"/>
              <a:t>Moreo</a:t>
            </a:r>
            <a:endParaRPr lang="en-US" sz="2400" i="1" dirty="0"/>
          </a:p>
          <a:p>
            <a:r>
              <a:rPr lang="en-US" sz="2400" i="1" dirty="0"/>
              <a:t>J. </a:t>
            </a:r>
            <a:r>
              <a:rPr lang="en-US" sz="2400" i="1" dirty="0" err="1"/>
              <a:t>Tranquada</a:t>
            </a:r>
            <a:endParaRPr lang="en-US" sz="24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6992248" y="2438841"/>
            <a:ext cx="2512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M. Aronson</a:t>
            </a:r>
          </a:p>
          <a:p>
            <a:r>
              <a:rPr lang="en-US" sz="2400" i="1" dirty="0"/>
              <a:t>A. MacDonald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92248" y="5746883"/>
            <a:ext cx="2512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N. Samarth</a:t>
            </a:r>
          </a:p>
          <a:p>
            <a:r>
              <a:rPr lang="en-US" sz="2400" i="1" dirty="0"/>
              <a:t>S. Stemmer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92248" y="3422238"/>
            <a:ext cx="2512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D. Basov</a:t>
            </a:r>
          </a:p>
          <a:p>
            <a:r>
              <a:rPr lang="en-US" sz="2400" i="1" dirty="0"/>
              <a:t>J. </a:t>
            </a:r>
            <a:r>
              <a:rPr lang="en-US" sz="2400" i="1" dirty="0" err="1"/>
              <a:t>Freericks</a:t>
            </a:r>
            <a:endParaRPr lang="en-US" sz="24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7034902" y="4609512"/>
            <a:ext cx="2109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E. </a:t>
            </a:r>
            <a:r>
              <a:rPr lang="en-US" sz="2400" i="1" dirty="0" err="1"/>
              <a:t>Fradkin</a:t>
            </a:r>
            <a:endParaRPr lang="en-US" sz="2400" i="1" dirty="0"/>
          </a:p>
          <a:p>
            <a:r>
              <a:rPr lang="en-US" sz="2400" i="1" dirty="0"/>
              <a:t>A. </a:t>
            </a:r>
            <a:r>
              <a:rPr lang="en-US" sz="2400" i="1" dirty="0" err="1"/>
              <a:t>Yacoby</a:t>
            </a:r>
            <a:endParaRPr lang="en-US" sz="2400" i="1" dirty="0"/>
          </a:p>
        </p:txBody>
      </p:sp>
      <p:sp>
        <p:nvSpPr>
          <p:cNvPr id="14" name="Rectangle 13"/>
          <p:cNvSpPr/>
          <p:nvPr/>
        </p:nvSpPr>
        <p:spPr>
          <a:xfrm>
            <a:off x="457200" y="4468047"/>
            <a:ext cx="8353698" cy="929899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57199" y="1235887"/>
            <a:ext cx="8444415" cy="2033951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57200" y="3422238"/>
            <a:ext cx="8353698" cy="929899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7199" y="5656813"/>
            <a:ext cx="8353698" cy="929899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86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57" y="-14112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Cross-cutting panels: Tools of the trade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6357" y="1143000"/>
            <a:ext cx="7773576" cy="5544176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b="1" dirty="0"/>
              <a:t>Synthesis</a:t>
            </a:r>
            <a:r>
              <a:rPr lang="en-US" dirty="0"/>
              <a:t> [Ian R. Fisher]</a:t>
            </a:r>
          </a:p>
          <a:p>
            <a:pPr lvl="1"/>
            <a:r>
              <a:rPr lang="en-US" dirty="0"/>
              <a:t>Bulk; powder, crystal</a:t>
            </a:r>
          </a:p>
          <a:p>
            <a:pPr lvl="1"/>
            <a:r>
              <a:rPr lang="en-US" dirty="0"/>
              <a:t>Nano-structured, heterogeneous</a:t>
            </a:r>
          </a:p>
          <a:p>
            <a:pPr marL="514350" indent="-514350">
              <a:buFont typeface="+mj-lt"/>
              <a:buAutoNum type="alphaUcPeriod"/>
            </a:pPr>
            <a:r>
              <a:rPr lang="en-US" b="1" dirty="0"/>
              <a:t>Instrumentation</a:t>
            </a:r>
            <a:r>
              <a:rPr lang="en-US" dirty="0"/>
              <a:t> [M. </a:t>
            </a:r>
            <a:r>
              <a:rPr lang="en-US" dirty="0" err="1"/>
              <a:t>Murnane</a:t>
            </a:r>
            <a:r>
              <a:rPr lang="en-US" dirty="0"/>
              <a:t> &amp; C. Broholm]</a:t>
            </a:r>
          </a:p>
          <a:p>
            <a:pPr lvl="1"/>
            <a:r>
              <a:rPr lang="en-US" dirty="0"/>
              <a:t>Spectroscopy (photons, x-rays, neutrons, electrons)</a:t>
            </a:r>
          </a:p>
          <a:p>
            <a:pPr lvl="1"/>
            <a:r>
              <a:rPr lang="en-US" dirty="0"/>
              <a:t>Imaging (photon, x-ray, STM, neutron)</a:t>
            </a:r>
          </a:p>
          <a:p>
            <a:pPr lvl="1"/>
            <a:r>
              <a:rPr lang="en-US" dirty="0"/>
              <a:t>Extreme conditions (B, P, T,..)</a:t>
            </a:r>
          </a:p>
          <a:p>
            <a:pPr lvl="1"/>
            <a:r>
              <a:rPr lang="en-US" dirty="0"/>
              <a:t>Transport </a:t>
            </a:r>
          </a:p>
          <a:p>
            <a:pPr lvl="1"/>
            <a:r>
              <a:rPr lang="en-US" dirty="0"/>
              <a:t>Thermomagnetic methods</a:t>
            </a:r>
          </a:p>
          <a:p>
            <a:pPr marL="514350" indent="-514350">
              <a:buFont typeface="+mj-lt"/>
              <a:buAutoNum type="alphaUcPeriod"/>
            </a:pPr>
            <a:r>
              <a:rPr lang="en-US" b="1" dirty="0"/>
              <a:t>Theory and Modeling </a:t>
            </a:r>
            <a:r>
              <a:rPr lang="en-US" dirty="0"/>
              <a:t>[J. E. Moore]</a:t>
            </a:r>
          </a:p>
          <a:p>
            <a:pPr lvl="1"/>
            <a:r>
              <a:rPr lang="en-US" dirty="0" err="1"/>
              <a:t>Ab</a:t>
            </a:r>
            <a:r>
              <a:rPr lang="en-US" dirty="0"/>
              <a:t>-initio (LDA+U, DMFT)</a:t>
            </a:r>
          </a:p>
          <a:p>
            <a:pPr lvl="1"/>
            <a:r>
              <a:rPr lang="en-US" dirty="0"/>
              <a:t>Analytical</a:t>
            </a:r>
          </a:p>
          <a:p>
            <a:pPr lvl="1"/>
            <a:r>
              <a:rPr lang="en-US" dirty="0"/>
              <a:t>Exact numerical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19568"/>
          <a:stretch/>
        </p:blipFill>
        <p:spPr>
          <a:xfrm>
            <a:off x="6379768" y="978890"/>
            <a:ext cx="2642557" cy="14553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9768" y="3246570"/>
            <a:ext cx="2642557" cy="17639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4897" y="5695490"/>
            <a:ext cx="1162509" cy="11625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6524" y="5695490"/>
            <a:ext cx="3547476" cy="116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93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0017"/>
            <a:ext cx="8229600" cy="1143000"/>
          </a:xfrm>
        </p:spPr>
        <p:txBody>
          <a:bodyPr/>
          <a:lstStyle/>
          <a:p>
            <a:r>
              <a:rPr lang="en-US" b="1" dirty="0"/>
              <a:t>Plenary Presentations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85067" y="1282838"/>
            <a:ext cx="8229600" cy="53127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Fundamental Science</a:t>
            </a:r>
          </a:p>
          <a:p>
            <a:pPr lvl="1"/>
            <a:r>
              <a:rPr lang="en-US" dirty="0"/>
              <a:t>Louis </a:t>
            </a:r>
            <a:r>
              <a:rPr lang="en-US" dirty="0" err="1"/>
              <a:t>Taillefer</a:t>
            </a:r>
            <a:endParaRPr lang="en-US" dirty="0"/>
          </a:p>
          <a:p>
            <a:pPr lvl="1"/>
            <a:r>
              <a:rPr lang="en-US" dirty="0" err="1"/>
              <a:t>Subir</a:t>
            </a:r>
            <a:r>
              <a:rPr lang="en-US" dirty="0"/>
              <a:t> </a:t>
            </a:r>
            <a:r>
              <a:rPr lang="en-US" dirty="0" err="1"/>
              <a:t>Sachdev</a:t>
            </a:r>
            <a:endParaRPr lang="en-US" dirty="0"/>
          </a:p>
          <a:p>
            <a:pPr lvl="1"/>
            <a:r>
              <a:rPr lang="en-US" dirty="0"/>
              <a:t>Harold Hwang</a:t>
            </a:r>
          </a:p>
          <a:p>
            <a:pPr lvl="1"/>
            <a:r>
              <a:rPr lang="en-US" dirty="0"/>
              <a:t>Alessandra </a:t>
            </a:r>
            <a:r>
              <a:rPr lang="en-US" dirty="0" err="1"/>
              <a:t>Lanzara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Applications</a:t>
            </a:r>
          </a:p>
          <a:p>
            <a:pPr lvl="1"/>
            <a:r>
              <a:rPr lang="en-US" dirty="0"/>
              <a:t>Eli </a:t>
            </a:r>
            <a:r>
              <a:rPr lang="en-US" dirty="0" err="1"/>
              <a:t>Yablonovitch</a:t>
            </a:r>
            <a:endParaRPr lang="en-US" dirty="0"/>
          </a:p>
          <a:p>
            <a:pPr lvl="1"/>
            <a:r>
              <a:rPr lang="en-US" dirty="0"/>
              <a:t>Peter </a:t>
            </a:r>
            <a:r>
              <a:rPr lang="en-US" dirty="0" err="1"/>
              <a:t>Littlewood</a:t>
            </a:r>
            <a:endParaRPr lang="en-US" dirty="0"/>
          </a:p>
          <a:p>
            <a:pPr lvl="1"/>
            <a:r>
              <a:rPr lang="en-US" dirty="0"/>
              <a:t>Stuart </a:t>
            </a:r>
            <a:r>
              <a:rPr lang="en-US" dirty="0" err="1"/>
              <a:t>Parkin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8330"/>
          <a:stretch/>
        </p:blipFill>
        <p:spPr>
          <a:xfrm>
            <a:off x="5912159" y="990024"/>
            <a:ext cx="1230698" cy="16922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7001"/>
          <a:stretch/>
        </p:blipFill>
        <p:spPr>
          <a:xfrm>
            <a:off x="7417726" y="990024"/>
            <a:ext cx="1217238" cy="16922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2159" y="2837792"/>
            <a:ext cx="1230698" cy="16229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7726" y="2837792"/>
            <a:ext cx="1217238" cy="16229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0768" y="4696811"/>
            <a:ext cx="1304088" cy="18257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l="6057" t="6058" b="-1"/>
          <a:stretch/>
        </p:blipFill>
        <p:spPr>
          <a:xfrm>
            <a:off x="5928407" y="4696812"/>
            <a:ext cx="1214450" cy="18257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/>
          <a:srcRect l="12901" r="17957"/>
          <a:stretch/>
        </p:blipFill>
        <p:spPr>
          <a:xfrm>
            <a:off x="7417726" y="4696810"/>
            <a:ext cx="1262333" cy="182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93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80389"/>
            <a:ext cx="8229600" cy="1143000"/>
          </a:xfrm>
        </p:spPr>
        <p:txBody>
          <a:bodyPr/>
          <a:lstStyle/>
          <a:p>
            <a:r>
              <a:rPr lang="en-US" b="1" dirty="0"/>
              <a:t>Priority Research Direction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55" y="722568"/>
            <a:ext cx="4213943" cy="1160486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Ø"/>
            </a:pPr>
            <a:r>
              <a:rPr lang="en-US" sz="2000" b="1" dirty="0">
                <a:solidFill>
                  <a:srgbClr val="FF6600"/>
                </a:solidFill>
              </a:rPr>
              <a:t>Control &amp; Exploit Electronic Interactions for Design of Materials with Novel Functionality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6185"/>
          <a:stretch/>
        </p:blipFill>
        <p:spPr>
          <a:xfrm>
            <a:off x="243382" y="1789792"/>
            <a:ext cx="1872680" cy="18653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0400" y="1898329"/>
            <a:ext cx="2155437" cy="17276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9914" y="1759648"/>
            <a:ext cx="1698803" cy="1739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3557" y="1788844"/>
            <a:ext cx="1627724" cy="1829579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30695" y="3679037"/>
            <a:ext cx="4351458" cy="15473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Ø"/>
            </a:pPr>
            <a:r>
              <a:rPr lang="en-US" sz="2000" b="1" dirty="0">
                <a:solidFill>
                  <a:srgbClr val="FF0000"/>
                </a:solidFill>
              </a:rPr>
              <a:t>Drive &amp; manipulate quantum behavior (coherence, entanglement, &amp; transport) for transformative technologies </a:t>
            </a:r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024448" y="729864"/>
            <a:ext cx="4055685" cy="8159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Ø"/>
            </a:pPr>
            <a:r>
              <a:rPr lang="en-US" sz="2000" b="1" dirty="0">
                <a:solidFill>
                  <a:srgbClr val="FF0000"/>
                </a:solidFill>
              </a:rPr>
              <a:t>Harness topological quantum states for disruptive functionalities </a:t>
            </a:r>
          </a:p>
          <a:p>
            <a:pPr marL="0" indent="0">
              <a:buFont typeface="Arial"/>
              <a:buNone/>
            </a:pPr>
            <a:endParaRPr lang="en-US" sz="2000" b="1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941997" y="3693629"/>
            <a:ext cx="4202004" cy="1430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Ø"/>
            </a:pPr>
            <a:r>
              <a:rPr lang="en-US" sz="2000" b="1" dirty="0">
                <a:solidFill>
                  <a:srgbClr val="FF0000"/>
                </a:solidFill>
              </a:rPr>
              <a:t>Design revolutionary tools for synthesis, characterization, &amp; modeling to accelerate discovery &amp; technological deployment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clrChange>
              <a:clrFrom>
                <a:srgbClr val="FAF5E4"/>
              </a:clrFrom>
              <a:clrTo>
                <a:srgbClr val="FAF5E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9341" y="5225897"/>
            <a:ext cx="1504811" cy="13347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7400" y="5308821"/>
            <a:ext cx="1466757" cy="1150451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9"/>
          <a:stretch>
            <a:fillRect/>
          </a:stretch>
        </p:blipFill>
        <p:spPr>
          <a:xfrm>
            <a:off x="0" y="5308821"/>
            <a:ext cx="1496324" cy="13578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/>
          <a:srcRect r="24913"/>
          <a:stretch/>
        </p:blipFill>
        <p:spPr>
          <a:xfrm>
            <a:off x="7839279" y="5027032"/>
            <a:ext cx="1304722" cy="1639659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11"/>
          <a:stretch>
            <a:fillRect/>
          </a:stretch>
        </p:blipFill>
        <p:spPr>
          <a:xfrm rot="5400000">
            <a:off x="4922260" y="5308821"/>
            <a:ext cx="1714028" cy="11504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26035" y="5124165"/>
            <a:ext cx="1387758" cy="154252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686800" y="5146062"/>
            <a:ext cx="457201" cy="1846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839201" y="6094016"/>
            <a:ext cx="304800" cy="1846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0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  <p:bldP spid="10" grpId="0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1457</Words>
  <Application>Microsoft Office PowerPoint</Application>
  <PresentationFormat>On-screen Show (4:3)</PresentationFormat>
  <Paragraphs>275</Paragraphs>
  <Slides>25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Wingdings</vt:lpstr>
      <vt:lpstr>Office Theme</vt:lpstr>
      <vt:lpstr>Basic Research Needs Workshop on Quantum Materials for Energy Relevant Technology  </vt:lpstr>
      <vt:lpstr>Quantum Materials</vt:lpstr>
      <vt:lpstr>A Focus on Quantum Materials </vt:lpstr>
      <vt:lpstr>Elements of Quantum Materials Research</vt:lpstr>
      <vt:lpstr>Quantum BRN Workshop Charge:</vt:lpstr>
      <vt:lpstr>Five Panels – A universe of materials </vt:lpstr>
      <vt:lpstr>Cross-cutting panels: Tools of the trade</vt:lpstr>
      <vt:lpstr>Plenary Presentations</vt:lpstr>
      <vt:lpstr>Priority Research Direction</vt:lpstr>
      <vt:lpstr>Control &amp; Exploit Electronic Interactions for Design of Materials with Novel Functionality  </vt:lpstr>
      <vt:lpstr>Understand &amp; control competing, coexisting &amp; intertwined order in metallic quantum materials </vt:lpstr>
      <vt:lpstr>Predict, realize, &amp; probe strongly correlated quantum magnets</vt:lpstr>
      <vt:lpstr>Harness Topological Quantum States for groundbreaking Functionalities</vt:lpstr>
      <vt:lpstr>A. New Topological Quantum Materials</vt:lpstr>
      <vt:lpstr>New methods to probe &amp; manipulate topological states</vt:lpstr>
      <vt:lpstr>Drive &amp; Manipulate Coherence, Entanglement, &amp; Transport for Transformative Technologies</vt:lpstr>
      <vt:lpstr>Employ nanoscale structuring to elucidate &amp; exploit quantum coherence &amp; entanglement</vt:lpstr>
      <vt:lpstr>Understand transport in quantum materials &amp; expose the technological potential</vt:lpstr>
      <vt:lpstr>Dynamically visualize and manipulate quantum materials, harnessing coherence &amp; entanglement</vt:lpstr>
      <vt:lpstr>Design Revolutionary Tools  for Synthesis, Characterization, &amp; Modeling to Accelerate Discovery &amp; Deployment</vt:lpstr>
      <vt:lpstr>Enhanced synthesis of quantum materials; from bulk crystals to single atomic layers</vt:lpstr>
      <vt:lpstr>New windows into quantum materials</vt:lpstr>
      <vt:lpstr>Develop efficient theoretical methods for  quantum materials beyond 1-electron paradigms</vt:lpstr>
      <vt:lpstr>Conclusions</vt:lpstr>
      <vt:lpstr>Priority Research Direction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2016-06-09T21:12:18Z</dcterms:created>
  <dcterms:modified xsi:type="dcterms:W3CDTF">2016-06-09T21:12:30Z</dcterms:modified>
</cp:coreProperties>
</file>