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60" r:id="rId1"/>
    <p:sldMasterId id="2147483669" r:id="rId2"/>
  </p:sldMasterIdLst>
  <p:notesMasterIdLst>
    <p:notesMasterId r:id="rId50"/>
  </p:notesMasterIdLst>
  <p:handoutMasterIdLst>
    <p:handoutMasterId r:id="rId51"/>
  </p:handoutMasterIdLst>
  <p:sldIdLst>
    <p:sldId id="287" r:id="rId3"/>
    <p:sldId id="402" r:id="rId4"/>
    <p:sldId id="429" r:id="rId5"/>
    <p:sldId id="462" r:id="rId6"/>
    <p:sldId id="466" r:id="rId7"/>
    <p:sldId id="459" r:id="rId8"/>
    <p:sldId id="461" r:id="rId9"/>
    <p:sldId id="447" r:id="rId10"/>
    <p:sldId id="431" r:id="rId11"/>
    <p:sldId id="460"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67" r:id="rId25"/>
    <p:sldId id="468" r:id="rId26"/>
    <p:sldId id="469" r:id="rId27"/>
    <p:sldId id="470" r:id="rId28"/>
    <p:sldId id="471" r:id="rId29"/>
    <p:sldId id="472" r:id="rId30"/>
    <p:sldId id="473" r:id="rId31"/>
    <p:sldId id="474" r:id="rId32"/>
    <p:sldId id="475" r:id="rId33"/>
    <p:sldId id="488" r:id="rId34"/>
    <p:sldId id="489" r:id="rId35"/>
    <p:sldId id="490" r:id="rId36"/>
    <p:sldId id="491" r:id="rId37"/>
    <p:sldId id="492" r:id="rId38"/>
    <p:sldId id="493" r:id="rId39"/>
    <p:sldId id="494" r:id="rId40"/>
    <p:sldId id="495" r:id="rId41"/>
    <p:sldId id="496" r:id="rId42"/>
    <p:sldId id="497" r:id="rId43"/>
    <p:sldId id="498" r:id="rId44"/>
    <p:sldId id="499" r:id="rId45"/>
    <p:sldId id="500" r:id="rId46"/>
    <p:sldId id="446" r:id="rId47"/>
    <p:sldId id="463" r:id="rId48"/>
    <p:sldId id="442"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a:srgbClr val="F6E1A4"/>
    <a:srgbClr val="F2D1B0"/>
    <a:srgbClr val="EEDAB2"/>
    <a:srgbClr val="FFFFB4"/>
    <a:srgbClr val="FFFF99"/>
    <a:srgbClr val="9FD517"/>
    <a:srgbClr val="B0C725"/>
    <a:srgbClr val="B2B537"/>
    <a:srgbClr val="E1E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4468" autoAdjust="0"/>
  </p:normalViewPr>
  <p:slideViewPr>
    <p:cSldViewPr>
      <p:cViewPr varScale="1">
        <p:scale>
          <a:sx n="78" d="100"/>
          <a:sy n="78" d="100"/>
        </p:scale>
        <p:origin x="96"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44"/>
    </p:cViewPr>
  </p:sorterViewPr>
  <p:notesViewPr>
    <p:cSldViewPr>
      <p:cViewPr>
        <p:scale>
          <a:sx n="100" d="100"/>
          <a:sy n="100" d="100"/>
        </p:scale>
        <p:origin x="-1500" y="49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Core Program Funding</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dPt>
          <c:cat>
            <c:strRef>
              <c:f>Sheet1!$A$2:$A$12</c:f>
              <c:strCache>
                <c:ptCount val="11"/>
                <c:pt idx="0">
                  <c:v>AMO Science</c:v>
                </c:pt>
                <c:pt idx="1">
                  <c:v>Gas Phase Chem. Phy.</c:v>
                </c:pt>
                <c:pt idx="2">
                  <c:v>CPIMS</c:v>
                </c:pt>
                <c:pt idx="3">
                  <c:v>Comp &amp; Theor Chem</c:v>
                </c:pt>
                <c:pt idx="4">
                  <c:v>Catalysis Science</c:v>
                </c:pt>
                <c:pt idx="5">
                  <c:v>Sep &amp; Analysis</c:v>
                </c:pt>
                <c:pt idx="6">
                  <c:v>Heavy Element Chem.</c:v>
                </c:pt>
                <c:pt idx="7">
                  <c:v>Geosciences</c:v>
                </c:pt>
                <c:pt idx="8">
                  <c:v>Photosynthetic Sys.</c:v>
                </c:pt>
                <c:pt idx="9">
                  <c:v>Physical Bio.</c:v>
                </c:pt>
                <c:pt idx="10">
                  <c:v>Solar Photochem.</c:v>
                </c:pt>
              </c:strCache>
            </c:strRef>
          </c:cat>
          <c:val>
            <c:numRef>
              <c:f>Sheet1!$B$2:$B$12</c:f>
              <c:numCache>
                <c:formatCode>General</c:formatCode>
                <c:ptCount val="11"/>
                <c:pt idx="0">
                  <c:v>21010</c:v>
                </c:pt>
                <c:pt idx="1">
                  <c:v>26237</c:v>
                </c:pt>
                <c:pt idx="2">
                  <c:v>14156</c:v>
                </c:pt>
                <c:pt idx="3">
                  <c:v>7593</c:v>
                </c:pt>
                <c:pt idx="4">
                  <c:v>41174</c:v>
                </c:pt>
                <c:pt idx="5">
                  <c:v>11311</c:v>
                </c:pt>
                <c:pt idx="6">
                  <c:v>13211</c:v>
                </c:pt>
                <c:pt idx="7">
                  <c:v>19824</c:v>
                </c:pt>
                <c:pt idx="8">
                  <c:v>15046</c:v>
                </c:pt>
                <c:pt idx="9">
                  <c:v>15179</c:v>
                </c:pt>
                <c:pt idx="10">
                  <c:v>29175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5533796911749698E-2"/>
          <c:y val="0.75119820278451299"/>
          <c:w val="0.86904523298224101"/>
          <c:h val="0.229090430164555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val>
            <c:numRef>
              <c:f>Sheet1!$B$2:$B$4</c:f>
              <c:numCache>
                <c:formatCode>General</c:formatCode>
                <c:ptCount val="3"/>
                <c:pt idx="0">
                  <c:v>68996</c:v>
                </c:pt>
                <c:pt idx="1">
                  <c:v>85520</c:v>
                </c:pt>
                <c:pt idx="2">
                  <c:v>59900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Funding by Team</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Fundamental Inter.</c:v>
                      </c:pt>
                      <c:pt idx="1">
                        <c:v>Chemical Transf.</c:v>
                      </c:pt>
                      <c:pt idx="2">
                        <c:v>Photochem.  &amp; Biochem.</c:v>
                      </c:pt>
                    </c:strCache>
                  </c:strRef>
                </c15:cat>
              </c15:filteredCategoryTitle>
            </c:ext>
          </c:extLst>
        </c:ser>
        <c:dLbls>
          <c:showLegendKey val="0"/>
          <c:showVal val="0"/>
          <c:showCatName val="0"/>
          <c:showSerName val="0"/>
          <c:showPercent val="0"/>
          <c:showBubbleSize val="0"/>
        </c:dLbls>
        <c:gapWidth val="150"/>
        <c:axId val="94702752"/>
        <c:axId val="241915816"/>
      </c:barChart>
      <c:catAx>
        <c:axId val="94702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1915816"/>
        <c:crosses val="autoZero"/>
        <c:auto val="1"/>
        <c:lblAlgn val="ctr"/>
        <c:lblOffset val="100"/>
        <c:noMultiLvlLbl val="0"/>
      </c:catAx>
      <c:valAx>
        <c:axId val="241915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70275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5" tIns="46583" rIns="93165" bIns="46583" rtlCol="0"/>
          <a:lstStyle>
            <a:lvl1pPr algn="r">
              <a:defRPr sz="1200"/>
            </a:lvl1pPr>
          </a:lstStyle>
          <a:p>
            <a:fld id="{276FE357-7B1C-4BCD-B669-C23B6EA1BC52}" type="datetime7">
              <a:rPr lang="en-US" smtClean="0"/>
              <a:pPr/>
              <a:t>Jun-16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5" tIns="46583" rIns="93165" bIns="46583" rtlCol="0" anchor="b"/>
          <a:lstStyle>
            <a:lvl1pPr algn="r">
              <a:defRPr sz="1200"/>
            </a:lvl1pPr>
          </a:lstStyle>
          <a:p>
            <a:fld id="{0577AAAE-EFD1-46CE-9D9A-48392384399F}" type="slidenum">
              <a:rPr lang="en-US" smtClean="0"/>
              <a:pPr/>
              <a:t>‹#›</a:t>
            </a:fld>
            <a:endParaRPr lang="en-US"/>
          </a:p>
        </p:txBody>
      </p:sp>
    </p:spTree>
    <p:extLst>
      <p:ext uri="{BB962C8B-B14F-4D97-AF65-F5344CB8AC3E}">
        <p14:creationId xmlns:p14="http://schemas.microsoft.com/office/powerpoint/2010/main" val="17539600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a:defRPr sz="1200"/>
            </a:lvl1pPr>
          </a:lstStyle>
          <a:p>
            <a:fld id="{27E999F8-6EC8-4AEC-8F87-8F228D511C06}" type="datetime7">
              <a:rPr lang="en-US" smtClean="0"/>
              <a:pPr/>
              <a:t>Jun-16</a:t>
            </a:fld>
            <a:endParaRPr lang="en-US"/>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3" rIns="93165" bIns="46583" rtlCol="0" anchor="b"/>
          <a:lstStyle>
            <a:lvl1pPr algn="r">
              <a:defRPr sz="1200"/>
            </a:lvl1pPr>
          </a:lstStyle>
          <a:p>
            <a:fld id="{038FE3A6-A945-4FF6-AA32-24C96799F79F}" type="slidenum">
              <a:rPr lang="en-US" smtClean="0"/>
              <a:pPr/>
              <a:t>‹#›</a:t>
            </a:fld>
            <a:endParaRPr lang="en-US"/>
          </a:p>
        </p:txBody>
      </p:sp>
    </p:spTree>
    <p:extLst>
      <p:ext uri="{BB962C8B-B14F-4D97-AF65-F5344CB8AC3E}">
        <p14:creationId xmlns:p14="http://schemas.microsoft.com/office/powerpoint/2010/main" val="193363789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1</a:t>
            </a:fld>
            <a:endParaRPr lang="en-US"/>
          </a:p>
        </p:txBody>
      </p:sp>
      <p:sp>
        <p:nvSpPr>
          <p:cNvPr id="5" name="Date Placeholder 4"/>
          <p:cNvSpPr>
            <a:spLocks noGrp="1"/>
          </p:cNvSpPr>
          <p:nvPr>
            <p:ph type="dt" idx="11"/>
          </p:nvPr>
        </p:nvSpPr>
        <p:spPr/>
        <p:txBody>
          <a:bodyPr/>
          <a:lstStyle/>
          <a:p>
            <a:fld id="{FA68C524-5607-4E83-891F-1E2AC38EA2D6}" type="datetime7">
              <a:rPr lang="en-US" smtClean="0"/>
              <a:pPr/>
              <a:t>Jun-16</a:t>
            </a:fld>
            <a:endParaRPr lang="en-US"/>
          </a:p>
        </p:txBody>
      </p:sp>
    </p:spTree>
    <p:extLst>
      <p:ext uri="{BB962C8B-B14F-4D97-AF65-F5344CB8AC3E}">
        <p14:creationId xmlns:p14="http://schemas.microsoft.com/office/powerpoint/2010/main" val="101387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038FE3A6-A945-4FF6-AA32-24C96799F79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38735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June 9, 2016</a:t>
            </a:fld>
            <a:endParaRPr lang="en-US"/>
          </a:p>
        </p:txBody>
      </p:sp>
      <p:sp>
        <p:nvSpPr>
          <p:cNvPr id="5" name="Slide Number Placeholder 4"/>
          <p:cNvSpPr>
            <a:spLocks noGrp="1"/>
          </p:cNvSpPr>
          <p:nvPr>
            <p:ph type="sldNum" sz="quarter" idx="11"/>
          </p:nvPr>
        </p:nvSpPr>
        <p:spPr/>
        <p:txBody>
          <a:bodyPr/>
          <a:lstStyle/>
          <a:p>
            <a:fld id="{038FE3A6-A945-4FF6-AA32-24C96799F79F}" type="slidenum">
              <a:rPr lang="en-US" smtClean="0"/>
              <a:pPr/>
              <a:t>19</a:t>
            </a:fld>
            <a:endParaRPr lang="en-US"/>
          </a:p>
        </p:txBody>
      </p:sp>
    </p:spTree>
    <p:extLst>
      <p:ext uri="{BB962C8B-B14F-4D97-AF65-F5344CB8AC3E}">
        <p14:creationId xmlns:p14="http://schemas.microsoft.com/office/powerpoint/2010/main" val="96236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21</a:t>
            </a:fld>
            <a:endParaRPr lang="en-US"/>
          </a:p>
        </p:txBody>
      </p:sp>
    </p:spTree>
    <p:extLst>
      <p:ext uri="{BB962C8B-B14F-4D97-AF65-F5344CB8AC3E}">
        <p14:creationId xmlns:p14="http://schemas.microsoft.com/office/powerpoint/2010/main" val="286907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31B8-2E16-40B0-9FCB-1B16CAAB150E}"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234410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June 9, 2016</a:t>
            </a:fld>
            <a:endParaRPr lang="en-US"/>
          </a:p>
        </p:txBody>
      </p:sp>
      <p:sp>
        <p:nvSpPr>
          <p:cNvPr id="5" name="Slide Number Placeholder 4"/>
          <p:cNvSpPr>
            <a:spLocks noGrp="1"/>
          </p:cNvSpPr>
          <p:nvPr>
            <p:ph type="sldNum" sz="quarter" idx="11"/>
          </p:nvPr>
        </p:nvSpPr>
        <p:spPr/>
        <p:txBody>
          <a:bodyPr/>
          <a:lstStyle/>
          <a:p>
            <a:fld id="{038FE3A6-A945-4FF6-AA32-24C96799F79F}" type="slidenum">
              <a:rPr lang="en-US" smtClean="0"/>
              <a:pPr/>
              <a:t>25</a:t>
            </a:fld>
            <a:endParaRPr lang="en-US"/>
          </a:p>
        </p:txBody>
      </p:sp>
    </p:spTree>
    <p:extLst>
      <p:ext uri="{BB962C8B-B14F-4D97-AF65-F5344CB8AC3E}">
        <p14:creationId xmlns:p14="http://schemas.microsoft.com/office/powerpoint/2010/main" val="65827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5A4981-C632-400A-B62B-5831CE31946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09759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5A4981-C632-400A-B62B-5831CE319466}" type="slidenum">
              <a:rPr lang="en-US" smtClean="0"/>
              <a:t>29</a:t>
            </a:fld>
            <a:endParaRPr lang="en-US"/>
          </a:p>
        </p:txBody>
      </p:sp>
    </p:spTree>
    <p:extLst>
      <p:ext uri="{BB962C8B-B14F-4D97-AF65-F5344CB8AC3E}">
        <p14:creationId xmlns:p14="http://schemas.microsoft.com/office/powerpoint/2010/main" val="3180265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5A4981-C632-400A-B62B-5831CE319466}" type="slidenum">
              <a:rPr lang="en-US" smtClean="0"/>
              <a:t>30</a:t>
            </a:fld>
            <a:endParaRPr lang="en-US"/>
          </a:p>
        </p:txBody>
      </p:sp>
    </p:spTree>
    <p:extLst>
      <p:ext uri="{BB962C8B-B14F-4D97-AF65-F5344CB8AC3E}">
        <p14:creationId xmlns:p14="http://schemas.microsoft.com/office/powerpoint/2010/main" val="3280315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a:solidFill>
                  <a:prstClr val="black"/>
                </a:solidFill>
              </a:rPr>
              <a:pPr/>
              <a:t>31</a:t>
            </a:fld>
            <a:endParaRPr lang="en-US" dirty="0">
              <a:solidFill>
                <a:prstClr val="black"/>
              </a:solidFill>
            </a:endParaRPr>
          </a:p>
        </p:txBody>
      </p:sp>
      <p:sp>
        <p:nvSpPr>
          <p:cNvPr id="87043" name="Rectangle 2"/>
          <p:cNvSpPr>
            <a:spLocks noGrp="1" noRot="1" noChangeAspect="1" noChangeArrowheads="1" noTextEdit="1"/>
          </p:cNvSpPr>
          <p:nvPr>
            <p:ph type="sldImg"/>
          </p:nvPr>
        </p:nvSpPr>
        <p:spPr>
          <a:xfrm>
            <a:off x="873125" y="465138"/>
            <a:ext cx="5268913" cy="3951287"/>
          </a:xfrm>
          <a:ln/>
        </p:spPr>
      </p:sp>
      <p:sp>
        <p:nvSpPr>
          <p:cNvPr id="87044" name="Rectangle 3"/>
          <p:cNvSpPr>
            <a:spLocks noGrp="1" noChangeArrowheads="1"/>
          </p:cNvSpPr>
          <p:nvPr>
            <p:ph type="body" idx="1"/>
          </p:nvPr>
        </p:nvSpPr>
        <p:spPr>
          <a:xfrm>
            <a:off x="933568" y="4415790"/>
            <a:ext cx="5143293" cy="4184972"/>
          </a:xfrm>
          <a:noFill/>
          <a:ln/>
        </p:spPr>
        <p:txBody>
          <a:bodyPr>
            <a:normAutofit/>
          </a:bodyPr>
          <a:lstStyle/>
          <a:p>
            <a:pPr defTabSz="931723"/>
            <a:endParaRPr lang="en-US" dirty="0"/>
          </a:p>
        </p:txBody>
      </p:sp>
    </p:spTree>
    <p:extLst>
      <p:ext uri="{BB962C8B-B14F-4D97-AF65-F5344CB8AC3E}">
        <p14:creationId xmlns:p14="http://schemas.microsoft.com/office/powerpoint/2010/main" val="3977913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31B8-2E16-40B0-9FCB-1B16CAAB150E}" type="slidenum">
              <a:rPr lang="en-US" smtClean="0"/>
              <a:t>33</a:t>
            </a:fld>
            <a:endParaRPr lang="en-US"/>
          </a:p>
        </p:txBody>
      </p:sp>
    </p:spTree>
    <p:extLst>
      <p:ext uri="{BB962C8B-B14F-4D97-AF65-F5344CB8AC3E}">
        <p14:creationId xmlns:p14="http://schemas.microsoft.com/office/powerpoint/2010/main" val="50648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June 9, 2016</a:t>
            </a:fld>
            <a:endParaRPr lang="en-US"/>
          </a:p>
        </p:txBody>
      </p:sp>
      <p:sp>
        <p:nvSpPr>
          <p:cNvPr id="5" name="Slide Number Placeholder 4"/>
          <p:cNvSpPr>
            <a:spLocks noGrp="1"/>
          </p:cNvSpPr>
          <p:nvPr>
            <p:ph type="sldNum" sz="quarter" idx="11"/>
          </p:nvPr>
        </p:nvSpPr>
        <p:spPr/>
        <p:txBody>
          <a:bodyPr/>
          <a:lstStyle/>
          <a:p>
            <a:fld id="{038FE3A6-A945-4FF6-AA32-24C96799F79F}" type="slidenum">
              <a:rPr lang="en-US" smtClean="0"/>
              <a:pPr/>
              <a:t>34</a:t>
            </a:fld>
            <a:endParaRPr lang="en-US"/>
          </a:p>
        </p:txBody>
      </p:sp>
    </p:spTree>
    <p:extLst>
      <p:ext uri="{BB962C8B-B14F-4D97-AF65-F5344CB8AC3E}">
        <p14:creationId xmlns:p14="http://schemas.microsoft.com/office/powerpoint/2010/main" val="943605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31B8-2E16-40B0-9FCB-1B16CAAB150E}" type="slidenum">
              <a:rPr lang="en-US" smtClean="0"/>
              <a:t>12</a:t>
            </a:fld>
            <a:endParaRPr lang="en-US"/>
          </a:p>
        </p:txBody>
      </p:sp>
    </p:spTree>
    <p:extLst>
      <p:ext uri="{BB962C8B-B14F-4D97-AF65-F5344CB8AC3E}">
        <p14:creationId xmlns:p14="http://schemas.microsoft.com/office/powerpoint/2010/main" val="2162337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June 9, 2016</a:t>
            </a:fld>
            <a:endParaRPr lang="en-US"/>
          </a:p>
        </p:txBody>
      </p:sp>
      <p:sp>
        <p:nvSpPr>
          <p:cNvPr id="5" name="Slide Number Placeholder 4"/>
          <p:cNvSpPr>
            <a:spLocks noGrp="1"/>
          </p:cNvSpPr>
          <p:nvPr>
            <p:ph type="sldNum" sz="quarter" idx="11"/>
          </p:nvPr>
        </p:nvSpPr>
        <p:spPr/>
        <p:txBody>
          <a:bodyPr/>
          <a:lstStyle/>
          <a:p>
            <a:fld id="{038FE3A6-A945-4FF6-AA32-24C96799F79F}" type="slidenum">
              <a:rPr lang="en-US" smtClean="0"/>
              <a:pPr/>
              <a:t>13</a:t>
            </a:fld>
            <a:endParaRPr lang="en-US"/>
          </a:p>
        </p:txBody>
      </p:sp>
    </p:spTree>
    <p:extLst>
      <p:ext uri="{BB962C8B-B14F-4D97-AF65-F5344CB8AC3E}">
        <p14:creationId xmlns:p14="http://schemas.microsoft.com/office/powerpoint/2010/main" val="63930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June 9, 2016</a:t>
            </a:fld>
            <a:endParaRPr lang="en-US"/>
          </a:p>
        </p:txBody>
      </p:sp>
      <p:sp>
        <p:nvSpPr>
          <p:cNvPr id="5" name="Slide Number Placeholder 4"/>
          <p:cNvSpPr>
            <a:spLocks noGrp="1"/>
          </p:cNvSpPr>
          <p:nvPr>
            <p:ph type="sldNum" sz="quarter" idx="11"/>
          </p:nvPr>
        </p:nvSpPr>
        <p:spPr/>
        <p:txBody>
          <a:bodyPr/>
          <a:lstStyle/>
          <a:p>
            <a:fld id="{038FE3A6-A945-4FF6-AA32-24C96799F79F}" type="slidenum">
              <a:rPr lang="en-US" smtClean="0"/>
              <a:pPr/>
              <a:t>16</a:t>
            </a:fld>
            <a:endParaRPr lang="en-US"/>
          </a:p>
        </p:txBody>
      </p:sp>
    </p:spTree>
    <p:extLst>
      <p:ext uri="{BB962C8B-B14F-4D97-AF65-F5344CB8AC3E}">
        <p14:creationId xmlns:p14="http://schemas.microsoft.com/office/powerpoint/2010/main" val="3794041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928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700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extLst>
      <p:ext uri="{BB962C8B-B14F-4D97-AF65-F5344CB8AC3E}">
        <p14:creationId xmlns:p14="http://schemas.microsoft.com/office/powerpoint/2010/main" val="35566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0292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5029200"/>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704" y="6356450"/>
            <a:ext cx="5256892" cy="364628"/>
          </a:xfrm>
          <a:prstGeom prst="rect">
            <a:avLst/>
          </a:prstGeom>
        </p:spPr>
        <p:txBody>
          <a:bodyPr lIns="86493" tIns="43247" rIns="86493" bIns="43247"/>
          <a:lstStyle>
            <a:lvl1pPr algn="r" fontAlgn="auto">
              <a:spcBef>
                <a:spcPts val="0"/>
              </a:spcBef>
              <a:spcAft>
                <a:spcPts val="0"/>
              </a:spcAft>
              <a:defRPr b="0">
                <a:solidFill>
                  <a:srgbClr val="146737"/>
                </a:solidFill>
                <a:latin typeface="Arial" pitchFamily="34" charset="0"/>
                <a:ea typeface="+mn-ea"/>
                <a:cs typeface="Arial" pitchFamily="34" charset="0"/>
              </a:defRPr>
            </a:lvl1pPr>
          </a:lstStyle>
          <a:p>
            <a:pPr>
              <a:defRPr/>
            </a:pPr>
            <a:endParaRPr lang="en-US"/>
          </a:p>
        </p:txBody>
      </p:sp>
      <p:sp>
        <p:nvSpPr>
          <p:cNvPr id="6" name="Slide Number Placeholder 11"/>
          <p:cNvSpPr>
            <a:spLocks noGrp="1"/>
          </p:cNvSpPr>
          <p:nvPr>
            <p:ph type="sldNum" sz="quarter" idx="11"/>
          </p:nvPr>
        </p:nvSpPr>
        <p:spPr>
          <a:xfrm>
            <a:off x="8382001" y="6351985"/>
            <a:ext cx="456595" cy="364629"/>
          </a:xfrm>
        </p:spPr>
        <p:txBody>
          <a:bodyPr/>
          <a:lstStyle>
            <a:lvl1pPr>
              <a:defRPr/>
            </a:lvl1pPr>
          </a:lstStyle>
          <a:p>
            <a:pPr>
              <a:defRPr/>
            </a:pPr>
            <a:fld id="{A09D2A22-6F36-43A4-8F3D-0312E4B90F8B}" type="slidenum">
              <a:rPr lang="en-US"/>
              <a:pPr>
                <a:defRPr/>
              </a:pPr>
              <a:t>‹#›</a:t>
            </a:fld>
            <a:endParaRPr lang="en-US"/>
          </a:p>
        </p:txBody>
      </p:sp>
    </p:spTree>
    <p:extLst>
      <p:ext uri="{BB962C8B-B14F-4D97-AF65-F5344CB8AC3E}">
        <p14:creationId xmlns:p14="http://schemas.microsoft.com/office/powerpoint/2010/main" val="273836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EB359BC1-455F-4648-9835-692DA59A25C2}" type="slidenum">
              <a:rPr lang="en-US"/>
              <a:pPr>
                <a:defRPr/>
              </a:pPr>
              <a:t>‹#›</a:t>
            </a:fld>
            <a:endParaRPr lang="en-US"/>
          </a:p>
        </p:txBody>
      </p:sp>
    </p:spTree>
    <p:extLst>
      <p:ext uri="{BB962C8B-B14F-4D97-AF65-F5344CB8AC3E}">
        <p14:creationId xmlns:p14="http://schemas.microsoft.com/office/powerpoint/2010/main" val="162670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5058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2E418781-5D22-44FF-B80C-7512CC893613}" type="slidenum">
              <a:rPr lang="en-US" smtClean="0"/>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65" tIns="45683" rIns="91365" bIns="45683"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32" y="866775"/>
            <a:ext cx="8410575" cy="5259388"/>
          </a:xfrm>
          <a:prstGeom prst="rect">
            <a:avLst/>
          </a:prstGeom>
          <a:noFill/>
          <a:ln w="9525">
            <a:noFill/>
            <a:miter lim="800000"/>
            <a:headEnd/>
            <a:tailEnd/>
          </a:ln>
        </p:spPr>
        <p:txBody>
          <a:bodyPr vert="horz" wrap="square" lIns="91365" tIns="45683" rIns="91365" bIns="4568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65" tIns="45683" rIns="91365" bIns="456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3651">
              <a:defRPr/>
            </a:pPr>
            <a:endParaRPr lang="en-US" dirty="0"/>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65" tIns="45683" rIns="91365" bIns="456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3651">
              <a:defRPr/>
            </a:pPr>
            <a:fld id="{BAAD86A7-DF98-4833-9A9E-353DA9F97E65}" type="slidenum">
              <a:rPr lang="en-US"/>
              <a:pPr defTabSz="913651">
                <a:defRPr/>
              </a:pPr>
              <a:t>‹#›</a:t>
            </a:fld>
            <a:endParaRPr lang="en-US" dirty="0"/>
          </a:p>
        </p:txBody>
      </p:sp>
      <p:pic>
        <p:nvPicPr>
          <p:cNvPr id="1030" name="Picture 9" descr="horizontal-logo-green-text.jpg"/>
          <p:cNvPicPr>
            <a:picLocks noChangeAspect="1"/>
          </p:cNvPicPr>
          <p:nvPr/>
        </p:nvPicPr>
        <p:blipFill>
          <a:blip r:embed="rId9" cstate="print"/>
          <a:srcRect/>
          <a:stretch>
            <a:fillRect/>
          </a:stretch>
        </p:blipFill>
        <p:spPr bwMode="auto">
          <a:xfrm>
            <a:off x="457200" y="6354770"/>
            <a:ext cx="2438400" cy="407987"/>
          </a:xfrm>
          <a:prstGeom prst="rect">
            <a:avLst/>
          </a:prstGeom>
          <a:noFill/>
          <a:ln w="9525">
            <a:noFill/>
            <a:miter lim="800000"/>
            <a:headEnd/>
            <a:tailEnd/>
          </a:ln>
        </p:spPr>
      </p:pic>
    </p:spTree>
    <p:extLst>
      <p:ext uri="{BB962C8B-B14F-4D97-AF65-F5344CB8AC3E}">
        <p14:creationId xmlns:p14="http://schemas.microsoft.com/office/powerpoint/2010/main" val="23410593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3" r:id="rId3"/>
    <p:sldLayoutId id="2147483675" r:id="rId4"/>
    <p:sldLayoutId id="2147483676" r:id="rId5"/>
    <p:sldLayoutId id="2147483677" r:id="rId6"/>
  </p:sldLayoutIdLst>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827" algn="ctr" rtl="0" fontAlgn="base">
        <a:spcBef>
          <a:spcPct val="0"/>
        </a:spcBef>
        <a:spcAft>
          <a:spcPct val="0"/>
        </a:spcAft>
        <a:defRPr sz="2400">
          <a:solidFill>
            <a:srgbClr val="106636"/>
          </a:solidFill>
          <a:latin typeface="Arial" charset="0"/>
          <a:cs typeface="Arial" charset="0"/>
        </a:defRPr>
      </a:lvl6pPr>
      <a:lvl7pPr marL="913651" algn="ctr" rtl="0" fontAlgn="base">
        <a:spcBef>
          <a:spcPct val="0"/>
        </a:spcBef>
        <a:spcAft>
          <a:spcPct val="0"/>
        </a:spcAft>
        <a:defRPr sz="2400">
          <a:solidFill>
            <a:srgbClr val="106636"/>
          </a:solidFill>
          <a:latin typeface="Arial" charset="0"/>
          <a:cs typeface="Arial" charset="0"/>
        </a:defRPr>
      </a:lvl7pPr>
      <a:lvl8pPr marL="1370479" algn="ctr" rtl="0" fontAlgn="base">
        <a:spcBef>
          <a:spcPct val="0"/>
        </a:spcBef>
        <a:spcAft>
          <a:spcPct val="0"/>
        </a:spcAft>
        <a:defRPr sz="2400">
          <a:solidFill>
            <a:srgbClr val="106636"/>
          </a:solidFill>
          <a:latin typeface="Arial" charset="0"/>
          <a:cs typeface="Arial" charset="0"/>
        </a:defRPr>
      </a:lvl8pPr>
      <a:lvl9pPr marL="1827303" algn="ctr" rtl="0" fontAlgn="base">
        <a:spcBef>
          <a:spcPct val="0"/>
        </a:spcBef>
        <a:spcAft>
          <a:spcPct val="0"/>
        </a:spcAft>
        <a:defRPr sz="2400">
          <a:solidFill>
            <a:srgbClr val="106636"/>
          </a:solidFill>
          <a:latin typeface="Arial" charset="0"/>
          <a:cs typeface="Arial" charset="0"/>
        </a:defRPr>
      </a:lvl9pPr>
    </p:titleStyle>
    <p:bodyStyle>
      <a:lvl1pPr marL="342619" indent="-342619"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341" indent="-285515"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065" indent="-2284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890" indent="-2284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716" indent="-2284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2542"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wmf"/><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2.xm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wmf"/><Relationship Id="rId9" Type="http://schemas.openxmlformats.org/officeDocument/2006/relationships/image" Target="../media/image17.png"/><Relationship Id="rId1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tif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0" y="1600200"/>
            <a:ext cx="9144000" cy="4846645"/>
          </a:xfrm>
          <a:prstGeom prst="rect">
            <a:avLst/>
          </a:prstGeom>
          <a:noFill/>
          <a:ln w="12700">
            <a:noFill/>
            <a:miter lim="800000"/>
            <a:headEnd/>
            <a:tailEnd/>
          </a:ln>
          <a:effectLst/>
        </p:spPr>
        <p:txBody>
          <a:bodyPr wrap="square" lIns="164041" tIns="123030" rIns="164041" bIns="123030">
            <a:spAutoFit/>
          </a:bodyPr>
          <a:lstStyle/>
          <a:p>
            <a:pPr marL="206522" indent="-206522" algn="ctr" eaLnBrk="0" hangingPunct="0">
              <a:spcAft>
                <a:spcPct val="25000"/>
              </a:spcAft>
              <a:defRPr/>
            </a:pPr>
            <a:r>
              <a:rPr lang="fr-FR" sz="2400" b="1" dirty="0">
                <a:solidFill>
                  <a:srgbClr val="106636"/>
                </a:solidFill>
                <a:latin typeface="Arial" pitchFamily="34" charset="0"/>
                <a:cs typeface="Arial" pitchFamily="34" charset="0"/>
              </a:rPr>
              <a:t>Chemical Sciences, </a:t>
            </a:r>
            <a:r>
              <a:rPr lang="fr-FR" sz="2400" b="1" dirty="0" err="1">
                <a:solidFill>
                  <a:srgbClr val="106636"/>
                </a:solidFill>
                <a:latin typeface="Arial" pitchFamily="34" charset="0"/>
                <a:cs typeface="Arial" pitchFamily="34" charset="0"/>
              </a:rPr>
              <a:t>Geosciences</a:t>
            </a:r>
            <a:r>
              <a:rPr lang="fr-FR" sz="2400" b="1" dirty="0">
                <a:solidFill>
                  <a:srgbClr val="106636"/>
                </a:solidFill>
                <a:latin typeface="Arial" pitchFamily="34" charset="0"/>
                <a:cs typeface="Arial" pitchFamily="34" charset="0"/>
              </a:rPr>
              <a:t> &amp; Biosciences (CSGB) </a:t>
            </a:r>
            <a:r>
              <a:rPr lang="en-US" sz="2400" b="1" dirty="0" smtClean="0">
                <a:solidFill>
                  <a:srgbClr val="106636"/>
                </a:solidFill>
                <a:latin typeface="Arial" pitchFamily="34" charset="0"/>
                <a:cs typeface="Arial" pitchFamily="34" charset="0"/>
              </a:rPr>
              <a:t> </a:t>
            </a:r>
          </a:p>
          <a:p>
            <a:pPr marL="206522" indent="-206522" algn="ctr" eaLnBrk="0" hangingPunct="0">
              <a:spcAft>
                <a:spcPct val="25000"/>
              </a:spcAft>
              <a:defRPr/>
            </a:pPr>
            <a:r>
              <a:rPr lang="en-US" sz="2400" b="1" dirty="0" smtClean="0">
                <a:solidFill>
                  <a:srgbClr val="106636"/>
                </a:solidFill>
                <a:latin typeface="Arial" pitchFamily="34" charset="0"/>
                <a:cs typeface="Arial" pitchFamily="34" charset="0"/>
              </a:rPr>
              <a:t>Strategic Planning Process</a:t>
            </a:r>
          </a:p>
          <a:p>
            <a:pPr marL="206522" indent="-206522" algn="ctr" eaLnBrk="0" hangingPunct="0">
              <a:spcAft>
                <a:spcPct val="25000"/>
              </a:spcAft>
              <a:defRPr/>
            </a:pPr>
            <a:endParaRPr lang="en-US" sz="2800" dirty="0" smtClean="0">
              <a:solidFill>
                <a:srgbClr val="106636"/>
              </a:solidFill>
              <a:latin typeface="Arial" pitchFamily="34" charset="0"/>
              <a:cs typeface="Arial" pitchFamily="34" charset="0"/>
            </a:endParaRPr>
          </a:p>
          <a:p>
            <a:pPr marL="206522" indent="-206522" algn="ctr" eaLnBrk="0" hangingPunct="0">
              <a:spcAft>
                <a:spcPts val="600"/>
              </a:spcAft>
              <a:defRPr/>
            </a:pPr>
            <a:r>
              <a:rPr lang="en-US" sz="2400" dirty="0" smtClean="0">
                <a:solidFill>
                  <a:srgbClr val="106636"/>
                </a:solidFill>
                <a:latin typeface="Arial" pitchFamily="34" charset="0"/>
                <a:cs typeface="Arial" pitchFamily="34" charset="0"/>
              </a:rPr>
              <a:t>BESAC Meeting</a:t>
            </a:r>
          </a:p>
          <a:p>
            <a:pPr marL="206522" indent="-206522" algn="ctr" eaLnBrk="0" hangingPunct="0">
              <a:spcAft>
                <a:spcPts val="600"/>
              </a:spcAft>
              <a:defRPr/>
            </a:pPr>
            <a:r>
              <a:rPr lang="en-US" sz="2400" dirty="0" smtClean="0">
                <a:solidFill>
                  <a:srgbClr val="106636"/>
                </a:solidFill>
                <a:latin typeface="Arial" pitchFamily="34" charset="0"/>
                <a:cs typeface="Arial" pitchFamily="34" charset="0"/>
              </a:rPr>
              <a:t>June 9, 2016</a:t>
            </a:r>
          </a:p>
          <a:p>
            <a:pPr marL="206522" indent="-206522" algn="ctr" eaLnBrk="0" hangingPunct="0">
              <a:spcAft>
                <a:spcPct val="25000"/>
              </a:spcAft>
              <a:defRPr/>
            </a:pPr>
            <a:endParaRPr lang="en-US" sz="2000" dirty="0">
              <a:solidFill>
                <a:srgbClr val="106636"/>
              </a:solidFill>
              <a:latin typeface="Arial" pitchFamily="34" charset="0"/>
              <a:cs typeface="Arial" pitchFamily="34" charset="0"/>
            </a:endParaRPr>
          </a:p>
          <a:p>
            <a:pPr marL="206522" indent="-206522" algn="ctr" eaLnBrk="0" hangingPunct="0">
              <a:spcAft>
                <a:spcPct val="25000"/>
              </a:spcAft>
              <a:defRPr/>
            </a:pPr>
            <a:r>
              <a:rPr lang="en-US" sz="2400" dirty="0" smtClean="0">
                <a:solidFill>
                  <a:srgbClr val="106636"/>
                </a:solidFill>
                <a:latin typeface="Arial" pitchFamily="34" charset="0"/>
                <a:cs typeface="Arial" pitchFamily="34" charset="0"/>
              </a:rPr>
              <a:t>Gail McLean</a:t>
            </a:r>
          </a:p>
          <a:p>
            <a:pPr marL="206522" indent="-206522" algn="ctr" eaLnBrk="0" hangingPunct="0">
              <a:spcAft>
                <a:spcPct val="25000"/>
              </a:spcAft>
              <a:defRPr/>
            </a:pPr>
            <a:r>
              <a:rPr lang="en-US" sz="2400" dirty="0" smtClean="0">
                <a:solidFill>
                  <a:srgbClr val="106636"/>
                </a:solidFill>
                <a:latin typeface="Arial" pitchFamily="34" charset="0"/>
                <a:cs typeface="Arial" pitchFamily="34" charset="0"/>
              </a:rPr>
              <a:t>Jeff Krause</a:t>
            </a:r>
          </a:p>
          <a:p>
            <a:pPr marL="206522" indent="-206522" algn="ctr" eaLnBrk="0" hangingPunct="0">
              <a:spcAft>
                <a:spcPct val="25000"/>
              </a:spcAft>
              <a:defRPr/>
            </a:pPr>
            <a:r>
              <a:rPr lang="en-US" sz="2400" dirty="0" smtClean="0">
                <a:solidFill>
                  <a:srgbClr val="106636"/>
                </a:solidFill>
                <a:latin typeface="Arial" pitchFamily="34" charset="0"/>
                <a:cs typeface="Arial" pitchFamily="34" charset="0"/>
              </a:rPr>
              <a:t>Raul Miranda</a:t>
            </a:r>
          </a:p>
          <a:p>
            <a:pPr marL="206522" indent="-206522" algn="ctr" eaLnBrk="0" hangingPunct="0">
              <a:lnSpc>
                <a:spcPct val="110000"/>
              </a:lnSpc>
              <a:defRPr/>
            </a:pP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09800"/>
            <a:ext cx="9144000" cy="1143000"/>
          </a:xfrm>
        </p:spPr>
        <p:txBody>
          <a:bodyPr/>
          <a:lstStyle/>
          <a:p>
            <a:r>
              <a:rPr lang="en-US" dirty="0" smtClean="0"/>
              <a:t>Team Presentations</a:t>
            </a:r>
            <a:endParaRPr lang="en-US" dirty="0"/>
          </a:p>
        </p:txBody>
      </p:sp>
    </p:spTree>
    <p:extLst>
      <p:ext uri="{BB962C8B-B14F-4D97-AF65-F5344CB8AC3E}">
        <p14:creationId xmlns:p14="http://schemas.microsoft.com/office/powerpoint/2010/main" val="4167320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Interactions (FI) Team</a:t>
            </a:r>
            <a:endParaRPr lang="en-US" dirty="0"/>
          </a:p>
        </p:txBody>
      </p:sp>
      <p:sp>
        <p:nvSpPr>
          <p:cNvPr id="3" name="Slide Number Placeholder 2"/>
          <p:cNvSpPr>
            <a:spLocks noGrp="1"/>
          </p:cNvSpPr>
          <p:nvPr>
            <p:ph type="sldNum" sz="quarter" idx="10"/>
          </p:nvPr>
        </p:nvSpPr>
        <p:spPr/>
        <p:txBody>
          <a:bodyPr/>
          <a:lstStyle/>
          <a:p>
            <a:pPr>
              <a:defRPr/>
            </a:pPr>
            <a:fld id="{EB359BC1-455F-4648-9835-692DA59A25C2}" type="slidenum">
              <a:rPr lang="en-US" smtClean="0"/>
              <a:pPr>
                <a:defRPr/>
              </a:pPr>
              <a:t>11</a:t>
            </a:fld>
            <a:endParaRPr lang="en-US"/>
          </a:p>
        </p:txBody>
      </p:sp>
      <p:pic>
        <p:nvPicPr>
          <p:cNvPr id="5" name="Picture 4" descr="BES_Org_Chart(3).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38400" y="1219200"/>
            <a:ext cx="4495800" cy="4357296"/>
          </a:xfrm>
          <a:prstGeom prst="rect">
            <a:avLst/>
          </a:prstGeom>
        </p:spPr>
      </p:pic>
      <p:sp>
        <p:nvSpPr>
          <p:cNvPr id="6" name="Rectangle 5"/>
          <p:cNvSpPr/>
          <p:nvPr/>
        </p:nvSpPr>
        <p:spPr>
          <a:xfrm>
            <a:off x="2514600" y="1219200"/>
            <a:ext cx="1347216" cy="4212333"/>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888022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064251" y="1935817"/>
            <a:ext cx="2946977" cy="301599"/>
          </a:xfrm>
          <a:prstGeom prst="rect">
            <a:avLst/>
          </a:prstGeom>
          <a:noFill/>
          <a:ln w="38100">
            <a:noFill/>
            <a:miter lim="800000"/>
            <a:headEnd/>
            <a:tailEnd/>
          </a:ln>
          <a:effectLst/>
        </p:spPr>
        <p:txBody>
          <a:bodyPr lIns="91418" tIns="45709" rIns="91418" bIns="45709">
            <a:spAutoFit/>
          </a:bodyPr>
          <a:lstStyle/>
          <a:p>
            <a:pPr marL="170955" indent="-170955" defTabSz="914608">
              <a:lnSpc>
                <a:spcPct val="85000"/>
              </a:lnSpc>
              <a:spcBef>
                <a:spcPct val="40000"/>
              </a:spcBef>
            </a:pPr>
            <a:r>
              <a:rPr lang="en-US" altLang="ja-JP" sz="1600" dirty="0">
                <a:latin typeface="Arial Narrow" pitchFamily="34" charset="0"/>
                <a:ea typeface="ＭＳ Ｐゴシック" pitchFamily="1" charset="-128"/>
              </a:rPr>
              <a:t>	</a:t>
            </a:r>
            <a:endParaRPr lang="en-US" sz="1600" dirty="0">
              <a:latin typeface="Arial Narrow" pitchFamily="34" charset="0"/>
            </a:endParaRPr>
          </a:p>
        </p:txBody>
      </p:sp>
      <p:sp>
        <p:nvSpPr>
          <p:cNvPr id="4" name="Rectangle 3"/>
          <p:cNvSpPr>
            <a:spLocks noChangeArrowheads="1"/>
          </p:cNvSpPr>
          <p:nvPr/>
        </p:nvSpPr>
        <p:spPr bwMode="auto">
          <a:xfrm>
            <a:off x="685800" y="4267200"/>
            <a:ext cx="3278187" cy="275446"/>
          </a:xfrm>
          <a:prstGeom prst="rect">
            <a:avLst/>
          </a:prstGeom>
          <a:noFill/>
          <a:ln w="9525">
            <a:noFill/>
            <a:miter lim="800000"/>
            <a:headEnd/>
            <a:tailEnd/>
          </a:ln>
          <a:effectLst/>
        </p:spPr>
        <p:txBody>
          <a:bodyPr lIns="91426" tIns="45713" rIns="91426" bIns="45713">
            <a:spAutoFit/>
          </a:bodyPr>
          <a:lstStyle/>
          <a:p>
            <a:pPr>
              <a:lnSpc>
                <a:spcPct val="85000"/>
              </a:lnSpc>
            </a:pPr>
            <a:endParaRPr lang="en-US" sz="1400">
              <a:latin typeface="Arial Narrow" pitchFamily="34" charset="0"/>
            </a:endParaRPr>
          </a:p>
        </p:txBody>
      </p:sp>
      <p:sp>
        <p:nvSpPr>
          <p:cNvPr id="5" name="Text Box 4"/>
          <p:cNvSpPr txBox="1">
            <a:spLocks noChangeArrowheads="1"/>
          </p:cNvSpPr>
          <p:nvPr/>
        </p:nvSpPr>
        <p:spPr bwMode="auto">
          <a:xfrm>
            <a:off x="313946" y="762000"/>
            <a:ext cx="8522366" cy="384707"/>
          </a:xfrm>
          <a:prstGeom prst="rect">
            <a:avLst/>
          </a:prstGeom>
          <a:solidFill>
            <a:srgbClr val="FFFF99"/>
          </a:solidFill>
          <a:ln w="9525">
            <a:noFill/>
            <a:miter lim="800000"/>
            <a:headEnd/>
            <a:tailEnd/>
          </a:ln>
          <a:effectLst/>
        </p:spPr>
        <p:txBody>
          <a:bodyPr wrap="square" lIns="91426" tIns="45713" rIns="91426" bIns="45713">
            <a:spAutoFit/>
          </a:bodyPr>
          <a:lstStyle/>
          <a:p>
            <a:pPr algn="ctr"/>
            <a:r>
              <a:rPr lang="en-US" sz="1900" b="1" dirty="0" smtClean="0">
                <a:latin typeface="Arial" panose="020B0604020202020204" pitchFamily="34" charset="0"/>
                <a:cs typeface="Arial" panose="020B0604020202020204" pitchFamily="34" charset="0"/>
              </a:rPr>
              <a:t>Understanding reactive chemistry at full quantum detail </a:t>
            </a:r>
          </a:p>
        </p:txBody>
      </p:sp>
      <p:sp>
        <p:nvSpPr>
          <p:cNvPr id="11" name="TextBox 10"/>
          <p:cNvSpPr txBox="1"/>
          <p:nvPr/>
        </p:nvSpPr>
        <p:spPr>
          <a:xfrm>
            <a:off x="235263" y="4953000"/>
            <a:ext cx="2660337" cy="1277273"/>
          </a:xfrm>
          <a:prstGeom prst="rect">
            <a:avLst/>
          </a:prstGeom>
          <a:solidFill>
            <a:schemeClr val="bg1"/>
          </a:solidFill>
        </p:spPr>
        <p:txBody>
          <a:bodyPr wrap="square" rtlCol="0">
            <a:spAutoFit/>
          </a:bodyPr>
          <a:lstStyle/>
          <a:p>
            <a:r>
              <a:rPr lang="en-US" sz="1100" dirty="0" smtClean="0"/>
              <a:t>Upper figure: Oxidation </a:t>
            </a:r>
            <a:r>
              <a:rPr lang="en-US" sz="1100" dirty="0"/>
              <a:t>of </a:t>
            </a:r>
            <a:r>
              <a:rPr lang="en-US" sz="1100" dirty="0" smtClean="0"/>
              <a:t>ethane </a:t>
            </a:r>
            <a:r>
              <a:rPr lang="en-US" sz="1100" dirty="0"/>
              <a:t>to </a:t>
            </a:r>
            <a:r>
              <a:rPr lang="en-US" sz="1100" dirty="0" smtClean="0"/>
              <a:t>ethanol </a:t>
            </a:r>
            <a:r>
              <a:rPr lang="en-US" sz="1100" dirty="0"/>
              <a:t>by N</a:t>
            </a:r>
            <a:r>
              <a:rPr lang="en-US" sz="1100" baseline="-25000" dirty="0"/>
              <a:t>2</a:t>
            </a:r>
            <a:r>
              <a:rPr lang="en-US" sz="1100" dirty="0"/>
              <a:t>O in a </a:t>
            </a:r>
            <a:r>
              <a:rPr lang="en-US" sz="1100" dirty="0" smtClean="0"/>
              <a:t>metal–organic </a:t>
            </a:r>
            <a:r>
              <a:rPr lang="en-US" sz="1100" dirty="0"/>
              <a:t>f</a:t>
            </a:r>
            <a:r>
              <a:rPr lang="en-US" sz="1100" dirty="0" smtClean="0"/>
              <a:t>ramework. Lower figure: </a:t>
            </a:r>
            <a:r>
              <a:rPr lang="en-US" sz="1100" dirty="0" smtClean="0">
                <a:ea typeface="ＭＳ Ｐゴシック" charset="0"/>
                <a:cs typeface="Gill Sans" charset="0"/>
              </a:rPr>
              <a:t>X-ray </a:t>
            </a:r>
            <a:r>
              <a:rPr lang="en-US" sz="1100" dirty="0">
                <a:ea typeface="ＭＳ Ｐゴシック" charset="0"/>
                <a:cs typeface="Gill Sans" charset="0"/>
              </a:rPr>
              <a:t>photoelectron spectroscopy at the LCLS provides an atomic perspective of ultrafast interfacial charge transfer.</a:t>
            </a:r>
          </a:p>
          <a:p>
            <a:endParaRPr lang="en-US" sz="1100" dirty="0">
              <a:latin typeface="Arial" panose="020B0604020202020204" pitchFamily="34" charset="0"/>
              <a:cs typeface="Arial" panose="020B0604020202020204" pitchFamily="34" charset="0"/>
            </a:endParaRPr>
          </a:p>
        </p:txBody>
      </p:sp>
      <p:sp>
        <p:nvSpPr>
          <p:cNvPr id="12" name="Rectangle 3"/>
          <p:cNvSpPr>
            <a:spLocks noChangeArrowheads="1"/>
          </p:cNvSpPr>
          <p:nvPr/>
        </p:nvSpPr>
        <p:spPr bwMode="auto">
          <a:xfrm>
            <a:off x="2812737" y="1216637"/>
            <a:ext cx="6102663" cy="5012141"/>
          </a:xfrm>
          <a:prstGeom prst="rect">
            <a:avLst/>
          </a:prstGeom>
          <a:noFill/>
          <a:ln w="9525">
            <a:noFill/>
            <a:miter lim="800000"/>
            <a:headEnd/>
            <a:tailEnd/>
          </a:ln>
        </p:spPr>
        <p:txBody>
          <a:bodyPr wrap="square" lIns="81878" tIns="0" rIns="81878" bIns="0" anchor="ctr">
            <a:spAutoFit/>
          </a:bodyPr>
          <a:lstStyle/>
          <a:p>
            <a:pPr marL="285750" indent="-285750" defTabSz="818931" fontAlgn="base">
              <a:lnSpc>
                <a:spcPct val="95000"/>
              </a:lnSpc>
              <a:spcAft>
                <a:spcPts val="600"/>
              </a:spcAft>
              <a:buFont typeface="Arial" panose="020B0604020202020204" pitchFamily="34" charset="0"/>
              <a:buChar char="●"/>
              <a:tabLst>
                <a:tab pos="564998" algn="l"/>
              </a:tabLst>
            </a:pPr>
            <a:r>
              <a:rPr lang="en-US" sz="1700" b="1" dirty="0" smtClean="0">
                <a:solidFill>
                  <a:srgbClr val="106636"/>
                </a:solidFill>
                <a:latin typeface="Arial" pitchFamily="34" charset="0"/>
                <a:cs typeface="Arial" pitchFamily="34" charset="0"/>
              </a:rPr>
              <a:t>Atomic, Molecular, and Optical Sciences</a:t>
            </a:r>
            <a:endParaRPr lang="en-US" sz="1700" b="1" dirty="0">
              <a:solidFill>
                <a:srgbClr val="106636"/>
              </a:solidFill>
              <a:latin typeface="Arial" pitchFamily="34" charset="0"/>
              <a:cs typeface="Arial" pitchFamily="34" charset="0"/>
            </a:endParaRPr>
          </a:p>
          <a:p>
            <a:pPr marL="461963" lvl="1" indent="-244475" defTabSz="818931" fontAlgn="base">
              <a:lnSpc>
                <a:spcPct val="95000"/>
              </a:lnSpc>
              <a:spcAft>
                <a:spcPts val="600"/>
              </a:spcAft>
              <a:buFont typeface="Arial" pitchFamily="34" charset="0"/>
              <a:buChar char="−"/>
            </a:pPr>
            <a:r>
              <a:rPr lang="en-US" sz="1700" dirty="0" smtClean="0">
                <a:solidFill>
                  <a:prstClr val="black"/>
                </a:solidFill>
                <a:latin typeface="Arial" pitchFamily="34" charset="0"/>
                <a:cs typeface="Arial" pitchFamily="34" charset="0"/>
              </a:rPr>
              <a:t>Fundamental </a:t>
            </a:r>
            <a:r>
              <a:rPr lang="en-US" sz="1700" dirty="0">
                <a:solidFill>
                  <a:prstClr val="black"/>
                </a:solidFill>
                <a:latin typeface="Arial" pitchFamily="34" charset="0"/>
                <a:cs typeface="Arial" pitchFamily="34" charset="0"/>
              </a:rPr>
              <a:t>interactions of </a:t>
            </a:r>
            <a:r>
              <a:rPr lang="en-US" sz="1700" dirty="0" smtClean="0">
                <a:solidFill>
                  <a:prstClr val="black"/>
                </a:solidFill>
                <a:latin typeface="Arial" pitchFamily="34" charset="0"/>
                <a:cs typeface="Arial" pitchFamily="34" charset="0"/>
              </a:rPr>
              <a:t>atoms, molecules, and nanostructures with photons </a:t>
            </a:r>
            <a:r>
              <a:rPr lang="en-US" sz="1700" dirty="0">
                <a:solidFill>
                  <a:prstClr val="black"/>
                </a:solidFill>
                <a:latin typeface="Arial" pitchFamily="34" charset="0"/>
                <a:cs typeface="Arial" pitchFamily="34" charset="0"/>
              </a:rPr>
              <a:t>and electrons to </a:t>
            </a:r>
            <a:r>
              <a:rPr lang="en-US" sz="1700" dirty="0" smtClean="0">
                <a:solidFill>
                  <a:prstClr val="black"/>
                </a:solidFill>
                <a:latin typeface="Arial" pitchFamily="34" charset="0"/>
                <a:cs typeface="Arial" pitchFamily="34" charset="0"/>
              </a:rPr>
              <a:t>characterize, understand </a:t>
            </a:r>
            <a:r>
              <a:rPr lang="en-US" sz="1700" dirty="0">
                <a:solidFill>
                  <a:prstClr val="black"/>
                </a:solidFill>
                <a:latin typeface="Arial" pitchFamily="34" charset="0"/>
                <a:cs typeface="Arial" pitchFamily="34" charset="0"/>
              </a:rPr>
              <a:t>and control their </a:t>
            </a:r>
            <a:r>
              <a:rPr lang="en-US" sz="1700" dirty="0" smtClean="0">
                <a:solidFill>
                  <a:prstClr val="black"/>
                </a:solidFill>
                <a:latin typeface="Arial" pitchFamily="34" charset="0"/>
                <a:cs typeface="Arial" pitchFamily="34" charset="0"/>
              </a:rPr>
              <a:t>behavior</a:t>
            </a:r>
            <a:endParaRPr lang="en-US" sz="1700" dirty="0">
              <a:solidFill>
                <a:prstClr val="black"/>
              </a:solidFill>
              <a:latin typeface="Arial" pitchFamily="34" charset="0"/>
              <a:cs typeface="Arial" pitchFamily="34" charset="0"/>
            </a:endParaRPr>
          </a:p>
          <a:p>
            <a:pPr marL="285750" lvl="1" indent="-285750" defTabSz="818931" fontAlgn="base">
              <a:lnSpc>
                <a:spcPct val="95000"/>
              </a:lnSpc>
              <a:spcAft>
                <a:spcPts val="600"/>
              </a:spcAft>
              <a:buFont typeface="Arial" panose="020B0604020202020204" pitchFamily="34" charset="0"/>
              <a:buChar char="●"/>
              <a:tabLst>
                <a:tab pos="564998" algn="l"/>
              </a:tabLst>
              <a:defRPr/>
            </a:pPr>
            <a:r>
              <a:rPr lang="en-US" sz="1700" b="1" dirty="0" smtClean="0">
                <a:solidFill>
                  <a:srgbClr val="106636"/>
                </a:solidFill>
                <a:latin typeface="Arial" pitchFamily="34" charset="0"/>
                <a:cs typeface="Arial" pitchFamily="34" charset="0"/>
              </a:rPr>
              <a:t>Gas Phase Chemical Physics</a:t>
            </a:r>
            <a:endParaRPr lang="en-US" sz="1700" b="1" dirty="0">
              <a:solidFill>
                <a:srgbClr val="106636"/>
              </a:solidFill>
              <a:latin typeface="Arial" pitchFamily="34" charset="0"/>
              <a:cs typeface="Arial" pitchFamily="34" charset="0"/>
            </a:endParaRPr>
          </a:p>
          <a:p>
            <a:pPr marL="461963" lvl="1" indent="-244475" defTabSz="818931" fontAlgn="base">
              <a:lnSpc>
                <a:spcPct val="95000"/>
              </a:lnSpc>
              <a:spcAft>
                <a:spcPts val="600"/>
              </a:spcAft>
              <a:buFont typeface="Arial" pitchFamily="34" charset="0"/>
              <a:buChar char="−"/>
            </a:pPr>
            <a:r>
              <a:rPr lang="en-US" sz="1700" dirty="0" smtClean="0">
                <a:solidFill>
                  <a:prstClr val="black"/>
                </a:solidFill>
                <a:latin typeface="Arial" pitchFamily="34" charset="0"/>
                <a:cs typeface="Arial" pitchFamily="34" charset="0"/>
              </a:rPr>
              <a:t>Dynamics </a:t>
            </a:r>
            <a:r>
              <a:rPr lang="en-US" sz="1700" dirty="0">
                <a:solidFill>
                  <a:prstClr val="black"/>
                </a:solidFill>
                <a:latin typeface="Arial" pitchFamily="34" charset="0"/>
                <a:cs typeface="Arial" pitchFamily="34" charset="0"/>
              </a:rPr>
              <a:t>and rates of chemical reactions at </a:t>
            </a:r>
            <a:r>
              <a:rPr lang="en-US" sz="1700" dirty="0" smtClean="0">
                <a:solidFill>
                  <a:prstClr val="black"/>
                </a:solidFill>
                <a:latin typeface="Arial" pitchFamily="34" charset="0"/>
                <a:cs typeface="Arial" pitchFamily="34" charset="0"/>
              </a:rPr>
              <a:t>conditions characteristic </a:t>
            </a:r>
            <a:r>
              <a:rPr lang="en-US" sz="1700" dirty="0">
                <a:solidFill>
                  <a:prstClr val="black"/>
                </a:solidFill>
                <a:latin typeface="Arial" pitchFamily="34" charset="0"/>
                <a:cs typeface="Arial" pitchFamily="34" charset="0"/>
              </a:rPr>
              <a:t>of combustion, and the chemical and physical properties of key </a:t>
            </a:r>
            <a:r>
              <a:rPr lang="en-US" sz="1700" dirty="0" smtClean="0">
                <a:solidFill>
                  <a:prstClr val="black"/>
                </a:solidFill>
                <a:latin typeface="Arial" pitchFamily="34" charset="0"/>
                <a:cs typeface="Arial" pitchFamily="34" charset="0"/>
              </a:rPr>
              <a:t>intermediates, to enable computational models of combustion systems</a:t>
            </a:r>
            <a:endParaRPr lang="en-US" sz="1700" dirty="0">
              <a:solidFill>
                <a:prstClr val="black"/>
              </a:solidFill>
              <a:latin typeface="Arial" pitchFamily="34" charset="0"/>
              <a:cs typeface="Arial" pitchFamily="34" charset="0"/>
            </a:endParaRPr>
          </a:p>
          <a:p>
            <a:pPr marL="285750" lvl="1" indent="-285750" defTabSz="818931" fontAlgn="base">
              <a:lnSpc>
                <a:spcPct val="95000"/>
              </a:lnSpc>
              <a:spcAft>
                <a:spcPts val="600"/>
              </a:spcAft>
              <a:buFont typeface="Arial" panose="020B0604020202020204" pitchFamily="34" charset="0"/>
              <a:buChar char="●"/>
              <a:tabLst>
                <a:tab pos="564998" algn="l"/>
              </a:tabLst>
              <a:defRPr/>
            </a:pPr>
            <a:r>
              <a:rPr lang="en-US" sz="1700" b="1" dirty="0" smtClean="0">
                <a:solidFill>
                  <a:srgbClr val="106636"/>
                </a:solidFill>
                <a:latin typeface="Arial" pitchFamily="34" charset="0"/>
                <a:cs typeface="Arial" pitchFamily="34" charset="0"/>
              </a:rPr>
              <a:t>Condensed Phase and Interfacial Molecular Science</a:t>
            </a:r>
          </a:p>
          <a:p>
            <a:pPr marL="461963" lvl="1" indent="-244475" defTabSz="818931" fontAlgn="base">
              <a:lnSpc>
                <a:spcPct val="95000"/>
              </a:lnSpc>
              <a:spcAft>
                <a:spcPts val="600"/>
              </a:spcAft>
              <a:buFont typeface="Arial" pitchFamily="34" charset="0"/>
              <a:buChar char="−"/>
            </a:pPr>
            <a:r>
              <a:rPr lang="en-US" sz="1700" dirty="0" smtClean="0">
                <a:latin typeface="Arial" panose="020B0604020202020204" pitchFamily="34" charset="0"/>
                <a:cs typeface="Arial" panose="020B0604020202020204" pitchFamily="34" charset="0"/>
              </a:rPr>
              <a:t>Molecular-level </a:t>
            </a:r>
            <a:r>
              <a:rPr lang="en-US" sz="1700" dirty="0">
                <a:latin typeface="Arial" panose="020B0604020202020204" pitchFamily="34" charset="0"/>
                <a:cs typeface="Arial" panose="020B0604020202020204" pitchFamily="34" charset="0"/>
              </a:rPr>
              <a:t>understanding of </a:t>
            </a:r>
            <a:r>
              <a:rPr lang="en-US" sz="1700" dirty="0" smtClean="0">
                <a:latin typeface="Arial" panose="020B0604020202020204" pitchFamily="34" charset="0"/>
                <a:cs typeface="Arial" panose="020B0604020202020204" pitchFamily="34" charset="0"/>
              </a:rPr>
              <a:t>chemical processes and dynamics </a:t>
            </a:r>
            <a:r>
              <a:rPr lang="en-US" sz="1700" dirty="0">
                <a:latin typeface="Arial" panose="020B0604020202020204" pitchFamily="34" charset="0"/>
                <a:cs typeface="Arial" panose="020B0604020202020204" pitchFamily="34" charset="0"/>
              </a:rPr>
              <a:t>in aqueous media </a:t>
            </a:r>
            <a:r>
              <a:rPr lang="en-US" sz="1700" dirty="0" smtClean="0">
                <a:latin typeface="Arial" panose="020B0604020202020204" pitchFamily="34" charset="0"/>
                <a:cs typeface="Arial" panose="020B0604020202020204" pitchFamily="34" charset="0"/>
              </a:rPr>
              <a:t>and at interfaces, confronting </a:t>
            </a:r>
            <a:r>
              <a:rPr lang="en-US" sz="1700" dirty="0">
                <a:latin typeface="Arial" panose="020B0604020202020204" pitchFamily="34" charset="0"/>
                <a:cs typeface="Arial" panose="020B0604020202020204" pitchFamily="34" charset="0"/>
              </a:rPr>
              <a:t>the transition from molecular-scale chemistry to collective phenomena in complex </a:t>
            </a:r>
            <a:r>
              <a:rPr lang="en-US" sz="1700" dirty="0" smtClean="0">
                <a:latin typeface="Arial" panose="020B0604020202020204" pitchFamily="34" charset="0"/>
                <a:cs typeface="Arial" panose="020B0604020202020204" pitchFamily="34" charset="0"/>
              </a:rPr>
              <a:t>systems</a:t>
            </a:r>
            <a:endParaRPr lang="en-US" sz="1700" dirty="0" smtClean="0">
              <a:solidFill>
                <a:prstClr val="black"/>
              </a:solidFill>
              <a:latin typeface="Arial" pitchFamily="34" charset="0"/>
              <a:cs typeface="Arial" pitchFamily="34" charset="0"/>
            </a:endParaRPr>
          </a:p>
          <a:p>
            <a:pPr marL="285750" lvl="1" indent="-285750" defTabSz="818931" fontAlgn="base">
              <a:lnSpc>
                <a:spcPct val="95000"/>
              </a:lnSpc>
              <a:spcAft>
                <a:spcPts val="600"/>
              </a:spcAft>
              <a:buFont typeface="Arial" panose="020B0604020202020204" pitchFamily="34" charset="0"/>
              <a:buChar char="●"/>
              <a:tabLst>
                <a:tab pos="564998" algn="l"/>
              </a:tabLst>
              <a:defRPr/>
            </a:pPr>
            <a:r>
              <a:rPr lang="en-US" sz="1700" b="1" dirty="0" smtClean="0">
                <a:solidFill>
                  <a:srgbClr val="106636"/>
                </a:solidFill>
                <a:latin typeface="Arial" pitchFamily="34" charset="0"/>
                <a:cs typeface="Arial" pitchFamily="34" charset="0"/>
              </a:rPr>
              <a:t>Computational and Theoretical Chemistry</a:t>
            </a:r>
          </a:p>
          <a:p>
            <a:pPr marL="463550" lvl="2" indent="-244475" defTabSz="799939" fontAlgn="base">
              <a:lnSpc>
                <a:spcPct val="95000"/>
              </a:lnSpc>
              <a:spcAft>
                <a:spcPts val="600"/>
              </a:spcAft>
              <a:buFont typeface="Arial" pitchFamily="34" charset="0"/>
              <a:buChar char="−"/>
              <a:defRPr/>
            </a:pPr>
            <a:r>
              <a:rPr lang="en-US" sz="1700" dirty="0" smtClean="0">
                <a:solidFill>
                  <a:prstClr val="black"/>
                </a:solidFill>
                <a:latin typeface="Arial" pitchFamily="34" charset="0"/>
                <a:cs typeface="Arial" pitchFamily="34" charset="0"/>
              </a:rPr>
              <a:t>Development and integration of </a:t>
            </a:r>
            <a:r>
              <a:rPr lang="en-US" sz="1700" dirty="0">
                <a:solidFill>
                  <a:prstClr val="black"/>
                </a:solidFill>
                <a:latin typeface="Arial" pitchFamily="34" charset="0"/>
                <a:cs typeface="Arial" pitchFamily="34" charset="0"/>
              </a:rPr>
              <a:t>theoretical and computational approaches for the accurate and efficient description of </a:t>
            </a:r>
            <a:r>
              <a:rPr lang="en-US" sz="1700" dirty="0" smtClean="0">
                <a:solidFill>
                  <a:prstClr val="black"/>
                </a:solidFill>
                <a:latin typeface="Arial" pitchFamily="34" charset="0"/>
                <a:cs typeface="Arial" pitchFamily="34" charset="0"/>
              </a:rPr>
              <a:t>chemical processes</a:t>
            </a:r>
          </a:p>
        </p:txBody>
      </p:sp>
      <p:sp>
        <p:nvSpPr>
          <p:cNvPr id="2" name="Title 1"/>
          <p:cNvSpPr>
            <a:spLocks noGrp="1"/>
          </p:cNvSpPr>
          <p:nvPr>
            <p:ph type="title"/>
          </p:nvPr>
        </p:nvSpPr>
        <p:spPr/>
        <p:txBody>
          <a:bodyPr/>
          <a:lstStyle/>
          <a:p>
            <a:r>
              <a:rPr lang="en-US" b="1" dirty="0"/>
              <a:t>Fundamental </a:t>
            </a:r>
            <a:r>
              <a:rPr lang="en-US" b="1" dirty="0" smtClean="0"/>
              <a:t>Interactions: Programs</a:t>
            </a:r>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14" y="2895600"/>
            <a:ext cx="2084186" cy="1928650"/>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447800"/>
            <a:ext cx="3124200" cy="14049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777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820738">
              <a:buClr>
                <a:schemeClr val="tx1"/>
              </a:buClr>
              <a:defRPr/>
            </a:pPr>
            <a:r>
              <a:rPr lang="en-US" b="1" dirty="0" smtClean="0">
                <a:effectLst>
                  <a:outerShdw blurRad="38100" dist="38100" dir="2700000" algn="tl">
                    <a:srgbClr val="C0C0C0"/>
                  </a:outerShdw>
                </a:effectLst>
              </a:rPr>
              <a:t>Fundamental Interactions: Mission</a:t>
            </a:r>
            <a:endParaRPr lang="en-US" b="1" dirty="0">
              <a:effectLst>
                <a:outerShdw blurRad="38100" dist="38100" dir="2700000" algn="tl">
                  <a:srgbClr val="C0C0C0"/>
                </a:outerShdw>
              </a:effectLst>
            </a:endParaRPr>
          </a:p>
        </p:txBody>
      </p:sp>
      <p:sp>
        <p:nvSpPr>
          <p:cNvPr id="6" name="Content Placeholder 2"/>
          <p:cNvSpPr txBox="1">
            <a:spLocks/>
          </p:cNvSpPr>
          <p:nvPr/>
        </p:nvSpPr>
        <p:spPr bwMode="auto">
          <a:xfrm>
            <a:off x="350458" y="990600"/>
            <a:ext cx="8443083" cy="4753069"/>
          </a:xfrm>
          <a:prstGeom prst="rect">
            <a:avLst/>
          </a:prstGeom>
          <a:noFill/>
          <a:ln w="9525">
            <a:noFill/>
            <a:miter lim="800000"/>
            <a:headEnd/>
            <a:tailEnd/>
          </a:ln>
        </p:spPr>
        <p:txBody>
          <a:bodyPr vert="horz" wrap="square" lIns="91427" tIns="45714" rIns="91427" bIns="45714" numCol="1" anchor="t" anchorCtr="0" compatLnSpc="1">
            <a:prstTxWarp prst="textNoShape">
              <a:avLst/>
            </a:prstTxWarp>
            <a:normAutofit fontScale="92500"/>
          </a:bodyPr>
          <a:lstStyle>
            <a:lvl1pPr marL="342851" indent="-342851"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845" indent="-28571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839"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9974"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11"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246"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82"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8"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3"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600"/>
              </a:spcBef>
              <a:buNone/>
            </a:pPr>
            <a:r>
              <a:rPr lang="en-US" b="0" dirty="0" smtClean="0">
                <a:solidFill>
                  <a:schemeClr val="tx1">
                    <a:lumMod val="75000"/>
                    <a:lumOff val="25000"/>
                  </a:schemeClr>
                </a:solidFill>
              </a:rPr>
              <a:t>Emphasis on structural </a:t>
            </a:r>
            <a:r>
              <a:rPr lang="en-US" b="0" dirty="0">
                <a:solidFill>
                  <a:schemeClr val="tx1">
                    <a:lumMod val="75000"/>
                    <a:lumOff val="25000"/>
                  </a:schemeClr>
                </a:solidFill>
              </a:rPr>
              <a:t>and dynamical studies of atoms, molecules, and nanostructures, and the description of their interactions in full quantum detail, with the aim of providing a complete understanding of reactive chemistry in the gas phase, condensed phase, and at interfaces.</a:t>
            </a:r>
          </a:p>
          <a:p>
            <a:pPr marL="1196975" indent="-1196975" defTabSz="914400">
              <a:spcBef>
                <a:spcPts val="600"/>
              </a:spcBef>
              <a:buNone/>
            </a:pPr>
            <a:endParaRPr lang="en-US" sz="1700" dirty="0" smtClean="0">
              <a:solidFill>
                <a:schemeClr val="tx1">
                  <a:lumMod val="75000"/>
                  <a:lumOff val="25000"/>
                </a:schemeClr>
              </a:solidFill>
            </a:endParaRPr>
          </a:p>
          <a:p>
            <a:pPr marL="1196975" indent="-1196975" defTabSz="914400">
              <a:spcBef>
                <a:spcPts val="600"/>
              </a:spcBef>
              <a:buNone/>
            </a:pPr>
            <a:endParaRPr lang="en-US" sz="1700" dirty="0">
              <a:solidFill>
                <a:schemeClr val="tx1">
                  <a:lumMod val="75000"/>
                  <a:lumOff val="25000"/>
                </a:schemeClr>
              </a:solidFill>
            </a:endParaRPr>
          </a:p>
          <a:p>
            <a:pPr marL="1371600" indent="-1371600" defTabSz="914400">
              <a:spcBef>
                <a:spcPts val="600"/>
              </a:spcBef>
              <a:buNone/>
            </a:pPr>
            <a:r>
              <a:rPr lang="en-US" sz="1700" dirty="0" smtClean="0">
                <a:solidFill>
                  <a:schemeClr val="tx1">
                    <a:lumMod val="75000"/>
                    <a:lumOff val="25000"/>
                  </a:schemeClr>
                </a:solidFill>
              </a:rPr>
              <a:t>BES Mission:	</a:t>
            </a:r>
            <a:r>
              <a:rPr lang="en-US" sz="1700" b="0" dirty="0" smtClean="0">
                <a:solidFill>
                  <a:schemeClr val="tx1">
                    <a:lumMod val="75000"/>
                    <a:lumOff val="25000"/>
                  </a:schemeClr>
                </a:solidFill>
              </a:rPr>
              <a:t>BES </a:t>
            </a:r>
            <a:r>
              <a:rPr lang="en-US" sz="1700" b="0" dirty="0">
                <a:solidFill>
                  <a:schemeClr val="tx1">
                    <a:lumMod val="75000"/>
                    <a:lumOff val="25000"/>
                  </a:schemeClr>
                </a:solidFill>
              </a:rPr>
              <a:t>supports fundamental research to understand, predict, and ultimately control matter and energy at the electronic, atomic, and molecular levels in order to provide the foundations for new energy technologies and to support DOE missions in energy, environment, and national security</a:t>
            </a:r>
            <a:r>
              <a:rPr lang="en-US" sz="1700" b="0" dirty="0" smtClean="0">
                <a:solidFill>
                  <a:schemeClr val="tx1">
                    <a:lumMod val="75000"/>
                    <a:lumOff val="25000"/>
                  </a:schemeClr>
                </a:solidFill>
              </a:rPr>
              <a:t>.</a:t>
            </a:r>
          </a:p>
          <a:p>
            <a:pPr marL="1376363" indent="-1376363" defTabSz="914400">
              <a:spcBef>
                <a:spcPts val="600"/>
              </a:spcBef>
              <a:buNone/>
            </a:pPr>
            <a:r>
              <a:rPr lang="en-US" sz="1700" dirty="0">
                <a:solidFill>
                  <a:schemeClr val="tx1">
                    <a:lumMod val="75000"/>
                    <a:lumOff val="25000"/>
                  </a:schemeClr>
                </a:solidFill>
              </a:rPr>
              <a:t>SC Mission:	</a:t>
            </a:r>
            <a:r>
              <a:rPr lang="en-US" sz="1700" b="0" dirty="0">
                <a:solidFill>
                  <a:schemeClr val="tx1">
                    <a:lumMod val="75000"/>
                    <a:lumOff val="25000"/>
                  </a:schemeClr>
                </a:solidFill>
              </a:rPr>
              <a:t>Delivery of scientific discoveries and major scientific tools to transform our understanding of nature and to advance the energy, economic, and national security of the United States.</a:t>
            </a:r>
          </a:p>
          <a:p>
            <a:pPr marL="2286000" indent="-2286000" defTabSz="914400">
              <a:spcBef>
                <a:spcPts val="600"/>
              </a:spcBef>
              <a:buNone/>
              <a:tabLst>
                <a:tab pos="2286000" algn="l"/>
              </a:tabLst>
            </a:pPr>
            <a:r>
              <a:rPr lang="en-US" dirty="0" smtClean="0"/>
              <a:t>	</a:t>
            </a:r>
            <a:endParaRPr lang="en-US" b="0" dirty="0" smtClean="0"/>
          </a:p>
        </p:txBody>
      </p:sp>
    </p:spTree>
    <p:extLst>
      <p:ext uri="{BB962C8B-B14F-4D97-AF65-F5344CB8AC3E}">
        <p14:creationId xmlns:p14="http://schemas.microsoft.com/office/powerpoint/2010/main" val="1627545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0412"/>
            <a:ext cx="8534400" cy="5259388"/>
          </a:xfrm>
        </p:spPr>
        <p:txBody>
          <a:bodyPr/>
          <a:lstStyle/>
          <a:p>
            <a:pPr marL="228600" lvl="0" indent="-228600" eaLnBrk="1" hangingPunct="1">
              <a:buFont typeface="Wingdings" pitchFamily="2" charset="2"/>
              <a:buChar char="§"/>
            </a:pPr>
            <a:r>
              <a:rPr lang="en-US" altLang="en-US" sz="2000" kern="0" dirty="0" smtClean="0">
                <a:solidFill>
                  <a:srgbClr val="000000"/>
                </a:solidFill>
                <a:latin typeface="Arial"/>
              </a:rPr>
              <a:t>Crosscutting</a:t>
            </a:r>
            <a:r>
              <a:rPr lang="en-US" altLang="en-US" sz="2000" kern="0" dirty="0">
                <a:solidFill>
                  <a:srgbClr val="000000"/>
                </a:solidFill>
                <a:latin typeface="Arial"/>
              </a:rPr>
              <a:t>, division-wide relevance; Synergy within team and across the division:</a:t>
            </a:r>
          </a:p>
          <a:p>
            <a:pPr marL="685800" lvl="1" indent="-228600" eaLnBrk="1" hangingPunct="1">
              <a:buFontTx/>
              <a:buChar char="–"/>
            </a:pPr>
            <a:r>
              <a:rPr lang="en-US" altLang="en-US" sz="1800" kern="0" dirty="0">
                <a:solidFill>
                  <a:srgbClr val="000000"/>
                </a:solidFill>
                <a:latin typeface="Arial"/>
              </a:rPr>
              <a:t>Gas-phase chemical physics &amp; CPIMS closely coupled (formerly one program)</a:t>
            </a:r>
          </a:p>
          <a:p>
            <a:pPr marL="685800" lvl="1" indent="-228600" eaLnBrk="1" hangingPunct="1">
              <a:buFontTx/>
              <a:buChar char="–"/>
            </a:pPr>
            <a:r>
              <a:rPr lang="en-US" altLang="en-US" sz="1800" kern="0" dirty="0">
                <a:solidFill>
                  <a:srgbClr val="000000"/>
                </a:solidFill>
                <a:latin typeface="Arial"/>
              </a:rPr>
              <a:t>AMOS intersects strongly with chemical physics in molecular systems</a:t>
            </a:r>
          </a:p>
          <a:p>
            <a:pPr marL="685800" lvl="1" indent="-228600" eaLnBrk="1" hangingPunct="1">
              <a:buFontTx/>
              <a:buChar char="–"/>
            </a:pPr>
            <a:r>
              <a:rPr lang="en-US" altLang="en-US" sz="1800" kern="0" dirty="0">
                <a:solidFill>
                  <a:srgbClr val="000000"/>
                </a:solidFill>
                <a:latin typeface="Arial"/>
              </a:rPr>
              <a:t>Theory/computation very strong in team and across division, joint efforts with MSE and ASCR</a:t>
            </a:r>
          </a:p>
          <a:p>
            <a:pPr marL="685800" lvl="1" indent="-228600" eaLnBrk="1" hangingPunct="1">
              <a:buFontTx/>
              <a:buChar char="–"/>
            </a:pPr>
            <a:r>
              <a:rPr lang="en-US" altLang="en-US" sz="1800" kern="0" dirty="0">
                <a:solidFill>
                  <a:srgbClr val="000000"/>
                </a:solidFill>
                <a:latin typeface="Arial"/>
              </a:rPr>
              <a:t>Ultrafast chemical science growing theme across division, anchored in AMOS</a:t>
            </a:r>
          </a:p>
          <a:p>
            <a:pPr marL="685800" lvl="1" indent="-228600" eaLnBrk="1" hangingPunct="1">
              <a:buFontTx/>
              <a:buChar char="–"/>
            </a:pPr>
            <a:r>
              <a:rPr lang="en-US" altLang="en-US" sz="1800" kern="0" dirty="0">
                <a:solidFill>
                  <a:srgbClr val="000000"/>
                </a:solidFill>
                <a:latin typeface="Arial"/>
              </a:rPr>
              <a:t>Interfacial chemistry in CPIMS connects with catalysis and geochemistry; condensed phase chemical physics relevant to radiation and heavy element chemistry</a:t>
            </a:r>
          </a:p>
          <a:p>
            <a:pPr marL="228600" lvl="0" indent="-228600" eaLnBrk="1" hangingPunct="1">
              <a:buFont typeface="Wingdings" pitchFamily="2" charset="2"/>
              <a:buChar char="§"/>
            </a:pPr>
            <a:r>
              <a:rPr lang="en-US" altLang="en-US" sz="2000" kern="0" dirty="0">
                <a:solidFill>
                  <a:srgbClr val="000000"/>
                </a:solidFill>
                <a:latin typeface="Arial"/>
              </a:rPr>
              <a:t>Relationship to use-inspired science opportunities/mission:</a:t>
            </a:r>
          </a:p>
          <a:p>
            <a:pPr marL="685800" lvl="1" indent="-228600" eaLnBrk="1" hangingPunct="1">
              <a:buFontTx/>
              <a:buChar char="–"/>
            </a:pPr>
            <a:r>
              <a:rPr lang="en-US" altLang="en-US" sz="1800" kern="0" dirty="0">
                <a:solidFill>
                  <a:srgbClr val="000000"/>
                </a:solidFill>
                <a:latin typeface="Arial"/>
              </a:rPr>
              <a:t>AMOS tied strongly to application of current and next generation light sources, </a:t>
            </a:r>
            <a:r>
              <a:rPr lang="en-US" altLang="en-US" sz="1800" i="1" kern="0" dirty="0">
                <a:solidFill>
                  <a:srgbClr val="000000"/>
                </a:solidFill>
                <a:latin typeface="Arial"/>
              </a:rPr>
              <a:t>e.g., </a:t>
            </a:r>
            <a:r>
              <a:rPr lang="en-US" altLang="en-US" sz="1800" kern="0" dirty="0">
                <a:solidFill>
                  <a:srgbClr val="000000"/>
                </a:solidFill>
                <a:latin typeface="Arial"/>
              </a:rPr>
              <a:t>lasers, synchrotrons, X-ray </a:t>
            </a:r>
            <a:r>
              <a:rPr lang="en-US" altLang="en-US" sz="1800" kern="0" dirty="0" smtClean="0">
                <a:solidFill>
                  <a:srgbClr val="000000"/>
                </a:solidFill>
                <a:latin typeface="Arial"/>
              </a:rPr>
              <a:t>FELS, </a:t>
            </a:r>
            <a:r>
              <a:rPr lang="en-US" altLang="en-US" sz="1800" kern="0" dirty="0">
                <a:solidFill>
                  <a:srgbClr val="000000"/>
                </a:solidFill>
                <a:latin typeface="Arial"/>
              </a:rPr>
              <a:t>LCLS and </a:t>
            </a:r>
            <a:r>
              <a:rPr lang="en-US" altLang="en-US" sz="1800" kern="0" dirty="0" smtClean="0">
                <a:solidFill>
                  <a:srgbClr val="000000"/>
                </a:solidFill>
                <a:latin typeface="Arial"/>
              </a:rPr>
              <a:t>LCLS-II</a:t>
            </a:r>
            <a:endParaRPr lang="en-US" altLang="en-US" sz="1800" kern="0" dirty="0">
              <a:solidFill>
                <a:srgbClr val="000000"/>
              </a:solidFill>
              <a:latin typeface="Arial"/>
            </a:endParaRPr>
          </a:p>
          <a:p>
            <a:pPr marL="685800" lvl="1" indent="-228600" eaLnBrk="1" hangingPunct="1">
              <a:buFontTx/>
              <a:buChar char="–"/>
            </a:pPr>
            <a:r>
              <a:rPr lang="en-US" altLang="en-US" sz="1800" kern="0" dirty="0">
                <a:solidFill>
                  <a:srgbClr val="000000"/>
                </a:solidFill>
                <a:latin typeface="Arial"/>
              </a:rPr>
              <a:t>Gas-phase chemical physics has significant impact on clean &amp; efficient combustion processes; management of Combustion Research Facility, SNL</a:t>
            </a:r>
          </a:p>
          <a:p>
            <a:endParaRPr lang="en-US" dirty="0"/>
          </a:p>
        </p:txBody>
      </p:sp>
      <p:sp>
        <p:nvSpPr>
          <p:cNvPr id="3" name="Title 2"/>
          <p:cNvSpPr>
            <a:spLocks noGrp="1"/>
          </p:cNvSpPr>
          <p:nvPr>
            <p:ph type="title"/>
          </p:nvPr>
        </p:nvSpPr>
        <p:spPr/>
        <p:txBody>
          <a:bodyPr/>
          <a:lstStyle/>
          <a:p>
            <a:r>
              <a:rPr lang="en-US" b="1" dirty="0" smtClean="0"/>
              <a:t>Fundamental Interactions: Division Integration</a:t>
            </a:r>
            <a:endParaRPr lang="en-US" b="1" dirty="0"/>
          </a:p>
        </p:txBody>
      </p:sp>
    </p:spTree>
    <p:extLst>
      <p:ext uri="{BB962C8B-B14F-4D97-AF65-F5344CB8AC3E}">
        <p14:creationId xmlns:p14="http://schemas.microsoft.com/office/powerpoint/2010/main" val="1826892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712" y="1143000"/>
            <a:ext cx="8410575" cy="5259388"/>
          </a:xfrm>
        </p:spPr>
        <p:txBody>
          <a:bodyPr/>
          <a:lstStyle/>
          <a:p>
            <a:r>
              <a:rPr lang="en-US" dirty="0"/>
              <a:t>Intense Field and Ultrafast X-Ray Science	</a:t>
            </a:r>
            <a:r>
              <a:rPr lang="en-US" dirty="0" smtClean="0"/>
              <a:t>(60%)</a:t>
            </a:r>
            <a:endParaRPr lang="en-US" dirty="0"/>
          </a:p>
          <a:p>
            <a:pPr lvl="1"/>
            <a:r>
              <a:rPr lang="en-US" b="1" dirty="0"/>
              <a:t>Goal</a:t>
            </a:r>
            <a:r>
              <a:rPr lang="en-US" dirty="0"/>
              <a:t>: Discover, understand, and exploit fundamental phenomena associated with interactions of intense electromagnetic fields and matter on ultrashort time scales.</a:t>
            </a:r>
          </a:p>
          <a:p>
            <a:r>
              <a:rPr lang="en-US" dirty="0"/>
              <a:t>Correlated  Dynamics 	(</a:t>
            </a:r>
            <a:r>
              <a:rPr lang="en-US" dirty="0" smtClean="0"/>
              <a:t>35%)</a:t>
            </a:r>
            <a:endParaRPr lang="en-US" dirty="0"/>
          </a:p>
          <a:p>
            <a:pPr marL="746125" lvl="1" indent="-288925">
              <a:tabLst>
                <a:tab pos="746125" algn="l"/>
              </a:tabLst>
            </a:pPr>
            <a:r>
              <a:rPr lang="en-US" b="1" dirty="0" smtClean="0"/>
              <a:t>Goal</a:t>
            </a:r>
            <a:r>
              <a:rPr lang="en-US" dirty="0"/>
              <a:t>: Characterize, understand, and control strongly correlated dynamics involving electrons, atoms, and molecules. </a:t>
            </a:r>
          </a:p>
          <a:p>
            <a:r>
              <a:rPr lang="en-US" dirty="0"/>
              <a:t>Nanoscale Science 	(5%)</a:t>
            </a:r>
          </a:p>
          <a:p>
            <a:pPr lvl="1"/>
            <a:r>
              <a:rPr lang="en-US" b="1" dirty="0"/>
              <a:t>Goal</a:t>
            </a:r>
            <a:r>
              <a:rPr lang="en-US" dirty="0"/>
              <a:t>: Discover, understand, and exploit novel phenomena in light-matter interactions in nanoscale structures.</a:t>
            </a:r>
          </a:p>
          <a:p>
            <a:pPr marL="0" indent="0">
              <a:buNone/>
            </a:pPr>
            <a:endParaRPr lang="en-US" dirty="0"/>
          </a:p>
        </p:txBody>
      </p:sp>
      <p:sp>
        <p:nvSpPr>
          <p:cNvPr id="3" name="Title 2"/>
          <p:cNvSpPr>
            <a:spLocks noGrp="1"/>
          </p:cNvSpPr>
          <p:nvPr>
            <p:ph type="title"/>
          </p:nvPr>
        </p:nvSpPr>
        <p:spPr/>
        <p:txBody>
          <a:bodyPr/>
          <a:lstStyle/>
          <a:p>
            <a:r>
              <a:rPr lang="en-US" sz="2800" dirty="0"/>
              <a:t>AMOS: </a:t>
            </a:r>
            <a:r>
              <a:rPr lang="en-US" sz="2800" dirty="0" smtClean="0"/>
              <a:t>Current Investment Portfolio</a:t>
            </a:r>
            <a:endParaRPr lang="en-US" sz="2800" dirty="0"/>
          </a:p>
        </p:txBody>
      </p:sp>
    </p:spTree>
    <p:extLst>
      <p:ext uri="{BB962C8B-B14F-4D97-AF65-F5344CB8AC3E}">
        <p14:creationId xmlns:p14="http://schemas.microsoft.com/office/powerpoint/2010/main" val="2903521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AMOS: </a:t>
            </a:r>
            <a:r>
              <a:rPr lang="en-US" sz="2800" dirty="0" smtClean="0"/>
              <a:t>PIs and Institutions</a:t>
            </a:r>
            <a:endParaRPr lang="en-US" sz="2800" dirty="0"/>
          </a:p>
        </p:txBody>
      </p:sp>
      <p:sp>
        <p:nvSpPr>
          <p:cNvPr id="5" name="Rectangle 4"/>
          <p:cNvSpPr/>
          <p:nvPr/>
        </p:nvSpPr>
        <p:spPr>
          <a:xfrm>
            <a:off x="60160" y="3761874"/>
            <a:ext cx="206943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bwMode="auto">
          <a:xfrm>
            <a:off x="5715000" y="1905000"/>
            <a:ext cx="3429000" cy="2468562"/>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lvl1pPr marL="342851" indent="-342851"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845" indent="-28571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839"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9974"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11"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246"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82"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8"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3"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dirty="0" smtClean="0"/>
              <a:t>Lab Program</a:t>
            </a:r>
          </a:p>
          <a:p>
            <a:pPr marL="457200" lvl="1" indent="-336550" defTabSz="914400"/>
            <a:r>
              <a:rPr lang="en-US" dirty="0" smtClean="0"/>
              <a:t>27 PIs (6 </a:t>
            </a:r>
            <a:r>
              <a:rPr lang="en-US" dirty="0" err="1" smtClean="0"/>
              <a:t>Th</a:t>
            </a:r>
            <a:r>
              <a:rPr lang="en-US" dirty="0" smtClean="0"/>
              <a:t> / 21 </a:t>
            </a:r>
            <a:r>
              <a:rPr lang="en-US" dirty="0" err="1" smtClean="0"/>
              <a:t>Exp</a:t>
            </a:r>
            <a:r>
              <a:rPr lang="en-US" dirty="0" smtClean="0"/>
              <a:t>)</a:t>
            </a:r>
          </a:p>
          <a:p>
            <a:pPr marL="457200" lvl="1" indent="-336550" defTabSz="914400"/>
            <a:r>
              <a:rPr lang="en-US" dirty="0" smtClean="0"/>
              <a:t>4core programs at </a:t>
            </a:r>
          </a:p>
          <a:p>
            <a:pPr marL="457200" lvl="1" indent="0" defTabSz="914400">
              <a:buNone/>
            </a:pPr>
            <a:r>
              <a:rPr lang="en-US" dirty="0" smtClean="0"/>
              <a:t>4 </a:t>
            </a:r>
            <a:r>
              <a:rPr lang="en-US" dirty="0"/>
              <a:t>National </a:t>
            </a:r>
            <a:r>
              <a:rPr lang="en-US" dirty="0" smtClean="0"/>
              <a:t>Labs and </a:t>
            </a:r>
          </a:p>
          <a:p>
            <a:pPr marL="457200" lvl="1" indent="0" defTabSz="914400">
              <a:buNone/>
            </a:pPr>
            <a:r>
              <a:rPr lang="en-US" dirty="0" smtClean="0"/>
              <a:t>3 DOE light sources</a:t>
            </a:r>
          </a:p>
          <a:p>
            <a:pPr marL="457200" lvl="1" indent="-336550" defTabSz="914400"/>
            <a:r>
              <a:rPr lang="en-US" dirty="0" smtClean="0"/>
              <a:t>2 ECRP projects</a:t>
            </a:r>
          </a:p>
        </p:txBody>
      </p:sp>
      <p:sp>
        <p:nvSpPr>
          <p:cNvPr id="2" name="Content Placeholder 1"/>
          <p:cNvSpPr>
            <a:spLocks noGrp="1"/>
          </p:cNvSpPr>
          <p:nvPr>
            <p:ph idx="1"/>
          </p:nvPr>
        </p:nvSpPr>
        <p:spPr>
          <a:xfrm>
            <a:off x="457199" y="4343400"/>
            <a:ext cx="7888707" cy="1676400"/>
          </a:xfrm>
          <a:ln>
            <a:noFill/>
          </a:ln>
        </p:spPr>
        <p:txBody>
          <a:bodyPr/>
          <a:lstStyle/>
          <a:p>
            <a:pPr marL="0" indent="0">
              <a:buNone/>
            </a:pPr>
            <a:r>
              <a:rPr lang="en-US" dirty="0" smtClean="0"/>
              <a:t>Grant Program</a:t>
            </a:r>
          </a:p>
          <a:p>
            <a:pPr marL="457200" lvl="1" indent="-228600"/>
            <a:r>
              <a:rPr lang="en-US" dirty="0" smtClean="0"/>
              <a:t>61 PIs (33 </a:t>
            </a:r>
            <a:r>
              <a:rPr lang="en-US" dirty="0" err="1" smtClean="0"/>
              <a:t>Th</a:t>
            </a:r>
            <a:r>
              <a:rPr lang="en-US" dirty="0" smtClean="0"/>
              <a:t> / 28 </a:t>
            </a:r>
            <a:r>
              <a:rPr lang="en-US" dirty="0" err="1" smtClean="0"/>
              <a:t>Exp</a:t>
            </a:r>
            <a:r>
              <a:rPr lang="en-US" dirty="0" smtClean="0"/>
              <a:t>)</a:t>
            </a:r>
          </a:p>
          <a:p>
            <a:pPr marL="457200" lvl="1" indent="-228600"/>
            <a:r>
              <a:rPr lang="en-US" dirty="0" smtClean="0"/>
              <a:t>38 single-investigator projects at 28 universities</a:t>
            </a:r>
          </a:p>
          <a:p>
            <a:pPr marL="457200" lvl="1" indent="-228600"/>
            <a:r>
              <a:rPr lang="en-US" dirty="0" smtClean="0"/>
              <a:t>3 large-group/center projects involving 8 universities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838200"/>
            <a:ext cx="5467350" cy="3590925"/>
          </a:xfrm>
          <a:prstGeom prst="rect">
            <a:avLst/>
          </a:prstGeom>
        </p:spPr>
      </p:pic>
      <p:sp>
        <p:nvSpPr>
          <p:cNvPr id="8" name="Rectangle 7"/>
          <p:cNvSpPr/>
          <p:nvPr/>
        </p:nvSpPr>
        <p:spPr>
          <a:xfrm>
            <a:off x="3447047" y="3886200"/>
            <a:ext cx="74395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794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52427" y="866775"/>
            <a:ext cx="8334373" cy="5259388"/>
          </a:xfrm>
        </p:spPr>
        <p:txBody>
          <a:bodyPr/>
          <a:lstStyle/>
          <a:p>
            <a:pPr>
              <a:buFont typeface="Arial" panose="020B0604020202020204" pitchFamily="34" charset="0"/>
              <a:buChar char="●"/>
            </a:pPr>
            <a:r>
              <a:rPr lang="en-US" b="0" dirty="0" smtClean="0">
                <a:solidFill>
                  <a:srgbClr val="106636"/>
                </a:solidFill>
              </a:rPr>
              <a:t>Overarching Theme:</a:t>
            </a:r>
          </a:p>
          <a:p>
            <a:pPr marL="0" indent="0" algn="ctr">
              <a:buNone/>
            </a:pPr>
            <a:r>
              <a:rPr lang="en-US" sz="2000" dirty="0" smtClean="0">
                <a:solidFill>
                  <a:schemeClr val="tx1"/>
                </a:solidFill>
              </a:rPr>
              <a:t>Support </a:t>
            </a:r>
            <a:r>
              <a:rPr lang="en-US" sz="2000" dirty="0">
                <a:solidFill>
                  <a:schemeClr val="tx1"/>
                </a:solidFill>
              </a:rPr>
              <a:t>of fundamental research leading to the development of fully predictive models for </a:t>
            </a:r>
            <a:r>
              <a:rPr lang="en-US" sz="2000" dirty="0" smtClean="0">
                <a:solidFill>
                  <a:schemeClr val="tx1"/>
                </a:solidFill>
              </a:rPr>
              <a:t>combustion</a:t>
            </a:r>
            <a:endParaRPr lang="en-US" sz="2000" dirty="0">
              <a:solidFill>
                <a:schemeClr val="tx1"/>
              </a:solidFill>
            </a:endParaRPr>
          </a:p>
          <a:p>
            <a:pPr>
              <a:buFont typeface="Arial" panose="020B0604020202020204" pitchFamily="34" charset="0"/>
              <a:buChar char="●"/>
            </a:pPr>
            <a:r>
              <a:rPr lang="en-US" b="0" dirty="0" smtClean="0">
                <a:solidFill>
                  <a:srgbClr val="106636"/>
                </a:solidFill>
              </a:rPr>
              <a:t>Topic areas of emphasis: </a:t>
            </a:r>
            <a:r>
              <a:rPr lang="en-US" sz="2000" b="0" dirty="0" smtClean="0">
                <a:solidFill>
                  <a:schemeClr val="tx1"/>
                </a:solidFill>
              </a:rPr>
              <a:t>P-</a:t>
            </a:r>
            <a:r>
              <a:rPr lang="en-US" sz="2000" b="0" dirty="0" err="1" smtClean="0">
                <a:solidFill>
                  <a:schemeClr val="tx1"/>
                </a:solidFill>
              </a:rPr>
              <a:t>Chem</a:t>
            </a:r>
            <a:r>
              <a:rPr lang="en-US" sz="2000" b="0" dirty="0" smtClean="0">
                <a:solidFill>
                  <a:schemeClr val="tx1"/>
                </a:solidFill>
              </a:rPr>
              <a:t> &amp; Transport</a:t>
            </a:r>
          </a:p>
          <a:p>
            <a:pPr marL="457135" lvl="1" indent="0">
              <a:buNone/>
            </a:pPr>
            <a:endParaRPr lang="en-US" dirty="0" smtClean="0"/>
          </a:p>
          <a:p>
            <a:pPr marL="457135" lvl="1" indent="0">
              <a:buNone/>
            </a:pPr>
            <a:endParaRPr lang="en-US" dirty="0"/>
          </a:p>
          <a:p>
            <a:pPr marL="457135" lvl="1" indent="0">
              <a:buNone/>
            </a:pPr>
            <a:endParaRPr lang="en-US" dirty="0" smtClean="0"/>
          </a:p>
          <a:p>
            <a:pPr marL="457135" lvl="1" indent="0">
              <a:buNone/>
            </a:pPr>
            <a:endParaRPr lang="en-US" dirty="0"/>
          </a:p>
          <a:p>
            <a:pPr marL="457135" lvl="1" indent="0">
              <a:buNone/>
            </a:pPr>
            <a:endParaRPr lang="en-US" dirty="0" smtClean="0"/>
          </a:p>
          <a:p>
            <a:pPr marL="457135" lvl="1" indent="0">
              <a:buNone/>
            </a:pPr>
            <a:endParaRPr lang="en-US" dirty="0" smtClean="0"/>
          </a:p>
          <a:p>
            <a:pPr marL="457135" lvl="1" indent="0">
              <a:buNone/>
            </a:pPr>
            <a:endParaRPr lang="en-US" dirty="0" smtClean="0"/>
          </a:p>
          <a:p>
            <a:pPr marL="457135" lvl="1" indent="0">
              <a:buNone/>
            </a:pPr>
            <a:endParaRPr lang="en-US" dirty="0" smtClean="0"/>
          </a:p>
          <a:p>
            <a:pPr>
              <a:buFont typeface="Arial" panose="020B0604020202020204" pitchFamily="34" charset="0"/>
              <a:buChar char="●"/>
            </a:pPr>
            <a:r>
              <a:rPr lang="en-US" sz="2000" b="0" dirty="0" smtClean="0">
                <a:solidFill>
                  <a:srgbClr val="106636"/>
                </a:solidFill>
              </a:rPr>
              <a:t>Approaches used:</a:t>
            </a:r>
            <a:r>
              <a:rPr lang="en-US" sz="2000" b="0" dirty="0" smtClean="0">
                <a:solidFill>
                  <a:schemeClr val="tx1"/>
                </a:solidFill>
              </a:rPr>
              <a:t> </a:t>
            </a:r>
            <a:r>
              <a:rPr lang="en-US" sz="1800" b="0" dirty="0" smtClean="0">
                <a:solidFill>
                  <a:schemeClr val="tx1"/>
                </a:solidFill>
              </a:rPr>
              <a:t>Lasers, synchrotrons, </a:t>
            </a:r>
            <a:r>
              <a:rPr lang="en-US" sz="1800" b="0" smtClean="0">
                <a:solidFill>
                  <a:schemeClr val="tx1"/>
                </a:solidFill>
              </a:rPr>
              <a:t>shock tubes, </a:t>
            </a:r>
            <a:r>
              <a:rPr lang="en-US" sz="1800" b="0" dirty="0" smtClean="0">
                <a:solidFill>
                  <a:schemeClr val="tx1"/>
                </a:solidFill>
              </a:rPr>
              <a:t>			          molecular beams, jet-stirred reactors, HP computing,</a:t>
            </a:r>
            <a:endParaRPr lang="en-US" sz="1800" dirty="0"/>
          </a:p>
        </p:txBody>
      </p:sp>
      <p:sp>
        <p:nvSpPr>
          <p:cNvPr id="6" name="Title 5"/>
          <p:cNvSpPr>
            <a:spLocks noGrp="1"/>
          </p:cNvSpPr>
          <p:nvPr>
            <p:ph type="title"/>
          </p:nvPr>
        </p:nvSpPr>
        <p:spPr/>
        <p:txBody>
          <a:bodyPr/>
          <a:lstStyle/>
          <a:p>
            <a:r>
              <a:rPr lang="en-US" b="1" dirty="0" smtClean="0">
                <a:solidFill>
                  <a:srgbClr val="106636"/>
                </a:solidFill>
              </a:rPr>
              <a:t>Gas Phase Chemical Physics (GPCP)</a:t>
            </a:r>
            <a:endParaRPr lang="en-US" b="1" dirty="0">
              <a:solidFill>
                <a:srgbClr val="106636"/>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7146925" cy="33406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209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001000" cy="3048000"/>
          </a:xfrm>
        </p:spPr>
        <p:txBody>
          <a:bodyPr/>
          <a:lstStyle/>
          <a:p>
            <a:pPr marL="0" indent="0">
              <a:buNone/>
            </a:pPr>
            <a:r>
              <a:rPr lang="en-US" dirty="0" smtClean="0">
                <a:solidFill>
                  <a:srgbClr val="106636"/>
                </a:solidFill>
              </a:rPr>
              <a:t>     86 PIs at 36 universities and 4 DOE Labs</a:t>
            </a:r>
          </a:p>
          <a:p>
            <a:pPr marL="457135" lvl="1" indent="0">
              <a:buNone/>
            </a:pPr>
            <a:endParaRPr lang="en-US" sz="1800" dirty="0" smtClean="0"/>
          </a:p>
          <a:p>
            <a:pPr marL="457135" lvl="1" indent="0">
              <a:buNone/>
            </a:pPr>
            <a:r>
              <a:rPr lang="en-US" sz="1800" dirty="0" smtClean="0"/>
              <a:t>Universities </a:t>
            </a:r>
            <a:r>
              <a:rPr lang="en-US" sz="1800" dirty="0"/>
              <a:t>[49 PIs (</a:t>
            </a:r>
            <a:r>
              <a:rPr lang="en-US" sz="1800" dirty="0">
                <a:solidFill>
                  <a:srgbClr val="FF0000"/>
                </a:solidFill>
              </a:rPr>
              <a:t>57</a:t>
            </a:r>
            <a:r>
              <a:rPr lang="en-US" sz="1800" dirty="0" smtClean="0">
                <a:solidFill>
                  <a:srgbClr val="FF0000"/>
                </a:solidFill>
              </a:rPr>
              <a:t>%</a:t>
            </a:r>
            <a:r>
              <a:rPr lang="en-US" sz="1800" dirty="0" smtClean="0"/>
              <a:t>)] / Labs [37 PIs (</a:t>
            </a:r>
            <a:r>
              <a:rPr lang="en-US" sz="1800" dirty="0" smtClean="0">
                <a:solidFill>
                  <a:srgbClr val="FF0000"/>
                </a:solidFill>
              </a:rPr>
              <a:t>43%</a:t>
            </a:r>
            <a:r>
              <a:rPr lang="en-US" sz="1800" dirty="0" smtClean="0"/>
              <a:t>)] </a:t>
            </a:r>
          </a:p>
          <a:p>
            <a:pPr marL="457135" lvl="1" indent="0">
              <a:buNone/>
            </a:pPr>
            <a:r>
              <a:rPr lang="en-US" sz="1800" dirty="0" smtClean="0"/>
              <a:t>Theory/Simulation [42 PIs (</a:t>
            </a:r>
            <a:r>
              <a:rPr lang="en-US" sz="1800" dirty="0" smtClean="0">
                <a:solidFill>
                  <a:srgbClr val="FF0000"/>
                </a:solidFill>
              </a:rPr>
              <a:t>49%</a:t>
            </a:r>
            <a:r>
              <a:rPr lang="en-US" sz="1800" dirty="0" smtClean="0"/>
              <a:t>)] </a:t>
            </a:r>
            <a:r>
              <a:rPr lang="en-US" sz="1800" dirty="0"/>
              <a:t>/ Experiment </a:t>
            </a:r>
            <a:r>
              <a:rPr lang="en-US" sz="1800" dirty="0" smtClean="0"/>
              <a:t>[44 PIs (</a:t>
            </a:r>
            <a:r>
              <a:rPr lang="en-US" sz="1800" dirty="0" smtClean="0">
                <a:solidFill>
                  <a:srgbClr val="FF0000"/>
                </a:solidFill>
              </a:rPr>
              <a:t>51%</a:t>
            </a:r>
            <a:r>
              <a:rPr lang="en-US" sz="1800" dirty="0" smtClean="0"/>
              <a:t>)]</a:t>
            </a:r>
          </a:p>
          <a:p>
            <a:pPr marL="457135" lvl="1" indent="0">
              <a:buNone/>
            </a:pPr>
            <a:r>
              <a:rPr lang="en-US" sz="1800" dirty="0" smtClean="0"/>
              <a:t>3 Early Career Grants: Blanquart (2011), Douberly (2012) and Dawes (2013)</a:t>
            </a:r>
          </a:p>
          <a:p>
            <a:pPr marL="457135" lvl="1" indent="0">
              <a:buNone/>
            </a:pPr>
            <a:endParaRPr lang="en-US" sz="1800" dirty="0" smtClean="0"/>
          </a:p>
          <a:p>
            <a:pPr marL="457135" lvl="1" indent="0">
              <a:buNone/>
            </a:pPr>
            <a:r>
              <a:rPr lang="en-US" sz="1800" dirty="0" smtClean="0"/>
              <a:t>New investigators: 15 since FY11 (including 3 ECs)</a:t>
            </a:r>
            <a:r>
              <a:rPr lang="en-US" dirty="0" smtClean="0"/>
              <a:t/>
            </a:r>
            <a:br>
              <a:rPr lang="en-US" dirty="0" smtClean="0"/>
            </a:br>
            <a:endParaRPr lang="en-US" dirty="0" smtClean="0"/>
          </a:p>
          <a:p>
            <a:pPr marL="457135" lvl="1" indent="0">
              <a:buNone/>
            </a:pPr>
            <a:r>
              <a:rPr lang="en-US" dirty="0" smtClean="0"/>
              <a:t>FY15: 83% </a:t>
            </a:r>
            <a:r>
              <a:rPr lang="en-US" dirty="0"/>
              <a:t>Labs </a:t>
            </a:r>
            <a:r>
              <a:rPr lang="en-US" dirty="0" smtClean="0"/>
              <a:t>(39% SNL/CRF</a:t>
            </a:r>
            <a:r>
              <a:rPr lang="en-US" dirty="0"/>
              <a:t>), </a:t>
            </a:r>
            <a:r>
              <a:rPr lang="en-US" dirty="0" smtClean="0"/>
              <a:t>17% </a:t>
            </a:r>
            <a:r>
              <a:rPr lang="en-US" dirty="0"/>
              <a:t>Universities</a:t>
            </a:r>
            <a:endParaRPr lang="en-US" dirty="0" smtClean="0"/>
          </a:p>
          <a:p>
            <a:pPr marL="457135" lvl="1" indent="0">
              <a:buNone/>
            </a:pPr>
            <a:r>
              <a:rPr lang="en-US" dirty="0" smtClean="0"/>
              <a:t> </a:t>
            </a:r>
            <a:endParaRPr lang="en-US" dirty="0"/>
          </a:p>
          <a:p>
            <a:pPr marL="0" indent="0">
              <a:buNone/>
            </a:pPr>
            <a:endParaRPr lang="en-US" dirty="0" smtClean="0"/>
          </a:p>
        </p:txBody>
      </p:sp>
      <p:sp>
        <p:nvSpPr>
          <p:cNvPr id="3" name="Title 2"/>
          <p:cNvSpPr>
            <a:spLocks noGrp="1"/>
          </p:cNvSpPr>
          <p:nvPr>
            <p:ph type="title"/>
          </p:nvPr>
        </p:nvSpPr>
        <p:spPr/>
        <p:txBody>
          <a:bodyPr/>
          <a:lstStyle/>
          <a:p>
            <a:r>
              <a:rPr lang="en-US" b="1" dirty="0" smtClean="0">
                <a:solidFill>
                  <a:srgbClr val="106636"/>
                </a:solidFill>
              </a:rPr>
              <a:t>GPCP Composition</a:t>
            </a:r>
            <a:endParaRPr lang="en-US" b="1" dirty="0">
              <a:solidFill>
                <a:srgbClr val="106636"/>
              </a:solidFill>
            </a:endParaRPr>
          </a:p>
        </p:txBody>
      </p:sp>
    </p:spTree>
    <p:extLst>
      <p:ext uri="{BB962C8B-B14F-4D97-AF65-F5344CB8AC3E}">
        <p14:creationId xmlns:p14="http://schemas.microsoft.com/office/powerpoint/2010/main" val="656227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310" y="990600"/>
            <a:ext cx="8763000" cy="5216813"/>
          </a:xfrm>
          <a:prstGeom prst="rect">
            <a:avLst/>
          </a:prstGeom>
          <a:noFill/>
        </p:spPr>
        <p:txBody>
          <a:bodyPr wrap="square" rtlCol="0">
            <a:spAutoFit/>
          </a:bodyPr>
          <a:lstStyle/>
          <a:p>
            <a:pPr defTabSz="865188" eaLnBrk="0" hangingPunct="0">
              <a:spcAft>
                <a:spcPts val="500"/>
              </a:spcAft>
              <a:buClr>
                <a:schemeClr val="tx1"/>
              </a:buClr>
              <a:buSzPct val="75000"/>
            </a:pPr>
            <a:r>
              <a:rPr lang="en-US" sz="2200" b="1" dirty="0" smtClean="0">
                <a:solidFill>
                  <a:srgbClr val="106636"/>
                </a:solidFill>
                <a:latin typeface="Arial Narrow" pitchFamily="34" charset="0"/>
              </a:rPr>
              <a:t>Emphasis: </a:t>
            </a:r>
          </a:p>
          <a:p>
            <a:pPr defTabSz="865188" eaLnBrk="0" hangingPunct="0">
              <a:spcAft>
                <a:spcPts val="500"/>
              </a:spcAft>
              <a:buClr>
                <a:schemeClr val="tx1"/>
              </a:buClr>
              <a:buSzPct val="75000"/>
              <a:buFont typeface="Arial" pitchFamily="34" charset="0"/>
              <a:buChar char="•"/>
            </a:pPr>
            <a:r>
              <a:rPr lang="en-US" sz="2200" dirty="0" smtClean="0">
                <a:latin typeface="Arial Narrow" pitchFamily="34" charset="0"/>
              </a:rPr>
              <a:t> Studies of reactions and dynamics at well-characterized metal and metal-oxide surfaces and clusters lead to the development of theories on the molecular origins heterogeneous chemistry.</a:t>
            </a:r>
          </a:p>
          <a:p>
            <a:pPr defTabSz="865188" eaLnBrk="0" hangingPunct="0">
              <a:spcAft>
                <a:spcPts val="500"/>
              </a:spcAft>
              <a:buClr>
                <a:schemeClr val="tx1"/>
              </a:buClr>
              <a:buSzPct val="75000"/>
              <a:buFont typeface="Arial" pitchFamily="34" charset="0"/>
              <a:buChar char="•"/>
            </a:pPr>
            <a:r>
              <a:rPr lang="en-US" sz="2200" dirty="0" smtClean="0">
                <a:latin typeface="Arial Narrow" pitchFamily="34" charset="0"/>
              </a:rPr>
              <a:t> Single </a:t>
            </a:r>
            <a:r>
              <a:rPr lang="en-US" sz="2200" dirty="0">
                <a:latin typeface="Arial Narrow" pitchFamily="34" charset="0"/>
              </a:rPr>
              <a:t>molecule </a:t>
            </a:r>
            <a:r>
              <a:rPr lang="en-US" sz="2200" dirty="0" smtClean="0">
                <a:latin typeface="Arial Narrow" pitchFamily="34" charset="0"/>
              </a:rPr>
              <a:t>studies with extreme spatial and/or temporal resolution </a:t>
            </a:r>
            <a:r>
              <a:rPr lang="en-US" sz="2200" dirty="0">
                <a:latin typeface="Arial Narrow" pitchFamily="34" charset="0"/>
              </a:rPr>
              <a:t>on </a:t>
            </a:r>
            <a:r>
              <a:rPr lang="en-US" sz="2200" dirty="0" smtClean="0">
                <a:latin typeface="Arial Narrow" pitchFamily="34" charset="0"/>
              </a:rPr>
              <a:t>well-characterized, model surfaces.</a:t>
            </a:r>
            <a:endParaRPr lang="en-US" sz="2200" dirty="0">
              <a:latin typeface="Arial Narrow" pitchFamily="34" charset="0"/>
            </a:endParaRPr>
          </a:p>
          <a:p>
            <a:pPr defTabSz="865188" eaLnBrk="0" hangingPunct="0">
              <a:spcAft>
                <a:spcPts val="500"/>
              </a:spcAft>
              <a:buClr>
                <a:schemeClr val="tx1"/>
              </a:buClr>
              <a:buSzPct val="75000"/>
              <a:buFont typeface="Arial" pitchFamily="34" charset="0"/>
              <a:buChar char="•"/>
            </a:pPr>
            <a:r>
              <a:rPr lang="en-US" sz="2200" dirty="0" smtClean="0">
                <a:latin typeface="Arial Narrow" pitchFamily="34" charset="0"/>
              </a:rPr>
              <a:t> </a:t>
            </a:r>
            <a:r>
              <a:rPr lang="en-US" sz="2200" dirty="0">
                <a:latin typeface="Arial Narrow" pitchFamily="34" charset="0"/>
              </a:rPr>
              <a:t>Understand the transition from molecular-scale chemistry to collective phenomena in complex systems, such as the effects of solvation on chemical structure and reactivity</a:t>
            </a:r>
            <a:r>
              <a:rPr lang="en-US" sz="2200" dirty="0" smtClean="0">
                <a:latin typeface="Arial Narrow" pitchFamily="34" charset="0"/>
              </a:rPr>
              <a:t>. </a:t>
            </a:r>
          </a:p>
          <a:p>
            <a:pPr defTabSz="865188" eaLnBrk="0" hangingPunct="0">
              <a:spcAft>
                <a:spcPts val="500"/>
              </a:spcAft>
              <a:buClr>
                <a:schemeClr val="tx1"/>
              </a:buClr>
              <a:buSzPct val="75000"/>
              <a:buFont typeface="Arial" pitchFamily="34" charset="0"/>
              <a:buChar char="•"/>
            </a:pPr>
            <a:r>
              <a:rPr lang="en-US" sz="2200" dirty="0" smtClean="0">
                <a:latin typeface="Arial Narrow" pitchFamily="34" charset="0"/>
              </a:rPr>
              <a:t> Studies of model condensed-phase systems target first-principles understandings of molecular reactivity and dynamical processes in solution and at interfaces. </a:t>
            </a:r>
          </a:p>
          <a:p>
            <a:pPr defTabSz="865188" eaLnBrk="0" hangingPunct="0">
              <a:spcAft>
                <a:spcPts val="500"/>
              </a:spcAft>
              <a:buClr>
                <a:schemeClr val="tx1"/>
              </a:buClr>
              <a:buSzPct val="75000"/>
            </a:pPr>
            <a:r>
              <a:rPr lang="en-US" sz="2200" b="1" dirty="0" smtClean="0">
                <a:solidFill>
                  <a:srgbClr val="106636"/>
                </a:solidFill>
                <a:latin typeface="Arial Narrow" pitchFamily="34" charset="0"/>
              </a:rPr>
              <a:t>Key Relationships:</a:t>
            </a:r>
            <a:endParaRPr lang="en-US" sz="2200" dirty="0" smtClean="0">
              <a:latin typeface="Arial Narrow" pitchFamily="34" charset="0"/>
            </a:endParaRPr>
          </a:p>
          <a:p>
            <a:pPr defTabSz="865188" eaLnBrk="0" hangingPunct="0">
              <a:spcAft>
                <a:spcPts val="500"/>
              </a:spcAft>
              <a:buClr>
                <a:schemeClr val="tx1"/>
              </a:buClr>
              <a:buSzPct val="75000"/>
              <a:buFont typeface="Arial" pitchFamily="34" charset="0"/>
              <a:buChar char="•"/>
            </a:pPr>
            <a:r>
              <a:rPr lang="en-US" sz="2200" dirty="0" smtClean="0">
                <a:latin typeface="Arial Narrow" pitchFamily="34" charset="0"/>
              </a:rPr>
              <a:t> BES research programs (for example, Solar Photochemistry), Nanoscience Centers, Synchrotron Facilities, BER EMSL User Facility.</a:t>
            </a:r>
            <a:endParaRPr lang="en-US" sz="2200" dirty="0"/>
          </a:p>
        </p:txBody>
      </p:sp>
      <p:sp>
        <p:nvSpPr>
          <p:cNvPr id="5" name="Rectangle 2"/>
          <p:cNvSpPr>
            <a:spLocks noGrp="1" noChangeArrowheads="1"/>
          </p:cNvSpPr>
          <p:nvPr>
            <p:ph type="title"/>
          </p:nvPr>
        </p:nvSpPr>
        <p:spPr bwMode="auto">
          <a:xfrm>
            <a:off x="457200" y="159766"/>
            <a:ext cx="8534400" cy="449834"/>
          </a:xfrm>
          <a:prstGeom prst="rect">
            <a:avLst/>
          </a:prstGeom>
          <a:noFill/>
          <a:ln w="12700">
            <a:noFill/>
            <a:miter lim="800000"/>
            <a:headEnd/>
            <a:tailEnd/>
          </a:ln>
          <a:effectLst/>
        </p:spPr>
        <p:txBody>
          <a:bodyPr wrap="square" lIns="81146" tIns="39862" rIns="81146" bIns="39862">
            <a:spAutoFit/>
          </a:bodyPr>
          <a:lstStyle/>
          <a:p>
            <a:pPr defTabSz="820738" eaLnBrk="0" hangingPunct="0">
              <a:buClr>
                <a:schemeClr val="tx1"/>
              </a:buClr>
              <a:defRPr/>
            </a:pPr>
            <a:r>
              <a:rPr lang="en-US" sz="2400" kern="1200" dirty="0">
                <a:solidFill>
                  <a:srgbClr val="135C00"/>
                </a:solidFill>
                <a:effectLst>
                  <a:outerShdw blurRad="38100" dist="38100" dir="2700000" algn="tl">
                    <a:srgbClr val="000000">
                      <a:alpha val="43137"/>
                    </a:srgbClr>
                  </a:outerShdw>
                </a:effectLst>
                <a:ea typeface="+mn-ea"/>
                <a:cs typeface="+mn-cs"/>
              </a:rPr>
              <a:t>CPIMS: Condensed Phase and Interfacial Molecular Science</a:t>
            </a:r>
          </a:p>
        </p:txBody>
      </p:sp>
    </p:spTree>
    <p:extLst>
      <p:ext uri="{BB962C8B-B14F-4D97-AF65-F5344CB8AC3E}">
        <p14:creationId xmlns:p14="http://schemas.microsoft.com/office/powerpoint/2010/main" val="268053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CSGB Division Mission and Goals</a:t>
            </a:r>
            <a:endParaRPr lang="en-US" b="1" dirty="0"/>
          </a:p>
        </p:txBody>
      </p:sp>
      <p:sp>
        <p:nvSpPr>
          <p:cNvPr id="4" name="TextBox 3"/>
          <p:cNvSpPr txBox="1"/>
          <p:nvPr/>
        </p:nvSpPr>
        <p:spPr>
          <a:xfrm>
            <a:off x="381000" y="914400"/>
            <a:ext cx="8305800" cy="1477328"/>
          </a:xfrm>
          <a:prstGeom prst="rect">
            <a:avLst/>
          </a:prstGeom>
          <a:solidFill>
            <a:srgbClr val="FFFF99"/>
          </a:solidFill>
        </p:spPr>
        <p:txBody>
          <a:bodyPr wrap="square" rtlCol="0">
            <a:spAutoFit/>
          </a:bodyPr>
          <a:lstStyle/>
          <a:p>
            <a:pPr eaLnBrk="0" fontAlgn="base" hangingPunct="0">
              <a:spcBef>
                <a:spcPct val="0"/>
              </a:spcBef>
              <a:spcAft>
                <a:spcPct val="0"/>
              </a:spcAft>
            </a:pPr>
            <a:r>
              <a:rPr lang="en-US" dirty="0" smtClean="0">
                <a:solidFill>
                  <a:prstClr val="black"/>
                </a:solidFill>
                <a:latin typeface="Arial" pitchFamily="34" charset="0"/>
                <a:cs typeface="Arial" pitchFamily="34" charset="0"/>
              </a:rPr>
              <a:t>“The division supports experimental, theoretical, and computational research to provide fundamental understanding of chemical transformations and energy flow in systems relevant to DOE missions.  This knowledge serves as the basis for the development of new processes for the generation, storage, and use of energy and for the mitigation of the environmental impacts of energy use.”</a:t>
            </a:r>
            <a:endParaRPr lang="en-US" dirty="0">
              <a:solidFill>
                <a:prstClr val="black"/>
              </a:solidFill>
              <a:latin typeface="Arial" pitchFamily="34" charset="0"/>
              <a:cs typeface="Arial" pitchFamily="34" charset="0"/>
            </a:endParaRPr>
          </a:p>
        </p:txBody>
      </p:sp>
      <p:sp>
        <p:nvSpPr>
          <p:cNvPr id="6" name="TextBox 5"/>
          <p:cNvSpPr txBox="1"/>
          <p:nvPr/>
        </p:nvSpPr>
        <p:spPr>
          <a:xfrm>
            <a:off x="533400" y="2667000"/>
            <a:ext cx="8305800" cy="3693319"/>
          </a:xfrm>
          <a:prstGeom prst="rect">
            <a:avLst/>
          </a:prstGeom>
          <a:noFill/>
        </p:spPr>
        <p:txBody>
          <a:bodyPr wrap="square" rtlCol="0">
            <a:spAutoFit/>
          </a:bodyPr>
          <a:lstStyle/>
          <a:p>
            <a:pPr eaLnBrk="0" fontAlgn="base" hangingPunct="0">
              <a:spcBef>
                <a:spcPct val="0"/>
              </a:spcBef>
              <a:spcAft>
                <a:spcPct val="0"/>
              </a:spcAft>
            </a:pPr>
            <a:r>
              <a:rPr lang="en-US" b="1" dirty="0" smtClean="0">
                <a:solidFill>
                  <a:prstClr val="black"/>
                </a:solidFill>
                <a:latin typeface="Arial" pitchFamily="34" charset="0"/>
                <a:cs typeface="Arial" pitchFamily="34" charset="0"/>
              </a:rPr>
              <a:t>CSGB research programs embrace the two BES strategies:</a:t>
            </a:r>
          </a:p>
          <a:p>
            <a:pPr eaLnBrk="0" fontAlgn="base" hangingPunct="0">
              <a:spcBef>
                <a:spcPct val="0"/>
              </a:spcBef>
              <a:spcAft>
                <a:spcPct val="0"/>
              </a:spcAft>
            </a:pPr>
            <a:endParaRPr lang="en-US" b="1" dirty="0" smtClean="0">
              <a:solidFill>
                <a:prstClr val="black"/>
              </a:solidFill>
              <a:latin typeface="Arial" pitchFamily="34" charset="0"/>
              <a:cs typeface="Arial" pitchFamily="34" charset="0"/>
            </a:endParaRPr>
          </a:p>
          <a:p>
            <a:pPr eaLnBrk="0" fontAlgn="base" hangingPunct="0">
              <a:spcBef>
                <a:spcPct val="0"/>
              </a:spcBef>
              <a:spcAft>
                <a:spcPct val="0"/>
              </a:spcAft>
              <a:buFont typeface="Wingdings" pitchFamily="2" charset="2"/>
              <a:buChar char="Ø"/>
            </a:pPr>
            <a:r>
              <a:rPr lang="en-US" b="1" dirty="0" smtClean="0">
                <a:solidFill>
                  <a:prstClr val="black"/>
                </a:solidFill>
                <a:latin typeface="Arial" pitchFamily="34" charset="0"/>
                <a:cs typeface="Arial" pitchFamily="34" charset="0"/>
              </a:rPr>
              <a:t> Discovery or Grand Challenge Research:  </a:t>
            </a:r>
          </a:p>
          <a:p>
            <a:pPr marL="742950" lvl="1" indent="-285750" eaLnBrk="0" fontAlgn="base" hangingPunct="0">
              <a:spcBef>
                <a:spcPct val="0"/>
              </a:spcBef>
              <a:spcAft>
                <a:spcPct val="0"/>
              </a:spcAft>
              <a:buFont typeface="Arial" panose="020B0604020202020204" pitchFamily="34" charset="0"/>
              <a:buChar char="•"/>
            </a:pPr>
            <a:r>
              <a:rPr lang="en-US" sz="1600" dirty="0" smtClean="0">
                <a:solidFill>
                  <a:prstClr val="black"/>
                </a:solidFill>
                <a:latin typeface="Arial" pitchFamily="34" charset="0"/>
                <a:cs typeface="Arial" pitchFamily="34" charset="0"/>
              </a:rPr>
              <a:t>Understand, direct, and control matter and energy flow in materials and chemical processes.  </a:t>
            </a:r>
          </a:p>
          <a:p>
            <a:pPr marL="742950" lvl="1" indent="-285750" eaLnBrk="0" fontAlgn="base" hangingPunct="0">
              <a:spcBef>
                <a:spcPct val="0"/>
              </a:spcBef>
              <a:spcAft>
                <a:spcPct val="0"/>
              </a:spcAft>
              <a:buFont typeface="Arial" panose="020B0604020202020204" pitchFamily="34" charset="0"/>
              <a:buChar char="•"/>
            </a:pPr>
            <a:r>
              <a:rPr lang="en-US" sz="1600" dirty="0" smtClean="0">
                <a:solidFill>
                  <a:prstClr val="black"/>
                </a:solidFill>
                <a:latin typeface="Arial" pitchFamily="34" charset="0"/>
                <a:cs typeface="Arial" pitchFamily="34" charset="0"/>
              </a:rPr>
              <a:t>May be </a:t>
            </a:r>
            <a:r>
              <a:rPr lang="en-US" sz="1600" dirty="0">
                <a:solidFill>
                  <a:prstClr val="black"/>
                </a:solidFill>
                <a:latin typeface="Arial" pitchFamily="34" charset="0"/>
                <a:cs typeface="Arial" pitchFamily="34" charset="0"/>
              </a:rPr>
              <a:t>conducted on </a:t>
            </a:r>
            <a:r>
              <a:rPr lang="en-US" sz="1600" dirty="0" smtClean="0">
                <a:solidFill>
                  <a:prstClr val="black"/>
                </a:solidFill>
                <a:latin typeface="Arial" pitchFamily="34" charset="0"/>
                <a:cs typeface="Arial" pitchFamily="34" charset="0"/>
              </a:rPr>
              <a:t>model systems </a:t>
            </a:r>
            <a:r>
              <a:rPr lang="en-US" sz="1600" dirty="0">
                <a:solidFill>
                  <a:prstClr val="black"/>
                </a:solidFill>
                <a:latin typeface="Arial" pitchFamily="34" charset="0"/>
                <a:cs typeface="Arial" pitchFamily="34" charset="0"/>
              </a:rPr>
              <a:t>not </a:t>
            </a:r>
            <a:r>
              <a:rPr lang="en-US" sz="1600" dirty="0" smtClean="0">
                <a:solidFill>
                  <a:prstClr val="black"/>
                </a:solidFill>
                <a:latin typeface="Arial" pitchFamily="34" charset="0"/>
                <a:cs typeface="Arial" pitchFamily="34" charset="0"/>
              </a:rPr>
              <a:t>immediately </a:t>
            </a:r>
            <a:r>
              <a:rPr lang="en-US" sz="1600" dirty="0">
                <a:solidFill>
                  <a:prstClr val="black"/>
                </a:solidFill>
                <a:latin typeface="Arial" pitchFamily="34" charset="0"/>
                <a:cs typeface="Arial" pitchFamily="34" charset="0"/>
              </a:rPr>
              <a:t>relevant to energy technologies.  </a:t>
            </a:r>
          </a:p>
          <a:p>
            <a:pPr lvl="1" eaLnBrk="0" fontAlgn="base" hangingPunct="0">
              <a:spcBef>
                <a:spcPct val="0"/>
              </a:spcBef>
              <a:spcAft>
                <a:spcPct val="0"/>
              </a:spcAft>
            </a:pPr>
            <a:endParaRPr lang="en-US" sz="1600" dirty="0" smtClean="0">
              <a:solidFill>
                <a:prstClr val="black"/>
              </a:solidFill>
              <a:latin typeface="Arial" pitchFamily="34" charset="0"/>
              <a:cs typeface="Arial" pitchFamily="34" charset="0"/>
            </a:endParaRPr>
          </a:p>
          <a:p>
            <a:pPr eaLnBrk="0" fontAlgn="base" hangingPunct="0">
              <a:spcBef>
                <a:spcPct val="0"/>
              </a:spcBef>
              <a:spcAft>
                <a:spcPct val="0"/>
              </a:spcAft>
              <a:buFont typeface="Wingdings" pitchFamily="2" charset="2"/>
              <a:buChar char="Ø"/>
            </a:pPr>
            <a:r>
              <a:rPr lang="en-US" b="1" dirty="0" smtClean="0">
                <a:solidFill>
                  <a:prstClr val="black"/>
                </a:solidFill>
                <a:latin typeface="Arial" pitchFamily="34" charset="0"/>
                <a:cs typeface="Arial" pitchFamily="34" charset="0"/>
              </a:rPr>
              <a:t> Use-Inspired Basic Research:  </a:t>
            </a:r>
          </a:p>
          <a:p>
            <a:pPr marL="742950" lvl="1" indent="-285750" eaLnBrk="0" fontAlgn="base" hangingPunct="0">
              <a:spcBef>
                <a:spcPct val="0"/>
              </a:spcBef>
              <a:spcAft>
                <a:spcPct val="0"/>
              </a:spcAft>
              <a:buFont typeface="Arial" panose="020B0604020202020204" pitchFamily="34" charset="0"/>
              <a:buChar char="•"/>
            </a:pPr>
            <a:r>
              <a:rPr lang="en-US" sz="1600" dirty="0" smtClean="0">
                <a:solidFill>
                  <a:prstClr val="black"/>
                </a:solidFill>
                <a:latin typeface="Arial" pitchFamily="34" charset="0"/>
                <a:cs typeface="Arial" pitchFamily="34" charset="0"/>
              </a:rPr>
              <a:t>Basic research required for the development of transformative energy technologies.</a:t>
            </a:r>
          </a:p>
          <a:p>
            <a:pPr marL="742950" lvl="1" indent="-285750" eaLnBrk="0" fontAlgn="base" hangingPunct="0">
              <a:spcBef>
                <a:spcPct val="0"/>
              </a:spcBef>
              <a:spcAft>
                <a:spcPct val="0"/>
              </a:spcAft>
              <a:buFont typeface="Arial" panose="020B0604020202020204" pitchFamily="34" charset="0"/>
              <a:buChar char="•"/>
            </a:pPr>
            <a:r>
              <a:rPr lang="en-US" sz="1600" dirty="0">
                <a:solidFill>
                  <a:prstClr val="black"/>
                </a:solidFill>
                <a:latin typeface="Arial" pitchFamily="34" charset="0"/>
                <a:cs typeface="Arial" pitchFamily="34" charset="0"/>
              </a:rPr>
              <a:t>Usually conducted on systems that have a clear potential relevance to energy technologies</a:t>
            </a:r>
            <a:r>
              <a:rPr lang="en-US" sz="1600" dirty="0" smtClean="0">
                <a:solidFill>
                  <a:prstClr val="black"/>
                </a:solidFill>
                <a:latin typeface="Arial" pitchFamily="34" charset="0"/>
                <a:cs typeface="Arial" pitchFamily="34" charset="0"/>
              </a:rPr>
              <a:t>  </a:t>
            </a:r>
          </a:p>
          <a:p>
            <a:pPr eaLnBrk="0" fontAlgn="base" hangingPunct="0">
              <a:spcBef>
                <a:spcPct val="0"/>
              </a:spcBef>
              <a:spcAft>
                <a:spcPct val="0"/>
              </a:spcAft>
            </a:pPr>
            <a:endParaRPr lang="en-US" dirty="0">
              <a:solidFill>
                <a:prstClr val="black"/>
              </a:solidFill>
              <a:latin typeface="Arial" pitchFamily="34" charset="0"/>
              <a:cs typeface="Arial" pitchFamily="34" charset="0"/>
            </a:endParaRPr>
          </a:p>
        </p:txBody>
      </p:sp>
      <p:sp>
        <p:nvSpPr>
          <p:cNvPr id="7" name="TextBox 6"/>
          <p:cNvSpPr txBox="1"/>
          <p:nvPr/>
        </p:nvSpPr>
        <p:spPr>
          <a:xfrm>
            <a:off x="8458200" y="6324600"/>
            <a:ext cx="269626" cy="276999"/>
          </a:xfrm>
          <a:prstGeom prst="rect">
            <a:avLst/>
          </a:prstGeom>
          <a:noFill/>
        </p:spPr>
        <p:txBody>
          <a:bodyPr wrap="none" rtlCol="0">
            <a:spAutoFit/>
          </a:bodyPr>
          <a:lstStyle/>
          <a:p>
            <a:r>
              <a:rPr lang="en-US" sz="1200" dirty="0">
                <a:solidFill>
                  <a:srgbClr val="106636"/>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68641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820738">
              <a:buClr>
                <a:schemeClr val="tx1"/>
              </a:buClr>
              <a:defRPr/>
            </a:pPr>
            <a:r>
              <a:rPr lang="en-US" b="1" dirty="0" smtClean="0">
                <a:effectLst>
                  <a:outerShdw blurRad="38100" dist="38100" dir="2700000" algn="tl">
                    <a:srgbClr val="C0C0C0"/>
                  </a:outerShdw>
                </a:effectLst>
              </a:rPr>
              <a:t>Examples of CPIMS Interactions and Coordination</a:t>
            </a:r>
            <a:endParaRPr lang="en-US" b="1" dirty="0">
              <a:effectLst>
                <a:outerShdw blurRad="38100" dist="38100" dir="2700000" algn="tl">
                  <a:srgbClr val="C0C0C0"/>
                </a:outerShdw>
              </a:effectLst>
            </a:endParaRPr>
          </a:p>
        </p:txBody>
      </p:sp>
      <p:sp>
        <p:nvSpPr>
          <p:cNvPr id="21" name="Text Box 4"/>
          <p:cNvSpPr txBox="1">
            <a:spLocks noChangeArrowheads="1"/>
          </p:cNvSpPr>
          <p:nvPr/>
        </p:nvSpPr>
        <p:spPr bwMode="auto">
          <a:xfrm>
            <a:off x="5410200" y="726375"/>
            <a:ext cx="3581400" cy="1472315"/>
          </a:xfrm>
          <a:prstGeom prst="rect">
            <a:avLst/>
          </a:prstGeom>
          <a:noFill/>
          <a:ln w="9525">
            <a:noFill/>
            <a:miter lim="800000"/>
            <a:headEnd/>
            <a:tailEnd/>
          </a:ln>
          <a:effectLst/>
        </p:spPr>
        <p:txBody>
          <a:bodyPr wrap="square" lIns="86476" tIns="43238" rIns="86476" bIns="43238">
            <a:spAutoFit/>
          </a:bodyPr>
          <a:lstStyle/>
          <a:p>
            <a:pPr defTabSz="864746" fontAlgn="base">
              <a:spcBef>
                <a:spcPct val="0"/>
              </a:spcBef>
              <a:spcAft>
                <a:spcPct val="0"/>
              </a:spcAft>
            </a:pPr>
            <a:r>
              <a:rPr lang="en-US" sz="1500" b="1" dirty="0" smtClean="0">
                <a:solidFill>
                  <a:srgbClr val="006600"/>
                </a:solidFill>
                <a:latin typeface="Arial" pitchFamily="34" charset="0"/>
                <a:cs typeface="Arial" pitchFamily="34" charset="0"/>
              </a:rPr>
              <a:t>Co-funded project with Solar Photochemistry: femtosecond, surface electronic structure and resulting surface dynamics using chemical imaging; also radiation track modeling in solutions.</a:t>
            </a:r>
            <a:endParaRPr lang="en-US" sz="1500" b="1" dirty="0">
              <a:solidFill>
                <a:srgbClr val="006600"/>
              </a:solidFill>
              <a:latin typeface="Arial" pitchFamily="34" charset="0"/>
              <a:cs typeface="Arial" pitchFamily="34" charset="0"/>
            </a:endParaRPr>
          </a:p>
        </p:txBody>
      </p:sp>
      <p:sp>
        <p:nvSpPr>
          <p:cNvPr id="22" name="Oval 6"/>
          <p:cNvSpPr>
            <a:spLocks noChangeAspect="1" noChangeArrowheads="1"/>
          </p:cNvSpPr>
          <p:nvPr/>
        </p:nvSpPr>
        <p:spPr bwMode="auto">
          <a:xfrm>
            <a:off x="4114223" y="2326575"/>
            <a:ext cx="2330739" cy="2330824"/>
          </a:xfrm>
          <a:prstGeom prst="ellipse">
            <a:avLst/>
          </a:prstGeom>
          <a:solidFill>
            <a:srgbClr val="CCFF99"/>
          </a:solidFill>
          <a:ln w="28575">
            <a:solidFill>
              <a:srgbClr val="33CC33"/>
            </a:solidFill>
            <a:round/>
            <a:headEnd/>
            <a:tailEnd/>
          </a:ln>
          <a:effectLst/>
        </p:spPr>
        <p:txBody>
          <a:bodyPr wrap="none" lIns="86476" tIns="43238" rIns="86476" bIns="43238" anchor="ctr"/>
          <a:lstStyle/>
          <a:p>
            <a:pPr defTabSz="864746" fontAlgn="base">
              <a:spcBef>
                <a:spcPct val="0"/>
              </a:spcBef>
              <a:spcAft>
                <a:spcPct val="0"/>
              </a:spcAft>
            </a:pPr>
            <a:endParaRPr lang="en-US" sz="2000" dirty="0">
              <a:solidFill>
                <a:srgbClr val="FF3300"/>
              </a:solidFill>
              <a:latin typeface="Arial Narrow" pitchFamily="34" charset="0"/>
            </a:endParaRPr>
          </a:p>
        </p:txBody>
      </p:sp>
      <p:sp>
        <p:nvSpPr>
          <p:cNvPr id="23" name="Oval 7"/>
          <p:cNvSpPr>
            <a:spLocks noChangeAspect="1" noChangeArrowheads="1"/>
          </p:cNvSpPr>
          <p:nvPr/>
        </p:nvSpPr>
        <p:spPr bwMode="auto">
          <a:xfrm>
            <a:off x="2134178" y="2326575"/>
            <a:ext cx="2329295" cy="2330824"/>
          </a:xfrm>
          <a:prstGeom prst="ellipse">
            <a:avLst/>
          </a:prstGeom>
          <a:solidFill>
            <a:srgbClr val="FFCCFF">
              <a:alpha val="75999"/>
            </a:srgbClr>
          </a:solidFill>
          <a:ln w="28575">
            <a:solidFill>
              <a:srgbClr val="FF3300"/>
            </a:solidFill>
            <a:round/>
            <a:headEnd/>
            <a:tailEnd/>
          </a:ln>
          <a:effectLst/>
        </p:spPr>
        <p:txBody>
          <a:bodyPr wrap="none" lIns="86476" tIns="43238" rIns="86476" bIns="43238" anchor="ctr"/>
          <a:lstStyle/>
          <a:p>
            <a:pPr defTabSz="864746" fontAlgn="base">
              <a:spcBef>
                <a:spcPct val="0"/>
              </a:spcBef>
              <a:spcAft>
                <a:spcPct val="0"/>
              </a:spcAft>
            </a:pPr>
            <a:endParaRPr lang="en-US" sz="2000" dirty="0">
              <a:solidFill>
                <a:srgbClr val="FF3300"/>
              </a:solidFill>
              <a:latin typeface="Arial Narrow" pitchFamily="34" charset="0"/>
            </a:endParaRPr>
          </a:p>
        </p:txBody>
      </p:sp>
      <p:sp>
        <p:nvSpPr>
          <p:cNvPr id="24" name="Rectangle 8"/>
          <p:cNvSpPr>
            <a:spLocks noChangeArrowheads="1"/>
          </p:cNvSpPr>
          <p:nvPr/>
        </p:nvSpPr>
        <p:spPr bwMode="auto">
          <a:xfrm>
            <a:off x="4572000" y="3089136"/>
            <a:ext cx="1829377" cy="686360"/>
          </a:xfrm>
          <a:prstGeom prst="rect">
            <a:avLst/>
          </a:prstGeom>
          <a:noFill/>
          <a:ln w="9525">
            <a:noFill/>
            <a:miter lim="800000"/>
            <a:headEnd/>
            <a:tailEnd/>
          </a:ln>
          <a:effectLst/>
        </p:spPr>
        <p:txBody>
          <a:bodyPr wrap="square" lIns="0" tIns="43230" rIns="0" bIns="43230">
            <a:spAutoFit/>
          </a:bodyPr>
          <a:lstStyle/>
          <a:p>
            <a:pPr defTabSz="864746" fontAlgn="base">
              <a:lnSpc>
                <a:spcPct val="105000"/>
              </a:lnSpc>
              <a:spcBef>
                <a:spcPct val="0"/>
              </a:spcBef>
              <a:spcAft>
                <a:spcPct val="0"/>
              </a:spcAft>
            </a:pPr>
            <a:r>
              <a:rPr lang="en-US" b="1" dirty="0">
                <a:solidFill>
                  <a:srgbClr val="333399"/>
                </a:solidFill>
                <a:latin typeface="Arial" pitchFamily="34" charset="0"/>
                <a:cs typeface="Arial" pitchFamily="34" charset="0"/>
              </a:rPr>
              <a:t>Chemical</a:t>
            </a:r>
          </a:p>
          <a:p>
            <a:pPr defTabSz="864746" fontAlgn="base">
              <a:lnSpc>
                <a:spcPct val="105000"/>
              </a:lnSpc>
              <a:spcBef>
                <a:spcPct val="0"/>
              </a:spcBef>
              <a:spcAft>
                <a:spcPct val="0"/>
              </a:spcAft>
            </a:pPr>
            <a:r>
              <a:rPr lang="en-US" b="1" dirty="0">
                <a:solidFill>
                  <a:srgbClr val="333399"/>
                </a:solidFill>
                <a:latin typeface="Arial" pitchFamily="34" charset="0"/>
                <a:cs typeface="Arial" pitchFamily="34" charset="0"/>
              </a:rPr>
              <a:t>Transformations</a:t>
            </a:r>
          </a:p>
        </p:txBody>
      </p:sp>
      <p:sp>
        <p:nvSpPr>
          <p:cNvPr id="25" name="Rectangle 9"/>
          <p:cNvSpPr>
            <a:spLocks noChangeArrowheads="1"/>
          </p:cNvSpPr>
          <p:nvPr/>
        </p:nvSpPr>
        <p:spPr bwMode="auto">
          <a:xfrm>
            <a:off x="2895600" y="3416917"/>
            <a:ext cx="730969" cy="358019"/>
          </a:xfrm>
          <a:prstGeom prst="rect">
            <a:avLst/>
          </a:prstGeom>
          <a:noFill/>
          <a:ln w="9525">
            <a:noFill/>
            <a:miter lim="800000"/>
            <a:headEnd/>
            <a:tailEnd/>
          </a:ln>
          <a:effectLst/>
        </p:spPr>
        <p:txBody>
          <a:bodyPr wrap="none" lIns="0" tIns="43230" rIns="0" bIns="43230">
            <a:spAutoFit/>
          </a:bodyPr>
          <a:lstStyle/>
          <a:p>
            <a:pPr defTabSz="864746" fontAlgn="base">
              <a:lnSpc>
                <a:spcPct val="105000"/>
              </a:lnSpc>
              <a:spcBef>
                <a:spcPct val="0"/>
              </a:spcBef>
              <a:spcAft>
                <a:spcPct val="0"/>
              </a:spcAft>
            </a:pPr>
            <a:r>
              <a:rPr lang="en-US" b="1" dirty="0" smtClean="0">
                <a:solidFill>
                  <a:srgbClr val="333399"/>
                </a:solidFill>
                <a:latin typeface="Arial" pitchFamily="34" charset="0"/>
                <a:cs typeface="Arial" pitchFamily="34" charset="0"/>
              </a:rPr>
              <a:t>CPIMS</a:t>
            </a:r>
            <a:endParaRPr lang="en-US" b="1" dirty="0">
              <a:solidFill>
                <a:srgbClr val="333399"/>
              </a:solidFill>
              <a:latin typeface="Arial" pitchFamily="34" charset="0"/>
              <a:cs typeface="Arial" pitchFamily="34" charset="0"/>
            </a:endParaRPr>
          </a:p>
        </p:txBody>
      </p:sp>
      <p:sp>
        <p:nvSpPr>
          <p:cNvPr id="26" name="Oval 10"/>
          <p:cNvSpPr>
            <a:spLocks noChangeAspect="1" noChangeArrowheads="1"/>
          </p:cNvSpPr>
          <p:nvPr/>
        </p:nvSpPr>
        <p:spPr bwMode="auto">
          <a:xfrm>
            <a:off x="3047712" y="802575"/>
            <a:ext cx="2330738" cy="2330824"/>
          </a:xfrm>
          <a:prstGeom prst="ellipse">
            <a:avLst/>
          </a:prstGeom>
          <a:solidFill>
            <a:srgbClr val="BBE0E3">
              <a:alpha val="58000"/>
            </a:srgbClr>
          </a:solidFill>
          <a:ln w="28575">
            <a:solidFill>
              <a:srgbClr val="333399"/>
            </a:solidFill>
            <a:round/>
            <a:headEnd/>
            <a:tailEnd/>
          </a:ln>
          <a:effectLst/>
        </p:spPr>
        <p:txBody>
          <a:bodyPr wrap="none" lIns="91422" tIns="45711" rIns="91422" bIns="45711" anchor="ctr"/>
          <a:lstStyle/>
          <a:p>
            <a:pPr marL="0" marR="0" lvl="0" indent="0" defTabSz="91460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Arial Narrow" pitchFamily="34" charset="0"/>
            </a:endParaRPr>
          </a:p>
        </p:txBody>
      </p:sp>
      <p:sp>
        <p:nvSpPr>
          <p:cNvPr id="27" name="Rectangle 11"/>
          <p:cNvSpPr>
            <a:spLocks noChangeArrowheads="1"/>
          </p:cNvSpPr>
          <p:nvPr/>
        </p:nvSpPr>
        <p:spPr bwMode="auto">
          <a:xfrm>
            <a:off x="3581400" y="1488936"/>
            <a:ext cx="1676399" cy="669002"/>
          </a:xfrm>
          <a:prstGeom prst="rect">
            <a:avLst/>
          </a:prstGeom>
          <a:noFill/>
          <a:ln w="9525">
            <a:noFill/>
            <a:miter lim="800000"/>
            <a:headEnd/>
            <a:tailEnd/>
          </a:ln>
          <a:effectLst/>
        </p:spPr>
        <p:txBody>
          <a:bodyPr wrap="square" lIns="0" tIns="43230" rIns="0" bIns="43230">
            <a:spAutoFit/>
          </a:bodyPr>
          <a:lstStyle/>
          <a:p>
            <a:pPr defTabSz="864746" fontAlgn="base">
              <a:lnSpc>
                <a:spcPct val="105000"/>
              </a:lnSpc>
              <a:spcBef>
                <a:spcPct val="0"/>
              </a:spcBef>
              <a:spcAft>
                <a:spcPct val="0"/>
              </a:spcAft>
            </a:pPr>
            <a:r>
              <a:rPr lang="en-US" b="1" dirty="0">
                <a:solidFill>
                  <a:srgbClr val="333399"/>
                </a:solidFill>
                <a:latin typeface="Arial" pitchFamily="34" charset="0"/>
                <a:cs typeface="Arial" pitchFamily="34" charset="0"/>
              </a:rPr>
              <a:t>Photo- and Biochemistry</a:t>
            </a:r>
          </a:p>
        </p:txBody>
      </p:sp>
      <p:sp>
        <p:nvSpPr>
          <p:cNvPr id="28" name="Text Box 12"/>
          <p:cNvSpPr txBox="1">
            <a:spLocks noChangeArrowheads="1"/>
          </p:cNvSpPr>
          <p:nvPr/>
        </p:nvSpPr>
        <p:spPr bwMode="auto">
          <a:xfrm>
            <a:off x="28700" y="3827548"/>
            <a:ext cx="2333500" cy="1241483"/>
          </a:xfrm>
          <a:prstGeom prst="rect">
            <a:avLst/>
          </a:prstGeom>
          <a:noFill/>
          <a:ln w="9525">
            <a:noFill/>
            <a:miter lim="800000"/>
            <a:headEnd/>
            <a:tailEnd/>
          </a:ln>
          <a:effectLst/>
        </p:spPr>
        <p:txBody>
          <a:bodyPr wrap="square" lIns="86476" tIns="43238" rIns="86476" bIns="43238">
            <a:spAutoFit/>
          </a:bodyPr>
          <a:lstStyle/>
          <a:p>
            <a:pPr defTabSz="864746" fontAlgn="base">
              <a:spcBef>
                <a:spcPct val="0"/>
              </a:spcBef>
              <a:spcAft>
                <a:spcPct val="0"/>
              </a:spcAft>
            </a:pPr>
            <a:r>
              <a:rPr lang="en-US" sz="1500" b="1" dirty="0" smtClean="0">
                <a:solidFill>
                  <a:srgbClr val="000000"/>
                </a:solidFill>
                <a:latin typeface="Arial" pitchFamily="34" charset="0"/>
                <a:cs typeface="Arial" pitchFamily="34" charset="0"/>
              </a:rPr>
              <a:t>Methods and approach of chemical physics/physical chemistry in solution and at interfaces.</a:t>
            </a:r>
            <a:endParaRPr lang="en-US" sz="1500" b="1" dirty="0">
              <a:solidFill>
                <a:srgbClr val="000000"/>
              </a:solidFill>
              <a:latin typeface="Arial" pitchFamily="34" charset="0"/>
              <a:cs typeface="Arial" pitchFamily="34" charset="0"/>
            </a:endParaRPr>
          </a:p>
        </p:txBody>
      </p:sp>
      <p:sp>
        <p:nvSpPr>
          <p:cNvPr id="29" name="Text Box 13"/>
          <p:cNvSpPr txBox="1">
            <a:spLocks noChangeArrowheads="1"/>
          </p:cNvSpPr>
          <p:nvPr/>
        </p:nvSpPr>
        <p:spPr bwMode="auto">
          <a:xfrm>
            <a:off x="914400" y="961085"/>
            <a:ext cx="2057977" cy="1477315"/>
          </a:xfrm>
          <a:prstGeom prst="rect">
            <a:avLst/>
          </a:prstGeom>
          <a:noFill/>
          <a:ln w="9525">
            <a:noFill/>
            <a:miter lim="800000"/>
            <a:headEnd/>
            <a:tailEnd/>
          </a:ln>
          <a:effectLst/>
        </p:spPr>
        <p:txBody>
          <a:bodyPr lIns="91429" tIns="45714" rIns="91429" bIns="45714">
            <a:spAutoFit/>
          </a:bodyPr>
          <a:lstStyle/>
          <a:p>
            <a:pPr defTabSz="914608" fontAlgn="base">
              <a:spcBef>
                <a:spcPct val="0"/>
              </a:spcBef>
              <a:spcAft>
                <a:spcPct val="0"/>
              </a:spcAft>
            </a:pPr>
            <a:r>
              <a:rPr lang="en-US" sz="1500" b="1" dirty="0">
                <a:solidFill>
                  <a:srgbClr val="0000FF"/>
                </a:solidFill>
                <a:latin typeface="Arial" pitchFamily="34" charset="0"/>
                <a:cs typeface="Arial" pitchFamily="34" charset="0"/>
              </a:rPr>
              <a:t>Application of physical science tools to biochemical </a:t>
            </a:r>
            <a:r>
              <a:rPr lang="en-US" sz="1500" b="1" dirty="0" smtClean="0">
                <a:solidFill>
                  <a:srgbClr val="0000FF"/>
                </a:solidFill>
                <a:latin typeface="Arial" pitchFamily="34" charset="0"/>
                <a:cs typeface="Arial" pitchFamily="34" charset="0"/>
              </a:rPr>
              <a:t>systems, photosynthesis kinetics, PCET</a:t>
            </a:r>
            <a:endParaRPr lang="en-US" sz="1500" b="1" dirty="0">
              <a:solidFill>
                <a:srgbClr val="0000FF"/>
              </a:solidFill>
              <a:latin typeface="Arial" pitchFamily="34" charset="0"/>
              <a:cs typeface="Arial" pitchFamily="34" charset="0"/>
            </a:endParaRPr>
          </a:p>
        </p:txBody>
      </p:sp>
      <p:sp>
        <p:nvSpPr>
          <p:cNvPr id="30" name="Line 14"/>
          <p:cNvSpPr>
            <a:spLocks noChangeShapeType="1"/>
          </p:cNvSpPr>
          <p:nvPr/>
        </p:nvSpPr>
        <p:spPr bwMode="auto">
          <a:xfrm>
            <a:off x="2362200" y="1823437"/>
            <a:ext cx="1295977" cy="808499"/>
          </a:xfrm>
          <a:prstGeom prst="line">
            <a:avLst/>
          </a:prstGeom>
          <a:noFill/>
          <a:ln w="19050">
            <a:solidFill>
              <a:srgbClr val="000000"/>
            </a:solidFill>
            <a:round/>
            <a:headEnd/>
            <a:tailEnd type="triangle" w="med" len="med"/>
          </a:ln>
          <a:effectLst/>
        </p:spPr>
        <p:txBody>
          <a:bodyPr lIns="82058" tIns="41029" rIns="82058" bIns="4102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Narrow" pitchFamily="34" charset="0"/>
            </a:endParaRPr>
          </a:p>
        </p:txBody>
      </p:sp>
      <p:sp>
        <p:nvSpPr>
          <p:cNvPr id="31" name="Text Box 15"/>
          <p:cNvSpPr txBox="1">
            <a:spLocks noChangeArrowheads="1"/>
          </p:cNvSpPr>
          <p:nvPr/>
        </p:nvSpPr>
        <p:spPr bwMode="auto">
          <a:xfrm>
            <a:off x="6367296" y="2213248"/>
            <a:ext cx="1675535" cy="784818"/>
          </a:xfrm>
          <a:prstGeom prst="rect">
            <a:avLst/>
          </a:prstGeom>
          <a:noFill/>
          <a:ln w="9525">
            <a:noFill/>
            <a:miter lim="800000"/>
            <a:headEnd/>
            <a:tailEnd/>
          </a:ln>
          <a:effectLst/>
        </p:spPr>
        <p:txBody>
          <a:bodyPr lIns="91429" tIns="45714" rIns="91429" bIns="45714">
            <a:spAutoFit/>
          </a:bodyPr>
          <a:lstStyle/>
          <a:p>
            <a:pPr defTabSz="914608" fontAlgn="base">
              <a:spcBef>
                <a:spcPct val="0"/>
              </a:spcBef>
              <a:spcAft>
                <a:spcPct val="0"/>
              </a:spcAft>
            </a:pPr>
            <a:r>
              <a:rPr lang="en-US" sz="1500" b="1" dirty="0" smtClean="0">
                <a:solidFill>
                  <a:srgbClr val="0000FF"/>
                </a:solidFill>
                <a:latin typeface="Arial" pitchFamily="34" charset="0"/>
                <a:cs typeface="Arial" pitchFamily="34" charset="0"/>
              </a:rPr>
              <a:t>Radiation Chemistry, Photocatalysis</a:t>
            </a:r>
            <a:endParaRPr lang="en-US" sz="1500" b="1" dirty="0">
              <a:solidFill>
                <a:srgbClr val="0000FF"/>
              </a:solidFill>
              <a:latin typeface="Arial" pitchFamily="34" charset="0"/>
              <a:cs typeface="Arial" pitchFamily="34" charset="0"/>
            </a:endParaRPr>
          </a:p>
        </p:txBody>
      </p:sp>
      <p:sp>
        <p:nvSpPr>
          <p:cNvPr id="32" name="Line 16"/>
          <p:cNvSpPr>
            <a:spLocks noChangeShapeType="1"/>
          </p:cNvSpPr>
          <p:nvPr/>
        </p:nvSpPr>
        <p:spPr bwMode="auto">
          <a:xfrm flipH="1">
            <a:off x="4267488" y="2532112"/>
            <a:ext cx="2099808" cy="506273"/>
          </a:xfrm>
          <a:prstGeom prst="line">
            <a:avLst/>
          </a:prstGeom>
          <a:noFill/>
          <a:ln w="19050">
            <a:solidFill>
              <a:srgbClr val="000000"/>
            </a:solidFill>
            <a:round/>
            <a:headEnd/>
            <a:tailEnd type="triangle" w="med" len="med"/>
          </a:ln>
          <a:effectLst/>
        </p:spPr>
        <p:txBody>
          <a:bodyPr lIns="82058" tIns="41029" rIns="82058" bIns="4102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Narrow" pitchFamily="34" charset="0"/>
            </a:endParaRPr>
          </a:p>
        </p:txBody>
      </p:sp>
      <p:sp>
        <p:nvSpPr>
          <p:cNvPr id="33" name="Text Box 17"/>
          <p:cNvSpPr txBox="1">
            <a:spLocks noChangeArrowheads="1"/>
          </p:cNvSpPr>
          <p:nvPr/>
        </p:nvSpPr>
        <p:spPr bwMode="auto">
          <a:xfrm>
            <a:off x="2705454" y="4701582"/>
            <a:ext cx="3114446" cy="784818"/>
          </a:xfrm>
          <a:prstGeom prst="rect">
            <a:avLst/>
          </a:prstGeom>
          <a:noFill/>
          <a:ln w="9525">
            <a:noFill/>
            <a:miter lim="800000"/>
            <a:headEnd/>
            <a:tailEnd/>
          </a:ln>
          <a:effectLst/>
        </p:spPr>
        <p:txBody>
          <a:bodyPr wrap="square" lIns="91429" tIns="45714" rIns="91429" bIns="45714">
            <a:spAutoFit/>
          </a:bodyPr>
          <a:lstStyle/>
          <a:p>
            <a:pPr defTabSz="914608" fontAlgn="base">
              <a:spcBef>
                <a:spcPct val="0"/>
              </a:spcBef>
              <a:spcAft>
                <a:spcPct val="0"/>
              </a:spcAft>
            </a:pPr>
            <a:r>
              <a:rPr lang="en-US" sz="1500" b="1" dirty="0">
                <a:solidFill>
                  <a:srgbClr val="0000FF"/>
                </a:solidFill>
                <a:latin typeface="Arial" pitchFamily="34" charset="0"/>
                <a:cs typeface="Arial" pitchFamily="34" charset="0"/>
              </a:rPr>
              <a:t>Interfacial </a:t>
            </a:r>
            <a:r>
              <a:rPr lang="en-US" sz="1500" b="1" dirty="0" err="1" smtClean="0">
                <a:solidFill>
                  <a:srgbClr val="0000FF"/>
                </a:solidFill>
                <a:latin typeface="Arial" pitchFamily="34" charset="0"/>
                <a:cs typeface="Arial" pitchFamily="34" charset="0"/>
              </a:rPr>
              <a:t>nanoscale</a:t>
            </a:r>
            <a:r>
              <a:rPr lang="en-US" sz="1500" b="1" dirty="0" smtClean="0">
                <a:solidFill>
                  <a:srgbClr val="0000FF"/>
                </a:solidFill>
                <a:latin typeface="Arial" pitchFamily="34" charset="0"/>
                <a:cs typeface="Arial" pitchFamily="34" charset="0"/>
              </a:rPr>
              <a:t> chemistry, hydrogen bonding and weak interactions, proton transport</a:t>
            </a:r>
            <a:endParaRPr lang="en-US" sz="1500" b="1" dirty="0">
              <a:solidFill>
                <a:srgbClr val="0000FF"/>
              </a:solidFill>
              <a:latin typeface="Arial" pitchFamily="34" charset="0"/>
              <a:cs typeface="Arial" pitchFamily="34" charset="0"/>
            </a:endParaRPr>
          </a:p>
        </p:txBody>
      </p:sp>
      <p:sp>
        <p:nvSpPr>
          <p:cNvPr id="34" name="Line 18"/>
          <p:cNvSpPr>
            <a:spLocks noChangeShapeType="1"/>
          </p:cNvSpPr>
          <p:nvPr/>
        </p:nvSpPr>
        <p:spPr bwMode="auto">
          <a:xfrm flipH="1" flipV="1">
            <a:off x="4267200" y="3469575"/>
            <a:ext cx="0" cy="1219199"/>
          </a:xfrm>
          <a:prstGeom prst="line">
            <a:avLst/>
          </a:prstGeom>
          <a:noFill/>
          <a:ln w="19050">
            <a:solidFill>
              <a:srgbClr val="000000"/>
            </a:solidFill>
            <a:round/>
            <a:headEnd/>
            <a:tailEnd type="triangle" w="med" len="med"/>
          </a:ln>
          <a:effectLst/>
        </p:spPr>
        <p:txBody>
          <a:bodyPr lIns="82058" tIns="41029" rIns="82058" bIns="4102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Narrow" pitchFamily="34" charset="0"/>
            </a:endParaRPr>
          </a:p>
        </p:txBody>
      </p:sp>
      <p:sp>
        <p:nvSpPr>
          <p:cNvPr id="35" name="Text Box 4"/>
          <p:cNvSpPr txBox="1">
            <a:spLocks noChangeArrowheads="1"/>
          </p:cNvSpPr>
          <p:nvPr/>
        </p:nvSpPr>
        <p:spPr bwMode="auto">
          <a:xfrm>
            <a:off x="6172200" y="4090285"/>
            <a:ext cx="3048000" cy="1472315"/>
          </a:xfrm>
          <a:prstGeom prst="rect">
            <a:avLst/>
          </a:prstGeom>
          <a:noFill/>
          <a:ln w="9525">
            <a:noFill/>
            <a:miter lim="800000"/>
            <a:headEnd/>
            <a:tailEnd/>
          </a:ln>
          <a:effectLst/>
        </p:spPr>
        <p:txBody>
          <a:bodyPr lIns="86476" tIns="43238" rIns="86476" bIns="43238">
            <a:spAutoFit/>
          </a:bodyPr>
          <a:lstStyle/>
          <a:p>
            <a:pPr defTabSz="864746" fontAlgn="base">
              <a:spcBef>
                <a:spcPct val="0"/>
              </a:spcBef>
              <a:spcAft>
                <a:spcPct val="0"/>
              </a:spcAft>
            </a:pPr>
            <a:r>
              <a:rPr lang="en-US" sz="1500" b="1" dirty="0" smtClean="0">
                <a:solidFill>
                  <a:srgbClr val="006600"/>
                </a:solidFill>
                <a:latin typeface="Arial" pitchFamily="34" charset="0"/>
                <a:cs typeface="Arial" pitchFamily="34" charset="0"/>
              </a:rPr>
              <a:t>Co-funded project with Heavy Element Chemistry: Actinide-ligand binding </a:t>
            </a:r>
            <a:r>
              <a:rPr lang="en-US" sz="1500" b="1" dirty="0">
                <a:solidFill>
                  <a:srgbClr val="006600"/>
                </a:solidFill>
                <a:latin typeface="Arial" pitchFamily="34" charset="0"/>
                <a:cs typeface="Arial" pitchFamily="34" charset="0"/>
              </a:rPr>
              <a:t>and the </a:t>
            </a:r>
            <a:r>
              <a:rPr lang="en-US" sz="1500" b="1" dirty="0" smtClean="0">
                <a:solidFill>
                  <a:srgbClr val="006600"/>
                </a:solidFill>
                <a:latin typeface="Arial" pitchFamily="34" charset="0"/>
                <a:cs typeface="Arial" pitchFamily="34" charset="0"/>
              </a:rPr>
              <a:t>electronic structure </a:t>
            </a:r>
            <a:r>
              <a:rPr lang="en-US" sz="1500" b="1" dirty="0">
                <a:solidFill>
                  <a:srgbClr val="006600"/>
                </a:solidFill>
                <a:latin typeface="Arial" pitchFamily="34" charset="0"/>
                <a:cs typeface="Arial" pitchFamily="34" charset="0"/>
              </a:rPr>
              <a:t>of </a:t>
            </a:r>
            <a:r>
              <a:rPr lang="en-US" sz="1500" b="1" dirty="0" smtClean="0">
                <a:solidFill>
                  <a:srgbClr val="006600"/>
                </a:solidFill>
                <a:latin typeface="Arial" pitchFamily="34" charset="0"/>
                <a:cs typeface="Arial" pitchFamily="34" charset="0"/>
              </a:rPr>
              <a:t>gaseous actinides with anion photoelectron spectroscopy</a:t>
            </a:r>
            <a:r>
              <a:rPr lang="en-US" sz="1500" b="1" dirty="0">
                <a:solidFill>
                  <a:srgbClr val="006600"/>
                </a:solidFill>
                <a:latin typeface="Arial" pitchFamily="34" charset="0"/>
                <a:cs typeface="Arial" pitchFamily="34" charset="0"/>
              </a:rPr>
              <a:t>.</a:t>
            </a:r>
          </a:p>
        </p:txBody>
      </p:sp>
      <p:sp>
        <p:nvSpPr>
          <p:cNvPr id="19" name="Text Box 13"/>
          <p:cNvSpPr txBox="1">
            <a:spLocks noChangeArrowheads="1"/>
          </p:cNvSpPr>
          <p:nvPr/>
        </p:nvSpPr>
        <p:spPr bwMode="auto">
          <a:xfrm>
            <a:off x="334300" y="5638800"/>
            <a:ext cx="8406577" cy="584763"/>
          </a:xfrm>
          <a:prstGeom prst="rect">
            <a:avLst/>
          </a:prstGeom>
          <a:noFill/>
          <a:ln w="9525">
            <a:noFill/>
            <a:miter lim="800000"/>
            <a:headEnd/>
            <a:tailEnd/>
          </a:ln>
          <a:effectLst/>
        </p:spPr>
        <p:txBody>
          <a:bodyPr wrap="square" lIns="91429" tIns="45714" rIns="91429" bIns="45714">
            <a:spAutoFit/>
          </a:bodyPr>
          <a:lstStyle/>
          <a:p>
            <a:pPr defTabSz="914608" fontAlgn="base">
              <a:spcBef>
                <a:spcPct val="0"/>
              </a:spcBef>
              <a:spcAft>
                <a:spcPct val="0"/>
              </a:spcAft>
            </a:pPr>
            <a:r>
              <a:rPr lang="en-US" sz="1600" b="1" dirty="0" smtClean="0">
                <a:solidFill>
                  <a:srgbClr val="000000"/>
                </a:solidFill>
                <a:latin typeface="Arial" pitchFamily="34" charset="0"/>
                <a:cs typeface="Arial" pitchFamily="34" charset="0"/>
              </a:rPr>
              <a:t>CPIMS well aligned with BES goal of “Understanding, Predicting, and Ultimately Controlling Matter and Energy Flow at the Electronic, Atomic, and Molecular Levels”</a:t>
            </a:r>
            <a:endParaRPr lang="en-US" sz="1600" b="1" dirty="0">
              <a:solidFill>
                <a:srgbClr val="000000"/>
              </a:solidFill>
              <a:latin typeface="Arial" pitchFamily="34" charset="0"/>
              <a:cs typeface="Arial" pitchFamily="34" charset="0"/>
            </a:endParaRPr>
          </a:p>
        </p:txBody>
      </p:sp>
      <p:sp>
        <p:nvSpPr>
          <p:cNvPr id="2" name="TextBox 1"/>
          <p:cNvSpPr txBox="1"/>
          <p:nvPr/>
        </p:nvSpPr>
        <p:spPr>
          <a:xfrm>
            <a:off x="381000" y="2667000"/>
            <a:ext cx="1576265" cy="646331"/>
          </a:xfrm>
          <a:prstGeom prst="rect">
            <a:avLst/>
          </a:prstGeom>
          <a:noFill/>
          <a:ln>
            <a:solidFill>
              <a:schemeClr val="tx1"/>
            </a:solidFill>
          </a:ln>
        </p:spPr>
        <p:txBody>
          <a:bodyPr wrap="none" rtlCol="0">
            <a:spAutoFit/>
          </a:bodyPr>
          <a:lstStyle/>
          <a:p>
            <a:r>
              <a:rPr lang="en-US" dirty="0" smtClean="0"/>
              <a:t>67% Lab</a:t>
            </a:r>
          </a:p>
          <a:p>
            <a:r>
              <a:rPr lang="en-US" dirty="0" smtClean="0"/>
              <a:t>33% University</a:t>
            </a:r>
            <a:endParaRPr lang="en-US" dirty="0"/>
          </a:p>
        </p:txBody>
      </p:sp>
      <p:sp>
        <p:nvSpPr>
          <p:cNvPr id="4" name="TextBox 3"/>
          <p:cNvSpPr txBox="1"/>
          <p:nvPr/>
        </p:nvSpPr>
        <p:spPr>
          <a:xfrm>
            <a:off x="6707143" y="3144140"/>
            <a:ext cx="1730154" cy="646331"/>
          </a:xfrm>
          <a:prstGeom prst="rect">
            <a:avLst/>
          </a:prstGeom>
          <a:noFill/>
          <a:ln>
            <a:solidFill>
              <a:schemeClr val="tx1"/>
            </a:solidFill>
          </a:ln>
        </p:spPr>
        <p:txBody>
          <a:bodyPr wrap="none" rtlCol="0">
            <a:spAutoFit/>
          </a:bodyPr>
          <a:lstStyle/>
          <a:p>
            <a:r>
              <a:rPr lang="en-US" dirty="0" smtClean="0"/>
              <a:t>27 Lab PIs</a:t>
            </a:r>
          </a:p>
          <a:p>
            <a:r>
              <a:rPr lang="en-US" dirty="0" smtClean="0"/>
              <a:t>20 University PIs</a:t>
            </a:r>
          </a:p>
        </p:txBody>
      </p:sp>
    </p:spTree>
    <p:extLst>
      <p:ext uri="{BB962C8B-B14F-4D97-AF65-F5344CB8AC3E}">
        <p14:creationId xmlns:p14="http://schemas.microsoft.com/office/powerpoint/2010/main" val="2900514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Computational &amp; Theoretical </a:t>
            </a:r>
            <a:r>
              <a:rPr lang="en-US" b="1" dirty="0" smtClean="0"/>
              <a:t>Chemistry Evolution </a:t>
            </a:r>
            <a:r>
              <a:rPr lang="en-US" b="1" dirty="0"/>
              <a:t>since </a:t>
            </a:r>
            <a:r>
              <a:rPr lang="en-US" b="1" dirty="0" smtClean="0"/>
              <a:t>2009</a:t>
            </a:r>
            <a:endParaRPr lang="en-US" b="1" dirty="0"/>
          </a:p>
        </p:txBody>
      </p:sp>
      <p:sp>
        <p:nvSpPr>
          <p:cNvPr id="88" name="Oval 87"/>
          <p:cNvSpPr/>
          <p:nvPr/>
        </p:nvSpPr>
        <p:spPr>
          <a:xfrm>
            <a:off x="6805246" y="4331678"/>
            <a:ext cx="2338754" cy="2162908"/>
          </a:xfrm>
          <a:prstGeom prst="ellipse">
            <a:avLst/>
          </a:prstGeom>
          <a:solidFill>
            <a:srgbClr val="FF3399">
              <a:alpha val="45098"/>
            </a:srgbClr>
          </a:solidFill>
          <a:ln w="1905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pic>
        <p:nvPicPr>
          <p:cNvPr id="89" name="Placeholder" descr="placeholder-base---neutral.png"/>
          <p:cNvPicPr/>
          <p:nvPr/>
        </p:nvPicPr>
        <p:blipFill>
          <a:blip r:embed="rId3" cstate="print"/>
          <a:srcRect/>
          <a:stretch>
            <a:fillRect/>
          </a:stretch>
        </p:blipFill>
        <p:spPr bwMode="auto">
          <a:xfrm>
            <a:off x="7596554" y="4812323"/>
            <a:ext cx="1301261" cy="1172309"/>
          </a:xfrm>
          <a:prstGeom prst="rect">
            <a:avLst/>
          </a:prstGeom>
          <a:noFill/>
        </p:spPr>
      </p:pic>
      <p:sp>
        <p:nvSpPr>
          <p:cNvPr id="90" name="Oval 89"/>
          <p:cNvSpPr/>
          <p:nvPr/>
        </p:nvSpPr>
        <p:spPr>
          <a:xfrm>
            <a:off x="1893277" y="2327032"/>
            <a:ext cx="3927231" cy="3815862"/>
          </a:xfrm>
          <a:prstGeom prst="ellipse">
            <a:avLst/>
          </a:prstGeom>
          <a:solidFill>
            <a:srgbClr val="00B0F0"/>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91" name="Oval 90"/>
          <p:cNvSpPr/>
          <p:nvPr/>
        </p:nvSpPr>
        <p:spPr>
          <a:xfrm>
            <a:off x="228600" y="3364524"/>
            <a:ext cx="3235569" cy="2831124"/>
          </a:xfrm>
          <a:prstGeom prst="ellipse">
            <a:avLst/>
          </a:prstGeom>
          <a:solidFill>
            <a:srgbClr val="FFFF00">
              <a:alpha val="61176"/>
            </a:srgbClr>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pic>
        <p:nvPicPr>
          <p:cNvPr id="92"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r="45036"/>
          <a:stretch>
            <a:fillRect/>
          </a:stretch>
        </p:blipFill>
        <p:spPr bwMode="auto">
          <a:xfrm rot="5400000">
            <a:off x="1367794" y="4767896"/>
            <a:ext cx="1068755" cy="1541376"/>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pic>
        <p:nvPicPr>
          <p:cNvPr id="9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722" y="2533161"/>
            <a:ext cx="1852421" cy="149957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4" name="Group 93"/>
          <p:cNvGrpSpPr/>
          <p:nvPr/>
        </p:nvGrpSpPr>
        <p:grpSpPr>
          <a:xfrm>
            <a:off x="3094892" y="3927233"/>
            <a:ext cx="2004646" cy="1412158"/>
            <a:chOff x="3727939" y="3376246"/>
            <a:chExt cx="2004646" cy="1412158"/>
          </a:xfrm>
        </p:grpSpPr>
        <p:sp>
          <p:nvSpPr>
            <p:cNvPr id="95" name="Rectangle 94"/>
            <p:cNvSpPr/>
            <p:nvPr/>
          </p:nvSpPr>
          <p:spPr>
            <a:xfrm>
              <a:off x="3727939" y="3376246"/>
              <a:ext cx="2004646" cy="1406769"/>
            </a:xfrm>
            <a:prstGeom prst="rect">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pic>
          <p:nvPicPr>
            <p:cNvPr id="96" name="Picture 95" descr="free_energy_modified.jpg"/>
            <p:cNvPicPr>
              <a:picLocks noChangeAspect="1"/>
            </p:cNvPicPr>
            <p:nvPr/>
          </p:nvPicPr>
          <p:blipFill>
            <a:blip r:embed="rId6" cstate="print"/>
            <a:srcRect l="2174" r="4348"/>
            <a:stretch>
              <a:fillRect/>
            </a:stretch>
          </p:blipFill>
          <p:spPr>
            <a:xfrm>
              <a:off x="3745524" y="3389925"/>
              <a:ext cx="1951892" cy="1398479"/>
            </a:xfrm>
            <a:prstGeom prst="rect">
              <a:avLst/>
            </a:prstGeom>
            <a:ln>
              <a:solidFill>
                <a:srgbClr val="000000"/>
              </a:solidFill>
            </a:ln>
          </p:spPr>
        </p:pic>
      </p:grpSp>
      <p:pic>
        <p:nvPicPr>
          <p:cNvPr id="97"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0215" y="3188679"/>
            <a:ext cx="1109870" cy="1142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8" name="Group 97"/>
          <p:cNvGrpSpPr/>
          <p:nvPr/>
        </p:nvGrpSpPr>
        <p:grpSpPr>
          <a:xfrm>
            <a:off x="492369" y="4032740"/>
            <a:ext cx="2350476" cy="914401"/>
            <a:chOff x="3235569" y="3229708"/>
            <a:chExt cx="1981200" cy="621323"/>
          </a:xfrm>
        </p:grpSpPr>
        <p:pic>
          <p:nvPicPr>
            <p:cNvPr id="99" name="Picture 81"/>
            <p:cNvPicPr>
              <a:picLocks noChangeAspect="1" noChangeArrowheads="1"/>
            </p:cNvPicPr>
            <p:nvPr/>
          </p:nvPicPr>
          <p:blipFill>
            <a:blip r:embed="rId8" cstate="print"/>
            <a:srcRect b="69162"/>
            <a:stretch>
              <a:fillRect/>
            </a:stretch>
          </p:blipFill>
          <p:spPr bwMode="auto">
            <a:xfrm>
              <a:off x="3235569" y="3229708"/>
              <a:ext cx="1981200" cy="621323"/>
            </a:xfrm>
            <a:prstGeom prst="rect">
              <a:avLst/>
            </a:prstGeom>
            <a:noFill/>
            <a:ln w="9525">
              <a:noFill/>
              <a:miter lim="800000"/>
              <a:headEnd/>
              <a:tailEnd/>
            </a:ln>
          </p:spPr>
        </p:pic>
        <p:sp>
          <p:nvSpPr>
            <p:cNvPr id="100" name="Rectangle 99"/>
            <p:cNvSpPr/>
            <p:nvPr/>
          </p:nvSpPr>
          <p:spPr>
            <a:xfrm>
              <a:off x="3780692" y="3499338"/>
              <a:ext cx="879231" cy="35169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101" name="Right Arrow 100"/>
            <p:cNvSpPr/>
            <p:nvPr/>
          </p:nvSpPr>
          <p:spPr>
            <a:xfrm>
              <a:off x="3921369" y="3429000"/>
              <a:ext cx="633046" cy="282631"/>
            </a:xfrm>
            <a:prstGeom prst="rightArrow">
              <a:avLst/>
            </a:prstGeom>
            <a:solidFill>
              <a:srgbClr val="000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sp>
        <p:nvSpPr>
          <p:cNvPr id="102" name="AutoShape 9"/>
          <p:cNvSpPr>
            <a:spLocks noChangeArrowheads="1"/>
          </p:cNvSpPr>
          <p:nvPr/>
        </p:nvSpPr>
        <p:spPr bwMode="auto">
          <a:xfrm>
            <a:off x="0" y="2731478"/>
            <a:ext cx="914400" cy="914400"/>
          </a:xfrm>
          <a:prstGeom prst="sun">
            <a:avLst>
              <a:gd name="adj" fmla="val 25000"/>
            </a:avLst>
          </a:prstGeom>
          <a:solidFill>
            <a:srgbClr val="FFA021"/>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ndParaRPr>
          </a:p>
        </p:txBody>
      </p:sp>
      <p:sp>
        <p:nvSpPr>
          <p:cNvPr id="103" name="AutoShape 7"/>
          <p:cNvSpPr>
            <a:spLocks noChangeArrowheads="1"/>
          </p:cNvSpPr>
          <p:nvPr/>
        </p:nvSpPr>
        <p:spPr bwMode="auto">
          <a:xfrm>
            <a:off x="656493" y="3434864"/>
            <a:ext cx="914400" cy="914400"/>
          </a:xfrm>
          <a:prstGeom prst="lightningBolt">
            <a:avLst/>
          </a:prstGeom>
          <a:solidFill>
            <a:srgbClr val="FFA021"/>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ndParaRPr>
          </a:p>
        </p:txBody>
      </p:sp>
      <p:pic>
        <p:nvPicPr>
          <p:cNvPr id="104" name="Picture 3"/>
          <p:cNvPicPr>
            <a:picLocks noChangeAspect="1" noChangeArrowheads="1"/>
          </p:cNvPicPr>
          <p:nvPr/>
        </p:nvPicPr>
        <p:blipFill>
          <a:blip r:embed="rId9" cstate="print"/>
          <a:srcRect/>
          <a:stretch>
            <a:fillRect/>
          </a:stretch>
        </p:blipFill>
        <p:spPr bwMode="auto">
          <a:xfrm>
            <a:off x="6602658" y="2694110"/>
            <a:ext cx="1495425" cy="1657350"/>
          </a:xfrm>
          <a:prstGeom prst="rect">
            <a:avLst/>
          </a:prstGeom>
          <a:noFill/>
          <a:ln w="9525">
            <a:solidFill>
              <a:srgbClr val="000000"/>
            </a:solidFill>
            <a:miter lim="800000"/>
            <a:headEnd/>
            <a:tailEnd/>
          </a:ln>
        </p:spPr>
      </p:pic>
      <p:pic>
        <p:nvPicPr>
          <p:cNvPr id="105" name="Picture 14" descr="PSIIMimic"/>
          <p:cNvPicPr>
            <a:picLocks noChangeAspect="1" noChangeArrowheads="1"/>
          </p:cNvPicPr>
          <p:nvPr/>
        </p:nvPicPr>
        <p:blipFill>
          <a:blip r:embed="rId10" cstate="print"/>
          <a:srcRect l="12500"/>
          <a:stretch>
            <a:fillRect/>
          </a:stretch>
        </p:blipFill>
        <p:spPr bwMode="auto">
          <a:xfrm>
            <a:off x="5222634" y="4194390"/>
            <a:ext cx="1811215" cy="982302"/>
          </a:xfrm>
          <a:prstGeom prst="rect">
            <a:avLst/>
          </a:prstGeom>
          <a:noFill/>
          <a:ln>
            <a:solidFill>
              <a:srgbClr val="000000"/>
            </a:solidFill>
          </a:ln>
        </p:spPr>
      </p:pic>
      <p:sp>
        <p:nvSpPr>
          <p:cNvPr id="106" name="Oval 105"/>
          <p:cNvSpPr/>
          <p:nvPr/>
        </p:nvSpPr>
        <p:spPr>
          <a:xfrm>
            <a:off x="3903784" y="762000"/>
            <a:ext cx="3077308" cy="2778371"/>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107" name="Oval 106"/>
          <p:cNvSpPr/>
          <p:nvPr/>
        </p:nvSpPr>
        <p:spPr>
          <a:xfrm>
            <a:off x="4923695" y="2274280"/>
            <a:ext cx="3640013" cy="3446583"/>
          </a:xfrm>
          <a:prstGeom prst="ellipse">
            <a:avLst/>
          </a:prstGeom>
          <a:solidFill>
            <a:srgbClr val="FF9933">
              <a:alpha val="23922"/>
            </a:srgbClr>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nvGrpSpPr>
          <p:cNvPr id="108" name="Group 20"/>
          <p:cNvGrpSpPr>
            <a:grpSpLocks/>
          </p:cNvGrpSpPr>
          <p:nvPr/>
        </p:nvGrpSpPr>
        <p:grpSpPr bwMode="auto">
          <a:xfrm>
            <a:off x="4326095" y="1115402"/>
            <a:ext cx="1934031" cy="1735015"/>
            <a:chOff x="222" y="791"/>
            <a:chExt cx="2301" cy="2345"/>
          </a:xfrm>
        </p:grpSpPr>
        <p:pic>
          <p:nvPicPr>
            <p:cNvPr id="109" name="Picture 108" descr="TiO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 y="2223"/>
              <a:ext cx="2301" cy="913"/>
            </a:xfrm>
            <a:prstGeom prst="rect">
              <a:avLst/>
            </a:prstGeom>
            <a:noFill/>
            <a:extLst>
              <a:ext uri="{909E8E84-426E-40dd-AFC4-6F175D3DCCD1}">
                <a14:hiddenFill xmlns="" xmlns:a14="http://schemas.microsoft.com/office/drawing/2010/main">
                  <a:solidFill>
                    <a:srgbClr val="FFFFFF"/>
                  </a:solidFill>
                </a14:hiddenFill>
              </a:ext>
            </a:extLst>
          </p:spPr>
        </p:pic>
        <p:pic>
          <p:nvPicPr>
            <p:cNvPr id="110" name="Picture 5" descr="Au20Ni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4" y="1557"/>
              <a:ext cx="754" cy="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1" name="Picture 110" descr="h2o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60" y="824"/>
              <a:ext cx="299" cy="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 name="Picture 111" descr="h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6" y="1057"/>
              <a:ext cx="385" cy="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 name="Picture 112" descr="o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04" y="791"/>
              <a:ext cx="345" cy="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 name="Line 17"/>
            <p:cNvSpPr>
              <a:spLocks noChangeShapeType="1"/>
            </p:cNvSpPr>
            <p:nvPr/>
          </p:nvSpPr>
          <p:spPr bwMode="auto">
            <a:xfrm>
              <a:off x="784" y="1296"/>
              <a:ext cx="232" cy="192"/>
            </a:xfrm>
            <a:prstGeom prst="line">
              <a:avLst/>
            </a:prstGeom>
            <a:noFill/>
            <a:ln w="38100">
              <a:solidFill>
                <a:srgbClr val="F30E05"/>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Arial" charset="0"/>
              </a:endParaRPr>
            </a:p>
          </p:txBody>
        </p:sp>
        <p:sp>
          <p:nvSpPr>
            <p:cNvPr id="115" name="Line 18"/>
            <p:cNvSpPr>
              <a:spLocks noChangeShapeType="1"/>
            </p:cNvSpPr>
            <p:nvPr/>
          </p:nvSpPr>
          <p:spPr bwMode="auto">
            <a:xfrm>
              <a:off x="1096" y="1112"/>
              <a:ext cx="120" cy="320"/>
            </a:xfrm>
            <a:prstGeom prst="line">
              <a:avLst/>
            </a:prstGeom>
            <a:noFill/>
            <a:ln w="38100">
              <a:solidFill>
                <a:srgbClr val="F30E05"/>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Arial" charset="0"/>
              </a:endParaRPr>
            </a:p>
          </p:txBody>
        </p:sp>
        <p:sp>
          <p:nvSpPr>
            <p:cNvPr id="116" name="Line 19"/>
            <p:cNvSpPr>
              <a:spLocks noChangeShapeType="1"/>
            </p:cNvSpPr>
            <p:nvPr/>
          </p:nvSpPr>
          <p:spPr bwMode="auto">
            <a:xfrm flipV="1">
              <a:off x="1520" y="1120"/>
              <a:ext cx="256" cy="312"/>
            </a:xfrm>
            <a:prstGeom prst="line">
              <a:avLst/>
            </a:prstGeom>
            <a:noFill/>
            <a:ln w="38100">
              <a:solidFill>
                <a:srgbClr val="F30E05"/>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a:solidFill>
                  <a:srgbClr val="000000"/>
                </a:solidFill>
                <a:latin typeface="Arial" charset="0"/>
              </a:endParaRPr>
            </a:p>
          </p:txBody>
        </p:sp>
      </p:grpSp>
      <p:sp>
        <p:nvSpPr>
          <p:cNvPr id="117" name="Rectangle 116"/>
          <p:cNvSpPr/>
          <p:nvPr/>
        </p:nvSpPr>
        <p:spPr>
          <a:xfrm>
            <a:off x="5451230" y="5052648"/>
            <a:ext cx="2426677" cy="307777"/>
          </a:xfrm>
          <a:prstGeom prst="rect">
            <a:avLst/>
          </a:prstGeom>
          <a:solidFill>
            <a:srgbClr val="FFFFFF"/>
          </a:solidFill>
          <a:ln>
            <a:solidFill>
              <a:srgbClr val="000000"/>
            </a:solidFill>
          </a:ln>
        </p:spPr>
        <p:txBody>
          <a:bodyPr wrap="square">
            <a:spAutoFit/>
          </a:bodyPr>
          <a:lstStyle/>
          <a:p>
            <a:pPr marL="457200" marR="0" lvl="1"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cs typeface="Arial" pitchFamily="34" charset="0"/>
              </a:rPr>
              <a:t>Solar to fuels: 15 %</a:t>
            </a:r>
          </a:p>
        </p:txBody>
      </p:sp>
      <p:sp>
        <p:nvSpPr>
          <p:cNvPr id="118" name="Rectangle 117"/>
          <p:cNvSpPr/>
          <p:nvPr/>
        </p:nvSpPr>
        <p:spPr>
          <a:xfrm>
            <a:off x="0" y="5821924"/>
            <a:ext cx="6699738" cy="307777"/>
          </a:xfrm>
          <a:prstGeom prst="rect">
            <a:avLst/>
          </a:prstGeom>
          <a:solidFill>
            <a:srgbClr val="FFFFFF"/>
          </a:solidFill>
          <a:ln>
            <a:solidFill>
              <a:srgbClr val="000000"/>
            </a:solidFill>
          </a:ln>
        </p:spPr>
        <p:txBody>
          <a:bodyPr wrap="square">
            <a:spAutoFit/>
          </a:bodyPr>
          <a:lstStyle/>
          <a:p>
            <a:pPr marL="457200" marR="0" lvl="1"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cs typeface="Arial" pitchFamily="34" charset="0"/>
              </a:rPr>
              <a:t>Light-matter interactions and interfacial charge transfer: 20 %</a:t>
            </a:r>
          </a:p>
        </p:txBody>
      </p:sp>
      <p:pic>
        <p:nvPicPr>
          <p:cNvPr id="119" name="Picture 118" descr="co2-tmof-01"/>
          <p:cNvPicPr>
            <a:picLocks noChangeAspect="1"/>
          </p:cNvPicPr>
          <p:nvPr/>
        </p:nvPicPr>
        <p:blipFill>
          <a:blip r:embed="rId16" cstate="print"/>
          <a:srcRect/>
          <a:stretch>
            <a:fillRect/>
          </a:stretch>
        </p:blipFill>
        <p:spPr bwMode="auto">
          <a:xfrm>
            <a:off x="2708031" y="1207476"/>
            <a:ext cx="1406769" cy="996755"/>
          </a:xfrm>
          <a:prstGeom prst="rect">
            <a:avLst/>
          </a:prstGeom>
          <a:noFill/>
          <a:ln w="9525">
            <a:noFill/>
            <a:miter lim="800000"/>
            <a:headEnd/>
            <a:tailEnd/>
          </a:ln>
        </p:spPr>
      </p:pic>
      <p:pic>
        <p:nvPicPr>
          <p:cNvPr id="120" name="Picture 18" descr="C:\Maciek_data\projects\Zeolites\Chris\YUG_diagram.png"/>
          <p:cNvPicPr>
            <a:picLocks noChangeAspect="1" noChangeArrowheads="1"/>
          </p:cNvPicPr>
          <p:nvPr/>
        </p:nvPicPr>
        <p:blipFill>
          <a:blip r:embed="rId17" cstate="print">
            <a:extLst>
              <a:ext uri="{28A0092B-C50C-407E-A947-70E740481C1C}">
                <a14:useLocalDpi xmlns:a14="http://schemas.microsoft.com/office/drawing/2010/main" val="0"/>
              </a:ext>
            </a:extLst>
          </a:blip>
          <a:srcRect l="13524" r="11642"/>
          <a:stretch>
            <a:fillRect/>
          </a:stretch>
        </p:blipFill>
        <p:spPr bwMode="auto">
          <a:xfrm>
            <a:off x="492369" y="1161889"/>
            <a:ext cx="1459523" cy="1219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65032" y="1070905"/>
            <a:ext cx="1354013" cy="1295226"/>
          </a:xfrm>
          <a:prstGeom prst="rect">
            <a:avLst/>
          </a:prstGeom>
          <a:solidFill>
            <a:srgbClr val="FFFFFF"/>
          </a:solidFill>
          <a:ln>
            <a:solidFill>
              <a:srgbClr val="000000"/>
            </a:solidFill>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2" name="Rectangle 121"/>
          <p:cNvSpPr/>
          <p:nvPr/>
        </p:nvSpPr>
        <p:spPr>
          <a:xfrm>
            <a:off x="404446" y="2063263"/>
            <a:ext cx="3435545" cy="584775"/>
          </a:xfrm>
          <a:prstGeom prst="rect">
            <a:avLst/>
          </a:prstGeom>
          <a:solidFill>
            <a:srgbClr val="FFFFFF"/>
          </a:solidFill>
          <a:ln>
            <a:solidFill>
              <a:srgbClr val="000000"/>
            </a:solidFill>
          </a:ln>
        </p:spPr>
        <p:txBody>
          <a:bodyPr wrap="square">
            <a:spAutoFit/>
          </a:bodyPr>
          <a:lstStyle/>
          <a:p>
            <a:pPr marL="457200" marR="0" lvl="1"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pitchFamily="34" charset="0"/>
                <a:cs typeface="Arial" pitchFamily="34" charset="0"/>
              </a:rPr>
              <a:t>Membranes, solvents, and polarization: 25%</a:t>
            </a:r>
          </a:p>
        </p:txBody>
      </p:sp>
      <p:sp>
        <p:nvSpPr>
          <p:cNvPr id="123" name="TextBox 122"/>
          <p:cNvSpPr txBox="1"/>
          <p:nvPr/>
        </p:nvSpPr>
        <p:spPr>
          <a:xfrm>
            <a:off x="6189784" y="814757"/>
            <a:ext cx="2954216" cy="1815882"/>
          </a:xfrm>
          <a:prstGeom prst="rect">
            <a:avLst/>
          </a:prstGeom>
          <a:solidFill>
            <a:srgbClr val="FFFFFF"/>
          </a:solidFill>
          <a:ln>
            <a:solidFill>
              <a:srgbClr val="00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METHODS: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Excited State Dynamics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Energy Transfer &amp; Conversion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Structure-Function Screening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Weak Interactions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Spin , </a:t>
            </a:r>
            <a:r>
              <a:rPr kumimoji="0" lang="en-US" sz="1400" b="1" i="0" u="none" strike="noStrike" kern="0" cap="none" spc="0" normalizeH="0" baseline="0" noProof="0" dirty="0" err="1" smtClean="0">
                <a:ln>
                  <a:noFill/>
                </a:ln>
                <a:solidFill>
                  <a:srgbClr val="000000"/>
                </a:solidFill>
                <a:effectLst/>
                <a:uLnTx/>
                <a:uFillTx/>
                <a:latin typeface="Arial" charset="0"/>
              </a:rPr>
              <a:t>Vibron</a:t>
            </a:r>
            <a:r>
              <a:rPr kumimoji="0" lang="en-US" sz="1400" b="1" i="0" u="none" strike="noStrike" kern="0" cap="none" spc="0" normalizeH="0" baseline="0" noProof="0" dirty="0" smtClean="0">
                <a:ln>
                  <a:noFill/>
                </a:ln>
                <a:solidFill>
                  <a:srgbClr val="000000"/>
                </a:solidFill>
                <a:effectLst/>
                <a:uLnTx/>
                <a:uFillTx/>
                <a:latin typeface="Arial" charset="0"/>
              </a:rPr>
              <a:t>, Plasmon &amp;  Field Coupling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40%</a:t>
            </a:r>
          </a:p>
        </p:txBody>
      </p:sp>
      <p:sp>
        <p:nvSpPr>
          <p:cNvPr id="124" name="TextBox 123"/>
          <p:cNvSpPr txBox="1"/>
          <p:nvPr/>
        </p:nvSpPr>
        <p:spPr>
          <a:xfrm>
            <a:off x="2022231" y="3733803"/>
            <a:ext cx="3446584" cy="338554"/>
          </a:xfrm>
          <a:prstGeom prst="rect">
            <a:avLst/>
          </a:prstGeom>
          <a:solidFill>
            <a:srgbClr val="FFFFFF"/>
          </a:solidFill>
          <a:ln>
            <a:solidFill>
              <a:srgbClr val="00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Donor &amp; Acceptors in Solvents: 20</a:t>
            </a:r>
            <a:r>
              <a:rPr kumimoji="0" lang="en-US" sz="1600" b="1" i="0" u="none" strike="noStrike" kern="0" cap="none" spc="0" normalizeH="0" baseline="0" noProof="0" dirty="0" smtClean="0">
                <a:ln>
                  <a:noFill/>
                </a:ln>
                <a:solidFill>
                  <a:srgbClr val="000000"/>
                </a:solidFill>
                <a:effectLst/>
                <a:uLnTx/>
                <a:uFillTx/>
                <a:latin typeface="Arial" charset="0"/>
              </a:rPr>
              <a:t>%</a:t>
            </a:r>
          </a:p>
        </p:txBody>
      </p:sp>
      <p:sp>
        <p:nvSpPr>
          <p:cNvPr id="125" name="Rectangle 124"/>
          <p:cNvSpPr/>
          <p:nvPr/>
        </p:nvSpPr>
        <p:spPr>
          <a:xfrm>
            <a:off x="-1" y="788350"/>
            <a:ext cx="5715001" cy="338554"/>
          </a:xfrm>
          <a:prstGeom prst="rect">
            <a:avLst/>
          </a:prstGeom>
          <a:solidFill>
            <a:srgbClr val="FFFFFF"/>
          </a:solidFill>
          <a:ln>
            <a:solidFill>
              <a:srgbClr val="000000"/>
            </a:solidFill>
          </a:ln>
        </p:spPr>
        <p:txBody>
          <a:bodyPr wrap="square">
            <a:spAutoFit/>
          </a:bodyPr>
          <a:lstStyle/>
          <a:p>
            <a:pPr marL="457200" marR="0" lvl="1"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pitchFamily="34" charset="0"/>
                <a:cs typeface="Arial" pitchFamily="34" charset="0"/>
              </a:rPr>
              <a:t>CO</a:t>
            </a:r>
            <a:r>
              <a:rPr kumimoji="0" lang="en-US" sz="1600" b="1" i="0" u="none" strike="noStrike" kern="0" cap="none" spc="0" normalizeH="0" baseline="-25000" noProof="0" dirty="0" smtClean="0">
                <a:ln>
                  <a:noFill/>
                </a:ln>
                <a:solidFill>
                  <a:srgbClr val="000000"/>
                </a:solidFill>
                <a:effectLst/>
                <a:uLnTx/>
                <a:uFillTx/>
                <a:latin typeface="Arial" pitchFamily="34" charset="0"/>
                <a:cs typeface="Arial" pitchFamily="34" charset="0"/>
              </a:rPr>
              <a:t>2</a:t>
            </a:r>
            <a:r>
              <a:rPr kumimoji="0" lang="en-US" sz="1600" b="1" i="0" u="none" strike="noStrike" kern="0" cap="none" spc="0" normalizeH="0" baseline="0" noProof="0" dirty="0" smtClean="0">
                <a:ln>
                  <a:noFill/>
                </a:ln>
                <a:solidFill>
                  <a:srgbClr val="000000"/>
                </a:solidFill>
                <a:effectLst/>
                <a:uLnTx/>
                <a:uFillTx/>
                <a:latin typeface="Arial" pitchFamily="34" charset="0"/>
                <a:cs typeface="Arial" pitchFamily="34" charset="0"/>
              </a:rPr>
              <a:t> capture  &amp; </a:t>
            </a:r>
            <a:r>
              <a:rPr kumimoji="0" lang="en-US" sz="1600" b="1" i="0" u="none" strike="noStrike" kern="0" cap="none" spc="0" normalizeH="0" baseline="0" noProof="0" dirty="0" err="1" smtClean="0">
                <a:ln>
                  <a:noFill/>
                </a:ln>
                <a:solidFill>
                  <a:srgbClr val="000000"/>
                </a:solidFill>
                <a:effectLst/>
                <a:uLnTx/>
                <a:uFillTx/>
                <a:latin typeface="Arial" pitchFamily="34" charset="0"/>
                <a:cs typeface="Arial" pitchFamily="34" charset="0"/>
              </a:rPr>
              <a:t>Photocatalytic</a:t>
            </a:r>
            <a:r>
              <a:rPr kumimoji="0" lang="en-US" sz="1600" b="1" i="0" u="none" strike="noStrike" kern="0" cap="none" spc="0" normalizeH="0" baseline="0" noProof="0" dirty="0" smtClean="0">
                <a:ln>
                  <a:noFill/>
                </a:ln>
                <a:solidFill>
                  <a:srgbClr val="000000"/>
                </a:solidFill>
                <a:effectLst/>
                <a:uLnTx/>
                <a:uFillTx/>
                <a:latin typeface="Arial" pitchFamily="34" charset="0"/>
                <a:cs typeface="Arial" pitchFamily="34" charset="0"/>
              </a:rPr>
              <a:t> reduction: 10%</a:t>
            </a:r>
          </a:p>
        </p:txBody>
      </p:sp>
      <p:sp>
        <p:nvSpPr>
          <p:cNvPr id="126" name="TextBox 125"/>
          <p:cNvSpPr txBox="1"/>
          <p:nvPr/>
        </p:nvSpPr>
        <p:spPr>
          <a:xfrm>
            <a:off x="7086600" y="5909811"/>
            <a:ext cx="2057399" cy="307777"/>
          </a:xfrm>
          <a:prstGeom prst="rect">
            <a:avLst/>
          </a:prstGeom>
          <a:solidFill>
            <a:srgbClr val="FFFFFF"/>
          </a:solidFill>
          <a:ln>
            <a:solidFill>
              <a:srgbClr val="00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rPr>
              <a:t>Combustion 10 %</a:t>
            </a:r>
          </a:p>
        </p:txBody>
      </p:sp>
      <p:sp>
        <p:nvSpPr>
          <p:cNvPr id="127" name="TextBox 126"/>
          <p:cNvSpPr txBox="1"/>
          <p:nvPr/>
        </p:nvSpPr>
        <p:spPr>
          <a:xfrm>
            <a:off x="263769" y="4859217"/>
            <a:ext cx="3441456" cy="307777"/>
          </a:xfrm>
          <a:prstGeom prst="rect">
            <a:avLst/>
          </a:prstGeom>
          <a:solidFill>
            <a:srgbClr val="FFFFFF"/>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Fundamental Transport Processes (20%)</a:t>
            </a:r>
          </a:p>
        </p:txBody>
      </p:sp>
      <p:sp>
        <p:nvSpPr>
          <p:cNvPr id="128" name="TextBox 127"/>
          <p:cNvSpPr txBox="1"/>
          <p:nvPr/>
        </p:nvSpPr>
        <p:spPr>
          <a:xfrm>
            <a:off x="4519246" y="2836987"/>
            <a:ext cx="1863970" cy="307777"/>
          </a:xfrm>
          <a:prstGeom prst="rect">
            <a:avLst/>
          </a:prstGeom>
          <a:solidFill>
            <a:srgbClr val="FFFFFF"/>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err="1" smtClean="0">
                <a:ln>
                  <a:noFill/>
                </a:ln>
                <a:solidFill>
                  <a:srgbClr val="000000"/>
                </a:solidFill>
                <a:effectLst/>
                <a:uLnTx/>
                <a:uFillTx/>
                <a:latin typeface="Arial" charset="0"/>
              </a:rPr>
              <a:t>Nanocatalysts</a:t>
            </a:r>
            <a:r>
              <a:rPr kumimoji="0" lang="en-US" sz="1400" b="0" i="0" u="none" strike="noStrike" kern="0" cap="none" spc="0" normalizeH="0" baseline="0" noProof="0" dirty="0" smtClean="0">
                <a:ln>
                  <a:noFill/>
                </a:ln>
                <a:solidFill>
                  <a:srgbClr val="000000"/>
                </a:solidFill>
                <a:effectLst/>
                <a:uLnTx/>
                <a:uFillTx/>
                <a:latin typeface="Arial" charset="0"/>
              </a:rPr>
              <a:t> 15 %</a:t>
            </a:r>
          </a:p>
        </p:txBody>
      </p:sp>
      <p:sp>
        <p:nvSpPr>
          <p:cNvPr id="129" name="TextBox 128"/>
          <p:cNvSpPr txBox="1"/>
          <p:nvPr/>
        </p:nvSpPr>
        <p:spPr>
          <a:xfrm>
            <a:off x="1514474" y="4018085"/>
            <a:ext cx="447675" cy="369332"/>
          </a:xfrm>
          <a:prstGeom prst="rect">
            <a:avLst/>
          </a:prstGeom>
          <a:solidFill>
            <a:srgbClr val="FFFFFF"/>
          </a:solidFill>
        </p:spPr>
        <p:txBody>
          <a:bodyPr wrap="square" rtlCol="0">
            <a:spAutoFit/>
          </a:bodyPr>
          <a:lstStyle/>
          <a:p>
            <a:pPr defTabSz="914400" fontAlgn="base">
              <a:spcBef>
                <a:spcPct val="0"/>
              </a:spcBef>
              <a:spcAft>
                <a:spcPct val="0"/>
              </a:spcAft>
            </a:pPr>
            <a:r>
              <a:rPr lang="en-US" dirty="0" smtClean="0">
                <a:solidFill>
                  <a:srgbClr val="000000"/>
                </a:solidFill>
                <a:latin typeface="Arial" charset="0"/>
              </a:rPr>
              <a:t>e</a:t>
            </a:r>
            <a:r>
              <a:rPr lang="en-US" sz="1600" baseline="30000" dirty="0" smtClean="0">
                <a:solidFill>
                  <a:srgbClr val="000000"/>
                </a:solidFill>
                <a:latin typeface="Arial" charset="0"/>
              </a:rPr>
              <a:t>-</a:t>
            </a:r>
            <a:endParaRPr lang="en-US" baseline="30000" dirty="0">
              <a:solidFill>
                <a:srgbClr val="000000"/>
              </a:solidFill>
              <a:latin typeface="Arial" charset="0"/>
            </a:endParaRPr>
          </a:p>
        </p:txBody>
      </p:sp>
    </p:spTree>
    <p:extLst>
      <p:ext uri="{BB962C8B-B14F-4D97-AF65-F5344CB8AC3E}">
        <p14:creationId xmlns:p14="http://schemas.microsoft.com/office/powerpoint/2010/main" val="156964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Activities of CTC</a:t>
            </a:r>
            <a:endParaRPr lang="en-US" dirty="0"/>
          </a:p>
        </p:txBody>
      </p:sp>
      <p:pic>
        <p:nvPicPr>
          <p:cNvPr id="52" name="Picture 51" descr="Web_COMP_l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9946" y="895032"/>
            <a:ext cx="4728491" cy="2659777"/>
          </a:xfrm>
          <a:prstGeom prst="rect">
            <a:avLst/>
          </a:prstGeom>
        </p:spPr>
      </p:pic>
      <p:grpSp>
        <p:nvGrpSpPr>
          <p:cNvPr id="53" name="Group 52"/>
          <p:cNvGrpSpPr/>
          <p:nvPr/>
        </p:nvGrpSpPr>
        <p:grpSpPr>
          <a:xfrm>
            <a:off x="272574" y="4453808"/>
            <a:ext cx="6396974" cy="1440322"/>
            <a:chOff x="272577" y="4319752"/>
            <a:chExt cx="6396974" cy="1440322"/>
          </a:xfrm>
        </p:grpSpPr>
        <p:sp>
          <p:nvSpPr>
            <p:cNvPr id="54" name="TextBox 53"/>
            <p:cNvSpPr txBox="1"/>
            <p:nvPr/>
          </p:nvSpPr>
          <p:spPr>
            <a:xfrm>
              <a:off x="272578" y="4319752"/>
              <a:ext cx="6396973" cy="369332"/>
            </a:xfrm>
            <a:prstGeom prst="rect">
              <a:avLst/>
            </a:prstGeom>
            <a:solidFill>
              <a:srgbClr val="BBE0E3"/>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charset="0"/>
                </a:rPr>
                <a:t>2008 New Start From SC22.1			</a:t>
              </a:r>
            </a:p>
          </p:txBody>
        </p:sp>
        <p:sp>
          <p:nvSpPr>
            <p:cNvPr id="55" name="TextBox 54"/>
            <p:cNvSpPr txBox="1"/>
            <p:nvPr/>
          </p:nvSpPr>
          <p:spPr>
            <a:xfrm>
              <a:off x="272578" y="4689819"/>
              <a:ext cx="6396973" cy="369332"/>
            </a:xfrm>
            <a:prstGeom prst="rect">
              <a:avLst/>
            </a:prstGeom>
            <a:solidFill>
              <a:srgbClr val="CC66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charset="0"/>
                </a:rPr>
                <a:t>2012 Predictive Theory &amp; Modeling (from SC22</a:t>
              </a:r>
              <a:r>
                <a:rPr lang="en-US" kern="0" dirty="0">
                  <a:solidFill>
                    <a:srgbClr val="000000"/>
                  </a:solidFill>
                  <a:latin typeface="Arial" charset="0"/>
                </a:rPr>
                <a:t>)</a:t>
              </a:r>
              <a:endParaRPr kumimoji="0" lang="en-US" sz="1800" b="0" i="0" u="none" strike="noStrike" kern="0" cap="none" spc="0" normalizeH="0" baseline="0" noProof="0" dirty="0" smtClean="0">
                <a:ln>
                  <a:noFill/>
                </a:ln>
                <a:solidFill>
                  <a:srgbClr val="000000"/>
                </a:solidFill>
                <a:effectLst/>
                <a:uLnTx/>
                <a:uFillTx/>
                <a:latin typeface="Arial" charset="0"/>
              </a:endParaRPr>
            </a:p>
          </p:txBody>
        </p:sp>
        <p:sp>
          <p:nvSpPr>
            <p:cNvPr id="56" name="TextBox 55"/>
            <p:cNvSpPr txBox="1"/>
            <p:nvPr/>
          </p:nvSpPr>
          <p:spPr>
            <a:xfrm>
              <a:off x="272577" y="5026885"/>
              <a:ext cx="6396973" cy="369332"/>
            </a:xfrm>
            <a:prstGeom prst="rect">
              <a:avLst/>
            </a:prstGeom>
            <a:solidFill>
              <a:srgbClr val="FFFF00"/>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charset="0"/>
                </a:rPr>
                <a:t>2012 </a:t>
              </a:r>
              <a:r>
                <a:rPr kumimoji="0" lang="en-US" sz="1800" b="0" i="0" u="none" strike="noStrike" kern="0" cap="none" spc="0" normalizeH="0" baseline="0" noProof="0" dirty="0" err="1" smtClean="0">
                  <a:ln>
                    <a:noFill/>
                  </a:ln>
                  <a:solidFill>
                    <a:srgbClr val="000000"/>
                  </a:solidFill>
                  <a:effectLst/>
                  <a:uLnTx/>
                  <a:uFillTx/>
                  <a:latin typeface="Arial" charset="0"/>
                </a:rPr>
                <a:t>SciDAC</a:t>
              </a:r>
              <a:r>
                <a:rPr kumimoji="0" lang="en-US" sz="1800" b="0" i="0" u="none" strike="noStrike" kern="0" cap="none" spc="0" normalizeH="0" baseline="0" noProof="0" dirty="0" smtClean="0">
                  <a:ln>
                    <a:noFill/>
                  </a:ln>
                  <a:solidFill>
                    <a:srgbClr val="000000"/>
                  </a:solidFill>
                  <a:effectLst/>
                  <a:uLnTx/>
                  <a:uFillTx/>
                  <a:latin typeface="Arial" charset="0"/>
                </a:rPr>
                <a:t> Call (SC22/SC21)</a:t>
              </a:r>
            </a:p>
          </p:txBody>
        </p:sp>
        <p:sp>
          <p:nvSpPr>
            <p:cNvPr id="57" name="TextBox 56"/>
            <p:cNvSpPr txBox="1"/>
            <p:nvPr/>
          </p:nvSpPr>
          <p:spPr>
            <a:xfrm>
              <a:off x="272578" y="5390742"/>
              <a:ext cx="6396973" cy="369332"/>
            </a:xfrm>
            <a:prstGeom prst="rect">
              <a:avLst/>
            </a:prstGeom>
            <a:solidFill>
              <a:srgbClr val="FFFFFF">
                <a:lumMod val="85000"/>
              </a:srgbClr>
            </a:solidFill>
            <a:ln>
              <a:solidFill>
                <a:srgbClr val="808080">
                  <a:lumMod val="40000"/>
                  <a:lumOff val="60000"/>
                </a:srgbClr>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charset="0"/>
                </a:rPr>
                <a:t>Early Career Awards (FY09-FY13) 			</a:t>
              </a:r>
            </a:p>
          </p:txBody>
        </p:sp>
      </p:grpSp>
      <p:sp>
        <p:nvSpPr>
          <p:cNvPr id="59" name="TextBox 58"/>
          <p:cNvSpPr txBox="1"/>
          <p:nvPr/>
        </p:nvSpPr>
        <p:spPr>
          <a:xfrm>
            <a:off x="1634969" y="4012248"/>
            <a:ext cx="4808483" cy="369332"/>
          </a:xfrm>
          <a:prstGeom prst="rect">
            <a:avLst/>
          </a:prstGeom>
          <a:noFill/>
        </p:spPr>
        <p:txBody>
          <a:bodyPr wrap="square" rtlCol="0">
            <a:spAutoFit/>
          </a:bodyPr>
          <a:lstStyle/>
          <a:p>
            <a:pPr defTabSz="914400" fontAlgn="base">
              <a:spcBef>
                <a:spcPct val="0"/>
              </a:spcBef>
              <a:spcAft>
                <a:spcPct val="0"/>
              </a:spcAft>
            </a:pPr>
            <a:r>
              <a:rPr lang="en-US" dirty="0" smtClean="0">
                <a:solidFill>
                  <a:srgbClr val="000000"/>
                </a:solidFill>
                <a:latin typeface="Arial" charset="0"/>
              </a:rPr>
              <a:t>Components of CTC Portfolio</a:t>
            </a:r>
            <a:endParaRPr lang="en-US" dirty="0">
              <a:solidFill>
                <a:srgbClr val="000000"/>
              </a:solidFill>
              <a:latin typeface="Arial" charset="0"/>
            </a:endParaRPr>
          </a:p>
        </p:txBody>
      </p:sp>
      <p:grpSp>
        <p:nvGrpSpPr>
          <p:cNvPr id="60" name="Group 59"/>
          <p:cNvGrpSpPr/>
          <p:nvPr/>
        </p:nvGrpSpPr>
        <p:grpSpPr>
          <a:xfrm>
            <a:off x="6933927" y="4084476"/>
            <a:ext cx="1933374" cy="1809654"/>
            <a:chOff x="6921059" y="4689819"/>
            <a:chExt cx="1933374" cy="1809654"/>
          </a:xfrm>
        </p:grpSpPr>
        <p:grpSp>
          <p:nvGrpSpPr>
            <p:cNvPr id="61" name="Group 60"/>
            <p:cNvGrpSpPr/>
            <p:nvPr/>
          </p:nvGrpSpPr>
          <p:grpSpPr>
            <a:xfrm>
              <a:off x="6921061" y="4689819"/>
              <a:ext cx="1933372" cy="1809654"/>
              <a:chOff x="6921061" y="4689819"/>
              <a:chExt cx="1933372" cy="1809654"/>
            </a:xfrm>
          </p:grpSpPr>
          <p:sp>
            <p:nvSpPr>
              <p:cNvPr id="66" name="Rectangle 65"/>
              <p:cNvSpPr/>
              <p:nvPr/>
            </p:nvSpPr>
            <p:spPr>
              <a:xfrm>
                <a:off x="6921062" y="4689819"/>
                <a:ext cx="1933371" cy="544168"/>
              </a:xfrm>
              <a:prstGeom prst="rect">
                <a:avLst/>
              </a:prstGeom>
              <a:solidFill>
                <a:srgbClr val="66FF3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67" name="Rectangle 66"/>
              <p:cNvSpPr/>
              <p:nvPr/>
            </p:nvSpPr>
            <p:spPr>
              <a:xfrm>
                <a:off x="6921061" y="5243817"/>
                <a:ext cx="1933371" cy="1255656"/>
              </a:xfrm>
              <a:prstGeom prst="rect">
                <a:avLst/>
              </a:prstGeom>
              <a:solidFill>
                <a:srgbClr val="FFC00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grpSp>
        <p:sp>
          <p:nvSpPr>
            <p:cNvPr id="62" name="TextBox 61"/>
            <p:cNvSpPr txBox="1"/>
            <p:nvPr/>
          </p:nvSpPr>
          <p:spPr>
            <a:xfrm>
              <a:off x="7249242" y="4782152"/>
              <a:ext cx="1277007" cy="3693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charset="0"/>
                </a:rPr>
                <a:t>25 % Lab</a:t>
              </a:r>
            </a:p>
          </p:txBody>
        </p:sp>
        <p:sp>
          <p:nvSpPr>
            <p:cNvPr id="63" name="Rectangle 62"/>
            <p:cNvSpPr/>
            <p:nvPr/>
          </p:nvSpPr>
          <p:spPr>
            <a:xfrm>
              <a:off x="6921059" y="5233987"/>
              <a:ext cx="1933371" cy="379897"/>
            </a:xfrm>
            <a:prstGeom prst="rect">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64" name="TextBox 63"/>
            <p:cNvSpPr txBox="1"/>
            <p:nvPr/>
          </p:nvSpPr>
          <p:spPr>
            <a:xfrm>
              <a:off x="7153200" y="5230147"/>
              <a:ext cx="1469088" cy="3693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charset="0"/>
                </a:rPr>
                <a:t>25 % Group</a:t>
              </a:r>
            </a:p>
          </p:txBody>
        </p:sp>
        <p:sp>
          <p:nvSpPr>
            <p:cNvPr id="65" name="TextBox 64"/>
            <p:cNvSpPr txBox="1"/>
            <p:nvPr/>
          </p:nvSpPr>
          <p:spPr>
            <a:xfrm>
              <a:off x="7166070" y="5766284"/>
              <a:ext cx="1469088" cy="646331"/>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charset="0"/>
                </a:rPr>
                <a:t>50 % Single University </a:t>
              </a:r>
            </a:p>
          </p:txBody>
        </p:sp>
      </p:grpSp>
      <p:grpSp>
        <p:nvGrpSpPr>
          <p:cNvPr id="68" name="Group 67"/>
          <p:cNvGrpSpPr/>
          <p:nvPr/>
        </p:nvGrpSpPr>
        <p:grpSpPr>
          <a:xfrm>
            <a:off x="187020" y="895032"/>
            <a:ext cx="3284038" cy="2750734"/>
            <a:chOff x="272578" y="1241871"/>
            <a:chExt cx="2825460" cy="2322249"/>
          </a:xfrm>
        </p:grpSpPr>
        <p:pic>
          <p:nvPicPr>
            <p:cNvPr id="69" name="Picture 68" descr="PNNL-19902_Page_0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78" y="1966137"/>
              <a:ext cx="1234675" cy="1597983"/>
            </a:xfrm>
            <a:prstGeom prst="rect">
              <a:avLst/>
            </a:prstGeom>
          </p:spPr>
        </p:pic>
        <p:pic>
          <p:nvPicPr>
            <p:cNvPr id="70" name="Picture 2" descr="http://www.science.doe.gov/bes/reports/images/CMSC_xlg.jpg"/>
            <p:cNvPicPr>
              <a:picLocks noChangeAspect="1" noChangeArrowheads="1"/>
            </p:cNvPicPr>
            <p:nvPr/>
          </p:nvPicPr>
          <p:blipFill>
            <a:blip r:embed="rId4" cstate="print"/>
            <a:srcRect/>
            <a:stretch>
              <a:fillRect/>
            </a:stretch>
          </p:blipFill>
          <p:spPr bwMode="auto">
            <a:xfrm>
              <a:off x="556789" y="1241871"/>
              <a:ext cx="1264831" cy="1637011"/>
            </a:xfrm>
            <a:prstGeom prst="rect">
              <a:avLst/>
            </a:prstGeom>
            <a:noFill/>
          </p:spPr>
        </p:pic>
        <p:pic>
          <p:nvPicPr>
            <p:cNvPr id="7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852" y="1729630"/>
              <a:ext cx="1332186" cy="17326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72" name="TextBox 71"/>
          <p:cNvSpPr txBox="1"/>
          <p:nvPr/>
        </p:nvSpPr>
        <p:spPr>
          <a:xfrm>
            <a:off x="216371" y="3155786"/>
            <a:ext cx="1418598" cy="369332"/>
          </a:xfrm>
          <a:prstGeom prst="rect">
            <a:avLst/>
          </a:prstGeom>
          <a:solidFill>
            <a:srgbClr val="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charset="0"/>
              </a:rPr>
              <a:t>2009-2011</a:t>
            </a:r>
          </a:p>
        </p:txBody>
      </p:sp>
      <p:sp>
        <p:nvSpPr>
          <p:cNvPr id="73" name="TextBox 72"/>
          <p:cNvSpPr txBox="1"/>
          <p:nvPr/>
        </p:nvSpPr>
        <p:spPr>
          <a:xfrm>
            <a:off x="956033" y="2073122"/>
            <a:ext cx="764628" cy="369334"/>
          </a:xfrm>
          <a:prstGeom prst="rect">
            <a:avLst/>
          </a:prstGeom>
          <a:solidFill>
            <a:srgbClr val="FFFFFF"/>
          </a:solidFill>
        </p:spPr>
        <p:txBody>
          <a:bodyPr wrap="square" rtlCol="0">
            <a:spAutoFit/>
          </a:bodyPr>
          <a:lstStyle/>
          <a:p>
            <a:pPr defTabSz="914400" fontAlgn="base">
              <a:spcBef>
                <a:spcPct val="0"/>
              </a:spcBef>
              <a:spcAft>
                <a:spcPct val="0"/>
              </a:spcAft>
            </a:pPr>
            <a:r>
              <a:rPr lang="en-US" dirty="0" smtClean="0">
                <a:solidFill>
                  <a:srgbClr val="000000"/>
                </a:solidFill>
                <a:latin typeface="Arial" charset="0"/>
              </a:rPr>
              <a:t>2011</a:t>
            </a:r>
            <a:endParaRPr lang="en-US" dirty="0">
              <a:solidFill>
                <a:srgbClr val="000000"/>
              </a:solidFill>
              <a:latin typeface="Arial" charset="0"/>
            </a:endParaRPr>
          </a:p>
        </p:txBody>
      </p:sp>
      <p:sp>
        <p:nvSpPr>
          <p:cNvPr id="74" name="TextBox 73"/>
          <p:cNvSpPr txBox="1"/>
          <p:nvPr/>
        </p:nvSpPr>
        <p:spPr>
          <a:xfrm>
            <a:off x="2314542" y="2971120"/>
            <a:ext cx="764628" cy="369332"/>
          </a:xfrm>
          <a:prstGeom prst="rect">
            <a:avLst/>
          </a:prstGeom>
          <a:solidFill>
            <a:srgbClr val="FFFFFF"/>
          </a:solidFill>
        </p:spPr>
        <p:txBody>
          <a:bodyPr wrap="square" rtlCol="0">
            <a:spAutoFit/>
          </a:bodyPr>
          <a:lstStyle/>
          <a:p>
            <a:pPr defTabSz="914400" fontAlgn="base">
              <a:spcBef>
                <a:spcPct val="0"/>
              </a:spcBef>
              <a:spcAft>
                <a:spcPct val="0"/>
              </a:spcAft>
            </a:pPr>
            <a:r>
              <a:rPr lang="en-US" dirty="0" smtClean="0">
                <a:solidFill>
                  <a:srgbClr val="000000"/>
                </a:solidFill>
                <a:latin typeface="Arial" charset="0"/>
              </a:rPr>
              <a:t>2011</a:t>
            </a:r>
            <a:endParaRPr lang="en-US" dirty="0">
              <a:solidFill>
                <a:srgbClr val="000000"/>
              </a:solidFill>
              <a:latin typeface="Arial" charset="0"/>
            </a:endParaRPr>
          </a:p>
        </p:txBody>
      </p:sp>
      <p:sp>
        <p:nvSpPr>
          <p:cNvPr id="75" name="TextBox 74"/>
          <p:cNvSpPr txBox="1"/>
          <p:nvPr/>
        </p:nvSpPr>
        <p:spPr>
          <a:xfrm>
            <a:off x="7134113" y="3669080"/>
            <a:ext cx="1163650" cy="369332"/>
          </a:xfrm>
          <a:prstGeom prst="rect">
            <a:avLst/>
          </a:prstGeom>
          <a:noFill/>
        </p:spPr>
        <p:txBody>
          <a:bodyPr wrap="square" rtlCol="0">
            <a:spAutoFit/>
          </a:bodyPr>
          <a:lstStyle/>
          <a:p>
            <a:pPr defTabSz="914400" fontAlgn="base">
              <a:spcBef>
                <a:spcPct val="0"/>
              </a:spcBef>
              <a:spcAft>
                <a:spcPct val="0"/>
              </a:spcAft>
            </a:pPr>
            <a:r>
              <a:rPr lang="en-US" dirty="0">
                <a:solidFill>
                  <a:srgbClr val="000000"/>
                </a:solidFill>
                <a:latin typeface="Arial" charset="0"/>
              </a:rPr>
              <a:t> </a:t>
            </a:r>
            <a:r>
              <a:rPr lang="en-US" dirty="0" smtClean="0">
                <a:solidFill>
                  <a:srgbClr val="000000"/>
                </a:solidFill>
                <a:latin typeface="Arial" charset="0"/>
              </a:rPr>
              <a:t>  50 PIs  </a:t>
            </a:r>
            <a:endParaRPr lang="en-US" dirty="0">
              <a:solidFill>
                <a:srgbClr val="000000"/>
              </a:solidFill>
              <a:latin typeface="Arial" charset="0"/>
            </a:endParaRPr>
          </a:p>
        </p:txBody>
      </p:sp>
      <p:sp>
        <p:nvSpPr>
          <p:cNvPr id="2" name="Rectangle 1"/>
          <p:cNvSpPr/>
          <p:nvPr/>
        </p:nvSpPr>
        <p:spPr>
          <a:xfrm>
            <a:off x="2450602" y="898761"/>
            <a:ext cx="1447800" cy="1800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47618" y="1106603"/>
            <a:ext cx="1253767" cy="1384995"/>
          </a:xfrm>
          <a:prstGeom prst="rect">
            <a:avLst/>
          </a:prstGeom>
          <a:noFill/>
        </p:spPr>
        <p:txBody>
          <a:bodyPr wrap="square" rtlCol="0">
            <a:spAutoFit/>
          </a:bodyPr>
          <a:lstStyle/>
          <a:p>
            <a:pPr algn="ctr"/>
            <a:r>
              <a:rPr lang="en-US" dirty="0" smtClean="0">
                <a:solidFill>
                  <a:schemeClr val="bg1"/>
                </a:solidFill>
              </a:rPr>
              <a:t>Excited States</a:t>
            </a:r>
          </a:p>
          <a:p>
            <a:pPr algn="ctr"/>
            <a:r>
              <a:rPr lang="en-US" sz="1000" dirty="0" smtClean="0">
                <a:solidFill>
                  <a:schemeClr val="bg1"/>
                </a:solidFill>
              </a:rPr>
              <a:t>Chemistry Council Workshop</a:t>
            </a:r>
          </a:p>
          <a:p>
            <a:pPr algn="ctr"/>
            <a:endParaRPr lang="en-US" sz="1000" dirty="0">
              <a:solidFill>
                <a:schemeClr val="bg1"/>
              </a:solidFill>
            </a:endParaRPr>
          </a:p>
          <a:p>
            <a:pPr algn="ctr"/>
            <a:r>
              <a:rPr lang="en-US" dirty="0" smtClean="0">
                <a:solidFill>
                  <a:schemeClr val="bg1"/>
                </a:solidFill>
              </a:rPr>
              <a:t>2010-2020</a:t>
            </a:r>
            <a:endParaRPr lang="en-US" dirty="0">
              <a:solidFill>
                <a:schemeClr val="bg1"/>
              </a:solidFill>
            </a:endParaRPr>
          </a:p>
        </p:txBody>
      </p:sp>
    </p:spTree>
    <p:extLst>
      <p:ext uri="{BB962C8B-B14F-4D97-AF65-F5344CB8AC3E}">
        <p14:creationId xmlns:p14="http://schemas.microsoft.com/office/powerpoint/2010/main" val="3356305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Photochemistry </a:t>
            </a:r>
            <a:r>
              <a:rPr lang="en-US" b="1" dirty="0"/>
              <a:t>and Biochemistry (PBC) Team</a:t>
            </a:r>
          </a:p>
        </p:txBody>
      </p:sp>
      <p:sp>
        <p:nvSpPr>
          <p:cNvPr id="3" name="Slide Number Placeholder 2"/>
          <p:cNvSpPr>
            <a:spLocks noGrp="1"/>
          </p:cNvSpPr>
          <p:nvPr>
            <p:ph type="sldNum" sz="quarter" idx="10"/>
          </p:nvPr>
        </p:nvSpPr>
        <p:spPr/>
        <p:txBody>
          <a:bodyPr/>
          <a:lstStyle/>
          <a:p>
            <a:pPr>
              <a:defRPr/>
            </a:pPr>
            <a:fld id="{EB359BC1-455F-4648-9835-692DA59A25C2}" type="slidenum">
              <a:rPr lang="en-US" smtClean="0"/>
              <a:pPr>
                <a:defRPr/>
              </a:pPr>
              <a:t>23</a:t>
            </a:fld>
            <a:endParaRPr lang="en-US"/>
          </a:p>
        </p:txBody>
      </p:sp>
      <p:sp>
        <p:nvSpPr>
          <p:cNvPr id="4" name="Rectangle 3"/>
          <p:cNvSpPr/>
          <p:nvPr/>
        </p:nvSpPr>
        <p:spPr>
          <a:xfrm>
            <a:off x="685800" y="914400"/>
            <a:ext cx="7924800" cy="400110"/>
          </a:xfrm>
          <a:prstGeom prst="rect">
            <a:avLst/>
          </a:prstGeom>
        </p:spPr>
        <p:txBody>
          <a:bodyPr wrap="square">
            <a:spAutoFit/>
          </a:bodyPr>
          <a:lstStyle/>
          <a:p>
            <a:pPr marL="0" lvl="2" algn="ctr"/>
            <a:endParaRPr lang="en-US" sz="2000" b="1" dirty="0">
              <a:solidFill>
                <a:prstClr val="black"/>
              </a:solidFill>
              <a:latin typeface="Arial" pitchFamily="34" charset="0"/>
              <a:cs typeface="Arial" pitchFamily="34" charset="0"/>
            </a:endParaRPr>
          </a:p>
        </p:txBody>
      </p:sp>
      <p:grpSp>
        <p:nvGrpSpPr>
          <p:cNvPr id="7" name="Group 6"/>
          <p:cNvGrpSpPr/>
          <p:nvPr/>
        </p:nvGrpSpPr>
        <p:grpSpPr>
          <a:xfrm>
            <a:off x="2438400" y="1371600"/>
            <a:ext cx="4495800" cy="4357296"/>
            <a:chOff x="2438400" y="1676400"/>
            <a:chExt cx="4495800" cy="4357296"/>
          </a:xfrm>
        </p:grpSpPr>
        <p:pic>
          <p:nvPicPr>
            <p:cNvPr id="5" name="Picture 4" descr="BES_Org_Chart(3).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38400" y="1676400"/>
              <a:ext cx="4495800" cy="4357296"/>
            </a:xfrm>
            <a:prstGeom prst="rect">
              <a:avLst/>
            </a:prstGeom>
          </p:spPr>
        </p:pic>
        <p:sp>
          <p:nvSpPr>
            <p:cNvPr id="6" name="Rectangle 5"/>
            <p:cNvSpPr/>
            <p:nvPr/>
          </p:nvSpPr>
          <p:spPr>
            <a:xfrm>
              <a:off x="3991560" y="1689912"/>
              <a:ext cx="1347216" cy="4212333"/>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spTree>
    <p:extLst>
      <p:ext uri="{BB962C8B-B14F-4D97-AF65-F5344CB8AC3E}">
        <p14:creationId xmlns:p14="http://schemas.microsoft.com/office/powerpoint/2010/main" val="691531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2349137" y="1245326"/>
            <a:ext cx="6751320" cy="4878259"/>
          </a:xfrm>
          <a:prstGeom prst="rect">
            <a:avLst/>
          </a:prstGeom>
          <a:noFill/>
          <a:ln w="9525">
            <a:noFill/>
            <a:miter lim="800000"/>
            <a:headEnd/>
            <a:tailEnd/>
          </a:ln>
        </p:spPr>
        <p:txBody>
          <a:bodyPr wrap="square" lIns="81878" tIns="0" rIns="81878" bIns="0" anchor="ctr">
            <a:spAutoFit/>
          </a:bodyPr>
          <a:lstStyle/>
          <a:p>
            <a:pPr marL="285750" lvl="1" indent="-285750" defTabSz="818931" fontAlgn="base">
              <a:spcAft>
                <a:spcPts val="1200"/>
              </a:spcAft>
              <a:buFont typeface="Arial" panose="020B0604020202020204" pitchFamily="34" charset="0"/>
              <a:buChar char="●"/>
              <a:tabLst>
                <a:tab pos="564998" algn="l"/>
              </a:tabLst>
              <a:defRPr/>
            </a:pPr>
            <a:r>
              <a:rPr lang="en-US" sz="1700" b="1" dirty="0" smtClean="0">
                <a:solidFill>
                  <a:srgbClr val="106636"/>
                </a:solidFill>
                <a:latin typeface="Arial" pitchFamily="34" charset="0"/>
                <a:cs typeface="Arial" pitchFamily="34" charset="0"/>
              </a:rPr>
              <a:t>Photosynthetic Systems (PS):  </a:t>
            </a:r>
            <a:r>
              <a:rPr lang="en-US" sz="1700" dirty="0" smtClean="0">
                <a:solidFill>
                  <a:prstClr val="black"/>
                </a:solidFill>
                <a:latin typeface="Arial" pitchFamily="34" charset="0"/>
                <a:cs typeface="Arial" pitchFamily="34" charset="0"/>
              </a:rPr>
              <a:t>Brings </a:t>
            </a:r>
            <a:r>
              <a:rPr lang="en-US" sz="1700" dirty="0">
                <a:solidFill>
                  <a:prstClr val="black"/>
                </a:solidFill>
                <a:latin typeface="Arial" pitchFamily="34" charset="0"/>
                <a:cs typeface="Arial" pitchFamily="34" charset="0"/>
              </a:rPr>
              <a:t>together biochemistry, chemistry, biology, and biophysics to uncover the fundamental science of biological capture of sunlight and its conversion to and storage as chemical </a:t>
            </a:r>
            <a:r>
              <a:rPr lang="en-US" sz="1700" dirty="0" smtClean="0">
                <a:solidFill>
                  <a:prstClr val="black"/>
                </a:solidFill>
                <a:latin typeface="Arial" pitchFamily="34" charset="0"/>
                <a:cs typeface="Arial" pitchFamily="34" charset="0"/>
              </a:rPr>
              <a:t>energy in plants, algae, and microbes. </a:t>
            </a:r>
            <a:endParaRPr lang="en-US" sz="1700" dirty="0">
              <a:solidFill>
                <a:prstClr val="black"/>
              </a:solidFill>
              <a:latin typeface="Arial" pitchFamily="34" charset="0"/>
              <a:cs typeface="Arial" pitchFamily="34" charset="0"/>
            </a:endParaRPr>
          </a:p>
          <a:p>
            <a:pPr marL="285750" lvl="1" indent="-285750" defTabSz="818931" fontAlgn="base">
              <a:spcAft>
                <a:spcPts val="1200"/>
              </a:spcAft>
              <a:buFont typeface="Arial" panose="020B0604020202020204" pitchFamily="34" charset="0"/>
              <a:buChar char="●"/>
              <a:tabLst>
                <a:tab pos="564998" algn="l"/>
              </a:tabLst>
              <a:defRPr/>
            </a:pPr>
            <a:r>
              <a:rPr lang="en-US" sz="1700" b="1" dirty="0" smtClean="0">
                <a:solidFill>
                  <a:srgbClr val="106636"/>
                </a:solidFill>
                <a:latin typeface="Arial" pitchFamily="34" charset="0"/>
                <a:cs typeface="Arial" pitchFamily="34" charset="0"/>
              </a:rPr>
              <a:t>Physical Biosciences (PB):  </a:t>
            </a:r>
            <a:r>
              <a:rPr lang="en-US" sz="1700" dirty="0" smtClean="0">
                <a:solidFill>
                  <a:prstClr val="black"/>
                </a:solidFill>
                <a:latin typeface="Arial" pitchFamily="34" charset="0"/>
                <a:cs typeface="Arial" pitchFamily="34" charset="0"/>
              </a:rPr>
              <a:t>Combines </a:t>
            </a:r>
            <a:r>
              <a:rPr lang="en-US" sz="1700" dirty="0">
                <a:solidFill>
                  <a:prstClr val="black"/>
                </a:solidFill>
                <a:latin typeface="Arial" pitchFamily="34" charset="0"/>
                <a:cs typeface="Arial" pitchFamily="34" charset="0"/>
              </a:rPr>
              <a:t>experimental and computational tools from </a:t>
            </a:r>
            <a:r>
              <a:rPr lang="en-US" sz="1700" dirty="0" smtClean="0">
                <a:solidFill>
                  <a:prstClr val="black"/>
                </a:solidFill>
                <a:latin typeface="Arial" pitchFamily="34" charset="0"/>
                <a:cs typeface="Arial" pitchFamily="34" charset="0"/>
              </a:rPr>
              <a:t>physical </a:t>
            </a:r>
            <a:r>
              <a:rPr lang="en-US" sz="1700" dirty="0">
                <a:solidFill>
                  <a:prstClr val="black"/>
                </a:solidFill>
                <a:latin typeface="Arial" pitchFamily="34" charset="0"/>
                <a:cs typeface="Arial" pitchFamily="34" charset="0"/>
              </a:rPr>
              <a:t>sciences with </a:t>
            </a:r>
            <a:r>
              <a:rPr lang="en-US" sz="1700" dirty="0" smtClean="0">
                <a:solidFill>
                  <a:prstClr val="black"/>
                </a:solidFill>
                <a:latin typeface="Arial" pitchFamily="34" charset="0"/>
                <a:cs typeface="Arial" pitchFamily="34" charset="0"/>
              </a:rPr>
              <a:t>biochemistry, chemistry </a:t>
            </a:r>
            <a:r>
              <a:rPr lang="en-US" sz="1700" dirty="0">
                <a:solidFill>
                  <a:prstClr val="black"/>
                </a:solidFill>
                <a:latin typeface="Arial" pitchFamily="34" charset="0"/>
                <a:cs typeface="Arial" pitchFamily="34" charset="0"/>
              </a:rPr>
              <a:t>and molecular biology </a:t>
            </a:r>
            <a:r>
              <a:rPr lang="en-US" sz="1700" dirty="0" smtClean="0">
                <a:solidFill>
                  <a:prstClr val="black"/>
                </a:solidFill>
                <a:latin typeface="Arial" pitchFamily="34" charset="0"/>
                <a:cs typeface="Arial" pitchFamily="34" charset="0"/>
              </a:rPr>
              <a:t>to </a:t>
            </a:r>
            <a:r>
              <a:rPr lang="en-US" sz="1700" dirty="0">
                <a:solidFill>
                  <a:prstClr val="black"/>
                </a:solidFill>
                <a:latin typeface="Arial" pitchFamily="34" charset="0"/>
                <a:cs typeface="Arial" pitchFamily="34" charset="0"/>
              </a:rPr>
              <a:t>increase </a:t>
            </a:r>
            <a:r>
              <a:rPr lang="en-US" sz="1700" dirty="0" smtClean="0">
                <a:solidFill>
                  <a:prstClr val="black"/>
                </a:solidFill>
                <a:latin typeface="Arial" pitchFamily="34" charset="0"/>
                <a:cs typeface="Arial" pitchFamily="34" charset="0"/>
              </a:rPr>
              <a:t>basic understanding </a:t>
            </a:r>
            <a:r>
              <a:rPr lang="en-US" sz="1700" dirty="0">
                <a:solidFill>
                  <a:prstClr val="black"/>
                </a:solidFill>
                <a:latin typeface="Arial" pitchFamily="34" charset="0"/>
                <a:cs typeface="Arial" pitchFamily="34" charset="0"/>
              </a:rPr>
              <a:t>of </a:t>
            </a:r>
            <a:r>
              <a:rPr lang="en-US" sz="1700" dirty="0" smtClean="0">
                <a:solidFill>
                  <a:prstClr val="black"/>
                </a:solidFill>
                <a:latin typeface="Arial" pitchFamily="34" charset="0"/>
                <a:cs typeface="Arial" pitchFamily="34" charset="0"/>
              </a:rPr>
              <a:t>processes to capture</a:t>
            </a:r>
            <a:r>
              <a:rPr lang="en-US" sz="1700" dirty="0">
                <a:solidFill>
                  <a:prstClr val="black"/>
                </a:solidFill>
                <a:latin typeface="Arial" pitchFamily="34" charset="0"/>
                <a:cs typeface="Arial" pitchFamily="34" charset="0"/>
              </a:rPr>
              <a:t>, convert and store energy in living </a:t>
            </a:r>
            <a:r>
              <a:rPr lang="en-US" sz="1700" dirty="0" smtClean="0">
                <a:solidFill>
                  <a:prstClr val="black"/>
                </a:solidFill>
                <a:latin typeface="Arial" pitchFamily="34" charset="0"/>
                <a:cs typeface="Arial" pitchFamily="34" charset="0"/>
              </a:rPr>
              <a:t>systems; placing an </a:t>
            </a:r>
            <a:r>
              <a:rPr lang="en-US" sz="1700" dirty="0">
                <a:solidFill>
                  <a:prstClr val="black"/>
                </a:solidFill>
                <a:latin typeface="Arial" pitchFamily="34" charset="0"/>
                <a:cs typeface="Arial" pitchFamily="34" charset="0"/>
              </a:rPr>
              <a:t>increasing emphasis on redox </a:t>
            </a:r>
            <a:r>
              <a:rPr lang="en-US" sz="1700" dirty="0" smtClean="0">
                <a:solidFill>
                  <a:prstClr val="black"/>
                </a:solidFill>
                <a:latin typeface="Arial" pitchFamily="34" charset="0"/>
                <a:cs typeface="Arial" pitchFamily="34" charset="0"/>
              </a:rPr>
              <a:t>biochemistry</a:t>
            </a:r>
          </a:p>
          <a:p>
            <a:pPr marL="285750" lvl="1" indent="-285750" defTabSz="818931" fontAlgn="base">
              <a:spcAft>
                <a:spcPts val="1200"/>
              </a:spcAft>
              <a:buFont typeface="Arial" panose="020B0604020202020204" pitchFamily="34" charset="0"/>
              <a:buChar char="●"/>
              <a:tabLst>
                <a:tab pos="564998" algn="l"/>
              </a:tabLst>
              <a:defRPr/>
            </a:pPr>
            <a:r>
              <a:rPr lang="en-US" sz="1700" b="1" dirty="0" smtClean="0">
                <a:solidFill>
                  <a:srgbClr val="106636"/>
                </a:solidFill>
                <a:latin typeface="Arial" pitchFamily="34" charset="0"/>
                <a:cs typeface="Arial" pitchFamily="34" charset="0"/>
              </a:rPr>
              <a:t>Solar Photochemistry (SPC):  </a:t>
            </a:r>
            <a:r>
              <a:rPr lang="en-US" sz="1700" dirty="0" smtClean="0">
                <a:solidFill>
                  <a:prstClr val="black"/>
                </a:solidFill>
                <a:latin typeface="Arial" pitchFamily="34" charset="0"/>
                <a:cs typeface="Arial" pitchFamily="34" charset="0"/>
              </a:rPr>
              <a:t>Investigates solar photochemical energy conversions focused </a:t>
            </a:r>
            <a:r>
              <a:rPr lang="en-US" sz="1600" dirty="0" smtClean="0">
                <a:latin typeface="Arial"/>
                <a:cs typeface="Arial"/>
              </a:rPr>
              <a:t>on </a:t>
            </a:r>
            <a:r>
              <a:rPr lang="en-US" sz="1600" dirty="0">
                <a:latin typeface="Arial"/>
                <a:cs typeface="Arial"/>
              </a:rPr>
              <a:t>the elementary steps of </a:t>
            </a:r>
            <a:r>
              <a:rPr lang="en-US" sz="1600" dirty="0" smtClean="0">
                <a:latin typeface="Arial"/>
                <a:cs typeface="Arial"/>
              </a:rPr>
              <a:t>light absorption</a:t>
            </a:r>
            <a:r>
              <a:rPr lang="en-US" sz="1600" dirty="0">
                <a:latin typeface="Arial"/>
                <a:cs typeface="Arial"/>
              </a:rPr>
              <a:t>, electrical charge generation, charge transport and energy harvesting </a:t>
            </a:r>
            <a:r>
              <a:rPr lang="en-US" sz="1600" dirty="0" smtClean="0">
                <a:latin typeface="Arial"/>
                <a:cs typeface="Arial"/>
              </a:rPr>
              <a:t>within </a:t>
            </a:r>
            <a:r>
              <a:rPr lang="en-US" sz="1600" dirty="0">
                <a:latin typeface="Arial"/>
                <a:cs typeface="Arial"/>
              </a:rPr>
              <a:t>a number of chemical </a:t>
            </a:r>
            <a:r>
              <a:rPr lang="en-US" sz="1600" dirty="0" smtClean="0">
                <a:latin typeface="Arial"/>
                <a:cs typeface="Arial"/>
              </a:rPr>
              <a:t>systems </a:t>
            </a:r>
          </a:p>
          <a:p>
            <a:pPr marL="285750" lvl="1" indent="-285750" defTabSz="818931" fontAlgn="base">
              <a:spcAft>
                <a:spcPts val="1200"/>
              </a:spcAft>
              <a:buFont typeface="Arial" panose="020B0604020202020204" pitchFamily="34" charset="0"/>
              <a:buChar char="●"/>
              <a:tabLst>
                <a:tab pos="564998" algn="l"/>
              </a:tabLst>
              <a:defRPr/>
            </a:pPr>
            <a:r>
              <a:rPr lang="en-US" sz="1700" b="1" dirty="0" smtClean="0">
                <a:solidFill>
                  <a:srgbClr val="106636"/>
                </a:solidFill>
                <a:latin typeface="Arial" pitchFamily="34" charset="0"/>
                <a:cs typeface="Arial" pitchFamily="34" charset="0"/>
              </a:rPr>
              <a:t>Fuels from Sunlight Hub: Joint Center for Artificial Photosynthesis (JCAP):  </a:t>
            </a:r>
            <a:r>
              <a:rPr lang="en-US" sz="1700" dirty="0" smtClean="0">
                <a:solidFill>
                  <a:prstClr val="black"/>
                </a:solidFill>
                <a:latin typeface="Arial" pitchFamily="34" charset="0"/>
                <a:cs typeface="Arial" pitchFamily="34" charset="0"/>
              </a:rPr>
              <a:t>Advances basic scientific research and development on systems for the conversion of sunlight, water and carbon dioxide into a range of commercially useful fuels. </a:t>
            </a:r>
            <a:endParaRPr lang="en-US" sz="1700" dirty="0">
              <a:solidFill>
                <a:prstClr val="black"/>
              </a:solidFill>
              <a:latin typeface="Arial" pitchFamily="34" charset="0"/>
              <a:cs typeface="Arial" pitchFamily="34" charset="0"/>
            </a:endParaRPr>
          </a:p>
        </p:txBody>
      </p:sp>
      <p:sp>
        <p:nvSpPr>
          <p:cNvPr id="10" name="TextBox 9"/>
          <p:cNvSpPr txBox="1"/>
          <p:nvPr/>
        </p:nvSpPr>
        <p:spPr>
          <a:xfrm>
            <a:off x="0" y="742890"/>
            <a:ext cx="9144000" cy="400110"/>
          </a:xfrm>
          <a:prstGeom prst="rect">
            <a:avLst/>
          </a:prstGeom>
          <a:solidFill>
            <a:srgbClr val="FFFF99"/>
          </a:solidFill>
        </p:spPr>
        <p:txBody>
          <a:bodyPr wrap="square" rtlCol="0">
            <a:spAutoFit/>
          </a:bodyPr>
          <a:lstStyle/>
          <a:p>
            <a:pPr marL="0" lvl="2" algn="ctr"/>
            <a:r>
              <a:rPr lang="en-US" sz="2000" b="1" dirty="0">
                <a:solidFill>
                  <a:prstClr val="black"/>
                </a:solidFill>
                <a:latin typeface="Arial" pitchFamily="34" charset="0"/>
                <a:cs typeface="Arial" pitchFamily="34" charset="0"/>
              </a:rPr>
              <a:t>E</a:t>
            </a:r>
            <a:r>
              <a:rPr lang="en-US" sz="2000" b="1" dirty="0" smtClean="0">
                <a:solidFill>
                  <a:prstClr val="black"/>
                </a:solidFill>
                <a:latin typeface="Arial" pitchFamily="34" charset="0"/>
                <a:cs typeface="Arial" pitchFamily="34" charset="0"/>
              </a:rPr>
              <a:t>nergy capture, conversion, &amp; storage</a:t>
            </a:r>
            <a:endParaRPr lang="en-US" sz="2000" b="1" dirty="0">
              <a:solidFill>
                <a:prstClr val="black"/>
              </a:solidFill>
              <a:latin typeface="Arial" pitchFamily="34" charset="0"/>
              <a:cs typeface="Arial" pitchFamily="34" charset="0"/>
            </a:endParaRPr>
          </a:p>
        </p:txBody>
      </p:sp>
      <p:sp>
        <p:nvSpPr>
          <p:cNvPr id="3" name="Title 2"/>
          <p:cNvSpPr>
            <a:spLocks noGrp="1"/>
          </p:cNvSpPr>
          <p:nvPr>
            <p:ph type="title"/>
          </p:nvPr>
        </p:nvSpPr>
        <p:spPr/>
        <p:txBody>
          <a:bodyPr/>
          <a:lstStyle/>
          <a:p>
            <a:r>
              <a:rPr lang="en-US" b="1" dirty="0" smtClean="0"/>
              <a:t>Photochemistry </a:t>
            </a:r>
            <a:r>
              <a:rPr lang="en-US" b="1" dirty="0"/>
              <a:t>and </a:t>
            </a:r>
            <a:r>
              <a:rPr lang="en-US" b="1" dirty="0" smtClean="0"/>
              <a:t>Biochemistry Programs</a:t>
            </a:r>
            <a:endParaRPr lang="en-US" b="1" dirty="0"/>
          </a:p>
        </p:txBody>
      </p:sp>
      <p:pic>
        <p:nvPicPr>
          <p:cNvPr id="6" name="Picture 8" descr="PSI_structure from bryant.jpg"/>
          <p:cNvPicPr>
            <a:picLocks noChangeAspect="1"/>
          </p:cNvPicPr>
          <p:nvPr/>
        </p:nvPicPr>
        <p:blipFill>
          <a:blip r:embed="rId3" cstate="print"/>
          <a:srcRect l="2325"/>
          <a:stretch>
            <a:fillRect/>
          </a:stretch>
        </p:blipFill>
        <p:spPr bwMode="auto">
          <a:xfrm>
            <a:off x="457200" y="3124200"/>
            <a:ext cx="1654192" cy="13716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533" y="1321773"/>
            <a:ext cx="1823735"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a:xfrm>
            <a:off x="228600" y="4800599"/>
            <a:ext cx="2001396" cy="1296859"/>
            <a:chOff x="228600" y="3352800"/>
            <a:chExt cx="2822321" cy="1828800"/>
          </a:xfrm>
        </p:grpSpPr>
        <p:pic>
          <p:nvPicPr>
            <p:cNvPr id="9" name="Picture 8" descr="SP Cover 2014 JCAP.jp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8600" y="3352800"/>
              <a:ext cx="2822321" cy="1828800"/>
            </a:xfrm>
            <a:prstGeom prst="rect">
              <a:avLst/>
            </a:prstGeom>
          </p:spPr>
        </p:pic>
        <p:sp>
          <p:nvSpPr>
            <p:cNvPr id="11" name="Rectangle 10"/>
            <p:cNvSpPr/>
            <p:nvPr/>
          </p:nvSpPr>
          <p:spPr>
            <a:xfrm>
              <a:off x="304800" y="3352800"/>
              <a:ext cx="208062" cy="2049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371600"/>
            <a:ext cx="1675589" cy="1428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821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820738">
              <a:buClr>
                <a:schemeClr val="tx1"/>
              </a:buClr>
              <a:defRPr/>
            </a:pPr>
            <a:r>
              <a:rPr lang="en-US" b="1" dirty="0" smtClean="0"/>
              <a:t>Photochemistry and Biochemistry: Mission</a:t>
            </a:r>
            <a:endParaRPr lang="en-US" b="1" dirty="0"/>
          </a:p>
        </p:txBody>
      </p:sp>
      <p:sp>
        <p:nvSpPr>
          <p:cNvPr id="6" name="Content Placeholder 2"/>
          <p:cNvSpPr txBox="1">
            <a:spLocks/>
          </p:cNvSpPr>
          <p:nvPr/>
        </p:nvSpPr>
        <p:spPr bwMode="auto">
          <a:xfrm>
            <a:off x="350458" y="990600"/>
            <a:ext cx="8443083" cy="4753069"/>
          </a:xfrm>
          <a:prstGeom prst="rect">
            <a:avLst/>
          </a:prstGeom>
          <a:noFill/>
          <a:ln w="9525">
            <a:noFill/>
            <a:miter lim="800000"/>
            <a:headEnd/>
            <a:tailEnd/>
          </a:ln>
        </p:spPr>
        <p:txBody>
          <a:bodyPr vert="horz" wrap="square" lIns="91427" tIns="45714" rIns="91427" bIns="45714" numCol="1" anchor="t" anchorCtr="0" compatLnSpc="1">
            <a:prstTxWarp prst="textNoShape">
              <a:avLst/>
            </a:prstTxWarp>
            <a:normAutofit fontScale="92500"/>
          </a:bodyPr>
          <a:lstStyle>
            <a:lvl1pPr marL="342851" indent="-342851"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845" indent="-28571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839"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9974"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11"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246"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82"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8"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3"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endParaRPr lang="en-US" b="0" dirty="0" smtClean="0">
              <a:solidFill>
                <a:schemeClr val="tx1">
                  <a:lumMod val="75000"/>
                  <a:lumOff val="25000"/>
                </a:schemeClr>
              </a:solidFill>
            </a:endParaRPr>
          </a:p>
          <a:p>
            <a:pPr marL="0" indent="0" algn="ctr">
              <a:spcBef>
                <a:spcPts val="600"/>
              </a:spcBef>
              <a:buNone/>
            </a:pPr>
            <a:r>
              <a:rPr lang="en-US" b="0" dirty="0" smtClean="0">
                <a:solidFill>
                  <a:schemeClr val="tx1"/>
                </a:solidFill>
              </a:rPr>
              <a:t>Fundamental studies of the molecular </a:t>
            </a:r>
            <a:r>
              <a:rPr lang="en-US" b="0" dirty="0">
                <a:solidFill>
                  <a:schemeClr val="tx1"/>
                </a:solidFill>
              </a:rPr>
              <a:t>mechanisms involved in </a:t>
            </a:r>
            <a:r>
              <a:rPr lang="en-US" b="0" dirty="0" smtClean="0">
                <a:solidFill>
                  <a:schemeClr val="tx1"/>
                </a:solidFill>
              </a:rPr>
              <a:t>capture </a:t>
            </a:r>
            <a:r>
              <a:rPr lang="en-US" b="0" dirty="0">
                <a:solidFill>
                  <a:schemeClr val="tx1"/>
                </a:solidFill>
              </a:rPr>
              <a:t>of light energy and its conversion into chemical and electrical energy through biological and chemical pathways</a:t>
            </a:r>
            <a:r>
              <a:rPr lang="en-US" b="0" dirty="0" smtClean="0">
                <a:solidFill>
                  <a:schemeClr val="tx1"/>
                </a:solidFill>
              </a:rPr>
              <a:t>. </a:t>
            </a:r>
          </a:p>
          <a:p>
            <a:pPr marL="1196975" indent="-1196975" defTabSz="914400">
              <a:spcBef>
                <a:spcPts val="600"/>
              </a:spcBef>
              <a:buNone/>
            </a:pPr>
            <a:endParaRPr lang="en-US" sz="1700" dirty="0" smtClean="0">
              <a:solidFill>
                <a:schemeClr val="tx1"/>
              </a:solidFill>
            </a:endParaRPr>
          </a:p>
          <a:p>
            <a:pPr marL="1196975" indent="-1196975" defTabSz="914400">
              <a:spcBef>
                <a:spcPts val="600"/>
              </a:spcBef>
              <a:buNone/>
            </a:pPr>
            <a:endParaRPr lang="en-US" sz="1700" dirty="0">
              <a:solidFill>
                <a:schemeClr val="tx1"/>
              </a:solidFill>
            </a:endParaRPr>
          </a:p>
          <a:p>
            <a:pPr marL="1371600" indent="-1371600" defTabSz="914400">
              <a:spcBef>
                <a:spcPts val="600"/>
              </a:spcBef>
              <a:buNone/>
            </a:pPr>
            <a:r>
              <a:rPr lang="en-US" sz="1700" dirty="0" smtClean="0">
                <a:solidFill>
                  <a:schemeClr val="tx1"/>
                </a:solidFill>
              </a:rPr>
              <a:t>BES Mission:	</a:t>
            </a:r>
            <a:r>
              <a:rPr lang="en-US" sz="1700" b="0" dirty="0" smtClean="0">
                <a:solidFill>
                  <a:schemeClr val="tx1"/>
                </a:solidFill>
              </a:rPr>
              <a:t>BES </a:t>
            </a:r>
            <a:r>
              <a:rPr lang="en-US" sz="1700" b="0" dirty="0">
                <a:solidFill>
                  <a:schemeClr val="tx1"/>
                </a:solidFill>
              </a:rPr>
              <a:t>supports fundamental research to understand, predict, and ultimately control matter and energy at the electronic, atomic, and molecular levels in order to provide the foundations for new energy technologies and to support DOE missions in energy, environment, and national security</a:t>
            </a:r>
            <a:r>
              <a:rPr lang="en-US" sz="1700" b="0" dirty="0" smtClean="0">
                <a:solidFill>
                  <a:schemeClr val="tx1"/>
                </a:solidFill>
              </a:rPr>
              <a:t>.</a:t>
            </a:r>
          </a:p>
          <a:p>
            <a:pPr marL="1376363" indent="-1376363" defTabSz="914400">
              <a:spcBef>
                <a:spcPts val="600"/>
              </a:spcBef>
              <a:buNone/>
            </a:pPr>
            <a:r>
              <a:rPr lang="en-US" sz="1700" dirty="0">
                <a:solidFill>
                  <a:schemeClr val="tx1"/>
                </a:solidFill>
              </a:rPr>
              <a:t>SC Mission:	</a:t>
            </a:r>
            <a:r>
              <a:rPr lang="en-US" sz="1700" b="0" dirty="0">
                <a:solidFill>
                  <a:schemeClr val="tx1"/>
                </a:solidFill>
              </a:rPr>
              <a:t>Delivery of scientific discoveries and major scientific tools to transform our understanding of nature and to advance the energy, economic, and national security of the United States.</a:t>
            </a:r>
          </a:p>
          <a:p>
            <a:pPr marL="2286000" indent="-2286000" defTabSz="914400">
              <a:spcBef>
                <a:spcPts val="600"/>
              </a:spcBef>
              <a:buNone/>
              <a:tabLst>
                <a:tab pos="2286000" algn="l"/>
              </a:tabLst>
            </a:pPr>
            <a:r>
              <a:rPr lang="en-US" dirty="0" smtClean="0"/>
              <a:t>	</a:t>
            </a:r>
            <a:endParaRPr lang="en-US" b="0" dirty="0" smtClean="0"/>
          </a:p>
        </p:txBody>
      </p:sp>
    </p:spTree>
    <p:extLst>
      <p:ext uri="{BB962C8B-B14F-4D97-AF65-F5344CB8AC3E}">
        <p14:creationId xmlns:p14="http://schemas.microsoft.com/office/powerpoint/2010/main" val="3116065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0412"/>
            <a:ext cx="9067800" cy="5564188"/>
          </a:xfrm>
        </p:spPr>
        <p:txBody>
          <a:bodyPr/>
          <a:lstStyle/>
          <a:p>
            <a:pPr marL="228600" lvl="0" indent="-228600" eaLnBrk="1" hangingPunct="1">
              <a:buFont typeface="Wingdings" pitchFamily="2" charset="2"/>
              <a:buChar char="§"/>
            </a:pPr>
            <a:r>
              <a:rPr lang="en-US" altLang="en-US" sz="2000" kern="0" dirty="0" smtClean="0">
                <a:solidFill>
                  <a:srgbClr val="000000"/>
                </a:solidFill>
                <a:latin typeface="Arial"/>
              </a:rPr>
              <a:t>Cross-cutting, division-wide </a:t>
            </a:r>
            <a:r>
              <a:rPr lang="en-US" altLang="en-US" sz="2000" kern="0" dirty="0">
                <a:solidFill>
                  <a:srgbClr val="000000"/>
                </a:solidFill>
                <a:latin typeface="Arial"/>
              </a:rPr>
              <a:t>relevance; </a:t>
            </a:r>
            <a:r>
              <a:rPr lang="en-US" altLang="en-US" sz="2000" kern="0" dirty="0" smtClean="0">
                <a:solidFill>
                  <a:srgbClr val="000000"/>
                </a:solidFill>
                <a:latin typeface="Arial"/>
              </a:rPr>
              <a:t>synergy </a:t>
            </a:r>
            <a:r>
              <a:rPr lang="en-US" altLang="en-US" sz="2000" kern="0" dirty="0">
                <a:solidFill>
                  <a:srgbClr val="000000"/>
                </a:solidFill>
                <a:latin typeface="Arial"/>
              </a:rPr>
              <a:t>within team and across the division:</a:t>
            </a:r>
          </a:p>
          <a:p>
            <a:pPr marL="685800" lvl="1" indent="-228600" eaLnBrk="1" hangingPunct="1">
              <a:buFontTx/>
              <a:buChar char="–"/>
            </a:pPr>
            <a:r>
              <a:rPr lang="en-US" altLang="en-US" sz="1800" kern="0" dirty="0" smtClean="0">
                <a:solidFill>
                  <a:srgbClr val="000000"/>
                </a:solidFill>
                <a:latin typeface="Arial"/>
              </a:rPr>
              <a:t>PS and PB are closely </a:t>
            </a:r>
            <a:r>
              <a:rPr lang="en-US" altLang="en-US" sz="1800" kern="0" dirty="0">
                <a:solidFill>
                  <a:srgbClr val="000000"/>
                </a:solidFill>
                <a:latin typeface="Arial"/>
              </a:rPr>
              <a:t>coupled </a:t>
            </a:r>
            <a:r>
              <a:rPr lang="en-US" altLang="en-US" sz="1800" kern="0" dirty="0" smtClean="0">
                <a:solidFill>
                  <a:srgbClr val="000000"/>
                </a:solidFill>
                <a:latin typeface="Arial"/>
              </a:rPr>
              <a:t>and coordinate across multiple areas </a:t>
            </a:r>
          </a:p>
          <a:p>
            <a:pPr marL="685800" lvl="1" indent="-228600" eaLnBrk="1" hangingPunct="1">
              <a:buFontTx/>
              <a:buChar char="–"/>
            </a:pPr>
            <a:r>
              <a:rPr lang="en-US" altLang="en-US" sz="1800" kern="0" dirty="0" smtClean="0">
                <a:solidFill>
                  <a:srgbClr val="000000"/>
                </a:solidFill>
                <a:latin typeface="Arial"/>
              </a:rPr>
              <a:t>All three programs intersect with Catalysis Science in areas such as enzymatic and bioinspired catalysis, electron transfer reactions and catalytic materials</a:t>
            </a:r>
          </a:p>
          <a:p>
            <a:pPr marL="685800" lvl="1" indent="-228600" eaLnBrk="1" hangingPunct="1">
              <a:buFontTx/>
              <a:buChar char="–"/>
            </a:pPr>
            <a:r>
              <a:rPr lang="en-US" altLang="en-US" sz="1800" kern="0" dirty="0">
                <a:solidFill>
                  <a:srgbClr val="000000"/>
                </a:solidFill>
                <a:latin typeface="Arial"/>
              </a:rPr>
              <a:t>SPC interacts with </a:t>
            </a:r>
            <a:r>
              <a:rPr lang="en-US" altLang="en-US" sz="1800" kern="0" dirty="0" smtClean="0">
                <a:solidFill>
                  <a:srgbClr val="000000"/>
                </a:solidFill>
                <a:latin typeface="Arial"/>
              </a:rPr>
              <a:t>PS in photon capture &amp; exciton transfer; CPIMS </a:t>
            </a:r>
            <a:r>
              <a:rPr lang="en-US" altLang="en-US" sz="1800" kern="0" dirty="0">
                <a:solidFill>
                  <a:srgbClr val="000000"/>
                </a:solidFill>
                <a:latin typeface="Arial"/>
              </a:rPr>
              <a:t>for physical chemical aspects of </a:t>
            </a:r>
            <a:r>
              <a:rPr lang="en-US" altLang="en-US" sz="1800" kern="0" dirty="0" smtClean="0">
                <a:solidFill>
                  <a:srgbClr val="000000"/>
                </a:solidFill>
                <a:latin typeface="Arial"/>
              </a:rPr>
              <a:t>radiolysis; MSE in </a:t>
            </a:r>
            <a:r>
              <a:rPr lang="en-US" altLang="en-US" sz="1800" kern="0" dirty="0">
                <a:solidFill>
                  <a:srgbClr val="000000"/>
                </a:solidFill>
                <a:latin typeface="Arial"/>
              </a:rPr>
              <a:t>fundamental photovoltaics research </a:t>
            </a:r>
          </a:p>
          <a:p>
            <a:pPr marL="685800" lvl="1" indent="-228600" eaLnBrk="1" hangingPunct="1">
              <a:buFontTx/>
              <a:buChar char="–"/>
            </a:pPr>
            <a:r>
              <a:rPr lang="en-US" altLang="en-US" sz="1800" kern="0" dirty="0" smtClean="0">
                <a:solidFill>
                  <a:srgbClr val="000000"/>
                </a:solidFill>
                <a:latin typeface="Arial"/>
              </a:rPr>
              <a:t>All three programs make increasing use of computation and theory, anchored in the Computational </a:t>
            </a:r>
            <a:r>
              <a:rPr lang="en-US" altLang="en-US" sz="1800" kern="0" dirty="0">
                <a:solidFill>
                  <a:srgbClr val="000000"/>
                </a:solidFill>
                <a:latin typeface="Arial"/>
              </a:rPr>
              <a:t>&amp; Theoretical </a:t>
            </a:r>
            <a:r>
              <a:rPr lang="en-US" altLang="en-US" sz="1800" kern="0" dirty="0" smtClean="0">
                <a:solidFill>
                  <a:srgbClr val="000000"/>
                </a:solidFill>
                <a:latin typeface="Arial"/>
              </a:rPr>
              <a:t>Chemistry</a:t>
            </a:r>
          </a:p>
          <a:p>
            <a:pPr marL="685800" lvl="1" indent="-228600" eaLnBrk="1" hangingPunct="1">
              <a:buFontTx/>
              <a:buChar char="–"/>
            </a:pPr>
            <a:r>
              <a:rPr lang="en-US" sz="1800" dirty="0" smtClean="0">
                <a:solidFill>
                  <a:schemeClr val="tx1"/>
                </a:solidFill>
              </a:rPr>
              <a:t>Coordination among solar </a:t>
            </a:r>
            <a:r>
              <a:rPr lang="en-US" sz="1800" dirty="0">
                <a:solidFill>
                  <a:schemeClr val="tx1"/>
                </a:solidFill>
              </a:rPr>
              <a:t>photochemistry </a:t>
            </a:r>
            <a:r>
              <a:rPr lang="en-US" sz="1800" dirty="0" smtClean="0">
                <a:solidFill>
                  <a:schemeClr val="tx1"/>
                </a:solidFill>
              </a:rPr>
              <a:t>efforts, JCAP and relevant EFRCs;  PS and PB also coordinate with relevant EFRCs</a:t>
            </a:r>
            <a:endParaRPr lang="en-US" altLang="en-US" sz="1800" kern="0" dirty="0" smtClean="0">
              <a:solidFill>
                <a:srgbClr val="000000"/>
              </a:solidFill>
              <a:latin typeface="Arial"/>
            </a:endParaRPr>
          </a:p>
          <a:p>
            <a:pPr marL="685800" lvl="1" indent="-228600" eaLnBrk="1" hangingPunct="1">
              <a:spcAft>
                <a:spcPts val="1200"/>
              </a:spcAft>
              <a:buFontTx/>
              <a:buChar char="–"/>
            </a:pPr>
            <a:r>
              <a:rPr lang="en-US" altLang="en-US" sz="1800" kern="0" dirty="0" smtClean="0">
                <a:solidFill>
                  <a:srgbClr val="000000"/>
                </a:solidFill>
                <a:latin typeface="Arial"/>
              </a:rPr>
              <a:t>All program areas make use of ultrafast </a:t>
            </a:r>
            <a:r>
              <a:rPr lang="en-US" altLang="en-US" sz="1800" kern="0" dirty="0">
                <a:solidFill>
                  <a:srgbClr val="000000"/>
                </a:solidFill>
                <a:latin typeface="Arial"/>
              </a:rPr>
              <a:t>chemical </a:t>
            </a:r>
            <a:r>
              <a:rPr lang="en-US" altLang="en-US" sz="1800" kern="0" dirty="0" smtClean="0">
                <a:solidFill>
                  <a:srgbClr val="000000"/>
                </a:solidFill>
                <a:latin typeface="Arial"/>
              </a:rPr>
              <a:t>science, </a:t>
            </a:r>
            <a:r>
              <a:rPr lang="en-US" altLang="en-US" sz="1800" kern="0" dirty="0">
                <a:solidFill>
                  <a:srgbClr val="000000"/>
                </a:solidFill>
                <a:latin typeface="Arial"/>
              </a:rPr>
              <a:t>anchored in </a:t>
            </a:r>
            <a:r>
              <a:rPr lang="en-US" altLang="en-US" sz="1800" kern="0" dirty="0" smtClean="0">
                <a:solidFill>
                  <a:srgbClr val="000000"/>
                </a:solidFill>
                <a:latin typeface="Arial"/>
              </a:rPr>
              <a:t>AMOS </a:t>
            </a:r>
            <a:endParaRPr lang="en-US" b="0" dirty="0">
              <a:solidFill>
                <a:schemeClr val="tx1"/>
              </a:solidFill>
            </a:endParaRPr>
          </a:p>
          <a:p>
            <a:pPr marL="228600" lvl="0" indent="-228600" eaLnBrk="1" hangingPunct="1">
              <a:spcBef>
                <a:spcPts val="0"/>
              </a:spcBef>
              <a:buFont typeface="Wingdings" pitchFamily="2" charset="2"/>
              <a:buChar char="§"/>
            </a:pPr>
            <a:r>
              <a:rPr lang="en-US" altLang="en-US" sz="2000" kern="0" dirty="0" smtClean="0">
                <a:solidFill>
                  <a:srgbClr val="000000"/>
                </a:solidFill>
                <a:latin typeface="Arial"/>
              </a:rPr>
              <a:t>Relationship </a:t>
            </a:r>
            <a:r>
              <a:rPr lang="en-US" altLang="en-US" sz="2000" kern="0" dirty="0">
                <a:solidFill>
                  <a:srgbClr val="000000"/>
                </a:solidFill>
                <a:latin typeface="Arial"/>
              </a:rPr>
              <a:t>to use-inspired science </a:t>
            </a:r>
            <a:r>
              <a:rPr lang="en-US" altLang="en-US" sz="2000" kern="0" dirty="0" smtClean="0">
                <a:solidFill>
                  <a:srgbClr val="000000"/>
                </a:solidFill>
                <a:latin typeface="Arial"/>
              </a:rPr>
              <a:t>opportunities/mission</a:t>
            </a:r>
            <a:r>
              <a:rPr lang="en-US" altLang="en-US" sz="2000" kern="0" dirty="0">
                <a:solidFill>
                  <a:srgbClr val="000000"/>
                </a:solidFill>
                <a:latin typeface="Arial"/>
              </a:rPr>
              <a:t>:</a:t>
            </a:r>
          </a:p>
          <a:p>
            <a:pPr marL="685800" lvl="1" indent="-228600" eaLnBrk="1" hangingPunct="1">
              <a:buFontTx/>
              <a:buChar char="–"/>
            </a:pPr>
            <a:r>
              <a:rPr lang="en-US" altLang="en-US" sz="1800" kern="0" dirty="0" smtClean="0">
                <a:solidFill>
                  <a:srgbClr val="000000"/>
                </a:solidFill>
                <a:latin typeface="Arial"/>
              </a:rPr>
              <a:t>Solar efforts in EERE Solar and Fuel </a:t>
            </a:r>
            <a:r>
              <a:rPr lang="en-US" altLang="en-US" sz="1800" kern="0" dirty="0">
                <a:solidFill>
                  <a:srgbClr val="000000"/>
                </a:solidFill>
                <a:latin typeface="Arial"/>
              </a:rPr>
              <a:t>Cell Technologies </a:t>
            </a:r>
            <a:r>
              <a:rPr lang="en-US" altLang="en-US" sz="1800" kern="0" dirty="0" smtClean="0">
                <a:solidFill>
                  <a:srgbClr val="000000"/>
                </a:solidFill>
                <a:latin typeface="Arial"/>
              </a:rPr>
              <a:t>programs</a:t>
            </a:r>
          </a:p>
          <a:p>
            <a:pPr marL="685800" lvl="1" indent="-228600" eaLnBrk="1" hangingPunct="1">
              <a:buFontTx/>
              <a:buChar char="–"/>
            </a:pPr>
            <a:r>
              <a:rPr lang="en-US" altLang="en-US" sz="1800" kern="0" dirty="0" smtClean="0">
                <a:solidFill>
                  <a:srgbClr val="000000"/>
                </a:solidFill>
                <a:latin typeface="Arial"/>
              </a:rPr>
              <a:t>With EM and NE through the radiation </a:t>
            </a:r>
            <a:r>
              <a:rPr lang="en-US" altLang="en-US" sz="1800" kern="0" dirty="0">
                <a:solidFill>
                  <a:srgbClr val="000000"/>
                </a:solidFill>
                <a:latin typeface="Arial"/>
              </a:rPr>
              <a:t>sciences activity </a:t>
            </a:r>
            <a:endParaRPr lang="en-US" altLang="en-US" sz="1800" kern="0" dirty="0" smtClean="0">
              <a:solidFill>
                <a:srgbClr val="000000"/>
              </a:solidFill>
              <a:latin typeface="Arial"/>
            </a:endParaRPr>
          </a:p>
          <a:p>
            <a:pPr marL="685800" lvl="1" indent="-228600" eaLnBrk="1" hangingPunct="1">
              <a:buFontTx/>
              <a:buChar char="–"/>
            </a:pPr>
            <a:r>
              <a:rPr lang="en-US" altLang="en-US" sz="1800" kern="0" dirty="0" smtClean="0">
                <a:solidFill>
                  <a:srgbClr val="000000"/>
                </a:solidFill>
                <a:latin typeface="Arial"/>
              </a:rPr>
              <a:t>Biosciences efforts in EERE BETO and with ARPA-E to enhance </a:t>
            </a:r>
            <a:r>
              <a:rPr lang="en-US" altLang="en-US" sz="1800" kern="0" dirty="0">
                <a:solidFill>
                  <a:srgbClr val="000000"/>
                </a:solidFill>
                <a:latin typeface="Arial"/>
              </a:rPr>
              <a:t>the capabilities of </a:t>
            </a:r>
            <a:r>
              <a:rPr lang="en-US" altLang="en-US" sz="1800" kern="0" dirty="0" smtClean="0">
                <a:solidFill>
                  <a:srgbClr val="000000"/>
                </a:solidFill>
                <a:latin typeface="Arial"/>
              </a:rPr>
              <a:t>plants and microbes for bioenergy and </a:t>
            </a:r>
            <a:r>
              <a:rPr lang="en-US" altLang="en-US" sz="1800" kern="0" dirty="0" err="1" smtClean="0">
                <a:solidFill>
                  <a:srgbClr val="000000"/>
                </a:solidFill>
                <a:latin typeface="Arial"/>
              </a:rPr>
              <a:t>biochemicals</a:t>
            </a:r>
            <a:endParaRPr lang="en-US" dirty="0"/>
          </a:p>
        </p:txBody>
      </p:sp>
      <p:sp>
        <p:nvSpPr>
          <p:cNvPr id="3" name="Title 2"/>
          <p:cNvSpPr>
            <a:spLocks noGrp="1"/>
          </p:cNvSpPr>
          <p:nvPr>
            <p:ph type="title"/>
          </p:nvPr>
        </p:nvSpPr>
        <p:spPr/>
        <p:txBody>
          <a:bodyPr/>
          <a:lstStyle/>
          <a:p>
            <a:r>
              <a:rPr lang="en-US" b="1" dirty="0" smtClean="0"/>
              <a:t>Photochemistry and Biochemistry: Division Integration</a:t>
            </a:r>
            <a:endParaRPr lang="en-US" b="1" dirty="0"/>
          </a:p>
        </p:txBody>
      </p:sp>
    </p:spTree>
    <p:extLst>
      <p:ext uri="{BB962C8B-B14F-4D97-AF65-F5344CB8AC3E}">
        <p14:creationId xmlns:p14="http://schemas.microsoft.com/office/powerpoint/2010/main" val="1087714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76200" y="6096000"/>
            <a:ext cx="8991600" cy="762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5178552" y="2362200"/>
            <a:ext cx="1399032" cy="2709672"/>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Solar </a:t>
            </a:r>
          </a:p>
          <a:p>
            <a:pPr algn="ctr"/>
            <a:r>
              <a:rPr lang="en-US" dirty="0" smtClean="0">
                <a:solidFill>
                  <a:schemeClr val="tx1"/>
                </a:solidFill>
              </a:rPr>
              <a:t>Photo-chemistry (including photo-catalysis)</a:t>
            </a:r>
            <a:endParaRPr lang="en-US" dirty="0">
              <a:solidFill>
                <a:schemeClr val="tx1"/>
              </a:solidFill>
            </a:endParaRPr>
          </a:p>
        </p:txBody>
      </p:sp>
      <p:sp>
        <p:nvSpPr>
          <p:cNvPr id="52" name="Rectangle 51"/>
          <p:cNvSpPr/>
          <p:nvPr/>
        </p:nvSpPr>
        <p:spPr>
          <a:xfrm>
            <a:off x="2057400" y="4267201"/>
            <a:ext cx="1752600" cy="7620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Physical Biosciences</a:t>
            </a:r>
            <a:endParaRPr lang="en-US" dirty="0">
              <a:solidFill>
                <a:schemeClr val="tx1"/>
              </a:solidFill>
            </a:endParaRPr>
          </a:p>
        </p:txBody>
      </p:sp>
      <p:sp>
        <p:nvSpPr>
          <p:cNvPr id="53" name="Rectangle 52"/>
          <p:cNvSpPr/>
          <p:nvPr/>
        </p:nvSpPr>
        <p:spPr>
          <a:xfrm>
            <a:off x="2057400" y="2362200"/>
            <a:ext cx="1752600" cy="880871"/>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Photosynthetic Systems</a:t>
            </a:r>
          </a:p>
        </p:txBody>
      </p:sp>
      <p:sp>
        <p:nvSpPr>
          <p:cNvPr id="3" name="Title 2"/>
          <p:cNvSpPr>
            <a:spLocks noGrp="1"/>
          </p:cNvSpPr>
          <p:nvPr>
            <p:ph type="title"/>
          </p:nvPr>
        </p:nvSpPr>
        <p:spPr/>
        <p:txBody>
          <a:bodyPr/>
          <a:lstStyle/>
          <a:p>
            <a:r>
              <a:rPr lang="en-US" b="1" dirty="0" smtClean="0"/>
              <a:t>PBC  Program   Interactions</a:t>
            </a:r>
            <a:endParaRPr lang="en-US" b="1" dirty="0"/>
          </a:p>
        </p:txBody>
      </p:sp>
      <p:pic>
        <p:nvPicPr>
          <p:cNvPr id="9" name="Picture 7" descr="MCj04347360000[1]"/>
          <p:cNvPicPr>
            <a:picLocks noChangeAspect="1" noChangeArrowheads="1"/>
          </p:cNvPicPr>
          <p:nvPr/>
        </p:nvPicPr>
        <p:blipFill>
          <a:blip r:embed="rId2" cstate="screen"/>
          <a:srcRect/>
          <a:stretch>
            <a:fillRect/>
          </a:stretch>
        </p:blipFill>
        <p:spPr bwMode="auto">
          <a:xfrm>
            <a:off x="3750734" y="533400"/>
            <a:ext cx="1600200" cy="1600200"/>
          </a:xfrm>
          <a:prstGeom prst="rect">
            <a:avLst/>
          </a:prstGeom>
          <a:noFill/>
          <a:ln w="9525">
            <a:noFill/>
            <a:miter lim="800000"/>
            <a:headEnd/>
            <a:tailEnd/>
          </a:ln>
        </p:spPr>
      </p:pic>
      <p:pic>
        <p:nvPicPr>
          <p:cNvPr id="11" name="Picture 10"/>
          <p:cNvPicPr>
            <a:picLocks noChangeAspect="1"/>
          </p:cNvPicPr>
          <p:nvPr/>
        </p:nvPicPr>
        <p:blipFill>
          <a:blip r:embed="rId3"/>
          <a:stretch>
            <a:fillRect/>
          </a:stretch>
        </p:blipFill>
        <p:spPr>
          <a:xfrm>
            <a:off x="3962400" y="5181600"/>
            <a:ext cx="1089950" cy="1231908"/>
          </a:xfrm>
          <a:prstGeom prst="rect">
            <a:avLst/>
          </a:prstGeom>
        </p:spPr>
      </p:pic>
      <p:sp>
        <p:nvSpPr>
          <p:cNvPr id="12" name="TextBox 11"/>
          <p:cNvSpPr txBox="1"/>
          <p:nvPr/>
        </p:nvSpPr>
        <p:spPr>
          <a:xfrm>
            <a:off x="2912534" y="1219200"/>
            <a:ext cx="381000" cy="523220"/>
          </a:xfrm>
          <a:prstGeom prst="rect">
            <a:avLst/>
          </a:prstGeom>
          <a:noFill/>
        </p:spPr>
        <p:txBody>
          <a:bodyPr wrap="square" rtlCol="0">
            <a:spAutoFit/>
          </a:bodyPr>
          <a:lstStyle/>
          <a:p>
            <a:r>
              <a:rPr lang="en-US" sz="2800" dirty="0" err="1" smtClean="0"/>
              <a:t>λ</a:t>
            </a:r>
            <a:endParaRPr lang="en-US" sz="2800" dirty="0"/>
          </a:p>
        </p:txBody>
      </p:sp>
      <p:sp>
        <p:nvSpPr>
          <p:cNvPr id="19" name="TextBox 18"/>
          <p:cNvSpPr txBox="1"/>
          <p:nvPr/>
        </p:nvSpPr>
        <p:spPr>
          <a:xfrm>
            <a:off x="228600" y="1676400"/>
            <a:ext cx="2057400" cy="461665"/>
          </a:xfrm>
          <a:prstGeom prst="rect">
            <a:avLst/>
          </a:prstGeom>
          <a:noFill/>
        </p:spPr>
        <p:txBody>
          <a:bodyPr wrap="square" rtlCol="0">
            <a:spAutoFit/>
          </a:bodyPr>
          <a:lstStyle/>
          <a:p>
            <a:r>
              <a:rPr lang="en-US" sz="2400" dirty="0" smtClean="0"/>
              <a:t>BIOCHEMICAL</a:t>
            </a:r>
            <a:endParaRPr lang="en-US" sz="2400" dirty="0"/>
          </a:p>
        </p:txBody>
      </p:sp>
      <p:sp>
        <p:nvSpPr>
          <p:cNvPr id="20" name="TextBox 19"/>
          <p:cNvSpPr txBox="1"/>
          <p:nvPr/>
        </p:nvSpPr>
        <p:spPr>
          <a:xfrm>
            <a:off x="6934200" y="1676400"/>
            <a:ext cx="1600199" cy="461665"/>
          </a:xfrm>
          <a:prstGeom prst="rect">
            <a:avLst/>
          </a:prstGeom>
          <a:noFill/>
        </p:spPr>
        <p:txBody>
          <a:bodyPr wrap="square" rtlCol="0">
            <a:spAutoFit/>
          </a:bodyPr>
          <a:lstStyle/>
          <a:p>
            <a:r>
              <a:rPr lang="en-US" sz="2400" dirty="0" smtClean="0"/>
              <a:t>CHEMICAL</a:t>
            </a:r>
            <a:endParaRPr lang="en-US" sz="2400" dirty="0"/>
          </a:p>
        </p:txBody>
      </p:sp>
      <p:sp>
        <p:nvSpPr>
          <p:cNvPr id="22" name="TextBox 21"/>
          <p:cNvSpPr txBox="1"/>
          <p:nvPr/>
        </p:nvSpPr>
        <p:spPr>
          <a:xfrm>
            <a:off x="5791200" y="1219200"/>
            <a:ext cx="381000" cy="523220"/>
          </a:xfrm>
          <a:prstGeom prst="rect">
            <a:avLst/>
          </a:prstGeom>
          <a:noFill/>
        </p:spPr>
        <p:txBody>
          <a:bodyPr wrap="square" rtlCol="0">
            <a:spAutoFit/>
          </a:bodyPr>
          <a:lstStyle/>
          <a:p>
            <a:r>
              <a:rPr lang="en-US" sz="2800" dirty="0" err="1" smtClean="0"/>
              <a:t>λ</a:t>
            </a:r>
            <a:endParaRPr lang="en-US" sz="2800" dirty="0"/>
          </a:p>
        </p:txBody>
      </p:sp>
      <p:cxnSp>
        <p:nvCxnSpPr>
          <p:cNvPr id="25" name="Straight Arrow Connector 24"/>
          <p:cNvCxnSpPr/>
          <p:nvPr/>
        </p:nvCxnSpPr>
        <p:spPr>
          <a:xfrm>
            <a:off x="5486400" y="1524000"/>
            <a:ext cx="838200" cy="6096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2836334" y="1524000"/>
            <a:ext cx="838200" cy="6096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810000" y="2948940"/>
            <a:ext cx="1371600"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971800" y="3200400"/>
            <a:ext cx="0" cy="1078992"/>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3810000" y="4745269"/>
            <a:ext cx="1371600"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7620000" y="2362200"/>
            <a:ext cx="990600" cy="27432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Fuels from Sunlight Hub JCAP </a:t>
            </a:r>
          </a:p>
          <a:p>
            <a:pPr algn="ctr"/>
            <a:r>
              <a:rPr lang="en-US" dirty="0" smtClean="0">
                <a:solidFill>
                  <a:srgbClr val="000000"/>
                </a:solidFill>
              </a:rPr>
              <a:t>&amp; </a:t>
            </a:r>
          </a:p>
          <a:p>
            <a:pPr algn="ctr"/>
            <a:r>
              <a:rPr lang="en-US" dirty="0" smtClean="0">
                <a:solidFill>
                  <a:srgbClr val="000000"/>
                </a:solidFill>
              </a:rPr>
              <a:t>Solar and related EFRCs</a:t>
            </a:r>
            <a:endParaRPr lang="en-US" dirty="0">
              <a:solidFill>
                <a:srgbClr val="000000"/>
              </a:solidFill>
            </a:endParaRPr>
          </a:p>
        </p:txBody>
      </p:sp>
      <p:sp>
        <p:nvSpPr>
          <p:cNvPr id="64" name="Rectangle 63"/>
          <p:cNvSpPr/>
          <p:nvPr/>
        </p:nvSpPr>
        <p:spPr>
          <a:xfrm>
            <a:off x="457200" y="2362200"/>
            <a:ext cx="911352" cy="27432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Bio &amp; related</a:t>
            </a:r>
          </a:p>
          <a:p>
            <a:pPr algn="ctr"/>
            <a:r>
              <a:rPr lang="en-US" dirty="0" smtClean="0">
                <a:solidFill>
                  <a:srgbClr val="000000"/>
                </a:solidFill>
              </a:rPr>
              <a:t>EFRCs</a:t>
            </a:r>
            <a:endParaRPr lang="en-US" dirty="0">
              <a:solidFill>
                <a:srgbClr val="000000"/>
              </a:solidFill>
            </a:endParaRPr>
          </a:p>
        </p:txBody>
      </p:sp>
      <p:cxnSp>
        <p:nvCxnSpPr>
          <p:cNvPr id="76" name="Straight Arrow Connector 75"/>
          <p:cNvCxnSpPr/>
          <p:nvPr/>
        </p:nvCxnSpPr>
        <p:spPr>
          <a:xfrm rot="5400000" flipH="1" flipV="1">
            <a:off x="1737360" y="4379509"/>
            <a:ext cx="0" cy="73152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568440" y="2948940"/>
            <a:ext cx="1051560"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2819400" y="6324600"/>
            <a:ext cx="3657600" cy="400110"/>
          </a:xfrm>
          <a:prstGeom prst="rect">
            <a:avLst/>
          </a:prstGeom>
          <a:noFill/>
        </p:spPr>
        <p:txBody>
          <a:bodyPr wrap="square" rtlCol="0">
            <a:spAutoFit/>
          </a:bodyPr>
          <a:lstStyle/>
          <a:p>
            <a:r>
              <a:rPr lang="en-US" sz="2000" dirty="0" smtClean="0"/>
              <a:t>Fuel, (bio)chemicals, electricity</a:t>
            </a:r>
          </a:p>
        </p:txBody>
      </p:sp>
      <p:cxnSp>
        <p:nvCxnSpPr>
          <p:cNvPr id="90" name="Straight Arrow Connector 89"/>
          <p:cNvCxnSpPr/>
          <p:nvPr/>
        </p:nvCxnSpPr>
        <p:spPr>
          <a:xfrm>
            <a:off x="2819400" y="5334000"/>
            <a:ext cx="838200" cy="6096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5181600" y="5334000"/>
            <a:ext cx="838200" cy="6096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1737360" y="2583180"/>
            <a:ext cx="0" cy="73152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577584" y="4745269"/>
            <a:ext cx="1051560" cy="0"/>
          </a:xfrm>
          <a:prstGeom prst="straightConnector1">
            <a:avLst/>
          </a:prstGeom>
          <a:ln w="38100" cmpd="sng">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857722" y="5521167"/>
            <a:ext cx="1733078" cy="120354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Catalysis</a:t>
            </a:r>
          </a:p>
          <a:p>
            <a:pPr algn="ctr"/>
            <a:r>
              <a:rPr lang="en-US" dirty="0" smtClean="0">
                <a:latin typeface="Arial" panose="020B0604020202020204" pitchFamily="34" charset="0"/>
                <a:cs typeface="Arial" panose="020B0604020202020204" pitchFamily="34" charset="0"/>
              </a:rPr>
              <a:t>AMOS</a:t>
            </a:r>
          </a:p>
          <a:p>
            <a:pPr algn="ctr"/>
            <a:r>
              <a:rPr lang="en-US" dirty="0" smtClean="0">
                <a:latin typeface="Arial" panose="020B0604020202020204" pitchFamily="34" charset="0"/>
                <a:cs typeface="Arial" panose="020B0604020202020204" pitchFamily="34" charset="0"/>
              </a:rPr>
              <a:t>CTC</a:t>
            </a:r>
          </a:p>
        </p:txBody>
      </p:sp>
      <p:sp>
        <p:nvSpPr>
          <p:cNvPr id="5" name="Right Arrow 4"/>
          <p:cNvSpPr/>
          <p:nvPr/>
        </p:nvSpPr>
        <p:spPr>
          <a:xfrm rot="16200000">
            <a:off x="1519354" y="5113639"/>
            <a:ext cx="449295"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400800" y="5086909"/>
            <a:ext cx="1733078" cy="1618691"/>
            <a:chOff x="6606250" y="5071252"/>
            <a:chExt cx="1733078" cy="1618691"/>
          </a:xfrm>
        </p:grpSpPr>
        <p:sp>
          <p:nvSpPr>
            <p:cNvPr id="45" name="Rectangle 44"/>
            <p:cNvSpPr/>
            <p:nvPr/>
          </p:nvSpPr>
          <p:spPr>
            <a:xfrm>
              <a:off x="6606250" y="5486400"/>
              <a:ext cx="1733078" cy="120354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Catalysis</a:t>
              </a:r>
            </a:p>
            <a:p>
              <a:pPr algn="ctr"/>
              <a:r>
                <a:rPr lang="en-US" dirty="0" smtClean="0">
                  <a:latin typeface="Arial" panose="020B0604020202020204" pitchFamily="34" charset="0"/>
                  <a:cs typeface="Arial" panose="020B0604020202020204" pitchFamily="34" charset="0"/>
                </a:rPr>
                <a:t>AMOS</a:t>
              </a:r>
            </a:p>
            <a:p>
              <a:pPr algn="ctr"/>
              <a:r>
                <a:rPr lang="en-US" dirty="0" smtClean="0">
                  <a:latin typeface="Arial" panose="020B0604020202020204" pitchFamily="34" charset="0"/>
                  <a:cs typeface="Arial" panose="020B0604020202020204" pitchFamily="34" charset="0"/>
                </a:rPr>
                <a:t>CTC</a:t>
              </a:r>
            </a:p>
            <a:p>
              <a:pPr algn="ctr"/>
              <a:r>
                <a:rPr lang="en-US" dirty="0" smtClean="0"/>
                <a:t>CPIMS</a:t>
              </a:r>
              <a:endParaRPr lang="en-US" dirty="0"/>
            </a:p>
          </p:txBody>
        </p:sp>
        <p:sp>
          <p:nvSpPr>
            <p:cNvPr id="42" name="Right Arrow 41"/>
            <p:cNvSpPr/>
            <p:nvPr/>
          </p:nvSpPr>
          <p:spPr>
            <a:xfrm rot="16200000">
              <a:off x="7236758" y="5113020"/>
              <a:ext cx="449295"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57200" y="6627"/>
            <a:ext cx="8153400" cy="5098773"/>
            <a:chOff x="457200" y="6627"/>
            <a:chExt cx="8153400" cy="5098773"/>
          </a:xfrm>
        </p:grpSpPr>
        <p:grpSp>
          <p:nvGrpSpPr>
            <p:cNvPr id="32" name="Group 31"/>
            <p:cNvGrpSpPr/>
            <p:nvPr/>
          </p:nvGrpSpPr>
          <p:grpSpPr>
            <a:xfrm>
              <a:off x="457200" y="2362200"/>
              <a:ext cx="8153400" cy="2743200"/>
              <a:chOff x="457200" y="2362200"/>
              <a:chExt cx="8153400" cy="2743200"/>
            </a:xfrm>
          </p:grpSpPr>
          <p:sp>
            <p:nvSpPr>
              <p:cNvPr id="36" name="Rectangle 35"/>
              <p:cNvSpPr/>
              <p:nvPr/>
            </p:nvSpPr>
            <p:spPr>
              <a:xfrm>
                <a:off x="5178552" y="2362200"/>
                <a:ext cx="1399032" cy="2709672"/>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Chemical Solar </a:t>
                </a:r>
                <a:endParaRPr lang="en-US" dirty="0" smtClean="0">
                  <a:solidFill>
                    <a:schemeClr val="tx1"/>
                  </a:solidFill>
                </a:endParaRPr>
              </a:p>
              <a:p>
                <a:pPr algn="ctr"/>
                <a:r>
                  <a:rPr lang="en-US" dirty="0" smtClean="0">
                    <a:solidFill>
                      <a:schemeClr val="tx1"/>
                    </a:solidFill>
                  </a:rPr>
                  <a:t>Energy </a:t>
                </a:r>
                <a:r>
                  <a:rPr lang="en-US" dirty="0">
                    <a:solidFill>
                      <a:schemeClr val="tx1"/>
                    </a:solidFill>
                  </a:rPr>
                  <a:t>Conversion</a:t>
                </a:r>
              </a:p>
            </p:txBody>
          </p:sp>
          <p:sp>
            <p:nvSpPr>
              <p:cNvPr id="37" name="Rectangle 36"/>
              <p:cNvSpPr/>
              <p:nvPr/>
            </p:nvSpPr>
            <p:spPr>
              <a:xfrm>
                <a:off x="2057400" y="4069080"/>
                <a:ext cx="1752600" cy="103632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Biological Energy Conversion &amp; Storage</a:t>
                </a:r>
              </a:p>
            </p:txBody>
          </p:sp>
          <p:sp>
            <p:nvSpPr>
              <p:cNvPr id="38" name="Rectangle 37"/>
              <p:cNvSpPr/>
              <p:nvPr/>
            </p:nvSpPr>
            <p:spPr>
              <a:xfrm>
                <a:off x="2057400" y="2362200"/>
                <a:ext cx="1752600" cy="1032339"/>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Biological Energy Capture &amp; Conversion</a:t>
                </a:r>
              </a:p>
            </p:txBody>
          </p:sp>
          <p:sp>
            <p:nvSpPr>
              <p:cNvPr id="39" name="Rectangle 38"/>
              <p:cNvSpPr/>
              <p:nvPr/>
            </p:nvSpPr>
            <p:spPr>
              <a:xfrm>
                <a:off x="7620000" y="2362200"/>
                <a:ext cx="990600" cy="27432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Fuels from Sunlight Hub JCAP </a:t>
                </a:r>
              </a:p>
              <a:p>
                <a:pPr algn="ctr"/>
                <a:r>
                  <a:rPr lang="en-US" dirty="0" smtClean="0">
                    <a:solidFill>
                      <a:srgbClr val="000000"/>
                    </a:solidFill>
                  </a:rPr>
                  <a:t>&amp; </a:t>
                </a:r>
              </a:p>
              <a:p>
                <a:pPr algn="ctr"/>
                <a:r>
                  <a:rPr lang="en-US" dirty="0" smtClean="0">
                    <a:solidFill>
                      <a:srgbClr val="000000"/>
                    </a:solidFill>
                  </a:rPr>
                  <a:t>Solar and related EFRCs</a:t>
                </a:r>
                <a:endParaRPr lang="en-US" dirty="0">
                  <a:solidFill>
                    <a:srgbClr val="000000"/>
                  </a:solidFill>
                </a:endParaRPr>
              </a:p>
            </p:txBody>
          </p:sp>
          <p:sp>
            <p:nvSpPr>
              <p:cNvPr id="40" name="Rectangle 39"/>
              <p:cNvSpPr/>
              <p:nvPr/>
            </p:nvSpPr>
            <p:spPr>
              <a:xfrm>
                <a:off x="457200" y="2362200"/>
                <a:ext cx="911352" cy="27432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Bio &amp; related</a:t>
                </a:r>
              </a:p>
              <a:p>
                <a:pPr algn="ctr"/>
                <a:r>
                  <a:rPr lang="en-US" dirty="0" smtClean="0">
                    <a:solidFill>
                      <a:srgbClr val="000000"/>
                    </a:solidFill>
                  </a:rPr>
                  <a:t>EFRCs</a:t>
                </a:r>
                <a:endParaRPr lang="en-US" dirty="0">
                  <a:solidFill>
                    <a:srgbClr val="000000"/>
                  </a:solidFill>
                </a:endParaRPr>
              </a:p>
            </p:txBody>
          </p:sp>
        </p:grpSp>
        <p:sp>
          <p:nvSpPr>
            <p:cNvPr id="41" name="Title 2"/>
            <p:cNvSpPr txBox="1">
              <a:spLocks/>
            </p:cNvSpPr>
            <p:nvPr/>
          </p:nvSpPr>
          <p:spPr bwMode="auto">
            <a:xfrm>
              <a:off x="3231204" y="6627"/>
              <a:ext cx="1600200" cy="685800"/>
            </a:xfrm>
            <a:prstGeom prst="rect">
              <a:avLst/>
            </a:prstGeom>
            <a:solidFill>
              <a:schemeClr val="bg1"/>
            </a:solidFill>
            <a:ln w="9525">
              <a:noFill/>
              <a:miter lim="800000"/>
              <a:headEnd/>
              <a:tailEnd/>
            </a:ln>
          </p:spPr>
          <p:txBody>
            <a:bodyPr vert="horz" wrap="square" lIns="91397" tIns="45698" rIns="91397" bIns="45698" numCol="1" anchor="ctr" anchorCtr="0" compatLnSpc="1">
              <a:prstTxWarp prst="textNoShape">
                <a:avLst/>
              </a:prstTxWarp>
            </a:bodyPr>
            <a:lst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986" algn="ctr" rtl="0" fontAlgn="base">
                <a:spcBef>
                  <a:spcPct val="0"/>
                </a:spcBef>
                <a:spcAft>
                  <a:spcPct val="0"/>
                </a:spcAft>
                <a:defRPr sz="2400">
                  <a:solidFill>
                    <a:srgbClr val="106636"/>
                  </a:solidFill>
                  <a:latin typeface="Arial" charset="0"/>
                  <a:cs typeface="Arial" charset="0"/>
                </a:defRPr>
              </a:lvl6pPr>
              <a:lvl7pPr marL="913972" algn="ctr" rtl="0" fontAlgn="base">
                <a:spcBef>
                  <a:spcPct val="0"/>
                </a:spcBef>
                <a:spcAft>
                  <a:spcPct val="0"/>
                </a:spcAft>
                <a:defRPr sz="2400">
                  <a:solidFill>
                    <a:srgbClr val="106636"/>
                  </a:solidFill>
                  <a:latin typeface="Arial" charset="0"/>
                  <a:cs typeface="Arial" charset="0"/>
                </a:defRPr>
              </a:lvl7pPr>
              <a:lvl8pPr marL="1370959" algn="ctr" rtl="0" fontAlgn="base">
                <a:spcBef>
                  <a:spcPct val="0"/>
                </a:spcBef>
                <a:spcAft>
                  <a:spcPct val="0"/>
                </a:spcAft>
                <a:defRPr sz="2400">
                  <a:solidFill>
                    <a:srgbClr val="106636"/>
                  </a:solidFill>
                  <a:latin typeface="Arial" charset="0"/>
                  <a:cs typeface="Arial" charset="0"/>
                </a:defRPr>
              </a:lvl8pPr>
              <a:lvl9pPr marL="1827945" algn="ctr" rtl="0" fontAlgn="base">
                <a:spcBef>
                  <a:spcPct val="0"/>
                </a:spcBef>
                <a:spcAft>
                  <a:spcPct val="0"/>
                </a:spcAft>
                <a:defRPr sz="2400">
                  <a:solidFill>
                    <a:srgbClr val="106636"/>
                  </a:solidFill>
                  <a:latin typeface="Arial" charset="0"/>
                  <a:cs typeface="Arial" charset="0"/>
                </a:defRPr>
              </a:lvl9pPr>
            </a:lstStyle>
            <a:p>
              <a:r>
                <a:rPr lang="en-US" b="1" dirty="0" smtClean="0"/>
                <a:t>Scientific</a:t>
              </a:r>
              <a:endParaRPr lang="en-US" b="1" dirty="0"/>
            </a:p>
          </p:txBody>
        </p:sp>
      </p:grpSp>
    </p:spTree>
    <p:extLst>
      <p:ext uri="{BB962C8B-B14F-4D97-AF65-F5344CB8AC3E}">
        <p14:creationId xmlns:p14="http://schemas.microsoft.com/office/powerpoint/2010/main" val="35531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 y="762000"/>
            <a:ext cx="8763000" cy="5259388"/>
          </a:xfrm>
        </p:spPr>
        <p:txBody>
          <a:bodyPr/>
          <a:lstStyle/>
          <a:p>
            <a:pPr marL="223838" indent="-223838">
              <a:spcBef>
                <a:spcPts val="300"/>
              </a:spcBef>
            </a:pPr>
            <a:r>
              <a:rPr lang="en-US" sz="2000" b="0" dirty="0">
                <a:solidFill>
                  <a:schemeClr val="tx1"/>
                </a:solidFill>
              </a:rPr>
              <a:t>G</a:t>
            </a:r>
            <a:r>
              <a:rPr lang="en-US" sz="2000" b="0" dirty="0" smtClean="0">
                <a:solidFill>
                  <a:schemeClr val="tx1"/>
                </a:solidFill>
              </a:rPr>
              <a:t>ating and controlling electron flow</a:t>
            </a:r>
          </a:p>
          <a:p>
            <a:pPr lvl="1">
              <a:spcBef>
                <a:spcPts val="300"/>
              </a:spcBef>
            </a:pPr>
            <a:r>
              <a:rPr lang="en-US" sz="1800" dirty="0">
                <a:solidFill>
                  <a:schemeClr val="tx1"/>
                </a:solidFill>
              </a:rPr>
              <a:t>Interfacing 1 and 2 e</a:t>
            </a:r>
            <a:r>
              <a:rPr lang="en-US" sz="1800" baseline="30000" dirty="0">
                <a:solidFill>
                  <a:schemeClr val="tx1"/>
                </a:solidFill>
              </a:rPr>
              <a:t>-</a:t>
            </a:r>
            <a:r>
              <a:rPr lang="en-US" sz="1800" dirty="0">
                <a:solidFill>
                  <a:schemeClr val="tx1"/>
                </a:solidFill>
              </a:rPr>
              <a:t> redox reactions (quinones, </a:t>
            </a:r>
            <a:r>
              <a:rPr lang="en-US" sz="1800" dirty="0" err="1">
                <a:solidFill>
                  <a:schemeClr val="tx1"/>
                </a:solidFill>
              </a:rPr>
              <a:t>flavins</a:t>
            </a:r>
            <a:r>
              <a:rPr lang="en-US" sz="1800" dirty="0">
                <a:solidFill>
                  <a:schemeClr val="tx1"/>
                </a:solidFill>
              </a:rPr>
              <a:t>)</a:t>
            </a:r>
          </a:p>
          <a:p>
            <a:pPr lvl="1">
              <a:spcBef>
                <a:spcPts val="300"/>
              </a:spcBef>
            </a:pPr>
            <a:r>
              <a:rPr lang="en-US" sz="1800" dirty="0">
                <a:solidFill>
                  <a:schemeClr val="tx1"/>
                </a:solidFill>
              </a:rPr>
              <a:t>“Hopping” via </a:t>
            </a:r>
            <a:r>
              <a:rPr lang="en-US" sz="1800" dirty="0" err="1">
                <a:solidFill>
                  <a:schemeClr val="tx1"/>
                </a:solidFill>
              </a:rPr>
              <a:t>FeS</a:t>
            </a:r>
            <a:r>
              <a:rPr lang="en-US" sz="1800" dirty="0">
                <a:solidFill>
                  <a:schemeClr val="tx1"/>
                </a:solidFill>
              </a:rPr>
              <a:t> clusters (short distances), multi-heme proteins (</a:t>
            </a:r>
            <a:r>
              <a:rPr lang="en-US" sz="1800" dirty="0" smtClean="0">
                <a:solidFill>
                  <a:schemeClr val="tx1"/>
                </a:solidFill>
              </a:rPr>
              <a:t>intermediate distances), and soluble e</a:t>
            </a:r>
            <a:r>
              <a:rPr lang="en-US" sz="1800" baseline="30000" dirty="0" smtClean="0">
                <a:solidFill>
                  <a:schemeClr val="tx1"/>
                </a:solidFill>
              </a:rPr>
              <a:t>- </a:t>
            </a:r>
            <a:r>
              <a:rPr lang="en-US" sz="1800" dirty="0" smtClean="0">
                <a:solidFill>
                  <a:schemeClr val="tx1"/>
                </a:solidFill>
              </a:rPr>
              <a:t>carriers (longer distances)</a:t>
            </a:r>
          </a:p>
          <a:p>
            <a:pPr lvl="1">
              <a:spcBef>
                <a:spcPts val="300"/>
              </a:spcBef>
            </a:pPr>
            <a:r>
              <a:rPr lang="en-US" sz="1800" dirty="0" smtClean="0">
                <a:solidFill>
                  <a:schemeClr val="tx1"/>
                </a:solidFill>
              </a:rPr>
              <a:t>Using soluble </a:t>
            </a:r>
            <a:r>
              <a:rPr lang="en-US" sz="1800" dirty="0">
                <a:solidFill>
                  <a:schemeClr val="tx1"/>
                </a:solidFill>
              </a:rPr>
              <a:t>f</a:t>
            </a:r>
            <a:r>
              <a:rPr lang="en-US" sz="1800" dirty="0" smtClean="0">
                <a:solidFill>
                  <a:schemeClr val="tx1"/>
                </a:solidFill>
              </a:rPr>
              <a:t>erredoxins to create “smart circuits” based on allowable donor/acceptor cognate pairs</a:t>
            </a:r>
            <a:endParaRPr lang="en-US" sz="1800" dirty="0">
              <a:solidFill>
                <a:schemeClr val="tx1"/>
              </a:solidFill>
            </a:endParaRPr>
          </a:p>
          <a:p>
            <a:pPr marL="223838" indent="-223838">
              <a:spcBef>
                <a:spcPts val="300"/>
              </a:spcBef>
            </a:pPr>
            <a:r>
              <a:rPr lang="en-US" sz="2000" b="0" dirty="0" smtClean="0">
                <a:solidFill>
                  <a:schemeClr val="tx1"/>
                </a:solidFill>
              </a:rPr>
              <a:t>“Tuning</a:t>
            </a:r>
            <a:r>
              <a:rPr lang="en-US" sz="2000" b="0" dirty="0">
                <a:solidFill>
                  <a:schemeClr val="tx1"/>
                </a:solidFill>
              </a:rPr>
              <a:t>” redox potentials</a:t>
            </a:r>
          </a:p>
          <a:p>
            <a:pPr lvl="1">
              <a:spcBef>
                <a:spcPts val="300"/>
              </a:spcBef>
            </a:pPr>
            <a:r>
              <a:rPr lang="en-US" sz="1800" dirty="0" smtClean="0">
                <a:solidFill>
                  <a:schemeClr val="tx1"/>
                </a:solidFill>
              </a:rPr>
              <a:t>Altering ligands proximal to carriers can have significant effects on potential</a:t>
            </a:r>
            <a:endParaRPr lang="en-US" sz="1800" dirty="0">
              <a:solidFill>
                <a:schemeClr val="tx1"/>
              </a:solidFill>
            </a:endParaRPr>
          </a:p>
          <a:p>
            <a:pPr lvl="1">
              <a:spcBef>
                <a:spcPts val="300"/>
              </a:spcBef>
            </a:pPr>
            <a:r>
              <a:rPr lang="en-US" sz="1800" dirty="0">
                <a:solidFill>
                  <a:schemeClr val="tx1"/>
                </a:solidFill>
              </a:rPr>
              <a:t>Electron bifurcation used with to deal with over-and under-potential</a:t>
            </a:r>
          </a:p>
          <a:p>
            <a:pPr marL="223838" indent="-223838">
              <a:spcBef>
                <a:spcPts val="300"/>
              </a:spcBef>
            </a:pPr>
            <a:r>
              <a:rPr lang="en-US" sz="2000" b="0" dirty="0">
                <a:solidFill>
                  <a:schemeClr val="tx1"/>
                </a:solidFill>
              </a:rPr>
              <a:t>S</a:t>
            </a:r>
            <a:r>
              <a:rPr lang="en-US" sz="2000" b="0" dirty="0" smtClean="0">
                <a:solidFill>
                  <a:schemeClr val="tx1"/>
                </a:solidFill>
              </a:rPr>
              <a:t>imple proton relays and proton-coupled </a:t>
            </a:r>
            <a:r>
              <a:rPr lang="en-US" sz="2000" b="0" dirty="0">
                <a:solidFill>
                  <a:schemeClr val="tx1"/>
                </a:solidFill>
              </a:rPr>
              <a:t>electron </a:t>
            </a:r>
            <a:r>
              <a:rPr lang="en-US" sz="2000" b="0" dirty="0" smtClean="0">
                <a:solidFill>
                  <a:schemeClr val="tx1"/>
                </a:solidFill>
              </a:rPr>
              <a:t>transport (PCET)</a:t>
            </a:r>
          </a:p>
          <a:p>
            <a:pPr marL="223838" indent="-223838">
              <a:spcBef>
                <a:spcPts val="300"/>
              </a:spcBef>
            </a:pPr>
            <a:r>
              <a:rPr lang="en-US" sz="2000" b="0" dirty="0">
                <a:solidFill>
                  <a:schemeClr val="tx1"/>
                </a:solidFill>
              </a:rPr>
              <a:t>Performing catalytically difficult reactions in ambient conditions with earth-abundant elements, exquisite specificity, &amp; ability to regenerate cofactors</a:t>
            </a:r>
          </a:p>
          <a:p>
            <a:pPr marL="223838" indent="-223838">
              <a:spcBef>
                <a:spcPts val="300"/>
              </a:spcBef>
            </a:pPr>
            <a:r>
              <a:rPr lang="en-US" sz="2000" b="0" dirty="0" smtClean="0">
                <a:solidFill>
                  <a:schemeClr val="tx1"/>
                </a:solidFill>
              </a:rPr>
              <a:t>Compartmentalization of incompatible reactions in vesicles, organelles, or other specialized structures</a:t>
            </a:r>
          </a:p>
        </p:txBody>
      </p:sp>
      <p:sp>
        <p:nvSpPr>
          <p:cNvPr id="3" name="Title 2"/>
          <p:cNvSpPr>
            <a:spLocks noGrp="1"/>
          </p:cNvSpPr>
          <p:nvPr>
            <p:ph type="title"/>
          </p:nvPr>
        </p:nvSpPr>
        <p:spPr>
          <a:xfrm>
            <a:off x="0" y="-228600"/>
            <a:ext cx="9144000" cy="1143000"/>
          </a:xfrm>
        </p:spPr>
        <p:txBody>
          <a:bodyPr/>
          <a:lstStyle/>
          <a:p>
            <a:r>
              <a:rPr lang="en-US" b="1" dirty="0" smtClean="0"/>
              <a:t>Physical Biosciences (Redox Biochemistry):</a:t>
            </a:r>
            <a:br>
              <a:rPr lang="en-US" b="1" dirty="0" smtClean="0"/>
            </a:br>
            <a:r>
              <a:rPr lang="en-US" b="1" dirty="0" smtClean="0"/>
              <a:t>What Can We Learn?</a:t>
            </a:r>
            <a:endParaRPr lang="en-US" dirty="0"/>
          </a:p>
        </p:txBody>
      </p:sp>
      <p:sp>
        <p:nvSpPr>
          <p:cNvPr id="4" name="Rectangle 3"/>
          <p:cNvSpPr/>
          <p:nvPr/>
        </p:nvSpPr>
        <p:spPr>
          <a:xfrm>
            <a:off x="609600" y="5304522"/>
            <a:ext cx="7848600" cy="923330"/>
          </a:xfrm>
          <a:prstGeom prst="rect">
            <a:avLst/>
          </a:prstGeom>
        </p:spPr>
        <p:txBody>
          <a:bodyPr wrap="square">
            <a:spAutoFit/>
          </a:bodyPr>
          <a:lstStyle/>
          <a:p>
            <a:pPr marL="457200" indent="0">
              <a:spcBef>
                <a:spcPts val="0"/>
              </a:spcBef>
              <a:buNone/>
            </a:pPr>
            <a:r>
              <a:rPr lang="en-US" dirty="0">
                <a:latin typeface="Arial" panose="020B0604020202020204" pitchFamily="34" charset="0"/>
                <a:cs typeface="Arial" panose="020B0604020202020204" pitchFamily="34" charset="0"/>
              </a:rPr>
              <a:t>Provides basic knowledge for development of highly selective, efficient catalysts, enhanced biochemical pathways for biofuels &amp; chemicals, next generation energy conversion/storage technologies.</a:t>
            </a:r>
          </a:p>
        </p:txBody>
      </p:sp>
    </p:spTree>
    <p:extLst>
      <p:ext uri="{BB962C8B-B14F-4D97-AF65-F5344CB8AC3E}">
        <p14:creationId xmlns:p14="http://schemas.microsoft.com/office/powerpoint/2010/main" val="1094750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172200" y="990600"/>
            <a:ext cx="2170331" cy="1143000"/>
            <a:chOff x="6629400" y="1143000"/>
            <a:chExt cx="2170331" cy="1143000"/>
          </a:xfrm>
        </p:grpSpPr>
        <p:pic>
          <p:nvPicPr>
            <p:cNvPr id="2050" name="Picture 2" descr="http://cdn.phys.org/newman/gfx/news/hires/2013/3-scientistss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9400" y="1143000"/>
              <a:ext cx="2053207" cy="1143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153400" y="1295400"/>
              <a:ext cx="64633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PBS</a:t>
              </a:r>
              <a:endParaRPr lang="en-US" dirty="0">
                <a:latin typeface="Arial" panose="020B0604020202020204" pitchFamily="34" charset="0"/>
                <a:cs typeface="Arial" panose="020B0604020202020204" pitchFamily="34" charset="0"/>
              </a:endParaRPr>
            </a:p>
          </p:txBody>
        </p:sp>
      </p:grpSp>
      <p:sp>
        <p:nvSpPr>
          <p:cNvPr id="2" name="TextBox 1"/>
          <p:cNvSpPr txBox="1"/>
          <p:nvPr/>
        </p:nvSpPr>
        <p:spPr>
          <a:xfrm flipH="1">
            <a:off x="76200" y="-76200"/>
            <a:ext cx="8991600" cy="830997"/>
          </a:xfrm>
          <a:prstGeom prst="rect">
            <a:avLst/>
          </a:prstGeom>
          <a:noFill/>
        </p:spPr>
        <p:txBody>
          <a:bodyPr wrap="square" rtlCol="0">
            <a:spAutoFit/>
          </a:bodyPr>
          <a:lstStyle/>
          <a:p>
            <a:pPr algn="ctr"/>
            <a:r>
              <a:rPr lang="en-US" sz="2400" b="1" dirty="0" smtClean="0">
                <a:solidFill>
                  <a:srgbClr val="0F6636"/>
                </a:solidFill>
                <a:latin typeface="Arial" panose="020B0604020202020204" pitchFamily="34" charset="0"/>
                <a:cs typeface="Arial" panose="020B0604020202020204" pitchFamily="34" charset="0"/>
              </a:rPr>
              <a:t>Photosynthetic Systems:  </a:t>
            </a:r>
          </a:p>
          <a:p>
            <a:pPr algn="ctr"/>
            <a:r>
              <a:rPr lang="en-US" sz="2400" b="1" dirty="0" smtClean="0">
                <a:solidFill>
                  <a:srgbClr val="0F6636"/>
                </a:solidFill>
                <a:latin typeface="Arial" panose="020B0604020202020204" pitchFamily="34" charset="0"/>
                <a:cs typeface="Arial" panose="020B0604020202020204" pitchFamily="34" charset="0"/>
              </a:rPr>
              <a:t>What does photosynthesis tell us and how can we use it?</a:t>
            </a:r>
            <a:endParaRPr lang="en-US" sz="2400" b="1" dirty="0">
              <a:solidFill>
                <a:srgbClr val="0F6636"/>
              </a:solidFill>
              <a:latin typeface="Arial" panose="020B0604020202020204" pitchFamily="34" charset="0"/>
              <a:cs typeface="Arial" panose="020B0604020202020204" pitchFamily="34" charset="0"/>
            </a:endParaRPr>
          </a:p>
        </p:txBody>
      </p:sp>
      <p:sp>
        <p:nvSpPr>
          <p:cNvPr id="3" name="TextBox 2"/>
          <p:cNvSpPr txBox="1"/>
          <p:nvPr/>
        </p:nvSpPr>
        <p:spPr>
          <a:xfrm>
            <a:off x="228600" y="953392"/>
            <a:ext cx="5029200" cy="3847208"/>
          </a:xfrm>
          <a:prstGeom prst="rect">
            <a:avLst/>
          </a:prstGeom>
          <a:noFill/>
        </p:spPr>
        <p:txBody>
          <a:bodyPr wrap="square" rtlCol="0">
            <a:spAutoFit/>
          </a:bodyPr>
          <a:lstStyle/>
          <a:p>
            <a:pPr>
              <a:spcAft>
                <a:spcPts val="300"/>
              </a:spcAft>
            </a:pPr>
            <a:r>
              <a:rPr lang="en-US" dirty="0" smtClean="0">
                <a:latin typeface="Arial" panose="020B0604020202020204" pitchFamily="34" charset="0"/>
                <a:cs typeface="Arial" panose="020B0604020202020204" pitchFamily="34" charset="0"/>
              </a:rPr>
              <a:t>Natural photosynthesis offers great diversity in molecular systems that capture and convert solar energy to chemical energy with high efficiency on vast scales using earth-abundant elements.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U</a:t>
            </a:r>
            <a:r>
              <a:rPr lang="en-US" dirty="0" smtClean="0">
                <a:latin typeface="Arial" panose="020B0604020202020204" pitchFamily="34" charset="0"/>
                <a:cs typeface="Arial" panose="020B0604020202020204" pitchFamily="34" charset="0"/>
              </a:rPr>
              <a:t>tilize 350 nm to 850nm light</a:t>
            </a:r>
          </a:p>
          <a:p>
            <a:pPr marL="285750" indent="-285750">
              <a:spcAft>
                <a:spcPts val="3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Oxidize water and reduce soluble e</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carriers with a quantum efficiency near 1</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Convert sunlight to biomass at 1-4% </a:t>
            </a:r>
            <a:r>
              <a:rPr lang="en-US" dirty="0" smtClean="0">
                <a:latin typeface="Arial" panose="020B0604020202020204" pitchFamily="34" charset="0"/>
                <a:cs typeface="Arial" panose="020B0604020202020204" pitchFamily="34" charset="0"/>
              </a:rPr>
              <a:t>efficiency but manufacture themselves at landscape scale</a:t>
            </a:r>
            <a:endParaRPr lang="en-US" i="1" dirty="0">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Reduce 10</a:t>
            </a:r>
            <a:r>
              <a:rPr lang="en-US" baseline="30000" dirty="0" smtClean="0">
                <a:latin typeface="Arial" panose="020B0604020202020204" pitchFamily="34" charset="0"/>
                <a:cs typeface="Arial" panose="020B0604020202020204" pitchFamily="34" charset="0"/>
              </a:rPr>
              <a:t>11</a:t>
            </a:r>
            <a:r>
              <a:rPr lang="en-US" dirty="0" smtClean="0">
                <a:latin typeface="Arial" panose="020B0604020202020204" pitchFamily="34" charset="0"/>
                <a:cs typeface="Arial" panose="020B0604020202020204" pitchFamily="34" charset="0"/>
              </a:rPr>
              <a:t> metric tons of CO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to organic compounds annually (10x fossil fuel use).</a:t>
            </a:r>
          </a:p>
        </p:txBody>
      </p:sp>
      <p:grpSp>
        <p:nvGrpSpPr>
          <p:cNvPr id="17" name="Group 16"/>
          <p:cNvGrpSpPr/>
          <p:nvPr/>
        </p:nvGrpSpPr>
        <p:grpSpPr>
          <a:xfrm>
            <a:off x="5792941" y="3596267"/>
            <a:ext cx="3198659" cy="1356733"/>
            <a:chOff x="5562600" y="4572000"/>
            <a:chExt cx="3198659" cy="1356733"/>
          </a:xfrm>
        </p:grpSpPr>
        <p:pic>
          <p:nvPicPr>
            <p:cNvPr id="2052" name="Picture 4" descr="http://www.photobiology.info/Jones_files/Jones-Fig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572000"/>
              <a:ext cx="2602258" cy="135673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8153400" y="5334000"/>
              <a:ext cx="60785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LH2</a:t>
              </a:r>
              <a:endParaRPr lang="en-US" dirty="0">
                <a:latin typeface="Arial" panose="020B0604020202020204" pitchFamily="34" charset="0"/>
                <a:cs typeface="Arial" panose="020B0604020202020204" pitchFamily="34" charset="0"/>
              </a:endParaRPr>
            </a:p>
          </p:txBody>
        </p:sp>
      </p:grpSp>
      <p:grpSp>
        <p:nvGrpSpPr>
          <p:cNvPr id="7" name="Group 6"/>
          <p:cNvGrpSpPr/>
          <p:nvPr/>
        </p:nvGrpSpPr>
        <p:grpSpPr>
          <a:xfrm>
            <a:off x="5397629" y="1981200"/>
            <a:ext cx="1917571" cy="1495722"/>
            <a:chOff x="5181600" y="1752600"/>
            <a:chExt cx="1917571" cy="1495722"/>
          </a:xfrm>
        </p:grpSpPr>
        <p:pic>
          <p:nvPicPr>
            <p:cNvPr id="2054" name="Picture 6" descr="http://bioquest.org/peer2009/wp-content/blogs.dir/files/2009/08/2bhw_asr_r_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752600"/>
              <a:ext cx="1495722" cy="149572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6324600" y="2819400"/>
              <a:ext cx="77457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LHCII</a:t>
              </a:r>
              <a:endParaRPr lang="en-US" dirty="0">
                <a:latin typeface="Arial" panose="020B0604020202020204" pitchFamily="34" charset="0"/>
                <a:cs typeface="Arial" panose="020B0604020202020204" pitchFamily="34" charset="0"/>
              </a:endParaRPr>
            </a:p>
          </p:txBody>
        </p:sp>
      </p:grpSp>
      <p:sp>
        <p:nvSpPr>
          <p:cNvPr id="8" name="TextBox 7"/>
          <p:cNvSpPr txBox="1"/>
          <p:nvPr/>
        </p:nvSpPr>
        <p:spPr>
          <a:xfrm>
            <a:off x="6477000" y="4648200"/>
            <a:ext cx="290464" cy="276999"/>
          </a:xfrm>
          <a:prstGeom prst="rect">
            <a:avLst/>
          </a:prstGeom>
          <a:solidFill>
            <a:schemeClr val="bg1"/>
          </a:solidFill>
        </p:spPr>
        <p:txBody>
          <a:bodyPr wrap="none" rtlCol="0">
            <a:spAutoFit/>
          </a:bodyPr>
          <a:lstStyle/>
          <a:p>
            <a:r>
              <a:rPr lang="en-US" sz="1200" dirty="0" smtClean="0"/>
              <a:t>   </a:t>
            </a:r>
            <a:endParaRPr lang="en-US" sz="1200" dirty="0"/>
          </a:p>
        </p:txBody>
      </p:sp>
      <p:grpSp>
        <p:nvGrpSpPr>
          <p:cNvPr id="18" name="Group 17"/>
          <p:cNvGrpSpPr/>
          <p:nvPr/>
        </p:nvGrpSpPr>
        <p:grpSpPr>
          <a:xfrm>
            <a:off x="7391400" y="2057400"/>
            <a:ext cx="1612027" cy="1752600"/>
            <a:chOff x="7391400" y="2057400"/>
            <a:chExt cx="1612027" cy="1752600"/>
          </a:xfrm>
        </p:grpSpPr>
        <p:grpSp>
          <p:nvGrpSpPr>
            <p:cNvPr id="16" name="Group 15"/>
            <p:cNvGrpSpPr/>
            <p:nvPr/>
          </p:nvGrpSpPr>
          <p:grpSpPr>
            <a:xfrm>
              <a:off x="7391400" y="2057400"/>
              <a:ext cx="1365529" cy="1524000"/>
              <a:chOff x="7162800" y="2057400"/>
              <a:chExt cx="1365529" cy="1524000"/>
            </a:xfrm>
          </p:grpSpPr>
          <p:pic>
            <p:nvPicPr>
              <p:cNvPr id="2056" name="Picture 8" descr="http://www.pnas.org/content/106/15/6134/F1.large.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239000" y="2128625"/>
                <a:ext cx="1289329" cy="145277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a:xfrm>
                <a:off x="7162800" y="2057400"/>
                <a:ext cx="3810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8305800" y="3440668"/>
              <a:ext cx="69762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FMO</a:t>
              </a:r>
              <a:endParaRPr lang="en-US" dirty="0">
                <a:latin typeface="Arial" panose="020B0604020202020204" pitchFamily="34" charset="0"/>
                <a:cs typeface="Arial" panose="020B0604020202020204" pitchFamily="34" charset="0"/>
              </a:endParaRPr>
            </a:p>
          </p:txBody>
        </p:sp>
      </p:grpSp>
      <p:sp>
        <p:nvSpPr>
          <p:cNvPr id="19" name="Rectangle 18"/>
          <p:cNvSpPr/>
          <p:nvPr/>
        </p:nvSpPr>
        <p:spPr>
          <a:xfrm>
            <a:off x="228600" y="5095726"/>
            <a:ext cx="8763000" cy="1000274"/>
          </a:xfrm>
          <a:prstGeom prst="rect">
            <a:avLst/>
          </a:prstGeom>
        </p:spPr>
        <p:txBody>
          <a:bodyPr wrap="square">
            <a:spAutoFit/>
          </a:bodyPr>
          <a:lstStyle/>
          <a:p>
            <a:pPr>
              <a:spcAft>
                <a:spcPts val="300"/>
              </a:spcAft>
            </a:pPr>
            <a:r>
              <a:rPr lang="en-US" dirty="0" smtClean="0">
                <a:latin typeface="Arial" panose="020B0604020202020204" pitchFamily="34" charset="0"/>
                <a:cs typeface="Arial" panose="020B0604020202020204" pitchFamily="34" charset="0"/>
              </a:rPr>
              <a:t>Research in photosynthesis provides insights for:</a:t>
            </a:r>
          </a:p>
          <a:p>
            <a:pPr marL="342900" indent="-342900">
              <a:spcAft>
                <a:spcPts val="300"/>
              </a:spcAft>
              <a:buFont typeface="Arial"/>
              <a:buChar char="•"/>
            </a:pP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evelopment </a:t>
            </a:r>
            <a:r>
              <a:rPr lang="en-US" dirty="0">
                <a:latin typeface="Arial" panose="020B0604020202020204" pitchFamily="34" charset="0"/>
                <a:cs typeface="Arial" panose="020B0604020202020204" pitchFamily="34" charset="0"/>
              </a:rPr>
              <a:t>of bio-</a:t>
            </a:r>
            <a:r>
              <a:rPr lang="en-US" dirty="0" smtClean="0">
                <a:latin typeface="Arial" panose="020B0604020202020204" pitchFamily="34" charset="0"/>
                <a:cs typeface="Arial" panose="020B0604020202020204" pitchFamily="34" charset="0"/>
              </a:rPr>
              <a:t>inspired (synthetic)</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bio</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hybrid energy systems </a:t>
            </a:r>
          </a:p>
          <a:p>
            <a:pPr marL="342900" indent="-342900">
              <a:spcAft>
                <a:spcPts val="600"/>
              </a:spcAft>
              <a:buFont typeface="Arial"/>
              <a:buChar char="•"/>
            </a:pPr>
            <a:r>
              <a:rPr lang="en-US" dirty="0" smtClean="0">
                <a:latin typeface="Arial" panose="020B0604020202020204" pitchFamily="34" charset="0"/>
                <a:cs typeface="Arial" panose="020B0604020202020204" pitchFamily="34" charset="0"/>
              </a:rPr>
              <a:t>Improvement </a:t>
            </a:r>
            <a:r>
              <a:rPr lang="en-US" dirty="0">
                <a:latin typeface="Arial" panose="020B0604020202020204" pitchFamily="34" charset="0"/>
                <a:cs typeface="Arial" panose="020B0604020202020204" pitchFamily="34" charset="0"/>
              </a:rPr>
              <a:t>of biological </a:t>
            </a:r>
            <a:r>
              <a:rPr lang="en-US" dirty="0" smtClean="0">
                <a:latin typeface="Arial" panose="020B0604020202020204" pitchFamily="34" charset="0"/>
                <a:cs typeface="Arial" panose="020B0604020202020204" pitchFamily="34" charset="0"/>
              </a:rPr>
              <a:t>photosynthesis for biofuel and </a:t>
            </a:r>
            <a:r>
              <a:rPr lang="en-US" dirty="0" err="1" smtClean="0">
                <a:latin typeface="Arial" panose="020B0604020202020204" pitchFamily="34" charset="0"/>
                <a:cs typeface="Arial" panose="020B0604020202020204" pitchFamily="34" charset="0"/>
              </a:rPr>
              <a:t>biochemicals</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910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Divisional Structure</a:t>
            </a:r>
            <a:endParaRPr lang="en-US" b="1" dirty="0"/>
          </a:p>
        </p:txBody>
      </p:sp>
      <p:sp>
        <p:nvSpPr>
          <p:cNvPr id="6" name="TextBox 5"/>
          <p:cNvSpPr txBox="1"/>
          <p:nvPr/>
        </p:nvSpPr>
        <p:spPr>
          <a:xfrm>
            <a:off x="8458200" y="6324600"/>
            <a:ext cx="269626" cy="276999"/>
          </a:xfrm>
          <a:prstGeom prst="rect">
            <a:avLst/>
          </a:prstGeom>
          <a:noFill/>
        </p:spPr>
        <p:txBody>
          <a:bodyPr wrap="none" rtlCol="0">
            <a:spAutoFit/>
          </a:bodyPr>
          <a:lstStyle/>
          <a:p>
            <a:r>
              <a:rPr lang="en-US" sz="1200" dirty="0">
                <a:solidFill>
                  <a:srgbClr val="106636"/>
                </a:solidFill>
                <a:latin typeface="Arial" panose="020B0604020202020204" pitchFamily="34" charset="0"/>
                <a:cs typeface="Arial" panose="020B0604020202020204" pitchFamily="34" charset="0"/>
              </a:rPr>
              <a:t>3</a:t>
            </a:r>
          </a:p>
        </p:txBody>
      </p:sp>
      <p:grpSp>
        <p:nvGrpSpPr>
          <p:cNvPr id="5" name="Group 4"/>
          <p:cNvGrpSpPr/>
          <p:nvPr/>
        </p:nvGrpSpPr>
        <p:grpSpPr>
          <a:xfrm>
            <a:off x="1905000" y="875379"/>
            <a:ext cx="5344180" cy="5144421"/>
            <a:chOff x="1905000" y="875379"/>
            <a:chExt cx="5344180" cy="5144421"/>
          </a:xfrm>
        </p:grpSpPr>
        <p:pic>
          <p:nvPicPr>
            <p:cNvPr id="2" name="Picture 1" descr="BES_Org_Chart(3).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05000" y="914400"/>
              <a:ext cx="5344180" cy="5105400"/>
            </a:xfrm>
            <a:prstGeom prst="rect">
              <a:avLst/>
            </a:prstGeom>
          </p:spPr>
        </p:pic>
        <p:sp>
          <p:nvSpPr>
            <p:cNvPr id="4" name="Rectangle 3"/>
            <p:cNvSpPr/>
            <p:nvPr/>
          </p:nvSpPr>
          <p:spPr>
            <a:xfrm>
              <a:off x="2057400" y="875379"/>
              <a:ext cx="5029200" cy="85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7162800" y="3467100"/>
            <a:ext cx="1106393" cy="584775"/>
          </a:xfrm>
          <a:prstGeom prst="rect">
            <a:avLst/>
          </a:prstGeom>
          <a:noFill/>
        </p:spPr>
        <p:txBody>
          <a:bodyPr wrap="none" rtlCol="0">
            <a:spAutoFit/>
          </a:bodyPr>
          <a:lstStyle/>
          <a:p>
            <a:r>
              <a:rPr lang="en-US" sz="1600" dirty="0" smtClean="0">
                <a:solidFill>
                  <a:srgbClr val="FF0000"/>
                </a:solidFill>
              </a:rPr>
              <a:t>Philip Wilk </a:t>
            </a:r>
          </a:p>
          <a:p>
            <a:r>
              <a:rPr lang="en-US" sz="1600" dirty="0" smtClean="0">
                <a:solidFill>
                  <a:srgbClr val="FF0000"/>
                </a:solidFill>
              </a:rPr>
              <a:t>Acting</a:t>
            </a:r>
            <a:endParaRPr lang="en-US" sz="1600" dirty="0">
              <a:solidFill>
                <a:srgbClr val="FF0000"/>
              </a:solidFill>
            </a:endParaRPr>
          </a:p>
        </p:txBody>
      </p:sp>
    </p:spTree>
    <p:extLst>
      <p:ext uri="{BB962C8B-B14F-4D97-AF65-F5344CB8AC3E}">
        <p14:creationId xmlns:p14="http://schemas.microsoft.com/office/powerpoint/2010/main" val="3664637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Solar Photochemistry: Supra Photosynthesis</a:t>
            </a:r>
            <a:endParaRPr lang="en-US" b="1" dirty="0"/>
          </a:p>
        </p:txBody>
      </p:sp>
      <p:sp>
        <p:nvSpPr>
          <p:cNvPr id="7" name="Rectangle 3"/>
          <p:cNvSpPr>
            <a:spLocks noChangeArrowheads="1"/>
          </p:cNvSpPr>
          <p:nvPr/>
        </p:nvSpPr>
        <p:spPr bwMode="auto">
          <a:xfrm>
            <a:off x="304800" y="838200"/>
            <a:ext cx="8639145" cy="2133600"/>
          </a:xfrm>
          <a:prstGeom prst="rect">
            <a:avLst/>
          </a:prstGeom>
          <a:noFill/>
          <a:ln w="9525">
            <a:noFill/>
            <a:miter lim="800000"/>
            <a:headEnd/>
            <a:tailEnd/>
          </a:ln>
        </p:spPr>
        <p:txBody>
          <a:bodyPr lIns="81960" tIns="40981" rIns="81960" bIns="40981"/>
          <a:lstStyle/>
          <a:p>
            <a:pPr marL="282249" indent="-282249" defTabSz="912813" fontAlgn="base">
              <a:spcAft>
                <a:spcPts val="600"/>
              </a:spcAft>
              <a:buFontTx/>
              <a:buChar char="•"/>
              <a:defRPr/>
            </a:pPr>
            <a:endParaRPr lang="en-US" sz="2400" kern="0" dirty="0">
              <a:solidFill>
                <a:srgbClr val="000000"/>
              </a:solidFill>
              <a:latin typeface="Arial" pitchFamily="34" charset="0"/>
              <a:cs typeface="Arial" pitchFamily="34" charset="0"/>
            </a:endParaRPr>
          </a:p>
        </p:txBody>
      </p:sp>
      <p:sp>
        <p:nvSpPr>
          <p:cNvPr id="5" name="Rectangle 4"/>
          <p:cNvSpPr/>
          <p:nvPr/>
        </p:nvSpPr>
        <p:spPr>
          <a:xfrm>
            <a:off x="457200" y="800249"/>
            <a:ext cx="8486745" cy="3924151"/>
          </a:xfrm>
          <a:prstGeom prst="rect">
            <a:avLst/>
          </a:prstGeom>
        </p:spPr>
        <p:txBody>
          <a:bodyPr wrap="square">
            <a:spAutoFit/>
          </a:bodyPr>
          <a:lstStyle/>
          <a:p>
            <a:pPr marL="285750" lvl="1" indent="-285750">
              <a:spcAft>
                <a:spcPts val="600"/>
              </a:spcAft>
              <a:buFont typeface="Arial"/>
              <a:buChar char="•"/>
            </a:pPr>
            <a:r>
              <a:rPr lang="en-US" dirty="0" smtClean="0">
                <a:latin typeface="Arial"/>
                <a:cs typeface="Arial"/>
              </a:rPr>
              <a:t>Natural </a:t>
            </a:r>
            <a:r>
              <a:rPr lang="en-US" dirty="0">
                <a:latin typeface="Arial"/>
                <a:cs typeface="Arial"/>
              </a:rPr>
              <a:t>photosynthetic model systems </a:t>
            </a:r>
            <a:r>
              <a:rPr lang="en-US" dirty="0" smtClean="0">
                <a:latin typeface="Arial"/>
                <a:cs typeface="Arial"/>
              </a:rPr>
              <a:t>have motivated efforts in Solar Photochemistry since </a:t>
            </a:r>
            <a:r>
              <a:rPr lang="en-US" dirty="0">
                <a:latin typeface="Arial"/>
                <a:cs typeface="Arial"/>
              </a:rPr>
              <a:t>the program’s creation in 1977. </a:t>
            </a:r>
            <a:endParaRPr lang="en-US" dirty="0" smtClean="0">
              <a:latin typeface="Arial"/>
              <a:cs typeface="Arial"/>
            </a:endParaRPr>
          </a:p>
          <a:p>
            <a:pPr marL="285750" indent="-285750">
              <a:buFont typeface="Arial"/>
              <a:buChar char="•"/>
            </a:pPr>
            <a:r>
              <a:rPr lang="en-US" dirty="0" smtClean="0">
                <a:latin typeface="Arial"/>
                <a:cs typeface="Arial"/>
              </a:rPr>
              <a:t>Chemists are now </a:t>
            </a:r>
            <a:r>
              <a:rPr lang="en-US" dirty="0">
                <a:latin typeface="Arial"/>
                <a:cs typeface="Arial"/>
              </a:rPr>
              <a:t>capable of </a:t>
            </a:r>
            <a:r>
              <a:rPr lang="en-US" dirty="0" smtClean="0">
                <a:latin typeface="Arial"/>
                <a:cs typeface="Arial"/>
              </a:rPr>
              <a:t>both building on and advancing </a:t>
            </a:r>
            <a:r>
              <a:rPr lang="en-US" dirty="0">
                <a:latin typeface="Arial"/>
                <a:cs typeface="Arial"/>
              </a:rPr>
              <a:t>beyond the original model </a:t>
            </a:r>
            <a:r>
              <a:rPr lang="en-US" dirty="0" smtClean="0">
                <a:latin typeface="Arial"/>
                <a:cs typeface="Arial"/>
              </a:rPr>
              <a:t>photosynthetic systems:</a:t>
            </a:r>
          </a:p>
          <a:p>
            <a:pPr marL="742950" lvl="1" indent="-285750">
              <a:buFont typeface="Arial"/>
              <a:buChar char="•"/>
            </a:pPr>
            <a:r>
              <a:rPr lang="en-US" dirty="0">
                <a:latin typeface="Arial"/>
                <a:cs typeface="Arial"/>
              </a:rPr>
              <a:t>E</a:t>
            </a:r>
            <a:r>
              <a:rPr lang="en-US" dirty="0" smtClean="0">
                <a:latin typeface="Arial"/>
                <a:cs typeface="Arial"/>
              </a:rPr>
              <a:t>mulate </a:t>
            </a:r>
            <a:r>
              <a:rPr lang="en-US" dirty="0">
                <a:latin typeface="Arial"/>
                <a:cs typeface="Arial"/>
              </a:rPr>
              <a:t>the </a:t>
            </a:r>
            <a:r>
              <a:rPr lang="en-US" dirty="0" smtClean="0">
                <a:latin typeface="Arial"/>
                <a:cs typeface="Arial"/>
              </a:rPr>
              <a:t>proteins in </a:t>
            </a:r>
            <a:r>
              <a:rPr lang="en-US" dirty="0">
                <a:latin typeface="Arial"/>
                <a:cs typeface="Arial"/>
              </a:rPr>
              <a:t>photosynthesis and </a:t>
            </a:r>
            <a:r>
              <a:rPr lang="en-US" dirty="0" smtClean="0">
                <a:latin typeface="Arial"/>
                <a:cs typeface="Arial"/>
              </a:rPr>
              <a:t>synthesize </a:t>
            </a:r>
            <a:r>
              <a:rPr lang="en-US" dirty="0">
                <a:latin typeface="Arial"/>
                <a:cs typeface="Arial"/>
              </a:rPr>
              <a:t>new variants based on Nature’s blueprint. </a:t>
            </a:r>
          </a:p>
          <a:p>
            <a:pPr marL="742950" lvl="1" indent="-285750">
              <a:spcAft>
                <a:spcPts val="600"/>
              </a:spcAft>
              <a:buFont typeface="Arial"/>
              <a:buChar char="•"/>
            </a:pPr>
            <a:r>
              <a:rPr lang="en-US" dirty="0" smtClean="0">
                <a:latin typeface="Arial"/>
                <a:cs typeface="Arial"/>
              </a:rPr>
              <a:t>Can readily </a:t>
            </a:r>
            <a:r>
              <a:rPr lang="en-US" dirty="0">
                <a:latin typeface="Arial"/>
                <a:cs typeface="Arial"/>
              </a:rPr>
              <a:t>make </a:t>
            </a:r>
            <a:r>
              <a:rPr lang="en-US" dirty="0" smtClean="0">
                <a:latin typeface="Arial"/>
                <a:cs typeface="Arial"/>
              </a:rPr>
              <a:t>structures of solid inorganic composition not typically found in Nature – </a:t>
            </a:r>
            <a:r>
              <a:rPr lang="en-US" dirty="0" err="1" smtClean="0">
                <a:latin typeface="Arial"/>
                <a:cs typeface="Arial"/>
              </a:rPr>
              <a:t>photoelectrodes</a:t>
            </a:r>
            <a:r>
              <a:rPr lang="en-US" dirty="0" smtClean="0">
                <a:latin typeface="Arial"/>
                <a:cs typeface="Arial"/>
              </a:rPr>
              <a:t> </a:t>
            </a:r>
            <a:r>
              <a:rPr lang="en-US" dirty="0">
                <a:latin typeface="Arial"/>
                <a:cs typeface="Arial"/>
              </a:rPr>
              <a:t>and nanostructures of metals and semiconductors with an immense variety.</a:t>
            </a:r>
          </a:p>
          <a:p>
            <a:pPr marL="285750" indent="-285750">
              <a:spcAft>
                <a:spcPts val="600"/>
              </a:spcAft>
              <a:buFont typeface="Arial"/>
              <a:buChar char="•"/>
            </a:pPr>
            <a:r>
              <a:rPr lang="en-US" dirty="0" smtClean="0">
                <a:latin typeface="Arial"/>
                <a:cs typeface="Arial"/>
              </a:rPr>
              <a:t>The photosynthetic </a:t>
            </a:r>
            <a:r>
              <a:rPr lang="en-US" dirty="0">
                <a:latin typeface="Arial"/>
                <a:cs typeface="Arial"/>
              </a:rPr>
              <a:t>system </a:t>
            </a:r>
            <a:r>
              <a:rPr lang="en-US" dirty="0" smtClean="0">
                <a:latin typeface="Arial"/>
                <a:cs typeface="Arial"/>
              </a:rPr>
              <a:t>remains a </a:t>
            </a:r>
            <a:r>
              <a:rPr lang="en-US" dirty="0">
                <a:latin typeface="Arial"/>
                <a:cs typeface="Arial"/>
              </a:rPr>
              <a:t>good </a:t>
            </a:r>
            <a:r>
              <a:rPr lang="en-US" dirty="0" smtClean="0">
                <a:latin typeface="Arial"/>
                <a:cs typeface="Arial"/>
              </a:rPr>
              <a:t>model but other biological </a:t>
            </a:r>
            <a:r>
              <a:rPr lang="en-US" dirty="0">
                <a:latin typeface="Arial"/>
                <a:cs typeface="Arial"/>
              </a:rPr>
              <a:t>reaction pathways and structures </a:t>
            </a:r>
            <a:r>
              <a:rPr lang="en-US" dirty="0" smtClean="0">
                <a:latin typeface="Arial"/>
                <a:cs typeface="Arial"/>
              </a:rPr>
              <a:t>could also guide non</a:t>
            </a:r>
            <a:r>
              <a:rPr lang="en-US" dirty="0">
                <a:latin typeface="Arial"/>
                <a:cs typeface="Arial"/>
              </a:rPr>
              <a:t>-biological </a:t>
            </a:r>
            <a:r>
              <a:rPr lang="en-US" dirty="0" smtClean="0">
                <a:latin typeface="Arial"/>
                <a:cs typeface="Arial"/>
              </a:rPr>
              <a:t>systems.</a:t>
            </a:r>
          </a:p>
          <a:p>
            <a:pPr marL="285750" indent="-285750">
              <a:buFont typeface="Arial"/>
              <a:buChar char="•"/>
            </a:pPr>
            <a:r>
              <a:rPr lang="en-US" dirty="0" smtClean="0">
                <a:latin typeface="Arial"/>
                <a:cs typeface="Arial"/>
              </a:rPr>
              <a:t>Learning to envision new </a:t>
            </a:r>
            <a:r>
              <a:rPr lang="en-US" dirty="0">
                <a:latin typeface="Arial"/>
                <a:cs typeface="Arial"/>
              </a:rPr>
              <a:t>systems and </a:t>
            </a:r>
            <a:r>
              <a:rPr lang="en-US" dirty="0" smtClean="0">
                <a:latin typeface="Arial"/>
                <a:cs typeface="Arial"/>
              </a:rPr>
              <a:t>extrapolate back to </a:t>
            </a:r>
            <a:r>
              <a:rPr lang="en-US" dirty="0">
                <a:latin typeface="Arial"/>
                <a:cs typeface="Arial"/>
              </a:rPr>
              <a:t>the basic research problems </a:t>
            </a:r>
            <a:r>
              <a:rPr lang="en-US" dirty="0" smtClean="0">
                <a:latin typeface="Arial"/>
                <a:cs typeface="Arial"/>
              </a:rPr>
              <a:t>to enable </a:t>
            </a:r>
            <a:r>
              <a:rPr lang="en-US" dirty="0">
                <a:latin typeface="Arial"/>
                <a:cs typeface="Arial"/>
              </a:rPr>
              <a:t>their assembly and </a:t>
            </a:r>
            <a:r>
              <a:rPr lang="en-US" dirty="0" smtClean="0">
                <a:latin typeface="Arial"/>
                <a:cs typeface="Arial"/>
              </a:rPr>
              <a:t>operation and vice versa.</a:t>
            </a:r>
            <a:endParaRPr lang="en-US" dirty="0">
              <a:latin typeface="Arial"/>
              <a:cs typeface="Arial"/>
            </a:endParaRPr>
          </a:p>
        </p:txBody>
      </p:sp>
      <p:sp>
        <p:nvSpPr>
          <p:cNvPr id="2" name="Rectangle 1"/>
          <p:cNvSpPr/>
          <p:nvPr/>
        </p:nvSpPr>
        <p:spPr>
          <a:xfrm>
            <a:off x="398720" y="4876800"/>
            <a:ext cx="8451303" cy="1200329"/>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Fundamental </a:t>
            </a:r>
            <a:r>
              <a:rPr lang="en-US" smtClean="0">
                <a:latin typeface="Arial" panose="020B0604020202020204" pitchFamily="34" charset="0"/>
                <a:cs typeface="Arial" panose="020B0604020202020204" pitchFamily="34" charset="0"/>
              </a:rPr>
              <a:t>knowledge for development </a:t>
            </a:r>
            <a:r>
              <a:rPr lang="en-US" dirty="0">
                <a:latin typeface="Arial" panose="020B0604020202020204" pitchFamily="34" charset="0"/>
                <a:cs typeface="Arial" panose="020B0604020202020204" pitchFamily="34" charset="0"/>
              </a:rPr>
              <a:t>of semiconductor photovoltaic </a:t>
            </a:r>
            <a:r>
              <a:rPr lang="en-US" dirty="0" smtClean="0">
                <a:latin typeface="Arial" panose="020B0604020202020204" pitchFamily="34" charset="0"/>
                <a:cs typeface="Arial" panose="020B0604020202020204" pitchFamily="34" charset="0"/>
              </a:rPr>
              <a:t>cells and solar </a:t>
            </a:r>
            <a:r>
              <a:rPr lang="en-US" dirty="0">
                <a:latin typeface="Arial" panose="020B0604020202020204" pitchFamily="34" charset="0"/>
                <a:cs typeface="Arial" panose="020B0604020202020204" pitchFamily="34" charset="0"/>
              </a:rPr>
              <a:t>photochemical and </a:t>
            </a:r>
            <a:r>
              <a:rPr lang="en-US" dirty="0" err="1">
                <a:latin typeface="Arial" panose="020B0604020202020204" pitchFamily="34" charset="0"/>
                <a:cs typeface="Arial" panose="020B0604020202020204" pitchFamily="34" charset="0"/>
              </a:rPr>
              <a:t>photoelectrochemical</a:t>
            </a:r>
            <a:r>
              <a:rPr lang="en-US" dirty="0">
                <a:latin typeface="Arial" panose="020B0604020202020204" pitchFamily="34" charset="0"/>
                <a:cs typeface="Arial" panose="020B0604020202020204" pitchFamily="34" charset="0"/>
              </a:rPr>
              <a:t> conversion processes </a:t>
            </a:r>
            <a:r>
              <a:rPr lang="en-US" dirty="0" smtClean="0">
                <a:latin typeface="Arial" panose="020B0604020202020204" pitchFamily="34" charset="0"/>
                <a:cs typeface="Arial" panose="020B0604020202020204" pitchFamily="34" charset="0"/>
              </a:rPr>
              <a:t>for production of fuels</a:t>
            </a:r>
            <a:r>
              <a:rPr lang="en-US" dirty="0">
                <a:latin typeface="Arial" panose="020B0604020202020204" pitchFamily="34" charset="0"/>
                <a:cs typeface="Arial" panose="020B0604020202020204" pitchFamily="34" charset="0"/>
              </a:rPr>
              <a:t>, chemicals, and electricity with minimal environmental impact and with closed renewable energy cycles.  </a:t>
            </a:r>
          </a:p>
        </p:txBody>
      </p:sp>
    </p:spTree>
    <p:extLst>
      <p:ext uri="{BB962C8B-B14F-4D97-AF65-F5344CB8AC3E}">
        <p14:creationId xmlns:p14="http://schemas.microsoft.com/office/powerpoint/2010/main" val="353006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2165" name="Rectangle 5"/>
          <p:cNvSpPr>
            <a:spLocks noChangeArrowheads="1"/>
          </p:cNvSpPr>
          <p:nvPr/>
        </p:nvSpPr>
        <p:spPr bwMode="auto">
          <a:xfrm>
            <a:off x="0" y="6"/>
            <a:ext cx="9144000" cy="754743"/>
          </a:xfrm>
          <a:prstGeom prst="rect">
            <a:avLst/>
          </a:prstGeom>
          <a:noFill/>
          <a:ln w="9525" cap="flat" cmpd="sng">
            <a:noFill/>
            <a:prstDash val="solid"/>
            <a:miter lim="800000"/>
            <a:headEnd/>
            <a:tailEnd/>
          </a:ln>
          <a:effectLst/>
        </p:spPr>
        <p:txBody>
          <a:bodyPr lIns="90897" tIns="45452" rIns="90897" bIns="45452"/>
          <a:lstStyle/>
          <a:p>
            <a:pPr algn="ctr" defTabSz="909491" fontAlgn="base">
              <a:spcBef>
                <a:spcPct val="0"/>
              </a:spcBef>
              <a:spcAft>
                <a:spcPct val="0"/>
              </a:spcAft>
              <a:defRPr/>
            </a:pPr>
            <a:endParaRPr lang="en-US" sz="2400" b="1" i="1" dirty="0">
              <a:solidFill>
                <a:srgbClr val="0066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15" name="Title 14"/>
          <p:cNvSpPr>
            <a:spLocks noGrp="1"/>
          </p:cNvSpPr>
          <p:nvPr>
            <p:ph type="title"/>
          </p:nvPr>
        </p:nvSpPr>
        <p:spPr>
          <a:xfrm>
            <a:off x="0" y="7376"/>
            <a:ext cx="9144000" cy="701686"/>
          </a:xfrm>
        </p:spPr>
        <p:txBody>
          <a:bodyPr>
            <a:spAutoFit/>
          </a:bodyPr>
          <a:lstStyle/>
          <a:p>
            <a:pPr>
              <a:lnSpc>
                <a:spcPct val="90000"/>
              </a:lnSpc>
            </a:pPr>
            <a:r>
              <a:rPr lang="en-US" b="1" dirty="0" smtClean="0"/>
              <a:t>Fuels from Sunlight Hub</a:t>
            </a:r>
            <a:r>
              <a:rPr lang="en-US" dirty="0" smtClean="0"/>
              <a:t/>
            </a:r>
            <a:br>
              <a:rPr lang="en-US" dirty="0" smtClean="0"/>
            </a:br>
            <a:r>
              <a:rPr lang="en-US" sz="2000" dirty="0" smtClean="0"/>
              <a:t>Joint Center for Artificial Photosynthesis (JCAP)</a:t>
            </a:r>
            <a:endParaRPr lang="en-US" sz="2400" dirty="0">
              <a:latin typeface="Arial" pitchFamily="34" charset="0"/>
            </a:endParaRPr>
          </a:p>
        </p:txBody>
      </p:sp>
      <p:cxnSp>
        <p:nvCxnSpPr>
          <p:cNvPr id="8" name="Straight Connector 7"/>
          <p:cNvCxnSpPr/>
          <p:nvPr/>
        </p:nvCxnSpPr>
        <p:spPr>
          <a:xfrm flipV="1">
            <a:off x="3856150" y="762007"/>
            <a:ext cx="1940" cy="2651760"/>
          </a:xfrm>
          <a:prstGeom prst="line">
            <a:avLst/>
          </a:prstGeom>
          <a:ln w="63500" cmpd="dbl"/>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08337" y="3343389"/>
            <a:ext cx="8503920" cy="28616"/>
          </a:xfrm>
          <a:prstGeom prst="line">
            <a:avLst/>
          </a:prstGeom>
          <a:ln w="63500" cmpd="dbl"/>
        </p:spPr>
        <p:style>
          <a:lnRef idx="1">
            <a:schemeClr val="accent1"/>
          </a:lnRef>
          <a:fillRef idx="0">
            <a:schemeClr val="accent1"/>
          </a:fillRef>
          <a:effectRef idx="0">
            <a:schemeClr val="accent1"/>
          </a:effectRef>
          <a:fontRef idx="minor">
            <a:schemeClr val="tx1"/>
          </a:fontRef>
        </p:style>
      </p:cxnSp>
      <p:sp>
        <p:nvSpPr>
          <p:cNvPr id="19"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31</a:t>
            </a:fld>
            <a:endParaRPr lang="en-US" dirty="0"/>
          </a:p>
        </p:txBody>
      </p:sp>
      <p:sp>
        <p:nvSpPr>
          <p:cNvPr id="2" name="Rectangle 1"/>
          <p:cNvSpPr/>
          <p:nvPr/>
        </p:nvSpPr>
        <p:spPr>
          <a:xfrm>
            <a:off x="4003588" y="762000"/>
            <a:ext cx="5140412" cy="2492990"/>
          </a:xfrm>
          <a:prstGeom prst="rect">
            <a:avLst/>
          </a:prstGeom>
        </p:spPr>
        <p:txBody>
          <a:bodyPr wrap="square">
            <a:spAutoFit/>
          </a:bodyPr>
          <a:lstStyle/>
          <a:p>
            <a:pPr fontAlgn="base"/>
            <a:r>
              <a:rPr lang="en-US" sz="1600" dirty="0">
                <a:solidFill>
                  <a:srgbClr val="106636"/>
                </a:solidFill>
                <a:latin typeface="Arial" pitchFamily="34" charset="0"/>
                <a:cs typeface="Arial" pitchFamily="34" charset="0"/>
              </a:rPr>
              <a:t>Overview:</a:t>
            </a:r>
          </a:p>
          <a:p>
            <a:pPr marL="285750" indent="-173038" defTabSz="820583" fontAlgn="base">
              <a:buFont typeface="Wingdings" pitchFamily="2" charset="2"/>
              <a:buChar char="§"/>
              <a:tabLst>
                <a:tab pos="225425" algn="l"/>
              </a:tabLst>
            </a:pPr>
            <a:r>
              <a:rPr lang="en-US" sz="1400" b="1" dirty="0">
                <a:solidFill>
                  <a:prstClr val="black"/>
                </a:solidFill>
                <a:latin typeface="Arial" pitchFamily="34" charset="0"/>
                <a:cs typeface="Arial" pitchFamily="34" charset="0"/>
              </a:rPr>
              <a:t>Mission:</a:t>
            </a: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Produce the scientific foundation for an efficient and scalable technology that converts carbon dioxide, water, and sunlight into transportation fuels.</a:t>
            </a:r>
            <a:endParaRPr lang="en-US" sz="1400" dirty="0">
              <a:solidFill>
                <a:prstClr val="black"/>
              </a:solidFill>
              <a:latin typeface="Arial" pitchFamily="34" charset="0"/>
              <a:cs typeface="Arial" pitchFamily="34" charset="0"/>
            </a:endParaRPr>
          </a:p>
          <a:p>
            <a:pPr marL="285750" indent="-173038" defTabSz="820583" fontAlgn="base">
              <a:buFont typeface="Wingdings" pitchFamily="2" charset="2"/>
              <a:buChar char="§"/>
              <a:tabLst>
                <a:tab pos="225425" algn="l"/>
              </a:tabLst>
            </a:pPr>
            <a:r>
              <a:rPr lang="en-US" sz="1400" dirty="0">
                <a:solidFill>
                  <a:prstClr val="black"/>
                </a:solidFill>
                <a:latin typeface="Arial" pitchFamily="34" charset="0"/>
                <a:cs typeface="Arial" pitchFamily="34" charset="0"/>
              </a:rPr>
              <a:t>Launched in Sept. </a:t>
            </a:r>
            <a:r>
              <a:rPr lang="en-US" sz="1400" dirty="0" smtClean="0">
                <a:solidFill>
                  <a:prstClr val="black"/>
                </a:solidFill>
                <a:latin typeface="Arial" pitchFamily="34" charset="0"/>
                <a:cs typeface="Arial" pitchFamily="34" charset="0"/>
              </a:rPr>
              <a:t>2010 and renewed in 2015</a:t>
            </a:r>
            <a:endParaRPr lang="en-US" sz="1400" dirty="0">
              <a:solidFill>
                <a:prstClr val="black"/>
              </a:solidFill>
              <a:latin typeface="Arial" pitchFamily="34" charset="0"/>
              <a:cs typeface="Arial" pitchFamily="34" charset="0"/>
            </a:endParaRPr>
          </a:p>
          <a:p>
            <a:pPr marL="285750" indent="-173038" defTabSz="820583" fontAlgn="base">
              <a:buFont typeface="Wingdings" pitchFamily="2" charset="2"/>
              <a:buChar char="§"/>
              <a:tabLst>
                <a:tab pos="225425" algn="l"/>
              </a:tabLst>
            </a:pPr>
            <a:r>
              <a:rPr lang="en-US" sz="1400" dirty="0">
                <a:solidFill>
                  <a:prstClr val="black"/>
                </a:solidFill>
                <a:latin typeface="Arial" pitchFamily="34" charset="0"/>
                <a:cs typeface="Arial" pitchFamily="34" charset="0"/>
              </a:rPr>
              <a:t>Led by Caltech with LBNL as primary partner; additional partners are </a:t>
            </a:r>
            <a:r>
              <a:rPr lang="en-US" sz="1400" dirty="0" smtClean="0">
                <a:solidFill>
                  <a:prstClr val="black"/>
                </a:solidFill>
                <a:latin typeface="Arial" pitchFamily="34" charset="0"/>
                <a:cs typeface="Arial" pitchFamily="34" charset="0"/>
              </a:rPr>
              <a:t>SLAC, UC </a:t>
            </a:r>
            <a:r>
              <a:rPr lang="en-US" sz="1400" dirty="0">
                <a:solidFill>
                  <a:prstClr val="black"/>
                </a:solidFill>
                <a:latin typeface="Arial" pitchFamily="34" charset="0"/>
                <a:cs typeface="Arial" pitchFamily="34" charset="0"/>
              </a:rPr>
              <a:t>San </a:t>
            </a:r>
            <a:r>
              <a:rPr lang="en-US" sz="1400" dirty="0" smtClean="0">
                <a:solidFill>
                  <a:prstClr val="black"/>
                </a:solidFill>
                <a:latin typeface="Arial" pitchFamily="34" charset="0"/>
                <a:cs typeface="Arial" pitchFamily="34" charset="0"/>
              </a:rPr>
              <a:t>Diego and UC </a:t>
            </a:r>
            <a:r>
              <a:rPr lang="en-US" sz="1400" dirty="0">
                <a:solidFill>
                  <a:prstClr val="black"/>
                </a:solidFill>
                <a:latin typeface="Arial" pitchFamily="34" charset="0"/>
                <a:cs typeface="Arial" pitchFamily="34" charset="0"/>
              </a:rPr>
              <a:t>Irvine</a:t>
            </a:r>
          </a:p>
          <a:p>
            <a:pPr marL="285750" indent="-173038" defTabSz="820583" fontAlgn="base">
              <a:buFont typeface="Wingdings" pitchFamily="2" charset="2"/>
              <a:buChar char="§"/>
              <a:tabLst>
                <a:tab pos="225425" algn="l"/>
              </a:tabLst>
            </a:pPr>
            <a:r>
              <a:rPr lang="en-US" sz="1400" b="1" dirty="0" smtClean="0">
                <a:solidFill>
                  <a:prstClr val="black"/>
                </a:solidFill>
                <a:latin typeface="Arial" pitchFamily="34" charset="0"/>
                <a:cs typeface="Arial" pitchFamily="34" charset="0"/>
              </a:rPr>
              <a:t>Phase 1: </a:t>
            </a:r>
            <a:r>
              <a:rPr lang="en-US" sz="1400" dirty="0">
                <a:solidFill>
                  <a:prstClr val="black"/>
                </a:solidFill>
                <a:latin typeface="Arial" pitchFamily="34" charset="0"/>
                <a:cs typeface="Arial" pitchFamily="34" charset="0"/>
              </a:rPr>
              <a:t>Development of prototypes capable of efficiently producing hydrogen via photocatalytic water </a:t>
            </a:r>
            <a:r>
              <a:rPr lang="en-US" sz="1400" dirty="0" smtClean="0">
                <a:solidFill>
                  <a:prstClr val="black"/>
                </a:solidFill>
                <a:latin typeface="Arial" pitchFamily="34" charset="0"/>
                <a:cs typeface="Arial" pitchFamily="34" charset="0"/>
              </a:rPr>
              <a:t>splitting</a:t>
            </a:r>
          </a:p>
          <a:p>
            <a:pPr marL="285750" indent="-173038" defTabSz="820583" fontAlgn="base">
              <a:buFont typeface="Wingdings" pitchFamily="2" charset="2"/>
              <a:buChar char="§"/>
              <a:tabLst>
                <a:tab pos="225425" algn="l"/>
              </a:tabLst>
            </a:pPr>
            <a:r>
              <a:rPr lang="en-US" sz="1400" b="1" dirty="0" smtClean="0">
                <a:solidFill>
                  <a:prstClr val="black"/>
                </a:solidFill>
                <a:latin typeface="Arial" pitchFamily="34" charset="0"/>
                <a:cs typeface="Arial" pitchFamily="34" charset="0"/>
              </a:rPr>
              <a:t>Phase 2: </a:t>
            </a:r>
            <a:r>
              <a:rPr lang="en-US" sz="1400" dirty="0">
                <a:solidFill>
                  <a:prstClr val="black"/>
                </a:solidFill>
                <a:latin typeface="Arial" pitchFamily="34" charset="0"/>
                <a:cs typeface="Arial" pitchFamily="34" charset="0"/>
              </a:rPr>
              <a:t>Focus on CO</a:t>
            </a:r>
            <a:r>
              <a:rPr lang="en-US" sz="1400" baseline="-25000" dirty="0">
                <a:solidFill>
                  <a:prstClr val="black"/>
                </a:solidFill>
                <a:latin typeface="Arial" panose="020B0604020202020204" pitchFamily="34" charset="0"/>
                <a:cs typeface="Arial" panose="020B0604020202020204" pitchFamily="34" charset="0"/>
              </a:rPr>
              <a:t>2 </a:t>
            </a:r>
            <a:r>
              <a:rPr lang="en-US" sz="1400" dirty="0">
                <a:solidFill>
                  <a:prstClr val="black"/>
                </a:solidFill>
                <a:latin typeface="Arial" panose="020B0604020202020204" pitchFamily="34" charset="0"/>
                <a:cs typeface="Arial" panose="020B0604020202020204" pitchFamily="34" charset="0"/>
              </a:rPr>
              <a:t>reduction discovery </a:t>
            </a:r>
            <a:r>
              <a:rPr lang="en-US" sz="1400" dirty="0" smtClean="0">
                <a:solidFill>
                  <a:prstClr val="black"/>
                </a:solidFill>
                <a:latin typeface="Arial" panose="020B0604020202020204" pitchFamily="34" charset="0"/>
                <a:cs typeface="Arial" panose="020B0604020202020204" pitchFamily="34" charset="0"/>
              </a:rPr>
              <a:t>science, funded at $15M per year pending appropriations</a:t>
            </a:r>
          </a:p>
        </p:txBody>
      </p:sp>
      <p:cxnSp>
        <p:nvCxnSpPr>
          <p:cNvPr id="20" name="Straight Connector 19"/>
          <p:cNvCxnSpPr/>
          <p:nvPr/>
        </p:nvCxnSpPr>
        <p:spPr>
          <a:xfrm flipV="1">
            <a:off x="5867400" y="3353964"/>
            <a:ext cx="0" cy="2898648"/>
          </a:xfrm>
          <a:prstGeom prst="line">
            <a:avLst/>
          </a:prstGeom>
          <a:ln w="63500" cmpd="dbl"/>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1529" y="3400075"/>
            <a:ext cx="5701798" cy="2936701"/>
          </a:xfrm>
          <a:prstGeom prst="rect">
            <a:avLst/>
          </a:prstGeom>
          <a:noFill/>
        </p:spPr>
        <p:txBody>
          <a:bodyPr wrap="square" rtlCol="0">
            <a:spAutoFit/>
          </a:bodyPr>
          <a:lstStyle/>
          <a:p>
            <a:pPr>
              <a:spcAft>
                <a:spcPts val="100"/>
              </a:spcAft>
            </a:pPr>
            <a:r>
              <a:rPr lang="en-US" sz="1600" dirty="0">
                <a:solidFill>
                  <a:srgbClr val="106636"/>
                </a:solidFill>
                <a:latin typeface="Arial" panose="020B0604020202020204" pitchFamily="34" charset="0"/>
                <a:cs typeface="Arial" pitchFamily="34" charset="0"/>
              </a:rPr>
              <a:t>Research Accomplishments:</a:t>
            </a:r>
          </a:p>
          <a:p>
            <a:pPr marL="285750" lvl="1" indent="-168275" fontAlgn="base">
              <a:lnSpc>
                <a:spcPct val="98000"/>
              </a:lnSpc>
              <a:spcBef>
                <a:spcPct val="0"/>
              </a:spcBef>
              <a:buFont typeface="Wingdings" pitchFamily="2" charset="2"/>
              <a:buChar char="§"/>
            </a:pPr>
            <a:r>
              <a:rPr lang="en-US" sz="1400" dirty="0" smtClean="0">
                <a:solidFill>
                  <a:prstClr val="black"/>
                </a:solidFill>
                <a:latin typeface="Arial" pitchFamily="34" charset="0"/>
                <a:cs typeface="Arial" pitchFamily="34" charset="0"/>
              </a:rPr>
              <a:t>Developed a stable integrated solar-driven prototype system capable of splitting water to produce hydrogen at &gt;10%  efficiency </a:t>
            </a:r>
          </a:p>
          <a:p>
            <a:pPr marL="285750" lvl="1" indent="-168275" fontAlgn="base">
              <a:lnSpc>
                <a:spcPct val="98000"/>
              </a:lnSpc>
              <a:spcBef>
                <a:spcPct val="0"/>
              </a:spcBef>
              <a:buFont typeface="Wingdings" pitchFamily="2" charset="2"/>
              <a:buChar char="§"/>
            </a:pPr>
            <a:r>
              <a:rPr lang="en-US" sz="1400" dirty="0" smtClean="0">
                <a:solidFill>
                  <a:prstClr val="black"/>
                </a:solidFill>
                <a:latin typeface="Arial" charset="0"/>
              </a:rPr>
              <a:t>Discovered how to protect light-absorbing semiconductors (</a:t>
            </a:r>
            <a:r>
              <a:rPr lang="en-US" sz="1400" i="1" dirty="0" smtClean="0">
                <a:solidFill>
                  <a:prstClr val="black"/>
                </a:solidFill>
                <a:latin typeface="Arial" charset="0"/>
              </a:rPr>
              <a:t>e.g.</a:t>
            </a:r>
            <a:r>
              <a:rPr lang="en-US" sz="1400" dirty="0" smtClean="0">
                <a:solidFill>
                  <a:prstClr val="black"/>
                </a:solidFill>
                <a:latin typeface="Arial" charset="0"/>
              </a:rPr>
              <a:t> Si, GaAs) from corrosion in basic aqueous solutions while still maintaining excellent electrical charge conduction</a:t>
            </a:r>
            <a:endParaRPr lang="en-US" sz="1400" dirty="0" smtClean="0">
              <a:solidFill>
                <a:prstClr val="black"/>
              </a:solidFill>
              <a:latin typeface="Arial" pitchFamily="34" charset="0"/>
              <a:cs typeface="Arial" pitchFamily="34" charset="0"/>
            </a:endParaRPr>
          </a:p>
          <a:p>
            <a:pPr marL="285750" indent="-168275" fontAlgn="base">
              <a:lnSpc>
                <a:spcPct val="98000"/>
              </a:lnSpc>
              <a:spcBef>
                <a:spcPct val="0"/>
              </a:spcBef>
              <a:buFont typeface="Wingdings" pitchFamily="2" charset="2"/>
              <a:buChar char="§"/>
            </a:pPr>
            <a:r>
              <a:rPr lang="en-US" sz="1400" dirty="0" smtClean="0">
                <a:solidFill>
                  <a:prstClr val="black"/>
                </a:solidFill>
                <a:latin typeface="Arial" pitchFamily="34" charset="0"/>
                <a:cs typeface="Arial" pitchFamily="34" charset="0"/>
              </a:rPr>
              <a:t>Developed novel high throughput capabilities to prepare and screen light absorbers and </a:t>
            </a:r>
            <a:r>
              <a:rPr lang="en-US" sz="1400" dirty="0" err="1" smtClean="0">
                <a:solidFill>
                  <a:prstClr val="black"/>
                </a:solidFill>
                <a:latin typeface="Arial" pitchFamily="34" charset="0"/>
                <a:cs typeface="Arial" pitchFamily="34" charset="0"/>
              </a:rPr>
              <a:t>electrocatalysts</a:t>
            </a:r>
            <a:r>
              <a:rPr lang="en-US" sz="1400" dirty="0" smtClean="0">
                <a:solidFill>
                  <a:prstClr val="black"/>
                </a:solidFill>
                <a:latin typeface="Arial" pitchFamily="34" charset="0"/>
                <a:cs typeface="Arial" pitchFamily="34" charset="0"/>
              </a:rPr>
              <a:t>; characterized activity of various materials with throughput of &gt;10,000 prioritized samples/day</a:t>
            </a:r>
          </a:p>
          <a:p>
            <a:pPr marL="285750" indent="-168275" fontAlgn="base">
              <a:lnSpc>
                <a:spcPct val="98000"/>
              </a:lnSpc>
              <a:spcBef>
                <a:spcPct val="0"/>
              </a:spcBef>
              <a:buFont typeface="Wingdings" pitchFamily="2" charset="2"/>
              <a:buChar char="§"/>
            </a:pPr>
            <a:r>
              <a:rPr lang="en-US" sz="1400" dirty="0" smtClean="0">
                <a:solidFill>
                  <a:prstClr val="black"/>
                </a:solidFill>
                <a:latin typeface="Arial" pitchFamily="34" charset="0"/>
                <a:cs typeface="Arial" pitchFamily="34" charset="0"/>
              </a:rPr>
              <a:t>Discovered new earth-abundant catalysts for splitting water</a:t>
            </a:r>
          </a:p>
          <a:p>
            <a:pPr marL="285750" indent="-168275" fontAlgn="base">
              <a:lnSpc>
                <a:spcPct val="98000"/>
              </a:lnSpc>
              <a:spcBef>
                <a:spcPct val="0"/>
              </a:spcBef>
              <a:buFont typeface="Wingdings" pitchFamily="2" charset="2"/>
              <a:buChar char="§"/>
            </a:pPr>
            <a:r>
              <a:rPr lang="en-US" sz="1400" dirty="0" smtClean="0">
                <a:solidFill>
                  <a:prstClr val="black"/>
                </a:solidFill>
                <a:latin typeface="Arial" pitchFamily="34" charset="0"/>
                <a:cs typeface="Arial" pitchFamily="34" charset="0"/>
              </a:rPr>
              <a:t>Established benchmarking capabilities to compare large quantities of catalysts and light absorbers</a:t>
            </a:r>
            <a:endParaRPr lang="en-US" sz="1400" dirty="0">
              <a:solidFill>
                <a:prstClr val="black"/>
              </a:solidFill>
              <a:latin typeface="Arial" pitchFamily="34" charset="0"/>
              <a:cs typeface="Arial" pitchFamily="34" charset="0"/>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8998" y="3559934"/>
            <a:ext cx="2222930" cy="2688466"/>
          </a:xfrm>
          <a:prstGeom prst="rect">
            <a:avLst/>
          </a:prstGeom>
        </p:spPr>
      </p:pic>
      <p:sp>
        <p:nvSpPr>
          <p:cNvPr id="17" name="TextBox 16"/>
          <p:cNvSpPr txBox="1"/>
          <p:nvPr/>
        </p:nvSpPr>
        <p:spPr>
          <a:xfrm>
            <a:off x="335697" y="2722226"/>
            <a:ext cx="3399845" cy="644985"/>
          </a:xfrm>
          <a:prstGeom prst="rect">
            <a:avLst/>
          </a:prstGeom>
          <a:noFill/>
        </p:spPr>
        <p:txBody>
          <a:bodyPr wrap="square" rtlCol="0">
            <a:spAutoFit/>
          </a:bodyPr>
          <a:lstStyle/>
          <a:p>
            <a:pPr fontAlgn="base">
              <a:lnSpc>
                <a:spcPct val="114000"/>
              </a:lnSpc>
              <a:spcBef>
                <a:spcPct val="0"/>
              </a:spcBef>
              <a:spcAft>
                <a:spcPct val="0"/>
              </a:spcAft>
            </a:pPr>
            <a:r>
              <a:rPr lang="en-US" sz="1050" dirty="0" smtClean="0">
                <a:solidFill>
                  <a:prstClr val="black"/>
                </a:solidFill>
                <a:latin typeface="Arial" pitchFamily="34" charset="0"/>
                <a:cs typeface="Arial" pitchFamily="34" charset="0"/>
              </a:rPr>
              <a:t>Illustration of integrated solar-driven prototype with protected </a:t>
            </a:r>
            <a:r>
              <a:rPr lang="en-US" sz="1050" dirty="0" err="1" smtClean="0">
                <a:solidFill>
                  <a:prstClr val="black"/>
                </a:solidFill>
                <a:latin typeface="Arial" pitchFamily="34" charset="0"/>
                <a:cs typeface="Arial" pitchFamily="34" charset="0"/>
              </a:rPr>
              <a:t>photoelectrochemical</a:t>
            </a:r>
            <a:r>
              <a:rPr lang="en-US" sz="1050" dirty="0" smtClean="0">
                <a:solidFill>
                  <a:prstClr val="black"/>
                </a:solidFill>
                <a:latin typeface="Arial" pitchFamily="34" charset="0"/>
                <a:cs typeface="Arial" pitchFamily="34" charset="0"/>
              </a:rPr>
              <a:t> assembly coupled with oxygen and hydrogen evolution reaction catalysts </a:t>
            </a:r>
            <a:endParaRPr lang="en-US" sz="1050" i="1" dirty="0">
              <a:solidFill>
                <a:prstClr val="black"/>
              </a:solidFill>
              <a:latin typeface="Arial" pitchFamily="34" charset="0"/>
              <a:cs typeface="Arial" pitchFamily="34" charset="0"/>
            </a:endParaRPr>
          </a:p>
        </p:txBody>
      </p:sp>
      <p:pic>
        <p:nvPicPr>
          <p:cNvPr id="21" name="Picture 20" descr="Photoanode - FINAL IMAGE X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217" y="813482"/>
            <a:ext cx="3383280" cy="1903095"/>
          </a:xfrm>
          <a:prstGeom prst="rect">
            <a:avLst/>
          </a:prstGeom>
        </p:spPr>
      </p:pic>
    </p:spTree>
    <p:extLst>
      <p:ext uri="{BB962C8B-B14F-4D97-AF65-F5344CB8AC3E}">
        <p14:creationId xmlns:p14="http://schemas.microsoft.com/office/powerpoint/2010/main" val="39445961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Chemical Transformations (CT) Team</a:t>
            </a:r>
            <a:endParaRPr lang="en-US"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pPr>
              <a:defRPr/>
            </a:pPr>
            <a:fld id="{EB359BC1-455F-4648-9835-692DA59A25C2}" type="slidenum">
              <a:rPr lang="en-US" smtClean="0"/>
              <a:pPr>
                <a:defRPr/>
              </a:pPr>
              <a:t>32</a:t>
            </a:fld>
            <a:endParaRPr lang="en-US"/>
          </a:p>
        </p:txBody>
      </p:sp>
      <p:grpSp>
        <p:nvGrpSpPr>
          <p:cNvPr id="38" name="Group 37"/>
          <p:cNvGrpSpPr/>
          <p:nvPr/>
        </p:nvGrpSpPr>
        <p:grpSpPr>
          <a:xfrm>
            <a:off x="2209800" y="1066800"/>
            <a:ext cx="4566221" cy="4357296"/>
            <a:chOff x="2438400" y="1219200"/>
            <a:chExt cx="4566221" cy="4357296"/>
          </a:xfrm>
        </p:grpSpPr>
        <p:pic>
          <p:nvPicPr>
            <p:cNvPr id="5" name="Picture 4" descr="BES_Org_Chart(3).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38400" y="1219200"/>
              <a:ext cx="4495800" cy="4357296"/>
            </a:xfrm>
            <a:prstGeom prst="rect">
              <a:avLst/>
            </a:prstGeom>
          </p:spPr>
        </p:pic>
        <p:sp>
          <p:nvSpPr>
            <p:cNvPr id="6" name="Rectangle 5"/>
            <p:cNvSpPr/>
            <p:nvPr/>
          </p:nvSpPr>
          <p:spPr>
            <a:xfrm>
              <a:off x="5484876" y="1224208"/>
              <a:ext cx="1347216" cy="4212333"/>
            </a:xfrm>
            <a:prstGeom prst="rect">
              <a:avLst/>
            </a:prstGeom>
            <a:solidFill>
              <a:schemeClr val="bg1"/>
            </a:solid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nvGrpSpPr>
            <p:cNvPr id="37" name="Group 36"/>
            <p:cNvGrpSpPr/>
            <p:nvPr/>
          </p:nvGrpSpPr>
          <p:grpSpPr>
            <a:xfrm>
              <a:off x="5312346" y="1255992"/>
              <a:ext cx="1692275" cy="4148763"/>
              <a:chOff x="7032625" y="1282770"/>
              <a:chExt cx="1692275" cy="4148763"/>
            </a:xfrm>
            <a:noFill/>
          </p:grpSpPr>
          <p:sp>
            <p:nvSpPr>
              <p:cNvPr id="4" name="Rectangle 3"/>
              <p:cNvSpPr/>
              <p:nvPr/>
            </p:nvSpPr>
            <p:spPr>
              <a:xfrm>
                <a:off x="7239000" y="1282770"/>
                <a:ext cx="1295400" cy="414876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239000" y="1851378"/>
                <a:ext cx="12954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2232378"/>
                <a:ext cx="12954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39000" y="2460978"/>
                <a:ext cx="12954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23125" y="3146778"/>
                <a:ext cx="12954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39000" y="3886200"/>
                <a:ext cx="12954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39000" y="4670778"/>
                <a:ext cx="12954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9000" y="4823178"/>
                <a:ext cx="12954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23125" y="3220773"/>
                <a:ext cx="12954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39000" y="4061178"/>
                <a:ext cx="129540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86700" y="2232378"/>
                <a:ext cx="0" cy="2286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86700" y="3146777"/>
                <a:ext cx="1" cy="76201"/>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86700" y="3883378"/>
                <a:ext cx="0" cy="177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86700" y="4670778"/>
                <a:ext cx="0" cy="1524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07250" y="1282770"/>
                <a:ext cx="1327150" cy="446276"/>
              </a:xfrm>
              <a:prstGeom prst="rect">
                <a:avLst/>
              </a:prstGeom>
              <a:grpFill/>
            </p:spPr>
            <p:txBody>
              <a:bodyPr wrap="square" rtlCol="0">
                <a:spAutoFit/>
              </a:bodyPr>
              <a:lstStyle/>
              <a:p>
                <a:pPr algn="ctr"/>
                <a:r>
                  <a:rPr lang="en-US" sz="1150" b="1" dirty="0" smtClean="0">
                    <a:latin typeface="Arial Narrow" panose="020B0606020202030204" pitchFamily="34" charset="0"/>
                  </a:rPr>
                  <a:t>Chemical Transformations</a:t>
                </a:r>
                <a:endParaRPr lang="en-US" sz="1150" b="1" dirty="0">
                  <a:latin typeface="Arial Narrow" panose="020B0606020202030204" pitchFamily="34" charset="0"/>
                </a:endParaRPr>
              </a:p>
            </p:txBody>
          </p:sp>
          <p:sp>
            <p:nvSpPr>
              <p:cNvPr id="29" name="TextBox 28"/>
              <p:cNvSpPr txBox="1"/>
              <p:nvPr/>
            </p:nvSpPr>
            <p:spPr>
              <a:xfrm>
                <a:off x="7423150" y="1800579"/>
                <a:ext cx="1143000" cy="430887"/>
              </a:xfrm>
              <a:prstGeom prst="rect">
                <a:avLst/>
              </a:prstGeom>
              <a:grpFill/>
            </p:spPr>
            <p:txBody>
              <a:bodyPr wrap="square" rtlCol="0">
                <a:spAutoFit/>
              </a:bodyPr>
              <a:lstStyle/>
              <a:p>
                <a:r>
                  <a:rPr lang="en-US" sz="1100" b="1" dirty="0" smtClean="0">
                    <a:solidFill>
                      <a:srgbClr val="192979"/>
                    </a:solidFill>
                    <a:latin typeface="Arial Narrow" panose="020B0606020202030204" pitchFamily="34" charset="0"/>
                  </a:rPr>
                  <a:t>Raul Miranda</a:t>
                </a:r>
              </a:p>
              <a:p>
                <a:r>
                  <a:rPr lang="en-US" sz="1100" b="1" dirty="0" smtClean="0">
                    <a:solidFill>
                      <a:srgbClr val="192979"/>
                    </a:solidFill>
                    <a:latin typeface="Arial Narrow" panose="020B0606020202030204" pitchFamily="34" charset="0"/>
                  </a:rPr>
                  <a:t>Vacant, P.A.</a:t>
                </a:r>
              </a:p>
            </p:txBody>
          </p:sp>
          <p:sp>
            <p:nvSpPr>
              <p:cNvPr id="30" name="TextBox 29"/>
              <p:cNvSpPr txBox="1"/>
              <p:nvPr/>
            </p:nvSpPr>
            <p:spPr>
              <a:xfrm>
                <a:off x="7032625" y="2397976"/>
                <a:ext cx="1676400" cy="800219"/>
              </a:xfrm>
              <a:prstGeom prst="rect">
                <a:avLst/>
              </a:prstGeom>
              <a:grpFill/>
            </p:spPr>
            <p:txBody>
              <a:bodyPr wrap="square" rtlCol="0">
                <a:spAutoFit/>
              </a:bodyPr>
              <a:lstStyle/>
              <a:p>
                <a:pPr algn="ctr"/>
                <a:r>
                  <a:rPr lang="en-US" sz="1150" b="1" dirty="0" smtClean="0">
                    <a:latin typeface="Arial Narrow" panose="020B0606020202030204" pitchFamily="34" charset="0"/>
                  </a:rPr>
                  <a:t>Catalysis Science</a:t>
                </a:r>
              </a:p>
              <a:p>
                <a:pPr algn="ctr"/>
                <a:r>
                  <a:rPr lang="en-US" sz="1100" b="1" dirty="0" smtClean="0">
                    <a:solidFill>
                      <a:srgbClr val="192979"/>
                    </a:solidFill>
                    <a:latin typeface="Arial Narrow" panose="020B0606020202030204" pitchFamily="34" charset="0"/>
                  </a:rPr>
                  <a:t>Viviane Schwartz</a:t>
                </a:r>
              </a:p>
              <a:p>
                <a:pPr algn="ctr"/>
                <a:r>
                  <a:rPr lang="en-US" sz="1100" b="1" dirty="0" smtClean="0">
                    <a:solidFill>
                      <a:srgbClr val="192979"/>
                    </a:solidFill>
                    <a:latin typeface="Arial Narrow" panose="020B0606020202030204" pitchFamily="34" charset="0"/>
                  </a:rPr>
                  <a:t>Charles Peden, IPA</a:t>
                </a:r>
              </a:p>
              <a:p>
                <a:pPr algn="ctr"/>
                <a:r>
                  <a:rPr lang="en-US" sz="1100" b="1" dirty="0" smtClean="0">
                    <a:solidFill>
                      <a:srgbClr val="192979"/>
                    </a:solidFill>
                    <a:latin typeface="Arial Narrow" panose="020B0606020202030204" pitchFamily="34" charset="0"/>
                  </a:rPr>
                  <a:t>Vacant</a:t>
                </a:r>
              </a:p>
            </p:txBody>
          </p:sp>
          <p:sp>
            <p:nvSpPr>
              <p:cNvPr id="33" name="TextBox 32"/>
              <p:cNvSpPr txBox="1"/>
              <p:nvPr/>
            </p:nvSpPr>
            <p:spPr>
              <a:xfrm>
                <a:off x="7048500" y="3192054"/>
                <a:ext cx="1676400" cy="615553"/>
              </a:xfrm>
              <a:prstGeom prst="rect">
                <a:avLst/>
              </a:prstGeom>
              <a:grpFill/>
            </p:spPr>
            <p:txBody>
              <a:bodyPr wrap="square" rtlCol="0">
                <a:spAutoFit/>
              </a:bodyPr>
              <a:lstStyle/>
              <a:p>
                <a:pPr algn="ctr"/>
                <a:r>
                  <a:rPr lang="en-US" sz="1150" b="1" dirty="0" smtClean="0">
                    <a:latin typeface="Arial Narrow" panose="020B0606020202030204" pitchFamily="34" charset="0"/>
                  </a:rPr>
                  <a:t>Separations and</a:t>
                </a:r>
              </a:p>
              <a:p>
                <a:pPr algn="ctr"/>
                <a:r>
                  <a:rPr lang="en-US" sz="1150" b="1" dirty="0" smtClean="0">
                    <a:latin typeface="Arial Narrow" panose="020B0606020202030204" pitchFamily="34" charset="0"/>
                  </a:rPr>
                  <a:t>Analysis</a:t>
                </a:r>
                <a:endParaRPr lang="en-US" sz="1100" b="1" dirty="0" smtClean="0">
                  <a:latin typeface="Arial Narrow" panose="020B0606020202030204" pitchFamily="34" charset="0"/>
                </a:endParaRPr>
              </a:p>
              <a:p>
                <a:pPr algn="ctr"/>
                <a:r>
                  <a:rPr lang="en-US" sz="1100" b="1" dirty="0" smtClean="0">
                    <a:solidFill>
                      <a:srgbClr val="192979"/>
                    </a:solidFill>
                    <a:latin typeface="Arial Narrow" panose="020B0606020202030204" pitchFamily="34" charset="0"/>
                  </a:rPr>
                  <a:t>Philip Wilk, Acting PM</a:t>
                </a:r>
              </a:p>
            </p:txBody>
          </p:sp>
          <p:sp>
            <p:nvSpPr>
              <p:cNvPr id="34" name="TextBox 33"/>
              <p:cNvSpPr txBox="1"/>
              <p:nvPr/>
            </p:nvSpPr>
            <p:spPr>
              <a:xfrm>
                <a:off x="7048500" y="4032646"/>
                <a:ext cx="1676400" cy="615553"/>
              </a:xfrm>
              <a:prstGeom prst="rect">
                <a:avLst/>
              </a:prstGeom>
              <a:grpFill/>
            </p:spPr>
            <p:txBody>
              <a:bodyPr wrap="square" rtlCol="0">
                <a:spAutoFit/>
              </a:bodyPr>
              <a:lstStyle/>
              <a:p>
                <a:pPr algn="ctr"/>
                <a:r>
                  <a:rPr lang="en-US" sz="1150" b="1" dirty="0" smtClean="0">
                    <a:latin typeface="Arial Narrow" panose="020B0606020202030204" pitchFamily="34" charset="0"/>
                  </a:rPr>
                  <a:t>Heavy Element</a:t>
                </a:r>
              </a:p>
              <a:p>
                <a:pPr algn="ctr"/>
                <a:r>
                  <a:rPr lang="en-US" sz="1150" b="1" dirty="0" smtClean="0">
                    <a:latin typeface="Arial Narrow" panose="020B0606020202030204" pitchFamily="34" charset="0"/>
                  </a:rPr>
                  <a:t>Chemistry</a:t>
                </a:r>
                <a:endParaRPr lang="en-US" sz="1100" b="1" dirty="0" smtClean="0">
                  <a:latin typeface="Arial Narrow" panose="020B0606020202030204" pitchFamily="34" charset="0"/>
                </a:endParaRPr>
              </a:p>
              <a:p>
                <a:pPr algn="ctr"/>
                <a:r>
                  <a:rPr lang="en-US" sz="1100" b="1" dirty="0" smtClean="0">
                    <a:solidFill>
                      <a:srgbClr val="192979"/>
                    </a:solidFill>
                    <a:latin typeface="Arial Narrow" panose="020B0606020202030204" pitchFamily="34" charset="0"/>
                  </a:rPr>
                  <a:t>Philip Wilk</a:t>
                </a:r>
              </a:p>
            </p:txBody>
          </p:sp>
          <p:sp>
            <p:nvSpPr>
              <p:cNvPr id="35" name="TextBox 34"/>
              <p:cNvSpPr txBox="1"/>
              <p:nvPr/>
            </p:nvSpPr>
            <p:spPr>
              <a:xfrm>
                <a:off x="7032625" y="4871401"/>
                <a:ext cx="1676400" cy="438582"/>
              </a:xfrm>
              <a:prstGeom prst="rect">
                <a:avLst/>
              </a:prstGeom>
              <a:grpFill/>
            </p:spPr>
            <p:txBody>
              <a:bodyPr wrap="square" rtlCol="0">
                <a:spAutoFit/>
              </a:bodyPr>
              <a:lstStyle/>
              <a:p>
                <a:pPr algn="ctr"/>
                <a:r>
                  <a:rPr lang="en-US" sz="1150" b="1" dirty="0" smtClean="0">
                    <a:latin typeface="Arial Narrow" panose="020B0606020202030204" pitchFamily="34" charset="0"/>
                  </a:rPr>
                  <a:t>Geosciences</a:t>
                </a:r>
                <a:endParaRPr lang="en-US" sz="1100" b="1" dirty="0" smtClean="0">
                  <a:latin typeface="Arial Narrow" panose="020B0606020202030204" pitchFamily="34" charset="0"/>
                </a:endParaRPr>
              </a:p>
              <a:p>
                <a:pPr algn="ctr"/>
                <a:r>
                  <a:rPr lang="en-US" sz="1100" b="1" dirty="0" smtClean="0">
                    <a:solidFill>
                      <a:srgbClr val="192979"/>
                    </a:solidFill>
                    <a:latin typeface="Arial Narrow" panose="020B0606020202030204" pitchFamily="34" charset="0"/>
                  </a:rPr>
                  <a:t>James Rustad</a:t>
                </a:r>
              </a:p>
            </p:txBody>
          </p:sp>
        </p:grpSp>
      </p:grpSp>
      <p:sp>
        <p:nvSpPr>
          <p:cNvPr id="31" name="TextBox 30"/>
          <p:cNvSpPr txBox="1"/>
          <p:nvPr/>
        </p:nvSpPr>
        <p:spPr>
          <a:xfrm>
            <a:off x="6705600" y="2321268"/>
            <a:ext cx="1371600" cy="646331"/>
          </a:xfrm>
          <a:prstGeom prst="rect">
            <a:avLst/>
          </a:prstGeom>
          <a:solidFill>
            <a:srgbClr val="FFFF99"/>
          </a:solidFill>
        </p:spPr>
        <p:txBody>
          <a:bodyPr wrap="square" rtlCol="0">
            <a:spAutoFit/>
          </a:bodyPr>
          <a:lstStyle/>
          <a:p>
            <a:r>
              <a:rPr lang="en-US" sz="1200" dirty="0" smtClean="0"/>
              <a:t>130 active projects</a:t>
            </a:r>
          </a:p>
          <a:p>
            <a:r>
              <a:rPr lang="en-US" sz="1200" dirty="0" smtClean="0"/>
              <a:t>$42M</a:t>
            </a:r>
          </a:p>
          <a:p>
            <a:r>
              <a:rPr lang="en-US" sz="1200" dirty="0" smtClean="0"/>
              <a:t>50% national lab</a:t>
            </a:r>
            <a:endParaRPr lang="en-US" sz="1200" dirty="0"/>
          </a:p>
        </p:txBody>
      </p:sp>
      <p:sp>
        <p:nvSpPr>
          <p:cNvPr id="36" name="TextBox 35"/>
          <p:cNvSpPr txBox="1"/>
          <p:nvPr/>
        </p:nvSpPr>
        <p:spPr>
          <a:xfrm>
            <a:off x="6705599" y="3041385"/>
            <a:ext cx="1333833" cy="646331"/>
          </a:xfrm>
          <a:prstGeom prst="rect">
            <a:avLst/>
          </a:prstGeom>
          <a:solidFill>
            <a:srgbClr val="FFFF99"/>
          </a:solidFill>
        </p:spPr>
        <p:txBody>
          <a:bodyPr wrap="square" rtlCol="0">
            <a:spAutoFit/>
          </a:bodyPr>
          <a:lstStyle/>
          <a:p>
            <a:r>
              <a:rPr lang="en-US" sz="1200" dirty="0" smtClean="0"/>
              <a:t>40 active projects</a:t>
            </a:r>
          </a:p>
          <a:p>
            <a:r>
              <a:rPr lang="en-US" sz="1200" dirty="0" smtClean="0"/>
              <a:t>$12M</a:t>
            </a:r>
          </a:p>
          <a:p>
            <a:r>
              <a:rPr lang="en-US" sz="1200" dirty="0" smtClean="0"/>
              <a:t>45% national lab</a:t>
            </a:r>
            <a:endParaRPr lang="en-US" sz="1200" dirty="0"/>
          </a:p>
        </p:txBody>
      </p:sp>
      <p:sp>
        <p:nvSpPr>
          <p:cNvPr id="40" name="TextBox 39"/>
          <p:cNvSpPr txBox="1"/>
          <p:nvPr/>
        </p:nvSpPr>
        <p:spPr>
          <a:xfrm>
            <a:off x="6737351" y="3883466"/>
            <a:ext cx="1302082" cy="646331"/>
          </a:xfrm>
          <a:prstGeom prst="rect">
            <a:avLst/>
          </a:prstGeom>
          <a:solidFill>
            <a:srgbClr val="FFFF99"/>
          </a:solidFill>
        </p:spPr>
        <p:txBody>
          <a:bodyPr wrap="square" rtlCol="0">
            <a:spAutoFit/>
          </a:bodyPr>
          <a:lstStyle/>
          <a:p>
            <a:r>
              <a:rPr lang="en-US" sz="1200" dirty="0" smtClean="0"/>
              <a:t>30 active projects</a:t>
            </a:r>
          </a:p>
          <a:p>
            <a:r>
              <a:rPr lang="en-US" sz="1200" dirty="0" smtClean="0"/>
              <a:t>$11M</a:t>
            </a:r>
          </a:p>
          <a:p>
            <a:r>
              <a:rPr lang="en-US" sz="1200" dirty="0" smtClean="0"/>
              <a:t>75% national lab</a:t>
            </a:r>
            <a:endParaRPr lang="en-US" sz="1200" dirty="0"/>
          </a:p>
        </p:txBody>
      </p:sp>
      <p:sp>
        <p:nvSpPr>
          <p:cNvPr id="41" name="TextBox 40"/>
          <p:cNvSpPr txBox="1"/>
          <p:nvPr/>
        </p:nvSpPr>
        <p:spPr>
          <a:xfrm>
            <a:off x="6767833" y="4644001"/>
            <a:ext cx="1309367" cy="646331"/>
          </a:xfrm>
          <a:prstGeom prst="rect">
            <a:avLst/>
          </a:prstGeom>
          <a:solidFill>
            <a:srgbClr val="FFFF99"/>
          </a:solidFill>
        </p:spPr>
        <p:txBody>
          <a:bodyPr wrap="square" rtlCol="0">
            <a:spAutoFit/>
          </a:bodyPr>
          <a:lstStyle/>
          <a:p>
            <a:r>
              <a:rPr lang="en-US" sz="1200" dirty="0" smtClean="0"/>
              <a:t>80 active projects</a:t>
            </a:r>
          </a:p>
          <a:p>
            <a:r>
              <a:rPr lang="en-US" sz="1200" dirty="0" smtClean="0"/>
              <a:t>$20M</a:t>
            </a:r>
          </a:p>
          <a:p>
            <a:r>
              <a:rPr lang="en-US" sz="1200" dirty="0" smtClean="0"/>
              <a:t>50% national lab</a:t>
            </a:r>
            <a:endParaRPr lang="en-US" sz="1200" dirty="0"/>
          </a:p>
        </p:txBody>
      </p:sp>
    </p:spTree>
    <p:extLst>
      <p:ext uri="{BB962C8B-B14F-4D97-AF65-F5344CB8AC3E}">
        <p14:creationId xmlns:p14="http://schemas.microsoft.com/office/powerpoint/2010/main" val="1379252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064251" y="1935817"/>
            <a:ext cx="2946977" cy="301599"/>
          </a:xfrm>
          <a:prstGeom prst="rect">
            <a:avLst/>
          </a:prstGeom>
          <a:noFill/>
          <a:ln w="38100">
            <a:noFill/>
            <a:miter lim="800000"/>
            <a:headEnd/>
            <a:tailEnd/>
          </a:ln>
          <a:effectLst/>
        </p:spPr>
        <p:txBody>
          <a:bodyPr lIns="91418" tIns="45709" rIns="91418" bIns="45709">
            <a:spAutoFit/>
          </a:bodyPr>
          <a:lstStyle/>
          <a:p>
            <a:pPr marL="170955" indent="-170955" defTabSz="914608">
              <a:lnSpc>
                <a:spcPct val="85000"/>
              </a:lnSpc>
              <a:spcBef>
                <a:spcPct val="40000"/>
              </a:spcBef>
            </a:pPr>
            <a:r>
              <a:rPr lang="en-US" altLang="ja-JP" sz="1600" dirty="0">
                <a:latin typeface="Arial Narrow" pitchFamily="34" charset="0"/>
                <a:ea typeface="ＭＳ Ｐゴシック" pitchFamily="1" charset="-128"/>
              </a:rPr>
              <a:t>	</a:t>
            </a:r>
            <a:endParaRPr lang="en-US" sz="1600" dirty="0">
              <a:latin typeface="Arial Narrow" pitchFamily="34" charset="0"/>
            </a:endParaRPr>
          </a:p>
        </p:txBody>
      </p:sp>
      <p:sp>
        <p:nvSpPr>
          <p:cNvPr id="4" name="Rectangle 3"/>
          <p:cNvSpPr>
            <a:spLocks noChangeArrowheads="1"/>
          </p:cNvSpPr>
          <p:nvPr/>
        </p:nvSpPr>
        <p:spPr bwMode="auto">
          <a:xfrm>
            <a:off x="685800" y="4267200"/>
            <a:ext cx="3278187" cy="275446"/>
          </a:xfrm>
          <a:prstGeom prst="rect">
            <a:avLst/>
          </a:prstGeom>
          <a:noFill/>
          <a:ln w="9525">
            <a:noFill/>
            <a:miter lim="800000"/>
            <a:headEnd/>
            <a:tailEnd/>
          </a:ln>
          <a:effectLst/>
        </p:spPr>
        <p:txBody>
          <a:bodyPr lIns="91426" tIns="45713" rIns="91426" bIns="45713">
            <a:spAutoFit/>
          </a:bodyPr>
          <a:lstStyle/>
          <a:p>
            <a:pPr>
              <a:lnSpc>
                <a:spcPct val="85000"/>
              </a:lnSpc>
            </a:pPr>
            <a:endParaRPr lang="en-US" sz="1400">
              <a:latin typeface="Arial Narrow" pitchFamily="34" charset="0"/>
            </a:endParaRPr>
          </a:p>
        </p:txBody>
      </p:sp>
      <p:sp>
        <p:nvSpPr>
          <p:cNvPr id="5" name="Text Box 4"/>
          <p:cNvSpPr txBox="1">
            <a:spLocks noChangeArrowheads="1"/>
          </p:cNvSpPr>
          <p:nvPr/>
        </p:nvSpPr>
        <p:spPr bwMode="auto">
          <a:xfrm>
            <a:off x="313946" y="762000"/>
            <a:ext cx="8522366" cy="707872"/>
          </a:xfrm>
          <a:prstGeom prst="rect">
            <a:avLst/>
          </a:prstGeom>
          <a:solidFill>
            <a:srgbClr val="FFFF99"/>
          </a:solidFill>
          <a:ln w="9525">
            <a:noFill/>
            <a:miter lim="800000"/>
            <a:headEnd/>
            <a:tailEnd/>
          </a:ln>
          <a:effectLst/>
        </p:spPr>
        <p:txBody>
          <a:bodyPr wrap="square" lIns="91426" tIns="45713" rIns="91426" bIns="45713">
            <a:spAutoFit/>
          </a:bodyPr>
          <a:lstStyle/>
          <a:p>
            <a:pPr algn="ctr"/>
            <a:r>
              <a:rPr lang="en-US" sz="2000" b="1" dirty="0">
                <a:solidFill>
                  <a:prstClr val="black"/>
                </a:solidFill>
                <a:latin typeface="Arial" panose="020B0604020202020204" pitchFamily="34" charset="0"/>
                <a:cs typeface="Arial" panose="020B0604020202020204" pitchFamily="34" charset="0"/>
              </a:rPr>
              <a:t>Understanding and controlling the stabilization, transport, and chemical conversion of matter</a:t>
            </a:r>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Chemical Transformations: Programs</a:t>
            </a:r>
            <a:endParaRPr lang="en-US" b="1" dirty="0">
              <a:effectLst>
                <a:outerShdw blurRad="38100" dist="38100" dir="2700000" algn="tl">
                  <a:srgbClr val="000000">
                    <a:alpha val="43137"/>
                  </a:srgbClr>
                </a:outerShdw>
              </a:effectLst>
            </a:endParaRPr>
          </a:p>
        </p:txBody>
      </p:sp>
      <p:sp>
        <p:nvSpPr>
          <p:cNvPr id="6" name="Rectangle 5"/>
          <p:cNvSpPr/>
          <p:nvPr/>
        </p:nvSpPr>
        <p:spPr>
          <a:xfrm>
            <a:off x="534986" y="1485112"/>
            <a:ext cx="8609013" cy="4168834"/>
          </a:xfrm>
          <a:prstGeom prst="rect">
            <a:avLst/>
          </a:prstGeom>
        </p:spPr>
        <p:txBody>
          <a:bodyPr wrap="square">
            <a:spAutoFit/>
          </a:bodyPr>
          <a:lstStyle/>
          <a:p>
            <a:pPr marL="285710" indent="-285710" defTabSz="818815" fontAlgn="base">
              <a:lnSpc>
                <a:spcPct val="95000"/>
              </a:lnSpc>
              <a:spcAft>
                <a:spcPts val="600"/>
              </a:spcAft>
              <a:buClr>
                <a:srgbClr val="106636"/>
              </a:buClr>
              <a:buFont typeface="Arial" panose="020B0604020202020204" pitchFamily="34" charset="0"/>
              <a:buChar char="●"/>
              <a:tabLst>
                <a:tab pos="564918" algn="l"/>
              </a:tabLst>
            </a:pPr>
            <a:r>
              <a:rPr lang="en-US" sz="2000" b="1" dirty="0">
                <a:solidFill>
                  <a:srgbClr val="106636"/>
                </a:solidFill>
                <a:latin typeface="Arial" pitchFamily="34" charset="0"/>
                <a:cs typeface="Arial" pitchFamily="34" charset="0"/>
              </a:rPr>
              <a:t>Catalysis Science</a:t>
            </a:r>
          </a:p>
          <a:p>
            <a:pPr lvl="1" defTabSz="818815" fontAlgn="base">
              <a:lnSpc>
                <a:spcPct val="95000"/>
              </a:lnSpc>
              <a:spcAft>
                <a:spcPts val="600"/>
              </a:spcAft>
              <a:buClr>
                <a:srgbClr val="106636"/>
              </a:buClr>
              <a:tabLst>
                <a:tab pos="564918" algn="l"/>
              </a:tabLst>
            </a:pPr>
            <a:r>
              <a:rPr lang="en-US" dirty="0">
                <a:solidFill>
                  <a:prstClr val="black"/>
                </a:solidFill>
                <a:latin typeface="Arial" pitchFamily="34" charset="0"/>
                <a:cs typeface="Arial" pitchFamily="34" charset="0"/>
              </a:rPr>
              <a:t>Mechanisms of clean and efficient synthesis </a:t>
            </a:r>
            <a:r>
              <a:rPr lang="en-US" dirty="0" smtClean="0">
                <a:solidFill>
                  <a:prstClr val="black"/>
                </a:solidFill>
                <a:latin typeface="Arial" pitchFamily="34" charset="0"/>
                <a:cs typeface="Arial" pitchFamily="34" charset="0"/>
              </a:rPr>
              <a:t>and conversion of </a:t>
            </a:r>
            <a:r>
              <a:rPr lang="en-US" dirty="0">
                <a:solidFill>
                  <a:prstClr val="black"/>
                </a:solidFill>
                <a:latin typeface="Arial" pitchFamily="34" charset="0"/>
                <a:cs typeface="Arial" pitchFamily="34" charset="0"/>
              </a:rPr>
              <a:t>fuels and chemicals; synthesis of organic, inorganic, </a:t>
            </a:r>
            <a:r>
              <a:rPr lang="en-US" dirty="0" err="1">
                <a:solidFill>
                  <a:prstClr val="black"/>
                </a:solidFill>
                <a:latin typeface="Arial" pitchFamily="34" charset="0"/>
                <a:cs typeface="Arial" pitchFamily="34" charset="0"/>
              </a:rPr>
              <a:t>nano</a:t>
            </a:r>
            <a:r>
              <a:rPr lang="en-US" dirty="0">
                <a:solidFill>
                  <a:prstClr val="black"/>
                </a:solidFill>
                <a:latin typeface="Arial" pitchFamily="34" charset="0"/>
                <a:cs typeface="Arial" pitchFamily="34" charset="0"/>
              </a:rPr>
              <a:t> and hybrid complex catalysts; surface chemistry, electrochemistry, and bio-inspired processes</a:t>
            </a:r>
          </a:p>
          <a:p>
            <a:pPr marL="285710" lvl="1" indent="-285710" defTabSz="818815" fontAlgn="base">
              <a:lnSpc>
                <a:spcPct val="95000"/>
              </a:lnSpc>
              <a:spcAft>
                <a:spcPts val="600"/>
              </a:spcAft>
              <a:buClr>
                <a:srgbClr val="106636"/>
              </a:buClr>
              <a:buFont typeface="Arial" panose="020B0604020202020204" pitchFamily="34" charset="0"/>
              <a:buChar char="●"/>
              <a:tabLst>
                <a:tab pos="564918" algn="l"/>
              </a:tabLst>
              <a:defRPr/>
            </a:pPr>
            <a:r>
              <a:rPr lang="en-US" sz="2000" b="1" dirty="0">
                <a:solidFill>
                  <a:srgbClr val="106636"/>
                </a:solidFill>
                <a:latin typeface="Arial" pitchFamily="34" charset="0"/>
                <a:cs typeface="Arial" pitchFamily="34" charset="0"/>
              </a:rPr>
              <a:t>Separations and Analysis</a:t>
            </a:r>
          </a:p>
          <a:p>
            <a:pPr marL="457200" lvl="2" defTabSz="818815" fontAlgn="base">
              <a:lnSpc>
                <a:spcPct val="95000"/>
              </a:lnSpc>
              <a:spcAft>
                <a:spcPts val="600"/>
              </a:spcAft>
              <a:buClr>
                <a:srgbClr val="106636"/>
              </a:buClr>
              <a:tabLst>
                <a:tab pos="564918" algn="l"/>
              </a:tabLst>
              <a:defRPr/>
            </a:pPr>
            <a:r>
              <a:rPr lang="en-US" dirty="0">
                <a:solidFill>
                  <a:prstClr val="black"/>
                </a:solidFill>
                <a:latin typeface="Arial" pitchFamily="34" charset="0"/>
                <a:cs typeface="Arial" pitchFamily="34" charset="0"/>
              </a:rPr>
              <a:t>Chemical separations relevant to energy processes; purification of critical materials; selected analytical methods</a:t>
            </a:r>
          </a:p>
          <a:p>
            <a:pPr marL="285710" lvl="1" indent="-285710" defTabSz="818815" fontAlgn="base">
              <a:lnSpc>
                <a:spcPct val="95000"/>
              </a:lnSpc>
              <a:spcAft>
                <a:spcPts val="600"/>
              </a:spcAft>
              <a:buClr>
                <a:srgbClr val="106636"/>
              </a:buClr>
              <a:buFont typeface="Arial" panose="020B0604020202020204" pitchFamily="34" charset="0"/>
              <a:buChar char="●"/>
              <a:tabLst>
                <a:tab pos="564918" algn="l"/>
              </a:tabLst>
              <a:defRPr/>
            </a:pPr>
            <a:r>
              <a:rPr lang="en-US" sz="2000" b="1" dirty="0">
                <a:solidFill>
                  <a:srgbClr val="106636"/>
                </a:solidFill>
                <a:latin typeface="Arial" pitchFamily="34" charset="0"/>
                <a:cs typeface="Arial" pitchFamily="34" charset="0"/>
              </a:rPr>
              <a:t>Heavy Element Chemistry</a:t>
            </a:r>
          </a:p>
          <a:p>
            <a:pPr marL="457135" lvl="1" defTabSz="818815" fontAlgn="base">
              <a:lnSpc>
                <a:spcPct val="95000"/>
              </a:lnSpc>
              <a:spcAft>
                <a:spcPts val="600"/>
              </a:spcAft>
              <a:tabLst>
                <a:tab pos="564918" algn="l"/>
              </a:tabLst>
            </a:pPr>
            <a:r>
              <a:rPr lang="en-US" dirty="0">
                <a:solidFill>
                  <a:prstClr val="black"/>
                </a:solidFill>
                <a:latin typeface="Arial" pitchFamily="34" charset="0"/>
                <a:cs typeface="Arial" pitchFamily="34" charset="0"/>
              </a:rPr>
              <a:t>Spectroscopy, bonding, reactivity and separations of actinides and fission </a:t>
            </a:r>
            <a:r>
              <a:rPr lang="en-US" dirty="0" smtClean="0">
                <a:solidFill>
                  <a:prstClr val="black"/>
                </a:solidFill>
                <a:latin typeface="Arial" pitchFamily="34" charset="0"/>
                <a:cs typeface="Arial" pitchFamily="34" charset="0"/>
              </a:rPr>
              <a:t>products</a:t>
            </a:r>
            <a:endParaRPr lang="en-US" dirty="0">
              <a:solidFill>
                <a:prstClr val="black"/>
              </a:solidFill>
              <a:latin typeface="Arial" pitchFamily="34" charset="0"/>
              <a:cs typeface="Arial" pitchFamily="34" charset="0"/>
            </a:endParaRPr>
          </a:p>
          <a:p>
            <a:pPr marL="285710" lvl="1" indent="-285710" defTabSz="818815" fontAlgn="base">
              <a:lnSpc>
                <a:spcPct val="95000"/>
              </a:lnSpc>
              <a:spcAft>
                <a:spcPts val="600"/>
              </a:spcAft>
              <a:buClr>
                <a:srgbClr val="106636"/>
              </a:buClr>
              <a:buFont typeface="Arial" panose="020B0604020202020204" pitchFamily="34" charset="0"/>
              <a:buChar char="●"/>
              <a:tabLst>
                <a:tab pos="564918" algn="l"/>
              </a:tabLst>
              <a:defRPr/>
            </a:pPr>
            <a:r>
              <a:rPr lang="en-US" sz="2000" b="1" dirty="0" smtClean="0">
                <a:solidFill>
                  <a:srgbClr val="106636"/>
                </a:solidFill>
                <a:latin typeface="Arial" pitchFamily="34" charset="0"/>
                <a:cs typeface="Arial" pitchFamily="34" charset="0"/>
              </a:rPr>
              <a:t>Geosciences</a:t>
            </a:r>
            <a:endParaRPr lang="en-US" sz="2000" b="1" dirty="0">
              <a:solidFill>
                <a:srgbClr val="106636"/>
              </a:solidFill>
              <a:latin typeface="Arial" pitchFamily="34" charset="0"/>
              <a:cs typeface="Arial" pitchFamily="34" charset="0"/>
            </a:endParaRPr>
          </a:p>
          <a:p>
            <a:pPr marL="457135" lvl="1" defTabSz="818815" fontAlgn="base">
              <a:lnSpc>
                <a:spcPct val="95000"/>
              </a:lnSpc>
              <a:spcAft>
                <a:spcPts val="600"/>
              </a:spcAft>
              <a:tabLst>
                <a:tab pos="564918" algn="l"/>
              </a:tabLst>
            </a:pPr>
            <a:r>
              <a:rPr lang="en-US" dirty="0" smtClean="0">
                <a:solidFill>
                  <a:prstClr val="black"/>
                </a:solidFill>
                <a:latin typeface="Arial" pitchFamily="34" charset="0"/>
                <a:cs typeface="Arial" pitchFamily="34" charset="0"/>
              </a:rPr>
              <a:t>Geochemistry </a:t>
            </a:r>
            <a:r>
              <a:rPr lang="en-US" dirty="0">
                <a:solidFill>
                  <a:prstClr val="black"/>
                </a:solidFill>
                <a:latin typeface="Arial" pitchFamily="34" charset="0"/>
                <a:cs typeface="Arial" pitchFamily="34" charset="0"/>
              </a:rPr>
              <a:t>and selected areas of geophysics, including subsurface imaging, mineral-fluid interactions and flow/transport phenomena</a:t>
            </a:r>
          </a:p>
        </p:txBody>
      </p:sp>
      <p:sp>
        <p:nvSpPr>
          <p:cNvPr id="14" name="TextBox 13"/>
          <p:cNvSpPr txBox="1"/>
          <p:nvPr/>
        </p:nvSpPr>
        <p:spPr>
          <a:xfrm>
            <a:off x="685800" y="5753811"/>
            <a:ext cx="7743625" cy="338554"/>
          </a:xfrm>
          <a:prstGeom prst="rect">
            <a:avLst/>
          </a:prstGeom>
          <a:solidFill>
            <a:srgbClr val="FAFFCD"/>
          </a:solidFill>
        </p:spPr>
        <p:txBody>
          <a:bodyPr wrap="square" rtlCol="0">
            <a:spAutoFit/>
          </a:bodyPr>
          <a:lstStyle/>
          <a:p>
            <a:r>
              <a:rPr lang="en-US" sz="1600" b="1" i="1" dirty="0" smtClean="0">
                <a:latin typeface="Arial" panose="020B0604020202020204" pitchFamily="34" charset="0"/>
                <a:cs typeface="Arial" panose="020B0604020202020204" pitchFamily="34" charset="0"/>
              </a:rPr>
              <a:t>Cross-cutting:</a:t>
            </a:r>
            <a:r>
              <a:rPr lang="en-US" sz="1600" b="1" dirty="0" smtClean="0">
                <a:latin typeface="Arial" panose="020B0604020202020204" pitchFamily="34" charset="0"/>
                <a:cs typeface="Arial" panose="020B0604020202020204" pitchFamily="34" charset="0"/>
              </a:rPr>
              <a:t> theory and simulation, synthesis, imaging and characterization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34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820738">
              <a:buClr>
                <a:schemeClr val="tx1"/>
              </a:buClr>
              <a:defRPr/>
            </a:pPr>
            <a:r>
              <a:rPr lang="en-US" b="1" dirty="0">
                <a:effectLst>
                  <a:outerShdw blurRad="38100" dist="38100" dir="2700000" algn="tl">
                    <a:srgbClr val="000000">
                      <a:alpha val="43137"/>
                    </a:srgbClr>
                  </a:outerShdw>
                </a:effectLst>
              </a:rPr>
              <a:t>Chemical </a:t>
            </a:r>
            <a:r>
              <a:rPr lang="en-US" b="1" dirty="0" smtClean="0">
                <a:effectLst>
                  <a:outerShdw blurRad="38100" dist="38100" dir="2700000" algn="tl">
                    <a:srgbClr val="000000">
                      <a:alpha val="43137"/>
                    </a:srgbClr>
                  </a:outerShdw>
                </a:effectLst>
              </a:rPr>
              <a:t>Transformations: Mission</a:t>
            </a:r>
            <a:endParaRPr lang="en-US" b="1" dirty="0">
              <a:effectLst>
                <a:outerShdw blurRad="38100" dist="38100" dir="2700000" algn="tl">
                  <a:srgbClr val="000000">
                    <a:alpha val="43137"/>
                  </a:srgbClr>
                </a:outerShdw>
              </a:effectLst>
            </a:endParaRPr>
          </a:p>
        </p:txBody>
      </p:sp>
      <p:sp>
        <p:nvSpPr>
          <p:cNvPr id="6" name="Content Placeholder 2"/>
          <p:cNvSpPr txBox="1">
            <a:spLocks/>
          </p:cNvSpPr>
          <p:nvPr/>
        </p:nvSpPr>
        <p:spPr bwMode="auto">
          <a:xfrm>
            <a:off x="350458" y="990600"/>
            <a:ext cx="8443083" cy="4753069"/>
          </a:xfrm>
          <a:prstGeom prst="rect">
            <a:avLst/>
          </a:prstGeom>
          <a:noFill/>
          <a:ln w="9525">
            <a:noFill/>
            <a:miter lim="800000"/>
            <a:headEnd/>
            <a:tailEnd/>
          </a:ln>
        </p:spPr>
        <p:txBody>
          <a:bodyPr vert="horz" wrap="square" lIns="91427" tIns="45714" rIns="91427" bIns="45714" numCol="1" anchor="t" anchorCtr="0" compatLnSpc="1">
            <a:prstTxWarp prst="textNoShape">
              <a:avLst/>
            </a:prstTxWarp>
            <a:normAutofit lnSpcReduction="10000"/>
          </a:bodyPr>
          <a:lstStyle>
            <a:lvl1pPr marL="342851" indent="-342851"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845" indent="-28571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839"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9974"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11"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246"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82"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8"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3"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600"/>
              </a:spcBef>
              <a:buNone/>
            </a:pPr>
            <a:r>
              <a:rPr lang="en-US" b="0" dirty="0" smtClean="0">
                <a:solidFill>
                  <a:schemeClr val="tx1">
                    <a:lumMod val="75000"/>
                    <a:lumOff val="25000"/>
                  </a:schemeClr>
                </a:solidFill>
              </a:rPr>
              <a:t>Understand at the atomic level the synthesis, conversion, stabilization and transport of chemical systems at multiple scales, in their artificial or earth environments, with the ultimate goal to transform chemical and geochemical technologies.</a:t>
            </a:r>
            <a:endParaRPr lang="en-US" sz="1700" dirty="0" smtClean="0">
              <a:solidFill>
                <a:schemeClr val="tx1">
                  <a:lumMod val="75000"/>
                  <a:lumOff val="25000"/>
                </a:schemeClr>
              </a:solidFill>
            </a:endParaRPr>
          </a:p>
          <a:p>
            <a:pPr marL="1196975" indent="-1196975" defTabSz="914400">
              <a:spcBef>
                <a:spcPts val="600"/>
              </a:spcBef>
              <a:buNone/>
            </a:pPr>
            <a:endParaRPr lang="en-US" sz="1700" dirty="0">
              <a:solidFill>
                <a:schemeClr val="tx1">
                  <a:lumMod val="75000"/>
                  <a:lumOff val="25000"/>
                </a:schemeClr>
              </a:solidFill>
            </a:endParaRPr>
          </a:p>
          <a:p>
            <a:pPr marL="1371600" indent="-1371600" defTabSz="914400">
              <a:spcBef>
                <a:spcPts val="600"/>
              </a:spcBef>
              <a:buNone/>
            </a:pPr>
            <a:r>
              <a:rPr lang="en-US" sz="1700" dirty="0" smtClean="0">
                <a:solidFill>
                  <a:schemeClr val="tx1">
                    <a:lumMod val="75000"/>
                    <a:lumOff val="25000"/>
                  </a:schemeClr>
                </a:solidFill>
              </a:rPr>
              <a:t>BES Mission:	</a:t>
            </a:r>
            <a:r>
              <a:rPr lang="en-US" sz="1700" b="0" dirty="0" smtClean="0">
                <a:solidFill>
                  <a:schemeClr val="tx1">
                    <a:lumMod val="75000"/>
                    <a:lumOff val="25000"/>
                  </a:schemeClr>
                </a:solidFill>
              </a:rPr>
              <a:t>BES </a:t>
            </a:r>
            <a:r>
              <a:rPr lang="en-US" sz="1700" b="0" dirty="0">
                <a:solidFill>
                  <a:schemeClr val="tx1">
                    <a:lumMod val="75000"/>
                    <a:lumOff val="25000"/>
                  </a:schemeClr>
                </a:solidFill>
              </a:rPr>
              <a:t>supports fundamental research to understand, predict, and ultimately control matter and energy at the electronic, atomic, and molecular levels in order to provide the foundations for new energy technologies and to support DOE missions in energy, environment, and national security</a:t>
            </a:r>
            <a:r>
              <a:rPr lang="en-US" sz="1700" b="0" dirty="0" smtClean="0">
                <a:solidFill>
                  <a:schemeClr val="tx1">
                    <a:lumMod val="75000"/>
                    <a:lumOff val="25000"/>
                  </a:schemeClr>
                </a:solidFill>
              </a:rPr>
              <a:t>.</a:t>
            </a:r>
          </a:p>
          <a:p>
            <a:pPr marL="1376363" indent="-1376363" defTabSz="914400">
              <a:spcBef>
                <a:spcPts val="600"/>
              </a:spcBef>
              <a:buNone/>
            </a:pPr>
            <a:r>
              <a:rPr lang="en-US" sz="1700" dirty="0">
                <a:solidFill>
                  <a:schemeClr val="tx1">
                    <a:lumMod val="75000"/>
                    <a:lumOff val="25000"/>
                  </a:schemeClr>
                </a:solidFill>
              </a:rPr>
              <a:t>SC Mission:	</a:t>
            </a:r>
            <a:r>
              <a:rPr lang="en-US" sz="1700" dirty="0" smtClean="0">
                <a:solidFill>
                  <a:schemeClr val="tx1">
                    <a:lumMod val="75000"/>
                    <a:lumOff val="25000"/>
                  </a:schemeClr>
                </a:solidFill>
              </a:rPr>
              <a:t>	</a:t>
            </a:r>
            <a:r>
              <a:rPr lang="en-US" sz="1700" b="0" dirty="0" smtClean="0">
                <a:solidFill>
                  <a:schemeClr val="tx1">
                    <a:lumMod val="75000"/>
                    <a:lumOff val="25000"/>
                  </a:schemeClr>
                </a:solidFill>
              </a:rPr>
              <a:t>Delivery </a:t>
            </a:r>
            <a:r>
              <a:rPr lang="en-US" sz="1700" b="0" dirty="0">
                <a:solidFill>
                  <a:schemeClr val="tx1">
                    <a:lumMod val="75000"/>
                    <a:lumOff val="25000"/>
                  </a:schemeClr>
                </a:solidFill>
              </a:rPr>
              <a:t>of scientific discoveries and major scientific tools to transform our understanding of nature and to advance the energy, economic, and national security of the United States.</a:t>
            </a:r>
          </a:p>
          <a:p>
            <a:pPr marL="2286000" indent="-2286000" defTabSz="914400">
              <a:spcBef>
                <a:spcPts val="600"/>
              </a:spcBef>
              <a:buNone/>
              <a:tabLst>
                <a:tab pos="2286000" algn="l"/>
              </a:tabLst>
            </a:pPr>
            <a:r>
              <a:rPr lang="en-US" dirty="0" smtClean="0"/>
              <a:t>	</a:t>
            </a:r>
            <a:endParaRPr lang="en-US" b="0" dirty="0" smtClean="0"/>
          </a:p>
        </p:txBody>
      </p:sp>
      <p:pic>
        <p:nvPicPr>
          <p:cNvPr id="2" name="Picture 1"/>
          <p:cNvPicPr>
            <a:picLocks noChangeAspect="1"/>
          </p:cNvPicPr>
          <p:nvPr/>
        </p:nvPicPr>
        <p:blipFill>
          <a:blip r:embed="rId3"/>
          <a:stretch>
            <a:fillRect/>
          </a:stretch>
        </p:blipFill>
        <p:spPr>
          <a:xfrm>
            <a:off x="3157350" y="5568424"/>
            <a:ext cx="1690777" cy="800100"/>
          </a:xfrm>
          <a:prstGeom prst="rect">
            <a:avLst/>
          </a:prstGeom>
        </p:spPr>
      </p:pic>
      <p:pic>
        <p:nvPicPr>
          <p:cNvPr id="4" name="Picture 3"/>
          <p:cNvPicPr>
            <a:picLocks noChangeAspect="1"/>
          </p:cNvPicPr>
          <p:nvPr/>
        </p:nvPicPr>
        <p:blipFill>
          <a:blip r:embed="rId4"/>
          <a:stretch>
            <a:fillRect/>
          </a:stretch>
        </p:blipFill>
        <p:spPr>
          <a:xfrm>
            <a:off x="7264946" y="5477936"/>
            <a:ext cx="1815553" cy="981075"/>
          </a:xfrm>
          <a:prstGeom prst="rect">
            <a:avLst/>
          </a:prstGeom>
        </p:spPr>
      </p:pic>
      <p:pic>
        <p:nvPicPr>
          <p:cNvPr id="5" name="Picture 4"/>
          <p:cNvPicPr>
            <a:picLocks noChangeAspect="1"/>
          </p:cNvPicPr>
          <p:nvPr/>
        </p:nvPicPr>
        <p:blipFill>
          <a:blip r:embed="rId5"/>
          <a:stretch>
            <a:fillRect/>
          </a:stretch>
        </p:blipFill>
        <p:spPr>
          <a:xfrm>
            <a:off x="5235799" y="5426573"/>
            <a:ext cx="1666875" cy="1271936"/>
          </a:xfrm>
          <a:prstGeom prst="rect">
            <a:avLst/>
          </a:prstGeom>
        </p:spPr>
      </p:pic>
    </p:spTree>
    <p:extLst>
      <p:ext uri="{BB962C8B-B14F-4D97-AF65-F5344CB8AC3E}">
        <p14:creationId xmlns:p14="http://schemas.microsoft.com/office/powerpoint/2010/main" val="407770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534400" cy="5259388"/>
          </a:xfrm>
        </p:spPr>
        <p:txBody>
          <a:bodyPr/>
          <a:lstStyle/>
          <a:p>
            <a:pPr marL="228600" lvl="0" indent="-228600" eaLnBrk="1" hangingPunct="1">
              <a:buFont typeface="Wingdings" pitchFamily="2" charset="2"/>
              <a:buChar char="§"/>
            </a:pPr>
            <a:r>
              <a:rPr lang="en-US" altLang="en-US" sz="2000" kern="0" dirty="0" smtClean="0">
                <a:solidFill>
                  <a:srgbClr val="000000"/>
                </a:solidFill>
                <a:latin typeface="Arial"/>
              </a:rPr>
              <a:t>Crosscutting</a:t>
            </a:r>
            <a:r>
              <a:rPr lang="en-US" altLang="en-US" sz="2000" kern="0" dirty="0">
                <a:solidFill>
                  <a:srgbClr val="000000"/>
                </a:solidFill>
                <a:latin typeface="Arial"/>
              </a:rPr>
              <a:t>, division-wide relevance; </a:t>
            </a:r>
            <a:r>
              <a:rPr lang="en-US" altLang="en-US" sz="2000" kern="0" dirty="0" smtClean="0">
                <a:solidFill>
                  <a:srgbClr val="000000"/>
                </a:solidFill>
                <a:latin typeface="Arial"/>
              </a:rPr>
              <a:t>synergy </a:t>
            </a:r>
            <a:r>
              <a:rPr lang="en-US" altLang="en-US" sz="2000" kern="0" dirty="0">
                <a:solidFill>
                  <a:srgbClr val="000000"/>
                </a:solidFill>
                <a:latin typeface="Arial"/>
              </a:rPr>
              <a:t>within team and across the division:</a:t>
            </a:r>
          </a:p>
          <a:p>
            <a:pPr marL="685800" lvl="1" indent="-228600" eaLnBrk="1" hangingPunct="1">
              <a:buFontTx/>
              <a:buChar char="–"/>
            </a:pPr>
            <a:r>
              <a:rPr lang="en-US" altLang="en-US" sz="1800" kern="0" dirty="0" smtClean="0">
                <a:solidFill>
                  <a:srgbClr val="000000"/>
                </a:solidFill>
                <a:latin typeface="Arial"/>
              </a:rPr>
              <a:t>Catalysis Science, Separations and Analysis, Geosciences and Heavy Element Chemistry share similar goals in synthetic chemistry, nanoscience, operando characterization with multi-modal techniques at lab-scale or at synchrotron and neutron facilities.</a:t>
            </a:r>
            <a:endParaRPr lang="en-US" altLang="en-US" sz="1800" kern="0" dirty="0">
              <a:solidFill>
                <a:srgbClr val="000000"/>
              </a:solidFill>
              <a:latin typeface="Arial"/>
            </a:endParaRPr>
          </a:p>
          <a:p>
            <a:pPr marL="685800" lvl="1" indent="-228600" eaLnBrk="1" hangingPunct="1">
              <a:buFontTx/>
              <a:buChar char="–"/>
            </a:pPr>
            <a:r>
              <a:rPr lang="en-US" altLang="en-US" sz="1800" kern="0" dirty="0" smtClean="0">
                <a:solidFill>
                  <a:srgbClr val="000000"/>
                </a:solidFill>
                <a:latin typeface="Arial"/>
              </a:rPr>
              <a:t>Catalysis Science and Heavy Element Chemistry co-review and have exchanged principal investigators in the area of organometallic chemistry.</a:t>
            </a:r>
            <a:endParaRPr lang="en-US" altLang="en-US" sz="1800" kern="0" dirty="0">
              <a:solidFill>
                <a:srgbClr val="000000"/>
              </a:solidFill>
              <a:latin typeface="Arial"/>
            </a:endParaRPr>
          </a:p>
          <a:p>
            <a:pPr marL="685800" lvl="1" indent="-228600" eaLnBrk="1" hangingPunct="1">
              <a:buFontTx/>
              <a:buChar char="–"/>
            </a:pPr>
            <a:r>
              <a:rPr lang="en-US" altLang="en-US" sz="1800" kern="0" dirty="0" smtClean="0">
                <a:solidFill>
                  <a:srgbClr val="000000"/>
                </a:solidFill>
                <a:latin typeface="Arial"/>
              </a:rPr>
              <a:t>All of the programs share reviewers with specific expertise in theoretical reaction mechanisms, </a:t>
            </a:r>
            <a:r>
              <a:rPr lang="en-US" altLang="en-US" sz="1800" kern="0" dirty="0" err="1" smtClean="0">
                <a:solidFill>
                  <a:srgbClr val="000000"/>
                </a:solidFill>
                <a:latin typeface="Arial"/>
              </a:rPr>
              <a:t>microkinetics</a:t>
            </a:r>
            <a:r>
              <a:rPr lang="en-US" altLang="en-US" sz="1800" kern="0" dirty="0" smtClean="0">
                <a:solidFill>
                  <a:srgbClr val="000000"/>
                </a:solidFill>
                <a:latin typeface="Arial"/>
              </a:rPr>
              <a:t>, and transport phenomena in multiphase environments. </a:t>
            </a:r>
          </a:p>
          <a:p>
            <a:pPr marL="685800" lvl="1" indent="-228600" eaLnBrk="1" hangingPunct="1">
              <a:buFontTx/>
              <a:buChar char="–"/>
            </a:pPr>
            <a:r>
              <a:rPr lang="en-US" altLang="en-US" sz="1800" kern="0" dirty="0" smtClean="0">
                <a:solidFill>
                  <a:srgbClr val="000000"/>
                </a:solidFill>
                <a:latin typeface="Arial"/>
              </a:rPr>
              <a:t>Geosciences and Heavy Element Chemistry share goals in chemistry aspects that have applications to environmental management.</a:t>
            </a:r>
            <a:endParaRPr lang="en-US" altLang="en-US" sz="1800" kern="0" dirty="0">
              <a:solidFill>
                <a:srgbClr val="000000"/>
              </a:solidFill>
              <a:latin typeface="Arial"/>
            </a:endParaRPr>
          </a:p>
          <a:p>
            <a:pPr marL="685800" lvl="1" indent="-228600" eaLnBrk="1" hangingPunct="1">
              <a:buFontTx/>
              <a:buChar char="–"/>
            </a:pPr>
            <a:r>
              <a:rPr lang="en-US" altLang="en-US" sz="1800" kern="0" dirty="0" smtClean="0">
                <a:solidFill>
                  <a:srgbClr val="000000"/>
                </a:solidFill>
                <a:latin typeface="Arial"/>
              </a:rPr>
              <a:t>Heavy Element Chemistry and Separations and Analysis have related goals related to the stabilization of f-element compounds. They have exchanged principal investigators on occasion.</a:t>
            </a:r>
          </a:p>
          <a:p>
            <a:pPr marL="685800" lvl="1" indent="-228600" eaLnBrk="1" hangingPunct="1">
              <a:buFontTx/>
              <a:buChar char="–"/>
            </a:pPr>
            <a:r>
              <a:rPr lang="en-US" altLang="en-US" sz="1800" kern="0" dirty="0" smtClean="0">
                <a:solidFill>
                  <a:srgbClr val="000000"/>
                </a:solidFill>
                <a:latin typeface="Arial"/>
              </a:rPr>
              <a:t>Geosciences and Catalysis share similar interests in inorganic nucleation, crystallization, liquid-solid interfacial chemistry and fluid transport.</a:t>
            </a:r>
            <a:endParaRPr lang="en-US" altLang="en-US" sz="2000" kern="0" dirty="0">
              <a:solidFill>
                <a:srgbClr val="000000"/>
              </a:solidFill>
              <a:latin typeface="Arial"/>
            </a:endParaRPr>
          </a:p>
          <a:p>
            <a:pPr marL="0" indent="0">
              <a:buNone/>
            </a:pPr>
            <a:endParaRPr lang="en-US" dirty="0"/>
          </a:p>
        </p:txBody>
      </p:sp>
      <p:sp>
        <p:nvSpPr>
          <p:cNvPr id="3" name="Title 2"/>
          <p:cNvSpPr>
            <a:spLocks noGrp="1"/>
          </p:cNvSpPr>
          <p:nvPr>
            <p:ph type="title"/>
          </p:nvPr>
        </p:nvSpPr>
        <p:spPr/>
        <p:txBody>
          <a:bodyPr/>
          <a:lstStyle/>
          <a:p>
            <a:r>
              <a:rPr lang="en-US" b="1" dirty="0">
                <a:effectLst>
                  <a:outerShdw blurRad="38100" dist="38100" dir="2700000" algn="tl">
                    <a:srgbClr val="000000">
                      <a:alpha val="43137"/>
                    </a:srgbClr>
                  </a:outerShdw>
                </a:effectLst>
              </a:rPr>
              <a:t>Chemical Transformations: </a:t>
            </a:r>
            <a:r>
              <a:rPr lang="en-US" b="1" dirty="0" smtClean="0">
                <a:effectLst>
                  <a:outerShdw blurRad="38100" dist="38100" dir="2700000" algn="tl">
                    <a:srgbClr val="000000">
                      <a:alpha val="43137"/>
                    </a:srgbClr>
                  </a:outerShdw>
                </a:effectLst>
              </a:rPr>
              <a:t>Division Integration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4397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47" y="78797"/>
            <a:ext cx="8776448" cy="534339"/>
          </a:xfrm>
        </p:spPr>
        <p:txBody>
          <a:bodyPr/>
          <a:lstStyle/>
          <a:p>
            <a:r>
              <a:rPr lang="en-US" b="1" dirty="0">
                <a:effectLst>
                  <a:outerShdw blurRad="38100" dist="38100" dir="2700000" algn="tl">
                    <a:srgbClr val="000000">
                      <a:alpha val="43137"/>
                    </a:srgbClr>
                  </a:outerShdw>
                </a:effectLst>
              </a:rPr>
              <a:t>Chemical Transformations: </a:t>
            </a:r>
            <a:r>
              <a:rPr lang="en-US" b="1" dirty="0" smtClean="0">
                <a:effectLst>
                  <a:outerShdw blurRad="38100" dist="38100" dir="2700000" algn="tl">
                    <a:srgbClr val="000000">
                      <a:alpha val="43137"/>
                    </a:srgbClr>
                  </a:outerShdw>
                </a:effectLst>
              </a:rPr>
              <a:t>BES Integration</a:t>
            </a:r>
            <a:endParaRPr lang="en-US" dirty="0"/>
          </a:p>
        </p:txBody>
      </p:sp>
      <p:grpSp>
        <p:nvGrpSpPr>
          <p:cNvPr id="46" name="Group 45"/>
          <p:cNvGrpSpPr/>
          <p:nvPr/>
        </p:nvGrpSpPr>
        <p:grpSpPr>
          <a:xfrm>
            <a:off x="0" y="1082766"/>
            <a:ext cx="10423154" cy="4588261"/>
            <a:chOff x="367552" y="1097902"/>
            <a:chExt cx="10423154" cy="4588261"/>
          </a:xfrm>
        </p:grpSpPr>
        <p:sp>
          <p:nvSpPr>
            <p:cNvPr id="27" name="TextBox 26"/>
            <p:cNvSpPr txBox="1"/>
            <p:nvPr/>
          </p:nvSpPr>
          <p:spPr>
            <a:xfrm>
              <a:off x="4003273" y="2631837"/>
              <a:ext cx="1991287"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Chemical </a:t>
              </a:r>
              <a:r>
                <a:rPr lang="en-US" b="1" dirty="0" err="1" smtClean="0">
                  <a:latin typeface="Arial" panose="020B0604020202020204" pitchFamily="34" charset="0"/>
                  <a:cs typeface="Arial" panose="020B0604020202020204" pitchFamily="34" charset="0"/>
                </a:rPr>
                <a:t>TransformationsTeam</a:t>
              </a:r>
              <a:endParaRPr lang="en-US" b="1" dirty="0" smtClean="0">
                <a:latin typeface="Arial" panose="020B0604020202020204" pitchFamily="34" charset="0"/>
                <a:cs typeface="Arial" panose="020B0604020202020204" pitchFamily="34" charset="0"/>
              </a:endParaRPr>
            </a:p>
          </p:txBody>
        </p:sp>
        <p:sp>
          <p:nvSpPr>
            <p:cNvPr id="28" name="Rectangle 27"/>
            <p:cNvSpPr/>
            <p:nvPr/>
          </p:nvSpPr>
          <p:spPr>
            <a:xfrm>
              <a:off x="490244" y="1804906"/>
              <a:ext cx="2761129" cy="461665"/>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Condensed Phase and Interfacial Molecular Science</a:t>
              </a:r>
              <a:endParaRPr lang="en-US" sz="1200" dirty="0"/>
            </a:p>
          </p:txBody>
        </p:sp>
        <p:sp>
          <p:nvSpPr>
            <p:cNvPr id="29" name="Rectangle 28"/>
            <p:cNvSpPr/>
            <p:nvPr/>
          </p:nvSpPr>
          <p:spPr>
            <a:xfrm>
              <a:off x="512615" y="2401005"/>
              <a:ext cx="2097741" cy="461665"/>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Computational and Theoretical Chemistry</a:t>
              </a:r>
              <a:endParaRPr lang="en-US" sz="1200" dirty="0"/>
            </a:p>
          </p:txBody>
        </p:sp>
        <p:sp>
          <p:nvSpPr>
            <p:cNvPr id="30" name="Rectangle 29"/>
            <p:cNvSpPr/>
            <p:nvPr/>
          </p:nvSpPr>
          <p:spPr>
            <a:xfrm>
              <a:off x="473311" y="3127673"/>
              <a:ext cx="1990165" cy="276999"/>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Solar Photochemistry</a:t>
              </a:r>
              <a:endParaRPr lang="en-US" sz="1200" dirty="0"/>
            </a:p>
          </p:txBody>
        </p:sp>
        <p:sp>
          <p:nvSpPr>
            <p:cNvPr id="31" name="Rectangle 30"/>
            <p:cNvSpPr/>
            <p:nvPr/>
          </p:nvSpPr>
          <p:spPr>
            <a:xfrm>
              <a:off x="512615" y="3647475"/>
              <a:ext cx="1882588" cy="276999"/>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Physical Biosciences</a:t>
              </a:r>
              <a:endParaRPr lang="en-US" sz="1200" dirty="0"/>
            </a:p>
          </p:txBody>
        </p:sp>
        <p:sp>
          <p:nvSpPr>
            <p:cNvPr id="32" name="Rectangle 31"/>
            <p:cNvSpPr/>
            <p:nvPr/>
          </p:nvSpPr>
          <p:spPr>
            <a:xfrm>
              <a:off x="484651" y="4167277"/>
              <a:ext cx="2813801" cy="461665"/>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Fuels from Sunlight Energy Innovation Hub</a:t>
              </a:r>
              <a:endParaRPr lang="en-US" sz="1200" dirty="0"/>
            </a:p>
          </p:txBody>
        </p:sp>
        <p:sp>
          <p:nvSpPr>
            <p:cNvPr id="33" name="Rectangle 32"/>
            <p:cNvSpPr/>
            <p:nvPr/>
          </p:nvSpPr>
          <p:spPr>
            <a:xfrm>
              <a:off x="367552" y="1167733"/>
              <a:ext cx="3048000" cy="461665"/>
            </a:xfrm>
            <a:prstGeom prst="rect">
              <a:avLst/>
            </a:prstGeom>
            <a:solidFill>
              <a:schemeClr val="accent2">
                <a:lumMod val="40000"/>
                <a:lumOff val="60000"/>
              </a:schemeClr>
            </a:solidFill>
          </p:spPr>
          <p:txBody>
            <a:bodyPr wrap="square">
              <a:spAutoFit/>
            </a:bodyPr>
            <a:lstStyle/>
            <a:p>
              <a:pPr algn="ctr"/>
              <a:r>
                <a:rPr lang="en-US" sz="1200" b="1" i="0" u="none" strike="noStrike" baseline="0" dirty="0" smtClean="0">
                  <a:solidFill>
                    <a:srgbClr val="000000"/>
                  </a:solidFill>
                  <a:latin typeface="Arial" panose="020B0604020202020204" pitchFamily="34" charset="0"/>
                </a:rPr>
                <a:t>Chemical Sciences, Geosciences,</a:t>
              </a:r>
              <a:endParaRPr lang="en-US" sz="1200" b="0" i="0" u="none" strike="noStrike" baseline="0" dirty="0" smtClean="0">
                <a:solidFill>
                  <a:srgbClr val="000000"/>
                </a:solidFill>
                <a:latin typeface="Arial" panose="020B0604020202020204" pitchFamily="34" charset="0"/>
              </a:endParaRPr>
            </a:p>
            <a:p>
              <a:pPr algn="ctr"/>
              <a:r>
                <a:rPr lang="en-US" sz="1200" b="1" i="0" u="none" strike="noStrike" baseline="0" dirty="0" smtClean="0">
                  <a:solidFill>
                    <a:srgbClr val="000000"/>
                  </a:solidFill>
                  <a:latin typeface="Arial" panose="020B0604020202020204" pitchFamily="34" charset="0"/>
                </a:rPr>
                <a:t>and Biosciences Division</a:t>
              </a:r>
              <a:endParaRPr lang="en-US" sz="1200" dirty="0"/>
            </a:p>
          </p:txBody>
        </p:sp>
        <p:sp>
          <p:nvSpPr>
            <p:cNvPr id="34" name="Rectangle 33"/>
            <p:cNvSpPr/>
            <p:nvPr/>
          </p:nvSpPr>
          <p:spPr>
            <a:xfrm>
              <a:off x="6475690" y="1097902"/>
              <a:ext cx="2951071" cy="461665"/>
            </a:xfrm>
            <a:prstGeom prst="rect">
              <a:avLst/>
            </a:prstGeom>
            <a:solidFill>
              <a:schemeClr val="accent2">
                <a:lumMod val="40000"/>
                <a:lumOff val="60000"/>
              </a:schemeClr>
            </a:solidFill>
          </p:spPr>
          <p:txBody>
            <a:bodyPr wrap="square">
              <a:spAutoFit/>
            </a:bodyPr>
            <a:lstStyle/>
            <a:p>
              <a:pPr algn="ctr"/>
              <a:r>
                <a:rPr lang="en-US" sz="1200" b="1" i="0" u="none" strike="noStrike" baseline="0" dirty="0" smtClean="0">
                  <a:solidFill>
                    <a:srgbClr val="000000"/>
                  </a:solidFill>
                  <a:latin typeface="Arial" panose="020B0604020202020204" pitchFamily="34" charset="0"/>
                </a:rPr>
                <a:t>Materials Sciences and Engineering Division</a:t>
              </a:r>
              <a:endParaRPr lang="en-US" sz="1200" dirty="0"/>
            </a:p>
          </p:txBody>
        </p:sp>
        <p:sp>
          <p:nvSpPr>
            <p:cNvPr id="35" name="Rectangle 34"/>
            <p:cNvSpPr/>
            <p:nvPr/>
          </p:nvSpPr>
          <p:spPr>
            <a:xfrm>
              <a:off x="7334252" y="1760448"/>
              <a:ext cx="2411506" cy="276999"/>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Materials Chemistry</a:t>
              </a:r>
              <a:endParaRPr lang="en-US" sz="1200" dirty="0"/>
            </a:p>
          </p:txBody>
        </p:sp>
        <p:sp>
          <p:nvSpPr>
            <p:cNvPr id="36" name="Rectangle 35"/>
            <p:cNvSpPr/>
            <p:nvPr/>
          </p:nvSpPr>
          <p:spPr>
            <a:xfrm>
              <a:off x="7387478" y="2216634"/>
              <a:ext cx="3074894" cy="276999"/>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Biomolecular Materials</a:t>
              </a:r>
              <a:endParaRPr lang="en-US" sz="1200" dirty="0"/>
            </a:p>
          </p:txBody>
        </p:sp>
        <p:sp>
          <p:nvSpPr>
            <p:cNvPr id="37" name="Rectangle 36"/>
            <p:cNvSpPr/>
            <p:nvPr/>
          </p:nvSpPr>
          <p:spPr>
            <a:xfrm>
              <a:off x="7388828" y="2654759"/>
              <a:ext cx="3234018" cy="461665"/>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Synthesis and </a:t>
              </a:r>
            </a:p>
            <a:p>
              <a:r>
                <a:rPr lang="en-US" sz="1200" b="1" i="0" u="none" strike="noStrike" baseline="0" dirty="0" smtClean="0">
                  <a:solidFill>
                    <a:srgbClr val="000000"/>
                  </a:solidFill>
                  <a:latin typeface="Arial" panose="020B0604020202020204" pitchFamily="34" charset="0"/>
                </a:rPr>
                <a:t>Processing Science</a:t>
              </a:r>
              <a:r>
                <a:rPr lang="en-US" sz="1200" b="0" i="0" u="none" strike="noStrike" baseline="0" dirty="0" smtClean="0">
                  <a:solidFill>
                    <a:srgbClr val="000080"/>
                  </a:solidFill>
                  <a:latin typeface="Arial" panose="020B0604020202020204" pitchFamily="34" charset="0"/>
                </a:rPr>
                <a:t> </a:t>
              </a:r>
              <a:endParaRPr lang="en-US" sz="1200" dirty="0"/>
            </a:p>
          </p:txBody>
        </p:sp>
        <p:sp>
          <p:nvSpPr>
            <p:cNvPr id="38" name="Rectangle 37"/>
            <p:cNvSpPr/>
            <p:nvPr/>
          </p:nvSpPr>
          <p:spPr>
            <a:xfrm>
              <a:off x="7337074" y="3331745"/>
              <a:ext cx="3191436" cy="461665"/>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Theoretical Condensed</a:t>
              </a:r>
            </a:p>
            <a:p>
              <a:r>
                <a:rPr lang="en-US" sz="1200" b="1" i="0" u="none" strike="noStrike" baseline="0" dirty="0" smtClean="0">
                  <a:solidFill>
                    <a:srgbClr val="000000"/>
                  </a:solidFill>
                  <a:latin typeface="Arial" panose="020B0604020202020204" pitchFamily="34" charset="0"/>
                </a:rPr>
                <a:t> Matter Physics</a:t>
              </a:r>
              <a:endParaRPr lang="en-US" sz="1200" dirty="0"/>
            </a:p>
          </p:txBody>
        </p:sp>
        <p:sp>
          <p:nvSpPr>
            <p:cNvPr id="39" name="Rectangle 38"/>
            <p:cNvSpPr/>
            <p:nvPr/>
          </p:nvSpPr>
          <p:spPr>
            <a:xfrm>
              <a:off x="7387478" y="3998714"/>
              <a:ext cx="3403228" cy="461665"/>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Team: Scattering and </a:t>
              </a:r>
            </a:p>
            <a:p>
              <a:r>
                <a:rPr lang="en-US" sz="1200" b="1" i="0" u="none" strike="noStrike" baseline="0" dirty="0" smtClean="0">
                  <a:solidFill>
                    <a:srgbClr val="000000"/>
                  </a:solidFill>
                  <a:latin typeface="Arial" panose="020B0604020202020204" pitchFamily="34" charset="0"/>
                </a:rPr>
                <a:t>Instrumentation</a:t>
              </a:r>
              <a:r>
                <a:rPr lang="en-US" sz="1200" dirty="0" smtClean="0">
                  <a:solidFill>
                    <a:srgbClr val="000000"/>
                  </a:solidFill>
                  <a:latin typeface="Arial" panose="020B0604020202020204" pitchFamily="34" charset="0"/>
                </a:rPr>
                <a:t> </a:t>
              </a:r>
              <a:r>
                <a:rPr lang="en-US" sz="1200" b="1" i="0" u="none" strike="noStrike" baseline="0" dirty="0" smtClean="0">
                  <a:solidFill>
                    <a:srgbClr val="000000"/>
                  </a:solidFill>
                  <a:latin typeface="Arial" panose="020B0604020202020204" pitchFamily="34" charset="0"/>
                </a:rPr>
                <a:t>Sciences </a:t>
              </a:r>
              <a:endParaRPr lang="en-US" sz="1200" dirty="0"/>
            </a:p>
          </p:txBody>
        </p:sp>
        <p:sp>
          <p:nvSpPr>
            <p:cNvPr id="40" name="Rectangle 39"/>
            <p:cNvSpPr/>
            <p:nvPr/>
          </p:nvSpPr>
          <p:spPr>
            <a:xfrm>
              <a:off x="3345784" y="4568418"/>
              <a:ext cx="3531539" cy="276999"/>
            </a:xfrm>
            <a:prstGeom prst="rect">
              <a:avLst/>
            </a:prstGeom>
            <a:solidFill>
              <a:schemeClr val="accent2">
                <a:lumMod val="40000"/>
                <a:lumOff val="60000"/>
              </a:schemeClr>
            </a:solidFill>
          </p:spPr>
          <p:txBody>
            <a:bodyPr wrap="square">
              <a:spAutoFit/>
            </a:bodyPr>
            <a:lstStyle/>
            <a:p>
              <a:pPr algn="ctr"/>
              <a:r>
                <a:rPr lang="en-US" sz="1200" b="1" i="0" u="none" strike="noStrike" baseline="0" dirty="0" smtClean="0">
                  <a:solidFill>
                    <a:srgbClr val="000000"/>
                  </a:solidFill>
                  <a:latin typeface="Arial" panose="020B0604020202020204" pitchFamily="34" charset="0"/>
                </a:rPr>
                <a:t>Scientific User Facilities Division</a:t>
              </a:r>
              <a:endParaRPr lang="en-US" sz="1200" dirty="0"/>
            </a:p>
          </p:txBody>
        </p:sp>
        <p:sp>
          <p:nvSpPr>
            <p:cNvPr id="41" name="Rectangle 40"/>
            <p:cNvSpPr/>
            <p:nvPr/>
          </p:nvSpPr>
          <p:spPr>
            <a:xfrm>
              <a:off x="3987052" y="4896458"/>
              <a:ext cx="2887760" cy="461665"/>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X-ray and Neutron Scattering Facilities</a:t>
              </a:r>
              <a:endParaRPr lang="en-US" sz="1200" dirty="0"/>
            </a:p>
          </p:txBody>
        </p:sp>
        <p:sp>
          <p:nvSpPr>
            <p:cNvPr id="42" name="Rectangle 41"/>
            <p:cNvSpPr/>
            <p:nvPr/>
          </p:nvSpPr>
          <p:spPr>
            <a:xfrm>
              <a:off x="4031379" y="5409164"/>
              <a:ext cx="1351427" cy="276999"/>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NSRCs </a:t>
              </a:r>
              <a:endParaRPr lang="en-US" sz="1200" dirty="0"/>
            </a:p>
          </p:txBody>
        </p:sp>
        <p:sp>
          <p:nvSpPr>
            <p:cNvPr id="43" name="Rectangle 42"/>
            <p:cNvSpPr/>
            <p:nvPr/>
          </p:nvSpPr>
          <p:spPr>
            <a:xfrm>
              <a:off x="7392998" y="4490442"/>
              <a:ext cx="2922497" cy="461665"/>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Batteries and Energy </a:t>
              </a:r>
            </a:p>
            <a:p>
              <a:r>
                <a:rPr lang="en-US" sz="1200" b="1" i="0" u="none" strike="noStrike" baseline="0" dirty="0" smtClean="0">
                  <a:solidFill>
                    <a:srgbClr val="000000"/>
                  </a:solidFill>
                  <a:latin typeface="Arial" panose="020B0604020202020204" pitchFamily="34" charset="0"/>
                </a:rPr>
                <a:t>Storage Hub</a:t>
              </a:r>
              <a:endParaRPr lang="en-US" sz="1200" dirty="0"/>
            </a:p>
          </p:txBody>
        </p:sp>
        <p:sp>
          <p:nvSpPr>
            <p:cNvPr id="44" name="Rectangle 43"/>
            <p:cNvSpPr/>
            <p:nvPr/>
          </p:nvSpPr>
          <p:spPr>
            <a:xfrm>
              <a:off x="512615" y="4871745"/>
              <a:ext cx="985000" cy="276999"/>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EFRCs</a:t>
              </a:r>
              <a:endParaRPr lang="en-US" sz="1200" dirty="0"/>
            </a:p>
          </p:txBody>
        </p:sp>
        <p:sp>
          <p:nvSpPr>
            <p:cNvPr id="45" name="Rectangle 44"/>
            <p:cNvSpPr/>
            <p:nvPr/>
          </p:nvSpPr>
          <p:spPr>
            <a:xfrm>
              <a:off x="7387478" y="5065670"/>
              <a:ext cx="985000" cy="276999"/>
            </a:xfrm>
            <a:prstGeom prst="rect">
              <a:avLst/>
            </a:prstGeom>
          </p:spPr>
          <p:txBody>
            <a:bodyPr wrap="square">
              <a:spAutoFit/>
            </a:bodyPr>
            <a:lstStyle/>
            <a:p>
              <a:r>
                <a:rPr lang="en-US" sz="1200" b="1" i="0" u="none" strike="noStrike" baseline="0" dirty="0" smtClean="0">
                  <a:solidFill>
                    <a:srgbClr val="000000"/>
                  </a:solidFill>
                  <a:latin typeface="Arial" panose="020B0604020202020204" pitchFamily="34" charset="0"/>
                </a:rPr>
                <a:t>EFRCs</a:t>
              </a:r>
              <a:endParaRPr lang="en-US" sz="1200" dirty="0"/>
            </a:p>
          </p:txBody>
        </p:sp>
      </p:grpSp>
      <p:cxnSp>
        <p:nvCxnSpPr>
          <p:cNvPr id="12" name="Straight Arrow Connector 11"/>
          <p:cNvCxnSpPr/>
          <p:nvPr/>
        </p:nvCxnSpPr>
        <p:spPr>
          <a:xfrm flipH="1" flipV="1">
            <a:off x="3287617" y="1894058"/>
            <a:ext cx="749757" cy="5502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237774" y="1894058"/>
            <a:ext cx="628599" cy="491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631364" y="3770838"/>
            <a:ext cx="0" cy="6121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040676" y="5777791"/>
            <a:ext cx="5090624" cy="369332"/>
          </a:xfrm>
          <a:prstGeom prst="rect">
            <a:avLst/>
          </a:prstGeom>
          <a:solidFill>
            <a:srgbClr val="CCFFFF"/>
          </a:solidFill>
          <a:ln>
            <a:solidFill>
              <a:srgbClr val="192979"/>
            </a:solidFill>
          </a:ln>
        </p:spPr>
        <p:txBody>
          <a:bodyPr wrap="none" rtlCol="0">
            <a:spAutoFit/>
          </a:bodyPr>
          <a:lstStyle/>
          <a:p>
            <a:r>
              <a:rPr lang="en-US" dirty="0" smtClean="0"/>
              <a:t>Beyond BES: SC offices, EERE, FE, NNSA, ARPA-e, etc.</a:t>
            </a:r>
            <a:endParaRPr lang="en-US" dirty="0"/>
          </a:p>
        </p:txBody>
      </p:sp>
    </p:spTree>
    <p:extLst>
      <p:ext uri="{BB962C8B-B14F-4D97-AF65-F5344CB8AC3E}">
        <p14:creationId xmlns:p14="http://schemas.microsoft.com/office/powerpoint/2010/main" val="291569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3177" y="121598"/>
            <a:ext cx="4137645" cy="461653"/>
          </a:xfrm>
          <a:prstGeom prst="rect">
            <a:avLst/>
          </a:prstGeom>
        </p:spPr>
        <p:txBody>
          <a:bodyPr wrap="none">
            <a:spAutoFit/>
          </a:bodyPr>
          <a:lstStyle/>
          <a:p>
            <a:pPr marL="206494" lvl="0" indent="-206494" algn="ctr" defTabSz="914272" eaLnBrk="0" hangingPunct="0">
              <a:spcAft>
                <a:spcPts val="3000"/>
              </a:spcAft>
              <a:defRPr/>
            </a:pPr>
            <a:r>
              <a:rPr lang="en-US" b="1" dirty="0">
                <a:solidFill>
                  <a:srgbClr val="106636"/>
                </a:solidFill>
                <a:effectLst>
                  <a:outerShdw blurRad="38100" dist="38100" dir="2700000" algn="tl">
                    <a:srgbClr val="000000">
                      <a:alpha val="43137"/>
                    </a:srgbClr>
                  </a:outerShdw>
                </a:effectLst>
                <a:latin typeface="Arial" pitchFamily="34" charset="0"/>
                <a:cs typeface="Arial" pitchFamily="34" charset="0"/>
              </a:rPr>
              <a:t>Catalysis Science Program</a:t>
            </a:r>
            <a:endParaRPr lang="en-US" dirty="0">
              <a:solidFill>
                <a:srgbClr val="106636"/>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69" r="21246"/>
          <a:stretch/>
        </p:blipFill>
        <p:spPr bwMode="auto">
          <a:xfrm>
            <a:off x="-109885" y="923925"/>
            <a:ext cx="4300885" cy="45269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17624" y="990600"/>
            <a:ext cx="4773976" cy="5181600"/>
          </a:xfrm>
          <a:prstGeom prst="rect">
            <a:avLst/>
          </a:prstGeom>
          <a:noFill/>
        </p:spPr>
        <p:txBody>
          <a:bodyPr wrap="square" rtlCol="0">
            <a:spAutoFit/>
          </a:bodyPr>
          <a:lstStyle/>
          <a:p>
            <a:pPr marL="342900" indent="-342900">
              <a:lnSpc>
                <a:spcPts val="2500"/>
              </a:lnSpc>
              <a:buFont typeface="Arial" panose="020B0604020202020204" pitchFamily="34" charset="0"/>
              <a:buChar char="•"/>
            </a:pPr>
            <a:r>
              <a:rPr lang="en-US" sz="1600" dirty="0" smtClean="0">
                <a:effectLst>
                  <a:outerShdw blurRad="38100" dist="38100" dir="2700000" algn="tl">
                    <a:srgbClr val="000000">
                      <a:alpha val="43137"/>
                    </a:srgbClr>
                  </a:outerShdw>
                </a:effectLst>
              </a:rPr>
              <a:t>Catalytic reaction mechanisms and kinetics</a:t>
            </a:r>
          </a:p>
          <a:p>
            <a:pPr marL="342900" indent="-342900">
              <a:lnSpc>
                <a:spcPts val="2500"/>
              </a:lnSpc>
              <a:buFont typeface="Arial" panose="020B0604020202020204" pitchFamily="34" charset="0"/>
              <a:buChar char="•"/>
            </a:pPr>
            <a:r>
              <a:rPr lang="en-US" sz="1600" dirty="0">
                <a:solidFill>
                  <a:srgbClr val="282DF8"/>
                </a:solidFill>
              </a:rPr>
              <a:t>S</a:t>
            </a:r>
            <a:r>
              <a:rPr lang="en-US" sz="1600" dirty="0" smtClean="0">
                <a:solidFill>
                  <a:srgbClr val="282DF8"/>
                </a:solidFill>
              </a:rPr>
              <a:t>ynthesis of catalytic sites, molecular ligands, metal clusters, and reaction environments designed to tune catalytic activity and selectivity</a:t>
            </a:r>
          </a:p>
          <a:p>
            <a:pPr marL="342900" indent="-342900">
              <a:lnSpc>
                <a:spcPts val="2500"/>
              </a:lnSpc>
              <a:buFont typeface="Arial" panose="020B0604020202020204" pitchFamily="34" charset="0"/>
              <a:buChar char="•"/>
            </a:pPr>
            <a:r>
              <a:rPr lang="en-US" sz="1600" dirty="0">
                <a:effectLst>
                  <a:outerShdw blurRad="38100" dist="38100" dir="2700000" algn="tl">
                    <a:srgbClr val="000000">
                      <a:alpha val="43137"/>
                    </a:srgbClr>
                  </a:outerShdw>
                </a:effectLst>
              </a:rPr>
              <a:t>S</a:t>
            </a:r>
            <a:r>
              <a:rPr lang="en-US" sz="1600" dirty="0" smtClean="0">
                <a:effectLst>
                  <a:outerShdw blurRad="38100" dist="38100" dir="2700000" algn="tl">
                    <a:srgbClr val="000000">
                      <a:alpha val="43137"/>
                    </a:srgbClr>
                  </a:outerShdw>
                </a:effectLst>
              </a:rPr>
              <a:t>tructure-reactivity </a:t>
            </a:r>
            <a:r>
              <a:rPr lang="en-US" sz="1600" dirty="0">
                <a:effectLst>
                  <a:outerShdw blurRad="38100" dist="38100" dir="2700000" algn="tl">
                    <a:srgbClr val="000000">
                      <a:alpha val="43137"/>
                    </a:srgbClr>
                  </a:outerShdw>
                </a:effectLst>
              </a:rPr>
              <a:t>relationships of inorganic, organic, or hybrid catalytic materials in solution or supported on </a:t>
            </a:r>
            <a:r>
              <a:rPr lang="en-US" sz="1600" dirty="0" smtClean="0">
                <a:effectLst>
                  <a:outerShdw blurRad="38100" dist="38100" dir="2700000" algn="tl">
                    <a:srgbClr val="000000">
                      <a:alpha val="43137"/>
                    </a:srgbClr>
                  </a:outerShdw>
                </a:effectLst>
              </a:rPr>
              <a:t>solids</a:t>
            </a:r>
            <a:endParaRPr lang="en-US" sz="1600" dirty="0">
              <a:effectLst>
                <a:outerShdw blurRad="38100" dist="38100" dir="2700000" algn="tl">
                  <a:srgbClr val="000000">
                    <a:alpha val="43137"/>
                  </a:srgbClr>
                </a:outerShdw>
              </a:effectLst>
            </a:endParaRPr>
          </a:p>
          <a:p>
            <a:pPr marL="342900" indent="-342900">
              <a:lnSpc>
                <a:spcPts val="2500"/>
              </a:lnSpc>
              <a:buFont typeface="Arial" panose="020B0604020202020204" pitchFamily="34" charset="0"/>
              <a:buChar char="•"/>
            </a:pPr>
            <a:r>
              <a:rPr lang="en-US" sz="1600" dirty="0">
                <a:solidFill>
                  <a:srgbClr val="282DF8"/>
                </a:solidFill>
              </a:rPr>
              <a:t>D</a:t>
            </a:r>
            <a:r>
              <a:rPr lang="en-US" sz="1600" dirty="0" smtClean="0">
                <a:solidFill>
                  <a:srgbClr val="282DF8"/>
                </a:solidFill>
              </a:rPr>
              <a:t>ynamics </a:t>
            </a:r>
            <a:r>
              <a:rPr lang="en-US" sz="1600" dirty="0">
                <a:solidFill>
                  <a:srgbClr val="282DF8"/>
                </a:solidFill>
              </a:rPr>
              <a:t>of catalyst structure relevant to catalyst </a:t>
            </a:r>
            <a:r>
              <a:rPr lang="en-US" sz="1600" dirty="0" smtClean="0">
                <a:solidFill>
                  <a:srgbClr val="282DF8"/>
                </a:solidFill>
              </a:rPr>
              <a:t>stability</a:t>
            </a:r>
          </a:p>
          <a:p>
            <a:pPr marL="342900" indent="-342900">
              <a:lnSpc>
                <a:spcPts val="2500"/>
              </a:lnSpc>
              <a:buFont typeface="Arial" panose="020B0604020202020204" pitchFamily="34" charset="0"/>
              <a:buChar char="•"/>
            </a:pPr>
            <a:r>
              <a:rPr lang="en-US" sz="1600" dirty="0">
                <a:effectLst>
                  <a:outerShdw blurRad="38100" dist="38100" dir="2700000" algn="tl">
                    <a:srgbClr val="000000">
                      <a:alpha val="43137"/>
                    </a:srgbClr>
                  </a:outerShdw>
                </a:effectLst>
              </a:rPr>
              <a:t>E</a:t>
            </a:r>
            <a:r>
              <a:rPr lang="en-US" sz="1600" dirty="0" smtClean="0">
                <a:effectLst>
                  <a:outerShdw blurRad="38100" dist="38100" dir="2700000" algn="tl">
                    <a:srgbClr val="000000">
                      <a:alpha val="43137"/>
                    </a:srgbClr>
                  </a:outerShdw>
                </a:effectLst>
              </a:rPr>
              <a:t>xperimental </a:t>
            </a:r>
            <a:r>
              <a:rPr lang="en-US" sz="1600" dirty="0">
                <a:effectLst>
                  <a:outerShdw blurRad="38100" dist="38100" dir="2700000" algn="tl">
                    <a:srgbClr val="000000">
                      <a:alpha val="43137"/>
                    </a:srgbClr>
                  </a:outerShdw>
                </a:effectLst>
              </a:rPr>
              <a:t>determination of potential energy landscapes for catalytic </a:t>
            </a:r>
            <a:r>
              <a:rPr lang="en-US" sz="1600" dirty="0" smtClean="0">
                <a:effectLst>
                  <a:outerShdw blurRad="38100" dist="38100" dir="2700000" algn="tl">
                    <a:srgbClr val="000000">
                      <a:alpha val="43137"/>
                    </a:srgbClr>
                  </a:outerShdw>
                </a:effectLst>
              </a:rPr>
              <a:t>reactions</a:t>
            </a:r>
          </a:p>
          <a:p>
            <a:pPr marL="342900" indent="-342900">
              <a:lnSpc>
                <a:spcPts val="2500"/>
              </a:lnSpc>
              <a:buFont typeface="Arial" panose="020B0604020202020204" pitchFamily="34" charset="0"/>
              <a:buChar char="•"/>
            </a:pPr>
            <a:r>
              <a:rPr lang="en-US" sz="1600" dirty="0">
                <a:solidFill>
                  <a:srgbClr val="282DF8"/>
                </a:solidFill>
              </a:rPr>
              <a:t>N</a:t>
            </a:r>
            <a:r>
              <a:rPr lang="en-US" sz="1600" dirty="0" smtClean="0">
                <a:solidFill>
                  <a:srgbClr val="282DF8"/>
                </a:solidFill>
              </a:rPr>
              <a:t>ovel spectroscopic techniques and structural probes for in situ characterization of catalytic processes</a:t>
            </a:r>
          </a:p>
          <a:p>
            <a:pPr marL="342900" indent="-342900">
              <a:lnSpc>
                <a:spcPts val="2500"/>
              </a:lnSpc>
              <a:buFont typeface="Arial" panose="020B0604020202020204" pitchFamily="34" charset="0"/>
              <a:buChar char="•"/>
            </a:pPr>
            <a:r>
              <a:rPr lang="en-US" sz="1600" dirty="0">
                <a:effectLst>
                  <a:outerShdw blurRad="38100" dist="38100" dir="2700000" algn="tl">
                    <a:srgbClr val="000000">
                      <a:alpha val="43137"/>
                    </a:srgbClr>
                  </a:outerShdw>
                </a:effectLst>
              </a:rPr>
              <a:t>T</a:t>
            </a:r>
            <a:r>
              <a:rPr lang="en-US" sz="1600" dirty="0" smtClean="0">
                <a:effectLst>
                  <a:outerShdw blurRad="38100" dist="38100" dir="2700000" algn="tl">
                    <a:srgbClr val="000000">
                      <a:alpha val="43137"/>
                    </a:srgbClr>
                  </a:outerShdw>
                </a:effectLst>
              </a:rPr>
              <a:t>heory, modeling, and simulation specific to catalytic pathways </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6445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5764" y="194857"/>
            <a:ext cx="6252033" cy="461665"/>
          </a:xfrm>
          <a:prstGeom prst="rect">
            <a:avLst/>
          </a:prstGeom>
          <a:noFill/>
        </p:spPr>
        <p:txBody>
          <a:bodyPr wrap="none" rtlCol="0">
            <a:spAutoFit/>
          </a:bodyPr>
          <a:lstStyle/>
          <a:p>
            <a:r>
              <a:rPr lang="en-US" sz="2400" b="1" dirty="0" smtClean="0">
                <a:solidFill>
                  <a:srgbClr val="1066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Catalysis Science Evolving Opportunities</a:t>
            </a:r>
            <a:endParaRPr lang="en-US" sz="2400" b="1" dirty="0">
              <a:solidFill>
                <a:srgbClr val="1066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Footer Placeholder 1"/>
          <p:cNvSpPr txBox="1">
            <a:spLocks/>
          </p:cNvSpPr>
          <p:nvPr/>
        </p:nvSpPr>
        <p:spPr>
          <a:xfrm>
            <a:off x="3124200" y="6356350"/>
            <a:ext cx="5334000" cy="365125"/>
          </a:xfrm>
          <a:prstGeom prst="rect">
            <a:avLst/>
          </a:prstGeom>
        </p:spPr>
        <p:txBody>
          <a:bodyPr vert="horz" lIns="91440" tIns="45720" rIns="91440" bIns="45720" rtlCol="0" anchor="ctr"/>
          <a:lstStyle>
            <a:defPPr>
              <a:defRPr lang="en-US"/>
            </a:defPPr>
            <a:lvl1pPr marL="0" algn="r" defTabSz="914272" rtl="0" eaLnBrk="1" fontAlgn="auto" latinLnBrk="0" hangingPunct="1">
              <a:spcBef>
                <a:spcPts val="0"/>
              </a:spcBef>
              <a:spcAft>
                <a:spcPts val="0"/>
              </a:spcAft>
              <a:defRPr sz="1200" kern="1200">
                <a:solidFill>
                  <a:srgbClr val="106636"/>
                </a:solidFill>
                <a:latin typeface="Arial" pitchFamily="34" charset="0"/>
                <a:ea typeface="+mn-ea"/>
                <a:cs typeface="Arial" pitchFamily="34" charset="0"/>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7" algn="l" defTabSz="914272" rtl="0" eaLnBrk="1" latinLnBrk="0" hangingPunct="1">
              <a:defRPr sz="1800" kern="1200">
                <a:solidFill>
                  <a:schemeClr val="tx1"/>
                </a:solidFill>
                <a:latin typeface="+mn-lt"/>
                <a:ea typeface="+mn-ea"/>
                <a:cs typeface="+mn-cs"/>
              </a:defRPr>
            </a:lvl4pPr>
            <a:lvl5pPr marL="1828542" algn="l" defTabSz="914272" rtl="0" eaLnBrk="1" latinLnBrk="0" hangingPunct="1">
              <a:defRPr sz="1800" kern="1200">
                <a:solidFill>
                  <a:schemeClr val="tx1"/>
                </a:solidFill>
                <a:latin typeface="+mn-lt"/>
                <a:ea typeface="+mn-ea"/>
                <a:cs typeface="+mn-cs"/>
              </a:defRPr>
            </a:lvl5pPr>
            <a:lvl6pPr marL="2285678" algn="l" defTabSz="914272" rtl="0" eaLnBrk="1" latinLnBrk="0" hangingPunct="1">
              <a:defRPr sz="1800" kern="1200">
                <a:solidFill>
                  <a:schemeClr val="tx1"/>
                </a:solidFill>
                <a:latin typeface="+mn-lt"/>
                <a:ea typeface="+mn-ea"/>
                <a:cs typeface="+mn-cs"/>
              </a:defRPr>
            </a:lvl6pPr>
            <a:lvl7pPr marL="2742814" algn="l" defTabSz="914272" rtl="0" eaLnBrk="1" latinLnBrk="0" hangingPunct="1">
              <a:defRPr sz="1800" kern="1200">
                <a:solidFill>
                  <a:schemeClr val="tx1"/>
                </a:solidFill>
                <a:latin typeface="+mn-lt"/>
                <a:ea typeface="+mn-ea"/>
                <a:cs typeface="+mn-cs"/>
              </a:defRPr>
            </a:lvl7pPr>
            <a:lvl8pPr marL="3199950" algn="l" defTabSz="914272" rtl="0" eaLnBrk="1" latinLnBrk="0" hangingPunct="1">
              <a:defRPr sz="1800" kern="1200">
                <a:solidFill>
                  <a:schemeClr val="tx1"/>
                </a:solidFill>
                <a:latin typeface="+mn-lt"/>
                <a:ea typeface="+mn-ea"/>
                <a:cs typeface="+mn-cs"/>
              </a:defRPr>
            </a:lvl8pPr>
            <a:lvl9pPr marL="3657086" algn="l" defTabSz="914272" rtl="0" eaLnBrk="1" latinLnBrk="0" hangingPunct="1">
              <a:defRPr sz="1800" kern="1200">
                <a:solidFill>
                  <a:schemeClr val="tx1"/>
                </a:solidFill>
                <a:latin typeface="+mn-lt"/>
                <a:ea typeface="+mn-ea"/>
                <a:cs typeface="+mn-cs"/>
              </a:defRPr>
            </a:lvl9pPr>
          </a:lstStyle>
          <a:p>
            <a:pPr marL="0" marR="0" lvl="0" indent="0" algn="r" defTabSz="91427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06636"/>
              </a:solidFill>
              <a:effectLst/>
              <a:uLnTx/>
              <a:uFillTx/>
              <a:latin typeface="Arial" pitchFamily="34" charset="0"/>
              <a:ea typeface="+mn-ea"/>
              <a:cs typeface="Arial" pitchFamily="34" charset="0"/>
            </a:endParaRPr>
          </a:p>
        </p:txBody>
      </p:sp>
      <p:sp>
        <p:nvSpPr>
          <p:cNvPr id="6" name="Text Box 3"/>
          <p:cNvSpPr txBox="1">
            <a:spLocks noChangeArrowheads="1"/>
          </p:cNvSpPr>
          <p:nvPr/>
        </p:nvSpPr>
        <p:spPr bwMode="auto">
          <a:xfrm>
            <a:off x="434925" y="1163371"/>
            <a:ext cx="4173124" cy="3754848"/>
          </a:xfrm>
          <a:prstGeom prst="rect">
            <a:avLst/>
          </a:prstGeom>
          <a:noFill/>
          <a:ln w="9525">
            <a:noFill/>
            <a:miter lim="800000"/>
            <a:headEnd/>
            <a:tailEnd/>
          </a:ln>
        </p:spPr>
        <p:txBody>
          <a:bodyPr wrap="square" lIns="91414" tIns="45707" rIns="91414" bIns="45707">
            <a:prstTxWarp prst="textNoShape">
              <a:avLst/>
            </a:prstTxWarp>
            <a:spAutoFit/>
          </a:bodyPr>
          <a:lstStyle/>
          <a:p>
            <a:pPr defTabSz="820738" eaLnBrk="0" fontAlgn="base" hangingPunct="0">
              <a:spcBef>
                <a:spcPct val="0"/>
              </a:spcBef>
              <a:spcAft>
                <a:spcPct val="0"/>
              </a:spcAft>
              <a:buClr>
                <a:prstClr val="black"/>
              </a:buClr>
              <a:defRPr/>
            </a:pPr>
            <a:r>
              <a:rPr lang="en-US" sz="1400" b="1" dirty="0" smtClean="0">
                <a:solidFill>
                  <a:srgbClr val="106636"/>
                </a:solidFill>
                <a:latin typeface="Arial" pitchFamily="34" charset="0"/>
                <a:cs typeface="Arial" pitchFamily="34" charset="0"/>
              </a:rPr>
              <a:t>(This is not a comprehensive list)</a:t>
            </a:r>
          </a:p>
          <a:p>
            <a:pPr defTabSz="820738" eaLnBrk="0" fontAlgn="base" hangingPunct="0">
              <a:spcBef>
                <a:spcPct val="0"/>
              </a:spcBef>
              <a:spcAft>
                <a:spcPct val="0"/>
              </a:spcAft>
              <a:buClr>
                <a:prstClr val="black"/>
              </a:buClr>
              <a:defRPr/>
            </a:pPr>
            <a:endParaRPr lang="en-US" sz="1400" b="1" dirty="0">
              <a:solidFill>
                <a:srgbClr val="106636"/>
              </a:solidFill>
              <a:latin typeface="Arial" pitchFamily="34" charset="0"/>
              <a:cs typeface="Arial" pitchFamily="34" charset="0"/>
            </a:endParaRPr>
          </a:p>
          <a:p>
            <a:pPr defTabSz="820738" eaLnBrk="0" fontAlgn="base" hangingPunct="0">
              <a:spcBef>
                <a:spcPct val="0"/>
              </a:spcBef>
              <a:spcAft>
                <a:spcPct val="0"/>
              </a:spcAft>
              <a:buClr>
                <a:prstClr val="black"/>
              </a:buClr>
              <a:defRPr/>
            </a:pPr>
            <a:endParaRPr lang="en-US" sz="1400" b="1" dirty="0" smtClean="0">
              <a:solidFill>
                <a:srgbClr val="106636"/>
              </a:solidFill>
              <a:latin typeface="Arial" pitchFamily="34" charset="0"/>
              <a:cs typeface="Arial" pitchFamily="34" charset="0"/>
            </a:endParaRPr>
          </a:p>
          <a:p>
            <a:pPr defTabSz="820738" eaLnBrk="0" fontAlgn="base" hangingPunct="0">
              <a:spcBef>
                <a:spcPct val="0"/>
              </a:spcBef>
              <a:spcAft>
                <a:spcPct val="0"/>
              </a:spcAft>
              <a:buClr>
                <a:prstClr val="black"/>
              </a:buClr>
              <a:defRPr/>
            </a:pPr>
            <a:r>
              <a:rPr lang="en-US" sz="1400" b="1" dirty="0" smtClean="0">
                <a:solidFill>
                  <a:srgbClr val="106636"/>
                </a:solidFill>
                <a:latin typeface="Arial" pitchFamily="34" charset="0"/>
                <a:cs typeface="Arial" pitchFamily="34" charset="0"/>
              </a:rPr>
              <a:t>-- Extend the basic science of catalysis to:</a:t>
            </a:r>
          </a:p>
          <a:p>
            <a:pPr defTabSz="820738" eaLnBrk="0" fontAlgn="base" hangingPunct="0">
              <a:spcBef>
                <a:spcPct val="0"/>
              </a:spcBef>
              <a:spcAft>
                <a:spcPct val="0"/>
              </a:spcAft>
              <a:buClr>
                <a:prstClr val="black"/>
              </a:buClr>
              <a:defRPr/>
            </a:pPr>
            <a:endParaRPr lang="en-US" sz="1400" b="1" dirty="0">
              <a:solidFill>
                <a:srgbClr val="106636"/>
              </a:solidFill>
              <a:latin typeface="Arial" pitchFamily="34" charset="0"/>
              <a:cs typeface="Arial" pitchFamily="34" charset="0"/>
            </a:endParaRPr>
          </a:p>
          <a:p>
            <a:pPr marL="285750" indent="-285750" defTabSz="820738" eaLnBrk="0" fontAlgn="base" hangingPunct="0">
              <a:spcBef>
                <a:spcPct val="0"/>
              </a:spcBef>
              <a:spcAft>
                <a:spcPct val="0"/>
              </a:spcAft>
              <a:buClr>
                <a:prstClr val="black"/>
              </a:buClr>
              <a:buFont typeface="Arial" panose="020B0604020202020204" pitchFamily="34" charset="0"/>
              <a:buChar char="•"/>
              <a:defRPr/>
            </a:pPr>
            <a:r>
              <a:rPr lang="en-US" sz="1400" b="1" dirty="0" smtClean="0">
                <a:solidFill>
                  <a:srgbClr val="106636"/>
                </a:solidFill>
                <a:latin typeface="Arial" pitchFamily="34" charset="0"/>
                <a:cs typeface="Arial" pitchFamily="34" charset="0"/>
              </a:rPr>
              <a:t>Alternative energy sources</a:t>
            </a:r>
          </a:p>
          <a:p>
            <a:pPr marL="285750" indent="-285750" defTabSz="820738" eaLnBrk="0" fontAlgn="base" hangingPunct="0">
              <a:spcBef>
                <a:spcPct val="0"/>
              </a:spcBef>
              <a:spcAft>
                <a:spcPct val="0"/>
              </a:spcAft>
              <a:buClr>
                <a:prstClr val="black"/>
              </a:buClr>
              <a:buFont typeface="Arial" panose="020B0604020202020204" pitchFamily="34" charset="0"/>
              <a:buChar char="•"/>
              <a:defRPr/>
            </a:pPr>
            <a:r>
              <a:rPr lang="en-US" sz="1400" b="1" dirty="0" smtClean="0">
                <a:solidFill>
                  <a:srgbClr val="106636"/>
                </a:solidFill>
                <a:latin typeface="Arial" pitchFamily="34" charset="0"/>
                <a:cs typeface="Arial" pitchFamily="34" charset="0"/>
              </a:rPr>
              <a:t>Alternative feedstocks</a:t>
            </a:r>
          </a:p>
          <a:p>
            <a:pPr marL="285750" indent="-285750" defTabSz="820738" eaLnBrk="0" fontAlgn="base" hangingPunct="0">
              <a:spcBef>
                <a:spcPct val="0"/>
              </a:spcBef>
              <a:spcAft>
                <a:spcPct val="0"/>
              </a:spcAft>
              <a:buClr>
                <a:prstClr val="black"/>
              </a:buClr>
              <a:buFont typeface="Arial" panose="020B0604020202020204" pitchFamily="34" charset="0"/>
              <a:buChar char="•"/>
              <a:defRPr/>
            </a:pPr>
            <a:r>
              <a:rPr lang="en-US" sz="1400" b="1" dirty="0" smtClean="0">
                <a:solidFill>
                  <a:srgbClr val="106636"/>
                </a:solidFill>
                <a:latin typeface="Arial" pitchFamily="34" charset="0"/>
                <a:cs typeface="Arial" pitchFamily="34" charset="0"/>
              </a:rPr>
              <a:t>Non-precious group metals </a:t>
            </a:r>
          </a:p>
          <a:p>
            <a:pPr marL="285750" indent="-285750" defTabSz="820738" eaLnBrk="0" fontAlgn="base" hangingPunct="0">
              <a:spcBef>
                <a:spcPct val="0"/>
              </a:spcBef>
              <a:spcAft>
                <a:spcPct val="0"/>
              </a:spcAft>
              <a:buClr>
                <a:prstClr val="black"/>
              </a:buClr>
              <a:buFont typeface="Arial" panose="020B0604020202020204" pitchFamily="34" charset="0"/>
              <a:buChar char="•"/>
              <a:defRPr/>
            </a:pPr>
            <a:r>
              <a:rPr lang="en-US" sz="1400" b="1" dirty="0" smtClean="0">
                <a:solidFill>
                  <a:srgbClr val="106636"/>
                </a:solidFill>
                <a:latin typeface="Arial" pitchFamily="34" charset="0"/>
                <a:cs typeface="Arial" pitchFamily="34" charset="0"/>
              </a:rPr>
              <a:t>Alternatives to rare earth elements</a:t>
            </a:r>
          </a:p>
          <a:p>
            <a:pPr marL="342900" indent="-342900" defTabSz="820738" eaLnBrk="0" fontAlgn="base" hangingPunct="0">
              <a:spcBef>
                <a:spcPct val="0"/>
              </a:spcBef>
              <a:spcAft>
                <a:spcPct val="0"/>
              </a:spcAft>
              <a:buClr>
                <a:prstClr val="black"/>
              </a:buClr>
              <a:buFont typeface="Arial" panose="020B0604020202020204" pitchFamily="34" charset="0"/>
              <a:buChar char="•"/>
              <a:defRPr/>
            </a:pPr>
            <a:endParaRPr lang="en-US" sz="1400" b="1" dirty="0" smtClean="0">
              <a:solidFill>
                <a:srgbClr val="106636"/>
              </a:solidFill>
              <a:latin typeface="Arial" pitchFamily="34" charset="0"/>
              <a:cs typeface="Arial" pitchFamily="34" charset="0"/>
            </a:endParaRPr>
          </a:p>
          <a:p>
            <a:pPr defTabSz="820738" eaLnBrk="0" fontAlgn="base" hangingPunct="0">
              <a:spcBef>
                <a:spcPct val="0"/>
              </a:spcBef>
              <a:spcAft>
                <a:spcPct val="0"/>
              </a:spcAft>
              <a:buClr>
                <a:prstClr val="black"/>
              </a:buClr>
              <a:defRPr/>
            </a:pPr>
            <a:r>
              <a:rPr lang="en-US" sz="1400" b="1" dirty="0" smtClean="0">
                <a:solidFill>
                  <a:srgbClr val="106636"/>
                </a:solidFill>
                <a:latin typeface="Arial" pitchFamily="34" charset="0"/>
                <a:cs typeface="Arial" pitchFamily="34" charset="0"/>
              </a:rPr>
              <a:t>-- Develop novel systems-scale approaches to improve atom- and energy- efficiency and cleanliness of chemical conversions</a:t>
            </a:r>
          </a:p>
          <a:p>
            <a:pPr defTabSz="820738" eaLnBrk="0" fontAlgn="base" hangingPunct="0">
              <a:spcBef>
                <a:spcPct val="0"/>
              </a:spcBef>
              <a:spcAft>
                <a:spcPct val="0"/>
              </a:spcAft>
              <a:buClr>
                <a:prstClr val="black"/>
              </a:buClr>
              <a:defRPr/>
            </a:pPr>
            <a:endParaRPr lang="en-US" sz="1400" b="1" dirty="0" smtClean="0">
              <a:solidFill>
                <a:srgbClr val="106636"/>
              </a:solidFill>
              <a:latin typeface="Arial" pitchFamily="34" charset="0"/>
              <a:cs typeface="Arial" pitchFamily="34" charset="0"/>
            </a:endParaRPr>
          </a:p>
          <a:p>
            <a:pPr defTabSz="820738" eaLnBrk="0" fontAlgn="base" hangingPunct="0">
              <a:spcBef>
                <a:spcPct val="0"/>
              </a:spcBef>
              <a:spcAft>
                <a:spcPct val="0"/>
              </a:spcAft>
              <a:buClr>
                <a:prstClr val="black"/>
              </a:buClr>
              <a:defRPr/>
            </a:pPr>
            <a:r>
              <a:rPr lang="en-US" sz="1400" b="1" kern="0" dirty="0" smtClean="0">
                <a:solidFill>
                  <a:srgbClr val="006600"/>
                </a:solidFill>
                <a:latin typeface="Arial" panose="020B0604020202020204" pitchFamily="34" charset="0"/>
                <a:cs typeface="Arial" panose="020B0604020202020204" pitchFamily="34" charset="0"/>
              </a:rPr>
              <a:t>-- Develop </a:t>
            </a:r>
            <a:r>
              <a:rPr lang="en-US" sz="1400" b="1" kern="0" dirty="0">
                <a:solidFill>
                  <a:srgbClr val="006600"/>
                </a:solidFill>
                <a:latin typeface="Arial" panose="020B0604020202020204" pitchFamily="34" charset="0"/>
                <a:cs typeface="Arial" panose="020B0604020202020204" pitchFamily="34" charset="0"/>
              </a:rPr>
              <a:t>fundamental understanding of interacting dynamic systems to minimize </a:t>
            </a:r>
            <a:r>
              <a:rPr lang="en-US" sz="1400" b="1" kern="0" dirty="0" smtClean="0">
                <a:solidFill>
                  <a:srgbClr val="006600"/>
                </a:solidFill>
                <a:latin typeface="Arial" panose="020B0604020202020204" pitchFamily="34" charset="0"/>
                <a:cs typeface="Arial" panose="020B0604020202020204" pitchFamily="34" charset="0"/>
              </a:rPr>
              <a:t>the number of reaction steps</a:t>
            </a:r>
            <a:r>
              <a:rPr lang="en-US" sz="1400" b="1" kern="0" dirty="0">
                <a:solidFill>
                  <a:srgbClr val="006600"/>
                </a:solidFill>
                <a:latin typeface="Arial" panose="020B0604020202020204" pitchFamily="34" charset="0"/>
                <a:cs typeface="Arial" panose="020B0604020202020204" pitchFamily="34" charset="0"/>
              </a:rPr>
              <a:t>.</a:t>
            </a:r>
            <a:endParaRPr lang="en-US" sz="1400" b="1" kern="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5831775" y="2793704"/>
            <a:ext cx="1979595" cy="1926752"/>
          </a:xfrm>
          <a:prstGeom prst="rect">
            <a:avLst/>
          </a:prstGeom>
        </p:spPr>
      </p:pic>
      <p:pic>
        <p:nvPicPr>
          <p:cNvPr id="10" name="Picture 9"/>
          <p:cNvPicPr>
            <a:picLocks noChangeAspect="1"/>
          </p:cNvPicPr>
          <p:nvPr/>
        </p:nvPicPr>
        <p:blipFill>
          <a:blip r:embed="rId3"/>
          <a:stretch>
            <a:fillRect/>
          </a:stretch>
        </p:blipFill>
        <p:spPr>
          <a:xfrm>
            <a:off x="5730595" y="920293"/>
            <a:ext cx="2408150" cy="1859510"/>
          </a:xfrm>
          <a:prstGeom prst="rect">
            <a:avLst/>
          </a:prstGeom>
        </p:spPr>
      </p:pic>
      <p:pic>
        <p:nvPicPr>
          <p:cNvPr id="11" name="Picture 10"/>
          <p:cNvPicPr>
            <a:picLocks noChangeAspect="1"/>
          </p:cNvPicPr>
          <p:nvPr/>
        </p:nvPicPr>
        <p:blipFill>
          <a:blip r:embed="rId4"/>
          <a:stretch>
            <a:fillRect/>
          </a:stretch>
        </p:blipFill>
        <p:spPr>
          <a:xfrm>
            <a:off x="3289321" y="5133662"/>
            <a:ext cx="2659348" cy="1528053"/>
          </a:xfrm>
          <a:prstGeom prst="rect">
            <a:avLst/>
          </a:prstGeom>
        </p:spPr>
      </p:pic>
      <p:grpSp>
        <p:nvGrpSpPr>
          <p:cNvPr id="12" name="Group 11"/>
          <p:cNvGrpSpPr/>
          <p:nvPr/>
        </p:nvGrpSpPr>
        <p:grpSpPr>
          <a:xfrm>
            <a:off x="6201318" y="4943459"/>
            <a:ext cx="2046264" cy="1595453"/>
            <a:chOff x="4358642" y="1590301"/>
            <a:chExt cx="3171739" cy="2351001"/>
          </a:xfrm>
        </p:grpSpPr>
        <p:grpSp>
          <p:nvGrpSpPr>
            <p:cNvPr id="13" name="Group 12"/>
            <p:cNvGrpSpPr/>
            <p:nvPr/>
          </p:nvGrpSpPr>
          <p:grpSpPr>
            <a:xfrm>
              <a:off x="4358642" y="1761424"/>
              <a:ext cx="3171739" cy="2179878"/>
              <a:chOff x="5874420" y="4586683"/>
              <a:chExt cx="3171739" cy="2179878"/>
            </a:xfrm>
          </p:grpSpPr>
          <p:sp>
            <p:nvSpPr>
              <p:cNvPr id="16" name="Rectangle 15"/>
              <p:cNvSpPr/>
              <p:nvPr/>
            </p:nvSpPr>
            <p:spPr>
              <a:xfrm>
                <a:off x="5874420" y="4586683"/>
                <a:ext cx="3171739" cy="2179878"/>
              </a:xfrm>
              <a:prstGeom prst="rect">
                <a:avLst/>
              </a:prstGeom>
              <a:solidFill>
                <a:srgbClr val="FFFFCC"/>
              </a:solidFill>
              <a:ln w="57150" cap="flat" cmpd="thickThin" algn="ctr">
                <a:solidFill>
                  <a:srgbClr val="CC9900"/>
                </a:solidFill>
                <a:prstDash val="solid"/>
              </a:ln>
              <a:effectLst>
                <a:outerShdw blurRad="50800" dist="38100" dir="2700000" algn="tl" rotWithShape="0">
                  <a:prstClr val="black">
                    <a:alpha val="51000"/>
                  </a:prstClr>
                </a:outerShdw>
                <a:softEdge rad="12700"/>
              </a:effectLst>
            </p:spPr>
            <p:txBody>
              <a:bodyPr rtlCol="0" anchor="ctr"/>
              <a:lstStyle/>
              <a:p>
                <a:pPr marL="0" marR="0" lvl="0" indent="0" algn="ctr" defTabSz="9142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pic>
            <p:nvPicPr>
              <p:cNvPr id="17" name="Picture 16"/>
              <p:cNvPicPr>
                <a:picLocks noChangeAspect="1"/>
              </p:cNvPicPr>
              <p:nvPr/>
            </p:nvPicPr>
            <p:blipFill>
              <a:blip r:embed="rId5"/>
              <a:stretch>
                <a:fillRect/>
              </a:stretch>
            </p:blipFill>
            <p:spPr>
              <a:xfrm>
                <a:off x="5915977" y="4990011"/>
                <a:ext cx="3096248" cy="1750423"/>
              </a:xfrm>
              <a:prstGeom prst="rect">
                <a:avLst/>
              </a:prstGeom>
              <a:solidFill>
                <a:srgbClr val="FFFFCC"/>
              </a:solidFill>
              <a:ln w="28575">
                <a:noFill/>
              </a:ln>
            </p:spPr>
          </p:pic>
        </p:grpSp>
        <p:pic>
          <p:nvPicPr>
            <p:cNvPr id="14" name="Picture 13"/>
            <p:cNvPicPr>
              <a:picLocks noChangeAspect="1"/>
            </p:cNvPicPr>
            <p:nvPr/>
          </p:nvPicPr>
          <p:blipFill rotWithShape="1">
            <a:blip r:embed="rId6"/>
            <a:srcRect r="73985" b="15503"/>
            <a:stretch/>
          </p:blipFill>
          <p:spPr>
            <a:xfrm>
              <a:off x="4428504" y="1590301"/>
              <a:ext cx="806621" cy="966701"/>
            </a:xfrm>
            <a:prstGeom prst="rect">
              <a:avLst/>
            </a:prstGeom>
            <a:solidFill>
              <a:srgbClr val="4BACC6">
                <a:lumMod val="20000"/>
                <a:lumOff val="80000"/>
              </a:srgbClr>
            </a:solidFill>
            <a:ln w="19050">
              <a:solidFill>
                <a:sysClr val="windowText" lastClr="000000"/>
              </a:solidFill>
            </a:ln>
          </p:spPr>
        </p:pic>
        <p:pic>
          <p:nvPicPr>
            <p:cNvPr id="15" name="Picture 14"/>
            <p:cNvPicPr>
              <a:picLocks noChangeAspect="1"/>
            </p:cNvPicPr>
            <p:nvPr/>
          </p:nvPicPr>
          <p:blipFill rotWithShape="1">
            <a:blip r:embed="rId6"/>
            <a:srcRect l="27993" t="8949" r="38251" b="5926"/>
            <a:stretch/>
          </p:blipFill>
          <p:spPr>
            <a:xfrm>
              <a:off x="6428755" y="1636997"/>
              <a:ext cx="1006462" cy="936462"/>
            </a:xfrm>
            <a:prstGeom prst="rect">
              <a:avLst/>
            </a:prstGeom>
            <a:solidFill>
              <a:srgbClr val="9BBB59">
                <a:lumMod val="20000"/>
                <a:lumOff val="80000"/>
              </a:srgbClr>
            </a:solidFill>
            <a:ln w="19050">
              <a:solidFill>
                <a:sysClr val="windowText" lastClr="000000"/>
              </a:solidFill>
            </a:ln>
          </p:spPr>
        </p:pic>
      </p:grpSp>
    </p:spTree>
    <p:extLst>
      <p:ext uri="{BB962C8B-B14F-4D97-AF65-F5344CB8AC3E}">
        <p14:creationId xmlns:p14="http://schemas.microsoft.com/office/powerpoint/2010/main" val="3721900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4235" y="121598"/>
            <a:ext cx="3435530" cy="461653"/>
          </a:xfrm>
          <a:prstGeom prst="rect">
            <a:avLst/>
          </a:prstGeom>
        </p:spPr>
        <p:txBody>
          <a:bodyPr wrap="none">
            <a:spAutoFit/>
          </a:bodyPr>
          <a:lstStyle/>
          <a:p>
            <a:pPr marL="206494" lvl="0" indent="-206494" algn="ctr" defTabSz="914272" eaLnBrk="0" hangingPunct="0">
              <a:spcAft>
                <a:spcPts val="3000"/>
              </a:spcAft>
              <a:defRPr/>
            </a:pPr>
            <a:r>
              <a:rPr lang="en-US" b="1" dirty="0" smtClean="0">
                <a:solidFill>
                  <a:srgbClr val="106636"/>
                </a:solidFill>
                <a:effectLst>
                  <a:outerShdw blurRad="38100" dist="38100" dir="2700000" algn="tl">
                    <a:srgbClr val="000000">
                      <a:alpha val="43137"/>
                    </a:srgbClr>
                  </a:outerShdw>
                </a:effectLst>
                <a:latin typeface="Arial" pitchFamily="34" charset="0"/>
                <a:cs typeface="Arial" pitchFamily="34" charset="0"/>
              </a:rPr>
              <a:t>Geosciences </a:t>
            </a:r>
            <a:r>
              <a:rPr lang="en-US" b="1" dirty="0">
                <a:solidFill>
                  <a:srgbClr val="106636"/>
                </a:solidFill>
                <a:effectLst>
                  <a:outerShdw blurRad="38100" dist="38100" dir="2700000" algn="tl">
                    <a:srgbClr val="000000">
                      <a:alpha val="43137"/>
                    </a:srgbClr>
                  </a:outerShdw>
                </a:effectLst>
                <a:latin typeface="Arial" pitchFamily="34" charset="0"/>
                <a:cs typeface="Arial" pitchFamily="34" charset="0"/>
              </a:rPr>
              <a:t>Program</a:t>
            </a:r>
            <a:endParaRPr lang="en-US" dirty="0">
              <a:solidFill>
                <a:srgbClr val="106636"/>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 Box 5"/>
          <p:cNvSpPr txBox="1">
            <a:spLocks noChangeArrowheads="1"/>
          </p:cNvSpPr>
          <p:nvPr/>
        </p:nvSpPr>
        <p:spPr bwMode="auto">
          <a:xfrm>
            <a:off x="6309375" y="839033"/>
            <a:ext cx="2762377" cy="702884"/>
          </a:xfrm>
          <a:prstGeom prst="rect">
            <a:avLst/>
          </a:prstGeom>
          <a:noFill/>
          <a:ln w="9525">
            <a:noFill/>
            <a:miter lim="800000"/>
            <a:headEnd/>
            <a:tailEnd/>
          </a:ln>
        </p:spPr>
        <p:txBody>
          <a:bodyPr wrap="square" lIns="86486" tIns="43243" rIns="86486" bIns="43243">
            <a:spAutoFit/>
          </a:bodyPr>
          <a:lstStyle/>
          <a:p>
            <a:r>
              <a:rPr lang="en-US" sz="2000" b="1" dirty="0">
                <a:solidFill>
                  <a:srgbClr val="0000CC"/>
                </a:solidFill>
                <a:latin typeface="Arial" pitchFamily="34" charset="0"/>
                <a:cs typeface="Arial" pitchFamily="34" charset="0"/>
              </a:rPr>
              <a:t>Analytical Geochemistry ($3 M)</a:t>
            </a:r>
          </a:p>
        </p:txBody>
      </p:sp>
      <p:sp>
        <p:nvSpPr>
          <p:cNvPr id="6" name="Text Box 6"/>
          <p:cNvSpPr txBox="1">
            <a:spLocks noChangeArrowheads="1"/>
          </p:cNvSpPr>
          <p:nvPr/>
        </p:nvSpPr>
        <p:spPr bwMode="auto">
          <a:xfrm>
            <a:off x="128328" y="936827"/>
            <a:ext cx="2514600" cy="395107"/>
          </a:xfrm>
          <a:prstGeom prst="rect">
            <a:avLst/>
          </a:prstGeom>
          <a:noFill/>
          <a:ln w="9525">
            <a:noFill/>
            <a:miter lim="800000"/>
            <a:headEnd/>
            <a:tailEnd/>
          </a:ln>
        </p:spPr>
        <p:txBody>
          <a:bodyPr wrap="square" lIns="86486" tIns="43243" rIns="86486" bIns="43243">
            <a:spAutoFit/>
          </a:bodyPr>
          <a:lstStyle/>
          <a:p>
            <a:r>
              <a:rPr lang="en-US" sz="2000" b="1" dirty="0">
                <a:solidFill>
                  <a:srgbClr val="0000CC"/>
                </a:solidFill>
                <a:latin typeface="Arial" pitchFamily="34" charset="0"/>
                <a:cs typeface="Arial" pitchFamily="34" charset="0"/>
              </a:rPr>
              <a:t>Geophysics ($5 M)</a:t>
            </a:r>
          </a:p>
        </p:txBody>
      </p:sp>
      <p:sp>
        <p:nvSpPr>
          <p:cNvPr id="7" name="Text Box 7"/>
          <p:cNvSpPr txBox="1">
            <a:spLocks noChangeArrowheads="1"/>
          </p:cNvSpPr>
          <p:nvPr/>
        </p:nvSpPr>
        <p:spPr bwMode="auto">
          <a:xfrm>
            <a:off x="199909" y="4117022"/>
            <a:ext cx="2159695" cy="702884"/>
          </a:xfrm>
          <a:prstGeom prst="rect">
            <a:avLst/>
          </a:prstGeom>
          <a:noFill/>
          <a:ln w="9525">
            <a:noFill/>
            <a:miter lim="800000"/>
            <a:headEnd/>
            <a:tailEnd/>
          </a:ln>
        </p:spPr>
        <p:txBody>
          <a:bodyPr wrap="square" lIns="86486" tIns="43243" rIns="86486" bIns="43243">
            <a:spAutoFit/>
          </a:bodyPr>
          <a:lstStyle/>
          <a:p>
            <a:r>
              <a:rPr lang="en-US" sz="2000" b="1" dirty="0">
                <a:solidFill>
                  <a:srgbClr val="0000CC"/>
                </a:solidFill>
                <a:latin typeface="Arial" pitchFamily="34" charset="0"/>
                <a:cs typeface="Arial" pitchFamily="34" charset="0"/>
              </a:rPr>
              <a:t>Flow and Transport ($5 M)</a:t>
            </a:r>
          </a:p>
        </p:txBody>
      </p:sp>
      <p:sp>
        <p:nvSpPr>
          <p:cNvPr id="8" name="Text Box 8"/>
          <p:cNvSpPr txBox="1">
            <a:spLocks noChangeArrowheads="1"/>
          </p:cNvSpPr>
          <p:nvPr/>
        </p:nvSpPr>
        <p:spPr bwMode="auto">
          <a:xfrm>
            <a:off x="6646032" y="3359858"/>
            <a:ext cx="3352800" cy="1318437"/>
          </a:xfrm>
          <a:prstGeom prst="rect">
            <a:avLst/>
          </a:prstGeom>
          <a:noFill/>
          <a:ln w="9525">
            <a:noFill/>
            <a:miter lim="800000"/>
            <a:headEnd/>
            <a:tailEnd/>
          </a:ln>
        </p:spPr>
        <p:txBody>
          <a:bodyPr wrap="square" lIns="86486" tIns="43243" rIns="86486" bIns="43243">
            <a:spAutoFit/>
          </a:bodyPr>
          <a:lstStyle/>
          <a:p>
            <a:r>
              <a:rPr lang="en-US" sz="2000" b="1" dirty="0">
                <a:solidFill>
                  <a:srgbClr val="0000CC"/>
                </a:solidFill>
                <a:latin typeface="Arial" pitchFamily="34" charset="0"/>
                <a:cs typeface="Arial" pitchFamily="34" charset="0"/>
              </a:rPr>
              <a:t>Theoretical &amp; Experimental</a:t>
            </a:r>
          </a:p>
          <a:p>
            <a:r>
              <a:rPr lang="en-US" sz="2000" b="1" dirty="0">
                <a:solidFill>
                  <a:srgbClr val="0000CC"/>
                </a:solidFill>
                <a:latin typeface="Arial" pitchFamily="34" charset="0"/>
                <a:cs typeface="Arial" pitchFamily="34" charset="0"/>
              </a:rPr>
              <a:t>Geochemistry </a:t>
            </a:r>
          </a:p>
          <a:p>
            <a:r>
              <a:rPr lang="en-US" sz="2000" b="1" dirty="0">
                <a:solidFill>
                  <a:srgbClr val="0000CC"/>
                </a:solidFill>
                <a:latin typeface="Arial" pitchFamily="34" charset="0"/>
                <a:cs typeface="Arial" pitchFamily="34" charset="0"/>
              </a:rPr>
              <a:t>($7 M)</a:t>
            </a:r>
          </a:p>
        </p:txBody>
      </p:sp>
      <p:sp>
        <p:nvSpPr>
          <p:cNvPr id="9" name="Text Box 13"/>
          <p:cNvSpPr txBox="1">
            <a:spLocks noChangeArrowheads="1"/>
          </p:cNvSpPr>
          <p:nvPr/>
        </p:nvSpPr>
        <p:spPr bwMode="auto">
          <a:xfrm>
            <a:off x="76200" y="1618468"/>
            <a:ext cx="2618856" cy="979883"/>
          </a:xfrm>
          <a:prstGeom prst="rect">
            <a:avLst/>
          </a:prstGeom>
          <a:noFill/>
          <a:ln w="9525">
            <a:solidFill>
              <a:schemeClr val="bg1"/>
            </a:solidFill>
            <a:miter lim="800000"/>
            <a:headEnd/>
            <a:tailEnd/>
          </a:ln>
        </p:spPr>
        <p:txBody>
          <a:bodyPr wrap="none" lIns="86486" tIns="43243" rIns="86486" bIns="43243">
            <a:spAutoFit/>
          </a:bodyPr>
          <a:lstStyle/>
          <a:p>
            <a:pPr marL="171450" indent="-171450">
              <a:spcAft>
                <a:spcPts val="600"/>
              </a:spcAft>
              <a:buFont typeface="Arial" panose="020B0604020202020204" pitchFamily="34" charset="0"/>
              <a:buChar char="•"/>
            </a:pPr>
            <a:r>
              <a:rPr lang="en-US" sz="1600" b="1" dirty="0">
                <a:cs typeface="Arial" pitchFamily="34" charset="0"/>
              </a:rPr>
              <a:t>Nonlinear elasticity</a:t>
            </a:r>
          </a:p>
          <a:p>
            <a:pPr marL="171450" indent="-171450">
              <a:spcAft>
                <a:spcPts val="600"/>
              </a:spcAft>
              <a:buFont typeface="Arial" panose="020B0604020202020204" pitchFamily="34" charset="0"/>
              <a:buChar char="•"/>
            </a:pPr>
            <a:r>
              <a:rPr lang="en-US" sz="1600" b="1" dirty="0">
                <a:cs typeface="Arial" pitchFamily="34" charset="0"/>
              </a:rPr>
              <a:t>Fluid/Fracture Coupling</a:t>
            </a:r>
          </a:p>
          <a:p>
            <a:pPr marL="171450" indent="-171450">
              <a:spcAft>
                <a:spcPts val="600"/>
              </a:spcAft>
              <a:buFont typeface="Arial" panose="020B0604020202020204" pitchFamily="34" charset="0"/>
              <a:buChar char="•"/>
            </a:pPr>
            <a:r>
              <a:rPr lang="en-US" sz="1600" b="1" dirty="0">
                <a:cs typeface="Arial" pitchFamily="34" charset="0"/>
              </a:rPr>
              <a:t>Attenuation and scattering</a:t>
            </a:r>
          </a:p>
        </p:txBody>
      </p:sp>
      <p:sp>
        <p:nvSpPr>
          <p:cNvPr id="10" name="Text Box 14"/>
          <p:cNvSpPr txBox="1">
            <a:spLocks noChangeArrowheads="1"/>
          </p:cNvSpPr>
          <p:nvPr/>
        </p:nvSpPr>
        <p:spPr bwMode="auto">
          <a:xfrm>
            <a:off x="93836" y="4956566"/>
            <a:ext cx="3357985" cy="979883"/>
          </a:xfrm>
          <a:prstGeom prst="rect">
            <a:avLst/>
          </a:prstGeom>
          <a:noFill/>
          <a:ln w="9525">
            <a:solidFill>
              <a:schemeClr val="bg1"/>
            </a:solidFill>
            <a:miter lim="800000"/>
            <a:headEnd/>
            <a:tailEnd/>
          </a:ln>
        </p:spPr>
        <p:txBody>
          <a:bodyPr wrap="square" lIns="86486" tIns="43243" rIns="86486" bIns="43243">
            <a:spAutoFit/>
          </a:bodyPr>
          <a:lstStyle/>
          <a:p>
            <a:pPr indent="-228600">
              <a:spcAft>
                <a:spcPts val="600"/>
              </a:spcAft>
              <a:buFont typeface="Arial" panose="020B0604020202020204" pitchFamily="34" charset="0"/>
              <a:buChar char="•"/>
            </a:pPr>
            <a:r>
              <a:rPr lang="en-US" sz="1600" b="1" dirty="0"/>
              <a:t>Fracture/Porosity evolution</a:t>
            </a:r>
          </a:p>
          <a:p>
            <a:pPr indent="-228600">
              <a:spcAft>
                <a:spcPts val="600"/>
              </a:spcAft>
              <a:buFont typeface="Arial" panose="020B0604020202020204" pitchFamily="34" charset="0"/>
              <a:buChar char="•"/>
            </a:pPr>
            <a:r>
              <a:rPr lang="en-US" sz="1600" b="1" dirty="0"/>
              <a:t>Reactive transport</a:t>
            </a:r>
          </a:p>
          <a:p>
            <a:pPr indent="-228600">
              <a:spcAft>
                <a:spcPts val="600"/>
              </a:spcAft>
              <a:buFont typeface="Arial" panose="020B0604020202020204" pitchFamily="34" charset="0"/>
              <a:buChar char="•"/>
            </a:pPr>
            <a:r>
              <a:rPr lang="en-US" sz="1600" b="1" dirty="0"/>
              <a:t>Chemical mechanical feedbacks</a:t>
            </a:r>
          </a:p>
        </p:txBody>
      </p:sp>
      <p:sp>
        <p:nvSpPr>
          <p:cNvPr id="11" name="Text Box 15"/>
          <p:cNvSpPr txBox="1">
            <a:spLocks noChangeArrowheads="1"/>
          </p:cNvSpPr>
          <p:nvPr/>
        </p:nvSpPr>
        <p:spPr bwMode="auto">
          <a:xfrm>
            <a:off x="6611900" y="1646963"/>
            <a:ext cx="3147477" cy="1226104"/>
          </a:xfrm>
          <a:prstGeom prst="rect">
            <a:avLst/>
          </a:prstGeom>
          <a:noFill/>
          <a:ln w="9525">
            <a:solidFill>
              <a:schemeClr val="bg1"/>
            </a:solidFill>
            <a:miter lim="800000"/>
            <a:headEnd/>
            <a:tailEnd/>
          </a:ln>
        </p:spPr>
        <p:txBody>
          <a:bodyPr wrap="square" lIns="86486" tIns="43243" rIns="86486" bIns="43243">
            <a:spAutoFit/>
          </a:bodyPr>
          <a:lstStyle/>
          <a:p>
            <a:pPr marL="171450" indent="-171450">
              <a:spcAft>
                <a:spcPts val="600"/>
              </a:spcAft>
              <a:buFont typeface="Arial" panose="020B0604020202020204" pitchFamily="34" charset="0"/>
              <a:buChar char="•"/>
            </a:pPr>
            <a:r>
              <a:rPr lang="en-US" sz="1600" b="1" dirty="0"/>
              <a:t>Synchrotron science</a:t>
            </a:r>
          </a:p>
          <a:p>
            <a:pPr marL="171450" indent="-171450">
              <a:spcAft>
                <a:spcPts val="600"/>
              </a:spcAft>
              <a:buFont typeface="Arial" panose="020B0604020202020204" pitchFamily="34" charset="0"/>
              <a:buChar char="•"/>
            </a:pPr>
            <a:r>
              <a:rPr lang="en-US" sz="1600" b="1" dirty="0"/>
              <a:t>Mass Spec/Stable Isotope geochemistry</a:t>
            </a:r>
          </a:p>
          <a:p>
            <a:pPr marL="171450" indent="-171450">
              <a:spcAft>
                <a:spcPts val="600"/>
              </a:spcAft>
              <a:buFont typeface="Arial" panose="020B0604020202020204" pitchFamily="34" charset="0"/>
              <a:buChar char="•"/>
            </a:pPr>
            <a:r>
              <a:rPr lang="en-US" sz="1600" b="1" dirty="0"/>
              <a:t>Neutrons</a:t>
            </a:r>
          </a:p>
        </p:txBody>
      </p:sp>
      <p:sp>
        <p:nvSpPr>
          <p:cNvPr id="12" name="Text Box 16"/>
          <p:cNvSpPr txBox="1">
            <a:spLocks noChangeArrowheads="1"/>
          </p:cNvSpPr>
          <p:nvPr/>
        </p:nvSpPr>
        <p:spPr bwMode="auto">
          <a:xfrm>
            <a:off x="6712383" y="4826875"/>
            <a:ext cx="2459839" cy="979883"/>
          </a:xfrm>
          <a:prstGeom prst="rect">
            <a:avLst/>
          </a:prstGeom>
          <a:noFill/>
          <a:ln w="9525">
            <a:solidFill>
              <a:schemeClr val="bg1"/>
            </a:solidFill>
            <a:miter lim="800000"/>
            <a:headEnd/>
            <a:tailEnd/>
          </a:ln>
        </p:spPr>
        <p:txBody>
          <a:bodyPr wrap="none" lIns="86486" tIns="43243" rIns="86486" bIns="43243">
            <a:spAutoFit/>
          </a:bodyPr>
          <a:lstStyle/>
          <a:p>
            <a:pPr marL="171450" indent="-171450">
              <a:spcAft>
                <a:spcPts val="600"/>
              </a:spcAft>
              <a:buFont typeface="Arial" panose="020B0604020202020204" pitchFamily="34" charset="0"/>
              <a:buChar char="•"/>
            </a:pPr>
            <a:r>
              <a:rPr lang="en-US" sz="1600" b="1" dirty="0"/>
              <a:t>Interfacial processes</a:t>
            </a:r>
          </a:p>
          <a:p>
            <a:pPr marL="171450" indent="-171450">
              <a:spcAft>
                <a:spcPts val="600"/>
              </a:spcAft>
              <a:buFont typeface="Arial" panose="020B0604020202020204" pitchFamily="34" charset="0"/>
              <a:buChar char="•"/>
            </a:pPr>
            <a:r>
              <a:rPr lang="en-US" sz="1600" b="1" dirty="0"/>
              <a:t>Computational modeling</a:t>
            </a:r>
          </a:p>
          <a:p>
            <a:pPr marL="171450" indent="-171450">
              <a:spcAft>
                <a:spcPts val="600"/>
              </a:spcAft>
              <a:buFont typeface="Arial" panose="020B0604020202020204" pitchFamily="34" charset="0"/>
              <a:buChar char="•"/>
            </a:pPr>
            <a:r>
              <a:rPr lang="en-US" sz="1600" b="1" dirty="0"/>
              <a:t>Nanogeosciences</a:t>
            </a:r>
          </a:p>
        </p:txBody>
      </p:sp>
      <p:grpSp>
        <p:nvGrpSpPr>
          <p:cNvPr id="13" name="Group 12"/>
          <p:cNvGrpSpPr/>
          <p:nvPr/>
        </p:nvGrpSpPr>
        <p:grpSpPr>
          <a:xfrm>
            <a:off x="2695056" y="762000"/>
            <a:ext cx="3916844" cy="4688388"/>
            <a:chOff x="1946487" y="925699"/>
            <a:chExt cx="4662714" cy="5285202"/>
          </a:xfrm>
        </p:grpSpPr>
        <p:grpSp>
          <p:nvGrpSpPr>
            <p:cNvPr id="14" name="Group 13"/>
            <p:cNvGrpSpPr/>
            <p:nvPr/>
          </p:nvGrpSpPr>
          <p:grpSpPr>
            <a:xfrm>
              <a:off x="1946487" y="925699"/>
              <a:ext cx="4662714" cy="5285202"/>
              <a:chOff x="1994785" y="467623"/>
              <a:chExt cx="4662714" cy="5285202"/>
            </a:xfrm>
          </p:grpSpPr>
          <p:sp>
            <p:nvSpPr>
              <p:cNvPr id="16" name="Oval 4"/>
              <p:cNvSpPr>
                <a:spLocks noChangeArrowheads="1"/>
              </p:cNvSpPr>
              <p:nvPr/>
            </p:nvSpPr>
            <p:spPr bwMode="auto">
              <a:xfrm>
                <a:off x="1994785" y="1288925"/>
                <a:ext cx="4662714" cy="3731121"/>
              </a:xfrm>
              <a:prstGeom prst="ellipse">
                <a:avLst/>
              </a:prstGeom>
              <a:solidFill>
                <a:srgbClr val="FFFFCC"/>
              </a:solidFill>
              <a:ln w="9525">
                <a:solidFill>
                  <a:schemeClr val="tx1"/>
                </a:solidFill>
                <a:round/>
                <a:headEnd/>
                <a:tailEnd/>
              </a:ln>
            </p:spPr>
            <p:txBody>
              <a:bodyPr wrap="none" lIns="86486" tIns="43243" rIns="86486" bIns="43243" anchor="ctr"/>
              <a:lstStyle/>
              <a:p>
                <a:pPr algn="ctr"/>
                <a:endParaRPr lang="en-US"/>
              </a:p>
            </p:txBody>
          </p:sp>
          <p:pic>
            <p:nvPicPr>
              <p:cNvPr id="17" name="Picture 16"/>
              <p:cNvPicPr>
                <a:picLocks noChangeAspect="1"/>
              </p:cNvPicPr>
              <p:nvPr/>
            </p:nvPicPr>
            <p:blipFill>
              <a:blip r:embed="rId2"/>
              <a:stretch>
                <a:fillRect/>
              </a:stretch>
            </p:blipFill>
            <p:spPr>
              <a:xfrm>
                <a:off x="2330237" y="1784051"/>
                <a:ext cx="3821622" cy="2702157"/>
              </a:xfrm>
              <a:prstGeom prst="rect">
                <a:avLst/>
              </a:prstGeom>
            </p:spPr>
          </p:pic>
          <p:sp>
            <p:nvSpPr>
              <p:cNvPr id="18" name="Line 9"/>
              <p:cNvSpPr>
                <a:spLocks noChangeShapeType="1"/>
              </p:cNvSpPr>
              <p:nvPr/>
            </p:nvSpPr>
            <p:spPr bwMode="auto">
              <a:xfrm>
                <a:off x="2147185" y="1895846"/>
                <a:ext cx="15119" cy="2528590"/>
              </a:xfrm>
              <a:prstGeom prst="line">
                <a:avLst/>
              </a:prstGeom>
              <a:noFill/>
              <a:ln w="57150">
                <a:solidFill>
                  <a:srgbClr val="FF0000"/>
                </a:solidFill>
                <a:round/>
                <a:headEnd type="triangle" w="med" len="med"/>
                <a:tailEnd type="triangle" w="med" len="med"/>
              </a:ln>
            </p:spPr>
            <p:txBody>
              <a:bodyPr lIns="86493" tIns="43247" rIns="86493" bIns="43247"/>
              <a:lstStyle/>
              <a:p>
                <a:endParaRPr lang="en-US"/>
              </a:p>
            </p:txBody>
          </p:sp>
          <p:sp>
            <p:nvSpPr>
              <p:cNvPr id="19" name="Line 11"/>
              <p:cNvSpPr>
                <a:spLocks noChangeShapeType="1"/>
              </p:cNvSpPr>
              <p:nvPr/>
            </p:nvSpPr>
            <p:spPr bwMode="auto">
              <a:xfrm flipH="1">
                <a:off x="6378977" y="1877829"/>
                <a:ext cx="25702" cy="2514600"/>
              </a:xfrm>
              <a:prstGeom prst="line">
                <a:avLst/>
              </a:prstGeom>
              <a:noFill/>
              <a:ln w="57150">
                <a:solidFill>
                  <a:srgbClr val="FF0000"/>
                </a:solidFill>
                <a:round/>
                <a:headEnd type="triangle" w="med" len="med"/>
                <a:tailEnd type="triangle" w="med" len="med"/>
              </a:ln>
            </p:spPr>
            <p:txBody>
              <a:bodyPr lIns="86493" tIns="43247" rIns="86493" bIns="43247"/>
              <a:lstStyle/>
              <a:p>
                <a:endParaRPr lang="en-US"/>
              </a:p>
            </p:txBody>
          </p:sp>
          <p:sp>
            <p:nvSpPr>
              <p:cNvPr id="20" name="Line 12"/>
              <p:cNvSpPr>
                <a:spLocks noChangeShapeType="1"/>
              </p:cNvSpPr>
              <p:nvPr/>
            </p:nvSpPr>
            <p:spPr bwMode="auto">
              <a:xfrm flipV="1">
                <a:off x="2147185" y="4639046"/>
                <a:ext cx="4165298" cy="0"/>
              </a:xfrm>
              <a:prstGeom prst="line">
                <a:avLst/>
              </a:prstGeom>
              <a:noFill/>
              <a:ln w="57150">
                <a:solidFill>
                  <a:srgbClr val="FF0000"/>
                </a:solidFill>
                <a:round/>
                <a:headEnd type="triangle" w="med" len="med"/>
                <a:tailEnd type="triangle" w="med" len="med"/>
              </a:ln>
            </p:spPr>
            <p:txBody>
              <a:bodyPr lIns="86493" tIns="43247" rIns="86493" bIns="43247"/>
              <a:lstStyle/>
              <a:p>
                <a:endParaRPr lang="en-US"/>
              </a:p>
            </p:txBody>
          </p:sp>
          <p:sp>
            <p:nvSpPr>
              <p:cNvPr id="21" name="Text Box 18"/>
              <p:cNvSpPr txBox="1">
                <a:spLocks noChangeArrowheads="1"/>
              </p:cNvSpPr>
              <p:nvPr/>
            </p:nvSpPr>
            <p:spPr bwMode="auto">
              <a:xfrm>
                <a:off x="3049912" y="5049941"/>
                <a:ext cx="2650788" cy="702884"/>
              </a:xfrm>
              <a:prstGeom prst="rect">
                <a:avLst/>
              </a:prstGeom>
              <a:noFill/>
              <a:ln w="9525">
                <a:noFill/>
                <a:miter lim="800000"/>
                <a:headEnd/>
                <a:tailEnd/>
              </a:ln>
              <a:effectLst/>
            </p:spPr>
            <p:txBody>
              <a:bodyPr wrap="none" lIns="86486" tIns="43243" rIns="86486" bIns="43243">
                <a:spAutoFit/>
              </a:bodyPr>
              <a:lstStyle/>
              <a:p>
                <a:pPr>
                  <a:defRPr/>
                </a:pPr>
                <a:r>
                  <a:rPr lang="en-US" sz="2000" b="1" dirty="0">
                    <a:solidFill>
                      <a:schemeClr val="accent1">
                        <a:lumMod val="50000"/>
                      </a:schemeClr>
                    </a:solidFill>
                  </a:rPr>
                  <a:t>Natural Paradigms –</a:t>
                </a:r>
              </a:p>
              <a:p>
                <a:pPr>
                  <a:defRPr/>
                </a:pPr>
                <a:r>
                  <a:rPr lang="en-US" sz="2000" b="1" dirty="0">
                    <a:solidFill>
                      <a:schemeClr val="accent1">
                        <a:lumMod val="50000"/>
                      </a:schemeClr>
                    </a:solidFill>
                  </a:rPr>
                  <a:t>for technological needs</a:t>
                </a:r>
              </a:p>
            </p:txBody>
          </p:sp>
          <p:sp>
            <p:nvSpPr>
              <p:cNvPr id="22" name="Text Box 19"/>
              <p:cNvSpPr txBox="1">
                <a:spLocks noChangeArrowheads="1"/>
              </p:cNvSpPr>
              <p:nvPr/>
            </p:nvSpPr>
            <p:spPr bwMode="auto">
              <a:xfrm>
                <a:off x="3131932" y="467623"/>
                <a:ext cx="2258693" cy="702884"/>
              </a:xfrm>
              <a:prstGeom prst="rect">
                <a:avLst/>
              </a:prstGeom>
              <a:noFill/>
              <a:ln w="9525">
                <a:noFill/>
                <a:miter lim="800000"/>
                <a:headEnd/>
                <a:tailEnd/>
              </a:ln>
              <a:effectLst/>
            </p:spPr>
            <p:txBody>
              <a:bodyPr wrap="none" lIns="86486" tIns="43243" rIns="86486" bIns="43243">
                <a:spAutoFit/>
              </a:bodyPr>
              <a:lstStyle/>
              <a:p>
                <a:pPr>
                  <a:defRPr/>
                </a:pPr>
                <a:r>
                  <a:rPr lang="en-US" sz="2000" b="1" dirty="0">
                    <a:solidFill>
                      <a:schemeClr val="accent1">
                        <a:lumMod val="50000"/>
                      </a:schemeClr>
                    </a:solidFill>
                  </a:rPr>
                  <a:t>Natural Systems –</a:t>
                </a:r>
              </a:p>
              <a:p>
                <a:pPr>
                  <a:defRPr/>
                </a:pPr>
                <a:r>
                  <a:rPr lang="en-US" sz="2000" b="1" dirty="0">
                    <a:solidFill>
                      <a:schemeClr val="accent1">
                        <a:lumMod val="50000"/>
                      </a:schemeClr>
                    </a:solidFill>
                  </a:rPr>
                  <a:t>processes and rates</a:t>
                </a:r>
              </a:p>
            </p:txBody>
          </p:sp>
        </p:grpSp>
        <p:sp>
          <p:nvSpPr>
            <p:cNvPr id="15" name="Line 12"/>
            <p:cNvSpPr>
              <a:spLocks noChangeShapeType="1"/>
            </p:cNvSpPr>
            <p:nvPr/>
          </p:nvSpPr>
          <p:spPr bwMode="auto">
            <a:xfrm flipV="1">
              <a:off x="2114006" y="2048246"/>
              <a:ext cx="4165298" cy="0"/>
            </a:xfrm>
            <a:prstGeom prst="line">
              <a:avLst/>
            </a:prstGeom>
            <a:noFill/>
            <a:ln w="57150">
              <a:solidFill>
                <a:srgbClr val="FF0000"/>
              </a:solidFill>
              <a:round/>
              <a:headEnd type="triangle" w="med" len="med"/>
              <a:tailEnd type="triangle" w="med" len="med"/>
            </a:ln>
          </p:spPr>
          <p:txBody>
            <a:bodyPr lIns="86493" tIns="43247" rIns="86493" bIns="43247"/>
            <a:lstStyle/>
            <a:p>
              <a:endParaRPr lang="en-US"/>
            </a:p>
          </p:txBody>
        </p:sp>
      </p:grpSp>
      <p:sp>
        <p:nvSpPr>
          <p:cNvPr id="23" name="TextBox 22"/>
          <p:cNvSpPr txBox="1"/>
          <p:nvPr/>
        </p:nvSpPr>
        <p:spPr>
          <a:xfrm>
            <a:off x="3270676" y="4211102"/>
            <a:ext cx="1151277" cy="415498"/>
          </a:xfrm>
          <a:prstGeom prst="rect">
            <a:avLst/>
          </a:prstGeom>
          <a:noFill/>
        </p:spPr>
        <p:txBody>
          <a:bodyPr wrap="none" rtlCol="0">
            <a:spAutoFit/>
          </a:bodyPr>
          <a:lstStyle/>
          <a:p>
            <a:r>
              <a:rPr lang="en-US" sz="900" b="1" i="1" dirty="0">
                <a:solidFill>
                  <a:schemeClr val="bg1"/>
                </a:solidFill>
              </a:rPr>
              <a:t>Figure courtesy of </a:t>
            </a:r>
          </a:p>
          <a:p>
            <a:r>
              <a:rPr lang="en-US" sz="900" b="1" i="1" dirty="0">
                <a:solidFill>
                  <a:schemeClr val="bg1"/>
                </a:solidFill>
              </a:rPr>
              <a:t>John Valley, U Wisc</a:t>
            </a:r>
            <a:r>
              <a:rPr lang="en-US" sz="1200" dirty="0">
                <a:solidFill>
                  <a:schemeClr val="bg1"/>
                </a:solidFill>
              </a:rPr>
              <a:t>.</a:t>
            </a:r>
          </a:p>
        </p:txBody>
      </p:sp>
    </p:spTree>
    <p:extLst>
      <p:ext uri="{BB962C8B-B14F-4D97-AF65-F5344CB8AC3E}">
        <p14:creationId xmlns:p14="http://schemas.microsoft.com/office/powerpoint/2010/main" val="396768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44104225"/>
              </p:ext>
            </p:extLst>
          </p:nvPr>
        </p:nvGraphicFramePr>
        <p:xfrm>
          <a:off x="27039" y="1219200"/>
          <a:ext cx="5867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0" y="0"/>
            <a:ext cx="9144000" cy="733424"/>
          </a:xfrm>
        </p:spPr>
        <p:txBody>
          <a:bodyPr/>
          <a:lstStyle/>
          <a:p>
            <a:r>
              <a:rPr lang="en-US" b="1" dirty="0" smtClean="0"/>
              <a:t>FY 2016 CSGB Core Program Funding</a:t>
            </a:r>
            <a:endParaRPr lang="en-US" b="1" dirty="0"/>
          </a:p>
        </p:txBody>
      </p:sp>
      <p:graphicFrame>
        <p:nvGraphicFramePr>
          <p:cNvPr id="11" name="Chart 10"/>
          <p:cNvGraphicFramePr/>
          <p:nvPr>
            <p:extLst>
              <p:ext uri="{D42A27DB-BD31-4B8C-83A1-F6EECF244321}">
                <p14:modId xmlns:p14="http://schemas.microsoft.com/office/powerpoint/2010/main" val="2749595099"/>
              </p:ext>
            </p:extLst>
          </p:nvPr>
        </p:nvGraphicFramePr>
        <p:xfrm>
          <a:off x="5486400" y="1241323"/>
          <a:ext cx="3352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flipH="1">
            <a:off x="3429000" y="5791200"/>
            <a:ext cx="4006334" cy="307777"/>
          </a:xfrm>
          <a:prstGeom prst="rect">
            <a:avLst/>
          </a:prstGeom>
          <a:noFill/>
        </p:spPr>
        <p:txBody>
          <a:bodyPr wrap="square" rtlCol="0">
            <a:spAutoFit/>
          </a:bodyPr>
          <a:lstStyle/>
          <a:p>
            <a:r>
              <a:rPr lang="en-US" sz="1400" dirty="0" smtClean="0"/>
              <a:t>*Does not include the Hub or EFRCs</a:t>
            </a:r>
            <a:endParaRPr lang="en-US" sz="1400" dirty="0"/>
          </a:p>
        </p:txBody>
      </p:sp>
    </p:spTree>
    <p:extLst>
      <p:ext uri="{BB962C8B-B14F-4D97-AF65-F5344CB8AC3E}">
        <p14:creationId xmlns:p14="http://schemas.microsoft.com/office/powerpoint/2010/main" val="595662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0" y="121600"/>
            <a:ext cx="9144000" cy="461649"/>
          </a:xfrm>
          <a:prstGeom prst="rect">
            <a:avLst/>
          </a:prstGeom>
          <a:noFill/>
          <a:ln w="9525">
            <a:noFill/>
            <a:miter lim="800000"/>
            <a:headEnd/>
            <a:tailEnd/>
          </a:ln>
          <a:effectLst/>
        </p:spPr>
        <p:txBody>
          <a:bodyPr wrap="square" lIns="91424" tIns="45712" rIns="91424" bIns="45712">
            <a:spAutoFit/>
          </a:bodyPr>
          <a:lstStyle/>
          <a:p>
            <a:pPr defTabSz="914485">
              <a:defRPr/>
            </a:pPr>
            <a:r>
              <a:rPr lang="en-US" b="1" dirty="0" smtClean="0">
                <a:effectLst>
                  <a:outerShdw blurRad="38100" dist="38100" dir="2700000" algn="tl">
                    <a:srgbClr val="000000">
                      <a:alpha val="43137"/>
                    </a:srgbClr>
                  </a:outerShdw>
                </a:effectLst>
              </a:rPr>
              <a:t>Geosciences </a:t>
            </a:r>
            <a:r>
              <a:rPr lang="en-US" b="1" dirty="0">
                <a:effectLst>
                  <a:outerShdw blurRad="38100" dist="38100" dir="2700000" algn="tl">
                    <a:srgbClr val="000000">
                      <a:alpha val="43137"/>
                    </a:srgbClr>
                  </a:outerShdw>
                </a:effectLst>
              </a:rPr>
              <a:t>Evolving Opportunities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171698" y="732400"/>
            <a:ext cx="4095502" cy="738664"/>
          </a:xfrm>
          <a:prstGeom prst="rect">
            <a:avLst/>
          </a:prstGeom>
          <a:noFill/>
        </p:spPr>
        <p:txBody>
          <a:bodyPr wrap="square" rtlCol="0">
            <a:spAutoFit/>
          </a:bodyPr>
          <a:lstStyle/>
          <a:p>
            <a:r>
              <a:rPr lang="en-US" sz="1400" b="1" dirty="0"/>
              <a:t>Molecular “</a:t>
            </a:r>
            <a:r>
              <a:rPr lang="en-US" sz="1400" b="1" dirty="0" err="1"/>
              <a:t>Isotomics</a:t>
            </a:r>
            <a:r>
              <a:rPr lang="en-US" sz="1400" b="1" dirty="0"/>
              <a:t>”: </a:t>
            </a:r>
            <a:r>
              <a:rPr lang="en-US" sz="1400" b="1" dirty="0" smtClean="0"/>
              <a:t>high-throughput </a:t>
            </a:r>
            <a:r>
              <a:rPr lang="en-US" sz="1400" b="1" dirty="0"/>
              <a:t>position-specific analysis of stable isotope ratios in molecules (and minerals)</a:t>
            </a:r>
          </a:p>
        </p:txBody>
      </p:sp>
      <p:pic>
        <p:nvPicPr>
          <p:cNvPr id="6" name="Picture 5"/>
          <p:cNvPicPr>
            <a:picLocks noChangeAspect="1"/>
          </p:cNvPicPr>
          <p:nvPr/>
        </p:nvPicPr>
        <p:blipFill>
          <a:blip r:embed="rId2"/>
          <a:stretch>
            <a:fillRect/>
          </a:stretch>
        </p:blipFill>
        <p:spPr>
          <a:xfrm>
            <a:off x="4752619" y="1567542"/>
            <a:ext cx="4281008" cy="2959224"/>
          </a:xfrm>
          <a:prstGeom prst="rect">
            <a:avLst/>
          </a:prstGeom>
        </p:spPr>
      </p:pic>
      <p:pic>
        <p:nvPicPr>
          <p:cNvPr id="7" name="Picture 6"/>
          <p:cNvPicPr>
            <a:picLocks noChangeAspect="1"/>
          </p:cNvPicPr>
          <p:nvPr/>
        </p:nvPicPr>
        <p:blipFill>
          <a:blip r:embed="rId3"/>
          <a:stretch>
            <a:fillRect/>
          </a:stretch>
        </p:blipFill>
        <p:spPr>
          <a:xfrm>
            <a:off x="1489708" y="1943666"/>
            <a:ext cx="3052243" cy="2069569"/>
          </a:xfrm>
          <a:prstGeom prst="rect">
            <a:avLst/>
          </a:prstGeom>
        </p:spPr>
      </p:pic>
      <p:sp>
        <p:nvSpPr>
          <p:cNvPr id="8" name="TextBox 7"/>
          <p:cNvSpPr txBox="1"/>
          <p:nvPr/>
        </p:nvSpPr>
        <p:spPr>
          <a:xfrm>
            <a:off x="206433" y="2124505"/>
            <a:ext cx="1251314" cy="1600438"/>
          </a:xfrm>
          <a:prstGeom prst="rect">
            <a:avLst/>
          </a:prstGeom>
          <a:noFill/>
        </p:spPr>
        <p:txBody>
          <a:bodyPr wrap="square" rtlCol="0">
            <a:spAutoFit/>
          </a:bodyPr>
          <a:lstStyle/>
          <a:p>
            <a:r>
              <a:rPr lang="en-US" sz="1400" i="1" dirty="0"/>
              <a:t>Isotopic distributions in alanine</a:t>
            </a:r>
          </a:p>
          <a:p>
            <a:r>
              <a:rPr lang="en-US" sz="1400" i="1" dirty="0"/>
              <a:t>Figure courtesy of John Eiler, Caltech</a:t>
            </a:r>
          </a:p>
        </p:txBody>
      </p:sp>
      <p:sp>
        <p:nvSpPr>
          <p:cNvPr id="9" name="TextBox 8"/>
          <p:cNvSpPr txBox="1"/>
          <p:nvPr/>
        </p:nvSpPr>
        <p:spPr>
          <a:xfrm>
            <a:off x="171698" y="4227998"/>
            <a:ext cx="4720477" cy="523220"/>
          </a:xfrm>
          <a:prstGeom prst="rect">
            <a:avLst/>
          </a:prstGeom>
          <a:noFill/>
        </p:spPr>
        <p:txBody>
          <a:bodyPr wrap="square" rtlCol="0">
            <a:spAutoFit/>
          </a:bodyPr>
          <a:lstStyle/>
          <a:p>
            <a:r>
              <a:rPr lang="en-US" sz="1400" b="1" dirty="0"/>
              <a:t>Phase Equilibria in Low-Temperature Earth Materials: </a:t>
            </a:r>
          </a:p>
          <a:p>
            <a:r>
              <a:rPr lang="en-US" sz="1400" b="1" dirty="0"/>
              <a:t>Experiment, First Principles, Databases</a:t>
            </a:r>
          </a:p>
        </p:txBody>
      </p:sp>
      <p:sp>
        <p:nvSpPr>
          <p:cNvPr id="10" name="TextBox 9"/>
          <p:cNvSpPr txBox="1"/>
          <p:nvPr/>
        </p:nvSpPr>
        <p:spPr>
          <a:xfrm>
            <a:off x="4908942" y="790397"/>
            <a:ext cx="4031877" cy="523220"/>
          </a:xfrm>
          <a:prstGeom prst="rect">
            <a:avLst/>
          </a:prstGeom>
          <a:noFill/>
        </p:spPr>
        <p:txBody>
          <a:bodyPr wrap="square" rtlCol="0">
            <a:spAutoFit/>
          </a:bodyPr>
          <a:lstStyle/>
          <a:p>
            <a:r>
              <a:rPr lang="en-US" sz="1400" b="1" dirty="0"/>
              <a:t>Multiscale Imaging of time-dependence of Failure, Fracture and Healing in the Shallow Crust</a:t>
            </a:r>
          </a:p>
        </p:txBody>
      </p:sp>
      <p:sp>
        <p:nvSpPr>
          <p:cNvPr id="11" name="TextBox 10"/>
          <p:cNvSpPr txBox="1"/>
          <p:nvPr/>
        </p:nvSpPr>
        <p:spPr>
          <a:xfrm>
            <a:off x="4746560" y="1507905"/>
            <a:ext cx="2009128" cy="738664"/>
          </a:xfrm>
          <a:prstGeom prst="rect">
            <a:avLst/>
          </a:prstGeom>
          <a:noFill/>
        </p:spPr>
        <p:txBody>
          <a:bodyPr wrap="square" rtlCol="0">
            <a:spAutoFit/>
          </a:bodyPr>
          <a:lstStyle/>
          <a:p>
            <a:r>
              <a:rPr lang="en-US" sz="1400" i="1" dirty="0"/>
              <a:t>Large N seismic arrays</a:t>
            </a:r>
          </a:p>
          <a:p>
            <a:r>
              <a:rPr lang="en-US" sz="1400" i="1" dirty="0"/>
              <a:t>Geodetics, Mathematical </a:t>
            </a:r>
          </a:p>
          <a:p>
            <a:r>
              <a:rPr lang="en-US" sz="1400" i="1" dirty="0"/>
              <a:t>Geophysics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120" y="4788841"/>
            <a:ext cx="2007817" cy="150586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506" y="4806710"/>
            <a:ext cx="2308360" cy="1536502"/>
          </a:xfrm>
          <a:prstGeom prst="rect">
            <a:avLst/>
          </a:prstGeom>
        </p:spPr>
      </p:pic>
      <p:sp>
        <p:nvSpPr>
          <p:cNvPr id="14" name="TextBox 13"/>
          <p:cNvSpPr txBox="1"/>
          <p:nvPr/>
        </p:nvSpPr>
        <p:spPr>
          <a:xfrm>
            <a:off x="5867401" y="4832729"/>
            <a:ext cx="3276600" cy="1169551"/>
          </a:xfrm>
          <a:prstGeom prst="rect">
            <a:avLst/>
          </a:prstGeom>
          <a:noFill/>
        </p:spPr>
        <p:txBody>
          <a:bodyPr wrap="square" rtlCol="0">
            <a:spAutoFit/>
          </a:bodyPr>
          <a:lstStyle/>
          <a:p>
            <a:r>
              <a:rPr lang="en-US" sz="1400" i="1" dirty="0"/>
              <a:t>Connecting experiment, first principles calculations and high-throughput ‘on the fly’ database technologies aimed at the special challenges of equilibria in complex low-temperature phases</a:t>
            </a:r>
          </a:p>
        </p:txBody>
      </p:sp>
      <p:sp>
        <p:nvSpPr>
          <p:cNvPr id="15" name="Rectangle 14"/>
          <p:cNvSpPr/>
          <p:nvPr/>
        </p:nvSpPr>
        <p:spPr>
          <a:xfrm>
            <a:off x="176536" y="1695184"/>
            <a:ext cx="4343400" cy="205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B</a:t>
            </a:r>
            <a:r>
              <a:rPr lang="en-US" sz="1400" i="1" dirty="0" smtClean="0">
                <a:solidFill>
                  <a:schemeClr val="tx1"/>
                </a:solidFill>
              </a:rPr>
              <a:t>eyond </a:t>
            </a:r>
            <a:r>
              <a:rPr lang="en-US" sz="1400" i="1" dirty="0">
                <a:solidFill>
                  <a:schemeClr val="tx1"/>
                </a:solidFill>
              </a:rPr>
              <a:t>total combustion to a new level of analytical sensitivity, coupled with modern theory</a:t>
            </a:r>
          </a:p>
        </p:txBody>
      </p:sp>
    </p:spTree>
    <p:extLst>
      <p:ext uri="{BB962C8B-B14F-4D97-AF65-F5344CB8AC3E}">
        <p14:creationId xmlns:p14="http://schemas.microsoft.com/office/powerpoint/2010/main" val="4053002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b="1" dirty="0" smtClean="0"/>
              <a:t/>
            </a:r>
            <a:br>
              <a:rPr lang="en-US" b="1" dirty="0" smtClean="0"/>
            </a:br>
            <a:r>
              <a:rPr lang="en-US" b="1" dirty="0" smtClean="0">
                <a:effectLst>
                  <a:outerShdw blurRad="38100" dist="38100" dir="2700000" algn="tl">
                    <a:srgbClr val="000000">
                      <a:alpha val="43137"/>
                    </a:srgbClr>
                  </a:outerShdw>
                </a:effectLst>
              </a:rPr>
              <a:t>Heavy </a:t>
            </a:r>
            <a:r>
              <a:rPr lang="en-US" b="1" dirty="0">
                <a:effectLst>
                  <a:outerShdw blurRad="38100" dist="38100" dir="2700000" algn="tl">
                    <a:srgbClr val="000000">
                      <a:alpha val="43137"/>
                    </a:srgbClr>
                  </a:outerShdw>
                </a:effectLst>
              </a:rPr>
              <a:t>Element Program</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Content Placeholder 3"/>
          <p:cNvSpPr>
            <a:spLocks noGrp="1" noChangeArrowheads="1"/>
          </p:cNvSpPr>
          <p:nvPr>
            <p:ph idx="1"/>
          </p:nvPr>
        </p:nvSpPr>
        <p:spPr bwMode="auto">
          <a:xfrm>
            <a:off x="609600" y="864021"/>
            <a:ext cx="8410575" cy="2653022"/>
          </a:xfrm>
          <a:prstGeom prst="rect">
            <a:avLst/>
          </a:prstGeom>
          <a:solidFill>
            <a:srgbClr val="FFFFFF"/>
          </a:solidFill>
          <a:ln>
            <a:miter lim="800000"/>
            <a:headEnd/>
            <a:tailEnd/>
          </a:ln>
        </p:spPr>
        <p:txBody>
          <a:bodyPr vert="horz" wrap="square" lIns="91429" tIns="45714" rIns="91429" bIns="45714" numCol="1" anchor="t" anchorCtr="0" compatLnSpc="1">
            <a:prstTxWarp prst="textNoShape">
              <a:avLst/>
            </a:prstTxWarp>
            <a:spAutoFit/>
          </a:bodyPr>
          <a:lstStyle/>
          <a:p>
            <a:pPr marL="0" indent="0">
              <a:buSzPct val="100000"/>
              <a:buNone/>
              <a:defRPr/>
            </a:pPr>
            <a:r>
              <a:rPr lang="en-US" sz="1600" i="1" dirty="0"/>
              <a:t>Directly supports DOE missions in energy, environment, and national security</a:t>
            </a:r>
            <a:br>
              <a:rPr lang="en-US" sz="1600" i="1" dirty="0"/>
            </a:br>
            <a:endParaRPr lang="en-US" sz="1600" i="1" dirty="0">
              <a:latin typeface="+mj-lt"/>
            </a:endParaRPr>
          </a:p>
          <a:p>
            <a:pPr marL="598341" indent="-598341">
              <a:buSzPct val="100000"/>
              <a:buFont typeface="Symbol" pitchFamily="18" charset="2"/>
              <a:buChar char=""/>
              <a:defRPr/>
            </a:pPr>
            <a:r>
              <a:rPr lang="en-US" sz="2000" dirty="0">
                <a:latin typeface="+mj-lt"/>
              </a:rPr>
              <a:t>Bonding, Reactivity, and Spectroscopy </a:t>
            </a:r>
            <a:r>
              <a:rPr lang="en-US" sz="2000" dirty="0" smtClean="0">
                <a:latin typeface="+mj-lt"/>
              </a:rPr>
              <a:t>(60%)</a:t>
            </a:r>
            <a:endParaRPr lang="en-US" sz="2000" dirty="0">
              <a:latin typeface="+mj-lt"/>
            </a:endParaRPr>
          </a:p>
          <a:p>
            <a:pPr marL="981565" lvl="1" indent="-529960">
              <a:buFont typeface="Courier New" pitchFamily="49" charset="0"/>
              <a:buChar char="o"/>
              <a:defRPr/>
            </a:pPr>
            <a:r>
              <a:rPr lang="en-US" sz="1600" dirty="0">
                <a:latin typeface="+mj-lt"/>
              </a:rPr>
              <a:t>Underlying goal to understand and quantify the chemical bonding due to 5f electrons and explore the extremes of the periodic table</a:t>
            </a:r>
          </a:p>
          <a:p>
            <a:pPr marL="598341" indent="-598341">
              <a:buSzPct val="100000"/>
              <a:buFont typeface="Symbol" pitchFamily="18" charset="2"/>
              <a:buChar char=""/>
              <a:defRPr/>
            </a:pPr>
            <a:r>
              <a:rPr lang="en-US" sz="2000" dirty="0">
                <a:latin typeface="+mj-lt"/>
              </a:rPr>
              <a:t>Synthesis and Separation (</a:t>
            </a:r>
            <a:r>
              <a:rPr lang="en-US" sz="2000" dirty="0" smtClean="0">
                <a:latin typeface="+mj-lt"/>
              </a:rPr>
              <a:t>40%)</a:t>
            </a:r>
            <a:endParaRPr lang="en-US" sz="2000" dirty="0">
              <a:latin typeface="+mj-lt"/>
            </a:endParaRPr>
          </a:p>
          <a:p>
            <a:pPr marL="981565" lvl="1" indent="-529960">
              <a:buFont typeface="Courier New" pitchFamily="49" charset="0"/>
              <a:buChar char="o"/>
              <a:defRPr/>
            </a:pPr>
            <a:r>
              <a:rPr lang="en-US" sz="1600" dirty="0">
                <a:latin typeface="+mj-lt"/>
              </a:rPr>
              <a:t>Actinide interfacial chemistry and synthesis of actinide ligands that function in extreme environments such as reprocessing facilities and waste repositories, as well as the natural environment and nuclear forensic laboratories</a:t>
            </a:r>
            <a:endParaRPr lang="en-US" sz="2000" dirty="0">
              <a:latin typeface="+mj-lt"/>
            </a:endParaRPr>
          </a:p>
        </p:txBody>
      </p:sp>
      <p:pic>
        <p:nvPicPr>
          <p:cNvPr id="5" name="Picture 4" descr="Periodic Table up to element 116"/>
          <p:cNvPicPr>
            <a:picLocks noChangeAspect="1" noChangeArrowheads="1"/>
          </p:cNvPicPr>
          <p:nvPr/>
        </p:nvPicPr>
        <p:blipFill>
          <a:blip r:embed="rId2" cstate="print"/>
          <a:srcRect/>
          <a:stretch>
            <a:fillRect/>
          </a:stretch>
        </p:blipFill>
        <p:spPr bwMode="auto">
          <a:xfrm>
            <a:off x="3990962" y="3685446"/>
            <a:ext cx="4776717" cy="3169800"/>
          </a:xfrm>
          <a:prstGeom prst="rect">
            <a:avLst/>
          </a:prstGeom>
          <a:noFill/>
          <a:ln>
            <a:miter lim="800000"/>
            <a:headEnd/>
            <a:tailEnd/>
          </a:ln>
        </p:spPr>
      </p:pic>
      <p:sp>
        <p:nvSpPr>
          <p:cNvPr id="6" name="Content Placeholder 2"/>
          <p:cNvSpPr txBox="1">
            <a:spLocks/>
          </p:cNvSpPr>
          <p:nvPr/>
        </p:nvSpPr>
        <p:spPr bwMode="auto">
          <a:xfrm>
            <a:off x="854107" y="3654846"/>
            <a:ext cx="2804431" cy="2278700"/>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Program can be uniquely described by the elements it works with!</a:t>
            </a:r>
            <a:br>
              <a:rPr lang="en-US" sz="1200" i="1" dirty="0"/>
            </a:br>
            <a:endParaRPr lang="en-US" sz="1200" i="1" dirty="0"/>
          </a:p>
          <a:p>
            <a:r>
              <a:rPr lang="en-US" sz="1200" dirty="0"/>
              <a:t>Actinides </a:t>
            </a:r>
          </a:p>
          <a:p>
            <a:pPr lvl="1"/>
            <a:r>
              <a:rPr lang="en-US" sz="1600" dirty="0"/>
              <a:t>U, Np, Pu, </a:t>
            </a:r>
            <a:r>
              <a:rPr lang="en-US" sz="1400" dirty="0"/>
              <a:t>Am, Cm</a:t>
            </a:r>
            <a:endParaRPr lang="en-US" sz="1600" dirty="0"/>
          </a:p>
          <a:p>
            <a:pPr lvl="1">
              <a:tabLst>
                <a:tab pos="4409207" algn="l"/>
              </a:tabLst>
            </a:pPr>
            <a:r>
              <a:rPr lang="en-US" sz="1200" dirty="0"/>
              <a:t>Pa, Bk, Cf</a:t>
            </a:r>
          </a:p>
          <a:p>
            <a:pPr lvl="2">
              <a:tabLst>
                <a:tab pos="4409207" algn="l"/>
              </a:tabLst>
            </a:pPr>
            <a:r>
              <a:rPr lang="en-US" sz="1000" dirty="0">
                <a:solidFill>
                  <a:prstClr val="black"/>
                </a:solidFill>
              </a:rPr>
              <a:t>macroscopic (milligram)</a:t>
            </a:r>
          </a:p>
          <a:p>
            <a:pPr lvl="1"/>
            <a:r>
              <a:rPr lang="en-US" sz="1200" dirty="0" err="1"/>
              <a:t>Es</a:t>
            </a:r>
            <a:r>
              <a:rPr lang="en-US" sz="1200" dirty="0"/>
              <a:t>, Fm, Md, No, Lr</a:t>
            </a:r>
          </a:p>
          <a:p>
            <a:pPr lvl="2"/>
            <a:r>
              <a:rPr lang="en-US" sz="1000" dirty="0">
                <a:solidFill>
                  <a:prstClr val="black"/>
                </a:solidFill>
              </a:rPr>
              <a:t>tracer (microgram to ng)</a:t>
            </a:r>
          </a:p>
          <a:p>
            <a:r>
              <a:rPr lang="en-US" sz="1200" dirty="0"/>
              <a:t>Transactinides</a:t>
            </a:r>
          </a:p>
          <a:p>
            <a:pPr lvl="1"/>
            <a:r>
              <a:rPr lang="en-US" sz="1050" dirty="0"/>
              <a:t>atom-at-a-time</a:t>
            </a:r>
          </a:p>
          <a:p>
            <a:pPr lvl="2"/>
            <a:r>
              <a:rPr lang="en-US" sz="900" dirty="0">
                <a:solidFill>
                  <a:prstClr val="black"/>
                </a:solidFill>
              </a:rPr>
              <a:t>picoscale chem.</a:t>
            </a:r>
          </a:p>
        </p:txBody>
      </p:sp>
    </p:spTree>
    <p:extLst>
      <p:ext uri="{BB962C8B-B14F-4D97-AF65-F5344CB8AC3E}">
        <p14:creationId xmlns:p14="http://schemas.microsoft.com/office/powerpoint/2010/main" val="1202700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effectLst>
                  <a:outerShdw blurRad="38100" dist="38100" dir="2700000" algn="tl">
                    <a:srgbClr val="000000">
                      <a:alpha val="43137"/>
                    </a:srgbClr>
                  </a:outerShdw>
                </a:effectLst>
              </a:rPr>
              <a:t>Heavy Element Chemistry </a:t>
            </a:r>
            <a:r>
              <a:rPr lang="en-US" b="1" dirty="0" smtClean="0">
                <a:effectLst>
                  <a:outerShdw blurRad="38100" dist="38100" dir="2700000" algn="tl">
                    <a:srgbClr val="000000">
                      <a:alpha val="43137"/>
                    </a:srgbClr>
                  </a:outerShdw>
                </a:effectLst>
              </a:rPr>
              <a:t>Evolving Opportunities</a:t>
            </a:r>
            <a:endParaRPr lang="en-US" b="1" dirty="0">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387359" y="1066800"/>
            <a:ext cx="8369282" cy="4428624"/>
          </a:xfrm>
        </p:spPr>
        <p:txBody>
          <a:bodyPr/>
          <a:lstStyle/>
          <a:p>
            <a:r>
              <a:rPr lang="en-US" sz="2000" dirty="0"/>
              <a:t>National laboratories are a national resource</a:t>
            </a:r>
          </a:p>
          <a:p>
            <a:pPr lvl="1"/>
            <a:r>
              <a:rPr lang="en-US" sz="1600" dirty="0" smtClean="0"/>
              <a:t>Unique </a:t>
            </a:r>
            <a:r>
              <a:rPr lang="en-US" sz="1600" dirty="0"/>
              <a:t>capability for experimentation on these challenging materials</a:t>
            </a:r>
          </a:p>
          <a:p>
            <a:pPr lvl="1"/>
            <a:r>
              <a:rPr lang="en-US" sz="1600" dirty="0"/>
              <a:t>Due to </a:t>
            </a:r>
            <a:r>
              <a:rPr lang="en-US" sz="1600" dirty="0" smtClean="0"/>
              <a:t>regulations for working </a:t>
            </a:r>
            <a:r>
              <a:rPr lang="en-US" sz="1600" dirty="0"/>
              <a:t>with radioactive materials, </a:t>
            </a:r>
            <a:r>
              <a:rPr lang="en-US" sz="1600" dirty="0" smtClean="0"/>
              <a:t>starting or restarting projects is difficult; therefore </a:t>
            </a:r>
            <a:r>
              <a:rPr lang="en-US" sz="1600" dirty="0"/>
              <a:t>long-term </a:t>
            </a:r>
            <a:r>
              <a:rPr lang="en-US" sz="1600" dirty="0" smtClean="0"/>
              <a:t>stewardship is demanded</a:t>
            </a:r>
            <a:endParaRPr lang="en-US" sz="2000" dirty="0"/>
          </a:p>
          <a:p>
            <a:r>
              <a:rPr lang="en-US" sz="2000" dirty="0"/>
              <a:t>HEC is responsive to evolving research frontiers</a:t>
            </a:r>
          </a:p>
          <a:p>
            <a:pPr lvl="1"/>
            <a:r>
              <a:rPr lang="en-US" sz="1600" dirty="0" smtClean="0"/>
              <a:t>Frontiers are </a:t>
            </a:r>
            <a:r>
              <a:rPr lang="en-US" sz="1600" dirty="0"/>
              <a:t>at the extreme reaches of the periodic </a:t>
            </a:r>
            <a:r>
              <a:rPr lang="en-US" sz="1600" dirty="0" smtClean="0"/>
              <a:t>table (</a:t>
            </a:r>
            <a:r>
              <a:rPr lang="en-US" sz="1600" dirty="0" err="1" smtClean="0"/>
              <a:t>superheavy</a:t>
            </a:r>
            <a:r>
              <a:rPr lang="en-US" sz="1600" dirty="0" smtClean="0"/>
              <a:t>)</a:t>
            </a:r>
            <a:endParaRPr lang="en-US" sz="1600" dirty="0"/>
          </a:p>
          <a:p>
            <a:pPr lvl="1"/>
            <a:r>
              <a:rPr lang="en-US" sz="1600" dirty="0" smtClean="0"/>
              <a:t>Relatively new elements offer a rich and unexplored chemistry</a:t>
            </a:r>
            <a:endParaRPr lang="en-US" sz="1600" dirty="0"/>
          </a:p>
          <a:p>
            <a:pPr lvl="1"/>
            <a:r>
              <a:rPr lang="en-US" sz="1600" dirty="0" smtClean="0"/>
              <a:t>Research </a:t>
            </a:r>
            <a:r>
              <a:rPr lang="en-US" sz="1600" dirty="0"/>
              <a:t>on chemical </a:t>
            </a:r>
            <a:r>
              <a:rPr lang="en-US" sz="1600" dirty="0" smtClean="0"/>
              <a:t>bonding and spectroscopy continues to increase at DOE user facilities.</a:t>
            </a:r>
          </a:p>
          <a:p>
            <a:r>
              <a:rPr lang="en-US" sz="1800" dirty="0" smtClean="0"/>
              <a:t> </a:t>
            </a:r>
            <a:r>
              <a:rPr lang="en-US" sz="2000" dirty="0" smtClean="0"/>
              <a:t>HEC </a:t>
            </a:r>
            <a:r>
              <a:rPr lang="en-US" sz="2000" dirty="0"/>
              <a:t>underpins the work at the applied nuclear programs</a:t>
            </a:r>
          </a:p>
          <a:p>
            <a:pPr lvl="1"/>
            <a:r>
              <a:rPr lang="en-US" sz="1600" dirty="0"/>
              <a:t>Isotope program in </a:t>
            </a:r>
            <a:r>
              <a:rPr lang="en-US" sz="1600" dirty="0" smtClean="0"/>
              <a:t>Nuclear Physics</a:t>
            </a:r>
            <a:endParaRPr lang="en-US" sz="1600" dirty="0"/>
          </a:p>
          <a:p>
            <a:pPr lvl="1"/>
            <a:r>
              <a:rPr lang="en-US" sz="1600" dirty="0"/>
              <a:t>NEUP in </a:t>
            </a:r>
            <a:r>
              <a:rPr lang="en-US" sz="1600" dirty="0" smtClean="0"/>
              <a:t>Nuclear Energy</a:t>
            </a:r>
            <a:endParaRPr lang="en-US" sz="1600" dirty="0"/>
          </a:p>
          <a:p>
            <a:pPr lvl="1"/>
            <a:r>
              <a:rPr lang="en-US" sz="1600" dirty="0"/>
              <a:t>Defense programs: NA-22 (NNSA), DNDO (DHS), DTRA (</a:t>
            </a:r>
            <a:r>
              <a:rPr lang="en-US" sz="1600" dirty="0" err="1"/>
              <a:t>DoD</a:t>
            </a:r>
            <a:r>
              <a:rPr lang="en-US" sz="1600" dirty="0"/>
              <a:t>)</a:t>
            </a:r>
          </a:p>
        </p:txBody>
      </p:sp>
      <p:sp>
        <p:nvSpPr>
          <p:cNvPr id="2" name="Rectangle 1"/>
          <p:cNvSpPr/>
          <p:nvPr/>
        </p:nvSpPr>
        <p:spPr>
          <a:xfrm>
            <a:off x="660397" y="5222189"/>
            <a:ext cx="914402" cy="56934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113</a:t>
            </a:r>
          </a:p>
          <a:p>
            <a:pPr algn="ctr"/>
            <a:r>
              <a:rPr lang="en-US" dirty="0" err="1" smtClean="0">
                <a:solidFill>
                  <a:schemeClr val="tx1"/>
                </a:solidFill>
              </a:rPr>
              <a:t>Nh</a:t>
            </a:r>
            <a:endParaRPr lang="en-US" dirty="0"/>
          </a:p>
        </p:txBody>
      </p:sp>
      <p:sp>
        <p:nvSpPr>
          <p:cNvPr id="6" name="Rectangle 5"/>
          <p:cNvSpPr/>
          <p:nvPr/>
        </p:nvSpPr>
        <p:spPr>
          <a:xfrm>
            <a:off x="1574802" y="5232985"/>
            <a:ext cx="965197" cy="5464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115</a:t>
            </a:r>
          </a:p>
          <a:p>
            <a:pPr algn="ctr"/>
            <a:r>
              <a:rPr lang="en-US" dirty="0" smtClean="0">
                <a:solidFill>
                  <a:schemeClr val="tx1"/>
                </a:solidFill>
              </a:rPr>
              <a:t>Mc</a:t>
            </a:r>
            <a:endParaRPr lang="en-US" dirty="0"/>
          </a:p>
        </p:txBody>
      </p:sp>
      <p:sp>
        <p:nvSpPr>
          <p:cNvPr id="7" name="Rectangle 6"/>
          <p:cNvSpPr/>
          <p:nvPr/>
        </p:nvSpPr>
        <p:spPr>
          <a:xfrm>
            <a:off x="2565745" y="5222188"/>
            <a:ext cx="965200" cy="5464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117</a:t>
            </a:r>
          </a:p>
          <a:p>
            <a:pPr algn="ctr"/>
            <a:r>
              <a:rPr lang="en-US" dirty="0" err="1" smtClean="0">
                <a:solidFill>
                  <a:schemeClr val="tx1"/>
                </a:solidFill>
              </a:rPr>
              <a:t>Ts</a:t>
            </a:r>
            <a:endParaRPr lang="en-US" dirty="0"/>
          </a:p>
        </p:txBody>
      </p:sp>
      <p:sp>
        <p:nvSpPr>
          <p:cNvPr id="8" name="Rectangle 7"/>
          <p:cNvSpPr/>
          <p:nvPr/>
        </p:nvSpPr>
        <p:spPr>
          <a:xfrm>
            <a:off x="3556689" y="5222188"/>
            <a:ext cx="913712" cy="5464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118</a:t>
            </a:r>
          </a:p>
          <a:p>
            <a:pPr algn="ctr"/>
            <a:r>
              <a:rPr lang="en-US" dirty="0" err="1" smtClean="0">
                <a:solidFill>
                  <a:schemeClr val="tx1"/>
                </a:solidFill>
              </a:rPr>
              <a:t>Og</a:t>
            </a:r>
            <a:endParaRPr lang="en-US" dirty="0"/>
          </a:p>
        </p:txBody>
      </p:sp>
      <p:sp>
        <p:nvSpPr>
          <p:cNvPr id="9" name="TextBox 8"/>
          <p:cNvSpPr txBox="1"/>
          <p:nvPr/>
        </p:nvSpPr>
        <p:spPr>
          <a:xfrm>
            <a:off x="4743904" y="4992118"/>
            <a:ext cx="1683731" cy="1200329"/>
          </a:xfrm>
          <a:prstGeom prst="rect">
            <a:avLst/>
          </a:prstGeom>
          <a:noFill/>
        </p:spPr>
        <p:txBody>
          <a:bodyPr wrap="none" rtlCol="0">
            <a:spAutoFit/>
          </a:bodyPr>
          <a:lstStyle/>
          <a:p>
            <a:r>
              <a:rPr lang="en-US" dirty="0" err="1" smtClean="0"/>
              <a:t>Nh</a:t>
            </a:r>
            <a:r>
              <a:rPr lang="en-US" dirty="0" smtClean="0"/>
              <a:t>: </a:t>
            </a:r>
            <a:r>
              <a:rPr lang="en-US" dirty="0" err="1" smtClean="0"/>
              <a:t>Nihonium</a:t>
            </a:r>
            <a:endParaRPr lang="en-US" dirty="0" smtClean="0"/>
          </a:p>
          <a:p>
            <a:r>
              <a:rPr lang="en-US" dirty="0" smtClean="0"/>
              <a:t>Mc: </a:t>
            </a:r>
            <a:r>
              <a:rPr lang="en-US" dirty="0" err="1" smtClean="0"/>
              <a:t>Moscovium</a:t>
            </a:r>
            <a:endParaRPr lang="en-US" dirty="0" smtClean="0"/>
          </a:p>
          <a:p>
            <a:r>
              <a:rPr lang="en-US" dirty="0" err="1" smtClean="0"/>
              <a:t>Ts</a:t>
            </a:r>
            <a:r>
              <a:rPr lang="en-US" dirty="0" smtClean="0"/>
              <a:t>: </a:t>
            </a:r>
            <a:r>
              <a:rPr lang="en-US" dirty="0" err="1" smtClean="0"/>
              <a:t>Tennessine</a:t>
            </a:r>
            <a:endParaRPr lang="en-US" dirty="0" smtClean="0"/>
          </a:p>
          <a:p>
            <a:r>
              <a:rPr lang="en-US" dirty="0" err="1" smtClean="0"/>
              <a:t>Og</a:t>
            </a:r>
            <a:r>
              <a:rPr lang="en-US" dirty="0" smtClean="0"/>
              <a:t>: </a:t>
            </a:r>
            <a:r>
              <a:rPr lang="en-US" dirty="0" err="1" smtClean="0"/>
              <a:t>Oganesson</a:t>
            </a:r>
            <a:endParaRPr lang="en-US" dirty="0"/>
          </a:p>
        </p:txBody>
      </p:sp>
      <p:sp>
        <p:nvSpPr>
          <p:cNvPr id="10" name="TextBox 9"/>
          <p:cNvSpPr txBox="1"/>
          <p:nvPr/>
        </p:nvSpPr>
        <p:spPr>
          <a:xfrm>
            <a:off x="1424629" y="5791536"/>
            <a:ext cx="2230739" cy="369332"/>
          </a:xfrm>
          <a:prstGeom prst="rect">
            <a:avLst/>
          </a:prstGeom>
          <a:noFill/>
        </p:spPr>
        <p:txBody>
          <a:bodyPr wrap="none" rtlCol="0">
            <a:spAutoFit/>
          </a:bodyPr>
          <a:lstStyle/>
          <a:p>
            <a:r>
              <a:rPr lang="en-US" dirty="0" smtClean="0"/>
              <a:t>Row 7 now complete!</a:t>
            </a:r>
            <a:endParaRPr lang="en-US" dirty="0"/>
          </a:p>
        </p:txBody>
      </p:sp>
      <p:sp>
        <p:nvSpPr>
          <p:cNvPr id="11" name="TextBox 10"/>
          <p:cNvSpPr txBox="1"/>
          <p:nvPr/>
        </p:nvSpPr>
        <p:spPr>
          <a:xfrm>
            <a:off x="6479124" y="5043316"/>
            <a:ext cx="2074094" cy="1200329"/>
          </a:xfrm>
          <a:prstGeom prst="rect">
            <a:avLst/>
          </a:prstGeom>
          <a:noFill/>
        </p:spPr>
        <p:txBody>
          <a:bodyPr wrap="none" rtlCol="0">
            <a:spAutoFit/>
          </a:bodyPr>
          <a:lstStyle/>
          <a:p>
            <a:r>
              <a:rPr lang="en-US" dirty="0" smtClean="0"/>
              <a:t>Elements added in</a:t>
            </a:r>
          </a:p>
          <a:p>
            <a:r>
              <a:rPr lang="en-US" dirty="0" smtClean="0"/>
              <a:t>January 2016</a:t>
            </a:r>
          </a:p>
          <a:p>
            <a:r>
              <a:rPr lang="en-US" dirty="0" smtClean="0"/>
              <a:t>Names proposed on</a:t>
            </a:r>
          </a:p>
          <a:p>
            <a:r>
              <a:rPr lang="en-US" dirty="0" smtClean="0"/>
              <a:t>June 8, 2016</a:t>
            </a:r>
            <a:endParaRPr lang="en-US" dirty="0"/>
          </a:p>
        </p:txBody>
      </p:sp>
    </p:spTree>
    <p:extLst>
      <p:ext uri="{BB962C8B-B14F-4D97-AF65-F5344CB8AC3E}">
        <p14:creationId xmlns:p14="http://schemas.microsoft.com/office/powerpoint/2010/main" val="471318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41301" y="756214"/>
            <a:ext cx="5473699" cy="5153025"/>
          </a:xfrm>
        </p:spPr>
        <p:txBody>
          <a:bodyPr/>
          <a:lstStyle/>
          <a:p>
            <a:pPr marL="0" indent="0">
              <a:buNone/>
            </a:pPr>
            <a:r>
              <a:rPr lang="en-US" sz="1800" dirty="0" smtClean="0"/>
              <a:t>Separations science </a:t>
            </a:r>
            <a:r>
              <a:rPr lang="en-US" sz="1600" dirty="0" smtClean="0"/>
              <a:t>(60%)</a:t>
            </a:r>
          </a:p>
          <a:p>
            <a:pPr lvl="1"/>
            <a:r>
              <a:rPr lang="en-US" sz="1800" dirty="0"/>
              <a:t>I</a:t>
            </a:r>
            <a:r>
              <a:rPr lang="en-US" sz="1800" dirty="0" smtClean="0"/>
              <a:t>nterfaces </a:t>
            </a:r>
            <a:r>
              <a:rPr lang="en-US" sz="1800" dirty="0"/>
              <a:t>and solvation</a:t>
            </a:r>
          </a:p>
          <a:p>
            <a:pPr lvl="1"/>
            <a:r>
              <a:rPr lang="en-US" sz="1800" dirty="0"/>
              <a:t>C</a:t>
            </a:r>
            <a:r>
              <a:rPr lang="en-US" sz="1800" dirty="0" smtClean="0"/>
              <a:t>oordination </a:t>
            </a:r>
            <a:r>
              <a:rPr lang="en-US" sz="1800" dirty="0"/>
              <a:t>chemistry, ligand design, synthesis</a:t>
            </a:r>
          </a:p>
          <a:p>
            <a:pPr lvl="1"/>
            <a:r>
              <a:rPr lang="en-US" sz="1800" dirty="0" err="1" smtClean="0"/>
              <a:t>Nanopores</a:t>
            </a:r>
            <a:r>
              <a:rPr lang="en-US" sz="1800" dirty="0" smtClean="0"/>
              <a:t>/membranes</a:t>
            </a:r>
          </a:p>
          <a:p>
            <a:pPr lvl="1"/>
            <a:r>
              <a:rPr lang="en-US" sz="1800" dirty="0" smtClean="0"/>
              <a:t>MOFs</a:t>
            </a:r>
            <a:r>
              <a:rPr lang="en-US" sz="1800" dirty="0"/>
              <a:t>, ZIFs, COFs, </a:t>
            </a:r>
            <a:r>
              <a:rPr lang="en-US" sz="1800" dirty="0" smtClean="0"/>
              <a:t>nanomaterials</a:t>
            </a:r>
            <a:endParaRPr lang="en-US" sz="1800" dirty="0"/>
          </a:p>
          <a:p>
            <a:pPr marL="0" indent="0">
              <a:buNone/>
            </a:pPr>
            <a:r>
              <a:rPr lang="en-US" sz="1600" dirty="0" smtClean="0"/>
              <a:t>     Separations supports DOE missions:</a:t>
            </a:r>
          </a:p>
          <a:p>
            <a:pPr lvl="1"/>
            <a:r>
              <a:rPr lang="en-US" sz="1600" dirty="0" smtClean="0"/>
              <a:t>Separations of heavy elements for detection, nuclear energy, environmental clean-up</a:t>
            </a:r>
          </a:p>
          <a:p>
            <a:pPr lvl="1"/>
            <a:r>
              <a:rPr lang="en-US" sz="1600" dirty="0" smtClean="0"/>
              <a:t>Energy intensive separations in industry</a:t>
            </a:r>
          </a:p>
          <a:p>
            <a:pPr lvl="1"/>
            <a:r>
              <a:rPr lang="en-US" sz="1600" dirty="0" smtClean="0"/>
              <a:t>Carbon capture </a:t>
            </a:r>
            <a:endParaRPr lang="en-US" sz="1600" dirty="0"/>
          </a:p>
          <a:p>
            <a:pPr marL="57141" indent="0">
              <a:buNone/>
            </a:pPr>
            <a:r>
              <a:rPr lang="en-US" sz="1800" dirty="0" smtClean="0"/>
              <a:t>Analysis science </a:t>
            </a:r>
            <a:r>
              <a:rPr lang="en-US" sz="1600" dirty="0" smtClean="0"/>
              <a:t>(40%)</a:t>
            </a:r>
          </a:p>
          <a:p>
            <a:pPr lvl="1"/>
            <a:r>
              <a:rPr lang="en-US" sz="1800" dirty="0"/>
              <a:t>Mass </a:t>
            </a:r>
            <a:r>
              <a:rPr lang="en-US" sz="1800" dirty="0" smtClean="0"/>
              <a:t>spectroscopy  </a:t>
            </a:r>
          </a:p>
          <a:p>
            <a:pPr lvl="1"/>
            <a:r>
              <a:rPr lang="en-US" sz="1800" dirty="0" smtClean="0"/>
              <a:t>Ambient P chemical imaging</a:t>
            </a:r>
          </a:p>
          <a:p>
            <a:pPr lvl="1"/>
            <a:r>
              <a:rPr lang="en-US" sz="1800" dirty="0" smtClean="0"/>
              <a:t>Chromatography </a:t>
            </a:r>
            <a:r>
              <a:rPr lang="en-US" sz="1800" dirty="0"/>
              <a:t>and plasma</a:t>
            </a:r>
          </a:p>
          <a:p>
            <a:pPr marL="57141" indent="0">
              <a:buNone/>
            </a:pPr>
            <a:r>
              <a:rPr lang="en-US" sz="1600" dirty="0" smtClean="0"/>
              <a:t>     Analysis impacts various DOE technologies</a:t>
            </a:r>
          </a:p>
          <a:p>
            <a:endParaRPr lang="en-US" sz="1600" dirty="0"/>
          </a:p>
        </p:txBody>
      </p:sp>
      <p:pic>
        <p:nvPicPr>
          <p:cNvPr id="5" name="Picture 4"/>
          <p:cNvPicPr>
            <a:picLocks noChangeAspect="1" noChangeArrowheads="1"/>
          </p:cNvPicPr>
          <p:nvPr/>
        </p:nvPicPr>
        <p:blipFill>
          <a:blip r:embed="rId2" cstate="print">
            <a:lum bright="-20000" contrast="40000"/>
          </a:blip>
          <a:srcRect l="31598" r="33932" b="47901"/>
          <a:stretch>
            <a:fillRect/>
          </a:stretch>
        </p:blipFill>
        <p:spPr bwMode="auto">
          <a:xfrm>
            <a:off x="6400800" y="3219846"/>
            <a:ext cx="1143000" cy="161925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lum bright="-20000" contrast="40000"/>
          </a:blip>
          <a:srcRect t="70487"/>
          <a:stretch>
            <a:fillRect/>
          </a:stretch>
        </p:blipFill>
        <p:spPr bwMode="auto">
          <a:xfrm>
            <a:off x="5361756" y="4746722"/>
            <a:ext cx="3770212" cy="1042924"/>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705600" y="820535"/>
            <a:ext cx="2133600" cy="2162048"/>
          </a:xfrm>
          <a:prstGeom prst="rect">
            <a:avLst/>
          </a:prstGeom>
          <a:noFill/>
          <a:ln w="9525">
            <a:noFill/>
            <a:miter lim="800000"/>
            <a:headEnd/>
            <a:tailEnd/>
          </a:ln>
        </p:spPr>
      </p:pic>
      <p:sp>
        <p:nvSpPr>
          <p:cNvPr id="8" name="Title 3"/>
          <p:cNvSpPr>
            <a:spLocks noGrp="1"/>
          </p:cNvSpPr>
          <p:nvPr>
            <p:ph type="title"/>
          </p:nvPr>
        </p:nvSpPr>
        <p:spPr>
          <a:xfrm>
            <a:off x="1937414" y="121598"/>
            <a:ext cx="5269172" cy="461653"/>
          </a:xfrm>
          <a:prstGeom prst="rect">
            <a:avLst/>
          </a:prstGeom>
        </p:spPr>
        <p:txBody>
          <a:bodyPr wrap="none">
            <a:spAutoFit/>
          </a:bodyPr>
          <a:lstStyle/>
          <a:p>
            <a:pPr marL="206494" lvl="0" indent="-206494" algn="ctr" defTabSz="914272" eaLnBrk="0" hangingPunct="0">
              <a:spcAft>
                <a:spcPts val="3000"/>
              </a:spcAft>
              <a:defRPr/>
            </a:pPr>
            <a:r>
              <a:rPr lang="en-US" b="1" dirty="0" smtClean="0">
                <a:solidFill>
                  <a:srgbClr val="106636"/>
                </a:solidFill>
                <a:effectLst>
                  <a:outerShdw blurRad="38100" dist="38100" dir="2700000" algn="tl">
                    <a:srgbClr val="000000">
                      <a:alpha val="43137"/>
                    </a:srgbClr>
                  </a:outerShdw>
                </a:effectLst>
                <a:latin typeface="Arial" pitchFamily="34" charset="0"/>
                <a:cs typeface="Arial" pitchFamily="34" charset="0"/>
              </a:rPr>
              <a:t>Separations and Analysis Program</a:t>
            </a:r>
            <a:endParaRPr lang="en-US" dirty="0">
              <a:solidFill>
                <a:srgbClr val="106636"/>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248177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effectLst>
                  <a:outerShdw blurRad="38100" dist="38100" dir="2700000" algn="tl">
                    <a:srgbClr val="000000">
                      <a:alpha val="43137"/>
                    </a:srgbClr>
                  </a:outerShdw>
                </a:effectLst>
              </a:rPr>
              <a:t>Separations and Analysis Program </a:t>
            </a:r>
            <a:r>
              <a:rPr lang="en-US" b="1" dirty="0" smtClean="0">
                <a:effectLst>
                  <a:outerShdw blurRad="38100" dist="38100" dir="2700000" algn="tl">
                    <a:srgbClr val="000000">
                      <a:alpha val="43137"/>
                    </a:srgbClr>
                  </a:outerShdw>
                </a:effectLst>
              </a:rPr>
              <a:t>Evolving Opportunities</a:t>
            </a:r>
            <a:endParaRPr lang="en-US" b="1" dirty="0">
              <a:effectLst>
                <a:outerShdw blurRad="38100" dist="38100" dir="2700000" algn="tl">
                  <a:srgbClr val="000000">
                    <a:alpha val="43137"/>
                  </a:srgbClr>
                </a:outerShdw>
              </a:effectLst>
            </a:endParaRPr>
          </a:p>
        </p:txBody>
      </p:sp>
      <p:sp>
        <p:nvSpPr>
          <p:cNvPr id="4" name="Text Box 3"/>
          <p:cNvSpPr txBox="1">
            <a:spLocks noChangeArrowheads="1"/>
          </p:cNvSpPr>
          <p:nvPr/>
        </p:nvSpPr>
        <p:spPr bwMode="auto">
          <a:xfrm>
            <a:off x="304800" y="897355"/>
            <a:ext cx="5638800" cy="2575841"/>
          </a:xfrm>
          <a:prstGeom prst="rect">
            <a:avLst/>
          </a:prstGeom>
          <a:noFill/>
          <a:ln w="9525">
            <a:noFill/>
            <a:miter lim="800000"/>
            <a:headEnd/>
            <a:tailEnd/>
          </a:ln>
          <a:effectLst/>
        </p:spPr>
        <p:txBody>
          <a:bodyPr wrap="square" lIns="82048" tIns="41025" rIns="82048" bIns="41025">
            <a:spAutoFit/>
          </a:bodyPr>
          <a:lstStyle/>
          <a:p>
            <a:r>
              <a:rPr lang="en-US" dirty="0" smtClean="0">
                <a:solidFill>
                  <a:prstClr val="black"/>
                </a:solidFill>
              </a:rPr>
              <a:t>(This is not a comprehensive list)</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dirty="0" smtClean="0">
                <a:solidFill>
                  <a:prstClr val="black"/>
                </a:solidFill>
              </a:rPr>
              <a:t>Understand and control </a:t>
            </a:r>
            <a:r>
              <a:rPr lang="en-US" dirty="0">
                <a:solidFill>
                  <a:prstClr val="black"/>
                </a:solidFill>
              </a:rPr>
              <a:t>i</a:t>
            </a:r>
            <a:r>
              <a:rPr lang="en-US" dirty="0" smtClean="0">
                <a:solidFill>
                  <a:prstClr val="black"/>
                </a:solidFill>
              </a:rPr>
              <a:t>nterfacial </a:t>
            </a:r>
            <a:r>
              <a:rPr lang="en-US" dirty="0">
                <a:solidFill>
                  <a:prstClr val="black"/>
                </a:solidFill>
              </a:rPr>
              <a:t>p</a:t>
            </a:r>
            <a:r>
              <a:rPr lang="en-US" dirty="0" smtClean="0">
                <a:solidFill>
                  <a:prstClr val="black"/>
                </a:solidFill>
              </a:rPr>
              <a:t>henomena </a:t>
            </a:r>
            <a:r>
              <a:rPr lang="en-US" dirty="0">
                <a:solidFill>
                  <a:prstClr val="black"/>
                </a:solidFill>
              </a:rPr>
              <a:t>in </a:t>
            </a:r>
            <a:r>
              <a:rPr lang="en-US" dirty="0" smtClean="0">
                <a:solidFill>
                  <a:prstClr val="black"/>
                </a:solidFill>
              </a:rPr>
              <a:t>extreme </a:t>
            </a:r>
            <a:r>
              <a:rPr lang="en-US" dirty="0">
                <a:solidFill>
                  <a:prstClr val="black"/>
                </a:solidFill>
              </a:rPr>
              <a:t>e</a:t>
            </a:r>
            <a:r>
              <a:rPr lang="en-US" dirty="0" smtClean="0">
                <a:solidFill>
                  <a:prstClr val="black"/>
                </a:solidFill>
              </a:rPr>
              <a:t>nvironments </a:t>
            </a:r>
          </a:p>
          <a:p>
            <a:pPr marL="285750" indent="-285750">
              <a:buFont typeface="Arial" panose="020B0604020202020204" pitchFamily="34" charset="0"/>
              <a:buChar char="•"/>
            </a:pPr>
            <a:r>
              <a:rPr lang="en-US" dirty="0" smtClean="0">
                <a:solidFill>
                  <a:prstClr val="black"/>
                </a:solidFill>
              </a:rPr>
              <a:t>Chemical imaging of inaccessible </a:t>
            </a:r>
            <a:r>
              <a:rPr lang="en-US" dirty="0">
                <a:solidFill>
                  <a:prstClr val="black"/>
                </a:solidFill>
              </a:rPr>
              <a:t>e</a:t>
            </a:r>
            <a:r>
              <a:rPr lang="en-US" dirty="0" smtClean="0">
                <a:solidFill>
                  <a:prstClr val="black"/>
                </a:solidFill>
              </a:rPr>
              <a:t>nvironments </a:t>
            </a:r>
            <a:r>
              <a:rPr lang="en-US" dirty="0">
                <a:solidFill>
                  <a:prstClr val="black"/>
                </a:solidFill>
              </a:rPr>
              <a:t>over </a:t>
            </a:r>
            <a:r>
              <a:rPr lang="en-US" dirty="0" smtClean="0">
                <a:solidFill>
                  <a:prstClr val="black"/>
                </a:solidFill>
              </a:rPr>
              <a:t>extremes </a:t>
            </a:r>
            <a:r>
              <a:rPr lang="en-US" dirty="0">
                <a:solidFill>
                  <a:prstClr val="black"/>
                </a:solidFill>
              </a:rPr>
              <a:t>of t</a:t>
            </a:r>
            <a:r>
              <a:rPr lang="en-US" dirty="0" smtClean="0">
                <a:solidFill>
                  <a:prstClr val="black"/>
                </a:solidFill>
              </a:rPr>
              <a:t>ime </a:t>
            </a:r>
            <a:r>
              <a:rPr lang="en-US" dirty="0">
                <a:solidFill>
                  <a:prstClr val="black"/>
                </a:solidFill>
              </a:rPr>
              <a:t>and </a:t>
            </a:r>
            <a:r>
              <a:rPr lang="en-US" dirty="0" smtClean="0">
                <a:solidFill>
                  <a:prstClr val="black"/>
                </a:solidFill>
              </a:rPr>
              <a:t>space </a:t>
            </a:r>
          </a:p>
          <a:p>
            <a:pPr marL="285750" indent="-285750">
              <a:buFont typeface="Arial" panose="020B0604020202020204" pitchFamily="34" charset="0"/>
              <a:buChar char="•"/>
            </a:pPr>
            <a:r>
              <a:rPr lang="en-US" dirty="0" smtClean="0">
                <a:solidFill>
                  <a:prstClr val="black"/>
                </a:solidFill>
              </a:rPr>
              <a:t>Understand and develop ultra-selective separation media for complex mixtures</a:t>
            </a:r>
            <a:endParaRPr lang="en-US" i="1" dirty="0">
              <a:solidFill>
                <a:prstClr val="black"/>
              </a:solidFill>
              <a:latin typeface="Arial Narrow" pitchFamily="34" charset="0"/>
            </a:endParaRPr>
          </a:p>
          <a:p>
            <a:pPr marL="411115" lvl="1"/>
            <a:endParaRPr lang="en-US"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870" y="3180431"/>
            <a:ext cx="2177041" cy="2818390"/>
          </a:xfrm>
          <a:prstGeom prst="rect">
            <a:avLst/>
          </a:prstGeom>
        </p:spPr>
      </p:pic>
      <p:pic>
        <p:nvPicPr>
          <p:cNvPr id="2" name="Picture 1"/>
          <p:cNvPicPr>
            <a:picLocks noChangeAspect="1"/>
          </p:cNvPicPr>
          <p:nvPr/>
        </p:nvPicPr>
        <p:blipFill>
          <a:blip r:embed="rId3"/>
          <a:stretch>
            <a:fillRect/>
          </a:stretch>
        </p:blipFill>
        <p:spPr>
          <a:xfrm>
            <a:off x="6198925" y="827021"/>
            <a:ext cx="2736596" cy="4896308"/>
          </a:xfrm>
          <a:prstGeom prst="rect">
            <a:avLst/>
          </a:prstGeom>
        </p:spPr>
      </p:pic>
      <p:sp>
        <p:nvSpPr>
          <p:cNvPr id="7" name="Rectangle 6"/>
          <p:cNvSpPr/>
          <p:nvPr/>
        </p:nvSpPr>
        <p:spPr>
          <a:xfrm>
            <a:off x="3676270" y="4203753"/>
            <a:ext cx="2506933" cy="1600438"/>
          </a:xfrm>
          <a:prstGeom prst="rect">
            <a:avLst/>
          </a:prstGeom>
        </p:spPr>
        <p:txBody>
          <a:bodyPr wrap="square">
            <a:spAutoFit/>
          </a:bodyPr>
          <a:lstStyle/>
          <a:p>
            <a:r>
              <a:rPr lang="en-US" sz="1400" dirty="0" smtClean="0"/>
              <a:t>“Chemical </a:t>
            </a:r>
            <a:r>
              <a:rPr lang="en-US" sz="1400" dirty="0"/>
              <a:t>separations account for about half of US industrial energy use and use 10-15% of the nation’s total energy consumption</a:t>
            </a:r>
            <a:r>
              <a:rPr lang="en-US" sz="1400" i="1" dirty="0" smtClean="0"/>
              <a:t>.” (D. Sholl et el.,</a:t>
            </a:r>
          </a:p>
          <a:p>
            <a:r>
              <a:rPr lang="en-US" sz="1200" i="1" dirty="0"/>
              <a:t>Nature, </a:t>
            </a:r>
            <a:r>
              <a:rPr lang="en-US" sz="1200" i="1" dirty="0" smtClean="0"/>
              <a:t>28 </a:t>
            </a:r>
            <a:r>
              <a:rPr lang="en-US" sz="1200" i="1" dirty="0"/>
              <a:t>April 2016, </a:t>
            </a:r>
            <a:r>
              <a:rPr lang="en-US" sz="1200" b="1" i="1" dirty="0"/>
              <a:t>532</a:t>
            </a:r>
            <a:r>
              <a:rPr lang="en-US" sz="1200" i="1" dirty="0"/>
              <a:t>, </a:t>
            </a:r>
            <a:r>
              <a:rPr lang="en-US" sz="1200" i="1" dirty="0" smtClean="0"/>
              <a:t>435)</a:t>
            </a:r>
            <a:endParaRPr lang="en-US" sz="1200" i="1" dirty="0"/>
          </a:p>
          <a:p>
            <a:endParaRPr lang="en-US" sz="1400" dirty="0" smtClean="0"/>
          </a:p>
        </p:txBody>
      </p:sp>
      <p:sp>
        <p:nvSpPr>
          <p:cNvPr id="8" name="Rectangle 7"/>
          <p:cNvSpPr/>
          <p:nvPr/>
        </p:nvSpPr>
        <p:spPr>
          <a:xfrm>
            <a:off x="3691992" y="5688795"/>
            <a:ext cx="2506933" cy="523220"/>
          </a:xfrm>
          <a:prstGeom prst="rect">
            <a:avLst/>
          </a:prstGeom>
        </p:spPr>
        <p:txBody>
          <a:bodyPr wrap="square">
            <a:spAutoFit/>
          </a:bodyPr>
          <a:lstStyle/>
          <a:p>
            <a:r>
              <a:rPr lang="en-US" sz="1400" dirty="0" smtClean="0"/>
              <a:t>Impacts the efficiency aspects of Mission Innovation</a:t>
            </a:r>
          </a:p>
        </p:txBody>
      </p:sp>
    </p:spTree>
    <p:extLst>
      <p:ext uri="{BB962C8B-B14F-4D97-AF65-F5344CB8AC3E}">
        <p14:creationId xmlns:p14="http://schemas.microsoft.com/office/powerpoint/2010/main" val="2329690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Next </a:t>
            </a:r>
            <a:r>
              <a:rPr lang="en-US" b="1" dirty="0"/>
              <a:t>Steps:  Divisional Strategic Discussions </a:t>
            </a:r>
          </a:p>
        </p:txBody>
      </p:sp>
      <p:sp>
        <p:nvSpPr>
          <p:cNvPr id="4" name="TextBox 3"/>
          <p:cNvSpPr txBox="1"/>
          <p:nvPr/>
        </p:nvSpPr>
        <p:spPr>
          <a:xfrm>
            <a:off x="609600" y="914400"/>
            <a:ext cx="8153400" cy="4478149"/>
          </a:xfrm>
          <a:prstGeom prst="rect">
            <a:avLst/>
          </a:prstGeom>
          <a:noFill/>
        </p:spPr>
        <p:txBody>
          <a:bodyPr wrap="square" rtlCol="0">
            <a:spAutoFit/>
          </a:bodyPr>
          <a:lstStyle/>
          <a:p>
            <a:pPr marL="342900" indent="-342900">
              <a:spcBef>
                <a:spcPts val="12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Program Discussions (recurring)</a:t>
            </a:r>
          </a:p>
          <a:p>
            <a:pPr marL="800100" lvl="1" indent="-342900">
              <a:spcBef>
                <a:spcPts val="12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CRA assessments, program scope</a:t>
            </a:r>
          </a:p>
          <a:p>
            <a:pPr marL="800100" lvl="1" indent="-342900">
              <a:spcBef>
                <a:spcPts val="12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Portfolio balance and impact</a:t>
            </a:r>
          </a:p>
          <a:p>
            <a:pPr marL="342900" indent="-342900">
              <a:spcBef>
                <a:spcPts val="12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Lab </a:t>
            </a:r>
            <a:r>
              <a:rPr lang="en-US" sz="2400" dirty="0">
                <a:latin typeface="Arial" panose="020B0604020202020204" pitchFamily="34" charset="0"/>
                <a:cs typeface="Arial" panose="020B0604020202020204" pitchFamily="34" charset="0"/>
              </a:rPr>
              <a:t>review documents best practices</a:t>
            </a:r>
          </a:p>
          <a:p>
            <a:pPr marL="342900" indent="-342900">
              <a:spcBef>
                <a:spcPts val="12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Selection statement best practices</a:t>
            </a:r>
          </a:p>
          <a:p>
            <a:pPr marL="342900" indent="-342900">
              <a:spcBef>
                <a:spcPts val="12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Communication of science results</a:t>
            </a:r>
          </a:p>
          <a:p>
            <a:pPr marL="800100" lvl="1" indent="-342900">
              <a:spcBef>
                <a:spcPts val="12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Improvements since first discussion but still a work in progress </a:t>
            </a:r>
          </a:p>
          <a:p>
            <a:pPr marL="342900" indent="-342900">
              <a:spcBef>
                <a:spcPts val="600"/>
              </a:spcBef>
              <a:buFont typeface="Arial" panose="020B0604020202020204" pitchFamily="34" charset="0"/>
              <a:buChar char="•"/>
              <a:tabLst>
                <a:tab pos="1995488" algn="l"/>
              </a:tabLst>
            </a:pPr>
            <a:r>
              <a:rPr lang="en-US" sz="2800" dirty="0" smtClean="0"/>
              <a:t>…</a:t>
            </a:r>
          </a:p>
        </p:txBody>
      </p:sp>
      <p:sp>
        <p:nvSpPr>
          <p:cNvPr id="5" name="TextBox 4"/>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35</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005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025" y="1065212"/>
            <a:ext cx="8410575" cy="5259388"/>
          </a:xfrm>
        </p:spPr>
        <p:txBody>
          <a:bodyPr/>
          <a:lstStyle/>
          <a:p>
            <a:pPr marL="0" indent="0">
              <a:spcBef>
                <a:spcPts val="1200"/>
              </a:spcBef>
              <a:buNone/>
            </a:pPr>
            <a:r>
              <a:rPr lang="en-US" sz="2000" b="0" dirty="0" smtClean="0">
                <a:solidFill>
                  <a:schemeClr val="tx1"/>
                </a:solidFill>
              </a:rPr>
              <a:t>Strategic planning is an ongoing iterative process within programs, teams, and the division as a whole and considers questions such as:</a:t>
            </a:r>
          </a:p>
          <a:p>
            <a:pPr>
              <a:spcBef>
                <a:spcPts val="1200"/>
              </a:spcBef>
            </a:pPr>
            <a:r>
              <a:rPr lang="en-US" sz="2000" b="0" dirty="0">
                <a:solidFill>
                  <a:schemeClr val="tx1"/>
                </a:solidFill>
              </a:rPr>
              <a:t>Where are the knowledge </a:t>
            </a:r>
            <a:r>
              <a:rPr lang="en-US" sz="2000" b="0" dirty="0" smtClean="0">
                <a:solidFill>
                  <a:schemeClr val="tx1"/>
                </a:solidFill>
              </a:rPr>
              <a:t>gaps?</a:t>
            </a:r>
            <a:endParaRPr lang="en-US" sz="2000" b="0" dirty="0">
              <a:solidFill>
                <a:schemeClr val="tx1"/>
              </a:solidFill>
            </a:endParaRPr>
          </a:p>
          <a:p>
            <a:pPr>
              <a:spcBef>
                <a:spcPts val="1200"/>
              </a:spcBef>
            </a:pPr>
            <a:r>
              <a:rPr lang="en-US" sz="2000" b="0" dirty="0">
                <a:solidFill>
                  <a:schemeClr val="tx1"/>
                </a:solidFill>
              </a:rPr>
              <a:t>What are the most pressing scientific </a:t>
            </a:r>
            <a:r>
              <a:rPr lang="en-US" sz="2000" b="0" dirty="0" smtClean="0">
                <a:solidFill>
                  <a:schemeClr val="tx1"/>
                </a:solidFill>
              </a:rPr>
              <a:t>needs and key scientific challenges?</a:t>
            </a:r>
            <a:endParaRPr lang="en-US" sz="2000" b="0" dirty="0">
              <a:solidFill>
                <a:schemeClr val="tx1"/>
              </a:solidFill>
            </a:endParaRPr>
          </a:p>
          <a:p>
            <a:pPr>
              <a:spcBef>
                <a:spcPts val="1200"/>
              </a:spcBef>
            </a:pPr>
            <a:r>
              <a:rPr lang="en-US" sz="2000" b="0" dirty="0">
                <a:solidFill>
                  <a:schemeClr val="tx1"/>
                </a:solidFill>
              </a:rPr>
              <a:t>Where can programmatic investment make a real difference?</a:t>
            </a:r>
          </a:p>
          <a:p>
            <a:pPr>
              <a:spcBef>
                <a:spcPts val="1200"/>
              </a:spcBef>
            </a:pPr>
            <a:r>
              <a:rPr lang="en-US" sz="2000" b="0" dirty="0" smtClean="0">
                <a:solidFill>
                  <a:schemeClr val="tx1"/>
                </a:solidFill>
              </a:rPr>
              <a:t>Where do we have and want leadership?</a:t>
            </a:r>
          </a:p>
          <a:p>
            <a:pPr>
              <a:spcBef>
                <a:spcPts val="1200"/>
              </a:spcBef>
            </a:pPr>
            <a:r>
              <a:rPr lang="en-US" sz="2000" b="0" dirty="0" smtClean="0">
                <a:solidFill>
                  <a:schemeClr val="tx1"/>
                </a:solidFill>
              </a:rPr>
              <a:t>What integrates best with other BES programs?</a:t>
            </a:r>
          </a:p>
          <a:p>
            <a:pPr>
              <a:spcBef>
                <a:spcPts val="1200"/>
              </a:spcBef>
            </a:pPr>
            <a:r>
              <a:rPr lang="en-US" sz="2000" b="0" dirty="0" smtClean="0">
                <a:solidFill>
                  <a:schemeClr val="tx1"/>
                </a:solidFill>
              </a:rPr>
              <a:t>In </a:t>
            </a:r>
            <a:r>
              <a:rPr lang="en-US" sz="2000" b="0" dirty="0">
                <a:solidFill>
                  <a:schemeClr val="tx1"/>
                </a:solidFill>
              </a:rPr>
              <a:t>light of constrained </a:t>
            </a:r>
            <a:r>
              <a:rPr lang="en-US" sz="2000" b="0" dirty="0" smtClean="0">
                <a:solidFill>
                  <a:schemeClr val="tx1"/>
                </a:solidFill>
              </a:rPr>
              <a:t>budgets, how do we focus programs for the most energy relevant impact?</a:t>
            </a:r>
          </a:p>
        </p:txBody>
      </p:sp>
      <p:sp>
        <p:nvSpPr>
          <p:cNvPr id="3" name="Title 2"/>
          <p:cNvSpPr>
            <a:spLocks noGrp="1"/>
          </p:cNvSpPr>
          <p:nvPr>
            <p:ph type="title"/>
          </p:nvPr>
        </p:nvSpPr>
        <p:spPr/>
        <p:txBody>
          <a:bodyPr/>
          <a:lstStyle/>
          <a:p>
            <a:r>
              <a:rPr lang="en-US" b="1" dirty="0" smtClean="0"/>
              <a:t>Program Directions: On-Going Strategic Questions</a:t>
            </a:r>
            <a:endParaRPr lang="en-US" b="1" dirty="0"/>
          </a:p>
        </p:txBody>
      </p:sp>
    </p:spTree>
    <p:extLst>
      <p:ext uri="{BB962C8B-B14F-4D97-AF65-F5344CB8AC3E}">
        <p14:creationId xmlns:p14="http://schemas.microsoft.com/office/powerpoint/2010/main" val="1503382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Summary</a:t>
            </a:r>
            <a:endParaRPr lang="en-US" b="1" dirty="0"/>
          </a:p>
        </p:txBody>
      </p:sp>
      <p:sp>
        <p:nvSpPr>
          <p:cNvPr id="4" name="TextBox 3"/>
          <p:cNvSpPr txBox="1"/>
          <p:nvPr/>
        </p:nvSpPr>
        <p:spPr>
          <a:xfrm>
            <a:off x="457200" y="1027599"/>
            <a:ext cx="8382000" cy="2015936"/>
          </a:xfrm>
          <a:prstGeom prst="rect">
            <a:avLst/>
          </a:prstGeom>
          <a:noFill/>
        </p:spPr>
        <p:txBody>
          <a:bodyPr wrap="square" rtlCol="0">
            <a:spAutoFit/>
          </a:bodyPr>
          <a:lstStyle/>
          <a:p>
            <a:pPr>
              <a:spcBef>
                <a:spcPts val="600"/>
              </a:spcBef>
            </a:pPr>
            <a:r>
              <a:rPr lang="en-US" sz="2000" b="1" dirty="0">
                <a:latin typeface="Arial"/>
                <a:cs typeface="Arial"/>
              </a:rPr>
              <a:t>Ultimate Goals remain:</a:t>
            </a:r>
          </a:p>
          <a:p>
            <a:pPr marL="342900" indent="-342900">
              <a:spcBef>
                <a:spcPts val="300"/>
              </a:spcBef>
              <a:buFont typeface="Arial" panose="020B0604020202020204" pitchFamily="34" charset="0"/>
              <a:buChar char="•"/>
            </a:pPr>
            <a:r>
              <a:rPr lang="en-US" sz="2000" dirty="0">
                <a:latin typeface="Arial"/>
                <a:cs typeface="Arial"/>
              </a:rPr>
              <a:t>Support an impactful portfolio that produces highly visible world-class science that is aligned with DOE’s mission.</a:t>
            </a:r>
          </a:p>
          <a:p>
            <a:pPr marL="342900" indent="-342900">
              <a:spcBef>
                <a:spcPts val="300"/>
              </a:spcBef>
              <a:buFont typeface="Arial" panose="020B0604020202020204" pitchFamily="34" charset="0"/>
              <a:buChar char="•"/>
            </a:pPr>
            <a:r>
              <a:rPr lang="en-US" sz="2000" dirty="0" smtClean="0">
                <a:latin typeface="Arial"/>
                <a:cs typeface="Arial"/>
              </a:rPr>
              <a:t>Continue to develop synergism among the core research activities that takes advantage of the diverse disciplines in the Division.</a:t>
            </a:r>
            <a:endParaRPr lang="en-US" sz="2000" dirty="0">
              <a:latin typeface="Arial"/>
              <a:cs typeface="Arial"/>
            </a:endParaRPr>
          </a:p>
          <a:p>
            <a:endParaRPr lang="en-US" sz="2000" dirty="0">
              <a:latin typeface="Arial"/>
              <a:cs typeface="Arial"/>
            </a:endParaRPr>
          </a:p>
        </p:txBody>
      </p:sp>
      <p:sp>
        <p:nvSpPr>
          <p:cNvPr id="7" name="TextBox 6"/>
          <p:cNvSpPr txBox="1"/>
          <p:nvPr/>
        </p:nvSpPr>
        <p:spPr>
          <a:xfrm>
            <a:off x="381000" y="3124200"/>
            <a:ext cx="8610600" cy="2785378"/>
          </a:xfrm>
          <a:prstGeom prst="rect">
            <a:avLst/>
          </a:prstGeom>
          <a:noFill/>
        </p:spPr>
        <p:txBody>
          <a:bodyPr wrap="square" rtlCol="0">
            <a:spAutoFit/>
          </a:bodyPr>
          <a:lstStyle/>
          <a:p>
            <a:pPr>
              <a:spcBef>
                <a:spcPts val="600"/>
              </a:spcBef>
            </a:pPr>
            <a:r>
              <a:rPr lang="en-US" sz="2000" b="1" dirty="0">
                <a:latin typeface="Arial"/>
                <a:cs typeface="Arial"/>
              </a:rPr>
              <a:t>Continuing the Process of </a:t>
            </a:r>
          </a:p>
          <a:p>
            <a:pPr marL="342900" indent="-342900">
              <a:spcBef>
                <a:spcPts val="300"/>
              </a:spcBef>
              <a:buFont typeface="Arial" panose="020B0604020202020204" pitchFamily="34" charset="0"/>
              <a:buChar char="•"/>
            </a:pPr>
            <a:r>
              <a:rPr lang="en-US" sz="2000" dirty="0">
                <a:latin typeface="Arial"/>
                <a:cs typeface="Arial"/>
              </a:rPr>
              <a:t>Using BESAC reports as </a:t>
            </a:r>
            <a:r>
              <a:rPr lang="en-US" sz="2000" dirty="0" smtClean="0">
                <a:latin typeface="Arial"/>
                <a:cs typeface="Arial"/>
              </a:rPr>
              <a:t>guidance in </a:t>
            </a:r>
            <a:r>
              <a:rPr lang="en-US" sz="2000" dirty="0">
                <a:latin typeface="Arial"/>
                <a:cs typeface="Arial"/>
              </a:rPr>
              <a:t>portfolio development</a:t>
            </a:r>
          </a:p>
          <a:p>
            <a:pPr marL="342900" indent="-342900">
              <a:spcBef>
                <a:spcPts val="300"/>
              </a:spcBef>
              <a:buFont typeface="Arial" panose="020B0604020202020204" pitchFamily="34" charset="0"/>
              <a:buChar char="•"/>
            </a:pPr>
            <a:r>
              <a:rPr lang="en-US" sz="2000" dirty="0">
                <a:latin typeface="Arial"/>
                <a:cs typeface="Arial"/>
              </a:rPr>
              <a:t>Soliciting community input (Councils, </a:t>
            </a:r>
            <a:r>
              <a:rPr lang="en-US" sz="2000" dirty="0" smtClean="0">
                <a:latin typeface="Arial"/>
                <a:cs typeface="Arial"/>
              </a:rPr>
              <a:t>Roundtables, Scientific Societies, </a:t>
            </a:r>
            <a:r>
              <a:rPr lang="en-US" sz="2000" dirty="0">
                <a:latin typeface="Arial"/>
                <a:cs typeface="Arial"/>
              </a:rPr>
              <a:t>PI meetings, etc</a:t>
            </a:r>
            <a:r>
              <a:rPr lang="en-US" sz="2000" dirty="0" smtClean="0">
                <a:latin typeface="Arial"/>
                <a:cs typeface="Arial"/>
              </a:rPr>
              <a:t>.)</a:t>
            </a:r>
            <a:endParaRPr lang="en-US" sz="2000" dirty="0">
              <a:latin typeface="Arial"/>
              <a:cs typeface="Arial"/>
            </a:endParaRPr>
          </a:p>
          <a:p>
            <a:pPr marL="342900" indent="-342900">
              <a:spcBef>
                <a:spcPts val="300"/>
              </a:spcBef>
              <a:buFont typeface="Arial" panose="020B0604020202020204" pitchFamily="34" charset="0"/>
              <a:buChar char="•"/>
            </a:pPr>
            <a:r>
              <a:rPr lang="en-US" sz="2000" dirty="0">
                <a:latin typeface="Arial"/>
                <a:cs typeface="Arial"/>
              </a:rPr>
              <a:t>Annual program discussions</a:t>
            </a:r>
          </a:p>
          <a:p>
            <a:pPr marL="342900" indent="-342900">
              <a:spcBef>
                <a:spcPts val="300"/>
              </a:spcBef>
              <a:buFont typeface="Arial" panose="020B0604020202020204" pitchFamily="34" charset="0"/>
              <a:buChar char="•"/>
            </a:pPr>
            <a:r>
              <a:rPr lang="en-US" sz="2000" dirty="0">
                <a:latin typeface="Arial"/>
                <a:cs typeface="Arial"/>
              </a:rPr>
              <a:t>Strategic discussions </a:t>
            </a:r>
            <a:r>
              <a:rPr lang="en-US" sz="2000" dirty="0" smtClean="0">
                <a:latin typeface="Arial"/>
                <a:cs typeface="Arial"/>
              </a:rPr>
              <a:t>of division </a:t>
            </a:r>
            <a:r>
              <a:rPr lang="en-US" sz="2000" dirty="0">
                <a:latin typeface="Arial"/>
                <a:cs typeface="Arial"/>
              </a:rPr>
              <a:t>activities and processes</a:t>
            </a:r>
          </a:p>
          <a:p>
            <a:pPr marL="342900" indent="-342900">
              <a:spcBef>
                <a:spcPts val="300"/>
              </a:spcBef>
              <a:buFont typeface="Arial" panose="020B0604020202020204" pitchFamily="34" charset="0"/>
              <a:buChar char="•"/>
            </a:pPr>
            <a:r>
              <a:rPr lang="en-US" sz="2000" dirty="0" smtClean="0">
                <a:latin typeface="Arial"/>
                <a:cs typeface="Arial"/>
              </a:rPr>
              <a:t>Hiring </a:t>
            </a:r>
            <a:r>
              <a:rPr lang="en-US" sz="2000" dirty="0">
                <a:latin typeface="Arial"/>
                <a:cs typeface="Arial"/>
              </a:rPr>
              <a:t>strategically for tomorrow’s portfolio</a:t>
            </a:r>
          </a:p>
          <a:p>
            <a:pPr marL="342900" indent="-342900">
              <a:spcBef>
                <a:spcPts val="300"/>
              </a:spcBef>
              <a:buFont typeface="Arial" panose="020B0604020202020204" pitchFamily="34" charset="0"/>
              <a:buChar char="•"/>
            </a:pPr>
            <a:r>
              <a:rPr lang="en-US" sz="2000" dirty="0">
                <a:latin typeface="Arial"/>
                <a:cs typeface="Arial"/>
              </a:rPr>
              <a:t>Increasing PM conference </a:t>
            </a:r>
            <a:r>
              <a:rPr lang="en-US" sz="2000" dirty="0" smtClean="0">
                <a:latin typeface="Arial"/>
                <a:cs typeface="Arial"/>
              </a:rPr>
              <a:t>attendance</a:t>
            </a:r>
            <a:endParaRPr lang="en-US" sz="2000" dirty="0">
              <a:latin typeface="Arial"/>
              <a:cs typeface="Arial"/>
            </a:endParaRPr>
          </a:p>
        </p:txBody>
      </p:sp>
    </p:spTree>
    <p:extLst>
      <p:ext uri="{BB962C8B-B14F-4D97-AF65-F5344CB8AC3E}">
        <p14:creationId xmlns:p14="http://schemas.microsoft.com/office/powerpoint/2010/main" val="1998057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CSGB Strategic Planning Process</a:t>
            </a:r>
            <a:endParaRPr lang="en-US" b="1" dirty="0"/>
          </a:p>
        </p:txBody>
      </p:sp>
      <p:sp>
        <p:nvSpPr>
          <p:cNvPr id="5" name="Rounded Rectangle 4"/>
          <p:cNvSpPr/>
          <p:nvPr/>
        </p:nvSpPr>
        <p:spPr>
          <a:xfrm rot="16200000">
            <a:off x="5334677" y="1904324"/>
            <a:ext cx="3048000" cy="3049354"/>
          </a:xfrm>
          <a:prstGeom prst="roundRect">
            <a:avLst/>
          </a:prstGeom>
          <a:solidFill>
            <a:srgbClr val="FFFF99"/>
          </a:solidFill>
        </p:spPr>
        <p:style>
          <a:lnRef idx="0">
            <a:schemeClr val="lt1">
              <a:hueOff val="0"/>
              <a:satOff val="0"/>
              <a:lumOff val="0"/>
              <a:alphaOff val="0"/>
            </a:schemeClr>
          </a:lnRef>
          <a:fillRef idx="3">
            <a:schemeClr val="accent2">
              <a:hueOff val="1560506"/>
              <a:satOff val="-1946"/>
              <a:lumOff val="458"/>
              <a:alphaOff val="0"/>
            </a:schemeClr>
          </a:fillRef>
          <a:effectRef idx="3">
            <a:schemeClr val="accent2">
              <a:hueOff val="1560506"/>
              <a:satOff val="-1946"/>
              <a:lumOff val="458"/>
              <a:alphaOff val="0"/>
            </a:schemeClr>
          </a:effectRef>
          <a:fontRef idx="minor">
            <a:schemeClr val="lt1"/>
          </a:fontRef>
        </p:style>
      </p:sp>
      <p:sp>
        <p:nvSpPr>
          <p:cNvPr id="7" name="TextBox 6"/>
          <p:cNvSpPr txBox="1"/>
          <p:nvPr/>
        </p:nvSpPr>
        <p:spPr>
          <a:xfrm>
            <a:off x="5495182" y="1905000"/>
            <a:ext cx="2937845" cy="3785652"/>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BESAC Reports</a:t>
            </a:r>
          </a:p>
          <a:p>
            <a:r>
              <a:rPr lang="en-US" sz="2400" dirty="0" smtClean="0">
                <a:effectLst>
                  <a:outerShdw blurRad="38100" dist="38100" dir="2700000" algn="tl">
                    <a:srgbClr val="000000">
                      <a:alpha val="43137"/>
                    </a:srgbClr>
                  </a:outerShdw>
                </a:effectLst>
              </a:rPr>
              <a:t>BRNs, NAS Reports</a:t>
            </a:r>
          </a:p>
          <a:p>
            <a:r>
              <a:rPr lang="en-US" sz="2400" dirty="0" smtClean="0">
                <a:effectLst>
                  <a:outerShdw blurRad="38100" dist="38100" dir="2700000" algn="tl">
                    <a:srgbClr val="000000">
                      <a:alpha val="43137"/>
                    </a:srgbClr>
                  </a:outerShdw>
                </a:effectLst>
              </a:rPr>
              <a:t>Roundtables</a:t>
            </a:r>
          </a:p>
          <a:p>
            <a:r>
              <a:rPr lang="en-US" sz="2400" dirty="0" smtClean="0">
                <a:effectLst>
                  <a:outerShdw blurRad="38100" dist="38100" dir="2700000" algn="tl">
                    <a:srgbClr val="000000">
                      <a:alpha val="43137"/>
                    </a:srgbClr>
                  </a:outerShdw>
                </a:effectLst>
              </a:rPr>
              <a:t>Council Workshops</a:t>
            </a:r>
          </a:p>
          <a:p>
            <a:r>
              <a:rPr lang="en-US" sz="2400" dirty="0" smtClean="0">
                <a:effectLst>
                  <a:outerShdw blurRad="38100" dist="38100" dir="2700000" algn="tl">
                    <a:srgbClr val="000000">
                      <a:alpha val="43137"/>
                    </a:srgbClr>
                  </a:outerShdw>
                </a:effectLst>
              </a:rPr>
              <a:t>Scientific Societies</a:t>
            </a:r>
          </a:p>
          <a:p>
            <a:r>
              <a:rPr lang="en-US" sz="2400" dirty="0" smtClean="0">
                <a:effectLst>
                  <a:outerShdw blurRad="38100" dist="38100" dir="2700000" algn="tl">
                    <a:srgbClr val="000000">
                      <a:alpha val="43137"/>
                    </a:srgbClr>
                  </a:outerShdw>
                </a:effectLst>
              </a:rPr>
              <a:t>Community Input</a:t>
            </a:r>
          </a:p>
          <a:p>
            <a:r>
              <a:rPr lang="en-US" sz="2400" dirty="0" smtClean="0">
                <a:effectLst>
                  <a:outerShdw blurRad="38100" dist="38100" dir="2700000" algn="tl">
                    <a:srgbClr val="000000">
                      <a:alpha val="43137"/>
                    </a:srgbClr>
                  </a:outerShdw>
                </a:effectLst>
              </a:rPr>
              <a:t>Strategic Discussions</a:t>
            </a:r>
          </a:p>
          <a:p>
            <a:r>
              <a:rPr lang="en-US" sz="2400" dirty="0" smtClean="0">
                <a:effectLst>
                  <a:outerShdw blurRad="38100" dist="38100" dir="2700000" algn="tl">
                    <a:srgbClr val="000000">
                      <a:alpha val="43137"/>
                    </a:srgbClr>
                  </a:outerShdw>
                </a:effectLst>
              </a:rPr>
              <a:t>Program Discussions</a:t>
            </a:r>
          </a:p>
          <a:p>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sp>
        <p:nvSpPr>
          <p:cNvPr id="4" name="Curved Right Arrow 3"/>
          <p:cNvSpPr/>
          <p:nvPr/>
        </p:nvSpPr>
        <p:spPr>
          <a:xfrm rot="5400000">
            <a:off x="4638081" y="162520"/>
            <a:ext cx="731520" cy="2387682"/>
          </a:xfrm>
          <a:prstGeom prst="curvedRightArrow">
            <a:avLst/>
          </a:prstGeom>
          <a:solidFill>
            <a:srgbClr val="106636"/>
          </a:solidFill>
          <a:ln>
            <a:solidFill>
              <a:srgbClr val="FFFF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5400000" flipH="1">
            <a:off x="4782037" y="4361963"/>
            <a:ext cx="731520" cy="2370795"/>
          </a:xfrm>
          <a:prstGeom prst="curvedRightArrow">
            <a:avLst/>
          </a:prstGeom>
          <a:solidFill>
            <a:srgbClr val="106636"/>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19</a:t>
            </a:r>
            <a:endParaRPr lang="en-US" sz="1200" dirty="0">
              <a:solidFill>
                <a:srgbClr val="106636"/>
              </a:solidFill>
              <a:latin typeface="Arial" panose="020B0604020202020204" pitchFamily="34" charset="0"/>
              <a:cs typeface="Arial" panose="020B0604020202020204" pitchFamily="34" charset="0"/>
            </a:endParaRPr>
          </a:p>
        </p:txBody>
      </p:sp>
      <p:sp>
        <p:nvSpPr>
          <p:cNvPr id="9" name="Rounded Rectangle 8"/>
          <p:cNvSpPr/>
          <p:nvPr/>
        </p:nvSpPr>
        <p:spPr>
          <a:xfrm>
            <a:off x="1066800" y="1905000"/>
            <a:ext cx="3124200" cy="914400"/>
          </a:xfrm>
          <a:prstGeom prst="roundRect">
            <a:avLst/>
          </a:prstGeom>
          <a:solidFill>
            <a:srgbClr val="10663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DIVISION</a:t>
            </a:r>
            <a:endParaRPr lang="en-US" sz="2400" dirty="0"/>
          </a:p>
        </p:txBody>
      </p:sp>
      <p:sp>
        <p:nvSpPr>
          <p:cNvPr id="11" name="Rounded Rectangle 10"/>
          <p:cNvSpPr/>
          <p:nvPr/>
        </p:nvSpPr>
        <p:spPr>
          <a:xfrm>
            <a:off x="1066800" y="2971800"/>
            <a:ext cx="3124200" cy="914400"/>
          </a:xfrm>
          <a:prstGeom prst="roundRect">
            <a:avLst/>
          </a:prstGeom>
          <a:solidFill>
            <a:srgbClr val="10663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TEAM</a:t>
            </a:r>
            <a:endParaRPr lang="en-US" sz="2400" dirty="0"/>
          </a:p>
        </p:txBody>
      </p:sp>
      <p:sp>
        <p:nvSpPr>
          <p:cNvPr id="12" name="Rounded Rectangle 11"/>
          <p:cNvSpPr/>
          <p:nvPr/>
        </p:nvSpPr>
        <p:spPr>
          <a:xfrm>
            <a:off x="1066800" y="4038600"/>
            <a:ext cx="3124200" cy="914400"/>
          </a:xfrm>
          <a:prstGeom prst="roundRect">
            <a:avLst/>
          </a:prstGeom>
          <a:solidFill>
            <a:srgbClr val="10663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PROGRAM</a:t>
            </a:r>
            <a:endParaRPr lang="en-US" sz="2400" dirty="0"/>
          </a:p>
        </p:txBody>
      </p:sp>
      <p:sp>
        <p:nvSpPr>
          <p:cNvPr id="13" name="Left Arrow 12"/>
          <p:cNvSpPr/>
          <p:nvPr/>
        </p:nvSpPr>
        <p:spPr>
          <a:xfrm>
            <a:off x="4233672" y="3276600"/>
            <a:ext cx="1024128" cy="381000"/>
          </a:xfrm>
          <a:prstGeom prst="leftArrow">
            <a:avLst/>
          </a:prstGeom>
          <a:solidFill>
            <a:srgbClr val="106636"/>
          </a:solidFill>
          <a:ln w="28575" cmpd="sng">
            <a:solidFill>
              <a:srgbClr val="FFFF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030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4128" y="3664419"/>
            <a:ext cx="9198128" cy="3879381"/>
          </a:xfrm>
        </p:spPr>
        <p:txBody>
          <a:bodyPr/>
          <a:lstStyle/>
          <a:p>
            <a:pPr marL="0" indent="0">
              <a:spcBef>
                <a:spcPts val="600"/>
              </a:spcBef>
              <a:buNone/>
            </a:pPr>
            <a:r>
              <a:rPr lang="en-US" sz="1800" b="0" dirty="0" smtClean="0">
                <a:solidFill>
                  <a:srgbClr val="106636"/>
                </a:solidFill>
              </a:rPr>
              <a:t>  </a:t>
            </a:r>
            <a:endParaRPr lang="en-US" sz="1400" b="0" dirty="0" smtClean="0">
              <a:solidFill>
                <a:schemeClr val="tx1"/>
              </a:solidFill>
            </a:endParaRPr>
          </a:p>
          <a:p>
            <a:endParaRPr lang="en-US" sz="1800" b="0" dirty="0" smtClean="0"/>
          </a:p>
          <a:p>
            <a:endParaRPr lang="en-US" sz="1800" b="0" dirty="0"/>
          </a:p>
        </p:txBody>
      </p:sp>
      <p:sp>
        <p:nvSpPr>
          <p:cNvPr id="3" name="Title 2"/>
          <p:cNvSpPr>
            <a:spLocks noGrp="1"/>
          </p:cNvSpPr>
          <p:nvPr>
            <p:ph type="title"/>
          </p:nvPr>
        </p:nvSpPr>
        <p:spPr>
          <a:xfrm>
            <a:off x="3019" y="0"/>
            <a:ext cx="9140979" cy="740229"/>
          </a:xfrm>
        </p:spPr>
        <p:txBody>
          <a:bodyPr/>
          <a:lstStyle/>
          <a:p>
            <a:r>
              <a:rPr lang="en-US" b="1" dirty="0" smtClean="0"/>
              <a:t>CSGB Council</a:t>
            </a:r>
            <a:endParaRPr lang="en-US" b="1" dirty="0"/>
          </a:p>
        </p:txBody>
      </p:sp>
      <p:sp>
        <p:nvSpPr>
          <p:cNvPr id="4" name="Slide Number Placeholder 3"/>
          <p:cNvSpPr>
            <a:spLocks noGrp="1"/>
          </p:cNvSpPr>
          <p:nvPr>
            <p:ph type="sldNum" sz="quarter" idx="11"/>
          </p:nvPr>
        </p:nvSpPr>
        <p:spPr/>
        <p:txBody>
          <a:bodyPr/>
          <a:lstStyle/>
          <a:p>
            <a:pPr>
              <a:defRPr/>
            </a:pPr>
            <a:fld id="{ABAD8B02-06D6-4445-A96C-7B2CD416F54C}" type="slidenum">
              <a:rPr lang="en-US" smtClean="0"/>
              <a:pPr>
                <a:defRPr/>
              </a:pPr>
              <a:t>6</a:t>
            </a:fld>
            <a:endParaRPr lang="en-US" dirty="0"/>
          </a:p>
        </p:txBody>
      </p:sp>
      <p:sp>
        <p:nvSpPr>
          <p:cNvPr id="2" name="TextBox 1"/>
          <p:cNvSpPr txBox="1"/>
          <p:nvPr/>
        </p:nvSpPr>
        <p:spPr>
          <a:xfrm>
            <a:off x="533400" y="929819"/>
            <a:ext cx="8152300" cy="5170646"/>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Intent of the Council is to</a:t>
            </a:r>
          </a:p>
          <a:p>
            <a:pPr marL="742950" lvl="1"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Identify emerging research needs and opportunities through focused workshops/panel studies</a:t>
            </a:r>
          </a:p>
          <a:p>
            <a:pPr marL="742950" lvl="1"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Publish workshop review papers in peer-reviewed publications in archival </a:t>
            </a:r>
            <a:r>
              <a:rPr lang="en-US" sz="2000" dirty="0" smtClean="0">
                <a:latin typeface="Arial" panose="020B0604020202020204" pitchFamily="34" charset="0"/>
                <a:cs typeface="Arial" panose="020B0604020202020204" pitchFamily="34" charset="0"/>
              </a:rPr>
              <a:t>journals</a:t>
            </a:r>
          </a:p>
          <a:p>
            <a:pPr lvl="1">
              <a:spcAft>
                <a:spcPts val="600"/>
              </a:spcAft>
            </a:pPr>
            <a:endParaRPr lang="en-US"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CSGB previously had two Councils:  “Chemistry and Biochemistry”  and “Earth Sciences.”  </a:t>
            </a:r>
          </a:p>
          <a:p>
            <a:pPr marL="285750" indent="-28575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These two Councils were merged into a single CSGB Council in late 2015 and the Charter revised.</a:t>
            </a:r>
          </a:p>
          <a:p>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390814696"/>
              </p:ext>
            </p:extLst>
          </p:nvPr>
        </p:nvGraphicFramePr>
        <p:xfrm>
          <a:off x="1525508" y="4648200"/>
          <a:ext cx="6096000" cy="1280160"/>
        </p:xfrm>
        <a:graphic>
          <a:graphicData uri="http://schemas.openxmlformats.org/drawingml/2006/table">
            <a:tbl>
              <a:tblPr firstRow="1" bandRow="1">
                <a:tableStyleId>{D113A9D2-9D6B-4929-AA2D-F23B5EE8CBE7}</a:tableStyleId>
              </a:tblPr>
              <a:tblGrid>
                <a:gridCol w="2055892"/>
                <a:gridCol w="4040108"/>
              </a:tblGrid>
              <a:tr h="121920">
                <a:tc>
                  <a:txBody>
                    <a:bodyPr/>
                    <a:lstStyle/>
                    <a:p>
                      <a:r>
                        <a:rPr lang="en-US" sz="1800" b="0" dirty="0" smtClean="0">
                          <a:latin typeface="Arial" panose="020B0604020202020204" pitchFamily="34" charset="0"/>
                          <a:cs typeface="Arial" panose="020B0604020202020204" pitchFamily="34" charset="0"/>
                        </a:rPr>
                        <a:t>Council Chair:</a:t>
                      </a:r>
                      <a:endParaRPr lang="en-US" b="0" dirty="0"/>
                    </a:p>
                  </a:txBody>
                  <a:tcPr/>
                </a:tc>
                <a:tc>
                  <a:txBody>
                    <a:bodyPr/>
                    <a:lstStyle/>
                    <a:p>
                      <a:pPr marL="0" marR="0" indent="0" algn="l" defTabSz="913651" rtl="0" eaLnBrk="1" fontAlgn="auto" latinLnBrk="0" hangingPunct="1">
                        <a:lnSpc>
                          <a:spcPct val="100000"/>
                        </a:lnSpc>
                        <a:spcBef>
                          <a:spcPts val="0"/>
                        </a:spcBef>
                        <a:spcAft>
                          <a:spcPts val="0"/>
                        </a:spcAft>
                        <a:buClrTx/>
                        <a:buSzTx/>
                        <a:buFontTx/>
                        <a:buNone/>
                        <a:tabLst/>
                        <a:defRPr/>
                      </a:pPr>
                      <a:r>
                        <a:rPr lang="en-US" sz="1800" b="0" dirty="0" smtClean="0">
                          <a:latin typeface="Arial" panose="020B0604020202020204" pitchFamily="34" charset="0"/>
                          <a:cs typeface="Arial" panose="020B0604020202020204" pitchFamily="34" charset="0"/>
                        </a:rPr>
                        <a:t>Mark Thompson</a:t>
                      </a:r>
                    </a:p>
                    <a:p>
                      <a:pPr marL="0" marR="0" indent="0" algn="l" defTabSz="913651" rtl="0" eaLnBrk="1" fontAlgn="auto" latinLnBrk="0" hangingPunct="1">
                        <a:lnSpc>
                          <a:spcPct val="100000"/>
                        </a:lnSpc>
                        <a:spcBef>
                          <a:spcPts val="0"/>
                        </a:spcBef>
                        <a:spcAft>
                          <a:spcPts val="0"/>
                        </a:spcAft>
                        <a:buClrTx/>
                        <a:buSzTx/>
                        <a:buFontTx/>
                        <a:buNone/>
                        <a:tabLst/>
                        <a:defRPr/>
                      </a:pPr>
                      <a:r>
                        <a:rPr lang="en-US" sz="1800" b="0" dirty="0" smtClean="0">
                          <a:latin typeface="Arial" panose="020B0604020202020204" pitchFamily="34" charset="0"/>
                          <a:cs typeface="Arial" panose="020B0604020202020204" pitchFamily="34" charset="0"/>
                        </a:rPr>
                        <a:t>University of Southern California</a:t>
                      </a:r>
                    </a:p>
                  </a:txBody>
                  <a:tcPr/>
                </a:tc>
              </a:tr>
              <a:tr h="370840">
                <a:tc>
                  <a:txBody>
                    <a:bodyPr/>
                    <a:lstStyle/>
                    <a:p>
                      <a:r>
                        <a:rPr lang="en-US" sz="1800" dirty="0" smtClean="0">
                          <a:latin typeface="Arial" panose="020B0604020202020204" pitchFamily="34" charset="0"/>
                          <a:cs typeface="Arial" panose="020B0604020202020204" pitchFamily="34" charset="0"/>
                        </a:rPr>
                        <a:t>Council Co-Chair: </a:t>
                      </a:r>
                      <a:endParaRPr lang="en-US" dirty="0"/>
                    </a:p>
                  </a:txBody>
                  <a:tcPr/>
                </a:tc>
                <a:tc>
                  <a:txBody>
                    <a:bodyPr/>
                    <a:lstStyle/>
                    <a:p>
                      <a:r>
                        <a:rPr lang="en-US" sz="1800" dirty="0" smtClean="0">
                          <a:latin typeface="Arial" panose="020B0604020202020204" pitchFamily="34" charset="0"/>
                          <a:cs typeface="Arial" panose="020B0604020202020204" pitchFamily="34" charset="0"/>
                        </a:rPr>
                        <a:t>Laura </a:t>
                      </a:r>
                      <a:r>
                        <a:rPr lang="en-US" sz="1800" dirty="0" err="1" smtClean="0">
                          <a:latin typeface="Arial" panose="020B0604020202020204" pitchFamily="34" charset="0"/>
                          <a:cs typeface="Arial" panose="020B0604020202020204" pitchFamily="34" charset="0"/>
                        </a:rPr>
                        <a:t>Pyrak</a:t>
                      </a:r>
                      <a:r>
                        <a:rPr lang="en-US" sz="1800" dirty="0" smtClean="0">
                          <a:latin typeface="Arial" panose="020B0604020202020204" pitchFamily="34" charset="0"/>
                          <a:cs typeface="Arial" panose="020B0604020202020204" pitchFamily="34" charset="0"/>
                        </a:rPr>
                        <a:t>-Nolte</a:t>
                      </a:r>
                    </a:p>
                    <a:p>
                      <a:r>
                        <a:rPr lang="en-US" sz="1800" dirty="0" smtClean="0">
                          <a:latin typeface="Arial" panose="020B0604020202020204" pitchFamily="34" charset="0"/>
                          <a:cs typeface="Arial" panose="020B0604020202020204" pitchFamily="34" charset="0"/>
                        </a:rPr>
                        <a:t>Purdue University</a:t>
                      </a:r>
                      <a:endParaRPr lang="en-US" dirty="0"/>
                    </a:p>
                  </a:txBody>
                  <a:tcPr/>
                </a:tc>
              </a:tr>
            </a:tbl>
          </a:graphicData>
        </a:graphic>
      </p:graphicFrame>
    </p:spTree>
    <p:extLst>
      <p:ext uri="{BB962C8B-B14F-4D97-AF65-F5344CB8AC3E}">
        <p14:creationId xmlns:p14="http://schemas.microsoft.com/office/powerpoint/2010/main" val="265629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4128" y="3664419"/>
            <a:ext cx="9198128" cy="3879381"/>
          </a:xfrm>
        </p:spPr>
        <p:txBody>
          <a:bodyPr/>
          <a:lstStyle/>
          <a:p>
            <a:pPr marL="0" indent="0">
              <a:spcBef>
                <a:spcPts val="600"/>
              </a:spcBef>
              <a:buNone/>
            </a:pPr>
            <a:r>
              <a:rPr lang="en-US" sz="1800" b="0" dirty="0" smtClean="0">
                <a:solidFill>
                  <a:srgbClr val="106636"/>
                </a:solidFill>
              </a:rPr>
              <a:t>  </a:t>
            </a:r>
            <a:endParaRPr lang="en-US" sz="1400" b="0" dirty="0" smtClean="0">
              <a:solidFill>
                <a:schemeClr val="tx1"/>
              </a:solidFill>
            </a:endParaRPr>
          </a:p>
          <a:p>
            <a:endParaRPr lang="en-US" sz="1800" b="0" dirty="0" smtClean="0"/>
          </a:p>
          <a:p>
            <a:endParaRPr lang="en-US" sz="1800" b="0" dirty="0"/>
          </a:p>
        </p:txBody>
      </p:sp>
      <p:sp>
        <p:nvSpPr>
          <p:cNvPr id="3" name="Title 2"/>
          <p:cNvSpPr>
            <a:spLocks noGrp="1"/>
          </p:cNvSpPr>
          <p:nvPr>
            <p:ph type="title"/>
          </p:nvPr>
        </p:nvSpPr>
        <p:spPr>
          <a:xfrm>
            <a:off x="3019" y="0"/>
            <a:ext cx="9140979" cy="740229"/>
          </a:xfrm>
        </p:spPr>
        <p:txBody>
          <a:bodyPr/>
          <a:lstStyle/>
          <a:p>
            <a:r>
              <a:rPr lang="en-US" b="1" dirty="0" smtClean="0"/>
              <a:t>CSGB Council Workshops</a:t>
            </a:r>
            <a:endParaRPr lang="en-US" b="1" dirty="0"/>
          </a:p>
        </p:txBody>
      </p:sp>
      <p:sp>
        <p:nvSpPr>
          <p:cNvPr id="4" name="Slide Number Placeholder 3"/>
          <p:cNvSpPr>
            <a:spLocks noGrp="1"/>
          </p:cNvSpPr>
          <p:nvPr>
            <p:ph type="sldNum" sz="quarter" idx="11"/>
          </p:nvPr>
        </p:nvSpPr>
        <p:spPr/>
        <p:txBody>
          <a:bodyPr/>
          <a:lstStyle/>
          <a:p>
            <a:pPr>
              <a:defRPr/>
            </a:pPr>
            <a:fld id="{ABAD8B02-06D6-4445-A96C-7B2CD416F54C}" type="slidenum">
              <a:rPr lang="en-US" smtClean="0"/>
              <a:pPr>
                <a:defRPr/>
              </a:pPr>
              <a:t>7</a:t>
            </a:fld>
            <a:endParaRPr lang="en-US" dirty="0"/>
          </a:p>
        </p:txBody>
      </p:sp>
      <p:sp>
        <p:nvSpPr>
          <p:cNvPr id="2" name="TextBox 1"/>
          <p:cNvSpPr txBox="1"/>
          <p:nvPr/>
        </p:nvSpPr>
        <p:spPr>
          <a:xfrm>
            <a:off x="304800" y="762000"/>
            <a:ext cx="8380900" cy="5463034"/>
          </a:xfrm>
          <a:prstGeom prst="rect">
            <a:avLst/>
          </a:prstGeom>
          <a:noFill/>
        </p:spPr>
        <p:txBody>
          <a:bodyPr wrap="square" rtlCol="0">
            <a:spAutoFit/>
          </a:bodyPr>
          <a:lstStyle/>
          <a:p>
            <a:pPr>
              <a:spcBef>
                <a:spcPts val="600"/>
              </a:spcBef>
            </a:pPr>
            <a:r>
              <a:rPr lang="en-US" b="1" dirty="0">
                <a:solidFill>
                  <a:srgbClr val="106636"/>
                </a:solidFill>
                <a:latin typeface="Arial" panose="020B0604020202020204" pitchFamily="34" charset="0"/>
                <a:cs typeface="Arial" panose="020B0604020202020204" pitchFamily="34" charset="0"/>
              </a:rPr>
              <a:t>Recent and Upcoming Workshops:</a:t>
            </a:r>
          </a:p>
          <a:p>
            <a:pPr marL="346075" lvl="1" indent="-234950">
              <a:buFont typeface="Wingdings" panose="05000000000000000000" pitchFamily="2" charset="2"/>
              <a:buChar char="§"/>
            </a:pPr>
            <a:r>
              <a:rPr lang="en-US" sz="1600" dirty="0">
                <a:latin typeface="Arial" panose="020B0604020202020204" pitchFamily="34" charset="0"/>
                <a:cs typeface="Arial" panose="020B0604020202020204" pitchFamily="34" charset="0"/>
              </a:rPr>
              <a:t>“Optimal Coherence in Chemical and Biophysical Dynamics;” April 4-5, 2016. Initial draft completed.</a:t>
            </a:r>
          </a:p>
          <a:p>
            <a:pPr marL="346075" lvl="1" indent="-234950">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“Fracture mechanics and fracture pattern evolution in deep, hydrothermal and reactive environments;” May 9-10, 2016. Publication being drafted.</a:t>
            </a:r>
          </a:p>
          <a:p>
            <a:pPr marL="346075" lvl="1" indent="-234950">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“Nitrogen Activation;” Dates TBD. Workshop on different complementary topic to that of the Ammonia Synthesis Roundtable held February 18, 2016.</a:t>
            </a:r>
            <a:endParaRPr lang="en-US" dirty="0">
              <a:latin typeface="Arial" panose="020B0604020202020204" pitchFamily="34" charset="0"/>
              <a:cs typeface="Arial" panose="020B0604020202020204" pitchFamily="34" charset="0"/>
            </a:endParaRPr>
          </a:p>
          <a:p>
            <a:pPr>
              <a:spcBef>
                <a:spcPts val="600"/>
              </a:spcBef>
            </a:pPr>
            <a:r>
              <a:rPr lang="en-US" b="1" dirty="0" smtClean="0">
                <a:solidFill>
                  <a:srgbClr val="106636"/>
                </a:solidFill>
                <a:latin typeface="Arial" panose="020B0604020202020204" pitchFamily="34" charset="0"/>
                <a:cs typeface="Arial" panose="020B0604020202020204" pitchFamily="34" charset="0"/>
              </a:rPr>
              <a:t>Previous Workshops:</a:t>
            </a:r>
            <a:endParaRPr lang="en-US" b="1" dirty="0">
              <a:solidFill>
                <a:srgbClr val="106636"/>
              </a:solidFill>
              <a:latin typeface="Arial" panose="020B0604020202020204" pitchFamily="34" charset="0"/>
              <a:cs typeface="Arial" panose="020B0604020202020204" pitchFamily="34" charset="0"/>
            </a:endParaRPr>
          </a:p>
          <a:p>
            <a:pPr marL="346075" lvl="1" indent="-234950">
              <a:buFont typeface="Wingdings" panose="05000000000000000000" pitchFamily="2" charset="2"/>
              <a:buChar char="§"/>
            </a:pPr>
            <a:r>
              <a:rPr lang="en-US" sz="1600" dirty="0">
                <a:latin typeface="Arial" panose="020B0604020202020204" pitchFamily="34" charset="0"/>
                <a:cs typeface="Arial" panose="020B0604020202020204" pitchFamily="34" charset="0"/>
              </a:rPr>
              <a:t>“What is the Efficiency of Photosynthesis?” (</a:t>
            </a:r>
            <a:r>
              <a:rPr lang="en-US" sz="1600" dirty="0" err="1">
                <a:latin typeface="Arial" panose="020B0604020202020204" pitchFamily="34" charset="0"/>
                <a:cs typeface="Arial" panose="020B0604020202020204" pitchFamily="34" charset="0"/>
              </a:rPr>
              <a:t>Chem</a:t>
            </a:r>
            <a:r>
              <a:rPr lang="en-US" sz="1600" dirty="0">
                <a:latin typeface="Arial" panose="020B0604020202020204" pitchFamily="34" charset="0"/>
                <a:cs typeface="Arial" panose="020B0604020202020204" pitchFamily="34" charset="0"/>
              </a:rPr>
              <a:t>/Bio 2009); R. E. Blankenship et al., “Comparing Photosynthetic and Photovoltaic Efficiencies and Recognizing the Potential for Improvement”, </a:t>
            </a:r>
            <a:r>
              <a:rPr lang="en-US" sz="1600" i="1" dirty="0">
                <a:latin typeface="Arial" panose="020B0604020202020204" pitchFamily="34" charset="0"/>
                <a:cs typeface="Arial" panose="020B0604020202020204" pitchFamily="34" charset="0"/>
              </a:rPr>
              <a:t>Science</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2011</a:t>
            </a:r>
            <a:r>
              <a:rPr lang="en-US" sz="1600" dirty="0">
                <a:latin typeface="Arial" panose="020B0604020202020204" pitchFamily="34" charset="0"/>
                <a:cs typeface="Arial" panose="020B0604020202020204" pitchFamily="34" charset="0"/>
              </a:rPr>
              <a:t>, 332, 805-809.</a:t>
            </a:r>
          </a:p>
          <a:p>
            <a:pPr marL="346075" lvl="1" indent="-234950">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“CO</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Fixation” (</a:t>
            </a:r>
            <a:r>
              <a:rPr lang="en-US" sz="1600" dirty="0" err="1">
                <a:latin typeface="Arial" panose="020B0604020202020204" pitchFamily="34" charset="0"/>
                <a:cs typeface="Arial" panose="020B0604020202020204" pitchFamily="34" charset="0"/>
              </a:rPr>
              <a:t>Chem</a:t>
            </a:r>
            <a:r>
              <a:rPr lang="en-US" sz="1600" dirty="0">
                <a:latin typeface="Arial" panose="020B0604020202020204" pitchFamily="34" charset="0"/>
                <a:cs typeface="Arial" panose="020B0604020202020204" pitchFamily="34" charset="0"/>
              </a:rPr>
              <a:t>/Bio 2011); “Frontiers, Opportunities, and Challenges in Biochemical and Chemical Catalysis of CO</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Fixation”, A. M. Appel et al., </a:t>
            </a:r>
            <a:r>
              <a:rPr lang="en-US" sz="1600" i="1" dirty="0">
                <a:latin typeface="Arial" panose="020B0604020202020204" pitchFamily="34" charset="0"/>
                <a:cs typeface="Arial" panose="020B0604020202020204" pitchFamily="34" charset="0"/>
              </a:rPr>
              <a:t>Chem. Rev. </a:t>
            </a:r>
            <a:r>
              <a:rPr lang="en-US" sz="1600" b="1" dirty="0">
                <a:latin typeface="Arial" panose="020B0604020202020204" pitchFamily="34" charset="0"/>
                <a:cs typeface="Arial" panose="020B0604020202020204" pitchFamily="34" charset="0"/>
              </a:rPr>
              <a:t>2013</a:t>
            </a:r>
            <a:r>
              <a:rPr lang="en-US" sz="1600" dirty="0">
                <a:latin typeface="Arial" panose="020B0604020202020204" pitchFamily="34" charset="0"/>
                <a:cs typeface="Arial" panose="020B0604020202020204" pitchFamily="34" charset="0"/>
              </a:rPr>
              <a:t>, 113, 6621-6658.</a:t>
            </a:r>
          </a:p>
          <a:p>
            <a:pPr marL="346075" lvl="1" indent="-234950">
              <a:spcBef>
                <a:spcPts val="6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“Unraveling the Interpretations of </a:t>
            </a:r>
            <a:r>
              <a:rPr lang="en-US" sz="1600" dirty="0" err="1">
                <a:latin typeface="Arial" panose="020B0604020202020204" pitchFamily="34" charset="0"/>
                <a:cs typeface="Arial" panose="020B0604020202020204" pitchFamily="34" charset="0"/>
              </a:rPr>
              <a:t>Attosecond</a:t>
            </a:r>
            <a:r>
              <a:rPr lang="en-US" sz="1600" dirty="0">
                <a:latin typeface="Arial" panose="020B0604020202020204" pitchFamily="34" charset="0"/>
                <a:cs typeface="Arial" panose="020B0604020202020204" pitchFamily="34" charset="0"/>
              </a:rPr>
              <a:t> Measurements” (</a:t>
            </a:r>
            <a:r>
              <a:rPr lang="en-US" sz="1600" dirty="0" err="1">
                <a:latin typeface="Arial" panose="020B0604020202020204" pitchFamily="34" charset="0"/>
                <a:cs typeface="Arial" panose="020B0604020202020204" pitchFamily="34" charset="0"/>
              </a:rPr>
              <a:t>Chem</a:t>
            </a:r>
            <a:r>
              <a:rPr lang="en-US" sz="1600" dirty="0">
                <a:latin typeface="Arial" panose="020B0604020202020204" pitchFamily="34" charset="0"/>
                <a:cs typeface="Arial" panose="020B0604020202020204" pitchFamily="34" charset="0"/>
              </a:rPr>
              <a:t>/Bio 2012); “What will it take to observe processes in ‘real time’?, S. R. Leone et al., </a:t>
            </a:r>
            <a:r>
              <a:rPr lang="en-US" sz="1600" i="1" dirty="0">
                <a:latin typeface="Arial" panose="020B0604020202020204" pitchFamily="34" charset="0"/>
                <a:cs typeface="Arial" panose="020B0604020202020204" pitchFamily="34" charset="0"/>
              </a:rPr>
              <a:t>Nature Photonics</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2014</a:t>
            </a:r>
            <a:r>
              <a:rPr lang="en-US" sz="1600" dirty="0">
                <a:latin typeface="Arial" panose="020B0604020202020204" pitchFamily="34" charset="0"/>
                <a:cs typeface="Arial" panose="020B0604020202020204" pitchFamily="34" charset="0"/>
              </a:rPr>
              <a:t>, 8, 162-166.</a:t>
            </a:r>
          </a:p>
          <a:p>
            <a:pPr marL="346075" indent="-234950">
              <a:buFont typeface="Wingdings" pitchFamily="2" charset="2"/>
              <a:buChar char="§"/>
            </a:pPr>
            <a:r>
              <a:rPr lang="en-US" sz="1600" dirty="0">
                <a:latin typeface="Arial" panose="020B0604020202020204" pitchFamily="34" charset="0"/>
                <a:cs typeface="Arial" panose="020B0604020202020204" pitchFamily="34" charset="0"/>
              </a:rPr>
              <a:t>“Crystallization by Particle Attachment” (Geo 2013); “Crystallization by Particle Attachment in Synthetic, Biogenic, and Geologic Environments”, J. J. De </a:t>
            </a:r>
            <a:r>
              <a:rPr lang="en-US" sz="1600" dirty="0" err="1">
                <a:latin typeface="Arial" panose="020B0604020202020204" pitchFamily="34" charset="0"/>
                <a:cs typeface="Arial" panose="020B0604020202020204" pitchFamily="34" charset="0"/>
              </a:rPr>
              <a:t>Yoreo</a:t>
            </a:r>
            <a:r>
              <a:rPr lang="en-US" sz="1600" dirty="0">
                <a:latin typeface="Arial" panose="020B0604020202020204" pitchFamily="34" charset="0"/>
                <a:cs typeface="Arial" panose="020B0604020202020204" pitchFamily="34" charset="0"/>
              </a:rPr>
              <a:t> et al., </a:t>
            </a:r>
            <a:r>
              <a:rPr lang="en-US" sz="1600" i="1" dirty="0">
                <a:latin typeface="Arial" panose="020B0604020202020204" pitchFamily="34" charset="0"/>
                <a:cs typeface="Arial" panose="020B0604020202020204" pitchFamily="34" charset="0"/>
              </a:rPr>
              <a:t>Science</a:t>
            </a:r>
            <a:r>
              <a:rPr lang="en-US" sz="1600" dirty="0">
                <a:latin typeface="Arial" panose="020B0604020202020204" pitchFamily="34" charset="0"/>
                <a:cs typeface="Arial" panose="020B0604020202020204" pitchFamily="34" charset="0"/>
              </a:rPr>
              <a:t> 2015, </a:t>
            </a:r>
            <a:r>
              <a:rPr lang="fr-FR" sz="1600" b="1" dirty="0" smtClean="0">
                <a:latin typeface="Arial" panose="020B0604020202020204" pitchFamily="34" charset="0"/>
                <a:cs typeface="Arial" panose="020B0604020202020204" pitchFamily="34" charset="0"/>
              </a:rPr>
              <a:t>349</a:t>
            </a:r>
            <a:r>
              <a:rPr lang="fr-FR" sz="1600" dirty="0" smtClean="0">
                <a:latin typeface="Arial" panose="020B0604020202020204" pitchFamily="34" charset="0"/>
                <a:cs typeface="Arial" panose="020B0604020202020204" pitchFamily="34" charset="0"/>
              </a:rPr>
              <a:t>, aaa6760, </a:t>
            </a:r>
            <a:r>
              <a:rPr lang="fr-FR" sz="1600" dirty="0" err="1">
                <a:latin typeface="Arial" panose="020B0604020202020204" pitchFamily="34" charset="0"/>
                <a:cs typeface="Arial" panose="020B0604020202020204" pitchFamily="34" charset="0"/>
              </a:rPr>
              <a:t>doi</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10.1126/science.aaa6760.</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28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Program Strategic Discussions</a:t>
            </a:r>
            <a:endParaRPr lang="en-US" b="1" dirty="0"/>
          </a:p>
        </p:txBody>
      </p:sp>
      <p:sp>
        <p:nvSpPr>
          <p:cNvPr id="2" name="TextBox 1"/>
          <p:cNvSpPr txBox="1"/>
          <p:nvPr/>
        </p:nvSpPr>
        <p:spPr>
          <a:xfrm>
            <a:off x="968477" y="1524000"/>
            <a:ext cx="7207045" cy="2169825"/>
          </a:xfrm>
          <a:prstGeom prst="rect">
            <a:avLst/>
          </a:prstGeom>
          <a:noFill/>
        </p:spPr>
        <p:txBody>
          <a:bodyPr wrap="square" rtlCol="0">
            <a:spAutoFit/>
          </a:bodyPr>
          <a:lstStyle/>
          <a:p>
            <a:pPr marL="457200" indent="-457200">
              <a:spcBef>
                <a:spcPts val="600"/>
              </a:spcBef>
              <a:spcAft>
                <a:spcPts val="1200"/>
              </a:spcAft>
              <a:buFont typeface="Arial"/>
              <a:buChar char="•"/>
            </a:pPr>
            <a:r>
              <a:rPr lang="en-US" sz="2400" dirty="0" smtClean="0">
                <a:latin typeface="Arial" panose="020B0604020202020204" pitchFamily="34" charset="0"/>
                <a:cs typeface="Arial" panose="020B0604020202020204" pitchFamily="34" charset="0"/>
              </a:rPr>
              <a:t>All core programs have presented an overview of their programs, research challenges, and the strategic research directions being considered</a:t>
            </a:r>
          </a:p>
          <a:p>
            <a:pPr marL="457200" indent="-457200">
              <a:spcBef>
                <a:spcPts val="600"/>
              </a:spcBef>
              <a:spcAft>
                <a:spcPts val="1200"/>
              </a:spcAft>
              <a:buFont typeface="Arial"/>
              <a:buChar char="•"/>
            </a:pPr>
            <a:r>
              <a:rPr lang="en-US" sz="2400" dirty="0" smtClean="0">
                <a:latin typeface="Arial" panose="020B0604020202020204" pitchFamily="34" charset="0"/>
                <a:cs typeface="Arial" panose="020B0604020202020204" pitchFamily="34" charset="0"/>
              </a:rPr>
              <a:t>Program discussions for calendar year 2016 still to be scheduled. </a:t>
            </a:r>
          </a:p>
        </p:txBody>
      </p:sp>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21</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162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General Strategic Discussions</a:t>
            </a:r>
            <a:endParaRPr lang="en-US" b="1" dirty="0"/>
          </a:p>
        </p:txBody>
      </p:sp>
      <p:sp>
        <p:nvSpPr>
          <p:cNvPr id="2" name="TextBox 1"/>
          <p:cNvSpPr txBox="1"/>
          <p:nvPr/>
        </p:nvSpPr>
        <p:spPr>
          <a:xfrm>
            <a:off x="785368" y="990600"/>
            <a:ext cx="8027416" cy="4801314"/>
          </a:xfrm>
          <a:prstGeom prst="rect">
            <a:avLst/>
          </a:prstGeom>
          <a:noFill/>
        </p:spPr>
        <p:txBody>
          <a:bodyPr wrap="square" rtlCol="0">
            <a:spAutoFit/>
          </a:bodyPr>
          <a:lstStyle/>
          <a:p>
            <a:pPr>
              <a:spcBef>
                <a:spcPts val="600"/>
              </a:spcBef>
            </a:pPr>
            <a:r>
              <a:rPr lang="en-US" sz="2400" dirty="0" smtClean="0">
                <a:latin typeface="Arial" panose="020B0604020202020204" pitchFamily="34" charset="0"/>
                <a:cs typeface="Arial" panose="020B0604020202020204" pitchFamily="34" charset="0"/>
              </a:rPr>
              <a:t>2015</a:t>
            </a:r>
          </a:p>
          <a:p>
            <a:pPr marL="342900" indent="-342900">
              <a:spcBef>
                <a:spcPts val="6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Jan. 30: 	World Scientific Leadership (via email)</a:t>
            </a:r>
          </a:p>
          <a:p>
            <a:pPr marL="342900" indent="-342900">
              <a:spcBef>
                <a:spcPts val="6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Feb. 23: 	Budget Allocation Process</a:t>
            </a:r>
          </a:p>
          <a:p>
            <a:pPr marL="342900" indent="-342900">
              <a:spcBef>
                <a:spcPts val="6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March 17: 	Visibility of Funded Research</a:t>
            </a:r>
          </a:p>
          <a:p>
            <a:pPr marL="342900" indent="-342900">
              <a:spcBef>
                <a:spcPts val="6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April 8: 	Portfolio Balance</a:t>
            </a:r>
          </a:p>
          <a:p>
            <a:pPr marL="342900" indent="-342900">
              <a:spcBef>
                <a:spcPts val="6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June 4: 	Portfolio Impact</a:t>
            </a:r>
          </a:p>
          <a:p>
            <a:pPr marL="342900" indent="-342900">
              <a:spcBef>
                <a:spcPts val="6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August 11:   PI Meetings</a:t>
            </a:r>
          </a:p>
          <a:p>
            <a:pPr>
              <a:spcBef>
                <a:spcPts val="600"/>
              </a:spcBef>
              <a:tabLst>
                <a:tab pos="1995488" algn="l"/>
              </a:tabLst>
            </a:pPr>
            <a:endParaRPr lang="en-US" sz="1600" dirty="0" smtClean="0">
              <a:latin typeface="Arial" panose="020B0604020202020204" pitchFamily="34" charset="0"/>
              <a:cs typeface="Arial" panose="020B0604020202020204" pitchFamily="34" charset="0"/>
            </a:endParaRPr>
          </a:p>
          <a:p>
            <a:pPr>
              <a:spcBef>
                <a:spcPts val="600"/>
              </a:spcBef>
              <a:tabLst>
                <a:tab pos="1995488" algn="l"/>
              </a:tabLst>
            </a:pPr>
            <a:r>
              <a:rPr lang="en-US" sz="2400" dirty="0" smtClean="0">
                <a:latin typeface="Arial" panose="020B0604020202020204" pitchFamily="34" charset="0"/>
                <a:cs typeface="Arial" panose="020B0604020202020204" pitchFamily="34" charset="0"/>
              </a:rPr>
              <a:t>2016</a:t>
            </a:r>
          </a:p>
          <a:p>
            <a:pPr marL="342900" indent="-342900">
              <a:spcBef>
                <a:spcPts val="600"/>
              </a:spcBef>
              <a:buFont typeface="Arial" panose="020B0604020202020204" pitchFamily="34" charset="0"/>
              <a:buChar char="•"/>
              <a:tabLst>
                <a:tab pos="1995488" algn="l"/>
              </a:tabLst>
            </a:pPr>
            <a:r>
              <a:rPr lang="en-US" sz="2400" dirty="0" smtClean="0">
                <a:latin typeface="Arial" panose="020B0604020202020204" pitchFamily="34" charset="0"/>
                <a:cs typeface="Arial" panose="020B0604020202020204" pitchFamily="34" charset="0"/>
              </a:rPr>
              <a:t>April 19, May 11, May 24:  Lab Review Timeline</a:t>
            </a:r>
          </a:p>
          <a:p>
            <a:pPr marL="342900" indent="-342900">
              <a:spcBef>
                <a:spcPts val="600"/>
              </a:spcBef>
              <a:buFont typeface="Arial" panose="020B0604020202020204" pitchFamily="34" charset="0"/>
              <a:buChar char="•"/>
              <a:tabLst>
                <a:tab pos="1995488" algn="l"/>
              </a:tabLst>
            </a:pP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22</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416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4034</Words>
  <Application>Microsoft Office PowerPoint</Application>
  <PresentationFormat>On-screen Show (4:3)</PresentationFormat>
  <Paragraphs>597</Paragraphs>
  <Slides>47</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ＭＳ Ｐゴシック</vt:lpstr>
      <vt:lpstr>Arial</vt:lpstr>
      <vt:lpstr>Arial Narrow</vt:lpstr>
      <vt:lpstr>Calibri</vt:lpstr>
      <vt:lpstr>Courier New</vt:lpstr>
      <vt:lpstr>Gill Sans</vt:lpstr>
      <vt:lpstr>Symbol</vt:lpstr>
      <vt:lpstr>Wingdings</vt:lpstr>
      <vt:lpstr>1_Office Theme</vt:lpstr>
      <vt:lpstr>5_Office Theme</vt:lpstr>
      <vt:lpstr>PowerPoint Presentation</vt:lpstr>
      <vt:lpstr>CSGB Division Mission and Goals</vt:lpstr>
      <vt:lpstr>Divisional Structure</vt:lpstr>
      <vt:lpstr>FY 2016 CSGB Core Program Funding</vt:lpstr>
      <vt:lpstr>CSGB Strategic Planning Process</vt:lpstr>
      <vt:lpstr>CSGB Council</vt:lpstr>
      <vt:lpstr>CSGB Council Workshops</vt:lpstr>
      <vt:lpstr>Program Strategic Discussions</vt:lpstr>
      <vt:lpstr>General Strategic Discussions</vt:lpstr>
      <vt:lpstr>Team Presentations</vt:lpstr>
      <vt:lpstr>Fundamental Interactions (FI) Team</vt:lpstr>
      <vt:lpstr>Fundamental Interactions: Programs</vt:lpstr>
      <vt:lpstr>Fundamental Interactions: Mission</vt:lpstr>
      <vt:lpstr>Fundamental Interactions: Division Integration</vt:lpstr>
      <vt:lpstr>AMOS: Current Investment Portfolio</vt:lpstr>
      <vt:lpstr>AMOS: PIs and Institutions</vt:lpstr>
      <vt:lpstr>Gas Phase Chemical Physics (GPCP)</vt:lpstr>
      <vt:lpstr>GPCP Composition</vt:lpstr>
      <vt:lpstr>CPIMS: Condensed Phase and Interfacial Molecular Science</vt:lpstr>
      <vt:lpstr>Examples of CPIMS Interactions and Coordination</vt:lpstr>
      <vt:lpstr>Computational &amp; Theoretical Chemistry Evolution since 2009</vt:lpstr>
      <vt:lpstr>Activities of CTC</vt:lpstr>
      <vt:lpstr>Photochemistry and Biochemistry (PBC) Team</vt:lpstr>
      <vt:lpstr>Photochemistry and Biochemistry Programs</vt:lpstr>
      <vt:lpstr>Photochemistry and Biochemistry: Mission</vt:lpstr>
      <vt:lpstr>Photochemistry and Biochemistry: Division Integration</vt:lpstr>
      <vt:lpstr>PBC  Program   Interactions</vt:lpstr>
      <vt:lpstr>Physical Biosciences (Redox Biochemistry): What Can We Learn?</vt:lpstr>
      <vt:lpstr>PowerPoint Presentation</vt:lpstr>
      <vt:lpstr>Solar Photochemistry: Supra Photosynthesis</vt:lpstr>
      <vt:lpstr>Fuels from Sunlight Hub Joint Center for Artificial Photosynthesis (JCAP)</vt:lpstr>
      <vt:lpstr>Chemical Transformations (CT) Team</vt:lpstr>
      <vt:lpstr>Chemical Transformations: Programs</vt:lpstr>
      <vt:lpstr>Chemical Transformations: Mission</vt:lpstr>
      <vt:lpstr>Chemical Transformations: Division Integration</vt:lpstr>
      <vt:lpstr>Chemical Transformations: BES Integration</vt:lpstr>
      <vt:lpstr>Catalysis Science Program</vt:lpstr>
      <vt:lpstr>PowerPoint Presentation</vt:lpstr>
      <vt:lpstr>Geosciences Program</vt:lpstr>
      <vt:lpstr>Geosciences Evolving Opportunities </vt:lpstr>
      <vt:lpstr> Heavy Element Program </vt:lpstr>
      <vt:lpstr>Heavy Element Chemistry Evolving Opportunities</vt:lpstr>
      <vt:lpstr>Separations and Analysis Program</vt:lpstr>
      <vt:lpstr>Separations and Analysis Program Evolving Opportunities</vt:lpstr>
      <vt:lpstr>Next Steps:  Divisional Strategic Discussions </vt:lpstr>
      <vt:lpstr>Program Directions: On-Going Strategic Questions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2016-06-09T21:13:10Z</dcterms:created>
  <dcterms:modified xsi:type="dcterms:W3CDTF">2016-06-09T21:14:13Z</dcterms:modified>
</cp:coreProperties>
</file>