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tif" ContentType="image/tiff"/>
  <Default Extension="gif" ContentType="image/gif"/>
  <Default Extension="vml" ContentType="application/vnd.openxmlformats-officedocument.vmlDrawing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charts/chart1.xml" ContentType="application/vnd.openxmlformats-officedocument.drawingml.chart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removePersonalInfoOnSave="1" saveSubsetFonts="1" autoCompressPictures="0">
  <p:sldMasterIdLst>
    <p:sldMasterId id="2147483648" r:id="rId1"/>
  </p:sldMasterIdLst>
  <p:notesMasterIdLst>
    <p:notesMasterId r:id="rId37"/>
  </p:notesMasterIdLst>
  <p:handoutMasterIdLst>
    <p:handoutMasterId r:id="rId38"/>
  </p:handoutMasterIdLst>
  <p:sldIdLst>
    <p:sldId id="256" r:id="rId2"/>
    <p:sldId id="400" r:id="rId3"/>
    <p:sldId id="343" r:id="rId4"/>
    <p:sldId id="380" r:id="rId5"/>
    <p:sldId id="397" r:id="rId6"/>
    <p:sldId id="345" r:id="rId7"/>
    <p:sldId id="399" r:id="rId8"/>
    <p:sldId id="403" r:id="rId9"/>
    <p:sldId id="404" r:id="rId10"/>
    <p:sldId id="405" r:id="rId11"/>
    <p:sldId id="407" r:id="rId12"/>
    <p:sldId id="408" r:id="rId13"/>
    <p:sldId id="409" r:id="rId14"/>
    <p:sldId id="412" r:id="rId15"/>
    <p:sldId id="411" r:id="rId16"/>
    <p:sldId id="414" r:id="rId17"/>
    <p:sldId id="415" r:id="rId18"/>
    <p:sldId id="417" r:id="rId19"/>
    <p:sldId id="416" r:id="rId20"/>
    <p:sldId id="418" r:id="rId21"/>
    <p:sldId id="428" r:id="rId22"/>
    <p:sldId id="429" r:id="rId23"/>
    <p:sldId id="420" r:id="rId24"/>
    <p:sldId id="425" r:id="rId25"/>
    <p:sldId id="424" r:id="rId26"/>
    <p:sldId id="419" r:id="rId27"/>
    <p:sldId id="427" r:id="rId28"/>
    <p:sldId id="426" r:id="rId29"/>
    <p:sldId id="430" r:id="rId30"/>
    <p:sldId id="363" r:id="rId31"/>
    <p:sldId id="378" r:id="rId32"/>
    <p:sldId id="385" r:id="rId33"/>
    <p:sldId id="384" r:id="rId34"/>
    <p:sldId id="386" r:id="rId35"/>
    <p:sldId id="387" r:id="rId36"/>
  </p:sldIdLst>
  <p:sldSz cx="9144000" cy="6858000" type="screen4x3"/>
  <p:notesSz cx="7010400" cy="9236075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775">
          <p15:clr>
            <a:srgbClr val="A4A3A4"/>
          </p15:clr>
        </p15:guide>
        <p15:guide id="2" pos="2152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BFF8F"/>
    <a:srgbClr val="000080"/>
    <a:srgbClr val="FF0000"/>
    <a:srgbClr val="FFF8C7"/>
    <a:srgbClr val="FDFFB1"/>
    <a:srgbClr val="FFFEB1"/>
    <a:srgbClr val="FBFFB8"/>
    <a:srgbClr val="000000"/>
    <a:srgbClr val="008080"/>
    <a:srgbClr val="F3FFB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5868" autoAdjust="0"/>
    <p:restoredTop sz="99127" autoAdjust="0"/>
  </p:normalViewPr>
  <p:slideViewPr>
    <p:cSldViewPr snapToGrid="0" snapToObjects="1">
      <p:cViewPr varScale="1">
        <p:scale>
          <a:sx n="67" d="100"/>
          <a:sy n="67" d="100"/>
        </p:scale>
        <p:origin x="78" y="906"/>
      </p:cViewPr>
      <p:guideLst>
        <p:guide orient="horz" pos="3775"/>
        <p:guide pos="2152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val>
            <c:numRef>
              <c:f>Sheet1!$B$2:$B$5</c:f>
              <c:numCache>
                <c:formatCode>General</c:formatCode>
                <c:ptCount val="4"/>
                <c:pt idx="0">
                  <c:v>8.5</c:v>
                </c:pt>
                <c:pt idx="1">
                  <c:v>0.25</c:v>
                </c:pt>
                <c:pt idx="2">
                  <c:v>0.25</c:v>
                </c:pt>
                <c:pt idx="3">
                  <c:v>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FBEC-4A90-B1ED-77A33B0E5CC1}"/>
            </c:ext>
            <c:ext xmlns:c15="http://schemas.microsoft.com/office/drawing/2012/chart" uri="{02D57815-91ED-43cb-92C2-25804820EDAC}">
              <c15:filteredSeriesTitle>
                <c15:tx>
                  <c:strRef>
                    <c:extLst>
                      <c:ext uri="{02D57815-91ED-43cb-92C2-25804820EDAC}">
                        <c15:formulaRef>
                          <c15:sqref>Sheet1!$B$1</c15:sqref>
                        </c15:formulaRef>
                      </c:ext>
                    </c:extLst>
                    <c:strCache>
                      <c:ptCount val="1"/>
                      <c:pt idx="0">
                        <c:v>Sales</c:v>
                      </c:pt>
                    </c:strCache>
                  </c:strRef>
                </c15:tx>
              </c15:filteredSeriesTitle>
            </c:ext>
            <c:ext xmlns:c15="http://schemas.microsoft.com/office/drawing/2012/chart" uri="{02D57815-91ED-43cb-92C2-25804820EDAC}">
              <c15:filteredCategoryTitle>
                <c15:cat>
                  <c:strRef>
                    <c:extLst>
                      <c:ext uri="{02D57815-91ED-43cb-92C2-25804820EDAC}">
                        <c15:formulaRef>
                          <c15:sqref>Sheet1!$A$2:$A$5</c15:sqref>
                        </c15:formulaRef>
                      </c:ext>
                    </c:extLst>
                    <c:strCache>
                      <c:ptCount val="4"/>
                      <c:pt idx="0">
                        <c:v>DOL:DME</c:v>
                      </c:pt>
                      <c:pt idx="1">
                        <c:v>Non-solvating</c:v>
                      </c:pt>
                      <c:pt idx="2">
                        <c:v>Solid state</c:v>
                      </c:pt>
                      <c:pt idx="3">
                        <c:v>others</c:v>
                      </c:pt>
                    </c:strCache>
                  </c:strRef>
                </c15:cat>
              </c15:filteredCategoryTitle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9E3287A-1246-2942-A489-D8CBCEC70D2B}" type="doc">
      <dgm:prSet loTypeId="urn:microsoft.com/office/officeart/2005/8/layout/pyramid3" loCatId="" qsTypeId="urn:microsoft.com/office/officeart/2005/8/quickstyle/3D1" qsCatId="3D" csTypeId="urn:microsoft.com/office/officeart/2005/8/colors/colorful3" csCatId="colorful" phldr="1"/>
      <dgm:spPr/>
    </dgm:pt>
    <dgm:pt modelId="{D04A6E0C-7188-0546-80D8-FDFE5913C73F}">
      <dgm:prSet phldrT="[Text]" custT="1"/>
      <dgm:spPr>
        <a:solidFill>
          <a:srgbClr val="C9F187"/>
        </a:solidFill>
      </dgm:spPr>
      <dgm:t>
        <a:bodyPr/>
        <a:lstStyle/>
        <a:p>
          <a:r>
            <a:rPr lang="en-US" sz="1200" dirty="0"/>
            <a:t>Electrochemical Stability</a:t>
          </a:r>
        </a:p>
        <a:p>
          <a:r>
            <a:rPr lang="en-US" sz="1200" i="1" dirty="0"/>
            <a:t>6 stable + 6 marginally stable</a:t>
          </a:r>
        </a:p>
      </dgm:t>
    </dgm:pt>
    <dgm:pt modelId="{99510CC5-83B7-0E4C-98B7-1835F9975FA9}" type="parTrans" cxnId="{BD518E13-E123-284F-A7DB-55EB3E2A533E}">
      <dgm:prSet/>
      <dgm:spPr/>
      <dgm:t>
        <a:bodyPr/>
        <a:lstStyle/>
        <a:p>
          <a:endParaRPr lang="en-US"/>
        </a:p>
      </dgm:t>
    </dgm:pt>
    <dgm:pt modelId="{1A9F4548-FAF9-1745-BE5E-8F524CB0505C}" type="sibTrans" cxnId="{BD518E13-E123-284F-A7DB-55EB3E2A533E}">
      <dgm:prSet/>
      <dgm:spPr/>
      <dgm:t>
        <a:bodyPr/>
        <a:lstStyle/>
        <a:p>
          <a:endParaRPr lang="en-US"/>
        </a:p>
      </dgm:t>
    </dgm:pt>
    <dgm:pt modelId="{8C4AFF96-2988-A044-A161-8BFC292C44D7}">
      <dgm:prSet phldrT="[Text]" custT="1"/>
      <dgm:spPr>
        <a:solidFill>
          <a:srgbClr val="76D5C9"/>
        </a:solidFill>
      </dgm:spPr>
      <dgm:t>
        <a:bodyPr/>
        <a:lstStyle/>
        <a:p>
          <a:r>
            <a:rPr lang="en-US" sz="1200" dirty="0"/>
            <a:t>Chemical Decomposition</a:t>
          </a:r>
        </a:p>
        <a:p>
          <a:r>
            <a:rPr lang="en-US" sz="1200" i="1" dirty="0"/>
            <a:t>5 stable </a:t>
          </a:r>
        </a:p>
      </dgm:t>
    </dgm:pt>
    <dgm:pt modelId="{FDB99761-D3EC-0241-8582-847D58F924C0}" type="parTrans" cxnId="{FED51FBC-70BB-0942-AE9F-BE206F5FE8E7}">
      <dgm:prSet/>
      <dgm:spPr/>
      <dgm:t>
        <a:bodyPr/>
        <a:lstStyle/>
        <a:p>
          <a:endParaRPr lang="en-US"/>
        </a:p>
      </dgm:t>
    </dgm:pt>
    <dgm:pt modelId="{FE3B8A06-DD72-6C4C-A601-756FA8B1857B}" type="sibTrans" cxnId="{FED51FBC-70BB-0942-AE9F-BE206F5FE8E7}">
      <dgm:prSet/>
      <dgm:spPr/>
      <dgm:t>
        <a:bodyPr/>
        <a:lstStyle/>
        <a:p>
          <a:endParaRPr lang="en-US"/>
        </a:p>
      </dgm:t>
    </dgm:pt>
    <dgm:pt modelId="{518ED6CA-C1E8-024B-B16F-61025D1F2981}">
      <dgm:prSet phldrT="[Text]" custT="1"/>
      <dgm:spPr>
        <a:solidFill>
          <a:srgbClr val="A386CB"/>
        </a:solidFill>
      </dgm:spPr>
      <dgm:t>
        <a:bodyPr/>
        <a:lstStyle/>
        <a:p>
          <a:r>
            <a:rPr lang="en-US" sz="1200" dirty="0"/>
            <a:t>Hydrolysis</a:t>
          </a:r>
        </a:p>
        <a:p>
          <a:r>
            <a:rPr lang="en-US" sz="1200" i="1" dirty="0"/>
            <a:t>3 stable</a:t>
          </a:r>
        </a:p>
      </dgm:t>
    </dgm:pt>
    <dgm:pt modelId="{01ACB513-CA0C-5341-AB65-3EE9F30575E7}" type="parTrans" cxnId="{0A846C73-26DB-0A44-A5E4-6AFF67D700F9}">
      <dgm:prSet/>
      <dgm:spPr/>
      <dgm:t>
        <a:bodyPr/>
        <a:lstStyle/>
        <a:p>
          <a:endParaRPr lang="en-US"/>
        </a:p>
      </dgm:t>
    </dgm:pt>
    <dgm:pt modelId="{BE9DA2E9-84EC-A74F-AF12-07B834B01AFA}" type="sibTrans" cxnId="{0A846C73-26DB-0A44-A5E4-6AFF67D700F9}">
      <dgm:prSet/>
      <dgm:spPr/>
      <dgm:t>
        <a:bodyPr/>
        <a:lstStyle/>
        <a:p>
          <a:endParaRPr lang="en-US"/>
        </a:p>
      </dgm:t>
    </dgm:pt>
    <dgm:pt modelId="{1844BBB8-36A4-7C47-BFB2-144D8719C67C}" type="pres">
      <dgm:prSet presAssocID="{69E3287A-1246-2942-A489-D8CBCEC70D2B}" presName="Name0" presStyleCnt="0">
        <dgm:presLayoutVars>
          <dgm:dir/>
          <dgm:animLvl val="lvl"/>
          <dgm:resizeHandles val="exact"/>
        </dgm:presLayoutVars>
      </dgm:prSet>
      <dgm:spPr/>
    </dgm:pt>
    <dgm:pt modelId="{8EC24789-2B19-7946-8CAA-47CD16BB13AE}" type="pres">
      <dgm:prSet presAssocID="{D04A6E0C-7188-0546-80D8-FDFE5913C73F}" presName="Name8" presStyleCnt="0"/>
      <dgm:spPr/>
    </dgm:pt>
    <dgm:pt modelId="{DDD9E3C8-7C7F-E348-93C3-3C922CF6A1BB}" type="pres">
      <dgm:prSet presAssocID="{D04A6E0C-7188-0546-80D8-FDFE5913C73F}" presName="level" presStyleLbl="node1" presStyleIdx="0" presStyleCnt="3" custScaleY="42632" custLinFactNeighborX="-10676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67AB880-0688-1648-BC3D-39C241F5FF7D}" type="pres">
      <dgm:prSet presAssocID="{D04A6E0C-7188-0546-80D8-FDFE5913C73F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E4B380D-45ED-F847-9A42-13B326AD2B65}" type="pres">
      <dgm:prSet presAssocID="{8C4AFF96-2988-A044-A161-8BFC292C44D7}" presName="Name8" presStyleCnt="0"/>
      <dgm:spPr/>
    </dgm:pt>
    <dgm:pt modelId="{355CA555-6574-0846-A7DD-8D7C4A917A12}" type="pres">
      <dgm:prSet presAssocID="{8C4AFF96-2988-A044-A161-8BFC292C44D7}" presName="level" presStyleLbl="node1" presStyleIdx="1" presStyleCnt="3" custScaleX="127790" custScaleY="40775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F0267FD-15F9-B446-8BA4-FC59EB058F68}" type="pres">
      <dgm:prSet presAssocID="{8C4AFF96-2988-A044-A161-8BFC292C44D7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AAF242A-E3A1-904C-94D8-846235BD6E49}" type="pres">
      <dgm:prSet presAssocID="{518ED6CA-C1E8-024B-B16F-61025D1F2981}" presName="Name8" presStyleCnt="0"/>
      <dgm:spPr/>
    </dgm:pt>
    <dgm:pt modelId="{6D3CE5B7-2250-DD41-A13F-A2371585F8B0}" type="pres">
      <dgm:prSet presAssocID="{518ED6CA-C1E8-024B-B16F-61025D1F2981}" presName="level" presStyleLbl="node1" presStyleIdx="2" presStyleCnt="3" custScaleX="176459" custScaleY="34583" custLinFactNeighborY="10946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147276C-2D8D-CA4B-85BC-31F69371193A}" type="pres">
      <dgm:prSet presAssocID="{518ED6CA-C1E8-024B-B16F-61025D1F2981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0A846C73-26DB-0A44-A5E4-6AFF67D700F9}" srcId="{69E3287A-1246-2942-A489-D8CBCEC70D2B}" destId="{518ED6CA-C1E8-024B-B16F-61025D1F2981}" srcOrd="2" destOrd="0" parTransId="{01ACB513-CA0C-5341-AB65-3EE9F30575E7}" sibTransId="{BE9DA2E9-84EC-A74F-AF12-07B834B01AFA}"/>
    <dgm:cxn modelId="{18A05721-F111-9848-834E-77994A0F3C4D}" type="presOf" srcId="{8C4AFF96-2988-A044-A161-8BFC292C44D7}" destId="{355CA555-6574-0846-A7DD-8D7C4A917A12}" srcOrd="0" destOrd="0" presId="urn:microsoft.com/office/officeart/2005/8/layout/pyramid3"/>
    <dgm:cxn modelId="{BD518E13-E123-284F-A7DB-55EB3E2A533E}" srcId="{69E3287A-1246-2942-A489-D8CBCEC70D2B}" destId="{D04A6E0C-7188-0546-80D8-FDFE5913C73F}" srcOrd="0" destOrd="0" parTransId="{99510CC5-83B7-0E4C-98B7-1835F9975FA9}" sibTransId="{1A9F4548-FAF9-1745-BE5E-8F524CB0505C}"/>
    <dgm:cxn modelId="{D5E842E6-B72E-AE4A-8619-8AC4BDE113E0}" type="presOf" srcId="{69E3287A-1246-2942-A489-D8CBCEC70D2B}" destId="{1844BBB8-36A4-7C47-BFB2-144D8719C67C}" srcOrd="0" destOrd="0" presId="urn:microsoft.com/office/officeart/2005/8/layout/pyramid3"/>
    <dgm:cxn modelId="{00A1461E-9DB4-9548-80AE-0DCE2305C43F}" type="presOf" srcId="{8C4AFF96-2988-A044-A161-8BFC292C44D7}" destId="{CF0267FD-15F9-B446-8BA4-FC59EB058F68}" srcOrd="1" destOrd="0" presId="urn:microsoft.com/office/officeart/2005/8/layout/pyramid3"/>
    <dgm:cxn modelId="{FED51FBC-70BB-0942-AE9F-BE206F5FE8E7}" srcId="{69E3287A-1246-2942-A489-D8CBCEC70D2B}" destId="{8C4AFF96-2988-A044-A161-8BFC292C44D7}" srcOrd="1" destOrd="0" parTransId="{FDB99761-D3EC-0241-8582-847D58F924C0}" sibTransId="{FE3B8A06-DD72-6C4C-A601-756FA8B1857B}"/>
    <dgm:cxn modelId="{B287932B-A7F0-6643-8C2E-4D614F92170E}" type="presOf" srcId="{518ED6CA-C1E8-024B-B16F-61025D1F2981}" destId="{6D3CE5B7-2250-DD41-A13F-A2371585F8B0}" srcOrd="0" destOrd="0" presId="urn:microsoft.com/office/officeart/2005/8/layout/pyramid3"/>
    <dgm:cxn modelId="{9BF928DE-68DA-3B47-9585-CC51AE2C1DE3}" type="presOf" srcId="{518ED6CA-C1E8-024B-B16F-61025D1F2981}" destId="{0147276C-2D8D-CA4B-85BC-31F69371193A}" srcOrd="1" destOrd="0" presId="urn:microsoft.com/office/officeart/2005/8/layout/pyramid3"/>
    <dgm:cxn modelId="{5C436F20-62EA-9645-80E9-D54FD90B3583}" type="presOf" srcId="{D04A6E0C-7188-0546-80D8-FDFE5913C73F}" destId="{E67AB880-0688-1648-BC3D-39C241F5FF7D}" srcOrd="1" destOrd="0" presId="urn:microsoft.com/office/officeart/2005/8/layout/pyramid3"/>
    <dgm:cxn modelId="{CF0BEE3D-4778-BD43-818F-59F855D34274}" type="presOf" srcId="{D04A6E0C-7188-0546-80D8-FDFE5913C73F}" destId="{DDD9E3C8-7C7F-E348-93C3-3C922CF6A1BB}" srcOrd="0" destOrd="0" presId="urn:microsoft.com/office/officeart/2005/8/layout/pyramid3"/>
    <dgm:cxn modelId="{37B40326-15B9-2D4A-A5B9-2BA62C4DFB47}" type="presParOf" srcId="{1844BBB8-36A4-7C47-BFB2-144D8719C67C}" destId="{8EC24789-2B19-7946-8CAA-47CD16BB13AE}" srcOrd="0" destOrd="0" presId="urn:microsoft.com/office/officeart/2005/8/layout/pyramid3"/>
    <dgm:cxn modelId="{B76A1828-7C3D-874E-975B-1FB578688DA0}" type="presParOf" srcId="{8EC24789-2B19-7946-8CAA-47CD16BB13AE}" destId="{DDD9E3C8-7C7F-E348-93C3-3C922CF6A1BB}" srcOrd="0" destOrd="0" presId="urn:microsoft.com/office/officeart/2005/8/layout/pyramid3"/>
    <dgm:cxn modelId="{2A8D88D8-AF04-614E-AC92-BF4860A2AB55}" type="presParOf" srcId="{8EC24789-2B19-7946-8CAA-47CD16BB13AE}" destId="{E67AB880-0688-1648-BC3D-39C241F5FF7D}" srcOrd="1" destOrd="0" presId="urn:microsoft.com/office/officeart/2005/8/layout/pyramid3"/>
    <dgm:cxn modelId="{989448D1-C38F-7940-8EF3-3B572422A451}" type="presParOf" srcId="{1844BBB8-36A4-7C47-BFB2-144D8719C67C}" destId="{9E4B380D-45ED-F847-9A42-13B326AD2B65}" srcOrd="1" destOrd="0" presId="urn:microsoft.com/office/officeart/2005/8/layout/pyramid3"/>
    <dgm:cxn modelId="{8CB449C1-8F31-044D-B8CA-286AA54C6F28}" type="presParOf" srcId="{9E4B380D-45ED-F847-9A42-13B326AD2B65}" destId="{355CA555-6574-0846-A7DD-8D7C4A917A12}" srcOrd="0" destOrd="0" presId="urn:microsoft.com/office/officeart/2005/8/layout/pyramid3"/>
    <dgm:cxn modelId="{2FBC9EFB-4363-F249-A3A3-97024C2BF829}" type="presParOf" srcId="{9E4B380D-45ED-F847-9A42-13B326AD2B65}" destId="{CF0267FD-15F9-B446-8BA4-FC59EB058F68}" srcOrd="1" destOrd="0" presId="urn:microsoft.com/office/officeart/2005/8/layout/pyramid3"/>
    <dgm:cxn modelId="{AA211A77-AB22-5B40-A344-F569BF65808E}" type="presParOf" srcId="{1844BBB8-36A4-7C47-BFB2-144D8719C67C}" destId="{1AAF242A-E3A1-904C-94D8-846235BD6E49}" srcOrd="2" destOrd="0" presId="urn:microsoft.com/office/officeart/2005/8/layout/pyramid3"/>
    <dgm:cxn modelId="{5CD08308-0933-7F4E-9CFD-D812E00E85DE}" type="presParOf" srcId="{1AAF242A-E3A1-904C-94D8-846235BD6E49}" destId="{6D3CE5B7-2250-DD41-A13F-A2371585F8B0}" srcOrd="0" destOrd="0" presId="urn:microsoft.com/office/officeart/2005/8/layout/pyramid3"/>
    <dgm:cxn modelId="{9AB18C29-E46F-0940-B63F-28EDEC875A83}" type="presParOf" srcId="{1AAF242A-E3A1-904C-94D8-846235BD6E49}" destId="{0147276C-2D8D-CA4B-85BC-31F69371193A}" srcOrd="1" destOrd="0" presId="urn:microsoft.com/office/officeart/2005/8/layout/pyramid3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4BC6C33-A6F2-0549-9162-BF3CF4B25F07}" type="doc">
      <dgm:prSet loTypeId="urn:microsoft.com/office/officeart/2005/8/layout/chevron2" loCatId="" qsTypeId="urn:microsoft.com/office/officeart/2005/8/quickstyle/simple4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B7A06312-DA20-7946-888E-7816948B6083}">
      <dgm:prSet phldrT="[Text]"/>
      <dgm:spPr/>
      <dgm:t>
        <a:bodyPr/>
        <a:lstStyle/>
        <a:p>
          <a:r>
            <a:rPr lang="en-US" dirty="0"/>
            <a:t> </a:t>
          </a:r>
        </a:p>
      </dgm:t>
    </dgm:pt>
    <dgm:pt modelId="{52521276-71E4-1B4A-B541-703E93A8E8F4}" type="parTrans" cxnId="{3A1760F5-5808-C44C-B718-E2AE770E9CC6}">
      <dgm:prSet/>
      <dgm:spPr/>
      <dgm:t>
        <a:bodyPr/>
        <a:lstStyle/>
        <a:p>
          <a:endParaRPr lang="en-US"/>
        </a:p>
      </dgm:t>
    </dgm:pt>
    <dgm:pt modelId="{EDA27B4F-2359-2C4E-B97B-36896DDC1689}" type="sibTrans" cxnId="{3A1760F5-5808-C44C-B718-E2AE770E9CC6}">
      <dgm:prSet/>
      <dgm:spPr/>
      <dgm:t>
        <a:bodyPr/>
        <a:lstStyle/>
        <a:p>
          <a:endParaRPr lang="en-US"/>
        </a:p>
      </dgm:t>
    </dgm:pt>
    <dgm:pt modelId="{53549D1E-F5E7-9E45-901F-B186916A39DA}">
      <dgm:prSet phldrT="[Text]"/>
      <dgm:spPr/>
      <dgm:t>
        <a:bodyPr/>
        <a:lstStyle/>
        <a:p>
          <a:r>
            <a:rPr lang="en-US" dirty="0">
              <a:solidFill>
                <a:schemeClr val="accent4"/>
              </a:solidFill>
              <a:latin typeface="Arial Black"/>
              <a:cs typeface="Arial Black"/>
            </a:rPr>
            <a:t>14,615 New structures </a:t>
          </a:r>
        </a:p>
      </dgm:t>
    </dgm:pt>
    <dgm:pt modelId="{8C3102E8-9E03-BA48-9707-4AC526C7826B}" type="parTrans" cxnId="{6CD8C016-8761-8B4E-A79C-69B533921DEB}">
      <dgm:prSet/>
      <dgm:spPr/>
      <dgm:t>
        <a:bodyPr/>
        <a:lstStyle/>
        <a:p>
          <a:endParaRPr lang="en-US"/>
        </a:p>
      </dgm:t>
    </dgm:pt>
    <dgm:pt modelId="{4FC7F074-1D78-074D-8BDE-91CAC2283DA7}" type="sibTrans" cxnId="{6CD8C016-8761-8B4E-A79C-69B533921DEB}">
      <dgm:prSet/>
      <dgm:spPr/>
      <dgm:t>
        <a:bodyPr/>
        <a:lstStyle/>
        <a:p>
          <a:endParaRPr lang="en-US"/>
        </a:p>
      </dgm:t>
    </dgm:pt>
    <dgm:pt modelId="{05BC3F60-08E6-CA4C-9958-84FC9940538A}">
      <dgm:prSet phldrT="[Text]"/>
      <dgm:spPr/>
      <dgm:t>
        <a:bodyPr/>
        <a:lstStyle/>
        <a:p>
          <a:r>
            <a:rPr lang="en-US" dirty="0"/>
            <a:t> </a:t>
          </a:r>
        </a:p>
      </dgm:t>
    </dgm:pt>
    <dgm:pt modelId="{2E20905F-49D1-DC4F-A881-023E5E1E41B8}" type="parTrans" cxnId="{2BB5BCF7-E977-164F-8DD5-48370EA32BEE}">
      <dgm:prSet/>
      <dgm:spPr/>
      <dgm:t>
        <a:bodyPr/>
        <a:lstStyle/>
        <a:p>
          <a:endParaRPr lang="en-US"/>
        </a:p>
      </dgm:t>
    </dgm:pt>
    <dgm:pt modelId="{BEB78D64-4D15-9546-BE8B-7644EC0361D1}" type="sibTrans" cxnId="{2BB5BCF7-E977-164F-8DD5-48370EA32BEE}">
      <dgm:prSet/>
      <dgm:spPr/>
      <dgm:t>
        <a:bodyPr/>
        <a:lstStyle/>
        <a:p>
          <a:endParaRPr lang="en-US"/>
        </a:p>
      </dgm:t>
    </dgm:pt>
    <dgm:pt modelId="{4C82353C-E40D-DB4F-B88F-75FC4FF3DCAE}">
      <dgm:prSet phldrT="[Text]"/>
      <dgm:spPr/>
      <dgm:t>
        <a:bodyPr/>
        <a:lstStyle/>
        <a:p>
          <a:r>
            <a:rPr lang="en-US" dirty="0">
              <a:solidFill>
                <a:srgbClr val="6676CF"/>
              </a:solidFill>
              <a:latin typeface="Arial Black"/>
              <a:cs typeface="Arial Black"/>
            </a:rPr>
            <a:t>15,789 VASP runs</a:t>
          </a:r>
        </a:p>
      </dgm:t>
    </dgm:pt>
    <dgm:pt modelId="{34DFA664-8847-554C-8FEF-1C0AE7A37820}" type="parTrans" cxnId="{34226E17-E681-2545-A792-829A263DF1A7}">
      <dgm:prSet/>
      <dgm:spPr/>
      <dgm:t>
        <a:bodyPr/>
        <a:lstStyle/>
        <a:p>
          <a:endParaRPr lang="en-US"/>
        </a:p>
      </dgm:t>
    </dgm:pt>
    <dgm:pt modelId="{6C7F3045-B5DD-6F46-9678-60DD509D1378}" type="sibTrans" cxnId="{34226E17-E681-2545-A792-829A263DF1A7}">
      <dgm:prSet/>
      <dgm:spPr/>
      <dgm:t>
        <a:bodyPr/>
        <a:lstStyle/>
        <a:p>
          <a:endParaRPr lang="en-US"/>
        </a:p>
      </dgm:t>
    </dgm:pt>
    <dgm:pt modelId="{3AD549BD-8153-3B45-B3B3-53F37EE3EC02}">
      <dgm:prSet phldrT="[Text]"/>
      <dgm:spPr/>
      <dgm:t>
        <a:bodyPr/>
        <a:lstStyle/>
        <a:p>
          <a:r>
            <a:rPr lang="en-US" dirty="0"/>
            <a:t> </a:t>
          </a:r>
        </a:p>
      </dgm:t>
    </dgm:pt>
    <dgm:pt modelId="{8F7202F0-015E-DB40-BF29-26EC34AD7100}" type="parTrans" cxnId="{12F3C224-D556-9049-A031-29647BA5EC26}">
      <dgm:prSet/>
      <dgm:spPr/>
      <dgm:t>
        <a:bodyPr/>
        <a:lstStyle/>
        <a:p>
          <a:endParaRPr lang="en-US"/>
        </a:p>
      </dgm:t>
    </dgm:pt>
    <dgm:pt modelId="{052CBE76-79EB-204B-90AB-5489E67DB0E2}" type="sibTrans" cxnId="{12F3C224-D556-9049-A031-29647BA5EC26}">
      <dgm:prSet/>
      <dgm:spPr/>
      <dgm:t>
        <a:bodyPr/>
        <a:lstStyle/>
        <a:p>
          <a:endParaRPr lang="en-US"/>
        </a:p>
      </dgm:t>
    </dgm:pt>
    <dgm:pt modelId="{2F8AA5A6-9761-4244-A01C-8DBE9214617C}">
      <dgm:prSet phldrT="[Text]"/>
      <dgm:spPr/>
      <dgm:t>
        <a:bodyPr/>
        <a:lstStyle/>
        <a:p>
          <a:r>
            <a:rPr lang="en-US" dirty="0">
              <a:solidFill>
                <a:srgbClr val="64D0E8"/>
              </a:solidFill>
              <a:latin typeface="Arial Black"/>
              <a:cs typeface="Arial Black"/>
            </a:rPr>
            <a:t>10,119 calculations</a:t>
          </a:r>
        </a:p>
      </dgm:t>
    </dgm:pt>
    <dgm:pt modelId="{1F9DB9A4-F4D3-D74F-B8F2-436B33A0DA03}" type="parTrans" cxnId="{3172EE99-7183-DD45-B825-D8E5984EBAB0}">
      <dgm:prSet/>
      <dgm:spPr/>
      <dgm:t>
        <a:bodyPr/>
        <a:lstStyle/>
        <a:p>
          <a:endParaRPr lang="en-US"/>
        </a:p>
      </dgm:t>
    </dgm:pt>
    <dgm:pt modelId="{ECA00FE0-7B1D-C642-9414-25BD46E697CA}" type="sibTrans" cxnId="{3172EE99-7183-DD45-B825-D8E5984EBAB0}">
      <dgm:prSet/>
      <dgm:spPr/>
      <dgm:t>
        <a:bodyPr/>
        <a:lstStyle/>
        <a:p>
          <a:endParaRPr lang="en-US"/>
        </a:p>
      </dgm:t>
    </dgm:pt>
    <dgm:pt modelId="{DFFFB3FC-15E0-504D-B917-95501818CCF8}">
      <dgm:prSet phldrT="[Text]"/>
      <dgm:spPr/>
      <dgm:t>
        <a:bodyPr/>
        <a:lstStyle/>
        <a:p>
          <a:r>
            <a:rPr lang="en-US" altLang="zh-CN" dirty="0">
              <a:solidFill>
                <a:srgbClr val="6676CF"/>
              </a:solidFill>
              <a:latin typeface="Arial Black"/>
              <a:cs typeface="Arial Black"/>
            </a:rPr>
            <a:t>2+</a:t>
          </a:r>
          <a:r>
            <a:rPr lang="zh-CN" altLang="en-US" dirty="0">
              <a:solidFill>
                <a:srgbClr val="6676CF"/>
              </a:solidFill>
              <a:latin typeface="Arial Black"/>
              <a:cs typeface="Arial Black"/>
            </a:rPr>
            <a:t> </a:t>
          </a:r>
          <a:r>
            <a:rPr lang="en-US" altLang="zh-CN" dirty="0">
              <a:solidFill>
                <a:srgbClr val="6676CF"/>
              </a:solidFill>
              <a:latin typeface="Arial Black"/>
              <a:cs typeface="Arial Black"/>
            </a:rPr>
            <a:t>Million CPU hours</a:t>
          </a:r>
          <a:endParaRPr lang="en-US" dirty="0">
            <a:solidFill>
              <a:srgbClr val="6676CF"/>
            </a:solidFill>
            <a:latin typeface="Arial Black"/>
            <a:cs typeface="Arial Black"/>
          </a:endParaRPr>
        </a:p>
      </dgm:t>
    </dgm:pt>
    <dgm:pt modelId="{506D3C6F-BAA4-2241-85D2-3FD8E924DE6B}" type="parTrans" cxnId="{2BF09163-176A-5140-B05B-8F38748136AB}">
      <dgm:prSet/>
      <dgm:spPr/>
      <dgm:t>
        <a:bodyPr/>
        <a:lstStyle/>
        <a:p>
          <a:endParaRPr lang="en-US"/>
        </a:p>
      </dgm:t>
    </dgm:pt>
    <dgm:pt modelId="{CC104A10-CA3F-3541-AB9B-C918ECD7C151}" type="sibTrans" cxnId="{2BF09163-176A-5140-B05B-8F38748136AB}">
      <dgm:prSet/>
      <dgm:spPr/>
      <dgm:t>
        <a:bodyPr/>
        <a:lstStyle/>
        <a:p>
          <a:endParaRPr lang="en-US"/>
        </a:p>
      </dgm:t>
    </dgm:pt>
    <dgm:pt modelId="{4F0C6CCD-886A-8745-8C1B-661AC5E247F2}" type="pres">
      <dgm:prSet presAssocID="{94BC6C33-A6F2-0549-9162-BF3CF4B25F07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917A1181-7C94-4741-BD20-D903A841A372}" type="pres">
      <dgm:prSet presAssocID="{B7A06312-DA20-7946-888E-7816948B6083}" presName="composite" presStyleCnt="0"/>
      <dgm:spPr/>
    </dgm:pt>
    <dgm:pt modelId="{8E951C1D-67CD-5547-A71F-B880964A9585}" type="pres">
      <dgm:prSet presAssocID="{B7A06312-DA20-7946-888E-7816948B6083}" presName="parentText" presStyleLbl="align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C30CF13-F537-5743-97EB-A6963A0BE8CC}" type="pres">
      <dgm:prSet presAssocID="{B7A06312-DA20-7946-888E-7816948B6083}" presName="descendantText" presStyleLbl="alignAcc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7AE6EFC-515D-5944-BFE3-0B8B728191CB}" type="pres">
      <dgm:prSet presAssocID="{EDA27B4F-2359-2C4E-B97B-36896DDC1689}" presName="sp" presStyleCnt="0"/>
      <dgm:spPr/>
    </dgm:pt>
    <dgm:pt modelId="{592B348D-57BD-1147-AEBE-17C7617D69E2}" type="pres">
      <dgm:prSet presAssocID="{05BC3F60-08E6-CA4C-9958-84FC9940538A}" presName="composite" presStyleCnt="0"/>
      <dgm:spPr/>
    </dgm:pt>
    <dgm:pt modelId="{E8F89B51-0A38-714E-AFF6-F3F0CCFE114A}" type="pres">
      <dgm:prSet presAssocID="{05BC3F60-08E6-CA4C-9958-84FC9940538A}" presName="parentText" presStyleLbl="align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8FE8C23-BEAB-4F46-8E92-7CB55E63250A}" type="pres">
      <dgm:prSet presAssocID="{05BC3F60-08E6-CA4C-9958-84FC9940538A}" presName="descendantText" presStyleLbl="alignAcc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FC7A447-6A49-F147-88DF-22791237F65C}" type="pres">
      <dgm:prSet presAssocID="{BEB78D64-4D15-9546-BE8B-7644EC0361D1}" presName="sp" presStyleCnt="0"/>
      <dgm:spPr/>
    </dgm:pt>
    <dgm:pt modelId="{9BBB3DA0-5B77-7844-A0D1-3BD19FAD73D3}" type="pres">
      <dgm:prSet presAssocID="{3AD549BD-8153-3B45-B3B3-53F37EE3EC02}" presName="composite" presStyleCnt="0"/>
      <dgm:spPr/>
    </dgm:pt>
    <dgm:pt modelId="{282F6C05-A384-2144-875F-DAB49B60BC4C}" type="pres">
      <dgm:prSet presAssocID="{3AD549BD-8153-3B45-B3B3-53F37EE3EC02}" presName="parentText" presStyleLbl="align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01A2B83-3F79-8949-9F49-C7941698CEEA}" type="pres">
      <dgm:prSet presAssocID="{3AD549BD-8153-3B45-B3B3-53F37EE3EC02}" presName="descendantText" presStyleLbl="alignAcc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12F3C224-D556-9049-A031-29647BA5EC26}" srcId="{94BC6C33-A6F2-0549-9162-BF3CF4B25F07}" destId="{3AD549BD-8153-3B45-B3B3-53F37EE3EC02}" srcOrd="2" destOrd="0" parTransId="{8F7202F0-015E-DB40-BF29-26EC34AD7100}" sibTransId="{052CBE76-79EB-204B-90AB-5489E67DB0E2}"/>
    <dgm:cxn modelId="{8C2336BC-56DC-7E49-867F-429653D69FE1}" type="presOf" srcId="{DFFFB3FC-15E0-504D-B917-95501818CCF8}" destId="{68FE8C23-BEAB-4F46-8E92-7CB55E63250A}" srcOrd="0" destOrd="1" presId="urn:microsoft.com/office/officeart/2005/8/layout/chevron2"/>
    <dgm:cxn modelId="{3AC57603-BCB4-9C45-B82E-2115481FB79C}" type="presOf" srcId="{94BC6C33-A6F2-0549-9162-BF3CF4B25F07}" destId="{4F0C6CCD-886A-8745-8C1B-661AC5E247F2}" srcOrd="0" destOrd="0" presId="urn:microsoft.com/office/officeart/2005/8/layout/chevron2"/>
    <dgm:cxn modelId="{FCDCE919-7DCB-A943-8BAA-AE0BC75E99E2}" type="presOf" srcId="{05BC3F60-08E6-CA4C-9958-84FC9940538A}" destId="{E8F89B51-0A38-714E-AFF6-F3F0CCFE114A}" srcOrd="0" destOrd="0" presId="urn:microsoft.com/office/officeart/2005/8/layout/chevron2"/>
    <dgm:cxn modelId="{61F87F61-A2B2-8F49-946B-20FC96A285E2}" type="presOf" srcId="{53549D1E-F5E7-9E45-901F-B186916A39DA}" destId="{8C30CF13-F537-5743-97EB-A6963A0BE8CC}" srcOrd="0" destOrd="0" presId="urn:microsoft.com/office/officeart/2005/8/layout/chevron2"/>
    <dgm:cxn modelId="{6CD8C016-8761-8B4E-A79C-69B533921DEB}" srcId="{B7A06312-DA20-7946-888E-7816948B6083}" destId="{53549D1E-F5E7-9E45-901F-B186916A39DA}" srcOrd="0" destOrd="0" parTransId="{8C3102E8-9E03-BA48-9707-4AC526C7826B}" sibTransId="{4FC7F074-1D78-074D-8BDE-91CAC2283DA7}"/>
    <dgm:cxn modelId="{3A1760F5-5808-C44C-B718-E2AE770E9CC6}" srcId="{94BC6C33-A6F2-0549-9162-BF3CF4B25F07}" destId="{B7A06312-DA20-7946-888E-7816948B6083}" srcOrd="0" destOrd="0" parTransId="{52521276-71E4-1B4A-B541-703E93A8E8F4}" sibTransId="{EDA27B4F-2359-2C4E-B97B-36896DDC1689}"/>
    <dgm:cxn modelId="{747207AB-C559-C444-BA10-B2F361792838}" type="presOf" srcId="{3AD549BD-8153-3B45-B3B3-53F37EE3EC02}" destId="{282F6C05-A384-2144-875F-DAB49B60BC4C}" srcOrd="0" destOrd="0" presId="urn:microsoft.com/office/officeart/2005/8/layout/chevron2"/>
    <dgm:cxn modelId="{8BFC74EE-F698-DF41-A002-7E952F218144}" type="presOf" srcId="{2F8AA5A6-9761-4244-A01C-8DBE9214617C}" destId="{801A2B83-3F79-8949-9F49-C7941698CEEA}" srcOrd="0" destOrd="0" presId="urn:microsoft.com/office/officeart/2005/8/layout/chevron2"/>
    <dgm:cxn modelId="{4391B9BD-0842-8B47-9BB8-B1BB9850C368}" type="presOf" srcId="{4C82353C-E40D-DB4F-B88F-75FC4FF3DCAE}" destId="{68FE8C23-BEAB-4F46-8E92-7CB55E63250A}" srcOrd="0" destOrd="0" presId="urn:microsoft.com/office/officeart/2005/8/layout/chevron2"/>
    <dgm:cxn modelId="{2BB5BCF7-E977-164F-8DD5-48370EA32BEE}" srcId="{94BC6C33-A6F2-0549-9162-BF3CF4B25F07}" destId="{05BC3F60-08E6-CA4C-9958-84FC9940538A}" srcOrd="1" destOrd="0" parTransId="{2E20905F-49D1-DC4F-A881-023E5E1E41B8}" sibTransId="{BEB78D64-4D15-9546-BE8B-7644EC0361D1}"/>
    <dgm:cxn modelId="{E0FA8946-CF1D-194F-81BB-45FD4BD6E87C}" type="presOf" srcId="{B7A06312-DA20-7946-888E-7816948B6083}" destId="{8E951C1D-67CD-5547-A71F-B880964A9585}" srcOrd="0" destOrd="0" presId="urn:microsoft.com/office/officeart/2005/8/layout/chevron2"/>
    <dgm:cxn modelId="{2BF09163-176A-5140-B05B-8F38748136AB}" srcId="{05BC3F60-08E6-CA4C-9958-84FC9940538A}" destId="{DFFFB3FC-15E0-504D-B917-95501818CCF8}" srcOrd="1" destOrd="0" parTransId="{506D3C6F-BAA4-2241-85D2-3FD8E924DE6B}" sibTransId="{CC104A10-CA3F-3541-AB9B-C918ECD7C151}"/>
    <dgm:cxn modelId="{34226E17-E681-2545-A792-829A263DF1A7}" srcId="{05BC3F60-08E6-CA4C-9958-84FC9940538A}" destId="{4C82353C-E40D-DB4F-B88F-75FC4FF3DCAE}" srcOrd="0" destOrd="0" parTransId="{34DFA664-8847-554C-8FEF-1C0AE7A37820}" sibTransId="{6C7F3045-B5DD-6F46-9678-60DD509D1378}"/>
    <dgm:cxn modelId="{3172EE99-7183-DD45-B825-D8E5984EBAB0}" srcId="{3AD549BD-8153-3B45-B3B3-53F37EE3EC02}" destId="{2F8AA5A6-9761-4244-A01C-8DBE9214617C}" srcOrd="0" destOrd="0" parTransId="{1F9DB9A4-F4D3-D74F-B8F2-436B33A0DA03}" sibTransId="{ECA00FE0-7B1D-C642-9414-25BD46E697CA}"/>
    <dgm:cxn modelId="{B0CE8065-7962-A74F-B9E0-0464BB30C2BC}" type="presParOf" srcId="{4F0C6CCD-886A-8745-8C1B-661AC5E247F2}" destId="{917A1181-7C94-4741-BD20-D903A841A372}" srcOrd="0" destOrd="0" presId="urn:microsoft.com/office/officeart/2005/8/layout/chevron2"/>
    <dgm:cxn modelId="{A39A52BC-9857-BC46-AEE7-4858948E854B}" type="presParOf" srcId="{917A1181-7C94-4741-BD20-D903A841A372}" destId="{8E951C1D-67CD-5547-A71F-B880964A9585}" srcOrd="0" destOrd="0" presId="urn:microsoft.com/office/officeart/2005/8/layout/chevron2"/>
    <dgm:cxn modelId="{87AB0920-689B-D64A-815F-8B2E4207E9FD}" type="presParOf" srcId="{917A1181-7C94-4741-BD20-D903A841A372}" destId="{8C30CF13-F537-5743-97EB-A6963A0BE8CC}" srcOrd="1" destOrd="0" presId="urn:microsoft.com/office/officeart/2005/8/layout/chevron2"/>
    <dgm:cxn modelId="{25FB355D-329C-8346-9381-CB9AC91A08BB}" type="presParOf" srcId="{4F0C6CCD-886A-8745-8C1B-661AC5E247F2}" destId="{87AE6EFC-515D-5944-BFE3-0B8B728191CB}" srcOrd="1" destOrd="0" presId="urn:microsoft.com/office/officeart/2005/8/layout/chevron2"/>
    <dgm:cxn modelId="{97DF0CF7-38E8-3148-891E-BEE18438F04B}" type="presParOf" srcId="{4F0C6CCD-886A-8745-8C1B-661AC5E247F2}" destId="{592B348D-57BD-1147-AEBE-17C7617D69E2}" srcOrd="2" destOrd="0" presId="urn:microsoft.com/office/officeart/2005/8/layout/chevron2"/>
    <dgm:cxn modelId="{95C6C5DD-0F14-4547-93CC-CC05703708DD}" type="presParOf" srcId="{592B348D-57BD-1147-AEBE-17C7617D69E2}" destId="{E8F89B51-0A38-714E-AFF6-F3F0CCFE114A}" srcOrd="0" destOrd="0" presId="urn:microsoft.com/office/officeart/2005/8/layout/chevron2"/>
    <dgm:cxn modelId="{6236DDA4-AB06-6643-A291-32B023EDCECA}" type="presParOf" srcId="{592B348D-57BD-1147-AEBE-17C7617D69E2}" destId="{68FE8C23-BEAB-4F46-8E92-7CB55E63250A}" srcOrd="1" destOrd="0" presId="urn:microsoft.com/office/officeart/2005/8/layout/chevron2"/>
    <dgm:cxn modelId="{5FC2AD5E-58F9-F74F-83C1-FC3BBC0EA51B}" type="presParOf" srcId="{4F0C6CCD-886A-8745-8C1B-661AC5E247F2}" destId="{2FC7A447-6A49-F147-88DF-22791237F65C}" srcOrd="3" destOrd="0" presId="urn:microsoft.com/office/officeart/2005/8/layout/chevron2"/>
    <dgm:cxn modelId="{4EF73148-98EB-C841-B62E-49C50BF7A409}" type="presParOf" srcId="{4F0C6CCD-886A-8745-8C1B-661AC5E247F2}" destId="{9BBB3DA0-5B77-7844-A0D1-3BD19FAD73D3}" srcOrd="4" destOrd="0" presId="urn:microsoft.com/office/officeart/2005/8/layout/chevron2"/>
    <dgm:cxn modelId="{277A5A76-FF86-1F44-AEBE-D5F1CEA3DC01}" type="presParOf" srcId="{9BBB3DA0-5B77-7844-A0D1-3BD19FAD73D3}" destId="{282F6C05-A384-2144-875F-DAB49B60BC4C}" srcOrd="0" destOrd="0" presId="urn:microsoft.com/office/officeart/2005/8/layout/chevron2"/>
    <dgm:cxn modelId="{4EBB2DD2-0D9B-4647-A027-03271EA7CE43}" type="presParOf" srcId="{9BBB3DA0-5B77-7844-A0D1-3BD19FAD73D3}" destId="{801A2B83-3F79-8949-9F49-C7941698CEEA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DD9E3C8-7C7F-E348-93C3-3C922CF6A1BB}">
      <dsp:nvSpPr>
        <dsp:cNvPr id="0" name=""/>
        <dsp:cNvSpPr/>
      </dsp:nvSpPr>
      <dsp:spPr>
        <a:xfrm rot="10800000">
          <a:off x="0" y="0"/>
          <a:ext cx="3225213" cy="508686"/>
        </a:xfrm>
        <a:prstGeom prst="trapezoid">
          <a:avLst>
            <a:gd name="adj" fmla="val 114543"/>
          </a:avLst>
        </a:prstGeom>
        <a:solidFill>
          <a:srgbClr val="C9F187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/>
            <a:t>Electrochemical Stability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i="1" kern="1200" dirty="0"/>
            <a:t>6 stable + 6 marginally stable</a:t>
          </a:r>
        </a:p>
      </dsp:txBody>
      <dsp:txXfrm rot="-10800000">
        <a:off x="564412" y="0"/>
        <a:ext cx="2096388" cy="508686"/>
      </dsp:txXfrm>
    </dsp:sp>
    <dsp:sp modelId="{355CA555-6574-0846-A7DD-8D7C4A917A12}">
      <dsp:nvSpPr>
        <dsp:cNvPr id="0" name=""/>
        <dsp:cNvSpPr/>
      </dsp:nvSpPr>
      <dsp:spPr>
        <a:xfrm rot="10800000">
          <a:off x="296444" y="508686"/>
          <a:ext cx="2632324" cy="486528"/>
        </a:xfrm>
        <a:prstGeom prst="trapezoid">
          <a:avLst>
            <a:gd name="adj" fmla="val 114543"/>
          </a:avLst>
        </a:prstGeom>
        <a:solidFill>
          <a:srgbClr val="76D5C9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/>
            <a:t>Chemical Decomposition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i="1" kern="1200" dirty="0"/>
            <a:t>5 stable </a:t>
          </a:r>
        </a:p>
      </dsp:txBody>
      <dsp:txXfrm rot="-10800000">
        <a:off x="757101" y="508686"/>
        <a:ext cx="1711010" cy="486528"/>
      </dsp:txXfrm>
    </dsp:sp>
    <dsp:sp modelId="{6D3CE5B7-2250-DD41-A13F-A2371585F8B0}">
      <dsp:nvSpPr>
        <dsp:cNvPr id="0" name=""/>
        <dsp:cNvSpPr/>
      </dsp:nvSpPr>
      <dsp:spPr>
        <a:xfrm rot="10800000">
          <a:off x="778561" y="995215"/>
          <a:ext cx="1668090" cy="412645"/>
        </a:xfrm>
        <a:prstGeom prst="trapezoid">
          <a:avLst>
            <a:gd name="adj" fmla="val 114543"/>
          </a:avLst>
        </a:prstGeom>
        <a:solidFill>
          <a:srgbClr val="A386CB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/>
            <a:t>Hydrolysis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i="1" kern="1200" dirty="0"/>
            <a:t>3 stable</a:t>
          </a:r>
        </a:p>
      </dsp:txBody>
      <dsp:txXfrm rot="-10800000">
        <a:off x="778561" y="995215"/>
        <a:ext cx="1668090" cy="41264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E951C1D-67CD-5547-A71F-B880964A9585}">
      <dsp:nvSpPr>
        <dsp:cNvPr id="0" name=""/>
        <dsp:cNvSpPr/>
      </dsp:nvSpPr>
      <dsp:spPr>
        <a:xfrm rot="5400000">
          <a:off x="-106868" y="107552"/>
          <a:ext cx="712457" cy="498720"/>
        </a:xfrm>
        <a:prstGeom prst="chevron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/>
            <a:t> </a:t>
          </a:r>
        </a:p>
      </dsp:txBody>
      <dsp:txXfrm rot="-5400000">
        <a:off x="1" y="250043"/>
        <a:ext cx="498720" cy="213737"/>
      </dsp:txXfrm>
    </dsp:sp>
    <dsp:sp modelId="{8C30CF13-F537-5743-97EB-A6963A0BE8CC}">
      <dsp:nvSpPr>
        <dsp:cNvPr id="0" name=""/>
        <dsp:cNvSpPr/>
      </dsp:nvSpPr>
      <dsp:spPr>
        <a:xfrm rot="5400000">
          <a:off x="1356759" y="-857355"/>
          <a:ext cx="463097" cy="2179176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8232" tIns="6985" rIns="6985" bIns="6985" numCol="1" spcCol="1270" anchor="ctr" anchorCtr="0">
          <a:noAutofit/>
        </a:bodyPr>
        <a:lstStyle/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100" kern="1200" dirty="0">
              <a:solidFill>
                <a:schemeClr val="accent4"/>
              </a:solidFill>
              <a:latin typeface="Arial Black"/>
              <a:cs typeface="Arial Black"/>
            </a:rPr>
            <a:t>14,615 New structures </a:t>
          </a:r>
        </a:p>
      </dsp:txBody>
      <dsp:txXfrm rot="-5400000">
        <a:off x="498720" y="23291"/>
        <a:ext cx="2156569" cy="417883"/>
      </dsp:txXfrm>
    </dsp:sp>
    <dsp:sp modelId="{E8F89B51-0A38-714E-AFF6-F3F0CCFE114A}">
      <dsp:nvSpPr>
        <dsp:cNvPr id="0" name=""/>
        <dsp:cNvSpPr/>
      </dsp:nvSpPr>
      <dsp:spPr>
        <a:xfrm rot="5400000">
          <a:off x="-106868" y="699348"/>
          <a:ext cx="712457" cy="498720"/>
        </a:xfrm>
        <a:prstGeom prst="chevron">
          <a:avLst/>
        </a:prstGeom>
        <a:gradFill rotWithShape="0">
          <a:gsLst>
            <a:gs pos="0">
              <a:schemeClr val="accent4">
                <a:hueOff val="-2232385"/>
                <a:satOff val="13449"/>
                <a:lumOff val="1078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4">
                <a:hueOff val="-2232385"/>
                <a:satOff val="13449"/>
                <a:lumOff val="1078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 w="9525" cap="flat" cmpd="sng" algn="ctr">
          <a:solidFill>
            <a:schemeClr val="accent4">
              <a:hueOff val="-2232385"/>
              <a:satOff val="13449"/>
              <a:lumOff val="1078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/>
            <a:t> </a:t>
          </a:r>
        </a:p>
      </dsp:txBody>
      <dsp:txXfrm rot="-5400000">
        <a:off x="1" y="841839"/>
        <a:ext cx="498720" cy="213737"/>
      </dsp:txXfrm>
    </dsp:sp>
    <dsp:sp modelId="{68FE8C23-BEAB-4F46-8E92-7CB55E63250A}">
      <dsp:nvSpPr>
        <dsp:cNvPr id="0" name=""/>
        <dsp:cNvSpPr/>
      </dsp:nvSpPr>
      <dsp:spPr>
        <a:xfrm rot="5400000">
          <a:off x="1356759" y="-265559"/>
          <a:ext cx="463097" cy="2179176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hueOff val="-2232385"/>
              <a:satOff val="13449"/>
              <a:lumOff val="1078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8232" tIns="6985" rIns="6985" bIns="6985" numCol="1" spcCol="1270" anchor="ctr" anchorCtr="0">
          <a:noAutofit/>
        </a:bodyPr>
        <a:lstStyle/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100" kern="1200" dirty="0">
              <a:solidFill>
                <a:srgbClr val="6676CF"/>
              </a:solidFill>
              <a:latin typeface="Arial Black"/>
              <a:cs typeface="Arial Black"/>
            </a:rPr>
            <a:t>15,789 VASP runs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altLang="zh-CN" sz="1100" kern="1200" dirty="0">
              <a:solidFill>
                <a:srgbClr val="6676CF"/>
              </a:solidFill>
              <a:latin typeface="Arial Black"/>
              <a:cs typeface="Arial Black"/>
            </a:rPr>
            <a:t>2+</a:t>
          </a:r>
          <a:r>
            <a:rPr lang="zh-CN" altLang="en-US" sz="1100" kern="1200" dirty="0">
              <a:solidFill>
                <a:srgbClr val="6676CF"/>
              </a:solidFill>
              <a:latin typeface="Arial Black"/>
              <a:cs typeface="Arial Black"/>
            </a:rPr>
            <a:t> </a:t>
          </a:r>
          <a:r>
            <a:rPr lang="en-US" altLang="zh-CN" sz="1100" kern="1200" dirty="0">
              <a:solidFill>
                <a:srgbClr val="6676CF"/>
              </a:solidFill>
              <a:latin typeface="Arial Black"/>
              <a:cs typeface="Arial Black"/>
            </a:rPr>
            <a:t>Million CPU hours</a:t>
          </a:r>
          <a:endParaRPr lang="en-US" sz="1100" kern="1200" dirty="0">
            <a:solidFill>
              <a:srgbClr val="6676CF"/>
            </a:solidFill>
            <a:latin typeface="Arial Black"/>
            <a:cs typeface="Arial Black"/>
          </a:endParaRPr>
        </a:p>
      </dsp:txBody>
      <dsp:txXfrm rot="-5400000">
        <a:off x="498720" y="615087"/>
        <a:ext cx="2156569" cy="417883"/>
      </dsp:txXfrm>
    </dsp:sp>
    <dsp:sp modelId="{282F6C05-A384-2144-875F-DAB49B60BC4C}">
      <dsp:nvSpPr>
        <dsp:cNvPr id="0" name=""/>
        <dsp:cNvSpPr/>
      </dsp:nvSpPr>
      <dsp:spPr>
        <a:xfrm rot="5400000">
          <a:off x="-106868" y="1291143"/>
          <a:ext cx="712457" cy="498720"/>
        </a:xfrm>
        <a:prstGeom prst="chevron">
          <a:avLst/>
        </a:prstGeom>
        <a:gradFill rotWithShape="0">
          <a:gsLst>
            <a:gs pos="0">
              <a:schemeClr val="accent4">
                <a:hueOff val="-4464770"/>
                <a:satOff val="26899"/>
                <a:lumOff val="2156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4">
                <a:hueOff val="-4464770"/>
                <a:satOff val="26899"/>
                <a:lumOff val="2156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 w="9525" cap="flat" cmpd="sng" algn="ctr">
          <a:solidFill>
            <a:schemeClr val="accent4">
              <a:hueOff val="-4464770"/>
              <a:satOff val="26899"/>
              <a:lumOff val="2156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/>
            <a:t> </a:t>
          </a:r>
        </a:p>
      </dsp:txBody>
      <dsp:txXfrm rot="-5400000">
        <a:off x="1" y="1433634"/>
        <a:ext cx="498720" cy="213737"/>
      </dsp:txXfrm>
    </dsp:sp>
    <dsp:sp modelId="{801A2B83-3F79-8949-9F49-C7941698CEEA}">
      <dsp:nvSpPr>
        <dsp:cNvPr id="0" name=""/>
        <dsp:cNvSpPr/>
      </dsp:nvSpPr>
      <dsp:spPr>
        <a:xfrm rot="5400000">
          <a:off x="1356759" y="326235"/>
          <a:ext cx="463097" cy="2179176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hueOff val="-4464770"/>
              <a:satOff val="26899"/>
              <a:lumOff val="2156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8232" tIns="6985" rIns="6985" bIns="6985" numCol="1" spcCol="1270" anchor="ctr" anchorCtr="0">
          <a:noAutofit/>
        </a:bodyPr>
        <a:lstStyle/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100" kern="1200" dirty="0">
              <a:solidFill>
                <a:srgbClr val="64D0E8"/>
              </a:solidFill>
              <a:latin typeface="Arial Black"/>
              <a:cs typeface="Arial Black"/>
            </a:rPr>
            <a:t>10,119 calculations</a:t>
          </a:r>
        </a:p>
      </dsp:txBody>
      <dsp:txXfrm rot="-5400000">
        <a:off x="498720" y="1206882"/>
        <a:ext cx="2156569" cy="41788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yramid3">
  <dgm:title val=""/>
  <dgm:desc val=""/>
  <dgm:catLst>
    <dgm:cat type="pyramid" pri="2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pyra">
          <dgm:param type="linDir" val="fromT"/>
          <dgm:param type="txDir" val="fromT"/>
          <dgm:param type="pyraAcctPos" val="aft"/>
          <dgm:param type="pyraAcctTxMar" val="step"/>
          <dgm:param type="pyraAcctBkgdNode" val="acctBkgd"/>
          <dgm:param type="pyraAcctTxNode" val="acctTx"/>
          <dgm:param type="pyraLvlNode" val="level"/>
        </dgm:alg>
      </dgm:if>
      <dgm:else name="Name3">
        <dgm:alg type="pyra">
          <dgm:param type="linDir" val="fromT"/>
          <dgm:param type="txDir" val="fromT"/>
          <dgm:param type="pyraAcctPos" val="bef"/>
          <dgm:param type="pyraAcctTxMar" val="step"/>
          <dgm:param type="pyraAcctBkgdNode" val="acctBkgd"/>
          <dgm:param type="pyraAcctTxNode" val="acctTx"/>
          <dgm:param type="pyraLvlNode" val="level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ptType="all node" func="maxDepth" op="gte" val="2">
        <dgm:constrLst>
          <dgm:constr type="primFontSz" for="des" forName="levelTx" op="equ"/>
          <dgm:constr type="secFontSz" for="des" forName="acctTx" op="equ"/>
          <dgm:constr type="pyraAcctRatio" val="0.32"/>
        </dgm:constrLst>
      </dgm:if>
      <dgm:else name="Name6">
        <dgm:constrLst>
          <dgm:constr type="primFontSz" for="des" forName="levelTx" op="equ"/>
          <dgm:constr type="secFontSz" for="des" forName="acctTx" op="equ"/>
          <dgm:constr type="pyraAcctRatio"/>
        </dgm:constrLst>
      </dgm:else>
    </dgm:choose>
    <dgm:ruleLst/>
    <dgm:forEach name="Name7" axis="ch" ptType="node">
      <dgm:layoutNode name="Name8">
        <dgm:alg type="composite">
          <dgm:param type="horzAlign" val="none"/>
        </dgm:alg>
        <dgm:shape xmlns:r="http://schemas.openxmlformats.org/officeDocument/2006/relationships" r:blip="">
          <dgm:adjLst/>
        </dgm:shape>
        <dgm:presOf/>
        <dgm:choose name="Name9">
          <dgm:if name="Name10" axis="self" ptType="node" func="revPos" op="equ" val="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/>
              <dgm:constr type="h" for="ch" forName="levelTx" refType="h" refFor="ch" refForName="level"/>
            </dgm:constrLst>
          </dgm:if>
          <dgm:else name="Name1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 fact="0.65"/>
              <dgm:constr type="h" for="ch" forName="levelTx" refType="h" refFor="ch" refForName="level"/>
            </dgm:constrLst>
          </dgm:else>
        </dgm:choose>
        <dgm:ruleLst/>
        <dgm:choose name="Name12">
          <dgm:if name="Name13" axis="ch" ptType="node" func="cnt" op="gte" val="1">
            <dgm:layoutNode name="acctBkgd" styleLbl="alignAcc1">
              <dgm:alg type="sp"/>
              <dgm:shape xmlns:r="http://schemas.openxmlformats.org/officeDocument/2006/relationships" type="nonIsoscelesTrapezoid" r:blip="">
                <dgm:adjLst/>
              </dgm:shape>
              <dgm:presOf axis="des" ptType="node"/>
              <dgm:constrLst/>
              <dgm:ruleLst/>
            </dgm:layoutNode>
            <dgm:layoutNode name="acctTx" styleLbl="alignAcc1">
              <dgm:varLst>
                <dgm:bulletEnabled val="1"/>
              </dgm:varLst>
              <dgm:alg type="tx">
                <dgm:param type="stBulletLvl" val="1"/>
                <dgm:param type="txAnchorVertCh" val="t"/>
              </dgm:alg>
              <dgm:shape xmlns:r="http://schemas.openxmlformats.org/officeDocument/2006/relationships" type="nonIsoscelesTrapezoid" r:blip="" hideGeom="1">
                <dgm:adjLst/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3"/>
                <dgm:constr type="bMarg" refType="secFontSz" fact="0.3"/>
                <dgm:constr type="lMarg" refType="secFontSz" fact="0.3"/>
                <dgm:constr type="rMarg" refType="secFontSz" fact="0.3"/>
              </dgm:constrLst>
              <dgm:ruleLst>
                <dgm:rule type="secFontSz" val="5" fact="NaN" max="NaN"/>
              </dgm:ruleLst>
            </dgm:layoutNode>
          </dgm:if>
          <dgm:else name="Name14"/>
        </dgm:choose>
        <dgm:layoutNode name="level">
          <dgm:varLst>
            <dgm:chMax val="1"/>
            <dgm:bulletEnabled val="1"/>
          </dgm:varLst>
          <dgm:alg type="sp"/>
          <dgm:shape xmlns:r="http://schemas.openxmlformats.org/officeDocument/2006/relationships" type="trapezoid" r:blip="">
            <dgm:adjLst/>
          </dgm:shape>
          <dgm:presOf axis="self"/>
          <dgm:constrLst>
            <dgm:constr type="h" val="500"/>
            <dgm:constr type="w" val="1"/>
          </dgm:constrLst>
          <dgm:ruleLst/>
        </dgm:layoutNode>
        <dgm:layoutNode name="levelTx" styleLbl="revTx">
          <dgm:varLst>
            <dgm:chMax val="1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2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180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180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8202741-9EE5-8A4F-88DE-602C62CAED31}" type="datetimeFigureOut">
              <a:rPr lang="en-US" smtClean="0"/>
              <a:t>6/10/2016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772669"/>
            <a:ext cx="3037840" cy="46180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772669"/>
            <a:ext cx="3037840" cy="46180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90AF48B-08C4-3C41-B0E7-FAB700208E6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706426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180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180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6C0F17E-DC39-B047-89AE-BEAAC7E040E8}" type="datetimeFigureOut">
              <a:rPr lang="en-US" smtClean="0"/>
              <a:t>6/10/2016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95388" y="692150"/>
            <a:ext cx="4619625" cy="34639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387136"/>
            <a:ext cx="5608320" cy="415623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772669"/>
            <a:ext cx="3037840" cy="46180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772669"/>
            <a:ext cx="3037840" cy="46180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D86EC45-ED0C-9640-A6EF-774B0FB23BA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390911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3D6A6C-196A-D04D-83C7-B062253EC6C1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84803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A34599-58EE-8440-AA8E-475EE5A17A95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26685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A34599-58EE-8440-AA8E-475EE5A17A95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32971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A34599-58EE-8440-AA8E-475EE5A17A95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75937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D9589D-23E7-AC42-87B4-CFDA92CC193A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832742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86EC45-ED0C-9640-A6EF-774B0FB23BA8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2224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45290" y="2492510"/>
            <a:ext cx="7772400" cy="1470025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31090" y="4637392"/>
            <a:ext cx="6400800" cy="420991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87246B-43A5-C746-A5D1-95A69D7D69DB}" type="datetime1">
              <a:rPr lang="en-US" smtClean="0"/>
              <a:t>6/10/2016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May contain trade secrets or commercial or financial information that is privileged or confidential and exempt from public disclosure.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F76E7-C628-B140-8644-8813A1FF0F21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7" name="Picture 6" descr="JCESR_logo_tagline.pn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7489" y="372533"/>
            <a:ext cx="2844062" cy="1839674"/>
          </a:xfrm>
          <a:prstGeom prst="rect">
            <a:avLst/>
          </a:prstGeom>
        </p:spPr>
      </p:pic>
      <p:cxnSp>
        <p:nvCxnSpPr>
          <p:cNvPr id="8" name="Straight Connector 7"/>
          <p:cNvCxnSpPr/>
          <p:nvPr userDrawn="1"/>
        </p:nvCxnSpPr>
        <p:spPr>
          <a:xfrm flipH="1">
            <a:off x="457200" y="6393234"/>
            <a:ext cx="8340172" cy="50034"/>
          </a:xfrm>
          <a:prstGeom prst="line">
            <a:avLst/>
          </a:prstGeom>
          <a:ln w="6350" cmpd="sng">
            <a:solidFill>
              <a:srgbClr val="1D3C8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Rectangle 8"/>
          <p:cNvSpPr/>
          <p:nvPr userDrawn="1"/>
        </p:nvSpPr>
        <p:spPr>
          <a:xfrm>
            <a:off x="457200" y="0"/>
            <a:ext cx="8340172" cy="160867"/>
          </a:xfrm>
          <a:prstGeom prst="rect">
            <a:avLst/>
          </a:prstGeom>
          <a:solidFill>
            <a:srgbClr val="1D3D8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extBox 9"/>
          <p:cNvSpPr txBox="1"/>
          <p:nvPr userDrawn="1"/>
        </p:nvSpPr>
        <p:spPr>
          <a:xfrm>
            <a:off x="3148581" y="864455"/>
            <a:ext cx="5794419" cy="9340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3140"/>
              </a:lnSpc>
            </a:pPr>
            <a:r>
              <a:rPr lang="en-US" sz="3200" b="1" cap="small" spc="180" dirty="0">
                <a:solidFill>
                  <a:srgbClr val="000080"/>
                </a:solidFill>
                <a:latin typeface="Avenir Black"/>
                <a:cs typeface="Avenir Black"/>
              </a:rPr>
              <a:t>Joint Center for </a:t>
            </a:r>
          </a:p>
          <a:p>
            <a:pPr>
              <a:lnSpc>
                <a:spcPts val="3340"/>
              </a:lnSpc>
            </a:pPr>
            <a:r>
              <a:rPr lang="en-US" sz="500" b="1" cap="small" spc="180" dirty="0">
                <a:solidFill>
                  <a:srgbClr val="000080"/>
                </a:solidFill>
                <a:latin typeface="Avenir Black"/>
                <a:cs typeface="Avenir Black"/>
              </a:rPr>
              <a:t> </a:t>
            </a:r>
            <a:r>
              <a:rPr lang="en-US" sz="3200" b="1" cap="small" spc="180" dirty="0">
                <a:solidFill>
                  <a:srgbClr val="000080"/>
                </a:solidFill>
                <a:latin typeface="Avenir Black"/>
                <a:cs typeface="Avenir Black"/>
              </a:rPr>
              <a:t>Energy Storage Research</a:t>
            </a:r>
          </a:p>
        </p:txBody>
      </p:sp>
    </p:spTree>
    <p:extLst>
      <p:ext uri="{BB962C8B-B14F-4D97-AF65-F5344CB8AC3E}">
        <p14:creationId xmlns:p14="http://schemas.microsoft.com/office/powerpoint/2010/main" val="23225717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74AC39-D1EE-6F45-9B36-1A3648D0BC8F}" type="datetime1">
              <a:rPr lang="en-US" smtClean="0"/>
              <a:t>6/10/2016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May contain trade secrets or commercial or financial information that is privileged or confidential and exempt from public disclosure.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F76E7-C628-B140-8644-8813A1FF0F2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58089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D3A598-8E4A-1E49-8697-92455B3CCE74}" type="datetime1">
              <a:rPr lang="en-US" smtClean="0"/>
              <a:t>6/10/2016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May contain trade secrets or commercial or financial information that is privileged or confidential and exempt from public disclosure.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F76E7-C628-B140-8644-8813A1FF0F2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62729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676081-7192-0340-B3CE-2E996B4ECF40}" type="datetime1">
              <a:rPr lang="en-US" smtClean="0"/>
              <a:t>6/10/2016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May contain trade secrets or commercial or financial information that is privileged or confidential and exempt from public disclosure.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F76E7-C628-B140-8644-8813A1FF0F2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8984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AD1825-7AF8-5740-AFE8-E81A3AFDA647}" type="datetime1">
              <a:rPr lang="en-US" smtClean="0"/>
              <a:t>6/10/2016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May contain trade secrets or commercial or financial information that is privileged or confidential and exempt from public disclosure.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F76E7-C628-B140-8644-8813A1FF0F2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86216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BA9643-4376-2445-9AEC-C6D3C18AC52D}" type="datetime1">
              <a:rPr lang="en-US" smtClean="0"/>
              <a:t>6/10/2016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May contain trade secrets or commercial or financial information that is privileged or confidential and exempt from public disclosure.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F76E7-C628-B140-8644-8813A1FF0F2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90423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D4AAC7-39F1-8541-ADFE-E26518C5776E}" type="datetime1">
              <a:rPr lang="en-US" smtClean="0"/>
              <a:t>6/10/2016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May contain trade secrets or commercial or financial information that is privileged or confidential and exempt from public disclosure. 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F76E7-C628-B140-8644-8813A1FF0F2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39124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7FF1B9-D8EE-1C4B-A90A-91796852FD24}" type="datetime1">
              <a:rPr lang="en-US" smtClean="0"/>
              <a:t>6/10/2016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May contain trade secrets or commercial or financial information that is privileged or confidential and exempt from public disclosure.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F76E7-C628-B140-8644-8813A1FF0F2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94426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218113-89B5-6A48-AD83-325812F49BC4}" type="datetime1">
              <a:rPr lang="en-US" smtClean="0"/>
              <a:t>6/10/2016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May contain trade secrets or commercial or financial information that is privileged or confidential and exempt from public disclosure.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F76E7-C628-B140-8644-8813A1FF0F2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30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D8472D-0F45-2E4F-B099-9875E96F4096}" type="datetime1">
              <a:rPr lang="en-US" smtClean="0"/>
              <a:t>6/10/2016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May contain trade secrets or commercial or financial information that is privileged or confidential and exempt from public disclosure.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F76E7-C628-B140-8644-8813A1FF0F2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03494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45142C-BF69-7A49-BCCD-E968B3877150}" type="datetime1">
              <a:rPr lang="en-US" smtClean="0"/>
              <a:t>6/10/2016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May contain trade secrets or commercial or financial information that is privileged or confidential and exempt from public disclosure.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F76E7-C628-B140-8644-8813A1FF0F2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68016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57532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57009"/>
            <a:ext cx="8229600" cy="452596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322192" y="6495115"/>
            <a:ext cx="2133600" cy="271165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900">
                <a:solidFill>
                  <a:srgbClr val="000000"/>
                </a:solidFill>
              </a:defRPr>
            </a:lvl1pPr>
          </a:lstStyle>
          <a:p>
            <a:fld id="{0FDB5A40-63DD-9E40-A5FA-497D6B4BD41D}" type="datetime1">
              <a:rPr lang="en-US" smtClean="0"/>
              <a:t>6/10/2016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322191" y="6089897"/>
            <a:ext cx="6497765" cy="365125"/>
          </a:xfrm>
          <a:prstGeom prst="rect">
            <a:avLst/>
          </a:prstGeom>
        </p:spPr>
        <p:txBody>
          <a:bodyPr vert="horz" lIns="0" tIns="0" rIns="0" bIns="45720" rtlCol="0" anchor="b" anchorCtr="0"/>
          <a:lstStyle>
            <a:lvl1pPr algn="l">
              <a:defRPr sz="900">
                <a:solidFill>
                  <a:srgbClr val="000000"/>
                </a:solidFill>
              </a:defRPr>
            </a:lvl1pPr>
          </a:lstStyle>
          <a:p>
            <a:r>
              <a:rPr lang="en-US" dirty="0"/>
              <a:t>May contain trade secrets or commercial or financial information that is privileged or confidential and exempt from public disclosure.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16374" y="6260705"/>
            <a:ext cx="34263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rgbClr val="1D3C81"/>
                </a:solidFill>
              </a:defRPr>
            </a:lvl1pPr>
          </a:lstStyle>
          <a:p>
            <a:fld id="{F17F76E7-C628-B140-8644-8813A1FF0F21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 flipH="1">
            <a:off x="1322192" y="6443268"/>
            <a:ext cx="7094182" cy="23623"/>
          </a:xfrm>
          <a:prstGeom prst="line">
            <a:avLst/>
          </a:prstGeom>
          <a:ln w="6350" cmpd="sng">
            <a:solidFill>
              <a:srgbClr val="1D3C8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Rectangle 7"/>
          <p:cNvSpPr/>
          <p:nvPr/>
        </p:nvSpPr>
        <p:spPr>
          <a:xfrm>
            <a:off x="457200" y="0"/>
            <a:ext cx="8340172" cy="160867"/>
          </a:xfrm>
          <a:prstGeom prst="rect">
            <a:avLst/>
          </a:prstGeom>
          <a:solidFill>
            <a:srgbClr val="1D3D8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 descr="JCESR_logo.png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24" y="6089897"/>
            <a:ext cx="1029971" cy="742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79360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l" defTabSz="457200" rtl="0" eaLnBrk="1" latinLnBrk="0" hangingPunct="1">
        <a:spcBef>
          <a:spcPct val="0"/>
        </a:spcBef>
        <a:buNone/>
        <a:defRPr sz="3200" kern="1200">
          <a:solidFill>
            <a:srgbClr val="1D3C81"/>
          </a:solidFill>
          <a:latin typeface="+mj-lt"/>
          <a:ea typeface="+mj-ea"/>
          <a:cs typeface="+mj-cs"/>
        </a:defRPr>
      </a:lvl1pPr>
    </p:titleStyle>
    <p:bodyStyle>
      <a:lvl1pPr marL="227013" indent="-227013" algn="l" defTabSz="457200" rtl="0" eaLnBrk="1" latinLnBrk="0" hangingPunct="1">
        <a:spcBef>
          <a:spcPct val="20000"/>
        </a:spcBef>
        <a:buClr>
          <a:srgbClr val="1D3C81"/>
        </a:buClr>
        <a:buSzPct val="100000"/>
        <a:buFont typeface="Wingdings" charset="2"/>
        <a:buChar char="§"/>
        <a:tabLst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627063" indent="-287338" algn="l" defTabSz="457200" rtl="0" eaLnBrk="1" latinLnBrk="0" hangingPunct="1">
        <a:spcBef>
          <a:spcPct val="20000"/>
        </a:spcBef>
        <a:buClr>
          <a:srgbClr val="1D3C81"/>
        </a:buClr>
        <a:buSzPct val="80000"/>
        <a:buFont typeface="Wingdings" charset="2"/>
        <a:buChar char="−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00100" indent="-227013" algn="l" defTabSz="457200" rtl="0" eaLnBrk="1" latinLnBrk="0" hangingPunct="1">
        <a:spcBef>
          <a:spcPct val="20000"/>
        </a:spcBef>
        <a:buClr>
          <a:srgbClr val="1D3C81"/>
        </a:buClr>
        <a:buFont typeface="Lucida Grande"/>
        <a:buChar char="●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973138" indent="-173038" algn="l" defTabSz="457200" rtl="0" eaLnBrk="1" latinLnBrk="0" hangingPunct="1">
        <a:spcBef>
          <a:spcPct val="20000"/>
        </a:spcBef>
        <a:buClr>
          <a:srgbClr val="1D3C81"/>
        </a:buClr>
        <a:buFont typeface="Arial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146175" indent="-173038" algn="l" defTabSz="457200" rtl="0" eaLnBrk="1" latinLnBrk="0" hangingPunct="1">
        <a:spcBef>
          <a:spcPct val="20000"/>
        </a:spcBef>
        <a:buClr>
          <a:srgbClr val="1D3C81"/>
        </a:buClr>
        <a:buFont typeface="Wingdings" charset="2"/>
        <a:buChar char="§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tiff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t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jpeg"/><Relationship Id="rId4" Type="http://schemas.openxmlformats.org/officeDocument/2006/relationships/image" Target="../media/image3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41.tiff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43.png"/><Relationship Id="rId4" Type="http://schemas.openxmlformats.org/officeDocument/2006/relationships/image" Target="../media/image42.em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diagramLayout" Target="../diagrams/layout1.xml"/><Relationship Id="rId7" Type="http://schemas.openxmlformats.org/officeDocument/2006/relationships/image" Target="../media/image44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11" Type="http://schemas.openxmlformats.org/officeDocument/2006/relationships/image" Target="../media/image48.jpeg"/><Relationship Id="rId5" Type="http://schemas.openxmlformats.org/officeDocument/2006/relationships/diagramColors" Target="../diagrams/colors1.xml"/><Relationship Id="rId10" Type="http://schemas.openxmlformats.org/officeDocument/2006/relationships/image" Target="../media/image47.png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4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diagramLayout" Target="../diagrams/layout2.xml"/><Relationship Id="rId7" Type="http://schemas.openxmlformats.org/officeDocument/2006/relationships/image" Target="../media/image49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10" Type="http://schemas.openxmlformats.org/officeDocument/2006/relationships/image" Target="../media/image52.png"/><Relationship Id="rId4" Type="http://schemas.openxmlformats.org/officeDocument/2006/relationships/diagramQuickStyle" Target="../diagrams/quickStyle2.xml"/><Relationship Id="rId9" Type="http://schemas.openxmlformats.org/officeDocument/2006/relationships/image" Target="../media/image5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3.png"/><Relationship Id="rId4" Type="http://schemas.openxmlformats.org/officeDocument/2006/relationships/image" Target="../media/image2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tiff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6.tif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0.tif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4.emf"/><Relationship Id="rId4" Type="http://schemas.openxmlformats.org/officeDocument/2006/relationships/image" Target="../media/image63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jpeg"/><Relationship Id="rId3" Type="http://schemas.openxmlformats.org/officeDocument/2006/relationships/image" Target="../media/image65.png"/><Relationship Id="rId7" Type="http://schemas.openxmlformats.org/officeDocument/2006/relationships/image" Target="../media/image6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jpeg"/><Relationship Id="rId5" Type="http://schemas.openxmlformats.org/officeDocument/2006/relationships/image" Target="../media/image67.jpeg"/><Relationship Id="rId4" Type="http://schemas.openxmlformats.org/officeDocument/2006/relationships/image" Target="../media/image6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7" Type="http://schemas.openxmlformats.org/officeDocument/2006/relationships/image" Target="../media/image76.gif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emf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7" Type="http://schemas.openxmlformats.org/officeDocument/2006/relationships/image" Target="../media/image8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0.png"/><Relationship Id="rId5" Type="http://schemas.openxmlformats.org/officeDocument/2006/relationships/image" Target="../media/image79.png"/><Relationship Id="rId4" Type="http://schemas.openxmlformats.org/officeDocument/2006/relationships/image" Target="../media/image78.tiff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3" Type="http://schemas.openxmlformats.org/officeDocument/2006/relationships/image" Target="../media/image83.png"/><Relationship Id="rId7" Type="http://schemas.openxmlformats.org/officeDocument/2006/relationships/image" Target="../media/image74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75.emf"/><Relationship Id="rId11" Type="http://schemas.openxmlformats.org/officeDocument/2006/relationships/image" Target="../media/image87.jpeg"/><Relationship Id="rId5" Type="http://schemas.openxmlformats.org/officeDocument/2006/relationships/image" Target="../media/image85.png"/><Relationship Id="rId10" Type="http://schemas.openxmlformats.org/officeDocument/2006/relationships/image" Target="../media/image82.wmf"/><Relationship Id="rId4" Type="http://schemas.openxmlformats.org/officeDocument/2006/relationships/image" Target="../media/image84.jpeg"/><Relationship Id="rId9" Type="http://schemas.openxmlformats.org/officeDocument/2006/relationships/oleObject" Target="../embeddings/oleObject1.bin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7" Type="http://schemas.openxmlformats.org/officeDocument/2006/relationships/image" Target="../media/image88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22.jpeg"/><Relationship Id="rId4" Type="http://schemas.openxmlformats.org/officeDocument/2006/relationships/image" Target="../media/image2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g"/><Relationship Id="rId2" Type="http://schemas.openxmlformats.org/officeDocument/2006/relationships/image" Target="../media/image89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watch?v=itgiyFc5t-g" TargetMode="External"/><Relationship Id="rId3" Type="http://schemas.openxmlformats.org/officeDocument/2006/relationships/hyperlink" Target="http://www.forbes.com/forbes/welcome/" TargetMode="External"/><Relationship Id="rId7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www.nature.com/nature/journal/v526/n7575_supp/full/526S93a.html" TargetMode="External"/><Relationship Id="rId5" Type="http://schemas.openxmlformats.org/officeDocument/2006/relationships/hyperlink" Target="http://www.nature.com/nature/journal/v526/n7575_supp/full/526S92a.html" TargetMode="External"/><Relationship Id="rId4" Type="http://schemas.openxmlformats.org/officeDocument/2006/relationships/hyperlink" Target="http://www.nature.com/articles/nenergy201520" TargetMode="Externa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6.jpg"/><Relationship Id="rId4" Type="http://schemas.openxmlformats.org/officeDocument/2006/relationships/image" Target="../media/image95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tiff"/><Relationship Id="rId2" Type="http://schemas.openxmlformats.org/officeDocument/2006/relationships/image" Target="../media/image97.tif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0.tiff"/><Relationship Id="rId4" Type="http://schemas.openxmlformats.org/officeDocument/2006/relationships/image" Target="../media/image99.tiff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hyperlink" Target="https://www.youtube.com/watch?v=wEzsKJwYjDQ" TargetMode="External"/><Relationship Id="rId3" Type="http://schemas.microsoft.com/office/2007/relationships/hdphoto" Target="../media/hdphoto1.wdp"/><Relationship Id="rId7" Type="http://schemas.openxmlformats.org/officeDocument/2006/relationships/image" Target="../media/image10.png"/><Relationship Id="rId12" Type="http://schemas.openxmlformats.org/officeDocument/2006/relationships/image" Target="../media/image15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Relationship Id="rId1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jpeg"/><Relationship Id="rId5" Type="http://schemas.openxmlformats.org/officeDocument/2006/relationships/image" Target="../media/image21.png"/><Relationship Id="rId4" Type="http://schemas.openxmlformats.org/officeDocument/2006/relationships/image" Target="../media/image20.jpe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microsoft.com/office/2007/relationships/hdphoto" Target="../media/hdphoto4.wdp"/><Relationship Id="rId5" Type="http://schemas.microsoft.com/office/2007/relationships/hdphoto" Target="../media/hdphoto3.wdp"/><Relationship Id="rId4" Type="http://schemas.openxmlformats.org/officeDocument/2006/relationships/image" Target="../media/image2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jpeg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183649" y="2252124"/>
            <a:ext cx="7138886" cy="39408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0080"/>
                </a:solidFill>
              </a:rPr>
              <a:t>JCESR: Next Generation Energy Storage  </a:t>
            </a:r>
          </a:p>
          <a:p>
            <a:pPr algn="ctr"/>
            <a:endParaRPr lang="en-US" dirty="0">
              <a:solidFill>
                <a:srgbClr val="000080"/>
              </a:solidFill>
            </a:endParaRPr>
          </a:p>
          <a:p>
            <a:pPr algn="ctr">
              <a:spcAft>
                <a:spcPts val="600"/>
              </a:spcAft>
            </a:pPr>
            <a:r>
              <a:rPr lang="en-US" sz="2000" dirty="0">
                <a:solidFill>
                  <a:srgbClr val="000080"/>
                </a:solidFill>
              </a:rPr>
              <a:t>George Crabtree</a:t>
            </a:r>
          </a:p>
          <a:p>
            <a:pPr algn="ctr"/>
            <a:r>
              <a:rPr lang="en-US" sz="1400" dirty="0">
                <a:solidFill>
                  <a:srgbClr val="000080"/>
                </a:solidFill>
              </a:rPr>
              <a:t>Director, JCESR</a:t>
            </a:r>
          </a:p>
          <a:p>
            <a:pPr algn="ctr"/>
            <a:r>
              <a:rPr lang="en-US" sz="1200" dirty="0">
                <a:solidFill>
                  <a:srgbClr val="000080"/>
                </a:solidFill>
              </a:rPr>
              <a:t>Argonne National Laboratory</a:t>
            </a:r>
          </a:p>
          <a:p>
            <a:pPr algn="ctr"/>
            <a:r>
              <a:rPr lang="en-US" sz="1200" dirty="0">
                <a:solidFill>
                  <a:srgbClr val="000080"/>
                </a:solidFill>
              </a:rPr>
              <a:t>University of Illinois at Chicago</a:t>
            </a:r>
          </a:p>
          <a:p>
            <a:pPr algn="ctr"/>
            <a:endParaRPr lang="en-US" sz="1200" dirty="0">
              <a:solidFill>
                <a:srgbClr val="000080"/>
              </a:solidFill>
            </a:endParaRPr>
          </a:p>
          <a:p>
            <a:pPr algn="ctr">
              <a:lnSpc>
                <a:spcPts val="2220"/>
              </a:lnSpc>
            </a:pPr>
            <a:r>
              <a:rPr lang="en-US" sz="1600" i="1" dirty="0">
                <a:solidFill>
                  <a:srgbClr val="000080"/>
                </a:solidFill>
              </a:rPr>
              <a:t>Outline</a:t>
            </a:r>
          </a:p>
          <a:p>
            <a:pPr algn="ctr">
              <a:lnSpc>
                <a:spcPts val="2220"/>
              </a:lnSpc>
            </a:pPr>
            <a:r>
              <a:rPr lang="en-US" sz="1600" i="1" dirty="0">
                <a:solidFill>
                  <a:srgbClr val="000080"/>
                </a:solidFill>
              </a:rPr>
              <a:t>JCESR Vision, Mission and Legacies </a:t>
            </a:r>
          </a:p>
          <a:p>
            <a:pPr algn="ctr">
              <a:lnSpc>
                <a:spcPts val="2220"/>
              </a:lnSpc>
            </a:pPr>
            <a:r>
              <a:rPr lang="en-US" sz="1600" i="1" dirty="0">
                <a:solidFill>
                  <a:srgbClr val="000080"/>
                </a:solidFill>
              </a:rPr>
              <a:t>Science and Prototypes Status and Outlook</a:t>
            </a:r>
          </a:p>
          <a:p>
            <a:pPr algn="ctr">
              <a:lnSpc>
                <a:spcPts val="2220"/>
              </a:lnSpc>
            </a:pPr>
            <a:r>
              <a:rPr lang="en-US" sz="1600" i="1" dirty="0">
                <a:solidFill>
                  <a:srgbClr val="000080"/>
                </a:solidFill>
              </a:rPr>
              <a:t>Multivalent</a:t>
            </a:r>
          </a:p>
          <a:p>
            <a:pPr algn="ctr">
              <a:lnSpc>
                <a:spcPts val="2220"/>
              </a:lnSpc>
            </a:pPr>
            <a:r>
              <a:rPr lang="en-US" sz="1600" i="1" dirty="0">
                <a:solidFill>
                  <a:srgbClr val="000080"/>
                </a:solidFill>
              </a:rPr>
              <a:t>Lithium-Sulfur</a:t>
            </a:r>
          </a:p>
          <a:p>
            <a:pPr algn="ctr">
              <a:lnSpc>
                <a:spcPts val="2220"/>
              </a:lnSpc>
            </a:pPr>
            <a:r>
              <a:rPr lang="en-US" sz="1600" i="1" dirty="0">
                <a:solidFill>
                  <a:srgbClr val="000080"/>
                </a:solidFill>
              </a:rPr>
              <a:t> Macromolecular Organic Flow</a:t>
            </a:r>
          </a:p>
          <a:p>
            <a:pPr algn="ctr">
              <a:lnSpc>
                <a:spcPts val="2220"/>
              </a:lnSpc>
            </a:pPr>
            <a:endParaRPr lang="en-US" sz="1600" i="1" dirty="0">
              <a:solidFill>
                <a:srgbClr val="00008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121400" y="6122042"/>
            <a:ext cx="2813050" cy="553998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1000" i="1" dirty="0">
                <a:solidFill>
                  <a:srgbClr val="000080"/>
                </a:solidFill>
              </a:rPr>
              <a:t>Basic Energy Sciences Advisory Committee</a:t>
            </a:r>
          </a:p>
          <a:p>
            <a:pPr algn="r"/>
            <a:r>
              <a:rPr lang="en-US" sz="1000" i="1" dirty="0">
                <a:solidFill>
                  <a:srgbClr val="000080"/>
                </a:solidFill>
              </a:rPr>
              <a:t>June 10, 2016</a:t>
            </a:r>
          </a:p>
          <a:p>
            <a:pPr algn="r"/>
            <a:r>
              <a:rPr lang="en-US" sz="1000" i="1" dirty="0">
                <a:solidFill>
                  <a:srgbClr val="000080"/>
                </a:solidFill>
              </a:rPr>
              <a:t>Bethesda, MD</a:t>
            </a:r>
          </a:p>
        </p:txBody>
      </p:sp>
    </p:spTree>
    <p:extLst>
      <p:ext uri="{BB962C8B-B14F-4D97-AF65-F5344CB8AC3E}">
        <p14:creationId xmlns:p14="http://schemas.microsoft.com/office/powerpoint/2010/main" val="382117124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0" y="-23705"/>
            <a:ext cx="9144000" cy="1029605"/>
          </a:xfrm>
        </p:spPr>
        <p:txBody>
          <a:bodyPr anchor="ctr">
            <a:normAutofit/>
          </a:bodyPr>
          <a:lstStyle/>
          <a:p>
            <a:pPr algn="ctr"/>
            <a:r>
              <a:rPr lang="en-US" dirty="0">
                <a:latin typeface="Calibri"/>
                <a:cs typeface="Calibri"/>
              </a:rPr>
              <a:t>New Multi-Valent Cathodes using Materials Project  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rcRect l="7816" r="7329"/>
          <a:stretch>
            <a:fillRect/>
          </a:stretch>
        </p:blipFill>
        <p:spPr>
          <a:xfrm>
            <a:off x="765467" y="806081"/>
            <a:ext cx="7114305" cy="4865993"/>
          </a:xfrm>
          <a:prstGeom prst="rect">
            <a:avLst/>
          </a:prstGeom>
        </p:spPr>
      </p:pic>
      <p:grpSp>
        <p:nvGrpSpPr>
          <p:cNvPr id="2" name="Group 16"/>
          <p:cNvGrpSpPr/>
          <p:nvPr/>
        </p:nvGrpSpPr>
        <p:grpSpPr>
          <a:xfrm>
            <a:off x="4388866" y="987291"/>
            <a:ext cx="2019117" cy="1746995"/>
            <a:chOff x="2557115" y="1680784"/>
            <a:chExt cx="5062886" cy="4222545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557115" y="1680784"/>
              <a:ext cx="5062886" cy="4222545"/>
            </a:xfrm>
            <a:prstGeom prst="rect">
              <a:avLst/>
            </a:prstGeom>
          </p:spPr>
        </p:pic>
        <p:cxnSp>
          <p:nvCxnSpPr>
            <p:cNvPr id="19" name="Straight Connector 18"/>
            <p:cNvCxnSpPr/>
            <p:nvPr/>
          </p:nvCxnSpPr>
          <p:spPr>
            <a:xfrm>
              <a:off x="4802909" y="3671455"/>
              <a:ext cx="57727" cy="196272"/>
            </a:xfrm>
            <a:prstGeom prst="line">
              <a:avLst/>
            </a:prstGeom>
            <a:ln>
              <a:solidFill>
                <a:srgbClr val="0000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>
              <a:off x="4883726" y="3867727"/>
              <a:ext cx="219364" cy="0"/>
            </a:xfrm>
            <a:prstGeom prst="line">
              <a:avLst/>
            </a:prstGeom>
            <a:ln>
              <a:solidFill>
                <a:srgbClr val="0000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>
              <a:off x="5140029" y="3893125"/>
              <a:ext cx="57727" cy="196272"/>
            </a:xfrm>
            <a:prstGeom prst="line">
              <a:avLst/>
            </a:prstGeom>
            <a:ln>
              <a:solidFill>
                <a:srgbClr val="0000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>
              <a:off x="5220846" y="4089397"/>
              <a:ext cx="219364" cy="0"/>
            </a:xfrm>
            <a:prstGeom prst="line">
              <a:avLst/>
            </a:prstGeom>
            <a:ln>
              <a:solidFill>
                <a:srgbClr val="0000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>
              <a:off x="5521014" y="4135570"/>
              <a:ext cx="57727" cy="196272"/>
            </a:xfrm>
            <a:prstGeom prst="line">
              <a:avLst/>
            </a:prstGeom>
            <a:ln>
              <a:solidFill>
                <a:srgbClr val="0000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>
              <a:off x="5601831" y="4331842"/>
              <a:ext cx="219364" cy="0"/>
            </a:xfrm>
            <a:prstGeom prst="line">
              <a:avLst/>
            </a:prstGeom>
            <a:ln>
              <a:solidFill>
                <a:srgbClr val="0000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" name="Group 15"/>
          <p:cNvGrpSpPr/>
          <p:nvPr/>
        </p:nvGrpSpPr>
        <p:grpSpPr>
          <a:xfrm>
            <a:off x="1320800" y="3261324"/>
            <a:ext cx="4399584" cy="1778000"/>
            <a:chOff x="1320800" y="3314700"/>
            <a:chExt cx="4399584" cy="1778000"/>
          </a:xfrm>
        </p:grpSpPr>
        <p:sp>
          <p:nvSpPr>
            <p:cNvPr id="13" name="Rounded Rectangle 12"/>
            <p:cNvSpPr/>
            <p:nvPr/>
          </p:nvSpPr>
          <p:spPr>
            <a:xfrm>
              <a:off x="1320800" y="3314700"/>
              <a:ext cx="2908300" cy="1778000"/>
            </a:xfrm>
            <a:prstGeom prst="roundRect">
              <a:avLst/>
            </a:prstGeom>
            <a:ln>
              <a:solidFill>
                <a:srgbClr val="1FAECD"/>
              </a:solidFill>
            </a:ln>
            <a:effectLst>
              <a:outerShdw blurRad="63500" dist="25400" dir="2700000" algn="br">
                <a:srgbClr val="000000">
                  <a:alpha val="78000"/>
                </a:srgbClr>
              </a:outerShdw>
            </a:effectLst>
          </p:spPr>
          <p:txBody>
            <a:bodyPr wrap="square" lIns="0" tIns="0" rIns="0" bIns="0" rtlCol="0" anchor="ctr">
              <a:spAutoFit/>
            </a:bodyPr>
            <a:lstStyle/>
            <a:p>
              <a:pPr algn="ctr"/>
              <a:endParaRPr lang="en-US" dirty="0">
                <a:solidFill>
                  <a:schemeClr val="bg1"/>
                </a:solidFill>
                <a:latin typeface="Arial"/>
                <a:cs typeface="Arial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4388866" y="4572000"/>
              <a:ext cx="1331518" cy="261610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dirty="0"/>
                <a:t>Zn voltage low</a:t>
              </a:r>
            </a:p>
          </p:txBody>
        </p:sp>
      </p:grpSp>
      <p:grpSp>
        <p:nvGrpSpPr>
          <p:cNvPr id="5" name="Group 28"/>
          <p:cNvGrpSpPr/>
          <p:nvPr/>
        </p:nvGrpSpPr>
        <p:grpSpPr>
          <a:xfrm>
            <a:off x="2019300" y="2734286"/>
            <a:ext cx="3937000" cy="1778000"/>
            <a:chOff x="2019300" y="2787662"/>
            <a:chExt cx="3937000" cy="1778000"/>
          </a:xfrm>
        </p:grpSpPr>
        <p:sp>
          <p:nvSpPr>
            <p:cNvPr id="17" name="Rounded Rectangle 16"/>
            <p:cNvSpPr/>
            <p:nvPr/>
          </p:nvSpPr>
          <p:spPr>
            <a:xfrm>
              <a:off x="2019300" y="2787662"/>
              <a:ext cx="3937000" cy="1778000"/>
            </a:xfrm>
            <a:prstGeom prst="roundRect">
              <a:avLst/>
            </a:prstGeom>
            <a:ln>
              <a:solidFill>
                <a:srgbClr val="0000FF"/>
              </a:solidFill>
            </a:ln>
            <a:effectLst>
              <a:outerShdw blurRad="63500" dist="25400" dir="2700000" algn="br">
                <a:srgbClr val="000000">
                  <a:alpha val="78000"/>
                </a:srgbClr>
              </a:outerShdw>
            </a:effectLst>
          </p:spPr>
          <p:txBody>
            <a:bodyPr wrap="square" lIns="0" tIns="0" rIns="0" bIns="0" rtlCol="0" anchor="ctr">
              <a:spAutoFit/>
            </a:bodyPr>
            <a:lstStyle/>
            <a:p>
              <a:pPr algn="ctr"/>
              <a:endParaRPr lang="en-US" dirty="0">
                <a:solidFill>
                  <a:schemeClr val="bg1"/>
                </a:solidFill>
                <a:latin typeface="Arial"/>
                <a:cs typeface="Arial"/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4690827" y="2851162"/>
              <a:ext cx="966586" cy="276999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dirty="0"/>
                <a:t>Al, Y rare</a:t>
              </a:r>
            </a:p>
          </p:txBody>
        </p:sp>
      </p:grpSp>
      <p:grpSp>
        <p:nvGrpSpPr>
          <p:cNvPr id="6" name="Group 25"/>
          <p:cNvGrpSpPr/>
          <p:nvPr/>
        </p:nvGrpSpPr>
        <p:grpSpPr>
          <a:xfrm>
            <a:off x="1473200" y="1760323"/>
            <a:ext cx="2908300" cy="1778000"/>
            <a:chOff x="1320800" y="3314700"/>
            <a:chExt cx="2908300" cy="1778000"/>
          </a:xfrm>
        </p:grpSpPr>
        <p:sp>
          <p:nvSpPr>
            <p:cNvPr id="27" name="Rounded Rectangle 26"/>
            <p:cNvSpPr/>
            <p:nvPr/>
          </p:nvSpPr>
          <p:spPr>
            <a:xfrm>
              <a:off x="1320800" y="3314700"/>
              <a:ext cx="2908300" cy="1778000"/>
            </a:xfrm>
            <a:prstGeom prst="roundRect">
              <a:avLst/>
            </a:prstGeom>
            <a:ln>
              <a:solidFill>
                <a:schemeClr val="accent3">
                  <a:lumMod val="75000"/>
                </a:schemeClr>
              </a:solidFill>
            </a:ln>
            <a:effectLst>
              <a:outerShdw blurRad="63500" dist="25400" dir="2700000" algn="br">
                <a:srgbClr val="000000">
                  <a:alpha val="78000"/>
                </a:srgbClr>
              </a:outerShdw>
            </a:effectLst>
          </p:spPr>
          <p:txBody>
            <a:bodyPr wrap="square" lIns="0" tIns="0" rIns="0" bIns="0" rtlCol="0" anchor="ctr">
              <a:spAutoFit/>
            </a:bodyPr>
            <a:lstStyle/>
            <a:p>
              <a:pPr algn="ctr"/>
              <a:endParaRPr lang="en-US" dirty="0">
                <a:solidFill>
                  <a:schemeClr val="bg1"/>
                </a:solidFill>
                <a:latin typeface="Arial"/>
                <a:cs typeface="Arial"/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1694583" y="3499991"/>
              <a:ext cx="2283866" cy="276999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dirty="0"/>
                <a:t>Mg good,  Ca superior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87164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2443"/>
          </a:xfrm>
        </p:spPr>
        <p:txBody>
          <a:bodyPr>
            <a:spAutoFit/>
          </a:bodyPr>
          <a:lstStyle/>
          <a:p>
            <a:r>
              <a:rPr lang="en-US" dirty="0"/>
              <a:t>The Mobility Challenge: A Pattern Emerges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676081-7192-0340-B3CE-2E996B4ECF40}" type="datetime1">
              <a:rPr lang="en-US" smtClean="0"/>
              <a:pPr/>
              <a:t>6/10/2016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May contain trade secrets or commercial or financial information that is privileged or confidential and exempt from public disclosure.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F76E7-C628-B140-8644-8813A1FF0F21}" type="slidenum">
              <a:rPr lang="en-US" smtClean="0"/>
              <a:pPr/>
              <a:t>11</a:t>
            </a:fld>
            <a:endParaRPr lang="en-US" dirty="0"/>
          </a:p>
        </p:txBody>
      </p:sp>
      <p:pic>
        <p:nvPicPr>
          <p:cNvPr id="7" name="Picture 6" descr="spinel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1" y="1583827"/>
            <a:ext cx="3127908" cy="2354115"/>
          </a:xfrm>
          <a:prstGeom prst="rect">
            <a:avLst/>
          </a:prstGeom>
        </p:spPr>
      </p:pic>
      <p:pic>
        <p:nvPicPr>
          <p:cNvPr id="8" name="Picture 7" descr="FePO4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2574" y="1467295"/>
            <a:ext cx="3325213" cy="257364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579199" y="1109004"/>
            <a:ext cx="30084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M</a:t>
            </a:r>
            <a:r>
              <a:rPr lang="en-US" sz="2400" baseline="-25000" dirty="0"/>
              <a:t>1/8</a:t>
            </a:r>
            <a:r>
              <a:rPr lang="en-US" sz="2400" dirty="0"/>
              <a:t>FePO</a:t>
            </a:r>
            <a:r>
              <a:rPr lang="en-US" sz="2400" baseline="-25000" dirty="0"/>
              <a:t>4</a:t>
            </a:r>
            <a:r>
              <a:rPr lang="en-US" sz="2400" dirty="0"/>
              <a:t> (olivine)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09021" y="1122162"/>
            <a:ext cx="30084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M</a:t>
            </a:r>
            <a:r>
              <a:rPr lang="en-US" sz="2400" baseline="-25000" dirty="0"/>
              <a:t>1/8</a:t>
            </a:r>
            <a:r>
              <a:rPr lang="en-US" sz="2400" dirty="0"/>
              <a:t>Mn</a:t>
            </a:r>
            <a:r>
              <a:rPr lang="en-US" sz="2400" baseline="-25000" dirty="0"/>
              <a:t>2</a:t>
            </a:r>
            <a:r>
              <a:rPr lang="en-US" sz="2400" dirty="0"/>
              <a:t>O</a:t>
            </a:r>
            <a:r>
              <a:rPr lang="en-US" sz="2400" baseline="-25000" dirty="0"/>
              <a:t>4</a:t>
            </a:r>
            <a:r>
              <a:rPr lang="en-US" sz="2400" dirty="0"/>
              <a:t> (spinel)</a:t>
            </a:r>
          </a:p>
        </p:txBody>
      </p:sp>
      <p:sp>
        <p:nvSpPr>
          <p:cNvPr id="13" name="Rectangle 12"/>
          <p:cNvSpPr/>
          <p:nvPr/>
        </p:nvSpPr>
        <p:spPr>
          <a:xfrm>
            <a:off x="718444" y="3601581"/>
            <a:ext cx="55997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b="1" i="1">
                <a:solidFill>
                  <a:srgbClr val="1F497D"/>
                </a:solidFill>
              </a:rPr>
              <a:t>tet</a:t>
            </a:r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2021155" y="2001725"/>
            <a:ext cx="59277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b="1" i="1">
                <a:solidFill>
                  <a:srgbClr val="1F497D"/>
                </a:solidFill>
              </a:rPr>
              <a:t>oct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3275520" y="3577657"/>
            <a:ext cx="61290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b="1" i="1">
                <a:solidFill>
                  <a:srgbClr val="1F497D"/>
                </a:solidFill>
              </a:rPr>
              <a:t>tet</a:t>
            </a:r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6805179" y="2300129"/>
            <a:ext cx="55997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b="1" i="1">
                <a:solidFill>
                  <a:srgbClr val="1F497D"/>
                </a:solidFill>
              </a:rPr>
              <a:t>tet</a:t>
            </a:r>
            <a:endParaRPr lang="en-US" dirty="0"/>
          </a:p>
        </p:txBody>
      </p:sp>
      <p:sp>
        <p:nvSpPr>
          <p:cNvPr id="17" name="Rectangle 16"/>
          <p:cNvSpPr/>
          <p:nvPr/>
        </p:nvSpPr>
        <p:spPr>
          <a:xfrm>
            <a:off x="5365508" y="3653153"/>
            <a:ext cx="59277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b="1" i="1" dirty="0" err="1">
                <a:solidFill>
                  <a:srgbClr val="1F497D"/>
                </a:solidFill>
              </a:rPr>
              <a:t>oct</a:t>
            </a:r>
            <a:endParaRPr lang="en-US" dirty="0"/>
          </a:p>
        </p:txBody>
      </p:sp>
      <p:sp>
        <p:nvSpPr>
          <p:cNvPr id="19" name="Rectangle 18"/>
          <p:cNvSpPr/>
          <p:nvPr/>
        </p:nvSpPr>
        <p:spPr>
          <a:xfrm>
            <a:off x="8094027" y="3679479"/>
            <a:ext cx="59277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b="1" i="1">
                <a:solidFill>
                  <a:srgbClr val="1F497D"/>
                </a:solidFill>
              </a:rPr>
              <a:t>oct</a:t>
            </a:r>
            <a:endParaRPr lang="en-US" dirty="0"/>
          </a:p>
        </p:txBody>
      </p:sp>
      <p:sp>
        <p:nvSpPr>
          <p:cNvPr id="22" name="Rounded Rectangle 21"/>
          <p:cNvSpPr/>
          <p:nvPr/>
        </p:nvSpPr>
        <p:spPr>
          <a:xfrm>
            <a:off x="457200" y="2760884"/>
            <a:ext cx="3431229" cy="1177058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ounded Rectangle 22"/>
          <p:cNvSpPr/>
          <p:nvPr/>
        </p:nvSpPr>
        <p:spPr>
          <a:xfrm>
            <a:off x="5200449" y="2851321"/>
            <a:ext cx="3431229" cy="1177058"/>
          </a:xfrm>
          <a:prstGeom prst="roundRect">
            <a:avLst/>
          </a:prstGeom>
          <a:noFill/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/>
          <p:cNvSpPr txBox="1"/>
          <p:nvPr/>
        </p:nvSpPr>
        <p:spPr>
          <a:xfrm>
            <a:off x="3497382" y="2120564"/>
            <a:ext cx="1361000" cy="615553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/>
              <a:t>Li</a:t>
            </a:r>
            <a:r>
              <a:rPr lang="en-US" b="1" dirty="0">
                <a:solidFill>
                  <a:schemeClr val="tx2"/>
                </a:solidFill>
              </a:rPr>
              <a:t>, </a:t>
            </a:r>
            <a:r>
              <a:rPr lang="en-US" b="1" dirty="0">
                <a:solidFill>
                  <a:schemeClr val="accent5"/>
                </a:solidFill>
              </a:rPr>
              <a:t>Ca, </a:t>
            </a:r>
            <a:r>
              <a:rPr lang="en-US" b="1" dirty="0">
                <a:solidFill>
                  <a:srgbClr val="FF0000"/>
                </a:solidFill>
              </a:rPr>
              <a:t>Mg borderline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8355603" y="2465498"/>
            <a:ext cx="657552" cy="353943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/>
              <a:t>Li</a:t>
            </a:r>
            <a:r>
              <a:rPr lang="en-US" b="1" dirty="0">
                <a:solidFill>
                  <a:schemeClr val="tx2"/>
                </a:solidFill>
              </a:rPr>
              <a:t>, </a:t>
            </a:r>
            <a:r>
              <a:rPr lang="en-US" b="1" dirty="0">
                <a:solidFill>
                  <a:srgbClr val="00B050"/>
                </a:solidFill>
              </a:rPr>
              <a:t>Zn</a:t>
            </a:r>
          </a:p>
        </p:txBody>
      </p:sp>
      <p:pic>
        <p:nvPicPr>
          <p:cNvPr id="11" name="Picture 10" descr="CoO2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039" y="4270485"/>
            <a:ext cx="2780133" cy="219921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914038" y="3911822"/>
            <a:ext cx="28408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M</a:t>
            </a:r>
            <a:r>
              <a:rPr lang="en-US" sz="2400" baseline="-25000" dirty="0"/>
              <a:t>1/8</a:t>
            </a:r>
            <a:r>
              <a:rPr lang="en-US" sz="2400" dirty="0"/>
              <a:t>CoO</a:t>
            </a:r>
            <a:r>
              <a:rPr lang="en-US" sz="2400" baseline="-25000" dirty="0"/>
              <a:t>2</a:t>
            </a:r>
            <a:r>
              <a:rPr lang="en-US" sz="2400" dirty="0"/>
              <a:t> </a:t>
            </a:r>
            <a:r>
              <a:rPr lang="en-US" sz="2400"/>
              <a:t>(layered)</a:t>
            </a:r>
            <a:endParaRPr lang="en-US" sz="2400" dirty="0"/>
          </a:p>
        </p:txBody>
      </p:sp>
      <p:sp>
        <p:nvSpPr>
          <p:cNvPr id="18" name="Rectangle 17"/>
          <p:cNvSpPr/>
          <p:nvPr/>
        </p:nvSpPr>
        <p:spPr>
          <a:xfrm>
            <a:off x="2028000" y="4829269"/>
            <a:ext cx="61290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b="1" i="1">
                <a:solidFill>
                  <a:srgbClr val="1F497D"/>
                </a:solidFill>
              </a:rPr>
              <a:t>tet</a:t>
            </a:r>
            <a:endParaRPr lang="en-US" dirty="0"/>
          </a:p>
        </p:txBody>
      </p:sp>
      <p:sp>
        <p:nvSpPr>
          <p:cNvPr id="20" name="Rectangle 19"/>
          <p:cNvSpPr/>
          <p:nvPr/>
        </p:nvSpPr>
        <p:spPr>
          <a:xfrm>
            <a:off x="719569" y="6108172"/>
            <a:ext cx="59277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b="1" i="1">
                <a:solidFill>
                  <a:srgbClr val="1F497D"/>
                </a:solidFill>
              </a:rPr>
              <a:t>oct</a:t>
            </a:r>
            <a:endParaRPr lang="en-US" dirty="0"/>
          </a:p>
        </p:txBody>
      </p:sp>
      <p:sp>
        <p:nvSpPr>
          <p:cNvPr id="21" name="Rectangle 20"/>
          <p:cNvSpPr/>
          <p:nvPr/>
        </p:nvSpPr>
        <p:spPr>
          <a:xfrm>
            <a:off x="2996249" y="6110566"/>
            <a:ext cx="59277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b="1" i="1">
                <a:solidFill>
                  <a:srgbClr val="1F497D"/>
                </a:solidFill>
              </a:rPr>
              <a:t>oct</a:t>
            </a:r>
            <a:endParaRPr lang="en-US" dirty="0"/>
          </a:p>
        </p:txBody>
      </p:sp>
      <p:sp>
        <p:nvSpPr>
          <p:cNvPr id="24" name="Rounded Rectangle 23"/>
          <p:cNvSpPr/>
          <p:nvPr/>
        </p:nvSpPr>
        <p:spPr>
          <a:xfrm>
            <a:off x="719569" y="5641056"/>
            <a:ext cx="2869453" cy="818565"/>
          </a:xfrm>
          <a:prstGeom prst="roundRect">
            <a:avLst/>
          </a:prstGeom>
          <a:noFill/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/>
          <p:cNvSpPr txBox="1"/>
          <p:nvPr/>
        </p:nvSpPr>
        <p:spPr>
          <a:xfrm>
            <a:off x="3340173" y="5256751"/>
            <a:ext cx="657552" cy="353943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/>
              <a:t>Li</a:t>
            </a:r>
            <a:r>
              <a:rPr lang="en-US" b="1" dirty="0">
                <a:solidFill>
                  <a:schemeClr val="tx2"/>
                </a:solidFill>
              </a:rPr>
              <a:t>, </a:t>
            </a:r>
            <a:r>
              <a:rPr lang="en-US" b="1" dirty="0">
                <a:solidFill>
                  <a:srgbClr val="00B050"/>
                </a:solidFill>
              </a:rPr>
              <a:t>Zn</a:t>
            </a:r>
          </a:p>
        </p:txBody>
      </p:sp>
      <p:grpSp>
        <p:nvGrpSpPr>
          <p:cNvPr id="29" name="Group 28"/>
          <p:cNvGrpSpPr/>
          <p:nvPr/>
        </p:nvGrpSpPr>
        <p:grpSpPr>
          <a:xfrm>
            <a:off x="4480891" y="4262792"/>
            <a:ext cx="4150787" cy="1469237"/>
            <a:chOff x="4480891" y="4262792"/>
            <a:chExt cx="4150787" cy="1469237"/>
          </a:xfrm>
        </p:grpSpPr>
        <p:sp>
          <p:nvSpPr>
            <p:cNvPr id="28" name="TextBox 27"/>
            <p:cNvSpPr txBox="1"/>
            <p:nvPr/>
          </p:nvSpPr>
          <p:spPr>
            <a:xfrm>
              <a:off x="5777780" y="4500923"/>
              <a:ext cx="2853898" cy="1231106"/>
            </a:xfrm>
            <a:prstGeom prst="rect">
              <a:avLst/>
            </a:prstGeom>
            <a:solidFill>
              <a:srgbClr val="E8CE85"/>
            </a:solidFill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600" b="1" dirty="0">
                  <a:solidFill>
                    <a:srgbClr val="000000"/>
                  </a:solidFill>
                  <a:latin typeface="+mj-lt"/>
                </a:rPr>
                <a:t>Design</a:t>
              </a:r>
              <a:r>
                <a:rPr lang="en-US" sz="1600" dirty="0">
                  <a:solidFill>
                    <a:srgbClr val="000000"/>
                  </a:solidFill>
                  <a:latin typeface="+mj-lt"/>
                </a:rPr>
                <a:t>: best mobility is found for materials where the percolating ion is not too comfortable in its original site as compared to the sites along the </a:t>
              </a:r>
              <a:r>
                <a:rPr lang="en-US" sz="1600">
                  <a:solidFill>
                    <a:srgbClr val="000000"/>
                  </a:solidFill>
                  <a:latin typeface="+mj-lt"/>
                </a:rPr>
                <a:t>percolation path</a:t>
              </a:r>
              <a:endParaRPr lang="en-US" sz="1600" dirty="0">
                <a:solidFill>
                  <a:srgbClr val="000000"/>
                </a:solidFill>
                <a:latin typeface="+mj-lt"/>
              </a:endParaRPr>
            </a:p>
          </p:txBody>
        </p:sp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480891" y="4262792"/>
              <a:ext cx="988108" cy="1007019"/>
            </a:xfrm>
            <a:prstGeom prst="rect">
              <a:avLst/>
            </a:prstGeom>
          </p:spPr>
        </p:pic>
      </p:grpSp>
      <p:sp>
        <p:nvSpPr>
          <p:cNvPr id="30" name="Rectangle 29"/>
          <p:cNvSpPr/>
          <p:nvPr/>
        </p:nvSpPr>
        <p:spPr>
          <a:xfrm>
            <a:off x="3665552" y="5788998"/>
            <a:ext cx="5307255" cy="5770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50" b="1" dirty="0">
                <a:solidFill>
                  <a:srgbClr val="000000"/>
                </a:solidFill>
                <a:latin typeface="Arial" charset="0"/>
              </a:rPr>
              <a:t>Materials Design Rules for Multivalent Ion Mobility in Intercalation Structures</a:t>
            </a:r>
          </a:p>
          <a:p>
            <a:r>
              <a:rPr lang="en-US" sz="1050" dirty="0">
                <a:solidFill>
                  <a:srgbClr val="000000"/>
                </a:solidFill>
                <a:latin typeface="Arial" charset="0"/>
              </a:rPr>
              <a:t>Z. </a:t>
            </a:r>
            <a:r>
              <a:rPr lang="en-US" sz="1050" dirty="0" err="1">
                <a:solidFill>
                  <a:srgbClr val="000000"/>
                </a:solidFill>
                <a:latin typeface="Arial" charset="0"/>
              </a:rPr>
              <a:t>Rong</a:t>
            </a:r>
            <a:r>
              <a:rPr lang="en-US" sz="1050" dirty="0">
                <a:solidFill>
                  <a:srgbClr val="000000"/>
                </a:solidFill>
                <a:latin typeface="Arial" charset="0"/>
              </a:rPr>
              <a:t>, R. Malik, P. </a:t>
            </a:r>
            <a:r>
              <a:rPr lang="en-US" sz="1050" dirty="0" err="1">
                <a:solidFill>
                  <a:srgbClr val="000000"/>
                </a:solidFill>
                <a:latin typeface="Arial" charset="0"/>
              </a:rPr>
              <a:t>Canepa</a:t>
            </a:r>
            <a:r>
              <a:rPr lang="en-US" sz="1050" dirty="0">
                <a:solidFill>
                  <a:srgbClr val="000000"/>
                </a:solidFill>
                <a:latin typeface="Arial" charset="0"/>
              </a:rPr>
              <a:t>, G. Sai </a:t>
            </a:r>
            <a:r>
              <a:rPr lang="en-US" sz="1050" dirty="0" err="1">
                <a:solidFill>
                  <a:srgbClr val="000000"/>
                </a:solidFill>
                <a:latin typeface="Arial" charset="0"/>
              </a:rPr>
              <a:t>Gautam</a:t>
            </a:r>
            <a:r>
              <a:rPr lang="en-US" sz="1050" dirty="0">
                <a:solidFill>
                  <a:srgbClr val="000000"/>
                </a:solidFill>
                <a:latin typeface="Arial" charset="0"/>
              </a:rPr>
              <a:t>, M. Liu, A. Jain, K. </a:t>
            </a:r>
            <a:r>
              <a:rPr lang="en-US" sz="1050" dirty="0" err="1">
                <a:solidFill>
                  <a:srgbClr val="000000"/>
                </a:solidFill>
                <a:latin typeface="Arial" charset="0"/>
              </a:rPr>
              <a:t>Persson</a:t>
            </a:r>
            <a:r>
              <a:rPr lang="en-US" sz="1050" dirty="0">
                <a:solidFill>
                  <a:srgbClr val="000000"/>
                </a:solidFill>
                <a:latin typeface="Arial" charset="0"/>
              </a:rPr>
              <a:t>, and G. </a:t>
            </a:r>
            <a:r>
              <a:rPr lang="en-US" sz="1050" dirty="0" err="1">
                <a:solidFill>
                  <a:srgbClr val="000000"/>
                </a:solidFill>
                <a:latin typeface="Arial" charset="0"/>
              </a:rPr>
              <a:t>Ceder</a:t>
            </a:r>
            <a:r>
              <a:rPr lang="en-US" sz="1050" dirty="0">
                <a:solidFill>
                  <a:srgbClr val="000000"/>
                </a:solidFill>
                <a:latin typeface="Arial" charset="0"/>
              </a:rPr>
              <a:t>, </a:t>
            </a:r>
            <a:r>
              <a:rPr lang="en-US" sz="1050" i="1" dirty="0">
                <a:solidFill>
                  <a:srgbClr val="000000"/>
                </a:solidFill>
                <a:latin typeface="Arial" charset="0"/>
              </a:rPr>
              <a:t>Chemistry of Materials</a:t>
            </a:r>
            <a:r>
              <a:rPr lang="en-US" sz="1050" dirty="0">
                <a:solidFill>
                  <a:srgbClr val="000000"/>
                </a:solidFill>
                <a:latin typeface="Arial" charset="0"/>
              </a:rPr>
              <a:t> </a:t>
            </a:r>
            <a:r>
              <a:rPr lang="en-US" sz="1050" b="1" dirty="0">
                <a:solidFill>
                  <a:srgbClr val="000000"/>
                </a:solidFill>
                <a:latin typeface="Arial" charset="0"/>
              </a:rPr>
              <a:t>2015</a:t>
            </a:r>
            <a:r>
              <a:rPr lang="en-US" sz="1050" dirty="0">
                <a:solidFill>
                  <a:srgbClr val="000000"/>
                </a:solidFill>
                <a:latin typeface="Arial" charset="0"/>
              </a:rPr>
              <a:t> </a:t>
            </a:r>
            <a:r>
              <a:rPr lang="en-US" sz="1050" i="1" dirty="0">
                <a:solidFill>
                  <a:srgbClr val="000000"/>
                </a:solidFill>
                <a:latin typeface="Arial" charset="0"/>
              </a:rPr>
              <a:t>27</a:t>
            </a:r>
            <a:r>
              <a:rPr lang="en-US" sz="1050" dirty="0">
                <a:solidFill>
                  <a:srgbClr val="000000"/>
                </a:solidFill>
                <a:latin typeface="Arial" charset="0"/>
              </a:rPr>
              <a:t> (17), 6016-6021</a:t>
            </a:r>
            <a:endParaRPr lang="en-US" sz="1050" b="0" i="0" dirty="0">
              <a:solidFill>
                <a:srgbClr val="000000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1727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34937"/>
            <a:ext cx="8394278" cy="957532"/>
          </a:xfrm>
        </p:spPr>
        <p:txBody>
          <a:bodyPr>
            <a:noAutofit/>
          </a:bodyPr>
          <a:lstStyle/>
          <a:p>
            <a:r>
              <a:rPr lang="en-US" dirty="0"/>
              <a:t>Stable Full Cell Cycling</a:t>
            </a:r>
            <a:r>
              <a:rPr lang="en-US" sz="3200" dirty="0"/>
              <a:t>: TiS</a:t>
            </a:r>
            <a:r>
              <a:rPr lang="en-US" sz="3200" baseline="-25000" dirty="0"/>
              <a:t>2</a:t>
            </a:r>
            <a:r>
              <a:rPr lang="en-US" sz="3200" dirty="0"/>
              <a:t> spinel and BL-V</a:t>
            </a:r>
            <a:r>
              <a:rPr lang="en-US" sz="3200" baseline="-25000" dirty="0"/>
              <a:t>2</a:t>
            </a:r>
            <a:r>
              <a:rPr lang="en-US" sz="3200" dirty="0"/>
              <a:t>O</a:t>
            </a:r>
            <a:r>
              <a:rPr lang="en-US" sz="3200" baseline="-25000" dirty="0"/>
              <a:t>5</a:t>
            </a:r>
          </a:p>
        </p:txBody>
      </p:sp>
      <p:sp>
        <p:nvSpPr>
          <p:cNvPr id="12" name="Rectangle 5"/>
          <p:cNvSpPr>
            <a:spLocks noChangeArrowheads="1"/>
          </p:cNvSpPr>
          <p:nvPr/>
        </p:nvSpPr>
        <p:spPr bwMode="auto">
          <a:xfrm>
            <a:off x="752354" y="227993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/>
            </a:r>
            <a:b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</a:b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4572000" y="2483650"/>
            <a:ext cx="4488533" cy="72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1200" b="1" dirty="0"/>
              <a:t>A High Capacity </a:t>
            </a:r>
            <a:r>
              <a:rPr lang="en-US" sz="1200" b="1" dirty="0" err="1"/>
              <a:t>Thiospinel</a:t>
            </a:r>
            <a:r>
              <a:rPr lang="en-US" sz="1200" b="1" dirty="0"/>
              <a:t> Cathode for Mg Batteries</a:t>
            </a:r>
            <a:r>
              <a:rPr lang="en-US" sz="1200" dirty="0"/>
              <a:t>, </a:t>
            </a:r>
            <a:r>
              <a:rPr lang="en-US" sz="1200" dirty="0">
                <a:ea typeface="Calibri" charset="0"/>
                <a:cs typeface="Times New Roman" charset="0"/>
              </a:rPr>
              <a:t>X. Sun</a:t>
            </a:r>
            <a:r>
              <a:rPr lang="en-US" sz="1200" baseline="30000" dirty="0">
                <a:ea typeface="Calibri" charset="0"/>
                <a:cs typeface="Times New Roman" charset="0"/>
              </a:rPr>
              <a:t>,</a:t>
            </a:r>
            <a:r>
              <a:rPr lang="en-US" sz="1200" dirty="0">
                <a:ea typeface="Calibri" charset="0"/>
                <a:cs typeface="Times New Roman" charset="0"/>
              </a:rPr>
              <a:t> P. </a:t>
            </a:r>
            <a:r>
              <a:rPr lang="en-US" sz="1200" dirty="0" err="1">
                <a:ea typeface="Calibri" charset="0"/>
                <a:cs typeface="Times New Roman" charset="0"/>
              </a:rPr>
              <a:t>Bonnick</a:t>
            </a:r>
            <a:r>
              <a:rPr lang="en-US" sz="1200" dirty="0">
                <a:ea typeface="Calibri" charset="0"/>
                <a:cs typeface="Times New Roman" charset="0"/>
              </a:rPr>
              <a:t>, V. </a:t>
            </a:r>
            <a:r>
              <a:rPr lang="en-US" sz="1200" dirty="0" err="1">
                <a:ea typeface="Calibri" charset="0"/>
                <a:cs typeface="Times New Roman" charset="0"/>
              </a:rPr>
              <a:t>Duffort</a:t>
            </a:r>
            <a:r>
              <a:rPr lang="en-US" sz="1200" dirty="0">
                <a:ea typeface="Calibri" charset="0"/>
                <a:cs typeface="Times New Roman" charset="0"/>
              </a:rPr>
              <a:t>, Z. </a:t>
            </a:r>
            <a:r>
              <a:rPr lang="en-US" sz="1200" dirty="0" err="1">
                <a:ea typeface="Calibri" charset="0"/>
                <a:cs typeface="Times New Roman" charset="0"/>
              </a:rPr>
              <a:t>Rong</a:t>
            </a:r>
            <a:r>
              <a:rPr lang="en-US" sz="1200" dirty="0">
                <a:ea typeface="Calibri" charset="0"/>
                <a:cs typeface="Times New Roman" charset="0"/>
              </a:rPr>
              <a:t> M. Liu, K. </a:t>
            </a:r>
            <a:r>
              <a:rPr lang="en-US" sz="1200" dirty="0" err="1">
                <a:ea typeface="Calibri" charset="0"/>
                <a:cs typeface="Times New Roman" charset="0"/>
              </a:rPr>
              <a:t>Persson</a:t>
            </a:r>
            <a:r>
              <a:rPr lang="en-US" sz="1200" dirty="0">
                <a:ea typeface="Calibri" charset="0"/>
                <a:cs typeface="Times New Roman" charset="0"/>
              </a:rPr>
              <a:t>, G. </a:t>
            </a:r>
            <a:r>
              <a:rPr lang="en-US" sz="1200" dirty="0" err="1">
                <a:ea typeface="Calibri" charset="0"/>
                <a:cs typeface="Times New Roman" charset="0"/>
              </a:rPr>
              <a:t>Ceder</a:t>
            </a:r>
            <a:r>
              <a:rPr lang="en-US" sz="1200" dirty="0">
                <a:ea typeface="Calibri" charset="0"/>
                <a:cs typeface="Times New Roman" charset="0"/>
              </a:rPr>
              <a:t>, and L. F. </a:t>
            </a:r>
            <a:r>
              <a:rPr lang="en-US" sz="1200" dirty="0" err="1">
                <a:ea typeface="Calibri" charset="0"/>
                <a:cs typeface="Times New Roman" charset="0"/>
              </a:rPr>
              <a:t>Nazar</a:t>
            </a:r>
            <a:r>
              <a:rPr lang="en-US" sz="1200" dirty="0">
                <a:ea typeface="Calibri" charset="0"/>
                <a:cs typeface="Times New Roman" charset="0"/>
              </a:rPr>
              <a:t>, submitted</a:t>
            </a:r>
            <a:endParaRPr lang="en-US" sz="1200" dirty="0">
              <a:effectLst/>
              <a:ea typeface="Calibri" charset="0"/>
              <a:cs typeface="Times New Roman" charset="0"/>
            </a:endParaRPr>
          </a:p>
        </p:txBody>
      </p:sp>
      <p:pic>
        <p:nvPicPr>
          <p:cNvPr id="10" name="图片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214"/>
          <a:stretch/>
        </p:blipFill>
        <p:spPr>
          <a:xfrm>
            <a:off x="98146" y="920013"/>
            <a:ext cx="4433514" cy="3590059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26" name="TextBox 25"/>
          <p:cNvSpPr txBox="1"/>
          <p:nvPr/>
        </p:nvSpPr>
        <p:spPr>
          <a:xfrm>
            <a:off x="4640421" y="1870146"/>
            <a:ext cx="3947267" cy="492443"/>
          </a:xfrm>
          <a:prstGeom prst="rect">
            <a:avLst/>
          </a:prstGeom>
          <a:noFill/>
          <a:ln w="38100">
            <a:noFill/>
          </a:ln>
          <a:effectLst/>
        </p:spPr>
        <p:txBody>
          <a:bodyPr wrap="square" lIns="0" tIns="0" rIns="0" bIns="0" rtlCol="0">
            <a:spAutoFit/>
          </a:bodyPr>
          <a:lstStyle/>
          <a:p>
            <a:r>
              <a:rPr lang="en-US" sz="1600" dirty="0">
                <a:solidFill>
                  <a:srgbClr val="000080"/>
                </a:solidFill>
                <a:latin typeface="+mj-lt"/>
              </a:rPr>
              <a:t>Excellent performance for Mg in a sulfide spinel and validating design rules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833718" y="3373028"/>
            <a:ext cx="8129237" cy="2955182"/>
            <a:chOff x="833718" y="3373028"/>
            <a:chExt cx="8129237" cy="2955182"/>
          </a:xfrm>
        </p:grpSpPr>
        <p:pic>
          <p:nvPicPr>
            <p:cNvPr id="23" name="Picture 22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986010" y="3373028"/>
              <a:ext cx="3976945" cy="2955182"/>
            </a:xfrm>
            <a:prstGeom prst="rect">
              <a:avLst/>
            </a:prstGeom>
          </p:spPr>
        </p:pic>
        <p:sp>
          <p:nvSpPr>
            <p:cNvPr id="29" name="Rectangle 28"/>
            <p:cNvSpPr/>
            <p:nvPr/>
          </p:nvSpPr>
          <p:spPr>
            <a:xfrm>
              <a:off x="833718" y="5639164"/>
              <a:ext cx="4477189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200" b="1" dirty="0">
                  <a:latin typeface="Calibri" charset="0"/>
                </a:rPr>
                <a:t>A High Power Rechargeable Non-aqueous Multivalent Zn/V</a:t>
              </a:r>
              <a:r>
                <a:rPr lang="en-US" sz="1200" b="1" baseline="-25000" dirty="0">
                  <a:latin typeface="Calibri" charset="0"/>
                </a:rPr>
                <a:t>2</a:t>
              </a:r>
              <a:r>
                <a:rPr lang="en-US" sz="1200" b="1" dirty="0">
                  <a:latin typeface="Calibri" charset="0"/>
                </a:rPr>
                <a:t>O</a:t>
              </a:r>
              <a:r>
                <a:rPr lang="en-US" sz="1200" b="1" baseline="-25000" dirty="0">
                  <a:latin typeface="Calibri" charset="0"/>
                </a:rPr>
                <a:t>5</a:t>
              </a:r>
              <a:r>
                <a:rPr lang="en-US" sz="1200" b="1" dirty="0">
                  <a:latin typeface="Calibri" charset="0"/>
                </a:rPr>
                <a:t> Battery </a:t>
              </a:r>
              <a:r>
                <a:rPr lang="en-US" sz="1200" dirty="0">
                  <a:latin typeface="Calibri" charset="0"/>
                </a:rPr>
                <a:t>P. </a:t>
              </a:r>
              <a:r>
                <a:rPr lang="en-US" sz="1200" dirty="0" err="1">
                  <a:latin typeface="Calibri" charset="0"/>
                </a:rPr>
                <a:t>Senguttuvan</a:t>
              </a:r>
              <a:r>
                <a:rPr lang="en-US" sz="1200" dirty="0">
                  <a:latin typeface="Calibri" charset="0"/>
                </a:rPr>
                <a:t>, S.-D. Han, S. Kim, A. L. Lipson, S. </a:t>
              </a:r>
              <a:r>
                <a:rPr lang="en-US" sz="1200" dirty="0" err="1">
                  <a:latin typeface="Calibri" charset="0"/>
                </a:rPr>
                <a:t>Tepavcevic</a:t>
              </a:r>
              <a:r>
                <a:rPr lang="en-US" sz="1200" dirty="0">
                  <a:latin typeface="Calibri" charset="0"/>
                </a:rPr>
                <a:t>, T. T. </a:t>
              </a:r>
              <a:r>
                <a:rPr lang="en-US" sz="1200" dirty="0" err="1">
                  <a:latin typeface="Calibri" charset="0"/>
                </a:rPr>
                <a:t>Fister</a:t>
              </a:r>
              <a:r>
                <a:rPr lang="en-US" sz="1200" dirty="0">
                  <a:latin typeface="Calibri" charset="0"/>
                </a:rPr>
                <a:t>, I. D. Bloom, A. K. Burrell, C. S. Johnson  submitted.</a:t>
              </a:r>
              <a:endParaRPr lang="en-US" sz="1200" dirty="0"/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1113102" y="4886475"/>
              <a:ext cx="3854792" cy="492443"/>
            </a:xfrm>
            <a:prstGeom prst="rect">
              <a:avLst/>
            </a:prstGeom>
            <a:noFill/>
            <a:ln w="38100">
              <a:noFill/>
            </a:ln>
            <a:effectLst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600" dirty="0">
                  <a:solidFill>
                    <a:srgbClr val="000080"/>
                  </a:solidFill>
                  <a:latin typeface="+mj-lt"/>
                </a:rPr>
                <a:t>Excellent rate and cycle performance for Zn in a bi-layered V</a:t>
              </a:r>
              <a:r>
                <a:rPr lang="en-US" sz="1600" baseline="-25000" dirty="0">
                  <a:solidFill>
                    <a:srgbClr val="000080"/>
                  </a:solidFill>
                  <a:latin typeface="+mj-lt"/>
                </a:rPr>
                <a:t>2</a:t>
              </a:r>
              <a:r>
                <a:rPr lang="en-US" sz="1600" dirty="0">
                  <a:solidFill>
                    <a:srgbClr val="000080"/>
                  </a:solidFill>
                  <a:latin typeface="+mj-lt"/>
                </a:rPr>
                <a:t>O</a:t>
              </a:r>
              <a:r>
                <a:rPr lang="en-US" sz="1600" baseline="-25000" dirty="0">
                  <a:solidFill>
                    <a:srgbClr val="000080"/>
                  </a:solidFill>
                  <a:latin typeface="+mj-lt"/>
                </a:rPr>
                <a:t>5</a:t>
              </a:r>
              <a:r>
                <a:rPr lang="en-US" sz="1600" dirty="0">
                  <a:solidFill>
                    <a:srgbClr val="000080"/>
                  </a:solidFill>
                  <a:latin typeface="+mj-lt"/>
                </a:rPr>
                <a:t>  and validating design rules</a:t>
              </a: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4343399" y="725344"/>
            <a:ext cx="4762501" cy="819887"/>
            <a:chOff x="4343399" y="661844"/>
            <a:chExt cx="4762501" cy="819887"/>
          </a:xfrm>
        </p:grpSpPr>
        <p:sp>
          <p:nvSpPr>
            <p:cNvPr id="11" name="Rounded Rectangle 10"/>
            <p:cNvSpPr/>
            <p:nvPr/>
          </p:nvSpPr>
          <p:spPr>
            <a:xfrm>
              <a:off x="4368800" y="661844"/>
              <a:ext cx="4699000" cy="819887"/>
            </a:xfrm>
            <a:prstGeom prst="roundRect">
              <a:avLst/>
            </a:prstGeom>
            <a:solidFill>
              <a:srgbClr val="FBFF8F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7048500" y="992441"/>
              <a:ext cx="20574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i="1" dirty="0">
                  <a:solidFill>
                    <a:srgbClr val="000080"/>
                  </a:solidFill>
                </a:rPr>
                <a:t>(</a:t>
              </a:r>
              <a:r>
                <a:rPr lang="en-US" sz="1400" i="1" dirty="0" err="1">
                  <a:solidFill>
                    <a:srgbClr val="000080"/>
                  </a:solidFill>
                </a:rPr>
                <a:t>Aurbach</a:t>
              </a:r>
              <a:r>
                <a:rPr lang="en-US" sz="1400" i="1" dirty="0">
                  <a:solidFill>
                    <a:srgbClr val="000080"/>
                  </a:solidFill>
                </a:rPr>
                <a:t> 2000, Levi 2006)</a:t>
              </a:r>
              <a:endParaRPr lang="en-US" sz="1400" dirty="0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4343399" y="678713"/>
              <a:ext cx="449255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i="1" dirty="0">
                  <a:solidFill>
                    <a:srgbClr val="000080"/>
                  </a:solidFill>
                </a:rPr>
                <a:t>First stable full-cell cycling of Mg in two dense crystal lattices beyond Mo</a:t>
              </a:r>
              <a:r>
                <a:rPr lang="en-US" i="1" baseline="-25000" dirty="0">
                  <a:solidFill>
                    <a:srgbClr val="000080"/>
                  </a:solidFill>
                </a:rPr>
                <a:t>6</a:t>
              </a:r>
              <a:r>
                <a:rPr lang="en-US" i="1" dirty="0">
                  <a:solidFill>
                    <a:srgbClr val="000080"/>
                  </a:solidFill>
                </a:rPr>
                <a:t>S</a:t>
              </a:r>
              <a:r>
                <a:rPr lang="en-US" i="1" baseline="-25000" dirty="0">
                  <a:solidFill>
                    <a:srgbClr val="000080"/>
                  </a:solidFill>
                </a:rPr>
                <a:t>8</a:t>
              </a:r>
              <a:endParaRPr lang="en-US" sz="1400" i="1" dirty="0">
                <a:solidFill>
                  <a:srgbClr val="00008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16083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29406" y="252205"/>
            <a:ext cx="8229600" cy="738664"/>
          </a:xfrm>
        </p:spPr>
        <p:txBody>
          <a:bodyPr>
            <a:spAutoFit/>
          </a:bodyPr>
          <a:lstStyle/>
          <a:p>
            <a:r>
              <a:rPr lang="en-US" sz="2400" dirty="0"/>
              <a:t>Electrolytes: Fundamental Understanding of Ion Pairing Enables Rational Design of Stability and Stripping / Plating 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739014" y="863858"/>
            <a:ext cx="2087486" cy="136637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317622" y="3863480"/>
            <a:ext cx="1223784" cy="120632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805917" y="3923334"/>
            <a:ext cx="1152705" cy="1182066"/>
          </a:xfrm>
          <a:prstGeom prst="rect">
            <a:avLst/>
          </a:prstGeom>
        </p:spPr>
      </p:pic>
      <p:sp>
        <p:nvSpPr>
          <p:cNvPr id="11" name="Striped Right Arrow 10"/>
          <p:cNvSpPr/>
          <p:nvPr/>
        </p:nvSpPr>
        <p:spPr>
          <a:xfrm rot="16200000">
            <a:off x="7428600" y="3709109"/>
            <a:ext cx="478920" cy="326513"/>
          </a:xfrm>
          <a:prstGeom prst="stripedRightArrow">
            <a:avLst/>
          </a:prstGeom>
          <a:solidFill>
            <a:srgbClr val="2D5B9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6248400" y="5105400"/>
            <a:ext cx="2794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000080"/>
                </a:solidFill>
                <a:latin typeface="Century Gothic"/>
                <a:cs typeface="Century Gothic"/>
              </a:rPr>
              <a:t>Separately solvated</a:t>
            </a:r>
          </a:p>
          <a:p>
            <a:pPr algn="ctr">
              <a:spcAft>
                <a:spcPts val="600"/>
              </a:spcAft>
            </a:pPr>
            <a:r>
              <a:rPr lang="en-US" sz="1400" dirty="0">
                <a:solidFill>
                  <a:srgbClr val="000080"/>
                </a:solidFill>
                <a:latin typeface="Century Gothic"/>
                <a:cs typeface="Century Gothic"/>
              </a:rPr>
              <a:t>anion and </a:t>
            </a:r>
            <a:r>
              <a:rPr lang="en-US" sz="1400" dirty="0" err="1">
                <a:solidFill>
                  <a:srgbClr val="000080"/>
                </a:solidFill>
                <a:latin typeface="Century Gothic"/>
                <a:cs typeface="Century Gothic"/>
              </a:rPr>
              <a:t>cation</a:t>
            </a:r>
            <a:endParaRPr lang="en-US" sz="1400" dirty="0">
              <a:solidFill>
                <a:srgbClr val="000080"/>
              </a:solidFill>
              <a:latin typeface="Century Gothic"/>
              <a:cs typeface="Century Gothic"/>
            </a:endParaRPr>
          </a:p>
          <a:p>
            <a:pPr algn="ctr"/>
            <a:r>
              <a:rPr lang="en-US" sz="1400" dirty="0">
                <a:solidFill>
                  <a:srgbClr val="000080"/>
                </a:solidFill>
                <a:latin typeface="Century Gothic"/>
                <a:cs typeface="Century Gothic"/>
              </a:rPr>
              <a:t>Dilute solution</a:t>
            </a:r>
          </a:p>
          <a:p>
            <a:pPr algn="ctr">
              <a:spcAft>
                <a:spcPts val="600"/>
              </a:spcAft>
            </a:pPr>
            <a:r>
              <a:rPr lang="en-US" sz="1400" dirty="0">
                <a:solidFill>
                  <a:srgbClr val="000080"/>
                </a:solidFill>
                <a:latin typeface="Century Gothic"/>
                <a:cs typeface="Century Gothic"/>
              </a:rPr>
              <a:t>Weak electrostatic attraction</a:t>
            </a:r>
          </a:p>
          <a:p>
            <a:pPr algn="ctr"/>
            <a:r>
              <a:rPr lang="en-US" sz="1400" dirty="0">
                <a:solidFill>
                  <a:srgbClr val="000080"/>
                </a:solidFill>
                <a:latin typeface="Century Gothic"/>
                <a:cs typeface="Century Gothic"/>
              </a:rPr>
              <a:t>Monovalent Li+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6248400" y="2182923"/>
            <a:ext cx="2844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000080"/>
                </a:solidFill>
                <a:latin typeface="Century Gothic"/>
                <a:cs typeface="Century Gothic"/>
              </a:rPr>
              <a:t>Ion paired</a:t>
            </a:r>
          </a:p>
          <a:p>
            <a:pPr algn="ctr">
              <a:spcAft>
                <a:spcPts val="600"/>
              </a:spcAft>
            </a:pPr>
            <a:r>
              <a:rPr lang="en-US" sz="1400" dirty="0">
                <a:solidFill>
                  <a:srgbClr val="000080"/>
                </a:solidFill>
                <a:latin typeface="Century Gothic"/>
                <a:cs typeface="Century Gothic"/>
              </a:rPr>
              <a:t>anion and </a:t>
            </a:r>
            <a:r>
              <a:rPr lang="en-US" sz="1400" dirty="0" err="1">
                <a:solidFill>
                  <a:srgbClr val="000080"/>
                </a:solidFill>
                <a:latin typeface="Century Gothic"/>
                <a:cs typeface="Century Gothic"/>
              </a:rPr>
              <a:t>cation</a:t>
            </a:r>
            <a:endParaRPr lang="en-US" sz="1400" dirty="0">
              <a:solidFill>
                <a:srgbClr val="000080"/>
              </a:solidFill>
              <a:latin typeface="Century Gothic"/>
              <a:cs typeface="Century Gothic"/>
            </a:endParaRPr>
          </a:p>
          <a:p>
            <a:pPr algn="ctr"/>
            <a:r>
              <a:rPr lang="en-US" sz="1400" dirty="0">
                <a:solidFill>
                  <a:srgbClr val="000080"/>
                </a:solidFill>
                <a:latin typeface="Century Gothic"/>
                <a:cs typeface="Century Gothic"/>
              </a:rPr>
              <a:t>Concentrated solution</a:t>
            </a:r>
          </a:p>
          <a:p>
            <a:pPr algn="ctr">
              <a:spcAft>
                <a:spcPts val="600"/>
              </a:spcAft>
            </a:pPr>
            <a:r>
              <a:rPr lang="en-US" sz="1400" dirty="0">
                <a:solidFill>
                  <a:srgbClr val="000080"/>
                </a:solidFill>
                <a:latin typeface="Century Gothic"/>
                <a:cs typeface="Century Gothic"/>
              </a:rPr>
              <a:t>Strong electrostatic attraction</a:t>
            </a:r>
          </a:p>
          <a:p>
            <a:pPr algn="ctr"/>
            <a:r>
              <a:rPr lang="en-US" sz="1400" dirty="0">
                <a:solidFill>
                  <a:srgbClr val="000080"/>
                </a:solidFill>
                <a:latin typeface="Century Gothic"/>
                <a:cs typeface="Century Gothic"/>
              </a:rPr>
              <a:t>Divalent Mg++, </a:t>
            </a:r>
            <a:r>
              <a:rPr lang="en-US" sz="1400" dirty="0" err="1">
                <a:solidFill>
                  <a:srgbClr val="000080"/>
                </a:solidFill>
                <a:latin typeface="Century Gothic"/>
                <a:cs typeface="Century Gothic"/>
              </a:rPr>
              <a:t>Ca</a:t>
            </a:r>
            <a:r>
              <a:rPr lang="en-US" sz="1400" dirty="0">
                <a:solidFill>
                  <a:srgbClr val="000080"/>
                </a:solidFill>
                <a:latin typeface="Century Gothic"/>
                <a:cs typeface="Century Gothic"/>
              </a:rPr>
              <a:t> ++, Zn++</a:t>
            </a: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9206" y="1245440"/>
            <a:ext cx="5971394" cy="4930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788433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Title 16"/>
          <p:cNvSpPr txBox="1">
            <a:spLocks noGrp="1"/>
          </p:cNvSpPr>
          <p:nvPr>
            <p:ph type="title"/>
          </p:nvPr>
        </p:nvSpPr>
        <p:spPr>
          <a:xfrm>
            <a:off x="457200" y="134937"/>
            <a:ext cx="822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1F497D"/>
                </a:solidFill>
              </a:rPr>
              <a:t>Ion-pairing Shifts the Electrochemical Stability Window . . . </a:t>
            </a:r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410313" y="4238051"/>
            <a:ext cx="173368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Qu and </a:t>
            </a:r>
            <a:r>
              <a:rPr lang="en-US" sz="1100" dirty="0" err="1"/>
              <a:t>Persson</a:t>
            </a:r>
            <a:r>
              <a:rPr lang="en-US" sz="1100" dirty="0"/>
              <a:t>, submitted</a:t>
            </a:r>
          </a:p>
        </p:txBody>
      </p:sp>
      <p:pic>
        <p:nvPicPr>
          <p:cNvPr id="57" name="Picture 56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377" t="8452" r="79741" b="68685"/>
          <a:stretch/>
        </p:blipFill>
        <p:spPr>
          <a:xfrm rot="5400000">
            <a:off x="5014636" y="573412"/>
            <a:ext cx="497581" cy="691609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3742254" y="1381406"/>
            <a:ext cx="2376680" cy="2618246"/>
            <a:chOff x="4301054" y="2003706"/>
            <a:chExt cx="2376680" cy="2618246"/>
          </a:xfrm>
        </p:grpSpPr>
        <p:pic>
          <p:nvPicPr>
            <p:cNvPr id="59" name="Picture 58"/>
            <p:cNvPicPr>
              <a:picLocks noChangeAspect="1"/>
            </p:cNvPicPr>
            <p:nvPr/>
          </p:nvPicPr>
          <p:blipFill rotWithShape="1">
            <a:blip r:embed="rId3"/>
            <a:srcRect l="23376" r="47657" b="52549"/>
            <a:stretch/>
          </p:blipFill>
          <p:spPr>
            <a:xfrm>
              <a:off x="4667070" y="2003706"/>
              <a:ext cx="1826961" cy="2618246"/>
            </a:xfrm>
            <a:prstGeom prst="rect">
              <a:avLst/>
            </a:prstGeom>
          </p:spPr>
        </p:pic>
        <p:sp>
          <p:nvSpPr>
            <p:cNvPr id="60" name="TextBox 59"/>
            <p:cNvSpPr txBox="1">
              <a:spLocks noChangeAspect="1"/>
            </p:cNvSpPr>
            <p:nvPr/>
          </p:nvSpPr>
          <p:spPr>
            <a:xfrm>
              <a:off x="5881108" y="2846824"/>
              <a:ext cx="796626" cy="33855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err="1">
                  <a:solidFill>
                    <a:srgbClr val="000090"/>
                  </a:solidFill>
                </a:rPr>
                <a:t>Exp</a:t>
              </a:r>
              <a:r>
                <a:rPr lang="en-US" sz="1100" dirty="0">
                  <a:solidFill>
                    <a:srgbClr val="000090"/>
                  </a:solidFill>
                </a:rPr>
                <a:t>: 4 V </a:t>
              </a:r>
            </a:p>
            <a:p>
              <a:pPr algn="ctr"/>
              <a:r>
                <a:rPr lang="en-US" sz="1100" dirty="0">
                  <a:solidFill>
                    <a:srgbClr val="000090"/>
                  </a:solidFill>
                </a:rPr>
                <a:t>TFSI</a:t>
              </a:r>
              <a:r>
                <a:rPr lang="en-US" sz="1100" baseline="-25000" dirty="0">
                  <a:solidFill>
                    <a:srgbClr val="000090"/>
                  </a:solidFill>
                </a:rPr>
                <a:t> </a:t>
              </a:r>
              <a:r>
                <a:rPr lang="en-US" sz="1100" dirty="0">
                  <a:solidFill>
                    <a:srgbClr val="000090"/>
                  </a:solidFill>
                </a:rPr>
                <a:t> </a:t>
              </a:r>
            </a:p>
          </p:txBody>
        </p:sp>
        <p:sp>
          <p:nvSpPr>
            <p:cNvPr id="61" name="TextBox 60"/>
            <p:cNvSpPr txBox="1">
              <a:spLocks noChangeAspect="1"/>
            </p:cNvSpPr>
            <p:nvPr/>
          </p:nvSpPr>
          <p:spPr>
            <a:xfrm>
              <a:off x="5439617" y="3216156"/>
              <a:ext cx="839804" cy="33855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err="1">
                  <a:solidFill>
                    <a:srgbClr val="000090"/>
                  </a:solidFill>
                </a:rPr>
                <a:t>Exp</a:t>
              </a:r>
              <a:r>
                <a:rPr lang="en-US" sz="1100" dirty="0">
                  <a:solidFill>
                    <a:srgbClr val="000090"/>
                  </a:solidFill>
                </a:rPr>
                <a:t>: 2 V</a:t>
              </a:r>
            </a:p>
            <a:p>
              <a:pPr algn="ctr"/>
              <a:r>
                <a:rPr lang="en-US" sz="1100" dirty="0">
                  <a:solidFill>
                    <a:srgbClr val="000090"/>
                  </a:solidFill>
                </a:rPr>
                <a:t> BH</a:t>
              </a:r>
              <a:r>
                <a:rPr lang="en-US" sz="1100" baseline="-25000" dirty="0">
                  <a:solidFill>
                    <a:srgbClr val="000090"/>
                  </a:solidFill>
                </a:rPr>
                <a:t>4</a:t>
              </a:r>
              <a:r>
                <a:rPr lang="en-US" sz="1100" dirty="0">
                  <a:solidFill>
                    <a:srgbClr val="000090"/>
                  </a:solidFill>
                </a:rPr>
                <a:t> </a:t>
              </a:r>
            </a:p>
          </p:txBody>
        </p:sp>
        <p:cxnSp>
          <p:nvCxnSpPr>
            <p:cNvPr id="62" name="Straight Connector 61"/>
            <p:cNvCxnSpPr>
              <a:cxnSpLocks noChangeAspect="1"/>
            </p:cNvCxnSpPr>
            <p:nvPr/>
          </p:nvCxnSpPr>
          <p:spPr>
            <a:xfrm>
              <a:off x="6082567" y="2864106"/>
              <a:ext cx="393708" cy="1188"/>
            </a:xfrm>
            <a:prstGeom prst="line">
              <a:avLst/>
            </a:prstGeom>
            <a:ln w="12700" cap="flat" cmpd="sng" algn="ctr">
              <a:solidFill>
                <a:srgbClr val="00009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/>
            <p:cNvCxnSpPr>
              <a:cxnSpLocks noChangeAspect="1"/>
            </p:cNvCxnSpPr>
            <p:nvPr/>
          </p:nvCxnSpPr>
          <p:spPr>
            <a:xfrm>
              <a:off x="5631640" y="3241957"/>
              <a:ext cx="393708" cy="1188"/>
            </a:xfrm>
            <a:prstGeom prst="line">
              <a:avLst/>
            </a:prstGeom>
            <a:ln w="12700" cap="flat" cmpd="sng" algn="ctr">
              <a:solidFill>
                <a:srgbClr val="00009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5" name="TextBox 64"/>
            <p:cNvSpPr txBox="1">
              <a:spLocks noChangeAspect="1"/>
            </p:cNvSpPr>
            <p:nvPr/>
          </p:nvSpPr>
          <p:spPr>
            <a:xfrm>
              <a:off x="4301054" y="3714103"/>
              <a:ext cx="68264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 b="1" dirty="0">
                  <a:solidFill>
                    <a:srgbClr val="FF0000"/>
                  </a:solidFill>
                </a:rPr>
                <a:t>Free anion reduces</a:t>
              </a:r>
            </a:p>
          </p:txBody>
        </p:sp>
      </p:grpSp>
      <p:pic>
        <p:nvPicPr>
          <p:cNvPr id="66" name="Picture 65"/>
          <p:cNvPicPr>
            <a:picLocks noChangeAspect="1"/>
          </p:cNvPicPr>
          <p:nvPr/>
        </p:nvPicPr>
        <p:blipFill rotWithShape="1">
          <a:blip r:embed="rId3"/>
          <a:srcRect l="86999" t="51373" r="3" b="24617"/>
          <a:stretch/>
        </p:blipFill>
        <p:spPr>
          <a:xfrm>
            <a:off x="7799362" y="586354"/>
            <a:ext cx="912363" cy="1729691"/>
          </a:xfrm>
          <a:prstGeom prst="rect">
            <a:avLst/>
          </a:prstGeom>
        </p:spPr>
      </p:pic>
      <p:pic>
        <p:nvPicPr>
          <p:cNvPr id="67" name="Picture 66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361" t="51373" r="75916" b="5743"/>
          <a:stretch/>
        </p:blipFill>
        <p:spPr>
          <a:xfrm rot="5400000">
            <a:off x="6734986" y="85655"/>
            <a:ext cx="640524" cy="1429475"/>
          </a:xfrm>
          <a:prstGeom prst="rect">
            <a:avLst/>
          </a:prstGeom>
        </p:spPr>
      </p:pic>
      <p:pic>
        <p:nvPicPr>
          <p:cNvPr id="68" name="Picture 67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3864" t="51373" r="48348"/>
          <a:stretch/>
        </p:blipFill>
        <p:spPr>
          <a:xfrm>
            <a:off x="6074561" y="931917"/>
            <a:ext cx="1653264" cy="3112756"/>
          </a:xfrm>
          <a:prstGeom prst="rect">
            <a:avLst/>
          </a:prstGeom>
        </p:spPr>
      </p:pic>
      <p:sp>
        <p:nvSpPr>
          <p:cNvPr id="69" name="TextBox 68"/>
          <p:cNvSpPr txBox="1">
            <a:spLocks noChangeAspect="1"/>
          </p:cNvSpPr>
          <p:nvPr/>
        </p:nvSpPr>
        <p:spPr>
          <a:xfrm>
            <a:off x="7772906" y="2740225"/>
            <a:ext cx="9659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rgbClr val="7030A0"/>
                </a:solidFill>
              </a:rPr>
              <a:t>Ion-paired anion reduces</a:t>
            </a:r>
          </a:p>
        </p:txBody>
      </p:sp>
      <p:cxnSp>
        <p:nvCxnSpPr>
          <p:cNvPr id="70" name="Straight Arrow Connector 69"/>
          <p:cNvCxnSpPr>
            <a:cxnSpLocks noChangeAspect="1"/>
          </p:cNvCxnSpPr>
          <p:nvPr/>
        </p:nvCxnSpPr>
        <p:spPr>
          <a:xfrm flipH="1" flipV="1">
            <a:off x="6742707" y="2960599"/>
            <a:ext cx="548" cy="376087"/>
          </a:xfrm>
          <a:prstGeom prst="straightConnector1">
            <a:avLst/>
          </a:prstGeom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1" name="TextBox 70"/>
          <p:cNvSpPr txBox="1">
            <a:spLocks noChangeAspect="1"/>
          </p:cNvSpPr>
          <p:nvPr/>
        </p:nvSpPr>
        <p:spPr>
          <a:xfrm>
            <a:off x="7744072" y="2335810"/>
            <a:ext cx="10519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rgbClr val="DD8F02"/>
                </a:solidFill>
              </a:rPr>
              <a:t>Ion-paired Mg</a:t>
            </a:r>
            <a:r>
              <a:rPr lang="en-US" sz="1200" b="1" baseline="30000" dirty="0">
                <a:solidFill>
                  <a:srgbClr val="DD8F02"/>
                </a:solidFill>
              </a:rPr>
              <a:t>2+ </a:t>
            </a:r>
            <a:r>
              <a:rPr lang="en-US" sz="1200" b="1" dirty="0">
                <a:solidFill>
                  <a:srgbClr val="DD8F02"/>
                </a:solidFill>
              </a:rPr>
              <a:t>reduces</a:t>
            </a:r>
          </a:p>
        </p:txBody>
      </p:sp>
      <p:cxnSp>
        <p:nvCxnSpPr>
          <p:cNvPr id="72" name="Straight Arrow Connector 71"/>
          <p:cNvCxnSpPr>
            <a:cxnSpLocks noChangeAspect="1"/>
          </p:cNvCxnSpPr>
          <p:nvPr/>
        </p:nvCxnSpPr>
        <p:spPr>
          <a:xfrm flipV="1">
            <a:off x="7517843" y="2960599"/>
            <a:ext cx="1" cy="314157"/>
          </a:xfrm>
          <a:prstGeom prst="straightConnector1">
            <a:avLst/>
          </a:prstGeom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3" name="Straight Arrow Connector 72"/>
          <p:cNvCxnSpPr>
            <a:cxnSpLocks noChangeAspect="1"/>
          </p:cNvCxnSpPr>
          <p:nvPr/>
        </p:nvCxnSpPr>
        <p:spPr>
          <a:xfrm flipV="1">
            <a:off x="7171132" y="3336686"/>
            <a:ext cx="1" cy="279839"/>
          </a:xfrm>
          <a:prstGeom prst="straightConnector1">
            <a:avLst/>
          </a:prstGeom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5" name="Picture 7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34467" y="4483903"/>
            <a:ext cx="3258049" cy="1799221"/>
          </a:xfrm>
          <a:prstGeom prst="rect">
            <a:avLst/>
          </a:prstGeom>
        </p:spPr>
      </p:pic>
      <p:grpSp>
        <p:nvGrpSpPr>
          <p:cNvPr id="76" name="Group 75"/>
          <p:cNvGrpSpPr>
            <a:grpSpLocks noChangeAspect="1"/>
          </p:cNvGrpSpPr>
          <p:nvPr/>
        </p:nvGrpSpPr>
        <p:grpSpPr>
          <a:xfrm>
            <a:off x="5185743" y="4492723"/>
            <a:ext cx="2615835" cy="1645477"/>
            <a:chOff x="641032" y="1872298"/>
            <a:chExt cx="4720395" cy="2725737"/>
          </a:xfrm>
        </p:grpSpPr>
        <p:pic>
          <p:nvPicPr>
            <p:cNvPr id="77" name="Picture 76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1032" y="1872298"/>
              <a:ext cx="4487220" cy="27257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78" name="Straight Arrow Connector 77"/>
            <p:cNvCxnSpPr/>
            <p:nvPr/>
          </p:nvCxnSpPr>
          <p:spPr>
            <a:xfrm>
              <a:off x="2580640" y="2590800"/>
              <a:ext cx="1097280" cy="1148080"/>
            </a:xfrm>
            <a:prstGeom prst="straightConnector1">
              <a:avLst/>
            </a:prstGeom>
            <a:ln>
              <a:solidFill>
                <a:srgbClr val="00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Arrow Connector 78"/>
            <p:cNvCxnSpPr/>
            <p:nvPr/>
          </p:nvCxnSpPr>
          <p:spPr>
            <a:xfrm flipV="1">
              <a:off x="2600960" y="3230880"/>
              <a:ext cx="1178560" cy="812800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0" name="Rectangle 79"/>
            <p:cNvSpPr/>
            <p:nvPr/>
          </p:nvSpPr>
          <p:spPr>
            <a:xfrm>
              <a:off x="3181346" y="2932446"/>
              <a:ext cx="2180081" cy="28040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>
              <a:spAutoFit/>
            </a:bodyPr>
            <a:lstStyle>
              <a:defPPr>
                <a:defRPr lang="en-US"/>
              </a:defPPr>
              <a:lvl1pPr marL="0" algn="l" defTabSz="457108" rtl="0" eaLnBrk="1" latinLnBrk="0" hangingPunct="1">
                <a:defRPr sz="1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08" algn="l" defTabSz="457108" rtl="0" eaLnBrk="1" latinLnBrk="0" hangingPunct="1">
                <a:defRPr sz="1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217" algn="l" defTabSz="457108" rtl="0" eaLnBrk="1" latinLnBrk="0" hangingPunct="1">
                <a:defRPr sz="1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325" algn="l" defTabSz="457108" rtl="0" eaLnBrk="1" latinLnBrk="0" hangingPunct="1">
                <a:defRPr sz="1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433" algn="l" defTabSz="457108" rtl="0" eaLnBrk="1" latinLnBrk="0" hangingPunct="1">
                <a:defRPr sz="1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541" algn="l" defTabSz="457108" rtl="0" eaLnBrk="1" latinLnBrk="0" hangingPunct="1">
                <a:defRPr sz="1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2650" algn="l" defTabSz="457108" rtl="0" eaLnBrk="1" latinLnBrk="0" hangingPunct="1">
                <a:defRPr sz="1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199758" algn="l" defTabSz="457108" rtl="0" eaLnBrk="1" latinLnBrk="0" hangingPunct="1">
                <a:defRPr sz="1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6866" algn="l" defTabSz="457108" rtl="0" eaLnBrk="1" latinLnBrk="0" hangingPunct="1">
                <a:defRPr sz="1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100" dirty="0">
                  <a:solidFill>
                    <a:srgbClr val="FF0000"/>
                  </a:solidFill>
                  <a:latin typeface="Arial"/>
                  <a:cs typeface="Arial"/>
                </a:rPr>
                <a:t>increasing F, S, O</a:t>
              </a:r>
            </a:p>
          </p:txBody>
        </p:sp>
        <p:sp>
          <p:nvSpPr>
            <p:cNvPr id="81" name="Rectangle 80"/>
            <p:cNvSpPr/>
            <p:nvPr/>
          </p:nvSpPr>
          <p:spPr>
            <a:xfrm>
              <a:off x="2725683" y="2444765"/>
              <a:ext cx="2402569" cy="28040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>
              <a:spAutoFit/>
            </a:bodyPr>
            <a:lstStyle>
              <a:defPPr>
                <a:defRPr lang="en-US"/>
              </a:defPPr>
              <a:lvl1pPr marL="0" algn="l" defTabSz="457108" rtl="0" eaLnBrk="1" latinLnBrk="0" hangingPunct="1">
                <a:defRPr sz="1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08" algn="l" defTabSz="457108" rtl="0" eaLnBrk="1" latinLnBrk="0" hangingPunct="1">
                <a:defRPr sz="1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217" algn="l" defTabSz="457108" rtl="0" eaLnBrk="1" latinLnBrk="0" hangingPunct="1">
                <a:defRPr sz="1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325" algn="l" defTabSz="457108" rtl="0" eaLnBrk="1" latinLnBrk="0" hangingPunct="1">
                <a:defRPr sz="1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433" algn="l" defTabSz="457108" rtl="0" eaLnBrk="1" latinLnBrk="0" hangingPunct="1">
                <a:defRPr sz="1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541" algn="l" defTabSz="457108" rtl="0" eaLnBrk="1" latinLnBrk="0" hangingPunct="1">
                <a:defRPr sz="1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2650" algn="l" defTabSz="457108" rtl="0" eaLnBrk="1" latinLnBrk="0" hangingPunct="1">
                <a:defRPr sz="1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199758" algn="l" defTabSz="457108" rtl="0" eaLnBrk="1" latinLnBrk="0" hangingPunct="1">
                <a:defRPr sz="1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6866" algn="l" defTabSz="457108" rtl="0" eaLnBrk="1" latinLnBrk="0" hangingPunct="1">
                <a:defRPr sz="1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100" dirty="0">
                  <a:latin typeface="Arial"/>
                  <a:cs typeface="Arial"/>
                </a:rPr>
                <a:t>decreasing organic</a:t>
              </a:r>
            </a:p>
          </p:txBody>
        </p:sp>
      </p:grpSp>
      <p:sp>
        <p:nvSpPr>
          <p:cNvPr id="82" name="TextBox 81"/>
          <p:cNvSpPr txBox="1"/>
          <p:nvPr/>
        </p:nvSpPr>
        <p:spPr>
          <a:xfrm>
            <a:off x="6971587" y="6021514"/>
            <a:ext cx="208422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100" dirty="0"/>
              <a:t>Hahn and </a:t>
            </a:r>
            <a:r>
              <a:rPr lang="en-US" sz="1100" dirty="0" err="1"/>
              <a:t>Zavadil</a:t>
            </a:r>
            <a:r>
              <a:rPr lang="en-US" sz="1100" dirty="0"/>
              <a:t>, in preparation 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67291" y="3794325"/>
            <a:ext cx="47275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0080"/>
                </a:solidFill>
              </a:rPr>
              <a:t>. . . reduces TFSI- anion, Mg absorbs the electron and triggers TFSI- decomposition</a:t>
            </a:r>
          </a:p>
        </p:txBody>
      </p:sp>
      <p:sp>
        <p:nvSpPr>
          <p:cNvPr id="84" name="TextBox 83"/>
          <p:cNvSpPr txBox="1"/>
          <p:nvPr/>
        </p:nvSpPr>
        <p:spPr>
          <a:xfrm>
            <a:off x="5110025" y="3845764"/>
            <a:ext cx="26115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00080"/>
                </a:solidFill>
              </a:rPr>
              <a:t>Ion-paired anions reduce more easily than well-solvated anions</a:t>
            </a:r>
          </a:p>
        </p:txBody>
      </p:sp>
      <p:sp>
        <p:nvSpPr>
          <p:cNvPr id="85" name="Rectangle 84"/>
          <p:cNvSpPr/>
          <p:nvPr/>
        </p:nvSpPr>
        <p:spPr>
          <a:xfrm>
            <a:off x="1595245" y="6336384"/>
            <a:ext cx="6868627" cy="338554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pPr algn="ctr"/>
            <a:r>
              <a:rPr lang="en-US" sz="800" b="1" dirty="0">
                <a:solidFill>
                  <a:srgbClr val="000000"/>
                </a:solidFill>
                <a:latin typeface="Arial" charset="0"/>
              </a:rPr>
              <a:t>The Coupling between Stability and Ion Pair Formation in Magnesium Electrolytes from First-Principles Quantum Mechanics and Classical Molecular Dynamics, </a:t>
            </a:r>
            <a:r>
              <a:rPr lang="en-US" sz="800" dirty="0">
                <a:solidFill>
                  <a:srgbClr val="000000"/>
                </a:solidFill>
                <a:latin typeface="Arial" charset="0"/>
              </a:rPr>
              <a:t>N. N. Rajput, X. Qu, </a:t>
            </a:r>
            <a:r>
              <a:rPr lang="en-US" sz="800" dirty="0" err="1">
                <a:solidFill>
                  <a:srgbClr val="000000"/>
                </a:solidFill>
                <a:latin typeface="Arial" charset="0"/>
              </a:rPr>
              <a:t>N.Sa</a:t>
            </a:r>
            <a:r>
              <a:rPr lang="en-US" sz="800" dirty="0">
                <a:solidFill>
                  <a:srgbClr val="000000"/>
                </a:solidFill>
                <a:latin typeface="Arial" charset="0"/>
              </a:rPr>
              <a:t>, A. K. Burrell, and K. A. </a:t>
            </a:r>
            <a:r>
              <a:rPr lang="en-US" sz="800" dirty="0" err="1">
                <a:solidFill>
                  <a:srgbClr val="000000"/>
                </a:solidFill>
                <a:latin typeface="Arial" charset="0"/>
              </a:rPr>
              <a:t>Persson</a:t>
            </a:r>
            <a:r>
              <a:rPr lang="en-US" sz="800" dirty="0">
                <a:solidFill>
                  <a:srgbClr val="000000"/>
                </a:solidFill>
                <a:latin typeface="Arial" charset="0"/>
              </a:rPr>
              <a:t>, JACS  </a:t>
            </a:r>
            <a:r>
              <a:rPr lang="en-US" sz="800" b="1" dirty="0">
                <a:solidFill>
                  <a:srgbClr val="000000"/>
                </a:solidFill>
                <a:latin typeface="Arial" charset="0"/>
              </a:rPr>
              <a:t>2015</a:t>
            </a:r>
            <a:r>
              <a:rPr lang="en-US" sz="800" dirty="0">
                <a:solidFill>
                  <a:srgbClr val="000000"/>
                </a:solidFill>
                <a:latin typeface="Arial" charset="0"/>
              </a:rPr>
              <a:t> </a:t>
            </a:r>
            <a:r>
              <a:rPr lang="en-US" sz="800" i="1" dirty="0">
                <a:solidFill>
                  <a:srgbClr val="000000"/>
                </a:solidFill>
                <a:latin typeface="Arial" charset="0"/>
              </a:rPr>
              <a:t>137</a:t>
            </a:r>
            <a:r>
              <a:rPr lang="en-US" sz="800" dirty="0">
                <a:solidFill>
                  <a:srgbClr val="000000"/>
                </a:solidFill>
                <a:latin typeface="Arial" charset="0"/>
              </a:rPr>
              <a:t> (9), 3411-3420</a:t>
            </a:r>
            <a:endParaRPr lang="en-US" sz="800" b="0" i="0" dirty="0">
              <a:solidFill>
                <a:srgbClr val="000000"/>
              </a:solidFill>
              <a:effectLst/>
              <a:latin typeface="Arial" charset="0"/>
            </a:endParaRPr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82714" y="858148"/>
            <a:ext cx="2087486" cy="1366376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57200" y="2405593"/>
            <a:ext cx="1223784" cy="1206321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936996" y="2448331"/>
            <a:ext cx="1152705" cy="1182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6241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1" grpId="1"/>
      <p:bldP spid="69" grpId="0"/>
      <p:bldP spid="71" grpId="0"/>
      <p:bldP spid="82" grpId="0"/>
      <p:bldP spid="12" grpId="0"/>
      <p:bldP spid="8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/>
          <p:cNvSpPr txBox="1"/>
          <p:nvPr/>
        </p:nvSpPr>
        <p:spPr>
          <a:xfrm>
            <a:off x="7595593" y="3585285"/>
            <a:ext cx="487292" cy="2359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400" b="1" baseline="30000" dirty="0"/>
          </a:p>
        </p:txBody>
      </p:sp>
      <p:sp>
        <p:nvSpPr>
          <p:cNvPr id="19" name="TextBox 18"/>
          <p:cNvSpPr txBox="1"/>
          <p:nvPr/>
        </p:nvSpPr>
        <p:spPr>
          <a:xfrm>
            <a:off x="76200" y="960154"/>
            <a:ext cx="5013509" cy="281102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dirty="0">
                <a:solidFill>
                  <a:srgbClr val="000080"/>
                </a:solidFill>
              </a:rPr>
              <a:t>Ion-pairing induces decomposition of TFSI</a:t>
            </a:r>
            <a:r>
              <a:rPr lang="en-US" sz="2800" dirty="0">
                <a:solidFill>
                  <a:srgbClr val="000080"/>
                </a:solidFill>
              </a:rPr>
              <a:t>-</a:t>
            </a:r>
            <a:r>
              <a:rPr lang="en-US" dirty="0">
                <a:solidFill>
                  <a:srgbClr val="000080"/>
                </a:solidFill>
              </a:rPr>
              <a:t> anion </a:t>
            </a:r>
          </a:p>
          <a:p>
            <a:pPr marL="285750" indent="-285750">
              <a:spcAft>
                <a:spcPts val="600"/>
              </a:spcAft>
              <a:buFont typeface="Arial"/>
              <a:buChar char="•"/>
            </a:pPr>
            <a:r>
              <a:rPr lang="en-US" dirty="0">
                <a:solidFill>
                  <a:srgbClr val="000080"/>
                </a:solidFill>
              </a:rPr>
              <a:t>reduces anodic stability</a:t>
            </a:r>
          </a:p>
          <a:p>
            <a:pPr marL="285750" indent="-285750">
              <a:spcAft>
                <a:spcPts val="600"/>
              </a:spcAft>
              <a:buFont typeface="Arial"/>
              <a:buChar char="•"/>
            </a:pPr>
            <a:r>
              <a:rPr lang="en-US" dirty="0">
                <a:solidFill>
                  <a:srgbClr val="000080"/>
                </a:solidFill>
              </a:rPr>
              <a:t>partially reduces Mg++ to Mg+</a:t>
            </a:r>
          </a:p>
          <a:p>
            <a:pPr marL="285750" indent="-285750">
              <a:spcAft>
                <a:spcPts val="600"/>
              </a:spcAft>
              <a:buFont typeface="Arial"/>
              <a:buChar char="•"/>
            </a:pPr>
            <a:r>
              <a:rPr lang="en-US" dirty="0">
                <a:solidFill>
                  <a:srgbClr val="000080"/>
                </a:solidFill>
              </a:rPr>
              <a:t>alters stripping / plating behavior at anode</a:t>
            </a:r>
          </a:p>
          <a:p>
            <a:pPr>
              <a:spcAft>
                <a:spcPts val="600"/>
              </a:spcAft>
            </a:pPr>
            <a:r>
              <a:rPr lang="en-US" dirty="0">
                <a:solidFill>
                  <a:srgbClr val="000080"/>
                </a:solidFill>
              </a:rPr>
              <a:t> BH</a:t>
            </a:r>
            <a:r>
              <a:rPr lang="en-US" baseline="-25000" dirty="0">
                <a:solidFill>
                  <a:srgbClr val="000080"/>
                </a:solidFill>
              </a:rPr>
              <a:t>4</a:t>
            </a:r>
            <a:r>
              <a:rPr lang="en-US" sz="2800" dirty="0">
                <a:solidFill>
                  <a:srgbClr val="000080"/>
                </a:solidFill>
              </a:rPr>
              <a:t>- </a:t>
            </a:r>
            <a:r>
              <a:rPr lang="en-US" dirty="0">
                <a:solidFill>
                  <a:srgbClr val="000080"/>
                </a:solidFill>
              </a:rPr>
              <a:t>anion is stable under ion-pairing</a:t>
            </a:r>
          </a:p>
          <a:p>
            <a:pPr>
              <a:spcAft>
                <a:spcPts val="600"/>
              </a:spcAft>
            </a:pPr>
            <a:r>
              <a:rPr lang="en-US" dirty="0">
                <a:solidFill>
                  <a:srgbClr val="000080"/>
                </a:solidFill>
                <a:sym typeface="Wingdings"/>
              </a:rPr>
              <a:t> Rational design route to control anodic stability</a:t>
            </a:r>
            <a:endParaRPr lang="en-US" dirty="0">
              <a:solidFill>
                <a:srgbClr val="000080"/>
              </a:solidFill>
            </a:endParaRPr>
          </a:p>
          <a:p>
            <a:pPr>
              <a:spcAft>
                <a:spcPts val="600"/>
              </a:spcAft>
            </a:pPr>
            <a:endParaRPr lang="en-US" sz="2800" baseline="-25000" dirty="0">
              <a:solidFill>
                <a:srgbClr val="000080"/>
              </a:solidFill>
            </a:endParaRPr>
          </a:p>
        </p:txBody>
      </p:sp>
      <p:graphicFrame>
        <p:nvGraphicFramePr>
          <p:cNvPr id="20" name="Diagram 19"/>
          <p:cNvGraphicFramePr/>
          <p:nvPr>
            <p:extLst>
              <p:ext uri="{D42A27DB-BD31-4B8C-83A1-F6EECF244321}">
                <p14:modId xmlns:p14="http://schemas.microsoft.com/office/powerpoint/2010/main" val="242819374"/>
              </p:ext>
            </p:extLst>
          </p:nvPr>
        </p:nvGraphicFramePr>
        <p:xfrm>
          <a:off x="4948973" y="1535629"/>
          <a:ext cx="3225213" cy="140786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21" name="Group 20"/>
          <p:cNvGrpSpPr/>
          <p:nvPr/>
        </p:nvGrpSpPr>
        <p:grpSpPr>
          <a:xfrm>
            <a:off x="5221739" y="2996781"/>
            <a:ext cx="2619069" cy="583705"/>
            <a:chOff x="296333" y="5036409"/>
            <a:chExt cx="5105400" cy="1137826"/>
          </a:xfrm>
        </p:grpSpPr>
        <p:sp>
          <p:nvSpPr>
            <p:cNvPr id="22" name="TextBox 21"/>
            <p:cNvSpPr txBox="1"/>
            <p:nvPr/>
          </p:nvSpPr>
          <p:spPr>
            <a:xfrm>
              <a:off x="629555" y="5896004"/>
              <a:ext cx="58366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  <a:cs typeface="+mn-cs"/>
                </a:defRPr>
              </a:lvl9pPr>
            </a:lstStyle>
            <a:p>
              <a:r>
                <a:rPr lang="en-US" sz="1200" b="1" dirty="0">
                  <a:latin typeface="Times New Roman"/>
                  <a:cs typeface="Times New Roman"/>
                </a:rPr>
                <a:t>DTPA</a:t>
              </a: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3282459" y="5897236"/>
              <a:ext cx="63350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  <a:cs typeface="+mn-cs"/>
                </a:defRPr>
              </a:lvl9pPr>
            </a:lstStyle>
            <a:p>
              <a:r>
                <a:rPr lang="en-US" sz="1200" b="1" dirty="0">
                  <a:latin typeface="Times New Roman"/>
                  <a:cs typeface="Times New Roman"/>
                </a:rPr>
                <a:t>DMSA</a:t>
              </a:r>
            </a:p>
          </p:txBody>
        </p:sp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68643" y="5152632"/>
              <a:ext cx="1088065" cy="865045"/>
            </a:xfrm>
            <a:prstGeom prst="rect">
              <a:avLst/>
            </a:prstGeom>
          </p:spPr>
        </p:pic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887135" y="5112610"/>
              <a:ext cx="1187669" cy="921467"/>
            </a:xfrm>
            <a:prstGeom prst="rect">
              <a:avLst/>
            </a:prstGeom>
          </p:spPr>
        </p:pic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655703" y="5219183"/>
              <a:ext cx="1144070" cy="755652"/>
            </a:xfrm>
            <a:prstGeom prst="rect">
              <a:avLst/>
            </a:prstGeom>
          </p:spPr>
        </p:pic>
        <p:sp>
          <p:nvSpPr>
            <p:cNvPr id="28" name="TextBox 27"/>
            <p:cNvSpPr txBox="1"/>
            <p:nvPr/>
          </p:nvSpPr>
          <p:spPr>
            <a:xfrm>
              <a:off x="1944638" y="5896695"/>
              <a:ext cx="62626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  <a:cs typeface="+mn-cs"/>
                </a:defRPr>
              </a:lvl9pPr>
            </a:lstStyle>
            <a:p>
              <a:r>
                <a:rPr lang="en-US" sz="1200" b="1" dirty="0">
                  <a:latin typeface="Times New Roman"/>
                  <a:cs typeface="Times New Roman"/>
                </a:rPr>
                <a:t>MDPA</a:t>
              </a:r>
            </a:p>
          </p:txBody>
        </p:sp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4224785" y="5196273"/>
              <a:ext cx="1119164" cy="703877"/>
            </a:xfrm>
            <a:prstGeom prst="rect">
              <a:avLst/>
            </a:prstGeom>
          </p:spPr>
        </p:pic>
        <p:sp>
          <p:nvSpPr>
            <p:cNvPr id="31" name="TextBox 30"/>
            <p:cNvSpPr txBox="1"/>
            <p:nvPr/>
          </p:nvSpPr>
          <p:spPr>
            <a:xfrm>
              <a:off x="4523270" y="5875892"/>
              <a:ext cx="58221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  <a:cs typeface="+mn-cs"/>
                </a:defRPr>
              </a:lvl9pPr>
            </a:lstStyle>
            <a:p>
              <a:r>
                <a:rPr lang="en-US" sz="1200" b="1" dirty="0">
                  <a:latin typeface="Times New Roman"/>
                  <a:cs typeface="Times New Roman"/>
                </a:rPr>
                <a:t>DFSA</a:t>
              </a:r>
            </a:p>
          </p:txBody>
        </p:sp>
        <p:sp>
          <p:nvSpPr>
            <p:cNvPr id="32" name="Left Brace 31"/>
            <p:cNvSpPr/>
            <p:nvPr/>
          </p:nvSpPr>
          <p:spPr>
            <a:xfrm rot="5400000">
              <a:off x="2736068" y="2596674"/>
              <a:ext cx="225929" cy="5105400"/>
            </a:xfrm>
            <a:prstGeom prst="leftBrace">
              <a:avLst>
                <a:gd name="adj1" fmla="val 49992"/>
                <a:gd name="adj2" fmla="val 51751"/>
              </a:avLst>
            </a:prstGeom>
            <a:noFill/>
            <a:ln w="38100"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</p:grpSp>
      <p:sp>
        <p:nvSpPr>
          <p:cNvPr id="33" name="TextBox 32"/>
          <p:cNvSpPr txBox="1"/>
          <p:nvPr/>
        </p:nvSpPr>
        <p:spPr>
          <a:xfrm>
            <a:off x="7638342" y="2191562"/>
            <a:ext cx="149605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9pPr>
          </a:lstStyle>
          <a:p>
            <a:pPr algn="just"/>
            <a:r>
              <a:rPr lang="en-US" sz="1050" dirty="0">
                <a:solidFill>
                  <a:srgbClr val="FF0000"/>
                </a:solidFill>
              </a:rPr>
              <a:t>4 promising anions; one under synthesis and testing at Sandia</a:t>
            </a:r>
          </a:p>
          <a:p>
            <a:pPr algn="just"/>
            <a:endParaRPr lang="en-US" sz="1050" dirty="0">
              <a:solidFill>
                <a:srgbClr val="FF0000"/>
              </a:solidFill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447368" y="135235"/>
            <a:ext cx="7296616" cy="954091"/>
          </a:xfrm>
          <a:prstGeom prst="rect">
            <a:avLst/>
          </a:prstGeom>
        </p:spPr>
        <p:txBody>
          <a:bodyPr wrap="square" lIns="91421" tIns="45712" rIns="91421" bIns="45712">
            <a:spAutoFit/>
          </a:bodyPr>
          <a:lstStyle/>
          <a:p>
            <a:r>
              <a:rPr lang="en-US" sz="2800" dirty="0">
                <a:solidFill>
                  <a:srgbClr val="214373"/>
                </a:solidFill>
              </a:rPr>
              <a:t>Understanding Decomposition Pathway</a:t>
            </a:r>
          </a:p>
          <a:p>
            <a:r>
              <a:rPr lang="en-US" sz="2800" dirty="0">
                <a:solidFill>
                  <a:srgbClr val="214373"/>
                </a:solidFill>
              </a:rPr>
              <a:t>Enables Rational Design</a:t>
            </a:r>
          </a:p>
        </p:txBody>
      </p:sp>
      <p:sp>
        <p:nvSpPr>
          <p:cNvPr id="35" name="Down Arrow Callout 34"/>
          <p:cNvSpPr/>
          <p:nvPr/>
        </p:nvSpPr>
        <p:spPr>
          <a:xfrm>
            <a:off x="4720749" y="869617"/>
            <a:ext cx="3681660" cy="654770"/>
          </a:xfrm>
          <a:prstGeom prst="downArrowCallout">
            <a:avLst/>
          </a:prstGeom>
          <a:solidFill>
            <a:srgbClr val="E8CE85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tx1"/>
                </a:solidFill>
              </a:rPr>
              <a:t>TFSI</a:t>
            </a:r>
            <a:r>
              <a:rPr lang="en-US" sz="1200" baseline="30000" dirty="0">
                <a:solidFill>
                  <a:schemeClr val="tx1"/>
                </a:solidFill>
              </a:rPr>
              <a:t>-</a:t>
            </a:r>
            <a:r>
              <a:rPr lang="en-US" sz="1200" dirty="0">
                <a:solidFill>
                  <a:schemeClr val="tx1"/>
                </a:solidFill>
              </a:rPr>
              <a:t> derivatives maintaining high anodic stability while substituting the C-S bond</a:t>
            </a:r>
          </a:p>
        </p:txBody>
      </p:sp>
      <p:sp>
        <p:nvSpPr>
          <p:cNvPr id="36" name="Rectangle 35"/>
          <p:cNvSpPr/>
          <p:nvPr/>
        </p:nvSpPr>
        <p:spPr>
          <a:xfrm>
            <a:off x="7885625" y="2809298"/>
            <a:ext cx="1372471" cy="507815"/>
          </a:xfrm>
          <a:prstGeom prst="rect">
            <a:avLst/>
          </a:prstGeom>
        </p:spPr>
        <p:txBody>
          <a:bodyPr wrap="square" lIns="91421" tIns="45712" rIns="91421" bIns="45712">
            <a:spAutoFit/>
          </a:bodyPr>
          <a:lstStyle/>
          <a:p>
            <a:pPr lvl="0"/>
            <a:r>
              <a:rPr lang="en-US" sz="900" dirty="0"/>
              <a:t>X. Qu, K. Matthews, …E. </a:t>
            </a:r>
            <a:r>
              <a:rPr lang="en-US" sz="900" dirty="0" err="1"/>
              <a:t>Maginn</a:t>
            </a:r>
            <a:r>
              <a:rPr lang="en-US" sz="900" dirty="0"/>
              <a:t>, K. </a:t>
            </a:r>
            <a:r>
              <a:rPr lang="en-US" sz="900" dirty="0" err="1"/>
              <a:t>Persson</a:t>
            </a:r>
            <a:r>
              <a:rPr lang="en-US" sz="900" dirty="0"/>
              <a:t>, in preparation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254501" y="4058452"/>
            <a:ext cx="4903276" cy="2057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360"/>
              </a:lnSpc>
            </a:pPr>
            <a:r>
              <a:rPr lang="en-US" dirty="0">
                <a:solidFill>
                  <a:srgbClr val="000080"/>
                </a:solidFill>
              </a:rPr>
              <a:t>Compare with Zn electrolytes</a:t>
            </a:r>
          </a:p>
          <a:p>
            <a:pPr>
              <a:lnSpc>
                <a:spcPts val="2360"/>
              </a:lnSpc>
              <a:spcAft>
                <a:spcPts val="600"/>
              </a:spcAft>
            </a:pPr>
            <a:r>
              <a:rPr lang="en-US" dirty="0">
                <a:solidFill>
                  <a:srgbClr val="000080"/>
                </a:solidFill>
              </a:rPr>
              <a:t>Strong ion-pairing with excellent plating/stripping</a:t>
            </a:r>
          </a:p>
          <a:p>
            <a:pPr>
              <a:lnSpc>
                <a:spcPts val="2360"/>
              </a:lnSpc>
              <a:spcAft>
                <a:spcPts val="600"/>
              </a:spcAft>
            </a:pPr>
            <a:r>
              <a:rPr lang="en-US" dirty="0">
                <a:solidFill>
                  <a:srgbClr val="000080"/>
                </a:solidFill>
              </a:rPr>
              <a:t>Solvent, not anion, sets anodic stability limits of most Zn electrolytes (except Acetonitrile) </a:t>
            </a:r>
          </a:p>
          <a:p>
            <a:pPr>
              <a:lnSpc>
                <a:spcPts val="2360"/>
              </a:lnSpc>
            </a:pPr>
            <a:r>
              <a:rPr lang="en-US" dirty="0">
                <a:solidFill>
                  <a:srgbClr val="000080"/>
                </a:solidFill>
              </a:rPr>
              <a:t>Rational design </a:t>
            </a:r>
            <a:r>
              <a:rPr lang="en-US" dirty="0">
                <a:solidFill>
                  <a:srgbClr val="000080"/>
                </a:solidFill>
                <a:sym typeface="Wingdings"/>
              </a:rPr>
              <a:t> achieve this for Mg </a:t>
            </a:r>
            <a:r>
              <a:rPr lang="en-US" dirty="0">
                <a:solidFill>
                  <a:srgbClr val="000080"/>
                </a:solidFill>
              </a:rPr>
              <a:t> </a:t>
            </a:r>
          </a:p>
          <a:p>
            <a:pPr>
              <a:lnSpc>
                <a:spcPts val="2360"/>
              </a:lnSpc>
            </a:pPr>
            <a:endParaRPr lang="en-US" dirty="0">
              <a:solidFill>
                <a:srgbClr val="000080"/>
              </a:solidFill>
            </a:endParaRPr>
          </a:p>
        </p:txBody>
      </p:sp>
      <p:sp>
        <p:nvSpPr>
          <p:cNvPr id="39" name="Oval 38"/>
          <p:cNvSpPr/>
          <p:nvPr/>
        </p:nvSpPr>
        <p:spPr>
          <a:xfrm>
            <a:off x="4743426" y="6673364"/>
            <a:ext cx="536214" cy="23856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2" name="Group 41"/>
          <p:cNvGrpSpPr>
            <a:grpSpLocks noChangeAspect="1"/>
          </p:cNvGrpSpPr>
          <p:nvPr/>
        </p:nvGrpSpPr>
        <p:grpSpPr>
          <a:xfrm>
            <a:off x="347876" y="3542808"/>
            <a:ext cx="3713647" cy="2715929"/>
            <a:chOff x="1434874" y="763450"/>
            <a:chExt cx="5609659" cy="3750202"/>
          </a:xfrm>
        </p:grpSpPr>
        <p:pic>
          <p:nvPicPr>
            <p:cNvPr id="43" name="Picture 42"/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5400000">
              <a:off x="2364603" y="-166279"/>
              <a:ext cx="3750202" cy="5609659"/>
            </a:xfrm>
            <a:prstGeom prst="rect">
              <a:avLst/>
            </a:prstGeom>
          </p:spPr>
        </p:pic>
        <p:sp>
          <p:nvSpPr>
            <p:cNvPr id="44" name="Oval 43"/>
            <p:cNvSpPr/>
            <p:nvPr/>
          </p:nvSpPr>
          <p:spPr>
            <a:xfrm>
              <a:off x="1817225" y="1169043"/>
              <a:ext cx="810228" cy="578734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Oval 44"/>
            <p:cNvSpPr/>
            <p:nvPr/>
          </p:nvSpPr>
          <p:spPr>
            <a:xfrm rot="3491803">
              <a:off x="2571882" y="2666714"/>
              <a:ext cx="1244242" cy="578734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Oval 45"/>
            <p:cNvSpPr/>
            <p:nvPr/>
          </p:nvSpPr>
          <p:spPr>
            <a:xfrm>
              <a:off x="3795954" y="2759356"/>
              <a:ext cx="695665" cy="578734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Oval 46"/>
            <p:cNvSpPr/>
            <p:nvPr/>
          </p:nvSpPr>
          <p:spPr>
            <a:xfrm rot="2677647">
              <a:off x="4566946" y="3068289"/>
              <a:ext cx="961711" cy="578734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8" name="Title 1"/>
          <p:cNvSpPr txBox="1">
            <a:spLocks/>
          </p:cNvSpPr>
          <p:nvPr/>
        </p:nvSpPr>
        <p:spPr>
          <a:xfrm>
            <a:off x="5347411" y="5764173"/>
            <a:ext cx="3796589" cy="303345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r"/>
            <a:r>
              <a:rPr lang="en-US" sz="1200" dirty="0"/>
              <a:t>Rajput and Han </a:t>
            </a:r>
            <a:r>
              <a:rPr lang="en-US" sz="1200" i="1" dirty="0"/>
              <a:t>et al.</a:t>
            </a:r>
            <a:r>
              <a:rPr lang="en-US" sz="1200" dirty="0"/>
              <a:t>, ACS Interfaces 2016</a:t>
            </a:r>
            <a:endParaRPr lang="en-US" sz="1200" dirty="0">
              <a:latin typeface="+mn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384300" y="4292600"/>
            <a:ext cx="1079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49" name="TextBox 48"/>
          <p:cNvSpPr txBox="1"/>
          <p:nvPr/>
        </p:nvSpPr>
        <p:spPr>
          <a:xfrm>
            <a:off x="1112193" y="4062404"/>
            <a:ext cx="104719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experiment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1783977" y="4722147"/>
            <a:ext cx="95174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000080"/>
                </a:solidFill>
              </a:rPr>
              <a:t>modeling</a:t>
            </a:r>
            <a:r>
              <a:rPr lang="en-US" sz="1600" b="1" baseline="30000" dirty="0">
                <a:solidFill>
                  <a:srgbClr val="000080"/>
                </a:solidFill>
              </a:rPr>
              <a:t>*</a:t>
            </a:r>
            <a:r>
              <a:rPr lang="en-US" sz="1400" b="1" dirty="0">
                <a:solidFill>
                  <a:srgbClr val="000080"/>
                </a:solidFill>
              </a:rPr>
              <a:t>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28600" y="6193493"/>
            <a:ext cx="3036011" cy="461665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rgbClr val="000080"/>
                </a:solidFill>
              </a:rPr>
              <a:t>Computational and experimental anodic limits of Zn electrolytes</a:t>
            </a:r>
          </a:p>
        </p:txBody>
      </p:sp>
    </p:spTree>
    <p:extLst>
      <p:ext uri="{BB962C8B-B14F-4D97-AF65-F5344CB8AC3E}">
        <p14:creationId xmlns:p14="http://schemas.microsoft.com/office/powerpoint/2010/main" val="154852671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457200" y="134937"/>
            <a:ext cx="8229600" cy="523220"/>
          </a:xfrm>
          <a:prstGeom prst="rect">
            <a:avLst/>
          </a:prstGeom>
        </p:spPr>
        <p:txBody>
          <a:bodyPr>
            <a:sp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1D3C8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/>
              <a:t>Public release of JCESR MV data and app</a:t>
            </a:r>
          </a:p>
        </p:txBody>
      </p:sp>
      <p:graphicFrame>
        <p:nvGraphicFramePr>
          <p:cNvPr id="9" name="Diagram 8"/>
          <p:cNvGraphicFramePr/>
          <p:nvPr>
            <p:extLst>
              <p:ext uri="{D42A27DB-BD31-4B8C-83A1-F6EECF244321}">
                <p14:modId xmlns:p14="http://schemas.microsoft.com/office/powerpoint/2010/main" val="2407750023"/>
              </p:ext>
            </p:extLst>
          </p:nvPr>
        </p:nvGraphicFramePr>
        <p:xfrm>
          <a:off x="2004380" y="794911"/>
          <a:ext cx="2677897" cy="189741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1621" y="1600487"/>
            <a:ext cx="1039149" cy="750669"/>
          </a:xfrm>
          <a:prstGeom prst="rect">
            <a:avLst/>
          </a:prstGeom>
        </p:spPr>
      </p:pic>
      <p:sp>
        <p:nvSpPr>
          <p:cNvPr id="11" name="Bent Arrow 10"/>
          <p:cNvSpPr/>
          <p:nvPr/>
        </p:nvSpPr>
        <p:spPr>
          <a:xfrm>
            <a:off x="674414" y="911906"/>
            <a:ext cx="1075576" cy="582316"/>
          </a:xfrm>
          <a:prstGeom prst="bentArrow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71854" y="2272775"/>
            <a:ext cx="109891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>
                <a:solidFill>
                  <a:srgbClr val="984807"/>
                </a:solidFill>
                <a:latin typeface="Arial Black"/>
                <a:cs typeface="Arial Black"/>
              </a:rPr>
              <a:t>Materials </a:t>
            </a:r>
          </a:p>
          <a:p>
            <a:pPr algn="ctr"/>
            <a:r>
              <a:rPr lang="en-US" sz="1400" dirty="0">
                <a:solidFill>
                  <a:srgbClr val="984807"/>
                </a:solidFill>
                <a:latin typeface="Arial Black"/>
                <a:cs typeface="Arial Black"/>
              </a:rPr>
              <a:t>Project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562600" y="930340"/>
            <a:ext cx="28956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00080"/>
                </a:solidFill>
              </a:rPr>
              <a:t>5255 New Compounds</a:t>
            </a:r>
          </a:p>
          <a:p>
            <a:pPr algn="ctr"/>
            <a:r>
              <a:rPr lang="en-US" dirty="0">
                <a:solidFill>
                  <a:srgbClr val="000080"/>
                </a:solidFill>
              </a:rPr>
              <a:t>1467 MV Cathodes</a:t>
            </a:r>
          </a:p>
          <a:p>
            <a:pPr algn="ctr"/>
            <a:r>
              <a:rPr lang="en-US" dirty="0">
                <a:solidFill>
                  <a:srgbClr val="000080"/>
                </a:solidFill>
              </a:rPr>
              <a:t>+</a:t>
            </a:r>
          </a:p>
          <a:p>
            <a:pPr algn="ctr"/>
            <a:r>
              <a:rPr lang="en-US" dirty="0">
                <a:solidFill>
                  <a:srgbClr val="000080"/>
                </a:solidFill>
              </a:rPr>
              <a:t>Battery App </a:t>
            </a:r>
          </a:p>
          <a:p>
            <a:pPr algn="ctr"/>
            <a:r>
              <a:rPr lang="en-US" dirty="0">
                <a:solidFill>
                  <a:srgbClr val="000080"/>
                </a:solidFill>
              </a:rPr>
              <a:t>to analyze properties </a:t>
            </a:r>
          </a:p>
        </p:txBody>
      </p:sp>
      <p:sp>
        <p:nvSpPr>
          <p:cNvPr id="28" name="Title 1"/>
          <p:cNvSpPr txBox="1">
            <a:spLocks/>
          </p:cNvSpPr>
          <p:nvPr/>
        </p:nvSpPr>
        <p:spPr>
          <a:xfrm>
            <a:off x="431621" y="2948664"/>
            <a:ext cx="8229600" cy="523220"/>
          </a:xfrm>
          <a:prstGeom prst="rect">
            <a:avLst/>
          </a:prstGeom>
        </p:spPr>
        <p:txBody>
          <a:bodyPr>
            <a:sp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1D3C8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/>
              <a:t>Public release of JCESR Molecule Data and Apps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327980" y="3737634"/>
            <a:ext cx="3813865" cy="246221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/>
              <a:buChar char="•"/>
            </a:pPr>
            <a:r>
              <a:rPr lang="en-US" sz="1600" dirty="0">
                <a:solidFill>
                  <a:srgbClr val="000080"/>
                </a:solidFill>
              </a:rPr>
              <a:t>&gt; 21,000 organic molecules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>
                <a:solidFill>
                  <a:srgbClr val="000080"/>
                </a:solidFill>
              </a:rPr>
              <a:t>Multi-faceted search by</a:t>
            </a:r>
          </a:p>
          <a:p>
            <a:pPr marL="742950" lvl="1" indent="-285750">
              <a:buFont typeface="Arial"/>
              <a:buChar char="•"/>
            </a:pPr>
            <a:r>
              <a:rPr lang="en-US" sz="1600" dirty="0">
                <a:solidFill>
                  <a:srgbClr val="000080"/>
                </a:solidFill>
              </a:rPr>
              <a:t>Drawn substructure</a:t>
            </a:r>
          </a:p>
          <a:p>
            <a:pPr marL="742950" lvl="1" indent="-285750">
              <a:buFont typeface="Arial"/>
              <a:buChar char="•"/>
            </a:pPr>
            <a:r>
              <a:rPr lang="en-US" sz="1600" dirty="0">
                <a:solidFill>
                  <a:srgbClr val="000080"/>
                </a:solidFill>
              </a:rPr>
              <a:t>Selected base molecule</a:t>
            </a:r>
            <a:br>
              <a:rPr lang="en-US" sz="1600" dirty="0">
                <a:solidFill>
                  <a:srgbClr val="000080"/>
                </a:solidFill>
              </a:rPr>
            </a:br>
            <a:r>
              <a:rPr lang="en-US" sz="1600" dirty="0">
                <a:solidFill>
                  <a:srgbClr val="000080"/>
                </a:solidFill>
              </a:rPr>
              <a:t>or functional groups</a:t>
            </a:r>
          </a:p>
          <a:p>
            <a:pPr marL="742950" lvl="1" indent="-285750">
              <a:spcAft>
                <a:spcPts val="600"/>
              </a:spcAft>
              <a:buFont typeface="Arial"/>
              <a:buChar char="•"/>
            </a:pPr>
            <a:r>
              <a:rPr lang="en-US" sz="1600" dirty="0">
                <a:solidFill>
                  <a:srgbClr val="000080"/>
                </a:solidFill>
              </a:rPr>
              <a:t>Redox potentials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>
                <a:solidFill>
                  <a:srgbClr val="000080"/>
                </a:solidFill>
              </a:rPr>
              <a:t>Redox flow battery dashboard</a:t>
            </a:r>
          </a:p>
          <a:p>
            <a:pPr marL="742950" lvl="1" indent="-285750">
              <a:buFont typeface="Arial"/>
              <a:buChar char="•"/>
            </a:pPr>
            <a:r>
              <a:rPr lang="en-US" sz="1600" dirty="0">
                <a:solidFill>
                  <a:srgbClr val="000080"/>
                </a:solidFill>
              </a:rPr>
              <a:t>Explore solubility and price targets</a:t>
            </a:r>
          </a:p>
          <a:p>
            <a:pPr marL="742950" lvl="1" indent="-285750">
              <a:buFont typeface="Arial"/>
              <a:buChar char="•"/>
            </a:pPr>
            <a:r>
              <a:rPr lang="en-US" sz="1600" dirty="0">
                <a:solidFill>
                  <a:srgbClr val="000080"/>
                </a:solidFill>
              </a:rPr>
              <a:t>Aqueous and non-aqueous</a:t>
            </a:r>
          </a:p>
        </p:txBody>
      </p:sp>
      <p:grpSp>
        <p:nvGrpSpPr>
          <p:cNvPr id="36" name="Group 35"/>
          <p:cNvGrpSpPr/>
          <p:nvPr/>
        </p:nvGrpSpPr>
        <p:grpSpPr>
          <a:xfrm>
            <a:off x="6281840" y="4532448"/>
            <a:ext cx="2430360" cy="2032713"/>
            <a:chOff x="202390" y="3370586"/>
            <a:chExt cx="2430360" cy="2032713"/>
          </a:xfrm>
        </p:grpSpPr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71854" y="3678363"/>
              <a:ext cx="2075177" cy="1724936"/>
            </a:xfrm>
            <a:prstGeom prst="rect">
              <a:avLst/>
            </a:prstGeom>
          </p:spPr>
        </p:pic>
        <p:sp>
          <p:nvSpPr>
            <p:cNvPr id="33" name="TextBox 32"/>
            <p:cNvSpPr txBox="1"/>
            <p:nvPr/>
          </p:nvSpPr>
          <p:spPr>
            <a:xfrm>
              <a:off x="202390" y="3370586"/>
              <a:ext cx="243036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>
                  <a:solidFill>
                    <a:srgbClr val="000080"/>
                  </a:solidFill>
                </a:rPr>
                <a:t>Redox Flow Battery Dashboard</a:t>
              </a: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3597654" y="3353657"/>
            <a:ext cx="2440643" cy="2338135"/>
            <a:chOff x="2747050" y="3897565"/>
            <a:chExt cx="2440643" cy="2338135"/>
          </a:xfrm>
        </p:grpSpPr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747050" y="4205899"/>
              <a:ext cx="1791533" cy="2029801"/>
            </a:xfrm>
            <a:prstGeom prst="rect">
              <a:avLst/>
            </a:prstGeom>
          </p:spPr>
        </p:pic>
        <p:sp>
          <p:nvSpPr>
            <p:cNvPr id="32" name="TextBox 31"/>
            <p:cNvSpPr txBox="1"/>
            <p:nvPr/>
          </p:nvSpPr>
          <p:spPr>
            <a:xfrm>
              <a:off x="2999927" y="3897565"/>
              <a:ext cx="180067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solidFill>
                    <a:srgbClr val="000080"/>
                  </a:solidFill>
                </a:rPr>
                <a:t>Molecules Explorer</a:t>
              </a:r>
            </a:p>
          </p:txBody>
        </p:sp>
        <p:pic>
          <p:nvPicPr>
            <p:cNvPr id="34" name="Picture 33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4502753" y="4205342"/>
              <a:ext cx="684940" cy="2030358"/>
            </a:xfrm>
            <a:prstGeom prst="rect">
              <a:avLst/>
            </a:prstGeom>
          </p:spPr>
        </p:pic>
      </p:grpSp>
      <p:grpSp>
        <p:nvGrpSpPr>
          <p:cNvPr id="41" name="Group 40"/>
          <p:cNvGrpSpPr/>
          <p:nvPr/>
        </p:nvGrpSpPr>
        <p:grpSpPr>
          <a:xfrm>
            <a:off x="7650181" y="2442719"/>
            <a:ext cx="1409700" cy="1155772"/>
            <a:chOff x="7434281" y="2582419"/>
            <a:chExt cx="1409700" cy="1155772"/>
          </a:xfrm>
        </p:grpSpPr>
        <p:sp>
          <p:nvSpPr>
            <p:cNvPr id="40" name="8-Point Star 39"/>
            <p:cNvSpPr/>
            <p:nvPr/>
          </p:nvSpPr>
          <p:spPr>
            <a:xfrm>
              <a:off x="7434281" y="2582419"/>
              <a:ext cx="1409700" cy="1155772"/>
            </a:xfrm>
            <a:prstGeom prst="star8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7556500" y="2859764"/>
              <a:ext cx="11303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May 11, 2016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8521208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90500" y="317500"/>
            <a:ext cx="8712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0080"/>
                </a:solidFill>
              </a:rPr>
              <a:t>Lithium-Sulfur Challenges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3168181" y="524593"/>
            <a:ext cx="2939375" cy="1981955"/>
            <a:chOff x="5483005" y="162928"/>
            <a:chExt cx="2939375" cy="1981955"/>
          </a:xfrm>
        </p:grpSpPr>
        <p:grpSp>
          <p:nvGrpSpPr>
            <p:cNvPr id="7" name="Group 6"/>
            <p:cNvGrpSpPr>
              <a:grpSpLocks noChangeAspect="1"/>
            </p:cNvGrpSpPr>
            <p:nvPr/>
          </p:nvGrpSpPr>
          <p:grpSpPr>
            <a:xfrm>
              <a:off x="5483005" y="162928"/>
              <a:ext cx="2939375" cy="1981955"/>
              <a:chOff x="622847" y="3162892"/>
              <a:chExt cx="2261059" cy="1524582"/>
            </a:xfrm>
          </p:grpSpPr>
          <p:sp>
            <p:nvSpPr>
              <p:cNvPr id="10" name="Rectangle 9"/>
              <p:cNvSpPr/>
              <p:nvPr/>
            </p:nvSpPr>
            <p:spPr>
              <a:xfrm>
                <a:off x="721916" y="4626514"/>
                <a:ext cx="2094254" cy="60960"/>
              </a:xfrm>
              <a:prstGeom prst="rect">
                <a:avLst/>
              </a:prstGeom>
              <a:solidFill>
                <a:srgbClr val="B3B3B3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Rectangle 10"/>
              <p:cNvSpPr/>
              <p:nvPr/>
            </p:nvSpPr>
            <p:spPr>
              <a:xfrm>
                <a:off x="719376" y="3592990"/>
                <a:ext cx="2094254" cy="60960"/>
              </a:xfrm>
              <a:prstGeom prst="rect">
                <a:avLst/>
              </a:prstGeom>
              <a:solidFill>
                <a:srgbClr val="B3B3B3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12" name="Picture 11" descr="FullBattStill_4-17-15.jpg"/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1350591" y="3630200"/>
                <a:ext cx="800099" cy="1021080"/>
              </a:xfrm>
              <a:prstGeom prst="rect">
                <a:avLst/>
              </a:prstGeom>
            </p:spPr>
          </p:pic>
          <p:cxnSp>
            <p:nvCxnSpPr>
              <p:cNvPr id="13" name="Straight Connector 12"/>
              <p:cNvCxnSpPr/>
              <p:nvPr/>
            </p:nvCxnSpPr>
            <p:spPr>
              <a:xfrm>
                <a:off x="650796" y="3581813"/>
                <a:ext cx="68580" cy="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4" name="Group 13"/>
              <p:cNvGrpSpPr/>
              <p:nvPr/>
            </p:nvGrpSpPr>
            <p:grpSpPr>
              <a:xfrm>
                <a:off x="2773834" y="3542570"/>
                <a:ext cx="110072" cy="1139189"/>
                <a:chOff x="5736196" y="1657350"/>
                <a:chExt cx="183454" cy="1898650"/>
              </a:xfrm>
            </p:grpSpPr>
            <p:sp>
              <p:nvSpPr>
                <p:cNvPr id="53" name="L-Shape 52"/>
                <p:cNvSpPr/>
                <p:nvPr/>
              </p:nvSpPr>
              <p:spPr>
                <a:xfrm flipH="1">
                  <a:off x="5736196" y="2559049"/>
                  <a:ext cx="183454" cy="996951"/>
                </a:xfrm>
                <a:prstGeom prst="corner">
                  <a:avLst>
                    <a:gd name="adj1" fmla="val 34641"/>
                    <a:gd name="adj2" fmla="val 50000"/>
                  </a:avLst>
                </a:prstGeom>
                <a:solidFill>
                  <a:srgbClr val="585858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4" name="L-Shape 53"/>
                <p:cNvSpPr/>
                <p:nvPr/>
              </p:nvSpPr>
              <p:spPr>
                <a:xfrm flipH="1" flipV="1">
                  <a:off x="5736196" y="1657350"/>
                  <a:ext cx="183454" cy="977898"/>
                </a:xfrm>
                <a:prstGeom prst="corner">
                  <a:avLst>
                    <a:gd name="adj1" fmla="val 83099"/>
                    <a:gd name="adj2" fmla="val 50000"/>
                  </a:avLst>
                </a:prstGeom>
                <a:solidFill>
                  <a:srgbClr val="585858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55" name="Straight Connector 54"/>
                <p:cNvCxnSpPr/>
                <p:nvPr/>
              </p:nvCxnSpPr>
              <p:spPr>
                <a:xfrm>
                  <a:off x="5770773" y="1737360"/>
                  <a:ext cx="114300" cy="0"/>
                </a:xfrm>
                <a:prstGeom prst="line">
                  <a:avLst/>
                </a:prstGeom>
                <a:ln>
                  <a:solidFill>
                    <a:schemeClr val="bg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Straight Connector 55"/>
                <p:cNvCxnSpPr/>
                <p:nvPr/>
              </p:nvCxnSpPr>
              <p:spPr>
                <a:xfrm rot="5400000">
                  <a:off x="5770773" y="1732280"/>
                  <a:ext cx="114300" cy="0"/>
                </a:xfrm>
                <a:prstGeom prst="line">
                  <a:avLst/>
                </a:prstGeom>
                <a:ln>
                  <a:solidFill>
                    <a:schemeClr val="bg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5" name="L-Shape 14"/>
              <p:cNvSpPr/>
              <p:nvPr/>
            </p:nvSpPr>
            <p:spPr>
              <a:xfrm>
                <a:off x="622847" y="4089304"/>
                <a:ext cx="110072" cy="598170"/>
              </a:xfrm>
              <a:prstGeom prst="corner">
                <a:avLst>
                  <a:gd name="adj1" fmla="val 34641"/>
                  <a:gd name="adj2" fmla="val 50000"/>
                </a:avLst>
              </a:prstGeom>
              <a:solidFill>
                <a:srgbClr val="585858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L-Shape 15"/>
              <p:cNvSpPr/>
              <p:nvPr/>
            </p:nvSpPr>
            <p:spPr>
              <a:xfrm flipV="1">
                <a:off x="622847" y="3538760"/>
                <a:ext cx="110072" cy="586738"/>
              </a:xfrm>
              <a:prstGeom prst="corner">
                <a:avLst>
                  <a:gd name="adj1" fmla="val 83099"/>
                  <a:gd name="adj2" fmla="val 50000"/>
                </a:avLst>
              </a:prstGeom>
              <a:solidFill>
                <a:srgbClr val="585858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7" name="Straight Connector 16"/>
              <p:cNvCxnSpPr/>
              <p:nvPr/>
            </p:nvCxnSpPr>
            <p:spPr>
              <a:xfrm flipH="1">
                <a:off x="643593" y="3586766"/>
                <a:ext cx="68580" cy="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8" name="Arc 17"/>
              <p:cNvSpPr/>
              <p:nvPr/>
            </p:nvSpPr>
            <p:spPr>
              <a:xfrm>
                <a:off x="2696790" y="3467641"/>
                <a:ext cx="137160" cy="142239"/>
              </a:xfrm>
              <a:prstGeom prst="arc">
                <a:avLst/>
              </a:prstGeom>
              <a:ln w="101600" cmpd="sng"/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Arc 18"/>
              <p:cNvSpPr/>
              <p:nvPr/>
            </p:nvSpPr>
            <p:spPr>
              <a:xfrm flipH="1">
                <a:off x="677883" y="3469539"/>
                <a:ext cx="137160" cy="142239"/>
              </a:xfrm>
              <a:prstGeom prst="arc">
                <a:avLst/>
              </a:prstGeom>
              <a:ln w="101600" cmpd="sng"/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20" name="Straight Connector 19"/>
              <p:cNvCxnSpPr>
                <a:endCxn id="18" idx="0"/>
              </p:cNvCxnSpPr>
              <p:nvPr/>
            </p:nvCxnSpPr>
            <p:spPr>
              <a:xfrm>
                <a:off x="734616" y="3467641"/>
                <a:ext cx="2030754" cy="0"/>
              </a:xfrm>
              <a:prstGeom prst="line">
                <a:avLst/>
              </a:prstGeom>
              <a:ln w="101600"/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21" name="Picture 20" descr="CarOutline_11974340791331404405Anonymous_car_side_view.svg.hi.png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405593" y="3300692"/>
                <a:ext cx="598142" cy="248229"/>
              </a:xfrm>
              <a:prstGeom prst="rect">
                <a:avLst/>
              </a:prstGeom>
            </p:spPr>
          </p:pic>
          <p:grpSp>
            <p:nvGrpSpPr>
              <p:cNvPr id="22" name="Group 21"/>
              <p:cNvGrpSpPr/>
              <p:nvPr/>
            </p:nvGrpSpPr>
            <p:grpSpPr>
              <a:xfrm>
                <a:off x="2134546" y="3162892"/>
                <a:ext cx="355057" cy="400110"/>
                <a:chOff x="4408453" y="690356"/>
                <a:chExt cx="591762" cy="666850"/>
              </a:xfrm>
            </p:grpSpPr>
            <p:sp>
              <p:nvSpPr>
                <p:cNvPr id="51" name="TextBox 50"/>
                <p:cNvSpPr txBox="1"/>
                <p:nvPr/>
              </p:nvSpPr>
              <p:spPr>
                <a:xfrm>
                  <a:off x="4408453" y="690356"/>
                  <a:ext cx="591762" cy="66685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000" dirty="0"/>
                    <a:t>e</a:t>
                  </a:r>
                  <a:endParaRPr lang="en-US" sz="3200" baseline="30000" dirty="0"/>
                </a:p>
              </p:txBody>
            </p:sp>
            <p:cxnSp>
              <p:nvCxnSpPr>
                <p:cNvPr id="52" name="Straight Connector 51"/>
                <p:cNvCxnSpPr/>
                <p:nvPr/>
              </p:nvCxnSpPr>
              <p:spPr>
                <a:xfrm>
                  <a:off x="4710708" y="904630"/>
                  <a:ext cx="118872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pic>
            <p:nvPicPr>
              <p:cNvPr id="23" name="Picture 22" descr="PSE_III_Fig2_BatteryConcepts_upper_v2_10-31-14.jpg"/>
              <p:cNvPicPr preferRelativeResize="0"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668358" y="3630199"/>
                <a:ext cx="682233" cy="1021081"/>
              </a:xfrm>
              <a:prstGeom prst="rect">
                <a:avLst/>
              </a:prstGeom>
            </p:spPr>
          </p:pic>
          <p:sp>
            <p:nvSpPr>
              <p:cNvPr id="24" name="Rectangle 23"/>
              <p:cNvSpPr/>
              <p:nvPr/>
            </p:nvSpPr>
            <p:spPr>
              <a:xfrm>
                <a:off x="2150691" y="3630200"/>
                <a:ext cx="678179" cy="1021080"/>
              </a:xfrm>
              <a:prstGeom prst="rect">
                <a:avLst/>
              </a:prstGeom>
              <a:solidFill>
                <a:srgbClr val="FF9586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" name="Oval 24"/>
              <p:cNvSpPr>
                <a:spLocks noChangeAspect="1"/>
              </p:cNvSpPr>
              <p:nvPr/>
            </p:nvSpPr>
            <p:spPr>
              <a:xfrm>
                <a:off x="2160215" y="3652962"/>
                <a:ext cx="149839" cy="149839"/>
              </a:xfrm>
              <a:prstGeom prst="ellipse">
                <a:avLst/>
              </a:prstGeom>
              <a:solidFill>
                <a:srgbClr val="FFFF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" name="Oval 25"/>
              <p:cNvSpPr>
                <a:spLocks noChangeAspect="1"/>
              </p:cNvSpPr>
              <p:nvPr/>
            </p:nvSpPr>
            <p:spPr>
              <a:xfrm>
                <a:off x="2326188" y="3652962"/>
                <a:ext cx="149839" cy="149839"/>
              </a:xfrm>
              <a:prstGeom prst="ellipse">
                <a:avLst/>
              </a:prstGeom>
              <a:solidFill>
                <a:srgbClr val="FFFF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" name="Oval 26"/>
              <p:cNvSpPr>
                <a:spLocks noChangeAspect="1"/>
              </p:cNvSpPr>
              <p:nvPr/>
            </p:nvSpPr>
            <p:spPr>
              <a:xfrm>
                <a:off x="2501427" y="3652962"/>
                <a:ext cx="149839" cy="149839"/>
              </a:xfrm>
              <a:prstGeom prst="ellipse">
                <a:avLst/>
              </a:prstGeom>
              <a:solidFill>
                <a:srgbClr val="FFFF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" name="Oval 27"/>
              <p:cNvSpPr>
                <a:spLocks noChangeAspect="1"/>
              </p:cNvSpPr>
              <p:nvPr/>
            </p:nvSpPr>
            <p:spPr>
              <a:xfrm>
                <a:off x="2670141" y="3652962"/>
                <a:ext cx="149839" cy="149839"/>
              </a:xfrm>
              <a:prstGeom prst="ellipse">
                <a:avLst/>
              </a:prstGeom>
              <a:solidFill>
                <a:srgbClr val="FFFF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" name="Oval 28"/>
              <p:cNvSpPr>
                <a:spLocks noChangeAspect="1"/>
              </p:cNvSpPr>
              <p:nvPr/>
            </p:nvSpPr>
            <p:spPr>
              <a:xfrm>
                <a:off x="2160215" y="3814887"/>
                <a:ext cx="149839" cy="149839"/>
              </a:xfrm>
              <a:prstGeom prst="ellipse">
                <a:avLst/>
              </a:prstGeom>
              <a:solidFill>
                <a:srgbClr val="FFFF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" name="Oval 29"/>
              <p:cNvSpPr>
                <a:spLocks noChangeAspect="1"/>
              </p:cNvSpPr>
              <p:nvPr/>
            </p:nvSpPr>
            <p:spPr>
              <a:xfrm>
                <a:off x="2326188" y="3814887"/>
                <a:ext cx="149839" cy="149839"/>
              </a:xfrm>
              <a:prstGeom prst="ellipse">
                <a:avLst/>
              </a:prstGeom>
              <a:solidFill>
                <a:srgbClr val="FFFF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" name="Oval 30"/>
              <p:cNvSpPr>
                <a:spLocks noChangeAspect="1"/>
              </p:cNvSpPr>
              <p:nvPr/>
            </p:nvSpPr>
            <p:spPr>
              <a:xfrm>
                <a:off x="2501427" y="3814887"/>
                <a:ext cx="149839" cy="149839"/>
              </a:xfrm>
              <a:prstGeom prst="ellipse">
                <a:avLst/>
              </a:prstGeom>
              <a:solidFill>
                <a:srgbClr val="FFFF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" name="Oval 31"/>
              <p:cNvSpPr>
                <a:spLocks noChangeAspect="1"/>
              </p:cNvSpPr>
              <p:nvPr/>
            </p:nvSpPr>
            <p:spPr>
              <a:xfrm>
                <a:off x="2670141" y="3814887"/>
                <a:ext cx="149839" cy="149839"/>
              </a:xfrm>
              <a:prstGeom prst="ellipse">
                <a:avLst/>
              </a:prstGeom>
              <a:solidFill>
                <a:srgbClr val="FFFF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" name="Oval 32"/>
              <p:cNvSpPr>
                <a:spLocks noChangeAspect="1"/>
              </p:cNvSpPr>
              <p:nvPr/>
            </p:nvSpPr>
            <p:spPr>
              <a:xfrm>
                <a:off x="2160215" y="3976812"/>
                <a:ext cx="149839" cy="149839"/>
              </a:xfrm>
              <a:prstGeom prst="ellipse">
                <a:avLst/>
              </a:prstGeom>
              <a:solidFill>
                <a:srgbClr val="FFFF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" name="Oval 33"/>
              <p:cNvSpPr>
                <a:spLocks noChangeAspect="1"/>
              </p:cNvSpPr>
              <p:nvPr/>
            </p:nvSpPr>
            <p:spPr>
              <a:xfrm>
                <a:off x="2326188" y="3976812"/>
                <a:ext cx="149839" cy="149839"/>
              </a:xfrm>
              <a:prstGeom prst="ellipse">
                <a:avLst/>
              </a:prstGeom>
              <a:solidFill>
                <a:srgbClr val="FFFF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" name="Oval 34"/>
              <p:cNvSpPr>
                <a:spLocks noChangeAspect="1"/>
              </p:cNvSpPr>
              <p:nvPr/>
            </p:nvSpPr>
            <p:spPr>
              <a:xfrm>
                <a:off x="2501427" y="3976812"/>
                <a:ext cx="149839" cy="149839"/>
              </a:xfrm>
              <a:prstGeom prst="ellipse">
                <a:avLst/>
              </a:prstGeom>
              <a:solidFill>
                <a:srgbClr val="FFFF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" name="Oval 35"/>
              <p:cNvSpPr>
                <a:spLocks noChangeAspect="1"/>
              </p:cNvSpPr>
              <p:nvPr/>
            </p:nvSpPr>
            <p:spPr>
              <a:xfrm>
                <a:off x="2670141" y="3976812"/>
                <a:ext cx="149839" cy="149839"/>
              </a:xfrm>
              <a:prstGeom prst="ellipse">
                <a:avLst/>
              </a:prstGeom>
              <a:solidFill>
                <a:srgbClr val="FFFF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" name="Oval 36"/>
              <p:cNvSpPr>
                <a:spLocks noChangeAspect="1"/>
              </p:cNvSpPr>
              <p:nvPr/>
            </p:nvSpPr>
            <p:spPr>
              <a:xfrm>
                <a:off x="2160215" y="4138737"/>
                <a:ext cx="149839" cy="149839"/>
              </a:xfrm>
              <a:prstGeom prst="ellipse">
                <a:avLst/>
              </a:prstGeom>
              <a:solidFill>
                <a:srgbClr val="FFFF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" name="Oval 37"/>
              <p:cNvSpPr>
                <a:spLocks noChangeAspect="1"/>
              </p:cNvSpPr>
              <p:nvPr/>
            </p:nvSpPr>
            <p:spPr>
              <a:xfrm>
                <a:off x="2326188" y="4138737"/>
                <a:ext cx="149839" cy="149839"/>
              </a:xfrm>
              <a:prstGeom prst="ellipse">
                <a:avLst/>
              </a:prstGeom>
              <a:solidFill>
                <a:srgbClr val="FFFF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" name="Oval 38"/>
              <p:cNvSpPr>
                <a:spLocks noChangeAspect="1"/>
              </p:cNvSpPr>
              <p:nvPr/>
            </p:nvSpPr>
            <p:spPr>
              <a:xfrm>
                <a:off x="2501427" y="4138737"/>
                <a:ext cx="149839" cy="149839"/>
              </a:xfrm>
              <a:prstGeom prst="ellipse">
                <a:avLst/>
              </a:prstGeom>
              <a:solidFill>
                <a:srgbClr val="FFFF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" name="Oval 39"/>
              <p:cNvSpPr>
                <a:spLocks noChangeAspect="1"/>
              </p:cNvSpPr>
              <p:nvPr/>
            </p:nvSpPr>
            <p:spPr>
              <a:xfrm>
                <a:off x="2670141" y="4138737"/>
                <a:ext cx="149839" cy="149839"/>
              </a:xfrm>
              <a:prstGeom prst="ellipse">
                <a:avLst/>
              </a:prstGeom>
              <a:solidFill>
                <a:srgbClr val="FFFF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" name="Oval 40"/>
              <p:cNvSpPr>
                <a:spLocks noChangeAspect="1"/>
              </p:cNvSpPr>
              <p:nvPr/>
            </p:nvSpPr>
            <p:spPr>
              <a:xfrm>
                <a:off x="2160215" y="4300662"/>
                <a:ext cx="149839" cy="149839"/>
              </a:xfrm>
              <a:prstGeom prst="ellipse">
                <a:avLst/>
              </a:prstGeom>
              <a:solidFill>
                <a:srgbClr val="FFFF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" name="Oval 41"/>
              <p:cNvSpPr>
                <a:spLocks noChangeAspect="1"/>
              </p:cNvSpPr>
              <p:nvPr/>
            </p:nvSpPr>
            <p:spPr>
              <a:xfrm>
                <a:off x="2326188" y="4300662"/>
                <a:ext cx="149839" cy="149839"/>
              </a:xfrm>
              <a:prstGeom prst="ellipse">
                <a:avLst/>
              </a:prstGeom>
              <a:solidFill>
                <a:srgbClr val="FFFF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" name="Oval 42"/>
              <p:cNvSpPr>
                <a:spLocks noChangeAspect="1"/>
              </p:cNvSpPr>
              <p:nvPr/>
            </p:nvSpPr>
            <p:spPr>
              <a:xfrm>
                <a:off x="2501427" y="4300662"/>
                <a:ext cx="149839" cy="149839"/>
              </a:xfrm>
              <a:prstGeom prst="ellipse">
                <a:avLst/>
              </a:prstGeom>
              <a:solidFill>
                <a:srgbClr val="FFFF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" name="Oval 43"/>
              <p:cNvSpPr>
                <a:spLocks noChangeAspect="1"/>
              </p:cNvSpPr>
              <p:nvPr/>
            </p:nvSpPr>
            <p:spPr>
              <a:xfrm>
                <a:off x="2670141" y="4300662"/>
                <a:ext cx="149839" cy="149839"/>
              </a:xfrm>
              <a:prstGeom prst="ellipse">
                <a:avLst/>
              </a:prstGeom>
              <a:solidFill>
                <a:srgbClr val="FFFF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" name="Oval 44"/>
              <p:cNvSpPr>
                <a:spLocks noChangeAspect="1"/>
              </p:cNvSpPr>
              <p:nvPr/>
            </p:nvSpPr>
            <p:spPr>
              <a:xfrm>
                <a:off x="2160215" y="4475287"/>
                <a:ext cx="149839" cy="149839"/>
              </a:xfrm>
              <a:prstGeom prst="ellipse">
                <a:avLst/>
              </a:prstGeom>
              <a:solidFill>
                <a:srgbClr val="FFFF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" name="Oval 45"/>
              <p:cNvSpPr>
                <a:spLocks noChangeAspect="1"/>
              </p:cNvSpPr>
              <p:nvPr/>
            </p:nvSpPr>
            <p:spPr>
              <a:xfrm>
                <a:off x="2326188" y="4475287"/>
                <a:ext cx="149839" cy="149839"/>
              </a:xfrm>
              <a:prstGeom prst="ellipse">
                <a:avLst/>
              </a:prstGeom>
              <a:solidFill>
                <a:srgbClr val="FFFF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" name="Oval 46"/>
              <p:cNvSpPr>
                <a:spLocks noChangeAspect="1"/>
              </p:cNvSpPr>
              <p:nvPr/>
            </p:nvSpPr>
            <p:spPr>
              <a:xfrm>
                <a:off x="2501427" y="4475287"/>
                <a:ext cx="149839" cy="149839"/>
              </a:xfrm>
              <a:prstGeom prst="ellipse">
                <a:avLst/>
              </a:prstGeom>
              <a:solidFill>
                <a:srgbClr val="FFFF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" name="Oval 47"/>
              <p:cNvSpPr>
                <a:spLocks noChangeAspect="1"/>
              </p:cNvSpPr>
              <p:nvPr/>
            </p:nvSpPr>
            <p:spPr>
              <a:xfrm>
                <a:off x="2670141" y="4475287"/>
                <a:ext cx="149839" cy="149839"/>
              </a:xfrm>
              <a:prstGeom prst="ellipse">
                <a:avLst/>
              </a:prstGeom>
              <a:solidFill>
                <a:srgbClr val="FFFF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" name="Oval 48"/>
              <p:cNvSpPr/>
              <p:nvPr/>
            </p:nvSpPr>
            <p:spPr>
              <a:xfrm>
                <a:off x="1455956" y="3920357"/>
                <a:ext cx="201930" cy="201930"/>
              </a:xfrm>
              <a:prstGeom prst="ellipse">
                <a:avLst/>
              </a:prstGeom>
              <a:solidFill>
                <a:srgbClr val="00008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" name="TextBox 49"/>
              <p:cNvSpPr txBox="1"/>
              <p:nvPr/>
            </p:nvSpPr>
            <p:spPr>
              <a:xfrm>
                <a:off x="1405593" y="3882680"/>
                <a:ext cx="333575" cy="2367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>
                    <a:solidFill>
                      <a:schemeClr val="bg1"/>
                    </a:solidFill>
                  </a:rPr>
                  <a:t>Li</a:t>
                </a:r>
                <a:r>
                  <a:rPr lang="en-US" baseline="30000" dirty="0">
                    <a:solidFill>
                      <a:schemeClr val="bg1"/>
                    </a:solidFill>
                  </a:rPr>
                  <a:t>+</a:t>
                </a:r>
                <a:endParaRPr lang="en-US" sz="1400" baseline="30000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8" name="TextBox 7"/>
            <p:cNvSpPr txBox="1"/>
            <p:nvPr/>
          </p:nvSpPr>
          <p:spPr>
            <a:xfrm>
              <a:off x="5527878" y="1036180"/>
              <a:ext cx="744096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solidFill>
                    <a:srgbClr val="000000"/>
                  </a:solidFill>
                </a:rPr>
                <a:t>Li metal anode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7440421" y="1121330"/>
              <a:ext cx="82798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solidFill>
                    <a:srgbClr val="000080"/>
                  </a:solidFill>
                </a:rPr>
                <a:t>Sulfur</a:t>
              </a:r>
            </a:p>
            <a:p>
              <a:pPr algn="ctr"/>
              <a:r>
                <a:rPr lang="en-US" sz="1400" dirty="0">
                  <a:solidFill>
                    <a:srgbClr val="000080"/>
                  </a:solidFill>
                </a:rPr>
                <a:t>cathode</a:t>
              </a:r>
            </a:p>
          </p:txBody>
        </p:sp>
      </p:grpSp>
      <p:grpSp>
        <p:nvGrpSpPr>
          <p:cNvPr id="57" name="Group 56"/>
          <p:cNvGrpSpPr>
            <a:grpSpLocks noChangeAspect="1"/>
          </p:cNvGrpSpPr>
          <p:nvPr/>
        </p:nvGrpSpPr>
        <p:grpSpPr>
          <a:xfrm>
            <a:off x="6347352" y="460836"/>
            <a:ext cx="2353675" cy="2498336"/>
            <a:chOff x="5750903" y="758866"/>
            <a:chExt cx="2451747" cy="2602434"/>
          </a:xfrm>
        </p:grpSpPr>
        <p:sp>
          <p:nvSpPr>
            <p:cNvPr id="58" name="Content Placeholder 2"/>
            <p:cNvSpPr txBox="1">
              <a:spLocks/>
            </p:cNvSpPr>
            <p:nvPr/>
          </p:nvSpPr>
          <p:spPr>
            <a:xfrm>
              <a:off x="5750903" y="2695207"/>
              <a:ext cx="2451747" cy="666093"/>
            </a:xfrm>
            <a:prstGeom prst="rect">
              <a:avLst/>
            </a:prstGeom>
            <a:noFill/>
            <a:effectLst/>
          </p:spPr>
          <p:txBody>
            <a:bodyPr vert="horz" lIns="91440" tIns="45720" rIns="91440" bIns="45720" rtlCol="0">
              <a:noAutofit/>
            </a:bodyPr>
            <a:lstStyle>
              <a:lvl1pPr marL="342900" indent="-3429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1" latinLnBrk="0" hangingPunct="1">
                <a:spcBef>
                  <a:spcPct val="20000"/>
                </a:spcBef>
                <a:buFont typeface="Arial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1" indent="0" algn="ctr">
                <a:buSzPct val="100000"/>
                <a:buFont typeface="Arial"/>
                <a:buNone/>
              </a:pPr>
              <a:r>
                <a:rPr lang="en-US" sz="1600" b="1" dirty="0"/>
                <a:t>S</a:t>
              </a:r>
              <a:r>
                <a:rPr lang="en-US" sz="1600" b="1" baseline="-25000" dirty="0"/>
                <a:t>8</a:t>
              </a:r>
              <a:r>
                <a:rPr lang="en-US" sz="1600" b="1" dirty="0"/>
                <a:t> </a:t>
              </a:r>
              <a:r>
                <a:rPr lang="en-US" sz="1600" b="1" baseline="-25000" dirty="0"/>
                <a:t>(s) </a:t>
              </a:r>
              <a:r>
                <a:rPr lang="en-US" sz="1600" b="1" dirty="0"/>
                <a:t>+ 16 Li ↔ 8 Li</a:t>
              </a:r>
              <a:r>
                <a:rPr lang="en-US" sz="1600" b="1" baseline="-25000" dirty="0"/>
                <a:t>2</a:t>
              </a:r>
              <a:r>
                <a:rPr lang="en-US" sz="1600" b="1" dirty="0"/>
                <a:t>S </a:t>
              </a:r>
              <a:r>
                <a:rPr lang="en-US" sz="1600" b="1" baseline="-25000" dirty="0"/>
                <a:t>(s) </a:t>
              </a:r>
              <a:r>
                <a:rPr lang="en-US" sz="1600" b="1" dirty="0"/>
                <a:t> </a:t>
              </a:r>
            </a:p>
            <a:p>
              <a:pPr marL="0" lvl="1" indent="0" algn="ctr">
                <a:buSzPct val="100000"/>
                <a:buFont typeface="Arial"/>
                <a:buNone/>
              </a:pPr>
              <a:r>
                <a:rPr lang="en-US" sz="1600" dirty="0"/>
                <a:t>U = 2.2 V </a:t>
              </a:r>
              <a:r>
                <a:rPr lang="en-US" sz="1600" dirty="0" err="1"/>
                <a:t>vs</a:t>
              </a:r>
              <a:r>
                <a:rPr lang="en-US" sz="1600" dirty="0"/>
                <a:t> Li</a:t>
              </a:r>
            </a:p>
          </p:txBody>
        </p:sp>
        <p:grpSp>
          <p:nvGrpSpPr>
            <p:cNvPr id="59" name="Group 58"/>
            <p:cNvGrpSpPr/>
            <p:nvPr/>
          </p:nvGrpSpPr>
          <p:grpSpPr>
            <a:xfrm>
              <a:off x="5959115" y="758866"/>
              <a:ext cx="2186166" cy="1837573"/>
              <a:chOff x="7027514" y="867527"/>
              <a:chExt cx="2186166" cy="1837573"/>
            </a:xfrm>
          </p:grpSpPr>
          <p:sp>
            <p:nvSpPr>
              <p:cNvPr id="61" name="Oval 60"/>
              <p:cNvSpPr>
                <a:spLocks noChangeAspect="1"/>
              </p:cNvSpPr>
              <p:nvPr/>
            </p:nvSpPr>
            <p:spPr>
              <a:xfrm>
                <a:off x="7061383" y="1971443"/>
                <a:ext cx="570446" cy="570446"/>
              </a:xfrm>
              <a:prstGeom prst="ellipse">
                <a:avLst/>
              </a:prstGeom>
              <a:solidFill>
                <a:srgbClr val="AEBA1E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2" name="Oval 61"/>
              <p:cNvSpPr>
                <a:spLocks noChangeAspect="1"/>
              </p:cNvSpPr>
              <p:nvPr/>
            </p:nvSpPr>
            <p:spPr>
              <a:xfrm>
                <a:off x="8388351" y="1971443"/>
                <a:ext cx="570446" cy="570446"/>
              </a:xfrm>
              <a:prstGeom prst="ellipse">
                <a:avLst/>
              </a:prstGeom>
              <a:solidFill>
                <a:srgbClr val="3FBA3E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3" name="Oval 62"/>
              <p:cNvSpPr>
                <a:spLocks noChangeAspect="1"/>
              </p:cNvSpPr>
              <p:nvPr/>
            </p:nvSpPr>
            <p:spPr>
              <a:xfrm>
                <a:off x="7738902" y="1971443"/>
                <a:ext cx="570446" cy="570446"/>
              </a:xfrm>
              <a:prstGeom prst="ellipse">
                <a:avLst/>
              </a:prstGeom>
              <a:solidFill>
                <a:srgbClr val="FFB3A9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4" name="Rounded Rectangle 63"/>
              <p:cNvSpPr/>
              <p:nvPr/>
            </p:nvSpPr>
            <p:spPr>
              <a:xfrm>
                <a:off x="7158476" y="2548781"/>
                <a:ext cx="1800321" cy="156319"/>
              </a:xfrm>
              <a:prstGeom prst="roundRect">
                <a:avLst/>
              </a:prstGeom>
              <a:solidFill>
                <a:srgbClr val="7F7F7F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5" name="TextBox 64"/>
              <p:cNvSpPr txBox="1">
                <a:spLocks noChangeAspect="1"/>
              </p:cNvSpPr>
              <p:nvPr/>
            </p:nvSpPr>
            <p:spPr>
              <a:xfrm>
                <a:off x="7199249" y="2033592"/>
                <a:ext cx="426645" cy="4167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/>
                  <a:t>S</a:t>
                </a:r>
              </a:p>
            </p:txBody>
          </p:sp>
          <p:sp>
            <p:nvSpPr>
              <p:cNvPr id="66" name="TextBox 65"/>
              <p:cNvSpPr txBox="1">
                <a:spLocks noChangeAspect="1"/>
              </p:cNvSpPr>
              <p:nvPr/>
            </p:nvSpPr>
            <p:spPr>
              <a:xfrm>
                <a:off x="8410085" y="2042059"/>
                <a:ext cx="656473" cy="4167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/>
                  <a:t>Li</a:t>
                </a:r>
                <a:r>
                  <a:rPr lang="en-US" sz="2000" baseline="-25000" dirty="0"/>
                  <a:t>2</a:t>
                </a:r>
                <a:r>
                  <a:rPr lang="en-US" sz="2000" dirty="0"/>
                  <a:t>S</a:t>
                </a:r>
              </a:p>
            </p:txBody>
          </p:sp>
          <p:sp>
            <p:nvSpPr>
              <p:cNvPr id="67" name="TextBox 66"/>
              <p:cNvSpPr txBox="1">
                <a:spLocks noChangeAspect="1"/>
              </p:cNvSpPr>
              <p:nvPr/>
            </p:nvSpPr>
            <p:spPr>
              <a:xfrm>
                <a:off x="7713136" y="2042059"/>
                <a:ext cx="680015" cy="4167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/>
                  <a:t>Li</a:t>
                </a:r>
                <a:r>
                  <a:rPr lang="en-US" sz="2000" baseline="-25000" dirty="0"/>
                  <a:t>2</a:t>
                </a:r>
                <a:r>
                  <a:rPr lang="en-US" sz="2000" dirty="0"/>
                  <a:t>S</a:t>
                </a:r>
                <a:r>
                  <a:rPr lang="en-US" sz="2000" baseline="-25000" dirty="0"/>
                  <a:t>x</a:t>
                </a:r>
              </a:p>
            </p:txBody>
          </p:sp>
          <p:sp>
            <p:nvSpPr>
              <p:cNvPr id="68" name="TextBox 67"/>
              <p:cNvSpPr txBox="1"/>
              <p:nvPr/>
            </p:nvSpPr>
            <p:spPr>
              <a:xfrm>
                <a:off x="7027514" y="1363143"/>
                <a:ext cx="806108" cy="4167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/>
                  <a:t>Li</a:t>
                </a:r>
                <a:r>
                  <a:rPr lang="en-US" sz="2000" baseline="-25000" dirty="0"/>
                  <a:t>2</a:t>
                </a:r>
                <a:r>
                  <a:rPr lang="en-US" sz="2000" dirty="0"/>
                  <a:t>S</a:t>
                </a:r>
                <a:r>
                  <a:rPr lang="en-US" sz="2000" baseline="-25000" dirty="0"/>
                  <a:t>8</a:t>
                </a:r>
              </a:p>
            </p:txBody>
          </p:sp>
          <p:sp>
            <p:nvSpPr>
              <p:cNvPr id="69" name="TextBox 68"/>
              <p:cNvSpPr txBox="1"/>
              <p:nvPr/>
            </p:nvSpPr>
            <p:spPr>
              <a:xfrm>
                <a:off x="7305292" y="882508"/>
                <a:ext cx="739885" cy="4167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/>
                  <a:t>Li</a:t>
                </a:r>
                <a:r>
                  <a:rPr lang="en-US" sz="2000" baseline="-25000" dirty="0"/>
                  <a:t>2</a:t>
                </a:r>
                <a:r>
                  <a:rPr lang="en-US" sz="2000" dirty="0"/>
                  <a:t>S</a:t>
                </a:r>
                <a:r>
                  <a:rPr lang="en-US" sz="2000" baseline="-25000" dirty="0"/>
                  <a:t>6</a:t>
                </a:r>
              </a:p>
            </p:txBody>
          </p:sp>
          <p:sp>
            <p:nvSpPr>
              <p:cNvPr id="70" name="TextBox 69"/>
              <p:cNvSpPr txBox="1"/>
              <p:nvPr/>
            </p:nvSpPr>
            <p:spPr>
              <a:xfrm>
                <a:off x="8075560" y="867527"/>
                <a:ext cx="939307" cy="4167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/>
                  <a:t>Li</a:t>
                </a:r>
                <a:r>
                  <a:rPr lang="en-US" sz="2000" baseline="-25000" dirty="0"/>
                  <a:t>2</a:t>
                </a:r>
                <a:r>
                  <a:rPr lang="en-US" sz="2000" dirty="0"/>
                  <a:t>S</a:t>
                </a:r>
                <a:r>
                  <a:rPr lang="en-US" sz="2000" baseline="-25000" dirty="0"/>
                  <a:t>4</a:t>
                </a:r>
              </a:p>
            </p:txBody>
          </p:sp>
          <p:sp>
            <p:nvSpPr>
              <p:cNvPr id="71" name="TextBox 70"/>
              <p:cNvSpPr txBox="1"/>
              <p:nvPr/>
            </p:nvSpPr>
            <p:spPr>
              <a:xfrm>
                <a:off x="8528520" y="1421768"/>
                <a:ext cx="685160" cy="4167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/>
                  <a:t>Li</a:t>
                </a:r>
                <a:r>
                  <a:rPr lang="en-US" sz="2000" baseline="-25000" dirty="0"/>
                  <a:t>2</a:t>
                </a:r>
                <a:r>
                  <a:rPr lang="en-US" sz="2000" dirty="0"/>
                  <a:t>S</a:t>
                </a:r>
                <a:endParaRPr lang="en-US" sz="2000" baseline="-25000" dirty="0"/>
              </a:p>
            </p:txBody>
          </p:sp>
          <p:cxnSp>
            <p:nvCxnSpPr>
              <p:cNvPr id="72" name="Straight Arrow Connector 71"/>
              <p:cNvCxnSpPr/>
              <p:nvPr/>
            </p:nvCxnSpPr>
            <p:spPr>
              <a:xfrm flipH="1" flipV="1">
                <a:off x="7216183" y="1765846"/>
                <a:ext cx="115958" cy="192433"/>
              </a:xfrm>
              <a:prstGeom prst="straightConnector1">
                <a:avLst/>
              </a:prstGeom>
              <a:ln w="12700" cmpd="sng">
                <a:solidFill>
                  <a:schemeClr val="tx1"/>
                </a:solidFill>
                <a:headEnd type="triangle"/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" name="Straight Arrow Connector 72"/>
              <p:cNvCxnSpPr/>
              <p:nvPr/>
            </p:nvCxnSpPr>
            <p:spPr>
              <a:xfrm flipH="1" flipV="1">
                <a:off x="7833623" y="1098605"/>
                <a:ext cx="258050" cy="1"/>
              </a:xfrm>
              <a:prstGeom prst="straightConnector1">
                <a:avLst/>
              </a:prstGeom>
              <a:ln w="12700" cmpd="sng">
                <a:solidFill>
                  <a:schemeClr val="tx1"/>
                </a:solidFill>
                <a:headEnd type="triangle"/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" name="Straight Arrow Connector 73"/>
              <p:cNvCxnSpPr/>
              <p:nvPr/>
            </p:nvCxnSpPr>
            <p:spPr>
              <a:xfrm flipH="1">
                <a:off x="7227067" y="1277385"/>
                <a:ext cx="156449" cy="153890"/>
              </a:xfrm>
              <a:prstGeom prst="straightConnector1">
                <a:avLst/>
              </a:prstGeom>
              <a:ln w="12700" cmpd="sng">
                <a:solidFill>
                  <a:schemeClr val="tx1"/>
                </a:solidFill>
                <a:headEnd type="triangle"/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" name="Straight Arrow Connector 74"/>
              <p:cNvCxnSpPr/>
              <p:nvPr/>
            </p:nvCxnSpPr>
            <p:spPr>
              <a:xfrm flipV="1">
                <a:off x="8632261" y="1778916"/>
                <a:ext cx="98348" cy="187294"/>
              </a:xfrm>
              <a:prstGeom prst="straightConnector1">
                <a:avLst/>
              </a:prstGeom>
              <a:ln w="12700" cmpd="sng">
                <a:solidFill>
                  <a:schemeClr val="tx1"/>
                </a:solidFill>
                <a:headEnd type="triangle"/>
                <a:tailEnd type="non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" name="Straight Arrow Connector 75"/>
              <p:cNvCxnSpPr/>
              <p:nvPr/>
            </p:nvCxnSpPr>
            <p:spPr>
              <a:xfrm>
                <a:off x="8293962" y="1282618"/>
                <a:ext cx="262442" cy="658156"/>
              </a:xfrm>
              <a:prstGeom prst="straightConnector1">
                <a:avLst/>
              </a:prstGeom>
              <a:ln w="6350" cmpd="sng">
                <a:solidFill>
                  <a:schemeClr val="tx1"/>
                </a:solidFill>
                <a:headEnd type="triangle"/>
                <a:tailEnd type="non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7" name="Left-Right Arrow 76"/>
              <p:cNvSpPr/>
              <p:nvPr/>
            </p:nvSpPr>
            <p:spPr>
              <a:xfrm rot="16200000">
                <a:off x="7765942" y="1429619"/>
                <a:ext cx="505944" cy="370579"/>
              </a:xfrm>
              <a:prstGeom prst="leftRightArrow">
                <a:avLst/>
              </a:prstGeom>
              <a:solidFill>
                <a:srgbClr val="999999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 dirty="0"/>
              </a:p>
            </p:txBody>
          </p:sp>
          <p:sp>
            <p:nvSpPr>
              <p:cNvPr id="78" name="TextBox 77"/>
              <p:cNvSpPr txBox="1"/>
              <p:nvPr/>
            </p:nvSpPr>
            <p:spPr>
              <a:xfrm>
                <a:off x="7871025" y="1378816"/>
                <a:ext cx="366345" cy="4167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>
                    <a:solidFill>
                      <a:schemeClr val="bg1"/>
                    </a:solidFill>
                  </a:rPr>
                  <a:t>?</a:t>
                </a:r>
              </a:p>
            </p:txBody>
          </p:sp>
          <p:sp>
            <p:nvSpPr>
              <p:cNvPr id="79" name="Right Arrow 78"/>
              <p:cNvSpPr>
                <a:spLocks noChangeAspect="1"/>
              </p:cNvSpPr>
              <p:nvPr/>
            </p:nvSpPr>
            <p:spPr>
              <a:xfrm rot="18632485">
                <a:off x="8813857" y="833736"/>
                <a:ext cx="287673" cy="385939"/>
              </a:xfrm>
              <a:prstGeom prst="rightArrow">
                <a:avLst/>
              </a:prstGeom>
              <a:solidFill>
                <a:srgbClr val="CCCCC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  <p:grpSp>
            <p:nvGrpSpPr>
              <p:cNvPr id="80" name="Group 79"/>
              <p:cNvGrpSpPr/>
              <p:nvPr/>
            </p:nvGrpSpPr>
            <p:grpSpPr>
              <a:xfrm>
                <a:off x="8643343" y="967076"/>
                <a:ext cx="523506" cy="416782"/>
                <a:chOff x="8305077" y="588582"/>
                <a:chExt cx="523506" cy="416782"/>
              </a:xfrm>
            </p:grpSpPr>
            <p:sp>
              <p:nvSpPr>
                <p:cNvPr id="82" name="TextBox 81"/>
                <p:cNvSpPr txBox="1"/>
                <p:nvPr/>
              </p:nvSpPr>
              <p:spPr>
                <a:xfrm>
                  <a:off x="8305077" y="588582"/>
                  <a:ext cx="500657" cy="41678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000" dirty="0" err="1"/>
                    <a:t>S</a:t>
                  </a:r>
                  <a:r>
                    <a:rPr lang="en-US" sz="2000" baseline="-25000" dirty="0" err="1"/>
                    <a:t>x</a:t>
                  </a:r>
                  <a:endParaRPr lang="en-US" sz="2000" baseline="-25000" dirty="0"/>
                </a:p>
              </p:txBody>
            </p:sp>
            <p:sp>
              <p:nvSpPr>
                <p:cNvPr id="83" name="TextBox 82"/>
                <p:cNvSpPr txBox="1"/>
                <p:nvPr/>
              </p:nvSpPr>
              <p:spPr>
                <a:xfrm>
                  <a:off x="8435026" y="588582"/>
                  <a:ext cx="393557" cy="28854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200" dirty="0"/>
                    <a:t>2-</a:t>
                  </a:r>
                </a:p>
              </p:txBody>
            </p:sp>
          </p:grpSp>
          <p:cxnSp>
            <p:nvCxnSpPr>
              <p:cNvPr id="81" name="Straight Arrow Connector 80"/>
              <p:cNvCxnSpPr/>
              <p:nvPr/>
            </p:nvCxnSpPr>
            <p:spPr>
              <a:xfrm flipH="1" flipV="1">
                <a:off x="8626868" y="1300123"/>
                <a:ext cx="132136" cy="215410"/>
              </a:xfrm>
              <a:prstGeom prst="straightConnector1">
                <a:avLst/>
              </a:prstGeom>
              <a:ln w="12700" cmpd="sng">
                <a:solidFill>
                  <a:schemeClr val="tx1"/>
                </a:solidFill>
                <a:headEnd type="triangle"/>
                <a:tailEnd type="non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60" name="Rectangular Callout 59"/>
            <p:cNvSpPr/>
            <p:nvPr/>
          </p:nvSpPr>
          <p:spPr>
            <a:xfrm rot="16200000" flipV="1">
              <a:off x="6065151" y="738405"/>
              <a:ext cx="1975006" cy="2045892"/>
            </a:xfrm>
            <a:prstGeom prst="wedgeRectCallout">
              <a:avLst/>
            </a:prstGeom>
            <a:noFill/>
            <a:ln>
              <a:solidFill>
                <a:srgbClr val="7F7F7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4" name="TextBox 83"/>
          <p:cNvSpPr txBox="1"/>
          <p:nvPr/>
        </p:nvSpPr>
        <p:spPr>
          <a:xfrm>
            <a:off x="6347352" y="2921000"/>
            <a:ext cx="2590700" cy="16466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1600" i="1" dirty="0" err="1">
                <a:solidFill>
                  <a:srgbClr val="000080"/>
                </a:solidFill>
              </a:rPr>
              <a:t>Polysulfides</a:t>
            </a:r>
            <a:r>
              <a:rPr lang="en-US" sz="1600" i="1" dirty="0">
                <a:solidFill>
                  <a:srgbClr val="000080"/>
                </a:solidFill>
              </a:rPr>
              <a:t>: Li</a:t>
            </a:r>
            <a:r>
              <a:rPr lang="en-US" sz="1600" i="1" baseline="-25000" dirty="0">
                <a:solidFill>
                  <a:srgbClr val="000080"/>
                </a:solidFill>
              </a:rPr>
              <a:t>2</a:t>
            </a:r>
            <a:r>
              <a:rPr lang="en-US" sz="1600" i="1" dirty="0">
                <a:solidFill>
                  <a:srgbClr val="000080"/>
                </a:solidFill>
              </a:rPr>
              <a:t>S</a:t>
            </a:r>
            <a:r>
              <a:rPr lang="en-US" sz="1600" i="1" baseline="-25000" dirty="0">
                <a:solidFill>
                  <a:srgbClr val="000080"/>
                </a:solidFill>
              </a:rPr>
              <a:t>x</a:t>
            </a:r>
            <a:r>
              <a:rPr lang="en-US" sz="1600" i="1" dirty="0">
                <a:solidFill>
                  <a:srgbClr val="000080"/>
                </a:solidFill>
              </a:rPr>
              <a:t> </a:t>
            </a:r>
          </a:p>
          <a:p>
            <a:r>
              <a:rPr lang="en-US" sz="1600" dirty="0">
                <a:solidFill>
                  <a:srgbClr val="000080"/>
                </a:solidFill>
              </a:rPr>
              <a:t>• soluble in electrolyte</a:t>
            </a:r>
          </a:p>
          <a:p>
            <a:r>
              <a:rPr lang="en-US" sz="1600" dirty="0">
                <a:solidFill>
                  <a:srgbClr val="000080"/>
                </a:solidFill>
              </a:rPr>
              <a:t>• migrate to anode  </a:t>
            </a:r>
          </a:p>
          <a:p>
            <a:r>
              <a:rPr lang="en-US" sz="1600" dirty="0">
                <a:solidFill>
                  <a:srgbClr val="000080"/>
                </a:solidFill>
              </a:rPr>
              <a:t>• react with Li </a:t>
            </a:r>
            <a:r>
              <a:rPr lang="en-US" sz="1600" dirty="0">
                <a:solidFill>
                  <a:srgbClr val="000080"/>
                </a:solidFill>
                <a:sym typeface="Wingdings"/>
              </a:rPr>
              <a:t> </a:t>
            </a:r>
            <a:r>
              <a:rPr lang="en-US" sz="1600" dirty="0">
                <a:solidFill>
                  <a:srgbClr val="000080"/>
                </a:solidFill>
              </a:rPr>
              <a:t>precipitate </a:t>
            </a:r>
          </a:p>
          <a:p>
            <a:r>
              <a:rPr lang="en-US" sz="1600" dirty="0">
                <a:solidFill>
                  <a:srgbClr val="000080"/>
                </a:solidFill>
              </a:rPr>
              <a:t>• depletes Li and S </a:t>
            </a:r>
            <a:endParaRPr lang="en-US" sz="1600" dirty="0">
              <a:solidFill>
                <a:srgbClr val="000080"/>
              </a:solidFill>
              <a:sym typeface="Wingdings"/>
            </a:endParaRPr>
          </a:p>
          <a:p>
            <a:r>
              <a:rPr lang="en-US" sz="1600" dirty="0">
                <a:solidFill>
                  <a:srgbClr val="000080"/>
                </a:solidFill>
                <a:sym typeface="Wingdings"/>
              </a:rPr>
              <a:t>• limits cycle life</a:t>
            </a:r>
            <a:endParaRPr lang="en-US" sz="1600" dirty="0">
              <a:solidFill>
                <a:srgbClr val="000080"/>
              </a:solidFill>
            </a:endParaRPr>
          </a:p>
        </p:txBody>
      </p:sp>
      <p:sp>
        <p:nvSpPr>
          <p:cNvPr id="85" name="TextBox 84"/>
          <p:cNvSpPr txBox="1"/>
          <p:nvPr/>
        </p:nvSpPr>
        <p:spPr>
          <a:xfrm>
            <a:off x="3328390" y="2768600"/>
            <a:ext cx="240973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1600" i="1" dirty="0">
                <a:solidFill>
                  <a:srgbClr val="000080"/>
                </a:solidFill>
              </a:rPr>
              <a:t>Li-electrolyte side reaction</a:t>
            </a:r>
          </a:p>
          <a:p>
            <a:r>
              <a:rPr lang="en-US" sz="1600" dirty="0">
                <a:solidFill>
                  <a:srgbClr val="000080"/>
                </a:solidFill>
              </a:rPr>
              <a:t>Depletes Li and electrolyte</a:t>
            </a:r>
          </a:p>
          <a:p>
            <a:pPr>
              <a:spcAft>
                <a:spcPts val="600"/>
              </a:spcAft>
            </a:pPr>
            <a:r>
              <a:rPr lang="en-US" sz="1600" dirty="0">
                <a:solidFill>
                  <a:srgbClr val="000080"/>
                </a:solidFill>
              </a:rPr>
              <a:t>Limits cycles</a:t>
            </a:r>
          </a:p>
          <a:p>
            <a:pPr>
              <a:spcAft>
                <a:spcPts val="600"/>
              </a:spcAft>
            </a:pPr>
            <a:r>
              <a:rPr lang="en-US" sz="1600" dirty="0">
                <a:solidFill>
                  <a:srgbClr val="000080"/>
                </a:solidFill>
                <a:sym typeface="Wingdings"/>
              </a:rPr>
              <a:t>Conventional fix: large excess of Li and electrolyte</a:t>
            </a:r>
            <a:endParaRPr lang="en-US" sz="1600" dirty="0">
              <a:solidFill>
                <a:srgbClr val="000080"/>
              </a:solidFill>
            </a:endParaRPr>
          </a:p>
        </p:txBody>
      </p:sp>
      <p:sp>
        <p:nvSpPr>
          <p:cNvPr id="86" name="TextBox 85"/>
          <p:cNvSpPr txBox="1"/>
          <p:nvPr/>
        </p:nvSpPr>
        <p:spPr>
          <a:xfrm>
            <a:off x="334867" y="2780061"/>
            <a:ext cx="2742210" cy="16466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1600" i="1" dirty="0">
                <a:solidFill>
                  <a:srgbClr val="000080"/>
                </a:solidFill>
              </a:rPr>
              <a:t>Li dendrite growth</a:t>
            </a:r>
          </a:p>
          <a:p>
            <a:r>
              <a:rPr lang="en-US" sz="1600" dirty="0">
                <a:solidFill>
                  <a:srgbClr val="000080"/>
                </a:solidFill>
              </a:rPr>
              <a:t>• cycling roughens Li surface</a:t>
            </a:r>
          </a:p>
          <a:p>
            <a:r>
              <a:rPr lang="en-US" sz="1600" dirty="0">
                <a:solidFill>
                  <a:srgbClr val="000080"/>
                </a:solidFill>
              </a:rPr>
              <a:t>• dendrites form and grow </a:t>
            </a:r>
          </a:p>
          <a:p>
            <a:r>
              <a:rPr lang="en-US" sz="1600" dirty="0">
                <a:solidFill>
                  <a:srgbClr val="000080"/>
                </a:solidFill>
              </a:rPr>
              <a:t>• break off to deplete Li</a:t>
            </a:r>
          </a:p>
          <a:p>
            <a:r>
              <a:rPr lang="en-US" sz="1600" dirty="0">
                <a:solidFill>
                  <a:srgbClr val="000080"/>
                </a:solidFill>
              </a:rPr>
              <a:t>• grow across electrolyte to       </a:t>
            </a:r>
          </a:p>
          <a:p>
            <a:r>
              <a:rPr lang="en-US" sz="1600" dirty="0">
                <a:solidFill>
                  <a:srgbClr val="000080"/>
                </a:solidFill>
              </a:rPr>
              <a:t>   short cathode</a:t>
            </a:r>
          </a:p>
        </p:txBody>
      </p:sp>
      <p:grpSp>
        <p:nvGrpSpPr>
          <p:cNvPr id="87" name="Group 4"/>
          <p:cNvGrpSpPr>
            <a:grpSpLocks noChangeAspect="1"/>
          </p:cNvGrpSpPr>
          <p:nvPr/>
        </p:nvGrpSpPr>
        <p:grpSpPr bwMode="auto">
          <a:xfrm>
            <a:off x="649178" y="891307"/>
            <a:ext cx="2054878" cy="1706880"/>
            <a:chOff x="1920" y="1200"/>
            <a:chExt cx="1680" cy="1560"/>
          </a:xfrm>
        </p:grpSpPr>
        <p:pic>
          <p:nvPicPr>
            <p:cNvPr id="88" name="Picture 5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20" y="1200"/>
              <a:ext cx="1680" cy="15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9" name="Line 6"/>
            <p:cNvSpPr>
              <a:spLocks noChangeShapeType="1"/>
            </p:cNvSpPr>
            <p:nvPr/>
          </p:nvSpPr>
          <p:spPr bwMode="auto">
            <a:xfrm>
              <a:off x="2593" y="1958"/>
              <a:ext cx="67" cy="183"/>
            </a:xfrm>
            <a:prstGeom prst="line">
              <a:avLst/>
            </a:prstGeom>
            <a:noFill/>
            <a:ln w="28575" cmpd="sng">
              <a:solidFill>
                <a:srgbClr val="FFFFFF"/>
              </a:solidFill>
              <a:round/>
              <a:headEnd type="stealth" w="lg" len="lg"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600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90" name="Text Box 7"/>
            <p:cNvSpPr txBox="1">
              <a:spLocks noChangeArrowheads="1"/>
            </p:cNvSpPr>
            <p:nvPr/>
          </p:nvSpPr>
          <p:spPr bwMode="auto">
            <a:xfrm>
              <a:off x="2426" y="2076"/>
              <a:ext cx="801" cy="2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defTabSz="914400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sz="1400" dirty="0">
                  <a:solidFill>
                    <a:schemeClr val="bg1"/>
                  </a:solidFill>
                  <a:latin typeface="Times New Roman" charset="0"/>
                </a:rPr>
                <a:t>Li dendrite</a:t>
              </a:r>
            </a:p>
          </p:txBody>
        </p:sp>
        <p:sp>
          <p:nvSpPr>
            <p:cNvPr id="91" name="Line 8"/>
            <p:cNvSpPr>
              <a:spLocks noChangeShapeType="1"/>
            </p:cNvSpPr>
            <p:nvPr/>
          </p:nvSpPr>
          <p:spPr bwMode="auto">
            <a:xfrm flipH="1">
              <a:off x="2352" y="2592"/>
              <a:ext cx="432" cy="0"/>
            </a:xfrm>
            <a:prstGeom prst="line">
              <a:avLst/>
            </a:prstGeom>
            <a:noFill/>
            <a:ln w="28575" cmpd="sng">
              <a:solidFill>
                <a:schemeClr val="bg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600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92" name="Text Box 9"/>
            <p:cNvSpPr txBox="1">
              <a:spLocks noChangeArrowheads="1"/>
            </p:cNvSpPr>
            <p:nvPr/>
          </p:nvSpPr>
          <p:spPr bwMode="auto">
            <a:xfrm>
              <a:off x="2376" y="2366"/>
              <a:ext cx="507" cy="2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defTabSz="914400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sz="1200" dirty="0">
                  <a:solidFill>
                    <a:srgbClr val="FFFFFF"/>
                  </a:solidFill>
                  <a:latin typeface="Times New Roman" charset="0"/>
                </a:rPr>
                <a:t>Plating</a:t>
              </a:r>
            </a:p>
          </p:txBody>
        </p:sp>
      </p:grpSp>
      <p:sp>
        <p:nvSpPr>
          <p:cNvPr id="93" name="TextBox 92"/>
          <p:cNvSpPr txBox="1"/>
          <p:nvPr/>
        </p:nvSpPr>
        <p:spPr>
          <a:xfrm>
            <a:off x="190501" y="4519570"/>
            <a:ext cx="2800418" cy="16466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i="1" dirty="0">
                <a:solidFill>
                  <a:srgbClr val="000080"/>
                </a:solidFill>
              </a:rPr>
              <a:t>JCESR</a:t>
            </a:r>
          </a:p>
          <a:p>
            <a:pPr>
              <a:spcAft>
                <a:spcPts val="600"/>
              </a:spcAft>
            </a:pPr>
            <a:r>
              <a:rPr lang="en-US" sz="1600" dirty="0">
                <a:solidFill>
                  <a:srgbClr val="000080"/>
                </a:solidFill>
              </a:rPr>
              <a:t>membrane in contact with Li anode surface</a:t>
            </a:r>
          </a:p>
          <a:p>
            <a:r>
              <a:rPr lang="en-US" sz="1600" dirty="0">
                <a:solidFill>
                  <a:srgbClr val="000080"/>
                </a:solidFill>
              </a:rPr>
              <a:t>Maintain coherent interface as Li strips and plates through membrane</a:t>
            </a:r>
          </a:p>
        </p:txBody>
      </p:sp>
      <p:sp>
        <p:nvSpPr>
          <p:cNvPr id="94" name="TextBox 93"/>
          <p:cNvSpPr txBox="1"/>
          <p:nvPr/>
        </p:nvSpPr>
        <p:spPr>
          <a:xfrm>
            <a:off x="6354200" y="4552135"/>
            <a:ext cx="246919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i="1" dirty="0">
                <a:solidFill>
                  <a:srgbClr val="000080"/>
                </a:solidFill>
              </a:rPr>
              <a:t>JCESR </a:t>
            </a:r>
          </a:p>
          <a:p>
            <a:r>
              <a:rPr lang="en-US" sz="1600" dirty="0">
                <a:solidFill>
                  <a:srgbClr val="000080"/>
                </a:solidFill>
              </a:rPr>
              <a:t>• “lean” electrolyte</a:t>
            </a:r>
          </a:p>
          <a:p>
            <a:r>
              <a:rPr lang="en-US" sz="1600" dirty="0">
                <a:solidFill>
                  <a:srgbClr val="000080"/>
                </a:solidFill>
              </a:rPr>
              <a:t>• sparing solvation</a:t>
            </a:r>
          </a:p>
          <a:p>
            <a:r>
              <a:rPr lang="en-US" sz="1600" dirty="0">
                <a:solidFill>
                  <a:srgbClr val="000080"/>
                </a:solidFill>
              </a:rPr>
              <a:t>• solvates Li and anion, but </a:t>
            </a:r>
          </a:p>
          <a:p>
            <a:r>
              <a:rPr lang="en-US" sz="1600" dirty="0">
                <a:solidFill>
                  <a:srgbClr val="000080"/>
                </a:solidFill>
              </a:rPr>
              <a:t>   not </a:t>
            </a:r>
            <a:r>
              <a:rPr lang="en-US" sz="1600" dirty="0" err="1">
                <a:solidFill>
                  <a:srgbClr val="000080"/>
                </a:solidFill>
              </a:rPr>
              <a:t>polysulfides</a:t>
            </a:r>
            <a:r>
              <a:rPr lang="en-US" sz="1600" dirty="0">
                <a:solidFill>
                  <a:srgbClr val="000080"/>
                </a:solidFill>
              </a:rPr>
              <a:t> </a:t>
            </a:r>
          </a:p>
        </p:txBody>
      </p:sp>
      <p:sp>
        <p:nvSpPr>
          <p:cNvPr id="95" name="TextBox 94"/>
          <p:cNvSpPr txBox="1"/>
          <p:nvPr/>
        </p:nvSpPr>
        <p:spPr>
          <a:xfrm>
            <a:off x="3423750" y="4519570"/>
            <a:ext cx="207534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i="1" dirty="0">
                <a:solidFill>
                  <a:srgbClr val="000080"/>
                </a:solidFill>
              </a:rPr>
              <a:t>JCESR </a:t>
            </a:r>
          </a:p>
          <a:p>
            <a:pPr algn="ctr"/>
            <a:r>
              <a:rPr lang="en-US" sz="1600" dirty="0">
                <a:solidFill>
                  <a:srgbClr val="000080"/>
                </a:solidFill>
              </a:rPr>
              <a:t>Protective membrane  </a:t>
            </a:r>
          </a:p>
          <a:p>
            <a:r>
              <a:rPr lang="en-US" sz="1600" dirty="0">
                <a:solidFill>
                  <a:srgbClr val="000080"/>
                </a:solidFill>
              </a:rPr>
              <a:t>• blocks electrolyte</a:t>
            </a:r>
          </a:p>
          <a:p>
            <a:r>
              <a:rPr lang="en-US" sz="1600" dirty="0">
                <a:solidFill>
                  <a:srgbClr val="000080"/>
                </a:solidFill>
              </a:rPr>
              <a:t>• allows Li conduction</a:t>
            </a:r>
          </a:p>
        </p:txBody>
      </p:sp>
      <p:sp>
        <p:nvSpPr>
          <p:cNvPr id="96" name="TextBox 95"/>
          <p:cNvSpPr txBox="1"/>
          <p:nvPr/>
        </p:nvSpPr>
        <p:spPr>
          <a:xfrm>
            <a:off x="534878" y="2413000"/>
            <a:ext cx="6463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anode</a:t>
            </a:r>
          </a:p>
        </p:txBody>
      </p:sp>
      <p:sp>
        <p:nvSpPr>
          <p:cNvPr id="97" name="TextBox 96"/>
          <p:cNvSpPr txBox="1"/>
          <p:nvPr/>
        </p:nvSpPr>
        <p:spPr>
          <a:xfrm>
            <a:off x="2211539" y="2417648"/>
            <a:ext cx="77938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cathode</a:t>
            </a:r>
          </a:p>
        </p:txBody>
      </p:sp>
      <p:sp>
        <p:nvSpPr>
          <p:cNvPr id="98" name="TextBox 97"/>
          <p:cNvSpPr txBox="1"/>
          <p:nvPr/>
        </p:nvSpPr>
        <p:spPr>
          <a:xfrm>
            <a:off x="1273802" y="2406113"/>
            <a:ext cx="96978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electrolyte</a:t>
            </a:r>
          </a:p>
        </p:txBody>
      </p:sp>
      <p:sp>
        <p:nvSpPr>
          <p:cNvPr id="104" name="TextBox 103"/>
          <p:cNvSpPr txBox="1"/>
          <p:nvPr/>
        </p:nvSpPr>
        <p:spPr>
          <a:xfrm>
            <a:off x="1993899" y="6174198"/>
            <a:ext cx="2420451" cy="58477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000080"/>
                </a:solidFill>
              </a:rPr>
              <a:t>Functionalized </a:t>
            </a:r>
            <a:r>
              <a:rPr lang="en-US" sz="1600" dirty="0" err="1">
                <a:solidFill>
                  <a:srgbClr val="000080"/>
                </a:solidFill>
              </a:rPr>
              <a:t>graphene</a:t>
            </a:r>
            <a:r>
              <a:rPr lang="en-US" sz="1600" dirty="0">
                <a:solidFill>
                  <a:srgbClr val="000080"/>
                </a:solidFill>
              </a:rPr>
              <a:t> oxide membrane </a:t>
            </a:r>
          </a:p>
        </p:txBody>
      </p:sp>
      <p:cxnSp>
        <p:nvCxnSpPr>
          <p:cNvPr id="100" name="Straight Arrow Connector 99"/>
          <p:cNvCxnSpPr/>
          <p:nvPr/>
        </p:nvCxnSpPr>
        <p:spPr>
          <a:xfrm flipH="1">
            <a:off x="3542081" y="5604697"/>
            <a:ext cx="800771" cy="580203"/>
          </a:xfrm>
          <a:prstGeom prst="straightConnector1">
            <a:avLst/>
          </a:prstGeom>
          <a:ln>
            <a:solidFill>
              <a:srgbClr val="00008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1" name="Straight Arrow Connector 100"/>
          <p:cNvCxnSpPr/>
          <p:nvPr/>
        </p:nvCxnSpPr>
        <p:spPr>
          <a:xfrm>
            <a:off x="2832100" y="5596788"/>
            <a:ext cx="496290" cy="588112"/>
          </a:xfrm>
          <a:prstGeom prst="straightConnector1">
            <a:avLst/>
          </a:prstGeom>
          <a:ln>
            <a:solidFill>
              <a:srgbClr val="00008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98261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 txBox="1">
            <a:spLocks noChangeArrowheads="1"/>
          </p:cNvSpPr>
          <p:nvPr/>
        </p:nvSpPr>
        <p:spPr bwMode="auto">
          <a:xfrm>
            <a:off x="342900" y="98989"/>
            <a:ext cx="8229600" cy="46166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9pPr>
          </a:lstStyle>
          <a:p>
            <a:pPr algn="l"/>
            <a:r>
              <a:rPr lang="en-US" sz="2400" kern="0" dirty="0">
                <a:solidFill>
                  <a:srgbClr val="000080"/>
                </a:solidFill>
              </a:rPr>
              <a:t>JCESR Prototypes Constructed and Tested Push State-of-the-Art</a:t>
            </a:r>
          </a:p>
        </p:txBody>
      </p:sp>
      <p:sp>
        <p:nvSpPr>
          <p:cNvPr id="72" name="TextBox 71"/>
          <p:cNvSpPr txBox="1"/>
          <p:nvPr/>
        </p:nvSpPr>
        <p:spPr>
          <a:xfrm>
            <a:off x="419446" y="674227"/>
            <a:ext cx="5638454" cy="23852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0080"/>
                </a:solidFill>
              </a:rPr>
              <a:t>JCESR today: 1 Ah Li/S cell (6 layers)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80"/>
                </a:solidFill>
              </a:rPr>
              <a:t>270% excess Li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80"/>
                </a:solidFill>
              </a:rPr>
              <a:t>1.7 </a:t>
            </a:r>
            <a:r>
              <a:rPr lang="en-US" dirty="0" err="1">
                <a:solidFill>
                  <a:srgbClr val="000080"/>
                </a:solidFill>
              </a:rPr>
              <a:t>mL</a:t>
            </a:r>
            <a:r>
              <a:rPr lang="en-US" baseline="-25000" dirty="0" err="1">
                <a:solidFill>
                  <a:srgbClr val="000080"/>
                </a:solidFill>
              </a:rPr>
              <a:t>Electrolyte</a:t>
            </a:r>
            <a:r>
              <a:rPr lang="en-US" dirty="0">
                <a:solidFill>
                  <a:srgbClr val="000080"/>
                </a:solidFill>
              </a:rPr>
              <a:t>/</a:t>
            </a:r>
            <a:r>
              <a:rPr lang="en-US" dirty="0" err="1">
                <a:solidFill>
                  <a:srgbClr val="000080"/>
                </a:solidFill>
              </a:rPr>
              <a:t>g</a:t>
            </a:r>
            <a:r>
              <a:rPr lang="en-US" baseline="-25000" dirty="0" err="1">
                <a:solidFill>
                  <a:srgbClr val="000080"/>
                </a:solidFill>
              </a:rPr>
              <a:t>Sulfur</a:t>
            </a:r>
            <a:r>
              <a:rPr lang="en-US" dirty="0">
                <a:solidFill>
                  <a:srgbClr val="000080"/>
                </a:solidFill>
              </a:rPr>
              <a:t> </a:t>
            </a:r>
            <a:r>
              <a:rPr lang="en-US" sz="1600" i="1" dirty="0">
                <a:solidFill>
                  <a:srgbClr val="000080"/>
                </a:solidFill>
              </a:rPr>
              <a:t>lean electrolyte</a:t>
            </a:r>
            <a:endParaRPr lang="en-US" sz="1600" i="1" baseline="-25000" dirty="0">
              <a:solidFill>
                <a:srgbClr val="000080"/>
              </a:solidFill>
            </a:endParaRPr>
          </a:p>
          <a:p>
            <a:pPr marL="800100" lvl="1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80"/>
                </a:solidFill>
              </a:rPr>
              <a:t>&gt; 4.5 </a:t>
            </a:r>
            <a:r>
              <a:rPr lang="en-US" dirty="0" err="1">
                <a:solidFill>
                  <a:srgbClr val="000080"/>
                </a:solidFill>
              </a:rPr>
              <a:t>mAh</a:t>
            </a:r>
            <a:r>
              <a:rPr lang="en-US" dirty="0">
                <a:solidFill>
                  <a:srgbClr val="000080"/>
                </a:solidFill>
              </a:rPr>
              <a:t>/cm</a:t>
            </a:r>
            <a:r>
              <a:rPr lang="en-US" baseline="30000" dirty="0">
                <a:solidFill>
                  <a:srgbClr val="000080"/>
                </a:solidFill>
              </a:rPr>
              <a:t>2 </a:t>
            </a:r>
            <a:r>
              <a:rPr lang="en-US" dirty="0">
                <a:solidFill>
                  <a:srgbClr val="000080"/>
                </a:solidFill>
              </a:rPr>
              <a:t> </a:t>
            </a:r>
            <a:r>
              <a:rPr lang="en-US" sz="1600" i="1" dirty="0">
                <a:solidFill>
                  <a:srgbClr val="000080"/>
                </a:solidFill>
              </a:rPr>
              <a:t>areal charge density in cathode</a:t>
            </a:r>
          </a:p>
          <a:p>
            <a:r>
              <a:rPr lang="en-US" dirty="0">
                <a:solidFill>
                  <a:srgbClr val="000080"/>
                </a:solidFill>
              </a:rPr>
              <a:t>JCESR targets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80"/>
                </a:solidFill>
              </a:rPr>
              <a:t>&lt; 100% excess Li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80"/>
                </a:solidFill>
              </a:rPr>
              <a:t>1 </a:t>
            </a:r>
            <a:r>
              <a:rPr lang="en-US" dirty="0" err="1">
                <a:solidFill>
                  <a:srgbClr val="000080"/>
                </a:solidFill>
              </a:rPr>
              <a:t>mL</a:t>
            </a:r>
            <a:r>
              <a:rPr lang="en-US" baseline="-25000" dirty="0" err="1">
                <a:solidFill>
                  <a:srgbClr val="000080"/>
                </a:solidFill>
              </a:rPr>
              <a:t>Electrolyte</a:t>
            </a:r>
            <a:r>
              <a:rPr lang="en-US" dirty="0">
                <a:solidFill>
                  <a:srgbClr val="000080"/>
                </a:solidFill>
              </a:rPr>
              <a:t>/</a:t>
            </a:r>
            <a:r>
              <a:rPr lang="en-US" dirty="0" err="1">
                <a:solidFill>
                  <a:srgbClr val="000080"/>
                </a:solidFill>
              </a:rPr>
              <a:t>g</a:t>
            </a:r>
            <a:r>
              <a:rPr lang="en-US" baseline="-25000" dirty="0" err="1">
                <a:solidFill>
                  <a:srgbClr val="000080"/>
                </a:solidFill>
              </a:rPr>
              <a:t>Sulfur</a:t>
            </a:r>
            <a:r>
              <a:rPr lang="en-US" baseline="-25000" dirty="0">
                <a:solidFill>
                  <a:srgbClr val="000080"/>
                </a:solidFill>
              </a:rPr>
              <a:t> </a:t>
            </a:r>
          </a:p>
          <a:p>
            <a:pPr marL="800100" lvl="1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80"/>
                </a:solidFill>
              </a:rPr>
              <a:t>&gt; 8 </a:t>
            </a:r>
            <a:r>
              <a:rPr lang="en-US" dirty="0" err="1">
                <a:solidFill>
                  <a:srgbClr val="000080"/>
                </a:solidFill>
              </a:rPr>
              <a:t>mAh</a:t>
            </a:r>
            <a:r>
              <a:rPr lang="en-US" dirty="0">
                <a:solidFill>
                  <a:srgbClr val="000080"/>
                </a:solidFill>
              </a:rPr>
              <a:t>/cm</a:t>
            </a:r>
            <a:r>
              <a:rPr lang="en-US" baseline="30000" dirty="0">
                <a:solidFill>
                  <a:srgbClr val="000080"/>
                </a:solidFill>
              </a:rPr>
              <a:t>2</a:t>
            </a:r>
            <a:endParaRPr lang="en-US" dirty="0">
              <a:solidFill>
                <a:srgbClr val="000080"/>
              </a:solidFill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6159500" y="641316"/>
            <a:ext cx="2413000" cy="1820897"/>
            <a:chOff x="-525870" y="4295066"/>
            <a:chExt cx="2228850" cy="1644105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-197258" y="4038934"/>
              <a:ext cx="1571625" cy="2228850"/>
            </a:xfrm>
            <a:prstGeom prst="rect">
              <a:avLst/>
            </a:prstGeom>
          </p:spPr>
        </p:pic>
        <p:sp>
          <p:nvSpPr>
            <p:cNvPr id="4" name="TextBox 3"/>
            <p:cNvSpPr txBox="1"/>
            <p:nvPr/>
          </p:nvSpPr>
          <p:spPr>
            <a:xfrm>
              <a:off x="-96937" y="4295066"/>
              <a:ext cx="164660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chemeClr val="bg1"/>
                  </a:solidFill>
                </a:rPr>
                <a:t>1 M </a:t>
              </a:r>
              <a:r>
                <a:rPr lang="en-US" sz="1200" dirty="0" err="1">
                  <a:solidFill>
                    <a:schemeClr val="bg1"/>
                  </a:solidFill>
                </a:rPr>
                <a:t>LiTFSI</a:t>
              </a:r>
              <a:r>
                <a:rPr lang="en-US" sz="1200" dirty="0">
                  <a:solidFill>
                    <a:schemeClr val="bg1"/>
                  </a:solidFill>
                </a:rPr>
                <a:t>, 0.2 M LiNO</a:t>
              </a:r>
              <a:r>
                <a:rPr lang="en-US" sz="1200" baseline="-25000" dirty="0">
                  <a:solidFill>
                    <a:schemeClr val="bg1"/>
                  </a:solidFill>
                </a:rPr>
                <a:t>3</a:t>
              </a:r>
            </a:p>
            <a:p>
              <a:r>
                <a:rPr lang="en-US" sz="1200" dirty="0">
                  <a:solidFill>
                    <a:schemeClr val="bg1"/>
                  </a:solidFill>
                </a:rPr>
                <a:t>DOL:DME (v/v)</a:t>
              </a:r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7038309" y="2422624"/>
            <a:ext cx="207768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Chen et al., in prep (2016)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71951" y="2880782"/>
            <a:ext cx="3731690" cy="311361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4700" y="3363382"/>
            <a:ext cx="3684349" cy="301214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 rot="16200000">
            <a:off x="1214407" y="4533325"/>
            <a:ext cx="84986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0080"/>
                </a:solidFill>
              </a:rPr>
              <a:t>Research </a:t>
            </a:r>
          </a:p>
        </p:txBody>
      </p:sp>
      <p:cxnSp>
        <p:nvCxnSpPr>
          <p:cNvPr id="8" name="Straight Arrow Connector 7"/>
          <p:cNvCxnSpPr/>
          <p:nvPr/>
        </p:nvCxnSpPr>
        <p:spPr>
          <a:xfrm rot="16200000" flipH="1">
            <a:off x="1525038" y="5194300"/>
            <a:ext cx="228600" cy="0"/>
          </a:xfrm>
          <a:prstGeom prst="straightConnector1">
            <a:avLst/>
          </a:prstGeom>
          <a:ln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 rot="16200000">
            <a:off x="1628087" y="3953016"/>
            <a:ext cx="113364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0080"/>
                </a:solidFill>
              </a:rPr>
              <a:t>Industry SOA </a:t>
            </a:r>
          </a:p>
        </p:txBody>
      </p:sp>
      <p:sp>
        <p:nvSpPr>
          <p:cNvPr id="22" name="TextBox 21"/>
          <p:cNvSpPr txBox="1"/>
          <p:nvPr/>
        </p:nvSpPr>
        <p:spPr>
          <a:xfrm rot="16200000">
            <a:off x="2116295" y="3474843"/>
            <a:ext cx="1062272" cy="307777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0080"/>
                </a:solidFill>
              </a:rPr>
              <a:t>JCESR today </a:t>
            </a:r>
          </a:p>
        </p:txBody>
      </p:sp>
      <p:cxnSp>
        <p:nvCxnSpPr>
          <p:cNvPr id="23" name="Straight Arrow Connector 22"/>
          <p:cNvCxnSpPr/>
          <p:nvPr/>
        </p:nvCxnSpPr>
        <p:spPr>
          <a:xfrm flipH="1">
            <a:off x="3422131" y="5010546"/>
            <a:ext cx="228600" cy="0"/>
          </a:xfrm>
          <a:prstGeom prst="straightConnector1">
            <a:avLst/>
          </a:prstGeom>
          <a:ln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 rot="16200000" flipH="1">
            <a:off x="2096538" y="4749800"/>
            <a:ext cx="228600" cy="0"/>
          </a:xfrm>
          <a:prstGeom prst="straightConnector1">
            <a:avLst/>
          </a:prstGeom>
          <a:ln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 rot="16200000" flipH="1">
            <a:off x="2528338" y="4267200"/>
            <a:ext cx="228600" cy="0"/>
          </a:xfrm>
          <a:prstGeom prst="straightConnector1">
            <a:avLst/>
          </a:prstGeom>
          <a:ln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 rot="16200000">
            <a:off x="2865145" y="3004843"/>
            <a:ext cx="1088572" cy="307777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0080"/>
                </a:solidFill>
              </a:rPr>
              <a:t>JCESR target </a:t>
            </a:r>
          </a:p>
        </p:txBody>
      </p:sp>
      <p:cxnSp>
        <p:nvCxnSpPr>
          <p:cNvPr id="29" name="Straight Arrow Connector 28"/>
          <p:cNvCxnSpPr/>
          <p:nvPr/>
        </p:nvCxnSpPr>
        <p:spPr>
          <a:xfrm rot="16200000" flipH="1">
            <a:off x="3303038" y="3746500"/>
            <a:ext cx="228600" cy="0"/>
          </a:xfrm>
          <a:prstGeom prst="straightConnector1">
            <a:avLst/>
          </a:prstGeom>
          <a:ln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6" name="Group 15"/>
          <p:cNvGrpSpPr/>
          <p:nvPr/>
        </p:nvGrpSpPr>
        <p:grpSpPr>
          <a:xfrm>
            <a:off x="6519443" y="4876800"/>
            <a:ext cx="307777" cy="1215983"/>
            <a:chOff x="6214643" y="5448300"/>
            <a:chExt cx="307777" cy="1215983"/>
          </a:xfrm>
        </p:grpSpPr>
        <p:cxnSp>
          <p:nvCxnSpPr>
            <p:cNvPr id="31" name="Straight Arrow Connector 30"/>
            <p:cNvCxnSpPr/>
            <p:nvPr/>
          </p:nvCxnSpPr>
          <p:spPr>
            <a:xfrm rot="5400000" flipH="1" flipV="1">
              <a:off x="6274838" y="5562600"/>
              <a:ext cx="228600" cy="0"/>
            </a:xfrm>
            <a:prstGeom prst="straightConnector1">
              <a:avLst/>
            </a:prstGeom>
            <a:ln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Rectangle 14"/>
            <p:cNvSpPr/>
            <p:nvPr/>
          </p:nvSpPr>
          <p:spPr>
            <a:xfrm>
              <a:off x="6305549" y="5676900"/>
              <a:ext cx="178772" cy="8890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TextBox 29"/>
            <p:cNvSpPr txBox="1"/>
            <p:nvPr/>
          </p:nvSpPr>
          <p:spPr>
            <a:xfrm rot="16200000">
              <a:off x="5837396" y="5979258"/>
              <a:ext cx="106227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rgbClr val="000080"/>
                  </a:solidFill>
                </a:rPr>
                <a:t>JCESR today </a:t>
              </a:r>
            </a:p>
          </p:txBody>
        </p:sp>
      </p:grpSp>
      <p:cxnSp>
        <p:nvCxnSpPr>
          <p:cNvPr id="35" name="Straight Arrow Connector 34"/>
          <p:cNvCxnSpPr>
            <a:stCxn id="37" idx="1"/>
          </p:cNvCxnSpPr>
          <p:nvPr/>
        </p:nvCxnSpPr>
        <p:spPr>
          <a:xfrm flipH="1">
            <a:off x="7483249" y="3868468"/>
            <a:ext cx="113784" cy="805132"/>
          </a:xfrm>
          <a:prstGeom prst="straightConnector1">
            <a:avLst/>
          </a:prstGeom>
          <a:ln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32" name="Group 31"/>
          <p:cNvGrpSpPr/>
          <p:nvPr/>
        </p:nvGrpSpPr>
        <p:grpSpPr>
          <a:xfrm>
            <a:off x="7443143" y="2779896"/>
            <a:ext cx="307777" cy="1088572"/>
            <a:chOff x="7532042" y="5615571"/>
            <a:chExt cx="307777" cy="1088572"/>
          </a:xfrm>
        </p:grpSpPr>
        <p:sp>
          <p:nvSpPr>
            <p:cNvPr id="36" name="Rectangle 35"/>
            <p:cNvSpPr/>
            <p:nvPr/>
          </p:nvSpPr>
          <p:spPr>
            <a:xfrm>
              <a:off x="7572148" y="5703610"/>
              <a:ext cx="178772" cy="8890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TextBox 36"/>
            <p:cNvSpPr txBox="1"/>
            <p:nvPr/>
          </p:nvSpPr>
          <p:spPr>
            <a:xfrm rot="16200000">
              <a:off x="7141645" y="6005968"/>
              <a:ext cx="108857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rgbClr val="000080"/>
                  </a:solidFill>
                </a:rPr>
                <a:t>JCESR target </a:t>
              </a:r>
            </a:p>
          </p:txBody>
        </p:sp>
      </p:grpSp>
      <p:sp>
        <p:nvSpPr>
          <p:cNvPr id="46" name="TextBox 45"/>
          <p:cNvSpPr txBox="1"/>
          <p:nvPr/>
        </p:nvSpPr>
        <p:spPr>
          <a:xfrm>
            <a:off x="5614631" y="6020005"/>
            <a:ext cx="351437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/>
              <a:t>Eroglu</a:t>
            </a:r>
            <a:r>
              <a:rPr lang="en-US" sz="1200" dirty="0"/>
              <a:t> et al., J. </a:t>
            </a:r>
            <a:r>
              <a:rPr lang="en-US" sz="1200" dirty="0" err="1"/>
              <a:t>Electrochem</a:t>
            </a:r>
            <a:r>
              <a:rPr lang="en-US" sz="1200" dirty="0"/>
              <a:t>. Soc., 162(6)</a:t>
            </a:r>
            <a:r>
              <a:rPr lang="en-US" sz="1200" i="1" dirty="0"/>
              <a:t> </a:t>
            </a:r>
            <a:r>
              <a:rPr lang="en-US" sz="1200" dirty="0"/>
              <a:t>A982 (2015)</a:t>
            </a:r>
          </a:p>
        </p:txBody>
      </p:sp>
    </p:spTree>
    <p:extLst>
      <p:ext uri="{BB962C8B-B14F-4D97-AF65-F5344CB8AC3E}">
        <p14:creationId xmlns:p14="http://schemas.microsoft.com/office/powerpoint/2010/main" val="3038451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254000" y="304800"/>
            <a:ext cx="47371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0080"/>
                </a:solidFill>
              </a:rPr>
              <a:t>Lean Electrolyte / Sparing Solvation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31185" y="1089758"/>
            <a:ext cx="199285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>
                <a:solidFill>
                  <a:schemeClr val="accent2"/>
                </a:solidFill>
              </a:rPr>
              <a:t>Sparingly solvating</a:t>
            </a:r>
          </a:p>
          <a:p>
            <a:r>
              <a:rPr lang="en-US" altLang="zh-CN" b="1" dirty="0">
                <a:solidFill>
                  <a:schemeClr val="accent2"/>
                </a:solidFill>
              </a:rPr>
              <a:t>Unexplored Space  </a:t>
            </a:r>
          </a:p>
          <a:p>
            <a:r>
              <a:rPr lang="en-US" altLang="zh-CN" b="1" dirty="0">
                <a:solidFill>
                  <a:schemeClr val="accent2"/>
                </a:solidFill>
              </a:rPr>
              <a:t>JCESR Opportunity    </a:t>
            </a:r>
            <a:endParaRPr lang="en-US" altLang="zh-CN" dirty="0">
              <a:solidFill>
                <a:schemeClr val="accent2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231838" y="4140041"/>
            <a:ext cx="81144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b="1" i="1" dirty="0">
                <a:solidFill>
                  <a:schemeClr val="bg1"/>
                </a:solidFill>
              </a:rPr>
              <a:t>70%</a:t>
            </a:r>
            <a:endParaRPr lang="zh-CN" altLang="en-US" sz="2800" b="1" i="1" dirty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73450" y="3363058"/>
            <a:ext cx="7200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1" i="1" dirty="0">
                <a:solidFill>
                  <a:schemeClr val="bg1"/>
                </a:solidFill>
              </a:rPr>
              <a:t>10%</a:t>
            </a:r>
            <a:endParaRPr lang="zh-CN" altLang="en-US" sz="2400" b="1" i="1" dirty="0">
              <a:solidFill>
                <a:schemeClr val="bg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981961" y="2491366"/>
            <a:ext cx="7200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1" i="1" dirty="0">
                <a:solidFill>
                  <a:schemeClr val="bg1"/>
                </a:solidFill>
              </a:rPr>
              <a:t>10%</a:t>
            </a:r>
            <a:endParaRPr lang="zh-CN" altLang="en-US" sz="2400" b="1" i="1" dirty="0">
              <a:solidFill>
                <a:schemeClr val="bg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777520" y="2011228"/>
            <a:ext cx="7200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1" i="1" dirty="0">
                <a:solidFill>
                  <a:schemeClr val="bg1"/>
                </a:solidFill>
              </a:rPr>
              <a:t>10%</a:t>
            </a:r>
            <a:endParaRPr lang="zh-CN" altLang="en-US" sz="2400" b="1" i="1" dirty="0">
              <a:solidFill>
                <a:schemeClr val="bg1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99848" y="5361650"/>
            <a:ext cx="254655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i="1" dirty="0"/>
              <a:t>Note: Rough estimation based on literatures published from 2014-2016</a:t>
            </a:r>
          </a:p>
        </p:txBody>
      </p:sp>
      <p:graphicFrame>
        <p:nvGraphicFramePr>
          <p:cNvPr id="18" name="Chart 17"/>
          <p:cNvGraphicFramePr/>
          <p:nvPr>
            <p:extLst>
              <p:ext uri="{D42A27DB-BD31-4B8C-83A1-F6EECF244321}">
                <p14:modId xmlns:p14="http://schemas.microsoft.com/office/powerpoint/2010/main" val="3972670889"/>
              </p:ext>
            </p:extLst>
          </p:nvPr>
        </p:nvGraphicFramePr>
        <p:xfrm>
          <a:off x="368522" y="2352702"/>
          <a:ext cx="3314478" cy="308917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0" name="TextBox 19"/>
          <p:cNvSpPr txBox="1"/>
          <p:nvPr/>
        </p:nvSpPr>
        <p:spPr>
          <a:xfrm>
            <a:off x="324624" y="2489375"/>
            <a:ext cx="6543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>
                <a:solidFill>
                  <a:schemeClr val="accent2"/>
                </a:solidFill>
              </a:rPr>
              <a:t>1-3%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301709" y="2000376"/>
            <a:ext cx="1105441" cy="553998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sz="1400" b="1" i="1" dirty="0">
                <a:solidFill>
                  <a:schemeClr val="accent3">
                    <a:lumMod val="75000"/>
                  </a:schemeClr>
                </a:solidFill>
              </a:rPr>
              <a:t>1-3% </a:t>
            </a:r>
          </a:p>
          <a:p>
            <a:pPr algn="ctr"/>
            <a:r>
              <a:rPr lang="en-US" sz="1600" b="1" dirty="0">
                <a:solidFill>
                  <a:schemeClr val="accent3">
                    <a:lumMod val="75000"/>
                  </a:schemeClr>
                </a:solidFill>
              </a:rPr>
              <a:t>Solid State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1269960" y="3928609"/>
            <a:ext cx="165942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2000" b="1" dirty="0">
                <a:solidFill>
                  <a:schemeClr val="bg1"/>
                </a:solidFill>
              </a:rPr>
              <a:t>Everyone else</a:t>
            </a:r>
          </a:p>
          <a:p>
            <a:pPr algn="ctr"/>
            <a:r>
              <a:rPr lang="en-US" altLang="zh-CN" sz="2000" b="1" dirty="0">
                <a:solidFill>
                  <a:schemeClr val="bg1"/>
                </a:solidFill>
              </a:rPr>
              <a:t>DOL-DME</a:t>
            </a:r>
          </a:p>
          <a:p>
            <a:pPr algn="ctr"/>
            <a:r>
              <a:rPr lang="en-US" altLang="zh-CN" sz="2000" b="1" dirty="0">
                <a:solidFill>
                  <a:schemeClr val="bg1"/>
                </a:solidFill>
              </a:rPr>
              <a:t>85%</a:t>
            </a:r>
            <a:endParaRPr lang="en-US" altLang="zh-CN" sz="2000" dirty="0">
              <a:solidFill>
                <a:schemeClr val="bg1"/>
              </a:solidFill>
            </a:endParaRPr>
          </a:p>
        </p:txBody>
      </p:sp>
      <p:cxnSp>
        <p:nvCxnSpPr>
          <p:cNvPr id="25" name="Straight Arrow Connector 24"/>
          <p:cNvCxnSpPr/>
          <p:nvPr/>
        </p:nvCxnSpPr>
        <p:spPr>
          <a:xfrm flipV="1">
            <a:off x="1221453" y="2489375"/>
            <a:ext cx="229846" cy="463657"/>
          </a:xfrm>
          <a:prstGeom prst="straightConnector1">
            <a:avLst/>
          </a:prstGeom>
          <a:ln>
            <a:solidFill>
              <a:schemeClr val="tx1">
                <a:lumMod val="85000"/>
                <a:lumOff val="15000"/>
              </a:schemeClr>
            </a:solidFill>
            <a:tailEnd type="arrow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 flipH="1" flipV="1">
            <a:off x="725295" y="2788341"/>
            <a:ext cx="239905" cy="212061"/>
          </a:xfrm>
          <a:prstGeom prst="straightConnector1">
            <a:avLst/>
          </a:prstGeom>
          <a:ln>
            <a:solidFill>
              <a:schemeClr val="tx1">
                <a:lumMod val="85000"/>
                <a:lumOff val="15000"/>
              </a:schemeClr>
            </a:solidFill>
            <a:tailEnd type="arrow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1451299" y="2698743"/>
            <a:ext cx="652442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1600" b="1" dirty="0">
                <a:solidFill>
                  <a:schemeClr val="bg1"/>
                </a:solidFill>
              </a:rPr>
              <a:t>other</a:t>
            </a:r>
          </a:p>
          <a:p>
            <a:pPr algn="ctr"/>
            <a:r>
              <a:rPr lang="en-US" altLang="zh-CN" sz="1600" b="1" dirty="0">
                <a:solidFill>
                  <a:schemeClr val="bg1"/>
                </a:solidFill>
              </a:rPr>
              <a:t>10%</a:t>
            </a:r>
            <a:endParaRPr lang="en-US" altLang="zh-CN" sz="1600" dirty="0">
              <a:solidFill>
                <a:schemeClr val="bg1"/>
              </a:solidFill>
            </a:endParaRPr>
          </a:p>
        </p:txBody>
      </p:sp>
      <p:cxnSp>
        <p:nvCxnSpPr>
          <p:cNvPr id="30" name="Straight Arrow Connector 29"/>
          <p:cNvCxnSpPr/>
          <p:nvPr/>
        </p:nvCxnSpPr>
        <p:spPr>
          <a:xfrm flipH="1">
            <a:off x="711345" y="2000376"/>
            <a:ext cx="315656" cy="553998"/>
          </a:xfrm>
          <a:prstGeom prst="straightConnector1">
            <a:avLst/>
          </a:prstGeom>
          <a:ln>
            <a:solidFill>
              <a:schemeClr val="tx1">
                <a:lumMod val="85000"/>
                <a:lumOff val="15000"/>
              </a:schemeClr>
            </a:solidFill>
            <a:tailEnd type="arrow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Rectangle 34"/>
          <p:cNvSpPr/>
          <p:nvPr/>
        </p:nvSpPr>
        <p:spPr>
          <a:xfrm>
            <a:off x="4365458" y="784946"/>
            <a:ext cx="455675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000080"/>
                </a:solidFill>
              </a:rPr>
              <a:t>ACN</a:t>
            </a:r>
            <a:r>
              <a:rPr lang="en-US" baseline="-25000" dirty="0">
                <a:solidFill>
                  <a:srgbClr val="000080"/>
                </a:solidFill>
              </a:rPr>
              <a:t>2</a:t>
            </a:r>
            <a:r>
              <a:rPr lang="en-US" dirty="0">
                <a:solidFill>
                  <a:srgbClr val="000080"/>
                </a:solidFill>
              </a:rPr>
              <a:t>-LiTFSI:HFE electrolyte directs Li-S discharge reaction along different pathway from DOL-DME </a:t>
            </a:r>
          </a:p>
        </p:txBody>
      </p:sp>
      <p:grpSp>
        <p:nvGrpSpPr>
          <p:cNvPr id="36" name="Group 35"/>
          <p:cNvGrpSpPr>
            <a:grpSpLocks noChangeAspect="1"/>
          </p:cNvGrpSpPr>
          <p:nvPr/>
        </p:nvGrpSpPr>
        <p:grpSpPr>
          <a:xfrm>
            <a:off x="6527300" y="1828219"/>
            <a:ext cx="2394917" cy="2564735"/>
            <a:chOff x="4937404" y="957945"/>
            <a:chExt cx="3590771" cy="4183860"/>
          </a:xfrm>
        </p:grpSpPr>
        <p:grpSp>
          <p:nvGrpSpPr>
            <p:cNvPr id="37" name="Group 36"/>
            <p:cNvGrpSpPr/>
            <p:nvPr/>
          </p:nvGrpSpPr>
          <p:grpSpPr>
            <a:xfrm>
              <a:off x="4937404" y="957945"/>
              <a:ext cx="3590771" cy="4183860"/>
              <a:chOff x="4937404" y="957945"/>
              <a:chExt cx="3590771" cy="4183860"/>
            </a:xfrm>
          </p:grpSpPr>
          <p:grpSp>
            <p:nvGrpSpPr>
              <p:cNvPr id="41" name="Group 40"/>
              <p:cNvGrpSpPr/>
              <p:nvPr/>
            </p:nvGrpSpPr>
            <p:grpSpPr>
              <a:xfrm>
                <a:off x="7248018" y="1317006"/>
                <a:ext cx="1280157" cy="3246584"/>
                <a:chOff x="4566044" y="1448947"/>
                <a:chExt cx="902695" cy="2754176"/>
              </a:xfrm>
            </p:grpSpPr>
            <p:sp>
              <p:nvSpPr>
                <p:cNvPr id="51" name="TextBox 50"/>
                <p:cNvSpPr txBox="1"/>
                <p:nvPr/>
              </p:nvSpPr>
              <p:spPr>
                <a:xfrm>
                  <a:off x="4639774" y="2160890"/>
                  <a:ext cx="588423" cy="46851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sz="1600" b="1" dirty="0">
                      <a:solidFill>
                        <a:srgbClr val="FF0000"/>
                      </a:solidFill>
                    </a:rPr>
                    <a:t>Li</a:t>
                  </a:r>
                  <a:r>
                    <a:rPr lang="en-US" sz="1600" b="1" baseline="-25000" dirty="0">
                      <a:solidFill>
                        <a:srgbClr val="FF0000"/>
                      </a:solidFill>
                    </a:rPr>
                    <a:t>2</a:t>
                  </a:r>
                  <a:r>
                    <a:rPr lang="en-US" sz="1600" b="1" dirty="0">
                      <a:solidFill>
                        <a:srgbClr val="FF0000"/>
                      </a:solidFill>
                    </a:rPr>
                    <a:t>S</a:t>
                  </a:r>
                  <a:r>
                    <a:rPr lang="en-US" sz="1600" b="1" baseline="-25000" dirty="0">
                      <a:solidFill>
                        <a:srgbClr val="FF0000"/>
                      </a:solidFill>
                    </a:rPr>
                    <a:t>x</a:t>
                  </a:r>
                </a:p>
              </p:txBody>
            </p:sp>
            <p:sp>
              <p:nvSpPr>
                <p:cNvPr id="52" name="TextBox 51"/>
                <p:cNvSpPr txBox="1"/>
                <p:nvPr/>
              </p:nvSpPr>
              <p:spPr>
                <a:xfrm>
                  <a:off x="4755930" y="1448947"/>
                  <a:ext cx="303702" cy="46851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sz="1600" b="1" dirty="0">
                      <a:solidFill>
                        <a:srgbClr val="FF0000"/>
                      </a:solidFill>
                    </a:rPr>
                    <a:t>S</a:t>
                  </a:r>
                  <a:endParaRPr lang="en-US" sz="1600" b="1" baseline="-25000" dirty="0">
                    <a:solidFill>
                      <a:srgbClr val="FF0000"/>
                    </a:solidFill>
                  </a:endParaRPr>
                </a:p>
              </p:txBody>
            </p:sp>
            <p:sp>
              <p:nvSpPr>
                <p:cNvPr id="53" name="TextBox 52"/>
                <p:cNvSpPr txBox="1"/>
                <p:nvPr/>
              </p:nvSpPr>
              <p:spPr>
                <a:xfrm>
                  <a:off x="4673670" y="3734604"/>
                  <a:ext cx="520633" cy="46851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sz="1600" b="1" dirty="0">
                      <a:solidFill>
                        <a:srgbClr val="FF0000"/>
                      </a:solidFill>
                    </a:rPr>
                    <a:t>Li</a:t>
                  </a:r>
                  <a:r>
                    <a:rPr lang="en-US" sz="1600" b="1" baseline="-25000" dirty="0">
                      <a:solidFill>
                        <a:srgbClr val="FF0000"/>
                      </a:solidFill>
                    </a:rPr>
                    <a:t>2</a:t>
                  </a:r>
                  <a:r>
                    <a:rPr lang="en-US" sz="1600" b="1" dirty="0">
                      <a:solidFill>
                        <a:srgbClr val="FF0000"/>
                      </a:solidFill>
                    </a:rPr>
                    <a:t>S</a:t>
                  </a:r>
                  <a:endParaRPr lang="en-US" sz="1600" b="1" baseline="-25000" dirty="0">
                    <a:solidFill>
                      <a:srgbClr val="FF0000"/>
                    </a:solidFill>
                  </a:endParaRPr>
                </a:p>
              </p:txBody>
            </p:sp>
            <p:sp>
              <p:nvSpPr>
                <p:cNvPr id="54" name="TextBox 53"/>
                <p:cNvSpPr txBox="1"/>
                <p:nvPr/>
              </p:nvSpPr>
              <p:spPr>
                <a:xfrm>
                  <a:off x="4566044" y="2994588"/>
                  <a:ext cx="902695" cy="46851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sz="1600" b="1" dirty="0">
                      <a:solidFill>
                        <a:srgbClr val="FF0000"/>
                      </a:solidFill>
                    </a:rPr>
                    <a:t>Li</a:t>
                  </a:r>
                  <a:r>
                    <a:rPr lang="en-US" sz="1600" b="1" baseline="-25000" dirty="0">
                      <a:solidFill>
                        <a:srgbClr val="FF0000"/>
                      </a:solidFill>
                    </a:rPr>
                    <a:t>2</a:t>
                  </a:r>
                  <a:r>
                    <a:rPr lang="en-US" sz="1600" b="1" dirty="0">
                      <a:solidFill>
                        <a:srgbClr val="FF0000"/>
                      </a:solidFill>
                    </a:rPr>
                    <a:t>S/S</a:t>
                  </a:r>
                  <a:r>
                    <a:rPr lang="en-US" sz="1600" b="1" baseline="-25000" dirty="0">
                      <a:solidFill>
                        <a:srgbClr val="FF0000"/>
                      </a:solidFill>
                    </a:rPr>
                    <a:t>2</a:t>
                  </a:r>
                  <a:r>
                    <a:rPr lang="en-US" sz="1600" b="1" baseline="30000" dirty="0">
                      <a:solidFill>
                        <a:srgbClr val="FF0000"/>
                      </a:solidFill>
                    </a:rPr>
                    <a:t>2-</a:t>
                  </a:r>
                </a:p>
              </p:txBody>
            </p:sp>
          </p:grpSp>
          <p:grpSp>
            <p:nvGrpSpPr>
              <p:cNvPr id="42" name="Group 41"/>
              <p:cNvGrpSpPr/>
              <p:nvPr/>
            </p:nvGrpSpPr>
            <p:grpSpPr>
              <a:xfrm>
                <a:off x="4937404" y="957945"/>
                <a:ext cx="3055462" cy="4183860"/>
                <a:chOff x="6729166" y="1225253"/>
                <a:chExt cx="2154541" cy="3549295"/>
              </a:xfrm>
            </p:grpSpPr>
            <p:cxnSp>
              <p:nvCxnSpPr>
                <p:cNvPr id="43" name="Straight Connector 42"/>
                <p:cNvCxnSpPr/>
                <p:nvPr/>
              </p:nvCxnSpPr>
              <p:spPr>
                <a:xfrm>
                  <a:off x="7227544" y="1624650"/>
                  <a:ext cx="1188830" cy="299079"/>
                </a:xfrm>
                <a:prstGeom prst="line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4" name="Freeform 43"/>
                <p:cNvSpPr/>
                <p:nvPr/>
              </p:nvSpPr>
              <p:spPr>
                <a:xfrm>
                  <a:off x="7219398" y="2265438"/>
                  <a:ext cx="1284522" cy="331458"/>
                </a:xfrm>
                <a:custGeom>
                  <a:avLst/>
                  <a:gdLst>
                    <a:gd name="connsiteX0" fmla="*/ 0 w 1463040"/>
                    <a:gd name="connsiteY0" fmla="*/ 457425 h 457425"/>
                    <a:gd name="connsiteX1" fmla="*/ 237744 w 1463040"/>
                    <a:gd name="connsiteY1" fmla="*/ 137385 h 457425"/>
                    <a:gd name="connsiteX2" fmla="*/ 676656 w 1463040"/>
                    <a:gd name="connsiteY2" fmla="*/ 225 h 457425"/>
                    <a:gd name="connsiteX3" fmla="*/ 1252728 w 1463040"/>
                    <a:gd name="connsiteY3" fmla="*/ 164817 h 457425"/>
                    <a:gd name="connsiteX4" fmla="*/ 1463040 w 1463040"/>
                    <a:gd name="connsiteY4" fmla="*/ 448281 h 4574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63040" h="457425">
                      <a:moveTo>
                        <a:pt x="0" y="457425"/>
                      </a:moveTo>
                      <a:cubicBezTo>
                        <a:pt x="62484" y="335505"/>
                        <a:pt x="124968" y="213585"/>
                        <a:pt x="237744" y="137385"/>
                      </a:cubicBezTo>
                      <a:cubicBezTo>
                        <a:pt x="350520" y="61185"/>
                        <a:pt x="507492" y="-4347"/>
                        <a:pt x="676656" y="225"/>
                      </a:cubicBezTo>
                      <a:cubicBezTo>
                        <a:pt x="845820" y="4797"/>
                        <a:pt x="1121664" y="90141"/>
                        <a:pt x="1252728" y="164817"/>
                      </a:cubicBezTo>
                      <a:cubicBezTo>
                        <a:pt x="1383792" y="239493"/>
                        <a:pt x="1423416" y="343887"/>
                        <a:pt x="1463040" y="448281"/>
                      </a:cubicBezTo>
                    </a:path>
                  </a:pathLst>
                </a:custGeom>
                <a:noFill/>
                <a:ln w="38100"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00"/>
                </a:p>
              </p:txBody>
            </p:sp>
            <p:sp>
              <p:nvSpPr>
                <p:cNvPr id="45" name="Freeform 44"/>
                <p:cNvSpPr/>
                <p:nvPr/>
              </p:nvSpPr>
              <p:spPr>
                <a:xfrm>
                  <a:off x="7268733" y="2956997"/>
                  <a:ext cx="1261872" cy="475488"/>
                </a:xfrm>
                <a:custGeom>
                  <a:avLst/>
                  <a:gdLst>
                    <a:gd name="connsiteX0" fmla="*/ 0 w 1261872"/>
                    <a:gd name="connsiteY0" fmla="*/ 475488 h 475488"/>
                    <a:gd name="connsiteX1" fmla="*/ 182880 w 1261872"/>
                    <a:gd name="connsiteY1" fmla="*/ 265176 h 475488"/>
                    <a:gd name="connsiteX2" fmla="*/ 731520 w 1261872"/>
                    <a:gd name="connsiteY2" fmla="*/ 237744 h 475488"/>
                    <a:gd name="connsiteX3" fmla="*/ 1261872 w 1261872"/>
                    <a:gd name="connsiteY3" fmla="*/ 0 h 4754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261872" h="475488">
                      <a:moveTo>
                        <a:pt x="0" y="475488"/>
                      </a:moveTo>
                      <a:cubicBezTo>
                        <a:pt x="30480" y="390144"/>
                        <a:pt x="60960" y="304800"/>
                        <a:pt x="182880" y="265176"/>
                      </a:cubicBezTo>
                      <a:cubicBezTo>
                        <a:pt x="304800" y="225552"/>
                        <a:pt x="551688" y="281940"/>
                        <a:pt x="731520" y="237744"/>
                      </a:cubicBezTo>
                      <a:cubicBezTo>
                        <a:pt x="911352" y="193548"/>
                        <a:pt x="1086612" y="96774"/>
                        <a:pt x="1261872" y="0"/>
                      </a:cubicBezTo>
                    </a:path>
                  </a:pathLst>
                </a:custGeom>
                <a:noFill/>
                <a:ln w="28575"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00"/>
                </a:p>
              </p:txBody>
            </p:sp>
            <p:sp>
              <p:nvSpPr>
                <p:cNvPr id="46" name="Freeform 45"/>
                <p:cNvSpPr/>
                <p:nvPr/>
              </p:nvSpPr>
              <p:spPr>
                <a:xfrm rot="21301457">
                  <a:off x="7278624" y="3657600"/>
                  <a:ext cx="1271016" cy="366647"/>
                </a:xfrm>
                <a:custGeom>
                  <a:avLst/>
                  <a:gdLst>
                    <a:gd name="connsiteX0" fmla="*/ 0 w 1271016"/>
                    <a:gd name="connsiteY0" fmla="*/ 338328 h 366647"/>
                    <a:gd name="connsiteX1" fmla="*/ 512064 w 1271016"/>
                    <a:gd name="connsiteY1" fmla="*/ 356616 h 366647"/>
                    <a:gd name="connsiteX2" fmla="*/ 969264 w 1271016"/>
                    <a:gd name="connsiteY2" fmla="*/ 201168 h 366647"/>
                    <a:gd name="connsiteX3" fmla="*/ 1271016 w 1271016"/>
                    <a:gd name="connsiteY3" fmla="*/ 0 h 3666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271016" h="366647">
                      <a:moveTo>
                        <a:pt x="0" y="338328"/>
                      </a:moveTo>
                      <a:cubicBezTo>
                        <a:pt x="175260" y="358902"/>
                        <a:pt x="350520" y="379476"/>
                        <a:pt x="512064" y="356616"/>
                      </a:cubicBezTo>
                      <a:cubicBezTo>
                        <a:pt x="673608" y="333756"/>
                        <a:pt x="842772" y="260604"/>
                        <a:pt x="969264" y="201168"/>
                      </a:cubicBezTo>
                      <a:cubicBezTo>
                        <a:pt x="1095756" y="141732"/>
                        <a:pt x="1183386" y="70866"/>
                        <a:pt x="1271016" y="0"/>
                      </a:cubicBezTo>
                    </a:path>
                  </a:pathLst>
                </a:custGeom>
                <a:noFill/>
                <a:ln w="28575"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00"/>
                </a:p>
              </p:txBody>
            </p:sp>
            <p:sp>
              <p:nvSpPr>
                <p:cNvPr id="47" name="TextBox 46"/>
                <p:cNvSpPr txBox="1"/>
                <p:nvPr/>
              </p:nvSpPr>
              <p:spPr>
                <a:xfrm>
                  <a:off x="7176776" y="4306029"/>
                  <a:ext cx="1509739" cy="46851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600" dirty="0"/>
                    <a:t>Discharge time</a:t>
                  </a:r>
                </a:p>
              </p:txBody>
            </p:sp>
            <p:cxnSp>
              <p:nvCxnSpPr>
                <p:cNvPr id="48" name="Straight Arrow Connector 47"/>
                <p:cNvCxnSpPr/>
                <p:nvPr/>
              </p:nvCxnSpPr>
              <p:spPr>
                <a:xfrm>
                  <a:off x="7064432" y="4310792"/>
                  <a:ext cx="1819275" cy="0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49" name="Straight Arrow Connector 48"/>
                <p:cNvCxnSpPr/>
                <p:nvPr/>
              </p:nvCxnSpPr>
              <p:spPr>
                <a:xfrm flipV="1">
                  <a:off x="7078335" y="1294973"/>
                  <a:ext cx="0" cy="3015819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50" name="TextBox 49"/>
                <p:cNvSpPr txBox="1"/>
                <p:nvPr/>
              </p:nvSpPr>
              <p:spPr>
                <a:xfrm rot="16200000">
                  <a:off x="5325104" y="2629315"/>
                  <a:ext cx="3166058" cy="35793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600" dirty="0"/>
                    <a:t>Fraction of Sulfur Species</a:t>
                  </a:r>
                </a:p>
              </p:txBody>
            </p:sp>
          </p:grpSp>
        </p:grpSp>
        <p:cxnSp>
          <p:nvCxnSpPr>
            <p:cNvPr id="38" name="Straight Connector 37"/>
            <p:cNvCxnSpPr/>
            <p:nvPr/>
          </p:nvCxnSpPr>
          <p:spPr>
            <a:xfrm>
              <a:off x="5453089" y="1899532"/>
              <a:ext cx="2539777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>
            <a:xfrm>
              <a:off x="5432974" y="2823998"/>
              <a:ext cx="2539777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/>
          </p:nvCxnSpPr>
          <p:spPr>
            <a:xfrm>
              <a:off x="5424211" y="3700430"/>
              <a:ext cx="2539777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9" name="Group 68"/>
          <p:cNvGrpSpPr/>
          <p:nvPr/>
        </p:nvGrpSpPr>
        <p:grpSpPr>
          <a:xfrm>
            <a:off x="4020318" y="1711003"/>
            <a:ext cx="2777648" cy="2770851"/>
            <a:chOff x="3918718" y="1812603"/>
            <a:chExt cx="2777648" cy="2770851"/>
          </a:xfrm>
        </p:grpSpPr>
        <p:grpSp>
          <p:nvGrpSpPr>
            <p:cNvPr id="68" name="Group 67"/>
            <p:cNvGrpSpPr/>
            <p:nvPr/>
          </p:nvGrpSpPr>
          <p:grpSpPr>
            <a:xfrm>
              <a:off x="3918718" y="1812603"/>
              <a:ext cx="2777648" cy="2770851"/>
              <a:chOff x="3918718" y="1812603"/>
              <a:chExt cx="2777648" cy="2770851"/>
            </a:xfrm>
          </p:grpSpPr>
          <p:pic>
            <p:nvPicPr>
              <p:cNvPr id="56" name="Picture 55"/>
              <p:cNvPicPr>
                <a:picLocks noChangeAspect="1"/>
              </p:cNvPicPr>
              <p:nvPr/>
            </p:nvPicPr>
            <p:blipFill>
              <a:blip r:embed="rId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918718" y="1812603"/>
                <a:ext cx="2777648" cy="2770851"/>
              </a:xfrm>
              <a:prstGeom prst="rect">
                <a:avLst/>
              </a:prstGeom>
            </p:spPr>
          </p:pic>
          <p:cxnSp>
            <p:nvCxnSpPr>
              <p:cNvPr id="57" name="Straight Connector 56"/>
              <p:cNvCxnSpPr/>
              <p:nvPr/>
            </p:nvCxnSpPr>
            <p:spPr>
              <a:xfrm>
                <a:off x="4898154" y="2948015"/>
                <a:ext cx="0" cy="1172038"/>
              </a:xfrm>
              <a:prstGeom prst="line">
                <a:avLst/>
              </a:prstGeom>
              <a:ln>
                <a:solidFill>
                  <a:srgbClr val="FF0000"/>
                </a:solidFill>
                <a:prstDash val="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Straight Connector 57"/>
              <p:cNvCxnSpPr/>
              <p:nvPr/>
            </p:nvCxnSpPr>
            <p:spPr>
              <a:xfrm>
                <a:off x="5236580" y="2948015"/>
                <a:ext cx="0" cy="1172038"/>
              </a:xfrm>
              <a:prstGeom prst="line">
                <a:avLst/>
              </a:prstGeom>
              <a:ln>
                <a:solidFill>
                  <a:srgbClr val="FF0000"/>
                </a:solidFill>
                <a:prstDash val="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Straight Connector 58"/>
              <p:cNvCxnSpPr/>
              <p:nvPr/>
            </p:nvCxnSpPr>
            <p:spPr>
              <a:xfrm>
                <a:off x="5515601" y="2948015"/>
                <a:ext cx="0" cy="1172038"/>
              </a:xfrm>
              <a:prstGeom prst="line">
                <a:avLst/>
              </a:prstGeom>
              <a:ln>
                <a:solidFill>
                  <a:srgbClr val="FF0000"/>
                </a:solidFill>
                <a:prstDash val="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Straight Connector 59"/>
              <p:cNvCxnSpPr/>
              <p:nvPr/>
            </p:nvCxnSpPr>
            <p:spPr>
              <a:xfrm>
                <a:off x="5992239" y="2756922"/>
                <a:ext cx="0" cy="1363131"/>
              </a:xfrm>
              <a:prstGeom prst="line">
                <a:avLst/>
              </a:prstGeom>
              <a:ln>
                <a:solidFill>
                  <a:srgbClr val="FF0000"/>
                </a:solidFill>
                <a:prstDash val="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1" name="TextBox 60"/>
              <p:cNvSpPr txBox="1"/>
              <p:nvPr/>
            </p:nvSpPr>
            <p:spPr>
              <a:xfrm>
                <a:off x="4713506" y="2717812"/>
                <a:ext cx="369295" cy="22383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b="1" dirty="0">
                    <a:solidFill>
                      <a:srgbClr val="FF0000"/>
                    </a:solidFill>
                  </a:rPr>
                  <a:t>Li</a:t>
                </a:r>
                <a:r>
                  <a:rPr lang="en-US" b="1" baseline="-25000" dirty="0">
                    <a:solidFill>
                      <a:srgbClr val="FF0000"/>
                    </a:solidFill>
                  </a:rPr>
                  <a:t>2</a:t>
                </a:r>
                <a:r>
                  <a:rPr lang="en-US" b="1" dirty="0">
                    <a:solidFill>
                      <a:srgbClr val="FF0000"/>
                    </a:solidFill>
                  </a:rPr>
                  <a:t>S</a:t>
                </a:r>
                <a:r>
                  <a:rPr lang="en-US" b="1" baseline="-25000" dirty="0">
                    <a:solidFill>
                      <a:srgbClr val="FF0000"/>
                    </a:solidFill>
                  </a:rPr>
                  <a:t>x</a:t>
                </a:r>
              </a:p>
            </p:txBody>
          </p:sp>
          <p:sp>
            <p:nvSpPr>
              <p:cNvPr id="62" name="TextBox 61"/>
              <p:cNvSpPr txBox="1"/>
              <p:nvPr/>
            </p:nvSpPr>
            <p:spPr>
              <a:xfrm>
                <a:off x="5145829" y="2717812"/>
                <a:ext cx="178476" cy="22383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b="1" dirty="0">
                    <a:solidFill>
                      <a:srgbClr val="FF0000"/>
                    </a:solidFill>
                  </a:rPr>
                  <a:t>S</a:t>
                </a:r>
                <a:endParaRPr lang="en-US" b="1" baseline="-25000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63" name="TextBox 62"/>
              <p:cNvSpPr txBox="1"/>
              <p:nvPr/>
            </p:nvSpPr>
            <p:spPr>
              <a:xfrm>
                <a:off x="5401456" y="2717812"/>
                <a:ext cx="319604" cy="22383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b="1" dirty="0">
                    <a:solidFill>
                      <a:srgbClr val="FF0000"/>
                    </a:solidFill>
                  </a:rPr>
                  <a:t>Li</a:t>
                </a:r>
                <a:r>
                  <a:rPr lang="en-US" b="1" baseline="-25000" dirty="0">
                    <a:solidFill>
                      <a:srgbClr val="FF0000"/>
                    </a:solidFill>
                  </a:rPr>
                  <a:t>2</a:t>
                </a:r>
                <a:r>
                  <a:rPr lang="en-US" b="1" dirty="0">
                    <a:solidFill>
                      <a:srgbClr val="FF0000"/>
                    </a:solidFill>
                  </a:rPr>
                  <a:t>S</a:t>
                </a:r>
                <a:endParaRPr lang="en-US" b="1" baseline="-25000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64" name="TextBox 63"/>
              <p:cNvSpPr txBox="1"/>
              <p:nvPr/>
            </p:nvSpPr>
            <p:spPr>
              <a:xfrm>
                <a:off x="5679920" y="2533089"/>
                <a:ext cx="569914" cy="22383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b="1" dirty="0">
                    <a:solidFill>
                      <a:srgbClr val="FF0000"/>
                    </a:solidFill>
                  </a:rPr>
                  <a:t>Li</a:t>
                </a:r>
                <a:r>
                  <a:rPr lang="en-US" b="1" baseline="-25000" dirty="0">
                    <a:solidFill>
                      <a:srgbClr val="FF0000"/>
                    </a:solidFill>
                  </a:rPr>
                  <a:t>2</a:t>
                </a:r>
                <a:r>
                  <a:rPr lang="en-US" b="1" dirty="0">
                    <a:solidFill>
                      <a:srgbClr val="FF0000"/>
                    </a:solidFill>
                  </a:rPr>
                  <a:t>S/S</a:t>
                </a:r>
                <a:r>
                  <a:rPr lang="en-US" b="1" baseline="-25000" dirty="0">
                    <a:solidFill>
                      <a:srgbClr val="FF0000"/>
                    </a:solidFill>
                  </a:rPr>
                  <a:t>2</a:t>
                </a:r>
                <a:r>
                  <a:rPr lang="en-US" b="1" baseline="30000" dirty="0">
                    <a:solidFill>
                      <a:srgbClr val="FF0000"/>
                    </a:solidFill>
                  </a:rPr>
                  <a:t>2-</a:t>
                </a:r>
              </a:p>
            </p:txBody>
          </p:sp>
        </p:grpSp>
        <p:sp>
          <p:nvSpPr>
            <p:cNvPr id="66" name="Rectangle 65"/>
            <p:cNvSpPr/>
            <p:nvPr/>
          </p:nvSpPr>
          <p:spPr>
            <a:xfrm>
              <a:off x="4362163" y="1856537"/>
              <a:ext cx="1901257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dirty="0">
                  <a:solidFill>
                    <a:srgbClr val="000080"/>
                  </a:solidFill>
                </a:rPr>
                <a:t>Operando X-ray Absorption </a:t>
              </a:r>
            </a:p>
          </p:txBody>
        </p:sp>
      </p:grpSp>
      <p:sp>
        <p:nvSpPr>
          <p:cNvPr id="70" name="TextBox 69"/>
          <p:cNvSpPr txBox="1"/>
          <p:nvPr/>
        </p:nvSpPr>
        <p:spPr>
          <a:xfrm>
            <a:off x="4189612" y="4475980"/>
            <a:ext cx="4675375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74320" indent="-27432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/>
              <a:t>Li</a:t>
            </a:r>
            <a:r>
              <a:rPr lang="en-US" sz="1600" baseline="-25000" dirty="0"/>
              <a:t>2</a:t>
            </a:r>
            <a:r>
              <a:rPr lang="en-US" sz="1600" dirty="0"/>
              <a:t>S</a:t>
            </a:r>
            <a:r>
              <a:rPr lang="en-US" sz="1600" baseline="-25000" dirty="0"/>
              <a:t>6</a:t>
            </a:r>
            <a:r>
              <a:rPr lang="en-US" sz="1600" dirty="0"/>
              <a:t> has small solubility ACN</a:t>
            </a:r>
            <a:r>
              <a:rPr lang="en-US" sz="1600" baseline="-25000" dirty="0"/>
              <a:t>2</a:t>
            </a:r>
            <a:r>
              <a:rPr lang="en-US" sz="1600" dirty="0"/>
              <a:t>-LiTFSI:HFE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/>
              <a:t>1000x </a:t>
            </a:r>
            <a:r>
              <a:rPr lang="en-US" sz="1600" dirty="0"/>
              <a:t>smaller than conventional DOL:DME-</a:t>
            </a:r>
            <a:r>
              <a:rPr lang="en-US" sz="1600" dirty="0" err="1"/>
              <a:t>LiTFSI</a:t>
            </a:r>
            <a:r>
              <a:rPr lang="en-US" sz="1600" dirty="0"/>
              <a:t> 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/>
              <a:t>Relatively low solubility for S</a:t>
            </a:r>
            <a:r>
              <a:rPr lang="en-US" sz="1600" baseline="-25000" dirty="0"/>
              <a:t>8</a:t>
            </a:r>
          </a:p>
        </p:txBody>
      </p:sp>
      <p:sp>
        <p:nvSpPr>
          <p:cNvPr id="71" name="TextBox 70"/>
          <p:cNvSpPr txBox="1"/>
          <p:nvPr/>
        </p:nvSpPr>
        <p:spPr>
          <a:xfrm>
            <a:off x="4490673" y="5493434"/>
            <a:ext cx="40745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>
                <a:solidFill>
                  <a:srgbClr val="000080"/>
                </a:solidFill>
              </a:rPr>
              <a:t>15 person Sprint underway to determine mechanism of ACN</a:t>
            </a:r>
            <a:r>
              <a:rPr lang="en-US" i="1" baseline="-25000" dirty="0">
                <a:solidFill>
                  <a:srgbClr val="000080"/>
                </a:solidFill>
              </a:rPr>
              <a:t>2</a:t>
            </a:r>
            <a:r>
              <a:rPr lang="en-US" i="1" dirty="0">
                <a:solidFill>
                  <a:srgbClr val="000080"/>
                </a:solidFill>
              </a:rPr>
              <a:t>-LiTFSI:HFE solvation</a:t>
            </a:r>
          </a:p>
          <a:p>
            <a:pPr algn="ctr"/>
            <a:r>
              <a:rPr lang="en-US" i="1" dirty="0">
                <a:solidFill>
                  <a:srgbClr val="000080"/>
                </a:solidFill>
              </a:rPr>
              <a:t>Promising new route to JCESR targets</a:t>
            </a:r>
          </a:p>
        </p:txBody>
      </p:sp>
    </p:spTree>
    <p:extLst>
      <p:ext uri="{BB962C8B-B14F-4D97-AF65-F5344CB8AC3E}">
        <p14:creationId xmlns:p14="http://schemas.microsoft.com/office/powerpoint/2010/main" val="8173736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 bwMode="auto">
          <a:xfrm>
            <a:off x="2139950" y="201811"/>
            <a:ext cx="19177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0" hangingPunct="0"/>
            <a:r>
              <a:rPr lang="en-US" sz="2000" dirty="0">
                <a:solidFill>
                  <a:srgbClr val="000080"/>
                </a:solidFill>
                <a:latin typeface="Arial"/>
                <a:cs typeface="Arial"/>
              </a:rPr>
              <a:t>Today</a:t>
            </a:r>
          </a:p>
        </p:txBody>
      </p:sp>
      <p:sp>
        <p:nvSpPr>
          <p:cNvPr id="8" name="TextBox 11"/>
          <p:cNvSpPr txBox="1">
            <a:spLocks noChangeArrowheads="1"/>
          </p:cNvSpPr>
          <p:nvPr/>
        </p:nvSpPr>
        <p:spPr bwMode="auto">
          <a:xfrm>
            <a:off x="127000" y="601921"/>
            <a:ext cx="427990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Aft>
                <a:spcPts val="600"/>
              </a:spcAft>
            </a:pPr>
            <a:r>
              <a:rPr lang="en-US" sz="1600" dirty="0">
                <a:solidFill>
                  <a:srgbClr val="000080"/>
                </a:solidFill>
                <a:latin typeface="Century Gothic"/>
                <a:cs typeface="Century Gothic"/>
              </a:rPr>
              <a:t>Lithium-ion batteries enable</a:t>
            </a:r>
          </a:p>
          <a:p>
            <a:pPr eaLnBrk="1" hangingPunct="1">
              <a:spcAft>
                <a:spcPts val="600"/>
              </a:spcAft>
            </a:pPr>
            <a:r>
              <a:rPr lang="en-US" sz="1600" dirty="0">
                <a:solidFill>
                  <a:srgbClr val="000080"/>
                </a:solidFill>
                <a:latin typeface="Century Gothic"/>
                <a:cs typeface="Century Gothic"/>
              </a:rPr>
              <a:t> the personal electronics revolution</a:t>
            </a:r>
          </a:p>
          <a:p>
            <a:pPr eaLnBrk="1" hangingPunct="1">
              <a:spcAft>
                <a:spcPts val="600"/>
              </a:spcAft>
            </a:pPr>
            <a:endParaRPr lang="en-US" sz="400" dirty="0">
              <a:solidFill>
                <a:srgbClr val="000080"/>
              </a:solidFill>
              <a:latin typeface="Century Gothic"/>
              <a:cs typeface="Century Gothic"/>
            </a:endParaRPr>
          </a:p>
          <a:p>
            <a:pPr eaLnBrk="1" hangingPunct="1">
              <a:spcAft>
                <a:spcPts val="600"/>
              </a:spcAft>
            </a:pPr>
            <a:r>
              <a:rPr lang="en-US" sz="1600" dirty="0">
                <a:solidFill>
                  <a:srgbClr val="000080"/>
                </a:solidFill>
                <a:latin typeface="Century Gothic"/>
                <a:cs typeface="Century Gothic"/>
              </a:rPr>
              <a:t>Forever changed the way we interact </a:t>
            </a:r>
          </a:p>
          <a:p>
            <a:pPr eaLnBrk="1" hangingPunct="1">
              <a:spcAft>
                <a:spcPts val="600"/>
              </a:spcAft>
            </a:pPr>
            <a:r>
              <a:rPr lang="en-US" sz="1600" dirty="0">
                <a:solidFill>
                  <a:srgbClr val="000080"/>
                </a:solidFill>
                <a:latin typeface="Century Gothic"/>
                <a:cs typeface="Century Gothic"/>
              </a:rPr>
              <a:t>with people and information</a:t>
            </a:r>
          </a:p>
        </p:txBody>
      </p:sp>
      <p:pic>
        <p:nvPicPr>
          <p:cNvPr id="2" name="Picture 1" descr="17o8f7jy2mkg1jpg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5125" y="576521"/>
            <a:ext cx="2673350" cy="1503760"/>
          </a:xfrm>
          <a:prstGeom prst="rect">
            <a:avLst/>
          </a:prstGeom>
        </p:spPr>
      </p:pic>
      <p:sp>
        <p:nvSpPr>
          <p:cNvPr id="12" name="Title 1"/>
          <p:cNvSpPr txBox="1">
            <a:spLocks/>
          </p:cNvSpPr>
          <p:nvPr/>
        </p:nvSpPr>
        <p:spPr bwMode="auto">
          <a:xfrm>
            <a:off x="3917950" y="2266572"/>
            <a:ext cx="379095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0" hangingPunct="0"/>
            <a:r>
              <a:rPr lang="en-US" sz="2400" dirty="0">
                <a:solidFill>
                  <a:srgbClr val="000080"/>
                </a:solidFill>
                <a:latin typeface="Arial"/>
                <a:cs typeface="Arial"/>
              </a:rPr>
              <a:t>Tomorrow</a:t>
            </a: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551" y="2728237"/>
            <a:ext cx="2889249" cy="19209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2"/>
          <p:cNvSpPr txBox="1">
            <a:spLocks noChangeArrowheads="1"/>
          </p:cNvSpPr>
          <p:nvPr/>
        </p:nvSpPr>
        <p:spPr bwMode="auto">
          <a:xfrm>
            <a:off x="3454400" y="2802869"/>
            <a:ext cx="5051583" cy="1465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lnSpc>
                <a:spcPts val="2700"/>
              </a:lnSpc>
            </a:pPr>
            <a:r>
              <a:rPr lang="en-US" sz="2400" i="1" dirty="0">
                <a:solidFill>
                  <a:srgbClr val="000080"/>
                </a:solidFill>
                <a:latin typeface="Century Gothic"/>
                <a:cs typeface="Century Gothic"/>
              </a:rPr>
              <a:t>$20K electric cars </a:t>
            </a:r>
          </a:p>
          <a:p>
            <a:pPr eaLnBrk="1" hangingPunct="1">
              <a:lnSpc>
                <a:spcPts val="2700"/>
              </a:lnSpc>
            </a:pPr>
            <a:r>
              <a:rPr lang="en-US" i="1" dirty="0">
                <a:solidFill>
                  <a:srgbClr val="000080"/>
                </a:solidFill>
                <a:latin typeface="Century Gothic"/>
                <a:cs typeface="Century Gothic"/>
              </a:rPr>
              <a:t>Displace gasoline cars</a:t>
            </a:r>
          </a:p>
          <a:p>
            <a:pPr eaLnBrk="1" hangingPunct="1">
              <a:lnSpc>
                <a:spcPts val="2700"/>
              </a:lnSpc>
            </a:pPr>
            <a:r>
              <a:rPr lang="en-US" i="1" dirty="0">
                <a:solidFill>
                  <a:srgbClr val="000080"/>
                </a:solidFill>
                <a:latin typeface="Century Gothic"/>
                <a:cs typeface="Century Gothic"/>
              </a:rPr>
              <a:t>Replace foreign oil with domestic electricity</a:t>
            </a:r>
          </a:p>
          <a:p>
            <a:pPr eaLnBrk="1" hangingPunct="1">
              <a:lnSpc>
                <a:spcPts val="2700"/>
              </a:lnSpc>
            </a:pPr>
            <a:r>
              <a:rPr lang="en-US" i="1" dirty="0">
                <a:solidFill>
                  <a:srgbClr val="000080"/>
                </a:solidFill>
                <a:latin typeface="Century Gothic"/>
                <a:cs typeface="Century Gothic"/>
              </a:rPr>
              <a:t>Reduce energy use and carbon emissions</a:t>
            </a:r>
          </a:p>
        </p:txBody>
      </p:sp>
      <p:sp>
        <p:nvSpPr>
          <p:cNvPr id="15" name="TextBox 13"/>
          <p:cNvSpPr txBox="1">
            <a:spLocks noChangeArrowheads="1"/>
          </p:cNvSpPr>
          <p:nvPr/>
        </p:nvSpPr>
        <p:spPr bwMode="auto">
          <a:xfrm>
            <a:off x="698500" y="4653595"/>
            <a:ext cx="5559425" cy="1800493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>
              <a:spcAft>
                <a:spcPts val="600"/>
              </a:spcAft>
            </a:pPr>
            <a:r>
              <a:rPr lang="en-US" sz="2400" i="1" dirty="0">
                <a:solidFill>
                  <a:srgbClr val="000080"/>
                </a:solidFill>
                <a:latin typeface="Century Gothic"/>
                <a:cs typeface="Century Gothic"/>
              </a:rPr>
              <a:t>Grid-scale electricity storage</a:t>
            </a:r>
          </a:p>
          <a:p>
            <a:pPr algn="r" eaLnBrk="1" hangingPunct="1">
              <a:spcAft>
                <a:spcPts val="600"/>
              </a:spcAft>
            </a:pPr>
            <a:r>
              <a:rPr lang="en-US" i="1" dirty="0">
                <a:solidFill>
                  <a:srgbClr val="000080"/>
                </a:solidFill>
                <a:latin typeface="Century Gothic"/>
                <a:cs typeface="Century Gothic"/>
              </a:rPr>
              <a:t>Widespread deployment of wind and solar</a:t>
            </a:r>
          </a:p>
          <a:p>
            <a:pPr algn="r" eaLnBrk="1" hangingPunct="1">
              <a:spcAft>
                <a:spcPts val="600"/>
              </a:spcAft>
            </a:pPr>
            <a:r>
              <a:rPr lang="en-US" i="1" dirty="0">
                <a:solidFill>
                  <a:srgbClr val="000080"/>
                </a:solidFill>
                <a:latin typeface="Century Gothic"/>
                <a:cs typeface="Century Gothic"/>
              </a:rPr>
              <a:t>Enhance reliability, flexibility, resilience</a:t>
            </a:r>
          </a:p>
          <a:p>
            <a:pPr algn="r" eaLnBrk="1" hangingPunct="1"/>
            <a:r>
              <a:rPr lang="en-US" i="1" dirty="0">
                <a:solidFill>
                  <a:srgbClr val="000080"/>
                </a:solidFill>
                <a:latin typeface="Century Gothic"/>
                <a:cs typeface="Century Gothic"/>
              </a:rPr>
              <a:t>Uncouple instantaneous generation </a:t>
            </a:r>
          </a:p>
          <a:p>
            <a:pPr algn="r" eaLnBrk="1" hangingPunct="1"/>
            <a:r>
              <a:rPr lang="en-US" i="1" dirty="0">
                <a:solidFill>
                  <a:srgbClr val="000080"/>
                </a:solidFill>
                <a:latin typeface="Century Gothic"/>
                <a:cs typeface="Century Gothic"/>
              </a:rPr>
              <a:t>from instantaneous demand</a:t>
            </a:r>
          </a:p>
        </p:txBody>
      </p:sp>
      <p:pic>
        <p:nvPicPr>
          <p:cNvPr id="16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9051" y="4464773"/>
            <a:ext cx="2520950" cy="18801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ounded Rectangle 5"/>
          <p:cNvSpPr/>
          <p:nvPr/>
        </p:nvSpPr>
        <p:spPr>
          <a:xfrm>
            <a:off x="7048500" y="952500"/>
            <a:ext cx="1955800" cy="528598"/>
          </a:xfrm>
          <a:prstGeom prst="roundRect">
            <a:avLst/>
          </a:prstGeom>
          <a:solidFill>
            <a:srgbClr val="FBFFB8"/>
          </a:solidFill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7048500" y="927100"/>
            <a:ext cx="19558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000080"/>
                </a:solidFill>
                <a:latin typeface="Century Gothic"/>
                <a:cs typeface="Century Gothic"/>
              </a:rPr>
              <a:t>~ 2% of US energy</a:t>
            </a:r>
          </a:p>
          <a:p>
            <a:pPr algn="ctr"/>
            <a:r>
              <a:rPr lang="en-US" sz="1400" i="1" dirty="0">
                <a:solidFill>
                  <a:srgbClr val="000080"/>
                </a:solidFill>
                <a:latin typeface="Century Gothic"/>
                <a:cs typeface="Century Gothic"/>
              </a:rPr>
              <a:t>Personal electronics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6804183" y="2874723"/>
            <a:ext cx="1955800" cy="528598"/>
          </a:xfrm>
          <a:prstGeom prst="roundRect">
            <a:avLst/>
          </a:prstGeom>
          <a:solidFill>
            <a:srgbClr val="FBFFB8"/>
          </a:solidFill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6791483" y="2849323"/>
            <a:ext cx="19558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000080"/>
                </a:solidFill>
                <a:latin typeface="Century Gothic"/>
                <a:cs typeface="Century Gothic"/>
              </a:rPr>
              <a:t> 28% of US energy</a:t>
            </a:r>
          </a:p>
          <a:p>
            <a:pPr algn="ctr"/>
            <a:r>
              <a:rPr lang="en-US" sz="1400" i="1" dirty="0">
                <a:solidFill>
                  <a:srgbClr val="000080"/>
                </a:solidFill>
                <a:latin typeface="Century Gothic"/>
                <a:cs typeface="Century Gothic"/>
              </a:rPr>
              <a:t>Transportation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69850" y="5727700"/>
            <a:ext cx="1955800" cy="559376"/>
          </a:xfrm>
          <a:prstGeom prst="roundRect">
            <a:avLst/>
          </a:prstGeom>
          <a:solidFill>
            <a:srgbClr val="FBFFB8"/>
          </a:solidFill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57150" y="5702300"/>
            <a:ext cx="19558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000080"/>
                </a:solidFill>
                <a:latin typeface="Century Gothic"/>
                <a:cs typeface="Century Gothic"/>
              </a:rPr>
              <a:t>39% of US energy</a:t>
            </a:r>
          </a:p>
          <a:p>
            <a:pPr algn="ctr"/>
            <a:r>
              <a:rPr lang="en-US" sz="1400" i="1" dirty="0">
                <a:solidFill>
                  <a:srgbClr val="000080"/>
                </a:solidFill>
                <a:latin typeface="Century Gothic"/>
                <a:cs typeface="Century Gothic"/>
              </a:rPr>
              <a:t>Electricity grid</a:t>
            </a:r>
          </a:p>
        </p:txBody>
      </p:sp>
    </p:spTree>
    <p:extLst>
      <p:ext uri="{BB962C8B-B14F-4D97-AF65-F5344CB8AC3E}">
        <p14:creationId xmlns:p14="http://schemas.microsoft.com/office/powerpoint/2010/main" val="1926587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3" grpId="0"/>
      <p:bldP spid="18" grpId="0" animBg="1"/>
      <p:bldP spid="19" grpId="0"/>
      <p:bldP spid="20" grpId="0" animBg="1"/>
      <p:bldP spid="2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57200" y="702954"/>
            <a:ext cx="2269201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1600" dirty="0">
                <a:solidFill>
                  <a:srgbClr val="000080"/>
                </a:solidFill>
              </a:rPr>
              <a:t>Why GO Membranes?</a:t>
            </a:r>
          </a:p>
          <a:p>
            <a:pPr marL="166688" indent="-166688">
              <a:spcAft>
                <a:spcPts val="600"/>
              </a:spcAft>
              <a:buFont typeface="Arial"/>
              <a:buChar char="•"/>
            </a:pPr>
            <a:r>
              <a:rPr lang="en-US" sz="1600" dirty="0">
                <a:solidFill>
                  <a:srgbClr val="000080"/>
                </a:solidFill>
              </a:rPr>
              <a:t>laminar assembly</a:t>
            </a:r>
          </a:p>
          <a:p>
            <a:pPr marL="166688" indent="-166688">
              <a:spcAft>
                <a:spcPts val="600"/>
              </a:spcAft>
              <a:buFont typeface="Arial"/>
              <a:buChar char="•"/>
            </a:pPr>
            <a:r>
              <a:rPr lang="en-US" sz="1600" dirty="0">
                <a:solidFill>
                  <a:srgbClr val="000080"/>
                </a:solidFill>
              </a:rPr>
              <a:t>chemically functional</a:t>
            </a:r>
          </a:p>
          <a:p>
            <a:pPr marL="166688" indent="-166688">
              <a:spcAft>
                <a:spcPts val="600"/>
              </a:spcAft>
              <a:buFont typeface="Arial"/>
              <a:buChar char="•"/>
            </a:pPr>
            <a:r>
              <a:rPr lang="en-US" sz="1600" dirty="0">
                <a:solidFill>
                  <a:srgbClr val="000080"/>
                </a:solidFill>
              </a:rPr>
              <a:t>compliant, flexible</a:t>
            </a:r>
          </a:p>
          <a:p>
            <a:pPr marL="166688" indent="-166688">
              <a:spcAft>
                <a:spcPts val="600"/>
              </a:spcAft>
              <a:buFont typeface="Arial"/>
              <a:buChar char="•"/>
            </a:pPr>
            <a:r>
              <a:rPr lang="en-US" sz="1600" dirty="0">
                <a:solidFill>
                  <a:srgbClr val="000080"/>
                </a:solidFill>
              </a:rPr>
              <a:t>high shear modulus</a:t>
            </a:r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>
          <a:xfrm>
            <a:off x="2886335" y="751381"/>
            <a:ext cx="3546131" cy="1259071"/>
            <a:chOff x="852422" y="1493063"/>
            <a:chExt cx="3223757" cy="1144610"/>
          </a:xfrm>
        </p:grpSpPr>
        <p:grpSp>
          <p:nvGrpSpPr>
            <p:cNvPr id="7" name="Group 6"/>
            <p:cNvGrpSpPr/>
            <p:nvPr/>
          </p:nvGrpSpPr>
          <p:grpSpPr>
            <a:xfrm>
              <a:off x="852422" y="1493064"/>
              <a:ext cx="1922730" cy="827402"/>
              <a:chOff x="360827" y="2462538"/>
              <a:chExt cx="1922730" cy="827402"/>
            </a:xfrm>
          </p:grpSpPr>
          <p:sp>
            <p:nvSpPr>
              <p:cNvPr id="17" name="TextBox 16"/>
              <p:cNvSpPr txBox="1"/>
              <p:nvPr/>
            </p:nvSpPr>
            <p:spPr>
              <a:xfrm>
                <a:off x="866779" y="2462538"/>
                <a:ext cx="388248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b="1" dirty="0">
                    <a:solidFill>
                      <a:srgbClr val="0000FF"/>
                    </a:solidFill>
                  </a:rPr>
                  <a:t>Li</a:t>
                </a:r>
                <a:r>
                  <a:rPr lang="en-US" sz="1600" b="1" baseline="30000" dirty="0">
                    <a:solidFill>
                      <a:srgbClr val="0000FF"/>
                    </a:solidFill>
                  </a:rPr>
                  <a:t>+</a:t>
                </a:r>
              </a:p>
            </p:txBody>
          </p:sp>
          <p:grpSp>
            <p:nvGrpSpPr>
              <p:cNvPr id="18" name="Group 17"/>
              <p:cNvGrpSpPr/>
              <p:nvPr/>
            </p:nvGrpSpPr>
            <p:grpSpPr>
              <a:xfrm>
                <a:off x="360827" y="2913150"/>
                <a:ext cx="1922730" cy="335759"/>
                <a:chOff x="250371" y="4234543"/>
                <a:chExt cx="1589315" cy="413428"/>
              </a:xfrm>
            </p:grpSpPr>
            <p:sp>
              <p:nvSpPr>
                <p:cNvPr id="20" name="Freeform 19"/>
                <p:cNvSpPr/>
                <p:nvPr/>
              </p:nvSpPr>
              <p:spPr>
                <a:xfrm>
                  <a:off x="326571" y="4234543"/>
                  <a:ext cx="457200" cy="65314"/>
                </a:xfrm>
                <a:custGeom>
                  <a:avLst/>
                  <a:gdLst>
                    <a:gd name="connsiteX0" fmla="*/ 0 w 457200"/>
                    <a:gd name="connsiteY0" fmla="*/ 21787 h 21787"/>
                    <a:gd name="connsiteX1" fmla="*/ 130629 w 457200"/>
                    <a:gd name="connsiteY1" fmla="*/ 10901 h 21787"/>
                    <a:gd name="connsiteX2" fmla="*/ 457200 w 457200"/>
                    <a:gd name="connsiteY2" fmla="*/ 16 h 217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457200" h="21787">
                      <a:moveTo>
                        <a:pt x="0" y="21787"/>
                      </a:moveTo>
                      <a:cubicBezTo>
                        <a:pt x="43543" y="18158"/>
                        <a:pt x="87002" y="13325"/>
                        <a:pt x="130629" y="10901"/>
                      </a:cubicBezTo>
                      <a:cubicBezTo>
                        <a:pt x="342877" y="-890"/>
                        <a:pt x="322400" y="16"/>
                        <a:pt x="457200" y="16"/>
                      </a:cubicBezTo>
                    </a:path>
                  </a:pathLst>
                </a:custGeom>
                <a:noFill/>
                <a:ln w="47625" cap="flat" cmpd="sng" algn="ctr">
                  <a:solidFill>
                    <a:srgbClr val="009900"/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1" name="Freeform 20"/>
                <p:cNvSpPr/>
                <p:nvPr/>
              </p:nvSpPr>
              <p:spPr>
                <a:xfrm>
                  <a:off x="892629" y="4277700"/>
                  <a:ext cx="359228" cy="11271"/>
                </a:xfrm>
                <a:custGeom>
                  <a:avLst/>
                  <a:gdLst>
                    <a:gd name="connsiteX0" fmla="*/ 0 w 359228"/>
                    <a:gd name="connsiteY0" fmla="*/ 386 h 11271"/>
                    <a:gd name="connsiteX1" fmla="*/ 87085 w 359228"/>
                    <a:gd name="connsiteY1" fmla="*/ 11271 h 11271"/>
                    <a:gd name="connsiteX2" fmla="*/ 293914 w 359228"/>
                    <a:gd name="connsiteY2" fmla="*/ 386 h 11271"/>
                    <a:gd name="connsiteX3" fmla="*/ 359228 w 359228"/>
                    <a:gd name="connsiteY3" fmla="*/ 386 h 112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59228" h="11271">
                      <a:moveTo>
                        <a:pt x="0" y="386"/>
                      </a:moveTo>
                      <a:cubicBezTo>
                        <a:pt x="29028" y="4014"/>
                        <a:pt x="57831" y="11271"/>
                        <a:pt x="87085" y="11271"/>
                      </a:cubicBezTo>
                      <a:cubicBezTo>
                        <a:pt x="156123" y="11271"/>
                        <a:pt x="224931" y="3145"/>
                        <a:pt x="293914" y="386"/>
                      </a:cubicBezTo>
                      <a:cubicBezTo>
                        <a:pt x="315668" y="-484"/>
                        <a:pt x="337457" y="386"/>
                        <a:pt x="359228" y="386"/>
                      </a:cubicBezTo>
                    </a:path>
                  </a:pathLst>
                </a:custGeom>
                <a:noFill/>
                <a:ln w="47625" cap="flat" cmpd="sng" algn="ctr">
                  <a:solidFill>
                    <a:srgbClr val="009900"/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2" name="Freeform 21"/>
                <p:cNvSpPr/>
                <p:nvPr/>
              </p:nvSpPr>
              <p:spPr>
                <a:xfrm>
                  <a:off x="571301" y="4338601"/>
                  <a:ext cx="473728" cy="71550"/>
                </a:xfrm>
                <a:custGeom>
                  <a:avLst/>
                  <a:gdLst>
                    <a:gd name="connsiteX0" fmla="*/ 0 w 402772"/>
                    <a:gd name="connsiteY0" fmla="*/ 0 h 12410"/>
                    <a:gd name="connsiteX1" fmla="*/ 402772 w 402772"/>
                    <a:gd name="connsiteY1" fmla="*/ 10885 h 12410"/>
                    <a:gd name="connsiteX0" fmla="*/ 0 w 402772"/>
                    <a:gd name="connsiteY0" fmla="*/ 1008 h 13330"/>
                    <a:gd name="connsiteX1" fmla="*/ 83438 w 402772"/>
                    <a:gd name="connsiteY1" fmla="*/ 0 h 13330"/>
                    <a:gd name="connsiteX2" fmla="*/ 402772 w 402772"/>
                    <a:gd name="connsiteY2" fmla="*/ 11893 h 13330"/>
                    <a:gd name="connsiteX0" fmla="*/ 0 w 473728"/>
                    <a:gd name="connsiteY0" fmla="*/ 0 h 71551"/>
                    <a:gd name="connsiteX1" fmla="*/ 154394 w 473728"/>
                    <a:gd name="connsiteY1" fmla="*/ 58221 h 71551"/>
                    <a:gd name="connsiteX2" fmla="*/ 473728 w 473728"/>
                    <a:gd name="connsiteY2" fmla="*/ 70114 h 71551"/>
                    <a:gd name="connsiteX0" fmla="*/ 0 w 473728"/>
                    <a:gd name="connsiteY0" fmla="*/ 0 h 71551"/>
                    <a:gd name="connsiteX1" fmla="*/ 154394 w 473728"/>
                    <a:gd name="connsiteY1" fmla="*/ 58221 h 71551"/>
                    <a:gd name="connsiteX2" fmla="*/ 473728 w 473728"/>
                    <a:gd name="connsiteY2" fmla="*/ 70114 h 715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473728" h="71551">
                      <a:moveTo>
                        <a:pt x="0" y="0"/>
                      </a:moveTo>
                      <a:cubicBezTo>
                        <a:pt x="75117" y="19407"/>
                        <a:pt x="102929" y="38814"/>
                        <a:pt x="154394" y="58221"/>
                      </a:cubicBezTo>
                      <a:cubicBezTo>
                        <a:pt x="291986" y="77647"/>
                        <a:pt x="157891" y="70114"/>
                        <a:pt x="473728" y="70114"/>
                      </a:cubicBezTo>
                    </a:path>
                  </a:pathLst>
                </a:custGeom>
                <a:noFill/>
                <a:ln w="47625" cap="flat" cmpd="sng" algn="ctr">
                  <a:solidFill>
                    <a:srgbClr val="009900"/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3" name="Freeform 22"/>
                <p:cNvSpPr/>
                <p:nvPr/>
              </p:nvSpPr>
              <p:spPr>
                <a:xfrm>
                  <a:off x="1208314" y="4234543"/>
                  <a:ext cx="555172" cy="44831"/>
                </a:xfrm>
                <a:custGeom>
                  <a:avLst/>
                  <a:gdLst>
                    <a:gd name="connsiteX0" fmla="*/ 0 w 555172"/>
                    <a:gd name="connsiteY0" fmla="*/ 0 h 44831"/>
                    <a:gd name="connsiteX1" fmla="*/ 206829 w 555172"/>
                    <a:gd name="connsiteY1" fmla="*/ 10886 h 44831"/>
                    <a:gd name="connsiteX2" fmla="*/ 261257 w 555172"/>
                    <a:gd name="connsiteY2" fmla="*/ 21771 h 44831"/>
                    <a:gd name="connsiteX3" fmla="*/ 337457 w 555172"/>
                    <a:gd name="connsiteY3" fmla="*/ 32657 h 44831"/>
                    <a:gd name="connsiteX4" fmla="*/ 381000 w 555172"/>
                    <a:gd name="connsiteY4" fmla="*/ 43543 h 44831"/>
                    <a:gd name="connsiteX5" fmla="*/ 555172 w 555172"/>
                    <a:gd name="connsiteY5" fmla="*/ 43543 h 448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555172" h="44831">
                      <a:moveTo>
                        <a:pt x="0" y="0"/>
                      </a:moveTo>
                      <a:cubicBezTo>
                        <a:pt x="68943" y="3629"/>
                        <a:pt x="138029" y="5153"/>
                        <a:pt x="206829" y="10886"/>
                      </a:cubicBezTo>
                      <a:cubicBezTo>
                        <a:pt x="225267" y="12422"/>
                        <a:pt x="243007" y="18729"/>
                        <a:pt x="261257" y="21771"/>
                      </a:cubicBezTo>
                      <a:cubicBezTo>
                        <a:pt x="286566" y="25989"/>
                        <a:pt x="312213" y="28067"/>
                        <a:pt x="337457" y="32657"/>
                      </a:cubicBezTo>
                      <a:cubicBezTo>
                        <a:pt x="352177" y="35333"/>
                        <a:pt x="366058" y="42796"/>
                        <a:pt x="381000" y="43543"/>
                      </a:cubicBezTo>
                      <a:cubicBezTo>
                        <a:pt x="438985" y="46442"/>
                        <a:pt x="497115" y="43543"/>
                        <a:pt x="555172" y="43543"/>
                      </a:cubicBezTo>
                    </a:path>
                  </a:pathLst>
                </a:custGeom>
                <a:noFill/>
                <a:ln w="47625" cap="flat" cmpd="sng" algn="ctr">
                  <a:solidFill>
                    <a:srgbClr val="009900"/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4" name="Freeform 23"/>
                <p:cNvSpPr/>
                <p:nvPr/>
              </p:nvSpPr>
              <p:spPr>
                <a:xfrm>
                  <a:off x="1186543" y="4375283"/>
                  <a:ext cx="609600" cy="33520"/>
                </a:xfrm>
                <a:custGeom>
                  <a:avLst/>
                  <a:gdLst>
                    <a:gd name="connsiteX0" fmla="*/ 0 w 609600"/>
                    <a:gd name="connsiteY0" fmla="*/ 0 h 26433"/>
                    <a:gd name="connsiteX1" fmla="*/ 609600 w 609600"/>
                    <a:gd name="connsiteY1" fmla="*/ 21771 h 26433"/>
                    <a:gd name="connsiteX0" fmla="*/ 0 w 609600"/>
                    <a:gd name="connsiteY0" fmla="*/ 0 h 26998"/>
                    <a:gd name="connsiteX1" fmla="*/ 77236 w 609600"/>
                    <a:gd name="connsiteY1" fmla="*/ 4493 h 26998"/>
                    <a:gd name="connsiteX2" fmla="*/ 609600 w 609600"/>
                    <a:gd name="connsiteY2" fmla="*/ 21771 h 26998"/>
                    <a:gd name="connsiteX0" fmla="*/ 0 w 609600"/>
                    <a:gd name="connsiteY0" fmla="*/ 11660 h 33520"/>
                    <a:gd name="connsiteX1" fmla="*/ 89063 w 609600"/>
                    <a:gd name="connsiteY1" fmla="*/ 0 h 33520"/>
                    <a:gd name="connsiteX2" fmla="*/ 609600 w 609600"/>
                    <a:gd name="connsiteY2" fmla="*/ 33431 h 335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609600" h="33520">
                      <a:moveTo>
                        <a:pt x="0" y="11660"/>
                      </a:moveTo>
                      <a:lnTo>
                        <a:pt x="89063" y="0"/>
                      </a:lnTo>
                      <a:cubicBezTo>
                        <a:pt x="322579" y="36940"/>
                        <a:pt x="108376" y="33431"/>
                        <a:pt x="609600" y="33431"/>
                      </a:cubicBezTo>
                    </a:path>
                  </a:pathLst>
                </a:custGeom>
                <a:noFill/>
                <a:ln w="47625" cap="flat" cmpd="sng" algn="ctr">
                  <a:solidFill>
                    <a:srgbClr val="009900"/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5" name="Freeform 24"/>
                <p:cNvSpPr/>
                <p:nvPr/>
              </p:nvSpPr>
              <p:spPr>
                <a:xfrm>
                  <a:off x="478971" y="4408714"/>
                  <a:ext cx="119742" cy="11440"/>
                </a:xfrm>
                <a:custGeom>
                  <a:avLst/>
                  <a:gdLst>
                    <a:gd name="connsiteX0" fmla="*/ 119742 w 119742"/>
                    <a:gd name="connsiteY0" fmla="*/ 0 h 11440"/>
                    <a:gd name="connsiteX1" fmla="*/ 0 w 119742"/>
                    <a:gd name="connsiteY1" fmla="*/ 10886 h 114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19742" h="11440">
                      <a:moveTo>
                        <a:pt x="119742" y="0"/>
                      </a:moveTo>
                      <a:cubicBezTo>
                        <a:pt x="43965" y="15156"/>
                        <a:pt x="83816" y="10886"/>
                        <a:pt x="0" y="10886"/>
                      </a:cubicBezTo>
                    </a:path>
                  </a:pathLst>
                </a:custGeom>
                <a:noFill/>
                <a:ln w="47625" cap="flat" cmpd="sng" algn="ctr">
                  <a:solidFill>
                    <a:srgbClr val="009900"/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" name="Freeform 25"/>
                <p:cNvSpPr/>
                <p:nvPr/>
              </p:nvSpPr>
              <p:spPr>
                <a:xfrm>
                  <a:off x="250371" y="4517570"/>
                  <a:ext cx="555172" cy="24840"/>
                </a:xfrm>
                <a:custGeom>
                  <a:avLst/>
                  <a:gdLst>
                    <a:gd name="connsiteX0" fmla="*/ 0 w 555172"/>
                    <a:gd name="connsiteY0" fmla="*/ 0 h 10886"/>
                    <a:gd name="connsiteX1" fmla="*/ 272143 w 555172"/>
                    <a:gd name="connsiteY1" fmla="*/ 10886 h 10886"/>
                    <a:gd name="connsiteX2" fmla="*/ 555172 w 555172"/>
                    <a:gd name="connsiteY2" fmla="*/ 0 h 108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555172" h="10886">
                      <a:moveTo>
                        <a:pt x="0" y="0"/>
                      </a:moveTo>
                      <a:cubicBezTo>
                        <a:pt x="90714" y="3629"/>
                        <a:pt x="181356" y="10886"/>
                        <a:pt x="272143" y="10886"/>
                      </a:cubicBezTo>
                      <a:cubicBezTo>
                        <a:pt x="366556" y="10886"/>
                        <a:pt x="460759" y="0"/>
                        <a:pt x="555172" y="0"/>
                      </a:cubicBezTo>
                    </a:path>
                  </a:pathLst>
                </a:custGeom>
                <a:noFill/>
                <a:ln w="47625" cap="flat" cmpd="sng" algn="ctr">
                  <a:solidFill>
                    <a:srgbClr val="009900"/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" name="Freeform 26"/>
                <p:cNvSpPr/>
                <p:nvPr/>
              </p:nvSpPr>
              <p:spPr>
                <a:xfrm>
                  <a:off x="695966" y="4573246"/>
                  <a:ext cx="718457" cy="74725"/>
                </a:xfrm>
                <a:custGeom>
                  <a:avLst/>
                  <a:gdLst>
                    <a:gd name="connsiteX0" fmla="*/ 0 w 718457"/>
                    <a:gd name="connsiteY0" fmla="*/ 32701 h 43587"/>
                    <a:gd name="connsiteX1" fmla="*/ 119743 w 718457"/>
                    <a:gd name="connsiteY1" fmla="*/ 43587 h 43587"/>
                    <a:gd name="connsiteX2" fmla="*/ 195943 w 718457"/>
                    <a:gd name="connsiteY2" fmla="*/ 21815 h 43587"/>
                    <a:gd name="connsiteX3" fmla="*/ 478972 w 718457"/>
                    <a:gd name="connsiteY3" fmla="*/ 10930 h 43587"/>
                    <a:gd name="connsiteX4" fmla="*/ 718457 w 718457"/>
                    <a:gd name="connsiteY4" fmla="*/ 44 h 435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18457" h="43587">
                      <a:moveTo>
                        <a:pt x="0" y="32701"/>
                      </a:moveTo>
                      <a:cubicBezTo>
                        <a:pt x="39914" y="36330"/>
                        <a:pt x="79664" y="43587"/>
                        <a:pt x="119743" y="43587"/>
                      </a:cubicBezTo>
                      <a:cubicBezTo>
                        <a:pt x="210389" y="43587"/>
                        <a:pt x="121504" y="26949"/>
                        <a:pt x="195943" y="21815"/>
                      </a:cubicBezTo>
                      <a:cubicBezTo>
                        <a:pt x="290132" y="15319"/>
                        <a:pt x="384666" y="15421"/>
                        <a:pt x="478972" y="10930"/>
                      </a:cubicBezTo>
                      <a:cubicBezTo>
                        <a:pt x="736103" y="-1314"/>
                        <a:pt x="572056" y="44"/>
                        <a:pt x="718457" y="44"/>
                      </a:cubicBezTo>
                    </a:path>
                  </a:pathLst>
                </a:custGeom>
                <a:noFill/>
                <a:ln w="47625" cap="flat" cmpd="sng" algn="ctr">
                  <a:solidFill>
                    <a:srgbClr val="009900"/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" name="Freeform 27"/>
                <p:cNvSpPr/>
                <p:nvPr/>
              </p:nvSpPr>
              <p:spPr>
                <a:xfrm>
                  <a:off x="1317171" y="4506686"/>
                  <a:ext cx="522515" cy="44841"/>
                </a:xfrm>
                <a:custGeom>
                  <a:avLst/>
                  <a:gdLst>
                    <a:gd name="connsiteX0" fmla="*/ 0 w 522515"/>
                    <a:gd name="connsiteY0" fmla="*/ 0 h 44841"/>
                    <a:gd name="connsiteX1" fmla="*/ 65315 w 522515"/>
                    <a:gd name="connsiteY1" fmla="*/ 10885 h 44841"/>
                    <a:gd name="connsiteX2" fmla="*/ 206829 w 522515"/>
                    <a:gd name="connsiteY2" fmla="*/ 43543 h 44841"/>
                    <a:gd name="connsiteX3" fmla="*/ 522515 w 522515"/>
                    <a:gd name="connsiteY3" fmla="*/ 43543 h 4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22515" h="44841">
                      <a:moveTo>
                        <a:pt x="0" y="0"/>
                      </a:moveTo>
                      <a:cubicBezTo>
                        <a:pt x="21772" y="3628"/>
                        <a:pt x="43902" y="5532"/>
                        <a:pt x="65315" y="10885"/>
                      </a:cubicBezTo>
                      <a:cubicBezTo>
                        <a:pt x="142777" y="30250"/>
                        <a:pt x="121543" y="41174"/>
                        <a:pt x="206829" y="43543"/>
                      </a:cubicBezTo>
                      <a:cubicBezTo>
                        <a:pt x="312017" y="46465"/>
                        <a:pt x="417286" y="43543"/>
                        <a:pt x="522515" y="43543"/>
                      </a:cubicBezTo>
                    </a:path>
                  </a:pathLst>
                </a:custGeom>
                <a:noFill/>
                <a:ln w="47625" cap="flat" cmpd="sng" algn="ctr">
                  <a:solidFill>
                    <a:srgbClr val="009900"/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9" name="Freeform 18"/>
              <p:cNvSpPr/>
              <p:nvPr/>
            </p:nvSpPr>
            <p:spPr>
              <a:xfrm>
                <a:off x="850023" y="2804949"/>
                <a:ext cx="535015" cy="484991"/>
              </a:xfrm>
              <a:custGeom>
                <a:avLst/>
                <a:gdLst>
                  <a:gd name="connsiteX0" fmla="*/ 215006 w 535015"/>
                  <a:gd name="connsiteY0" fmla="*/ 0 h 484991"/>
                  <a:gd name="connsiteX1" fmla="*/ 215006 w 535015"/>
                  <a:gd name="connsiteY1" fmla="*/ 0 h 484991"/>
                  <a:gd name="connsiteX2" fmla="*/ 215006 w 535015"/>
                  <a:gd name="connsiteY2" fmla="*/ 184997 h 484991"/>
                  <a:gd name="connsiteX3" fmla="*/ 215006 w 535015"/>
                  <a:gd name="connsiteY3" fmla="*/ 184997 h 484991"/>
                  <a:gd name="connsiteX4" fmla="*/ 350010 w 535015"/>
                  <a:gd name="connsiteY4" fmla="*/ 189996 h 484991"/>
                  <a:gd name="connsiteX5" fmla="*/ 380011 w 535015"/>
                  <a:gd name="connsiteY5" fmla="*/ 199996 h 484991"/>
                  <a:gd name="connsiteX6" fmla="*/ 535015 w 535015"/>
                  <a:gd name="connsiteY6" fmla="*/ 199996 h 484991"/>
                  <a:gd name="connsiteX7" fmla="*/ 535015 w 535015"/>
                  <a:gd name="connsiteY7" fmla="*/ 199996 h 484991"/>
                  <a:gd name="connsiteX8" fmla="*/ 535015 w 535015"/>
                  <a:gd name="connsiteY8" fmla="*/ 289995 h 484991"/>
                  <a:gd name="connsiteX9" fmla="*/ 535015 w 535015"/>
                  <a:gd name="connsiteY9" fmla="*/ 289995 h 484991"/>
                  <a:gd name="connsiteX10" fmla="*/ 495014 w 535015"/>
                  <a:gd name="connsiteY10" fmla="*/ 319994 h 484991"/>
                  <a:gd name="connsiteX11" fmla="*/ 480013 w 535015"/>
                  <a:gd name="connsiteY11" fmla="*/ 324994 h 484991"/>
                  <a:gd name="connsiteX12" fmla="*/ 390011 w 535015"/>
                  <a:gd name="connsiteY12" fmla="*/ 329994 h 484991"/>
                  <a:gd name="connsiteX13" fmla="*/ 365010 w 535015"/>
                  <a:gd name="connsiteY13" fmla="*/ 334994 h 484991"/>
                  <a:gd name="connsiteX14" fmla="*/ 325009 w 535015"/>
                  <a:gd name="connsiteY14" fmla="*/ 344994 h 484991"/>
                  <a:gd name="connsiteX15" fmla="*/ 280008 w 535015"/>
                  <a:gd name="connsiteY15" fmla="*/ 349993 h 484991"/>
                  <a:gd name="connsiteX16" fmla="*/ 225006 w 535015"/>
                  <a:gd name="connsiteY16" fmla="*/ 364993 h 484991"/>
                  <a:gd name="connsiteX17" fmla="*/ 210006 w 535015"/>
                  <a:gd name="connsiteY17" fmla="*/ 369993 h 484991"/>
                  <a:gd name="connsiteX18" fmla="*/ 210006 w 535015"/>
                  <a:gd name="connsiteY18" fmla="*/ 369993 h 484991"/>
                  <a:gd name="connsiteX19" fmla="*/ 170005 w 535015"/>
                  <a:gd name="connsiteY19" fmla="*/ 384993 h 484991"/>
                  <a:gd name="connsiteX20" fmla="*/ 150004 w 535015"/>
                  <a:gd name="connsiteY20" fmla="*/ 379993 h 484991"/>
                  <a:gd name="connsiteX21" fmla="*/ 65002 w 535015"/>
                  <a:gd name="connsiteY21" fmla="*/ 384993 h 484991"/>
                  <a:gd name="connsiteX22" fmla="*/ 0 w 535015"/>
                  <a:gd name="connsiteY22" fmla="*/ 394993 h 484991"/>
                  <a:gd name="connsiteX23" fmla="*/ 0 w 535015"/>
                  <a:gd name="connsiteY23" fmla="*/ 394993 h 484991"/>
                  <a:gd name="connsiteX24" fmla="*/ 0 w 535015"/>
                  <a:gd name="connsiteY24" fmla="*/ 484991 h 484991"/>
                  <a:gd name="connsiteX25" fmla="*/ 0 w 535015"/>
                  <a:gd name="connsiteY25" fmla="*/ 484991 h 4849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535015" h="484991">
                    <a:moveTo>
                      <a:pt x="215006" y="0"/>
                    </a:moveTo>
                    <a:lnTo>
                      <a:pt x="215006" y="0"/>
                    </a:lnTo>
                    <a:lnTo>
                      <a:pt x="215006" y="184997"/>
                    </a:lnTo>
                    <a:lnTo>
                      <a:pt x="215006" y="184997"/>
                    </a:lnTo>
                    <a:cubicBezTo>
                      <a:pt x="260007" y="186663"/>
                      <a:pt x="305163" y="185919"/>
                      <a:pt x="350010" y="189996"/>
                    </a:cubicBezTo>
                    <a:cubicBezTo>
                      <a:pt x="360508" y="190950"/>
                      <a:pt x="369470" y="199996"/>
                      <a:pt x="380011" y="199996"/>
                    </a:cubicBezTo>
                    <a:lnTo>
                      <a:pt x="535015" y="199996"/>
                    </a:lnTo>
                    <a:lnTo>
                      <a:pt x="535015" y="199996"/>
                    </a:lnTo>
                    <a:lnTo>
                      <a:pt x="535015" y="289995"/>
                    </a:lnTo>
                    <a:lnTo>
                      <a:pt x="535015" y="289995"/>
                    </a:lnTo>
                    <a:cubicBezTo>
                      <a:pt x="521681" y="299995"/>
                      <a:pt x="509075" y="311046"/>
                      <a:pt x="495014" y="319994"/>
                    </a:cubicBezTo>
                    <a:cubicBezTo>
                      <a:pt x="490567" y="322824"/>
                      <a:pt x="485260" y="324494"/>
                      <a:pt x="480013" y="324994"/>
                    </a:cubicBezTo>
                    <a:cubicBezTo>
                      <a:pt x="450101" y="327843"/>
                      <a:pt x="420012" y="328327"/>
                      <a:pt x="390011" y="329994"/>
                    </a:cubicBezTo>
                    <a:cubicBezTo>
                      <a:pt x="381677" y="331661"/>
                      <a:pt x="373255" y="332933"/>
                      <a:pt x="365010" y="334994"/>
                    </a:cubicBezTo>
                    <a:cubicBezTo>
                      <a:pt x="333990" y="342749"/>
                      <a:pt x="368010" y="338852"/>
                      <a:pt x="325009" y="344994"/>
                    </a:cubicBezTo>
                    <a:cubicBezTo>
                      <a:pt x="310068" y="347128"/>
                      <a:pt x="294949" y="347859"/>
                      <a:pt x="280008" y="349993"/>
                    </a:cubicBezTo>
                    <a:cubicBezTo>
                      <a:pt x="255274" y="353526"/>
                      <a:pt x="249918" y="356689"/>
                      <a:pt x="225006" y="364993"/>
                    </a:cubicBezTo>
                    <a:lnTo>
                      <a:pt x="210006" y="369993"/>
                    </a:lnTo>
                    <a:lnTo>
                      <a:pt x="210006" y="369993"/>
                    </a:lnTo>
                    <a:cubicBezTo>
                      <a:pt x="196672" y="374993"/>
                      <a:pt x="184052" y="382652"/>
                      <a:pt x="170005" y="384993"/>
                    </a:cubicBezTo>
                    <a:cubicBezTo>
                      <a:pt x="163226" y="386123"/>
                      <a:pt x="156876" y="379993"/>
                      <a:pt x="150004" y="379993"/>
                    </a:cubicBezTo>
                    <a:cubicBezTo>
                      <a:pt x="121621" y="379993"/>
                      <a:pt x="93318" y="383040"/>
                      <a:pt x="65002" y="384993"/>
                    </a:cubicBezTo>
                    <a:cubicBezTo>
                      <a:pt x="3613" y="389227"/>
                      <a:pt x="19079" y="375914"/>
                      <a:pt x="0" y="394993"/>
                    </a:cubicBezTo>
                    <a:lnTo>
                      <a:pt x="0" y="394993"/>
                    </a:lnTo>
                    <a:lnTo>
                      <a:pt x="0" y="484991"/>
                    </a:lnTo>
                    <a:lnTo>
                      <a:pt x="0" y="484991"/>
                    </a:lnTo>
                  </a:path>
                </a:pathLst>
              </a:custGeom>
              <a:ln>
                <a:solidFill>
                  <a:srgbClr val="0000FF"/>
                </a:solidFill>
                <a:prstDash val="dash"/>
                <a:headEnd type="none"/>
                <a:tailEnd type="arrow" w="sm" len="sm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8" name="TextBox 7"/>
            <p:cNvSpPr txBox="1"/>
            <p:nvPr/>
          </p:nvSpPr>
          <p:spPr>
            <a:xfrm>
              <a:off x="2066550" y="1493063"/>
              <a:ext cx="130102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/>
                <a:t>L ≈ 50 </a:t>
              </a:r>
              <a:r>
                <a:rPr lang="en-US" sz="1600" b="1" dirty="0">
                  <a:latin typeface="Symbol" charset="2"/>
                  <a:cs typeface="Symbol" charset="2"/>
                </a:rPr>
                <a:t>m</a:t>
              </a:r>
              <a:r>
                <a:rPr lang="en-US" sz="1600" b="1" dirty="0"/>
                <a:t>m</a:t>
              </a:r>
              <a:endParaRPr lang="en-US" sz="1600" b="1" baseline="30000" dirty="0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2775152" y="1940881"/>
              <a:ext cx="130102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/>
                <a:t>d ≈ 0.7 nm </a:t>
              </a:r>
              <a:endParaRPr lang="en-US" sz="1600" b="1" baseline="30000" dirty="0"/>
            </a:p>
          </p:txBody>
        </p:sp>
        <p:cxnSp>
          <p:nvCxnSpPr>
            <p:cNvPr id="10" name="Straight Arrow Connector 9"/>
            <p:cNvCxnSpPr/>
            <p:nvPr/>
          </p:nvCxnSpPr>
          <p:spPr>
            <a:xfrm>
              <a:off x="2795755" y="1959392"/>
              <a:ext cx="0" cy="137586"/>
            </a:xfrm>
            <a:prstGeom prst="straightConnector1">
              <a:avLst/>
            </a:prstGeom>
            <a:ln w="15875" cmpd="sng">
              <a:solidFill>
                <a:schemeClr val="tx1"/>
              </a:solidFill>
              <a:headEnd type="none"/>
              <a:tailEnd type="arrow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10"/>
            <p:cNvCxnSpPr/>
            <p:nvPr/>
          </p:nvCxnSpPr>
          <p:spPr>
            <a:xfrm>
              <a:off x="1876633" y="1871015"/>
              <a:ext cx="137160" cy="0"/>
            </a:xfrm>
            <a:prstGeom prst="straightConnector1">
              <a:avLst/>
            </a:prstGeom>
            <a:ln w="15875" cmpd="sng">
              <a:solidFill>
                <a:schemeClr val="tx1"/>
              </a:solidFill>
              <a:headEnd type="none"/>
              <a:tailEnd type="arrow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/>
            <p:cNvCxnSpPr/>
            <p:nvPr/>
          </p:nvCxnSpPr>
          <p:spPr>
            <a:xfrm>
              <a:off x="2683399" y="1896866"/>
              <a:ext cx="137160" cy="0"/>
            </a:xfrm>
            <a:prstGeom prst="straightConnector1">
              <a:avLst/>
            </a:prstGeom>
            <a:ln w="15875" cmpd="sng">
              <a:solidFill>
                <a:schemeClr val="tx1"/>
              </a:solidFill>
              <a:headEnd type="arrow" w="sm" len="sm"/>
              <a:tailEnd type="none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/>
            <p:cNvCxnSpPr/>
            <p:nvPr/>
          </p:nvCxnSpPr>
          <p:spPr>
            <a:xfrm>
              <a:off x="2795755" y="2201110"/>
              <a:ext cx="0" cy="137586"/>
            </a:xfrm>
            <a:prstGeom prst="straightConnector1">
              <a:avLst/>
            </a:prstGeom>
            <a:ln w="15875" cmpd="sng">
              <a:solidFill>
                <a:schemeClr val="tx1"/>
              </a:solidFill>
              <a:headEnd type="arrow" w="sm" len="sm"/>
              <a:tailEnd type="none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4" name="Group 13"/>
            <p:cNvGrpSpPr/>
            <p:nvPr/>
          </p:nvGrpSpPr>
          <p:grpSpPr>
            <a:xfrm>
              <a:off x="885787" y="2329896"/>
              <a:ext cx="1892807" cy="307777"/>
              <a:chOff x="380537" y="3231096"/>
              <a:chExt cx="1892807" cy="307777"/>
            </a:xfrm>
          </p:grpSpPr>
          <p:sp>
            <p:nvSpPr>
              <p:cNvPr id="15" name="Rectangle 14"/>
              <p:cNvSpPr/>
              <p:nvPr/>
            </p:nvSpPr>
            <p:spPr>
              <a:xfrm>
                <a:off x="380537" y="3303997"/>
                <a:ext cx="1892807" cy="210308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6" name="TextBox 15"/>
              <p:cNvSpPr txBox="1"/>
              <p:nvPr/>
            </p:nvSpPr>
            <p:spPr>
              <a:xfrm>
                <a:off x="942088" y="3231096"/>
                <a:ext cx="776662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b="1" dirty="0">
                    <a:solidFill>
                      <a:srgbClr val="0000FF"/>
                    </a:solidFill>
                  </a:rPr>
                  <a:t>Li metal</a:t>
                </a:r>
              </a:p>
            </p:txBody>
          </p:sp>
        </p:grpSp>
      </p:grpSp>
      <p:sp>
        <p:nvSpPr>
          <p:cNvPr id="29" name="TextBox 28"/>
          <p:cNvSpPr txBox="1"/>
          <p:nvPr/>
        </p:nvSpPr>
        <p:spPr>
          <a:xfrm>
            <a:off x="114300" y="228600"/>
            <a:ext cx="51341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solidFill>
                  <a:srgbClr val="000080"/>
                </a:solidFill>
              </a:rPr>
              <a:t>Graphene</a:t>
            </a:r>
            <a:r>
              <a:rPr lang="en-US" sz="2000" dirty="0">
                <a:solidFill>
                  <a:srgbClr val="000080"/>
                </a:solidFill>
              </a:rPr>
              <a:t> Oxide Protective Membranes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6159500" y="593177"/>
            <a:ext cx="27940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1600" dirty="0">
                <a:solidFill>
                  <a:srgbClr val="000080"/>
                </a:solidFill>
              </a:rPr>
              <a:t>Strategies</a:t>
            </a:r>
          </a:p>
          <a:p>
            <a:pPr marL="166688" indent="-166688">
              <a:spcAft>
                <a:spcPts val="600"/>
              </a:spcAft>
              <a:buFont typeface="Arial"/>
              <a:buChar char="•"/>
            </a:pPr>
            <a:r>
              <a:rPr lang="en-US" sz="1600" dirty="0">
                <a:solidFill>
                  <a:srgbClr val="000080"/>
                </a:solidFill>
              </a:rPr>
              <a:t>Cross-link to block solvent</a:t>
            </a:r>
          </a:p>
          <a:p>
            <a:pPr marL="166688" indent="-166688">
              <a:spcAft>
                <a:spcPts val="600"/>
              </a:spcAft>
              <a:buFont typeface="Arial"/>
              <a:buChar char="•"/>
            </a:pPr>
            <a:r>
              <a:rPr lang="en-US" sz="1600" dirty="0">
                <a:solidFill>
                  <a:srgbClr val="000080"/>
                </a:solidFill>
              </a:rPr>
              <a:t>Impregnate with fast ion conductor for Li+ transport</a:t>
            </a:r>
          </a:p>
          <a:p>
            <a:pPr marL="166688" indent="-166688">
              <a:spcAft>
                <a:spcPts val="600"/>
              </a:spcAft>
              <a:buFont typeface="Arial"/>
              <a:buChar char="•"/>
            </a:pPr>
            <a:r>
              <a:rPr lang="en-US" sz="1600" dirty="0">
                <a:solidFill>
                  <a:srgbClr val="000080"/>
                </a:solidFill>
              </a:rPr>
              <a:t>Li-graded interface to insure coherent contact</a:t>
            </a: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193" y="2597877"/>
            <a:ext cx="4114800" cy="1587332"/>
          </a:xfrm>
          <a:prstGeom prst="rect">
            <a:avLst/>
          </a:prstGeom>
        </p:spPr>
      </p:pic>
      <p:sp>
        <p:nvSpPr>
          <p:cNvPr id="32" name="TextBox 31"/>
          <p:cNvSpPr txBox="1"/>
          <p:nvPr/>
        </p:nvSpPr>
        <p:spPr>
          <a:xfrm>
            <a:off x="1609460" y="4114653"/>
            <a:ext cx="2728077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1D3C81"/>
                </a:solidFill>
              </a:rPr>
              <a:t>melt infused Li in porous GO creates coherent interface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4942192" y="4703043"/>
            <a:ext cx="341440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000080"/>
                </a:solidFill>
              </a:rPr>
              <a:t>Coherent interface maintained after cycling</a:t>
            </a:r>
          </a:p>
        </p:txBody>
      </p:sp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3"/>
          <a:srcRect l="27275" t="36837" r="7839" b="44059"/>
          <a:stretch/>
        </p:blipFill>
        <p:spPr>
          <a:xfrm>
            <a:off x="5148984" y="2659034"/>
            <a:ext cx="2847909" cy="744303"/>
          </a:xfrm>
          <a:prstGeom prst="rect">
            <a:avLst/>
          </a:prstGeom>
        </p:spPr>
      </p:pic>
      <p:sp>
        <p:nvSpPr>
          <p:cNvPr id="39" name="TextBox 38"/>
          <p:cNvSpPr txBox="1">
            <a:spLocks noChangeAspect="1"/>
          </p:cNvSpPr>
          <p:nvPr/>
        </p:nvSpPr>
        <p:spPr>
          <a:xfrm>
            <a:off x="5311755" y="3067777"/>
            <a:ext cx="235493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>
                <a:solidFill>
                  <a:schemeClr val="bg1"/>
                </a:solidFill>
              </a:rPr>
              <a:t>melt diffused Li in porous GO</a:t>
            </a:r>
          </a:p>
        </p:txBody>
      </p:sp>
      <p:sp>
        <p:nvSpPr>
          <p:cNvPr id="40" name="TextBox 39"/>
          <p:cNvSpPr txBox="1">
            <a:spLocks noChangeAspect="1"/>
          </p:cNvSpPr>
          <p:nvPr/>
        </p:nvSpPr>
        <p:spPr>
          <a:xfrm>
            <a:off x="4954894" y="2698352"/>
            <a:ext cx="269050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>
                <a:solidFill>
                  <a:schemeClr val="bg1"/>
                </a:solidFill>
              </a:rPr>
              <a:t>200 nm thick functionalized GO</a:t>
            </a:r>
          </a:p>
        </p:txBody>
      </p:sp>
      <p:sp>
        <p:nvSpPr>
          <p:cNvPr id="41" name="Down Arrow 40"/>
          <p:cNvSpPr>
            <a:spLocks noChangeAspect="1"/>
          </p:cNvSpPr>
          <p:nvPr/>
        </p:nvSpPr>
        <p:spPr>
          <a:xfrm>
            <a:off x="7710743" y="2906504"/>
            <a:ext cx="118695" cy="107130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42" name="TextBox 41"/>
          <p:cNvSpPr txBox="1">
            <a:spLocks noChangeAspect="1"/>
          </p:cNvSpPr>
          <p:nvPr/>
        </p:nvSpPr>
        <p:spPr>
          <a:xfrm>
            <a:off x="5644485" y="2412551"/>
            <a:ext cx="208566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Prior to cycling Li</a:t>
            </a:r>
          </a:p>
        </p:txBody>
      </p:sp>
      <p:sp>
        <p:nvSpPr>
          <p:cNvPr id="43" name="TextBox 42"/>
          <p:cNvSpPr txBox="1">
            <a:spLocks noChangeAspect="1"/>
          </p:cNvSpPr>
          <p:nvPr/>
        </p:nvSpPr>
        <p:spPr>
          <a:xfrm>
            <a:off x="5326683" y="3477967"/>
            <a:ext cx="277591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After cycling 0.5 </a:t>
            </a:r>
            <a:r>
              <a:rPr lang="en-US" sz="1400" dirty="0">
                <a:latin typeface="Symbol" panose="05050102010706020507" pitchFamily="18" charset="2"/>
              </a:rPr>
              <a:t>m</a:t>
            </a:r>
            <a:r>
              <a:rPr lang="en-US" sz="1400" dirty="0"/>
              <a:t>m at 1 mA/cm</a:t>
            </a:r>
            <a:r>
              <a:rPr lang="en-US" sz="1400" baseline="30000" dirty="0"/>
              <a:t>2</a:t>
            </a:r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0800000">
            <a:off x="5158094" y="3806610"/>
            <a:ext cx="2858705" cy="966817"/>
          </a:xfrm>
          <a:prstGeom prst="rect">
            <a:avLst/>
          </a:prstGeom>
        </p:spPr>
      </p:pic>
      <p:sp>
        <p:nvSpPr>
          <p:cNvPr id="45" name="TextBox 44"/>
          <p:cNvSpPr txBox="1">
            <a:spLocks noChangeAspect="1"/>
          </p:cNvSpPr>
          <p:nvPr/>
        </p:nvSpPr>
        <p:spPr>
          <a:xfrm>
            <a:off x="5498653" y="3747537"/>
            <a:ext cx="188896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</a:rPr>
              <a:t>200 nm thick </a:t>
            </a:r>
            <a:r>
              <a:rPr lang="en-US" sz="1400" dirty="0" err="1">
                <a:solidFill>
                  <a:schemeClr val="bg1"/>
                </a:solidFill>
              </a:rPr>
              <a:t>fGO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46" name="TextBox 45"/>
          <p:cNvSpPr txBox="1">
            <a:spLocks noChangeAspect="1"/>
          </p:cNvSpPr>
          <p:nvPr/>
        </p:nvSpPr>
        <p:spPr>
          <a:xfrm>
            <a:off x="5727253" y="4415832"/>
            <a:ext cx="188896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</a:rPr>
              <a:t>melt diffused Li</a:t>
            </a:r>
          </a:p>
        </p:txBody>
      </p:sp>
      <p:sp>
        <p:nvSpPr>
          <p:cNvPr id="47" name="Down Arrow 46"/>
          <p:cNvSpPr>
            <a:spLocks noChangeAspect="1"/>
          </p:cNvSpPr>
          <p:nvPr/>
        </p:nvSpPr>
        <p:spPr>
          <a:xfrm>
            <a:off x="7184415" y="3848281"/>
            <a:ext cx="118695" cy="107131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48" name="TextBox 47"/>
          <p:cNvSpPr txBox="1">
            <a:spLocks noChangeAspect="1"/>
          </p:cNvSpPr>
          <p:nvPr/>
        </p:nvSpPr>
        <p:spPr>
          <a:xfrm>
            <a:off x="5560677" y="4092401"/>
            <a:ext cx="176722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</a:rPr>
              <a:t>cycled Li layer</a:t>
            </a:r>
          </a:p>
        </p:txBody>
      </p:sp>
      <p:sp>
        <p:nvSpPr>
          <p:cNvPr id="50" name="Rectangle 49"/>
          <p:cNvSpPr/>
          <p:nvPr/>
        </p:nvSpPr>
        <p:spPr>
          <a:xfrm>
            <a:off x="2886335" y="6223000"/>
            <a:ext cx="3019165" cy="3683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TextBox 48"/>
          <p:cNvSpPr txBox="1"/>
          <p:nvPr/>
        </p:nvSpPr>
        <p:spPr>
          <a:xfrm>
            <a:off x="203893" y="5137820"/>
            <a:ext cx="894010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>
                <a:solidFill>
                  <a:srgbClr val="000080"/>
                </a:solidFill>
              </a:rPr>
              <a:t>Next 18 months</a:t>
            </a:r>
          </a:p>
          <a:p>
            <a:pPr algn="ctr"/>
            <a:r>
              <a:rPr lang="en-US" sz="1400" dirty="0">
                <a:solidFill>
                  <a:srgbClr val="000080"/>
                </a:solidFill>
              </a:rPr>
              <a:t>Integrate functionalized GO membranes with sparingly solvating ACN</a:t>
            </a:r>
            <a:r>
              <a:rPr lang="en-US" sz="1400" baseline="-25000" dirty="0">
                <a:solidFill>
                  <a:srgbClr val="000080"/>
                </a:solidFill>
              </a:rPr>
              <a:t>2</a:t>
            </a:r>
            <a:r>
              <a:rPr lang="en-US" sz="1400" dirty="0">
                <a:solidFill>
                  <a:srgbClr val="000080"/>
                </a:solidFill>
              </a:rPr>
              <a:t>-LiTFSI:HFE electrolytes </a:t>
            </a:r>
          </a:p>
          <a:p>
            <a:pPr marL="0" lvl="1"/>
            <a:r>
              <a:rPr lang="en-US" sz="1400" dirty="0">
                <a:solidFill>
                  <a:srgbClr val="000080"/>
                </a:solidFill>
              </a:rPr>
              <a:t>These two innovations, with PEO multifunctional cathodes already under way, are capable of meeting JCESR’s Li-S goals</a:t>
            </a:r>
          </a:p>
          <a:p>
            <a:pPr marL="3200400" lvl="8"/>
            <a:r>
              <a:rPr lang="en-US" sz="1400" dirty="0">
                <a:solidFill>
                  <a:srgbClr val="000080"/>
                </a:solidFill>
              </a:rPr>
              <a:t>1 </a:t>
            </a:r>
            <a:r>
              <a:rPr lang="en-US" sz="1400" dirty="0" err="1">
                <a:solidFill>
                  <a:srgbClr val="000080"/>
                </a:solidFill>
              </a:rPr>
              <a:t>mL</a:t>
            </a:r>
            <a:r>
              <a:rPr lang="en-US" sz="1400" baseline="-25000" dirty="0" err="1">
                <a:solidFill>
                  <a:srgbClr val="000080"/>
                </a:solidFill>
              </a:rPr>
              <a:t>Electrolyte</a:t>
            </a:r>
            <a:r>
              <a:rPr lang="en-US" sz="1400" dirty="0">
                <a:solidFill>
                  <a:srgbClr val="000080"/>
                </a:solidFill>
              </a:rPr>
              <a:t>/</a:t>
            </a:r>
            <a:r>
              <a:rPr lang="en-US" sz="1400" dirty="0" err="1">
                <a:solidFill>
                  <a:srgbClr val="000080"/>
                </a:solidFill>
              </a:rPr>
              <a:t>g</a:t>
            </a:r>
            <a:r>
              <a:rPr lang="en-US" sz="1400" baseline="-25000" dirty="0" err="1">
                <a:solidFill>
                  <a:srgbClr val="000080"/>
                </a:solidFill>
              </a:rPr>
              <a:t>Sufur</a:t>
            </a:r>
            <a:r>
              <a:rPr lang="en-US" sz="1400" baseline="-25000" dirty="0">
                <a:solidFill>
                  <a:srgbClr val="000080"/>
                </a:solidFill>
              </a:rPr>
              <a:t> </a:t>
            </a:r>
            <a:r>
              <a:rPr lang="en-US" sz="1400" dirty="0">
                <a:solidFill>
                  <a:srgbClr val="000080"/>
                </a:solidFill>
              </a:rPr>
              <a:t>lean electrolyte  </a:t>
            </a:r>
          </a:p>
          <a:p>
            <a:pPr marL="3200400" lvl="8"/>
            <a:r>
              <a:rPr lang="en-US" sz="1400" dirty="0">
                <a:solidFill>
                  <a:srgbClr val="000080"/>
                </a:solidFill>
              </a:rPr>
              <a:t>&lt; 100% excess Li  </a:t>
            </a:r>
          </a:p>
          <a:p>
            <a:pPr marL="3200400" lvl="8"/>
            <a:r>
              <a:rPr lang="en-US" sz="1400" dirty="0">
                <a:solidFill>
                  <a:srgbClr val="000080"/>
                </a:solidFill>
              </a:rPr>
              <a:t>8 </a:t>
            </a:r>
            <a:r>
              <a:rPr lang="en-US" sz="1400" dirty="0" err="1">
                <a:solidFill>
                  <a:srgbClr val="000080"/>
                </a:solidFill>
              </a:rPr>
              <a:t>mAh</a:t>
            </a:r>
            <a:r>
              <a:rPr lang="en-US" sz="1400" dirty="0">
                <a:solidFill>
                  <a:srgbClr val="000080"/>
                </a:solidFill>
              </a:rPr>
              <a:t>/cm</a:t>
            </a:r>
            <a:r>
              <a:rPr lang="en-US" sz="1400" baseline="30000" dirty="0">
                <a:solidFill>
                  <a:srgbClr val="000080"/>
                </a:solidFill>
              </a:rPr>
              <a:t>2</a:t>
            </a:r>
            <a:r>
              <a:rPr lang="en-US" sz="1400" dirty="0">
                <a:solidFill>
                  <a:srgbClr val="000080"/>
                </a:solidFill>
              </a:rPr>
              <a:t> areal capacity</a:t>
            </a:r>
          </a:p>
        </p:txBody>
      </p:sp>
    </p:spTree>
    <p:extLst>
      <p:ext uri="{BB962C8B-B14F-4D97-AF65-F5344CB8AC3E}">
        <p14:creationId xmlns:p14="http://schemas.microsoft.com/office/powerpoint/2010/main" val="411220690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673100" y="6373813"/>
            <a:ext cx="5413914" cy="268287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345018" y="695832"/>
            <a:ext cx="5522381" cy="923330"/>
          </a:xfrm>
          <a:prstGeom prst="rect">
            <a:avLst/>
          </a:prstGeom>
          <a:solidFill>
            <a:schemeClr val="bg2"/>
          </a:solidFill>
          <a:ln w="19050">
            <a:solidFill>
              <a:srgbClr val="3333FF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• Ultralow $/Ah cost of sulfur 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• High solubility in water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  <a:sym typeface="Wingdings"/>
              </a:rPr>
              <a:t>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4X the energy density of     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V-redox solutions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6179" y="166608"/>
            <a:ext cx="55451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0080"/>
                </a:solidFill>
                <a:latin typeface="+mj-lt"/>
                <a:cs typeface="Century Gothic"/>
              </a:rPr>
              <a:t> Air-Breathing Aqueous Sulfur Flow Battery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588000" y="3216995"/>
            <a:ext cx="3556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400" dirty="0" err="1"/>
              <a:t>Full</a:t>
            </a:r>
            <a:r>
              <a:rPr lang="pt-BR" sz="1400" dirty="0"/>
              <a:t> </a:t>
            </a:r>
            <a:r>
              <a:rPr lang="pt-BR" sz="1400" dirty="0" err="1"/>
              <a:t>cell</a:t>
            </a:r>
            <a:r>
              <a:rPr lang="pt-BR" sz="1400" dirty="0"/>
              <a:t> </a:t>
            </a:r>
            <a:r>
              <a:rPr lang="pt-BR" sz="1400" dirty="0" err="1"/>
              <a:t>reaction</a:t>
            </a:r>
            <a:endParaRPr lang="pt-BR" sz="1400" dirty="0"/>
          </a:p>
          <a:p>
            <a:pPr algn="ctr"/>
            <a:r>
              <a:rPr lang="pt-BR" sz="1400" dirty="0"/>
              <a:t>2Na</a:t>
            </a:r>
            <a:r>
              <a:rPr lang="pt-BR" sz="1400" baseline="-25000" dirty="0"/>
              <a:t>2</a:t>
            </a:r>
            <a:r>
              <a:rPr lang="pt-BR" sz="1400" dirty="0"/>
              <a:t>S + O</a:t>
            </a:r>
            <a:r>
              <a:rPr lang="pt-BR" sz="1400" baseline="-25000" dirty="0"/>
              <a:t>2</a:t>
            </a:r>
            <a:r>
              <a:rPr lang="pt-BR" sz="1400" dirty="0"/>
              <a:t>↑+ 2H</a:t>
            </a:r>
            <a:r>
              <a:rPr lang="pt-BR" sz="1400" baseline="-25000" dirty="0"/>
              <a:t>2</a:t>
            </a:r>
            <a:r>
              <a:rPr lang="pt-BR" sz="1400" dirty="0"/>
              <a:t>SO</a:t>
            </a:r>
            <a:r>
              <a:rPr lang="pt-BR" sz="1400" baseline="-25000" dirty="0"/>
              <a:t>4</a:t>
            </a:r>
            <a:r>
              <a:rPr lang="en-US" sz="1400" baseline="-25000" dirty="0"/>
              <a:t> </a:t>
            </a:r>
            <a:r>
              <a:rPr lang="pt-BR" sz="1400" dirty="0"/>
              <a:t>⇄ 2S + 2Na</a:t>
            </a:r>
            <a:r>
              <a:rPr lang="pt-BR" sz="1400" baseline="-25000" dirty="0"/>
              <a:t>2</a:t>
            </a:r>
            <a:r>
              <a:rPr lang="pt-BR" sz="1400" dirty="0"/>
              <a:t>SO</a:t>
            </a:r>
            <a:r>
              <a:rPr lang="pt-BR" sz="1400" baseline="-25000" dirty="0"/>
              <a:t>4</a:t>
            </a:r>
            <a:r>
              <a:rPr lang="pt-BR" sz="1400" dirty="0"/>
              <a:t> + 2H</a:t>
            </a:r>
            <a:r>
              <a:rPr lang="pt-BR" sz="1400" baseline="-25000" dirty="0"/>
              <a:t>2</a:t>
            </a:r>
            <a:r>
              <a:rPr lang="pt-BR" sz="1400" dirty="0"/>
              <a:t>O </a:t>
            </a:r>
            <a:endParaRPr lang="en-US" sz="1400" baseline="-25000" dirty="0"/>
          </a:p>
        </p:txBody>
      </p:sp>
      <p:sp>
        <p:nvSpPr>
          <p:cNvPr id="13" name="TextBox 12"/>
          <p:cNvSpPr txBox="1"/>
          <p:nvPr/>
        </p:nvSpPr>
        <p:spPr>
          <a:xfrm>
            <a:off x="228601" y="1955800"/>
            <a:ext cx="3632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Century Gothic"/>
                <a:cs typeface="Century Gothic"/>
              </a:rPr>
              <a:t>Aqueous </a:t>
            </a:r>
            <a:r>
              <a:rPr lang="en-US" sz="1400" dirty="0" err="1">
                <a:latin typeface="Century Gothic"/>
                <a:cs typeface="Century Gothic"/>
              </a:rPr>
              <a:t>anolyte</a:t>
            </a:r>
            <a:r>
              <a:rPr lang="en-US" sz="1400" dirty="0">
                <a:latin typeface="Century Gothic"/>
                <a:cs typeface="Century Gothic"/>
              </a:rPr>
              <a:t> (Na</a:t>
            </a:r>
            <a:r>
              <a:rPr lang="en-US" sz="1400" baseline="-25000" dirty="0">
                <a:latin typeface="Century Gothic"/>
                <a:cs typeface="Century Gothic"/>
              </a:rPr>
              <a:t>2</a:t>
            </a:r>
            <a:r>
              <a:rPr lang="en-US" sz="1400" dirty="0">
                <a:latin typeface="Century Gothic"/>
                <a:cs typeface="Century Gothic"/>
              </a:rPr>
              <a:t>S</a:t>
            </a:r>
            <a:r>
              <a:rPr lang="en-US" sz="1400" baseline="-25000" dirty="0">
                <a:latin typeface="Century Gothic"/>
                <a:cs typeface="Century Gothic"/>
              </a:rPr>
              <a:t>8</a:t>
            </a:r>
            <a:r>
              <a:rPr lang="en-US" sz="1400" dirty="0">
                <a:latin typeface="Century Gothic"/>
                <a:cs typeface="Century Gothic"/>
              </a:rPr>
              <a:t>-Na</a:t>
            </a:r>
            <a:r>
              <a:rPr lang="en-US" sz="1400" baseline="-25000" dirty="0">
                <a:latin typeface="Century Gothic"/>
                <a:cs typeface="Century Gothic"/>
              </a:rPr>
              <a:t>2</a:t>
            </a:r>
            <a:r>
              <a:rPr lang="en-US" sz="1400" dirty="0">
                <a:latin typeface="Century Gothic"/>
                <a:cs typeface="Century Gothic"/>
              </a:rPr>
              <a:t>S)</a:t>
            </a:r>
          </a:p>
          <a:p>
            <a:r>
              <a:rPr lang="en-US" sz="1400" dirty="0">
                <a:latin typeface="Century Gothic"/>
                <a:cs typeface="Century Gothic"/>
              </a:rPr>
              <a:t>Acidic </a:t>
            </a:r>
            <a:r>
              <a:rPr lang="en-US" sz="1400" dirty="0" err="1">
                <a:latin typeface="Century Gothic"/>
                <a:cs typeface="Century Gothic"/>
              </a:rPr>
              <a:t>catholyte</a:t>
            </a:r>
            <a:r>
              <a:rPr lang="en-US" sz="1400" dirty="0">
                <a:latin typeface="Century Gothic"/>
                <a:cs typeface="Century Gothic"/>
              </a:rPr>
              <a:t> (Na</a:t>
            </a:r>
            <a:r>
              <a:rPr lang="en-US" sz="1400" baseline="-25000" dirty="0">
                <a:latin typeface="Century Gothic"/>
                <a:cs typeface="Century Gothic"/>
              </a:rPr>
              <a:t>2</a:t>
            </a:r>
            <a:r>
              <a:rPr lang="en-US" sz="1400" dirty="0">
                <a:latin typeface="Century Gothic"/>
                <a:cs typeface="Century Gothic"/>
              </a:rPr>
              <a:t>SO</a:t>
            </a:r>
            <a:r>
              <a:rPr lang="en-US" sz="1400" baseline="-25000" dirty="0">
                <a:latin typeface="Century Gothic"/>
                <a:cs typeface="Century Gothic"/>
              </a:rPr>
              <a:t>4</a:t>
            </a:r>
            <a:r>
              <a:rPr lang="en-US" sz="1400" dirty="0">
                <a:latin typeface="Century Gothic"/>
                <a:cs typeface="Century Gothic"/>
              </a:rPr>
              <a:t>+ H</a:t>
            </a:r>
            <a:r>
              <a:rPr lang="en-US" sz="1400" baseline="-25000" dirty="0">
                <a:latin typeface="Century Gothic"/>
                <a:cs typeface="Century Gothic"/>
              </a:rPr>
              <a:t>2</a:t>
            </a:r>
            <a:r>
              <a:rPr lang="en-US" sz="1400" dirty="0">
                <a:latin typeface="Century Gothic"/>
                <a:cs typeface="Century Gothic"/>
              </a:rPr>
              <a:t>SO</a:t>
            </a:r>
            <a:r>
              <a:rPr lang="en-US" sz="1400" baseline="-25000" dirty="0">
                <a:latin typeface="Century Gothic"/>
                <a:cs typeface="Century Gothic"/>
              </a:rPr>
              <a:t>4</a:t>
            </a:r>
            <a:r>
              <a:rPr lang="en-US" sz="1400" dirty="0">
                <a:latin typeface="Century Gothic"/>
                <a:cs typeface="Century Gothic"/>
              </a:rPr>
              <a:t>))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048002" y="1968500"/>
            <a:ext cx="19519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Century Gothic"/>
                <a:cs typeface="Century Gothic"/>
              </a:rPr>
              <a:t>$0.50/kg </a:t>
            </a:r>
          </a:p>
          <a:p>
            <a:pPr algn="ctr"/>
            <a:r>
              <a:rPr lang="en-US" sz="1400" dirty="0">
                <a:latin typeface="Century Gothic"/>
                <a:cs typeface="Century Gothic"/>
              </a:rPr>
              <a:t>Materials cost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67218" y="2501900"/>
            <a:ext cx="39348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Century Gothic"/>
                <a:cs typeface="Century Gothic"/>
              </a:rPr>
              <a:t>Aqueous </a:t>
            </a:r>
            <a:r>
              <a:rPr lang="en-US" sz="1400" dirty="0" err="1">
                <a:latin typeface="Century Gothic"/>
                <a:cs typeface="Century Gothic"/>
              </a:rPr>
              <a:t>anolyte</a:t>
            </a:r>
            <a:r>
              <a:rPr lang="en-US" sz="1400" dirty="0">
                <a:latin typeface="Century Gothic"/>
                <a:cs typeface="Century Gothic"/>
              </a:rPr>
              <a:t> (Li</a:t>
            </a:r>
            <a:r>
              <a:rPr lang="en-US" sz="1400" baseline="-25000" dirty="0">
                <a:latin typeface="Century Gothic"/>
                <a:cs typeface="Century Gothic"/>
              </a:rPr>
              <a:t>2</a:t>
            </a:r>
            <a:r>
              <a:rPr lang="en-US" sz="1400" dirty="0">
                <a:latin typeface="Century Gothic"/>
                <a:cs typeface="Century Gothic"/>
              </a:rPr>
              <a:t>S</a:t>
            </a:r>
            <a:r>
              <a:rPr lang="en-US" sz="1400" baseline="-25000" dirty="0">
                <a:latin typeface="Century Gothic"/>
                <a:cs typeface="Century Gothic"/>
              </a:rPr>
              <a:t>8</a:t>
            </a:r>
            <a:r>
              <a:rPr lang="en-US" sz="1400" dirty="0">
                <a:latin typeface="Century Gothic"/>
                <a:cs typeface="Century Gothic"/>
              </a:rPr>
              <a:t>-Li</a:t>
            </a:r>
            <a:r>
              <a:rPr lang="en-US" sz="1400" baseline="-25000" dirty="0">
                <a:latin typeface="Century Gothic"/>
                <a:cs typeface="Century Gothic"/>
              </a:rPr>
              <a:t>2</a:t>
            </a:r>
            <a:r>
              <a:rPr lang="en-US" sz="1400" dirty="0">
                <a:latin typeface="Century Gothic"/>
                <a:cs typeface="Century Gothic"/>
              </a:rPr>
              <a:t>S)</a:t>
            </a:r>
          </a:p>
          <a:p>
            <a:r>
              <a:rPr lang="en-US" sz="1400" dirty="0">
                <a:latin typeface="Century Gothic"/>
                <a:cs typeface="Century Gothic"/>
              </a:rPr>
              <a:t>Alkaline </a:t>
            </a:r>
            <a:r>
              <a:rPr lang="en-US" sz="1400" dirty="0" err="1">
                <a:latin typeface="Century Gothic"/>
                <a:cs typeface="Century Gothic"/>
              </a:rPr>
              <a:t>catholyte</a:t>
            </a:r>
            <a:r>
              <a:rPr lang="en-US" sz="1400" dirty="0">
                <a:latin typeface="Century Gothic"/>
                <a:cs typeface="Century Gothic"/>
              </a:rPr>
              <a:t> (Li</a:t>
            </a:r>
            <a:r>
              <a:rPr lang="en-US" sz="1400" baseline="-25000" dirty="0">
                <a:latin typeface="Century Gothic"/>
                <a:cs typeface="Century Gothic"/>
              </a:rPr>
              <a:t>2</a:t>
            </a:r>
            <a:r>
              <a:rPr lang="en-US" sz="1400" dirty="0">
                <a:latin typeface="Century Gothic"/>
                <a:cs typeface="Century Gothic"/>
              </a:rPr>
              <a:t>SO</a:t>
            </a:r>
            <a:r>
              <a:rPr lang="en-US" sz="1400" baseline="-25000" dirty="0">
                <a:latin typeface="Century Gothic"/>
                <a:cs typeface="Century Gothic"/>
              </a:rPr>
              <a:t>4</a:t>
            </a:r>
            <a:r>
              <a:rPr lang="en-US" sz="1400" dirty="0">
                <a:latin typeface="Century Gothic"/>
                <a:cs typeface="Century Gothic"/>
              </a:rPr>
              <a:t>, LiOH-H</a:t>
            </a:r>
            <a:r>
              <a:rPr lang="en-US" sz="1400" baseline="-25000" dirty="0">
                <a:latin typeface="Century Gothic"/>
                <a:cs typeface="Century Gothic"/>
              </a:rPr>
              <a:t>2</a:t>
            </a:r>
            <a:r>
              <a:rPr lang="en-US" sz="1400" dirty="0">
                <a:latin typeface="Century Gothic"/>
                <a:cs typeface="Century Gothic"/>
              </a:rPr>
              <a:t>O)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098801" y="2501900"/>
            <a:ext cx="19519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Century Gothic"/>
                <a:cs typeface="Century Gothic"/>
              </a:rPr>
              <a:t>$0.05/kg </a:t>
            </a:r>
          </a:p>
          <a:p>
            <a:pPr algn="ctr"/>
            <a:r>
              <a:rPr lang="en-US" sz="1400" dirty="0">
                <a:latin typeface="Century Gothic"/>
                <a:cs typeface="Century Gothic"/>
              </a:rPr>
              <a:t>Materials cost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93701" y="3253031"/>
            <a:ext cx="4521199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1600" dirty="0">
                <a:latin typeface="Century Gothic"/>
                <a:cs typeface="Century Gothic"/>
              </a:rPr>
              <a:t>Can &lt;$1/kWh chemical cost enable seasonal electrochemical energy storage?</a:t>
            </a:r>
          </a:p>
          <a:p>
            <a:pPr algn="ctr"/>
            <a:r>
              <a:rPr lang="en-US" sz="1400" i="1" dirty="0">
                <a:latin typeface="Century Gothic"/>
                <a:cs typeface="Century Gothic"/>
              </a:rPr>
              <a:t>Capture summer solar energy, use in winter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389891" y="3253031"/>
            <a:ext cx="4525010" cy="1000274"/>
          </a:xfrm>
          <a:prstGeom prst="roundRect">
            <a:avLst/>
          </a:prstGeom>
          <a:noFill/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Group 10"/>
          <p:cNvGrpSpPr/>
          <p:nvPr/>
        </p:nvGrpSpPr>
        <p:grpSpPr>
          <a:xfrm>
            <a:off x="5998495" y="666830"/>
            <a:ext cx="2975857" cy="2206178"/>
            <a:chOff x="5998495" y="247730"/>
            <a:chExt cx="2975857" cy="2206178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2"/>
            <a:srcRect b="9580"/>
            <a:stretch/>
          </p:blipFill>
          <p:spPr>
            <a:xfrm>
              <a:off x="5998495" y="247730"/>
              <a:ext cx="2975857" cy="1809670"/>
            </a:xfrm>
            <a:prstGeom prst="rect">
              <a:avLst/>
            </a:prstGeom>
          </p:spPr>
        </p:pic>
        <p:sp>
          <p:nvSpPr>
            <p:cNvPr id="2" name="TextBox 1"/>
            <p:cNvSpPr txBox="1"/>
            <p:nvPr/>
          </p:nvSpPr>
          <p:spPr>
            <a:xfrm>
              <a:off x="6087014" y="2023021"/>
              <a:ext cx="2760337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dirty="0"/>
                <a:t>~ 4M cubic meters of sulfur from oil sands Fort McMurray, Alberta </a:t>
              </a:r>
            </a:p>
          </p:txBody>
        </p:sp>
      </p:grpSp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25800" y="4659645"/>
            <a:ext cx="2926205" cy="2160255"/>
          </a:xfrm>
          <a:prstGeom prst="rect">
            <a:avLst/>
          </a:prstGeom>
          <a:solidFill>
            <a:schemeClr val="bg1"/>
          </a:solidFill>
        </p:spPr>
      </p:pic>
      <p:grpSp>
        <p:nvGrpSpPr>
          <p:cNvPr id="3" name="Group 2"/>
          <p:cNvGrpSpPr/>
          <p:nvPr/>
        </p:nvGrpSpPr>
        <p:grpSpPr>
          <a:xfrm>
            <a:off x="345018" y="4659645"/>
            <a:ext cx="2690284" cy="2103620"/>
            <a:chOff x="409873" y="4179920"/>
            <a:chExt cx="3031829" cy="2418245"/>
          </a:xfrm>
        </p:grpSpPr>
        <p:pic>
          <p:nvPicPr>
            <p:cNvPr id="22" name="Picture 21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09873" y="4179920"/>
              <a:ext cx="3031829" cy="2418245"/>
            </a:xfrm>
            <a:prstGeom prst="rect">
              <a:avLst/>
            </a:prstGeom>
          </p:spPr>
        </p:pic>
        <p:sp>
          <p:nvSpPr>
            <p:cNvPr id="23" name="TextBox 22"/>
            <p:cNvSpPr txBox="1"/>
            <p:nvPr/>
          </p:nvSpPr>
          <p:spPr>
            <a:xfrm>
              <a:off x="1114177" y="5068321"/>
              <a:ext cx="2055588" cy="3891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/>
                <a:t>8M sulfur (16M e</a:t>
              </a:r>
              <a:r>
                <a:rPr lang="en-US" sz="1600" baseline="30000" dirty="0"/>
                <a:t>-</a:t>
              </a:r>
              <a:r>
                <a:rPr lang="en-US" sz="1600" dirty="0"/>
                <a:t>)</a:t>
              </a:r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1007746" y="1606462"/>
            <a:ext cx="402971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>
                <a:solidFill>
                  <a:srgbClr val="000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JCESR work on </a:t>
            </a:r>
            <a:r>
              <a:rPr lang="en-US" sz="1600" i="1" dirty="0" err="1">
                <a:solidFill>
                  <a:srgbClr val="000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nonAq</a:t>
            </a:r>
            <a:r>
              <a:rPr lang="en-US" sz="1600" i="1" dirty="0">
                <a:solidFill>
                  <a:srgbClr val="000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 laid groundwork </a:t>
            </a:r>
            <a:endParaRPr lang="en-US" sz="1600" i="1" dirty="0">
              <a:solidFill>
                <a:srgbClr val="00008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33015" y="3747132"/>
            <a:ext cx="2734311" cy="2053629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2207597" y="4411479"/>
            <a:ext cx="210646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>
                <a:solidFill>
                  <a:srgbClr val="000080"/>
                </a:solidFill>
              </a:rPr>
              <a:t>Catholyte</a:t>
            </a:r>
            <a:r>
              <a:rPr lang="en-US" sz="1600" dirty="0">
                <a:solidFill>
                  <a:srgbClr val="000080"/>
                </a:solidFill>
              </a:rPr>
              <a:t> Deep Cycling</a:t>
            </a:r>
          </a:p>
        </p:txBody>
      </p:sp>
    </p:spTree>
    <p:extLst>
      <p:ext uri="{BB962C8B-B14F-4D97-AF65-F5344CB8AC3E}">
        <p14:creationId xmlns:p14="http://schemas.microsoft.com/office/powerpoint/2010/main" val="3472465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3" grpId="0"/>
      <p:bldP spid="14" grpId="0"/>
      <p:bldP spid="15" grpId="0"/>
      <p:bldP spid="16" grpId="0"/>
      <p:bldP spid="18" grpId="0"/>
      <p:bldP spid="19" grpId="0" animBg="1"/>
      <p:bldP spid="2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15900" y="274638"/>
            <a:ext cx="8229600" cy="957532"/>
          </a:xfrm>
        </p:spPr>
        <p:txBody>
          <a:bodyPr>
            <a:normAutofit/>
          </a:bodyPr>
          <a:lstStyle/>
          <a:p>
            <a:r>
              <a:rPr lang="en-US" sz="2800" dirty="0"/>
              <a:t>Air-Breathing Aqueous Sulfur </a:t>
            </a:r>
            <a:r>
              <a:rPr lang="en-US" sz="2800"/>
              <a:t>Flow Directions </a:t>
            </a:r>
            <a:endParaRPr lang="en-US" sz="4000" dirty="0"/>
          </a:p>
        </p:txBody>
      </p:sp>
      <p:grpSp>
        <p:nvGrpSpPr>
          <p:cNvPr id="15" name="Group 14"/>
          <p:cNvGrpSpPr/>
          <p:nvPr/>
        </p:nvGrpSpPr>
        <p:grpSpPr>
          <a:xfrm>
            <a:off x="1566932" y="835643"/>
            <a:ext cx="6179215" cy="5466209"/>
            <a:chOff x="2083766" y="835643"/>
            <a:chExt cx="6179215" cy="5466209"/>
          </a:xfrm>
        </p:grpSpPr>
        <p:sp>
          <p:nvSpPr>
            <p:cNvPr id="14" name="Flowchart: Connector 13"/>
            <p:cNvSpPr>
              <a:spLocks noChangeAspect="1"/>
            </p:cNvSpPr>
            <p:nvPr/>
          </p:nvSpPr>
          <p:spPr>
            <a:xfrm>
              <a:off x="5034526" y="3074595"/>
              <a:ext cx="3200400" cy="3200400"/>
            </a:xfrm>
            <a:prstGeom prst="flowChartConnector">
              <a:avLst/>
            </a:prstGeom>
            <a:gradFill flip="none" rotWithShape="1">
              <a:gsLst>
                <a:gs pos="0">
                  <a:schemeClr val="accent2">
                    <a:lumMod val="5000"/>
                    <a:lumOff val="95000"/>
                  </a:schemeClr>
                </a:gs>
                <a:gs pos="74000">
                  <a:schemeClr val="accent2">
                    <a:lumMod val="45000"/>
                    <a:lumOff val="55000"/>
                  </a:schemeClr>
                </a:gs>
                <a:gs pos="83000">
                  <a:schemeClr val="accent2">
                    <a:lumMod val="45000"/>
                    <a:lumOff val="55000"/>
                  </a:schemeClr>
                </a:gs>
                <a:gs pos="100000">
                  <a:schemeClr val="accent2">
                    <a:lumMod val="30000"/>
                    <a:lumOff val="70000"/>
                  </a:schemeClr>
                </a:gs>
              </a:gsLst>
              <a:lin ang="5400000" scaled="1"/>
              <a:tileRect/>
            </a:gradFill>
            <a:ln>
              <a:solidFill>
                <a:schemeClr val="accent1">
                  <a:shade val="95000"/>
                  <a:satMod val="10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Flowchart: Connector 6"/>
            <p:cNvSpPr>
              <a:spLocks noChangeAspect="1"/>
            </p:cNvSpPr>
            <p:nvPr/>
          </p:nvSpPr>
          <p:spPr>
            <a:xfrm>
              <a:off x="2084879" y="3101452"/>
              <a:ext cx="3200400" cy="3200400"/>
            </a:xfrm>
            <a:prstGeom prst="flowChartConnector">
              <a:avLst/>
            </a:prstGeom>
            <a:gradFill flip="none" rotWithShape="1">
              <a:gsLst>
                <a:gs pos="0">
                  <a:schemeClr val="accent3">
                    <a:lumMod val="5000"/>
                    <a:lumOff val="95000"/>
                  </a:schemeClr>
                </a:gs>
                <a:gs pos="74000">
                  <a:schemeClr val="accent3">
                    <a:lumMod val="45000"/>
                    <a:lumOff val="55000"/>
                  </a:schemeClr>
                </a:gs>
                <a:gs pos="83000">
                  <a:schemeClr val="accent3">
                    <a:lumMod val="45000"/>
                    <a:lumOff val="55000"/>
                  </a:schemeClr>
                </a:gs>
                <a:gs pos="100000">
                  <a:schemeClr val="accent3">
                    <a:lumMod val="30000"/>
                    <a:lumOff val="70000"/>
                  </a:schemeClr>
                </a:gs>
              </a:gsLst>
              <a:lin ang="5400000" scaled="1"/>
              <a:tileRect/>
            </a:gradFill>
            <a:ln>
              <a:solidFill>
                <a:schemeClr val="accent1">
                  <a:shade val="95000"/>
                  <a:satMod val="10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" name="Flowchart: Connector 1"/>
            <p:cNvSpPr>
              <a:spLocks noChangeAspect="1"/>
            </p:cNvSpPr>
            <p:nvPr/>
          </p:nvSpPr>
          <p:spPr>
            <a:xfrm>
              <a:off x="2083766" y="835643"/>
              <a:ext cx="3200400" cy="3240380"/>
            </a:xfrm>
            <a:prstGeom prst="flowChartConnector">
              <a:avLst/>
            </a:prstGeom>
            <a:gradFill flip="none" rotWithShape="1">
              <a:gsLst>
                <a:gs pos="0">
                  <a:schemeClr val="accent5">
                    <a:lumMod val="5000"/>
                    <a:lumOff val="95000"/>
                    <a:alpha val="0"/>
                  </a:schemeClr>
                </a:gs>
                <a:gs pos="74000">
                  <a:schemeClr val="accent5">
                    <a:lumMod val="45000"/>
                    <a:lumOff val="55000"/>
                  </a:schemeClr>
                </a:gs>
                <a:gs pos="83000">
                  <a:schemeClr val="accent5">
                    <a:lumMod val="45000"/>
                    <a:lumOff val="55000"/>
                  </a:schemeClr>
                </a:gs>
                <a:gs pos="100000">
                  <a:schemeClr val="accent5">
                    <a:lumMod val="30000"/>
                    <a:lumOff val="70000"/>
                  </a:schemeClr>
                </a:gs>
              </a:gsLst>
              <a:lin ang="5400000" scaled="1"/>
              <a:tileRect/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Content Placeholder 4"/>
            <p:cNvSpPr txBox="1">
              <a:spLocks/>
            </p:cNvSpPr>
            <p:nvPr/>
          </p:nvSpPr>
          <p:spPr>
            <a:xfrm>
              <a:off x="2507070" y="1690682"/>
              <a:ext cx="2638648" cy="2023771"/>
            </a:xfrm>
            <a:prstGeom prst="rect">
              <a:avLst/>
            </a:prstGeom>
          </p:spPr>
          <p:txBody>
            <a:bodyPr vert="horz" lIns="0" tIns="0" rIns="0" bIns="0" rtlCol="0">
              <a:normAutofit/>
            </a:bodyPr>
            <a:lstStyle>
              <a:lvl1pPr marL="227013" indent="-227013" algn="l" defTabSz="457200" rtl="0" eaLnBrk="1" latinLnBrk="0" hangingPunct="1">
                <a:spcBef>
                  <a:spcPct val="20000"/>
                </a:spcBef>
                <a:buClr>
                  <a:srgbClr val="1D3C81"/>
                </a:buClr>
                <a:buSzPct val="100000"/>
                <a:buFont typeface="Wingdings" charset="2"/>
                <a:buChar char="§"/>
                <a:tabLst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27063" indent="-287338" algn="l" defTabSz="457200" rtl="0" eaLnBrk="1" latinLnBrk="0" hangingPunct="1">
                <a:spcBef>
                  <a:spcPct val="20000"/>
                </a:spcBef>
                <a:buClr>
                  <a:srgbClr val="1D3C81"/>
                </a:buClr>
                <a:buSzPct val="80000"/>
                <a:buFont typeface="Wingdings" charset="2"/>
                <a:buChar char="−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00100" indent="-227013" algn="l" defTabSz="457200" rtl="0" eaLnBrk="1" latinLnBrk="0" hangingPunct="1">
                <a:spcBef>
                  <a:spcPct val="20000"/>
                </a:spcBef>
                <a:buClr>
                  <a:srgbClr val="1D3C81"/>
                </a:buClr>
                <a:buFont typeface="Lucida Grande"/>
                <a:buChar char="●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73138" indent="-173038" algn="l" defTabSz="457200" rtl="0" eaLnBrk="1" latinLnBrk="0" hangingPunct="1">
                <a:spcBef>
                  <a:spcPct val="20000"/>
                </a:spcBef>
                <a:buClr>
                  <a:srgbClr val="1D3C81"/>
                </a:buClr>
                <a:buFont typeface="Arial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146175" indent="-173038" algn="l" defTabSz="457200" rtl="0" eaLnBrk="1" latinLnBrk="0" hangingPunct="1">
                <a:spcBef>
                  <a:spcPct val="20000"/>
                </a:spcBef>
                <a:buClr>
                  <a:srgbClr val="1D3C81"/>
                </a:buClr>
                <a:buFont typeface="Wingdings" charset="2"/>
                <a:buChar char="§"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dirty="0"/>
                <a:t>OER/ORR voltage hysteresis at cathode</a:t>
              </a:r>
            </a:p>
            <a:p>
              <a:pPr marL="721368" lvl="2" indent="-342884">
                <a:buFont typeface="Arial" panose="020B0604020202020204" pitchFamily="34" charset="0"/>
                <a:buChar char="•"/>
              </a:pPr>
              <a:r>
                <a:rPr lang="en-US" sz="1800" dirty="0"/>
                <a:t>Catalyst selection</a:t>
              </a:r>
            </a:p>
            <a:p>
              <a:pPr marL="721368" lvl="2" indent="-342884">
                <a:buFont typeface="Arial" panose="020B0604020202020204" pitchFamily="34" charset="0"/>
                <a:buChar char="•"/>
              </a:pPr>
              <a:r>
                <a:rPr lang="en-US" sz="1800" dirty="0"/>
                <a:t>Simultaneous gas and fluid flow</a:t>
              </a:r>
            </a:p>
          </p:txBody>
        </p:sp>
        <p:sp>
          <p:nvSpPr>
            <p:cNvPr id="10" name="Content Placeholder 4"/>
            <p:cNvSpPr txBox="1">
              <a:spLocks/>
            </p:cNvSpPr>
            <p:nvPr/>
          </p:nvSpPr>
          <p:spPr>
            <a:xfrm>
              <a:off x="5983891" y="4372193"/>
              <a:ext cx="2189640" cy="783325"/>
            </a:xfrm>
            <a:prstGeom prst="rect">
              <a:avLst/>
            </a:prstGeom>
          </p:spPr>
          <p:txBody>
            <a:bodyPr vert="horz" lIns="0" tIns="0" rIns="0" bIns="0" rtlCol="0">
              <a:noAutofit/>
            </a:bodyPr>
            <a:lstStyle>
              <a:lvl1pPr marL="227013" indent="-227013" algn="l" defTabSz="457200" rtl="0" eaLnBrk="1" latinLnBrk="0" hangingPunct="1">
                <a:spcBef>
                  <a:spcPct val="20000"/>
                </a:spcBef>
                <a:buClr>
                  <a:srgbClr val="1D3C81"/>
                </a:buClr>
                <a:buSzPct val="100000"/>
                <a:buFont typeface="Wingdings" charset="2"/>
                <a:buChar char="§"/>
                <a:tabLst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27063" indent="-287338" algn="l" defTabSz="457200" rtl="0" eaLnBrk="1" latinLnBrk="0" hangingPunct="1">
                <a:spcBef>
                  <a:spcPct val="20000"/>
                </a:spcBef>
                <a:buClr>
                  <a:srgbClr val="1D3C81"/>
                </a:buClr>
                <a:buSzPct val="80000"/>
                <a:buFont typeface="Wingdings" charset="2"/>
                <a:buChar char="−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00100" indent="-227013" algn="l" defTabSz="457200" rtl="0" eaLnBrk="1" latinLnBrk="0" hangingPunct="1">
                <a:spcBef>
                  <a:spcPct val="20000"/>
                </a:spcBef>
                <a:buClr>
                  <a:srgbClr val="1D3C81"/>
                </a:buClr>
                <a:buFont typeface="Lucida Grande"/>
                <a:buChar char="●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73138" indent="-173038" algn="l" defTabSz="457200" rtl="0" eaLnBrk="1" latinLnBrk="0" hangingPunct="1">
                <a:spcBef>
                  <a:spcPct val="20000"/>
                </a:spcBef>
                <a:buClr>
                  <a:srgbClr val="1D3C81"/>
                </a:buClr>
                <a:buFont typeface="Arial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146175" indent="-173038" algn="l" defTabSz="457200" rtl="0" eaLnBrk="1" latinLnBrk="0" hangingPunct="1">
                <a:spcBef>
                  <a:spcPct val="20000"/>
                </a:spcBef>
                <a:buClr>
                  <a:srgbClr val="1D3C81"/>
                </a:buClr>
                <a:buFont typeface="Wingdings" charset="2"/>
                <a:buChar char="§"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dirty="0"/>
                <a:t>Prototyping</a:t>
              </a:r>
            </a:p>
            <a:p>
              <a:pPr marL="0" indent="0">
                <a:buNone/>
              </a:pPr>
              <a:r>
                <a:rPr lang="en-US" dirty="0"/>
                <a:t>TE Modeling</a:t>
              </a:r>
            </a:p>
          </p:txBody>
        </p:sp>
        <p:sp>
          <p:nvSpPr>
            <p:cNvPr id="6" name="Flowchart: Connector 5"/>
            <p:cNvSpPr>
              <a:spLocks/>
            </p:cNvSpPr>
            <p:nvPr/>
          </p:nvSpPr>
          <p:spPr>
            <a:xfrm>
              <a:off x="5062581" y="835643"/>
              <a:ext cx="3200400" cy="3200400"/>
            </a:xfrm>
            <a:prstGeom prst="flowChartConnector">
              <a:avLst/>
            </a:prstGeom>
            <a:gradFill flip="none" rotWithShape="1">
              <a:gsLst>
                <a:gs pos="0">
                  <a:schemeClr val="accent6">
                    <a:lumMod val="5000"/>
                    <a:lumOff val="95000"/>
                  </a:schemeClr>
                </a:gs>
                <a:gs pos="74000">
                  <a:schemeClr val="accent6">
                    <a:lumMod val="45000"/>
                    <a:lumOff val="55000"/>
                  </a:schemeClr>
                </a:gs>
                <a:gs pos="83000">
                  <a:schemeClr val="accent6">
                    <a:lumMod val="45000"/>
                    <a:lumOff val="55000"/>
                  </a:schemeClr>
                </a:gs>
                <a:gs pos="100000">
                  <a:schemeClr val="accent6">
                    <a:lumMod val="30000"/>
                    <a:lumOff val="70000"/>
                  </a:schemeClr>
                </a:gs>
              </a:gsLst>
              <a:lin ang="5400000" scaled="1"/>
              <a:tileRect/>
            </a:gradFill>
            <a:ln>
              <a:solidFill>
                <a:schemeClr val="accent1">
                  <a:shade val="95000"/>
                  <a:satMod val="10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Content Placeholder 4"/>
            <p:cNvSpPr txBox="1">
              <a:spLocks/>
            </p:cNvSpPr>
            <p:nvPr/>
          </p:nvSpPr>
          <p:spPr>
            <a:xfrm>
              <a:off x="2395894" y="4305510"/>
              <a:ext cx="2922874" cy="1819477"/>
            </a:xfrm>
            <a:prstGeom prst="rect">
              <a:avLst/>
            </a:prstGeom>
          </p:spPr>
          <p:txBody>
            <a:bodyPr vert="horz" lIns="0" tIns="0" rIns="0" bIns="0" rtlCol="0">
              <a:normAutofit/>
            </a:bodyPr>
            <a:lstStyle>
              <a:lvl1pPr marL="227013" indent="-227013" algn="l" defTabSz="457200" rtl="0" eaLnBrk="1" latinLnBrk="0" hangingPunct="1">
                <a:spcBef>
                  <a:spcPct val="20000"/>
                </a:spcBef>
                <a:buClr>
                  <a:srgbClr val="1D3C81"/>
                </a:buClr>
                <a:buSzPct val="100000"/>
                <a:buFont typeface="Wingdings" charset="2"/>
                <a:buChar char="§"/>
                <a:tabLst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27063" indent="-287338" algn="l" defTabSz="457200" rtl="0" eaLnBrk="1" latinLnBrk="0" hangingPunct="1">
                <a:spcBef>
                  <a:spcPct val="20000"/>
                </a:spcBef>
                <a:buClr>
                  <a:srgbClr val="1D3C81"/>
                </a:buClr>
                <a:buSzPct val="80000"/>
                <a:buFont typeface="Wingdings" charset="2"/>
                <a:buChar char="−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00100" indent="-227013" algn="l" defTabSz="457200" rtl="0" eaLnBrk="1" latinLnBrk="0" hangingPunct="1">
                <a:spcBef>
                  <a:spcPct val="20000"/>
                </a:spcBef>
                <a:buClr>
                  <a:srgbClr val="1D3C81"/>
                </a:buClr>
                <a:buFont typeface="Lucida Grande"/>
                <a:buChar char="●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73138" indent="-173038" algn="l" defTabSz="457200" rtl="0" eaLnBrk="1" latinLnBrk="0" hangingPunct="1">
                <a:spcBef>
                  <a:spcPct val="20000"/>
                </a:spcBef>
                <a:buClr>
                  <a:srgbClr val="1D3C81"/>
                </a:buClr>
                <a:buFont typeface="Arial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146175" indent="-173038" algn="l" defTabSz="457200" rtl="0" eaLnBrk="1" latinLnBrk="0" hangingPunct="1">
                <a:spcBef>
                  <a:spcPct val="20000"/>
                </a:spcBef>
                <a:buClr>
                  <a:srgbClr val="1D3C81"/>
                </a:buClr>
                <a:buFont typeface="Wingdings" charset="2"/>
                <a:buChar char="§"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Font typeface="Wingdings" charset="2"/>
                <a:buNone/>
              </a:pPr>
              <a:r>
                <a:rPr lang="en-US" dirty="0"/>
                <a:t>Aqueous polysulfide solubility and speciation</a:t>
              </a:r>
            </a:p>
            <a:p>
              <a:pPr marL="721368" lvl="2" indent="-342884">
                <a:buFont typeface="Arial" panose="020B0604020202020204" pitchFamily="34" charset="0"/>
                <a:buChar char="•"/>
              </a:pPr>
              <a:r>
                <a:rPr lang="en-US" sz="1800" dirty="0"/>
                <a:t>From 8M S today to &gt;20M S</a:t>
              </a:r>
            </a:p>
          </p:txBody>
        </p:sp>
        <p:sp>
          <p:nvSpPr>
            <p:cNvPr id="13" name="Content Placeholder 4"/>
            <p:cNvSpPr txBox="1">
              <a:spLocks/>
            </p:cNvSpPr>
            <p:nvPr/>
          </p:nvSpPr>
          <p:spPr>
            <a:xfrm>
              <a:off x="5452465" y="1474693"/>
              <a:ext cx="2495531" cy="2179744"/>
            </a:xfrm>
            <a:prstGeom prst="rect">
              <a:avLst/>
            </a:prstGeom>
          </p:spPr>
          <p:txBody>
            <a:bodyPr vert="horz" lIns="0" tIns="0" rIns="0" bIns="0" rtlCol="0">
              <a:normAutofit fontScale="92500" lnSpcReduction="10000"/>
            </a:bodyPr>
            <a:lstStyle>
              <a:lvl1pPr marL="227013" indent="-227013" algn="l" defTabSz="457200" rtl="0" eaLnBrk="1" latinLnBrk="0" hangingPunct="1">
                <a:spcBef>
                  <a:spcPct val="20000"/>
                </a:spcBef>
                <a:buClr>
                  <a:srgbClr val="1D3C81"/>
                </a:buClr>
                <a:buSzPct val="100000"/>
                <a:buFont typeface="Wingdings" charset="2"/>
                <a:buChar char="§"/>
                <a:tabLst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27063" indent="-287338" algn="l" defTabSz="457200" rtl="0" eaLnBrk="1" latinLnBrk="0" hangingPunct="1">
                <a:spcBef>
                  <a:spcPct val="20000"/>
                </a:spcBef>
                <a:buClr>
                  <a:srgbClr val="1D3C81"/>
                </a:buClr>
                <a:buSzPct val="80000"/>
                <a:buFont typeface="Wingdings" charset="2"/>
                <a:buChar char="−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00100" indent="-227013" algn="l" defTabSz="457200" rtl="0" eaLnBrk="1" latinLnBrk="0" hangingPunct="1">
                <a:spcBef>
                  <a:spcPct val="20000"/>
                </a:spcBef>
                <a:buClr>
                  <a:srgbClr val="1D3C81"/>
                </a:buClr>
                <a:buFont typeface="Lucida Grande"/>
                <a:buChar char="●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73138" indent="-173038" algn="l" defTabSz="457200" rtl="0" eaLnBrk="1" latinLnBrk="0" hangingPunct="1">
                <a:spcBef>
                  <a:spcPct val="20000"/>
                </a:spcBef>
                <a:buClr>
                  <a:srgbClr val="1D3C81"/>
                </a:buClr>
                <a:buFont typeface="Arial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146175" indent="-173038" algn="l" defTabSz="457200" rtl="0" eaLnBrk="1" latinLnBrk="0" hangingPunct="1">
                <a:spcBef>
                  <a:spcPct val="20000"/>
                </a:spcBef>
                <a:buClr>
                  <a:srgbClr val="1D3C81"/>
                </a:buClr>
                <a:buFont typeface="Wingdings" charset="2"/>
                <a:buChar char="§"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dirty="0"/>
                <a:t>Stable, low-cost</a:t>
              </a:r>
            </a:p>
            <a:p>
              <a:pPr marL="0" indent="0">
                <a:buNone/>
              </a:pPr>
              <a:r>
                <a:rPr lang="en-US" dirty="0"/>
                <a:t> membranes</a:t>
              </a:r>
            </a:p>
            <a:p>
              <a:pPr marL="721368" lvl="2" indent="-342884">
                <a:buFont typeface="Arial" panose="020B0604020202020204" pitchFamily="34" charset="0"/>
                <a:buChar char="•"/>
              </a:pPr>
              <a:r>
                <a:rPr lang="en-US" sz="1800" dirty="0"/>
                <a:t>Ceramic membrane to separate pH</a:t>
              </a:r>
            </a:p>
            <a:p>
              <a:pPr marL="721368" lvl="2" indent="-342884">
                <a:buFont typeface="Arial" panose="020B0604020202020204" pitchFamily="34" charset="0"/>
                <a:buChar char="•"/>
              </a:pPr>
              <a:r>
                <a:rPr lang="en-US" sz="1800" dirty="0"/>
                <a:t>Polymer membranes for alkaline/alkaline cells</a:t>
              </a:r>
            </a:p>
          </p:txBody>
        </p:sp>
      </p:grpSp>
      <p:pic>
        <p:nvPicPr>
          <p:cNvPr id="16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870" y="5341331"/>
            <a:ext cx="793305" cy="9605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3726" y="2778070"/>
            <a:ext cx="739842" cy="988794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607"/>
          <a:stretch/>
        </p:blipFill>
        <p:spPr>
          <a:xfrm>
            <a:off x="7123041" y="4036043"/>
            <a:ext cx="792769" cy="974215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8356" y="1998526"/>
            <a:ext cx="849734" cy="1065254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623" y="4173812"/>
            <a:ext cx="758242" cy="1098372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9426" y="1604196"/>
            <a:ext cx="758242" cy="1098372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21942" y="499493"/>
            <a:ext cx="819780" cy="1027703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976" y="967029"/>
            <a:ext cx="739842" cy="988794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607"/>
          <a:stretch/>
        </p:blipFill>
        <p:spPr>
          <a:xfrm>
            <a:off x="1520443" y="2921023"/>
            <a:ext cx="792769" cy="974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894329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1" y="6067019"/>
            <a:ext cx="9144000" cy="79098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7" name="Group 16"/>
          <p:cNvGrpSpPr/>
          <p:nvPr/>
        </p:nvGrpSpPr>
        <p:grpSpPr>
          <a:xfrm>
            <a:off x="47804" y="1870978"/>
            <a:ext cx="5082996" cy="2922640"/>
            <a:chOff x="2109687" y="2080330"/>
            <a:chExt cx="6973517" cy="3368085"/>
          </a:xfrm>
        </p:grpSpPr>
        <p:grpSp>
          <p:nvGrpSpPr>
            <p:cNvPr id="3" name="Group 2"/>
            <p:cNvGrpSpPr/>
            <p:nvPr/>
          </p:nvGrpSpPr>
          <p:grpSpPr>
            <a:xfrm>
              <a:off x="2186480" y="2117343"/>
              <a:ext cx="6790866" cy="3185926"/>
              <a:chOff x="288156" y="2663009"/>
              <a:chExt cx="8779458" cy="4118872"/>
            </a:xfrm>
          </p:grpSpPr>
          <p:pic>
            <p:nvPicPr>
              <p:cNvPr id="11" name="Picture 10" descr="Screen Shot 2016-04-18 at 9.15.56 AM.png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8156" y="5748609"/>
                <a:ext cx="8737091" cy="1033272"/>
              </a:xfrm>
              <a:prstGeom prst="rect">
                <a:avLst/>
              </a:prstGeom>
            </p:spPr>
          </p:pic>
          <p:pic>
            <p:nvPicPr>
              <p:cNvPr id="10" name="Picture 9" descr="Screen Shot 2016-04-18 at 9.15.29 AM.png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80814" y="2663009"/>
                <a:ext cx="8686800" cy="3286155"/>
              </a:xfrm>
              <a:prstGeom prst="rect">
                <a:avLst/>
              </a:prstGeom>
            </p:spPr>
          </p:pic>
        </p:grpSp>
        <p:sp>
          <p:nvSpPr>
            <p:cNvPr id="7" name="Rectangle 6"/>
            <p:cNvSpPr/>
            <p:nvPr/>
          </p:nvSpPr>
          <p:spPr>
            <a:xfrm>
              <a:off x="2109687" y="2080330"/>
              <a:ext cx="6973517" cy="3368085"/>
            </a:xfrm>
            <a:prstGeom prst="rect">
              <a:avLst/>
            </a:prstGeom>
            <a:noFill/>
            <a:ln w="635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4637"/>
            <a:ext cx="4940300" cy="1487487"/>
          </a:xfrm>
        </p:spPr>
        <p:txBody>
          <a:bodyPr>
            <a:normAutofit/>
          </a:bodyPr>
          <a:lstStyle/>
          <a:p>
            <a:r>
              <a:rPr lang="en-US" sz="2800" dirty="0"/>
              <a:t>In 2014, JCESR Introduced the Concept of Macromolecular-based Redox Electrolytes . . .</a:t>
            </a:r>
          </a:p>
        </p:txBody>
      </p:sp>
      <p:grpSp>
        <p:nvGrpSpPr>
          <p:cNvPr id="15" name="Group 14"/>
          <p:cNvGrpSpPr/>
          <p:nvPr/>
        </p:nvGrpSpPr>
        <p:grpSpPr>
          <a:xfrm>
            <a:off x="5101893" y="404776"/>
            <a:ext cx="3758846" cy="4832104"/>
            <a:chOff x="5165393" y="950876"/>
            <a:chExt cx="3758846" cy="4832104"/>
          </a:xfrm>
        </p:grpSpPr>
        <p:pic>
          <p:nvPicPr>
            <p:cNvPr id="21" name="Picture 20" descr="Moor 20160419-07.png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426341" y="950876"/>
              <a:ext cx="3497898" cy="3693063"/>
            </a:xfrm>
            <a:prstGeom prst="rect">
              <a:avLst/>
            </a:prstGeom>
          </p:spPr>
        </p:pic>
        <p:sp>
          <p:nvSpPr>
            <p:cNvPr id="22" name="TextBox 21"/>
            <p:cNvSpPr txBox="1"/>
            <p:nvPr/>
          </p:nvSpPr>
          <p:spPr>
            <a:xfrm rot="16200000">
              <a:off x="4377210" y="2693606"/>
              <a:ext cx="1885572" cy="30920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Electrode Particle Size</a:t>
              </a: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6138540" y="1507487"/>
              <a:ext cx="797433" cy="41466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/>
            <p:cNvSpPr/>
            <p:nvPr/>
          </p:nvSpPr>
          <p:spPr>
            <a:xfrm>
              <a:off x="6138540" y="3693042"/>
              <a:ext cx="1860677" cy="41466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24"/>
            <p:cNvSpPr/>
            <p:nvPr/>
          </p:nvSpPr>
          <p:spPr>
            <a:xfrm>
              <a:off x="6133224" y="4280075"/>
              <a:ext cx="2472042" cy="41466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6145591" y="1269682"/>
              <a:ext cx="913986" cy="9848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RAC</a:t>
              </a:r>
            </a:p>
            <a:p>
              <a:pPr algn="ctr"/>
              <a:r>
                <a:rPr lang="en-US" sz="1200" dirty="0"/>
                <a:t>10</a:t>
              </a:r>
              <a:r>
                <a:rPr lang="en-US" sz="1200" baseline="30000" dirty="0"/>
                <a:t>5</a:t>
              </a:r>
              <a:r>
                <a:rPr lang="en-US" sz="1200" dirty="0"/>
                <a:t>-10</a:t>
              </a:r>
              <a:r>
                <a:rPr lang="en-US" sz="1200" baseline="30000" dirty="0"/>
                <a:t>9</a:t>
              </a:r>
              <a:r>
                <a:rPr lang="en-US" sz="1200" dirty="0"/>
                <a:t> redox units</a:t>
              </a:r>
            </a:p>
            <a:p>
              <a:pPr algn="ctr"/>
              <a:r>
                <a:rPr lang="en-US" sz="1600" dirty="0"/>
                <a:t>Colloid</a:t>
              </a:r>
            </a:p>
          </p:txBody>
        </p:sp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6146465" y="4633680"/>
              <a:ext cx="493460" cy="380253"/>
            </a:xfrm>
            <a:prstGeom prst="rect">
              <a:avLst/>
            </a:prstGeom>
          </p:spPr>
        </p:pic>
        <p:grpSp>
          <p:nvGrpSpPr>
            <p:cNvPr id="28" name="Group 27"/>
            <p:cNvGrpSpPr>
              <a:grpSpLocks noChangeAspect="1"/>
            </p:cNvGrpSpPr>
            <p:nvPr/>
          </p:nvGrpSpPr>
          <p:grpSpPr>
            <a:xfrm rot="3453117">
              <a:off x="6630260" y="4106149"/>
              <a:ext cx="715073" cy="961122"/>
              <a:chOff x="2213798" y="3560978"/>
              <a:chExt cx="2054713" cy="2761715"/>
            </a:xfrm>
          </p:grpSpPr>
          <p:pic>
            <p:nvPicPr>
              <p:cNvPr id="33" name="Picture 32"/>
              <p:cNvPicPr>
                <a:picLocks noChangeAspect="1"/>
              </p:cNvPicPr>
              <p:nvPr/>
            </p:nvPicPr>
            <p:blipFill>
              <a:blip r:embed="rId5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2715878" y="4841795"/>
                <a:ext cx="1552633" cy="1196444"/>
              </a:xfrm>
              <a:prstGeom prst="rect">
                <a:avLst/>
              </a:prstGeom>
            </p:spPr>
          </p:pic>
          <p:pic>
            <p:nvPicPr>
              <p:cNvPr id="34" name="Picture 33"/>
              <p:cNvPicPr>
                <a:picLocks noChangeAspect="1"/>
              </p:cNvPicPr>
              <p:nvPr/>
            </p:nvPicPr>
            <p:blipFill rotWithShape="1">
              <a:blip r:embed="rId5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 t="37319"/>
              <a:stretch/>
            </p:blipFill>
            <p:spPr>
              <a:xfrm rot="7203021">
                <a:off x="1812451" y="5171407"/>
                <a:ext cx="1552633" cy="749940"/>
              </a:xfrm>
              <a:prstGeom prst="rect">
                <a:avLst/>
              </a:prstGeom>
            </p:spPr>
          </p:pic>
          <p:pic>
            <p:nvPicPr>
              <p:cNvPr id="35" name="Picture 34"/>
              <p:cNvPicPr>
                <a:picLocks noChangeAspect="1"/>
              </p:cNvPicPr>
              <p:nvPr/>
            </p:nvPicPr>
            <p:blipFill rotWithShape="1">
              <a:blip r:embed="rId5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 t="37319"/>
              <a:stretch/>
            </p:blipFill>
            <p:spPr>
              <a:xfrm rot="14407406">
                <a:off x="2228203" y="3962325"/>
                <a:ext cx="1552634" cy="749939"/>
              </a:xfrm>
              <a:prstGeom prst="rect">
                <a:avLst/>
              </a:prstGeom>
            </p:spPr>
          </p:pic>
        </p:grpSp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425865" y="3331257"/>
              <a:ext cx="763878" cy="776450"/>
            </a:xfrm>
            <a:prstGeom prst="rect">
              <a:avLst/>
            </a:prstGeom>
          </p:spPr>
        </p:pic>
        <p:sp>
          <p:nvSpPr>
            <p:cNvPr id="30" name="TextBox 29"/>
            <p:cNvSpPr txBox="1"/>
            <p:nvPr/>
          </p:nvSpPr>
          <p:spPr>
            <a:xfrm>
              <a:off x="7249974" y="3193374"/>
              <a:ext cx="931466" cy="9848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RAP</a:t>
              </a:r>
            </a:p>
            <a:p>
              <a:pPr algn="ctr"/>
              <a:r>
                <a:rPr lang="en-US" sz="1200" dirty="0"/>
                <a:t>10 -1000 redox unit</a:t>
              </a:r>
            </a:p>
            <a:p>
              <a:pPr algn="ctr"/>
              <a:r>
                <a:rPr lang="en-US" sz="1600" dirty="0"/>
                <a:t>Polymer</a:t>
              </a: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6881630" y="4150020"/>
              <a:ext cx="1153620" cy="9848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RAO</a:t>
              </a:r>
            </a:p>
            <a:p>
              <a:pPr algn="ctr"/>
              <a:r>
                <a:rPr lang="en-US" sz="1200" dirty="0"/>
                <a:t>2 -10 </a:t>
              </a:r>
            </a:p>
            <a:p>
              <a:pPr algn="ctr"/>
              <a:r>
                <a:rPr lang="en-US" sz="1200" dirty="0"/>
                <a:t>redox units</a:t>
              </a:r>
            </a:p>
            <a:p>
              <a:pPr algn="ctr"/>
              <a:r>
                <a:rPr lang="en-US" sz="1600" dirty="0"/>
                <a:t>Oligomer</a:t>
              </a: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5997257" y="4982761"/>
              <a:ext cx="1049955" cy="8002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RAM</a:t>
              </a:r>
            </a:p>
            <a:p>
              <a:pPr algn="ctr"/>
              <a:r>
                <a:rPr lang="en-US" sz="1200" dirty="0"/>
                <a:t>1 redox unit</a:t>
              </a:r>
            </a:p>
            <a:p>
              <a:pPr algn="ctr"/>
              <a:r>
                <a:rPr lang="en-US" sz="1600" dirty="0"/>
                <a:t>Molecule</a:t>
              </a:r>
            </a:p>
          </p:txBody>
        </p:sp>
      </p:grpSp>
      <p:sp>
        <p:nvSpPr>
          <p:cNvPr id="36" name="TextBox 35"/>
          <p:cNvSpPr txBox="1"/>
          <p:nvPr/>
        </p:nvSpPr>
        <p:spPr>
          <a:xfrm>
            <a:off x="7313577" y="4524393"/>
            <a:ext cx="1766923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>
                <a:solidFill>
                  <a:srgbClr val="000080"/>
                </a:solidFill>
              </a:rPr>
              <a:t>Advantages</a:t>
            </a:r>
          </a:p>
          <a:p>
            <a:r>
              <a:rPr lang="en-US" dirty="0">
                <a:solidFill>
                  <a:srgbClr val="000080"/>
                </a:solidFill>
              </a:rPr>
              <a:t> Inexpensive</a:t>
            </a:r>
          </a:p>
          <a:p>
            <a:r>
              <a:rPr lang="en-US" dirty="0">
                <a:solidFill>
                  <a:srgbClr val="000080"/>
                </a:solidFill>
              </a:rPr>
              <a:t> Recyclable</a:t>
            </a:r>
          </a:p>
          <a:p>
            <a:r>
              <a:rPr lang="en-US" dirty="0">
                <a:solidFill>
                  <a:srgbClr val="000080"/>
                </a:solidFill>
              </a:rPr>
              <a:t> Design for</a:t>
            </a:r>
          </a:p>
          <a:p>
            <a:r>
              <a:rPr lang="en-US" sz="1600" dirty="0">
                <a:solidFill>
                  <a:srgbClr val="000080"/>
                </a:solidFill>
              </a:rPr>
              <a:t>  • Solubility</a:t>
            </a:r>
          </a:p>
          <a:p>
            <a:r>
              <a:rPr lang="en-US" sz="1600" dirty="0">
                <a:solidFill>
                  <a:srgbClr val="000080"/>
                </a:solidFill>
              </a:rPr>
              <a:t>  • Stability</a:t>
            </a:r>
          </a:p>
          <a:p>
            <a:r>
              <a:rPr lang="en-US" sz="1600" dirty="0">
                <a:solidFill>
                  <a:srgbClr val="000080"/>
                </a:solidFill>
              </a:rPr>
              <a:t>  • Activity</a:t>
            </a:r>
          </a:p>
          <a:p>
            <a:r>
              <a:rPr lang="en-US" sz="1600" dirty="0">
                <a:solidFill>
                  <a:srgbClr val="000080"/>
                </a:solidFill>
              </a:rPr>
              <a:t>  • Size selectivity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91559" y="4515178"/>
            <a:ext cx="4898581" cy="1831271"/>
          </a:xfrm>
          <a:prstGeom prst="rect">
            <a:avLst/>
          </a:prstGeom>
          <a:solidFill>
            <a:schemeClr val="bg1"/>
          </a:solidFill>
          <a:ln>
            <a:solidFill>
              <a:schemeClr val="bg2">
                <a:lumMod val="25000"/>
              </a:schemeClr>
            </a:solidFill>
          </a:ln>
          <a:effectLst>
            <a:outerShdw blurRad="50800" dist="38100" dir="11340000" algn="tl" rotWithShape="0">
              <a:srgbClr val="000000">
                <a:alpha val="43000"/>
              </a:srgbClr>
            </a:outerShdw>
          </a:effectLst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1400" i="1" dirty="0">
                <a:solidFill>
                  <a:srgbClr val="000080"/>
                </a:solidFill>
              </a:rPr>
              <a:t>. . . and the field gains momentum as others follow our lead . . . </a:t>
            </a:r>
          </a:p>
          <a:p>
            <a:pPr>
              <a:spcAft>
                <a:spcPts val="600"/>
              </a:spcAft>
            </a:pPr>
            <a:r>
              <a:rPr lang="en-US" sz="1200" dirty="0"/>
              <a:t>Synthesis and characterization of TEMPO- and </a:t>
            </a:r>
            <a:r>
              <a:rPr lang="en-US" sz="1200" dirty="0" err="1"/>
              <a:t>viologen</a:t>
            </a:r>
            <a:r>
              <a:rPr lang="en-US" sz="1200" dirty="0"/>
              <a:t>-polymers for water-based redox-flow batteries, </a:t>
            </a:r>
            <a:r>
              <a:rPr lang="pl-PL" sz="1200" i="1" dirty="0" err="1"/>
              <a:t>Polym</a:t>
            </a:r>
            <a:r>
              <a:rPr lang="pl-PL" sz="1200" i="1" dirty="0"/>
              <a:t>. Chem</a:t>
            </a:r>
            <a:r>
              <a:rPr lang="pl-PL" sz="1200" b="1" i="1" dirty="0"/>
              <a:t>.</a:t>
            </a:r>
            <a:r>
              <a:rPr lang="pl-PL" sz="1200" dirty="0"/>
              <a:t>, </a:t>
            </a:r>
            <a:r>
              <a:rPr lang="pl-PL" sz="1200" i="1" dirty="0"/>
              <a:t>6</a:t>
            </a:r>
            <a:r>
              <a:rPr lang="pl-PL" sz="1200" dirty="0"/>
              <a:t>, 7801-7811 (</a:t>
            </a:r>
            <a:r>
              <a:rPr lang="pl-PL" sz="1200" b="1" dirty="0"/>
              <a:t>2015</a:t>
            </a:r>
            <a:r>
              <a:rPr lang="pl-PL" sz="1200" dirty="0"/>
              <a:t>)</a:t>
            </a:r>
          </a:p>
          <a:p>
            <a:pPr>
              <a:spcAft>
                <a:spcPts val="600"/>
              </a:spcAft>
            </a:pPr>
            <a:r>
              <a:rPr lang="pl-PL" sz="1200" dirty="0" err="1"/>
              <a:t>Poly</a:t>
            </a:r>
            <a:r>
              <a:rPr lang="pl-PL" sz="1200" dirty="0"/>
              <a:t>(TEMPO)/</a:t>
            </a:r>
            <a:r>
              <a:rPr lang="pl-PL" sz="1200" dirty="0" err="1"/>
              <a:t>Zinc</a:t>
            </a:r>
            <a:r>
              <a:rPr lang="pl-PL" sz="1200" dirty="0"/>
              <a:t> </a:t>
            </a:r>
            <a:r>
              <a:rPr lang="pl-PL" sz="1200" dirty="0" err="1"/>
              <a:t>Hybrid-Flow</a:t>
            </a:r>
            <a:r>
              <a:rPr lang="pl-PL" sz="1200" dirty="0"/>
              <a:t> Battery: A </a:t>
            </a:r>
            <a:r>
              <a:rPr lang="pl-PL" sz="1200" dirty="0" err="1"/>
              <a:t>Novel</a:t>
            </a:r>
            <a:r>
              <a:rPr lang="pl-PL" sz="1200" dirty="0"/>
              <a:t>, Green, High </a:t>
            </a:r>
            <a:r>
              <a:rPr lang="pl-PL" sz="1200" dirty="0" err="1"/>
              <a:t>Voltage</a:t>
            </a:r>
            <a:r>
              <a:rPr lang="pl-PL" sz="1200" dirty="0"/>
              <a:t>, and </a:t>
            </a:r>
            <a:r>
              <a:rPr lang="pl-PL" sz="1200" dirty="0" err="1"/>
              <a:t>Safe</a:t>
            </a:r>
            <a:r>
              <a:rPr lang="pl-PL" sz="1200" dirty="0"/>
              <a:t> </a:t>
            </a:r>
            <a:r>
              <a:rPr lang="pl-PL" sz="1200" dirty="0" err="1"/>
              <a:t>Energy</a:t>
            </a:r>
            <a:r>
              <a:rPr lang="pl-PL" sz="1200" dirty="0"/>
              <a:t> Storage System, </a:t>
            </a:r>
            <a:r>
              <a:rPr lang="is-IS" sz="1200" i="1" dirty="0"/>
              <a:t>Adv. Mater. 28</a:t>
            </a:r>
            <a:r>
              <a:rPr lang="is-IS" sz="1200" dirty="0"/>
              <a:t>, 2238–2243 (</a:t>
            </a:r>
            <a:r>
              <a:rPr lang="is-IS" sz="1200" b="1" dirty="0"/>
              <a:t>2016</a:t>
            </a:r>
            <a:r>
              <a:rPr lang="is-IS" sz="1200" dirty="0"/>
              <a:t>)</a:t>
            </a:r>
          </a:p>
          <a:p>
            <a:pPr>
              <a:spcAft>
                <a:spcPts val="600"/>
              </a:spcAft>
            </a:pPr>
            <a:r>
              <a:rPr lang="en-US" sz="1200" dirty="0"/>
              <a:t>Poly(boron-</a:t>
            </a:r>
            <a:r>
              <a:rPr lang="en-US" sz="1200" dirty="0" err="1"/>
              <a:t>dipyrromethene</a:t>
            </a:r>
            <a:r>
              <a:rPr lang="en-US" sz="1200" dirty="0"/>
              <a:t>)—A Redox-Active Polymer Class for Polymer Redox-Flow Batteries, </a:t>
            </a:r>
            <a:r>
              <a:rPr lang="en-US" sz="1200" i="1" dirty="0"/>
              <a:t>Chem. Mater.</a:t>
            </a:r>
            <a:r>
              <a:rPr lang="en-US" sz="1200" dirty="0"/>
              <a:t>, Article ASAP Publication Date (Web): May 6, 2016</a:t>
            </a:r>
            <a:endParaRPr lang="pl-PL" sz="1200" dirty="0"/>
          </a:p>
        </p:txBody>
      </p:sp>
      <p:grpSp>
        <p:nvGrpSpPr>
          <p:cNvPr id="14" name="Group 13"/>
          <p:cNvGrpSpPr/>
          <p:nvPr/>
        </p:nvGrpSpPr>
        <p:grpSpPr>
          <a:xfrm>
            <a:off x="4024729" y="5022836"/>
            <a:ext cx="2504890" cy="1794341"/>
            <a:chOff x="5127625" y="194978"/>
            <a:chExt cx="3397250" cy="2472022"/>
          </a:xfrm>
        </p:grpSpPr>
        <p:sp>
          <p:nvSpPr>
            <p:cNvPr id="12" name="Oval 11"/>
            <p:cNvSpPr/>
            <p:nvPr/>
          </p:nvSpPr>
          <p:spPr>
            <a:xfrm>
              <a:off x="5127625" y="194978"/>
              <a:ext cx="3397250" cy="2472022"/>
            </a:xfrm>
            <a:prstGeom prst="ellipse">
              <a:avLst/>
            </a:prstGeom>
            <a:solidFill>
              <a:schemeClr val="bg1"/>
            </a:solidFill>
            <a:ln w="19050" cmpd="sng">
              <a:noFill/>
            </a:ln>
            <a:effectLst>
              <a:outerShdw blurRad="53975" dist="63500" dir="2700000" algn="tl" rotWithShape="0">
                <a:srgbClr val="000000">
                  <a:alpha val="47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9" name="Picture 8" descr="ja-2014-08482e_0006.gif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83250" y="385762"/>
              <a:ext cx="2270125" cy="1984090"/>
            </a:xfrm>
            <a:prstGeom prst="rect">
              <a:avLst/>
            </a:prstGeom>
          </p:spPr>
        </p:pic>
        <p:sp>
          <p:nvSpPr>
            <p:cNvPr id="16" name="Oval 15"/>
            <p:cNvSpPr/>
            <p:nvPr/>
          </p:nvSpPr>
          <p:spPr>
            <a:xfrm>
              <a:off x="5127625" y="194978"/>
              <a:ext cx="3397250" cy="2472022"/>
            </a:xfrm>
            <a:prstGeom prst="ellipse">
              <a:avLst/>
            </a:prstGeom>
            <a:noFill/>
            <a:ln w="1905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7151108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3133" y="832721"/>
            <a:ext cx="4277733" cy="3294779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361238" y="3312543"/>
            <a:ext cx="4200488" cy="2829465"/>
            <a:chOff x="361238" y="3312543"/>
            <a:chExt cx="4200488" cy="2829465"/>
          </a:xfrm>
        </p:grpSpPr>
        <p:cxnSp>
          <p:nvCxnSpPr>
            <p:cNvPr id="27" name="Straight Connector 26"/>
            <p:cNvCxnSpPr/>
            <p:nvPr/>
          </p:nvCxnSpPr>
          <p:spPr>
            <a:xfrm flipV="1">
              <a:off x="2579298" y="3312543"/>
              <a:ext cx="1293962" cy="888521"/>
            </a:xfrm>
            <a:prstGeom prst="line">
              <a:avLst/>
            </a:prstGeom>
            <a:ln w="38100">
              <a:solidFill>
                <a:schemeClr val="accent2">
                  <a:lumMod val="7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 flipH="1" flipV="1">
              <a:off x="4019909" y="3329796"/>
              <a:ext cx="526213" cy="905775"/>
            </a:xfrm>
            <a:prstGeom prst="line">
              <a:avLst/>
            </a:prstGeom>
            <a:ln w="38100">
              <a:solidFill>
                <a:schemeClr val="accent2">
                  <a:lumMod val="7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41" name="Picture 40"/>
            <p:cNvPicPr>
              <a:picLocks noChangeAspect="1"/>
            </p:cNvPicPr>
            <p:nvPr/>
          </p:nvPicPr>
          <p:blipFill rotWithShape="1">
            <a:blip r:embed="rId4"/>
            <a:srcRect t="13927" r="5847"/>
            <a:stretch/>
          </p:blipFill>
          <p:spPr>
            <a:xfrm>
              <a:off x="1530707" y="4399220"/>
              <a:ext cx="2896655" cy="1406783"/>
            </a:xfrm>
            <a:prstGeom prst="rect">
              <a:avLst/>
            </a:prstGeom>
          </p:spPr>
        </p:pic>
        <p:sp>
          <p:nvSpPr>
            <p:cNvPr id="58" name="Rectangle 57"/>
            <p:cNvSpPr/>
            <p:nvPr/>
          </p:nvSpPr>
          <p:spPr>
            <a:xfrm>
              <a:off x="361238" y="4218318"/>
              <a:ext cx="4200488" cy="1923690"/>
            </a:xfrm>
            <a:prstGeom prst="rect">
              <a:avLst/>
            </a:prstGeom>
            <a:noFill/>
            <a:ln w="38100">
              <a:solidFill>
                <a:srgbClr val="953735"/>
              </a:solidFill>
              <a:prstDash val="dash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Title 1"/>
            <p:cNvSpPr txBox="1">
              <a:spLocks/>
            </p:cNvSpPr>
            <p:nvPr/>
          </p:nvSpPr>
          <p:spPr>
            <a:xfrm>
              <a:off x="525405" y="4524487"/>
              <a:ext cx="3694076" cy="306301"/>
            </a:xfrm>
            <a:prstGeom prst="rect">
              <a:avLst/>
            </a:prstGeom>
          </p:spPr>
          <p:txBody>
            <a:bodyPr vert="horz" lIns="0" tIns="0" rIns="0" bIns="0" rtlCol="0" anchor="t" anchorCtr="0">
              <a:noAutofit/>
            </a:bodyPr>
            <a:lstStyle>
              <a:lvl1pPr algn="l" defTabSz="457200" rtl="0" eaLnBrk="1" latinLnBrk="0" hangingPunct="1">
                <a:spcBef>
                  <a:spcPct val="0"/>
                </a:spcBef>
                <a:buNone/>
                <a:defRPr sz="3200" kern="1200">
                  <a:solidFill>
                    <a:srgbClr val="1D3C8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1800" b="1" dirty="0"/>
                <a:t>Solvent </a:t>
              </a:r>
            </a:p>
            <a:p>
              <a:r>
                <a:rPr lang="en-US" sz="1800" b="1" dirty="0"/>
                <a:t>And </a:t>
              </a:r>
            </a:p>
            <a:p>
              <a:r>
                <a:rPr lang="en-US" sz="1800" b="1" dirty="0"/>
                <a:t>Electrolyte </a:t>
              </a:r>
            </a:p>
            <a:p>
              <a:r>
                <a:rPr lang="en-US" sz="1800" b="1" dirty="0"/>
                <a:t>Dynamics</a:t>
              </a: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298847" y="879894"/>
            <a:ext cx="2961938" cy="2923423"/>
            <a:chOff x="298847" y="879894"/>
            <a:chExt cx="2961938" cy="2923423"/>
          </a:xfrm>
        </p:grpSpPr>
        <p:cxnSp>
          <p:nvCxnSpPr>
            <p:cNvPr id="29" name="Straight Connector 28"/>
            <p:cNvCxnSpPr/>
            <p:nvPr/>
          </p:nvCxnSpPr>
          <p:spPr>
            <a:xfrm flipH="1" flipV="1">
              <a:off x="2398143" y="879894"/>
              <a:ext cx="845389" cy="1276710"/>
            </a:xfrm>
            <a:prstGeom prst="line">
              <a:avLst/>
            </a:prstGeom>
            <a:ln w="38100">
              <a:solidFill>
                <a:srgbClr val="008000">
                  <a:alpha val="69000"/>
                </a:srgb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 flipH="1">
              <a:off x="2406771" y="3398808"/>
              <a:ext cx="854014" cy="388188"/>
            </a:xfrm>
            <a:prstGeom prst="line">
              <a:avLst/>
            </a:prstGeom>
            <a:ln w="38100">
              <a:solidFill>
                <a:srgbClr val="008000">
                  <a:alpha val="69000"/>
                </a:srgb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42" name="Picture 4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50529" y="1381809"/>
              <a:ext cx="1207353" cy="1724791"/>
            </a:xfrm>
            <a:prstGeom prst="rect">
              <a:avLst/>
            </a:prstGeom>
          </p:spPr>
        </p:pic>
        <p:sp>
          <p:nvSpPr>
            <p:cNvPr id="44" name="Rectangle 43"/>
            <p:cNvSpPr/>
            <p:nvPr/>
          </p:nvSpPr>
          <p:spPr>
            <a:xfrm>
              <a:off x="326728" y="918180"/>
              <a:ext cx="2075777" cy="2885137"/>
            </a:xfrm>
            <a:prstGeom prst="rect">
              <a:avLst/>
            </a:prstGeom>
            <a:noFill/>
            <a:ln w="38100">
              <a:solidFill>
                <a:srgbClr val="65B265"/>
              </a:solidFill>
              <a:prstDash val="dash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Title 1"/>
            <p:cNvSpPr txBox="1">
              <a:spLocks/>
            </p:cNvSpPr>
            <p:nvPr/>
          </p:nvSpPr>
          <p:spPr>
            <a:xfrm>
              <a:off x="392933" y="966987"/>
              <a:ext cx="1891718" cy="306301"/>
            </a:xfrm>
            <a:prstGeom prst="rect">
              <a:avLst/>
            </a:prstGeom>
          </p:spPr>
          <p:txBody>
            <a:bodyPr vert="horz" lIns="0" tIns="0" rIns="0" bIns="0" rtlCol="0" anchor="t" anchorCtr="0">
              <a:noAutofit/>
            </a:bodyPr>
            <a:lstStyle>
              <a:lvl1pPr algn="l" defTabSz="457200" rtl="0" eaLnBrk="1" latinLnBrk="0" hangingPunct="1">
                <a:spcBef>
                  <a:spcPct val="0"/>
                </a:spcBef>
                <a:buNone/>
                <a:defRPr sz="3200" kern="1200">
                  <a:solidFill>
                    <a:srgbClr val="1D3C8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1800" b="1" dirty="0"/>
                <a:t>Electrode Structure</a:t>
              </a:r>
            </a:p>
          </p:txBody>
        </p:sp>
        <p:sp>
          <p:nvSpPr>
            <p:cNvPr id="88" name="Rectangle 87"/>
            <p:cNvSpPr/>
            <p:nvPr/>
          </p:nvSpPr>
          <p:spPr>
            <a:xfrm>
              <a:off x="298847" y="3183836"/>
              <a:ext cx="2153064" cy="5539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000" dirty="0">
                  <a:latin typeface="Times" panose="02020603050405020304" pitchFamily="18" charset="0"/>
                  <a:cs typeface="Times" panose="02020603050405020304" pitchFamily="18" charset="0"/>
                </a:rPr>
                <a:t>Montoto, E. C.; Nagarjuna, G.;  Lewis, J.; Moore, J.S.; Rodriguez-Lopez, J.;  </a:t>
              </a:r>
              <a:r>
                <a:rPr lang="en-US" sz="1000" i="1" dirty="0">
                  <a:latin typeface="Times" panose="02020603050405020304" pitchFamily="18" charset="0"/>
                  <a:cs typeface="Times" panose="02020603050405020304" pitchFamily="18" charset="0"/>
                </a:rPr>
                <a:t>et. al., Science (In Review) </a:t>
              </a:r>
            </a:p>
          </p:txBody>
        </p:sp>
      </p:grpSp>
      <p:sp>
        <p:nvSpPr>
          <p:cNvPr id="89" name="Rectangle 88"/>
          <p:cNvSpPr/>
          <p:nvPr/>
        </p:nvSpPr>
        <p:spPr>
          <a:xfrm>
            <a:off x="465258" y="5820964"/>
            <a:ext cx="410509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>
                <a:solidFill>
                  <a:srgbClr val="000000"/>
                </a:solidFill>
                <a:latin typeface="Times" panose="02020603050405020304" pitchFamily="18" charset="0"/>
                <a:ea typeface="Calibri" charset="0"/>
                <a:cs typeface="Times" panose="02020603050405020304" pitchFamily="18" charset="0"/>
              </a:rPr>
              <a:t>Burgess, M.; Moore, J.S. Rodríguez-</a:t>
            </a:r>
            <a:r>
              <a:rPr lang="en-US" sz="1000" dirty="0" err="1">
                <a:solidFill>
                  <a:srgbClr val="000000"/>
                </a:solidFill>
                <a:latin typeface="Times" panose="02020603050405020304" pitchFamily="18" charset="0"/>
                <a:ea typeface="Calibri" charset="0"/>
                <a:cs typeface="Times" panose="02020603050405020304" pitchFamily="18" charset="0"/>
              </a:rPr>
              <a:t>López</a:t>
            </a:r>
            <a:r>
              <a:rPr lang="en-US" sz="1000" dirty="0">
                <a:solidFill>
                  <a:srgbClr val="000000"/>
                </a:solidFill>
                <a:latin typeface="Times" panose="02020603050405020304" pitchFamily="18" charset="0"/>
                <a:ea typeface="Calibri" charset="0"/>
                <a:cs typeface="Times" panose="02020603050405020304" pitchFamily="18" charset="0"/>
              </a:rPr>
              <a:t>, J. </a:t>
            </a:r>
            <a:r>
              <a:rPr lang="en-US" sz="1000" i="1" dirty="0">
                <a:solidFill>
                  <a:srgbClr val="000000"/>
                </a:solidFill>
                <a:latin typeface="Times" panose="02020603050405020304" pitchFamily="18" charset="0"/>
                <a:ea typeface="Calibri" charset="0"/>
                <a:cs typeface="Times" panose="02020603050405020304" pitchFamily="18" charset="0"/>
              </a:rPr>
              <a:t>et. al.</a:t>
            </a:r>
            <a:r>
              <a:rPr lang="en-US" sz="1000" dirty="0">
                <a:solidFill>
                  <a:srgbClr val="000000"/>
                </a:solidFill>
                <a:latin typeface="Times" panose="02020603050405020304" pitchFamily="18" charset="0"/>
                <a:ea typeface="Calibri" charset="0"/>
                <a:cs typeface="Times" panose="02020603050405020304" pitchFamily="18" charset="0"/>
              </a:rPr>
              <a:t> </a:t>
            </a:r>
            <a:r>
              <a:rPr lang="en-US" sz="1000" i="1" dirty="0">
                <a:solidFill>
                  <a:srgbClr val="000000"/>
                </a:solidFill>
                <a:latin typeface="Times" panose="02020603050405020304" pitchFamily="18" charset="0"/>
                <a:ea typeface="Calibri" charset="0"/>
                <a:cs typeface="Times" panose="02020603050405020304" pitchFamily="18" charset="0"/>
              </a:rPr>
              <a:t>Analyst </a:t>
            </a:r>
            <a:r>
              <a:rPr lang="en-US" sz="1000" b="1" dirty="0">
                <a:solidFill>
                  <a:srgbClr val="000000"/>
                </a:solidFill>
                <a:latin typeface="Times" panose="02020603050405020304" pitchFamily="18" charset="0"/>
                <a:ea typeface="Calibri" charset="0"/>
                <a:cs typeface="Times" panose="02020603050405020304" pitchFamily="18" charset="0"/>
              </a:rPr>
              <a:t>2016, </a:t>
            </a:r>
            <a:r>
              <a:rPr lang="en-US" sz="1000" dirty="0">
                <a:solidFill>
                  <a:srgbClr val="000000"/>
                </a:solidFill>
                <a:latin typeface="Times" panose="02020603050405020304" pitchFamily="18" charset="0"/>
                <a:ea typeface="Calibri" charset="0"/>
                <a:cs typeface="Times" panose="02020603050405020304" pitchFamily="18" charset="0"/>
              </a:rPr>
              <a:t>In Press.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5227608" y="883577"/>
            <a:ext cx="3977474" cy="2938409"/>
            <a:chOff x="5227608" y="883577"/>
            <a:chExt cx="3977474" cy="2938409"/>
          </a:xfrm>
        </p:grpSpPr>
        <p:cxnSp>
          <p:nvCxnSpPr>
            <p:cNvPr id="70" name="Straight Connector 69"/>
            <p:cNvCxnSpPr/>
            <p:nvPr/>
          </p:nvCxnSpPr>
          <p:spPr>
            <a:xfrm flipV="1">
              <a:off x="5227608" y="904126"/>
              <a:ext cx="1532788" cy="1864953"/>
            </a:xfrm>
            <a:prstGeom prst="line">
              <a:avLst/>
            </a:prstGeom>
            <a:ln w="38100">
              <a:solidFill>
                <a:srgbClr val="FFC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/>
            <p:cNvCxnSpPr/>
            <p:nvPr/>
          </p:nvCxnSpPr>
          <p:spPr>
            <a:xfrm flipH="1" flipV="1">
              <a:off x="5417389" y="3278038"/>
              <a:ext cx="1343007" cy="533674"/>
            </a:xfrm>
            <a:prstGeom prst="line">
              <a:avLst/>
            </a:prstGeom>
            <a:ln w="38100">
              <a:solidFill>
                <a:srgbClr val="FFC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2" name="Rectangle 71"/>
            <p:cNvSpPr/>
            <p:nvPr/>
          </p:nvSpPr>
          <p:spPr>
            <a:xfrm>
              <a:off x="6750121" y="883577"/>
              <a:ext cx="2351514" cy="2938409"/>
            </a:xfrm>
            <a:prstGeom prst="rect">
              <a:avLst/>
            </a:prstGeom>
            <a:noFill/>
            <a:ln w="38100">
              <a:solidFill>
                <a:srgbClr val="FFC000"/>
              </a:solidFill>
              <a:prstDash val="dash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Title 1"/>
            <p:cNvSpPr txBox="1">
              <a:spLocks/>
            </p:cNvSpPr>
            <p:nvPr/>
          </p:nvSpPr>
          <p:spPr>
            <a:xfrm>
              <a:off x="6708192" y="939403"/>
              <a:ext cx="2435808" cy="306301"/>
            </a:xfrm>
            <a:prstGeom prst="rect">
              <a:avLst/>
            </a:prstGeom>
          </p:spPr>
          <p:txBody>
            <a:bodyPr vert="horz" lIns="0" tIns="0" rIns="0" bIns="0" rtlCol="0" anchor="t" anchorCtr="0">
              <a:noAutofit/>
            </a:bodyPr>
            <a:lstStyle>
              <a:lvl1pPr algn="l" defTabSz="457200" rtl="0" eaLnBrk="1" latinLnBrk="0" hangingPunct="1">
                <a:spcBef>
                  <a:spcPct val="0"/>
                </a:spcBef>
                <a:buNone/>
                <a:defRPr sz="3200" kern="1200">
                  <a:solidFill>
                    <a:srgbClr val="1D3C8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1800" b="1" dirty="0"/>
                <a:t>Electronic Interactions </a:t>
              </a:r>
            </a:p>
          </p:txBody>
        </p:sp>
        <p:pic>
          <p:nvPicPr>
            <p:cNvPr id="83" name="Picture 82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971337" y="1226222"/>
              <a:ext cx="1872680" cy="1587839"/>
            </a:xfrm>
            <a:prstGeom prst="rect">
              <a:avLst/>
            </a:prstGeom>
          </p:spPr>
        </p:pic>
        <p:sp>
          <p:nvSpPr>
            <p:cNvPr id="87" name="Rectangle 86"/>
            <p:cNvSpPr/>
            <p:nvPr/>
          </p:nvSpPr>
          <p:spPr>
            <a:xfrm>
              <a:off x="6750122" y="2551732"/>
              <a:ext cx="2454960" cy="73866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endParaRPr lang="en-US" sz="1050" dirty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endParaRPr>
            </a:p>
            <a:p>
              <a:r>
                <a:rPr lang="en-US" sz="1050" dirty="0">
                  <a:solidFill>
                    <a:srgbClr val="000000"/>
                  </a:solidFill>
                  <a:latin typeface="Calibri" charset="0"/>
                  <a:ea typeface="Calibri" charset="0"/>
                  <a:cs typeface="Calibri" charset="0"/>
                </a:rPr>
                <a:t> </a:t>
              </a:r>
            </a:p>
            <a:p>
              <a:r>
                <a:rPr lang="en-US" sz="1000" dirty="0">
                  <a:solidFill>
                    <a:srgbClr val="000000"/>
                  </a:solidFill>
                  <a:latin typeface="Times" panose="02020603050405020304" pitchFamily="18" charset="0"/>
                  <a:ea typeface="Calibri" charset="0"/>
                  <a:cs typeface="Times" panose="02020603050405020304" pitchFamily="18" charset="0"/>
                </a:rPr>
                <a:t>Burgess, M; Assary, R.; Moore, J.S. Rodríguez-</a:t>
              </a:r>
              <a:r>
                <a:rPr lang="en-US" sz="1000" dirty="0" err="1">
                  <a:solidFill>
                    <a:srgbClr val="000000"/>
                  </a:solidFill>
                  <a:latin typeface="Times" panose="02020603050405020304" pitchFamily="18" charset="0"/>
                  <a:ea typeface="Calibri" charset="0"/>
                  <a:cs typeface="Times" panose="02020603050405020304" pitchFamily="18" charset="0"/>
                </a:rPr>
                <a:t>López</a:t>
              </a:r>
              <a:r>
                <a:rPr lang="en-US" sz="1000" dirty="0">
                  <a:solidFill>
                    <a:srgbClr val="000000"/>
                  </a:solidFill>
                  <a:latin typeface="Times" panose="02020603050405020304" pitchFamily="18" charset="0"/>
                  <a:ea typeface="Calibri" charset="0"/>
                  <a:cs typeface="Times" panose="02020603050405020304" pitchFamily="18" charset="0"/>
                </a:rPr>
                <a:t>, J. </a:t>
              </a:r>
              <a:r>
                <a:rPr lang="en-US" sz="1000" i="1" dirty="0">
                  <a:solidFill>
                    <a:srgbClr val="000000"/>
                  </a:solidFill>
                  <a:latin typeface="Times" panose="02020603050405020304" pitchFamily="18" charset="0"/>
                  <a:ea typeface="Calibri" charset="0"/>
                  <a:cs typeface="Times" panose="02020603050405020304" pitchFamily="18" charset="0"/>
                </a:rPr>
                <a:t>et. al.</a:t>
              </a:r>
              <a:r>
                <a:rPr lang="en-US" sz="1000" dirty="0">
                  <a:solidFill>
                    <a:srgbClr val="000000"/>
                  </a:solidFill>
                  <a:latin typeface="Times" panose="02020603050405020304" pitchFamily="18" charset="0"/>
                  <a:ea typeface="Calibri" charset="0"/>
                  <a:cs typeface="Times" panose="02020603050405020304" pitchFamily="18" charset="0"/>
                </a:rPr>
                <a:t> </a:t>
              </a:r>
              <a:r>
                <a:rPr lang="en-US" sz="1000" i="1" dirty="0">
                  <a:solidFill>
                    <a:srgbClr val="000000"/>
                  </a:solidFill>
                  <a:latin typeface="Times" panose="02020603050405020304" pitchFamily="18" charset="0"/>
                  <a:ea typeface="Calibri" charset="0"/>
                  <a:cs typeface="Times" panose="02020603050405020304" pitchFamily="18" charset="0"/>
                </a:rPr>
                <a:t>In preparation.</a:t>
              </a:r>
            </a:p>
          </p:txBody>
        </p:sp>
        <p:sp>
          <p:nvSpPr>
            <p:cNvPr id="94" name="Rectangle 93"/>
            <p:cNvSpPr/>
            <p:nvPr/>
          </p:nvSpPr>
          <p:spPr>
            <a:xfrm>
              <a:off x="6760396" y="3220490"/>
              <a:ext cx="2342506" cy="5539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en-US" sz="1000" dirty="0">
                  <a:solidFill>
                    <a:srgbClr val="000000"/>
                  </a:solidFill>
                  <a:latin typeface="Times" panose="02020603050405020304" pitchFamily="18" charset="0"/>
                  <a:ea typeface="Calibri" charset="0"/>
                  <a:cs typeface="Times" panose="02020603050405020304" pitchFamily="18" charset="0"/>
                </a:rPr>
                <a:t>Burgess, M.; Moore, J.S.; Rodríguez-</a:t>
              </a:r>
              <a:r>
                <a:rPr lang="en-US" sz="1000" dirty="0" err="1">
                  <a:solidFill>
                    <a:srgbClr val="000000"/>
                  </a:solidFill>
                  <a:latin typeface="Times" panose="02020603050405020304" pitchFamily="18" charset="0"/>
                  <a:ea typeface="Calibri" charset="0"/>
                  <a:cs typeface="Times" panose="02020603050405020304" pitchFamily="18" charset="0"/>
                </a:rPr>
                <a:t>López</a:t>
              </a:r>
              <a:r>
                <a:rPr lang="en-US" sz="1000" dirty="0">
                  <a:solidFill>
                    <a:srgbClr val="000000"/>
                  </a:solidFill>
                  <a:latin typeface="Times" panose="02020603050405020304" pitchFamily="18" charset="0"/>
                  <a:ea typeface="Calibri" charset="0"/>
                  <a:cs typeface="Times" panose="02020603050405020304" pitchFamily="18" charset="0"/>
                </a:rPr>
                <a:t>, J. </a:t>
              </a:r>
              <a:r>
                <a:rPr lang="en-US" sz="1000" i="1" dirty="0">
                  <a:solidFill>
                    <a:srgbClr val="000000"/>
                  </a:solidFill>
                  <a:latin typeface="Times" panose="02020603050405020304" pitchFamily="18" charset="0"/>
                  <a:ea typeface="Calibri" charset="0"/>
                  <a:cs typeface="Times" panose="02020603050405020304" pitchFamily="18" charset="0"/>
                </a:rPr>
                <a:t>et. al.</a:t>
              </a:r>
              <a:r>
                <a:rPr lang="en-US" sz="1000" dirty="0">
                  <a:solidFill>
                    <a:srgbClr val="000000"/>
                  </a:solidFill>
                  <a:latin typeface="Times" panose="02020603050405020304" pitchFamily="18" charset="0"/>
                  <a:ea typeface="Calibri" charset="0"/>
                  <a:cs typeface="Times" panose="02020603050405020304" pitchFamily="18" charset="0"/>
                </a:rPr>
                <a:t> </a:t>
              </a:r>
              <a:r>
                <a:rPr lang="en-US" sz="1000" i="1" dirty="0">
                  <a:solidFill>
                    <a:srgbClr val="000000"/>
                  </a:solidFill>
                  <a:latin typeface="Times" panose="02020603050405020304" pitchFamily="18" charset="0"/>
                  <a:ea typeface="Calibri" charset="0"/>
                  <a:cs typeface="Times" panose="02020603050405020304" pitchFamily="18" charset="0"/>
                </a:rPr>
                <a:t>J. </a:t>
              </a:r>
              <a:r>
                <a:rPr lang="en-US" sz="1000" i="1" dirty="0" err="1">
                  <a:solidFill>
                    <a:srgbClr val="000000"/>
                  </a:solidFill>
                  <a:latin typeface="Times" panose="02020603050405020304" pitchFamily="18" charset="0"/>
                  <a:ea typeface="Calibri" charset="0"/>
                  <a:cs typeface="Times" panose="02020603050405020304" pitchFamily="18" charset="0"/>
                </a:rPr>
                <a:t>Electrochem</a:t>
              </a:r>
              <a:r>
                <a:rPr lang="en-US" sz="1000" i="1" dirty="0">
                  <a:solidFill>
                    <a:srgbClr val="000000"/>
                  </a:solidFill>
                  <a:latin typeface="Times" panose="02020603050405020304" pitchFamily="18" charset="0"/>
                  <a:ea typeface="Calibri" charset="0"/>
                  <a:cs typeface="Times" panose="02020603050405020304" pitchFamily="18" charset="0"/>
                </a:rPr>
                <a:t>. Soc. </a:t>
              </a:r>
              <a:r>
                <a:rPr lang="en-US" sz="1000" b="1" dirty="0">
                  <a:solidFill>
                    <a:srgbClr val="000000"/>
                  </a:solidFill>
                  <a:latin typeface="Times" panose="02020603050405020304" pitchFamily="18" charset="0"/>
                  <a:ea typeface="Calibri" charset="0"/>
                  <a:cs typeface="Times" panose="02020603050405020304" pitchFamily="18" charset="0"/>
                </a:rPr>
                <a:t>2016, </a:t>
              </a:r>
              <a:r>
                <a:rPr lang="en-US" sz="1000" i="1" dirty="0">
                  <a:solidFill>
                    <a:srgbClr val="000000"/>
                  </a:solidFill>
                  <a:latin typeface="Times" panose="02020603050405020304" pitchFamily="18" charset="0"/>
                  <a:ea typeface="Calibri" charset="0"/>
                  <a:cs typeface="Times" panose="02020603050405020304" pitchFamily="18" charset="0"/>
                </a:rPr>
                <a:t>163</a:t>
              </a:r>
              <a:r>
                <a:rPr lang="en-US" sz="1000" b="1" dirty="0">
                  <a:solidFill>
                    <a:srgbClr val="000000"/>
                  </a:solidFill>
                  <a:latin typeface="Times" panose="02020603050405020304" pitchFamily="18" charset="0"/>
                  <a:ea typeface="Calibri" charset="0"/>
                  <a:cs typeface="Times" panose="02020603050405020304" pitchFamily="18" charset="0"/>
                </a:rPr>
                <a:t>, </a:t>
              </a:r>
              <a:r>
                <a:rPr lang="en-US" sz="1000" dirty="0">
                  <a:solidFill>
                    <a:srgbClr val="000000"/>
                  </a:solidFill>
                  <a:latin typeface="Times" panose="02020603050405020304" pitchFamily="18" charset="0"/>
                  <a:ea typeface="Calibri" charset="0"/>
                  <a:cs typeface="Times" panose="02020603050405020304" pitchFamily="18" charset="0"/>
                </a:rPr>
                <a:t>H3006-H3013.</a:t>
              </a:r>
            </a:p>
          </p:txBody>
        </p:sp>
      </p:grpSp>
      <p:sp>
        <p:nvSpPr>
          <p:cNvPr id="49" name="Title 1"/>
          <p:cNvSpPr txBox="1">
            <a:spLocks/>
          </p:cNvSpPr>
          <p:nvPr/>
        </p:nvSpPr>
        <p:spPr>
          <a:xfrm>
            <a:off x="233088" y="160503"/>
            <a:ext cx="8541041" cy="718149"/>
          </a:xfrm>
          <a:prstGeom prst="rect">
            <a:avLst/>
          </a:prstGeom>
        </p:spPr>
        <p:txBody>
          <a:bodyPr vert="horz" lIns="0" tIns="0" rIns="0" bIns="0" rtlCol="0" anchor="t" anchorCtr="0">
            <a:normAutofit fontScale="90000"/>
          </a:bodyPr>
          <a:lstStyle>
            <a:lvl1pPr algn="l" defTabSz="342900" rtl="0" eaLnBrk="1" latinLnBrk="0" hangingPunct="1">
              <a:spcBef>
                <a:spcPct val="0"/>
              </a:spcBef>
              <a:buNone/>
              <a:defRPr sz="2400" kern="1200">
                <a:solidFill>
                  <a:srgbClr val="1D3C8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    </a:t>
            </a:r>
            <a:r>
              <a:rPr lang="en-US" sz="3100" b="1" u="sng" dirty="0"/>
              <a:t>Addressing a New Materials Challenge: Multiple Fronts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4427362" y="3293926"/>
            <a:ext cx="4674273" cy="3096599"/>
            <a:chOff x="4427362" y="3293926"/>
            <a:chExt cx="4674273" cy="3096599"/>
          </a:xfrm>
        </p:grpSpPr>
        <p:cxnSp>
          <p:nvCxnSpPr>
            <p:cNvPr id="63" name="Straight Connector 62"/>
            <p:cNvCxnSpPr/>
            <p:nvPr/>
          </p:nvCxnSpPr>
          <p:spPr>
            <a:xfrm flipH="1" flipV="1">
              <a:off x="4427362" y="3693615"/>
              <a:ext cx="360298" cy="516076"/>
            </a:xfrm>
            <a:prstGeom prst="line">
              <a:avLst/>
            </a:prstGeom>
            <a:ln w="38100">
              <a:solidFill>
                <a:srgbClr val="0070C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/>
            <p:cNvCxnSpPr/>
            <p:nvPr/>
          </p:nvCxnSpPr>
          <p:spPr>
            <a:xfrm flipH="1" flipV="1">
              <a:off x="4719893" y="3293926"/>
              <a:ext cx="2758460" cy="912359"/>
            </a:xfrm>
            <a:prstGeom prst="line">
              <a:avLst/>
            </a:prstGeom>
            <a:ln w="38100">
              <a:solidFill>
                <a:srgbClr val="0070C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5" name="Rectangle 64"/>
            <p:cNvSpPr/>
            <p:nvPr/>
          </p:nvSpPr>
          <p:spPr>
            <a:xfrm>
              <a:off x="4796287" y="4206284"/>
              <a:ext cx="4305348" cy="2184241"/>
            </a:xfrm>
            <a:prstGeom prst="rect">
              <a:avLst/>
            </a:prstGeom>
            <a:noFill/>
            <a:ln w="38100">
              <a:solidFill>
                <a:srgbClr val="0070C0"/>
              </a:solidFill>
              <a:prstDash val="dash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Rectangle 95"/>
            <p:cNvSpPr/>
            <p:nvPr/>
          </p:nvSpPr>
          <p:spPr>
            <a:xfrm>
              <a:off x="6971337" y="5050257"/>
              <a:ext cx="2118208" cy="122341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050" dirty="0">
                  <a:solidFill>
                    <a:srgbClr val="000000"/>
                  </a:solidFill>
                  <a:ea typeface="Cambria Math" panose="02040503050406030204" pitchFamily="18" charset="0"/>
                </a:rPr>
                <a:t>Gavvalapalli, N.; Hui, J.; Moore, J.S.; </a:t>
              </a:r>
            </a:p>
            <a:p>
              <a:r>
                <a:rPr lang="en-US" sz="1050" dirty="0">
                  <a:solidFill>
                    <a:srgbClr val="000000"/>
                  </a:solidFill>
                  <a:ea typeface="Cambria Math" panose="02040503050406030204" pitchFamily="18" charset="0"/>
                </a:rPr>
                <a:t>Rodriguez-Lopez, J. </a:t>
              </a:r>
              <a:r>
                <a:rPr lang="en-US" sz="1050" i="1" dirty="0">
                  <a:solidFill>
                    <a:srgbClr val="000000"/>
                  </a:solidFill>
                  <a:ea typeface="Calibri" charset="0"/>
                  <a:cs typeface="Calibri" charset="0"/>
                </a:rPr>
                <a:t>et. al. </a:t>
              </a:r>
              <a:r>
                <a:rPr lang="en-US" sz="1050" i="1" dirty="0">
                  <a:solidFill>
                    <a:srgbClr val="000000"/>
                  </a:solidFill>
                  <a:ea typeface="Cambria Math" panose="02040503050406030204" pitchFamily="18" charset="0"/>
                </a:rPr>
                <a:t>J. Am. Chem. Soc. </a:t>
              </a:r>
              <a:r>
                <a:rPr lang="de-DE" sz="1050" b="1" dirty="0">
                  <a:solidFill>
                    <a:srgbClr val="000000"/>
                  </a:solidFill>
                  <a:ea typeface="Cambria Math" panose="02040503050406030204" pitchFamily="18" charset="0"/>
                </a:rPr>
                <a:t>2014</a:t>
              </a:r>
              <a:r>
                <a:rPr lang="de-DE" sz="1050" dirty="0">
                  <a:solidFill>
                    <a:srgbClr val="000000"/>
                  </a:solidFill>
                  <a:ea typeface="Cambria Math" panose="02040503050406030204" pitchFamily="18" charset="0"/>
                </a:rPr>
                <a:t>, </a:t>
              </a:r>
              <a:r>
                <a:rPr lang="de-DE" sz="1050" i="1" dirty="0">
                  <a:solidFill>
                    <a:srgbClr val="000000"/>
                  </a:solidFill>
                  <a:ea typeface="Cambria Math" panose="02040503050406030204" pitchFamily="18" charset="0"/>
                </a:rPr>
                <a:t>136</a:t>
              </a:r>
              <a:r>
                <a:rPr lang="de-DE" sz="1050" dirty="0">
                  <a:solidFill>
                    <a:srgbClr val="000000"/>
                  </a:solidFill>
                  <a:ea typeface="Cambria Math" panose="02040503050406030204" pitchFamily="18" charset="0"/>
                </a:rPr>
                <a:t>, 16309. </a:t>
              </a:r>
              <a:endParaRPr lang="en-US" sz="1050" dirty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endParaRPr>
            </a:p>
            <a:p>
              <a:endParaRPr lang="en-US" sz="1050" dirty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endParaRPr>
            </a:p>
            <a:p>
              <a:r>
                <a:rPr lang="en-US" sz="1050" dirty="0">
                  <a:solidFill>
                    <a:srgbClr val="000000"/>
                  </a:solidFill>
                  <a:latin typeface="Calibri" charset="0"/>
                  <a:ea typeface="Calibri" charset="0"/>
                  <a:cs typeface="Calibri" charset="0"/>
                </a:rPr>
                <a:t>Montoto, E. C.; Brushett, F.; Moore, J.S.; Rodríguez-</a:t>
              </a:r>
              <a:r>
                <a:rPr lang="en-US" sz="1050" dirty="0" err="1">
                  <a:solidFill>
                    <a:srgbClr val="000000"/>
                  </a:solidFill>
                  <a:latin typeface="Calibri" charset="0"/>
                  <a:ea typeface="Calibri" charset="0"/>
                  <a:cs typeface="Calibri" charset="0"/>
                </a:rPr>
                <a:t>López</a:t>
              </a:r>
              <a:r>
                <a:rPr lang="en-US" sz="1050" dirty="0">
                  <a:solidFill>
                    <a:srgbClr val="000000"/>
                  </a:solidFill>
                  <a:latin typeface="Calibri" charset="0"/>
                  <a:ea typeface="Calibri" charset="0"/>
                  <a:cs typeface="Calibri" charset="0"/>
                </a:rPr>
                <a:t>, J. </a:t>
              </a:r>
              <a:r>
                <a:rPr lang="en-US" sz="1050" i="1" dirty="0">
                  <a:solidFill>
                    <a:srgbClr val="000000"/>
                  </a:solidFill>
                  <a:latin typeface="Calibri" charset="0"/>
                  <a:ea typeface="Calibri" charset="0"/>
                  <a:cs typeface="Calibri" charset="0"/>
                </a:rPr>
                <a:t>In preparation. </a:t>
              </a:r>
            </a:p>
          </p:txBody>
        </p:sp>
        <p:sp>
          <p:nvSpPr>
            <p:cNvPr id="66" name="Title 1"/>
            <p:cNvSpPr txBox="1">
              <a:spLocks/>
            </p:cNvSpPr>
            <p:nvPr/>
          </p:nvSpPr>
          <p:spPr>
            <a:xfrm>
              <a:off x="7107864" y="4410787"/>
              <a:ext cx="1743148" cy="306301"/>
            </a:xfrm>
            <a:prstGeom prst="rect">
              <a:avLst/>
            </a:prstGeom>
            <a:solidFill>
              <a:schemeClr val="bg1"/>
            </a:solidFill>
          </p:spPr>
          <p:txBody>
            <a:bodyPr vert="horz" lIns="0" tIns="0" rIns="0" bIns="0" rtlCol="0" anchor="t" anchorCtr="0">
              <a:noAutofit/>
            </a:bodyPr>
            <a:lstStyle>
              <a:lvl1pPr algn="l" defTabSz="457200" rtl="0" eaLnBrk="1" latinLnBrk="0" hangingPunct="1">
                <a:spcBef>
                  <a:spcPct val="0"/>
                </a:spcBef>
                <a:buNone/>
                <a:defRPr sz="3200" kern="1200">
                  <a:solidFill>
                    <a:srgbClr val="1D3C8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1800" b="1" dirty="0"/>
                <a:t>Flow Battery </a:t>
              </a:r>
            </a:p>
            <a:p>
              <a:pPr algn="ctr"/>
              <a:r>
                <a:rPr lang="en-US" sz="1800" b="1" dirty="0"/>
                <a:t>Performance</a:t>
              </a:r>
            </a:p>
          </p:txBody>
        </p:sp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856686" y="4518871"/>
              <a:ext cx="2142885" cy="166984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37123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20160419-08v2b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568" y="784961"/>
            <a:ext cx="5909055" cy="388863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505200" y="4584700"/>
            <a:ext cx="14224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>
                <a:solidFill>
                  <a:srgbClr val="000080"/>
                </a:solidFill>
              </a:rPr>
              <a:t>Celgard</a:t>
            </a:r>
            <a:endParaRPr lang="en-US" sz="1400" dirty="0">
              <a:solidFill>
                <a:srgbClr val="000080"/>
              </a:solidFill>
            </a:endParaRPr>
          </a:p>
          <a:p>
            <a:pPr algn="ctr"/>
            <a:r>
              <a:rPr lang="en-US" sz="1400" dirty="0">
                <a:solidFill>
                  <a:srgbClr val="000080"/>
                </a:solidFill>
              </a:rPr>
              <a:t>Inexpensive</a:t>
            </a:r>
          </a:p>
          <a:p>
            <a:pPr algn="ctr"/>
            <a:r>
              <a:rPr lang="en-US" sz="1400" dirty="0">
                <a:solidFill>
                  <a:srgbClr val="000080"/>
                </a:solidFill>
              </a:rPr>
              <a:t>off the shelf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1285780" y="4656614"/>
            <a:ext cx="2014890" cy="1028701"/>
            <a:chOff x="1311180" y="4694714"/>
            <a:chExt cx="2014890" cy="1028701"/>
          </a:xfrm>
        </p:grpSpPr>
        <p:pic>
          <p:nvPicPr>
            <p:cNvPr id="7" name="Picture 6" descr="IMG_20140915_142020060.jpg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338811" y="4694714"/>
              <a:ext cx="987259" cy="1028700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8" name="Picture 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311180" y="4694715"/>
              <a:ext cx="1027630" cy="1028700"/>
            </a:xfrm>
            <a:prstGeom prst="rect">
              <a:avLst/>
            </a:prstGeom>
            <a:noFill/>
            <a:ln>
              <a:noFill/>
            </a:ln>
            <a:extLst/>
          </p:spPr>
        </p:pic>
      </p:grpSp>
      <p:sp>
        <p:nvSpPr>
          <p:cNvPr id="9" name="TextBox 8"/>
          <p:cNvSpPr txBox="1"/>
          <p:nvPr/>
        </p:nvSpPr>
        <p:spPr>
          <a:xfrm>
            <a:off x="1090940" y="5664200"/>
            <a:ext cx="2708596" cy="1015663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rgbClr val="000080"/>
                </a:solidFill>
              </a:rPr>
              <a:t>Polymer Intrinsic </a:t>
            </a:r>
            <a:r>
              <a:rPr lang="en-US" sz="1200" dirty="0" err="1">
                <a:solidFill>
                  <a:srgbClr val="000080"/>
                </a:solidFill>
              </a:rPr>
              <a:t>Microporous</a:t>
            </a:r>
            <a:r>
              <a:rPr lang="en-US" sz="1200" dirty="0">
                <a:solidFill>
                  <a:srgbClr val="000080"/>
                </a:solidFill>
              </a:rPr>
              <a:t> (PIM) membranes developed in JCESR for Li-S polysulfide selectivity</a:t>
            </a:r>
          </a:p>
          <a:p>
            <a:pPr algn="ctr"/>
            <a:r>
              <a:rPr lang="en-US" sz="1200" dirty="0">
                <a:solidFill>
                  <a:srgbClr val="000080"/>
                </a:solidFill>
              </a:rPr>
              <a:t>Tunable pore size ~ 1 nm</a:t>
            </a:r>
          </a:p>
          <a:p>
            <a:pPr algn="ctr"/>
            <a:r>
              <a:rPr lang="en-US" sz="1200" dirty="0">
                <a:solidFill>
                  <a:srgbClr val="000080"/>
                </a:solidFill>
              </a:rPr>
              <a:t>Li </a:t>
            </a:r>
            <a:r>
              <a:rPr lang="en-US" sz="1200" i="1" dirty="0">
                <a:solidFill>
                  <a:srgbClr val="000080"/>
                </a:solidFill>
              </a:rPr>
              <a:t>et al</a:t>
            </a:r>
            <a:r>
              <a:rPr lang="en-US" sz="1200" dirty="0">
                <a:solidFill>
                  <a:srgbClr val="000080"/>
                </a:solidFill>
              </a:rPr>
              <a:t>., </a:t>
            </a:r>
            <a:r>
              <a:rPr lang="en-US" sz="1200" i="1" dirty="0">
                <a:solidFill>
                  <a:srgbClr val="000080"/>
                </a:solidFill>
              </a:rPr>
              <a:t>Nano Letters, </a:t>
            </a:r>
            <a:r>
              <a:rPr lang="en-US" sz="1200" dirty="0">
                <a:solidFill>
                  <a:srgbClr val="000080"/>
                </a:solidFill>
              </a:rPr>
              <a:t>15, 5724 (2015)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39772" y="1504420"/>
            <a:ext cx="759764" cy="77227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5400000">
            <a:off x="701481" y="2480525"/>
            <a:ext cx="914746" cy="704892"/>
          </a:xfrm>
          <a:prstGeom prst="rect">
            <a:avLst/>
          </a:prstGeom>
        </p:spPr>
      </p:pic>
      <p:grpSp>
        <p:nvGrpSpPr>
          <p:cNvPr id="13" name="Group 12"/>
          <p:cNvGrpSpPr>
            <a:grpSpLocks noChangeAspect="1"/>
          </p:cNvGrpSpPr>
          <p:nvPr/>
        </p:nvGrpSpPr>
        <p:grpSpPr>
          <a:xfrm rot="3453117">
            <a:off x="1835174" y="1424712"/>
            <a:ext cx="956471" cy="984350"/>
            <a:chOff x="1724265" y="3560978"/>
            <a:chExt cx="2381069" cy="2450471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2552700" y="4738048"/>
              <a:ext cx="1552634" cy="1196441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t="37319"/>
            <a:stretch/>
          </p:blipFill>
          <p:spPr>
            <a:xfrm rot="7203021">
              <a:off x="1322918" y="4860162"/>
              <a:ext cx="1552634" cy="749939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t="37319"/>
            <a:stretch/>
          </p:blipFill>
          <p:spPr>
            <a:xfrm rot="14407406">
              <a:off x="2228203" y="3962325"/>
              <a:ext cx="1552634" cy="749939"/>
            </a:xfrm>
            <a:prstGeom prst="rect">
              <a:avLst/>
            </a:prstGeom>
          </p:spPr>
        </p:pic>
      </p:grpSp>
      <p:pic>
        <p:nvPicPr>
          <p:cNvPr id="18" name="Picture 17" descr="20160419-08v2b.png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65600" y="758398"/>
            <a:ext cx="1193800" cy="1193802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260467" y="304800"/>
            <a:ext cx="68106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0080"/>
                </a:solidFill>
              </a:rPr>
              <a:t>JCESR’s Macromolecular Organic Flow Cell Directions</a:t>
            </a:r>
          </a:p>
        </p:txBody>
      </p:sp>
      <p:graphicFrame>
        <p:nvGraphicFramePr>
          <p:cNvPr id="26" name="Object 2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51027015"/>
              </p:ext>
            </p:extLst>
          </p:nvPr>
        </p:nvGraphicFramePr>
        <p:xfrm>
          <a:off x="6499648" y="1305584"/>
          <a:ext cx="2514139" cy="19456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95" name="Graph" r:id="rId9" imgW="3920760" imgH="3000960" progId="Origin50.Graph">
                  <p:embed/>
                </p:oleObj>
              </mc:Choice>
              <mc:Fallback>
                <p:oleObj name="Graph" r:id="rId9" imgW="3920760" imgH="3000960" progId="Origin50.Graph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99648" y="1305584"/>
                        <a:ext cx="2514139" cy="1945616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" name="TextBox 19"/>
          <p:cNvSpPr txBox="1"/>
          <p:nvPr/>
        </p:nvSpPr>
        <p:spPr>
          <a:xfrm>
            <a:off x="6464299" y="774700"/>
            <a:ext cx="2387601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000080"/>
                </a:solidFill>
              </a:rPr>
              <a:t>Full cells of all four types routinely cycled </a:t>
            </a: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54"/>
          <a:stretch/>
        </p:blipFill>
        <p:spPr>
          <a:xfrm>
            <a:off x="7071149" y="3404699"/>
            <a:ext cx="1552489" cy="1442416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5588000" y="5041900"/>
            <a:ext cx="3429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00080"/>
                </a:solidFill>
              </a:rPr>
              <a:t>Target for next 18 months</a:t>
            </a:r>
          </a:p>
          <a:p>
            <a:pPr algn="ctr"/>
            <a:r>
              <a:rPr lang="en-US" dirty="0">
                <a:solidFill>
                  <a:srgbClr val="000080"/>
                </a:solidFill>
              </a:rPr>
              <a:t>Primary: RAO-PIM for cost target</a:t>
            </a:r>
          </a:p>
          <a:p>
            <a:pPr algn="ctr"/>
            <a:r>
              <a:rPr lang="en-US" dirty="0">
                <a:solidFill>
                  <a:srgbClr val="000080"/>
                </a:solidFill>
              </a:rPr>
              <a:t>Secondary: RAP-</a:t>
            </a:r>
            <a:r>
              <a:rPr lang="en-US" dirty="0" err="1">
                <a:solidFill>
                  <a:srgbClr val="000080"/>
                </a:solidFill>
              </a:rPr>
              <a:t>Celgard</a:t>
            </a:r>
            <a:r>
              <a:rPr lang="en-US" dirty="0">
                <a:solidFill>
                  <a:srgbClr val="000080"/>
                </a:solidFill>
              </a:rPr>
              <a:t> for </a:t>
            </a:r>
          </a:p>
          <a:p>
            <a:pPr algn="ctr"/>
            <a:r>
              <a:rPr lang="en-US" dirty="0">
                <a:solidFill>
                  <a:srgbClr val="000080"/>
                </a:solidFill>
              </a:rPr>
              <a:t>cost -performance comparison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799536" y="3038745"/>
            <a:ext cx="165434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based on TE modeling</a:t>
            </a:r>
          </a:p>
        </p:txBody>
      </p:sp>
      <p:sp>
        <p:nvSpPr>
          <p:cNvPr id="3" name="Rectangle 2"/>
          <p:cNvSpPr/>
          <p:nvPr/>
        </p:nvSpPr>
        <p:spPr>
          <a:xfrm>
            <a:off x="3313370" y="3708400"/>
            <a:ext cx="395030" cy="4953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4545270" y="3708400"/>
            <a:ext cx="620288" cy="6096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5110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F76E7-C628-B140-8644-8813A1FF0F21}" type="slidenum">
              <a:rPr lang="en-US" smtClean="0">
                <a:latin typeface="Century Gothic"/>
                <a:cs typeface="Century Gothic"/>
              </a:rPr>
              <a:pPr/>
              <a:t>26</a:t>
            </a:fld>
            <a:endParaRPr lang="en-US" dirty="0">
              <a:latin typeface="Century Gothic"/>
              <a:cs typeface="Century Gothic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55600" y="88900"/>
            <a:ext cx="81538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2400" dirty="0">
                <a:solidFill>
                  <a:srgbClr val="1F497D"/>
                </a:solidFill>
                <a:latin typeface="Century Gothic"/>
                <a:cs typeface="Century Gothic"/>
              </a:rPr>
              <a:t>JCESR has opened new avenues for energy storage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5334456" y="2778338"/>
            <a:ext cx="2971800" cy="332707"/>
            <a:chOff x="762000" y="4594893"/>
            <a:chExt cx="2971800" cy="332707"/>
          </a:xfrm>
        </p:grpSpPr>
        <p:sp>
          <p:nvSpPr>
            <p:cNvPr id="11" name="Rectangle 10"/>
            <p:cNvSpPr/>
            <p:nvPr/>
          </p:nvSpPr>
          <p:spPr>
            <a:xfrm>
              <a:off x="762000" y="4594893"/>
              <a:ext cx="2971800" cy="332707"/>
            </a:xfrm>
            <a:prstGeom prst="rect">
              <a:avLst/>
            </a:prstGeom>
            <a:solidFill>
              <a:srgbClr val="D37032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en-GB" sz="900">
                <a:solidFill>
                  <a:srgbClr val="000080"/>
                </a:solidFill>
                <a:latin typeface="Century Gothic"/>
                <a:cs typeface="Century Gothic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901700" y="4622800"/>
              <a:ext cx="2832100" cy="2769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defTabSz="457200"/>
              <a:r>
                <a:rPr lang="en-US" dirty="0">
                  <a:solidFill>
                    <a:srgbClr val="FFFFFF"/>
                  </a:solidFill>
                  <a:latin typeface="Century Gothic"/>
                  <a:cs typeface="Century Gothic"/>
                </a:rPr>
                <a:t>Chemical Transformation</a:t>
              </a: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5448756" y="5976830"/>
            <a:ext cx="3176896" cy="332707"/>
            <a:chOff x="5410200" y="3096293"/>
            <a:chExt cx="3176896" cy="332707"/>
          </a:xfrm>
        </p:grpSpPr>
        <p:sp>
          <p:nvSpPr>
            <p:cNvPr id="17" name="Rectangle 16"/>
            <p:cNvSpPr/>
            <p:nvPr/>
          </p:nvSpPr>
          <p:spPr>
            <a:xfrm>
              <a:off x="5410200" y="3096293"/>
              <a:ext cx="3060700" cy="332707"/>
            </a:xfrm>
            <a:prstGeom prst="rect">
              <a:avLst/>
            </a:prstGeom>
            <a:solidFill>
              <a:srgbClr val="D37032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en-GB" sz="900">
                <a:solidFill>
                  <a:srgbClr val="000080"/>
                </a:solidFill>
                <a:latin typeface="Century Gothic"/>
                <a:cs typeface="Century Gothic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5499099" y="3108994"/>
              <a:ext cx="3087997" cy="2769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defTabSz="457200"/>
              <a:r>
                <a:rPr lang="en-US" dirty="0">
                  <a:solidFill>
                    <a:srgbClr val="FFFFFF"/>
                  </a:solidFill>
                  <a:latin typeface="Century Gothic"/>
                  <a:cs typeface="Century Gothic"/>
                </a:rPr>
                <a:t>Non-aqueous Redox Flow</a:t>
              </a:r>
            </a:p>
          </p:txBody>
        </p:sp>
      </p:grpSp>
      <p:pic>
        <p:nvPicPr>
          <p:cNvPr id="3" name="Picture 2" descr="PSE-III-Fig2-bottom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5061" y="4186550"/>
            <a:ext cx="2927392" cy="1736690"/>
          </a:xfrm>
          <a:prstGeom prst="rect">
            <a:avLst/>
          </a:prstGeom>
        </p:spPr>
      </p:pic>
      <p:grpSp>
        <p:nvGrpSpPr>
          <p:cNvPr id="19" name="Group 18"/>
          <p:cNvGrpSpPr/>
          <p:nvPr/>
        </p:nvGrpSpPr>
        <p:grpSpPr>
          <a:xfrm>
            <a:off x="5483005" y="709028"/>
            <a:ext cx="2939375" cy="1981955"/>
            <a:chOff x="5483005" y="162928"/>
            <a:chExt cx="2939375" cy="1981955"/>
          </a:xfrm>
        </p:grpSpPr>
        <p:grpSp>
          <p:nvGrpSpPr>
            <p:cNvPr id="36" name="Group 35"/>
            <p:cNvGrpSpPr>
              <a:grpSpLocks noChangeAspect="1"/>
            </p:cNvGrpSpPr>
            <p:nvPr/>
          </p:nvGrpSpPr>
          <p:grpSpPr>
            <a:xfrm>
              <a:off x="5483005" y="162928"/>
              <a:ext cx="2939375" cy="1981955"/>
              <a:chOff x="622847" y="3162892"/>
              <a:chExt cx="2261059" cy="1524582"/>
            </a:xfrm>
          </p:grpSpPr>
          <p:sp>
            <p:nvSpPr>
              <p:cNvPr id="37" name="Rectangle 36"/>
              <p:cNvSpPr/>
              <p:nvPr/>
            </p:nvSpPr>
            <p:spPr>
              <a:xfrm>
                <a:off x="721916" y="4626514"/>
                <a:ext cx="2094254" cy="60960"/>
              </a:xfrm>
              <a:prstGeom prst="rect">
                <a:avLst/>
              </a:prstGeom>
              <a:solidFill>
                <a:srgbClr val="B3B3B3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/>
                <a:endParaRPr lang="en-US">
                  <a:solidFill>
                    <a:prstClr val="white"/>
                  </a:solidFill>
                  <a:latin typeface="Century Gothic"/>
                  <a:cs typeface="Century Gothic"/>
                </a:endParaRPr>
              </a:p>
            </p:txBody>
          </p:sp>
          <p:sp>
            <p:nvSpPr>
              <p:cNvPr id="38" name="Rectangle 37"/>
              <p:cNvSpPr/>
              <p:nvPr/>
            </p:nvSpPr>
            <p:spPr>
              <a:xfrm>
                <a:off x="719376" y="3592990"/>
                <a:ext cx="2094254" cy="60960"/>
              </a:xfrm>
              <a:prstGeom prst="rect">
                <a:avLst/>
              </a:prstGeom>
              <a:solidFill>
                <a:srgbClr val="B3B3B3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/>
                <a:endParaRPr lang="en-US">
                  <a:solidFill>
                    <a:prstClr val="white"/>
                  </a:solidFill>
                  <a:latin typeface="Century Gothic"/>
                  <a:cs typeface="Century Gothic"/>
                </a:endParaRPr>
              </a:p>
            </p:txBody>
          </p:sp>
          <p:pic>
            <p:nvPicPr>
              <p:cNvPr id="39" name="Picture 38" descr="FullBattStill_4-17-15.jpg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1350591" y="3630200"/>
                <a:ext cx="800099" cy="1021080"/>
              </a:xfrm>
              <a:prstGeom prst="rect">
                <a:avLst/>
              </a:prstGeom>
            </p:spPr>
          </p:pic>
          <p:cxnSp>
            <p:nvCxnSpPr>
              <p:cNvPr id="40" name="Straight Connector 39"/>
              <p:cNvCxnSpPr/>
              <p:nvPr/>
            </p:nvCxnSpPr>
            <p:spPr>
              <a:xfrm>
                <a:off x="650796" y="3581813"/>
                <a:ext cx="68580" cy="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41" name="Group 40"/>
              <p:cNvGrpSpPr/>
              <p:nvPr/>
            </p:nvGrpSpPr>
            <p:grpSpPr>
              <a:xfrm>
                <a:off x="2773834" y="3542570"/>
                <a:ext cx="110072" cy="1139189"/>
                <a:chOff x="5736196" y="1657350"/>
                <a:chExt cx="183454" cy="1898650"/>
              </a:xfrm>
            </p:grpSpPr>
            <p:sp>
              <p:nvSpPr>
                <p:cNvPr id="80" name="L-Shape 79"/>
                <p:cNvSpPr/>
                <p:nvPr/>
              </p:nvSpPr>
              <p:spPr>
                <a:xfrm flipH="1">
                  <a:off x="5736196" y="2559049"/>
                  <a:ext cx="183454" cy="996951"/>
                </a:xfrm>
                <a:prstGeom prst="corner">
                  <a:avLst>
                    <a:gd name="adj1" fmla="val 34641"/>
                    <a:gd name="adj2" fmla="val 50000"/>
                  </a:avLst>
                </a:prstGeom>
                <a:solidFill>
                  <a:srgbClr val="585858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457200"/>
                  <a:endParaRPr lang="en-US">
                    <a:solidFill>
                      <a:prstClr val="white"/>
                    </a:solidFill>
                    <a:latin typeface="Century Gothic"/>
                    <a:cs typeface="Century Gothic"/>
                  </a:endParaRPr>
                </a:p>
              </p:txBody>
            </p:sp>
            <p:sp>
              <p:nvSpPr>
                <p:cNvPr id="81" name="L-Shape 80"/>
                <p:cNvSpPr/>
                <p:nvPr/>
              </p:nvSpPr>
              <p:spPr>
                <a:xfrm flipH="1" flipV="1">
                  <a:off x="5736196" y="1657350"/>
                  <a:ext cx="183454" cy="977898"/>
                </a:xfrm>
                <a:prstGeom prst="corner">
                  <a:avLst>
                    <a:gd name="adj1" fmla="val 83099"/>
                    <a:gd name="adj2" fmla="val 50000"/>
                  </a:avLst>
                </a:prstGeom>
                <a:solidFill>
                  <a:srgbClr val="585858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457200"/>
                  <a:endParaRPr lang="en-US">
                    <a:solidFill>
                      <a:prstClr val="white"/>
                    </a:solidFill>
                    <a:latin typeface="Century Gothic"/>
                    <a:cs typeface="Century Gothic"/>
                  </a:endParaRPr>
                </a:p>
              </p:txBody>
            </p:sp>
            <p:cxnSp>
              <p:nvCxnSpPr>
                <p:cNvPr id="82" name="Straight Connector 81"/>
                <p:cNvCxnSpPr/>
                <p:nvPr/>
              </p:nvCxnSpPr>
              <p:spPr>
                <a:xfrm>
                  <a:off x="5770773" y="1737360"/>
                  <a:ext cx="114300" cy="0"/>
                </a:xfrm>
                <a:prstGeom prst="line">
                  <a:avLst/>
                </a:prstGeom>
                <a:ln>
                  <a:solidFill>
                    <a:schemeClr val="bg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3" name="Straight Connector 82"/>
                <p:cNvCxnSpPr/>
                <p:nvPr/>
              </p:nvCxnSpPr>
              <p:spPr>
                <a:xfrm rot="5400000">
                  <a:off x="5770773" y="1732280"/>
                  <a:ext cx="114300" cy="0"/>
                </a:xfrm>
                <a:prstGeom prst="line">
                  <a:avLst/>
                </a:prstGeom>
                <a:ln>
                  <a:solidFill>
                    <a:schemeClr val="bg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42" name="L-Shape 41"/>
              <p:cNvSpPr/>
              <p:nvPr/>
            </p:nvSpPr>
            <p:spPr>
              <a:xfrm>
                <a:off x="622847" y="4089304"/>
                <a:ext cx="110072" cy="598170"/>
              </a:xfrm>
              <a:prstGeom prst="corner">
                <a:avLst>
                  <a:gd name="adj1" fmla="val 34641"/>
                  <a:gd name="adj2" fmla="val 50000"/>
                </a:avLst>
              </a:prstGeom>
              <a:solidFill>
                <a:srgbClr val="585858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/>
                <a:endParaRPr lang="en-US">
                  <a:solidFill>
                    <a:prstClr val="white"/>
                  </a:solidFill>
                  <a:latin typeface="Century Gothic"/>
                  <a:cs typeface="Century Gothic"/>
                </a:endParaRPr>
              </a:p>
            </p:txBody>
          </p:sp>
          <p:sp>
            <p:nvSpPr>
              <p:cNvPr id="43" name="L-Shape 42"/>
              <p:cNvSpPr/>
              <p:nvPr/>
            </p:nvSpPr>
            <p:spPr>
              <a:xfrm flipV="1">
                <a:off x="622847" y="3538760"/>
                <a:ext cx="110072" cy="586738"/>
              </a:xfrm>
              <a:prstGeom prst="corner">
                <a:avLst>
                  <a:gd name="adj1" fmla="val 83099"/>
                  <a:gd name="adj2" fmla="val 50000"/>
                </a:avLst>
              </a:prstGeom>
              <a:solidFill>
                <a:srgbClr val="585858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/>
                <a:endParaRPr lang="en-US">
                  <a:solidFill>
                    <a:prstClr val="white"/>
                  </a:solidFill>
                  <a:latin typeface="Century Gothic"/>
                  <a:cs typeface="Century Gothic"/>
                </a:endParaRPr>
              </a:p>
            </p:txBody>
          </p:sp>
          <p:cxnSp>
            <p:nvCxnSpPr>
              <p:cNvPr id="44" name="Straight Connector 43"/>
              <p:cNvCxnSpPr/>
              <p:nvPr/>
            </p:nvCxnSpPr>
            <p:spPr>
              <a:xfrm flipH="1">
                <a:off x="643593" y="3586766"/>
                <a:ext cx="68580" cy="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5" name="Arc 44"/>
              <p:cNvSpPr/>
              <p:nvPr/>
            </p:nvSpPr>
            <p:spPr>
              <a:xfrm>
                <a:off x="2696790" y="3467641"/>
                <a:ext cx="137160" cy="142239"/>
              </a:xfrm>
              <a:prstGeom prst="arc">
                <a:avLst/>
              </a:prstGeom>
              <a:ln w="101600" cmpd="sng"/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defTabSz="457200"/>
                <a:endParaRPr lang="en-US">
                  <a:solidFill>
                    <a:prstClr val="black"/>
                  </a:solidFill>
                  <a:latin typeface="Century Gothic"/>
                  <a:cs typeface="Century Gothic"/>
                </a:endParaRPr>
              </a:p>
            </p:txBody>
          </p:sp>
          <p:sp>
            <p:nvSpPr>
              <p:cNvPr id="46" name="Arc 45"/>
              <p:cNvSpPr/>
              <p:nvPr/>
            </p:nvSpPr>
            <p:spPr>
              <a:xfrm flipH="1">
                <a:off x="677883" y="3469539"/>
                <a:ext cx="137160" cy="142239"/>
              </a:xfrm>
              <a:prstGeom prst="arc">
                <a:avLst/>
              </a:prstGeom>
              <a:ln w="101600" cmpd="sng"/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defTabSz="457200"/>
                <a:endParaRPr lang="en-US">
                  <a:solidFill>
                    <a:prstClr val="black"/>
                  </a:solidFill>
                  <a:latin typeface="Century Gothic"/>
                  <a:cs typeface="Century Gothic"/>
                </a:endParaRPr>
              </a:p>
            </p:txBody>
          </p:sp>
          <p:cxnSp>
            <p:nvCxnSpPr>
              <p:cNvPr id="47" name="Straight Connector 46"/>
              <p:cNvCxnSpPr>
                <a:endCxn id="45" idx="0"/>
              </p:cNvCxnSpPr>
              <p:nvPr/>
            </p:nvCxnSpPr>
            <p:spPr>
              <a:xfrm>
                <a:off x="734616" y="3467641"/>
                <a:ext cx="2030754" cy="0"/>
              </a:xfrm>
              <a:prstGeom prst="line">
                <a:avLst/>
              </a:prstGeom>
              <a:ln w="101600"/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48" name="Picture 47" descr="CarOutline_11974340791331404405Anonymous_car_side_view.svg.hi.png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405593" y="3300692"/>
                <a:ext cx="598142" cy="248229"/>
              </a:xfrm>
              <a:prstGeom prst="rect">
                <a:avLst/>
              </a:prstGeom>
            </p:spPr>
          </p:pic>
          <p:grpSp>
            <p:nvGrpSpPr>
              <p:cNvPr id="49" name="Group 48"/>
              <p:cNvGrpSpPr/>
              <p:nvPr/>
            </p:nvGrpSpPr>
            <p:grpSpPr>
              <a:xfrm>
                <a:off x="2134546" y="3162892"/>
                <a:ext cx="355057" cy="307777"/>
                <a:chOff x="4408453" y="690356"/>
                <a:chExt cx="591762" cy="512962"/>
              </a:xfrm>
            </p:grpSpPr>
            <p:sp>
              <p:nvSpPr>
                <p:cNvPr id="78" name="TextBox 77"/>
                <p:cNvSpPr txBox="1"/>
                <p:nvPr/>
              </p:nvSpPr>
              <p:spPr>
                <a:xfrm>
                  <a:off x="4408453" y="690356"/>
                  <a:ext cx="591762" cy="51296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defTabSz="457200"/>
                  <a:r>
                    <a:rPr lang="en-US" sz="2000" dirty="0">
                      <a:solidFill>
                        <a:prstClr val="black"/>
                      </a:solidFill>
                      <a:latin typeface="Century Gothic"/>
                      <a:cs typeface="Century Gothic"/>
                    </a:rPr>
                    <a:t>e</a:t>
                  </a:r>
                  <a:endParaRPr lang="en-US" sz="3200" baseline="30000" dirty="0">
                    <a:solidFill>
                      <a:prstClr val="black"/>
                    </a:solidFill>
                    <a:latin typeface="Century Gothic"/>
                    <a:cs typeface="Century Gothic"/>
                  </a:endParaRPr>
                </a:p>
              </p:txBody>
            </p:sp>
            <p:cxnSp>
              <p:nvCxnSpPr>
                <p:cNvPr id="79" name="Straight Connector 78"/>
                <p:cNvCxnSpPr/>
                <p:nvPr/>
              </p:nvCxnSpPr>
              <p:spPr>
                <a:xfrm>
                  <a:off x="4710708" y="904630"/>
                  <a:ext cx="118872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pic>
            <p:nvPicPr>
              <p:cNvPr id="50" name="Picture 49" descr="PSE_III_Fig2_BatteryConcepts_upper_v2_10-31-14.jpg"/>
              <p:cNvPicPr preferRelativeResize="0"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668358" y="3630199"/>
                <a:ext cx="682233" cy="1021081"/>
              </a:xfrm>
              <a:prstGeom prst="rect">
                <a:avLst/>
              </a:prstGeom>
            </p:spPr>
          </p:pic>
          <p:sp>
            <p:nvSpPr>
              <p:cNvPr id="51" name="Rectangle 50"/>
              <p:cNvSpPr/>
              <p:nvPr/>
            </p:nvSpPr>
            <p:spPr>
              <a:xfrm>
                <a:off x="2150691" y="3630200"/>
                <a:ext cx="678179" cy="1021080"/>
              </a:xfrm>
              <a:prstGeom prst="rect">
                <a:avLst/>
              </a:prstGeom>
              <a:solidFill>
                <a:srgbClr val="FF9586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/>
                <a:endParaRPr lang="en-US">
                  <a:solidFill>
                    <a:prstClr val="white"/>
                  </a:solidFill>
                  <a:latin typeface="Century Gothic"/>
                  <a:cs typeface="Century Gothic"/>
                </a:endParaRPr>
              </a:p>
            </p:txBody>
          </p:sp>
          <p:sp>
            <p:nvSpPr>
              <p:cNvPr id="52" name="Oval 51"/>
              <p:cNvSpPr>
                <a:spLocks noChangeAspect="1"/>
              </p:cNvSpPr>
              <p:nvPr/>
            </p:nvSpPr>
            <p:spPr>
              <a:xfrm>
                <a:off x="2160215" y="3652962"/>
                <a:ext cx="149839" cy="149839"/>
              </a:xfrm>
              <a:prstGeom prst="ellipse">
                <a:avLst/>
              </a:prstGeom>
              <a:solidFill>
                <a:srgbClr val="FFFF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/>
                <a:endParaRPr lang="en-US">
                  <a:solidFill>
                    <a:prstClr val="white"/>
                  </a:solidFill>
                  <a:latin typeface="Century Gothic"/>
                  <a:cs typeface="Century Gothic"/>
                </a:endParaRPr>
              </a:p>
            </p:txBody>
          </p:sp>
          <p:sp>
            <p:nvSpPr>
              <p:cNvPr id="53" name="Oval 52"/>
              <p:cNvSpPr>
                <a:spLocks noChangeAspect="1"/>
              </p:cNvSpPr>
              <p:nvPr/>
            </p:nvSpPr>
            <p:spPr>
              <a:xfrm>
                <a:off x="2326188" y="3652962"/>
                <a:ext cx="149839" cy="149839"/>
              </a:xfrm>
              <a:prstGeom prst="ellipse">
                <a:avLst/>
              </a:prstGeom>
              <a:solidFill>
                <a:srgbClr val="FFFF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/>
                <a:endParaRPr lang="en-US">
                  <a:solidFill>
                    <a:prstClr val="white"/>
                  </a:solidFill>
                  <a:latin typeface="Century Gothic"/>
                  <a:cs typeface="Century Gothic"/>
                </a:endParaRPr>
              </a:p>
            </p:txBody>
          </p:sp>
          <p:sp>
            <p:nvSpPr>
              <p:cNvPr id="54" name="Oval 53"/>
              <p:cNvSpPr>
                <a:spLocks noChangeAspect="1"/>
              </p:cNvSpPr>
              <p:nvPr/>
            </p:nvSpPr>
            <p:spPr>
              <a:xfrm>
                <a:off x="2501427" y="3652962"/>
                <a:ext cx="149839" cy="149839"/>
              </a:xfrm>
              <a:prstGeom prst="ellipse">
                <a:avLst/>
              </a:prstGeom>
              <a:solidFill>
                <a:srgbClr val="FFFF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/>
                <a:endParaRPr lang="en-US">
                  <a:solidFill>
                    <a:prstClr val="white"/>
                  </a:solidFill>
                  <a:latin typeface="Century Gothic"/>
                  <a:cs typeface="Century Gothic"/>
                </a:endParaRPr>
              </a:p>
            </p:txBody>
          </p:sp>
          <p:sp>
            <p:nvSpPr>
              <p:cNvPr id="55" name="Oval 54"/>
              <p:cNvSpPr>
                <a:spLocks noChangeAspect="1"/>
              </p:cNvSpPr>
              <p:nvPr/>
            </p:nvSpPr>
            <p:spPr>
              <a:xfrm>
                <a:off x="2670141" y="3652962"/>
                <a:ext cx="149839" cy="149839"/>
              </a:xfrm>
              <a:prstGeom prst="ellipse">
                <a:avLst/>
              </a:prstGeom>
              <a:solidFill>
                <a:srgbClr val="FFFF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/>
                <a:endParaRPr lang="en-US">
                  <a:solidFill>
                    <a:prstClr val="white"/>
                  </a:solidFill>
                  <a:latin typeface="Century Gothic"/>
                  <a:cs typeface="Century Gothic"/>
                </a:endParaRPr>
              </a:p>
            </p:txBody>
          </p:sp>
          <p:sp>
            <p:nvSpPr>
              <p:cNvPr id="56" name="Oval 55"/>
              <p:cNvSpPr>
                <a:spLocks noChangeAspect="1"/>
              </p:cNvSpPr>
              <p:nvPr/>
            </p:nvSpPr>
            <p:spPr>
              <a:xfrm>
                <a:off x="2160215" y="3814887"/>
                <a:ext cx="149839" cy="149839"/>
              </a:xfrm>
              <a:prstGeom prst="ellipse">
                <a:avLst/>
              </a:prstGeom>
              <a:solidFill>
                <a:srgbClr val="FFFF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/>
                <a:endParaRPr lang="en-US">
                  <a:solidFill>
                    <a:prstClr val="white"/>
                  </a:solidFill>
                  <a:latin typeface="Century Gothic"/>
                  <a:cs typeface="Century Gothic"/>
                </a:endParaRPr>
              </a:p>
            </p:txBody>
          </p:sp>
          <p:sp>
            <p:nvSpPr>
              <p:cNvPr id="57" name="Oval 56"/>
              <p:cNvSpPr>
                <a:spLocks noChangeAspect="1"/>
              </p:cNvSpPr>
              <p:nvPr/>
            </p:nvSpPr>
            <p:spPr>
              <a:xfrm>
                <a:off x="2326188" y="3814887"/>
                <a:ext cx="149839" cy="149839"/>
              </a:xfrm>
              <a:prstGeom prst="ellipse">
                <a:avLst/>
              </a:prstGeom>
              <a:solidFill>
                <a:srgbClr val="FFFF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/>
                <a:endParaRPr lang="en-US">
                  <a:solidFill>
                    <a:prstClr val="white"/>
                  </a:solidFill>
                  <a:latin typeface="Century Gothic"/>
                  <a:cs typeface="Century Gothic"/>
                </a:endParaRPr>
              </a:p>
            </p:txBody>
          </p:sp>
          <p:sp>
            <p:nvSpPr>
              <p:cNvPr id="58" name="Oval 57"/>
              <p:cNvSpPr>
                <a:spLocks noChangeAspect="1"/>
              </p:cNvSpPr>
              <p:nvPr/>
            </p:nvSpPr>
            <p:spPr>
              <a:xfrm>
                <a:off x="2501427" y="3814887"/>
                <a:ext cx="149839" cy="149839"/>
              </a:xfrm>
              <a:prstGeom prst="ellipse">
                <a:avLst/>
              </a:prstGeom>
              <a:solidFill>
                <a:srgbClr val="FFFF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/>
                <a:endParaRPr lang="en-US">
                  <a:solidFill>
                    <a:prstClr val="white"/>
                  </a:solidFill>
                  <a:latin typeface="Century Gothic"/>
                  <a:cs typeface="Century Gothic"/>
                </a:endParaRPr>
              </a:p>
            </p:txBody>
          </p:sp>
          <p:sp>
            <p:nvSpPr>
              <p:cNvPr id="59" name="Oval 58"/>
              <p:cNvSpPr>
                <a:spLocks noChangeAspect="1"/>
              </p:cNvSpPr>
              <p:nvPr/>
            </p:nvSpPr>
            <p:spPr>
              <a:xfrm>
                <a:off x="2670141" y="3814887"/>
                <a:ext cx="149839" cy="149839"/>
              </a:xfrm>
              <a:prstGeom prst="ellipse">
                <a:avLst/>
              </a:prstGeom>
              <a:solidFill>
                <a:srgbClr val="FFFF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/>
                <a:endParaRPr lang="en-US">
                  <a:solidFill>
                    <a:prstClr val="white"/>
                  </a:solidFill>
                  <a:latin typeface="Century Gothic"/>
                  <a:cs typeface="Century Gothic"/>
                </a:endParaRPr>
              </a:p>
            </p:txBody>
          </p:sp>
          <p:sp>
            <p:nvSpPr>
              <p:cNvPr id="60" name="Oval 59"/>
              <p:cNvSpPr>
                <a:spLocks noChangeAspect="1"/>
              </p:cNvSpPr>
              <p:nvPr/>
            </p:nvSpPr>
            <p:spPr>
              <a:xfrm>
                <a:off x="2160215" y="3976812"/>
                <a:ext cx="149839" cy="149839"/>
              </a:xfrm>
              <a:prstGeom prst="ellipse">
                <a:avLst/>
              </a:prstGeom>
              <a:solidFill>
                <a:srgbClr val="FFFF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/>
                <a:endParaRPr lang="en-US">
                  <a:solidFill>
                    <a:prstClr val="white"/>
                  </a:solidFill>
                  <a:latin typeface="Century Gothic"/>
                  <a:cs typeface="Century Gothic"/>
                </a:endParaRPr>
              </a:p>
            </p:txBody>
          </p:sp>
          <p:sp>
            <p:nvSpPr>
              <p:cNvPr id="61" name="Oval 60"/>
              <p:cNvSpPr>
                <a:spLocks noChangeAspect="1"/>
              </p:cNvSpPr>
              <p:nvPr/>
            </p:nvSpPr>
            <p:spPr>
              <a:xfrm>
                <a:off x="2326188" y="3976812"/>
                <a:ext cx="149839" cy="149839"/>
              </a:xfrm>
              <a:prstGeom prst="ellipse">
                <a:avLst/>
              </a:prstGeom>
              <a:solidFill>
                <a:srgbClr val="FFFF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/>
                <a:endParaRPr lang="en-US">
                  <a:solidFill>
                    <a:prstClr val="white"/>
                  </a:solidFill>
                  <a:latin typeface="Century Gothic"/>
                  <a:cs typeface="Century Gothic"/>
                </a:endParaRPr>
              </a:p>
            </p:txBody>
          </p:sp>
          <p:sp>
            <p:nvSpPr>
              <p:cNvPr id="62" name="Oval 61"/>
              <p:cNvSpPr>
                <a:spLocks noChangeAspect="1"/>
              </p:cNvSpPr>
              <p:nvPr/>
            </p:nvSpPr>
            <p:spPr>
              <a:xfrm>
                <a:off x="2501427" y="3976812"/>
                <a:ext cx="149839" cy="149839"/>
              </a:xfrm>
              <a:prstGeom prst="ellipse">
                <a:avLst/>
              </a:prstGeom>
              <a:solidFill>
                <a:srgbClr val="FFFF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/>
                <a:endParaRPr lang="en-US">
                  <a:solidFill>
                    <a:prstClr val="white"/>
                  </a:solidFill>
                  <a:latin typeface="Century Gothic"/>
                  <a:cs typeface="Century Gothic"/>
                </a:endParaRPr>
              </a:p>
            </p:txBody>
          </p:sp>
          <p:sp>
            <p:nvSpPr>
              <p:cNvPr id="63" name="Oval 62"/>
              <p:cNvSpPr>
                <a:spLocks noChangeAspect="1"/>
              </p:cNvSpPr>
              <p:nvPr/>
            </p:nvSpPr>
            <p:spPr>
              <a:xfrm>
                <a:off x="2670141" y="3976812"/>
                <a:ext cx="149839" cy="149839"/>
              </a:xfrm>
              <a:prstGeom prst="ellipse">
                <a:avLst/>
              </a:prstGeom>
              <a:solidFill>
                <a:srgbClr val="FFFF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/>
                <a:endParaRPr lang="en-US">
                  <a:solidFill>
                    <a:prstClr val="white"/>
                  </a:solidFill>
                  <a:latin typeface="Century Gothic"/>
                  <a:cs typeface="Century Gothic"/>
                </a:endParaRPr>
              </a:p>
            </p:txBody>
          </p:sp>
          <p:sp>
            <p:nvSpPr>
              <p:cNvPr id="64" name="Oval 63"/>
              <p:cNvSpPr>
                <a:spLocks noChangeAspect="1"/>
              </p:cNvSpPr>
              <p:nvPr/>
            </p:nvSpPr>
            <p:spPr>
              <a:xfrm>
                <a:off x="2160215" y="4138737"/>
                <a:ext cx="149839" cy="149839"/>
              </a:xfrm>
              <a:prstGeom prst="ellipse">
                <a:avLst/>
              </a:prstGeom>
              <a:solidFill>
                <a:srgbClr val="FFFF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/>
                <a:endParaRPr lang="en-US">
                  <a:solidFill>
                    <a:prstClr val="white"/>
                  </a:solidFill>
                  <a:latin typeface="Century Gothic"/>
                  <a:cs typeface="Century Gothic"/>
                </a:endParaRPr>
              </a:p>
            </p:txBody>
          </p:sp>
          <p:sp>
            <p:nvSpPr>
              <p:cNvPr id="65" name="Oval 64"/>
              <p:cNvSpPr>
                <a:spLocks noChangeAspect="1"/>
              </p:cNvSpPr>
              <p:nvPr/>
            </p:nvSpPr>
            <p:spPr>
              <a:xfrm>
                <a:off x="2326188" y="4138737"/>
                <a:ext cx="149839" cy="149839"/>
              </a:xfrm>
              <a:prstGeom prst="ellipse">
                <a:avLst/>
              </a:prstGeom>
              <a:solidFill>
                <a:srgbClr val="FFFF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/>
                <a:endParaRPr lang="en-US">
                  <a:solidFill>
                    <a:prstClr val="white"/>
                  </a:solidFill>
                  <a:latin typeface="Century Gothic"/>
                  <a:cs typeface="Century Gothic"/>
                </a:endParaRPr>
              </a:p>
            </p:txBody>
          </p:sp>
          <p:sp>
            <p:nvSpPr>
              <p:cNvPr id="66" name="Oval 65"/>
              <p:cNvSpPr>
                <a:spLocks noChangeAspect="1"/>
              </p:cNvSpPr>
              <p:nvPr/>
            </p:nvSpPr>
            <p:spPr>
              <a:xfrm>
                <a:off x="2501427" y="4138737"/>
                <a:ext cx="149839" cy="149839"/>
              </a:xfrm>
              <a:prstGeom prst="ellipse">
                <a:avLst/>
              </a:prstGeom>
              <a:solidFill>
                <a:srgbClr val="FFFF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/>
                <a:endParaRPr lang="en-US">
                  <a:solidFill>
                    <a:prstClr val="white"/>
                  </a:solidFill>
                  <a:latin typeface="Century Gothic"/>
                  <a:cs typeface="Century Gothic"/>
                </a:endParaRPr>
              </a:p>
            </p:txBody>
          </p:sp>
          <p:sp>
            <p:nvSpPr>
              <p:cNvPr id="67" name="Oval 66"/>
              <p:cNvSpPr>
                <a:spLocks noChangeAspect="1"/>
              </p:cNvSpPr>
              <p:nvPr/>
            </p:nvSpPr>
            <p:spPr>
              <a:xfrm>
                <a:off x="2670141" y="4138737"/>
                <a:ext cx="149839" cy="149839"/>
              </a:xfrm>
              <a:prstGeom prst="ellipse">
                <a:avLst/>
              </a:prstGeom>
              <a:solidFill>
                <a:srgbClr val="FFFF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/>
                <a:endParaRPr lang="en-US">
                  <a:solidFill>
                    <a:prstClr val="white"/>
                  </a:solidFill>
                  <a:latin typeface="Century Gothic"/>
                  <a:cs typeface="Century Gothic"/>
                </a:endParaRPr>
              </a:p>
            </p:txBody>
          </p:sp>
          <p:sp>
            <p:nvSpPr>
              <p:cNvPr id="68" name="Oval 67"/>
              <p:cNvSpPr>
                <a:spLocks noChangeAspect="1"/>
              </p:cNvSpPr>
              <p:nvPr/>
            </p:nvSpPr>
            <p:spPr>
              <a:xfrm>
                <a:off x="2160215" y="4300662"/>
                <a:ext cx="149839" cy="149839"/>
              </a:xfrm>
              <a:prstGeom prst="ellipse">
                <a:avLst/>
              </a:prstGeom>
              <a:solidFill>
                <a:srgbClr val="FFFF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/>
                <a:endParaRPr lang="en-US">
                  <a:solidFill>
                    <a:prstClr val="white"/>
                  </a:solidFill>
                  <a:latin typeface="Century Gothic"/>
                  <a:cs typeface="Century Gothic"/>
                </a:endParaRPr>
              </a:p>
            </p:txBody>
          </p:sp>
          <p:sp>
            <p:nvSpPr>
              <p:cNvPr id="69" name="Oval 68"/>
              <p:cNvSpPr>
                <a:spLocks noChangeAspect="1"/>
              </p:cNvSpPr>
              <p:nvPr/>
            </p:nvSpPr>
            <p:spPr>
              <a:xfrm>
                <a:off x="2326188" y="4300662"/>
                <a:ext cx="149839" cy="149839"/>
              </a:xfrm>
              <a:prstGeom prst="ellipse">
                <a:avLst/>
              </a:prstGeom>
              <a:solidFill>
                <a:srgbClr val="FFFF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/>
                <a:endParaRPr lang="en-US">
                  <a:solidFill>
                    <a:prstClr val="white"/>
                  </a:solidFill>
                  <a:latin typeface="Century Gothic"/>
                  <a:cs typeface="Century Gothic"/>
                </a:endParaRPr>
              </a:p>
            </p:txBody>
          </p:sp>
          <p:sp>
            <p:nvSpPr>
              <p:cNvPr id="70" name="Oval 69"/>
              <p:cNvSpPr>
                <a:spLocks noChangeAspect="1"/>
              </p:cNvSpPr>
              <p:nvPr/>
            </p:nvSpPr>
            <p:spPr>
              <a:xfrm>
                <a:off x="2501427" y="4300662"/>
                <a:ext cx="149839" cy="149839"/>
              </a:xfrm>
              <a:prstGeom prst="ellipse">
                <a:avLst/>
              </a:prstGeom>
              <a:solidFill>
                <a:srgbClr val="FFFF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/>
                <a:endParaRPr lang="en-US">
                  <a:solidFill>
                    <a:prstClr val="white"/>
                  </a:solidFill>
                  <a:latin typeface="Century Gothic"/>
                  <a:cs typeface="Century Gothic"/>
                </a:endParaRPr>
              </a:p>
            </p:txBody>
          </p:sp>
          <p:sp>
            <p:nvSpPr>
              <p:cNvPr id="71" name="Oval 70"/>
              <p:cNvSpPr>
                <a:spLocks noChangeAspect="1"/>
              </p:cNvSpPr>
              <p:nvPr/>
            </p:nvSpPr>
            <p:spPr>
              <a:xfrm>
                <a:off x="2670141" y="4300662"/>
                <a:ext cx="149839" cy="149839"/>
              </a:xfrm>
              <a:prstGeom prst="ellipse">
                <a:avLst/>
              </a:prstGeom>
              <a:solidFill>
                <a:srgbClr val="FFFF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/>
                <a:endParaRPr lang="en-US">
                  <a:solidFill>
                    <a:prstClr val="white"/>
                  </a:solidFill>
                  <a:latin typeface="Century Gothic"/>
                  <a:cs typeface="Century Gothic"/>
                </a:endParaRPr>
              </a:p>
            </p:txBody>
          </p:sp>
          <p:sp>
            <p:nvSpPr>
              <p:cNvPr id="72" name="Oval 71"/>
              <p:cNvSpPr>
                <a:spLocks noChangeAspect="1"/>
              </p:cNvSpPr>
              <p:nvPr/>
            </p:nvSpPr>
            <p:spPr>
              <a:xfrm>
                <a:off x="2160215" y="4475287"/>
                <a:ext cx="149839" cy="149839"/>
              </a:xfrm>
              <a:prstGeom prst="ellipse">
                <a:avLst/>
              </a:prstGeom>
              <a:solidFill>
                <a:srgbClr val="FFFF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/>
                <a:endParaRPr lang="en-US">
                  <a:solidFill>
                    <a:prstClr val="white"/>
                  </a:solidFill>
                  <a:latin typeface="Century Gothic"/>
                  <a:cs typeface="Century Gothic"/>
                </a:endParaRPr>
              </a:p>
            </p:txBody>
          </p:sp>
          <p:sp>
            <p:nvSpPr>
              <p:cNvPr id="73" name="Oval 72"/>
              <p:cNvSpPr>
                <a:spLocks noChangeAspect="1"/>
              </p:cNvSpPr>
              <p:nvPr/>
            </p:nvSpPr>
            <p:spPr>
              <a:xfrm>
                <a:off x="2326188" y="4475287"/>
                <a:ext cx="149839" cy="149839"/>
              </a:xfrm>
              <a:prstGeom prst="ellipse">
                <a:avLst/>
              </a:prstGeom>
              <a:solidFill>
                <a:srgbClr val="FFFF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/>
                <a:endParaRPr lang="en-US">
                  <a:solidFill>
                    <a:prstClr val="white"/>
                  </a:solidFill>
                  <a:latin typeface="Century Gothic"/>
                  <a:cs typeface="Century Gothic"/>
                </a:endParaRPr>
              </a:p>
            </p:txBody>
          </p:sp>
          <p:sp>
            <p:nvSpPr>
              <p:cNvPr id="74" name="Oval 73"/>
              <p:cNvSpPr>
                <a:spLocks noChangeAspect="1"/>
              </p:cNvSpPr>
              <p:nvPr/>
            </p:nvSpPr>
            <p:spPr>
              <a:xfrm>
                <a:off x="2501427" y="4475287"/>
                <a:ext cx="149839" cy="149839"/>
              </a:xfrm>
              <a:prstGeom prst="ellipse">
                <a:avLst/>
              </a:prstGeom>
              <a:solidFill>
                <a:srgbClr val="FFFF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/>
                <a:endParaRPr lang="en-US">
                  <a:solidFill>
                    <a:prstClr val="white"/>
                  </a:solidFill>
                  <a:latin typeface="Century Gothic"/>
                  <a:cs typeface="Century Gothic"/>
                </a:endParaRPr>
              </a:p>
            </p:txBody>
          </p:sp>
          <p:sp>
            <p:nvSpPr>
              <p:cNvPr id="75" name="Oval 74"/>
              <p:cNvSpPr>
                <a:spLocks noChangeAspect="1"/>
              </p:cNvSpPr>
              <p:nvPr/>
            </p:nvSpPr>
            <p:spPr>
              <a:xfrm>
                <a:off x="2670141" y="4475287"/>
                <a:ext cx="149839" cy="149839"/>
              </a:xfrm>
              <a:prstGeom prst="ellipse">
                <a:avLst/>
              </a:prstGeom>
              <a:solidFill>
                <a:srgbClr val="FFFF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/>
                <a:endParaRPr lang="en-US">
                  <a:solidFill>
                    <a:prstClr val="white"/>
                  </a:solidFill>
                  <a:latin typeface="Century Gothic"/>
                  <a:cs typeface="Century Gothic"/>
                </a:endParaRPr>
              </a:p>
            </p:txBody>
          </p:sp>
          <p:sp>
            <p:nvSpPr>
              <p:cNvPr id="76" name="Oval 75"/>
              <p:cNvSpPr/>
              <p:nvPr/>
            </p:nvSpPr>
            <p:spPr>
              <a:xfrm>
                <a:off x="1455956" y="3920357"/>
                <a:ext cx="201930" cy="201930"/>
              </a:xfrm>
              <a:prstGeom prst="ellipse">
                <a:avLst/>
              </a:prstGeom>
              <a:solidFill>
                <a:srgbClr val="00008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/>
                <a:endParaRPr lang="en-US">
                  <a:solidFill>
                    <a:prstClr val="white"/>
                  </a:solidFill>
                  <a:latin typeface="Century Gothic"/>
                  <a:cs typeface="Century Gothic"/>
                </a:endParaRPr>
              </a:p>
            </p:txBody>
          </p:sp>
          <p:sp>
            <p:nvSpPr>
              <p:cNvPr id="77" name="TextBox 76"/>
              <p:cNvSpPr txBox="1"/>
              <p:nvPr/>
            </p:nvSpPr>
            <p:spPr>
              <a:xfrm>
                <a:off x="1405593" y="3882680"/>
                <a:ext cx="333575" cy="2367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457200"/>
                <a:r>
                  <a:rPr lang="en-US" sz="1400" dirty="0">
                    <a:solidFill>
                      <a:prstClr val="white"/>
                    </a:solidFill>
                    <a:latin typeface="Century Gothic"/>
                    <a:cs typeface="Century Gothic"/>
                  </a:rPr>
                  <a:t>Li</a:t>
                </a:r>
                <a:r>
                  <a:rPr lang="en-US" baseline="30000" dirty="0">
                    <a:solidFill>
                      <a:prstClr val="white"/>
                    </a:solidFill>
                    <a:latin typeface="Century Gothic"/>
                    <a:cs typeface="Century Gothic"/>
                  </a:rPr>
                  <a:t>+</a:t>
                </a:r>
                <a:endParaRPr lang="en-US" sz="1400" baseline="30000" dirty="0">
                  <a:solidFill>
                    <a:prstClr val="white"/>
                  </a:solidFill>
                  <a:latin typeface="Century Gothic"/>
                  <a:cs typeface="Century Gothic"/>
                </a:endParaRPr>
              </a:p>
            </p:txBody>
          </p:sp>
        </p:grpSp>
        <p:sp>
          <p:nvSpPr>
            <p:cNvPr id="84" name="TextBox 83"/>
            <p:cNvSpPr txBox="1"/>
            <p:nvPr/>
          </p:nvSpPr>
          <p:spPr>
            <a:xfrm>
              <a:off x="5527878" y="1036180"/>
              <a:ext cx="744096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457200"/>
              <a:r>
                <a:rPr lang="en-US" sz="1400" dirty="0">
                  <a:solidFill>
                    <a:srgbClr val="000000"/>
                  </a:solidFill>
                  <a:latin typeface="Century Gothic"/>
                  <a:cs typeface="Century Gothic"/>
                </a:rPr>
                <a:t>Li metal anode</a:t>
              </a:r>
            </a:p>
          </p:txBody>
        </p:sp>
        <p:sp>
          <p:nvSpPr>
            <p:cNvPr id="85" name="TextBox 84"/>
            <p:cNvSpPr txBox="1"/>
            <p:nvPr/>
          </p:nvSpPr>
          <p:spPr>
            <a:xfrm>
              <a:off x="7440421" y="1121330"/>
              <a:ext cx="827989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457200"/>
              <a:r>
                <a:rPr lang="en-US" sz="1400" dirty="0">
                  <a:solidFill>
                    <a:srgbClr val="000080"/>
                  </a:solidFill>
                  <a:latin typeface="Century Gothic"/>
                  <a:cs typeface="Century Gothic"/>
                </a:rPr>
                <a:t>Sulfur</a:t>
              </a:r>
            </a:p>
            <a:p>
              <a:pPr algn="ctr" defTabSz="457200"/>
              <a:r>
                <a:rPr lang="en-US" sz="1400" dirty="0">
                  <a:solidFill>
                    <a:srgbClr val="000080"/>
                  </a:solidFill>
                  <a:latin typeface="Century Gothic"/>
                  <a:cs typeface="Century Gothic"/>
                </a:rPr>
                <a:t>cathode</a:t>
              </a:r>
            </a:p>
          </p:txBody>
        </p:sp>
      </p:grpSp>
      <p:sp>
        <p:nvSpPr>
          <p:cNvPr id="109" name="TextBox 108"/>
          <p:cNvSpPr txBox="1"/>
          <p:nvPr/>
        </p:nvSpPr>
        <p:spPr>
          <a:xfrm>
            <a:off x="4675952" y="1525356"/>
            <a:ext cx="3949700" cy="1015663"/>
          </a:xfrm>
          <a:prstGeom prst="rect">
            <a:avLst/>
          </a:prstGeom>
          <a:solidFill>
            <a:srgbClr val="EEECE1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3200">
                <a:solidFill>
                  <a:srgbClr val="000000"/>
                </a:solidFill>
                <a:latin typeface="Calibri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2000" dirty="0">
                <a:latin typeface="Century Gothic"/>
                <a:cs typeface="Century Gothic"/>
              </a:rPr>
              <a:t>Discovered breakthrough sulfur-based storage concept that promises low cost</a:t>
            </a:r>
          </a:p>
        </p:txBody>
      </p:sp>
      <p:sp>
        <p:nvSpPr>
          <p:cNvPr id="110" name="TextBox 109"/>
          <p:cNvSpPr txBox="1"/>
          <p:nvPr/>
        </p:nvSpPr>
        <p:spPr>
          <a:xfrm>
            <a:off x="4458156" y="4488015"/>
            <a:ext cx="4495799" cy="1015663"/>
          </a:xfrm>
          <a:prstGeom prst="rect">
            <a:avLst/>
          </a:prstGeom>
          <a:solidFill>
            <a:srgbClr val="EEECE1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3200">
                <a:solidFill>
                  <a:srgbClr val="000000"/>
                </a:solidFill>
                <a:latin typeface="Calibri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2000" dirty="0">
                <a:latin typeface="Century Gothic"/>
                <a:cs typeface="Century Gothic"/>
              </a:rPr>
              <a:t>Enabled a completely new class of redox flow molecules based on macromolecules</a:t>
            </a:r>
          </a:p>
        </p:txBody>
      </p:sp>
      <p:grpSp>
        <p:nvGrpSpPr>
          <p:cNvPr id="111" name="Group 110"/>
          <p:cNvGrpSpPr/>
          <p:nvPr/>
        </p:nvGrpSpPr>
        <p:grpSpPr>
          <a:xfrm>
            <a:off x="635456" y="5989530"/>
            <a:ext cx="2971800" cy="332707"/>
            <a:chOff x="838200" y="3502693"/>
            <a:chExt cx="2971800" cy="332707"/>
          </a:xfrm>
        </p:grpSpPr>
        <p:sp>
          <p:nvSpPr>
            <p:cNvPr id="112" name="Rectangle 111"/>
            <p:cNvSpPr/>
            <p:nvPr/>
          </p:nvSpPr>
          <p:spPr>
            <a:xfrm>
              <a:off x="838200" y="3502693"/>
              <a:ext cx="2971800" cy="332707"/>
            </a:xfrm>
            <a:prstGeom prst="rect">
              <a:avLst/>
            </a:prstGeom>
            <a:solidFill>
              <a:srgbClr val="D37032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en-GB" sz="900">
                <a:solidFill>
                  <a:srgbClr val="000080"/>
                </a:solidFill>
                <a:latin typeface="Calibri"/>
              </a:endParaRPr>
            </a:p>
          </p:txBody>
        </p:sp>
        <p:sp>
          <p:nvSpPr>
            <p:cNvPr id="113" name="TextBox 112"/>
            <p:cNvSpPr txBox="1"/>
            <p:nvPr/>
          </p:nvSpPr>
          <p:spPr>
            <a:xfrm>
              <a:off x="977900" y="3505200"/>
              <a:ext cx="2832100" cy="2769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defTabSz="457200"/>
              <a:r>
                <a:rPr lang="en-US" dirty="0">
                  <a:solidFill>
                    <a:prstClr val="white"/>
                  </a:solidFill>
                  <a:latin typeface="Century Gothic"/>
                  <a:cs typeface="Century Gothic"/>
                </a:rPr>
                <a:t>Multivalent Intercalation</a:t>
              </a:r>
            </a:p>
          </p:txBody>
        </p:sp>
      </p:grpSp>
      <p:grpSp>
        <p:nvGrpSpPr>
          <p:cNvPr id="114" name="Group 113"/>
          <p:cNvGrpSpPr/>
          <p:nvPr/>
        </p:nvGrpSpPr>
        <p:grpSpPr>
          <a:xfrm>
            <a:off x="521156" y="4034389"/>
            <a:ext cx="3302000" cy="1915880"/>
            <a:chOff x="600214" y="595906"/>
            <a:chExt cx="2968486" cy="1754447"/>
          </a:xfrm>
        </p:grpSpPr>
        <p:grpSp>
          <p:nvGrpSpPr>
            <p:cNvPr id="115" name="Group 114"/>
            <p:cNvGrpSpPr/>
            <p:nvPr/>
          </p:nvGrpSpPr>
          <p:grpSpPr>
            <a:xfrm>
              <a:off x="600214" y="595906"/>
              <a:ext cx="2968486" cy="1754447"/>
              <a:chOff x="600214" y="595905"/>
              <a:chExt cx="7692886" cy="4327249"/>
            </a:xfrm>
          </p:grpSpPr>
          <p:pic>
            <p:nvPicPr>
              <p:cNvPr id="117" name="Picture 116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00214" y="595905"/>
                <a:ext cx="7692886" cy="4327249"/>
              </a:xfrm>
              <a:prstGeom prst="rect">
                <a:avLst/>
              </a:prstGeom>
            </p:spPr>
          </p:pic>
          <p:grpSp>
            <p:nvGrpSpPr>
              <p:cNvPr id="118" name="Group 117"/>
              <p:cNvGrpSpPr/>
              <p:nvPr/>
            </p:nvGrpSpPr>
            <p:grpSpPr>
              <a:xfrm>
                <a:off x="4200392" y="1403373"/>
                <a:ext cx="863227" cy="598075"/>
                <a:chOff x="4301992" y="2584473"/>
                <a:chExt cx="863227" cy="598075"/>
              </a:xfrm>
            </p:grpSpPr>
            <p:pic>
              <p:nvPicPr>
                <p:cNvPr id="119" name="Picture 118"/>
                <p:cNvPicPr>
                  <a:picLocks noChangeAspect="1"/>
                </p:cNvPicPr>
                <p:nvPr/>
              </p:nvPicPr>
              <p:blipFill rotWithShape="1">
                <a:blip r:embed="rId6"/>
                <a:srcRect l="46844" t="42009" r="47027" b="47070"/>
                <a:stretch/>
              </p:blipFill>
              <p:spPr>
                <a:xfrm>
                  <a:off x="4356115" y="2584473"/>
                  <a:ext cx="596836" cy="598075"/>
                </a:xfrm>
                <a:prstGeom prst="ellipse">
                  <a:avLst/>
                </a:prstGeom>
              </p:spPr>
            </p:pic>
            <p:sp>
              <p:nvSpPr>
                <p:cNvPr id="120" name="Oval 119"/>
                <p:cNvSpPr>
                  <a:spLocks noChangeAspect="1"/>
                </p:cNvSpPr>
                <p:nvPr/>
              </p:nvSpPr>
              <p:spPr>
                <a:xfrm>
                  <a:off x="4490711" y="2715036"/>
                  <a:ext cx="321105" cy="321105"/>
                </a:xfrm>
                <a:prstGeom prst="ellipse">
                  <a:avLst/>
                </a:prstGeom>
                <a:solidFill>
                  <a:srgbClr val="FF0000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457200"/>
                  <a:endParaRPr lang="en-US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121" name="TextBox 120"/>
                <p:cNvSpPr txBox="1"/>
                <p:nvPr/>
              </p:nvSpPr>
              <p:spPr>
                <a:xfrm>
                  <a:off x="4301992" y="2640690"/>
                  <a:ext cx="863227" cy="41751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defTabSz="457200"/>
                  <a:r>
                    <a:rPr lang="en-US" sz="600" dirty="0">
                      <a:solidFill>
                        <a:prstClr val="white"/>
                      </a:solidFill>
                      <a:latin typeface="Calibri"/>
                    </a:rPr>
                    <a:t>Mg</a:t>
                  </a:r>
                  <a:r>
                    <a:rPr lang="en-US" sz="600" baseline="30000" dirty="0">
                      <a:solidFill>
                        <a:prstClr val="white"/>
                      </a:solidFill>
                      <a:latin typeface="Calibri"/>
                    </a:rPr>
                    <a:t>++</a:t>
                  </a:r>
                </a:p>
              </p:txBody>
            </p:sp>
          </p:grpSp>
        </p:grpSp>
        <p:cxnSp>
          <p:nvCxnSpPr>
            <p:cNvPr id="116" name="Straight Arrow Connector 115"/>
            <p:cNvCxnSpPr>
              <a:endCxn id="119" idx="3"/>
            </p:cNvCxnSpPr>
            <p:nvPr/>
          </p:nvCxnSpPr>
          <p:spPr>
            <a:xfrm flipV="1">
              <a:off x="1943100" y="1130261"/>
              <a:ext cx="100942" cy="115875"/>
            </a:xfrm>
            <a:prstGeom prst="straightConnector1">
              <a:avLst/>
            </a:prstGeom>
            <a:ln w="12700" cmpd="sng">
              <a:solidFill>
                <a:srgbClr val="000000"/>
              </a:solidFill>
              <a:tailEnd type="triangle" w="sm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7" name="TextBox 96"/>
          <p:cNvSpPr txBox="1"/>
          <p:nvPr/>
        </p:nvSpPr>
        <p:spPr>
          <a:xfrm>
            <a:off x="152350" y="4479636"/>
            <a:ext cx="3949700" cy="1323439"/>
          </a:xfrm>
          <a:prstGeom prst="rect">
            <a:avLst/>
          </a:prstGeom>
          <a:solidFill>
            <a:srgbClr val="EEECE1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3200">
                <a:solidFill>
                  <a:srgbClr val="000000"/>
                </a:solidFill>
                <a:latin typeface="Calibri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2000" dirty="0">
                <a:latin typeface="Century Gothic"/>
                <a:cs typeface="Century Gothic"/>
              </a:rPr>
              <a:t>Rational Design of Cathodes and Electrolytes</a:t>
            </a:r>
          </a:p>
          <a:p>
            <a:r>
              <a:rPr lang="en-US" sz="2000" dirty="0">
                <a:latin typeface="Century Gothic"/>
                <a:cs typeface="Century Gothic"/>
              </a:rPr>
              <a:t>New Mg Cathodes with Stable, Full-cell Cycling </a:t>
            </a: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7164" y="568037"/>
            <a:ext cx="3280071" cy="2996899"/>
          </a:xfrm>
          <a:prstGeom prst="rect">
            <a:avLst/>
          </a:prstGeom>
        </p:spPr>
      </p:pic>
      <p:sp>
        <p:nvSpPr>
          <p:cNvPr id="122" name="TextBox 121"/>
          <p:cNvSpPr txBox="1"/>
          <p:nvPr/>
        </p:nvSpPr>
        <p:spPr>
          <a:xfrm>
            <a:off x="40067" y="1546252"/>
            <a:ext cx="3949700" cy="1015663"/>
          </a:xfrm>
          <a:prstGeom prst="rect">
            <a:avLst/>
          </a:prstGeom>
          <a:solidFill>
            <a:srgbClr val="EEECE1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3200">
                <a:solidFill>
                  <a:srgbClr val="000000"/>
                </a:solidFill>
                <a:latin typeface="Calibri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2000" dirty="0">
                <a:latin typeface="Century Gothic"/>
                <a:cs typeface="Century Gothic"/>
              </a:rPr>
              <a:t>Opened the “Electrolyte genome” website to the whole scientific community</a:t>
            </a:r>
          </a:p>
        </p:txBody>
      </p:sp>
    </p:spTree>
    <p:extLst>
      <p:ext uri="{BB962C8B-B14F-4D97-AF65-F5344CB8AC3E}">
        <p14:creationId xmlns:p14="http://schemas.microsoft.com/office/powerpoint/2010/main" val="883232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9" grpId="0" animBg="1"/>
      <p:bldP spid="110" grpId="0" animBg="1"/>
      <p:bldP spid="97" grpId="0" animBg="1"/>
      <p:bldP spid="122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66700" y="241300"/>
            <a:ext cx="81153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0080"/>
                </a:solidFill>
              </a:rPr>
              <a:t>JCESR Intellectual Property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22300" y="573564"/>
            <a:ext cx="3886200" cy="17953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ts val="2360"/>
              </a:lnSpc>
              <a:buFont typeface="Arial"/>
              <a:buChar char="•"/>
            </a:pPr>
            <a:r>
              <a:rPr lang="en-US" sz="1600" dirty="0">
                <a:solidFill>
                  <a:srgbClr val="000080"/>
                </a:solidFill>
                <a:latin typeface="Century Gothic"/>
                <a:cs typeface="Century Gothic"/>
              </a:rPr>
              <a:t>44 invention disclosures</a:t>
            </a:r>
          </a:p>
          <a:p>
            <a:pPr marL="285750" indent="-285750">
              <a:lnSpc>
                <a:spcPts val="2360"/>
              </a:lnSpc>
              <a:buFont typeface="Arial"/>
              <a:buChar char="•"/>
            </a:pPr>
            <a:r>
              <a:rPr lang="en-US" sz="1600" dirty="0">
                <a:solidFill>
                  <a:srgbClr val="000080"/>
                </a:solidFill>
                <a:latin typeface="Century Gothic"/>
                <a:cs typeface="Century Gothic"/>
              </a:rPr>
              <a:t>26 patent applications</a:t>
            </a:r>
          </a:p>
          <a:p>
            <a:pPr marL="285750" indent="-285750">
              <a:lnSpc>
                <a:spcPts val="2360"/>
              </a:lnSpc>
              <a:buFont typeface="Arial"/>
              <a:buChar char="•"/>
            </a:pPr>
            <a:r>
              <a:rPr lang="en-US" sz="1600" dirty="0">
                <a:solidFill>
                  <a:srgbClr val="000080"/>
                </a:solidFill>
                <a:latin typeface="Century Gothic"/>
                <a:cs typeface="Century Gothic"/>
              </a:rPr>
              <a:t>First license to Blue Current</a:t>
            </a:r>
          </a:p>
          <a:p>
            <a:pPr marL="285750" indent="-285750">
              <a:lnSpc>
                <a:spcPts val="2360"/>
              </a:lnSpc>
              <a:buFont typeface="Arial"/>
              <a:buChar char="•"/>
            </a:pPr>
            <a:r>
              <a:rPr lang="en-US" sz="1600" dirty="0">
                <a:solidFill>
                  <a:srgbClr val="000080"/>
                </a:solidFill>
                <a:latin typeface="Century Gothic"/>
                <a:cs typeface="Century Gothic"/>
              </a:rPr>
              <a:t>Other licenses under negotiation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>
                <a:solidFill>
                  <a:srgbClr val="000080"/>
                </a:solidFill>
                <a:latin typeface="Century Gothic"/>
                <a:cs typeface="Century Gothic"/>
              </a:rPr>
              <a:t>Two startup companies by JCESR members</a:t>
            </a:r>
          </a:p>
        </p:txBody>
      </p:sp>
      <p:pic>
        <p:nvPicPr>
          <p:cNvPr id="7" name="Picture 6" descr="Balsara-Desimone_BlueCurrent_v2-511x34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007" y="2658299"/>
            <a:ext cx="3241093" cy="2156500"/>
          </a:xfrm>
          <a:prstGeom prst="rect">
            <a:avLst/>
          </a:prstGeom>
        </p:spPr>
      </p:pic>
      <p:pic>
        <p:nvPicPr>
          <p:cNvPr id="8" name="Picture 7" descr="Helms_Frischman-Sepion_546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5700" y="701259"/>
            <a:ext cx="3416300" cy="256222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82600" y="4836497"/>
            <a:ext cx="4114800" cy="14003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300"/>
              </a:spcAft>
            </a:pPr>
            <a:r>
              <a:rPr lang="en-US" sz="1600" dirty="0" err="1">
                <a:solidFill>
                  <a:srgbClr val="000080"/>
                </a:solidFill>
                <a:latin typeface="Century Gothic"/>
                <a:cs typeface="Century Gothic"/>
              </a:rPr>
              <a:t>Nitash</a:t>
            </a:r>
            <a:r>
              <a:rPr lang="en-US" sz="1600" dirty="0">
                <a:solidFill>
                  <a:srgbClr val="000080"/>
                </a:solidFill>
                <a:latin typeface="Century Gothic"/>
                <a:cs typeface="Century Gothic"/>
              </a:rPr>
              <a:t> </a:t>
            </a:r>
            <a:r>
              <a:rPr lang="en-US" sz="1600" dirty="0" err="1">
                <a:solidFill>
                  <a:srgbClr val="000080"/>
                </a:solidFill>
                <a:latin typeface="Century Gothic"/>
                <a:cs typeface="Century Gothic"/>
              </a:rPr>
              <a:t>Balsara</a:t>
            </a:r>
            <a:r>
              <a:rPr lang="en-US" sz="1600" dirty="0">
                <a:solidFill>
                  <a:srgbClr val="000080"/>
                </a:solidFill>
                <a:latin typeface="Century Gothic"/>
                <a:cs typeface="Century Gothic"/>
              </a:rPr>
              <a:t>, Alex </a:t>
            </a:r>
            <a:r>
              <a:rPr lang="en-US" sz="1600" dirty="0" err="1">
                <a:solidFill>
                  <a:srgbClr val="000080"/>
                </a:solidFill>
                <a:latin typeface="Century Gothic"/>
                <a:cs typeface="Century Gothic"/>
              </a:rPr>
              <a:t>Teran</a:t>
            </a:r>
            <a:r>
              <a:rPr lang="en-US" sz="1600" dirty="0">
                <a:solidFill>
                  <a:srgbClr val="000080"/>
                </a:solidFill>
                <a:latin typeface="Century Gothic"/>
                <a:cs typeface="Century Gothic"/>
              </a:rPr>
              <a:t> and Joe </a:t>
            </a:r>
            <a:r>
              <a:rPr lang="en-US" sz="1600" dirty="0" err="1">
                <a:solidFill>
                  <a:srgbClr val="000080"/>
                </a:solidFill>
                <a:latin typeface="Century Gothic"/>
                <a:cs typeface="Century Gothic"/>
              </a:rPr>
              <a:t>DeSimone</a:t>
            </a:r>
            <a:r>
              <a:rPr lang="en-US" sz="1600" dirty="0">
                <a:solidFill>
                  <a:srgbClr val="000080"/>
                </a:solidFill>
                <a:latin typeface="Century Gothic"/>
                <a:cs typeface="Century Gothic"/>
              </a:rPr>
              <a:t> (UNC)</a:t>
            </a:r>
          </a:p>
          <a:p>
            <a:pPr>
              <a:spcAft>
                <a:spcPts val="300"/>
              </a:spcAft>
            </a:pPr>
            <a:r>
              <a:rPr lang="en-US" sz="1600" i="1" dirty="0">
                <a:solidFill>
                  <a:srgbClr val="000080"/>
                </a:solidFill>
                <a:latin typeface="Century Gothic"/>
                <a:cs typeface="Century Gothic"/>
              </a:rPr>
              <a:t>Inorganic-polymer hybrids for Li anode batteries</a:t>
            </a:r>
          </a:p>
          <a:p>
            <a:r>
              <a:rPr lang="en-US" sz="1600" dirty="0" err="1">
                <a:solidFill>
                  <a:srgbClr val="000080"/>
                </a:solidFill>
                <a:latin typeface="Century Gothic"/>
                <a:cs typeface="Century Gothic"/>
              </a:rPr>
              <a:t>Villaluenga</a:t>
            </a:r>
            <a:r>
              <a:rPr lang="en-US" sz="1600" dirty="0">
                <a:solidFill>
                  <a:srgbClr val="000080"/>
                </a:solidFill>
                <a:latin typeface="Century Gothic"/>
                <a:cs typeface="Century Gothic"/>
              </a:rPr>
              <a:t> et al, PNAS 113, 52, (2015)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724400" y="3337897"/>
            <a:ext cx="42799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1600" dirty="0">
                <a:solidFill>
                  <a:srgbClr val="000080"/>
                </a:solidFill>
                <a:latin typeface="Century Gothic"/>
                <a:cs typeface="Century Gothic"/>
              </a:rPr>
              <a:t>Robin Johnston, Michel </a:t>
            </a:r>
            <a:r>
              <a:rPr lang="en-US" sz="1600" dirty="0" err="1">
                <a:solidFill>
                  <a:srgbClr val="000080"/>
                </a:solidFill>
                <a:latin typeface="Century Gothic"/>
                <a:cs typeface="Century Gothic"/>
              </a:rPr>
              <a:t>Fouré</a:t>
            </a:r>
            <a:r>
              <a:rPr lang="en-US" sz="1600" dirty="0">
                <a:solidFill>
                  <a:srgbClr val="000080"/>
                </a:solidFill>
                <a:latin typeface="Century Gothic"/>
                <a:cs typeface="Century Gothic"/>
              </a:rPr>
              <a:t>, Brett Helms and Peter </a:t>
            </a:r>
            <a:r>
              <a:rPr lang="en-US" sz="1600" dirty="0" err="1">
                <a:solidFill>
                  <a:srgbClr val="000080"/>
                </a:solidFill>
                <a:latin typeface="Century Gothic"/>
                <a:cs typeface="Century Gothic"/>
              </a:rPr>
              <a:t>Frischmann</a:t>
            </a:r>
            <a:r>
              <a:rPr lang="en-US" sz="1600" dirty="0">
                <a:solidFill>
                  <a:srgbClr val="000080"/>
                </a:solidFill>
                <a:latin typeface="Century Gothic"/>
                <a:cs typeface="Century Gothic"/>
              </a:rPr>
              <a:t> </a:t>
            </a:r>
          </a:p>
          <a:p>
            <a:pPr algn="ctr">
              <a:spcAft>
                <a:spcPts val="600"/>
              </a:spcAft>
            </a:pPr>
            <a:r>
              <a:rPr lang="en-US" sz="1600" i="1" dirty="0">
                <a:solidFill>
                  <a:srgbClr val="000080"/>
                </a:solidFill>
                <a:latin typeface="Century Gothic"/>
                <a:cs typeface="Century Gothic"/>
              </a:rPr>
              <a:t>Lightweight energy storage </a:t>
            </a:r>
          </a:p>
          <a:p>
            <a:pPr algn="ctr">
              <a:spcAft>
                <a:spcPts val="600"/>
              </a:spcAft>
            </a:pPr>
            <a:r>
              <a:rPr lang="en-US" sz="1600" i="1" dirty="0">
                <a:solidFill>
                  <a:srgbClr val="000080"/>
                </a:solidFill>
                <a:latin typeface="Century Gothic"/>
                <a:cs typeface="Century Gothic"/>
              </a:rPr>
              <a:t>for the electrification of flight</a:t>
            </a:r>
          </a:p>
          <a:p>
            <a:pPr>
              <a:spcAft>
                <a:spcPts val="600"/>
              </a:spcAft>
            </a:pPr>
            <a:r>
              <a:rPr lang="en-US" sz="1400" dirty="0">
                <a:solidFill>
                  <a:srgbClr val="000080"/>
                </a:solidFill>
                <a:latin typeface="Century Gothic"/>
                <a:cs typeface="Century Gothic"/>
              </a:rPr>
              <a:t>Li et al, </a:t>
            </a:r>
            <a:r>
              <a:rPr lang="hu-HU" sz="1400" dirty="0">
                <a:solidFill>
                  <a:srgbClr val="000080"/>
                </a:solidFill>
                <a:latin typeface="Century Gothic"/>
                <a:cs typeface="Century Gothic"/>
              </a:rPr>
              <a:t>Nano Lett. 15, 5724 (2015)</a:t>
            </a:r>
          </a:p>
          <a:p>
            <a:pPr algn="ctr"/>
            <a:r>
              <a:rPr lang="hu-HU" sz="1400" i="1" dirty="0">
                <a:solidFill>
                  <a:srgbClr val="000080"/>
                </a:solidFill>
                <a:latin typeface="Century Gothic"/>
                <a:cs typeface="Century Gothic"/>
              </a:rPr>
              <a:t>Best All-around Team</a:t>
            </a:r>
          </a:p>
          <a:p>
            <a:pPr algn="ctr"/>
            <a:r>
              <a:rPr lang="hu-HU" sz="1400" i="1" dirty="0">
                <a:solidFill>
                  <a:srgbClr val="000080"/>
                </a:solidFill>
                <a:latin typeface="Century Gothic"/>
                <a:cs typeface="Century Gothic"/>
              </a:rPr>
              <a:t>Bay Area I-Corps competition</a:t>
            </a:r>
            <a:endParaRPr lang="en-US" sz="1400" i="1" dirty="0">
              <a:solidFill>
                <a:srgbClr val="000080"/>
              </a:solidFill>
              <a:latin typeface="Century Gothic"/>
              <a:cs typeface="Century Gothic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485900" y="2298700"/>
            <a:ext cx="1765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i="1" dirty="0">
                <a:solidFill>
                  <a:srgbClr val="000080"/>
                </a:solidFill>
                <a:latin typeface="Century Gothic"/>
                <a:cs typeface="Century Gothic"/>
              </a:rPr>
              <a:t>Blue Current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702300" y="350798"/>
            <a:ext cx="1765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i="1" dirty="0" err="1">
                <a:solidFill>
                  <a:srgbClr val="000080"/>
                </a:solidFill>
                <a:latin typeface="Century Gothic"/>
                <a:cs typeface="Century Gothic"/>
              </a:rPr>
              <a:t>Sepion</a:t>
            </a:r>
            <a:endParaRPr lang="en-US" b="1" i="1" dirty="0">
              <a:solidFill>
                <a:srgbClr val="000080"/>
              </a:solidFill>
              <a:latin typeface="Century Gothic"/>
              <a:cs typeface="Century Gothic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4724400" y="5524500"/>
            <a:ext cx="4279900" cy="830997"/>
            <a:chOff x="4724400" y="5613400"/>
            <a:chExt cx="4279900" cy="830997"/>
          </a:xfrm>
        </p:grpSpPr>
        <p:sp>
          <p:nvSpPr>
            <p:cNvPr id="15" name="Rounded Rectangle 14"/>
            <p:cNvSpPr/>
            <p:nvPr/>
          </p:nvSpPr>
          <p:spPr>
            <a:xfrm>
              <a:off x="4724400" y="5613400"/>
              <a:ext cx="4279900" cy="830997"/>
            </a:xfrm>
            <a:prstGeom prst="roundRect">
              <a:avLst/>
            </a:prstGeom>
            <a:solidFill>
              <a:srgbClr val="FFFEB1"/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4787900" y="5613400"/>
              <a:ext cx="40640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latin typeface="Century Gothic"/>
                  <a:cs typeface="Century Gothic"/>
                </a:rPr>
                <a:t>Engage the private sector</a:t>
              </a:r>
            </a:p>
            <a:p>
              <a:pPr algn="ctr"/>
              <a:r>
                <a:rPr lang="en-US" sz="1600" dirty="0">
                  <a:latin typeface="Century Gothic"/>
                  <a:cs typeface="Century Gothic"/>
                </a:rPr>
                <a:t>Train next generation entrepreneurs</a:t>
              </a:r>
            </a:p>
            <a:p>
              <a:pPr algn="ctr"/>
              <a:r>
                <a:rPr lang="en-US" sz="1600" dirty="0">
                  <a:latin typeface="Century Gothic"/>
                  <a:cs typeface="Century Gothic"/>
                </a:rPr>
                <a:t>Build JCESR relationships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1494685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42900" y="203200"/>
            <a:ext cx="711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0080"/>
                </a:solidFill>
              </a:rPr>
              <a:t>Further Reading</a:t>
            </a:r>
          </a:p>
        </p:txBody>
      </p:sp>
      <p:pic>
        <p:nvPicPr>
          <p:cNvPr id="9" name="Picture 8" descr="Screen Shot 2016-05-09 at 5.13.27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500" y="673101"/>
            <a:ext cx="4457700" cy="228849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080000" y="1460501"/>
            <a:ext cx="3492500" cy="10002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>
                <a:solidFill>
                  <a:srgbClr val="000080"/>
                </a:solidFill>
                <a:latin typeface="Century Gothic"/>
                <a:cs typeface="Century Gothic"/>
              </a:rPr>
              <a:t>JCESR Website</a:t>
            </a:r>
          </a:p>
          <a:p>
            <a:pPr algn="ctr">
              <a:spcAft>
                <a:spcPts val="600"/>
              </a:spcAft>
            </a:pPr>
            <a:r>
              <a:rPr lang="en-US" i="1" dirty="0">
                <a:solidFill>
                  <a:srgbClr val="000080"/>
                </a:solidFill>
                <a:latin typeface="Century Gothic"/>
                <a:cs typeface="Century Gothic"/>
              </a:rPr>
              <a:t>Interactive, visual, engaging</a:t>
            </a:r>
          </a:p>
          <a:p>
            <a:pPr algn="ctr"/>
            <a:r>
              <a:rPr lang="en-US" dirty="0" err="1">
                <a:solidFill>
                  <a:srgbClr val="000080"/>
                </a:solidFill>
                <a:latin typeface="Century Gothic"/>
                <a:cs typeface="Century Gothic"/>
              </a:rPr>
              <a:t>www.jcesr.org</a:t>
            </a:r>
            <a:r>
              <a:rPr lang="en-US" dirty="0">
                <a:solidFill>
                  <a:srgbClr val="000080"/>
                </a:solidFill>
                <a:latin typeface="Century Gothic"/>
                <a:cs typeface="Century Gothic"/>
              </a:rPr>
              <a:t> 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39700" y="3213100"/>
            <a:ext cx="4940300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i="1" dirty="0">
                <a:solidFill>
                  <a:srgbClr val="000080"/>
                </a:solidFill>
                <a:latin typeface="Century Gothic"/>
                <a:cs typeface="Century Gothic"/>
                <a:hlinkClick r:id="rId3"/>
              </a:rPr>
              <a:t>Why Energy Storage May Be the Most Important Technology in the World Right Now</a:t>
            </a:r>
            <a:endParaRPr lang="en-US" sz="1600" b="1" i="1" dirty="0">
              <a:solidFill>
                <a:srgbClr val="000080"/>
              </a:solidFill>
              <a:latin typeface="Century Gothic"/>
              <a:cs typeface="Century Gothic"/>
            </a:endParaRPr>
          </a:p>
          <a:p>
            <a:r>
              <a:rPr lang="en-US" sz="1400" dirty="0">
                <a:solidFill>
                  <a:srgbClr val="000080"/>
                </a:solidFill>
                <a:latin typeface="Century Gothic"/>
                <a:cs typeface="Century Gothic"/>
              </a:rPr>
              <a:t>Forbes  Apr 1, 2016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39700" y="4073048"/>
            <a:ext cx="49403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i="1" dirty="0">
                <a:solidFill>
                  <a:srgbClr val="000080"/>
                </a:solidFill>
                <a:latin typeface="Century Gothic"/>
                <a:cs typeface="Century Gothic"/>
                <a:hlinkClick r:id="rId4"/>
              </a:rPr>
              <a:t>Frontiers of Energy</a:t>
            </a:r>
            <a:endParaRPr lang="en-US" sz="1600" b="1" i="1" dirty="0">
              <a:solidFill>
                <a:srgbClr val="000080"/>
              </a:solidFill>
              <a:latin typeface="Century Gothic"/>
              <a:cs typeface="Century Gothic"/>
            </a:endParaRPr>
          </a:p>
          <a:p>
            <a:r>
              <a:rPr lang="en-US" sz="1400" dirty="0">
                <a:solidFill>
                  <a:srgbClr val="000080"/>
                </a:solidFill>
                <a:latin typeface="Century Gothic"/>
                <a:cs typeface="Century Gothic"/>
              </a:rPr>
              <a:t>Nature Energy Jan 11, 2016</a:t>
            </a:r>
          </a:p>
          <a:p>
            <a:r>
              <a:rPr lang="en-US" sz="1400" dirty="0">
                <a:solidFill>
                  <a:srgbClr val="000080"/>
                </a:solidFill>
                <a:latin typeface="Century Gothic"/>
                <a:cs typeface="Century Gothic"/>
              </a:rPr>
              <a:t>Ten experts, including JCESR’s George Crabtree, share their vision of coming energy challenges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39700" y="5164911"/>
            <a:ext cx="4762500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i="1" dirty="0">
                <a:solidFill>
                  <a:srgbClr val="000080"/>
                </a:solidFill>
                <a:latin typeface="Century Gothic"/>
                <a:cs typeface="Century Gothic"/>
                <a:hlinkClick r:id="rId5"/>
              </a:rPr>
              <a:t>Perspective: The Energy Storage Revolution</a:t>
            </a:r>
            <a:endParaRPr lang="en-US" sz="1600" b="1" i="1" dirty="0">
              <a:solidFill>
                <a:srgbClr val="000080"/>
              </a:solidFill>
              <a:latin typeface="Century Gothic"/>
              <a:cs typeface="Century Gothic"/>
            </a:endParaRPr>
          </a:p>
          <a:p>
            <a:r>
              <a:rPr lang="en-US" sz="1400" dirty="0">
                <a:solidFill>
                  <a:srgbClr val="000080"/>
                </a:solidFill>
                <a:latin typeface="Century Gothic"/>
                <a:cs typeface="Century Gothic"/>
              </a:rPr>
              <a:t>Nature Oct 28, 2015</a:t>
            </a:r>
          </a:p>
          <a:p>
            <a:r>
              <a:rPr lang="en-US" sz="1400" dirty="0">
                <a:solidFill>
                  <a:srgbClr val="000080"/>
                </a:solidFill>
                <a:latin typeface="Century Gothic"/>
                <a:cs typeface="Century Gothic"/>
              </a:rPr>
              <a:t>How next-generation storage can change the car and  the grid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181600" y="4914900"/>
            <a:ext cx="3835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i="1" dirty="0">
                <a:solidFill>
                  <a:srgbClr val="000080"/>
                </a:solidFill>
                <a:latin typeface="Century Gothic"/>
                <a:cs typeface="Century Gothic"/>
                <a:hlinkClick r:id="rId6"/>
              </a:rPr>
              <a:t>Lithium Batteries: To the Limits of Lithium</a:t>
            </a:r>
            <a:endParaRPr lang="en-US" sz="1600" b="1" i="1" dirty="0">
              <a:solidFill>
                <a:srgbClr val="000080"/>
              </a:solidFill>
              <a:latin typeface="Century Gothic"/>
              <a:cs typeface="Century Gothic"/>
            </a:endParaRPr>
          </a:p>
          <a:p>
            <a:r>
              <a:rPr lang="en-US" sz="1400" dirty="0">
                <a:solidFill>
                  <a:srgbClr val="000080"/>
                </a:solidFill>
                <a:latin typeface="Century Gothic"/>
                <a:cs typeface="Century Gothic"/>
              </a:rPr>
              <a:t>Nature Oct 28, 2015</a:t>
            </a:r>
          </a:p>
        </p:txBody>
      </p:sp>
      <p:pic>
        <p:nvPicPr>
          <p:cNvPr id="17" name="Picture 16" descr="Screen Shot 2016-05-09 at 7.00.21 PM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2400" y="3526175"/>
            <a:ext cx="1892300" cy="933745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7239000" y="3444196"/>
            <a:ext cx="17526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i="1" dirty="0">
                <a:solidFill>
                  <a:srgbClr val="000080"/>
                </a:solidFill>
                <a:latin typeface="Century Gothic"/>
                <a:cs typeface="Century Gothic"/>
                <a:hlinkClick r:id="rId8"/>
              </a:rPr>
              <a:t>Why We Need </a:t>
            </a:r>
          </a:p>
          <a:p>
            <a:pPr>
              <a:spcAft>
                <a:spcPts val="200"/>
              </a:spcAft>
            </a:pPr>
            <a:r>
              <a:rPr lang="en-US" sz="1600" b="1" i="1" dirty="0">
                <a:solidFill>
                  <a:srgbClr val="000080"/>
                </a:solidFill>
                <a:latin typeface="Century Gothic"/>
                <a:cs typeface="Century Gothic"/>
                <a:hlinkClick r:id="rId8"/>
              </a:rPr>
              <a:t>A Revolution in Energy Storage</a:t>
            </a:r>
            <a:endParaRPr lang="en-US" sz="1600" b="1" i="1" dirty="0">
              <a:solidFill>
                <a:srgbClr val="000080"/>
              </a:solidFill>
              <a:latin typeface="Century Gothic"/>
              <a:cs typeface="Century Gothic"/>
            </a:endParaRPr>
          </a:p>
          <a:p>
            <a:r>
              <a:rPr lang="en-US" sz="1400" dirty="0">
                <a:solidFill>
                  <a:srgbClr val="000080"/>
                </a:solidFill>
                <a:latin typeface="Century Gothic"/>
                <a:cs typeface="Century Gothic"/>
              </a:rPr>
              <a:t>PBS Jan 5, 2016 </a:t>
            </a:r>
          </a:p>
        </p:txBody>
      </p:sp>
    </p:spTree>
    <p:extLst>
      <p:ext uri="{BB962C8B-B14F-4D97-AF65-F5344CB8AC3E}">
        <p14:creationId xmlns:p14="http://schemas.microsoft.com/office/powerpoint/2010/main" val="255968225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511300" y="2273300"/>
            <a:ext cx="60833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/>
              <a:t>Supplementary Slides</a:t>
            </a:r>
          </a:p>
        </p:txBody>
      </p:sp>
    </p:spTree>
    <p:extLst>
      <p:ext uri="{BB962C8B-B14F-4D97-AF65-F5344CB8AC3E}">
        <p14:creationId xmlns:p14="http://schemas.microsoft.com/office/powerpoint/2010/main" val="35563214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1544168"/>
            <a:ext cx="2346084" cy="4368158"/>
            <a:chOff x="0" y="1544168"/>
            <a:chExt cx="2346084" cy="4368158"/>
          </a:xfrm>
        </p:grpSpPr>
        <p:sp>
          <p:nvSpPr>
            <p:cNvPr id="8" name="Rectangle 7"/>
            <p:cNvSpPr/>
            <p:nvPr/>
          </p:nvSpPr>
          <p:spPr>
            <a:xfrm>
              <a:off x="0" y="4791411"/>
              <a:ext cx="2169688" cy="276999"/>
            </a:xfrm>
            <a:prstGeom prst="rect">
              <a:avLst/>
            </a:prstGeom>
            <a:solidFill>
              <a:schemeClr val="bg1">
                <a:alpha val="10000"/>
              </a:schemeClr>
            </a:solidFill>
            <a:effectLst/>
          </p:spPr>
          <p:txBody>
            <a:bodyPr wrap="square" lIns="0" tIns="0" rIns="0" bIns="0" rtlCol="0" anchor="ctr">
              <a:spAutoFit/>
            </a:bodyPr>
            <a:lstStyle/>
            <a:p>
              <a:pPr algn="ctr"/>
              <a:endParaRPr lang="en-GB" dirty="0">
                <a:solidFill>
                  <a:srgbClr val="1F497D"/>
                </a:solidFill>
                <a:latin typeface="Arial"/>
                <a:cs typeface="Arial"/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0" y="2463152"/>
              <a:ext cx="2169688" cy="276999"/>
            </a:xfrm>
            <a:prstGeom prst="rect">
              <a:avLst/>
            </a:prstGeom>
            <a:solidFill>
              <a:schemeClr val="bg1">
                <a:alpha val="10000"/>
              </a:schemeClr>
            </a:solidFill>
            <a:effectLst/>
          </p:spPr>
          <p:txBody>
            <a:bodyPr wrap="square" lIns="0" tIns="0" rIns="0" bIns="0" rtlCol="0" anchor="ctr">
              <a:spAutoFit/>
            </a:bodyPr>
            <a:lstStyle/>
            <a:p>
              <a:pPr algn="ctr"/>
              <a:endParaRPr lang="en-GB" dirty="0">
                <a:solidFill>
                  <a:srgbClr val="1F497D"/>
                </a:solidFill>
                <a:latin typeface="Arial"/>
                <a:cs typeface="Arial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 rot="16200000" flipH="1">
              <a:off x="-1002849" y="2641166"/>
              <a:ext cx="2470995" cy="2769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GB" cap="all" dirty="0">
                  <a:solidFill>
                    <a:srgbClr val="1F497D"/>
                  </a:solidFill>
                  <a:latin typeface="Arial"/>
                  <a:cs typeface="Arial"/>
                </a:rPr>
                <a:t>Transportation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 rot="16200000" flipH="1">
              <a:off x="-312812" y="4409402"/>
              <a:ext cx="1090925" cy="2769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GB" cap="all" dirty="0">
                  <a:solidFill>
                    <a:srgbClr val="1F497D"/>
                  </a:solidFill>
                  <a:latin typeface="Arial"/>
                  <a:cs typeface="Arial"/>
                </a:rPr>
                <a:t>GRID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481143" y="1544168"/>
              <a:ext cx="1864941" cy="212365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GB" sz="2400" dirty="0">
                  <a:solidFill>
                    <a:srgbClr val="1F497D"/>
                  </a:solidFill>
                  <a:latin typeface="Arial"/>
                  <a:cs typeface="Arial"/>
                </a:rPr>
                <a:t>$100/</a:t>
              </a:r>
              <a:r>
                <a:rPr lang="en-GB" sz="1200" dirty="0">
                  <a:solidFill>
                    <a:srgbClr val="1F497D"/>
                  </a:solidFill>
                  <a:latin typeface="Arial"/>
                  <a:cs typeface="Arial"/>
                </a:rPr>
                <a:t>kWh</a:t>
              </a:r>
            </a:p>
            <a:p>
              <a:pPr>
                <a:spcAft>
                  <a:spcPts val="600"/>
                </a:spcAft>
              </a:pPr>
              <a:r>
                <a:rPr lang="en-GB" sz="1200" dirty="0">
                  <a:solidFill>
                    <a:srgbClr val="1F497D"/>
                  </a:solidFill>
                  <a:latin typeface="Arial"/>
                  <a:cs typeface="Arial"/>
                </a:rPr>
                <a:t>400 </a:t>
              </a:r>
              <a:r>
                <a:rPr lang="en-GB" sz="1200" dirty="0" err="1">
                  <a:solidFill>
                    <a:srgbClr val="1F497D"/>
                  </a:solidFill>
                  <a:latin typeface="Arial"/>
                  <a:cs typeface="Arial"/>
                </a:rPr>
                <a:t>Wh</a:t>
              </a:r>
              <a:r>
                <a:rPr lang="en-GB" sz="1200" dirty="0">
                  <a:solidFill>
                    <a:srgbClr val="1F497D"/>
                  </a:solidFill>
                  <a:latin typeface="Arial"/>
                  <a:cs typeface="Arial"/>
                </a:rPr>
                <a:t>/kg 400 </a:t>
              </a:r>
              <a:r>
                <a:rPr lang="en-GB" sz="1200" dirty="0" err="1">
                  <a:solidFill>
                    <a:srgbClr val="1F497D"/>
                  </a:solidFill>
                  <a:latin typeface="Arial"/>
                  <a:cs typeface="Arial"/>
                </a:rPr>
                <a:t>Wh</a:t>
              </a:r>
              <a:r>
                <a:rPr lang="en-GB" sz="1200" dirty="0">
                  <a:solidFill>
                    <a:srgbClr val="1F497D"/>
                  </a:solidFill>
                  <a:latin typeface="Arial"/>
                  <a:cs typeface="Arial"/>
                </a:rPr>
                <a:t>/L</a:t>
              </a:r>
            </a:p>
            <a:p>
              <a:pPr>
                <a:spcAft>
                  <a:spcPts val="600"/>
                </a:spcAft>
              </a:pPr>
              <a:r>
                <a:rPr lang="en-GB" sz="1200" dirty="0">
                  <a:solidFill>
                    <a:srgbClr val="1F497D"/>
                  </a:solidFill>
                  <a:latin typeface="Arial"/>
                  <a:cs typeface="Arial"/>
                </a:rPr>
                <a:t>800 W/kg  800 W/L</a:t>
              </a:r>
            </a:p>
            <a:p>
              <a:pPr>
                <a:spcAft>
                  <a:spcPts val="600"/>
                </a:spcAft>
              </a:pPr>
              <a:r>
                <a:rPr lang="en-GB" sz="1200" dirty="0">
                  <a:solidFill>
                    <a:srgbClr val="1F497D"/>
                  </a:solidFill>
                  <a:latin typeface="Arial"/>
                  <a:cs typeface="Arial"/>
                </a:rPr>
                <a:t>1000 cycles</a:t>
              </a:r>
            </a:p>
            <a:p>
              <a:pPr>
                <a:spcAft>
                  <a:spcPts val="600"/>
                </a:spcAft>
              </a:pPr>
              <a:r>
                <a:rPr lang="en-GB" sz="1200" dirty="0">
                  <a:solidFill>
                    <a:srgbClr val="1F497D"/>
                  </a:solidFill>
                  <a:latin typeface="Arial"/>
                  <a:cs typeface="Arial"/>
                </a:rPr>
                <a:t>80% </a:t>
              </a:r>
              <a:r>
                <a:rPr lang="en-GB" sz="1200" dirty="0" err="1">
                  <a:solidFill>
                    <a:srgbClr val="1F497D"/>
                  </a:solidFill>
                  <a:latin typeface="Arial"/>
                  <a:cs typeface="Arial"/>
                </a:rPr>
                <a:t>DoD</a:t>
              </a:r>
              <a:r>
                <a:rPr lang="en-GB" sz="1200" dirty="0">
                  <a:solidFill>
                    <a:srgbClr val="1F497D"/>
                  </a:solidFill>
                  <a:latin typeface="Arial"/>
                  <a:cs typeface="Arial"/>
                </a:rPr>
                <a:t> C/5</a:t>
              </a:r>
            </a:p>
            <a:p>
              <a:pPr>
                <a:spcAft>
                  <a:spcPts val="600"/>
                </a:spcAft>
              </a:pPr>
              <a:r>
                <a:rPr lang="en-GB" sz="2400" dirty="0">
                  <a:solidFill>
                    <a:srgbClr val="1F497D"/>
                  </a:solidFill>
                  <a:latin typeface="Arial"/>
                  <a:cs typeface="Arial"/>
                </a:rPr>
                <a:t>15 </a:t>
              </a:r>
              <a:r>
                <a:rPr lang="en-GB" sz="2400" dirty="0" err="1">
                  <a:solidFill>
                    <a:srgbClr val="1F497D"/>
                  </a:solidFill>
                  <a:latin typeface="Arial"/>
                  <a:cs typeface="Arial"/>
                </a:rPr>
                <a:t>yr</a:t>
              </a:r>
              <a:r>
                <a:rPr lang="en-GB" sz="2400" dirty="0">
                  <a:solidFill>
                    <a:srgbClr val="1F497D"/>
                  </a:solidFill>
                  <a:latin typeface="Arial"/>
                  <a:cs typeface="Arial"/>
                </a:rPr>
                <a:t> </a:t>
              </a:r>
              <a:r>
                <a:rPr lang="en-GB" sz="1200" dirty="0">
                  <a:solidFill>
                    <a:srgbClr val="1F497D"/>
                  </a:solidFill>
                  <a:latin typeface="Arial"/>
                  <a:cs typeface="Arial"/>
                </a:rPr>
                <a:t>calendar life</a:t>
              </a:r>
            </a:p>
            <a:p>
              <a:pPr>
                <a:spcAft>
                  <a:spcPts val="600"/>
                </a:spcAft>
              </a:pPr>
              <a:r>
                <a:rPr lang="en-GB" sz="1200" dirty="0">
                  <a:solidFill>
                    <a:srgbClr val="1F497D"/>
                  </a:solidFill>
                  <a:latin typeface="Arial"/>
                  <a:cs typeface="Arial"/>
                </a:rPr>
                <a:t>EUCAR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481144" y="3942556"/>
              <a:ext cx="1662084" cy="196977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GB" sz="2400" dirty="0">
                  <a:solidFill>
                    <a:srgbClr val="1F497D"/>
                  </a:solidFill>
                  <a:latin typeface="Arial"/>
                  <a:cs typeface="Arial"/>
                </a:rPr>
                <a:t>$100/</a:t>
              </a:r>
              <a:r>
                <a:rPr lang="en-GB" sz="1200" dirty="0">
                  <a:solidFill>
                    <a:srgbClr val="1F497D"/>
                  </a:solidFill>
                  <a:latin typeface="Arial"/>
                  <a:cs typeface="Arial"/>
                </a:rPr>
                <a:t>kWh</a:t>
              </a:r>
            </a:p>
            <a:p>
              <a:pPr>
                <a:spcAft>
                  <a:spcPts val="600"/>
                </a:spcAft>
              </a:pPr>
              <a:r>
                <a:rPr lang="en-GB" sz="1200" dirty="0">
                  <a:solidFill>
                    <a:srgbClr val="1F497D"/>
                  </a:solidFill>
                  <a:latin typeface="Arial"/>
                  <a:cs typeface="Arial"/>
                </a:rPr>
                <a:t>95% round-trip efficiency at C/5 rate</a:t>
              </a:r>
            </a:p>
            <a:p>
              <a:pPr>
                <a:spcAft>
                  <a:spcPts val="600"/>
                </a:spcAft>
              </a:pPr>
              <a:r>
                <a:rPr lang="en-GB" sz="1200" dirty="0">
                  <a:solidFill>
                    <a:srgbClr val="1F497D"/>
                  </a:solidFill>
                  <a:latin typeface="Arial"/>
                  <a:cs typeface="Arial"/>
                </a:rPr>
                <a:t>7000 cycles C/5</a:t>
              </a:r>
            </a:p>
            <a:p>
              <a:pPr>
                <a:spcAft>
                  <a:spcPts val="600"/>
                </a:spcAft>
              </a:pPr>
              <a:r>
                <a:rPr lang="en-GB" sz="2400" dirty="0">
                  <a:solidFill>
                    <a:srgbClr val="1F497D"/>
                  </a:solidFill>
                  <a:latin typeface="Arial"/>
                  <a:cs typeface="Arial"/>
                </a:rPr>
                <a:t>20 </a:t>
              </a:r>
              <a:r>
                <a:rPr lang="en-GB" sz="2400" dirty="0" err="1">
                  <a:solidFill>
                    <a:srgbClr val="1F497D"/>
                  </a:solidFill>
                  <a:latin typeface="Arial"/>
                  <a:cs typeface="Arial"/>
                </a:rPr>
                <a:t>yr</a:t>
              </a:r>
              <a:r>
                <a:rPr lang="en-GB" sz="2400" dirty="0">
                  <a:solidFill>
                    <a:srgbClr val="1F497D"/>
                  </a:solidFill>
                  <a:latin typeface="Arial"/>
                  <a:cs typeface="Arial"/>
                </a:rPr>
                <a:t> </a:t>
              </a:r>
              <a:r>
                <a:rPr lang="en-GB" sz="1200" dirty="0">
                  <a:solidFill>
                    <a:srgbClr val="1F497D"/>
                  </a:solidFill>
                  <a:latin typeface="Arial"/>
                  <a:cs typeface="Arial"/>
                </a:rPr>
                <a:t>calendar life</a:t>
              </a:r>
            </a:p>
            <a:p>
              <a:pPr>
                <a:spcAft>
                  <a:spcPts val="600"/>
                </a:spcAft>
              </a:pPr>
              <a:r>
                <a:rPr lang="en-GB" sz="1200" dirty="0">
                  <a:solidFill>
                    <a:srgbClr val="1F497D"/>
                  </a:solidFill>
                  <a:latin typeface="Arial"/>
                  <a:cs typeface="Arial"/>
                </a:rPr>
                <a:t>Safety equivalent to a natural gas turbine</a:t>
              </a:r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481142" y="289618"/>
            <a:ext cx="84429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1F497D"/>
                </a:solidFill>
              </a:rPr>
              <a:t>JCESR: Beyond Lithium-ion Batteries for Cars and the Grid </a:t>
            </a:r>
            <a:endParaRPr lang="en-US" sz="3200" cap="all" dirty="0">
              <a:solidFill>
                <a:srgbClr val="1F497D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133600" y="761751"/>
            <a:ext cx="6790504" cy="54831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300"/>
              </a:lnSpc>
            </a:pPr>
            <a:r>
              <a:rPr lang="en-US" b="1" i="1" dirty="0">
                <a:solidFill>
                  <a:srgbClr val="1F497D"/>
                </a:solidFill>
                <a:latin typeface="Century Gothic"/>
                <a:cs typeface="Century Gothic"/>
              </a:rPr>
              <a:t>Vision</a:t>
            </a:r>
          </a:p>
          <a:p>
            <a:pPr algn="ctr">
              <a:lnSpc>
                <a:spcPts val="2300"/>
              </a:lnSpc>
            </a:pPr>
            <a:r>
              <a:rPr lang="en-US" sz="1600" dirty="0">
                <a:solidFill>
                  <a:srgbClr val="1F497D"/>
                </a:solidFill>
                <a:latin typeface="Century Gothic"/>
                <a:cs typeface="Century Gothic"/>
              </a:rPr>
              <a:t>Transform transportation and the electricity grid </a:t>
            </a:r>
          </a:p>
          <a:p>
            <a:pPr algn="ctr">
              <a:lnSpc>
                <a:spcPts val="2300"/>
              </a:lnSpc>
              <a:spcAft>
                <a:spcPts val="1200"/>
              </a:spcAft>
            </a:pPr>
            <a:r>
              <a:rPr lang="en-US" sz="1600" dirty="0">
                <a:solidFill>
                  <a:srgbClr val="1F497D"/>
                </a:solidFill>
                <a:latin typeface="Century Gothic"/>
                <a:cs typeface="Century Gothic"/>
              </a:rPr>
              <a:t>with high performance, low cost energy storage</a:t>
            </a:r>
          </a:p>
          <a:p>
            <a:pPr algn="ctr">
              <a:lnSpc>
                <a:spcPts val="2300"/>
              </a:lnSpc>
            </a:pPr>
            <a:r>
              <a:rPr lang="en-US" b="1" i="1" dirty="0">
                <a:solidFill>
                  <a:srgbClr val="1F497D"/>
                </a:solidFill>
                <a:latin typeface="Century Gothic"/>
                <a:cs typeface="Century Gothic"/>
              </a:rPr>
              <a:t> Mission</a:t>
            </a:r>
          </a:p>
          <a:p>
            <a:pPr algn="ctr">
              <a:lnSpc>
                <a:spcPts val="2300"/>
              </a:lnSpc>
              <a:spcAft>
                <a:spcPts val="600"/>
              </a:spcAft>
            </a:pPr>
            <a:r>
              <a:rPr lang="en-US" sz="1600" dirty="0">
                <a:solidFill>
                  <a:srgbClr val="1F497D"/>
                </a:solidFill>
                <a:latin typeface="Century Gothic"/>
                <a:cs typeface="Century Gothic"/>
              </a:rPr>
              <a:t>  Deliver electrical energy storage with five times the energy density and one-fifth the cost of today’s commercial batteries within five years</a:t>
            </a:r>
          </a:p>
          <a:p>
            <a:pPr algn="ctr">
              <a:lnSpc>
                <a:spcPts val="2300"/>
              </a:lnSpc>
            </a:pPr>
            <a:r>
              <a:rPr lang="en-US" b="1" i="1" dirty="0">
                <a:solidFill>
                  <a:srgbClr val="1F497D"/>
                </a:solidFill>
                <a:latin typeface="Century Gothic"/>
                <a:cs typeface="Century Gothic"/>
              </a:rPr>
              <a:t>Legacies</a:t>
            </a:r>
          </a:p>
          <a:p>
            <a:pPr marL="285750" indent="-285750">
              <a:lnSpc>
                <a:spcPts val="2300"/>
              </a:lnSpc>
              <a:spcAft>
                <a:spcPts val="600"/>
              </a:spcAft>
              <a:buFont typeface="Arial"/>
              <a:buChar char="•"/>
            </a:pPr>
            <a:r>
              <a:rPr lang="en-US" sz="1600" b="1" dirty="0">
                <a:solidFill>
                  <a:srgbClr val="1F497D"/>
                </a:solidFill>
                <a:latin typeface="Century Gothic"/>
                <a:cs typeface="Century Gothic"/>
              </a:rPr>
              <a:t>A library of the fundamental science </a:t>
            </a:r>
            <a:r>
              <a:rPr lang="en-US" sz="1600" dirty="0">
                <a:solidFill>
                  <a:srgbClr val="1F497D"/>
                </a:solidFill>
                <a:latin typeface="Century Gothic"/>
                <a:cs typeface="Century Gothic"/>
              </a:rPr>
              <a:t>of the materials and phenomena of energy storage at atomic and molecular levels</a:t>
            </a:r>
          </a:p>
          <a:p>
            <a:pPr marL="285750" indent="-285750">
              <a:lnSpc>
                <a:spcPts val="2300"/>
              </a:lnSpc>
              <a:spcAft>
                <a:spcPts val="600"/>
              </a:spcAft>
              <a:buFont typeface="Arial"/>
              <a:buChar char="•"/>
            </a:pPr>
            <a:r>
              <a:rPr lang="en-US" sz="1600" b="1" dirty="0">
                <a:solidFill>
                  <a:srgbClr val="1F497D"/>
                </a:solidFill>
                <a:latin typeface="Century Gothic"/>
                <a:cs typeface="Century Gothic"/>
              </a:rPr>
              <a:t>Two prototypes, one for transportation and one for the electricity grid</a:t>
            </a:r>
            <a:r>
              <a:rPr lang="en-US" sz="1600" dirty="0">
                <a:solidFill>
                  <a:srgbClr val="1F497D"/>
                </a:solidFill>
                <a:latin typeface="Century Gothic"/>
                <a:cs typeface="Century Gothic"/>
              </a:rPr>
              <a:t>, that, when scaled up to manufacturing, have the potential to meet JCESR’s transformative goals</a:t>
            </a:r>
          </a:p>
          <a:p>
            <a:pPr marL="285750" indent="-285750">
              <a:lnSpc>
                <a:spcPts val="2300"/>
              </a:lnSpc>
              <a:buFont typeface="Arial"/>
              <a:buChar char="•"/>
            </a:pPr>
            <a:r>
              <a:rPr lang="en-US" sz="1600" b="1" dirty="0">
                <a:solidFill>
                  <a:srgbClr val="1F497D"/>
                </a:solidFill>
                <a:latin typeface="Century Gothic"/>
                <a:cs typeface="Century Gothic"/>
              </a:rPr>
              <a:t>A new paradigm for battery R&amp;D </a:t>
            </a:r>
            <a:r>
              <a:rPr lang="en-US" sz="1600" dirty="0">
                <a:solidFill>
                  <a:srgbClr val="1F497D"/>
                </a:solidFill>
                <a:latin typeface="Century Gothic"/>
                <a:cs typeface="Century Gothic"/>
              </a:rPr>
              <a:t>that integrates discovery science, battery design, research prototyping and manufacturing collaboration in a single highly interactive organization</a:t>
            </a:r>
          </a:p>
        </p:txBody>
      </p:sp>
    </p:spTree>
    <p:extLst>
      <p:ext uri="{BB962C8B-B14F-4D97-AF65-F5344CB8AC3E}">
        <p14:creationId xmlns:p14="http://schemas.microsoft.com/office/powerpoint/2010/main" val="210431870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77800" y="214352"/>
            <a:ext cx="54673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0080"/>
                </a:solidFill>
                <a:latin typeface="Century Gothic"/>
                <a:cs typeface="Century Gothic"/>
              </a:rPr>
              <a:t>Community and Congressional Outreach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46699" y="220424"/>
            <a:ext cx="3733801" cy="2800351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543550" y="2792175"/>
            <a:ext cx="353695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>
              <a:spcAft>
                <a:spcPts val="600"/>
              </a:spcAft>
            </a:pPr>
            <a:r>
              <a:rPr lang="en-US" sz="1400" dirty="0">
                <a:solidFill>
                  <a:srgbClr val="000080"/>
                </a:solidFill>
                <a:latin typeface="Century Gothic"/>
                <a:cs typeface="Century Gothic"/>
              </a:rPr>
              <a:t>At launch:	45 Affiliates </a:t>
            </a:r>
          </a:p>
          <a:p>
            <a:pPr lvl="1">
              <a:spcAft>
                <a:spcPts val="600"/>
              </a:spcAft>
            </a:pPr>
            <a:r>
              <a:rPr lang="en-US" sz="1400" dirty="0">
                <a:solidFill>
                  <a:srgbClr val="000080"/>
                </a:solidFill>
                <a:latin typeface="Century Gothic"/>
                <a:cs typeface="Century Gothic"/>
              </a:rPr>
              <a:t>Now: 97 Affiliates in 25 States</a:t>
            </a:r>
          </a:p>
          <a:p>
            <a:r>
              <a:rPr lang="en-US" sz="1200" i="1" dirty="0">
                <a:solidFill>
                  <a:srgbClr val="000080"/>
                </a:solidFill>
                <a:latin typeface="Century Gothic"/>
                <a:cs typeface="Century Gothic"/>
              </a:rPr>
              <a:t>Annual Affiliates Days</a:t>
            </a:r>
          </a:p>
          <a:p>
            <a:pPr marL="285750" indent="-285750">
              <a:spcAft>
                <a:spcPts val="300"/>
              </a:spcAft>
              <a:buFont typeface="Arial"/>
              <a:buChar char="•"/>
            </a:pPr>
            <a:r>
              <a:rPr lang="en-US" sz="1200" dirty="0">
                <a:solidFill>
                  <a:srgbClr val="000080"/>
                </a:solidFill>
                <a:latin typeface="Century Gothic"/>
                <a:cs typeface="Century Gothic"/>
              </a:rPr>
              <a:t>Argonne </a:t>
            </a:r>
            <a:r>
              <a:rPr lang="en-US" sz="1200" i="1" dirty="0">
                <a:solidFill>
                  <a:srgbClr val="000080"/>
                </a:solidFill>
                <a:latin typeface="Century Gothic"/>
                <a:cs typeface="Century Gothic"/>
              </a:rPr>
              <a:t>Mar 2014</a:t>
            </a:r>
          </a:p>
          <a:p>
            <a:pPr marL="285750" indent="-285750">
              <a:spcAft>
                <a:spcPts val="300"/>
              </a:spcAft>
              <a:buFont typeface="Arial"/>
              <a:buChar char="•"/>
            </a:pPr>
            <a:r>
              <a:rPr lang="en-US" sz="1200" dirty="0">
                <a:solidFill>
                  <a:srgbClr val="000080"/>
                </a:solidFill>
                <a:latin typeface="Century Gothic"/>
                <a:cs typeface="Century Gothic"/>
              </a:rPr>
              <a:t>UC-Chicago Innovation Exchange </a:t>
            </a:r>
            <a:r>
              <a:rPr lang="en-US" sz="1200" i="1" dirty="0">
                <a:solidFill>
                  <a:srgbClr val="000080"/>
                </a:solidFill>
                <a:latin typeface="Century Gothic"/>
                <a:cs typeface="Century Gothic"/>
              </a:rPr>
              <a:t>May 2015</a:t>
            </a:r>
          </a:p>
          <a:p>
            <a:pPr marL="285750" indent="-285750">
              <a:spcAft>
                <a:spcPts val="600"/>
              </a:spcAft>
              <a:buFont typeface="Arial"/>
              <a:buChar char="•"/>
            </a:pPr>
            <a:r>
              <a:rPr lang="en-US" sz="1200" i="1" dirty="0">
                <a:solidFill>
                  <a:srgbClr val="000080"/>
                </a:solidFill>
                <a:latin typeface="Century Gothic"/>
                <a:cs typeface="Century Gothic"/>
              </a:rPr>
              <a:t>Chicago area – Fall 2016</a:t>
            </a:r>
          </a:p>
          <a:p>
            <a:r>
              <a:rPr lang="en-US" sz="1200" i="1" dirty="0">
                <a:solidFill>
                  <a:srgbClr val="000080"/>
                </a:solidFill>
                <a:latin typeface="Century Gothic"/>
                <a:cs typeface="Century Gothic"/>
              </a:rPr>
              <a:t>Affiliates Newsletter Oct 2015</a:t>
            </a:r>
          </a:p>
          <a:p>
            <a:pPr algn="r">
              <a:spcAft>
                <a:spcPts val="900"/>
              </a:spcAft>
            </a:pPr>
            <a:r>
              <a:rPr lang="en-US" sz="1200" i="1" dirty="0">
                <a:solidFill>
                  <a:srgbClr val="000080"/>
                </a:solidFill>
                <a:latin typeface="Century Gothic"/>
                <a:cs typeface="Century Gothic"/>
              </a:rPr>
              <a:t>http://</a:t>
            </a:r>
            <a:r>
              <a:rPr lang="en-US" sz="1200" i="1" dirty="0" err="1">
                <a:solidFill>
                  <a:srgbClr val="000080"/>
                </a:solidFill>
                <a:latin typeface="Century Gothic"/>
                <a:cs typeface="Century Gothic"/>
              </a:rPr>
              <a:t>www.jcesr.org</a:t>
            </a:r>
            <a:r>
              <a:rPr lang="en-US" sz="1200" i="1" dirty="0">
                <a:solidFill>
                  <a:srgbClr val="000080"/>
                </a:solidFill>
                <a:latin typeface="Century Gothic"/>
                <a:cs typeface="Century Gothic"/>
              </a:rPr>
              <a:t>/partnerships/affiliates/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88900" y="630620"/>
            <a:ext cx="2722368" cy="34624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1400" i="1" dirty="0">
                <a:solidFill>
                  <a:srgbClr val="000080"/>
                </a:solidFill>
                <a:latin typeface="Century Gothic"/>
                <a:cs typeface="Century Gothic"/>
              </a:rPr>
              <a:t>Regional Events </a:t>
            </a:r>
            <a:r>
              <a:rPr lang="en-US" sz="1200" i="1" dirty="0">
                <a:solidFill>
                  <a:srgbClr val="000080"/>
                </a:solidFill>
                <a:latin typeface="Century Gothic"/>
                <a:cs typeface="Century Gothic"/>
              </a:rPr>
              <a:t>Since July 2015</a:t>
            </a:r>
          </a:p>
          <a:p>
            <a:pPr>
              <a:spcAft>
                <a:spcPts val="300"/>
              </a:spcAft>
            </a:pPr>
            <a:r>
              <a:rPr lang="en-US" sz="1400" dirty="0">
                <a:solidFill>
                  <a:srgbClr val="000080"/>
                </a:solidFill>
                <a:latin typeface="Century Gothic"/>
                <a:cs typeface="Century Gothic"/>
              </a:rPr>
              <a:t>Mississippi State University </a:t>
            </a:r>
            <a:r>
              <a:rPr lang="en-US" sz="1400" i="1" dirty="0">
                <a:solidFill>
                  <a:srgbClr val="000080"/>
                </a:solidFill>
                <a:latin typeface="Century Gothic"/>
                <a:cs typeface="Century Gothic"/>
              </a:rPr>
              <a:t>Aug 2015</a:t>
            </a:r>
          </a:p>
          <a:p>
            <a:pPr>
              <a:spcAft>
                <a:spcPts val="300"/>
              </a:spcAft>
            </a:pPr>
            <a:r>
              <a:rPr lang="en-US" sz="1400" dirty="0">
                <a:solidFill>
                  <a:srgbClr val="000080"/>
                </a:solidFill>
                <a:latin typeface="Century Gothic"/>
                <a:cs typeface="Century Gothic"/>
              </a:rPr>
              <a:t>Pacific Northwest Seattle </a:t>
            </a:r>
            <a:r>
              <a:rPr lang="en-US" sz="1400" i="1" dirty="0">
                <a:solidFill>
                  <a:srgbClr val="000080"/>
                </a:solidFill>
                <a:latin typeface="Century Gothic"/>
                <a:cs typeface="Century Gothic"/>
              </a:rPr>
              <a:t>Sep 2015</a:t>
            </a:r>
          </a:p>
          <a:p>
            <a:pPr>
              <a:spcAft>
                <a:spcPts val="300"/>
              </a:spcAft>
            </a:pPr>
            <a:r>
              <a:rPr lang="en-US" sz="1400" dirty="0">
                <a:solidFill>
                  <a:srgbClr val="000080"/>
                </a:solidFill>
                <a:latin typeface="Century Gothic"/>
                <a:cs typeface="Century Gothic"/>
              </a:rPr>
              <a:t>Bay Area Battery Summit  </a:t>
            </a:r>
            <a:r>
              <a:rPr lang="en-US" sz="1400" i="1" dirty="0">
                <a:solidFill>
                  <a:srgbClr val="000080"/>
                </a:solidFill>
                <a:latin typeface="Century Gothic"/>
                <a:cs typeface="Century Gothic"/>
              </a:rPr>
              <a:t>Nov 3 2015</a:t>
            </a:r>
          </a:p>
          <a:p>
            <a:pPr>
              <a:spcAft>
                <a:spcPts val="900"/>
              </a:spcAft>
            </a:pPr>
            <a:r>
              <a:rPr lang="en-US" sz="1400" dirty="0">
                <a:solidFill>
                  <a:srgbClr val="000080"/>
                </a:solidFill>
                <a:latin typeface="Century Gothic"/>
                <a:cs typeface="Century Gothic"/>
              </a:rPr>
              <a:t>UT Arlington  </a:t>
            </a:r>
            <a:r>
              <a:rPr lang="en-US" sz="1400" i="1" dirty="0">
                <a:solidFill>
                  <a:srgbClr val="000080"/>
                </a:solidFill>
                <a:latin typeface="Century Gothic"/>
                <a:cs typeface="Century Gothic"/>
              </a:rPr>
              <a:t>Feb 2016</a:t>
            </a:r>
          </a:p>
          <a:p>
            <a:pPr>
              <a:spcAft>
                <a:spcPts val="300"/>
              </a:spcAft>
            </a:pPr>
            <a:r>
              <a:rPr lang="en-US" sz="1400" i="1" dirty="0">
                <a:solidFill>
                  <a:srgbClr val="000080"/>
                </a:solidFill>
                <a:latin typeface="Century Gothic"/>
                <a:cs typeface="Century Gothic"/>
              </a:rPr>
              <a:t>Congressional Battery Energy Storage Caucus   </a:t>
            </a:r>
            <a:r>
              <a:rPr lang="en-US" sz="1200" i="1" dirty="0">
                <a:solidFill>
                  <a:srgbClr val="000080"/>
                </a:solidFill>
                <a:latin typeface="Century Gothic"/>
                <a:cs typeface="Century Gothic"/>
              </a:rPr>
              <a:t>Reps Takano(D-CA) and Collins (R-NY)</a:t>
            </a:r>
          </a:p>
          <a:p>
            <a:pPr>
              <a:spcAft>
                <a:spcPts val="300"/>
              </a:spcAft>
            </a:pPr>
            <a:r>
              <a:rPr lang="en-US" sz="1400" i="1" spc="-20" dirty="0">
                <a:solidFill>
                  <a:srgbClr val="000080"/>
                </a:solidFill>
                <a:latin typeface="Century Gothic"/>
                <a:cs typeface="Century Gothic"/>
              </a:rPr>
              <a:t>Senate Science, Energy and Natural Resources Committee</a:t>
            </a:r>
          </a:p>
          <a:p>
            <a:r>
              <a:rPr lang="en-US" sz="1400" i="1" dirty="0">
                <a:solidFill>
                  <a:srgbClr val="000080"/>
                </a:solidFill>
                <a:latin typeface="Century Gothic"/>
                <a:cs typeface="Century Gothic"/>
              </a:rPr>
              <a:t>June 8, 2016 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794000" y="626240"/>
            <a:ext cx="24765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>
                <a:solidFill>
                  <a:srgbClr val="000080"/>
                </a:solidFill>
                <a:latin typeface="Century Gothic"/>
                <a:cs typeface="Century Gothic"/>
              </a:rPr>
              <a:t>Energy Summit</a:t>
            </a:r>
          </a:p>
          <a:p>
            <a:pPr>
              <a:spcAft>
                <a:spcPts val="300"/>
              </a:spcAft>
            </a:pPr>
            <a:r>
              <a:rPr lang="en-US" sz="1200" i="1" dirty="0">
                <a:solidFill>
                  <a:srgbClr val="000080"/>
                </a:solidFill>
                <a:latin typeface="Century Gothic"/>
                <a:cs typeface="Century Gothic"/>
              </a:rPr>
              <a:t>Phoenix ECS Oct 2015</a:t>
            </a:r>
          </a:p>
          <a:p>
            <a:pPr>
              <a:spcAft>
                <a:spcPts val="300"/>
              </a:spcAft>
            </a:pPr>
            <a:r>
              <a:rPr lang="en-US" sz="1200" dirty="0">
                <a:solidFill>
                  <a:srgbClr val="000080"/>
                </a:solidFill>
                <a:latin typeface="Century Gothic"/>
                <a:cs typeface="Century Gothic"/>
              </a:rPr>
              <a:t>Keynote: </a:t>
            </a:r>
            <a:r>
              <a:rPr lang="en-US" sz="1200" i="1" dirty="0">
                <a:solidFill>
                  <a:srgbClr val="000080"/>
                </a:solidFill>
                <a:latin typeface="Century Gothic"/>
                <a:cs typeface="Century Gothic"/>
              </a:rPr>
              <a:t>Under </a:t>
            </a:r>
            <a:r>
              <a:rPr lang="en-US" sz="1200" i="1" dirty="0" err="1">
                <a:solidFill>
                  <a:srgbClr val="000080"/>
                </a:solidFill>
                <a:latin typeface="Century Gothic"/>
                <a:cs typeface="Century Gothic"/>
              </a:rPr>
              <a:t>Sec’y</a:t>
            </a:r>
            <a:r>
              <a:rPr lang="en-US" sz="1200" i="1" dirty="0">
                <a:solidFill>
                  <a:srgbClr val="000080"/>
                </a:solidFill>
                <a:latin typeface="Century Gothic"/>
                <a:cs typeface="Century Gothic"/>
              </a:rPr>
              <a:t> Lynn Orr</a:t>
            </a:r>
          </a:p>
          <a:p>
            <a:pPr>
              <a:spcAft>
                <a:spcPts val="600"/>
              </a:spcAft>
            </a:pPr>
            <a:r>
              <a:rPr lang="en-US" sz="1200" dirty="0">
                <a:solidFill>
                  <a:srgbClr val="000080"/>
                </a:solidFill>
                <a:latin typeface="Century Gothic"/>
                <a:cs typeface="Century Gothic"/>
              </a:rPr>
              <a:t>Overviews</a:t>
            </a:r>
            <a:r>
              <a:rPr lang="en-US" sz="1200" i="1" dirty="0">
                <a:solidFill>
                  <a:srgbClr val="000080"/>
                </a:solidFill>
                <a:latin typeface="Century Gothic"/>
                <a:cs typeface="Century Gothic"/>
              </a:rPr>
              <a:t> by JCESR, JCAP and EFRCs</a:t>
            </a:r>
          </a:p>
          <a:p>
            <a:r>
              <a:rPr lang="en-US" sz="1200" i="1" dirty="0">
                <a:solidFill>
                  <a:srgbClr val="000080"/>
                </a:solidFill>
                <a:latin typeface="Century Gothic"/>
                <a:cs typeface="Century Gothic"/>
              </a:rPr>
              <a:t>ACS Symposium on QTR</a:t>
            </a:r>
          </a:p>
          <a:p>
            <a:pPr>
              <a:spcAft>
                <a:spcPts val="600"/>
              </a:spcAft>
            </a:pPr>
            <a:r>
              <a:rPr lang="en-US" sz="1200" i="1" dirty="0">
                <a:solidFill>
                  <a:srgbClr val="000080"/>
                </a:solidFill>
                <a:latin typeface="Century Gothic"/>
                <a:cs typeface="Century Gothic"/>
              </a:rPr>
              <a:t>San Diego Mar 13, 2016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3968" y="3835400"/>
            <a:ext cx="2421466" cy="18161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9400" y="4115053"/>
            <a:ext cx="1935425" cy="214942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189425" y="5884388"/>
            <a:ext cx="2585775" cy="5693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rgbClr val="000080"/>
                </a:solidFill>
                <a:latin typeface="Century Gothic"/>
                <a:cs typeface="Century Gothic"/>
              </a:rPr>
              <a:t>With Rep Jerry </a:t>
            </a:r>
            <a:r>
              <a:rPr lang="en-US" sz="1100" dirty="0" err="1">
                <a:solidFill>
                  <a:srgbClr val="000080"/>
                </a:solidFill>
                <a:latin typeface="Century Gothic"/>
                <a:cs typeface="Century Gothic"/>
              </a:rPr>
              <a:t>McNerney</a:t>
            </a:r>
            <a:r>
              <a:rPr lang="en-US" sz="1100" dirty="0">
                <a:solidFill>
                  <a:srgbClr val="000080"/>
                </a:solidFill>
                <a:latin typeface="Century Gothic"/>
                <a:cs typeface="Century Gothic"/>
              </a:rPr>
              <a:t> (D-CA)</a:t>
            </a:r>
          </a:p>
          <a:p>
            <a:r>
              <a:rPr lang="en-US" sz="1000" dirty="0">
                <a:solidFill>
                  <a:srgbClr val="000080"/>
                </a:solidFill>
                <a:latin typeface="Century Gothic"/>
                <a:cs typeface="Century Gothic"/>
              </a:rPr>
              <a:t>https://</a:t>
            </a:r>
            <a:r>
              <a:rPr lang="en-US" sz="1000" dirty="0" err="1">
                <a:solidFill>
                  <a:srgbClr val="000080"/>
                </a:solidFill>
                <a:latin typeface="Century Gothic"/>
                <a:cs typeface="Century Gothic"/>
              </a:rPr>
              <a:t>twitter.com</a:t>
            </a:r>
            <a:r>
              <a:rPr lang="en-US" sz="1000" dirty="0">
                <a:solidFill>
                  <a:srgbClr val="000080"/>
                </a:solidFill>
                <a:latin typeface="Century Gothic"/>
                <a:cs typeface="Century Gothic"/>
              </a:rPr>
              <a:t>/</a:t>
            </a:r>
            <a:r>
              <a:rPr lang="en-US" sz="1000" dirty="0" err="1">
                <a:solidFill>
                  <a:srgbClr val="000080"/>
                </a:solidFill>
                <a:latin typeface="Century Gothic"/>
                <a:cs typeface="Century Gothic"/>
              </a:rPr>
              <a:t>RepMcNerney</a:t>
            </a:r>
            <a:r>
              <a:rPr lang="en-US" sz="1000" dirty="0">
                <a:solidFill>
                  <a:srgbClr val="000080"/>
                </a:solidFill>
                <a:latin typeface="Century Gothic"/>
                <a:cs typeface="Century Gothic"/>
              </a:rPr>
              <a:t>/status/710873658282090496 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865825" y="5905611"/>
            <a:ext cx="258577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dirty="0">
                <a:solidFill>
                  <a:srgbClr val="000080"/>
                </a:solidFill>
                <a:latin typeface="Century Gothic"/>
                <a:cs typeface="Century Gothic"/>
              </a:rPr>
              <a:t>Berkeley Energy Summit</a:t>
            </a:r>
          </a:p>
          <a:p>
            <a:pPr algn="r"/>
            <a:r>
              <a:rPr lang="en-US" sz="1100" dirty="0">
                <a:solidFill>
                  <a:srgbClr val="000080"/>
                </a:solidFill>
                <a:latin typeface="Century Gothic"/>
                <a:cs typeface="Century Gothic"/>
              </a:rPr>
              <a:t>Nov 3, 2015</a:t>
            </a:r>
          </a:p>
        </p:txBody>
      </p:sp>
      <p:pic>
        <p:nvPicPr>
          <p:cNvPr id="12" name="Picture 11" descr="Berkeley_George-Crabtree_11-3-15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4300" y="5020382"/>
            <a:ext cx="2438400" cy="1637792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2798567" y="2621340"/>
            <a:ext cx="2719583" cy="10310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>
                <a:solidFill>
                  <a:srgbClr val="000080"/>
                </a:solidFill>
                <a:latin typeface="Century Gothic"/>
                <a:cs typeface="Century Gothic"/>
              </a:rPr>
              <a:t>Briefing CA delegation</a:t>
            </a:r>
          </a:p>
          <a:p>
            <a:pPr>
              <a:spcAft>
                <a:spcPts val="600"/>
              </a:spcAft>
            </a:pPr>
            <a:r>
              <a:rPr lang="en-US" sz="1400" i="1" dirty="0">
                <a:solidFill>
                  <a:srgbClr val="000080"/>
                </a:solidFill>
                <a:latin typeface="Century Gothic"/>
                <a:cs typeface="Century Gothic"/>
              </a:rPr>
              <a:t>Mar 15, 2016</a:t>
            </a:r>
          </a:p>
          <a:p>
            <a:r>
              <a:rPr lang="en-US" sz="1400" i="1" dirty="0">
                <a:solidFill>
                  <a:srgbClr val="000080"/>
                </a:solidFill>
                <a:latin typeface="Century Gothic"/>
                <a:cs typeface="Century Gothic"/>
              </a:rPr>
              <a:t>National Lab Day on the Hill</a:t>
            </a:r>
          </a:p>
          <a:p>
            <a:pPr>
              <a:spcAft>
                <a:spcPts val="600"/>
              </a:spcAft>
            </a:pPr>
            <a:r>
              <a:rPr lang="en-US" sz="1400" i="1" dirty="0">
                <a:solidFill>
                  <a:srgbClr val="000080"/>
                </a:solidFill>
                <a:latin typeface="Century Gothic"/>
                <a:cs typeface="Century Gothic"/>
              </a:rPr>
              <a:t>Apr 20, 2016</a:t>
            </a:r>
          </a:p>
        </p:txBody>
      </p:sp>
    </p:spTree>
    <p:extLst>
      <p:ext uri="{BB962C8B-B14F-4D97-AF65-F5344CB8AC3E}">
        <p14:creationId xmlns:p14="http://schemas.microsoft.com/office/powerpoint/2010/main" val="2857812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6692663" y="3859887"/>
            <a:ext cx="2159237" cy="2092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>
                <a:solidFill>
                  <a:srgbClr val="000080"/>
                </a:solidFill>
                <a:latin typeface="Century Gothic"/>
                <a:cs typeface="Century Gothic"/>
              </a:rPr>
              <a:t>Top Ten Papers</a:t>
            </a:r>
          </a:p>
          <a:p>
            <a:pPr algn="r">
              <a:spcAft>
                <a:spcPts val="1200"/>
              </a:spcAft>
            </a:pPr>
            <a:r>
              <a:rPr lang="en-US" sz="1400" dirty="0">
                <a:solidFill>
                  <a:srgbClr val="000080"/>
                </a:solidFill>
                <a:latin typeface="Century Gothic"/>
                <a:cs typeface="Century Gothic"/>
              </a:rPr>
              <a:t>   </a:t>
            </a:r>
            <a:r>
              <a:rPr lang="en-US" sz="1200" dirty="0">
                <a:solidFill>
                  <a:srgbClr val="000080"/>
                </a:solidFill>
                <a:latin typeface="Century Gothic"/>
                <a:cs typeface="Century Gothic"/>
              </a:rPr>
              <a:t>764 citations</a:t>
            </a:r>
          </a:p>
          <a:p>
            <a:pPr algn="r"/>
            <a:r>
              <a:rPr lang="en-US" sz="1400" dirty="0">
                <a:solidFill>
                  <a:srgbClr val="000080"/>
                </a:solidFill>
                <a:latin typeface="Century Gothic"/>
                <a:cs typeface="Century Gothic"/>
              </a:rPr>
              <a:t>19 Highly Cited Papers </a:t>
            </a:r>
          </a:p>
          <a:p>
            <a:pPr algn="r">
              <a:spcAft>
                <a:spcPts val="1200"/>
              </a:spcAft>
            </a:pPr>
            <a:r>
              <a:rPr lang="en-US" sz="1100" dirty="0">
                <a:solidFill>
                  <a:srgbClr val="000080"/>
                </a:solidFill>
                <a:latin typeface="Century Gothic"/>
                <a:cs typeface="Century Gothic"/>
              </a:rPr>
              <a:t>top 1% for field</a:t>
            </a:r>
          </a:p>
          <a:p>
            <a:pPr algn="r"/>
            <a:r>
              <a:rPr lang="en-US" sz="1400" dirty="0">
                <a:solidFill>
                  <a:srgbClr val="000080"/>
                </a:solidFill>
                <a:latin typeface="Century Gothic"/>
                <a:cs typeface="Century Gothic"/>
              </a:rPr>
              <a:t>1 Hot Paper</a:t>
            </a:r>
          </a:p>
          <a:p>
            <a:pPr algn="r">
              <a:spcAft>
                <a:spcPts val="1200"/>
              </a:spcAft>
            </a:pPr>
            <a:r>
              <a:rPr lang="en-US" sz="1100" dirty="0">
                <a:solidFill>
                  <a:srgbClr val="000080"/>
                </a:solidFill>
                <a:latin typeface="Century Gothic"/>
                <a:cs typeface="Century Gothic"/>
              </a:rPr>
              <a:t>top 0.1% for field</a:t>
            </a:r>
          </a:p>
          <a:p>
            <a:pPr algn="r"/>
            <a:r>
              <a:rPr lang="en-US" sz="1100" dirty="0">
                <a:solidFill>
                  <a:srgbClr val="000080"/>
                </a:solidFill>
                <a:latin typeface="Century Gothic"/>
                <a:cs typeface="Century Gothic"/>
              </a:rPr>
              <a:t>ISI Web of Science</a:t>
            </a:r>
          </a:p>
          <a:p>
            <a:pPr algn="r"/>
            <a:r>
              <a:rPr lang="en-US" sz="1100" dirty="0">
                <a:solidFill>
                  <a:srgbClr val="000080"/>
                </a:solidFill>
                <a:latin typeface="Century Gothic"/>
                <a:cs typeface="Century Gothic"/>
              </a:rPr>
              <a:t>May 5, 2016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17500" y="266700"/>
            <a:ext cx="37211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0080"/>
                </a:solidFill>
              </a:rPr>
              <a:t>JCESR Publications</a:t>
            </a:r>
          </a:p>
        </p:txBody>
      </p:sp>
      <p:grpSp>
        <p:nvGrpSpPr>
          <p:cNvPr id="73" name="Group 72"/>
          <p:cNvGrpSpPr/>
          <p:nvPr/>
        </p:nvGrpSpPr>
        <p:grpSpPr>
          <a:xfrm>
            <a:off x="317500" y="914400"/>
            <a:ext cx="3911600" cy="2489754"/>
            <a:chOff x="317500" y="1117600"/>
            <a:chExt cx="3911600" cy="2489754"/>
          </a:xfrm>
        </p:grpSpPr>
        <p:pic>
          <p:nvPicPr>
            <p:cNvPr id="10" name="Picture 9" descr="JCESR_Pubs_5-5-16_Page_2.tiff"/>
            <p:cNvPicPr>
              <a:picLocks noChangeAspect="1"/>
            </p:cNvPicPr>
            <p:nvPr/>
          </p:nvPicPr>
          <p:blipFill rotWithShape="1"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17500" y="1117600"/>
              <a:ext cx="3911600" cy="1968500"/>
            </a:xfrm>
            <a:prstGeom prst="rect">
              <a:avLst/>
            </a:prstGeom>
          </p:spPr>
        </p:pic>
        <p:sp>
          <p:nvSpPr>
            <p:cNvPr id="14" name="TextBox 13"/>
            <p:cNvSpPr txBox="1"/>
            <p:nvPr/>
          </p:nvSpPr>
          <p:spPr>
            <a:xfrm>
              <a:off x="3865256" y="3022600"/>
              <a:ext cx="338554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/>
                <a:t>Q2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3616960" y="3022600"/>
              <a:ext cx="335949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/>
                <a:t>Q1</a:t>
              </a: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3365947" y="3023801"/>
              <a:ext cx="338554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/>
                <a:t>Q4</a:t>
              </a: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3117651" y="3023801"/>
              <a:ext cx="338554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/>
                <a:t>Q3</a:t>
              </a: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2870643" y="3024714"/>
              <a:ext cx="338554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/>
                <a:t>Q2</a:t>
              </a: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2626580" y="3024714"/>
              <a:ext cx="335949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/>
                <a:t>Q1</a:t>
              </a: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2366878" y="3025915"/>
              <a:ext cx="338554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/>
                <a:t>Q4</a:t>
              </a: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2118582" y="3025915"/>
              <a:ext cx="338554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/>
                <a:t>Q3</a:t>
              </a: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1871574" y="3026828"/>
              <a:ext cx="338554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/>
                <a:t>Q2</a:t>
              </a: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1627511" y="3026828"/>
              <a:ext cx="335949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/>
                <a:t>Q1</a:t>
              </a: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1367142" y="3021679"/>
              <a:ext cx="338554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/>
                <a:t>Q4</a:t>
              </a: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1123079" y="3021679"/>
              <a:ext cx="338554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/>
                <a:t>Q3</a:t>
              </a: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867605" y="3022592"/>
              <a:ext cx="338554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/>
                <a:t>Q2</a:t>
              </a: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623542" y="3022592"/>
              <a:ext cx="335949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/>
                <a:t>Q1</a:t>
              </a:r>
            </a:p>
          </p:txBody>
        </p:sp>
        <p:cxnSp>
          <p:nvCxnSpPr>
            <p:cNvPr id="31" name="Straight Connector 30"/>
            <p:cNvCxnSpPr/>
            <p:nvPr/>
          </p:nvCxnSpPr>
          <p:spPr>
            <a:xfrm>
              <a:off x="806450" y="3289300"/>
              <a:ext cx="730250" cy="0"/>
            </a:xfrm>
            <a:prstGeom prst="line">
              <a:avLst/>
            </a:prstGeom>
            <a:ln w="127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TextBox 31"/>
            <p:cNvSpPr txBox="1"/>
            <p:nvPr/>
          </p:nvSpPr>
          <p:spPr>
            <a:xfrm>
              <a:off x="997145" y="3225218"/>
              <a:ext cx="35137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Y1</a:t>
              </a:r>
            </a:p>
          </p:txBody>
        </p:sp>
        <p:cxnSp>
          <p:nvCxnSpPr>
            <p:cNvPr id="33" name="Straight Connector 32"/>
            <p:cNvCxnSpPr/>
            <p:nvPr/>
          </p:nvCxnSpPr>
          <p:spPr>
            <a:xfrm>
              <a:off x="1807051" y="3282950"/>
              <a:ext cx="730250" cy="0"/>
            </a:xfrm>
            <a:prstGeom prst="line">
              <a:avLst/>
            </a:prstGeom>
            <a:ln w="127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TextBox 33"/>
            <p:cNvSpPr txBox="1"/>
            <p:nvPr/>
          </p:nvSpPr>
          <p:spPr>
            <a:xfrm>
              <a:off x="1997746" y="3218868"/>
              <a:ext cx="35137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Y2</a:t>
              </a:r>
            </a:p>
          </p:txBody>
        </p:sp>
        <p:cxnSp>
          <p:nvCxnSpPr>
            <p:cNvPr id="35" name="Straight Connector 34"/>
            <p:cNvCxnSpPr/>
            <p:nvPr/>
          </p:nvCxnSpPr>
          <p:spPr>
            <a:xfrm>
              <a:off x="2801889" y="3282950"/>
              <a:ext cx="730250" cy="0"/>
            </a:xfrm>
            <a:prstGeom prst="line">
              <a:avLst/>
            </a:prstGeom>
            <a:ln w="127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TextBox 35"/>
            <p:cNvSpPr txBox="1"/>
            <p:nvPr/>
          </p:nvSpPr>
          <p:spPr>
            <a:xfrm>
              <a:off x="2992584" y="3218868"/>
              <a:ext cx="35137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Y3</a:t>
              </a:r>
            </a:p>
          </p:txBody>
        </p:sp>
        <p:cxnSp>
          <p:nvCxnSpPr>
            <p:cNvPr id="37" name="Straight Connector 36"/>
            <p:cNvCxnSpPr/>
            <p:nvPr/>
          </p:nvCxnSpPr>
          <p:spPr>
            <a:xfrm>
              <a:off x="3770934" y="3282950"/>
              <a:ext cx="267666" cy="0"/>
            </a:xfrm>
            <a:prstGeom prst="line">
              <a:avLst/>
            </a:prstGeom>
            <a:ln w="127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TextBox 37"/>
            <p:cNvSpPr txBox="1"/>
            <p:nvPr/>
          </p:nvSpPr>
          <p:spPr>
            <a:xfrm>
              <a:off x="3642484" y="3358568"/>
              <a:ext cx="549349" cy="2487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ts val="140"/>
                </a:lnSpc>
              </a:pPr>
              <a:r>
                <a:rPr lang="en-US" sz="1200" dirty="0"/>
                <a:t>Y4</a:t>
              </a:r>
            </a:p>
            <a:p>
              <a:pPr algn="ctr"/>
              <a:r>
                <a:rPr lang="en-US" sz="900" i="1" dirty="0"/>
                <a:t>to date</a:t>
              </a:r>
            </a:p>
          </p:txBody>
        </p:sp>
        <p:sp>
          <p:nvSpPr>
            <p:cNvPr id="71" name="TextBox 70"/>
            <p:cNvSpPr txBox="1"/>
            <p:nvPr/>
          </p:nvSpPr>
          <p:spPr>
            <a:xfrm>
              <a:off x="615949" y="1193800"/>
              <a:ext cx="2064193" cy="107721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Cumulative Publications</a:t>
              </a:r>
            </a:p>
            <a:p>
              <a:pPr algn="ctr"/>
              <a:r>
                <a:rPr lang="en-US" sz="1400" i="1" dirty="0"/>
                <a:t>Peer reviewed journals exclusive of proceedings</a:t>
              </a:r>
            </a:p>
          </p:txBody>
        </p:sp>
      </p:grpSp>
      <p:grpSp>
        <p:nvGrpSpPr>
          <p:cNvPr id="74" name="Group 73"/>
          <p:cNvGrpSpPr/>
          <p:nvPr/>
        </p:nvGrpSpPr>
        <p:grpSpPr>
          <a:xfrm>
            <a:off x="368410" y="3632200"/>
            <a:ext cx="3835290" cy="2604054"/>
            <a:chOff x="393810" y="3568700"/>
            <a:chExt cx="3835290" cy="2604054"/>
          </a:xfrm>
        </p:grpSpPr>
        <p:pic>
          <p:nvPicPr>
            <p:cNvPr id="8" name="Picture 7" descr="JCESR_Pubs_5-5-16_Page_3.tiff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93810" y="3568700"/>
              <a:ext cx="3835290" cy="2032000"/>
            </a:xfrm>
            <a:prstGeom prst="rect">
              <a:avLst/>
            </a:prstGeom>
          </p:spPr>
        </p:pic>
        <p:sp>
          <p:nvSpPr>
            <p:cNvPr id="40" name="TextBox 39"/>
            <p:cNvSpPr txBox="1"/>
            <p:nvPr/>
          </p:nvSpPr>
          <p:spPr>
            <a:xfrm>
              <a:off x="3873724" y="5588000"/>
              <a:ext cx="338554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/>
                <a:t>Q2</a:t>
              </a: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3625428" y="5588000"/>
              <a:ext cx="335949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/>
                <a:t>Q1</a:t>
              </a: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3374415" y="5589201"/>
              <a:ext cx="338554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/>
                <a:t>Q4</a:t>
              </a: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3126119" y="5589201"/>
              <a:ext cx="338554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/>
                <a:t>Q3</a:t>
              </a: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2879111" y="5590114"/>
              <a:ext cx="338554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/>
                <a:t>Q2</a:t>
              </a: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2635048" y="5590114"/>
              <a:ext cx="335949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/>
                <a:t>Q1</a:t>
              </a: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2375346" y="5591315"/>
              <a:ext cx="338554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/>
                <a:t>Q4</a:t>
              </a:r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2127050" y="5591315"/>
              <a:ext cx="338554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/>
                <a:t>Q3</a:t>
              </a:r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1880042" y="5592228"/>
              <a:ext cx="338554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/>
                <a:t>Q2</a:t>
              </a:r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1635979" y="5592228"/>
              <a:ext cx="335949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/>
                <a:t>Q1</a:t>
              </a:r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1375610" y="5587079"/>
              <a:ext cx="338554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/>
                <a:t>Q4</a:t>
              </a:r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1131547" y="5587079"/>
              <a:ext cx="338554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/>
                <a:t>Q3</a:t>
              </a:r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876073" y="5587992"/>
              <a:ext cx="338554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/>
                <a:t>Q2</a:t>
              </a:r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632010" y="5587992"/>
              <a:ext cx="335949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/>
                <a:t>Q1</a:t>
              </a:r>
            </a:p>
          </p:txBody>
        </p:sp>
        <p:cxnSp>
          <p:nvCxnSpPr>
            <p:cNvPr id="54" name="Straight Connector 53"/>
            <p:cNvCxnSpPr/>
            <p:nvPr/>
          </p:nvCxnSpPr>
          <p:spPr>
            <a:xfrm>
              <a:off x="814918" y="5854700"/>
              <a:ext cx="730250" cy="0"/>
            </a:xfrm>
            <a:prstGeom prst="line">
              <a:avLst/>
            </a:prstGeom>
            <a:ln w="127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5" name="TextBox 54"/>
            <p:cNvSpPr txBox="1"/>
            <p:nvPr/>
          </p:nvSpPr>
          <p:spPr>
            <a:xfrm>
              <a:off x="1005613" y="5790618"/>
              <a:ext cx="35137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Y1</a:t>
              </a:r>
            </a:p>
          </p:txBody>
        </p:sp>
        <p:cxnSp>
          <p:nvCxnSpPr>
            <p:cNvPr id="56" name="Straight Connector 55"/>
            <p:cNvCxnSpPr/>
            <p:nvPr/>
          </p:nvCxnSpPr>
          <p:spPr>
            <a:xfrm>
              <a:off x="1815519" y="5848350"/>
              <a:ext cx="730250" cy="0"/>
            </a:xfrm>
            <a:prstGeom prst="line">
              <a:avLst/>
            </a:prstGeom>
            <a:ln w="127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7" name="TextBox 56"/>
            <p:cNvSpPr txBox="1"/>
            <p:nvPr/>
          </p:nvSpPr>
          <p:spPr>
            <a:xfrm>
              <a:off x="2006214" y="5784268"/>
              <a:ext cx="35137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Y2</a:t>
              </a:r>
            </a:p>
          </p:txBody>
        </p:sp>
        <p:cxnSp>
          <p:nvCxnSpPr>
            <p:cNvPr id="58" name="Straight Connector 57"/>
            <p:cNvCxnSpPr/>
            <p:nvPr/>
          </p:nvCxnSpPr>
          <p:spPr>
            <a:xfrm>
              <a:off x="2810357" y="5848350"/>
              <a:ext cx="730250" cy="0"/>
            </a:xfrm>
            <a:prstGeom prst="line">
              <a:avLst/>
            </a:prstGeom>
            <a:ln w="127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9" name="TextBox 58"/>
            <p:cNvSpPr txBox="1"/>
            <p:nvPr/>
          </p:nvSpPr>
          <p:spPr>
            <a:xfrm>
              <a:off x="3001052" y="5784268"/>
              <a:ext cx="35137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Y3</a:t>
              </a:r>
            </a:p>
          </p:txBody>
        </p:sp>
        <p:cxnSp>
          <p:nvCxnSpPr>
            <p:cNvPr id="60" name="Straight Connector 59"/>
            <p:cNvCxnSpPr/>
            <p:nvPr/>
          </p:nvCxnSpPr>
          <p:spPr>
            <a:xfrm>
              <a:off x="3779402" y="5848350"/>
              <a:ext cx="267666" cy="0"/>
            </a:xfrm>
            <a:prstGeom prst="line">
              <a:avLst/>
            </a:prstGeom>
            <a:ln w="127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1" name="TextBox 60"/>
            <p:cNvSpPr txBox="1"/>
            <p:nvPr/>
          </p:nvSpPr>
          <p:spPr>
            <a:xfrm>
              <a:off x="3650952" y="5923968"/>
              <a:ext cx="549349" cy="2487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ts val="140"/>
                </a:lnSpc>
              </a:pPr>
              <a:r>
                <a:rPr lang="en-US" sz="1200" dirty="0"/>
                <a:t>Y4</a:t>
              </a:r>
            </a:p>
            <a:p>
              <a:pPr algn="ctr"/>
              <a:r>
                <a:rPr lang="en-US" sz="900" i="1" dirty="0"/>
                <a:t>to date</a:t>
              </a:r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697477" y="3632754"/>
              <a:ext cx="1969966" cy="107721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Quarterly Publications</a:t>
              </a:r>
            </a:p>
            <a:p>
              <a:pPr algn="ctr"/>
              <a:r>
                <a:rPr lang="en-US" sz="1400" i="1" dirty="0"/>
                <a:t>Peer reviewed journals exclusive of proceedings</a:t>
              </a:r>
            </a:p>
          </p:txBody>
        </p:sp>
      </p:grpSp>
      <p:grpSp>
        <p:nvGrpSpPr>
          <p:cNvPr id="78" name="Group 77"/>
          <p:cNvGrpSpPr/>
          <p:nvPr/>
        </p:nvGrpSpPr>
        <p:grpSpPr>
          <a:xfrm>
            <a:off x="4572000" y="3746500"/>
            <a:ext cx="2324655" cy="2430750"/>
            <a:chOff x="4572000" y="3746500"/>
            <a:chExt cx="2324655" cy="2430750"/>
          </a:xfrm>
        </p:grpSpPr>
        <p:pic>
          <p:nvPicPr>
            <p:cNvPr id="11" name="Picture 10" descr="JCESR_Pubs_5-5-16_Page_2.tiff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572000" y="3746500"/>
              <a:ext cx="2222500" cy="2032000"/>
            </a:xfrm>
            <a:prstGeom prst="rect">
              <a:avLst/>
            </a:prstGeom>
          </p:spPr>
        </p:pic>
        <p:sp>
          <p:nvSpPr>
            <p:cNvPr id="67" name="TextBox 66"/>
            <p:cNvSpPr txBox="1"/>
            <p:nvPr/>
          </p:nvSpPr>
          <p:spPr>
            <a:xfrm>
              <a:off x="5008081" y="5709235"/>
              <a:ext cx="49665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2013</a:t>
              </a:r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5440056" y="5709235"/>
              <a:ext cx="49665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2014</a:t>
              </a:r>
            </a:p>
          </p:txBody>
        </p:sp>
        <p:sp>
          <p:nvSpPr>
            <p:cNvPr id="69" name="TextBox 68"/>
            <p:cNvSpPr txBox="1"/>
            <p:nvPr/>
          </p:nvSpPr>
          <p:spPr>
            <a:xfrm>
              <a:off x="5871856" y="5709235"/>
              <a:ext cx="49665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2015</a:t>
              </a:r>
            </a:p>
          </p:txBody>
        </p:sp>
        <p:sp>
          <p:nvSpPr>
            <p:cNvPr id="70" name="TextBox 69"/>
            <p:cNvSpPr txBox="1"/>
            <p:nvPr/>
          </p:nvSpPr>
          <p:spPr>
            <a:xfrm>
              <a:off x="6227456" y="5715585"/>
              <a:ext cx="66919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dirty="0"/>
                <a:t>2016</a:t>
              </a:r>
            </a:p>
            <a:p>
              <a:pPr algn="ctr"/>
              <a:r>
                <a:rPr lang="en-US" sz="1200" i="1" dirty="0"/>
                <a:t>to date</a:t>
              </a:r>
            </a:p>
          </p:txBody>
        </p:sp>
        <p:sp>
          <p:nvSpPr>
            <p:cNvPr id="76" name="TextBox 75"/>
            <p:cNvSpPr txBox="1"/>
            <p:nvPr/>
          </p:nvSpPr>
          <p:spPr>
            <a:xfrm>
              <a:off x="4965524" y="3975100"/>
              <a:ext cx="995231" cy="58477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/>
                <a:t>Citations/Year</a:t>
              </a:r>
              <a:endParaRPr lang="en-US" sz="1200" i="1" dirty="0"/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5041725" y="994828"/>
            <a:ext cx="3327751" cy="2390688"/>
            <a:chOff x="5041725" y="994828"/>
            <a:chExt cx="3327751" cy="2390688"/>
          </a:xfrm>
        </p:grpSpPr>
        <p:grpSp>
          <p:nvGrpSpPr>
            <p:cNvPr id="77" name="Group 76"/>
            <p:cNvGrpSpPr/>
            <p:nvPr/>
          </p:nvGrpSpPr>
          <p:grpSpPr>
            <a:xfrm>
              <a:off x="5041725" y="994828"/>
              <a:ext cx="3327751" cy="2236740"/>
              <a:chOff x="5003625" y="1083728"/>
              <a:chExt cx="3327751" cy="2236740"/>
            </a:xfrm>
          </p:grpSpPr>
          <p:pic>
            <p:nvPicPr>
              <p:cNvPr id="9" name="Picture 8" descr="JCESR_Pubs_5-5-16_Page_2.tiff"/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5003625" y="1083728"/>
                <a:ext cx="3327750" cy="1993900"/>
              </a:xfrm>
              <a:prstGeom prst="rect">
                <a:avLst/>
              </a:prstGeom>
            </p:spPr>
          </p:pic>
          <p:sp>
            <p:nvSpPr>
              <p:cNvPr id="62" name="TextBox 61"/>
              <p:cNvSpPr txBox="1"/>
              <p:nvPr/>
            </p:nvSpPr>
            <p:spPr>
              <a:xfrm>
                <a:off x="5401956" y="3012691"/>
                <a:ext cx="421622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/>
                  <a:t>0-5</a:t>
                </a:r>
              </a:p>
            </p:txBody>
          </p:sp>
          <p:sp>
            <p:nvSpPr>
              <p:cNvPr id="63" name="TextBox 62"/>
              <p:cNvSpPr txBox="1"/>
              <p:nvPr/>
            </p:nvSpPr>
            <p:spPr>
              <a:xfrm>
                <a:off x="5948056" y="3009900"/>
                <a:ext cx="512618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/>
                  <a:t>5-10</a:t>
                </a:r>
              </a:p>
            </p:txBody>
          </p:sp>
          <p:sp>
            <p:nvSpPr>
              <p:cNvPr id="64" name="TextBox 63"/>
              <p:cNvSpPr txBox="1"/>
              <p:nvPr/>
            </p:nvSpPr>
            <p:spPr>
              <a:xfrm>
                <a:off x="6481456" y="3009900"/>
                <a:ext cx="603613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/>
                  <a:t>10-15</a:t>
                </a:r>
              </a:p>
            </p:txBody>
          </p:sp>
          <p:sp>
            <p:nvSpPr>
              <p:cNvPr id="65" name="TextBox 64"/>
              <p:cNvSpPr txBox="1"/>
              <p:nvPr/>
            </p:nvSpPr>
            <p:spPr>
              <a:xfrm>
                <a:off x="7065656" y="3009900"/>
                <a:ext cx="607859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/>
                  <a:t>15-20</a:t>
                </a:r>
              </a:p>
            </p:txBody>
          </p:sp>
          <p:sp>
            <p:nvSpPr>
              <p:cNvPr id="66" name="TextBox 65"/>
              <p:cNvSpPr txBox="1"/>
              <p:nvPr/>
            </p:nvSpPr>
            <p:spPr>
              <a:xfrm>
                <a:off x="7713356" y="2997200"/>
                <a:ext cx="456074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/>
                  <a:t>&gt;20</a:t>
                </a:r>
              </a:p>
            </p:txBody>
          </p:sp>
          <p:sp>
            <p:nvSpPr>
              <p:cNvPr id="75" name="TextBox 74"/>
              <p:cNvSpPr txBox="1"/>
              <p:nvPr/>
            </p:nvSpPr>
            <p:spPr>
              <a:xfrm>
                <a:off x="6794500" y="1181100"/>
                <a:ext cx="1536876" cy="52322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dirty="0"/>
                  <a:t>Papers by Journal Impact Factor</a:t>
                </a:r>
                <a:endParaRPr lang="en-US" sz="1100" i="1" dirty="0"/>
              </a:p>
            </p:txBody>
          </p:sp>
        </p:grpSp>
        <p:sp>
          <p:nvSpPr>
            <p:cNvPr id="2" name="TextBox 1"/>
            <p:cNvSpPr txBox="1"/>
            <p:nvPr/>
          </p:nvSpPr>
          <p:spPr>
            <a:xfrm>
              <a:off x="5440056" y="3108517"/>
              <a:ext cx="276747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/>
                <a:t>Journal Impact Factor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3245558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fig1a. JCESR institutions only - names included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82" b="2523"/>
          <a:stretch/>
        </p:blipFill>
        <p:spPr>
          <a:xfrm>
            <a:off x="381000" y="812800"/>
            <a:ext cx="8377005" cy="52324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92099" y="4851400"/>
            <a:ext cx="8724901" cy="13554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980"/>
              </a:lnSpc>
            </a:pPr>
            <a:r>
              <a:rPr lang="en-US" sz="1400" dirty="0" err="1">
                <a:solidFill>
                  <a:srgbClr val="000080"/>
                </a:solidFill>
                <a:latin typeface="Century Gothic"/>
                <a:cs typeface="Century Gothic"/>
              </a:rPr>
              <a:t>Fruchterman-Reingold</a:t>
            </a:r>
            <a:r>
              <a:rPr lang="en-US" sz="1400" dirty="0">
                <a:solidFill>
                  <a:srgbClr val="000080"/>
                </a:solidFill>
                <a:latin typeface="Century Gothic"/>
                <a:cs typeface="Century Gothic"/>
              </a:rPr>
              <a:t> force-directed graph: springs between nodes</a:t>
            </a:r>
          </a:p>
          <a:p>
            <a:pPr marL="742950" lvl="1" indent="-285750">
              <a:lnSpc>
                <a:spcPts val="1980"/>
              </a:lnSpc>
              <a:buFont typeface="Arial"/>
              <a:buChar char="•"/>
            </a:pPr>
            <a:r>
              <a:rPr lang="en-US" sz="1400" dirty="0">
                <a:solidFill>
                  <a:srgbClr val="000080"/>
                </a:solidFill>
                <a:latin typeface="Century Gothic"/>
                <a:cs typeface="Century Gothic"/>
              </a:rPr>
              <a:t>Attractive force: number of collaborative papers</a:t>
            </a:r>
          </a:p>
          <a:p>
            <a:pPr marL="742950" lvl="1" indent="-285750">
              <a:lnSpc>
                <a:spcPts val="1980"/>
              </a:lnSpc>
              <a:buFont typeface="Arial"/>
              <a:buChar char="•"/>
            </a:pPr>
            <a:r>
              <a:rPr lang="en-US" sz="1400" dirty="0">
                <a:solidFill>
                  <a:srgbClr val="000080"/>
                </a:solidFill>
                <a:latin typeface="Century Gothic"/>
                <a:cs typeface="Century Gothic"/>
              </a:rPr>
              <a:t>Artificial repulsive force to keep nodes from collapsing</a:t>
            </a:r>
          </a:p>
          <a:p>
            <a:pPr marL="742950" lvl="1" indent="-285750">
              <a:lnSpc>
                <a:spcPts val="1980"/>
              </a:lnSpc>
              <a:buFont typeface="Arial"/>
              <a:buChar char="•"/>
            </a:pPr>
            <a:r>
              <a:rPr lang="en-US" sz="1400" dirty="0">
                <a:solidFill>
                  <a:srgbClr val="000080"/>
                </a:solidFill>
                <a:latin typeface="Century Gothic"/>
                <a:cs typeface="Century Gothic"/>
              </a:rPr>
              <a:t>Nodes near the center are most collaborative</a:t>
            </a:r>
          </a:p>
          <a:p>
            <a:pPr>
              <a:lnSpc>
                <a:spcPts val="1980"/>
              </a:lnSpc>
            </a:pPr>
            <a:endParaRPr lang="en-US" sz="1400" dirty="0">
              <a:solidFill>
                <a:srgbClr val="000080"/>
              </a:solidFill>
              <a:latin typeface="Century Gothic"/>
              <a:cs typeface="Century Gothic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23900" y="355600"/>
            <a:ext cx="51943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0080"/>
                </a:solidFill>
              </a:rPr>
              <a:t>Institutional Collaboration within JCESR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921500" y="6208966"/>
            <a:ext cx="2070100" cy="60016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1200" dirty="0">
                <a:solidFill>
                  <a:srgbClr val="000080"/>
                </a:solidFill>
                <a:latin typeface="Century Gothic"/>
                <a:cs typeface="Century Gothic"/>
              </a:rPr>
              <a:t>Matt Shapiro</a:t>
            </a:r>
          </a:p>
          <a:p>
            <a:pPr algn="r"/>
            <a:r>
              <a:rPr lang="en-US" sz="1050" i="1" dirty="0">
                <a:solidFill>
                  <a:srgbClr val="000080"/>
                </a:solidFill>
                <a:latin typeface="Century Gothic"/>
                <a:cs typeface="Century Gothic"/>
              </a:rPr>
              <a:t>Political Science</a:t>
            </a:r>
          </a:p>
          <a:p>
            <a:pPr algn="r"/>
            <a:r>
              <a:rPr lang="en-US" sz="1050" i="1" dirty="0">
                <a:solidFill>
                  <a:srgbClr val="000080"/>
                </a:solidFill>
                <a:latin typeface="Century Gothic"/>
                <a:cs typeface="Century Gothic"/>
              </a:rPr>
              <a:t>Illinois Institute of Technology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781555" y="3847068"/>
            <a:ext cx="30272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rgbClr val="000080"/>
                </a:solidFill>
                <a:latin typeface="Century Gothic"/>
                <a:cs typeface="Century Gothic"/>
              </a:rPr>
              <a:t>38% of JCESR papers collaborate across JCESR institutions </a:t>
            </a:r>
          </a:p>
        </p:txBody>
      </p:sp>
    </p:spTree>
    <p:extLst>
      <p:ext uri="{BB962C8B-B14F-4D97-AF65-F5344CB8AC3E}">
        <p14:creationId xmlns:p14="http://schemas.microsoft.com/office/powerpoint/2010/main" val="308789565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fig1b. JCESR institutions plus all others - names included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50" b="3245"/>
          <a:stretch/>
        </p:blipFill>
        <p:spPr>
          <a:xfrm>
            <a:off x="241300" y="546099"/>
            <a:ext cx="8511498" cy="528320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718300" y="6208966"/>
            <a:ext cx="2273300" cy="60016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1200" dirty="0">
                <a:solidFill>
                  <a:srgbClr val="000080"/>
                </a:solidFill>
                <a:latin typeface="Century Gothic"/>
                <a:cs typeface="Century Gothic"/>
              </a:rPr>
              <a:t>Matt Shapiro</a:t>
            </a:r>
          </a:p>
          <a:p>
            <a:pPr algn="r"/>
            <a:r>
              <a:rPr lang="en-US" sz="1050" i="1" dirty="0">
                <a:solidFill>
                  <a:srgbClr val="000080"/>
                </a:solidFill>
                <a:latin typeface="Century Gothic"/>
                <a:cs typeface="Century Gothic"/>
              </a:rPr>
              <a:t>Political Science</a:t>
            </a:r>
          </a:p>
          <a:p>
            <a:pPr algn="r"/>
            <a:r>
              <a:rPr lang="en-US" sz="1050" i="1" dirty="0">
                <a:solidFill>
                  <a:srgbClr val="000080"/>
                </a:solidFill>
                <a:latin typeface="Century Gothic"/>
                <a:cs typeface="Century Gothic"/>
              </a:rPr>
              <a:t>Illinois Institute of Technology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41300" y="304799"/>
            <a:ext cx="6578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0080"/>
                </a:solidFill>
              </a:rPr>
              <a:t>Institutional Collaboration with the Broader Community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718300" y="5500419"/>
            <a:ext cx="2286000" cy="5937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ts val="1980"/>
              </a:lnSpc>
            </a:pPr>
            <a:r>
              <a:rPr lang="en-US" sz="1400" dirty="0">
                <a:solidFill>
                  <a:srgbClr val="000080"/>
                </a:solidFill>
                <a:latin typeface="Century Gothic"/>
                <a:cs typeface="Century Gothic"/>
              </a:rPr>
              <a:t>Collaboration with 58 non-JCESR institutions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3009900" y="5943600"/>
            <a:ext cx="2895600" cy="698500"/>
            <a:chOff x="2400300" y="5740400"/>
            <a:chExt cx="2895600" cy="698500"/>
          </a:xfrm>
        </p:grpSpPr>
        <p:sp>
          <p:nvSpPr>
            <p:cNvPr id="12" name="Rounded Rectangle 11"/>
            <p:cNvSpPr/>
            <p:nvPr/>
          </p:nvSpPr>
          <p:spPr>
            <a:xfrm>
              <a:off x="2438400" y="5740400"/>
              <a:ext cx="2794000" cy="698500"/>
            </a:xfrm>
            <a:prstGeom prst="roundRect">
              <a:avLst/>
            </a:prstGeom>
            <a:solidFill>
              <a:srgbClr val="FFFEB1"/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2400300" y="5753100"/>
              <a:ext cx="2895600" cy="5937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1980"/>
                </a:lnSpc>
              </a:pPr>
              <a:r>
                <a:rPr lang="en-US" sz="1400" dirty="0">
                  <a:solidFill>
                    <a:srgbClr val="000000"/>
                  </a:solidFill>
                  <a:latin typeface="Century Gothic"/>
                  <a:cs typeface="Century Gothic"/>
                </a:rPr>
                <a:t>Engaging the community</a:t>
              </a:r>
            </a:p>
            <a:p>
              <a:pPr algn="ctr">
                <a:lnSpc>
                  <a:spcPts val="1980"/>
                </a:lnSpc>
              </a:pPr>
              <a:r>
                <a:rPr lang="en-US" sz="1400" dirty="0">
                  <a:solidFill>
                    <a:srgbClr val="000000"/>
                  </a:solidFill>
                  <a:latin typeface="Century Gothic"/>
                  <a:cs typeface="Century Gothic"/>
                </a:rPr>
                <a:t>Tapping valuable resources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4752889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final fig 2a - personnel JCESR only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74" b="4964"/>
          <a:stretch/>
        </p:blipFill>
        <p:spPr>
          <a:xfrm>
            <a:off x="228600" y="914400"/>
            <a:ext cx="8735122" cy="48006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93700" y="431800"/>
            <a:ext cx="66675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0080"/>
                </a:solidFill>
              </a:rPr>
              <a:t>Personal Collaboration within JCESR</a:t>
            </a:r>
          </a:p>
        </p:txBody>
      </p:sp>
      <p:sp>
        <p:nvSpPr>
          <p:cNvPr id="7" name="Rectangle 6"/>
          <p:cNvSpPr/>
          <p:nvPr/>
        </p:nvSpPr>
        <p:spPr>
          <a:xfrm>
            <a:off x="393700" y="5577825"/>
            <a:ext cx="4572000" cy="339837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ts val="1980"/>
              </a:lnSpc>
            </a:pPr>
            <a:r>
              <a:rPr lang="en-US" sz="1400" dirty="0">
                <a:solidFill>
                  <a:srgbClr val="000080"/>
                </a:solidFill>
                <a:latin typeface="Century Gothic"/>
                <a:cs typeface="Century Gothic"/>
              </a:rPr>
              <a:t>Nodes near the center are more collaborative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718300" y="6208966"/>
            <a:ext cx="2273300" cy="60016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1200" dirty="0">
                <a:solidFill>
                  <a:srgbClr val="000080"/>
                </a:solidFill>
                <a:latin typeface="Century Gothic"/>
                <a:cs typeface="Century Gothic"/>
              </a:rPr>
              <a:t>Matt Shapiro</a:t>
            </a:r>
          </a:p>
          <a:p>
            <a:pPr algn="r"/>
            <a:r>
              <a:rPr lang="en-US" sz="1050" i="1" dirty="0">
                <a:solidFill>
                  <a:srgbClr val="000080"/>
                </a:solidFill>
                <a:latin typeface="Century Gothic"/>
                <a:cs typeface="Century Gothic"/>
              </a:rPr>
              <a:t>Political Science</a:t>
            </a:r>
          </a:p>
          <a:p>
            <a:pPr algn="r"/>
            <a:r>
              <a:rPr lang="en-US" sz="1050" i="1" dirty="0">
                <a:solidFill>
                  <a:srgbClr val="000080"/>
                </a:solidFill>
                <a:latin typeface="Century Gothic"/>
                <a:cs typeface="Century Gothic"/>
              </a:rPr>
              <a:t>Illinois Institute of Technology</a:t>
            </a:r>
          </a:p>
        </p:txBody>
      </p:sp>
    </p:spTree>
    <p:extLst>
      <p:ext uri="{BB962C8B-B14F-4D97-AF65-F5344CB8AC3E}">
        <p14:creationId xmlns:p14="http://schemas.microsoft.com/office/powerpoint/2010/main" val="78976305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final fig 2b - personnel all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24" b="2588"/>
          <a:stretch/>
        </p:blipFill>
        <p:spPr>
          <a:xfrm>
            <a:off x="215900" y="723900"/>
            <a:ext cx="8776423" cy="51054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718300" y="6208966"/>
            <a:ext cx="2273300" cy="60016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1200" dirty="0">
                <a:solidFill>
                  <a:srgbClr val="000080"/>
                </a:solidFill>
                <a:latin typeface="Century Gothic"/>
                <a:cs typeface="Century Gothic"/>
              </a:rPr>
              <a:t>Matt Shapiro</a:t>
            </a:r>
          </a:p>
          <a:p>
            <a:pPr algn="r"/>
            <a:r>
              <a:rPr lang="en-US" sz="1050" i="1" dirty="0">
                <a:solidFill>
                  <a:srgbClr val="000080"/>
                </a:solidFill>
                <a:latin typeface="Century Gothic"/>
                <a:cs typeface="Century Gothic"/>
              </a:rPr>
              <a:t> Political Science</a:t>
            </a:r>
          </a:p>
          <a:p>
            <a:pPr algn="r"/>
            <a:r>
              <a:rPr lang="en-US" sz="1050" i="1" dirty="0">
                <a:solidFill>
                  <a:srgbClr val="000080"/>
                </a:solidFill>
                <a:latin typeface="Century Gothic"/>
                <a:cs typeface="Century Gothic"/>
              </a:rPr>
              <a:t>Illinois Institute of Technology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52400" y="241300"/>
            <a:ext cx="73787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0080"/>
                </a:solidFill>
              </a:rPr>
              <a:t>Personal Collaboration with the Broader Community</a:t>
            </a:r>
          </a:p>
        </p:txBody>
      </p:sp>
      <p:sp>
        <p:nvSpPr>
          <p:cNvPr id="8" name="Rectangle 7"/>
          <p:cNvSpPr/>
          <p:nvPr/>
        </p:nvSpPr>
        <p:spPr>
          <a:xfrm>
            <a:off x="215900" y="5666725"/>
            <a:ext cx="3302000" cy="3449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980"/>
              </a:lnSpc>
            </a:pPr>
            <a:r>
              <a:rPr lang="en-US" sz="1600" dirty="0">
                <a:solidFill>
                  <a:srgbClr val="000080"/>
                </a:solidFill>
                <a:latin typeface="Century Gothic"/>
                <a:cs typeface="Century Gothic"/>
              </a:rPr>
              <a:t>&gt; 300 Non-JCESR collaborators 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3073400" y="6057900"/>
            <a:ext cx="2895600" cy="698500"/>
            <a:chOff x="2400300" y="5740400"/>
            <a:chExt cx="2895600" cy="698500"/>
          </a:xfrm>
        </p:grpSpPr>
        <p:sp>
          <p:nvSpPr>
            <p:cNvPr id="11" name="Rounded Rectangle 10"/>
            <p:cNvSpPr/>
            <p:nvPr/>
          </p:nvSpPr>
          <p:spPr>
            <a:xfrm>
              <a:off x="2438400" y="5740400"/>
              <a:ext cx="2794000" cy="698500"/>
            </a:xfrm>
            <a:prstGeom prst="roundRect">
              <a:avLst/>
            </a:prstGeom>
            <a:solidFill>
              <a:srgbClr val="FFFEB1"/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2400300" y="5753100"/>
              <a:ext cx="2895600" cy="5937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1980"/>
                </a:lnSpc>
              </a:pPr>
              <a:r>
                <a:rPr lang="en-US" sz="1400" dirty="0">
                  <a:solidFill>
                    <a:srgbClr val="000000"/>
                  </a:solidFill>
                  <a:latin typeface="Century Gothic"/>
                  <a:cs typeface="Century Gothic"/>
                </a:rPr>
                <a:t>Building relationships</a:t>
              </a:r>
            </a:p>
            <a:p>
              <a:pPr algn="ctr">
                <a:lnSpc>
                  <a:spcPts val="1980"/>
                </a:lnSpc>
              </a:pPr>
              <a:r>
                <a:rPr lang="en-US" sz="1400" dirty="0">
                  <a:solidFill>
                    <a:srgbClr val="000000"/>
                  </a:solidFill>
                  <a:latin typeface="Century Gothic"/>
                  <a:cs typeface="Century Gothic"/>
                </a:rPr>
                <a:t>Tapping intellectual resources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051586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TextBox 57"/>
          <p:cNvSpPr txBox="1"/>
          <p:nvPr/>
        </p:nvSpPr>
        <p:spPr>
          <a:xfrm>
            <a:off x="698500" y="292100"/>
            <a:ext cx="60845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1F497D"/>
                </a:solidFill>
              </a:rPr>
              <a:t>JCESR Creates a New Paradigm for Battery R&amp;D</a:t>
            </a:r>
          </a:p>
        </p:txBody>
      </p:sp>
      <p:grpSp>
        <p:nvGrpSpPr>
          <p:cNvPr id="29" name="Group 28"/>
          <p:cNvGrpSpPr>
            <a:grpSpLocks noChangeAspect="1"/>
          </p:cNvGrpSpPr>
          <p:nvPr/>
        </p:nvGrpSpPr>
        <p:grpSpPr>
          <a:xfrm>
            <a:off x="578762" y="1610640"/>
            <a:ext cx="8115418" cy="2208304"/>
            <a:chOff x="136030" y="781025"/>
            <a:chExt cx="6651984" cy="1810085"/>
          </a:xfrm>
        </p:grpSpPr>
        <p:pic>
          <p:nvPicPr>
            <p:cNvPr id="34" name="Picture 33" descr="glow-deployment.png"/>
            <p:cNvPicPr>
              <a:picLocks noChangeAspect="1"/>
            </p:cNvPicPr>
            <p:nvPr/>
          </p:nvPicPr>
          <p:blipFill>
            <a:blip r:embed="rId2" cstate="email">
              <a:duotone>
                <a:prstClr val="black"/>
                <a:srgbClr val="FFFF6C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artisticPhotocopy/>
                      </a14:imgEffect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  <a14:imgEffect>
                        <a14:saturation sat="400000"/>
                      </a14:imgEffect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299765" y="1150184"/>
              <a:ext cx="1488249" cy="1097827"/>
            </a:xfrm>
            <a:prstGeom prst="rect">
              <a:avLst/>
            </a:prstGeom>
            <a:solidFill>
              <a:srgbClr val="FFFFFF"/>
            </a:solidFill>
          </p:spPr>
        </p:pic>
        <p:sp>
          <p:nvSpPr>
            <p:cNvPr id="35" name="Pentagon 34"/>
            <p:cNvSpPr/>
            <p:nvPr/>
          </p:nvSpPr>
          <p:spPr>
            <a:xfrm>
              <a:off x="4056537" y="1162025"/>
              <a:ext cx="1573972" cy="1030110"/>
            </a:xfrm>
            <a:prstGeom prst="homePlate">
              <a:avLst>
                <a:gd name="adj" fmla="val 24657"/>
              </a:avLst>
            </a:prstGeom>
            <a:solidFill>
              <a:srgbClr val="5E3E7B"/>
            </a:solidFill>
            <a:ln>
              <a:noFill/>
            </a:ln>
            <a:effectLst/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  <a:latin typeface="Lucida Sans Unicode"/>
              </a:endParaRPr>
            </a:p>
          </p:txBody>
        </p:sp>
        <p:sp>
          <p:nvSpPr>
            <p:cNvPr id="36" name="Rectangle 35"/>
            <p:cNvSpPr/>
            <p:nvPr/>
          </p:nvSpPr>
          <p:spPr>
            <a:xfrm>
              <a:off x="147762" y="1162025"/>
              <a:ext cx="2949221" cy="317501"/>
            </a:xfrm>
            <a:prstGeom prst="rect">
              <a:avLst/>
            </a:prstGeom>
            <a:solidFill>
              <a:srgbClr val="FF494E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  <a:latin typeface="Lucida Sans Unicode"/>
              </a:endParaRPr>
            </a:p>
          </p:txBody>
        </p:sp>
        <p:sp>
          <p:nvSpPr>
            <p:cNvPr id="37" name="Rectangle 36"/>
            <p:cNvSpPr/>
            <p:nvPr/>
          </p:nvSpPr>
          <p:spPr>
            <a:xfrm>
              <a:off x="726317" y="1211413"/>
              <a:ext cx="2180165" cy="201820"/>
            </a:xfrm>
            <a:prstGeom prst="rect">
              <a:avLst/>
            </a:prstGeom>
            <a:effectLst>
              <a:outerShdw blurRad="63500" dist="25400" dir="2700000" algn="br">
                <a:srgbClr val="000000">
                  <a:alpha val="78000"/>
                </a:srgbClr>
              </a:outerShdw>
            </a:effectLst>
          </p:spPr>
          <p:txBody>
            <a:bodyPr wrap="square" lIns="0" tIns="0" rIns="0" bIns="0">
              <a:spAutoFit/>
            </a:bodyPr>
            <a:lstStyle/>
            <a:p>
              <a:r>
                <a:rPr lang="en-US" sz="1600" dirty="0">
                  <a:solidFill>
                    <a:prstClr val="white"/>
                  </a:solidFill>
                  <a:latin typeface="Arial"/>
                  <a:cs typeface="Arial"/>
                </a:rPr>
                <a:t>Multivalent Intercalation </a:t>
              </a:r>
              <a:endParaRPr lang="en-GB" sz="1600" dirty="0">
                <a:solidFill>
                  <a:prstClr val="white"/>
                </a:solidFill>
                <a:latin typeface="Arial"/>
                <a:cs typeface="Arial"/>
              </a:endParaRPr>
            </a:p>
          </p:txBody>
        </p:sp>
        <p:sp>
          <p:nvSpPr>
            <p:cNvPr id="38" name="Rectangle 37"/>
            <p:cNvSpPr/>
            <p:nvPr/>
          </p:nvSpPr>
          <p:spPr>
            <a:xfrm>
              <a:off x="147762" y="1514802"/>
              <a:ext cx="2949221" cy="317501"/>
            </a:xfrm>
            <a:prstGeom prst="rect">
              <a:avLst/>
            </a:prstGeom>
            <a:solidFill>
              <a:srgbClr val="FF494E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  <a:latin typeface="Lucida Sans Unicode"/>
              </a:endParaRPr>
            </a:p>
          </p:txBody>
        </p:sp>
        <p:sp>
          <p:nvSpPr>
            <p:cNvPr id="39" name="Rectangle 38"/>
            <p:cNvSpPr/>
            <p:nvPr/>
          </p:nvSpPr>
          <p:spPr>
            <a:xfrm>
              <a:off x="726317" y="1564190"/>
              <a:ext cx="2370666" cy="201820"/>
            </a:xfrm>
            <a:prstGeom prst="rect">
              <a:avLst/>
            </a:prstGeom>
            <a:effectLst>
              <a:outerShdw blurRad="63500" dist="25400" dir="2700000" algn="br">
                <a:srgbClr val="000000">
                  <a:alpha val="78000"/>
                </a:srgbClr>
              </a:outerShdw>
            </a:effectLst>
          </p:spPr>
          <p:txBody>
            <a:bodyPr wrap="square" lIns="0" tIns="0" rIns="0" bIns="0">
              <a:spAutoFit/>
            </a:bodyPr>
            <a:lstStyle/>
            <a:p>
              <a:r>
                <a:rPr lang="en-US" sz="1600" dirty="0">
                  <a:solidFill>
                    <a:prstClr val="white"/>
                  </a:solidFill>
                  <a:latin typeface="Arial"/>
                  <a:cs typeface="Arial"/>
                </a:rPr>
                <a:t>Chemical Transformation</a:t>
              </a:r>
              <a:endParaRPr lang="en-GB" sz="1600" dirty="0">
                <a:solidFill>
                  <a:prstClr val="white"/>
                </a:solidFill>
                <a:latin typeface="Arial"/>
                <a:cs typeface="Arial"/>
              </a:endParaRPr>
            </a:p>
          </p:txBody>
        </p:sp>
        <p:sp>
          <p:nvSpPr>
            <p:cNvPr id="40" name="Rectangle 39"/>
            <p:cNvSpPr/>
            <p:nvPr/>
          </p:nvSpPr>
          <p:spPr>
            <a:xfrm>
              <a:off x="147762" y="1874635"/>
              <a:ext cx="2949221" cy="317501"/>
            </a:xfrm>
            <a:prstGeom prst="rect">
              <a:avLst/>
            </a:prstGeom>
            <a:solidFill>
              <a:srgbClr val="FF494E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  <a:latin typeface="Lucida Sans Unicode"/>
              </a:endParaRPr>
            </a:p>
          </p:txBody>
        </p:sp>
        <p:sp>
          <p:nvSpPr>
            <p:cNvPr id="41" name="Rectangle 40"/>
            <p:cNvSpPr/>
            <p:nvPr/>
          </p:nvSpPr>
          <p:spPr>
            <a:xfrm>
              <a:off x="726317" y="1924022"/>
              <a:ext cx="2180165" cy="201820"/>
            </a:xfrm>
            <a:prstGeom prst="rect">
              <a:avLst/>
            </a:prstGeom>
            <a:effectLst>
              <a:outerShdw blurRad="63500" dist="25400" dir="2700000" algn="br">
                <a:srgbClr val="000000">
                  <a:alpha val="78000"/>
                </a:srgbClr>
              </a:outerShdw>
            </a:effectLst>
          </p:spPr>
          <p:txBody>
            <a:bodyPr wrap="square" lIns="0" tIns="0" rIns="0" bIns="0">
              <a:spAutoFit/>
            </a:bodyPr>
            <a:lstStyle/>
            <a:p>
              <a:r>
                <a:rPr lang="en-US" sz="1600" dirty="0">
                  <a:solidFill>
                    <a:prstClr val="white"/>
                  </a:solidFill>
                  <a:latin typeface="Arial"/>
                  <a:cs typeface="Arial"/>
                </a:rPr>
                <a:t>Non-Aqueous </a:t>
              </a:r>
              <a:r>
                <a:rPr lang="en-US" sz="1600" dirty="0" err="1">
                  <a:solidFill>
                    <a:prstClr val="white"/>
                  </a:solidFill>
                  <a:latin typeface="Arial"/>
                  <a:cs typeface="Arial"/>
                </a:rPr>
                <a:t>Redox</a:t>
              </a:r>
              <a:r>
                <a:rPr lang="en-US" sz="1600" dirty="0">
                  <a:solidFill>
                    <a:prstClr val="white"/>
                  </a:solidFill>
                  <a:latin typeface="Arial"/>
                  <a:cs typeface="Arial"/>
                </a:rPr>
                <a:t> Flow </a:t>
              </a:r>
              <a:endParaRPr lang="en-GB" sz="1600" dirty="0">
                <a:solidFill>
                  <a:prstClr val="white"/>
                </a:solidFill>
                <a:latin typeface="Arial"/>
                <a:cs typeface="Arial"/>
              </a:endParaRPr>
            </a:p>
          </p:txBody>
        </p:sp>
        <p:sp>
          <p:nvSpPr>
            <p:cNvPr id="42" name="Rectangle 41"/>
            <p:cNvSpPr/>
            <p:nvPr/>
          </p:nvSpPr>
          <p:spPr>
            <a:xfrm>
              <a:off x="147762" y="781025"/>
              <a:ext cx="481399" cy="1810085"/>
            </a:xfrm>
            <a:prstGeom prst="rect">
              <a:avLst/>
            </a:prstGeom>
            <a:solidFill>
              <a:srgbClr val="FF494E"/>
            </a:solidFill>
            <a:ln>
              <a:noFill/>
            </a:ln>
            <a:effectLst>
              <a:outerShdw blurRad="50800" dist="38100" dir="2700000">
                <a:srgbClr val="000000">
                  <a:alpha val="43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  <a:latin typeface="Lucida Sans Unicode"/>
              </a:endParaRPr>
            </a:p>
          </p:txBody>
        </p:sp>
        <p:sp>
          <p:nvSpPr>
            <p:cNvPr id="43" name="TextBox 42"/>
            <p:cNvSpPr txBox="1"/>
            <p:nvPr/>
          </p:nvSpPr>
          <p:spPr>
            <a:xfrm rot="16200000">
              <a:off x="-403616" y="1400199"/>
              <a:ext cx="1558617" cy="479325"/>
            </a:xfrm>
            <a:prstGeom prst="rect">
              <a:avLst/>
            </a:prstGeom>
            <a:noFill/>
            <a:effectLst>
              <a:outerShdw blurRad="63500" dist="25400" dir="2700000">
                <a:srgbClr val="000000">
                  <a:alpha val="78000"/>
                </a:srgb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600" dirty="0">
                  <a:solidFill>
                    <a:prstClr val="white"/>
                  </a:solidFill>
                  <a:latin typeface="Arial"/>
                  <a:cs typeface="Arial"/>
                </a:rPr>
                <a:t>CROSSCUTTING SCIENCE</a:t>
              </a:r>
            </a:p>
          </p:txBody>
        </p:sp>
        <p:sp>
          <p:nvSpPr>
            <p:cNvPr id="44" name="Oval 43"/>
            <p:cNvSpPr/>
            <p:nvPr/>
          </p:nvSpPr>
          <p:spPr>
            <a:xfrm>
              <a:off x="2744205" y="985635"/>
              <a:ext cx="1665110" cy="1390861"/>
            </a:xfrm>
            <a:prstGeom prst="ellipse">
              <a:avLst/>
            </a:prstGeom>
            <a:solidFill>
              <a:srgbClr val="008080"/>
            </a:solidFill>
            <a:ln w="44450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rtlCol="0" anchor="ctr">
              <a:spAutoFit/>
            </a:bodyPr>
            <a:lstStyle/>
            <a:p>
              <a:pPr algn="ctr"/>
              <a:endParaRPr lang="en-GB" dirty="0">
                <a:solidFill>
                  <a:prstClr val="white"/>
                </a:solidFill>
                <a:latin typeface="Lucida Sans Unicode"/>
              </a:endParaRPr>
            </a:p>
          </p:txBody>
        </p:sp>
        <p:sp>
          <p:nvSpPr>
            <p:cNvPr id="45" name="Rectangle 44"/>
            <p:cNvSpPr/>
            <p:nvPr/>
          </p:nvSpPr>
          <p:spPr>
            <a:xfrm>
              <a:off x="2744205" y="1347732"/>
              <a:ext cx="1665110" cy="681145"/>
            </a:xfrm>
            <a:prstGeom prst="rect">
              <a:avLst/>
            </a:prstGeom>
            <a:effectLst>
              <a:outerShdw blurRad="63500" dist="25400" dir="2700000" algn="br">
                <a:srgbClr val="000000">
                  <a:alpha val="78000"/>
                </a:srgbClr>
              </a:outerShdw>
            </a:effectLst>
          </p:spPr>
          <p:txBody>
            <a:bodyPr wrap="square" lIns="0" tIns="0" rIns="0" bIns="0">
              <a:spAutoFit/>
            </a:bodyPr>
            <a:lstStyle/>
            <a:p>
              <a:pPr algn="ctr"/>
              <a:r>
                <a:rPr lang="en-US" dirty="0">
                  <a:solidFill>
                    <a:prstClr val="white"/>
                  </a:solidFill>
                  <a:latin typeface="Arial"/>
                  <a:cs typeface="Arial"/>
                </a:rPr>
                <a:t>Systems</a:t>
              </a:r>
              <a:br>
                <a:rPr lang="en-US" dirty="0">
                  <a:solidFill>
                    <a:prstClr val="white"/>
                  </a:solidFill>
                  <a:latin typeface="Arial"/>
                  <a:cs typeface="Arial"/>
                </a:rPr>
              </a:br>
              <a:r>
                <a:rPr lang="en-US" dirty="0">
                  <a:solidFill>
                    <a:prstClr val="white"/>
                  </a:solidFill>
                  <a:latin typeface="Arial"/>
                  <a:cs typeface="Arial"/>
                </a:rPr>
                <a:t>Analysis and Translation</a:t>
              </a:r>
              <a:endParaRPr lang="en-GB" dirty="0">
                <a:solidFill>
                  <a:prstClr val="white"/>
                </a:solidFill>
                <a:latin typeface="Arial"/>
                <a:cs typeface="Arial"/>
              </a:endParaRPr>
            </a:p>
          </p:txBody>
        </p:sp>
        <p:sp>
          <p:nvSpPr>
            <p:cNvPr id="46" name="Rectangle 45"/>
            <p:cNvSpPr/>
            <p:nvPr/>
          </p:nvSpPr>
          <p:spPr>
            <a:xfrm>
              <a:off x="4422971" y="1334146"/>
              <a:ext cx="1016134" cy="681145"/>
            </a:xfrm>
            <a:prstGeom prst="rect">
              <a:avLst/>
            </a:prstGeom>
            <a:effectLst>
              <a:outerShdw blurRad="63500" dist="25400" dir="2700000" algn="br">
                <a:srgbClr val="000000">
                  <a:alpha val="78000"/>
                </a:srgbClr>
              </a:outerShdw>
            </a:effectLst>
          </p:spPr>
          <p:txBody>
            <a:bodyPr wrap="square" lIns="0" tIns="0" rIns="0" bIns="0">
              <a:spAutoFit/>
            </a:bodyPr>
            <a:lstStyle/>
            <a:p>
              <a:pPr algn="ctr"/>
              <a:r>
                <a:rPr lang="en-US" dirty="0">
                  <a:solidFill>
                    <a:prstClr val="white"/>
                  </a:solidFill>
                  <a:latin typeface="Arial"/>
                  <a:cs typeface="Arial"/>
                </a:rPr>
                <a:t>Cell Design</a:t>
              </a:r>
              <a:br>
                <a:rPr lang="en-US" dirty="0">
                  <a:solidFill>
                    <a:prstClr val="white"/>
                  </a:solidFill>
                  <a:latin typeface="Arial"/>
                  <a:cs typeface="Arial"/>
                </a:rPr>
              </a:br>
              <a:r>
                <a:rPr lang="en-US" dirty="0">
                  <a:solidFill>
                    <a:prstClr val="white"/>
                  </a:solidFill>
                  <a:latin typeface="Arial"/>
                  <a:cs typeface="Arial"/>
                </a:rPr>
                <a:t>and Prototyping</a:t>
              </a:r>
              <a:endParaRPr lang="en-GB" dirty="0">
                <a:solidFill>
                  <a:prstClr val="white"/>
                </a:solidFill>
                <a:latin typeface="Arial"/>
                <a:cs typeface="Arial"/>
              </a:endParaRPr>
            </a:p>
          </p:txBody>
        </p:sp>
        <p:grpSp>
          <p:nvGrpSpPr>
            <p:cNvPr id="47" name="Group 46"/>
            <p:cNvGrpSpPr/>
            <p:nvPr/>
          </p:nvGrpSpPr>
          <p:grpSpPr>
            <a:xfrm>
              <a:off x="2561267" y="860552"/>
              <a:ext cx="2038158" cy="1667043"/>
              <a:chOff x="-36386" y="2969492"/>
              <a:chExt cx="1682062" cy="1332698"/>
            </a:xfrm>
          </p:grpSpPr>
          <p:sp>
            <p:nvSpPr>
              <p:cNvPr id="49" name="Circular Arrow 48"/>
              <p:cNvSpPr/>
              <p:nvPr/>
            </p:nvSpPr>
            <p:spPr>
              <a:xfrm rot="5400000">
                <a:off x="388725" y="3045239"/>
                <a:ext cx="1332697" cy="1181204"/>
              </a:xfrm>
              <a:prstGeom prst="circularArrow">
                <a:avLst>
                  <a:gd name="adj1" fmla="val 3265"/>
                  <a:gd name="adj2" fmla="val 595296"/>
                  <a:gd name="adj3" fmla="val 20395706"/>
                  <a:gd name="adj4" fmla="val 11283006"/>
                  <a:gd name="adj5" fmla="val 7332"/>
                </a:avLst>
              </a:prstGeom>
              <a:solidFill>
                <a:srgbClr val="062858">
                  <a:alpha val="25000"/>
                </a:srgbClr>
              </a:solidFill>
              <a:effectLst/>
            </p:spPr>
            <p:txBody>
              <a:bodyPr wrap="square" lIns="0" tIns="0" rIns="0" bIns="0" rtlCol="0" anchor="ctr">
                <a:spAutoFit/>
              </a:bodyPr>
              <a:lstStyle/>
              <a:p>
                <a:pPr algn="ctr"/>
                <a:endParaRPr lang="en-GB" dirty="0">
                  <a:solidFill>
                    <a:prstClr val="white"/>
                  </a:solidFill>
                  <a:latin typeface="Lucida Sans Unicode"/>
                </a:endParaRPr>
              </a:p>
            </p:txBody>
          </p:sp>
          <p:sp>
            <p:nvSpPr>
              <p:cNvPr id="50" name="Circular Arrow 49"/>
              <p:cNvSpPr/>
              <p:nvPr/>
            </p:nvSpPr>
            <p:spPr>
              <a:xfrm rot="16200000">
                <a:off x="-112133" y="3045240"/>
                <a:ext cx="1332697" cy="1181204"/>
              </a:xfrm>
              <a:prstGeom prst="circularArrow">
                <a:avLst>
                  <a:gd name="adj1" fmla="val 3265"/>
                  <a:gd name="adj2" fmla="val 595296"/>
                  <a:gd name="adj3" fmla="val 20395706"/>
                  <a:gd name="adj4" fmla="val 11283006"/>
                  <a:gd name="adj5" fmla="val 7332"/>
                </a:avLst>
              </a:prstGeom>
              <a:solidFill>
                <a:srgbClr val="062858">
                  <a:alpha val="25000"/>
                </a:srgbClr>
              </a:solidFill>
              <a:effectLst/>
            </p:spPr>
            <p:txBody>
              <a:bodyPr wrap="square" lIns="0" tIns="0" rIns="0" bIns="0" rtlCol="0" anchor="ctr">
                <a:spAutoFit/>
              </a:bodyPr>
              <a:lstStyle/>
              <a:p>
                <a:pPr algn="ctr"/>
                <a:endParaRPr lang="en-GB" dirty="0">
                  <a:solidFill>
                    <a:prstClr val="white"/>
                  </a:solidFill>
                  <a:latin typeface="Lucida Sans Unicode"/>
                </a:endParaRPr>
              </a:p>
            </p:txBody>
          </p:sp>
        </p:grpSp>
        <p:sp>
          <p:nvSpPr>
            <p:cNvPr id="48" name="Rectangle 47"/>
            <p:cNvSpPr/>
            <p:nvPr/>
          </p:nvSpPr>
          <p:spPr>
            <a:xfrm>
              <a:off x="5650355" y="1433705"/>
              <a:ext cx="1137659" cy="454097"/>
            </a:xfrm>
            <a:prstGeom prst="rect">
              <a:avLst/>
            </a:prstGeom>
            <a:effectLst>
              <a:outerShdw blurRad="63500" dist="25400" dir="2700000" algn="br">
                <a:srgbClr val="000000">
                  <a:alpha val="89000"/>
                </a:srgbClr>
              </a:outerShdw>
            </a:effectLst>
          </p:spPr>
          <p:txBody>
            <a:bodyPr wrap="square" lIns="0" tIns="0" rIns="0" bIns="0">
              <a:spAutoFit/>
            </a:bodyPr>
            <a:lstStyle/>
            <a:p>
              <a:r>
                <a:rPr lang="en-US" dirty="0">
                  <a:solidFill>
                    <a:prstClr val="white"/>
                  </a:solidFill>
                  <a:latin typeface="Arial"/>
                  <a:cs typeface="Arial"/>
                </a:rPr>
                <a:t>Commercial Deployment</a:t>
              </a:r>
              <a:endParaRPr lang="en-GB" dirty="0">
                <a:solidFill>
                  <a:prstClr val="white"/>
                </a:solidFill>
                <a:latin typeface="Arial"/>
                <a:cs typeface="Arial"/>
              </a:endParaRPr>
            </a:p>
          </p:txBody>
        </p:sp>
      </p:grpSp>
      <p:sp>
        <p:nvSpPr>
          <p:cNvPr id="51" name="TextBox 50"/>
          <p:cNvSpPr txBox="1"/>
          <p:nvPr/>
        </p:nvSpPr>
        <p:spPr>
          <a:xfrm>
            <a:off x="3932279" y="3532383"/>
            <a:ext cx="1323800" cy="638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i="1" dirty="0">
                <a:latin typeface="Century Gothic"/>
                <a:cs typeface="Century Gothic"/>
              </a:rPr>
              <a:t>Battery Design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5573360" y="3510717"/>
            <a:ext cx="14789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i="1" dirty="0">
                <a:latin typeface="Century Gothic"/>
                <a:cs typeface="Century Gothic"/>
              </a:rPr>
              <a:t>Research Prototyping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7048511" y="3478489"/>
            <a:ext cx="17104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i="1" dirty="0">
                <a:latin typeface="Century Gothic"/>
                <a:cs typeface="Century Gothic"/>
              </a:rPr>
              <a:t>Manufacturing Collaboration</a:t>
            </a:r>
          </a:p>
        </p:txBody>
      </p:sp>
      <p:grpSp>
        <p:nvGrpSpPr>
          <p:cNvPr id="54" name="Group 53"/>
          <p:cNvGrpSpPr>
            <a:grpSpLocks noChangeAspect="1"/>
          </p:cNvGrpSpPr>
          <p:nvPr/>
        </p:nvGrpSpPr>
        <p:grpSpPr>
          <a:xfrm>
            <a:off x="1108244" y="908363"/>
            <a:ext cx="2267024" cy="1274019"/>
            <a:chOff x="1554651" y="636224"/>
            <a:chExt cx="1858217" cy="1044275"/>
          </a:xfrm>
        </p:grpSpPr>
        <p:grpSp>
          <p:nvGrpSpPr>
            <p:cNvPr id="55" name="Group 54"/>
            <p:cNvGrpSpPr>
              <a:grpSpLocks noChangeAspect="1"/>
            </p:cNvGrpSpPr>
            <p:nvPr/>
          </p:nvGrpSpPr>
          <p:grpSpPr>
            <a:xfrm>
              <a:off x="1554651" y="636224"/>
              <a:ext cx="1115172" cy="938211"/>
              <a:chOff x="358557" y="1657855"/>
              <a:chExt cx="1482943" cy="1247622"/>
            </a:xfrm>
          </p:grpSpPr>
          <p:pic>
            <p:nvPicPr>
              <p:cNvPr id="57" name="Picture 56" descr="Computer-Genome.png"/>
              <p:cNvPicPr>
                <a:picLocks noChangeAspect="1"/>
              </p:cNvPicPr>
              <p:nvPr/>
            </p:nvPicPr>
            <p:blipFill>
              <a:blip r:embed="rId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58557" y="1657855"/>
                <a:ext cx="1482943" cy="1247622"/>
              </a:xfrm>
              <a:prstGeom prst="rect">
                <a:avLst/>
              </a:prstGeom>
            </p:spPr>
          </p:pic>
          <p:sp>
            <p:nvSpPr>
              <p:cNvPr id="59" name="Trapezoid 58"/>
              <p:cNvSpPr/>
              <p:nvPr/>
            </p:nvSpPr>
            <p:spPr>
              <a:xfrm rot="5460000">
                <a:off x="666660" y="1587058"/>
                <a:ext cx="685667" cy="979181"/>
              </a:xfrm>
              <a:prstGeom prst="trapezoid">
                <a:avLst>
                  <a:gd name="adj" fmla="val 6078"/>
                </a:avLst>
              </a:prstGeom>
              <a:solidFill>
                <a:srgbClr val="CCCCCC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00"/>
              </a:p>
            </p:txBody>
          </p:sp>
          <p:pic>
            <p:nvPicPr>
              <p:cNvPr id="60" name="Picture 59"/>
              <p:cNvPicPr>
                <a:picLocks noChangeAspect="1"/>
              </p:cNvPicPr>
              <p:nvPr/>
            </p:nvPicPr>
            <p:blipFill>
              <a:blip r:embed="rId5" cstate="email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14251" y="1770539"/>
                <a:ext cx="330907" cy="281654"/>
              </a:xfrm>
              <a:prstGeom prst="rect">
                <a:avLst/>
              </a:prstGeom>
              <a:noFill/>
            </p:spPr>
          </p:pic>
          <p:pic>
            <p:nvPicPr>
              <p:cNvPr id="61" name="Picture 60"/>
              <p:cNvPicPr>
                <a:picLocks noChangeAspect="1"/>
              </p:cNvPicPr>
              <p:nvPr/>
            </p:nvPicPr>
            <p:blipFill>
              <a:blip r:embed="rId6" cstate="email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rot="16200000">
                <a:off x="1106742" y="2055532"/>
                <a:ext cx="308787" cy="370371"/>
              </a:xfrm>
              <a:prstGeom prst="rect">
                <a:avLst/>
              </a:prstGeom>
            </p:spPr>
          </p:pic>
          <p:pic>
            <p:nvPicPr>
              <p:cNvPr id="62" name="Picture 61"/>
              <p:cNvPicPr>
                <a:picLocks noChangeAspect="1"/>
              </p:cNvPicPr>
              <p:nvPr/>
            </p:nvPicPr>
            <p:blipFill>
              <a:blip r:embed="rId7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04071" y="2111723"/>
                <a:ext cx="348773" cy="267710"/>
              </a:xfrm>
              <a:prstGeom prst="rect">
                <a:avLst/>
              </a:prstGeom>
            </p:spPr>
          </p:pic>
          <p:pic>
            <p:nvPicPr>
              <p:cNvPr id="63" name="Picture 62"/>
              <p:cNvPicPr>
                <a:picLocks noChangeAspect="1"/>
              </p:cNvPicPr>
              <p:nvPr/>
            </p:nvPicPr>
            <p:blipFill>
              <a:blip r:embed="rId8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054787" y="1816936"/>
                <a:ext cx="353433" cy="260657"/>
              </a:xfrm>
              <a:prstGeom prst="rect">
                <a:avLst/>
              </a:prstGeom>
            </p:spPr>
          </p:pic>
          <p:sp>
            <p:nvSpPr>
              <p:cNvPr id="64" name="TextBox 63"/>
              <p:cNvSpPr txBox="1"/>
              <p:nvPr/>
            </p:nvSpPr>
            <p:spPr>
              <a:xfrm>
                <a:off x="409455" y="1810430"/>
                <a:ext cx="1188937" cy="40256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900" dirty="0">
                    <a:latin typeface="Avenir Black Oblique"/>
                    <a:cs typeface="Avenir Black Oblique"/>
                  </a:rPr>
                  <a:t>MATERIALS</a:t>
                </a:r>
              </a:p>
              <a:p>
                <a:pPr algn="ctr"/>
                <a:r>
                  <a:rPr lang="en-US" sz="900" dirty="0">
                    <a:latin typeface="Avenir Black Oblique"/>
                    <a:cs typeface="Avenir Black Oblique"/>
                  </a:rPr>
                  <a:t>PROJECT</a:t>
                </a:r>
              </a:p>
            </p:txBody>
          </p:sp>
        </p:grpSp>
        <p:pic>
          <p:nvPicPr>
            <p:cNvPr id="56" name="Picture 55" descr="Computer-Genome.png"/>
            <p:cNvPicPr>
              <a:picLocks noChangeAspect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395611" y="844261"/>
              <a:ext cx="1017257" cy="836238"/>
            </a:xfrm>
            <a:prstGeom prst="rect">
              <a:avLst/>
            </a:prstGeom>
          </p:spPr>
        </p:pic>
      </p:grpSp>
      <p:pic>
        <p:nvPicPr>
          <p:cNvPr id="65" name="Picture 64" descr="Tools-Computer.png"/>
          <p:cNvPicPr preferRelativeResize="0"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77955" y="3183154"/>
            <a:ext cx="1876569" cy="1608312"/>
          </a:xfrm>
          <a:prstGeom prst="rect">
            <a:avLst/>
          </a:prstGeom>
        </p:spPr>
      </p:pic>
      <p:grpSp>
        <p:nvGrpSpPr>
          <p:cNvPr id="66" name="Group 65"/>
          <p:cNvGrpSpPr/>
          <p:nvPr/>
        </p:nvGrpSpPr>
        <p:grpSpPr>
          <a:xfrm>
            <a:off x="5747029" y="872045"/>
            <a:ext cx="1319272" cy="1312348"/>
            <a:chOff x="5747029" y="1291145"/>
            <a:chExt cx="1319272" cy="1312348"/>
          </a:xfrm>
        </p:grpSpPr>
        <p:pic>
          <p:nvPicPr>
            <p:cNvPr id="68" name="Picture 67" descr="Circle TeamBlowout2.png"/>
            <p:cNvPicPr>
              <a:picLocks noChangeAspect="1"/>
            </p:cNvPicPr>
            <p:nvPr/>
          </p:nvPicPr>
          <p:blipFill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47029" y="1291145"/>
              <a:ext cx="1319272" cy="1312348"/>
            </a:xfrm>
            <a:prstGeom prst="rect">
              <a:avLst/>
            </a:prstGeom>
          </p:spPr>
        </p:pic>
        <p:sp>
          <p:nvSpPr>
            <p:cNvPr id="69" name="TextBox 68"/>
            <p:cNvSpPr txBox="1"/>
            <p:nvPr/>
          </p:nvSpPr>
          <p:spPr>
            <a:xfrm>
              <a:off x="5989423" y="1744453"/>
              <a:ext cx="86369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/>
                <a:t>Sprints</a:t>
              </a:r>
            </a:p>
          </p:txBody>
        </p:sp>
      </p:grpSp>
      <p:sp>
        <p:nvSpPr>
          <p:cNvPr id="70" name="TextBox 69"/>
          <p:cNvSpPr txBox="1"/>
          <p:nvPr/>
        </p:nvSpPr>
        <p:spPr>
          <a:xfrm>
            <a:off x="1479589" y="3582051"/>
            <a:ext cx="195957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i="1" dirty="0">
                <a:latin typeface="Century Gothic"/>
                <a:cs typeface="Century Gothic"/>
              </a:rPr>
              <a:t>Discovery Science</a:t>
            </a:r>
          </a:p>
        </p:txBody>
      </p:sp>
      <p:sp>
        <p:nvSpPr>
          <p:cNvPr id="71" name="Text Box 53"/>
          <p:cNvSpPr txBox="1">
            <a:spLocks noChangeArrowheads="1"/>
          </p:cNvSpPr>
          <p:nvPr/>
        </p:nvSpPr>
        <p:spPr bwMode="auto">
          <a:xfrm>
            <a:off x="1928136" y="3844241"/>
            <a:ext cx="408562" cy="30777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1400" b="1" dirty="0">
                <a:solidFill>
                  <a:schemeClr val="bg1"/>
                </a:solidFill>
              </a:rPr>
              <a:t>+</a:t>
            </a:r>
            <a:r>
              <a:rPr lang="en-US" altLang="ko-KR" sz="1400" b="1" dirty="0">
                <a:solidFill>
                  <a:schemeClr val="bg1"/>
                </a:solidFill>
              </a:rPr>
              <a:t>+</a:t>
            </a:r>
            <a:endParaRPr lang="en-US" sz="1400" b="1" baseline="30000" dirty="0">
              <a:solidFill>
                <a:schemeClr val="bg1"/>
              </a:solidFill>
            </a:endParaRPr>
          </a:p>
        </p:txBody>
      </p:sp>
      <p:sp>
        <p:nvSpPr>
          <p:cNvPr id="72" name="TextBox 71"/>
          <p:cNvSpPr txBox="1"/>
          <p:nvPr/>
        </p:nvSpPr>
        <p:spPr>
          <a:xfrm>
            <a:off x="3731384" y="4653280"/>
            <a:ext cx="272783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i="1" dirty="0"/>
              <a:t>TECHNO-ECONOMIC MODELING</a:t>
            </a:r>
          </a:p>
          <a:p>
            <a:r>
              <a:rPr lang="en-US" sz="1100" i="1" dirty="0"/>
              <a:t>“Building battery systems on the computer”</a:t>
            </a:r>
          </a:p>
        </p:txBody>
      </p:sp>
      <p:sp>
        <p:nvSpPr>
          <p:cNvPr id="73" name="TextBox 72"/>
          <p:cNvSpPr txBox="1"/>
          <p:nvPr/>
        </p:nvSpPr>
        <p:spPr>
          <a:xfrm>
            <a:off x="1012883" y="4159928"/>
            <a:ext cx="299777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/>
              <a:t>ELECTROCHEMICAL DISCOVERY LAB</a:t>
            </a:r>
          </a:p>
        </p:txBody>
      </p:sp>
      <p:grpSp>
        <p:nvGrpSpPr>
          <p:cNvPr id="74" name="Group 73"/>
          <p:cNvGrpSpPr/>
          <p:nvPr/>
        </p:nvGrpSpPr>
        <p:grpSpPr>
          <a:xfrm>
            <a:off x="1479589" y="3389139"/>
            <a:ext cx="1527771" cy="781572"/>
            <a:chOff x="1479589" y="3808239"/>
            <a:chExt cx="1527771" cy="781572"/>
          </a:xfrm>
        </p:grpSpPr>
        <p:sp>
          <p:nvSpPr>
            <p:cNvPr id="75" name="Rounded Rectangle 74"/>
            <p:cNvSpPr/>
            <p:nvPr/>
          </p:nvSpPr>
          <p:spPr>
            <a:xfrm>
              <a:off x="1479589" y="3819463"/>
              <a:ext cx="1527771" cy="770348"/>
            </a:xfrm>
            <a:prstGeom prst="roundRect">
              <a:avLst/>
            </a:prstGeom>
            <a:solidFill>
              <a:srgbClr val="FFF9D3"/>
            </a:solidFill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76" name="Group 75"/>
            <p:cNvGrpSpPr/>
            <p:nvPr/>
          </p:nvGrpSpPr>
          <p:grpSpPr>
            <a:xfrm>
              <a:off x="1595638" y="3808239"/>
              <a:ext cx="1300157" cy="735151"/>
              <a:chOff x="2075111" y="5394174"/>
              <a:chExt cx="1300157" cy="735151"/>
            </a:xfrm>
          </p:grpSpPr>
          <p:pic>
            <p:nvPicPr>
              <p:cNvPr id="77" name="Picture 76" descr="Li_Mechanism_V28_final.jpg"/>
              <p:cNvPicPr>
                <a:picLocks noChangeAspect="1"/>
              </p:cNvPicPr>
              <p:nvPr/>
            </p:nvPicPr>
            <p:blipFill rotWithShape="1">
              <a:blip r:embed="rId12">
                <a:clrChange>
                  <a:clrFrom>
                    <a:srgbClr val="FFFEFA"/>
                  </a:clrFrom>
                  <a:clrTo>
                    <a:srgbClr val="FFFEFA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2075111" y="5642064"/>
                <a:ext cx="1300157" cy="487261"/>
              </a:xfrm>
              <a:prstGeom prst="rect">
                <a:avLst/>
              </a:prstGeom>
            </p:spPr>
          </p:pic>
          <p:sp>
            <p:nvSpPr>
              <p:cNvPr id="78" name="Freeform 57"/>
              <p:cNvSpPr>
                <a:spLocks/>
              </p:cNvSpPr>
              <p:nvPr/>
            </p:nvSpPr>
            <p:spPr bwMode="auto">
              <a:xfrm rot="2759331">
                <a:off x="2235590" y="5600495"/>
                <a:ext cx="457246" cy="44604"/>
              </a:xfrm>
              <a:custGeom>
                <a:avLst/>
                <a:gdLst/>
                <a:ahLst/>
                <a:cxnLst>
                  <a:cxn ang="0">
                    <a:pos x="0" y="208"/>
                  </a:cxn>
                  <a:cxn ang="0">
                    <a:pos x="96" y="16"/>
                  </a:cxn>
                  <a:cxn ang="0">
                    <a:pos x="192" y="304"/>
                  </a:cxn>
                  <a:cxn ang="0">
                    <a:pos x="288" y="16"/>
                  </a:cxn>
                  <a:cxn ang="0">
                    <a:pos x="384" y="304"/>
                  </a:cxn>
                  <a:cxn ang="0">
                    <a:pos x="480" y="16"/>
                  </a:cxn>
                  <a:cxn ang="0">
                    <a:pos x="576" y="304"/>
                  </a:cxn>
                  <a:cxn ang="0">
                    <a:pos x="672" y="16"/>
                  </a:cxn>
                  <a:cxn ang="0">
                    <a:pos x="768" y="304"/>
                  </a:cxn>
                  <a:cxn ang="0">
                    <a:pos x="816" y="160"/>
                  </a:cxn>
                  <a:cxn ang="0">
                    <a:pos x="912" y="160"/>
                  </a:cxn>
                </a:cxnLst>
                <a:rect l="0" t="0" r="r" b="b"/>
                <a:pathLst>
                  <a:path w="912" h="328">
                    <a:moveTo>
                      <a:pt x="0" y="208"/>
                    </a:moveTo>
                    <a:cubicBezTo>
                      <a:pt x="32" y="104"/>
                      <a:pt x="64" y="0"/>
                      <a:pt x="96" y="16"/>
                    </a:cubicBezTo>
                    <a:cubicBezTo>
                      <a:pt x="128" y="32"/>
                      <a:pt x="160" y="304"/>
                      <a:pt x="192" y="304"/>
                    </a:cubicBezTo>
                    <a:cubicBezTo>
                      <a:pt x="224" y="304"/>
                      <a:pt x="256" y="16"/>
                      <a:pt x="288" y="16"/>
                    </a:cubicBezTo>
                    <a:cubicBezTo>
                      <a:pt x="320" y="16"/>
                      <a:pt x="352" y="304"/>
                      <a:pt x="384" y="304"/>
                    </a:cubicBezTo>
                    <a:cubicBezTo>
                      <a:pt x="416" y="304"/>
                      <a:pt x="448" y="16"/>
                      <a:pt x="480" y="16"/>
                    </a:cubicBezTo>
                    <a:cubicBezTo>
                      <a:pt x="512" y="16"/>
                      <a:pt x="544" y="304"/>
                      <a:pt x="576" y="304"/>
                    </a:cubicBezTo>
                    <a:cubicBezTo>
                      <a:pt x="608" y="304"/>
                      <a:pt x="640" y="16"/>
                      <a:pt x="672" y="16"/>
                    </a:cubicBezTo>
                    <a:cubicBezTo>
                      <a:pt x="704" y="16"/>
                      <a:pt x="744" y="280"/>
                      <a:pt x="768" y="304"/>
                    </a:cubicBezTo>
                    <a:cubicBezTo>
                      <a:pt x="792" y="328"/>
                      <a:pt x="792" y="184"/>
                      <a:pt x="816" y="160"/>
                    </a:cubicBezTo>
                    <a:cubicBezTo>
                      <a:pt x="840" y="136"/>
                      <a:pt x="876" y="148"/>
                      <a:pt x="912" y="160"/>
                    </a:cubicBezTo>
                  </a:path>
                </a:pathLst>
              </a:custGeom>
              <a:noFill/>
              <a:ln w="28575" cap="flat" cmpd="sng">
                <a:solidFill>
                  <a:srgbClr val="FF0000"/>
                </a:solidFill>
                <a:prstDash val="solid"/>
                <a:round/>
                <a:headEnd type="none" w="med" len="med"/>
                <a:tailEnd type="triangle" w="lg" len="med"/>
              </a:ln>
              <a:effectLst/>
            </p:spPr>
            <p:txBody>
              <a:bodyPr wrap="square" anchor="ctr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79" name="Freeform 57"/>
              <p:cNvSpPr>
                <a:spLocks/>
              </p:cNvSpPr>
              <p:nvPr/>
            </p:nvSpPr>
            <p:spPr bwMode="auto">
              <a:xfrm rot="18987706">
                <a:off x="2908181" y="5618973"/>
                <a:ext cx="457246" cy="44604"/>
              </a:xfrm>
              <a:custGeom>
                <a:avLst/>
                <a:gdLst/>
                <a:ahLst/>
                <a:cxnLst>
                  <a:cxn ang="0">
                    <a:pos x="0" y="208"/>
                  </a:cxn>
                  <a:cxn ang="0">
                    <a:pos x="96" y="16"/>
                  </a:cxn>
                  <a:cxn ang="0">
                    <a:pos x="192" y="304"/>
                  </a:cxn>
                  <a:cxn ang="0">
                    <a:pos x="288" y="16"/>
                  </a:cxn>
                  <a:cxn ang="0">
                    <a:pos x="384" y="304"/>
                  </a:cxn>
                  <a:cxn ang="0">
                    <a:pos x="480" y="16"/>
                  </a:cxn>
                  <a:cxn ang="0">
                    <a:pos x="576" y="304"/>
                  </a:cxn>
                  <a:cxn ang="0">
                    <a:pos x="672" y="16"/>
                  </a:cxn>
                  <a:cxn ang="0">
                    <a:pos x="768" y="304"/>
                  </a:cxn>
                  <a:cxn ang="0">
                    <a:pos x="816" y="160"/>
                  </a:cxn>
                  <a:cxn ang="0">
                    <a:pos x="912" y="160"/>
                  </a:cxn>
                </a:cxnLst>
                <a:rect l="0" t="0" r="r" b="b"/>
                <a:pathLst>
                  <a:path w="912" h="328">
                    <a:moveTo>
                      <a:pt x="0" y="208"/>
                    </a:moveTo>
                    <a:cubicBezTo>
                      <a:pt x="32" y="104"/>
                      <a:pt x="64" y="0"/>
                      <a:pt x="96" y="16"/>
                    </a:cubicBezTo>
                    <a:cubicBezTo>
                      <a:pt x="128" y="32"/>
                      <a:pt x="160" y="304"/>
                      <a:pt x="192" y="304"/>
                    </a:cubicBezTo>
                    <a:cubicBezTo>
                      <a:pt x="224" y="304"/>
                      <a:pt x="256" y="16"/>
                      <a:pt x="288" y="16"/>
                    </a:cubicBezTo>
                    <a:cubicBezTo>
                      <a:pt x="320" y="16"/>
                      <a:pt x="352" y="304"/>
                      <a:pt x="384" y="304"/>
                    </a:cubicBezTo>
                    <a:cubicBezTo>
                      <a:pt x="416" y="304"/>
                      <a:pt x="448" y="16"/>
                      <a:pt x="480" y="16"/>
                    </a:cubicBezTo>
                    <a:cubicBezTo>
                      <a:pt x="512" y="16"/>
                      <a:pt x="544" y="304"/>
                      <a:pt x="576" y="304"/>
                    </a:cubicBezTo>
                    <a:cubicBezTo>
                      <a:pt x="608" y="304"/>
                      <a:pt x="640" y="16"/>
                      <a:pt x="672" y="16"/>
                    </a:cubicBezTo>
                    <a:cubicBezTo>
                      <a:pt x="704" y="16"/>
                      <a:pt x="744" y="280"/>
                      <a:pt x="768" y="304"/>
                    </a:cubicBezTo>
                    <a:cubicBezTo>
                      <a:pt x="792" y="328"/>
                      <a:pt x="792" y="184"/>
                      <a:pt x="816" y="160"/>
                    </a:cubicBezTo>
                    <a:cubicBezTo>
                      <a:pt x="840" y="136"/>
                      <a:pt x="876" y="148"/>
                      <a:pt x="912" y="160"/>
                    </a:cubicBezTo>
                  </a:path>
                </a:pathLst>
              </a:custGeom>
              <a:noFill/>
              <a:ln w="28575" cap="flat" cmpd="sng">
                <a:solidFill>
                  <a:srgbClr val="FF0000"/>
                </a:solidFill>
                <a:prstDash val="solid"/>
                <a:round/>
                <a:headEnd type="none" w="med" len="med"/>
                <a:tailEnd type="triangle" w="lg" len="med"/>
              </a:ln>
              <a:effectLst/>
            </p:spPr>
            <p:txBody>
              <a:bodyPr wrap="square" anchor="ctr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</p:grpSp>
      </p:grpSp>
      <p:sp>
        <p:nvSpPr>
          <p:cNvPr id="6" name="TextBox 5"/>
          <p:cNvSpPr txBox="1"/>
          <p:nvPr/>
        </p:nvSpPr>
        <p:spPr>
          <a:xfrm>
            <a:off x="7048511" y="1786740"/>
            <a:ext cx="186197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rgbClr val="000080"/>
                </a:solidFill>
              </a:rPr>
              <a:t>https://</a:t>
            </a:r>
            <a:r>
              <a:rPr lang="en-US" sz="1100" dirty="0" err="1">
                <a:solidFill>
                  <a:srgbClr val="000080"/>
                </a:solidFill>
              </a:rPr>
              <a:t>www.youtube.com</a:t>
            </a:r>
            <a:r>
              <a:rPr lang="en-US" sz="1100" dirty="0">
                <a:solidFill>
                  <a:srgbClr val="000080"/>
                </a:solidFill>
              </a:rPr>
              <a:t>/</a:t>
            </a:r>
            <a:r>
              <a:rPr lang="en-US" sz="1100" dirty="0" err="1">
                <a:solidFill>
                  <a:srgbClr val="000080"/>
                </a:solidFill>
              </a:rPr>
              <a:t>watch?v</a:t>
            </a:r>
            <a:r>
              <a:rPr lang="en-US" sz="1100" dirty="0">
                <a:solidFill>
                  <a:srgbClr val="000080"/>
                </a:solidFill>
              </a:rPr>
              <a:t>=</a:t>
            </a:r>
            <a:r>
              <a:rPr lang="en-US" sz="1100" dirty="0" err="1">
                <a:solidFill>
                  <a:srgbClr val="000080"/>
                </a:solidFill>
              </a:rPr>
              <a:t>wEzsKJwYjDQ</a:t>
            </a:r>
            <a:endParaRPr lang="en-US" sz="1100" dirty="0">
              <a:solidFill>
                <a:srgbClr val="000080"/>
              </a:solidFill>
            </a:endParaRPr>
          </a:p>
        </p:txBody>
      </p:sp>
      <p:pic>
        <p:nvPicPr>
          <p:cNvPr id="8" name="Picture 7" descr="Screen Shot 2016-05-09 at 6.36.28 PM.png">
            <a:hlinkClick r:id="rId13"/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29" r="22917"/>
          <a:stretch/>
        </p:blipFill>
        <p:spPr>
          <a:xfrm>
            <a:off x="7180423" y="844517"/>
            <a:ext cx="1402669" cy="1015747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431801" y="5654804"/>
            <a:ext cx="8327204" cy="4667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120"/>
              </a:lnSpc>
            </a:pPr>
            <a:r>
              <a:rPr lang="en-US" sz="1600" dirty="0">
                <a:latin typeface="Century Gothic"/>
                <a:cs typeface="Century Gothic"/>
              </a:rPr>
              <a:t>Focus exclusively on beyond lithium ion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2298700" y="5187434"/>
            <a:ext cx="44791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entury Gothic"/>
                <a:cs typeface="Century Gothic"/>
              </a:rPr>
              <a:t>A single highly interactive organization</a:t>
            </a:r>
          </a:p>
        </p:txBody>
      </p:sp>
      <p:sp>
        <p:nvSpPr>
          <p:cNvPr id="4" name="Left-Right Arrow 3"/>
          <p:cNvSpPr/>
          <p:nvPr/>
        </p:nvSpPr>
        <p:spPr>
          <a:xfrm>
            <a:off x="1015282" y="5537200"/>
            <a:ext cx="6807918" cy="304800"/>
          </a:xfrm>
          <a:prstGeom prst="leftRightArrow">
            <a:avLst/>
          </a:prstGeom>
          <a:solidFill>
            <a:srgbClr val="808080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78744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/>
      <p:bldP spid="52" grpId="0"/>
      <p:bldP spid="53" grpId="0"/>
      <p:bldP spid="70" grpId="0"/>
      <p:bldP spid="72" grpId="0"/>
      <p:bldP spid="73" grpId="0"/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JCESR-Partner-logos_Circular_2-11-1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9600" y="628710"/>
            <a:ext cx="5245100" cy="52451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03200" y="368300"/>
            <a:ext cx="78867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0080"/>
                </a:solidFill>
              </a:rPr>
              <a:t>JCESR Team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62000" y="5911910"/>
            <a:ext cx="78867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000080"/>
                </a:solidFill>
                <a:latin typeface="Century Gothic"/>
                <a:cs typeface="Century Gothic"/>
              </a:rPr>
              <a:t>20 Institutional Partners, 180-200 Researchers</a:t>
            </a:r>
          </a:p>
        </p:txBody>
      </p:sp>
    </p:spTree>
    <p:extLst>
      <p:ext uri="{BB962C8B-B14F-4D97-AF65-F5344CB8AC3E}">
        <p14:creationId xmlns:p14="http://schemas.microsoft.com/office/powerpoint/2010/main" val="2737148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F76E7-C628-B140-8644-8813A1FF0F21}" type="slidenum">
              <a:rPr lang="en-US" smtClean="0"/>
              <a:t>6</a:t>
            </a:fld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55600" y="88900"/>
            <a:ext cx="62611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1F497D"/>
                </a:solidFill>
                <a:latin typeface="Arial"/>
                <a:cs typeface="Arial"/>
              </a:rPr>
              <a:t>JCESR’s Beyond Lithium-ion Concepts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711200" y="5129652"/>
            <a:ext cx="2971800" cy="332707"/>
            <a:chOff x="838200" y="3502693"/>
            <a:chExt cx="2971800" cy="332707"/>
          </a:xfrm>
        </p:grpSpPr>
        <p:sp>
          <p:nvSpPr>
            <p:cNvPr id="8" name="Rectangle 7"/>
            <p:cNvSpPr/>
            <p:nvPr/>
          </p:nvSpPr>
          <p:spPr>
            <a:xfrm>
              <a:off x="838200" y="3502693"/>
              <a:ext cx="2971800" cy="332707"/>
            </a:xfrm>
            <a:prstGeom prst="rect">
              <a:avLst/>
            </a:prstGeom>
            <a:solidFill>
              <a:srgbClr val="D37032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900">
                <a:solidFill>
                  <a:srgbClr val="000080"/>
                </a:solidFill>
                <a:latin typeface="Calibri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977900" y="3505200"/>
              <a:ext cx="2832100" cy="2769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  <a:latin typeface="Century Gothic"/>
                  <a:cs typeface="Century Gothic"/>
                </a:rPr>
                <a:t>Multivalent Intercalation</a:t>
              </a: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5410200" y="2275477"/>
            <a:ext cx="2971800" cy="332707"/>
            <a:chOff x="762000" y="4594893"/>
            <a:chExt cx="2971800" cy="332707"/>
          </a:xfrm>
        </p:grpSpPr>
        <p:sp>
          <p:nvSpPr>
            <p:cNvPr id="11" name="Rectangle 10"/>
            <p:cNvSpPr/>
            <p:nvPr/>
          </p:nvSpPr>
          <p:spPr>
            <a:xfrm>
              <a:off x="762000" y="4594893"/>
              <a:ext cx="2971800" cy="332707"/>
            </a:xfrm>
            <a:prstGeom prst="rect">
              <a:avLst/>
            </a:prstGeom>
            <a:solidFill>
              <a:srgbClr val="D37032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900">
                <a:solidFill>
                  <a:srgbClr val="000080"/>
                </a:solidFill>
                <a:latin typeface="Calibri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901700" y="4622800"/>
              <a:ext cx="2832100" cy="2769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dirty="0">
                  <a:solidFill>
                    <a:srgbClr val="FFFFFF"/>
                  </a:solidFill>
                  <a:latin typeface="Century Gothic"/>
                  <a:cs typeface="Century Gothic"/>
                </a:rPr>
                <a:t>Chemical Transformation</a:t>
              </a: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304800" y="5411559"/>
            <a:ext cx="4089400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buClr>
                <a:srgbClr val="1F497D"/>
              </a:buClr>
              <a:defRPr/>
            </a:pPr>
            <a:r>
              <a:rPr lang="en-US" sz="1600" dirty="0">
                <a:solidFill>
                  <a:srgbClr val="000080"/>
                </a:solidFill>
                <a:latin typeface="Century Gothic"/>
                <a:cs typeface="Century Gothic"/>
                <a:sym typeface="Wingdings" charset="0"/>
              </a:rPr>
              <a:t>Replace monovalent Li</a:t>
            </a:r>
            <a:r>
              <a:rPr lang="en-US" sz="2400" dirty="0">
                <a:solidFill>
                  <a:srgbClr val="000080"/>
                </a:solidFill>
                <a:latin typeface="Century Gothic"/>
                <a:cs typeface="Century Gothic"/>
                <a:sym typeface="Wingdings" charset="0"/>
              </a:rPr>
              <a:t>+ </a:t>
            </a:r>
            <a:r>
              <a:rPr lang="en-US" sz="1600" dirty="0">
                <a:solidFill>
                  <a:srgbClr val="000080"/>
                </a:solidFill>
                <a:latin typeface="Century Gothic"/>
                <a:cs typeface="Century Gothic"/>
                <a:sym typeface="Wingdings" charset="0"/>
              </a:rPr>
              <a:t>with </a:t>
            </a:r>
          </a:p>
          <a:p>
            <a:pPr algn="ctr">
              <a:buClr>
                <a:srgbClr val="1F497D"/>
              </a:buClr>
              <a:defRPr/>
            </a:pPr>
            <a:r>
              <a:rPr lang="en-US" sz="1600" dirty="0">
                <a:solidFill>
                  <a:srgbClr val="000080"/>
                </a:solidFill>
                <a:latin typeface="Century Gothic"/>
                <a:cs typeface="Century Gothic"/>
                <a:sym typeface="Wingdings" charset="0"/>
              </a:rPr>
              <a:t>di- or tri-</a:t>
            </a:r>
            <a:r>
              <a:rPr lang="en-US" sz="1600" dirty="0" err="1">
                <a:solidFill>
                  <a:srgbClr val="000080"/>
                </a:solidFill>
                <a:latin typeface="Century Gothic"/>
                <a:cs typeface="Century Gothic"/>
                <a:sym typeface="Wingdings" charset="0"/>
              </a:rPr>
              <a:t>valent</a:t>
            </a:r>
            <a:r>
              <a:rPr lang="en-US" sz="1600" dirty="0">
                <a:solidFill>
                  <a:srgbClr val="000080"/>
                </a:solidFill>
                <a:latin typeface="Century Gothic"/>
                <a:cs typeface="Century Gothic"/>
                <a:sym typeface="Wingdings" charset="0"/>
              </a:rPr>
              <a:t> ions:  Mg</a:t>
            </a:r>
            <a:r>
              <a:rPr lang="en-US" sz="1600" baseline="30000" dirty="0">
                <a:solidFill>
                  <a:srgbClr val="000080"/>
                </a:solidFill>
                <a:latin typeface="Century Gothic"/>
                <a:cs typeface="Century Gothic"/>
                <a:sym typeface="Wingdings" charset="0"/>
              </a:rPr>
              <a:t>++</a:t>
            </a:r>
            <a:r>
              <a:rPr lang="en-US" sz="1600" dirty="0">
                <a:solidFill>
                  <a:srgbClr val="000080"/>
                </a:solidFill>
                <a:latin typeface="Century Gothic"/>
                <a:cs typeface="Century Gothic"/>
                <a:sym typeface="Wingdings" charset="0"/>
              </a:rPr>
              <a:t>, </a:t>
            </a:r>
            <a:r>
              <a:rPr lang="en-US" sz="1600" dirty="0" err="1">
                <a:solidFill>
                  <a:srgbClr val="000080"/>
                </a:solidFill>
                <a:latin typeface="Century Gothic"/>
                <a:cs typeface="Century Gothic"/>
                <a:sym typeface="Wingdings" charset="0"/>
              </a:rPr>
              <a:t>Ca</a:t>
            </a:r>
            <a:r>
              <a:rPr lang="en-US" sz="1600" baseline="30000" dirty="0">
                <a:solidFill>
                  <a:srgbClr val="000080"/>
                </a:solidFill>
                <a:latin typeface="Century Gothic"/>
                <a:cs typeface="Century Gothic"/>
                <a:sym typeface="Wingdings" charset="0"/>
              </a:rPr>
              <a:t>++</a:t>
            </a:r>
            <a:r>
              <a:rPr lang="en-US" sz="1600" dirty="0">
                <a:solidFill>
                  <a:srgbClr val="000080"/>
                </a:solidFill>
                <a:latin typeface="Century Gothic"/>
                <a:cs typeface="Century Gothic"/>
                <a:sym typeface="Wingdings" charset="0"/>
              </a:rPr>
              <a:t>, Al</a:t>
            </a:r>
            <a:r>
              <a:rPr lang="en-US" sz="1600" baseline="30000" dirty="0">
                <a:solidFill>
                  <a:srgbClr val="000080"/>
                </a:solidFill>
                <a:latin typeface="Century Gothic"/>
                <a:cs typeface="Century Gothic"/>
                <a:sym typeface="Wingdings" charset="0"/>
              </a:rPr>
              <a:t>+++</a:t>
            </a:r>
            <a:r>
              <a:rPr lang="en-US" sz="1600" dirty="0">
                <a:solidFill>
                  <a:srgbClr val="000080"/>
                </a:solidFill>
                <a:latin typeface="Century Gothic"/>
                <a:cs typeface="Century Gothic"/>
                <a:sym typeface="Wingdings" charset="0"/>
              </a:rPr>
              <a:t>, . . .</a:t>
            </a:r>
          </a:p>
          <a:p>
            <a:pPr algn="ctr">
              <a:spcAft>
                <a:spcPts val="1200"/>
              </a:spcAft>
              <a:buClr>
                <a:srgbClr val="1F497D"/>
              </a:buClr>
              <a:defRPr/>
            </a:pPr>
            <a:r>
              <a:rPr lang="en-US" sz="1400" dirty="0">
                <a:solidFill>
                  <a:srgbClr val="000080"/>
                </a:solidFill>
                <a:latin typeface="Century Gothic"/>
                <a:cs typeface="Century Gothic"/>
                <a:sym typeface="Wingdings" charset="0"/>
              </a:rPr>
              <a:t>Double or triple capacity</a:t>
            </a:r>
          </a:p>
        </p:txBody>
      </p:sp>
      <p:sp>
        <p:nvSpPr>
          <p:cNvPr id="15" name="TextBox 132"/>
          <p:cNvSpPr txBox="1">
            <a:spLocks noChangeArrowheads="1"/>
          </p:cNvSpPr>
          <p:nvPr/>
        </p:nvSpPr>
        <p:spPr bwMode="auto">
          <a:xfrm>
            <a:off x="4864498" y="5467016"/>
            <a:ext cx="4089002" cy="800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algn="ctr" eaLnBrk="1" hangingPunct="1"/>
            <a:r>
              <a:rPr lang="en-US" sz="1600" dirty="0">
                <a:solidFill>
                  <a:srgbClr val="000080"/>
                </a:solidFill>
                <a:latin typeface="Century Gothic"/>
                <a:cs typeface="Century Gothic"/>
              </a:rPr>
              <a:t>Replace solid electrodes with liquid solutions or suspensions: </a:t>
            </a:r>
          </a:p>
          <a:p>
            <a:pPr algn="ctr" eaLnBrk="1" hangingPunct="1">
              <a:spcAft>
                <a:spcPts val="300"/>
              </a:spcAft>
            </a:pPr>
            <a:r>
              <a:rPr lang="en-US" sz="1400" dirty="0">
                <a:solidFill>
                  <a:srgbClr val="000080"/>
                </a:solidFill>
                <a:latin typeface="Century Gothic"/>
                <a:cs typeface="Century Gothic"/>
              </a:rPr>
              <a:t>lower cost, higher capacity, greater flexibility</a:t>
            </a:r>
          </a:p>
        </p:txBody>
      </p:sp>
      <p:grpSp>
        <p:nvGrpSpPr>
          <p:cNvPr id="16" name="Group 15"/>
          <p:cNvGrpSpPr/>
          <p:nvPr/>
        </p:nvGrpSpPr>
        <p:grpSpPr>
          <a:xfrm>
            <a:off x="5524500" y="5116952"/>
            <a:ext cx="3176896" cy="332707"/>
            <a:chOff x="5410200" y="3096293"/>
            <a:chExt cx="3176896" cy="332707"/>
          </a:xfrm>
        </p:grpSpPr>
        <p:sp>
          <p:nvSpPr>
            <p:cNvPr id="17" name="Rectangle 16"/>
            <p:cNvSpPr/>
            <p:nvPr/>
          </p:nvSpPr>
          <p:spPr>
            <a:xfrm>
              <a:off x="5410200" y="3096293"/>
              <a:ext cx="3060700" cy="332707"/>
            </a:xfrm>
            <a:prstGeom prst="rect">
              <a:avLst/>
            </a:prstGeom>
            <a:solidFill>
              <a:srgbClr val="D37032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900">
                <a:solidFill>
                  <a:srgbClr val="000080"/>
                </a:solidFill>
                <a:latin typeface="Calibri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5499099" y="3108994"/>
              <a:ext cx="3087997" cy="2769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dirty="0">
                  <a:solidFill>
                    <a:srgbClr val="FFFFFF"/>
                  </a:solidFill>
                  <a:latin typeface="Century Gothic"/>
                  <a:cs typeface="Century Gothic"/>
                </a:rPr>
                <a:t>Non-aqueous Redox Flow</a:t>
              </a: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596900" y="3174511"/>
            <a:ext cx="3302000" cy="1915880"/>
            <a:chOff x="600214" y="595906"/>
            <a:chExt cx="2968486" cy="1754447"/>
          </a:xfrm>
        </p:grpSpPr>
        <p:grpSp>
          <p:nvGrpSpPr>
            <p:cNvPr id="24" name="Group 23"/>
            <p:cNvGrpSpPr/>
            <p:nvPr/>
          </p:nvGrpSpPr>
          <p:grpSpPr>
            <a:xfrm>
              <a:off x="600214" y="595906"/>
              <a:ext cx="2968486" cy="1754447"/>
              <a:chOff x="600214" y="595905"/>
              <a:chExt cx="7692886" cy="4327249"/>
            </a:xfrm>
          </p:grpSpPr>
          <p:pic>
            <p:nvPicPr>
              <p:cNvPr id="26" name="Picture 25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600214" y="595905"/>
                <a:ext cx="7692886" cy="4327249"/>
              </a:xfrm>
              <a:prstGeom prst="rect">
                <a:avLst/>
              </a:prstGeom>
            </p:spPr>
          </p:pic>
          <p:grpSp>
            <p:nvGrpSpPr>
              <p:cNvPr id="27" name="Group 26"/>
              <p:cNvGrpSpPr/>
              <p:nvPr/>
            </p:nvGrpSpPr>
            <p:grpSpPr>
              <a:xfrm>
                <a:off x="4200392" y="1403373"/>
                <a:ext cx="863227" cy="598075"/>
                <a:chOff x="4301992" y="2584473"/>
                <a:chExt cx="863227" cy="598075"/>
              </a:xfrm>
            </p:grpSpPr>
            <p:pic>
              <p:nvPicPr>
                <p:cNvPr id="28" name="Picture 27"/>
                <p:cNvPicPr>
                  <a:picLocks noChangeAspect="1"/>
                </p:cNvPicPr>
                <p:nvPr/>
              </p:nvPicPr>
              <p:blipFill rotWithShape="1">
                <a:blip r:embed="rId2"/>
                <a:srcRect l="46844" t="42009" r="47027" b="47070"/>
                <a:stretch/>
              </p:blipFill>
              <p:spPr>
                <a:xfrm>
                  <a:off x="4356115" y="2584473"/>
                  <a:ext cx="596836" cy="598075"/>
                </a:xfrm>
                <a:prstGeom prst="ellipse">
                  <a:avLst/>
                </a:prstGeom>
              </p:spPr>
            </p:pic>
            <p:sp>
              <p:nvSpPr>
                <p:cNvPr id="29" name="Oval 28"/>
                <p:cNvSpPr>
                  <a:spLocks noChangeAspect="1"/>
                </p:cNvSpPr>
                <p:nvPr/>
              </p:nvSpPr>
              <p:spPr>
                <a:xfrm>
                  <a:off x="4490711" y="2715036"/>
                  <a:ext cx="321105" cy="321105"/>
                </a:xfrm>
                <a:prstGeom prst="ellipse">
                  <a:avLst/>
                </a:prstGeom>
                <a:solidFill>
                  <a:srgbClr val="FF0000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0" name="TextBox 29"/>
                <p:cNvSpPr txBox="1"/>
                <p:nvPr/>
              </p:nvSpPr>
              <p:spPr>
                <a:xfrm>
                  <a:off x="4301992" y="2640690"/>
                  <a:ext cx="863227" cy="41751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600" dirty="0">
                      <a:solidFill>
                        <a:schemeClr val="bg1"/>
                      </a:solidFill>
                    </a:rPr>
                    <a:t>Mg</a:t>
                  </a:r>
                  <a:r>
                    <a:rPr lang="en-US" sz="600" baseline="30000" dirty="0">
                      <a:solidFill>
                        <a:schemeClr val="bg1"/>
                      </a:solidFill>
                    </a:rPr>
                    <a:t>++</a:t>
                  </a:r>
                </a:p>
              </p:txBody>
            </p:sp>
          </p:grpSp>
        </p:grpSp>
        <p:cxnSp>
          <p:nvCxnSpPr>
            <p:cNvPr id="25" name="Straight Arrow Connector 24"/>
            <p:cNvCxnSpPr>
              <a:endCxn id="28" idx="3"/>
            </p:cNvCxnSpPr>
            <p:nvPr/>
          </p:nvCxnSpPr>
          <p:spPr>
            <a:xfrm flipV="1">
              <a:off x="1943100" y="1130261"/>
              <a:ext cx="100942" cy="115875"/>
            </a:xfrm>
            <a:prstGeom prst="straightConnector1">
              <a:avLst/>
            </a:prstGeom>
            <a:ln w="12700" cmpd="sng">
              <a:solidFill>
                <a:srgbClr val="000000"/>
              </a:solidFill>
              <a:tailEnd type="triangle" w="sm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1" name="Picture 3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4887" y="550565"/>
            <a:ext cx="2838113" cy="1646724"/>
          </a:xfrm>
          <a:prstGeom prst="rect">
            <a:avLst/>
          </a:prstGeom>
        </p:spPr>
      </p:pic>
      <p:grpSp>
        <p:nvGrpSpPr>
          <p:cNvPr id="32" name="Group 31"/>
          <p:cNvGrpSpPr/>
          <p:nvPr/>
        </p:nvGrpSpPr>
        <p:grpSpPr>
          <a:xfrm>
            <a:off x="722726" y="2258719"/>
            <a:ext cx="2971800" cy="332707"/>
            <a:chOff x="838200" y="3502693"/>
            <a:chExt cx="2971800" cy="332707"/>
          </a:xfrm>
        </p:grpSpPr>
        <p:sp>
          <p:nvSpPr>
            <p:cNvPr id="33" name="Rectangle 32"/>
            <p:cNvSpPr/>
            <p:nvPr/>
          </p:nvSpPr>
          <p:spPr>
            <a:xfrm>
              <a:off x="838200" y="3502693"/>
              <a:ext cx="2971800" cy="332707"/>
            </a:xfrm>
            <a:prstGeom prst="rect">
              <a:avLst/>
            </a:prstGeom>
            <a:solidFill>
              <a:srgbClr val="D37032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900">
                <a:solidFill>
                  <a:srgbClr val="000080"/>
                </a:solidFill>
                <a:latin typeface="Calibri"/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915574" y="3517900"/>
              <a:ext cx="2894426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dirty="0">
                  <a:solidFill>
                    <a:schemeClr val="bg1"/>
                  </a:solidFill>
                  <a:latin typeface="Century Gothic"/>
                  <a:cs typeface="Century Gothic"/>
                </a:rPr>
                <a:t>Lithium-ion “Rocking Chair”</a:t>
              </a:r>
            </a:p>
          </p:txBody>
        </p:sp>
      </p:grpSp>
      <p:sp>
        <p:nvSpPr>
          <p:cNvPr id="35" name="TextBox 34"/>
          <p:cNvSpPr txBox="1"/>
          <p:nvPr/>
        </p:nvSpPr>
        <p:spPr>
          <a:xfrm>
            <a:off x="202026" y="2629526"/>
            <a:ext cx="4089400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buClr>
                <a:srgbClr val="1F497D"/>
              </a:buClr>
              <a:defRPr/>
            </a:pPr>
            <a:r>
              <a:rPr lang="en-US" sz="1400" dirty="0">
                <a:solidFill>
                  <a:srgbClr val="000080"/>
                </a:solidFill>
                <a:latin typeface="Century Gothic"/>
                <a:cs typeface="Century Gothic"/>
                <a:sym typeface="Wingdings" charset="0"/>
              </a:rPr>
              <a:t>Li</a:t>
            </a:r>
            <a:r>
              <a:rPr lang="en-US" baseline="30000" dirty="0">
                <a:solidFill>
                  <a:srgbClr val="000080"/>
                </a:solidFill>
                <a:latin typeface="Century Gothic"/>
                <a:cs typeface="Century Gothic"/>
                <a:sym typeface="Wingdings" charset="0"/>
              </a:rPr>
              <a:t>+</a:t>
            </a:r>
            <a:r>
              <a:rPr lang="en-US" sz="1400" dirty="0">
                <a:solidFill>
                  <a:srgbClr val="000080"/>
                </a:solidFill>
                <a:latin typeface="Century Gothic"/>
                <a:cs typeface="Century Gothic"/>
                <a:sym typeface="Wingdings" charset="0"/>
              </a:rPr>
              <a:t> cycles between anode and cathode, storing and releasing energy</a:t>
            </a:r>
            <a:endParaRPr lang="en-US" sz="1200" dirty="0">
              <a:solidFill>
                <a:srgbClr val="000080"/>
              </a:solidFill>
              <a:latin typeface="Century Gothic"/>
              <a:cs typeface="Century Gothic"/>
              <a:sym typeface="Wingdings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787900" y="2656583"/>
            <a:ext cx="4546600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buClr>
                <a:srgbClr val="1F497D"/>
              </a:buClr>
              <a:defRPr/>
            </a:pPr>
            <a:r>
              <a:rPr lang="en-US" sz="1600" dirty="0">
                <a:solidFill>
                  <a:srgbClr val="000080"/>
                </a:solidFill>
                <a:latin typeface="Century Gothic"/>
                <a:cs typeface="Century Gothic"/>
              </a:rPr>
              <a:t>Replace intercalation with high energy </a:t>
            </a:r>
            <a:r>
              <a:rPr lang="en-US" sz="1600" dirty="0">
                <a:solidFill>
                  <a:srgbClr val="000080"/>
                </a:solidFill>
                <a:latin typeface="Century Gothic"/>
                <a:cs typeface="Century Gothic"/>
                <a:sym typeface="Wingdings" charset="0"/>
              </a:rPr>
              <a:t>chemical reaction: </a:t>
            </a:r>
            <a:r>
              <a:rPr lang="en-US" sz="1400" dirty="0">
                <a:solidFill>
                  <a:srgbClr val="000080"/>
                </a:solidFill>
                <a:latin typeface="Century Gothic"/>
                <a:cs typeface="Century Gothic"/>
                <a:sym typeface="Wingdings" charset="0"/>
              </a:rPr>
              <a:t>Li-S, Li-O, Na-S, . . . </a:t>
            </a:r>
          </a:p>
        </p:txBody>
      </p:sp>
      <p:pic>
        <p:nvPicPr>
          <p:cNvPr id="3" name="Picture 2" descr="PSE-III-Fig2-bottom.jpe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0805" y="3326672"/>
            <a:ext cx="2927392" cy="1736690"/>
          </a:xfrm>
          <a:prstGeom prst="rect">
            <a:avLst/>
          </a:prstGeom>
        </p:spPr>
      </p:pic>
      <p:grpSp>
        <p:nvGrpSpPr>
          <p:cNvPr id="19" name="Group 18"/>
          <p:cNvGrpSpPr/>
          <p:nvPr/>
        </p:nvGrpSpPr>
        <p:grpSpPr>
          <a:xfrm>
            <a:off x="5483005" y="239128"/>
            <a:ext cx="2939375" cy="1981955"/>
            <a:chOff x="5483005" y="162928"/>
            <a:chExt cx="2939375" cy="1981955"/>
          </a:xfrm>
        </p:grpSpPr>
        <p:grpSp>
          <p:nvGrpSpPr>
            <p:cNvPr id="36" name="Group 35"/>
            <p:cNvGrpSpPr>
              <a:grpSpLocks noChangeAspect="1"/>
            </p:cNvGrpSpPr>
            <p:nvPr/>
          </p:nvGrpSpPr>
          <p:grpSpPr>
            <a:xfrm>
              <a:off x="5483005" y="162928"/>
              <a:ext cx="2939375" cy="1981955"/>
              <a:chOff x="622847" y="3162892"/>
              <a:chExt cx="2261059" cy="1524582"/>
            </a:xfrm>
          </p:grpSpPr>
          <p:sp>
            <p:nvSpPr>
              <p:cNvPr id="37" name="Rectangle 36"/>
              <p:cNvSpPr/>
              <p:nvPr/>
            </p:nvSpPr>
            <p:spPr>
              <a:xfrm>
                <a:off x="721916" y="4626514"/>
                <a:ext cx="2094254" cy="60960"/>
              </a:xfrm>
              <a:prstGeom prst="rect">
                <a:avLst/>
              </a:prstGeom>
              <a:solidFill>
                <a:srgbClr val="B3B3B3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" name="Rectangle 37"/>
              <p:cNvSpPr/>
              <p:nvPr/>
            </p:nvSpPr>
            <p:spPr>
              <a:xfrm>
                <a:off x="719376" y="3592990"/>
                <a:ext cx="2094254" cy="60960"/>
              </a:xfrm>
              <a:prstGeom prst="rect">
                <a:avLst/>
              </a:prstGeom>
              <a:solidFill>
                <a:srgbClr val="B3B3B3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39" name="Picture 38" descr="FullBattStill_4-17-15.jpg"/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1350591" y="3630200"/>
                <a:ext cx="800099" cy="1021080"/>
              </a:xfrm>
              <a:prstGeom prst="rect">
                <a:avLst/>
              </a:prstGeom>
            </p:spPr>
          </p:pic>
          <p:cxnSp>
            <p:nvCxnSpPr>
              <p:cNvPr id="40" name="Straight Connector 39"/>
              <p:cNvCxnSpPr/>
              <p:nvPr/>
            </p:nvCxnSpPr>
            <p:spPr>
              <a:xfrm>
                <a:off x="650796" y="3581813"/>
                <a:ext cx="68580" cy="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41" name="Group 40"/>
              <p:cNvGrpSpPr/>
              <p:nvPr/>
            </p:nvGrpSpPr>
            <p:grpSpPr>
              <a:xfrm>
                <a:off x="2773834" y="3542570"/>
                <a:ext cx="110072" cy="1139189"/>
                <a:chOff x="5736196" y="1657350"/>
                <a:chExt cx="183454" cy="1898650"/>
              </a:xfrm>
            </p:grpSpPr>
            <p:sp>
              <p:nvSpPr>
                <p:cNvPr id="80" name="L-Shape 79"/>
                <p:cNvSpPr/>
                <p:nvPr/>
              </p:nvSpPr>
              <p:spPr>
                <a:xfrm flipH="1">
                  <a:off x="5736196" y="2559049"/>
                  <a:ext cx="183454" cy="996951"/>
                </a:xfrm>
                <a:prstGeom prst="corner">
                  <a:avLst>
                    <a:gd name="adj1" fmla="val 34641"/>
                    <a:gd name="adj2" fmla="val 50000"/>
                  </a:avLst>
                </a:prstGeom>
                <a:solidFill>
                  <a:srgbClr val="585858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1" name="L-Shape 80"/>
                <p:cNvSpPr/>
                <p:nvPr/>
              </p:nvSpPr>
              <p:spPr>
                <a:xfrm flipH="1" flipV="1">
                  <a:off x="5736196" y="1657350"/>
                  <a:ext cx="183454" cy="977898"/>
                </a:xfrm>
                <a:prstGeom prst="corner">
                  <a:avLst>
                    <a:gd name="adj1" fmla="val 83099"/>
                    <a:gd name="adj2" fmla="val 50000"/>
                  </a:avLst>
                </a:prstGeom>
                <a:solidFill>
                  <a:srgbClr val="585858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82" name="Straight Connector 81"/>
                <p:cNvCxnSpPr/>
                <p:nvPr/>
              </p:nvCxnSpPr>
              <p:spPr>
                <a:xfrm>
                  <a:off x="5770773" y="1737360"/>
                  <a:ext cx="114300" cy="0"/>
                </a:xfrm>
                <a:prstGeom prst="line">
                  <a:avLst/>
                </a:prstGeom>
                <a:ln>
                  <a:solidFill>
                    <a:schemeClr val="bg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3" name="Straight Connector 82"/>
                <p:cNvCxnSpPr/>
                <p:nvPr/>
              </p:nvCxnSpPr>
              <p:spPr>
                <a:xfrm rot="5400000">
                  <a:off x="5770773" y="1732280"/>
                  <a:ext cx="114300" cy="0"/>
                </a:xfrm>
                <a:prstGeom prst="line">
                  <a:avLst/>
                </a:prstGeom>
                <a:ln>
                  <a:solidFill>
                    <a:schemeClr val="bg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42" name="L-Shape 41"/>
              <p:cNvSpPr/>
              <p:nvPr/>
            </p:nvSpPr>
            <p:spPr>
              <a:xfrm>
                <a:off x="622847" y="4089304"/>
                <a:ext cx="110072" cy="598170"/>
              </a:xfrm>
              <a:prstGeom prst="corner">
                <a:avLst>
                  <a:gd name="adj1" fmla="val 34641"/>
                  <a:gd name="adj2" fmla="val 50000"/>
                </a:avLst>
              </a:prstGeom>
              <a:solidFill>
                <a:srgbClr val="585858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" name="L-Shape 42"/>
              <p:cNvSpPr/>
              <p:nvPr/>
            </p:nvSpPr>
            <p:spPr>
              <a:xfrm flipV="1">
                <a:off x="622847" y="3538760"/>
                <a:ext cx="110072" cy="586738"/>
              </a:xfrm>
              <a:prstGeom prst="corner">
                <a:avLst>
                  <a:gd name="adj1" fmla="val 83099"/>
                  <a:gd name="adj2" fmla="val 50000"/>
                </a:avLst>
              </a:prstGeom>
              <a:solidFill>
                <a:srgbClr val="585858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44" name="Straight Connector 43"/>
              <p:cNvCxnSpPr/>
              <p:nvPr/>
            </p:nvCxnSpPr>
            <p:spPr>
              <a:xfrm flipH="1">
                <a:off x="643593" y="3586766"/>
                <a:ext cx="68580" cy="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5" name="Arc 44"/>
              <p:cNvSpPr/>
              <p:nvPr/>
            </p:nvSpPr>
            <p:spPr>
              <a:xfrm>
                <a:off x="2696790" y="3467641"/>
                <a:ext cx="137160" cy="142239"/>
              </a:xfrm>
              <a:prstGeom prst="arc">
                <a:avLst/>
              </a:prstGeom>
              <a:ln w="101600" cmpd="sng"/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" name="Arc 45"/>
              <p:cNvSpPr/>
              <p:nvPr/>
            </p:nvSpPr>
            <p:spPr>
              <a:xfrm flipH="1">
                <a:off x="677883" y="3469539"/>
                <a:ext cx="137160" cy="142239"/>
              </a:xfrm>
              <a:prstGeom prst="arc">
                <a:avLst/>
              </a:prstGeom>
              <a:ln w="101600" cmpd="sng"/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47" name="Straight Connector 46"/>
              <p:cNvCxnSpPr>
                <a:endCxn id="45" idx="0"/>
              </p:cNvCxnSpPr>
              <p:nvPr/>
            </p:nvCxnSpPr>
            <p:spPr>
              <a:xfrm>
                <a:off x="734616" y="3467641"/>
                <a:ext cx="2030754" cy="0"/>
              </a:xfrm>
              <a:prstGeom prst="line">
                <a:avLst/>
              </a:prstGeom>
              <a:ln w="101600"/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48" name="Picture 47" descr="CarOutline_11974340791331404405Anonymous_car_side_view.svg.hi.png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405593" y="3300692"/>
                <a:ext cx="598142" cy="248229"/>
              </a:xfrm>
              <a:prstGeom prst="rect">
                <a:avLst/>
              </a:prstGeom>
            </p:spPr>
          </p:pic>
          <p:grpSp>
            <p:nvGrpSpPr>
              <p:cNvPr id="49" name="Group 48"/>
              <p:cNvGrpSpPr/>
              <p:nvPr/>
            </p:nvGrpSpPr>
            <p:grpSpPr>
              <a:xfrm>
                <a:off x="2134546" y="3162892"/>
                <a:ext cx="355057" cy="400110"/>
                <a:chOff x="4408453" y="690356"/>
                <a:chExt cx="591762" cy="666850"/>
              </a:xfrm>
            </p:grpSpPr>
            <p:sp>
              <p:nvSpPr>
                <p:cNvPr id="78" name="TextBox 77"/>
                <p:cNvSpPr txBox="1"/>
                <p:nvPr/>
              </p:nvSpPr>
              <p:spPr>
                <a:xfrm>
                  <a:off x="4408453" y="690356"/>
                  <a:ext cx="591762" cy="66685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000" dirty="0"/>
                    <a:t>e</a:t>
                  </a:r>
                  <a:endParaRPr lang="en-US" sz="3200" baseline="30000" dirty="0"/>
                </a:p>
              </p:txBody>
            </p:sp>
            <p:cxnSp>
              <p:nvCxnSpPr>
                <p:cNvPr id="79" name="Straight Connector 78"/>
                <p:cNvCxnSpPr/>
                <p:nvPr/>
              </p:nvCxnSpPr>
              <p:spPr>
                <a:xfrm>
                  <a:off x="4710708" y="904630"/>
                  <a:ext cx="118872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pic>
            <p:nvPicPr>
              <p:cNvPr id="50" name="Picture 49" descr="PSE_III_Fig2_BatteryConcepts_upper_v2_10-31-14.jpg"/>
              <p:cNvPicPr preferRelativeResize="0"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668358" y="3630199"/>
                <a:ext cx="682233" cy="1021081"/>
              </a:xfrm>
              <a:prstGeom prst="rect">
                <a:avLst/>
              </a:prstGeom>
            </p:spPr>
          </p:pic>
          <p:sp>
            <p:nvSpPr>
              <p:cNvPr id="51" name="Rectangle 50"/>
              <p:cNvSpPr/>
              <p:nvPr/>
            </p:nvSpPr>
            <p:spPr>
              <a:xfrm>
                <a:off x="2150691" y="3630200"/>
                <a:ext cx="678179" cy="1021080"/>
              </a:xfrm>
              <a:prstGeom prst="rect">
                <a:avLst/>
              </a:prstGeom>
              <a:solidFill>
                <a:srgbClr val="FF9586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" name="Oval 51"/>
              <p:cNvSpPr>
                <a:spLocks noChangeAspect="1"/>
              </p:cNvSpPr>
              <p:nvPr/>
            </p:nvSpPr>
            <p:spPr>
              <a:xfrm>
                <a:off x="2160215" y="3652962"/>
                <a:ext cx="149839" cy="149839"/>
              </a:xfrm>
              <a:prstGeom prst="ellipse">
                <a:avLst/>
              </a:prstGeom>
              <a:solidFill>
                <a:srgbClr val="FFFF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3" name="Oval 52"/>
              <p:cNvSpPr>
                <a:spLocks noChangeAspect="1"/>
              </p:cNvSpPr>
              <p:nvPr/>
            </p:nvSpPr>
            <p:spPr>
              <a:xfrm>
                <a:off x="2326188" y="3652962"/>
                <a:ext cx="149839" cy="149839"/>
              </a:xfrm>
              <a:prstGeom prst="ellipse">
                <a:avLst/>
              </a:prstGeom>
              <a:solidFill>
                <a:srgbClr val="FFFF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4" name="Oval 53"/>
              <p:cNvSpPr>
                <a:spLocks noChangeAspect="1"/>
              </p:cNvSpPr>
              <p:nvPr/>
            </p:nvSpPr>
            <p:spPr>
              <a:xfrm>
                <a:off x="2501427" y="3652962"/>
                <a:ext cx="149839" cy="149839"/>
              </a:xfrm>
              <a:prstGeom prst="ellipse">
                <a:avLst/>
              </a:prstGeom>
              <a:solidFill>
                <a:srgbClr val="FFFF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5" name="Oval 54"/>
              <p:cNvSpPr>
                <a:spLocks noChangeAspect="1"/>
              </p:cNvSpPr>
              <p:nvPr/>
            </p:nvSpPr>
            <p:spPr>
              <a:xfrm>
                <a:off x="2670141" y="3652962"/>
                <a:ext cx="149839" cy="149839"/>
              </a:xfrm>
              <a:prstGeom prst="ellipse">
                <a:avLst/>
              </a:prstGeom>
              <a:solidFill>
                <a:srgbClr val="FFFF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6" name="Oval 55"/>
              <p:cNvSpPr>
                <a:spLocks noChangeAspect="1"/>
              </p:cNvSpPr>
              <p:nvPr/>
            </p:nvSpPr>
            <p:spPr>
              <a:xfrm>
                <a:off x="2160215" y="3814887"/>
                <a:ext cx="149839" cy="149839"/>
              </a:xfrm>
              <a:prstGeom prst="ellipse">
                <a:avLst/>
              </a:prstGeom>
              <a:solidFill>
                <a:srgbClr val="FFFF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7" name="Oval 56"/>
              <p:cNvSpPr>
                <a:spLocks noChangeAspect="1"/>
              </p:cNvSpPr>
              <p:nvPr/>
            </p:nvSpPr>
            <p:spPr>
              <a:xfrm>
                <a:off x="2326188" y="3814887"/>
                <a:ext cx="149839" cy="149839"/>
              </a:xfrm>
              <a:prstGeom prst="ellipse">
                <a:avLst/>
              </a:prstGeom>
              <a:solidFill>
                <a:srgbClr val="FFFF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8" name="Oval 57"/>
              <p:cNvSpPr>
                <a:spLocks noChangeAspect="1"/>
              </p:cNvSpPr>
              <p:nvPr/>
            </p:nvSpPr>
            <p:spPr>
              <a:xfrm>
                <a:off x="2501427" y="3814887"/>
                <a:ext cx="149839" cy="149839"/>
              </a:xfrm>
              <a:prstGeom prst="ellipse">
                <a:avLst/>
              </a:prstGeom>
              <a:solidFill>
                <a:srgbClr val="FFFF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9" name="Oval 58"/>
              <p:cNvSpPr>
                <a:spLocks noChangeAspect="1"/>
              </p:cNvSpPr>
              <p:nvPr/>
            </p:nvSpPr>
            <p:spPr>
              <a:xfrm>
                <a:off x="2670141" y="3814887"/>
                <a:ext cx="149839" cy="149839"/>
              </a:xfrm>
              <a:prstGeom prst="ellipse">
                <a:avLst/>
              </a:prstGeom>
              <a:solidFill>
                <a:srgbClr val="FFFF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0" name="Oval 59"/>
              <p:cNvSpPr>
                <a:spLocks noChangeAspect="1"/>
              </p:cNvSpPr>
              <p:nvPr/>
            </p:nvSpPr>
            <p:spPr>
              <a:xfrm>
                <a:off x="2160215" y="3976812"/>
                <a:ext cx="149839" cy="149839"/>
              </a:xfrm>
              <a:prstGeom prst="ellipse">
                <a:avLst/>
              </a:prstGeom>
              <a:solidFill>
                <a:srgbClr val="FFFF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1" name="Oval 60"/>
              <p:cNvSpPr>
                <a:spLocks noChangeAspect="1"/>
              </p:cNvSpPr>
              <p:nvPr/>
            </p:nvSpPr>
            <p:spPr>
              <a:xfrm>
                <a:off x="2326188" y="3976812"/>
                <a:ext cx="149839" cy="149839"/>
              </a:xfrm>
              <a:prstGeom prst="ellipse">
                <a:avLst/>
              </a:prstGeom>
              <a:solidFill>
                <a:srgbClr val="FFFF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2" name="Oval 61"/>
              <p:cNvSpPr>
                <a:spLocks noChangeAspect="1"/>
              </p:cNvSpPr>
              <p:nvPr/>
            </p:nvSpPr>
            <p:spPr>
              <a:xfrm>
                <a:off x="2501427" y="3976812"/>
                <a:ext cx="149839" cy="149839"/>
              </a:xfrm>
              <a:prstGeom prst="ellipse">
                <a:avLst/>
              </a:prstGeom>
              <a:solidFill>
                <a:srgbClr val="FFFF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3" name="Oval 62"/>
              <p:cNvSpPr>
                <a:spLocks noChangeAspect="1"/>
              </p:cNvSpPr>
              <p:nvPr/>
            </p:nvSpPr>
            <p:spPr>
              <a:xfrm>
                <a:off x="2670141" y="3976812"/>
                <a:ext cx="149839" cy="149839"/>
              </a:xfrm>
              <a:prstGeom prst="ellipse">
                <a:avLst/>
              </a:prstGeom>
              <a:solidFill>
                <a:srgbClr val="FFFF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4" name="Oval 63"/>
              <p:cNvSpPr>
                <a:spLocks noChangeAspect="1"/>
              </p:cNvSpPr>
              <p:nvPr/>
            </p:nvSpPr>
            <p:spPr>
              <a:xfrm>
                <a:off x="2160215" y="4138737"/>
                <a:ext cx="149839" cy="149839"/>
              </a:xfrm>
              <a:prstGeom prst="ellipse">
                <a:avLst/>
              </a:prstGeom>
              <a:solidFill>
                <a:srgbClr val="FFFF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5" name="Oval 64"/>
              <p:cNvSpPr>
                <a:spLocks noChangeAspect="1"/>
              </p:cNvSpPr>
              <p:nvPr/>
            </p:nvSpPr>
            <p:spPr>
              <a:xfrm>
                <a:off x="2326188" y="4138737"/>
                <a:ext cx="149839" cy="149839"/>
              </a:xfrm>
              <a:prstGeom prst="ellipse">
                <a:avLst/>
              </a:prstGeom>
              <a:solidFill>
                <a:srgbClr val="FFFF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6" name="Oval 65"/>
              <p:cNvSpPr>
                <a:spLocks noChangeAspect="1"/>
              </p:cNvSpPr>
              <p:nvPr/>
            </p:nvSpPr>
            <p:spPr>
              <a:xfrm>
                <a:off x="2501427" y="4138737"/>
                <a:ext cx="149839" cy="149839"/>
              </a:xfrm>
              <a:prstGeom prst="ellipse">
                <a:avLst/>
              </a:prstGeom>
              <a:solidFill>
                <a:srgbClr val="FFFF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7" name="Oval 66"/>
              <p:cNvSpPr>
                <a:spLocks noChangeAspect="1"/>
              </p:cNvSpPr>
              <p:nvPr/>
            </p:nvSpPr>
            <p:spPr>
              <a:xfrm>
                <a:off x="2670141" y="4138737"/>
                <a:ext cx="149839" cy="149839"/>
              </a:xfrm>
              <a:prstGeom prst="ellipse">
                <a:avLst/>
              </a:prstGeom>
              <a:solidFill>
                <a:srgbClr val="FFFF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8" name="Oval 67"/>
              <p:cNvSpPr>
                <a:spLocks noChangeAspect="1"/>
              </p:cNvSpPr>
              <p:nvPr/>
            </p:nvSpPr>
            <p:spPr>
              <a:xfrm>
                <a:off x="2160215" y="4300662"/>
                <a:ext cx="149839" cy="149839"/>
              </a:xfrm>
              <a:prstGeom prst="ellipse">
                <a:avLst/>
              </a:prstGeom>
              <a:solidFill>
                <a:srgbClr val="FFFF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9" name="Oval 68"/>
              <p:cNvSpPr>
                <a:spLocks noChangeAspect="1"/>
              </p:cNvSpPr>
              <p:nvPr/>
            </p:nvSpPr>
            <p:spPr>
              <a:xfrm>
                <a:off x="2326188" y="4300662"/>
                <a:ext cx="149839" cy="149839"/>
              </a:xfrm>
              <a:prstGeom prst="ellipse">
                <a:avLst/>
              </a:prstGeom>
              <a:solidFill>
                <a:srgbClr val="FFFF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0" name="Oval 69"/>
              <p:cNvSpPr>
                <a:spLocks noChangeAspect="1"/>
              </p:cNvSpPr>
              <p:nvPr/>
            </p:nvSpPr>
            <p:spPr>
              <a:xfrm>
                <a:off x="2501427" y="4300662"/>
                <a:ext cx="149839" cy="149839"/>
              </a:xfrm>
              <a:prstGeom prst="ellipse">
                <a:avLst/>
              </a:prstGeom>
              <a:solidFill>
                <a:srgbClr val="FFFF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1" name="Oval 70"/>
              <p:cNvSpPr>
                <a:spLocks noChangeAspect="1"/>
              </p:cNvSpPr>
              <p:nvPr/>
            </p:nvSpPr>
            <p:spPr>
              <a:xfrm>
                <a:off x="2670141" y="4300662"/>
                <a:ext cx="149839" cy="149839"/>
              </a:xfrm>
              <a:prstGeom prst="ellipse">
                <a:avLst/>
              </a:prstGeom>
              <a:solidFill>
                <a:srgbClr val="FFFF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2" name="Oval 71"/>
              <p:cNvSpPr>
                <a:spLocks noChangeAspect="1"/>
              </p:cNvSpPr>
              <p:nvPr/>
            </p:nvSpPr>
            <p:spPr>
              <a:xfrm>
                <a:off x="2160215" y="4475287"/>
                <a:ext cx="149839" cy="149839"/>
              </a:xfrm>
              <a:prstGeom prst="ellipse">
                <a:avLst/>
              </a:prstGeom>
              <a:solidFill>
                <a:srgbClr val="FFFF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3" name="Oval 72"/>
              <p:cNvSpPr>
                <a:spLocks noChangeAspect="1"/>
              </p:cNvSpPr>
              <p:nvPr/>
            </p:nvSpPr>
            <p:spPr>
              <a:xfrm>
                <a:off x="2326188" y="4475287"/>
                <a:ext cx="149839" cy="149839"/>
              </a:xfrm>
              <a:prstGeom prst="ellipse">
                <a:avLst/>
              </a:prstGeom>
              <a:solidFill>
                <a:srgbClr val="FFFF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4" name="Oval 73"/>
              <p:cNvSpPr>
                <a:spLocks noChangeAspect="1"/>
              </p:cNvSpPr>
              <p:nvPr/>
            </p:nvSpPr>
            <p:spPr>
              <a:xfrm>
                <a:off x="2501427" y="4475287"/>
                <a:ext cx="149839" cy="149839"/>
              </a:xfrm>
              <a:prstGeom prst="ellipse">
                <a:avLst/>
              </a:prstGeom>
              <a:solidFill>
                <a:srgbClr val="FFFF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5" name="Oval 74"/>
              <p:cNvSpPr>
                <a:spLocks noChangeAspect="1"/>
              </p:cNvSpPr>
              <p:nvPr/>
            </p:nvSpPr>
            <p:spPr>
              <a:xfrm>
                <a:off x="2670141" y="4475287"/>
                <a:ext cx="149839" cy="149839"/>
              </a:xfrm>
              <a:prstGeom prst="ellipse">
                <a:avLst/>
              </a:prstGeom>
              <a:solidFill>
                <a:srgbClr val="FFFF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Oval 75"/>
              <p:cNvSpPr/>
              <p:nvPr/>
            </p:nvSpPr>
            <p:spPr>
              <a:xfrm>
                <a:off x="1455956" y="3920357"/>
                <a:ext cx="201930" cy="201930"/>
              </a:xfrm>
              <a:prstGeom prst="ellipse">
                <a:avLst/>
              </a:prstGeom>
              <a:solidFill>
                <a:srgbClr val="00008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TextBox 76"/>
              <p:cNvSpPr txBox="1"/>
              <p:nvPr/>
            </p:nvSpPr>
            <p:spPr>
              <a:xfrm>
                <a:off x="1405593" y="3882680"/>
                <a:ext cx="333575" cy="2367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>
                    <a:solidFill>
                      <a:schemeClr val="bg1"/>
                    </a:solidFill>
                  </a:rPr>
                  <a:t>Li</a:t>
                </a:r>
                <a:r>
                  <a:rPr lang="en-US" baseline="30000" dirty="0">
                    <a:solidFill>
                      <a:schemeClr val="bg1"/>
                    </a:solidFill>
                  </a:rPr>
                  <a:t>+</a:t>
                </a:r>
                <a:endParaRPr lang="en-US" sz="1400" baseline="30000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84" name="TextBox 83"/>
            <p:cNvSpPr txBox="1"/>
            <p:nvPr/>
          </p:nvSpPr>
          <p:spPr>
            <a:xfrm>
              <a:off x="5527878" y="1036180"/>
              <a:ext cx="744096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solidFill>
                    <a:srgbClr val="000000"/>
                  </a:solidFill>
                </a:rPr>
                <a:t>Li metal anode</a:t>
              </a:r>
            </a:p>
          </p:txBody>
        </p:sp>
        <p:sp>
          <p:nvSpPr>
            <p:cNvPr id="85" name="TextBox 84"/>
            <p:cNvSpPr txBox="1"/>
            <p:nvPr/>
          </p:nvSpPr>
          <p:spPr>
            <a:xfrm>
              <a:off x="7440421" y="1121330"/>
              <a:ext cx="82798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solidFill>
                    <a:srgbClr val="000080"/>
                  </a:solidFill>
                </a:rPr>
                <a:t>Sulfur</a:t>
              </a:r>
            </a:p>
            <a:p>
              <a:pPr algn="ctr"/>
              <a:r>
                <a:rPr lang="en-US" sz="1400" dirty="0">
                  <a:solidFill>
                    <a:srgbClr val="000080"/>
                  </a:solidFill>
                </a:rPr>
                <a:t>cathode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36875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46" b="100000" l="0" r="99667">
                        <a14:foregroundMark x1="2333" y1="31695" x2="24000" y2="49631"/>
                        <a14:foregroundMark x1="1000" y1="66093" x2="23333" y2="49140"/>
                        <a14:foregroundMark x1="85000" y1="31695" x2="99667" y2="48894"/>
                        <a14:foregroundMark x1="83667" y1="70025" x2="99667" y2="52334"/>
                        <a14:foregroundMark x1="17000" y1="3440" x2="55333" y2="246"/>
                        <a14:foregroundMark x1="1333" y1="18673" x2="31667" y2="24816"/>
                        <a14:foregroundMark x1="3333" y1="74201" x2="20000" y2="85258"/>
                        <a14:foregroundMark x1="19333" y1="84029" x2="37333" y2="70762"/>
                        <a14:foregroundMark x1="63000" y1="93612" x2="63000" y2="93612"/>
                        <a14:foregroundMark x1="52000" y1="95086" x2="84333" y2="7076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22191" y="1210426"/>
            <a:ext cx="5825282" cy="4857727"/>
          </a:xfrm>
          <a:prstGeom prst="rect">
            <a:avLst/>
          </a:prstGeom>
        </p:spPr>
      </p:pic>
      <p:sp>
        <p:nvSpPr>
          <p:cNvPr id="11" name="Oval 10"/>
          <p:cNvSpPr/>
          <p:nvPr/>
        </p:nvSpPr>
        <p:spPr>
          <a:xfrm>
            <a:off x="2478293" y="5113357"/>
            <a:ext cx="2238107" cy="104184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7147473" y="2821108"/>
            <a:ext cx="1996527" cy="1577473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prstClr val="white"/>
                </a:solidFill>
                <a:latin typeface="Calibri"/>
              </a:rPr>
              <a:t>Proof-of-concept Prototypes 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37406" y="3681081"/>
            <a:ext cx="1582735" cy="369332"/>
          </a:xfrm>
          <a:prstGeom prst="rect">
            <a:avLst/>
          </a:prstGeom>
          <a:solidFill>
            <a:srgbClr val="000080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white"/>
                </a:solidFill>
                <a:latin typeface="Calibri"/>
              </a:rPr>
              <a:t>Transportation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442089" y="3132478"/>
            <a:ext cx="585016" cy="369332"/>
          </a:xfrm>
          <a:prstGeom prst="rect">
            <a:avLst/>
          </a:prstGeom>
          <a:solidFill>
            <a:srgbClr val="000080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white"/>
                </a:solidFill>
                <a:latin typeface="Calibri"/>
              </a:rPr>
              <a:t>Grid</a:t>
            </a:r>
          </a:p>
        </p:txBody>
      </p:sp>
      <p:pic>
        <p:nvPicPr>
          <p:cNvPr id="54" name="Picture 53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186" b="100000" l="0" r="100000">
                        <a14:foregroundMark x1="74793" y1="2372" x2="74793" y2="2372"/>
                        <a14:foregroundMark x1="80165" y1="2767" x2="96694" y2="26482"/>
                        <a14:foregroundMark x1="22314" y1="1186" x2="0" y2="1264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687631">
            <a:off x="5174609" y="4429181"/>
            <a:ext cx="903439" cy="944504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186" b="100000" l="0" r="100000">
                        <a14:foregroundMark x1="74793" y1="2372" x2="74793" y2="2372"/>
                        <a14:foregroundMark x1="80165" y1="2767" x2="96694" y2="26482"/>
                        <a14:foregroundMark x1="22314" y1="1186" x2="0" y2="1264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687631">
            <a:off x="5196535" y="1866900"/>
            <a:ext cx="1020447" cy="1066831"/>
          </a:xfrm>
          <a:prstGeom prst="rect">
            <a:avLst/>
          </a:prstGeom>
        </p:spPr>
      </p:pic>
      <p:grpSp>
        <p:nvGrpSpPr>
          <p:cNvPr id="29" name="Group 28"/>
          <p:cNvGrpSpPr/>
          <p:nvPr/>
        </p:nvGrpSpPr>
        <p:grpSpPr>
          <a:xfrm>
            <a:off x="2585536" y="1037160"/>
            <a:ext cx="1884128" cy="1041840"/>
            <a:chOff x="2555654" y="1037160"/>
            <a:chExt cx="1884128" cy="1041840"/>
          </a:xfrm>
        </p:grpSpPr>
        <p:sp>
          <p:nvSpPr>
            <p:cNvPr id="24" name="Oval 23"/>
            <p:cNvSpPr/>
            <p:nvPr/>
          </p:nvSpPr>
          <p:spPr>
            <a:xfrm>
              <a:off x="2600477" y="1037160"/>
              <a:ext cx="1741693" cy="1041840"/>
            </a:xfrm>
            <a:prstGeom prst="ellipse">
              <a:avLst/>
            </a:prstGeom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dirty="0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2555654" y="1186371"/>
              <a:ext cx="188412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rgbClr val="000080"/>
                  </a:solidFill>
                  <a:latin typeface="Calibri"/>
                </a:rPr>
                <a:t>Organic </a:t>
              </a:r>
            </a:p>
            <a:p>
              <a:pPr algn="ctr"/>
              <a:r>
                <a:rPr lang="en-US" b="1" dirty="0">
                  <a:solidFill>
                    <a:srgbClr val="000080"/>
                  </a:solidFill>
                  <a:latin typeface="Calibri"/>
                </a:rPr>
                <a:t>Redox Flow</a:t>
              </a:r>
            </a:p>
          </p:txBody>
        </p:sp>
      </p:grpSp>
      <p:grpSp>
        <p:nvGrpSpPr>
          <p:cNvPr id="66" name="Group 65"/>
          <p:cNvGrpSpPr/>
          <p:nvPr/>
        </p:nvGrpSpPr>
        <p:grpSpPr>
          <a:xfrm>
            <a:off x="20689" y="1046742"/>
            <a:ext cx="1460403" cy="629257"/>
            <a:chOff x="59136" y="1140986"/>
            <a:chExt cx="1460403" cy="629257"/>
          </a:xfrm>
        </p:grpSpPr>
        <p:sp>
          <p:nvSpPr>
            <p:cNvPr id="33" name="Oval 32"/>
            <p:cNvSpPr/>
            <p:nvPr/>
          </p:nvSpPr>
          <p:spPr>
            <a:xfrm>
              <a:off x="109419" y="1140986"/>
              <a:ext cx="1322191" cy="551952"/>
            </a:xfrm>
            <a:prstGeom prst="ellipse">
              <a:avLst/>
            </a:prstGeom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59136" y="1185467"/>
              <a:ext cx="1460403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solidFill>
                    <a:srgbClr val="FFFFFF"/>
                  </a:solidFill>
                  <a:latin typeface="Calibri"/>
                </a:rPr>
                <a:t>TE modeling</a:t>
              </a:r>
            </a:p>
            <a:p>
              <a:endParaRPr lang="en-US" sz="1600" dirty="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65" name="Group 64"/>
          <p:cNvGrpSpPr/>
          <p:nvPr/>
        </p:nvGrpSpPr>
        <p:grpSpPr>
          <a:xfrm>
            <a:off x="22705" y="1657191"/>
            <a:ext cx="1322191" cy="551952"/>
            <a:chOff x="136561" y="359943"/>
            <a:chExt cx="1322191" cy="551952"/>
          </a:xfrm>
        </p:grpSpPr>
        <p:sp>
          <p:nvSpPr>
            <p:cNvPr id="58" name="Oval 57"/>
            <p:cNvSpPr/>
            <p:nvPr/>
          </p:nvSpPr>
          <p:spPr>
            <a:xfrm>
              <a:off x="136561" y="359943"/>
              <a:ext cx="1322191" cy="551952"/>
            </a:xfrm>
            <a:prstGeom prst="ellipse">
              <a:avLst/>
            </a:prstGeom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213278" y="429824"/>
              <a:ext cx="110891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solidFill>
                    <a:srgbClr val="FFFFFF"/>
                  </a:solidFill>
                  <a:latin typeface="Calibri"/>
                </a:rPr>
                <a:t>Genome</a:t>
              </a:r>
            </a:p>
          </p:txBody>
        </p:sp>
      </p:grpSp>
      <p:grpSp>
        <p:nvGrpSpPr>
          <p:cNvPr id="49" name="Group 48"/>
          <p:cNvGrpSpPr/>
          <p:nvPr/>
        </p:nvGrpSpPr>
        <p:grpSpPr>
          <a:xfrm>
            <a:off x="3736" y="5289067"/>
            <a:ext cx="1322191" cy="551952"/>
            <a:chOff x="0" y="4858986"/>
            <a:chExt cx="1322191" cy="551952"/>
          </a:xfrm>
        </p:grpSpPr>
        <p:sp>
          <p:nvSpPr>
            <p:cNvPr id="60" name="Oval 59"/>
            <p:cNvSpPr/>
            <p:nvPr/>
          </p:nvSpPr>
          <p:spPr>
            <a:xfrm>
              <a:off x="0" y="4858986"/>
              <a:ext cx="1322191" cy="551952"/>
            </a:xfrm>
            <a:prstGeom prst="ellipse">
              <a:avLst/>
            </a:prstGeom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61" name="TextBox 60"/>
            <p:cNvSpPr txBox="1"/>
            <p:nvPr/>
          </p:nvSpPr>
          <p:spPr>
            <a:xfrm>
              <a:off x="76717" y="4928867"/>
              <a:ext cx="110891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solidFill>
                    <a:srgbClr val="FFFFFF"/>
                  </a:solidFill>
                  <a:latin typeface="Calibri"/>
                </a:rPr>
                <a:t>Synthesis</a:t>
              </a:r>
            </a:p>
          </p:txBody>
        </p:sp>
      </p:grpSp>
      <p:grpSp>
        <p:nvGrpSpPr>
          <p:cNvPr id="64" name="Group 63"/>
          <p:cNvGrpSpPr/>
          <p:nvPr/>
        </p:nvGrpSpPr>
        <p:grpSpPr>
          <a:xfrm>
            <a:off x="3736" y="5885735"/>
            <a:ext cx="1322191" cy="551952"/>
            <a:chOff x="59136" y="5648733"/>
            <a:chExt cx="1322191" cy="551952"/>
          </a:xfrm>
        </p:grpSpPr>
        <p:sp>
          <p:nvSpPr>
            <p:cNvPr id="62" name="Oval 61"/>
            <p:cNvSpPr/>
            <p:nvPr/>
          </p:nvSpPr>
          <p:spPr>
            <a:xfrm>
              <a:off x="59136" y="5648733"/>
              <a:ext cx="1322191" cy="551952"/>
            </a:xfrm>
            <a:prstGeom prst="ellipse">
              <a:avLst/>
            </a:prstGeom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63" name="TextBox 62"/>
            <p:cNvSpPr txBox="1"/>
            <p:nvPr/>
          </p:nvSpPr>
          <p:spPr>
            <a:xfrm>
              <a:off x="135853" y="5718614"/>
              <a:ext cx="110891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solidFill>
                    <a:srgbClr val="FFFFFF"/>
                  </a:solidFill>
                  <a:latin typeface="Calibri"/>
                </a:rPr>
                <a:t>EDL</a:t>
              </a:r>
            </a:p>
          </p:txBody>
        </p:sp>
      </p:grpSp>
      <p:grpSp>
        <p:nvGrpSpPr>
          <p:cNvPr id="82" name="Group 81"/>
          <p:cNvGrpSpPr/>
          <p:nvPr/>
        </p:nvGrpSpPr>
        <p:grpSpPr>
          <a:xfrm>
            <a:off x="4061080" y="3152798"/>
            <a:ext cx="1699640" cy="924449"/>
            <a:chOff x="3715640" y="2857787"/>
            <a:chExt cx="1699640" cy="924449"/>
          </a:xfrm>
        </p:grpSpPr>
        <p:sp>
          <p:nvSpPr>
            <p:cNvPr id="13" name="Oval 12"/>
            <p:cNvSpPr/>
            <p:nvPr/>
          </p:nvSpPr>
          <p:spPr>
            <a:xfrm>
              <a:off x="3738892" y="2857787"/>
              <a:ext cx="1603592" cy="924449"/>
            </a:xfrm>
            <a:prstGeom prst="ellipse">
              <a:avLst/>
            </a:prstGeom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81" name="TextBox 80"/>
            <p:cNvSpPr txBox="1"/>
            <p:nvPr/>
          </p:nvSpPr>
          <p:spPr>
            <a:xfrm>
              <a:off x="3715640" y="2866335"/>
              <a:ext cx="169964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solidFill>
                    <a:prstClr val="white"/>
                  </a:solidFill>
                  <a:latin typeface="Calibri"/>
                </a:rPr>
                <a:t>Materials</a:t>
              </a:r>
            </a:p>
            <a:p>
              <a:pPr algn="ctr"/>
              <a:r>
                <a:rPr lang="en-US" sz="1600" dirty="0">
                  <a:solidFill>
                    <a:prstClr val="white"/>
                  </a:solidFill>
                  <a:latin typeface="Calibri"/>
                </a:rPr>
                <a:t>Components</a:t>
              </a:r>
            </a:p>
            <a:p>
              <a:pPr algn="ctr"/>
              <a:r>
                <a:rPr lang="en-US" sz="1600" dirty="0">
                  <a:solidFill>
                    <a:prstClr val="white"/>
                  </a:solidFill>
                  <a:latin typeface="Calibri"/>
                </a:rPr>
                <a:t>Integration</a:t>
              </a:r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1055730" y="4148913"/>
            <a:ext cx="3462929" cy="1812057"/>
            <a:chOff x="1055730" y="4148913"/>
            <a:chExt cx="3462929" cy="1812057"/>
          </a:xfrm>
        </p:grpSpPr>
        <p:sp>
          <p:nvSpPr>
            <p:cNvPr id="73" name="Oval 72"/>
            <p:cNvSpPr/>
            <p:nvPr/>
          </p:nvSpPr>
          <p:spPr>
            <a:xfrm>
              <a:off x="1055730" y="4148913"/>
              <a:ext cx="1696255" cy="1041840"/>
            </a:xfrm>
            <a:prstGeom prst="ellipse">
              <a:avLst/>
            </a:prstGeom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b="1" dirty="0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2683732" y="5314639"/>
              <a:ext cx="183492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rgbClr val="000080"/>
                  </a:solidFill>
                  <a:latin typeface="Calibri"/>
                </a:rPr>
                <a:t>Li-Sulfur Stationary</a:t>
              </a:r>
            </a:p>
          </p:txBody>
        </p:sp>
      </p:grpSp>
      <p:sp>
        <p:nvSpPr>
          <p:cNvPr id="70" name="Oval 69"/>
          <p:cNvSpPr/>
          <p:nvPr/>
        </p:nvSpPr>
        <p:spPr>
          <a:xfrm>
            <a:off x="1244768" y="5519824"/>
            <a:ext cx="1233525" cy="582123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Calibri"/>
              </a:rPr>
              <a:t>Li-O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909190" y="2020676"/>
            <a:ext cx="1838042" cy="1041840"/>
            <a:chOff x="909190" y="2020676"/>
            <a:chExt cx="1838042" cy="1041840"/>
          </a:xfrm>
        </p:grpSpPr>
        <p:sp>
          <p:nvSpPr>
            <p:cNvPr id="67" name="Oval 66"/>
            <p:cNvSpPr/>
            <p:nvPr/>
          </p:nvSpPr>
          <p:spPr>
            <a:xfrm>
              <a:off x="909190" y="2020676"/>
              <a:ext cx="1838042" cy="1041840"/>
            </a:xfrm>
            <a:prstGeom prst="ellipse">
              <a:avLst/>
            </a:prstGeom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1215011" y="2343132"/>
              <a:ext cx="130152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rgbClr val="000000"/>
                  </a:solidFill>
                  <a:latin typeface="Calibri"/>
                </a:rPr>
                <a:t>Li-S Flow</a:t>
              </a:r>
            </a:p>
          </p:txBody>
        </p:sp>
      </p:grpSp>
      <p:sp>
        <p:nvSpPr>
          <p:cNvPr id="72" name="Title 1"/>
          <p:cNvSpPr>
            <a:spLocks noGrp="1"/>
          </p:cNvSpPr>
          <p:nvPr>
            <p:ph type="title"/>
          </p:nvPr>
        </p:nvSpPr>
        <p:spPr>
          <a:xfrm>
            <a:off x="83467" y="259697"/>
            <a:ext cx="8229600" cy="957532"/>
          </a:xfrm>
        </p:spPr>
        <p:txBody>
          <a:bodyPr>
            <a:normAutofit/>
          </a:bodyPr>
          <a:lstStyle/>
          <a:p>
            <a:r>
              <a:rPr lang="en-US" sz="3600" dirty="0"/>
              <a:t>Four Prototype Targets</a:t>
            </a:r>
          </a:p>
        </p:txBody>
      </p:sp>
      <p:grpSp>
        <p:nvGrpSpPr>
          <p:cNvPr id="86" name="Group 85"/>
          <p:cNvGrpSpPr/>
          <p:nvPr/>
        </p:nvGrpSpPr>
        <p:grpSpPr>
          <a:xfrm>
            <a:off x="889651" y="2026481"/>
            <a:ext cx="1838042" cy="1041840"/>
            <a:chOff x="909190" y="2020676"/>
            <a:chExt cx="1838042" cy="1041840"/>
          </a:xfrm>
        </p:grpSpPr>
        <p:sp>
          <p:nvSpPr>
            <p:cNvPr id="87" name="Oval 86"/>
            <p:cNvSpPr/>
            <p:nvPr/>
          </p:nvSpPr>
          <p:spPr>
            <a:xfrm>
              <a:off x="909190" y="2020676"/>
              <a:ext cx="1838042" cy="1041840"/>
            </a:xfrm>
            <a:prstGeom prst="ellipse">
              <a:avLst/>
            </a:prstGeom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88" name="TextBox 87"/>
            <p:cNvSpPr txBox="1"/>
            <p:nvPr/>
          </p:nvSpPr>
          <p:spPr>
            <a:xfrm>
              <a:off x="1037211" y="2073445"/>
              <a:ext cx="1532221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rgbClr val="000000"/>
                  </a:solidFill>
                  <a:latin typeface="Calibri"/>
                </a:rPr>
                <a:t> Air-Breathing </a:t>
              </a:r>
              <a:r>
                <a:rPr lang="en-US" dirty="0">
                  <a:solidFill>
                    <a:srgbClr val="000000"/>
                  </a:solidFill>
                </a:rPr>
                <a:t>Aqueous Sulfur</a:t>
              </a:r>
              <a:endParaRPr lang="en-US" dirty="0">
                <a:solidFill>
                  <a:srgbClr val="000000"/>
                </a:solidFill>
                <a:latin typeface="Calibri"/>
              </a:endParaRPr>
            </a:p>
          </p:txBody>
        </p:sp>
      </p:grpSp>
      <p:cxnSp>
        <p:nvCxnSpPr>
          <p:cNvPr id="36" name="Straight Connector 35"/>
          <p:cNvCxnSpPr/>
          <p:nvPr/>
        </p:nvCxnSpPr>
        <p:spPr>
          <a:xfrm>
            <a:off x="99422" y="3636258"/>
            <a:ext cx="3845049" cy="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6" name="Striped Right Arrow 45"/>
          <p:cNvSpPr/>
          <p:nvPr/>
        </p:nvSpPr>
        <p:spPr>
          <a:xfrm>
            <a:off x="4970811" y="1138760"/>
            <a:ext cx="3385333" cy="795542"/>
          </a:xfrm>
          <a:prstGeom prst="stripedRightArrow">
            <a:avLst>
              <a:gd name="adj1" fmla="val 41532"/>
              <a:gd name="adj2" fmla="val 79639"/>
            </a:avLst>
          </a:prstGeom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5205975" y="1409387"/>
            <a:ext cx="2321770" cy="246221"/>
          </a:xfrm>
          <a:prstGeom prst="rect">
            <a:avLst/>
          </a:prstGeom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 lIns="91440" tIns="0" bIns="0" rtlCol="0">
            <a:spAutoFit/>
          </a:bodyPr>
          <a:lstStyle/>
          <a:p>
            <a:r>
              <a:rPr lang="en-US" sz="1600" dirty="0">
                <a:solidFill>
                  <a:prstClr val="white"/>
                </a:solidFill>
              </a:rPr>
              <a:t>Science-Driven Outcomes 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949283" y="4315424"/>
            <a:ext cx="1884128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00000"/>
                </a:solidFill>
                <a:latin typeface="Calibri"/>
              </a:rPr>
              <a:t>Multivalent</a:t>
            </a:r>
          </a:p>
          <a:p>
            <a:pPr algn="ctr"/>
            <a:r>
              <a:rPr lang="en-US" sz="1600" dirty="0">
                <a:solidFill>
                  <a:srgbClr val="000000"/>
                </a:solidFill>
                <a:latin typeface="Calibri"/>
              </a:rPr>
              <a:t>Mg++, . . . </a:t>
            </a:r>
          </a:p>
        </p:txBody>
      </p:sp>
      <p:sp>
        <p:nvSpPr>
          <p:cNvPr id="51" name="Striped Right Arrow 50"/>
          <p:cNvSpPr/>
          <p:nvPr/>
        </p:nvSpPr>
        <p:spPr>
          <a:xfrm>
            <a:off x="4967222" y="5267569"/>
            <a:ext cx="3385333" cy="795542"/>
          </a:xfrm>
          <a:prstGeom prst="stripedRightArrow">
            <a:avLst>
              <a:gd name="adj1" fmla="val 41532"/>
              <a:gd name="adj2" fmla="val 79639"/>
            </a:avLst>
          </a:prstGeom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5202386" y="5538196"/>
            <a:ext cx="2321770" cy="246221"/>
          </a:xfrm>
          <a:prstGeom prst="rect">
            <a:avLst/>
          </a:prstGeom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 lIns="91440" tIns="0" bIns="0" rtlCol="0">
            <a:spAutoFit/>
          </a:bodyPr>
          <a:lstStyle/>
          <a:p>
            <a:r>
              <a:rPr lang="en-US" sz="1600" dirty="0">
                <a:solidFill>
                  <a:prstClr val="white"/>
                </a:solidFill>
              </a:rPr>
              <a:t>Science-Driven Outcomes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913795" y="6096804"/>
            <a:ext cx="41911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rgbClr val="000080"/>
                </a:solidFill>
              </a:rPr>
              <a:t>Final Prototype Targets Selected  Jan 2016</a:t>
            </a:r>
          </a:p>
        </p:txBody>
      </p:sp>
    </p:spTree>
    <p:extLst>
      <p:ext uri="{BB962C8B-B14F-4D97-AF65-F5344CB8AC3E}">
        <p14:creationId xmlns:p14="http://schemas.microsoft.com/office/powerpoint/2010/main" val="22019608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66700" y="162867"/>
            <a:ext cx="78613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0080"/>
                </a:solidFill>
              </a:rPr>
              <a:t>Multivalent Intercalation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69900" y="4216400"/>
            <a:ext cx="81661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0080"/>
                </a:solidFill>
                <a:latin typeface="Century Gothic"/>
                <a:cs typeface="Century Gothic"/>
              </a:rPr>
              <a:t>One working example: Mg++ in </a:t>
            </a:r>
            <a:r>
              <a:rPr lang="en-US" dirty="0" err="1">
                <a:solidFill>
                  <a:srgbClr val="000080"/>
                </a:solidFill>
                <a:latin typeface="Century Gothic"/>
                <a:cs typeface="Century Gothic"/>
              </a:rPr>
              <a:t>Chevrel</a:t>
            </a:r>
            <a:r>
              <a:rPr lang="en-US" dirty="0">
                <a:solidFill>
                  <a:srgbClr val="000080"/>
                </a:solidFill>
                <a:latin typeface="Century Gothic"/>
                <a:cs typeface="Century Gothic"/>
              </a:rPr>
              <a:t> phase Mo</a:t>
            </a:r>
            <a:r>
              <a:rPr lang="en-US" baseline="-25000" dirty="0">
                <a:solidFill>
                  <a:srgbClr val="000080"/>
                </a:solidFill>
                <a:latin typeface="Century Gothic"/>
                <a:cs typeface="Century Gothic"/>
              </a:rPr>
              <a:t>6</a:t>
            </a:r>
            <a:r>
              <a:rPr lang="en-US" dirty="0">
                <a:solidFill>
                  <a:srgbClr val="000080"/>
                </a:solidFill>
                <a:latin typeface="Century Gothic"/>
                <a:cs typeface="Century Gothic"/>
              </a:rPr>
              <a:t>S</a:t>
            </a:r>
            <a:r>
              <a:rPr lang="en-US" baseline="-25000" dirty="0">
                <a:solidFill>
                  <a:srgbClr val="000080"/>
                </a:solidFill>
                <a:latin typeface="Century Gothic"/>
                <a:cs typeface="Century Gothic"/>
              </a:rPr>
              <a:t>8</a:t>
            </a:r>
            <a:r>
              <a:rPr lang="en-US" dirty="0">
                <a:solidFill>
                  <a:srgbClr val="000080"/>
                </a:solidFill>
                <a:latin typeface="Century Gothic"/>
                <a:cs typeface="Century Gothic"/>
              </a:rPr>
              <a:t>, </a:t>
            </a:r>
          </a:p>
          <a:p>
            <a:r>
              <a:rPr lang="en-US" sz="1400" i="1" dirty="0" err="1">
                <a:solidFill>
                  <a:srgbClr val="000080"/>
                </a:solidFill>
                <a:latin typeface="Century Gothic"/>
                <a:cs typeface="Century Gothic"/>
              </a:rPr>
              <a:t>Aurbach</a:t>
            </a:r>
            <a:r>
              <a:rPr lang="en-US" sz="1400" i="1" dirty="0">
                <a:solidFill>
                  <a:srgbClr val="000080"/>
                </a:solidFill>
                <a:latin typeface="Century Gothic"/>
                <a:cs typeface="Century Gothic"/>
              </a:rPr>
              <a:t> et al (2000), Levi et al (2006)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266700" y="799884"/>
            <a:ext cx="601703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i="1" dirty="0">
                <a:solidFill>
                  <a:srgbClr val="000080"/>
                </a:solidFill>
                <a:latin typeface="Century Gothic"/>
                <a:cs typeface="Century Gothic"/>
              </a:rPr>
              <a:t>Concept</a:t>
            </a:r>
          </a:p>
          <a:p>
            <a:pPr>
              <a:spcAft>
                <a:spcPts val="600"/>
              </a:spcAft>
            </a:pPr>
            <a:r>
              <a:rPr lang="en-US" dirty="0">
                <a:solidFill>
                  <a:srgbClr val="000080"/>
                </a:solidFill>
                <a:latin typeface="Century Gothic"/>
                <a:cs typeface="Century Gothic"/>
              </a:rPr>
              <a:t>Replace Li+ with Mg++, </a:t>
            </a:r>
            <a:r>
              <a:rPr lang="en-US" dirty="0" err="1">
                <a:solidFill>
                  <a:srgbClr val="000080"/>
                </a:solidFill>
                <a:latin typeface="Century Gothic"/>
                <a:cs typeface="Century Gothic"/>
              </a:rPr>
              <a:t>Ca</a:t>
            </a:r>
            <a:r>
              <a:rPr lang="en-US" dirty="0">
                <a:solidFill>
                  <a:srgbClr val="000080"/>
                </a:solidFill>
                <a:latin typeface="Century Gothic"/>
                <a:cs typeface="Century Gothic"/>
              </a:rPr>
              <a:t>++, Zn++</a:t>
            </a:r>
          </a:p>
          <a:p>
            <a:pPr>
              <a:spcAft>
                <a:spcPts val="600"/>
              </a:spcAft>
            </a:pPr>
            <a:r>
              <a:rPr lang="en-US" dirty="0">
                <a:solidFill>
                  <a:srgbClr val="000080"/>
                </a:solidFill>
                <a:latin typeface="Century Gothic"/>
                <a:cs typeface="Century Gothic"/>
              </a:rPr>
              <a:t>Advantage: double the energy per ion transfer</a:t>
            </a:r>
          </a:p>
        </p:txBody>
      </p:sp>
      <p:grpSp>
        <p:nvGrpSpPr>
          <p:cNvPr id="65" name="Group 64"/>
          <p:cNvGrpSpPr>
            <a:grpSpLocks noChangeAspect="1"/>
          </p:cNvGrpSpPr>
          <p:nvPr/>
        </p:nvGrpSpPr>
        <p:grpSpPr>
          <a:xfrm>
            <a:off x="5955273" y="147916"/>
            <a:ext cx="3046218" cy="2454050"/>
            <a:chOff x="6437881" y="376520"/>
            <a:chExt cx="2538514" cy="2045042"/>
          </a:xfrm>
        </p:grpSpPr>
        <p:sp>
          <p:nvSpPr>
            <p:cNvPr id="9" name="Rectangle 8"/>
            <p:cNvSpPr/>
            <p:nvPr/>
          </p:nvSpPr>
          <p:spPr>
            <a:xfrm>
              <a:off x="6610610" y="865232"/>
              <a:ext cx="2094254" cy="60960"/>
            </a:xfrm>
            <a:prstGeom prst="rect">
              <a:avLst/>
            </a:prstGeom>
            <a:solidFill>
              <a:srgbClr val="B3B3B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6625850" y="1898756"/>
              <a:ext cx="2094254" cy="60960"/>
            </a:xfrm>
            <a:prstGeom prst="rect">
              <a:avLst/>
            </a:prstGeom>
            <a:solidFill>
              <a:srgbClr val="B3B3B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1" name="Picture 10" descr="FullBattStill_4-17-15.jp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241825" y="902442"/>
              <a:ext cx="800099" cy="1021080"/>
            </a:xfrm>
            <a:prstGeom prst="rect">
              <a:avLst/>
            </a:prstGeom>
          </p:spPr>
        </p:pic>
        <p:pic>
          <p:nvPicPr>
            <p:cNvPr id="12" name="Picture 11" descr="FullBattStill_4-17-15.jp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041925" y="902442"/>
              <a:ext cx="678179" cy="1021080"/>
            </a:xfrm>
            <a:prstGeom prst="rect">
              <a:avLst/>
            </a:prstGeom>
          </p:spPr>
        </p:pic>
        <p:cxnSp>
          <p:nvCxnSpPr>
            <p:cNvPr id="13" name="Straight Connector 12"/>
            <p:cNvCxnSpPr/>
            <p:nvPr/>
          </p:nvCxnSpPr>
          <p:spPr>
            <a:xfrm>
              <a:off x="6542030" y="854055"/>
              <a:ext cx="68580" cy="0"/>
            </a:xfrm>
            <a:prstGeom prst="line">
              <a:avLst/>
            </a:prstGeom>
            <a:ln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4" name="Group 13"/>
            <p:cNvGrpSpPr/>
            <p:nvPr/>
          </p:nvGrpSpPr>
          <p:grpSpPr>
            <a:xfrm>
              <a:off x="8665068" y="814812"/>
              <a:ext cx="110072" cy="1139189"/>
              <a:chOff x="5736196" y="1657350"/>
              <a:chExt cx="183454" cy="1898650"/>
            </a:xfrm>
          </p:grpSpPr>
          <p:sp>
            <p:nvSpPr>
              <p:cNvPr id="28" name="L-Shape 27"/>
              <p:cNvSpPr/>
              <p:nvPr/>
            </p:nvSpPr>
            <p:spPr>
              <a:xfrm flipH="1">
                <a:off x="5736196" y="2559049"/>
                <a:ext cx="183454" cy="996951"/>
              </a:xfrm>
              <a:prstGeom prst="corner">
                <a:avLst>
                  <a:gd name="adj1" fmla="val 34641"/>
                  <a:gd name="adj2" fmla="val 50000"/>
                </a:avLst>
              </a:prstGeom>
              <a:solidFill>
                <a:srgbClr val="585858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" name="L-Shape 28"/>
              <p:cNvSpPr/>
              <p:nvPr/>
            </p:nvSpPr>
            <p:spPr>
              <a:xfrm flipH="1" flipV="1">
                <a:off x="5736196" y="1657350"/>
                <a:ext cx="183454" cy="977898"/>
              </a:xfrm>
              <a:prstGeom prst="corner">
                <a:avLst>
                  <a:gd name="adj1" fmla="val 83099"/>
                  <a:gd name="adj2" fmla="val 50000"/>
                </a:avLst>
              </a:prstGeom>
              <a:solidFill>
                <a:srgbClr val="585858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30" name="Straight Connector 29"/>
              <p:cNvCxnSpPr/>
              <p:nvPr/>
            </p:nvCxnSpPr>
            <p:spPr>
              <a:xfrm>
                <a:off x="5770773" y="1737360"/>
                <a:ext cx="114300" cy="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30"/>
              <p:cNvCxnSpPr/>
              <p:nvPr/>
            </p:nvCxnSpPr>
            <p:spPr>
              <a:xfrm rot="5400000">
                <a:off x="5770773" y="1732280"/>
                <a:ext cx="114300" cy="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5" name="L-Shape 14"/>
            <p:cNvSpPr/>
            <p:nvPr/>
          </p:nvSpPr>
          <p:spPr>
            <a:xfrm>
              <a:off x="6514081" y="1361546"/>
              <a:ext cx="110072" cy="598170"/>
            </a:xfrm>
            <a:prstGeom prst="corner">
              <a:avLst>
                <a:gd name="adj1" fmla="val 34641"/>
                <a:gd name="adj2" fmla="val 50000"/>
              </a:avLst>
            </a:prstGeom>
            <a:solidFill>
              <a:srgbClr val="585858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L-Shape 15"/>
            <p:cNvSpPr/>
            <p:nvPr/>
          </p:nvSpPr>
          <p:spPr>
            <a:xfrm flipV="1">
              <a:off x="6514081" y="811002"/>
              <a:ext cx="110072" cy="586738"/>
            </a:xfrm>
            <a:prstGeom prst="corner">
              <a:avLst>
                <a:gd name="adj1" fmla="val 83099"/>
                <a:gd name="adj2" fmla="val 50000"/>
              </a:avLst>
            </a:prstGeom>
            <a:solidFill>
              <a:srgbClr val="585858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7" name="Straight Connector 16"/>
            <p:cNvCxnSpPr/>
            <p:nvPr/>
          </p:nvCxnSpPr>
          <p:spPr>
            <a:xfrm flipH="1">
              <a:off x="6534827" y="859008"/>
              <a:ext cx="68580" cy="0"/>
            </a:xfrm>
            <a:prstGeom prst="line">
              <a:avLst/>
            </a:prstGeom>
            <a:ln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Arc 17"/>
            <p:cNvSpPr/>
            <p:nvPr/>
          </p:nvSpPr>
          <p:spPr>
            <a:xfrm>
              <a:off x="8588024" y="739883"/>
              <a:ext cx="137160" cy="142239"/>
            </a:xfrm>
            <a:prstGeom prst="arc">
              <a:avLst/>
            </a:prstGeom>
            <a:ln w="101600" cmpd="sng"/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Arc 18"/>
            <p:cNvSpPr/>
            <p:nvPr/>
          </p:nvSpPr>
          <p:spPr>
            <a:xfrm flipH="1">
              <a:off x="6569117" y="741781"/>
              <a:ext cx="137160" cy="142239"/>
            </a:xfrm>
            <a:prstGeom prst="arc">
              <a:avLst/>
            </a:prstGeom>
            <a:ln w="101600" cmpd="sng"/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0" name="Straight Connector 19"/>
            <p:cNvCxnSpPr>
              <a:endCxn id="18" idx="0"/>
            </p:cNvCxnSpPr>
            <p:nvPr/>
          </p:nvCxnSpPr>
          <p:spPr>
            <a:xfrm>
              <a:off x="6625850" y="739883"/>
              <a:ext cx="2030754" cy="0"/>
            </a:xfrm>
            <a:prstGeom prst="line">
              <a:avLst/>
            </a:prstGeom>
            <a:ln w="101600"/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21" name="Picture 20" descr="CarOutline_11974340791331404405Anonymous_car_side_view.svg.hi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96827" y="572934"/>
              <a:ext cx="598142" cy="248229"/>
            </a:xfrm>
            <a:prstGeom prst="rect">
              <a:avLst/>
            </a:prstGeom>
          </p:spPr>
        </p:pic>
        <p:sp>
          <p:nvSpPr>
            <p:cNvPr id="22" name="Oval 21"/>
            <p:cNvSpPr/>
            <p:nvPr/>
          </p:nvSpPr>
          <p:spPr>
            <a:xfrm>
              <a:off x="7333628" y="1072194"/>
              <a:ext cx="359804" cy="35980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7266331" y="1034512"/>
              <a:ext cx="49602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++</a:t>
              </a:r>
              <a:endParaRPr lang="en-US" sz="1400" dirty="0">
                <a:solidFill>
                  <a:schemeClr val="bg1"/>
                </a:solidFill>
              </a:endParaRPr>
            </a:p>
          </p:txBody>
        </p:sp>
        <p:grpSp>
          <p:nvGrpSpPr>
            <p:cNvPr id="64" name="Group 63"/>
            <p:cNvGrpSpPr/>
            <p:nvPr/>
          </p:nvGrpSpPr>
          <p:grpSpPr>
            <a:xfrm>
              <a:off x="6892576" y="376520"/>
              <a:ext cx="355057" cy="400110"/>
              <a:chOff x="6892576" y="376520"/>
              <a:chExt cx="355057" cy="400110"/>
            </a:xfrm>
          </p:grpSpPr>
          <p:sp>
            <p:nvSpPr>
              <p:cNvPr id="26" name="TextBox 25"/>
              <p:cNvSpPr txBox="1"/>
              <p:nvPr/>
            </p:nvSpPr>
            <p:spPr>
              <a:xfrm>
                <a:off x="6892576" y="376520"/>
                <a:ext cx="355057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/>
                  <a:t>e</a:t>
                </a:r>
                <a:endParaRPr lang="en-US" sz="3200" baseline="30000" dirty="0"/>
              </a:p>
            </p:txBody>
          </p:sp>
          <p:cxnSp>
            <p:nvCxnSpPr>
              <p:cNvPr id="27" name="Straight Connector 26"/>
              <p:cNvCxnSpPr/>
              <p:nvPr/>
            </p:nvCxnSpPr>
            <p:spPr>
              <a:xfrm>
                <a:off x="7128881" y="550511"/>
                <a:ext cx="71323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25" name="Picture 24" descr="PSE_III_Fig2_BatteryConcepts_upper_v2_10-31-14.jpg"/>
            <p:cNvPicPr preferRelativeResize="0"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559592" y="902441"/>
              <a:ext cx="682233" cy="1021081"/>
            </a:xfrm>
            <a:prstGeom prst="rect">
              <a:avLst/>
            </a:prstGeom>
          </p:spPr>
        </p:pic>
        <p:sp>
          <p:nvSpPr>
            <p:cNvPr id="56" name="TextBox 55"/>
            <p:cNvSpPr txBox="1"/>
            <p:nvPr/>
          </p:nvSpPr>
          <p:spPr>
            <a:xfrm>
              <a:off x="6437881" y="1948486"/>
              <a:ext cx="81954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>
                  <a:solidFill>
                    <a:srgbClr val="000000"/>
                  </a:solidFill>
                </a:rPr>
                <a:t>MV metal</a:t>
              </a:r>
            </a:p>
            <a:p>
              <a:pPr algn="ctr"/>
              <a:r>
                <a:rPr lang="en-US" sz="1200" dirty="0">
                  <a:solidFill>
                    <a:srgbClr val="000000"/>
                  </a:solidFill>
                </a:rPr>
                <a:t> anode</a:t>
              </a:r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8009269" y="1959897"/>
              <a:ext cx="96712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>
                  <a:solidFill>
                    <a:srgbClr val="000000"/>
                  </a:solidFill>
                </a:rPr>
                <a:t>Intercalation cathode</a:t>
              </a:r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7145800" y="1947543"/>
              <a:ext cx="96712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>
                  <a:solidFill>
                    <a:srgbClr val="000000"/>
                  </a:solidFill>
                </a:rPr>
                <a:t>Organic electrolyte</a:t>
              </a:r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6477279" y="963733"/>
              <a:ext cx="819548" cy="8925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Aft>
                  <a:spcPts val="600"/>
                </a:spcAft>
              </a:pPr>
              <a:r>
                <a:rPr lang="en-US" sz="1400" dirty="0">
                  <a:solidFill>
                    <a:srgbClr val="000000"/>
                  </a:solidFill>
                </a:rPr>
                <a:t>Mg++</a:t>
              </a:r>
            </a:p>
            <a:p>
              <a:pPr algn="ctr">
                <a:spcAft>
                  <a:spcPts val="600"/>
                </a:spcAft>
              </a:pPr>
              <a:r>
                <a:rPr lang="en-US" sz="1400" dirty="0" err="1">
                  <a:solidFill>
                    <a:srgbClr val="000000"/>
                  </a:solidFill>
                </a:rPr>
                <a:t>Ca</a:t>
              </a:r>
              <a:r>
                <a:rPr lang="en-US" sz="1400" dirty="0">
                  <a:solidFill>
                    <a:srgbClr val="000000"/>
                  </a:solidFill>
                </a:rPr>
                <a:t>++</a:t>
              </a:r>
            </a:p>
            <a:p>
              <a:pPr algn="ctr">
                <a:spcAft>
                  <a:spcPts val="600"/>
                </a:spcAft>
              </a:pPr>
              <a:r>
                <a:rPr lang="en-US" sz="1400" dirty="0">
                  <a:solidFill>
                    <a:srgbClr val="000000"/>
                  </a:solidFill>
                </a:rPr>
                <a:t>Zn++</a:t>
              </a:r>
            </a:p>
          </p:txBody>
        </p:sp>
      </p:grpSp>
      <p:sp>
        <p:nvSpPr>
          <p:cNvPr id="61" name="Rectangle 60"/>
          <p:cNvSpPr/>
          <p:nvPr/>
        </p:nvSpPr>
        <p:spPr>
          <a:xfrm>
            <a:off x="196758" y="4992132"/>
            <a:ext cx="8763000" cy="11610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000" dirty="0">
                <a:solidFill>
                  <a:srgbClr val="000080"/>
                </a:solidFill>
                <a:latin typeface="Century Gothic"/>
                <a:cs typeface="Century Gothic"/>
              </a:rPr>
              <a:t>Why is progress so slow?</a:t>
            </a:r>
          </a:p>
          <a:p>
            <a:pPr algn="ctr">
              <a:lnSpc>
                <a:spcPts val="2800"/>
              </a:lnSpc>
            </a:pPr>
            <a:r>
              <a:rPr lang="en-US" sz="2000" dirty="0">
                <a:solidFill>
                  <a:srgbClr val="000080"/>
                </a:solidFill>
                <a:latin typeface="Century Gothic"/>
                <a:cs typeface="Century Gothic"/>
              </a:rPr>
              <a:t>Too many candidates, too few winners </a:t>
            </a:r>
          </a:p>
          <a:p>
            <a:pPr algn="ctr">
              <a:lnSpc>
                <a:spcPts val="2800"/>
              </a:lnSpc>
            </a:pPr>
            <a:r>
              <a:rPr lang="en-US" sz="2000" dirty="0">
                <a:solidFill>
                  <a:srgbClr val="000080"/>
                </a:solidFill>
                <a:latin typeface="Century Gothic"/>
                <a:cs typeface="Century Gothic"/>
              </a:rPr>
              <a:t>Inadequate fundamental understanding for rational design </a:t>
            </a:r>
          </a:p>
        </p:txBody>
      </p:sp>
      <p:sp>
        <p:nvSpPr>
          <p:cNvPr id="66" name="TextBox 65"/>
          <p:cNvSpPr txBox="1"/>
          <p:nvPr/>
        </p:nvSpPr>
        <p:spPr>
          <a:xfrm>
            <a:off x="900058" y="2294741"/>
            <a:ext cx="7710826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>
                <a:solidFill>
                  <a:srgbClr val="000080"/>
                </a:solidFill>
                <a:latin typeface="Century Gothic"/>
                <a:cs typeface="Century Gothic"/>
              </a:rPr>
              <a:t>Challenges</a:t>
            </a:r>
          </a:p>
          <a:p>
            <a:pPr>
              <a:spcAft>
                <a:spcPts val="600"/>
              </a:spcAft>
            </a:pPr>
            <a:r>
              <a:rPr lang="en-US" dirty="0">
                <a:solidFill>
                  <a:srgbClr val="000080"/>
                </a:solidFill>
                <a:latin typeface="Century Gothic"/>
                <a:cs typeface="Century Gothic"/>
              </a:rPr>
              <a:t>Many cathodes operate at low voltage </a:t>
            </a:r>
            <a:r>
              <a:rPr lang="en-US" dirty="0">
                <a:solidFill>
                  <a:srgbClr val="000080"/>
                </a:solidFill>
                <a:latin typeface="Century Gothic"/>
                <a:cs typeface="Century Gothic"/>
                <a:sym typeface="Wingdings"/>
              </a:rPr>
              <a:t></a:t>
            </a:r>
            <a:r>
              <a:rPr lang="en-US" dirty="0">
                <a:solidFill>
                  <a:srgbClr val="000080"/>
                </a:solidFill>
                <a:latin typeface="Century Gothic"/>
                <a:cs typeface="Century Gothic"/>
              </a:rPr>
              <a:t> </a:t>
            </a:r>
            <a:r>
              <a:rPr lang="en-US" dirty="0">
                <a:solidFill>
                  <a:srgbClr val="000080"/>
                </a:solidFill>
                <a:latin typeface="Century Gothic"/>
                <a:cs typeface="Century Gothic"/>
                <a:sym typeface="Wingdings"/>
              </a:rPr>
              <a:t>low energy density</a:t>
            </a:r>
          </a:p>
          <a:p>
            <a:pPr>
              <a:spcAft>
                <a:spcPts val="600"/>
              </a:spcAft>
            </a:pPr>
            <a:r>
              <a:rPr lang="en-US" dirty="0">
                <a:solidFill>
                  <a:srgbClr val="000080"/>
                </a:solidFill>
                <a:latin typeface="Century Gothic"/>
                <a:cs typeface="Century Gothic"/>
                <a:sym typeface="Wingdings"/>
              </a:rPr>
              <a:t>Divalent ions move slowly in cathode  slow charge, discharge</a:t>
            </a:r>
          </a:p>
          <a:p>
            <a:pPr>
              <a:spcAft>
                <a:spcPts val="600"/>
              </a:spcAft>
            </a:pPr>
            <a:r>
              <a:rPr lang="en-US" dirty="0">
                <a:solidFill>
                  <a:srgbClr val="000080"/>
                </a:solidFill>
                <a:latin typeface="Century Gothic"/>
                <a:cs typeface="Century Gothic"/>
                <a:sym typeface="Wingdings"/>
              </a:rPr>
              <a:t>Electrolytes decompose at desirable cathode voltages</a:t>
            </a:r>
          </a:p>
          <a:p>
            <a:r>
              <a:rPr lang="en-US" dirty="0">
                <a:solidFill>
                  <a:srgbClr val="000080"/>
                </a:solidFill>
                <a:latin typeface="Century Gothic"/>
                <a:cs typeface="Century Gothic"/>
                <a:sym typeface="Wingdings"/>
              </a:rPr>
              <a:t>Anode surface degradation on plating and stripping</a:t>
            </a:r>
            <a:endParaRPr lang="en-US" dirty="0">
              <a:solidFill>
                <a:srgbClr val="000080"/>
              </a:solidFill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572021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" y="134937"/>
            <a:ext cx="8229600" cy="957532"/>
          </a:xfrm>
        </p:spPr>
        <p:txBody>
          <a:bodyPr/>
          <a:lstStyle/>
          <a:p>
            <a:r>
              <a:rPr lang="en-US" dirty="0"/>
              <a:t>Cathode Design Team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50900" y="708222"/>
            <a:ext cx="6565900" cy="5420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051931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3047</Words>
  <Application>Microsoft Office PowerPoint</Application>
  <PresentationFormat>On-screen Show (4:3)</PresentationFormat>
  <Paragraphs>675</Paragraphs>
  <Slides>35</Slides>
  <Notes>6</Notes>
  <HiddenSlides>0</HiddenSlides>
  <MMClips>0</MMClips>
  <ScaleCrop>false</ScaleCrop>
  <HeadingPairs>
    <vt:vector size="8" baseType="variant">
      <vt:variant>
        <vt:lpstr>Fonts Used</vt:lpstr>
      </vt:variant>
      <vt:variant>
        <vt:i4>17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54" baseType="lpstr">
      <vt:lpstr>맑은 고딕</vt:lpstr>
      <vt:lpstr>ＭＳ Ｐゴシック</vt:lpstr>
      <vt:lpstr>ＭＳ Ｐゴシック</vt:lpstr>
      <vt:lpstr>宋体</vt:lpstr>
      <vt:lpstr>Arial</vt:lpstr>
      <vt:lpstr>Arial Black</vt:lpstr>
      <vt:lpstr>Avenir Black</vt:lpstr>
      <vt:lpstr>Avenir Black Oblique</vt:lpstr>
      <vt:lpstr>Calibri</vt:lpstr>
      <vt:lpstr>Cambria Math</vt:lpstr>
      <vt:lpstr>Century Gothic</vt:lpstr>
      <vt:lpstr>Lucida Grande</vt:lpstr>
      <vt:lpstr>Lucida Sans Unicode</vt:lpstr>
      <vt:lpstr>Symbol</vt:lpstr>
      <vt:lpstr>Times</vt:lpstr>
      <vt:lpstr>Times New Roman</vt:lpstr>
      <vt:lpstr>Wingdings</vt:lpstr>
      <vt:lpstr>Office Theme</vt:lpstr>
      <vt:lpstr>Graph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Four Prototype Targets</vt:lpstr>
      <vt:lpstr>PowerPoint Presentation</vt:lpstr>
      <vt:lpstr>Cathode Design Team </vt:lpstr>
      <vt:lpstr>New Multi-Valent Cathodes using Materials Project  </vt:lpstr>
      <vt:lpstr>The Mobility Challenge: A Pattern Emerges</vt:lpstr>
      <vt:lpstr>Stable Full Cell Cycling: TiS2 spinel and BL-V2O5</vt:lpstr>
      <vt:lpstr>Electrolytes: Fundamental Understanding of Ion Pairing Enables Rational Design of Stability and Stripping / Plating </vt:lpstr>
      <vt:lpstr>Ion-pairing Shifts the Electrochemical Stability Window . . .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Air-Breathing Aqueous Sulfur Flow Directions </vt:lpstr>
      <vt:lpstr>In 2014, JCESR Introduced the Concept of Macromolecular-based Redox Electrolytes . . 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2016-06-10T13:03:56Z</dcterms:created>
  <dcterms:modified xsi:type="dcterms:W3CDTF">2016-06-10T13:04:35Z</dcterms:modified>
</cp:coreProperties>
</file>