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805" r:id="rId2"/>
    <p:sldMasterId id="2147483830" r:id="rId3"/>
  </p:sldMasterIdLst>
  <p:notesMasterIdLst>
    <p:notesMasterId r:id="rId34"/>
  </p:notesMasterIdLst>
  <p:handoutMasterIdLst>
    <p:handoutMasterId r:id="rId35"/>
  </p:handoutMasterIdLst>
  <p:sldIdLst>
    <p:sldId id="256" r:id="rId4"/>
    <p:sldId id="740" r:id="rId5"/>
    <p:sldId id="1033" r:id="rId6"/>
    <p:sldId id="1028" r:id="rId7"/>
    <p:sldId id="1026" r:id="rId8"/>
    <p:sldId id="1030" r:id="rId9"/>
    <p:sldId id="1034" r:id="rId10"/>
    <p:sldId id="1035" r:id="rId11"/>
    <p:sldId id="1036" r:id="rId12"/>
    <p:sldId id="989" r:id="rId13"/>
    <p:sldId id="990" r:id="rId14"/>
    <p:sldId id="1011" r:id="rId15"/>
    <p:sldId id="1013" r:id="rId16"/>
    <p:sldId id="1016" r:id="rId17"/>
    <p:sldId id="1031" r:id="rId18"/>
    <p:sldId id="1009" r:id="rId19"/>
    <p:sldId id="1010" r:id="rId20"/>
    <p:sldId id="995" r:id="rId21"/>
    <p:sldId id="996" r:id="rId22"/>
    <p:sldId id="997" r:id="rId23"/>
    <p:sldId id="998" r:id="rId24"/>
    <p:sldId id="1021" r:id="rId25"/>
    <p:sldId id="1018" r:id="rId26"/>
    <p:sldId id="1019" r:id="rId27"/>
    <p:sldId id="1020" r:id="rId28"/>
    <p:sldId id="999" r:id="rId29"/>
    <p:sldId id="1001" r:id="rId30"/>
    <p:sldId id="1003" r:id="rId31"/>
    <p:sldId id="1004" r:id="rId32"/>
    <p:sldId id="1002"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880" algn="l" rtl="0" fontAlgn="base">
      <a:spcBef>
        <a:spcPct val="0"/>
      </a:spcBef>
      <a:spcAft>
        <a:spcPct val="0"/>
      </a:spcAft>
      <a:defRPr kern="1200">
        <a:solidFill>
          <a:schemeClr val="tx1"/>
        </a:solidFill>
        <a:latin typeface="Arial" charset="0"/>
        <a:ea typeface="+mn-ea"/>
        <a:cs typeface="+mn-cs"/>
      </a:defRPr>
    </a:lvl2pPr>
    <a:lvl3pPr marL="913758" algn="l" rtl="0" fontAlgn="base">
      <a:spcBef>
        <a:spcPct val="0"/>
      </a:spcBef>
      <a:spcAft>
        <a:spcPct val="0"/>
      </a:spcAft>
      <a:defRPr kern="1200">
        <a:solidFill>
          <a:schemeClr val="tx1"/>
        </a:solidFill>
        <a:latin typeface="Arial" charset="0"/>
        <a:ea typeface="+mn-ea"/>
        <a:cs typeface="+mn-cs"/>
      </a:defRPr>
    </a:lvl3pPr>
    <a:lvl4pPr marL="1370639" algn="l" rtl="0" fontAlgn="base">
      <a:spcBef>
        <a:spcPct val="0"/>
      </a:spcBef>
      <a:spcAft>
        <a:spcPct val="0"/>
      </a:spcAft>
      <a:defRPr kern="1200">
        <a:solidFill>
          <a:schemeClr val="tx1"/>
        </a:solidFill>
        <a:latin typeface="Arial" charset="0"/>
        <a:ea typeface="+mn-ea"/>
        <a:cs typeface="+mn-cs"/>
      </a:defRPr>
    </a:lvl4pPr>
    <a:lvl5pPr marL="1827517" algn="l" rtl="0" fontAlgn="base">
      <a:spcBef>
        <a:spcPct val="0"/>
      </a:spcBef>
      <a:spcAft>
        <a:spcPct val="0"/>
      </a:spcAft>
      <a:defRPr kern="1200">
        <a:solidFill>
          <a:schemeClr val="tx1"/>
        </a:solidFill>
        <a:latin typeface="Arial" charset="0"/>
        <a:ea typeface="+mn-ea"/>
        <a:cs typeface="+mn-cs"/>
      </a:defRPr>
    </a:lvl5pPr>
    <a:lvl6pPr marL="2284398" algn="l" defTabSz="913758" rtl="0" eaLnBrk="1" latinLnBrk="0" hangingPunct="1">
      <a:defRPr kern="1200">
        <a:solidFill>
          <a:schemeClr val="tx1"/>
        </a:solidFill>
        <a:latin typeface="Arial" charset="0"/>
        <a:ea typeface="+mn-ea"/>
        <a:cs typeface="+mn-cs"/>
      </a:defRPr>
    </a:lvl6pPr>
    <a:lvl7pPr marL="2741275" algn="l" defTabSz="913758" rtl="0" eaLnBrk="1" latinLnBrk="0" hangingPunct="1">
      <a:defRPr kern="1200">
        <a:solidFill>
          <a:schemeClr val="tx1"/>
        </a:solidFill>
        <a:latin typeface="Arial" charset="0"/>
        <a:ea typeface="+mn-ea"/>
        <a:cs typeface="+mn-cs"/>
      </a:defRPr>
    </a:lvl7pPr>
    <a:lvl8pPr marL="3198156" algn="l" defTabSz="913758" rtl="0" eaLnBrk="1" latinLnBrk="0" hangingPunct="1">
      <a:defRPr kern="1200">
        <a:solidFill>
          <a:schemeClr val="tx1"/>
        </a:solidFill>
        <a:latin typeface="Arial" charset="0"/>
        <a:ea typeface="+mn-ea"/>
        <a:cs typeface="+mn-cs"/>
      </a:defRPr>
    </a:lvl8pPr>
    <a:lvl9pPr marL="3655033" algn="l" defTabSz="91375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p15:clr>
            <a:srgbClr val="A4A3A4"/>
          </p15:clr>
        </p15:guide>
        <p15:guide id="2" pos="288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106636"/>
    <a:srgbClr val="FF0066"/>
    <a:srgbClr val="0066FF"/>
    <a:srgbClr val="FF0000"/>
    <a:srgbClr val="FFFF00"/>
    <a:srgbClr val="0000CC"/>
    <a:srgbClr val="000099"/>
    <a:srgbClr val="FF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4" autoAdjust="0"/>
    <p:restoredTop sz="92708" autoAdjust="0"/>
  </p:normalViewPr>
  <p:slideViewPr>
    <p:cSldViewPr snapToGrid="0" showGuides="1">
      <p:cViewPr varScale="1">
        <p:scale>
          <a:sx n="81" d="100"/>
          <a:sy n="81" d="100"/>
        </p:scale>
        <p:origin x="90" y="438"/>
      </p:cViewPr>
      <p:guideLst>
        <p:guide orient="horz" pos="312"/>
        <p:guide pos="288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3" d="100"/>
          <a:sy n="93" d="100"/>
        </p:scale>
        <p:origin x="-29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schome.osc.doe.gov\kung\My%20Documents\17\Budget%20Excel\FY%202017%20Congressional%20Justification_1-11-16_pie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247779357441431"/>
          <c:y val="3.995086397060087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0699760620200253"/>
          <c:y val="0.12280879636662849"/>
          <c:w val="0.59157431709925146"/>
          <c:h val="0.72034590784348029"/>
        </c:manualLayout>
      </c:layout>
      <c:pieChart>
        <c:varyColors val="1"/>
        <c:ser>
          <c:idx val="0"/>
          <c:order val="0"/>
          <c:dPt>
            <c:idx val="0"/>
            <c:bubble3D val="0"/>
            <c:spPr>
              <a:solidFill>
                <a:srgbClr val="0066FF"/>
              </a:solidFill>
              <a:ln w="19050">
                <a:solidFill>
                  <a:schemeClr val="lt1"/>
                </a:solidFill>
              </a:ln>
              <a:effectLst/>
            </c:spPr>
          </c:dPt>
          <c:dPt>
            <c:idx val="1"/>
            <c:bubble3D val="0"/>
            <c:spPr>
              <a:solidFill>
                <a:srgbClr val="FF0066"/>
              </a:solidFill>
              <a:ln w="19050">
                <a:solidFill>
                  <a:schemeClr val="lt1"/>
                </a:solidFill>
              </a:ln>
              <a:effectLst/>
            </c:spPr>
          </c:dPt>
          <c:dPt>
            <c:idx val="2"/>
            <c:bubble3D val="0"/>
            <c:spPr>
              <a:solidFill>
                <a:srgbClr val="00B050"/>
              </a:solidFill>
              <a:ln w="19050">
                <a:solidFill>
                  <a:schemeClr val="lt1"/>
                </a:solidFill>
              </a:ln>
              <a:effectLst/>
            </c:spPr>
          </c:dPt>
          <c:dPt>
            <c:idx val="3"/>
            <c:bubble3D val="0"/>
            <c:spPr>
              <a:solidFill>
                <a:srgbClr val="FFFF00"/>
              </a:solidFill>
              <a:ln w="19050">
                <a:solidFill>
                  <a:schemeClr val="lt1"/>
                </a:solidFill>
              </a:ln>
              <a:effectLst/>
            </c:spPr>
          </c:dPt>
          <c:dPt>
            <c:idx val="4"/>
            <c:bubble3D val="0"/>
            <c:spPr>
              <a:solidFill>
                <a:srgbClr val="7030A0"/>
              </a:solidFill>
              <a:ln w="19050">
                <a:solidFill>
                  <a:schemeClr val="lt1"/>
                </a:solidFill>
              </a:ln>
              <a:effectLst/>
            </c:spPr>
          </c:dPt>
          <c:dLbls>
            <c:dLbl>
              <c:idx val="4"/>
              <c:layout>
                <c:manualLayout>
                  <c:x val="3.8802614950908913E-2"/>
                  <c:y val="0.11132619575915424"/>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Sheet1!$B$2:$B$6</c:f>
              <c:numCache>
                <c:formatCode>General</c:formatCode>
                <c:ptCount val="5"/>
                <c:pt idx="0">
                  <c:v>546</c:v>
                </c:pt>
                <c:pt idx="1">
                  <c:v>524</c:v>
                </c:pt>
                <c:pt idx="2">
                  <c:v>748</c:v>
                </c:pt>
                <c:pt idx="3">
                  <c:v>141</c:v>
                </c:pt>
                <c:pt idx="4">
                  <c:v>142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EFRC Members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Senior Investigator</c:v>
                      </c:pt>
                      <c:pt idx="1">
                        <c:v>Postdoc</c:v>
                      </c:pt>
                      <c:pt idx="2">
                        <c:v>Graduate</c:v>
                      </c:pt>
                      <c:pt idx="3">
                        <c:v>Undergraduate</c:v>
                      </c:pt>
                      <c:pt idx="4">
                        <c:v>Technical Staff</c:v>
                      </c:pt>
                    </c:strCache>
                  </c:strRef>
                </c15:cat>
              </c15:filteredCategoryTitl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888967872071548"/>
          <c:y val="0.81347491417222673"/>
          <c:w val="0.82567743268202587"/>
          <c:h val="0.1865250858277733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b="1">
          <a:latin typeface="Arial Narrow" panose="020B0606020202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717105355303716E-2"/>
          <c:y val="3.599506403240646E-2"/>
          <c:w val="0.94782236821833188"/>
          <c:h val="0.93908527625285065"/>
        </c:manualLayout>
      </c:layout>
      <c:ofPieChart>
        <c:ofPieType val="bar"/>
        <c:varyColors val="1"/>
        <c:ser>
          <c:idx val="0"/>
          <c:order val="0"/>
          <c:dPt>
            <c:idx val="0"/>
            <c:bubble3D val="0"/>
            <c:spPr>
              <a:solidFill>
                <a:srgbClr val="FFFF00"/>
              </a:solidFill>
            </c:spPr>
          </c:dPt>
          <c:dPt>
            <c:idx val="1"/>
            <c:bubble3D val="0"/>
            <c:spPr>
              <a:solidFill>
                <a:srgbClr val="FF3399"/>
              </a:solidFill>
            </c:spPr>
          </c:dPt>
          <c:dPt>
            <c:idx val="2"/>
            <c:bubble3D val="0"/>
            <c:spPr>
              <a:solidFill>
                <a:srgbClr val="66FF66"/>
              </a:solidFill>
            </c:spPr>
          </c:dPt>
          <c:dPt>
            <c:idx val="3"/>
            <c:bubble3D val="0"/>
            <c:spPr>
              <a:solidFill>
                <a:srgbClr val="9900CC"/>
              </a:solidFill>
            </c:spPr>
          </c:dPt>
          <c:dPt>
            <c:idx val="4"/>
            <c:bubble3D val="0"/>
            <c:spPr>
              <a:solidFill>
                <a:srgbClr val="00FFFF"/>
              </a:solidFill>
            </c:spPr>
          </c:dPt>
          <c:dPt>
            <c:idx val="6"/>
            <c:bubble3D val="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7"/>
            <c:bubble3D val="0"/>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c:spPr>
          </c:dPt>
          <c:dPt>
            <c:idx val="8"/>
            <c:bubble3D val="0"/>
            <c:spPr>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path path="circle">
                  <a:fillToRect l="50000" t="50000" r="50000" b="50000"/>
                </a:path>
                <a:tileRect/>
              </a:gradFill>
            </c:spPr>
          </c:dPt>
          <c:dPt>
            <c:idx val="9"/>
            <c:bubble3D val="0"/>
            <c:spPr>
              <a:solidFill>
                <a:srgbClr val="0066FF"/>
              </a:solidFill>
            </c:spPr>
          </c:dPt>
          <c:val>
            <c:numRef>
              <c:f>'Pie Chart for FY17 Request'!$D$7:$D$15</c:f>
              <c:numCache>
                <c:formatCode>#,##0</c:formatCode>
                <c:ptCount val="9"/>
                <c:pt idx="0">
                  <c:v>289509</c:v>
                </c:pt>
                <c:pt idx="1">
                  <c:v>256853</c:v>
                </c:pt>
                <c:pt idx="2">
                  <c:v>207289</c:v>
                </c:pt>
                <c:pt idx="3">
                  <c:v>73689</c:v>
                </c:pt>
                <c:pt idx="4">
                  <c:v>210000</c:v>
                </c:pt>
                <c:pt idx="5">
                  <c:v>26882</c:v>
                </c:pt>
                <c:pt idx="6">
                  <c:v>122272</c:v>
                </c:pt>
                <c:pt idx="7">
                  <c:v>261177</c:v>
                </c:pt>
                <c:pt idx="8">
                  <c:v>489059</c:v>
                </c:pt>
              </c:numCache>
            </c:numRef>
          </c:val>
          <c:extLst>
            <c:ext xmlns:c15="http://schemas.microsoft.com/office/drawing/2012/chart" uri="{02D57815-91ED-43cb-92C2-25804820EDAC}">
              <c15:filteredCategoryTitle>
                <c15:cat>
                  <c:strRef>
                    <c:extLst>
                      <c:ext uri="{02D57815-91ED-43cb-92C2-25804820EDAC}">
                        <c15:formulaRef>
                          <c15:sqref>'Pie Chart for FY17 Request'!$C$7:$C$15</c15:sqref>
                        </c15:formulaRef>
                      </c:ext>
                    </c:extLst>
                    <c:strCache>
                      <c:ptCount val="9"/>
                      <c:pt idx="0">
                        <c:v>MSE Research</c:v>
                      </c:pt>
                      <c:pt idx="1">
                        <c:v>CSGB Research</c:v>
                      </c:pt>
                      <c:pt idx="2">
                        <c:v>EFRCs+Hubs+CMS</c:v>
                      </c:pt>
                      <c:pt idx="3">
                        <c:v>SBIR/STTP + GPP+LTSM</c:v>
                      </c:pt>
                      <c:pt idx="4">
                        <c:v>Constructions + OPC+MIE</c:v>
                      </c:pt>
                      <c:pt idx="5">
                        <c:v>SUF Research</c:v>
                      </c:pt>
                      <c:pt idx="6">
                        <c:v>NSRC</c:v>
                      </c:pt>
                      <c:pt idx="7">
                        <c:v>Neutron</c:v>
                      </c:pt>
                      <c:pt idx="8">
                        <c:v>Light Sources</c:v>
                      </c:pt>
                    </c:strCache>
                  </c:strRef>
                </c15:cat>
              </c15:filteredCategoryTitle>
            </c:ext>
          </c:extLst>
        </c:ser>
        <c:dLbls>
          <c:showLegendKey val="0"/>
          <c:showVal val="0"/>
          <c:showCatName val="0"/>
          <c:showSerName val="0"/>
          <c:showPercent val="0"/>
          <c:showBubbleSize val="0"/>
          <c:showLeaderLines val="1"/>
        </c:dLbls>
        <c:gapWidth val="100"/>
        <c:secondPieSize val="75"/>
        <c:serLines/>
      </c:of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6969536979748615"/>
          <c:y val="0.1021135343385852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8764994097671148"/>
          <c:y val="0.1991751359256827"/>
          <c:w val="0.4372270619866595"/>
          <c:h val="0.75031400017604322"/>
        </c:manualLayout>
      </c:layout>
      <c:pieChart>
        <c:varyColors val="1"/>
        <c:ser>
          <c:idx val="0"/>
          <c:order val="0"/>
          <c:dPt>
            <c:idx val="0"/>
            <c:bubble3D val="0"/>
            <c:spPr>
              <a:solidFill>
                <a:srgbClr val="0066FF"/>
              </a:solidFill>
              <a:ln w="19050">
                <a:solidFill>
                  <a:schemeClr val="lt1"/>
                </a:solidFill>
              </a:ln>
              <a:effectLst/>
            </c:spPr>
          </c:dPt>
          <c:dPt>
            <c:idx val="1"/>
            <c:bubble3D val="0"/>
            <c:spPr>
              <a:solidFill>
                <a:srgbClr val="FF0066"/>
              </a:solidFill>
              <a:ln w="19050">
                <a:solidFill>
                  <a:schemeClr val="lt1"/>
                </a:solidFill>
              </a:ln>
              <a:effectLst/>
            </c:spPr>
          </c:dPt>
          <c:dPt>
            <c:idx val="2"/>
            <c:bubble3D val="0"/>
            <c:spPr>
              <a:solidFill>
                <a:srgbClr val="00B050"/>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1"/>
              <c:layout>
                <c:manualLayout>
                  <c:x val="0.10615881567743372"/>
                  <c:y val="-0.1657442735170051"/>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1235928179742498"/>
                  <c:y val="0.1236280477483394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73728536757805E-2"/>
                  <c:y val="0.1667071518021031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2302162247338533E-3"/>
                  <c:y val="9.506418806833183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Sheet1!$B$2:$B$6</c:f>
              <c:numCache>
                <c:formatCode>General</c:formatCode>
                <c:ptCount val="5"/>
                <c:pt idx="0">
                  <c:v>125</c:v>
                </c:pt>
                <c:pt idx="1">
                  <c:v>36</c:v>
                </c:pt>
                <c:pt idx="2">
                  <c:v>55</c:v>
                </c:pt>
                <c:pt idx="3">
                  <c:v>2</c:v>
                </c:pt>
                <c:pt idx="4">
                  <c:v>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Advisory Board Members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University</c:v>
                      </c:pt>
                      <c:pt idx="1">
                        <c:v>DOE Laboratory</c:v>
                      </c:pt>
                      <c:pt idx="2">
                        <c:v>Industry</c:v>
                      </c:pt>
                      <c:pt idx="3">
                        <c:v>Non-Profit</c:v>
                      </c:pt>
                      <c:pt idx="4">
                        <c:v>Government</c:v>
                      </c:pt>
                    </c:strCache>
                  </c:strRef>
                </c15:cat>
              </c15:filteredCategoryTitl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Entry>
      <c:layout>
        <c:manualLayout>
          <c:xMode val="edge"/>
          <c:yMode val="edge"/>
          <c:x val="2.818617871122335E-2"/>
          <c:y val="0.31531034389366991"/>
          <c:w val="0.24867459611523937"/>
          <c:h val="0.6846896561063300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Arial Narrow" panose="020B0606020202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Arial Narrow" panose="020B0606020202030204" pitchFamily="34" charset="0"/>
                <a:ea typeface="+mn-ea"/>
                <a:cs typeface="+mn-cs"/>
              </a:defRPr>
            </a:pPr>
            <a:r>
              <a:rPr lang="en-US" b="1"/>
              <a:t>Lead Institution</a:t>
            </a:r>
          </a:p>
        </c:rich>
      </c:tx>
      <c:layout>
        <c:manualLayout>
          <c:xMode val="edge"/>
          <c:yMode val="edge"/>
          <c:x val="0.27057436764314952"/>
          <c:y val="9.8877044837625602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504426276745495"/>
          <c:y val="0.12759569004007792"/>
          <c:w val="0.73820124392014508"/>
          <c:h val="0.67942061765800399"/>
        </c:manualLayout>
      </c:layout>
      <c:pieChart>
        <c:varyColors val="1"/>
        <c:ser>
          <c:idx val="0"/>
          <c:order val="0"/>
          <c:dPt>
            <c:idx val="0"/>
            <c:bubble3D val="0"/>
            <c:spPr>
              <a:solidFill>
                <a:srgbClr val="0066FF"/>
              </a:solidFill>
              <a:ln w="19050">
                <a:solidFill>
                  <a:schemeClr val="lt1"/>
                </a:solidFill>
              </a:ln>
              <a:effectLst/>
            </c:spPr>
          </c:dPt>
          <c:dPt>
            <c:idx val="1"/>
            <c:bubble3D val="0"/>
            <c:spPr>
              <a:solidFill>
                <a:srgbClr val="FF0066"/>
              </a:solidFill>
              <a:ln w="19050">
                <a:solidFill>
                  <a:schemeClr val="lt1"/>
                </a:solidFill>
              </a:ln>
              <a:effectLst/>
            </c:spPr>
          </c:dPt>
          <c:dPt>
            <c:idx val="2"/>
            <c:bubble3D val="0"/>
            <c:spPr>
              <a:solidFill>
                <a:srgbClr val="FFFF00"/>
              </a:solidFill>
              <a:ln w="19050">
                <a:solidFill>
                  <a:schemeClr val="lt1"/>
                </a:solidFill>
              </a:ln>
              <a:effectLst/>
            </c:spPr>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Sheet1!$B$2:$B$4</c:f>
              <c:numCache>
                <c:formatCode>General</c:formatCode>
                <c:ptCount val="3"/>
                <c:pt idx="0">
                  <c:v>23</c:v>
                </c:pt>
                <c:pt idx="1">
                  <c:v>8</c:v>
                </c:pt>
                <c:pt idx="2">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Number of EFRCs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University</c:v>
                      </c:pt>
                      <c:pt idx="1">
                        <c:v>DOE  Laboratory</c:v>
                      </c:pt>
                      <c:pt idx="2">
                        <c:v>Non-Profit</c:v>
                      </c:pt>
                    </c:strCache>
                  </c:strRef>
                </c15:cat>
              </c15:filteredCategoryTitl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4429062043277525E-2"/>
          <c:y val="0.84349928069373492"/>
          <c:w val="0.91392852787394452"/>
          <c:h val="0.136725153347007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1714785651794"/>
          <c:y val="0.16958706298757292"/>
          <c:w val="0.73636570428696413"/>
          <c:h val="0.52578099678023327"/>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0066FF"/>
              </a:solidFill>
              <a:ln>
                <a:noFill/>
              </a:ln>
              <a:effectLst/>
            </c:spPr>
          </c:dPt>
          <c:dPt>
            <c:idx val="1"/>
            <c:invertIfNegative val="0"/>
            <c:bubble3D val="0"/>
            <c:spPr>
              <a:solidFill>
                <a:srgbClr val="0066FF"/>
              </a:solidFill>
              <a:ln>
                <a:noFill/>
              </a:ln>
              <a:effectLst/>
            </c:spPr>
          </c:dPt>
          <c:dPt>
            <c:idx val="2"/>
            <c:invertIfNegative val="0"/>
            <c:bubble3D val="0"/>
            <c:spPr>
              <a:solidFill>
                <a:srgbClr val="0066FF"/>
              </a:solidFill>
              <a:ln>
                <a:noFill/>
              </a:ln>
              <a:effectLst/>
            </c:spPr>
          </c:dPt>
          <c:dPt>
            <c:idx val="3"/>
            <c:invertIfNegative val="0"/>
            <c:bubble3D val="0"/>
            <c:spPr>
              <a:solidFill>
                <a:srgbClr val="0066FF"/>
              </a:solidFill>
              <a:ln>
                <a:noFill/>
              </a:ln>
              <a:effectLst/>
            </c:spPr>
          </c:dPt>
          <c:dPt>
            <c:idx val="4"/>
            <c:invertIfNegative val="0"/>
            <c:bubble3D val="0"/>
            <c:spPr>
              <a:solidFill>
                <a:srgbClr val="0066FF"/>
              </a:solidFill>
              <a:ln>
                <a:noFill/>
              </a:ln>
              <a:effectLst/>
            </c:spPr>
          </c:dPt>
          <c:dPt>
            <c:idx val="5"/>
            <c:invertIfNegative val="0"/>
            <c:bubble3D val="0"/>
            <c:spPr>
              <a:solidFill>
                <a:srgbClr val="0066FF"/>
              </a:solidFill>
              <a:ln>
                <a:noFill/>
              </a:ln>
              <a:effectLst/>
            </c:spPr>
          </c:dPt>
          <c:dPt>
            <c:idx val="6"/>
            <c:invertIfNegative val="0"/>
            <c:bubble3D val="0"/>
            <c:spPr>
              <a:solidFill>
                <a:srgbClr val="0066FF"/>
              </a:solidFill>
              <a:ln>
                <a:noFill/>
              </a:ln>
              <a:effectLst/>
            </c:spPr>
          </c:dPt>
          <c:val>
            <c:numRef>
              <c:f>'[Chart in Microsoft PowerPoint]Sheet1'!$B$2:$B$8</c:f>
              <c:numCache>
                <c:formatCode>General</c:formatCode>
                <c:ptCount val="7"/>
                <c:pt idx="0">
                  <c:v>46</c:v>
                </c:pt>
                <c:pt idx="1">
                  <c:v>46</c:v>
                </c:pt>
                <c:pt idx="2">
                  <c:v>46</c:v>
                </c:pt>
                <c:pt idx="3">
                  <c:v>46</c:v>
                </c:pt>
                <c:pt idx="4">
                  <c:v>46</c:v>
                </c:pt>
                <c:pt idx="5">
                  <c:v>10</c:v>
                </c:pt>
                <c:pt idx="6">
                  <c:v>10</c:v>
                </c:pt>
              </c:numCache>
            </c:numRef>
          </c:val>
          <c:extLst>
            <c:ext xmlns:c15="http://schemas.microsoft.com/office/drawing/2012/chart" uri="{02D57815-91ED-43cb-92C2-25804820EDAC}">
              <c15:filteredSeriesTitle>
                <c15:tx>
                  <c:strRef>
                    <c:extLst>
                      <c:ext uri="{02D57815-91ED-43cb-92C2-25804820EDAC}">
                        <c15:formulaRef>
                          <c15:sqref>'[Chart in Microsoft PowerPoint]Sheet1'!$B$1</c15:sqref>
                        </c15:formulaRef>
                      </c:ext>
                    </c:extLst>
                    <c:strCache>
                      <c:ptCount val="1"/>
                      <c:pt idx="0">
                        <c:v>New EFRCs</c:v>
                      </c:pt>
                    </c:strCache>
                  </c:strRef>
                </c15:tx>
              </c15:filteredSeriesTitle>
            </c:ext>
          </c:extLst>
        </c:ser>
        <c:ser>
          <c:idx val="1"/>
          <c:order val="1"/>
          <c:spPr>
            <a:solidFill>
              <a:srgbClr val="FF0066"/>
            </a:solidFill>
            <a:ln>
              <a:noFill/>
            </a:ln>
            <a:effectLst/>
          </c:spPr>
          <c:invertIfNegative val="0"/>
          <c:val>
            <c:numRef>
              <c:f>'[Chart in Microsoft PowerPoint]Sheet1'!$C$2:$C$8</c:f>
              <c:numCache>
                <c:formatCode>General</c:formatCode>
                <c:ptCount val="7"/>
                <c:pt idx="0">
                  <c:v>0</c:v>
                </c:pt>
                <c:pt idx="1">
                  <c:v>0</c:v>
                </c:pt>
                <c:pt idx="2">
                  <c:v>0</c:v>
                </c:pt>
                <c:pt idx="3">
                  <c:v>0</c:v>
                </c:pt>
                <c:pt idx="4">
                  <c:v>0</c:v>
                </c:pt>
                <c:pt idx="5">
                  <c:v>22</c:v>
                </c:pt>
                <c:pt idx="6">
                  <c:v>22</c:v>
                </c:pt>
              </c:numCache>
            </c:numRef>
          </c:val>
          <c:extLst>
            <c:ext xmlns:c15="http://schemas.microsoft.com/office/drawing/2012/chart" uri="{02D57815-91ED-43cb-92C2-25804820EDAC}">
              <c15:filteredSeriesTitle>
                <c15:tx>
                  <c:strRef>
                    <c:extLst>
                      <c:ext uri="{02D57815-91ED-43cb-92C2-25804820EDAC}">
                        <c15:formulaRef>
                          <c15:sqref>'[Chart in Microsoft PowerPoint]Sheet1'!$C$1</c15:sqref>
                        </c15:formulaRef>
                      </c:ext>
                    </c:extLst>
                    <c:strCache>
                      <c:ptCount val="1"/>
                      <c:pt idx="0">
                        <c:v>Renewed EFRCs</c:v>
                      </c:pt>
                    </c:strCache>
                  </c:strRef>
                </c15:tx>
              </c15:filteredSeriesTitle>
            </c:ext>
          </c:extLst>
        </c:ser>
        <c:dLbls>
          <c:showLegendKey val="0"/>
          <c:showVal val="0"/>
          <c:showCatName val="0"/>
          <c:showSerName val="0"/>
          <c:showPercent val="0"/>
          <c:showBubbleSize val="0"/>
        </c:dLbls>
        <c:gapWidth val="219"/>
        <c:overlap val="100"/>
        <c:axId val="93129288"/>
        <c:axId val="93134792"/>
      </c:barChart>
      <c:lineChart>
        <c:grouping val="standard"/>
        <c:varyColors val="0"/>
        <c:ser>
          <c:idx val="2"/>
          <c:order val="2"/>
          <c:spPr>
            <a:ln w="28575" cap="rnd">
              <a:solidFill>
                <a:schemeClr val="tx1"/>
              </a:solidFill>
              <a:round/>
            </a:ln>
            <a:effectLst/>
          </c:spPr>
          <c:marker>
            <c:symbol val="none"/>
          </c:marker>
          <c:val>
            <c:numRef>
              <c:f>'[Chart in Microsoft PowerPoint]Sheet1'!$D$2:$D$8</c:f>
              <c:numCache>
                <c:formatCode>General</c:formatCode>
                <c:ptCount val="7"/>
                <c:pt idx="0">
                  <c:v>155.4</c:v>
                </c:pt>
                <c:pt idx="1">
                  <c:v>155.4</c:v>
                </c:pt>
                <c:pt idx="2">
                  <c:v>155.4</c:v>
                </c:pt>
                <c:pt idx="3">
                  <c:v>155.4</c:v>
                </c:pt>
                <c:pt idx="4">
                  <c:v>155.4</c:v>
                </c:pt>
                <c:pt idx="5">
                  <c:v>100</c:v>
                </c:pt>
                <c:pt idx="6">
                  <c:v>100</c:v>
                </c:pt>
              </c:numCache>
            </c:numRef>
          </c:val>
          <c:smooth val="0"/>
          <c:extLst>
            <c:ext xmlns:c15="http://schemas.microsoft.com/office/drawing/2012/chart" uri="{02D57815-91ED-43cb-92C2-25804820EDAC}">
              <c15:filteredSeriesTitle>
                <c15:tx>
                  <c:strRef>
                    <c:extLst>
                      <c:ext uri="{02D57815-91ED-43cb-92C2-25804820EDAC}">
                        <c15:formulaRef>
                          <c15:sqref>'[Chart in Microsoft PowerPoint]Sheet1'!$D$1</c15:sqref>
                        </c15:formulaRef>
                      </c:ext>
                    </c:extLst>
                    <c:strCache>
                      <c:ptCount val="1"/>
                      <c:pt idx="0">
                        <c:v>Total Funding ($M)</c:v>
                      </c:pt>
                    </c:strCache>
                  </c:strRef>
                </c15:tx>
              </c15:filteredSeriesTitle>
            </c:ext>
          </c:extLst>
        </c:ser>
        <c:dLbls>
          <c:showLegendKey val="0"/>
          <c:showVal val="0"/>
          <c:showCatName val="0"/>
          <c:showSerName val="0"/>
          <c:showPercent val="0"/>
          <c:showBubbleSize val="0"/>
        </c:dLbls>
        <c:marker val="1"/>
        <c:smooth val="0"/>
        <c:axId val="93157208"/>
        <c:axId val="93152728"/>
      </c:lineChart>
      <c:catAx>
        <c:axId val="931292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r>
                  <a:rPr lang="en-US" b="1">
                    <a:solidFill>
                      <a:schemeClr val="tx1"/>
                    </a:solidFill>
                    <a:latin typeface="Arial Narrow" panose="020B0606020202030204" pitchFamily="34" charset="0"/>
                  </a:rPr>
                  <a:t>Program</a:t>
                </a:r>
                <a:r>
                  <a:rPr lang="en-US" b="1" baseline="0">
                    <a:solidFill>
                      <a:schemeClr val="tx1"/>
                    </a:solidFill>
                    <a:latin typeface="Arial Narrow" panose="020B0606020202030204" pitchFamily="34" charset="0"/>
                  </a:rPr>
                  <a:t> Year</a:t>
                </a:r>
                <a:endParaRPr lang="en-US" b="1">
                  <a:solidFill>
                    <a:schemeClr val="tx1"/>
                  </a:solidFill>
                  <a:latin typeface="Arial Narrow" panose="020B0606020202030204" pitchFamily="34" charset="0"/>
                </a:endParaRPr>
              </a:p>
            </c:rich>
          </c:tx>
          <c:layout>
            <c:manualLayout>
              <c:xMode val="edge"/>
              <c:yMode val="edge"/>
              <c:x val="0.41897222222222225"/>
              <c:y val="0.7734719865722331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endParaRPr lang="en-US"/>
          </a:p>
        </c:txPr>
        <c:crossAx val="93134792"/>
        <c:crosses val="autoZero"/>
        <c:auto val="1"/>
        <c:lblAlgn val="ctr"/>
        <c:lblOffset val="100"/>
        <c:noMultiLvlLbl val="0"/>
      </c:catAx>
      <c:valAx>
        <c:axId val="93134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r>
                  <a:rPr lang="en-US" sz="1050" b="1">
                    <a:solidFill>
                      <a:schemeClr val="tx1"/>
                    </a:solidFill>
                    <a:latin typeface="Arial Narrow" panose="020B0606020202030204" pitchFamily="34" charset="0"/>
                  </a:rPr>
                  <a:t>Number</a:t>
                </a:r>
                <a:r>
                  <a:rPr lang="en-US" sz="1050" b="1" baseline="0">
                    <a:solidFill>
                      <a:schemeClr val="tx1"/>
                    </a:solidFill>
                    <a:latin typeface="Arial Narrow" panose="020B0606020202030204" pitchFamily="34" charset="0"/>
                  </a:rPr>
                  <a:t> of EFRCs</a:t>
                </a:r>
                <a:endParaRPr lang="en-US" sz="1050" b="1">
                  <a:solidFill>
                    <a:schemeClr val="tx1"/>
                  </a:solidFill>
                  <a:latin typeface="Arial Narrow" panose="020B0606020202030204" pitchFamily="34" charset="0"/>
                </a:endParaRPr>
              </a:p>
            </c:rich>
          </c:tx>
          <c:layout>
            <c:manualLayout>
              <c:xMode val="edge"/>
              <c:yMode val="edge"/>
              <c:x val="3.9333333333333331E-2"/>
              <c:y val="0.22777796436446127"/>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93129288"/>
        <c:crosses val="autoZero"/>
        <c:crossBetween val="between"/>
        <c:majorUnit val="10"/>
      </c:valAx>
      <c:valAx>
        <c:axId val="93152728"/>
        <c:scaling>
          <c:orientation val="minMax"/>
          <c:max val="160"/>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r>
                  <a:rPr lang="en-US" sz="1050" b="1">
                    <a:solidFill>
                      <a:schemeClr val="tx1"/>
                    </a:solidFill>
                    <a:latin typeface="Arial Narrow" panose="020B0606020202030204" pitchFamily="34" charset="0"/>
                  </a:rPr>
                  <a:t>Total</a:t>
                </a:r>
                <a:r>
                  <a:rPr lang="en-US" sz="1050" b="1" baseline="0">
                    <a:solidFill>
                      <a:schemeClr val="tx1"/>
                    </a:solidFill>
                    <a:latin typeface="Arial Narrow" panose="020B0606020202030204" pitchFamily="34" charset="0"/>
                  </a:rPr>
                  <a:t> Funding ($M)</a:t>
                </a:r>
                <a:endParaRPr lang="en-US" sz="1050" b="1">
                  <a:solidFill>
                    <a:schemeClr val="tx1"/>
                  </a:solidFill>
                  <a:latin typeface="Arial Narrow" panose="020B0606020202030204" pitchFamily="34" charset="0"/>
                </a:endParaRP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Narrow" panose="020B0606020202030204" pitchFamily="34" charset="0"/>
                <a:ea typeface="+mn-ea"/>
                <a:cs typeface="+mn-cs"/>
              </a:defRPr>
            </a:pPr>
            <a:endParaRPr lang="en-US"/>
          </a:p>
        </c:txPr>
        <c:crossAx val="93157208"/>
        <c:crosses val="max"/>
        <c:crossBetween val="between"/>
        <c:majorUnit val="40"/>
      </c:valAx>
      <c:catAx>
        <c:axId val="93157208"/>
        <c:scaling>
          <c:orientation val="minMax"/>
        </c:scaling>
        <c:delete val="1"/>
        <c:axPos val="b"/>
        <c:majorTickMark val="out"/>
        <c:minorTickMark val="none"/>
        <c:tickLblPos val="nextTo"/>
        <c:crossAx val="93152728"/>
        <c:crosses val="autoZero"/>
        <c:auto val="1"/>
        <c:lblAlgn val="ctr"/>
        <c:lblOffset val="100"/>
        <c:noMultiLvlLbl val="0"/>
      </c:catAx>
      <c:spPr>
        <a:noFill/>
        <a:ln>
          <a:noFill/>
        </a:ln>
        <a:effectLst/>
      </c:spPr>
    </c:plotArea>
    <c:legend>
      <c:legendPos val="b"/>
      <c:layout>
        <c:manualLayout>
          <c:xMode val="edge"/>
          <c:yMode val="edge"/>
          <c:x val="6.3645888013998245E-2"/>
          <c:y val="5.6529020995857639E-2"/>
          <c:w val="0.86993044619422566"/>
          <c:h val="9.69992679957123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US" b="1">
                <a:solidFill>
                  <a:schemeClr val="tx1"/>
                </a:solidFill>
              </a:rPr>
              <a:t>EFRC Intellectual Property</a:t>
            </a:r>
          </a:p>
        </c:rich>
      </c:tx>
      <c:layout>
        <c:manualLayout>
          <c:xMode val="edge"/>
          <c:yMode val="edge"/>
          <c:x val="0.33751771598312935"/>
          <c:y val="3.832561969063514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6.8739723021305502E-2"/>
          <c:y val="2.4101063947095647E-2"/>
          <c:w val="0.89750831554932742"/>
          <c:h val="0.73332088858643429"/>
        </c:manualLayout>
      </c:layout>
      <c:barChart>
        <c:barDir val="col"/>
        <c:grouping val="clustered"/>
        <c:varyColors val="0"/>
        <c:ser>
          <c:idx val="0"/>
          <c:order val="0"/>
          <c:spPr>
            <a:solidFill>
              <a:srgbClr val="0070C0"/>
            </a:solidFill>
            <a:ln>
              <a:noFill/>
            </a:ln>
            <a:effectLst/>
          </c:spPr>
          <c:invertIfNegative val="0"/>
          <c:val>
            <c:numRef>
              <c:f>Sheet1!$B$2:$B$8</c:f>
              <c:numCache>
                <c:formatCode>General</c:formatCode>
                <c:ptCount val="7"/>
                <c:pt idx="0">
                  <c:v>42</c:v>
                </c:pt>
                <c:pt idx="1">
                  <c:v>107</c:v>
                </c:pt>
                <c:pt idx="2">
                  <c:v>194</c:v>
                </c:pt>
                <c:pt idx="3">
                  <c:v>291</c:v>
                </c:pt>
                <c:pt idx="4">
                  <c:v>373</c:v>
                </c:pt>
                <c:pt idx="5">
                  <c:v>434</c:v>
                </c:pt>
                <c:pt idx="6">
                  <c:v>494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Disclosures</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ser>
          <c:idx val="1"/>
          <c:order val="1"/>
          <c:spPr>
            <a:solidFill>
              <a:srgbClr val="FF0066"/>
            </a:solidFill>
            <a:ln>
              <a:noFill/>
            </a:ln>
            <a:effectLst/>
          </c:spPr>
          <c:invertIfNegative val="0"/>
          <c:val>
            <c:numRef>
              <c:f>Sheet1!$C$2:$C$8</c:f>
              <c:numCache>
                <c:formatCode>General</c:formatCode>
                <c:ptCount val="7"/>
                <c:pt idx="0">
                  <c:v>24</c:v>
                </c:pt>
                <c:pt idx="1">
                  <c:v>65</c:v>
                </c:pt>
                <c:pt idx="2">
                  <c:v>130</c:v>
                </c:pt>
                <c:pt idx="3">
                  <c:v>211</c:v>
                </c:pt>
                <c:pt idx="4">
                  <c:v>292</c:v>
                </c:pt>
                <c:pt idx="5">
                  <c:v>340</c:v>
                </c:pt>
                <c:pt idx="6">
                  <c:v>383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Patent Applications - USA</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ser>
          <c:idx val="2"/>
          <c:order val="2"/>
          <c:spPr>
            <a:solidFill>
              <a:srgbClr val="FFFF00"/>
            </a:solidFill>
            <a:ln>
              <a:noFill/>
            </a:ln>
            <a:effectLst/>
          </c:spPr>
          <c:invertIfNegative val="0"/>
          <c:val>
            <c:numRef>
              <c:f>Sheet1!$D$2:$D$8</c:f>
              <c:numCache>
                <c:formatCode>General</c:formatCode>
                <c:ptCount val="7"/>
                <c:pt idx="0">
                  <c:v>4</c:v>
                </c:pt>
                <c:pt idx="1">
                  <c:v>21</c:v>
                </c:pt>
                <c:pt idx="2">
                  <c:v>42</c:v>
                </c:pt>
                <c:pt idx="3">
                  <c:v>129</c:v>
                </c:pt>
                <c:pt idx="4">
                  <c:v>183</c:v>
                </c:pt>
                <c:pt idx="5">
                  <c:v>217</c:v>
                </c:pt>
                <c:pt idx="6">
                  <c:v>258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Patent Applications - Foreign</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ser>
          <c:idx val="3"/>
          <c:order val="3"/>
          <c:spPr>
            <a:solidFill>
              <a:srgbClr val="7030A0"/>
            </a:solidFill>
            <a:ln>
              <a:noFill/>
            </a:ln>
            <a:effectLst/>
          </c:spPr>
          <c:invertIfNegative val="0"/>
          <c:val>
            <c:numRef>
              <c:f>Sheet1!$E$2:$E$8</c:f>
              <c:numCache>
                <c:formatCode>General</c:formatCode>
                <c:ptCount val="7"/>
                <c:pt idx="0">
                  <c:v>0</c:v>
                </c:pt>
                <c:pt idx="1">
                  <c:v>0</c:v>
                </c:pt>
                <c:pt idx="2">
                  <c:v>0</c:v>
                </c:pt>
                <c:pt idx="3">
                  <c:v>4</c:v>
                </c:pt>
                <c:pt idx="4">
                  <c:v>14</c:v>
                </c:pt>
                <c:pt idx="5">
                  <c:v>27</c:v>
                </c:pt>
                <c:pt idx="6">
                  <c:v>48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Patents Issued</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ser>
          <c:idx val="4"/>
          <c:order val="4"/>
          <c:spPr>
            <a:solidFill>
              <a:srgbClr val="00B050"/>
            </a:solidFill>
            <a:ln>
              <a:noFill/>
            </a:ln>
            <a:effectLst/>
          </c:spPr>
          <c:invertIfNegative val="0"/>
          <c:val>
            <c:numRef>
              <c:f>Sheet1!$F$2:$F$8</c:f>
              <c:numCache>
                <c:formatCode>General</c:formatCode>
                <c:ptCount val="7"/>
                <c:pt idx="0">
                  <c:v>15</c:v>
                </c:pt>
                <c:pt idx="1">
                  <c:v>35</c:v>
                </c:pt>
                <c:pt idx="2">
                  <c:v>59</c:v>
                </c:pt>
                <c:pt idx="3">
                  <c:v>66</c:v>
                </c:pt>
                <c:pt idx="4">
                  <c:v>87</c:v>
                </c:pt>
                <c:pt idx="5">
                  <c:v>98</c:v>
                </c:pt>
                <c:pt idx="6">
                  <c:v>104</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Licensed (Disclosure or Patent)</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dLbls>
          <c:showLegendKey val="0"/>
          <c:showVal val="0"/>
          <c:showCatName val="0"/>
          <c:showSerName val="0"/>
          <c:showPercent val="0"/>
          <c:showBubbleSize val="0"/>
        </c:dLbls>
        <c:gapWidth val="150"/>
        <c:axId val="93635592"/>
        <c:axId val="93859360"/>
      </c:barChart>
      <c:catAx>
        <c:axId val="936355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r>
                  <a:rPr lang="en-US" sz="1400" b="1">
                    <a:solidFill>
                      <a:schemeClr val="tx1"/>
                    </a:solidFill>
                  </a:rPr>
                  <a:t>Program Year</a:t>
                </a:r>
              </a:p>
            </c:rich>
          </c:tx>
          <c:layout>
            <c:manualLayout>
              <c:xMode val="edge"/>
              <c:yMode val="edge"/>
              <c:x val="0.40797692869300178"/>
              <c:y val="0.802947934749619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crossAx val="93859360"/>
        <c:crosses val="autoZero"/>
        <c:auto val="1"/>
        <c:lblAlgn val="ctr"/>
        <c:lblOffset val="100"/>
        <c:tickMarkSkip val="1"/>
        <c:noMultiLvlLbl val="1"/>
      </c:catAx>
      <c:valAx>
        <c:axId val="9385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crossAx val="93635592"/>
        <c:crosses val="autoZero"/>
        <c:crossBetween val="between"/>
      </c:valAx>
      <c:spPr>
        <a:noFill/>
        <a:ln w="12700">
          <a:solidFill>
            <a:sysClr val="windowText" lastClr="000000"/>
          </a:solidFill>
        </a:ln>
        <a:effectLst/>
      </c:spPr>
    </c:plotArea>
    <c:legend>
      <c:legendPos val="t"/>
      <c:layout>
        <c:manualLayout>
          <c:xMode val="edge"/>
          <c:yMode val="edge"/>
          <c:x val="8.8964323531343592E-2"/>
          <c:y val="0.12539684039953414"/>
          <c:w val="0.41381309462204829"/>
          <c:h val="0.2517682567587578"/>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8527322277859729"/>
          <c:y val="9.148369926813040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0944648767118455"/>
          <c:y val="5.8591151031270813E-2"/>
          <c:w val="0.81992024800950758"/>
          <c:h val="0.68659171158994359"/>
        </c:manualLayout>
      </c:layout>
      <c:barChart>
        <c:barDir val="col"/>
        <c:grouping val="clustered"/>
        <c:varyColors val="0"/>
        <c:ser>
          <c:idx val="0"/>
          <c:order val="0"/>
          <c:spPr>
            <a:solidFill>
              <a:srgbClr val="7030A0"/>
            </a:solidFill>
            <a:ln>
              <a:noFill/>
            </a:ln>
            <a:effectLst/>
          </c:spPr>
          <c:invertIfNegative val="0"/>
          <c:val>
            <c:numRef>
              <c:f>Sheet1!$C$2:$C$8</c:f>
              <c:numCache>
                <c:formatCode>General</c:formatCode>
                <c:ptCount val="7"/>
                <c:pt idx="0">
                  <c:v>151</c:v>
                </c:pt>
                <c:pt idx="1">
                  <c:v>914</c:v>
                </c:pt>
                <c:pt idx="2">
                  <c:v>2367</c:v>
                </c:pt>
                <c:pt idx="3">
                  <c:v>3836</c:v>
                </c:pt>
                <c:pt idx="4">
                  <c:v>5427</c:v>
                </c:pt>
                <c:pt idx="5">
                  <c:v>6562</c:v>
                </c:pt>
                <c:pt idx="6">
                  <c:v>7521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EFRC Publications</c:v>
                      </c:pt>
                    </c:strCache>
                  </c:strRef>
                </c15:tx>
              </c15:filteredSeriesTitle>
            </c:ext>
            <c:ext xmlns:c15="http://schemas.microsoft.com/office/drawing/2012/chart" uri="{02D57815-91ED-43cb-92C2-25804820EDAC}">
              <c15:filteredCategoryTitle>
                <c15:cat>
                  <c:numRef>
                    <c:extLst>
                      <c:ext uri="{02D57815-91ED-43cb-92C2-25804820EDAC}">
                        <c15:formulaRef>
                          <c15:sqref>Sheet1!$B$2:$B$8</c15:sqref>
                        </c15:formulaRef>
                      </c:ext>
                    </c:extLst>
                    <c:numCache>
                      <c:formatCode>General</c:formatCode>
                      <c:ptCount val="7"/>
                      <c:pt idx="0">
                        <c:v>1</c:v>
                      </c:pt>
                      <c:pt idx="1">
                        <c:v>2</c:v>
                      </c:pt>
                      <c:pt idx="2">
                        <c:v>3</c:v>
                      </c:pt>
                      <c:pt idx="3">
                        <c:v>4</c:v>
                      </c:pt>
                      <c:pt idx="4">
                        <c:v>5</c:v>
                      </c:pt>
                      <c:pt idx="5">
                        <c:v>6</c:v>
                      </c:pt>
                      <c:pt idx="6">
                        <c:v>7</c:v>
                      </c:pt>
                    </c:numCache>
                  </c:numRef>
                </c15:cat>
              </c15:filteredCategoryTitle>
            </c:ext>
          </c:extLst>
        </c:ser>
        <c:dLbls>
          <c:showLegendKey val="0"/>
          <c:showVal val="0"/>
          <c:showCatName val="0"/>
          <c:showSerName val="0"/>
          <c:showPercent val="0"/>
          <c:showBubbleSize val="0"/>
        </c:dLbls>
        <c:gapWidth val="150"/>
        <c:axId val="93860928"/>
        <c:axId val="93861320"/>
      </c:barChart>
      <c:catAx>
        <c:axId val="93860928"/>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r>
                  <a:rPr lang="en-US" sz="1100" b="1">
                    <a:solidFill>
                      <a:schemeClr val="tx1"/>
                    </a:solidFill>
                    <a:latin typeface="Arial Narrow" panose="020B0606020202030204" pitchFamily="34" charset="0"/>
                  </a:rPr>
                  <a:t>Program Year</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crossAx val="93861320"/>
        <c:crosses val="autoZero"/>
        <c:auto val="1"/>
        <c:lblAlgn val="ctr"/>
        <c:lblOffset val="100"/>
        <c:tickMarkSkip val="1"/>
        <c:noMultiLvlLbl val="1"/>
      </c:catAx>
      <c:valAx>
        <c:axId val="93861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93860928"/>
        <c:crosses val="autoZero"/>
        <c:crossBetween val="between"/>
        <c:majorUnit val="2000"/>
      </c:valAx>
      <c:spPr>
        <a:noFill/>
        <a:ln w="12700">
          <a:solidFill>
            <a:sysClr val="windowText" lastClr="000000"/>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solidFill>
                <a:latin typeface="Arial Narrow" panose="020B0606020202030204" pitchFamily="34" charset="0"/>
                <a:ea typeface="+mn-ea"/>
                <a:cs typeface="+mn-cs"/>
              </a:defRPr>
            </a:pPr>
            <a:r>
              <a:rPr lang="en-US" dirty="0"/>
              <a:t>Companies that have benefited from EFRCs</a:t>
            </a:r>
          </a:p>
        </c:rich>
      </c:tx>
      <c:layout>
        <c:manualLayout>
          <c:xMode val="edge"/>
          <c:yMode val="edge"/>
          <c:x val="0.13281681977078794"/>
          <c:y val="6.8088639307134907E-2"/>
        </c:manualLayout>
      </c:layout>
      <c:overlay val="0"/>
      <c:spPr>
        <a:noFill/>
        <a:ln>
          <a:noFill/>
        </a:ln>
        <a:effectLst/>
      </c:spPr>
      <c:txPr>
        <a:bodyPr rot="0" spcFirstLastPara="1" vertOverflow="ellipsis" vert="horz" wrap="square" anchor="ctr" anchorCtr="1"/>
        <a:lstStyle/>
        <a:p>
          <a:pPr>
            <a:defRPr sz="126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9.823709071194571E-2"/>
          <c:y val="5.571128885130866E-2"/>
          <c:w val="0.86590199316871364"/>
          <c:h val="0.78964669731804293"/>
        </c:manualLayout>
      </c:layout>
      <c:barChart>
        <c:barDir val="col"/>
        <c:grouping val="stacked"/>
        <c:varyColors val="0"/>
        <c:ser>
          <c:idx val="0"/>
          <c:order val="0"/>
          <c:spPr>
            <a:solidFill>
              <a:srgbClr val="0066FF"/>
            </a:solidFill>
            <a:ln>
              <a:noFill/>
            </a:ln>
            <a:effectLst/>
          </c:spPr>
          <c:invertIfNegative val="0"/>
          <c:val>
            <c:numRef>
              <c:f>Sheet1!$B$2:$B$8</c:f>
              <c:numCache>
                <c:formatCode>General</c:formatCode>
                <c:ptCount val="7"/>
                <c:pt idx="0">
                  <c:v>2</c:v>
                </c:pt>
                <c:pt idx="1">
                  <c:v>3</c:v>
                </c:pt>
                <c:pt idx="2">
                  <c:v>11</c:v>
                </c:pt>
                <c:pt idx="3">
                  <c:v>20</c:v>
                </c:pt>
                <c:pt idx="4">
                  <c:v>27</c:v>
                </c:pt>
                <c:pt idx="5">
                  <c:v>31</c:v>
                </c:pt>
                <c:pt idx="6">
                  <c:v>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Start-up</c:v>
                      </c:pt>
                    </c:strCache>
                  </c:strRef>
                </c15:tx>
              </c15:filteredSeriesTitle>
            </c:ext>
          </c:extLst>
        </c:ser>
        <c:ser>
          <c:idx val="1"/>
          <c:order val="1"/>
          <c:spPr>
            <a:solidFill>
              <a:srgbClr val="FF0066"/>
            </a:solidFill>
            <a:ln>
              <a:noFill/>
            </a:ln>
            <a:effectLst/>
          </c:spPr>
          <c:invertIfNegative val="0"/>
          <c:val>
            <c:numRef>
              <c:f>Sheet1!$C$2:$C$8</c:f>
              <c:numCache>
                <c:formatCode>General</c:formatCode>
                <c:ptCount val="7"/>
                <c:pt idx="0">
                  <c:v>0</c:v>
                </c:pt>
                <c:pt idx="1">
                  <c:v>1</c:v>
                </c:pt>
                <c:pt idx="2">
                  <c:v>10</c:v>
                </c:pt>
                <c:pt idx="3">
                  <c:v>16</c:v>
                </c:pt>
                <c:pt idx="4">
                  <c:v>19</c:v>
                </c:pt>
                <c:pt idx="5">
                  <c:v>20</c:v>
                </c:pt>
                <c:pt idx="6">
                  <c:v>21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Mid</c:v>
                      </c:pt>
                    </c:strCache>
                  </c:strRef>
                </c15:tx>
              </c15:filteredSeriesTitle>
            </c:ext>
          </c:extLst>
        </c:ser>
        <c:ser>
          <c:idx val="2"/>
          <c:order val="2"/>
          <c:spPr>
            <a:solidFill>
              <a:srgbClr val="00B050"/>
            </a:solidFill>
            <a:ln>
              <a:noFill/>
            </a:ln>
            <a:effectLst/>
          </c:spPr>
          <c:invertIfNegative val="0"/>
          <c:val>
            <c:numRef>
              <c:f>Sheet1!$D$2:$D$8</c:f>
              <c:numCache>
                <c:formatCode>General</c:formatCode>
                <c:ptCount val="7"/>
                <c:pt idx="0">
                  <c:v>4</c:v>
                </c:pt>
                <c:pt idx="1">
                  <c:v>4</c:v>
                </c:pt>
                <c:pt idx="2">
                  <c:v>11</c:v>
                </c:pt>
                <c:pt idx="3">
                  <c:v>21</c:v>
                </c:pt>
                <c:pt idx="4">
                  <c:v>25</c:v>
                </c:pt>
                <c:pt idx="5">
                  <c:v>35</c:v>
                </c:pt>
                <c:pt idx="6">
                  <c:v>37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Large</c:v>
                      </c:pt>
                    </c:strCache>
                  </c:strRef>
                </c15:tx>
              </c15:filteredSeriesTitle>
            </c:ext>
          </c:extLst>
        </c:ser>
        <c:dLbls>
          <c:showLegendKey val="0"/>
          <c:showVal val="0"/>
          <c:showCatName val="0"/>
          <c:showSerName val="0"/>
          <c:showPercent val="0"/>
          <c:showBubbleSize val="0"/>
        </c:dLbls>
        <c:gapWidth val="150"/>
        <c:overlap val="100"/>
        <c:axId val="93862104"/>
        <c:axId val="93862496"/>
      </c:barChart>
      <c:catAx>
        <c:axId val="938621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r>
                  <a:rPr lang="en-US" sz="1200"/>
                  <a:t>Program Year</a:t>
                </a:r>
              </a:p>
            </c:rich>
          </c:tx>
          <c:layout>
            <c:manualLayout>
              <c:xMode val="edge"/>
              <c:yMode val="edge"/>
              <c:x val="0.40432990399953178"/>
              <c:y val="0.918439537058524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n-US"/>
          </a:p>
        </c:txPr>
        <c:crossAx val="93862496"/>
        <c:crosses val="autoZero"/>
        <c:auto val="1"/>
        <c:lblAlgn val="ctr"/>
        <c:lblOffset val="100"/>
        <c:noMultiLvlLbl val="0"/>
      </c:catAx>
      <c:valAx>
        <c:axId val="9386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endParaRPr lang="en-US"/>
          </a:p>
        </c:txPr>
        <c:crossAx val="93862104"/>
        <c:crosses val="autoZero"/>
        <c:crossBetween val="between"/>
        <c:majorUnit val="20"/>
      </c:valAx>
      <c:spPr>
        <a:noFill/>
        <a:ln w="19050">
          <a:solidFill>
            <a:sysClr val="windowText" lastClr="000000"/>
          </a:solidFill>
        </a:ln>
        <a:effectLst/>
      </c:spPr>
    </c:plotArea>
    <c:legend>
      <c:legendPos val="l"/>
      <c:layout>
        <c:manualLayout>
          <c:xMode val="edge"/>
          <c:yMode val="edge"/>
          <c:x val="0.11425513771156529"/>
          <c:y val="0.39513238989592164"/>
          <c:w val="0.20304260749162004"/>
          <c:h val="0.27573722402346768"/>
        </c:manualLayout>
      </c:layout>
      <c:overlay val="1"/>
      <c:spPr>
        <a:solidFill>
          <a:sysClr val="window" lastClr="FFFFFF"/>
        </a:solidFill>
        <a:ln>
          <a:solidFill>
            <a:sysClr val="window" lastClr="FFFFFF">
              <a:lumMod val="50000"/>
            </a:sysClr>
          </a:solidFill>
        </a:ln>
        <a:effectLst/>
      </c:spPr>
      <c:txPr>
        <a:bodyPr rot="0" spcFirstLastPara="1" vertOverflow="ellipsis" vert="horz" wrap="square" anchor="ctr" anchorCtr="1"/>
        <a:lstStyle/>
        <a:p>
          <a:pPr>
            <a:defRPr sz="105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050" b="1">
          <a:solidFill>
            <a:schemeClr val="tx1"/>
          </a:solidFill>
          <a:latin typeface="Arial Narrow" panose="020B0606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US" b="1" dirty="0">
                <a:solidFill>
                  <a:schemeClr val="tx1"/>
                </a:solidFill>
                <a:latin typeface="Arial Narrow" panose="020B0606020202030204" pitchFamily="34" charset="0"/>
              </a:rPr>
              <a:t>EFRC </a:t>
            </a:r>
            <a:r>
              <a:rPr lang="en-US" b="1" dirty="0" smtClean="0">
                <a:solidFill>
                  <a:schemeClr val="tx1"/>
                </a:solidFill>
                <a:latin typeface="Arial Narrow" panose="020B0606020202030204" pitchFamily="34" charset="0"/>
              </a:rPr>
              <a:t>Contributions* to Companies</a:t>
            </a:r>
            <a:endParaRPr lang="en-US" b="1" dirty="0">
              <a:solidFill>
                <a:schemeClr val="tx1"/>
              </a:solidFill>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5370304772973947"/>
          <c:y val="0.18059723111192016"/>
          <c:w val="0.36453807550685197"/>
          <c:h val="0.70753937728399996"/>
        </c:manualLayout>
      </c:layout>
      <c:pieChart>
        <c:varyColors val="1"/>
        <c:ser>
          <c:idx val="0"/>
          <c:order val="0"/>
          <c:dPt>
            <c:idx val="0"/>
            <c:bubble3D val="0"/>
            <c:spPr>
              <a:solidFill>
                <a:srgbClr val="0066FF"/>
              </a:solidFill>
              <a:ln w="19050">
                <a:solidFill>
                  <a:schemeClr val="lt1"/>
                </a:solidFill>
              </a:ln>
              <a:effectLst/>
            </c:spPr>
          </c:dPt>
          <c:dPt>
            <c:idx val="1"/>
            <c:bubble3D val="0"/>
            <c:spPr>
              <a:solidFill>
                <a:srgbClr val="FF0066"/>
              </a:solidFill>
              <a:ln w="19050">
                <a:solidFill>
                  <a:schemeClr val="lt1"/>
                </a:solidFill>
              </a:ln>
              <a:effectLst/>
            </c:spPr>
          </c:dPt>
          <c:dPt>
            <c:idx val="2"/>
            <c:bubble3D val="0"/>
            <c:spPr>
              <a:solidFill>
                <a:srgbClr val="00B050"/>
              </a:solidFill>
              <a:ln w="19050">
                <a:solidFill>
                  <a:schemeClr val="lt1"/>
                </a:solidFill>
              </a:ln>
              <a:effectLst/>
            </c:spPr>
          </c:dPt>
          <c:dPt>
            <c:idx val="3"/>
            <c:bubble3D val="0"/>
            <c:spPr>
              <a:solidFill>
                <a:srgbClr val="FFFF00"/>
              </a:solidFill>
              <a:ln w="19050">
                <a:solidFill>
                  <a:schemeClr val="lt1"/>
                </a:solidFill>
              </a:ln>
              <a:effectLst/>
            </c:spPr>
          </c:dPt>
          <c:val>
            <c:numRef>
              <c:f>Sheet1!$C$4:$C$7</c:f>
              <c:numCache>
                <c:formatCode>General</c:formatCode>
                <c:ptCount val="4"/>
                <c:pt idx="0">
                  <c:v>40</c:v>
                </c:pt>
                <c:pt idx="1">
                  <c:v>35</c:v>
                </c:pt>
                <c:pt idx="2">
                  <c:v>15</c:v>
                </c:pt>
                <c:pt idx="3">
                  <c:v>10</c:v>
                </c:pt>
              </c:numCache>
            </c:numRef>
          </c:val>
          <c:extLst>
            <c:ext xmlns:c15="http://schemas.microsoft.com/office/drawing/2012/chart" uri="{02D57815-91ED-43cb-92C2-25804820EDAC}">
              <c15:filteredSeriesTitle>
                <c15:tx>
                  <c:strRef>
                    <c:extLst>
                      <c:ext uri="{02D57815-91ED-43cb-92C2-25804820EDAC}">
                        <c15:formulaRef>
                          <c15:sqref>Sheet1!$C$3</c15:sqref>
                        </c15:formulaRef>
                      </c:ext>
                    </c:extLst>
                    <c:strCache>
                      <c:ptCount val="1"/>
                      <c:pt idx="0">
                        <c:v>EFRC Contributions</c:v>
                      </c:pt>
                    </c:strCache>
                  </c:strRef>
                </c15:tx>
              </c15:filteredSeriesTitle>
            </c:ext>
            <c:ext xmlns:c15="http://schemas.microsoft.com/office/drawing/2012/chart" uri="{02D57815-91ED-43cb-92C2-25804820EDAC}">
              <c15:filteredCategoryTitle>
                <c15:cat>
                  <c:strRef>
                    <c:extLst>
                      <c:ext uri="{02D57815-91ED-43cb-92C2-25804820EDAC}">
                        <c15:formulaRef>
                          <c15:sqref>Sheet1!$B$4:$B$7</c15:sqref>
                        </c15:formulaRef>
                      </c:ext>
                    </c:extLst>
                    <c:strCache>
                      <c:ptCount val="4"/>
                      <c:pt idx="0">
                        <c:v>Science Applications</c:v>
                      </c:pt>
                      <c:pt idx="1">
                        <c:v>Low-Carbon Power</c:v>
                      </c:pt>
                      <c:pt idx="2">
                        <c:v>Energy Storage</c:v>
                      </c:pt>
                      <c:pt idx="3">
                        <c:v>Energy Efficiency</c:v>
                      </c:pt>
                    </c:strCache>
                  </c:strRef>
                </c15:cat>
              </c15:filteredCategoryTitl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481235479572765"/>
          <c:y val="0.24134012930351093"/>
          <c:w val="0.42935461546315995"/>
          <c:h val="0.488169019153207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345280882323458"/>
          <c:y val="7.3552972329881741E-2"/>
          <c:w val="0.70721904533170665"/>
          <c:h val="0.71566302103922352"/>
        </c:manualLayout>
      </c:layout>
      <c:scatterChart>
        <c:scatterStyle val="lineMarker"/>
        <c:varyColors val="0"/>
        <c:ser>
          <c:idx val="1"/>
          <c:order val="0"/>
          <c:tx>
            <c:v>GVL</c:v>
          </c:tx>
          <c:spPr>
            <a:ln w="47625">
              <a:noFill/>
            </a:ln>
          </c:spPr>
          <c:marker>
            <c:symbol val="square"/>
            <c:size val="4"/>
          </c:marker>
          <c:xVal>
            <c:numRef>
              <c:f>Sheet1!$G$38:$G$46</c:f>
              <c:numCache>
                <c:formatCode>General</c:formatCode>
                <c:ptCount val="9"/>
                <c:pt idx="0">
                  <c:v>0</c:v>
                </c:pt>
                <c:pt idx="1">
                  <c:v>600</c:v>
                </c:pt>
                <c:pt idx="2">
                  <c:v>1200</c:v>
                </c:pt>
                <c:pt idx="3">
                  <c:v>2400</c:v>
                </c:pt>
                <c:pt idx="4">
                  <c:v>3600</c:v>
                </c:pt>
                <c:pt idx="5">
                  <c:v>5400</c:v>
                </c:pt>
                <c:pt idx="6">
                  <c:v>7200</c:v>
                </c:pt>
                <c:pt idx="7">
                  <c:v>10800</c:v>
                </c:pt>
              </c:numCache>
            </c:numRef>
          </c:xVal>
          <c:yVal>
            <c:numRef>
              <c:f>Sheet1!$H$38:$H$46</c:f>
              <c:numCache>
                <c:formatCode>0.00</c:formatCode>
                <c:ptCount val="9"/>
                <c:pt idx="0">
                  <c:v>0</c:v>
                </c:pt>
                <c:pt idx="1">
                  <c:v>55.000000000000007</c:v>
                </c:pt>
                <c:pt idx="2">
                  <c:v>65.376666666666665</c:v>
                </c:pt>
                <c:pt idx="3">
                  <c:v>68.686666666666667</c:v>
                </c:pt>
                <c:pt idx="4">
                  <c:v>70.25333333333333</c:v>
                </c:pt>
                <c:pt idx="5">
                  <c:v>69</c:v>
                </c:pt>
                <c:pt idx="6">
                  <c:v>68</c:v>
                </c:pt>
                <c:pt idx="7">
                  <c:v>65.273333333333326</c:v>
                </c:pt>
              </c:numCache>
            </c:numRef>
          </c:yVal>
          <c:smooth val="0"/>
        </c:ser>
        <c:ser>
          <c:idx val="0"/>
          <c:order val="1"/>
          <c:tx>
            <c:v>Water</c:v>
          </c:tx>
          <c:spPr>
            <a:ln w="47625">
              <a:noFill/>
            </a:ln>
          </c:spPr>
          <c:marker>
            <c:symbol val="diamond"/>
            <c:size val="5"/>
          </c:marker>
          <c:xVal>
            <c:numRef>
              <c:f>Sheet1!$D$29:$D$36</c:f>
              <c:numCache>
                <c:formatCode>General</c:formatCode>
                <c:ptCount val="8"/>
                <c:pt idx="0">
                  <c:v>0</c:v>
                </c:pt>
                <c:pt idx="1">
                  <c:v>1200</c:v>
                </c:pt>
                <c:pt idx="2">
                  <c:v>1800</c:v>
                </c:pt>
                <c:pt idx="3">
                  <c:v>2400</c:v>
                </c:pt>
                <c:pt idx="4">
                  <c:v>3600</c:v>
                </c:pt>
                <c:pt idx="5">
                  <c:v>5400</c:v>
                </c:pt>
                <c:pt idx="6">
                  <c:v>7200</c:v>
                </c:pt>
                <c:pt idx="7">
                  <c:v>10800</c:v>
                </c:pt>
              </c:numCache>
            </c:numRef>
          </c:xVal>
          <c:yVal>
            <c:numRef>
              <c:f>Sheet1!$E$29:$E$36</c:f>
              <c:numCache>
                <c:formatCode>General</c:formatCode>
                <c:ptCount val="8"/>
                <c:pt idx="0">
                  <c:v>0</c:v>
                </c:pt>
                <c:pt idx="1">
                  <c:v>6</c:v>
                </c:pt>
                <c:pt idx="2">
                  <c:v>10</c:v>
                </c:pt>
                <c:pt idx="3">
                  <c:v>14.12</c:v>
                </c:pt>
                <c:pt idx="4">
                  <c:v>21.13</c:v>
                </c:pt>
                <c:pt idx="5">
                  <c:v>29.74</c:v>
                </c:pt>
                <c:pt idx="6">
                  <c:v>35.04</c:v>
                </c:pt>
                <c:pt idx="7">
                  <c:v>39.64</c:v>
                </c:pt>
              </c:numCache>
            </c:numRef>
          </c:yVal>
          <c:smooth val="0"/>
        </c:ser>
        <c:dLbls>
          <c:showLegendKey val="0"/>
          <c:showVal val="0"/>
          <c:showCatName val="0"/>
          <c:showSerName val="0"/>
          <c:showPercent val="0"/>
          <c:showBubbleSize val="0"/>
        </c:dLbls>
        <c:axId val="154183760"/>
        <c:axId val="154183368"/>
      </c:scatterChart>
      <c:valAx>
        <c:axId val="154183760"/>
        <c:scaling>
          <c:orientation val="minMax"/>
          <c:max val="12000"/>
          <c:min val="0"/>
        </c:scaling>
        <c:delete val="0"/>
        <c:axPos val="b"/>
        <c:title>
          <c:tx>
            <c:rich>
              <a:bodyPr/>
              <a:lstStyle/>
              <a:p>
                <a:pPr>
                  <a:defRPr/>
                </a:pPr>
                <a:r>
                  <a:rPr lang="en-US" dirty="0"/>
                  <a:t>Time </a:t>
                </a:r>
                <a:r>
                  <a:rPr lang="en-US" dirty="0" smtClean="0"/>
                  <a:t>(sec)</a:t>
                </a:r>
                <a:endParaRPr lang="en-US" dirty="0"/>
              </a:p>
            </c:rich>
          </c:tx>
          <c:layout/>
          <c:overlay val="0"/>
        </c:title>
        <c:numFmt formatCode="General" sourceLinked="1"/>
        <c:majorTickMark val="out"/>
        <c:minorTickMark val="none"/>
        <c:tickLblPos val="nextTo"/>
        <c:spPr>
          <a:ln>
            <a:solidFill>
              <a:schemeClr val="tx1"/>
            </a:solidFill>
          </a:ln>
        </c:spPr>
        <c:crossAx val="154183368"/>
        <c:crosses val="autoZero"/>
        <c:crossBetween val="midCat"/>
        <c:majorUnit val="3000"/>
      </c:valAx>
      <c:valAx>
        <c:axId val="154183368"/>
        <c:scaling>
          <c:orientation val="minMax"/>
          <c:max val="100"/>
          <c:min val="0"/>
        </c:scaling>
        <c:delete val="0"/>
        <c:axPos val="l"/>
        <c:title>
          <c:tx>
            <c:rich>
              <a:bodyPr/>
              <a:lstStyle/>
              <a:p>
                <a:pPr>
                  <a:defRPr/>
                </a:pPr>
                <a:r>
                  <a:rPr lang="en-US"/>
                  <a:t>Furfural Yield (%)</a:t>
                </a:r>
              </a:p>
            </c:rich>
          </c:tx>
          <c:layout/>
          <c:overlay val="0"/>
        </c:title>
        <c:numFmt formatCode="0" sourceLinked="0"/>
        <c:majorTickMark val="out"/>
        <c:minorTickMark val="none"/>
        <c:tickLblPos val="nextTo"/>
        <c:spPr>
          <a:ln>
            <a:solidFill>
              <a:schemeClr val="tx1"/>
            </a:solidFill>
          </a:ln>
        </c:spPr>
        <c:crossAx val="154183760"/>
        <c:crosses val="autoZero"/>
        <c:crossBetween val="midCat"/>
        <c:majorUnit val="20"/>
      </c:valAx>
      <c:spPr>
        <a:solidFill>
          <a:schemeClr val="bg1"/>
        </a:solidFill>
        <a:ln>
          <a:solidFill>
            <a:schemeClr val="tx1"/>
          </a:solidFill>
        </a:ln>
      </c:spPr>
    </c:plotArea>
    <c:legend>
      <c:legendPos val="r"/>
      <c:layout>
        <c:manualLayout>
          <c:xMode val="edge"/>
          <c:yMode val="edge"/>
          <c:x val="0.6902164864653112"/>
          <c:y val="9.9247234955212579E-2"/>
          <c:w val="0.18289582993724465"/>
          <c:h val="0.15857487563352166"/>
        </c:manualLayout>
      </c:layout>
      <c:overlay val="1"/>
      <c:spPr>
        <a:ln>
          <a:solidFill>
            <a:schemeClr val="tx1"/>
          </a:solidFill>
        </a:ln>
      </c:spPr>
    </c:legend>
    <c:plotVisOnly val="1"/>
    <c:dispBlanksAs val="gap"/>
    <c:showDLblsOverMax val="0"/>
  </c:chart>
  <c:spPr>
    <a:solidFill>
      <a:schemeClr val="bg1"/>
    </a:solidFill>
    <a:ln w="12700">
      <a:solidFill>
        <a:schemeClr val="tx1"/>
      </a:solidFill>
    </a:ln>
    <a:effectLst>
      <a:outerShdw blurRad="50800" dist="38100" dir="2700000" algn="tl" rotWithShape="0">
        <a:prstClr val="black">
          <a:alpha val="40000"/>
        </a:prstClr>
      </a:outerShdw>
    </a:effectLst>
  </c:spPr>
  <c:txPr>
    <a:bodyPr/>
    <a:lstStyle/>
    <a:p>
      <a:pPr>
        <a:defRPr sz="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gif"/><Relationship Id="rId1" Type="http://schemas.openxmlformats.org/officeDocument/2006/relationships/image" Target="../media/image113.jpeg"/><Relationship Id="rId4" Type="http://schemas.openxmlformats.org/officeDocument/2006/relationships/image" Target="../media/image1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gif"/><Relationship Id="rId1" Type="http://schemas.openxmlformats.org/officeDocument/2006/relationships/image" Target="../media/image113.jpeg"/><Relationship Id="rId4" Type="http://schemas.openxmlformats.org/officeDocument/2006/relationships/image" Target="../media/image1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90C5C-A488-485F-BE80-C37C05DF4FBD}"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18140E28-EB68-4CA8-8CB6-8B709141409D}">
      <dgm:prSet phldrT="[Text]" custT="1"/>
      <dgm:spPr/>
      <dgm:t>
        <a:bodyPr/>
        <a:lstStyle/>
        <a:p>
          <a:pPr>
            <a:lnSpc>
              <a:spcPct val="100000"/>
            </a:lnSpc>
          </a:pPr>
          <a:r>
            <a:rPr lang="en-US" sz="2000" b="0" dirty="0" smtClean="0">
              <a:latin typeface="Arial" panose="020B0604020202020204" pitchFamily="34" charset="0"/>
              <a:cs typeface="Arial" panose="020B0604020202020204" pitchFamily="34" charset="0"/>
            </a:rPr>
            <a:t>Catalytic Solutions for Alternative Energy</a:t>
          </a:r>
          <a:endParaRPr lang="en-US" sz="2000" b="0" dirty="0">
            <a:latin typeface="Arial" panose="020B0604020202020204" pitchFamily="34" charset="0"/>
            <a:cs typeface="Arial" panose="020B0604020202020204" pitchFamily="34" charset="0"/>
          </a:endParaRPr>
        </a:p>
      </dgm:t>
    </dgm:pt>
    <dgm:pt modelId="{D2105A80-7AEF-434F-A5E7-2715C5E42DA0}" type="parTrans" cxnId="{8AAA631D-D302-4DF4-B2D4-1E15F8D8E05C}">
      <dgm:prSet/>
      <dgm:spPr/>
      <dgm:t>
        <a:bodyPr/>
        <a:lstStyle/>
        <a:p>
          <a:endParaRPr lang="en-US" sz="1600"/>
        </a:p>
      </dgm:t>
    </dgm:pt>
    <dgm:pt modelId="{74D2A510-87F3-4EE5-B33B-3CB65F0F89AF}" type="sibTrans" cxnId="{8AAA631D-D302-4DF4-B2D4-1E15F8D8E05C}">
      <dgm:prSet/>
      <dgm:spPr/>
      <dgm:t>
        <a:bodyPr/>
        <a:lstStyle/>
        <a:p>
          <a:endParaRPr lang="en-US" sz="1600"/>
        </a:p>
      </dgm:t>
    </dgm:pt>
    <dgm:pt modelId="{60305C0A-2DDD-4B42-B30A-6C0B9908A6CD}">
      <dgm:prSet phldrT="[Text]" custT="1"/>
      <dgm:spPr/>
      <dgm:t>
        <a:bodyPr/>
        <a:lstStyle/>
        <a:p>
          <a:r>
            <a:rPr lang="en-US" sz="1600" b="1" dirty="0" smtClean="0">
              <a:latin typeface="Arial" panose="020B0604020202020204" pitchFamily="34" charset="0"/>
              <a:cs typeface="Arial" panose="020B0604020202020204" pitchFamily="34" charset="0"/>
            </a:rPr>
            <a:t>Hydrogen fuels</a:t>
          </a:r>
          <a:endParaRPr lang="en-US" sz="1600" b="1" dirty="0">
            <a:latin typeface="Arial" panose="020B0604020202020204" pitchFamily="34" charset="0"/>
            <a:cs typeface="Arial" panose="020B0604020202020204" pitchFamily="34" charset="0"/>
          </a:endParaRPr>
        </a:p>
      </dgm:t>
    </dgm:pt>
    <dgm:pt modelId="{21F65D5C-0F96-4437-B0A3-4C411A7FBC63}" type="parTrans" cxnId="{72091C00-B481-4D59-B343-FB72C0C94871}">
      <dgm:prSet/>
      <dgm:spPr/>
      <dgm:t>
        <a:bodyPr/>
        <a:lstStyle/>
        <a:p>
          <a:endParaRPr lang="en-US" sz="1600"/>
        </a:p>
      </dgm:t>
    </dgm:pt>
    <dgm:pt modelId="{AD11FA35-ED72-4C0B-8F13-F52378F9532F}" type="sibTrans" cxnId="{72091C00-B481-4D59-B343-FB72C0C94871}">
      <dgm:prSet/>
      <dgm:spPr/>
      <dgm:t>
        <a:bodyPr/>
        <a:lstStyle/>
        <a:p>
          <a:endParaRPr lang="en-US" sz="1600"/>
        </a:p>
      </dgm:t>
    </dgm:pt>
    <dgm:pt modelId="{C66079A9-482D-4A7E-A541-5E69BD422082}">
      <dgm:prSet phldrT="[Text]" custT="1"/>
      <dgm:spPr/>
      <dgm:t>
        <a:bodyPr/>
        <a:lstStyle/>
        <a:p>
          <a:pPr>
            <a:lnSpc>
              <a:spcPct val="100000"/>
            </a:lnSpc>
          </a:pPr>
          <a:r>
            <a:rPr lang="en-US" sz="1600" b="1" dirty="0" err="1" smtClean="0">
              <a:latin typeface="Arial" panose="020B0604020202020204" pitchFamily="34" charset="0"/>
              <a:cs typeface="Arial" panose="020B0604020202020204" pitchFamily="34" charset="0"/>
            </a:rPr>
            <a:t>Electrocatalysts</a:t>
          </a:r>
          <a:r>
            <a:rPr lang="en-US" sz="1600" b="1" dirty="0" smtClean="0">
              <a:latin typeface="Arial" panose="020B0604020202020204" pitchFamily="34" charset="0"/>
              <a:cs typeface="Arial" panose="020B0604020202020204" pitchFamily="34" charset="0"/>
            </a:rPr>
            <a:t> for fuel cells</a:t>
          </a:r>
          <a:endParaRPr lang="en-US" sz="1600" b="1" dirty="0">
            <a:latin typeface="Arial" panose="020B0604020202020204" pitchFamily="34" charset="0"/>
            <a:cs typeface="Arial" panose="020B0604020202020204" pitchFamily="34" charset="0"/>
          </a:endParaRPr>
        </a:p>
      </dgm:t>
    </dgm:pt>
    <dgm:pt modelId="{2590DE9F-8036-4942-86F1-75170787F77D}" type="parTrans" cxnId="{E21C02AA-BA0C-4099-8E06-1D6FAF9A07E7}">
      <dgm:prSet/>
      <dgm:spPr/>
      <dgm:t>
        <a:bodyPr/>
        <a:lstStyle/>
        <a:p>
          <a:endParaRPr lang="en-US" sz="1600"/>
        </a:p>
      </dgm:t>
    </dgm:pt>
    <dgm:pt modelId="{6B3BCC09-B34C-4431-A6D2-05DE8FCC02E9}" type="sibTrans" cxnId="{E21C02AA-BA0C-4099-8E06-1D6FAF9A07E7}">
      <dgm:prSet/>
      <dgm:spPr/>
      <dgm:t>
        <a:bodyPr/>
        <a:lstStyle/>
        <a:p>
          <a:endParaRPr lang="en-US" sz="1600"/>
        </a:p>
      </dgm:t>
    </dgm:pt>
    <dgm:pt modelId="{1DD73D89-C7EA-4A45-BF86-B88185A21DCA}">
      <dgm:prSet phldrT="[Text]" custT="1"/>
      <dgm:spPr/>
      <dgm:t>
        <a:bodyPr/>
        <a:lstStyle/>
        <a:p>
          <a:r>
            <a:rPr lang="en-US" sz="1600" b="1" dirty="0" smtClean="0">
              <a:latin typeface="Arial" panose="020B0604020202020204" pitchFamily="34" charset="0"/>
              <a:cs typeface="Arial" panose="020B0604020202020204" pitchFamily="34" charset="0"/>
            </a:rPr>
            <a:t>Biomass to liquid fuels</a:t>
          </a:r>
          <a:endParaRPr lang="en-US" sz="1600" b="1" dirty="0">
            <a:latin typeface="Arial" panose="020B0604020202020204" pitchFamily="34" charset="0"/>
            <a:cs typeface="Arial" panose="020B0604020202020204" pitchFamily="34" charset="0"/>
          </a:endParaRPr>
        </a:p>
      </dgm:t>
    </dgm:pt>
    <dgm:pt modelId="{4B4F98B7-6AEB-493E-97D9-9A55D8ED00AE}" type="parTrans" cxnId="{400C7437-0FC2-4BE2-904D-8A8B9AA04DA2}">
      <dgm:prSet/>
      <dgm:spPr/>
      <dgm:t>
        <a:bodyPr/>
        <a:lstStyle/>
        <a:p>
          <a:endParaRPr lang="en-US" sz="1600"/>
        </a:p>
      </dgm:t>
    </dgm:pt>
    <dgm:pt modelId="{002172B4-0705-4BE0-9845-8E0A86072895}" type="sibTrans" cxnId="{400C7437-0FC2-4BE2-904D-8A8B9AA04DA2}">
      <dgm:prSet/>
      <dgm:spPr/>
      <dgm:t>
        <a:bodyPr/>
        <a:lstStyle/>
        <a:p>
          <a:endParaRPr lang="en-US" sz="1600"/>
        </a:p>
      </dgm:t>
    </dgm:pt>
    <dgm:pt modelId="{4E8F262F-9095-4379-BBEE-AD0F863B13C9}">
      <dgm:prSet phldrT="[Text]" custT="1"/>
      <dgm:spPr/>
      <dgm:t>
        <a:bodyPr/>
        <a:lstStyle/>
        <a:p>
          <a:r>
            <a:rPr lang="en-US" sz="1600" b="1" dirty="0" smtClean="0">
              <a:latin typeface="Arial" panose="020B0604020202020204" pitchFamily="34" charset="0"/>
              <a:cs typeface="Arial" panose="020B0604020202020204" pitchFamily="34" charset="0"/>
            </a:rPr>
            <a:t>Solar energy to fuels</a:t>
          </a:r>
          <a:endParaRPr lang="en-US" sz="1600" b="1" dirty="0">
            <a:latin typeface="Arial" panose="020B0604020202020204" pitchFamily="34" charset="0"/>
            <a:cs typeface="Arial" panose="020B0604020202020204" pitchFamily="34" charset="0"/>
          </a:endParaRPr>
        </a:p>
      </dgm:t>
    </dgm:pt>
    <dgm:pt modelId="{AEBFB218-507E-4AFB-9291-013BCBB6F6D4}" type="parTrans" cxnId="{82DB7ACA-5D9A-497B-8618-A454890261CB}">
      <dgm:prSet/>
      <dgm:spPr/>
      <dgm:t>
        <a:bodyPr/>
        <a:lstStyle/>
        <a:p>
          <a:endParaRPr lang="en-US" sz="1600"/>
        </a:p>
      </dgm:t>
    </dgm:pt>
    <dgm:pt modelId="{D5F60029-E9E5-4F9B-9875-AC145ECC33D4}" type="sibTrans" cxnId="{82DB7ACA-5D9A-497B-8618-A454890261CB}">
      <dgm:prSet/>
      <dgm:spPr/>
      <dgm:t>
        <a:bodyPr/>
        <a:lstStyle/>
        <a:p>
          <a:endParaRPr lang="en-US" sz="1600"/>
        </a:p>
      </dgm:t>
    </dgm:pt>
    <dgm:pt modelId="{006E131B-B33A-4EE1-940B-C9D4E66C5C49}" type="pres">
      <dgm:prSet presAssocID="{52490C5C-A488-485F-BE80-C37C05DF4FBD}" presName="Name0" presStyleCnt="0">
        <dgm:presLayoutVars>
          <dgm:chMax val="1"/>
          <dgm:chPref val="1"/>
          <dgm:dir/>
          <dgm:resizeHandles/>
        </dgm:presLayoutVars>
      </dgm:prSet>
      <dgm:spPr/>
      <dgm:t>
        <a:bodyPr/>
        <a:lstStyle/>
        <a:p>
          <a:endParaRPr lang="en-US"/>
        </a:p>
      </dgm:t>
    </dgm:pt>
    <dgm:pt modelId="{AE4538E9-54AF-40DC-9D6A-385625A9B85D}" type="pres">
      <dgm:prSet presAssocID="{18140E28-EB68-4CA8-8CB6-8B709141409D}" presName="Parent" presStyleLbl="node1" presStyleIdx="0" presStyleCnt="2">
        <dgm:presLayoutVars>
          <dgm:chMax val="4"/>
          <dgm:chPref val="3"/>
        </dgm:presLayoutVars>
      </dgm:prSet>
      <dgm:spPr/>
      <dgm:t>
        <a:bodyPr/>
        <a:lstStyle/>
        <a:p>
          <a:endParaRPr lang="en-US"/>
        </a:p>
      </dgm:t>
    </dgm:pt>
    <dgm:pt modelId="{B54AE2A1-EAA7-4E56-AAE7-119B94EC2483}" type="pres">
      <dgm:prSet presAssocID="{60305C0A-2DDD-4B42-B30A-6C0B9908A6CD}" presName="Accent" presStyleLbl="node1" presStyleIdx="1" presStyleCnt="2" custScaleX="127123" custScaleY="103934"/>
      <dgm:spPr/>
    </dgm:pt>
    <dgm:pt modelId="{61EB3047-FCBB-48C6-B0EA-D96915C2BBDB}" type="pres">
      <dgm:prSet presAssocID="{60305C0A-2DDD-4B42-B30A-6C0B9908A6CD}" presName="Image1" presStyleLbl="fgImgPlace1" presStyleIdx="0" presStyleCnt="4" custLinFactNeighborX="4771" custLinFactNeighborY="73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30997DB1-20AB-4EB9-A7EA-9F58C1F90DD6}" type="pres">
      <dgm:prSet presAssocID="{60305C0A-2DDD-4B42-B30A-6C0B9908A6CD}" presName="Child1" presStyleLbl="revTx" presStyleIdx="0" presStyleCnt="4" custLinFactNeighborX="9504" custLinFactNeighborY="-6573">
        <dgm:presLayoutVars>
          <dgm:chMax val="0"/>
          <dgm:chPref val="0"/>
          <dgm:bulletEnabled val="1"/>
        </dgm:presLayoutVars>
      </dgm:prSet>
      <dgm:spPr/>
      <dgm:t>
        <a:bodyPr/>
        <a:lstStyle/>
        <a:p>
          <a:endParaRPr lang="en-US"/>
        </a:p>
      </dgm:t>
    </dgm:pt>
    <dgm:pt modelId="{643BD991-E7FF-40BC-AC43-CC51E56FB0D2}" type="pres">
      <dgm:prSet presAssocID="{C66079A9-482D-4A7E-A541-5E69BD422082}" presName="Image2" presStyleCnt="0"/>
      <dgm:spPr/>
    </dgm:pt>
    <dgm:pt modelId="{08A2A50D-0342-4842-99AC-4A3E854B694C}" type="pres">
      <dgm:prSet presAssocID="{C66079A9-482D-4A7E-A541-5E69BD422082}" presName="Image" presStyleLbl="fgImgPlace1" presStyleIdx="1" presStyleCnt="4" custLinFactNeighborX="27123" custLinFactNeighborY="-2913"/>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E6625CE6-FCAF-4466-BCF9-805786336A1A}" type="pres">
      <dgm:prSet presAssocID="{C66079A9-482D-4A7E-A541-5E69BD422082}" presName="Child2" presStyleLbl="revTx" presStyleIdx="1" presStyleCnt="4" custScaleX="109826" custLinFactNeighborX="20789" custLinFactNeighborY="-4929">
        <dgm:presLayoutVars>
          <dgm:chMax val="0"/>
          <dgm:chPref val="0"/>
          <dgm:bulletEnabled val="1"/>
        </dgm:presLayoutVars>
      </dgm:prSet>
      <dgm:spPr/>
      <dgm:t>
        <a:bodyPr/>
        <a:lstStyle/>
        <a:p>
          <a:endParaRPr lang="en-US"/>
        </a:p>
      </dgm:t>
    </dgm:pt>
    <dgm:pt modelId="{A36BA4A9-81F0-4204-8206-2F5F5536D3E8}" type="pres">
      <dgm:prSet presAssocID="{1DD73D89-C7EA-4A45-BF86-B88185A21DCA}" presName="Image3" presStyleCnt="0"/>
      <dgm:spPr/>
    </dgm:pt>
    <dgm:pt modelId="{C0BE577C-56B0-4A5A-B204-C76135A39E8A}" type="pres">
      <dgm:prSet presAssocID="{1DD73D89-C7EA-4A45-BF86-B88185A21DCA}" presName="Image" presStyleLbl="fgImgPlace1" presStyleIdx="2" presStyleCnt="4" custLinFactNeighborX="26239" custLinFactNeighborY="-874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3EBA10A-FED4-43EA-B6CF-E49A750A0F1E}" type="pres">
      <dgm:prSet presAssocID="{1DD73D89-C7EA-4A45-BF86-B88185A21DCA}" presName="Child3" presStyleLbl="revTx" presStyleIdx="2" presStyleCnt="4" custLinFactNeighborX="19007" custLinFactNeighborY="-4929">
        <dgm:presLayoutVars>
          <dgm:chMax val="0"/>
          <dgm:chPref val="0"/>
          <dgm:bulletEnabled val="1"/>
        </dgm:presLayoutVars>
      </dgm:prSet>
      <dgm:spPr/>
      <dgm:t>
        <a:bodyPr/>
        <a:lstStyle/>
        <a:p>
          <a:endParaRPr lang="en-US"/>
        </a:p>
      </dgm:t>
    </dgm:pt>
    <dgm:pt modelId="{32EBC95A-888C-40DF-BBFF-909AEFCAD04E}" type="pres">
      <dgm:prSet presAssocID="{4E8F262F-9095-4379-BBEE-AD0F863B13C9}" presName="Image4" presStyleCnt="0"/>
      <dgm:spPr/>
    </dgm:pt>
    <dgm:pt modelId="{288CF530-ADD7-4B32-85A2-A0641EB48398}" type="pres">
      <dgm:prSet presAssocID="{4E8F262F-9095-4379-BBEE-AD0F863B13C9}" presName="Imag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2A01A5D-7C49-4AD3-BC9E-26B27EBAC043}" type="pres">
      <dgm:prSet presAssocID="{4E8F262F-9095-4379-BBEE-AD0F863B13C9}" presName="Child4" presStyleLbl="revTx" presStyleIdx="3" presStyleCnt="4" custLinFactNeighborX="8316" custLinFactNeighborY="822">
        <dgm:presLayoutVars>
          <dgm:chMax val="0"/>
          <dgm:chPref val="0"/>
          <dgm:bulletEnabled val="1"/>
        </dgm:presLayoutVars>
      </dgm:prSet>
      <dgm:spPr/>
      <dgm:t>
        <a:bodyPr/>
        <a:lstStyle/>
        <a:p>
          <a:endParaRPr lang="en-US"/>
        </a:p>
      </dgm:t>
    </dgm:pt>
  </dgm:ptLst>
  <dgm:cxnLst>
    <dgm:cxn modelId="{65F101BE-77A8-4895-A32C-E8ED48C15A5C}" type="presOf" srcId="{4E8F262F-9095-4379-BBEE-AD0F863B13C9}" destId="{22A01A5D-7C49-4AD3-BC9E-26B27EBAC043}" srcOrd="0" destOrd="0" presId="urn:microsoft.com/office/officeart/2011/layout/RadialPictureList"/>
    <dgm:cxn modelId="{400C7437-0FC2-4BE2-904D-8A8B9AA04DA2}" srcId="{18140E28-EB68-4CA8-8CB6-8B709141409D}" destId="{1DD73D89-C7EA-4A45-BF86-B88185A21DCA}" srcOrd="2" destOrd="0" parTransId="{4B4F98B7-6AEB-493E-97D9-9A55D8ED00AE}" sibTransId="{002172B4-0705-4BE0-9845-8E0A86072895}"/>
    <dgm:cxn modelId="{109A44AC-20A9-46D9-95A7-FD04954E491F}" type="presOf" srcId="{52490C5C-A488-485F-BE80-C37C05DF4FBD}" destId="{006E131B-B33A-4EE1-940B-C9D4E66C5C49}" srcOrd="0" destOrd="0" presId="urn:microsoft.com/office/officeart/2011/layout/RadialPictureList"/>
    <dgm:cxn modelId="{82DB7ACA-5D9A-497B-8618-A454890261CB}" srcId="{18140E28-EB68-4CA8-8CB6-8B709141409D}" destId="{4E8F262F-9095-4379-BBEE-AD0F863B13C9}" srcOrd="3" destOrd="0" parTransId="{AEBFB218-507E-4AFB-9291-013BCBB6F6D4}" sibTransId="{D5F60029-E9E5-4F9B-9875-AC145ECC33D4}"/>
    <dgm:cxn modelId="{8AAA631D-D302-4DF4-B2D4-1E15F8D8E05C}" srcId="{52490C5C-A488-485F-BE80-C37C05DF4FBD}" destId="{18140E28-EB68-4CA8-8CB6-8B709141409D}" srcOrd="0" destOrd="0" parTransId="{D2105A80-7AEF-434F-A5E7-2715C5E42DA0}" sibTransId="{74D2A510-87F3-4EE5-B33B-3CB65F0F89AF}"/>
    <dgm:cxn modelId="{2F852A19-8987-4F8C-8201-F8719526C1A9}" type="presOf" srcId="{60305C0A-2DDD-4B42-B30A-6C0B9908A6CD}" destId="{30997DB1-20AB-4EB9-A7EA-9F58C1F90DD6}" srcOrd="0" destOrd="0" presId="urn:microsoft.com/office/officeart/2011/layout/RadialPictureList"/>
    <dgm:cxn modelId="{72091C00-B481-4D59-B343-FB72C0C94871}" srcId="{18140E28-EB68-4CA8-8CB6-8B709141409D}" destId="{60305C0A-2DDD-4B42-B30A-6C0B9908A6CD}" srcOrd="0" destOrd="0" parTransId="{21F65D5C-0F96-4437-B0A3-4C411A7FBC63}" sibTransId="{AD11FA35-ED72-4C0B-8F13-F52378F9532F}"/>
    <dgm:cxn modelId="{E21C02AA-BA0C-4099-8E06-1D6FAF9A07E7}" srcId="{18140E28-EB68-4CA8-8CB6-8B709141409D}" destId="{C66079A9-482D-4A7E-A541-5E69BD422082}" srcOrd="1" destOrd="0" parTransId="{2590DE9F-8036-4942-86F1-75170787F77D}" sibTransId="{6B3BCC09-B34C-4431-A6D2-05DE8FCC02E9}"/>
    <dgm:cxn modelId="{DA4CE651-54DF-4DE5-863D-523ECAE5E662}" type="presOf" srcId="{1DD73D89-C7EA-4A45-BF86-B88185A21DCA}" destId="{23EBA10A-FED4-43EA-B6CF-E49A750A0F1E}" srcOrd="0" destOrd="0" presId="urn:microsoft.com/office/officeart/2011/layout/RadialPictureList"/>
    <dgm:cxn modelId="{0E06DE5D-67BE-454D-B39A-3E6534A8B02B}" type="presOf" srcId="{C66079A9-482D-4A7E-A541-5E69BD422082}" destId="{E6625CE6-FCAF-4466-BCF9-805786336A1A}" srcOrd="0" destOrd="0" presId="urn:microsoft.com/office/officeart/2011/layout/RadialPictureList"/>
    <dgm:cxn modelId="{F8B306CC-502B-4753-82C6-6E4BAA46FA6F}" type="presOf" srcId="{18140E28-EB68-4CA8-8CB6-8B709141409D}" destId="{AE4538E9-54AF-40DC-9D6A-385625A9B85D}" srcOrd="0" destOrd="0" presId="urn:microsoft.com/office/officeart/2011/layout/RadialPictureList"/>
    <dgm:cxn modelId="{8B0A3196-7E87-4883-B478-13197E1F5B37}" type="presParOf" srcId="{006E131B-B33A-4EE1-940B-C9D4E66C5C49}" destId="{AE4538E9-54AF-40DC-9D6A-385625A9B85D}" srcOrd="0" destOrd="0" presId="urn:microsoft.com/office/officeart/2011/layout/RadialPictureList"/>
    <dgm:cxn modelId="{B9EB8414-FB23-41FC-9B26-61602857F25E}" type="presParOf" srcId="{006E131B-B33A-4EE1-940B-C9D4E66C5C49}" destId="{B54AE2A1-EAA7-4E56-AAE7-119B94EC2483}" srcOrd="1" destOrd="0" presId="urn:microsoft.com/office/officeart/2011/layout/RadialPictureList"/>
    <dgm:cxn modelId="{597BBEEA-66ED-4EC9-9D8A-C08A2BC4AA7F}" type="presParOf" srcId="{006E131B-B33A-4EE1-940B-C9D4E66C5C49}" destId="{61EB3047-FCBB-48C6-B0EA-D96915C2BBDB}" srcOrd="2" destOrd="0" presId="urn:microsoft.com/office/officeart/2011/layout/RadialPictureList"/>
    <dgm:cxn modelId="{2A22684E-218C-4B5E-9632-BDAC2164FC40}" type="presParOf" srcId="{006E131B-B33A-4EE1-940B-C9D4E66C5C49}" destId="{30997DB1-20AB-4EB9-A7EA-9F58C1F90DD6}" srcOrd="3" destOrd="0" presId="urn:microsoft.com/office/officeart/2011/layout/RadialPictureList"/>
    <dgm:cxn modelId="{5D32238A-AC1B-4B59-B365-0B547853AF82}" type="presParOf" srcId="{006E131B-B33A-4EE1-940B-C9D4E66C5C49}" destId="{643BD991-E7FF-40BC-AC43-CC51E56FB0D2}" srcOrd="4" destOrd="0" presId="urn:microsoft.com/office/officeart/2011/layout/RadialPictureList"/>
    <dgm:cxn modelId="{0DF49592-1816-417E-BD57-4929CF0D3AD7}" type="presParOf" srcId="{643BD991-E7FF-40BC-AC43-CC51E56FB0D2}" destId="{08A2A50D-0342-4842-99AC-4A3E854B694C}" srcOrd="0" destOrd="0" presId="urn:microsoft.com/office/officeart/2011/layout/RadialPictureList"/>
    <dgm:cxn modelId="{61E29956-5872-4755-A4AE-E3D87BAA09F0}" type="presParOf" srcId="{006E131B-B33A-4EE1-940B-C9D4E66C5C49}" destId="{E6625CE6-FCAF-4466-BCF9-805786336A1A}" srcOrd="5" destOrd="0" presId="urn:microsoft.com/office/officeart/2011/layout/RadialPictureList"/>
    <dgm:cxn modelId="{45532BB9-2FCC-4B0C-9D26-BB702B0D4628}" type="presParOf" srcId="{006E131B-B33A-4EE1-940B-C9D4E66C5C49}" destId="{A36BA4A9-81F0-4204-8206-2F5F5536D3E8}" srcOrd="6" destOrd="0" presId="urn:microsoft.com/office/officeart/2011/layout/RadialPictureList"/>
    <dgm:cxn modelId="{8AD69CA2-76C0-4831-89D2-F8BDF8B22073}" type="presParOf" srcId="{A36BA4A9-81F0-4204-8206-2F5F5536D3E8}" destId="{C0BE577C-56B0-4A5A-B204-C76135A39E8A}" srcOrd="0" destOrd="0" presId="urn:microsoft.com/office/officeart/2011/layout/RadialPictureList"/>
    <dgm:cxn modelId="{2F7A6988-2934-4D9F-B938-EA97FDFDA2EF}" type="presParOf" srcId="{006E131B-B33A-4EE1-940B-C9D4E66C5C49}" destId="{23EBA10A-FED4-43EA-B6CF-E49A750A0F1E}" srcOrd="7" destOrd="0" presId="urn:microsoft.com/office/officeart/2011/layout/RadialPictureList"/>
    <dgm:cxn modelId="{23255096-52B3-4085-937E-568F8D39AC18}" type="presParOf" srcId="{006E131B-B33A-4EE1-940B-C9D4E66C5C49}" destId="{32EBC95A-888C-40DF-BBFF-909AEFCAD04E}" srcOrd="8" destOrd="0" presId="urn:microsoft.com/office/officeart/2011/layout/RadialPictureList"/>
    <dgm:cxn modelId="{E6C8DCD6-08AC-4CD3-BE86-9C7F7E7E0B8E}" type="presParOf" srcId="{32EBC95A-888C-40DF-BBFF-909AEFCAD04E}" destId="{288CF530-ADD7-4B32-85A2-A0641EB48398}" srcOrd="0" destOrd="0" presId="urn:microsoft.com/office/officeart/2011/layout/RadialPictureList"/>
    <dgm:cxn modelId="{7369D52B-2310-4E6A-ACFC-4C34A403015A}" type="presParOf" srcId="{006E131B-B33A-4EE1-940B-C9D4E66C5C49}" destId="{22A01A5D-7C49-4AD3-BC9E-26B27EBAC043}"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538E9-54AF-40DC-9D6A-385625A9B85D}">
      <dsp:nvSpPr>
        <dsp:cNvPr id="0" name=""/>
        <dsp:cNvSpPr/>
      </dsp:nvSpPr>
      <dsp:spPr>
        <a:xfrm>
          <a:off x="3042215" y="1341007"/>
          <a:ext cx="2100220" cy="21000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en-US" sz="2000" b="0" kern="1200" dirty="0" smtClean="0">
              <a:latin typeface="Arial" panose="020B0604020202020204" pitchFamily="34" charset="0"/>
              <a:cs typeface="Arial" panose="020B0604020202020204" pitchFamily="34" charset="0"/>
            </a:rPr>
            <a:t>Catalytic Solutions for Alternative Energy</a:t>
          </a:r>
          <a:endParaRPr lang="en-US" sz="2000" b="0" kern="1200" dirty="0">
            <a:latin typeface="Arial" panose="020B0604020202020204" pitchFamily="34" charset="0"/>
            <a:cs typeface="Arial" panose="020B0604020202020204" pitchFamily="34" charset="0"/>
          </a:endParaRPr>
        </a:p>
      </dsp:txBody>
      <dsp:txXfrm>
        <a:off x="3349785" y="1648550"/>
        <a:ext cx="1485080" cy="1484946"/>
      </dsp:txXfrm>
    </dsp:sp>
    <dsp:sp modelId="{B54AE2A1-EAA7-4E56-AAE7-119B94EC2483}">
      <dsp:nvSpPr>
        <dsp:cNvPr id="0" name=""/>
        <dsp:cNvSpPr/>
      </dsp:nvSpPr>
      <dsp:spPr>
        <a:xfrm>
          <a:off x="1385349" y="86407"/>
          <a:ext cx="5381271" cy="4586203"/>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B3047-FCBB-48C6-B0EA-D96915C2BBDB}">
      <dsp:nvSpPr>
        <dsp:cNvPr id="0" name=""/>
        <dsp:cNvSpPr/>
      </dsp:nvSpPr>
      <dsp:spPr>
        <a:xfrm>
          <a:off x="4633764" y="8247"/>
          <a:ext cx="1125338" cy="11251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97DB1-20AB-4EB9-A7EA-9F58C1F90DD6}">
      <dsp:nvSpPr>
        <dsp:cNvPr id="0" name=""/>
        <dsp:cNvSpPr/>
      </dsp:nvSpPr>
      <dsp:spPr>
        <a:xfrm>
          <a:off x="5934292" y="0"/>
          <a:ext cx="1506411" cy="108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b="1" kern="1200" dirty="0" smtClean="0">
              <a:latin typeface="Arial" panose="020B0604020202020204" pitchFamily="34" charset="0"/>
              <a:cs typeface="Arial" panose="020B0604020202020204" pitchFamily="34" charset="0"/>
            </a:rPr>
            <a:t>Hydrogen fuels</a:t>
          </a:r>
          <a:endParaRPr lang="en-US" sz="1600" b="1" kern="1200" dirty="0">
            <a:latin typeface="Arial" panose="020B0604020202020204" pitchFamily="34" charset="0"/>
            <a:cs typeface="Arial" panose="020B0604020202020204" pitchFamily="34" charset="0"/>
          </a:endParaRPr>
        </a:p>
      </dsp:txBody>
      <dsp:txXfrm>
        <a:off x="5934292" y="0"/>
        <a:ext cx="1506411" cy="1089118"/>
      </dsp:txXfrm>
    </dsp:sp>
    <dsp:sp modelId="{08A2A50D-0342-4842-99AC-4A3E854B694C}">
      <dsp:nvSpPr>
        <dsp:cNvPr id="0" name=""/>
        <dsp:cNvSpPr/>
      </dsp:nvSpPr>
      <dsp:spPr>
        <a:xfrm>
          <a:off x="5716508" y="1015082"/>
          <a:ext cx="1125338" cy="11251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625CE6-FCAF-4466-BCF9-805786336A1A}">
      <dsp:nvSpPr>
        <dsp:cNvPr id="0" name=""/>
        <dsp:cNvSpPr/>
      </dsp:nvSpPr>
      <dsp:spPr>
        <a:xfrm>
          <a:off x="6858407" y="1013845"/>
          <a:ext cx="1654431" cy="108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100000"/>
            </a:lnSpc>
            <a:spcBef>
              <a:spcPct val="0"/>
            </a:spcBef>
            <a:spcAft>
              <a:spcPct val="10000"/>
            </a:spcAft>
          </a:pPr>
          <a:r>
            <a:rPr lang="en-US" sz="1600" b="1" kern="1200" dirty="0" err="1" smtClean="0">
              <a:latin typeface="Arial" panose="020B0604020202020204" pitchFamily="34" charset="0"/>
              <a:cs typeface="Arial" panose="020B0604020202020204" pitchFamily="34" charset="0"/>
            </a:rPr>
            <a:t>Electrocatalysts</a:t>
          </a:r>
          <a:r>
            <a:rPr lang="en-US" sz="1600" b="1" kern="1200" dirty="0" smtClean="0">
              <a:latin typeface="Arial" panose="020B0604020202020204" pitchFamily="34" charset="0"/>
              <a:cs typeface="Arial" panose="020B0604020202020204" pitchFamily="34" charset="0"/>
            </a:rPr>
            <a:t> for fuel cells</a:t>
          </a:r>
          <a:endParaRPr lang="en-US" sz="1600" b="1" kern="1200" dirty="0">
            <a:latin typeface="Arial" panose="020B0604020202020204" pitchFamily="34" charset="0"/>
            <a:cs typeface="Arial" panose="020B0604020202020204" pitchFamily="34" charset="0"/>
          </a:endParaRPr>
        </a:p>
      </dsp:txBody>
      <dsp:txXfrm>
        <a:off x="6858407" y="1013845"/>
        <a:ext cx="1654431" cy="1089118"/>
      </dsp:txXfrm>
    </dsp:sp>
    <dsp:sp modelId="{C0BE577C-56B0-4A5A-B204-C76135A39E8A}">
      <dsp:nvSpPr>
        <dsp:cNvPr id="0" name=""/>
        <dsp:cNvSpPr/>
      </dsp:nvSpPr>
      <dsp:spPr>
        <a:xfrm>
          <a:off x="5702244" y="2490032"/>
          <a:ext cx="1125338" cy="11251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BA10A-FED4-43EA-B6CF-E49A750A0F1E}">
      <dsp:nvSpPr>
        <dsp:cNvPr id="0" name=""/>
        <dsp:cNvSpPr/>
      </dsp:nvSpPr>
      <dsp:spPr>
        <a:xfrm>
          <a:off x="6905572" y="2553006"/>
          <a:ext cx="1506411" cy="108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b="1" kern="1200" dirty="0" smtClean="0">
              <a:latin typeface="Arial" panose="020B0604020202020204" pitchFamily="34" charset="0"/>
              <a:cs typeface="Arial" panose="020B0604020202020204" pitchFamily="34" charset="0"/>
            </a:rPr>
            <a:t>Biomass to liquid fuels</a:t>
          </a:r>
          <a:endParaRPr lang="en-US" sz="1600" b="1" kern="1200" dirty="0">
            <a:latin typeface="Arial" panose="020B0604020202020204" pitchFamily="34" charset="0"/>
            <a:cs typeface="Arial" panose="020B0604020202020204" pitchFamily="34" charset="0"/>
          </a:endParaRPr>
        </a:p>
      </dsp:txBody>
      <dsp:txXfrm>
        <a:off x="6905572" y="2553006"/>
        <a:ext cx="1506411" cy="1089118"/>
      </dsp:txXfrm>
    </dsp:sp>
    <dsp:sp modelId="{288CF530-ADD7-4B32-85A2-A0641EB48398}">
      <dsp:nvSpPr>
        <dsp:cNvPr id="0" name=""/>
        <dsp:cNvSpPr/>
      </dsp:nvSpPr>
      <dsp:spPr>
        <a:xfrm>
          <a:off x="4580074" y="3672777"/>
          <a:ext cx="1125338" cy="112510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A01A5D-7C49-4AD3-BC9E-26B27EBAC043}">
      <dsp:nvSpPr>
        <dsp:cNvPr id="0" name=""/>
        <dsp:cNvSpPr/>
      </dsp:nvSpPr>
      <dsp:spPr>
        <a:xfrm>
          <a:off x="5916396" y="3704760"/>
          <a:ext cx="1506411" cy="1089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en-US" sz="1600" b="1" kern="1200" dirty="0" smtClean="0">
              <a:latin typeface="Arial" panose="020B0604020202020204" pitchFamily="34" charset="0"/>
              <a:cs typeface="Arial" panose="020B0604020202020204" pitchFamily="34" charset="0"/>
            </a:rPr>
            <a:t>Solar energy to fuels</a:t>
          </a:r>
          <a:endParaRPr lang="en-US" sz="1600" b="1" kern="1200" dirty="0">
            <a:latin typeface="Arial" panose="020B0604020202020204" pitchFamily="34" charset="0"/>
            <a:cs typeface="Arial" panose="020B0604020202020204" pitchFamily="34" charset="0"/>
          </a:endParaRPr>
        </a:p>
      </dsp:txBody>
      <dsp:txXfrm>
        <a:off x="5916396" y="3704760"/>
        <a:ext cx="1506411" cy="1089118"/>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18" tIns="45708" rIns="91418" bIns="45708" rtlCol="0"/>
          <a:lstStyle>
            <a:lvl1pPr algn="r">
              <a:defRPr sz="1200"/>
            </a:lvl1pPr>
          </a:lstStyle>
          <a:p>
            <a:fld id="{1DCF576A-B395-4BA3-973E-2655D899A55A}" type="datetimeFigureOut">
              <a:rPr lang="en-US" smtClean="0"/>
              <a:pPr/>
              <a:t>6/16/2016</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8" tIns="45708" rIns="91418"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18" tIns="45708" rIns="91418" bIns="45708" rtlCol="0" anchor="b"/>
          <a:lstStyle>
            <a:lvl1pPr algn="r">
              <a:defRPr sz="1200"/>
            </a:lvl1pPr>
          </a:lstStyle>
          <a:p>
            <a:fld id="{A0D92419-4B5B-4C6E-854B-DA725B5B53F6}" type="slidenum">
              <a:rPr lang="en-US" smtClean="0"/>
              <a:pPr/>
              <a:t>‹#›</a:t>
            </a:fld>
            <a:endParaRPr lang="en-US"/>
          </a:p>
        </p:txBody>
      </p:sp>
    </p:spTree>
    <p:extLst>
      <p:ext uri="{BB962C8B-B14F-4D97-AF65-F5344CB8AC3E}">
        <p14:creationId xmlns:p14="http://schemas.microsoft.com/office/powerpoint/2010/main" val="395544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6888" cy="464980"/>
          </a:xfrm>
          <a:prstGeom prst="rect">
            <a:avLst/>
          </a:prstGeom>
        </p:spPr>
        <p:txBody>
          <a:bodyPr vert="horz" lIns="92382" tIns="46192" rIns="92382" bIns="4619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7" y="1"/>
            <a:ext cx="3036888" cy="464980"/>
          </a:xfrm>
          <a:prstGeom prst="rect">
            <a:avLst/>
          </a:prstGeom>
        </p:spPr>
        <p:txBody>
          <a:bodyPr vert="horz" lIns="92382" tIns="46192" rIns="92382" bIns="46192"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6/16/2016</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382" tIns="46192" rIns="92382" bIns="46192" rtlCol="0" anchor="ctr"/>
          <a:lstStyle/>
          <a:p>
            <a:pPr lvl="0"/>
            <a:endParaRPr lang="en-US" noProof="0"/>
          </a:p>
        </p:txBody>
      </p:sp>
      <p:sp>
        <p:nvSpPr>
          <p:cNvPr id="5" name="Notes Placeholder 4"/>
          <p:cNvSpPr>
            <a:spLocks noGrp="1"/>
          </p:cNvSpPr>
          <p:nvPr>
            <p:ph type="body" sz="quarter" idx="3"/>
          </p:nvPr>
        </p:nvSpPr>
        <p:spPr>
          <a:xfrm>
            <a:off x="701678" y="4416511"/>
            <a:ext cx="5607050" cy="4183221"/>
          </a:xfrm>
          <a:prstGeom prst="rect">
            <a:avLst/>
          </a:prstGeom>
        </p:spPr>
        <p:txBody>
          <a:bodyPr vert="horz" lIns="92382" tIns="46192" rIns="92382" bIns="461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825"/>
            <a:ext cx="3036888" cy="464980"/>
          </a:xfrm>
          <a:prstGeom prst="rect">
            <a:avLst/>
          </a:prstGeom>
        </p:spPr>
        <p:txBody>
          <a:bodyPr vert="horz" lIns="92382" tIns="46192" rIns="92382" bIns="4619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7" y="8829825"/>
            <a:ext cx="3036888" cy="464980"/>
          </a:xfrm>
          <a:prstGeom prst="rect">
            <a:avLst/>
          </a:prstGeom>
        </p:spPr>
        <p:txBody>
          <a:bodyPr vert="horz" lIns="92382" tIns="46192" rIns="92382" bIns="46192"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extLst>
      <p:ext uri="{BB962C8B-B14F-4D97-AF65-F5344CB8AC3E}">
        <p14:creationId xmlns:p14="http://schemas.microsoft.com/office/powerpoint/2010/main" val="3441274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880" algn="l" rtl="0" eaLnBrk="0" fontAlgn="base" hangingPunct="0">
      <a:spcBef>
        <a:spcPct val="30000"/>
      </a:spcBef>
      <a:spcAft>
        <a:spcPct val="0"/>
      </a:spcAft>
      <a:defRPr sz="1200" kern="1200">
        <a:solidFill>
          <a:schemeClr val="tx1"/>
        </a:solidFill>
        <a:latin typeface="+mn-lt"/>
        <a:ea typeface="+mn-ea"/>
        <a:cs typeface="+mn-cs"/>
      </a:defRPr>
    </a:lvl2pPr>
    <a:lvl3pPr marL="913758" algn="l" rtl="0" eaLnBrk="0" fontAlgn="base" hangingPunct="0">
      <a:spcBef>
        <a:spcPct val="30000"/>
      </a:spcBef>
      <a:spcAft>
        <a:spcPct val="0"/>
      </a:spcAft>
      <a:defRPr sz="1200" kern="1200">
        <a:solidFill>
          <a:schemeClr val="tx1"/>
        </a:solidFill>
        <a:latin typeface="+mn-lt"/>
        <a:ea typeface="+mn-ea"/>
        <a:cs typeface="+mn-cs"/>
      </a:defRPr>
    </a:lvl3pPr>
    <a:lvl4pPr marL="1370639" algn="l" rtl="0" eaLnBrk="0" fontAlgn="base" hangingPunct="0">
      <a:spcBef>
        <a:spcPct val="30000"/>
      </a:spcBef>
      <a:spcAft>
        <a:spcPct val="0"/>
      </a:spcAft>
      <a:defRPr sz="1200" kern="1200">
        <a:solidFill>
          <a:schemeClr val="tx1"/>
        </a:solidFill>
        <a:latin typeface="+mn-lt"/>
        <a:ea typeface="+mn-ea"/>
        <a:cs typeface="+mn-cs"/>
      </a:defRPr>
    </a:lvl4pPr>
    <a:lvl5pPr marL="1827517" algn="l" rtl="0" eaLnBrk="0" fontAlgn="base" hangingPunct="0">
      <a:spcBef>
        <a:spcPct val="30000"/>
      </a:spcBef>
      <a:spcAft>
        <a:spcPct val="0"/>
      </a:spcAft>
      <a:defRPr sz="1200" kern="1200">
        <a:solidFill>
          <a:schemeClr val="tx1"/>
        </a:solidFill>
        <a:latin typeface="+mn-lt"/>
        <a:ea typeface="+mn-ea"/>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7450" y="693738"/>
            <a:ext cx="4635500" cy="3476625"/>
          </a:xfrm>
          <a:ln/>
        </p:spPr>
      </p:sp>
      <p:sp>
        <p:nvSpPr>
          <p:cNvPr id="4099" name="Rectangle 3"/>
          <p:cNvSpPr>
            <a:spLocks noGrp="1" noChangeArrowheads="1"/>
          </p:cNvSpPr>
          <p:nvPr>
            <p:ph type="body" idx="1"/>
          </p:nvPr>
        </p:nvSpPr>
        <p:spPr>
          <a:xfrm>
            <a:off x="925513" y="4398963"/>
            <a:ext cx="5159375" cy="41624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29" tIns="47217" rIns="94429" bIns="47217"/>
          <a:lstStyle/>
          <a:p>
            <a:endParaRPr lang="en-US" altLang="en-US" smtClean="0"/>
          </a:p>
        </p:txBody>
      </p:sp>
    </p:spTree>
    <p:extLst>
      <p:ext uri="{BB962C8B-B14F-4D97-AF65-F5344CB8AC3E}">
        <p14:creationId xmlns:p14="http://schemas.microsoft.com/office/powerpoint/2010/main" val="300929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lvl="1" defTabSz="914350">
              <a:defRPr/>
            </a:pP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3075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lvl="1" defTabSz="914350">
              <a:defRPr/>
            </a:pP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575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781FEC7E-347F-4941-9121-60CDECC6B55F}" type="slidenum">
              <a:rPr lang="en-US">
                <a:solidFill>
                  <a:prstClr val="black"/>
                </a:solidFill>
              </a:rPr>
              <a:pPr>
                <a:defRPr/>
              </a:pPr>
              <a:t>16</a:t>
            </a:fld>
            <a:endParaRPr lang="en-US">
              <a:solidFill>
                <a:prstClr val="black"/>
              </a:solidFill>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a:xfrm>
            <a:off x="701041" y="4415791"/>
            <a:ext cx="5608320" cy="4550737"/>
          </a:xfrm>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59293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47143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16599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7A1DAC-5DF7-45F4-8994-98EE63FD3985}" type="slidenum">
              <a:rPr lang="en-US">
                <a:solidFill>
                  <a:srgbClr val="000000"/>
                </a:solidFill>
                <a:cs typeface="Arial" charset="0"/>
              </a:rPr>
              <a:pPr fontAlgn="base">
                <a:spcBef>
                  <a:spcPct val="0"/>
                </a:spcBef>
                <a:spcAft>
                  <a:spcPct val="0"/>
                </a:spcAft>
              </a:pPr>
              <a:t>19</a:t>
            </a:fld>
            <a:endParaRPr lang="en-US">
              <a:solidFill>
                <a:srgbClr val="000000"/>
              </a:solidFill>
              <a:cs typeface="Arial" charset="0"/>
            </a:endParaRPr>
          </a:p>
        </p:txBody>
      </p:sp>
      <p:sp>
        <p:nvSpPr>
          <p:cNvPr id="2" name="Notes Placeholder 1"/>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234991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21</a:t>
            </a:fld>
            <a:endParaRPr lang="en-US" smtClean="0"/>
          </a:p>
        </p:txBody>
      </p:sp>
      <p:sp>
        <p:nvSpPr>
          <p:cNvPr id="87043" name="Rectangle 2"/>
          <p:cNvSpPr>
            <a:spLocks noGrp="1" noRot="1" noChangeAspect="1" noChangeArrowheads="1" noTextEdit="1"/>
          </p:cNvSpPr>
          <p:nvPr>
            <p:ph type="sldImg"/>
          </p:nvPr>
        </p:nvSpPr>
        <p:spPr>
          <a:xfrm>
            <a:off x="873125" y="465138"/>
            <a:ext cx="5267325" cy="3951287"/>
          </a:xfrm>
          <a:ln/>
        </p:spPr>
      </p:sp>
      <p:sp>
        <p:nvSpPr>
          <p:cNvPr id="87044" name="Rectangle 3"/>
          <p:cNvSpPr>
            <a:spLocks noGrp="1" noChangeArrowheads="1"/>
          </p:cNvSpPr>
          <p:nvPr>
            <p:ph type="body" idx="1"/>
          </p:nvPr>
        </p:nvSpPr>
        <p:spPr>
          <a:xfrm>
            <a:off x="933558" y="4415790"/>
            <a:ext cx="5143293" cy="4184972"/>
          </a:xfrm>
          <a:noFill/>
          <a:ln/>
        </p:spPr>
        <p:txBody>
          <a:bodyPr/>
          <a:lstStyle/>
          <a:p>
            <a:pPr eaLnBrk="1" hangingPunct="1"/>
            <a:endParaRPr lang="en-US" dirty="0" smtClean="0"/>
          </a:p>
        </p:txBody>
      </p:sp>
    </p:spTree>
    <p:extLst>
      <p:ext uri="{BB962C8B-B14F-4D97-AF65-F5344CB8AC3E}">
        <p14:creationId xmlns:p14="http://schemas.microsoft.com/office/powerpoint/2010/main" val="118353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1C8B8-7C46-4386-A712-CEEAC6AA8677}" type="slidenum">
              <a:rPr lang="en-US"/>
              <a:pPr/>
              <a:t>22</a:t>
            </a:fld>
            <a:endParaRPr lang="en-US"/>
          </a:p>
        </p:txBody>
      </p:sp>
      <p:sp>
        <p:nvSpPr>
          <p:cNvPr id="843778" name="Rectangle 2"/>
          <p:cNvSpPr>
            <a:spLocks noGrp="1" noRot="1" noChangeAspect="1" noChangeArrowheads="1" noTextEdit="1"/>
          </p:cNvSpPr>
          <p:nvPr>
            <p:ph type="sldImg"/>
          </p:nvPr>
        </p:nvSpPr>
        <p:spPr>
          <a:xfrm>
            <a:off x="1127125" y="693738"/>
            <a:ext cx="4627563" cy="3471862"/>
          </a:xfrm>
          <a:ln/>
        </p:spPr>
      </p:sp>
      <p:sp>
        <p:nvSpPr>
          <p:cNvPr id="843779" name="Rectangle 3"/>
          <p:cNvSpPr>
            <a:spLocks noGrp="1" noChangeArrowheads="1"/>
          </p:cNvSpPr>
          <p:nvPr>
            <p:ph type="body" idx="1"/>
          </p:nvPr>
        </p:nvSpPr>
        <p:spPr>
          <a:xfrm>
            <a:off x="906980" y="4397377"/>
            <a:ext cx="5067857" cy="4164013"/>
          </a:xfrm>
        </p:spPr>
        <p:txBody>
          <a:bodyPr/>
          <a:lstStyle/>
          <a:p>
            <a:endParaRPr lang="en-US" dirty="0"/>
          </a:p>
        </p:txBody>
      </p:sp>
    </p:spTree>
    <p:extLst>
      <p:ext uri="{BB962C8B-B14F-4D97-AF65-F5344CB8AC3E}">
        <p14:creationId xmlns:p14="http://schemas.microsoft.com/office/powerpoint/2010/main" val="350064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D4AB7-D873-49D5-AD86-9DF0DF8A694A}" type="slidenum">
              <a:rPr lang="en-US"/>
              <a:pPr/>
              <a:t>23</a:t>
            </a:fld>
            <a:endParaRPr lang="en-US"/>
          </a:p>
        </p:txBody>
      </p:sp>
      <p:sp>
        <p:nvSpPr>
          <p:cNvPr id="778242" name="Rectangle 2"/>
          <p:cNvSpPr>
            <a:spLocks noGrp="1" noRot="1" noChangeAspect="1" noChangeArrowheads="1" noTextEdit="1"/>
          </p:cNvSpPr>
          <p:nvPr>
            <p:ph type="sldImg"/>
          </p:nvPr>
        </p:nvSpPr>
        <p:spPr>
          <a:xfrm>
            <a:off x="1127125" y="693738"/>
            <a:ext cx="4627563" cy="3471862"/>
          </a:xfrm>
          <a:ln/>
        </p:spPr>
      </p:sp>
      <p:sp>
        <p:nvSpPr>
          <p:cNvPr id="778243" name="Rectangle 3"/>
          <p:cNvSpPr>
            <a:spLocks noGrp="1" noChangeArrowheads="1"/>
          </p:cNvSpPr>
          <p:nvPr>
            <p:ph type="body" idx="1"/>
          </p:nvPr>
        </p:nvSpPr>
        <p:spPr>
          <a:xfrm>
            <a:off x="906980" y="4397377"/>
            <a:ext cx="5067857" cy="4164013"/>
          </a:xfrm>
        </p:spPr>
        <p:txBody>
          <a:bodyPr/>
          <a:lstStyle/>
          <a:p>
            <a:pPr marL="0" indent="0">
              <a:buFont typeface="Arial" panose="020B0604020202020204" pitchFamily="34" charset="0"/>
              <a:buNone/>
            </a:pPr>
            <a:endParaRPr lang="en-US" sz="1200" dirty="0" smtClean="0">
              <a:latin typeface="Arial Narrow" pitchFamily="34" charset="0"/>
            </a:endParaRPr>
          </a:p>
        </p:txBody>
      </p:sp>
    </p:spTree>
    <p:extLst>
      <p:ext uri="{BB962C8B-B14F-4D97-AF65-F5344CB8AC3E}">
        <p14:creationId xmlns:p14="http://schemas.microsoft.com/office/powerpoint/2010/main" val="657092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D4AB7-D873-49D5-AD86-9DF0DF8A694A}" type="slidenum">
              <a:rPr lang="en-US"/>
              <a:pPr/>
              <a:t>24</a:t>
            </a:fld>
            <a:endParaRPr lang="en-US"/>
          </a:p>
        </p:txBody>
      </p:sp>
      <p:sp>
        <p:nvSpPr>
          <p:cNvPr id="778242" name="Rectangle 2"/>
          <p:cNvSpPr>
            <a:spLocks noGrp="1" noRot="1" noChangeAspect="1" noChangeArrowheads="1" noTextEdit="1"/>
          </p:cNvSpPr>
          <p:nvPr>
            <p:ph type="sldImg"/>
          </p:nvPr>
        </p:nvSpPr>
        <p:spPr>
          <a:xfrm>
            <a:off x="1127125" y="693738"/>
            <a:ext cx="4627563" cy="3471862"/>
          </a:xfrm>
          <a:ln/>
        </p:spPr>
      </p:sp>
      <p:sp>
        <p:nvSpPr>
          <p:cNvPr id="778243" name="Rectangle 3"/>
          <p:cNvSpPr>
            <a:spLocks noGrp="1" noChangeArrowheads="1"/>
          </p:cNvSpPr>
          <p:nvPr>
            <p:ph type="body" idx="1"/>
          </p:nvPr>
        </p:nvSpPr>
        <p:spPr>
          <a:xfrm>
            <a:off x="906980" y="4397377"/>
            <a:ext cx="5067857" cy="4164013"/>
          </a:xfrm>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87076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4</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1538" y="461963"/>
            <a:ext cx="5272087" cy="3954462"/>
          </a:xfrm>
          <a:ln/>
        </p:spPr>
      </p:sp>
      <p:sp>
        <p:nvSpPr>
          <p:cNvPr id="87044" name="Rectangle 3"/>
          <p:cNvSpPr>
            <a:spLocks noGrp="1" noChangeArrowheads="1"/>
          </p:cNvSpPr>
          <p:nvPr>
            <p:ph type="body" idx="1"/>
          </p:nvPr>
        </p:nvSpPr>
        <p:spPr>
          <a:xfrm>
            <a:off x="933564" y="4415797"/>
            <a:ext cx="5143293" cy="4184973"/>
          </a:xfrm>
          <a:noFill/>
          <a:ln/>
        </p:spPr>
        <p:txBody>
          <a:bodyPr>
            <a:normAutofit/>
          </a:bodyPr>
          <a:lstStyle/>
          <a:p>
            <a:pPr eaLnBrk="1" hangingPunct="1"/>
            <a:endParaRPr lang="en-US" dirty="0"/>
          </a:p>
        </p:txBody>
      </p:sp>
    </p:spTree>
    <p:extLst>
      <p:ext uri="{BB962C8B-B14F-4D97-AF65-F5344CB8AC3E}">
        <p14:creationId xmlns:p14="http://schemas.microsoft.com/office/powerpoint/2010/main" val="20527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1C8B8-7C46-4386-A712-CEEAC6AA8677}" type="slidenum">
              <a:rPr lang="en-US"/>
              <a:pPr/>
              <a:t>25</a:t>
            </a:fld>
            <a:endParaRPr lang="en-US"/>
          </a:p>
        </p:txBody>
      </p:sp>
      <p:sp>
        <p:nvSpPr>
          <p:cNvPr id="843778" name="Rectangle 2"/>
          <p:cNvSpPr>
            <a:spLocks noGrp="1" noRot="1" noChangeAspect="1" noChangeArrowheads="1" noTextEdit="1"/>
          </p:cNvSpPr>
          <p:nvPr>
            <p:ph type="sldImg"/>
          </p:nvPr>
        </p:nvSpPr>
        <p:spPr>
          <a:xfrm>
            <a:off x="1127125" y="693738"/>
            <a:ext cx="4627563" cy="3471862"/>
          </a:xfrm>
          <a:ln/>
        </p:spPr>
      </p:sp>
      <p:sp>
        <p:nvSpPr>
          <p:cNvPr id="843779" name="Rectangle 3"/>
          <p:cNvSpPr>
            <a:spLocks noGrp="1" noChangeArrowheads="1"/>
          </p:cNvSpPr>
          <p:nvPr>
            <p:ph type="body" idx="1"/>
          </p:nvPr>
        </p:nvSpPr>
        <p:spPr>
          <a:xfrm>
            <a:off x="906980" y="4397377"/>
            <a:ext cx="5067857" cy="4164013"/>
          </a:xfrm>
        </p:spPr>
        <p:txBody>
          <a:bodyPr/>
          <a:lstStyle/>
          <a:p>
            <a:endParaRPr lang="en-US" dirty="0"/>
          </a:p>
        </p:txBody>
      </p:sp>
    </p:spTree>
    <p:extLst>
      <p:ext uri="{BB962C8B-B14F-4D97-AF65-F5344CB8AC3E}">
        <p14:creationId xmlns:p14="http://schemas.microsoft.com/office/powerpoint/2010/main" val="126287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DF835-5D67-490F-AB1D-AE8390AEA5A6}" type="slidenum">
              <a:rPr lang="en-US" altLang="en-US"/>
              <a:pPr/>
              <a:t>26</a:t>
            </a:fld>
            <a:endParaRPr lang="en-US" altLang="en-US"/>
          </a:p>
        </p:txBody>
      </p:sp>
      <p:sp>
        <p:nvSpPr>
          <p:cNvPr id="1159170" name="Rectangle 2"/>
          <p:cNvSpPr>
            <a:spLocks noGrp="1" noRot="1" noChangeAspect="1" noChangeArrowheads="1" noTextEdit="1"/>
          </p:cNvSpPr>
          <p:nvPr>
            <p:ph type="sldImg"/>
          </p:nvPr>
        </p:nvSpPr>
        <p:spPr>
          <a:xfrm>
            <a:off x="1190625" y="692150"/>
            <a:ext cx="4630738" cy="3475038"/>
          </a:xfrm>
          <a:ln/>
        </p:spPr>
      </p:sp>
      <p:sp>
        <p:nvSpPr>
          <p:cNvPr id="1159171" name="Rectangle 3"/>
          <p:cNvSpPr>
            <a:spLocks noGrp="1" noChangeArrowheads="1"/>
          </p:cNvSpPr>
          <p:nvPr>
            <p:ph type="body" idx="1"/>
          </p:nvPr>
        </p:nvSpPr>
        <p:spPr>
          <a:xfrm>
            <a:off x="185738" y="4648200"/>
            <a:ext cx="6638925" cy="277952"/>
          </a:xfrm>
          <a:noFill/>
        </p:spPr>
        <p:txBody>
          <a:bodyPr>
            <a:spAutoFit/>
          </a:bodyPr>
          <a:lstStyle/>
          <a:p>
            <a:pPr>
              <a:spcBef>
                <a:spcPct val="75000"/>
              </a:spcBef>
            </a:pPr>
            <a:endParaRPr lang="en-US" altLang="en-US"/>
          </a:p>
        </p:txBody>
      </p:sp>
    </p:spTree>
    <p:extLst>
      <p:ext uri="{BB962C8B-B14F-4D97-AF65-F5344CB8AC3E}">
        <p14:creationId xmlns:p14="http://schemas.microsoft.com/office/powerpoint/2010/main" val="4210638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3000" y="685800"/>
            <a:ext cx="4572000" cy="3429000"/>
          </a:xfrm>
          <a:ln/>
        </p:spPr>
      </p:sp>
      <p:sp>
        <p:nvSpPr>
          <p:cNvPr id="107523" name="Rectangle 3"/>
          <p:cNvSpPr>
            <a:spLocks noGrp="1" noChangeArrowheads="1"/>
          </p:cNvSpPr>
          <p:nvPr>
            <p:ph type="body" idx="1"/>
          </p:nvPr>
        </p:nvSpPr>
        <p:spPr>
          <a:xfrm>
            <a:off x="686422" y="4344025"/>
            <a:ext cx="5485157" cy="4114488"/>
          </a:xfrm>
          <a:noFill/>
        </p:spPr>
        <p:txBody>
          <a:bodyPr/>
          <a:lstStyle/>
          <a:p>
            <a:pPr eaLnBrk="1" hangingPunct="1"/>
            <a:endParaRPr lang="en-US" altLang="en-US" dirty="0" smtClean="0"/>
          </a:p>
        </p:txBody>
      </p:sp>
    </p:spTree>
    <p:extLst>
      <p:ext uri="{BB962C8B-B14F-4D97-AF65-F5344CB8AC3E}">
        <p14:creationId xmlns:p14="http://schemas.microsoft.com/office/powerpoint/2010/main" val="3030723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1100" y="696913"/>
            <a:ext cx="4648200" cy="3486150"/>
          </a:xfrm>
          <a:ln/>
        </p:spPr>
      </p:sp>
      <p:sp>
        <p:nvSpPr>
          <p:cNvPr id="107523" name="Rectangle 3"/>
          <p:cNvSpPr>
            <a:spLocks noGrp="1" noChangeArrowheads="1"/>
          </p:cNvSpPr>
          <p:nvPr>
            <p:ph type="body" idx="1"/>
          </p:nvPr>
        </p:nvSpPr>
        <p:spPr>
          <a:xfrm>
            <a:off x="701677" y="4416425"/>
            <a:ext cx="5607049" cy="4183063"/>
          </a:xfrm>
          <a:noFill/>
        </p:spPr>
        <p:txBody>
          <a:bodyPr/>
          <a:lstStyle/>
          <a:p>
            <a:pPr eaLnBrk="1" hangingPunct="1"/>
            <a:endParaRPr lang="en-US" altLang="en-US" dirty="0" smtClean="0"/>
          </a:p>
        </p:txBody>
      </p:sp>
    </p:spTree>
    <p:extLst>
      <p:ext uri="{BB962C8B-B14F-4D97-AF65-F5344CB8AC3E}">
        <p14:creationId xmlns:p14="http://schemas.microsoft.com/office/powerpoint/2010/main" val="3818987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1100" y="696913"/>
            <a:ext cx="4648200" cy="3486150"/>
          </a:xfrm>
          <a:ln/>
        </p:spPr>
      </p:sp>
      <p:sp>
        <p:nvSpPr>
          <p:cNvPr id="107523" name="Rectangle 3"/>
          <p:cNvSpPr>
            <a:spLocks noGrp="1" noChangeArrowheads="1"/>
          </p:cNvSpPr>
          <p:nvPr>
            <p:ph type="body" idx="1"/>
          </p:nvPr>
        </p:nvSpPr>
        <p:spPr>
          <a:xfrm>
            <a:off x="701677" y="4416425"/>
            <a:ext cx="5607049" cy="4183063"/>
          </a:xfrm>
          <a:noFill/>
        </p:spPr>
        <p:txBody>
          <a:bodyPr/>
          <a:lstStyle/>
          <a:p>
            <a:pPr eaLnBrk="1" hangingPunct="1"/>
            <a:endParaRPr lang="en-US" altLang="en-US" smtClean="0"/>
          </a:p>
        </p:txBody>
      </p:sp>
    </p:spTree>
    <p:extLst>
      <p:ext uri="{BB962C8B-B14F-4D97-AF65-F5344CB8AC3E}">
        <p14:creationId xmlns:p14="http://schemas.microsoft.com/office/powerpoint/2010/main" val="151846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5</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1538" y="461963"/>
            <a:ext cx="5272087" cy="3954462"/>
          </a:xfrm>
          <a:ln/>
        </p:spPr>
      </p:sp>
      <p:sp>
        <p:nvSpPr>
          <p:cNvPr id="87044" name="Rectangle 3"/>
          <p:cNvSpPr>
            <a:spLocks noGrp="1" noChangeArrowheads="1"/>
          </p:cNvSpPr>
          <p:nvPr>
            <p:ph type="body" idx="1"/>
          </p:nvPr>
        </p:nvSpPr>
        <p:spPr>
          <a:xfrm>
            <a:off x="933564" y="4415797"/>
            <a:ext cx="5143293" cy="4184973"/>
          </a:xfrm>
          <a:noFill/>
          <a:ln/>
        </p:spPr>
        <p:txBody>
          <a:bodyPr>
            <a:normAutofit/>
          </a:bodyPr>
          <a:lstStyle/>
          <a:p>
            <a:pPr eaLnBrk="1" hangingPunct="1"/>
            <a:endParaRPr lang="en-US" dirty="0"/>
          </a:p>
        </p:txBody>
      </p:sp>
    </p:spTree>
    <p:extLst>
      <p:ext uri="{BB962C8B-B14F-4D97-AF65-F5344CB8AC3E}">
        <p14:creationId xmlns:p14="http://schemas.microsoft.com/office/powerpoint/2010/main" val="418704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7311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781FEC7E-347F-4941-9121-60CDECC6B55F}" type="slidenum">
              <a:rPr lang="en-US">
                <a:solidFill>
                  <a:prstClr val="black"/>
                </a:solidFill>
              </a:rPr>
              <a:pPr>
                <a:defRPr/>
              </a:pPr>
              <a:t>7</a:t>
            </a:fld>
            <a:endParaRPr lang="en-US">
              <a:solidFill>
                <a:prstClr val="black"/>
              </a:solidFill>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defRPr/>
            </a:pPr>
            <a:endParaRPr lang="en-US" dirty="0"/>
          </a:p>
        </p:txBody>
      </p:sp>
    </p:spTree>
    <p:extLst>
      <p:ext uri="{BB962C8B-B14F-4D97-AF65-F5344CB8AC3E}">
        <p14:creationId xmlns:p14="http://schemas.microsoft.com/office/powerpoint/2010/main" val="215709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781FEC7E-347F-4941-9121-60CDECC6B55F}" type="slidenum">
              <a:rPr lang="en-US">
                <a:solidFill>
                  <a:prstClr val="black"/>
                </a:solidFill>
              </a:rPr>
              <a:pPr>
                <a:defRPr/>
              </a:pPr>
              <a:t>8</a:t>
            </a:fld>
            <a:endParaRPr lang="en-US">
              <a:solidFill>
                <a:prstClr val="black"/>
              </a:solidFill>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p:txBody>
          <a:bodyPr wrap="square" numCol="1" anchor="t" anchorCtr="0" compatLnSpc="1">
            <a:prstTxWarp prst="textNoShape">
              <a:avLst/>
            </a:prstTxWarp>
            <a:normAutofit/>
          </a:bodyPr>
          <a:lstStyle/>
          <a:p>
            <a:pPr>
              <a:defRPr/>
            </a:pPr>
            <a:endParaRPr lang="en-US" dirty="0"/>
          </a:p>
        </p:txBody>
      </p:sp>
    </p:spTree>
    <p:extLst>
      <p:ext uri="{BB962C8B-B14F-4D97-AF65-F5344CB8AC3E}">
        <p14:creationId xmlns:p14="http://schemas.microsoft.com/office/powerpoint/2010/main" val="188873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0665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9CAAE-ADCD-42F5-B377-189B730606E6}" type="slidenum">
              <a:rPr lang="en-US" smtClean="0"/>
              <a:t>10</a:t>
            </a:fld>
            <a:endParaRPr lang="en-US"/>
          </a:p>
        </p:txBody>
      </p:sp>
    </p:spTree>
    <p:extLst>
      <p:ext uri="{BB962C8B-B14F-4D97-AF65-F5344CB8AC3E}">
        <p14:creationId xmlns:p14="http://schemas.microsoft.com/office/powerpoint/2010/main" val="194287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0"/>
          </p:nvPr>
        </p:nvSpPr>
        <p:spPr/>
        <p:txBody>
          <a:bodyPr/>
          <a:lstStyle/>
          <a:p>
            <a:fld id="{F419E5AB-CF42-45B3-B169-2C34626BDAF7}" type="datetime4">
              <a:rPr lang="en-US" smtClean="0"/>
              <a:t>June 16, 2016</a:t>
            </a:fld>
            <a:endParaRPr lang="en-US"/>
          </a:p>
        </p:txBody>
      </p:sp>
      <p:sp>
        <p:nvSpPr>
          <p:cNvPr id="5" name="Slide Number Placeholder 4"/>
          <p:cNvSpPr>
            <a:spLocks noGrp="1"/>
          </p:cNvSpPr>
          <p:nvPr>
            <p:ph type="sldNum" sz="quarter" idx="11"/>
          </p:nvPr>
        </p:nvSpPr>
        <p:spPr/>
        <p:txBody>
          <a:bodyPr/>
          <a:lstStyle/>
          <a:p>
            <a:fld id="{038FE3A6-A945-4FF6-AA32-24C96799F79F}" type="slidenum">
              <a:rPr lang="en-US" smtClean="0"/>
              <a:pPr/>
              <a:t>13</a:t>
            </a:fld>
            <a:endParaRPr lang="en-US"/>
          </a:p>
        </p:txBody>
      </p:sp>
    </p:spTree>
    <p:extLst>
      <p:ext uri="{BB962C8B-B14F-4D97-AF65-F5344CB8AC3E}">
        <p14:creationId xmlns:p14="http://schemas.microsoft.com/office/powerpoint/2010/main" val="2895116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2" cstate="print"/>
          <a:srcRect/>
          <a:stretch>
            <a:fillRect/>
          </a:stretch>
        </p:blipFill>
        <p:spPr bwMode="auto">
          <a:xfrm>
            <a:off x="1905000" y="304805"/>
            <a:ext cx="5334000" cy="892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6884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smtClean="0"/>
              <a:t>Office of Science FY 2011 Budget</a:t>
            </a:r>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0" y="0"/>
            <a:ext cx="9144000" cy="6858000"/>
          </a:xfrm>
          <a:prstGeom prst="rect">
            <a:avLst/>
          </a:prstGeom>
          <a:gradFill rotWithShape="1">
            <a:gsLst>
              <a:gs pos="0">
                <a:srgbClr val="D9F0FF"/>
              </a:gs>
              <a:gs pos="100000">
                <a:srgbClr val="D6D6D8"/>
              </a:gs>
            </a:gsLst>
            <a:lin ang="5400000" scaled="1"/>
          </a:gradFill>
          <a:ln w="9525">
            <a:solidFill>
              <a:schemeClr val="tx1"/>
            </a:solidFill>
            <a:miter lim="800000"/>
            <a:headEnd/>
            <a:tailEnd/>
          </a:ln>
          <a:effectLst/>
        </p:spPr>
        <p:txBody>
          <a:bodyPr wrap="none" lIns="82003" tIns="41000" rIns="82003" bIns="41000" anchor="ctr"/>
          <a:lstStyle/>
          <a:p>
            <a:pPr defTabSz="913966"/>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a:prstGeom prst="rect">
            <a:avLst/>
          </a:prstGeo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7" name="Slide Number Placeholder 5"/>
          <p:cNvSpPr>
            <a:spLocks noGrp="1"/>
          </p:cNvSpPr>
          <p:nvPr>
            <p:ph type="sldNum" sz="quarter" idx="11"/>
          </p:nvPr>
        </p:nvSpPr>
        <p:spPr/>
        <p:txBody>
          <a:bodyPr/>
          <a:lstStyle>
            <a:lvl1pPr>
              <a:defRPr/>
            </a:lvl1pPr>
          </a:lstStyle>
          <a:p>
            <a:pPr>
              <a:defRPr/>
            </a:pPr>
            <a:fld id="{5CD1E85B-7BF8-4BD7-AC1E-4E995D3832E0}" type="slidenum">
              <a:rPr lang="en-US"/>
              <a:pPr>
                <a:defRPr/>
              </a:pPr>
              <a:t>‹#›</a:t>
            </a:fld>
            <a:endParaRPr lang="en-US"/>
          </a:p>
        </p:txBody>
      </p:sp>
    </p:spTree>
    <p:extLst>
      <p:ext uri="{BB962C8B-B14F-4D97-AF65-F5344CB8AC3E}">
        <p14:creationId xmlns:p14="http://schemas.microsoft.com/office/powerpoint/2010/main" val="205447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b="0" u="none" smtClean="0"/>
              <a:t>Office of Science FY 2011 Budget</a:t>
            </a: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94" y="274545"/>
            <a:ext cx="8229023" cy="58522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953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20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87092"/>
            <a:ext cx="9144000" cy="598714"/>
          </a:xfrm>
          <a:prstGeom prst="rect">
            <a:avLst/>
          </a:prstGeom>
          <a:noFill/>
          <a:ln w="9525">
            <a:noFill/>
            <a:miter lim="800000"/>
            <a:headEnd/>
            <a:tailEnd/>
          </a:ln>
        </p:spPr>
        <p:txBody>
          <a:bodyPr vert="horz" wrap="square" lIns="91376" tIns="45688" rIns="91376" bIns="45688" numCol="1" anchor="ctr" anchorCtr="0" compatLnSpc="1">
            <a:prstTxWarp prst="textNoShape">
              <a:avLst/>
            </a:prstTxWarp>
          </a:bodyPr>
          <a:lstStyle/>
          <a:p>
            <a:pPr lvl="0"/>
            <a:r>
              <a:rPr lang="en-US" dirty="0" smtClean="0"/>
              <a:t>Click to Insert Title</a:t>
            </a:r>
          </a:p>
        </p:txBody>
      </p:sp>
      <p:sp>
        <p:nvSpPr>
          <p:cNvPr id="7" name="Footer Placeholder 4"/>
          <p:cNvSpPr>
            <a:spLocks noGrp="1"/>
          </p:cNvSpPr>
          <p:nvPr>
            <p:ph type="ftr" sz="quarter" idx="3"/>
          </p:nvPr>
        </p:nvSpPr>
        <p:spPr>
          <a:xfrm>
            <a:off x="3124200" y="6353973"/>
            <a:ext cx="5334000" cy="365125"/>
          </a:xfrm>
          <a:prstGeom prst="rect">
            <a:avLst/>
          </a:prstGeom>
        </p:spPr>
        <p:txBody>
          <a:bodyPr vert="horz" lIns="91376" tIns="45688" rIns="91376" bIns="45688"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r>
              <a:rPr lang="en-US" smtClean="0"/>
              <a:t>Office of Science FY 2011 Budget</a:t>
            </a:r>
            <a:endParaRPr lang="en-US" dirty="0"/>
          </a:p>
        </p:txBody>
      </p:sp>
      <p:sp>
        <p:nvSpPr>
          <p:cNvPr id="8" name="Slide Number Placeholder 5"/>
          <p:cNvSpPr>
            <a:spLocks noGrp="1"/>
          </p:cNvSpPr>
          <p:nvPr>
            <p:ph type="sldNum" sz="quarter" idx="4"/>
          </p:nvPr>
        </p:nvSpPr>
        <p:spPr>
          <a:xfrm>
            <a:off x="8413751" y="6353973"/>
            <a:ext cx="381000" cy="365125"/>
          </a:xfrm>
          <a:prstGeom prst="rect">
            <a:avLst/>
          </a:prstGeom>
        </p:spPr>
        <p:txBody>
          <a:bodyPr vert="horz" lIns="91376" tIns="45688" rIns="91376" bIns="45688"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fld id="{6EEA275D-5A49-48A8-817D-44C3EA0A3A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9" r:id="rId2"/>
    <p:sldLayoutId id="2147483800" r:id="rId3"/>
    <p:sldLayoutId id="2147483828" r:id="rId4"/>
  </p:sldLayoutIdLst>
  <p:hf hdr="0" ftr="0" dt="0"/>
  <p:txStyles>
    <p:titleStyle>
      <a:lvl1pPr algn="ctr" rtl="0" eaLnBrk="0" fontAlgn="base" hangingPunct="0">
        <a:spcBef>
          <a:spcPct val="0"/>
        </a:spcBef>
        <a:spcAft>
          <a:spcPct val="0"/>
        </a:spcAft>
        <a:defRPr sz="2400" kern="1200" baseline="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80" algn="ctr" rtl="0" fontAlgn="base">
        <a:spcBef>
          <a:spcPct val="0"/>
        </a:spcBef>
        <a:spcAft>
          <a:spcPct val="0"/>
        </a:spcAft>
        <a:defRPr sz="2400">
          <a:solidFill>
            <a:srgbClr val="106636"/>
          </a:solidFill>
          <a:latin typeface="Arial" charset="0"/>
          <a:cs typeface="Arial" charset="0"/>
        </a:defRPr>
      </a:lvl6pPr>
      <a:lvl7pPr marL="913758" algn="ctr" rtl="0" fontAlgn="base">
        <a:spcBef>
          <a:spcPct val="0"/>
        </a:spcBef>
        <a:spcAft>
          <a:spcPct val="0"/>
        </a:spcAft>
        <a:defRPr sz="2400">
          <a:solidFill>
            <a:srgbClr val="106636"/>
          </a:solidFill>
          <a:latin typeface="Arial" charset="0"/>
          <a:cs typeface="Arial" charset="0"/>
        </a:defRPr>
      </a:lvl7pPr>
      <a:lvl8pPr marL="1370639" algn="ctr" rtl="0" fontAlgn="base">
        <a:spcBef>
          <a:spcPct val="0"/>
        </a:spcBef>
        <a:spcAft>
          <a:spcPct val="0"/>
        </a:spcAft>
        <a:defRPr sz="2400">
          <a:solidFill>
            <a:srgbClr val="106636"/>
          </a:solidFill>
          <a:latin typeface="Arial" charset="0"/>
          <a:cs typeface="Arial" charset="0"/>
        </a:defRPr>
      </a:lvl8pPr>
      <a:lvl9pPr marL="1827517" algn="ctr" rtl="0" fontAlgn="base">
        <a:spcBef>
          <a:spcPct val="0"/>
        </a:spcBef>
        <a:spcAft>
          <a:spcPct val="0"/>
        </a:spcAft>
        <a:defRPr sz="2400">
          <a:solidFill>
            <a:srgbClr val="106636"/>
          </a:solidFill>
          <a:latin typeface="Arial" charset="0"/>
          <a:cs typeface="Arial" charset="0"/>
        </a:defRPr>
      </a:lvl9pPr>
    </p:titleStyle>
    <p:bodyStyle>
      <a:lvl1pPr marL="342659" indent="-342659"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428" indent="-285548"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199" indent="-22843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077" indent="-22843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957" indent="-22843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65" tIns="45683" rIns="91365" bIns="45683"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30" y="866775"/>
            <a:ext cx="8410575" cy="5259388"/>
          </a:xfrm>
          <a:prstGeom prst="rect">
            <a:avLst/>
          </a:prstGeom>
          <a:noFill/>
          <a:ln w="9525">
            <a:noFill/>
            <a:miter lim="800000"/>
            <a:headEnd/>
            <a:tailEnd/>
          </a:ln>
        </p:spPr>
        <p:txBody>
          <a:bodyPr vert="horz" wrap="square" lIns="91365" tIns="45683" rIns="91365" bIns="456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07D9EDA4-3321-4A4F-B234-B5F2EEE78D67}" type="slidenum">
              <a:rPr lang="en-US"/>
              <a:pPr>
                <a:defRPr/>
              </a:pPr>
              <a:t>‹#›</a:t>
            </a:fld>
            <a:endParaRPr lang="en-US" dirty="0"/>
          </a:p>
        </p:txBody>
      </p:sp>
      <p:pic>
        <p:nvPicPr>
          <p:cNvPr id="2054" name="Picture 9" descr="horizontal-logo-green-text.jpg"/>
          <p:cNvPicPr>
            <a:picLocks noChangeAspect="1"/>
          </p:cNvPicPr>
          <p:nvPr/>
        </p:nvPicPr>
        <p:blipFill>
          <a:blip r:embed="rId8" cstate="print"/>
          <a:srcRect/>
          <a:stretch>
            <a:fillRect/>
          </a:stretch>
        </p:blipFill>
        <p:spPr bwMode="auto">
          <a:xfrm>
            <a:off x="457200" y="6354768"/>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16" r:id="rId2"/>
    <p:sldLayoutId id="2147483821" r:id="rId3"/>
    <p:sldLayoutId id="2147483825" r:id="rId4"/>
    <p:sldLayoutId id="2147483826" r:id="rId5"/>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p:titleStyle>
    <p:bodyStyle>
      <a:lvl1pPr marL="341113" indent="-34111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929" indent="-28399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0746"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7679"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4612" indent="-226882"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31750" y="683559"/>
            <a:ext cx="9213273" cy="32217"/>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6350">
            <a:solidFill>
              <a:schemeClr val="tx1"/>
            </a:solidFill>
            <a:miter lim="800000"/>
            <a:headEnd/>
            <a:tailEnd/>
          </a:ln>
          <a:effectLst/>
        </p:spPr>
        <p:txBody>
          <a:bodyPr lIns="93763" tIns="46059" rIns="93763" bIns="46059"/>
          <a:lstStyle/>
          <a:p>
            <a:pPr algn="ctr" defTabSz="948349" eaLnBrk="0" hangingPunct="0">
              <a:lnSpc>
                <a:spcPct val="85000"/>
              </a:lnSpc>
              <a:defRPr/>
            </a:pPr>
            <a:endParaRPr lang="en-US" sz="2471" b="1" i="1">
              <a:solidFill>
                <a:srgbClr val="000000"/>
              </a:solidFill>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803314598"/>
      </p:ext>
    </p:extLst>
  </p:cSld>
  <p:clrMap bg1="lt1" tx1="dk1" bg2="lt2" tx2="dk2" accent1="accent1" accent2="accent2" accent3="accent3" accent4="accent4" accent5="accent5" accent6="accent6" hlink="hlink" folHlink="folHlink"/>
  <p:sldLayoutIdLst>
    <p:sldLayoutId id="2147483831" r:id="rId1"/>
  </p:sldLayoutIdLst>
  <p:transition spd="med"/>
  <p:hf hdr="0" ftr="0" dt="0"/>
  <p:txStyles>
    <p:titleStyle>
      <a:lvl1pPr algn="r" defTabSz="888114" rtl="0" eaLnBrk="0" fontAlgn="base" hangingPunct="0">
        <a:spcBef>
          <a:spcPct val="0"/>
        </a:spcBef>
        <a:spcAft>
          <a:spcPct val="0"/>
        </a:spcAft>
        <a:defRPr sz="3883">
          <a:solidFill>
            <a:schemeClr val="tx2"/>
          </a:solidFill>
          <a:latin typeface="+mj-lt"/>
          <a:ea typeface="+mj-ea"/>
          <a:cs typeface="+mj-cs"/>
        </a:defRPr>
      </a:lvl1pPr>
      <a:lvl2pPr algn="r" defTabSz="888114" rtl="0" eaLnBrk="0" fontAlgn="base" hangingPunct="0">
        <a:spcBef>
          <a:spcPct val="0"/>
        </a:spcBef>
        <a:spcAft>
          <a:spcPct val="0"/>
        </a:spcAft>
        <a:defRPr sz="3883">
          <a:solidFill>
            <a:schemeClr val="tx2"/>
          </a:solidFill>
          <a:latin typeface="Arial" charset="0"/>
        </a:defRPr>
      </a:lvl2pPr>
      <a:lvl3pPr algn="r" defTabSz="888114" rtl="0" eaLnBrk="0" fontAlgn="base" hangingPunct="0">
        <a:spcBef>
          <a:spcPct val="0"/>
        </a:spcBef>
        <a:spcAft>
          <a:spcPct val="0"/>
        </a:spcAft>
        <a:defRPr sz="3883">
          <a:solidFill>
            <a:schemeClr val="tx2"/>
          </a:solidFill>
          <a:latin typeface="Arial" charset="0"/>
        </a:defRPr>
      </a:lvl3pPr>
      <a:lvl4pPr algn="r" defTabSz="888114" rtl="0" eaLnBrk="0" fontAlgn="base" hangingPunct="0">
        <a:spcBef>
          <a:spcPct val="0"/>
        </a:spcBef>
        <a:spcAft>
          <a:spcPct val="0"/>
        </a:spcAft>
        <a:defRPr sz="3883">
          <a:solidFill>
            <a:schemeClr val="tx2"/>
          </a:solidFill>
          <a:latin typeface="Arial" charset="0"/>
        </a:defRPr>
      </a:lvl4pPr>
      <a:lvl5pPr algn="r" defTabSz="888114" rtl="0" eaLnBrk="0" fontAlgn="base" hangingPunct="0">
        <a:spcBef>
          <a:spcPct val="0"/>
        </a:spcBef>
        <a:spcAft>
          <a:spcPct val="0"/>
        </a:spcAft>
        <a:defRPr sz="3883">
          <a:solidFill>
            <a:schemeClr val="tx2"/>
          </a:solidFill>
          <a:latin typeface="Arial" charset="0"/>
        </a:defRPr>
      </a:lvl5pPr>
      <a:lvl6pPr marL="403433" algn="r" defTabSz="888114" rtl="0" eaLnBrk="0" fontAlgn="base" hangingPunct="0">
        <a:spcBef>
          <a:spcPct val="0"/>
        </a:spcBef>
        <a:spcAft>
          <a:spcPct val="0"/>
        </a:spcAft>
        <a:defRPr sz="3883">
          <a:solidFill>
            <a:schemeClr val="tx2"/>
          </a:solidFill>
          <a:latin typeface="Arial" charset="0"/>
        </a:defRPr>
      </a:lvl6pPr>
      <a:lvl7pPr marL="806867" algn="r" defTabSz="888114" rtl="0" eaLnBrk="0" fontAlgn="base" hangingPunct="0">
        <a:spcBef>
          <a:spcPct val="0"/>
        </a:spcBef>
        <a:spcAft>
          <a:spcPct val="0"/>
        </a:spcAft>
        <a:defRPr sz="3883">
          <a:solidFill>
            <a:schemeClr val="tx2"/>
          </a:solidFill>
          <a:latin typeface="Arial" charset="0"/>
        </a:defRPr>
      </a:lvl7pPr>
      <a:lvl8pPr marL="1210300" algn="r" defTabSz="888114" rtl="0" eaLnBrk="0" fontAlgn="base" hangingPunct="0">
        <a:spcBef>
          <a:spcPct val="0"/>
        </a:spcBef>
        <a:spcAft>
          <a:spcPct val="0"/>
        </a:spcAft>
        <a:defRPr sz="3883">
          <a:solidFill>
            <a:schemeClr val="tx2"/>
          </a:solidFill>
          <a:latin typeface="Arial" charset="0"/>
        </a:defRPr>
      </a:lvl8pPr>
      <a:lvl9pPr marL="1613733" algn="r" defTabSz="888114" rtl="0" eaLnBrk="0" fontAlgn="base" hangingPunct="0">
        <a:spcBef>
          <a:spcPct val="0"/>
        </a:spcBef>
        <a:spcAft>
          <a:spcPct val="0"/>
        </a:spcAft>
        <a:defRPr sz="3883">
          <a:solidFill>
            <a:schemeClr val="tx2"/>
          </a:solidFill>
          <a:latin typeface="Arial" charset="0"/>
        </a:defRPr>
      </a:lvl9pPr>
    </p:titleStyle>
    <p:bodyStyle>
      <a:lvl1pPr marL="333393" indent="-333393" algn="l" defTabSz="888114" rtl="0" eaLnBrk="0" fontAlgn="base" hangingPunct="0">
        <a:spcBef>
          <a:spcPct val="20000"/>
        </a:spcBef>
        <a:spcAft>
          <a:spcPct val="0"/>
        </a:spcAft>
        <a:buClr>
          <a:schemeClr val="tx2"/>
        </a:buClr>
        <a:buSzPct val="75000"/>
        <a:buFont typeface="Monotype Sorts" pitchFamily="2" charset="2"/>
        <a:buChar char="n"/>
        <a:defRPr sz="3088">
          <a:solidFill>
            <a:schemeClr val="tx1"/>
          </a:solidFill>
          <a:latin typeface="+mn-lt"/>
          <a:ea typeface="+mn-ea"/>
          <a:cs typeface="+mn-cs"/>
        </a:defRPr>
      </a:lvl1pPr>
      <a:lvl2pPr marL="721418" indent="-277360" algn="l" defTabSz="888114" rtl="0" eaLnBrk="0" fontAlgn="base" hangingPunct="0">
        <a:spcBef>
          <a:spcPct val="20000"/>
        </a:spcBef>
        <a:spcAft>
          <a:spcPct val="0"/>
        </a:spcAft>
        <a:buClr>
          <a:schemeClr val="tx2"/>
        </a:buClr>
        <a:buSzPct val="100000"/>
        <a:buChar char="–"/>
        <a:defRPr sz="2735">
          <a:solidFill>
            <a:schemeClr val="tx1"/>
          </a:solidFill>
          <a:latin typeface="+mn-lt"/>
        </a:defRPr>
      </a:lvl2pPr>
      <a:lvl3pPr marL="1109442" indent="-221328" algn="l" defTabSz="888114" rtl="0" eaLnBrk="0" fontAlgn="base" hangingPunct="0">
        <a:spcBef>
          <a:spcPct val="20000"/>
        </a:spcBef>
        <a:spcAft>
          <a:spcPct val="0"/>
        </a:spcAft>
        <a:buClr>
          <a:schemeClr val="tx2"/>
        </a:buClr>
        <a:buSzPct val="100000"/>
        <a:buChar char="»"/>
        <a:defRPr sz="2294">
          <a:solidFill>
            <a:schemeClr val="tx1"/>
          </a:solidFill>
          <a:latin typeface="+mn-lt"/>
        </a:defRPr>
      </a:lvl3pPr>
      <a:lvl4pPr marL="1553499"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4pPr>
      <a:lvl5pPr marL="1997555"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5pPr>
      <a:lvl6pPr marL="2400988"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6pPr>
      <a:lvl7pPr marL="2804422"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7pPr>
      <a:lvl8pPr marL="3207855"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8pPr>
      <a:lvl9pPr marL="3611288" indent="-222729" algn="l" defTabSz="888114" rtl="0" eaLnBrk="0" fontAlgn="base" hangingPunct="0">
        <a:spcBef>
          <a:spcPct val="20000"/>
        </a:spcBef>
        <a:spcAft>
          <a:spcPct val="0"/>
        </a:spcAft>
        <a:buClr>
          <a:schemeClr val="tx2"/>
        </a:buClr>
        <a:buSzPct val="100000"/>
        <a:buChar char="–"/>
        <a:defRPr sz="1941">
          <a:solidFill>
            <a:schemeClr val="tx1"/>
          </a:solidFill>
          <a:latin typeface="+mn-lt"/>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7.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20.png"/><Relationship Id="rId4" Type="http://schemas.openxmlformats.org/officeDocument/2006/relationships/image" Target="../media/image1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3.emf"/><Relationship Id="rId4" Type="http://schemas.openxmlformats.org/officeDocument/2006/relationships/image" Target="../media/image1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6.png"/><Relationship Id="rId4" Type="http://schemas.openxmlformats.org/officeDocument/2006/relationships/image" Target="../media/image125.png"/></Relationships>
</file>

<file path=ppt/slides/_rels/slide16.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137.jpeg"/><Relationship Id="rId18" Type="http://schemas.openxmlformats.org/officeDocument/2006/relationships/image" Target="../media/image142.png"/><Relationship Id="rId3" Type="http://schemas.openxmlformats.org/officeDocument/2006/relationships/image" Target="../media/image127.png"/><Relationship Id="rId7" Type="http://schemas.openxmlformats.org/officeDocument/2006/relationships/image" Target="../media/image131.jpeg"/><Relationship Id="rId12" Type="http://schemas.openxmlformats.org/officeDocument/2006/relationships/image" Target="../media/image136.jpeg"/><Relationship Id="rId17" Type="http://schemas.openxmlformats.org/officeDocument/2006/relationships/image" Target="../media/image141.png"/><Relationship Id="rId2" Type="http://schemas.openxmlformats.org/officeDocument/2006/relationships/notesSlide" Target="../notesSlides/notesSlide12.xml"/><Relationship Id="rId16" Type="http://schemas.openxmlformats.org/officeDocument/2006/relationships/image" Target="../media/image140.png"/><Relationship Id="rId1" Type="http://schemas.openxmlformats.org/officeDocument/2006/relationships/slideLayout" Target="../slideLayouts/slideLayout9.xml"/><Relationship Id="rId6" Type="http://schemas.openxmlformats.org/officeDocument/2006/relationships/image" Target="../media/image130.tiff"/><Relationship Id="rId11" Type="http://schemas.openxmlformats.org/officeDocument/2006/relationships/image" Target="../media/image135.png"/><Relationship Id="rId5" Type="http://schemas.openxmlformats.org/officeDocument/2006/relationships/image" Target="../media/image129.emf"/><Relationship Id="rId15" Type="http://schemas.openxmlformats.org/officeDocument/2006/relationships/image" Target="../media/image139.jpeg"/><Relationship Id="rId10" Type="http://schemas.openxmlformats.org/officeDocument/2006/relationships/image" Target="../media/image134.jpg"/><Relationship Id="rId19" Type="http://schemas.openxmlformats.org/officeDocument/2006/relationships/image" Target="../media/image51.png"/><Relationship Id="rId4" Type="http://schemas.openxmlformats.org/officeDocument/2006/relationships/image" Target="../media/image128.png"/><Relationship Id="rId9" Type="http://schemas.openxmlformats.org/officeDocument/2006/relationships/image" Target="../media/image133.tiff"/><Relationship Id="rId14" Type="http://schemas.openxmlformats.org/officeDocument/2006/relationships/image" Target="../media/image138.png"/></Relationships>
</file>

<file path=ppt/slides/_rels/slide17.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45.png"/><Relationship Id="rId5" Type="http://schemas.openxmlformats.org/officeDocument/2006/relationships/chart" Target="../charts/chart9.xml"/><Relationship Id="rId4" Type="http://schemas.openxmlformats.org/officeDocument/2006/relationships/image" Target="../media/image144.png"/></Relationships>
</file>

<file path=ppt/slides/_rels/slide1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47.png"/></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8.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jpeg"/><Relationship Id="rId3" Type="http://schemas.openxmlformats.org/officeDocument/2006/relationships/image" Target="../media/image160.png"/><Relationship Id="rId7" Type="http://schemas.openxmlformats.org/officeDocument/2006/relationships/image" Target="../media/image164.png"/><Relationship Id="rId12" Type="http://schemas.openxmlformats.org/officeDocument/2006/relationships/image" Target="../media/image169.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63.png"/><Relationship Id="rId11" Type="http://schemas.openxmlformats.org/officeDocument/2006/relationships/image" Target="../media/image168.jpeg"/><Relationship Id="rId5" Type="http://schemas.openxmlformats.org/officeDocument/2006/relationships/image" Target="../media/image162.png"/><Relationship Id="rId10" Type="http://schemas.openxmlformats.org/officeDocument/2006/relationships/image" Target="../media/image167.jpeg"/><Relationship Id="rId4" Type="http://schemas.openxmlformats.org/officeDocument/2006/relationships/image" Target="../media/image161.jpeg"/><Relationship Id="rId9" Type="http://schemas.openxmlformats.org/officeDocument/2006/relationships/image" Target="../media/image16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5.xml"/><Relationship Id="rId5" Type="http://schemas.openxmlformats.org/officeDocument/2006/relationships/image" Target="../media/image174.jpeg"/><Relationship Id="rId4" Type="http://schemas.openxmlformats.org/officeDocument/2006/relationships/image" Target="../media/image173.png"/></Relationships>
</file>

<file path=ppt/slides/_rels/slide28.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78.png"/><Relationship Id="rId5" Type="http://schemas.openxmlformats.org/officeDocument/2006/relationships/image" Target="../media/image177.jpeg"/><Relationship Id="rId4" Type="http://schemas.openxmlformats.org/officeDocument/2006/relationships/image" Target="../media/image176.jpeg"/></Relationships>
</file>

<file path=ppt/slides/_rels/slide29.xml.rels><?xml version="1.0" encoding="UTF-8" standalone="yes"?>
<Relationships xmlns="http://schemas.openxmlformats.org/package/2006/relationships"><Relationship Id="rId8" Type="http://schemas.openxmlformats.org/officeDocument/2006/relationships/image" Target="../media/image181.jpeg"/><Relationship Id="rId3" Type="http://schemas.openxmlformats.org/officeDocument/2006/relationships/hyperlink" Target="https://www.google.com/url?sa=i&amp;rct=j&amp;q=&amp;esrc=s&amp;frm=1&amp;source=images&amp;cd=&amp;cad=rja&amp;uact=8&amp;ved=0ahUKEwi_pKyynJbKAhVElR4KHe1JAKEQjRwIBw&amp;url=https://www.pnnl.gov/science/highlights/highlight.asp?id%3D1402&amp;psig=AFQjCNFNbM74sR3wKWxkuamk3JHftP2YHA&amp;ust=1452205267726654" TargetMode="External"/><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80.png"/><Relationship Id="rId5" Type="http://schemas.microsoft.com/office/2007/relationships/hdphoto" Target="../media/hdphoto1.wdp"/><Relationship Id="rId4" Type="http://schemas.openxmlformats.org/officeDocument/2006/relationships/image" Target="../media/image17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84.jpeg"/><Relationship Id="rId4" Type="http://schemas.openxmlformats.org/officeDocument/2006/relationships/image" Target="../media/image183.jpe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5.jp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hyperlink" Target="http://science.energy.gov/bes/efrc/"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gif"/><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6" Type="http://schemas.openxmlformats.org/officeDocument/2006/relationships/image" Target="../media/image79.png"/><Relationship Id="rId84" Type="http://schemas.openxmlformats.org/officeDocument/2006/relationships/image" Target="../media/image87.gif"/><Relationship Id="rId7" Type="http://schemas.openxmlformats.org/officeDocument/2006/relationships/image" Target="../media/image10.gif"/><Relationship Id="rId71" Type="http://schemas.openxmlformats.org/officeDocument/2006/relationships/image" Target="../media/image74.png"/><Relationship Id="rId2" Type="http://schemas.openxmlformats.org/officeDocument/2006/relationships/notesSlide" Target="../notesSlides/notesSlide4.xml"/><Relationship Id="rId16" Type="http://schemas.openxmlformats.org/officeDocument/2006/relationships/image" Target="../media/image19.gif"/><Relationship Id="rId29" Type="http://schemas.openxmlformats.org/officeDocument/2006/relationships/image" Target="../media/image32.png"/><Relationship Id="rId11" Type="http://schemas.openxmlformats.org/officeDocument/2006/relationships/image" Target="../media/image14.jpg"/><Relationship Id="rId24" Type="http://schemas.openxmlformats.org/officeDocument/2006/relationships/image" Target="../media/image27.jpe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jpg"/><Relationship Id="rId66"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image" Target="../media/image82.gif"/><Relationship Id="rId5" Type="http://schemas.openxmlformats.org/officeDocument/2006/relationships/image" Target="../media/image8.jpg"/><Relationship Id="rId61" Type="http://schemas.openxmlformats.org/officeDocument/2006/relationships/image" Target="../media/image64.jpg"/><Relationship Id="rId82" Type="http://schemas.openxmlformats.org/officeDocument/2006/relationships/image" Target="../media/image85.png"/><Relationship Id="rId19" Type="http://schemas.openxmlformats.org/officeDocument/2006/relationships/image" Target="../media/image22.jp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gif"/><Relationship Id="rId27" Type="http://schemas.openxmlformats.org/officeDocument/2006/relationships/image" Target="../media/image30.gif"/><Relationship Id="rId30" Type="http://schemas.openxmlformats.org/officeDocument/2006/relationships/image" Target="../media/image33.png"/><Relationship Id="rId35" Type="http://schemas.openxmlformats.org/officeDocument/2006/relationships/image" Target="../media/image38.jp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77" Type="http://schemas.openxmlformats.org/officeDocument/2006/relationships/image" Target="../media/image80.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jpeg"/><Relationship Id="rId80" Type="http://schemas.openxmlformats.org/officeDocument/2006/relationships/image" Target="../media/image83.png"/><Relationship Id="rId85" Type="http://schemas.openxmlformats.org/officeDocument/2006/relationships/image" Target="../media/image88.png"/><Relationship Id="rId3" Type="http://schemas.openxmlformats.org/officeDocument/2006/relationships/image" Target="../media/image6.png"/><Relationship Id="rId12" Type="http://schemas.openxmlformats.org/officeDocument/2006/relationships/image" Target="../media/image15.jpg"/><Relationship Id="rId17" Type="http://schemas.openxmlformats.org/officeDocument/2006/relationships/image" Target="../media/image20.jp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jpg"/><Relationship Id="rId46" Type="http://schemas.openxmlformats.org/officeDocument/2006/relationships/image" Target="../media/image49.gif"/><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jpg"/><Relationship Id="rId83"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9.png"/><Relationship Id="rId15" Type="http://schemas.openxmlformats.org/officeDocument/2006/relationships/image" Target="../media/image18.jpg"/><Relationship Id="rId23" Type="http://schemas.openxmlformats.org/officeDocument/2006/relationships/image" Target="../media/image26.gif"/><Relationship Id="rId28" Type="http://schemas.openxmlformats.org/officeDocument/2006/relationships/image" Target="../media/image31.png"/><Relationship Id="rId36" Type="http://schemas.openxmlformats.org/officeDocument/2006/relationships/image" Target="../media/image39.jp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gif"/><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gif"/><Relationship Id="rId81" Type="http://schemas.openxmlformats.org/officeDocument/2006/relationships/image" Target="../media/image84.png"/><Relationship Id="rId86" Type="http://schemas.openxmlformats.org/officeDocument/2006/relationships/image" Target="../media/image89.gif"/></Relationships>
</file>

<file path=ppt/slides/_rels/slide7.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92.jpg"/><Relationship Id="rId10" Type="http://schemas.openxmlformats.org/officeDocument/2006/relationships/image" Target="../media/image97.jpeg"/><Relationship Id="rId4" Type="http://schemas.openxmlformats.org/officeDocument/2006/relationships/image" Target="../media/image91.png"/><Relationship Id="rId9" Type="http://schemas.openxmlformats.org/officeDocument/2006/relationships/image" Target="../media/image96.jpeg"/></Relationships>
</file>

<file path=ppt/slides/_rels/slide8.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png"/><Relationship Id="rId7" Type="http://schemas.openxmlformats.org/officeDocument/2006/relationships/image" Target="../media/image10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jpeg"/><Relationship Id="rId4" Type="http://schemas.openxmlformats.org/officeDocument/2006/relationships/image" Target="../media/image99.png"/><Relationship Id="rId9" Type="http://schemas.openxmlformats.org/officeDocument/2006/relationships/image" Target="../media/image104.png"/></Relationships>
</file>

<file path=ppt/slides/_rels/slide9.xml.rels><?xml version="1.0" encoding="UTF-8" standalone="yes"?>
<Relationships xmlns="http://schemas.openxmlformats.org/package/2006/relationships"><Relationship Id="rId8" Type="http://schemas.openxmlformats.org/officeDocument/2006/relationships/image" Target="cid:6B8B7C09-805C-458C-A30D-8E44C43DB24F@attlocal.net" TargetMode="External"/><Relationship Id="rId3" Type="http://schemas.openxmlformats.org/officeDocument/2006/relationships/image" Target="../media/image105.jpeg"/><Relationship Id="rId7" Type="http://schemas.openxmlformats.org/officeDocument/2006/relationships/image" Target="../media/image10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prstGeom prst="rect">
            <a:avLst/>
          </a:prstGeom>
        </p:spPr>
        <p:txBody>
          <a:bodyPr lIns="91376" tIns="45688" rIns="91376" bIns="45688" rtlCol="0">
            <a:spAutoFit/>
          </a:bodyPr>
          <a:lstStyle/>
          <a:p>
            <a:pPr marL="252772" indent="-252772" algn="ctr" defTabSz="1014184">
              <a:buNone/>
            </a:pPr>
            <a:r>
              <a:rPr lang="en-US" kern="0" dirty="0" smtClean="0">
                <a:solidFill>
                  <a:srgbClr val="006600"/>
                </a:solidFill>
              </a:rPr>
              <a:t>BES Advisory Committee Meeting</a:t>
            </a:r>
          </a:p>
          <a:p>
            <a:pPr marL="252772" indent="-252772" algn="ctr" defTabSz="1014184">
              <a:buNone/>
            </a:pPr>
            <a:r>
              <a:rPr lang="en-US" sz="2200" kern="0" dirty="0" smtClean="0">
                <a:solidFill>
                  <a:srgbClr val="006600"/>
                </a:solidFill>
              </a:rPr>
              <a:t>June 9, 2016</a:t>
            </a:r>
            <a:endParaRPr lang="en-US" sz="2200" kern="0" dirty="0">
              <a:solidFill>
                <a:srgbClr val="006600"/>
              </a:solidFill>
            </a:endParaRPr>
          </a:p>
          <a:p>
            <a:pPr marL="252772" indent="-252772" algn="ctr" defTabSz="1014184"/>
            <a:endParaRPr lang="en-US" sz="2200" b="0" dirty="0">
              <a:solidFill>
                <a:schemeClr val="tx1"/>
              </a:solidFill>
            </a:endParaRPr>
          </a:p>
        </p:txBody>
      </p:sp>
      <p:sp useBgFill="1">
        <p:nvSpPr>
          <p:cNvPr id="3075" name="Title 3"/>
          <p:cNvSpPr>
            <a:spLocks noGrp="1"/>
          </p:cNvSpPr>
          <p:nvPr>
            <p:ph type="title"/>
          </p:nvPr>
        </p:nvSpPr>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b="1" spc="50" dirty="0">
                <a:ln w="11430"/>
                <a:solidFill>
                  <a:srgbClr val="006600"/>
                </a:solidFill>
              </a:rPr>
              <a:t>Basic Energy Sciences Update</a:t>
            </a:r>
            <a:endParaRPr lang="en-US" sz="3600" b="1" i="1" spc="50" dirty="0">
              <a:ln w="11430"/>
              <a:solidFill>
                <a:srgbClr val="006600"/>
              </a:solidFill>
            </a:endParaRPr>
          </a:p>
        </p:txBody>
      </p:sp>
      <p:sp>
        <p:nvSpPr>
          <p:cNvPr id="8196" name="Rectangle 4"/>
          <p:cNvSpPr>
            <a:spLocks noChangeArrowheads="1"/>
          </p:cNvSpPr>
          <p:nvPr/>
        </p:nvSpPr>
        <p:spPr bwMode="auto">
          <a:xfrm>
            <a:off x="675867" y="5826766"/>
            <a:ext cx="7792279" cy="840165"/>
          </a:xfrm>
          <a:prstGeom prst="rect">
            <a:avLst/>
          </a:prstGeom>
          <a:noFill/>
          <a:ln w="9525">
            <a:noFill/>
            <a:miter lim="800000"/>
            <a:headEnd/>
            <a:tailEnd/>
          </a:ln>
        </p:spPr>
        <p:txBody>
          <a:bodyPr wrap="square" lIns="91376" tIns="45688" rIns="91376" bIns="45688">
            <a:spAutoFit/>
          </a:bodyPr>
          <a:lstStyle/>
          <a:p>
            <a:pPr algn="ctr">
              <a:lnSpc>
                <a:spcPct val="90000"/>
              </a:lnSpc>
              <a:spcBef>
                <a:spcPts val="0"/>
              </a:spcBef>
            </a:pPr>
            <a:r>
              <a:rPr lang="en-US" dirty="0" smtClean="0">
                <a:solidFill>
                  <a:srgbClr val="006600"/>
                </a:solidFill>
                <a:latin typeface="Arial" pitchFamily="34" charset="0"/>
                <a:cs typeface="Arial" pitchFamily="34" charset="0"/>
              </a:rPr>
              <a:t>Harriet Kung</a:t>
            </a:r>
            <a:r>
              <a:rPr lang="en-US" dirty="0">
                <a:solidFill>
                  <a:srgbClr val="006600"/>
                </a:solidFill>
                <a:latin typeface="Arial" pitchFamily="34" charset="0"/>
                <a:cs typeface="Arial" pitchFamily="34" charset="0"/>
              </a:rPr>
              <a:t/>
            </a:r>
            <a:br>
              <a:rPr lang="en-US" dirty="0">
                <a:solidFill>
                  <a:srgbClr val="006600"/>
                </a:solidFill>
                <a:latin typeface="Arial" pitchFamily="34" charset="0"/>
                <a:cs typeface="Arial" pitchFamily="34" charset="0"/>
              </a:rPr>
            </a:br>
            <a:r>
              <a:rPr lang="en-US" dirty="0" smtClean="0">
                <a:solidFill>
                  <a:srgbClr val="006600"/>
                </a:solidFill>
                <a:latin typeface="Arial" pitchFamily="34" charset="0"/>
                <a:cs typeface="Arial" pitchFamily="34" charset="0"/>
              </a:rPr>
              <a:t>Director, Basic Energy Sciences</a:t>
            </a:r>
            <a:endParaRPr lang="en-US" dirty="0">
              <a:solidFill>
                <a:srgbClr val="006600"/>
              </a:solidFill>
              <a:latin typeface="Arial" pitchFamily="34" charset="0"/>
              <a:cs typeface="Arial" pitchFamily="34" charset="0"/>
            </a:endParaRPr>
          </a:p>
          <a:p>
            <a:pPr algn="ctr">
              <a:lnSpc>
                <a:spcPct val="90000"/>
              </a:lnSpc>
              <a:spcBef>
                <a:spcPts val="0"/>
              </a:spcBef>
            </a:pPr>
            <a:r>
              <a:rPr lang="en-US" dirty="0">
                <a:solidFill>
                  <a:srgbClr val="006600"/>
                </a:solidFill>
                <a:latin typeface="Arial" pitchFamily="34" charset="0"/>
                <a:cs typeface="Arial" pitchFamily="34" charset="0"/>
              </a:rPr>
              <a:t>Office of Science, U.S. Department of </a:t>
            </a:r>
            <a:r>
              <a:rPr lang="en-US" dirty="0" smtClean="0">
                <a:solidFill>
                  <a:srgbClr val="006600"/>
                </a:solidFill>
                <a:latin typeface="Arial" pitchFamily="34" charset="0"/>
                <a:cs typeface="Arial" pitchFamily="34" charset="0"/>
              </a:rPr>
              <a:t>Energy</a:t>
            </a:r>
            <a:r>
              <a:rPr lang="en-US" sz="1200" dirty="0">
                <a:solidFill>
                  <a:srgbClr val="006600"/>
                </a:solidFill>
                <a:latin typeface="Arial" pitchFamily="34" charset="0"/>
                <a:cs typeface="Arial" pitchFamily="34" charset="0"/>
              </a:rPr>
              <a:t> </a:t>
            </a:r>
            <a:endParaRPr lang="en-US" dirty="0">
              <a:solidFill>
                <a:srgbClr val="0066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8060" y="866775"/>
            <a:ext cx="9026213" cy="5259388"/>
          </a:xfrm>
        </p:spPr>
        <p:txBody>
          <a:bodyPr/>
          <a:lstStyle/>
          <a:p>
            <a:pPr marL="285750" lvl="1">
              <a:buFont typeface="Wingdings" panose="05000000000000000000" pitchFamily="2" charset="2"/>
              <a:buChar char="§"/>
            </a:pPr>
            <a:r>
              <a:rPr lang="en-US" sz="2000" dirty="0" smtClean="0">
                <a:solidFill>
                  <a:srgbClr val="106636"/>
                </a:solidFill>
              </a:rPr>
              <a:t>2014 </a:t>
            </a:r>
            <a:r>
              <a:rPr lang="en-US" sz="2000" dirty="0">
                <a:solidFill>
                  <a:srgbClr val="106636"/>
                </a:solidFill>
              </a:rPr>
              <a:t>Funding Opportunity </a:t>
            </a:r>
            <a:r>
              <a:rPr lang="en-US" sz="2000" dirty="0" smtClean="0">
                <a:solidFill>
                  <a:srgbClr val="106636"/>
                </a:solidFill>
              </a:rPr>
              <a:t>Announcement stated that “… </a:t>
            </a:r>
            <a:r>
              <a:rPr lang="en-US" sz="2000" dirty="0">
                <a:solidFill>
                  <a:srgbClr val="106636"/>
                </a:solidFill>
              </a:rPr>
              <a:t>funding for the final two years is contingent </a:t>
            </a:r>
            <a:r>
              <a:rPr lang="en-US" sz="2000" dirty="0" smtClean="0">
                <a:solidFill>
                  <a:srgbClr val="106636"/>
                </a:solidFill>
              </a:rPr>
              <a:t>upon </a:t>
            </a:r>
            <a:r>
              <a:rPr lang="en-US" sz="2000" dirty="0">
                <a:solidFill>
                  <a:srgbClr val="106636"/>
                </a:solidFill>
              </a:rPr>
              <a:t>satisfactory completion of an extensive progress review </a:t>
            </a:r>
            <a:r>
              <a:rPr lang="en-US" sz="2000" dirty="0" smtClean="0">
                <a:solidFill>
                  <a:srgbClr val="106636"/>
                </a:solidFill>
              </a:rPr>
              <a:t>…”</a:t>
            </a:r>
          </a:p>
          <a:p>
            <a:pPr marL="285750" lvl="1">
              <a:buFont typeface="Wingdings" panose="05000000000000000000" pitchFamily="2" charset="2"/>
              <a:buChar char="§"/>
            </a:pPr>
            <a:r>
              <a:rPr lang="en-US" sz="2000" dirty="0" smtClean="0">
                <a:solidFill>
                  <a:srgbClr val="106636"/>
                </a:solidFill>
              </a:rPr>
              <a:t>Written review documents and one-day reverse site visit for each EFRC</a:t>
            </a:r>
          </a:p>
          <a:p>
            <a:pPr marL="285750" lvl="1">
              <a:buFont typeface="Wingdings" panose="05000000000000000000" pitchFamily="2" charset="2"/>
              <a:buChar char="§"/>
            </a:pPr>
            <a:r>
              <a:rPr lang="en-US" sz="2000" dirty="0" smtClean="0">
                <a:solidFill>
                  <a:srgbClr val="106636"/>
                </a:solidFill>
              </a:rPr>
              <a:t>12 Peer review panels (January – March 2016)</a:t>
            </a:r>
          </a:p>
          <a:p>
            <a:pPr marL="742950" lvl="2" indent="-285750">
              <a:buFont typeface="Courier New" panose="02070309020205020404" pitchFamily="49" charset="0"/>
              <a:buChar char="o"/>
            </a:pPr>
            <a:r>
              <a:rPr lang="en-US" sz="1800" dirty="0" smtClean="0">
                <a:solidFill>
                  <a:prstClr val="black"/>
                </a:solidFill>
              </a:rPr>
              <a:t>68 reviewers</a:t>
            </a:r>
          </a:p>
          <a:p>
            <a:pPr marL="742950" lvl="2" indent="-285750">
              <a:buFont typeface="Courier New" panose="02070309020205020404" pitchFamily="49" charset="0"/>
              <a:buChar char="o"/>
            </a:pPr>
            <a:r>
              <a:rPr lang="en-US" sz="1800" dirty="0" smtClean="0">
                <a:solidFill>
                  <a:prstClr val="black"/>
                </a:solidFill>
              </a:rPr>
              <a:t>Each panel reviewed 2-3 centers; each reviewer provided independent reviews</a:t>
            </a:r>
          </a:p>
          <a:p>
            <a:pPr marL="285750" lvl="1">
              <a:buFont typeface="Wingdings" panose="05000000000000000000" pitchFamily="2" charset="2"/>
              <a:buChar char="§"/>
            </a:pPr>
            <a:r>
              <a:rPr lang="en-US" dirty="0" smtClean="0">
                <a:solidFill>
                  <a:srgbClr val="106636"/>
                </a:solidFill>
              </a:rPr>
              <a:t>Guidance letters sent to EFRCs in early May</a:t>
            </a:r>
          </a:p>
          <a:p>
            <a:pPr marL="800100" lvl="2" indent="-342900">
              <a:buFont typeface="Courier New" panose="02070309020205020404" pitchFamily="49" charset="0"/>
              <a:buChar char="o"/>
            </a:pPr>
            <a:r>
              <a:rPr lang="en-US" sz="1800" dirty="0" smtClean="0">
                <a:solidFill>
                  <a:prstClr val="black"/>
                </a:solidFill>
              </a:rPr>
              <a:t>19 Action Items; Responses required</a:t>
            </a:r>
          </a:p>
          <a:p>
            <a:pPr marL="800100" lvl="2" indent="-342900">
              <a:buFont typeface="Courier New" panose="02070309020205020404" pitchFamily="49" charset="0"/>
              <a:buChar char="o"/>
            </a:pPr>
            <a:r>
              <a:rPr lang="en-US" sz="1800" dirty="0" smtClean="0">
                <a:solidFill>
                  <a:prstClr val="black"/>
                </a:solidFill>
              </a:rPr>
              <a:t>22 Recommendations</a:t>
            </a:r>
          </a:p>
          <a:p>
            <a:pPr marL="800100" lvl="2" indent="-342900">
              <a:buFont typeface="Courier New" panose="02070309020205020404" pitchFamily="49" charset="0"/>
              <a:buChar char="o"/>
            </a:pPr>
            <a:r>
              <a:rPr lang="en-US" sz="1800" dirty="0" smtClean="0">
                <a:solidFill>
                  <a:prstClr val="black"/>
                </a:solidFill>
              </a:rPr>
              <a:t>Some funding</a:t>
            </a:r>
            <a:br>
              <a:rPr lang="en-US" sz="1800" dirty="0" smtClean="0">
                <a:solidFill>
                  <a:prstClr val="black"/>
                </a:solidFill>
              </a:rPr>
            </a:br>
            <a:r>
              <a:rPr lang="en-US" sz="1800" dirty="0" smtClean="0">
                <a:solidFill>
                  <a:prstClr val="black"/>
                </a:solidFill>
              </a:rPr>
              <a:t>adjustments</a:t>
            </a:r>
          </a:p>
          <a:p>
            <a:pPr marL="685800" lvl="2">
              <a:buFont typeface="Wingdings" panose="05000000000000000000" pitchFamily="2" charset="2"/>
              <a:buChar char="§"/>
            </a:pPr>
            <a:endParaRPr lang="en-US" sz="1800" dirty="0" smtClean="0">
              <a:solidFill>
                <a:prstClr val="black"/>
              </a:solidFill>
            </a:endParaRPr>
          </a:p>
          <a:p>
            <a:pPr marL="342900" lvl="1" indent="-342900">
              <a:buFont typeface="Arial" charset="0"/>
              <a:buChar char="•"/>
            </a:pPr>
            <a:endParaRPr lang="en-US" sz="2800" dirty="0"/>
          </a:p>
        </p:txBody>
      </p:sp>
      <p:sp>
        <p:nvSpPr>
          <p:cNvPr id="4" name="Title 3"/>
          <p:cNvSpPr>
            <a:spLocks noGrp="1"/>
          </p:cNvSpPr>
          <p:nvPr>
            <p:ph type="title"/>
          </p:nvPr>
        </p:nvSpPr>
        <p:spPr/>
        <p:txBody>
          <a:bodyPr/>
          <a:lstStyle/>
          <a:p>
            <a:r>
              <a:rPr lang="en-US" dirty="0" smtClean="0"/>
              <a:t>2016 EFRC Mid-Term Reviews</a:t>
            </a:r>
            <a:endParaRPr lang="en-US" dirty="0"/>
          </a:p>
        </p:txBody>
      </p:sp>
      <p:grpSp>
        <p:nvGrpSpPr>
          <p:cNvPr id="14" name="Group 13"/>
          <p:cNvGrpSpPr/>
          <p:nvPr/>
        </p:nvGrpSpPr>
        <p:grpSpPr>
          <a:xfrm>
            <a:off x="2700530" y="4380917"/>
            <a:ext cx="6403744" cy="2416701"/>
            <a:chOff x="2689379" y="4302860"/>
            <a:chExt cx="6403744" cy="2416701"/>
          </a:xfrm>
        </p:grpSpPr>
        <p:pic>
          <p:nvPicPr>
            <p:cNvPr id="7" name="Picture 3" descr="C:\Users\schwaan\Desktop\Teaching-Teamwork-to-Engineers_her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23385" y="4383531"/>
              <a:ext cx="2984927" cy="2336030"/>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p:cNvSpPr/>
            <p:nvPr/>
          </p:nvSpPr>
          <p:spPr>
            <a:xfrm>
              <a:off x="3604412" y="4315816"/>
              <a:ext cx="2042187" cy="593148"/>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06636"/>
                  </a:solidFill>
                </a:rPr>
                <a:t>A compelling mission </a:t>
              </a:r>
            </a:p>
            <a:p>
              <a:pPr algn="ctr"/>
              <a:r>
                <a:rPr lang="en-US" sz="1200" dirty="0" smtClean="0">
                  <a:solidFill>
                    <a:schemeClr val="tx1"/>
                  </a:solidFill>
                </a:rPr>
                <a:t>that everyone understands and embraces</a:t>
              </a:r>
              <a:endParaRPr lang="en-US" sz="1200" dirty="0">
                <a:solidFill>
                  <a:schemeClr val="tx1"/>
                </a:solidFill>
              </a:endParaRPr>
            </a:p>
          </p:txBody>
        </p:sp>
        <p:sp>
          <p:nvSpPr>
            <p:cNvPr id="9" name="Pentagon 8"/>
            <p:cNvSpPr/>
            <p:nvPr/>
          </p:nvSpPr>
          <p:spPr>
            <a:xfrm rot="10800000" flipV="1">
              <a:off x="5998725" y="4302860"/>
              <a:ext cx="3094398" cy="619059"/>
            </a:xfrm>
            <a:prstGeom prst="homePlate">
              <a:avLst>
                <a:gd name="adj" fmla="val 475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06636"/>
                  </a:solidFill>
                </a:rPr>
                <a:t>Active management</a:t>
              </a:r>
              <a:r>
                <a:rPr lang="en-US" sz="1200" dirty="0" smtClean="0">
                  <a:solidFill>
                    <a:schemeClr val="tx1"/>
                  </a:solidFill>
                </a:rPr>
                <a:t/>
              </a:r>
              <a:br>
                <a:rPr lang="en-US" sz="1200" dirty="0" smtClean="0">
                  <a:solidFill>
                    <a:schemeClr val="tx1"/>
                  </a:solidFill>
                </a:rPr>
              </a:br>
              <a:r>
                <a:rPr lang="en-US" sz="1200" dirty="0" smtClean="0">
                  <a:solidFill>
                    <a:schemeClr val="tx1"/>
                  </a:solidFill>
                </a:rPr>
                <a:t>to evaluate progress and redirect resources in response to promising new opportunities</a:t>
              </a:r>
              <a:endParaRPr lang="en-US" sz="1200" dirty="0">
                <a:solidFill>
                  <a:schemeClr val="tx1"/>
                </a:solidFill>
              </a:endParaRPr>
            </a:p>
          </p:txBody>
        </p:sp>
        <p:sp>
          <p:nvSpPr>
            <p:cNvPr id="10" name="Pentagon 9"/>
            <p:cNvSpPr/>
            <p:nvPr/>
          </p:nvSpPr>
          <p:spPr>
            <a:xfrm>
              <a:off x="3161497" y="4997081"/>
              <a:ext cx="2228626" cy="602208"/>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06636"/>
                  </a:solidFill>
                </a:rPr>
                <a:t>High-risk research</a:t>
              </a:r>
            </a:p>
            <a:p>
              <a:pPr algn="ctr"/>
              <a:r>
                <a:rPr lang="en-US" sz="1200" dirty="0" smtClean="0">
                  <a:solidFill>
                    <a:schemeClr val="tx1"/>
                  </a:solidFill>
                </a:rPr>
                <a:t>that would </a:t>
              </a:r>
              <a:r>
                <a:rPr lang="en-US" sz="1200" dirty="0">
                  <a:solidFill>
                    <a:schemeClr val="tx1"/>
                  </a:solidFill>
                </a:rPr>
                <a:t>not be attempted by individual investigators</a:t>
              </a:r>
            </a:p>
          </p:txBody>
        </p:sp>
        <p:sp>
          <p:nvSpPr>
            <p:cNvPr id="11" name="Pentagon 10"/>
            <p:cNvSpPr/>
            <p:nvPr/>
          </p:nvSpPr>
          <p:spPr>
            <a:xfrm rot="10800000" flipV="1">
              <a:off x="6450284" y="4996735"/>
              <a:ext cx="2642839" cy="602900"/>
            </a:xfrm>
            <a:prstGeom prst="homePlate">
              <a:avLst>
                <a:gd name="adj" fmla="val 475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06636"/>
                  </a:solidFill>
                </a:rPr>
                <a:t>Synergy</a:t>
              </a:r>
              <a:r>
                <a:rPr lang="en-US" sz="1200" dirty="0" smtClean="0">
                  <a:solidFill>
                    <a:schemeClr val="tx1"/>
                  </a:solidFill>
                </a:rPr>
                <a:t> </a:t>
              </a:r>
            </a:p>
            <a:p>
              <a:pPr algn="ctr"/>
              <a:r>
                <a:rPr lang="en-US" sz="1200" dirty="0" smtClean="0">
                  <a:solidFill>
                    <a:schemeClr val="tx1"/>
                  </a:solidFill>
                </a:rPr>
                <a:t>among researchers working toward collectively developed objectives.</a:t>
              </a:r>
              <a:endParaRPr lang="en-US" sz="1200" dirty="0">
                <a:solidFill>
                  <a:schemeClr val="tx1"/>
                </a:solidFill>
              </a:endParaRPr>
            </a:p>
          </p:txBody>
        </p:sp>
        <p:sp>
          <p:nvSpPr>
            <p:cNvPr id="12" name="Pentagon 11"/>
            <p:cNvSpPr/>
            <p:nvPr/>
          </p:nvSpPr>
          <p:spPr>
            <a:xfrm>
              <a:off x="2689379" y="5702879"/>
              <a:ext cx="2845710" cy="617637"/>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06636"/>
                  </a:solidFill>
                </a:rPr>
                <a:t>Accelerated success </a:t>
              </a:r>
              <a:r>
                <a:rPr lang="en-US" sz="1200" b="1" dirty="0">
                  <a:solidFill>
                    <a:srgbClr val="106636"/>
                  </a:solidFill>
                </a:rPr>
                <a:t>and </a:t>
              </a:r>
              <a:r>
                <a:rPr lang="en-US" sz="1200" b="1" dirty="0" smtClean="0">
                  <a:solidFill>
                    <a:srgbClr val="106636"/>
                  </a:solidFill>
                </a:rPr>
                <a:t>failure</a:t>
              </a:r>
              <a:r>
                <a:rPr lang="en-US" sz="1200" dirty="0" smtClean="0">
                  <a:solidFill>
                    <a:schemeClr val="tx1"/>
                  </a:solidFill>
                </a:rPr>
                <a:t> </a:t>
              </a:r>
            </a:p>
            <a:p>
              <a:pPr algn="ctr"/>
              <a:r>
                <a:rPr lang="en-US" sz="1200" dirty="0" smtClean="0">
                  <a:solidFill>
                    <a:schemeClr val="tx1"/>
                  </a:solidFill>
                </a:rPr>
                <a:t>enabling </a:t>
              </a:r>
              <a:r>
                <a:rPr lang="en-US" sz="1200" dirty="0">
                  <a:solidFill>
                    <a:schemeClr val="tx1"/>
                  </a:solidFill>
                </a:rPr>
                <a:t>adjustments and key decisions that lead to the most impactful </a:t>
              </a:r>
              <a:r>
                <a:rPr lang="en-US" sz="1200" dirty="0" smtClean="0">
                  <a:solidFill>
                    <a:schemeClr val="tx1"/>
                  </a:solidFill>
                </a:rPr>
                <a:t>science</a:t>
              </a:r>
              <a:endParaRPr lang="en-US" sz="1200" dirty="0">
                <a:solidFill>
                  <a:schemeClr val="tx1"/>
                </a:solidFill>
              </a:endParaRPr>
            </a:p>
          </p:txBody>
        </p:sp>
        <p:sp>
          <p:nvSpPr>
            <p:cNvPr id="13" name="Pentagon 12"/>
            <p:cNvSpPr/>
            <p:nvPr/>
          </p:nvSpPr>
          <p:spPr>
            <a:xfrm rot="10800000" flipV="1">
              <a:off x="5710297" y="5716599"/>
              <a:ext cx="3382826" cy="602900"/>
            </a:xfrm>
            <a:prstGeom prst="homePlate">
              <a:avLst>
                <a:gd name="adj" fmla="val 475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06636"/>
                  </a:solidFill>
                </a:rPr>
                <a:t>Training the next generation of </a:t>
              </a:r>
              <a:r>
                <a:rPr lang="en-US" sz="1200" b="1" dirty="0" smtClean="0">
                  <a:solidFill>
                    <a:srgbClr val="106636"/>
                  </a:solidFill>
                </a:rPr>
                <a:t>scientists </a:t>
              </a:r>
            </a:p>
            <a:p>
              <a:pPr algn="ctr"/>
              <a:r>
                <a:rPr lang="en-US" sz="1200" dirty="0" smtClean="0">
                  <a:solidFill>
                    <a:schemeClr val="tx1"/>
                  </a:solidFill>
                </a:rPr>
                <a:t>in </a:t>
              </a:r>
              <a:r>
                <a:rPr lang="en-US" sz="1200" dirty="0">
                  <a:solidFill>
                    <a:schemeClr val="tx1"/>
                  </a:solidFill>
                </a:rPr>
                <a:t>collaborative research, including students, postdocs and other early-career scientists.</a:t>
              </a:r>
            </a:p>
          </p:txBody>
        </p:sp>
      </p:grpSp>
      <p:sp>
        <p:nvSpPr>
          <p:cNvPr id="15" name="TextBox 14"/>
          <p:cNvSpPr txBox="1"/>
          <p:nvPr/>
        </p:nvSpPr>
        <p:spPr>
          <a:xfrm>
            <a:off x="4661212" y="4025588"/>
            <a:ext cx="3538533" cy="369332"/>
          </a:xfrm>
          <a:prstGeom prst="rect">
            <a:avLst/>
          </a:prstGeom>
          <a:noFill/>
        </p:spPr>
        <p:txBody>
          <a:bodyPr wrap="none" rtlCol="0">
            <a:spAutoFit/>
          </a:bodyPr>
          <a:lstStyle/>
          <a:p>
            <a:r>
              <a:rPr lang="en-US" b="1" u="sng" dirty="0" smtClean="0">
                <a:solidFill>
                  <a:srgbClr val="106636"/>
                </a:solidFill>
              </a:rPr>
              <a:t>Characteristics of a Successful EFRC</a:t>
            </a:r>
            <a:endParaRPr lang="en-US" b="1" u="sng" dirty="0">
              <a:solidFill>
                <a:srgbClr val="106636"/>
              </a:solidFill>
            </a:endParaRPr>
          </a:p>
        </p:txBody>
      </p:sp>
      <p:sp>
        <p:nvSpPr>
          <p:cNvPr id="16"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10</a:t>
            </a:r>
            <a:endParaRPr lang="en-US" dirty="0"/>
          </a:p>
        </p:txBody>
      </p:sp>
    </p:spTree>
    <p:extLst>
      <p:ext uri="{BB962C8B-B14F-4D97-AF65-F5344CB8AC3E}">
        <p14:creationId xmlns:p14="http://schemas.microsoft.com/office/powerpoint/2010/main" val="367294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946" y="948191"/>
            <a:ext cx="6672532" cy="5564188"/>
          </a:xfrm>
        </p:spPr>
        <p:txBody>
          <a:bodyPr/>
          <a:lstStyle/>
          <a:p>
            <a:pPr marL="228600" indent="-228600">
              <a:buFont typeface="Wingdings" panose="05000000000000000000" pitchFamily="2" charset="2"/>
              <a:buChar char="§"/>
            </a:pPr>
            <a:r>
              <a:rPr lang="en-US" sz="2000" b="0" dirty="0" smtClean="0"/>
              <a:t>To support multi-disciplinary basic research teams in two topical areas of relevance to the DOE environmental management mission:</a:t>
            </a:r>
          </a:p>
          <a:p>
            <a:pPr marL="457200" lvl="1" indent="-228600">
              <a:spcBef>
                <a:spcPts val="200"/>
              </a:spcBef>
            </a:pPr>
            <a:r>
              <a:rPr lang="en-US" sz="1600" dirty="0"/>
              <a:t>N</a:t>
            </a:r>
            <a:r>
              <a:rPr lang="en-US" sz="1600" dirty="0" smtClean="0"/>
              <a:t>ovel </a:t>
            </a:r>
            <a:r>
              <a:rPr lang="en-US" sz="1600" dirty="0"/>
              <a:t>and innovative methods for characterization, transformation, and separation of nuclear </a:t>
            </a:r>
            <a:r>
              <a:rPr lang="en-US" sz="1600" dirty="0" smtClean="0"/>
              <a:t>waste</a:t>
            </a:r>
          </a:p>
          <a:p>
            <a:pPr marL="457200" lvl="1" indent="-228600">
              <a:spcBef>
                <a:spcPts val="200"/>
              </a:spcBef>
            </a:pPr>
            <a:r>
              <a:rPr lang="en-US" sz="1600" dirty="0" smtClean="0"/>
              <a:t>New </a:t>
            </a:r>
            <a:r>
              <a:rPr lang="en-US" sz="1600" dirty="0"/>
              <a:t>materials for long-term storage of nuclear waste, including waste </a:t>
            </a:r>
            <a:r>
              <a:rPr lang="en-US" sz="1600" dirty="0" smtClean="0"/>
              <a:t>forms</a:t>
            </a:r>
          </a:p>
          <a:p>
            <a:pPr marL="228600" indent="-228600">
              <a:spcBef>
                <a:spcPts val="200"/>
              </a:spcBef>
              <a:buFont typeface="Wingdings" panose="05000000000000000000" pitchFamily="2" charset="2"/>
              <a:buChar char="§"/>
            </a:pPr>
            <a:endParaRPr lang="en-US" sz="800" b="0" dirty="0" smtClean="0"/>
          </a:p>
          <a:p>
            <a:pPr marL="228600" indent="-228600">
              <a:spcBef>
                <a:spcPts val="200"/>
              </a:spcBef>
              <a:buFont typeface="Wingdings" panose="05000000000000000000" pitchFamily="2" charset="2"/>
              <a:buChar char="§"/>
            </a:pPr>
            <a:r>
              <a:rPr lang="en-US" sz="2000" b="0" dirty="0" smtClean="0"/>
              <a:t>Applications must: </a:t>
            </a:r>
          </a:p>
          <a:p>
            <a:pPr marL="457200" lvl="1" indent="-228600">
              <a:spcBef>
                <a:spcPts val="200"/>
              </a:spcBef>
            </a:pPr>
            <a:r>
              <a:rPr lang="en-US" sz="1600" dirty="0" smtClean="0"/>
              <a:t>Address relevant Priority Research Directions identified in the </a:t>
            </a:r>
            <a:r>
              <a:rPr lang="en-US" sz="1600" i="1" dirty="0" smtClean="0"/>
              <a:t>Basic Research Needs for Environmental Management </a:t>
            </a:r>
            <a:r>
              <a:rPr lang="en-US" sz="1600" dirty="0" smtClean="0"/>
              <a:t>report </a:t>
            </a:r>
          </a:p>
          <a:p>
            <a:pPr marL="457200" lvl="1" indent="-228600">
              <a:spcBef>
                <a:spcPts val="200"/>
              </a:spcBef>
            </a:pPr>
            <a:r>
              <a:rPr lang="en-US" sz="1600" dirty="0" smtClean="0"/>
              <a:t>Address BESAC “grand challenges” and embody “transformative opportunities” </a:t>
            </a:r>
          </a:p>
          <a:p>
            <a:pPr marL="228600" lvl="1" indent="0">
              <a:spcBef>
                <a:spcPts val="200"/>
              </a:spcBef>
              <a:buNone/>
            </a:pPr>
            <a:endParaRPr lang="en-US" sz="800" dirty="0" smtClean="0"/>
          </a:p>
          <a:p>
            <a:pPr marL="228600" indent="-228600">
              <a:spcBef>
                <a:spcPts val="200"/>
              </a:spcBef>
              <a:buFont typeface="Wingdings" panose="05000000000000000000" pitchFamily="2" charset="2"/>
              <a:buChar char="§"/>
            </a:pPr>
            <a:r>
              <a:rPr lang="en-US" sz="2000" b="0" dirty="0" smtClean="0"/>
              <a:t>Funding level per Award:  $</a:t>
            </a:r>
            <a:r>
              <a:rPr lang="en-US" sz="2000" b="0" dirty="0"/>
              <a:t>2</a:t>
            </a:r>
            <a:r>
              <a:rPr lang="en-US" sz="2000" b="0" dirty="0" smtClean="0"/>
              <a:t>M to $</a:t>
            </a:r>
            <a:r>
              <a:rPr lang="en-US" sz="2000" b="0" dirty="0"/>
              <a:t>4</a:t>
            </a:r>
            <a:r>
              <a:rPr lang="en-US" sz="2000" b="0" dirty="0" smtClean="0"/>
              <a:t>M per year for 4 years (3-5 awards) for a total of $10M</a:t>
            </a:r>
          </a:p>
          <a:p>
            <a:pPr marL="228600" indent="-228600">
              <a:buFont typeface="Wingdings" panose="05000000000000000000" pitchFamily="2" charset="2"/>
              <a:buChar char="§"/>
            </a:pPr>
            <a:endParaRPr lang="en-US" sz="800" b="0" dirty="0" smtClean="0"/>
          </a:p>
          <a:p>
            <a:pPr marL="228600" indent="-228600">
              <a:buFont typeface="Wingdings" panose="05000000000000000000" pitchFamily="2" charset="2"/>
              <a:buChar char="§"/>
            </a:pPr>
            <a:endParaRPr lang="en-US" sz="800" b="0" dirty="0" smtClean="0"/>
          </a:p>
          <a:p>
            <a:pPr marL="114534" indent="-285750">
              <a:spcBef>
                <a:spcPts val="200"/>
              </a:spcBef>
              <a:buFont typeface="Wingdings" panose="05000000000000000000" pitchFamily="2" charset="2"/>
              <a:buChar char="§"/>
            </a:pPr>
            <a:r>
              <a:rPr lang="en-US" b="0" dirty="0" smtClean="0">
                <a:solidFill>
                  <a:srgbClr val="FF0000"/>
                </a:solidFill>
              </a:rPr>
              <a:t>Award </a:t>
            </a:r>
            <a:r>
              <a:rPr lang="en-US" b="0" dirty="0">
                <a:solidFill>
                  <a:srgbClr val="FF0000"/>
                </a:solidFill>
              </a:rPr>
              <a:t>announcements expected by July</a:t>
            </a:r>
          </a:p>
          <a:p>
            <a:endParaRPr lang="en-US" dirty="0"/>
          </a:p>
        </p:txBody>
      </p:sp>
      <p:sp>
        <p:nvSpPr>
          <p:cNvPr id="4" name="Title 3"/>
          <p:cNvSpPr>
            <a:spLocks noGrp="1"/>
          </p:cNvSpPr>
          <p:nvPr>
            <p:ph type="title"/>
          </p:nvPr>
        </p:nvSpPr>
        <p:spPr>
          <a:xfrm>
            <a:off x="0" y="0"/>
            <a:ext cx="9144000" cy="762000"/>
          </a:xfrm>
        </p:spPr>
        <p:txBody>
          <a:bodyPr/>
          <a:lstStyle/>
          <a:p>
            <a:r>
              <a:rPr lang="en-US" dirty="0" smtClean="0"/>
              <a:t>2016 EFRC FOA on Environmental Management Research</a:t>
            </a:r>
            <a:endParaRPr lang="en-US" sz="20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7818" y="1183972"/>
            <a:ext cx="2051812" cy="2654911"/>
          </a:xfrm>
          <a:prstGeom prst="rect">
            <a:avLst/>
          </a:prstGeom>
          <a:ln w="19050">
            <a:solidFill>
              <a:schemeClr val="tx1"/>
            </a:solidFill>
          </a:ln>
        </p:spPr>
      </p:pic>
      <p:sp>
        <p:nvSpPr>
          <p:cNvPr id="3" name="Rectangle 2"/>
          <p:cNvSpPr/>
          <p:nvPr/>
        </p:nvSpPr>
        <p:spPr>
          <a:xfrm>
            <a:off x="6744478" y="4025074"/>
            <a:ext cx="2399522" cy="738664"/>
          </a:xfrm>
          <a:prstGeom prst="rect">
            <a:avLst/>
          </a:prstGeom>
        </p:spPr>
        <p:txBody>
          <a:bodyPr wrap="square">
            <a:spAutoFit/>
          </a:bodyPr>
          <a:lstStyle/>
          <a:p>
            <a:r>
              <a:rPr lang="en-US" sz="1400" dirty="0"/>
              <a:t>http://science.energy.gov/~/media/bes/pdf/reports/2016/BRNEM_rpt.pdf</a:t>
            </a:r>
          </a:p>
        </p:txBody>
      </p:sp>
      <p:sp>
        <p:nvSpPr>
          <p:cNvPr id="7"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11</a:t>
            </a:r>
            <a:endParaRPr lang="en-US" dirty="0"/>
          </a:p>
        </p:txBody>
      </p:sp>
    </p:spTree>
    <p:extLst>
      <p:ext uri="{BB962C8B-B14F-4D97-AF65-F5344CB8AC3E}">
        <p14:creationId xmlns:p14="http://schemas.microsoft.com/office/powerpoint/2010/main" val="120836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fld id="{68F455FD-F83C-4433-AE11-4D89943CC4D6}" type="slidenum">
              <a:rPr lang="en-US" smtClean="0"/>
              <a:pPr/>
              <a:t>12</a:t>
            </a:fld>
            <a:endParaRPr lang="en-US" dirty="0"/>
          </a:p>
        </p:txBody>
      </p:sp>
      <p:sp>
        <p:nvSpPr>
          <p:cNvPr id="4" name="TextBox 3"/>
          <p:cNvSpPr txBox="1"/>
          <p:nvPr/>
        </p:nvSpPr>
        <p:spPr>
          <a:xfrm>
            <a:off x="410547" y="1147665"/>
            <a:ext cx="184731" cy="369332"/>
          </a:xfrm>
          <a:prstGeom prst="rect">
            <a:avLst/>
          </a:prstGeom>
          <a:noFill/>
        </p:spPr>
        <p:txBody>
          <a:bodyPr wrap="none" rtlCol="0">
            <a:spAutoFit/>
          </a:bodyPr>
          <a:lstStyle/>
          <a:p>
            <a:endParaRPr lang="en-US" dirty="0"/>
          </a:p>
        </p:txBody>
      </p:sp>
      <p:sp>
        <p:nvSpPr>
          <p:cNvPr id="5" name="TextBox 4"/>
          <p:cNvSpPr txBox="1"/>
          <p:nvPr/>
        </p:nvSpPr>
        <p:spPr>
          <a:xfrm>
            <a:off x="1269093" y="110421"/>
            <a:ext cx="6519734" cy="461665"/>
          </a:xfrm>
          <a:prstGeom prst="rect">
            <a:avLst/>
          </a:prstGeom>
          <a:noFill/>
        </p:spPr>
        <p:txBody>
          <a:bodyPr wrap="none" rtlCol="0">
            <a:spAutoFit/>
          </a:bodyPr>
          <a:lstStyle/>
          <a:p>
            <a:pPr algn="ctr" defTabSz="820738" eaLnBrk="0" fontAlgn="base" hangingPunct="0">
              <a:spcBef>
                <a:spcPct val="0"/>
              </a:spcBef>
              <a:spcAft>
                <a:spcPct val="0"/>
              </a:spcAft>
              <a:buClr>
                <a:schemeClr val="tx1"/>
              </a:buClr>
              <a:defRPr/>
            </a:pPr>
            <a:r>
              <a:rPr lang="en-US" sz="2400" dirty="0" smtClean="0">
                <a:solidFill>
                  <a:srgbClr val="106636"/>
                </a:solidFill>
                <a:latin typeface="Arial" pitchFamily="34" charset="0"/>
                <a:ea typeface="+mj-ea"/>
                <a:cs typeface="Arial" pitchFamily="34" charset="0"/>
              </a:rPr>
              <a:t>Catalysis for Energy Production and Utilization</a:t>
            </a:r>
            <a:endParaRPr lang="en-US" dirty="0">
              <a:solidFill>
                <a:srgbClr val="106636"/>
              </a:solidFill>
              <a:latin typeface="Arial" pitchFamily="34" charset="0"/>
              <a:ea typeface="+mj-ea"/>
              <a:cs typeface="Arial" pitchFamily="34" charset="0"/>
            </a:endParaRPr>
          </a:p>
        </p:txBody>
      </p:sp>
      <p:graphicFrame>
        <p:nvGraphicFramePr>
          <p:cNvPr id="10" name="Diagram 9"/>
          <p:cNvGraphicFramePr/>
          <p:nvPr>
            <p:extLst>
              <p:ext uri="{D42A27DB-BD31-4B8C-83A1-F6EECF244321}">
                <p14:modId xmlns:p14="http://schemas.microsoft.com/office/powerpoint/2010/main" val="145500035"/>
              </p:ext>
            </p:extLst>
          </p:nvPr>
        </p:nvGraphicFramePr>
        <p:xfrm>
          <a:off x="425254" y="932681"/>
          <a:ext cx="9585020" cy="479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547" y="932681"/>
            <a:ext cx="2004626" cy="253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
          <p:cNvSpPr txBox="1">
            <a:spLocks noChangeArrowheads="1"/>
          </p:cNvSpPr>
          <p:nvPr/>
        </p:nvSpPr>
        <p:spPr bwMode="auto">
          <a:xfrm>
            <a:off x="0" y="3739832"/>
            <a:ext cx="4225414" cy="255585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90000"/>
              </a:lnSpc>
              <a:spcBef>
                <a:spcPct val="0"/>
              </a:spcBef>
              <a:spcAft>
                <a:spcPct val="30000"/>
              </a:spcAft>
              <a:buNone/>
            </a:pPr>
            <a:r>
              <a:rPr lang="en-US" altLang="en-US" sz="1800" dirty="0" smtClean="0">
                <a:solidFill>
                  <a:srgbClr val="FF0000"/>
                </a:solidFill>
              </a:rPr>
              <a:t>Grand Challenges in Catalysis – Basic Research Needs (2007)</a:t>
            </a:r>
          </a:p>
          <a:p>
            <a:pPr marL="511175" lvl="1" defTabSz="914400">
              <a:spcBef>
                <a:spcPct val="0"/>
              </a:spcBef>
              <a:spcAft>
                <a:spcPct val="30000"/>
              </a:spcAft>
              <a:buFont typeface="Wingdings" panose="05000000000000000000" pitchFamily="2" charset="2"/>
              <a:buChar char="q"/>
            </a:pPr>
            <a:r>
              <a:rPr lang="en-US" altLang="en-US" sz="1600" b="1" dirty="0" smtClean="0"/>
              <a:t>Catalysts </a:t>
            </a:r>
            <a:r>
              <a:rPr lang="en-US" altLang="en-US" sz="1600" b="1" dirty="0"/>
              <a:t>for the conversion of heavy fossil energy </a:t>
            </a:r>
            <a:r>
              <a:rPr lang="en-US" altLang="en-US" sz="1600" b="1" dirty="0" err="1" smtClean="0"/>
              <a:t>feedstocks</a:t>
            </a:r>
            <a:endParaRPr lang="en-US" altLang="en-US" sz="1600" b="1" dirty="0"/>
          </a:p>
          <a:p>
            <a:pPr marL="511175" lvl="1" defTabSz="914400">
              <a:spcBef>
                <a:spcPct val="0"/>
              </a:spcBef>
              <a:spcAft>
                <a:spcPct val="30000"/>
              </a:spcAft>
              <a:buFont typeface="Wingdings" panose="05000000000000000000" pitchFamily="2" charset="2"/>
              <a:buChar char="q"/>
            </a:pPr>
            <a:r>
              <a:rPr lang="en-US" altLang="en-US" sz="1600" b="1" dirty="0" smtClean="0"/>
              <a:t>Catalysts </a:t>
            </a:r>
            <a:r>
              <a:rPr lang="en-US" altLang="en-US" sz="1600" b="1" dirty="0"/>
              <a:t>for the conversion of biologically derived </a:t>
            </a:r>
            <a:r>
              <a:rPr lang="en-US" altLang="en-US" sz="1600" b="1" dirty="0" err="1" smtClean="0"/>
              <a:t>feedstocks</a:t>
            </a:r>
            <a:endParaRPr lang="en-US" altLang="en-US" sz="1600" b="1" dirty="0"/>
          </a:p>
          <a:p>
            <a:pPr marL="511175" lvl="1" defTabSz="914400">
              <a:spcBef>
                <a:spcPct val="0"/>
              </a:spcBef>
              <a:spcAft>
                <a:spcPct val="30000"/>
              </a:spcAft>
              <a:buFont typeface="Wingdings" panose="05000000000000000000" pitchFamily="2" charset="2"/>
              <a:buChar char="q"/>
            </a:pPr>
            <a:r>
              <a:rPr lang="en-US" altLang="en-US" sz="1600" b="1" dirty="0" smtClean="0"/>
              <a:t>Catalysts </a:t>
            </a:r>
            <a:r>
              <a:rPr lang="en-US" altLang="en-US" sz="1600" b="1" dirty="0"/>
              <a:t>for the photo- and electro-driven conversion of carbon dioxide and </a:t>
            </a:r>
            <a:r>
              <a:rPr lang="en-US" altLang="en-US" sz="1600" b="1" dirty="0" smtClean="0"/>
              <a:t>water</a:t>
            </a:r>
            <a:endParaRPr lang="en-US" altLang="en-US" sz="1600" b="1" dirty="0"/>
          </a:p>
        </p:txBody>
      </p:sp>
    </p:spTree>
    <p:extLst>
      <p:ext uri="{BB962C8B-B14F-4D97-AF65-F5344CB8AC3E}">
        <p14:creationId xmlns:p14="http://schemas.microsoft.com/office/powerpoint/2010/main" val="31710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fld id="{68F455FD-F83C-4433-AE11-4D89943CC4D6}" type="slidenum">
              <a:rPr lang="en-US" smtClean="0"/>
              <a:pPr/>
              <a:t>13</a:t>
            </a:fld>
            <a:endParaRPr lang="en-US"/>
          </a:p>
        </p:txBody>
      </p:sp>
      <p:sp>
        <p:nvSpPr>
          <p:cNvPr id="5" name="TextBox 4"/>
          <p:cNvSpPr txBox="1"/>
          <p:nvPr/>
        </p:nvSpPr>
        <p:spPr>
          <a:xfrm>
            <a:off x="62217" y="17115"/>
            <a:ext cx="9185022" cy="759182"/>
          </a:xfrm>
          <a:prstGeom prst="rect">
            <a:avLst/>
          </a:prstGeom>
          <a:noFill/>
        </p:spPr>
        <p:txBody>
          <a:bodyPr wrap="square" rtlCol="0">
            <a:spAutoFit/>
          </a:bodyPr>
          <a:lstStyle/>
          <a:p>
            <a:pPr algn="ctr" defTabSz="820738" eaLnBrk="0" fontAlgn="base" hangingPunct="0">
              <a:lnSpc>
                <a:spcPts val="2600"/>
              </a:lnSpc>
              <a:spcBef>
                <a:spcPct val="0"/>
              </a:spcBef>
              <a:spcAft>
                <a:spcPct val="0"/>
              </a:spcAft>
              <a:buClr>
                <a:schemeClr val="tx1"/>
              </a:buClr>
              <a:defRPr/>
            </a:pPr>
            <a:r>
              <a:rPr lang="en-US" sz="2400" dirty="0" smtClean="0">
                <a:solidFill>
                  <a:srgbClr val="106636"/>
                </a:solidFill>
                <a:latin typeface="Arial" pitchFamily="34" charset="0"/>
                <a:ea typeface="+mj-ea"/>
                <a:cs typeface="Arial" pitchFamily="34" charset="0"/>
              </a:rPr>
              <a:t>Catalysis: </a:t>
            </a:r>
          </a:p>
          <a:p>
            <a:pPr algn="ctr" defTabSz="820738" eaLnBrk="0" fontAlgn="base" hangingPunct="0">
              <a:lnSpc>
                <a:spcPts val="2600"/>
              </a:lnSpc>
              <a:spcBef>
                <a:spcPct val="0"/>
              </a:spcBef>
              <a:spcAft>
                <a:spcPct val="0"/>
              </a:spcAft>
              <a:buClr>
                <a:schemeClr val="tx1"/>
              </a:buClr>
              <a:defRPr/>
            </a:pPr>
            <a:r>
              <a:rPr lang="en-US" sz="2200" dirty="0">
                <a:solidFill>
                  <a:srgbClr val="106636"/>
                </a:solidFill>
                <a:latin typeface="Arial" pitchFamily="34" charset="0"/>
                <a:ea typeface="+mj-ea"/>
                <a:cs typeface="Arial" pitchFamily="34" charset="0"/>
              </a:rPr>
              <a:t>A</a:t>
            </a:r>
            <a:r>
              <a:rPr lang="en-US" sz="2200" dirty="0" smtClean="0">
                <a:solidFill>
                  <a:srgbClr val="106636"/>
                </a:solidFill>
                <a:latin typeface="Arial" pitchFamily="34" charset="0"/>
                <a:ea typeface="+mj-ea"/>
                <a:cs typeface="Arial" pitchFamily="34" charset="0"/>
              </a:rPr>
              <a:t> </a:t>
            </a:r>
            <a:r>
              <a:rPr lang="en-US" sz="2200" dirty="0">
                <a:solidFill>
                  <a:srgbClr val="106636"/>
                </a:solidFill>
                <a:latin typeface="Arial" pitchFamily="34" charset="0"/>
                <a:ea typeface="+mj-ea"/>
                <a:cs typeface="Arial" pitchFamily="34" charset="0"/>
              </a:rPr>
              <a:t>growing role </a:t>
            </a:r>
            <a:r>
              <a:rPr lang="en-US" sz="2200" dirty="0" smtClean="0">
                <a:solidFill>
                  <a:srgbClr val="106636"/>
                </a:solidFill>
                <a:latin typeface="Arial" pitchFamily="34" charset="0"/>
                <a:ea typeface="+mj-ea"/>
                <a:cs typeface="Arial" pitchFamily="34" charset="0"/>
              </a:rPr>
              <a:t>in </a:t>
            </a:r>
            <a:r>
              <a:rPr lang="en-US" sz="2200" dirty="0" smtClean="0">
                <a:solidFill>
                  <a:srgbClr val="106636"/>
                </a:solidFill>
              </a:rPr>
              <a:t>chemical manufacturing</a:t>
            </a:r>
            <a:endParaRPr lang="en-US" sz="2200" dirty="0">
              <a:solidFill>
                <a:srgbClr val="106636"/>
              </a:solidFill>
              <a:latin typeface="Arial" pitchFamily="34" charset="0"/>
              <a:ea typeface="+mj-ea"/>
              <a:cs typeface="Arial" pitchFamily="34" charset="0"/>
            </a:endParaRPr>
          </a:p>
        </p:txBody>
      </p:sp>
      <p:sp>
        <p:nvSpPr>
          <p:cNvPr id="9"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58623" y="5610414"/>
            <a:ext cx="9199756" cy="615553"/>
          </a:xfrm>
          <a:prstGeom prst="rect">
            <a:avLst/>
          </a:prstGeom>
          <a:noFill/>
        </p:spPr>
        <p:txBody>
          <a:bodyPr wrap="square" rtlCol="0">
            <a:spAutoFit/>
          </a:bodyPr>
          <a:lstStyle/>
          <a:p>
            <a:pPr marL="457200" lvl="1" indent="-223838">
              <a:buFont typeface="Arial" panose="020B0604020202020204" pitchFamily="34" charset="0"/>
              <a:buChar char="•"/>
            </a:pPr>
            <a:r>
              <a:rPr lang="en-US" sz="1700" dirty="0"/>
              <a:t>Catalysts for fuels, chemicals and pharmaceuticals are &gt;$16B/year business </a:t>
            </a:r>
            <a:r>
              <a:rPr lang="en-US" sz="1700" dirty="0" smtClean="0"/>
              <a:t>worldwide.  Ethylene </a:t>
            </a:r>
            <a:r>
              <a:rPr lang="en-US" sz="1700" dirty="0"/>
              <a:t>and Propylene derived directly from fossil </a:t>
            </a:r>
            <a:r>
              <a:rPr lang="en-US" sz="1700" dirty="0" smtClean="0"/>
              <a:t>fuels.</a:t>
            </a:r>
            <a:endParaRPr lang="en-US" sz="1700" dirty="0"/>
          </a:p>
        </p:txBody>
      </p:sp>
      <p:grpSp>
        <p:nvGrpSpPr>
          <p:cNvPr id="8" name="Group 7"/>
          <p:cNvGrpSpPr/>
          <p:nvPr/>
        </p:nvGrpSpPr>
        <p:grpSpPr>
          <a:xfrm>
            <a:off x="4489381" y="1271125"/>
            <a:ext cx="4577909" cy="3213290"/>
            <a:chOff x="513015" y="1248148"/>
            <a:chExt cx="4780571" cy="235047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15" y="1248148"/>
              <a:ext cx="4563077" cy="235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418493" y="2458555"/>
              <a:ext cx="3875093" cy="694443"/>
            </a:xfrm>
            <a:prstGeom prst="ellipse">
              <a:avLst/>
            </a:prstGeom>
            <a:solidFill>
              <a:srgbClr val="FF0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711569" y="1699776"/>
              <a:ext cx="1731125" cy="750347"/>
            </a:xfrm>
            <a:custGeom>
              <a:avLst/>
              <a:gdLst>
                <a:gd name="connsiteX0" fmla="*/ 1570893 w 1731125"/>
                <a:gd name="connsiteY0" fmla="*/ 750347 h 750347"/>
                <a:gd name="connsiteX1" fmla="*/ 1582616 w 1731125"/>
                <a:gd name="connsiteY1" fmla="*/ 70 h 750347"/>
                <a:gd name="connsiteX2" fmla="*/ 0 w 1731125"/>
                <a:gd name="connsiteY2" fmla="*/ 715178 h 750347"/>
              </a:gdLst>
              <a:ahLst/>
              <a:cxnLst>
                <a:cxn ang="0">
                  <a:pos x="connsiteX0" y="connsiteY0"/>
                </a:cxn>
                <a:cxn ang="0">
                  <a:pos x="connsiteX1" y="connsiteY1"/>
                </a:cxn>
                <a:cxn ang="0">
                  <a:pos x="connsiteX2" y="connsiteY2"/>
                </a:cxn>
              </a:cxnLst>
              <a:rect l="l" t="t" r="r" b="b"/>
              <a:pathLst>
                <a:path w="1731125" h="750347">
                  <a:moveTo>
                    <a:pt x="1570893" y="750347"/>
                  </a:moveTo>
                  <a:cubicBezTo>
                    <a:pt x="1707662" y="378139"/>
                    <a:pt x="1844431" y="5931"/>
                    <a:pt x="1582616" y="70"/>
                  </a:cubicBezTo>
                  <a:cubicBezTo>
                    <a:pt x="1320801" y="-5791"/>
                    <a:pt x="660400" y="354693"/>
                    <a:pt x="0" y="715178"/>
                  </a:cubicBezTo>
                </a:path>
              </a:pathLst>
            </a:custGeom>
            <a:noFill/>
            <a:ln w="41275">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94553" y="1339021"/>
              <a:ext cx="2198693" cy="607863"/>
            </a:xfrm>
            <a:prstGeom prst="rect">
              <a:avLst/>
            </a:prstGeom>
            <a:solidFill>
              <a:schemeClr val="accent2">
                <a:lumMod val="20000"/>
                <a:lumOff val="80000"/>
              </a:schemeClr>
            </a:solidFill>
            <a:ln w="28575">
              <a:solidFill>
                <a:srgbClr val="C00000"/>
              </a:solidFill>
            </a:ln>
          </p:spPr>
          <p:txBody>
            <a:bodyPr wrap="square" rtlCol="0">
              <a:spAutoFit/>
            </a:bodyPr>
            <a:lstStyle/>
            <a:p>
              <a:r>
                <a:rPr lang="en-US" sz="1200" dirty="0" smtClean="0"/>
                <a:t>Catalytic Haber-Bosch and Steam-Reforming Processes Invented and Improved</a:t>
              </a:r>
              <a:endParaRPr lang="en-US" sz="1200" dirty="0"/>
            </a:p>
          </p:txBody>
        </p:sp>
      </p:grpSp>
      <p:sp>
        <p:nvSpPr>
          <p:cNvPr id="2" name="Rectangle 1"/>
          <p:cNvSpPr/>
          <p:nvPr/>
        </p:nvSpPr>
        <p:spPr>
          <a:xfrm>
            <a:off x="4489381" y="811752"/>
            <a:ext cx="4417761" cy="535531"/>
          </a:xfrm>
          <a:prstGeom prst="rect">
            <a:avLst/>
          </a:prstGeom>
        </p:spPr>
        <p:txBody>
          <a:bodyPr wrap="square">
            <a:spAutoFit/>
          </a:bodyPr>
          <a:lstStyle/>
          <a:p>
            <a:pPr algn="ctr">
              <a:lnSpc>
                <a:spcPct val="90000"/>
              </a:lnSpc>
              <a:spcAft>
                <a:spcPts val="600"/>
              </a:spcAft>
            </a:pPr>
            <a:r>
              <a:rPr lang="en-US" sz="1600" b="1" dirty="0" smtClean="0">
                <a:solidFill>
                  <a:schemeClr val="accent6">
                    <a:lumMod val="75000"/>
                  </a:schemeClr>
                </a:solidFill>
              </a:rPr>
              <a:t>Efficiency gains by catalysis enabled large-scale NH</a:t>
            </a:r>
            <a:r>
              <a:rPr lang="en-US" sz="1600" b="1" baseline="-25000" dirty="0" smtClean="0">
                <a:solidFill>
                  <a:schemeClr val="accent6">
                    <a:lumMod val="75000"/>
                  </a:schemeClr>
                </a:solidFill>
              </a:rPr>
              <a:t>3 </a:t>
            </a:r>
            <a:r>
              <a:rPr lang="en-US" sz="1600" b="1" dirty="0" smtClean="0">
                <a:solidFill>
                  <a:schemeClr val="accent6">
                    <a:lumMod val="75000"/>
                  </a:schemeClr>
                </a:solidFill>
              </a:rPr>
              <a:t>&amp; H</a:t>
            </a:r>
            <a:r>
              <a:rPr lang="en-US" sz="1600" b="1" baseline="-25000" dirty="0" smtClean="0">
                <a:solidFill>
                  <a:schemeClr val="accent6">
                    <a:lumMod val="75000"/>
                  </a:schemeClr>
                </a:solidFill>
              </a:rPr>
              <a:t>2</a:t>
            </a:r>
            <a:r>
              <a:rPr lang="en-US" sz="1600" b="1" dirty="0" smtClean="0">
                <a:solidFill>
                  <a:schemeClr val="accent6">
                    <a:lumMod val="75000"/>
                  </a:schemeClr>
                </a:solidFill>
              </a:rPr>
              <a:t> production</a:t>
            </a:r>
            <a:endParaRPr lang="en-US" sz="1600" b="1" dirty="0">
              <a:solidFill>
                <a:schemeClr val="accent6">
                  <a:lumMod val="75000"/>
                </a:schemeClr>
              </a:solidFill>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7" y="811752"/>
            <a:ext cx="4260527" cy="3658679"/>
          </a:xfrm>
          <a:prstGeom prst="rect">
            <a:avLst/>
          </a:prstGeom>
          <a:noFill/>
          <a:ln w="28575">
            <a:solidFill>
              <a:schemeClr val="tx1"/>
            </a:solidFill>
          </a:ln>
          <a:extLst/>
        </p:spPr>
      </p:pic>
      <p:sp>
        <p:nvSpPr>
          <p:cNvPr id="15" name="Rectangle 14"/>
          <p:cNvSpPr/>
          <p:nvPr/>
        </p:nvSpPr>
        <p:spPr>
          <a:xfrm>
            <a:off x="3277673" y="1358721"/>
            <a:ext cx="444321" cy="122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89658" y="2207743"/>
            <a:ext cx="444321" cy="122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50128" y="2998662"/>
            <a:ext cx="444321" cy="122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81432" y="3236067"/>
            <a:ext cx="444321" cy="122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91284" y="3138652"/>
            <a:ext cx="940158" cy="261610"/>
          </a:xfrm>
          <a:prstGeom prst="rect">
            <a:avLst/>
          </a:prstGeom>
          <a:noFill/>
        </p:spPr>
        <p:txBody>
          <a:bodyPr wrap="square" rtlCol="0">
            <a:spAutoFit/>
          </a:bodyPr>
          <a:lstStyle/>
          <a:p>
            <a:r>
              <a:rPr lang="en-US" sz="1100" b="1" dirty="0" err="1" smtClean="0"/>
              <a:t>MeOH</a:t>
            </a:r>
            <a:endParaRPr lang="en-US" sz="1100" b="1" dirty="0"/>
          </a:p>
        </p:txBody>
      </p:sp>
      <p:sp>
        <p:nvSpPr>
          <p:cNvPr id="23" name="TextBox 22"/>
          <p:cNvSpPr txBox="1"/>
          <p:nvPr/>
        </p:nvSpPr>
        <p:spPr>
          <a:xfrm>
            <a:off x="1953541" y="2907928"/>
            <a:ext cx="940158" cy="261610"/>
          </a:xfrm>
          <a:prstGeom prst="rect">
            <a:avLst/>
          </a:prstGeom>
          <a:noFill/>
        </p:spPr>
        <p:txBody>
          <a:bodyPr wrap="square" rtlCol="0">
            <a:spAutoFit/>
          </a:bodyPr>
          <a:lstStyle/>
          <a:p>
            <a:r>
              <a:rPr lang="en-US" sz="1100" b="1" dirty="0" smtClean="0"/>
              <a:t>Propylene</a:t>
            </a:r>
            <a:endParaRPr lang="en-US" sz="1100" b="1" dirty="0"/>
          </a:p>
        </p:txBody>
      </p:sp>
      <p:sp>
        <p:nvSpPr>
          <p:cNvPr id="22" name="TextBox 21"/>
          <p:cNvSpPr txBox="1"/>
          <p:nvPr/>
        </p:nvSpPr>
        <p:spPr>
          <a:xfrm>
            <a:off x="2591370" y="2134926"/>
            <a:ext cx="940158" cy="261610"/>
          </a:xfrm>
          <a:prstGeom prst="rect">
            <a:avLst/>
          </a:prstGeom>
          <a:noFill/>
        </p:spPr>
        <p:txBody>
          <a:bodyPr wrap="square" rtlCol="0">
            <a:spAutoFit/>
          </a:bodyPr>
          <a:lstStyle/>
          <a:p>
            <a:r>
              <a:rPr lang="en-US" sz="1100" b="1" dirty="0" smtClean="0"/>
              <a:t>Ethylene</a:t>
            </a:r>
            <a:endParaRPr lang="en-US" sz="1100" b="1" dirty="0"/>
          </a:p>
        </p:txBody>
      </p:sp>
      <p:sp>
        <p:nvSpPr>
          <p:cNvPr id="11" name="TextBox 10"/>
          <p:cNvSpPr txBox="1"/>
          <p:nvPr/>
        </p:nvSpPr>
        <p:spPr>
          <a:xfrm>
            <a:off x="3208731" y="1265558"/>
            <a:ext cx="940158" cy="261610"/>
          </a:xfrm>
          <a:prstGeom prst="rect">
            <a:avLst/>
          </a:prstGeom>
          <a:noFill/>
        </p:spPr>
        <p:txBody>
          <a:bodyPr wrap="square" rtlCol="0">
            <a:spAutoFit/>
          </a:bodyPr>
          <a:lstStyle/>
          <a:p>
            <a:r>
              <a:rPr lang="en-US" sz="1100" b="1" dirty="0" smtClean="0"/>
              <a:t>Ammonia</a:t>
            </a:r>
            <a:endParaRPr lang="en-US" sz="1100" b="1" dirty="0"/>
          </a:p>
        </p:txBody>
      </p:sp>
      <p:pic>
        <p:nvPicPr>
          <p:cNvPr id="1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799"/>
          <a:stretch/>
        </p:blipFill>
        <p:spPr bwMode="auto">
          <a:xfrm>
            <a:off x="808796" y="1459065"/>
            <a:ext cx="835782" cy="103271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441255" y="811752"/>
            <a:ext cx="4654619" cy="36726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7620" y="4540838"/>
            <a:ext cx="9006380" cy="1138773"/>
          </a:xfrm>
          <a:prstGeom prst="rect">
            <a:avLst/>
          </a:prstGeom>
        </p:spPr>
        <p:txBody>
          <a:bodyPr wrap="square">
            <a:spAutoFit/>
          </a:bodyPr>
          <a:lstStyle/>
          <a:p>
            <a:pPr marL="171450" lvl="1" indent="-171450">
              <a:buFont typeface="Arial" panose="020B0604020202020204" pitchFamily="34" charset="0"/>
              <a:buChar char="•"/>
            </a:pPr>
            <a:r>
              <a:rPr lang="en-US" sz="1700" dirty="0"/>
              <a:t>Fossil fuels provide a significant amount of production energy chemical products</a:t>
            </a:r>
          </a:p>
          <a:p>
            <a:pPr marL="171450" lvl="1" indent="-171450">
              <a:buFont typeface="Arial" panose="020B0604020202020204" pitchFamily="34" charset="0"/>
              <a:buChar char="•"/>
            </a:pPr>
            <a:r>
              <a:rPr lang="en-US" sz="1700" dirty="0" smtClean="0"/>
              <a:t>90</a:t>
            </a:r>
            <a:r>
              <a:rPr lang="en-US" sz="1700" dirty="0"/>
              <a:t>% of chemical manufacturing and nearly all petroleum refining processes employ catalysts</a:t>
            </a:r>
            <a:r>
              <a:rPr lang="en-US" sz="1700" dirty="0" smtClean="0"/>
              <a:t>.  The top 18 chemical products consume 9.5 EJ and are projected to reach 13 EJ by 2050.</a:t>
            </a:r>
            <a:endParaRPr lang="en-US" sz="1700" dirty="0"/>
          </a:p>
        </p:txBody>
      </p:sp>
    </p:spTree>
    <p:extLst>
      <p:ext uri="{BB962C8B-B14F-4D97-AF65-F5344CB8AC3E}">
        <p14:creationId xmlns:p14="http://schemas.microsoft.com/office/powerpoint/2010/main" val="221065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lstStyle/>
          <a:p>
            <a:pPr>
              <a:tabLst>
                <a:tab pos="5200650" algn="l"/>
              </a:tabLst>
            </a:pPr>
            <a:r>
              <a:rPr lang="en-US" dirty="0" smtClean="0"/>
              <a:t> Catalysis Research Highlights:</a:t>
            </a:r>
            <a:r>
              <a:rPr lang="en-US" sz="2200" dirty="0" smtClean="0"/>
              <a:t/>
            </a:r>
            <a:br>
              <a:rPr lang="en-US" sz="2200" dirty="0" smtClean="0"/>
            </a:br>
            <a:r>
              <a:rPr lang="en-US" sz="2200" dirty="0" smtClean="0"/>
              <a:t>Insights into </a:t>
            </a:r>
            <a:r>
              <a:rPr lang="en-US" sz="2200" dirty="0"/>
              <a:t>Catalytic Mechanisms </a:t>
            </a:r>
            <a:endParaRPr lang="en-US" sz="1800" dirty="0">
              <a:solidFill>
                <a:srgbClr val="FF0000"/>
              </a:solidFill>
            </a:endParaRPr>
          </a:p>
        </p:txBody>
      </p:sp>
      <p:sp>
        <p:nvSpPr>
          <p:cNvPr id="3" name="TextBox 2"/>
          <p:cNvSpPr txBox="1"/>
          <p:nvPr/>
        </p:nvSpPr>
        <p:spPr>
          <a:xfrm>
            <a:off x="145134" y="4498741"/>
            <a:ext cx="6949009" cy="1577355"/>
          </a:xfrm>
          <a:prstGeom prst="rect">
            <a:avLst/>
          </a:prstGeom>
          <a:noFill/>
        </p:spPr>
        <p:txBody>
          <a:bodyPr wrap="square" rtlCol="0">
            <a:spAutoFit/>
          </a:bodyPr>
          <a:lstStyle/>
          <a:p>
            <a:pPr marL="0" lvl="1" fontAlgn="base">
              <a:spcBef>
                <a:spcPct val="0"/>
              </a:spcBef>
              <a:spcAft>
                <a:spcPct val="0"/>
              </a:spcAft>
            </a:pPr>
            <a:r>
              <a:rPr lang="en-US" dirty="0">
                <a:solidFill>
                  <a:srgbClr val="106636"/>
                </a:solidFill>
                <a:latin typeface="Arial" charset="0"/>
              </a:rPr>
              <a:t>Nature Uses a Radical Way to Make - or Activate – Methane</a:t>
            </a:r>
          </a:p>
          <a:p>
            <a:pPr marL="0" lvl="1"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The enzyme methyl-coenzyme M reductase (MCR) catalyzes the final step of methane synthesis and may catalyze the first step of methane oxidation. A combined biochemical and computational approach determined a key MCR reaction intermediate </a:t>
            </a:r>
            <a:r>
              <a:rPr lang="en-US" sz="1600" dirty="0" smtClean="0">
                <a:solidFill>
                  <a:prstClr val="black"/>
                </a:solidFill>
                <a:latin typeface="Arial" panose="020B0604020202020204" pitchFamily="34" charset="0"/>
                <a:cs typeface="Arial" panose="020B0604020202020204" pitchFamily="34" charset="0"/>
              </a:rPr>
              <a:t>and could enable new catalyst design.</a:t>
            </a:r>
            <a:endParaRPr lang="en-US" sz="1600" dirty="0">
              <a:solidFill>
                <a:prstClr val="black"/>
              </a:solidFill>
              <a:latin typeface="Arial" panose="020B0604020202020204" pitchFamily="34" charset="0"/>
              <a:cs typeface="Arial" panose="020B0604020202020204" pitchFamily="34" charset="0"/>
            </a:endParaRPr>
          </a:p>
          <a:p>
            <a:pPr marL="0" lvl="1" fontAlgn="base">
              <a:spcBef>
                <a:spcPts val="300"/>
              </a:spcBef>
              <a:spcAft>
                <a:spcPct val="0"/>
              </a:spcAft>
            </a:pPr>
            <a:r>
              <a:rPr lang="fr-FR" sz="1200" dirty="0">
                <a:solidFill>
                  <a:srgbClr val="106636"/>
                </a:solidFill>
                <a:latin typeface="Arial" panose="020B0604020202020204" pitchFamily="34" charset="0"/>
                <a:ea typeface="Times New Roman"/>
                <a:cs typeface="Arial" panose="020B0604020202020204" pitchFamily="34" charset="0"/>
              </a:rPr>
              <a:t>        T. </a:t>
            </a:r>
            <a:r>
              <a:rPr lang="fr-FR" sz="1200" dirty="0" err="1">
                <a:solidFill>
                  <a:srgbClr val="106636"/>
                </a:solidFill>
                <a:latin typeface="Arial" panose="020B0604020202020204" pitchFamily="34" charset="0"/>
                <a:ea typeface="Times New Roman"/>
                <a:cs typeface="Arial" panose="020B0604020202020204" pitchFamily="34" charset="0"/>
              </a:rPr>
              <a:t>Wongnate</a:t>
            </a:r>
            <a:r>
              <a:rPr lang="fr-FR" sz="1200" dirty="0">
                <a:solidFill>
                  <a:srgbClr val="106636"/>
                </a:solidFill>
                <a:latin typeface="Arial" panose="020B0604020202020204" pitchFamily="34" charset="0"/>
                <a:ea typeface="Times New Roman"/>
                <a:cs typeface="Arial" panose="020B0604020202020204" pitchFamily="34" charset="0"/>
              </a:rPr>
              <a:t> et al.,  </a:t>
            </a:r>
            <a:r>
              <a:rPr lang="fr-FR" sz="1200" dirty="0" err="1">
                <a:solidFill>
                  <a:srgbClr val="106636"/>
                </a:solidFill>
                <a:latin typeface="Arial" panose="020B0604020202020204" pitchFamily="34" charset="0"/>
                <a:ea typeface="Times New Roman"/>
                <a:cs typeface="Arial" panose="020B0604020202020204" pitchFamily="34" charset="0"/>
              </a:rPr>
              <a:t>U.Mich</a:t>
            </a:r>
            <a:r>
              <a:rPr lang="fr-FR" sz="1200" dirty="0">
                <a:solidFill>
                  <a:srgbClr val="106636"/>
                </a:solidFill>
                <a:latin typeface="Arial" panose="020B0604020202020204" pitchFamily="34" charset="0"/>
                <a:ea typeface="Times New Roman"/>
                <a:cs typeface="Arial" panose="020B0604020202020204" pitchFamily="34" charset="0"/>
              </a:rPr>
              <a:t>. &amp; PNNL, </a:t>
            </a:r>
            <a:r>
              <a:rPr lang="fr-FR" sz="1200" i="1" dirty="0">
                <a:solidFill>
                  <a:srgbClr val="106636"/>
                </a:solidFill>
                <a:latin typeface="Arial" panose="020B0604020202020204" pitchFamily="34" charset="0"/>
                <a:ea typeface="Times New Roman"/>
                <a:cs typeface="Arial" panose="020B0604020202020204" pitchFamily="34" charset="0"/>
              </a:rPr>
              <a:t>Science</a:t>
            </a:r>
            <a:r>
              <a:rPr lang="fr-FR" sz="1200" dirty="0">
                <a:solidFill>
                  <a:srgbClr val="106636"/>
                </a:solidFill>
                <a:latin typeface="Arial" panose="020B0604020202020204" pitchFamily="34" charset="0"/>
                <a:ea typeface="Times New Roman"/>
                <a:cs typeface="Arial" panose="020B0604020202020204" pitchFamily="34" charset="0"/>
              </a:rPr>
              <a:t> </a:t>
            </a:r>
            <a:r>
              <a:rPr lang="fr-FR" sz="1200" b="1" dirty="0">
                <a:solidFill>
                  <a:srgbClr val="106636"/>
                </a:solidFill>
                <a:latin typeface="Arial" panose="020B0604020202020204" pitchFamily="34" charset="0"/>
                <a:ea typeface="Times New Roman"/>
                <a:cs typeface="Arial" panose="020B0604020202020204" pitchFamily="34" charset="0"/>
              </a:rPr>
              <a:t>352</a:t>
            </a:r>
            <a:r>
              <a:rPr lang="fr-FR" sz="1200" dirty="0">
                <a:solidFill>
                  <a:srgbClr val="106636"/>
                </a:solidFill>
                <a:latin typeface="Arial" panose="020B0604020202020204" pitchFamily="34" charset="0"/>
                <a:ea typeface="Times New Roman"/>
                <a:cs typeface="Arial" panose="020B0604020202020204" pitchFamily="34" charset="0"/>
              </a:rPr>
              <a:t>, </a:t>
            </a:r>
            <a:r>
              <a:rPr lang="fr-FR" sz="1200" dirty="0" smtClean="0">
                <a:solidFill>
                  <a:srgbClr val="106636"/>
                </a:solidFill>
                <a:latin typeface="Arial" panose="020B0604020202020204" pitchFamily="34" charset="0"/>
                <a:ea typeface="Times New Roman"/>
                <a:cs typeface="Arial" panose="020B0604020202020204" pitchFamily="34" charset="0"/>
              </a:rPr>
              <a:t>953 </a:t>
            </a:r>
            <a:r>
              <a:rPr lang="fr-FR" sz="1200" dirty="0">
                <a:solidFill>
                  <a:srgbClr val="106636"/>
                </a:solidFill>
                <a:latin typeface="Arial" panose="020B0604020202020204" pitchFamily="34" charset="0"/>
                <a:ea typeface="Times New Roman"/>
                <a:cs typeface="Arial" panose="020B0604020202020204" pitchFamily="34" charset="0"/>
              </a:rPr>
              <a:t>(2016)</a:t>
            </a:r>
            <a:endParaRPr lang="en-US" sz="16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456496" y="4803613"/>
            <a:ext cx="174349" cy="1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p:cNvSpPr/>
          <p:nvPr/>
        </p:nvSpPr>
        <p:spPr>
          <a:xfrm>
            <a:off x="7631870" y="4819324"/>
            <a:ext cx="174349" cy="12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Slide Number Placeholder 2"/>
          <p:cNvSpPr txBox="1">
            <a:spLocks/>
          </p:cNvSpPr>
          <p:nvPr/>
        </p:nvSpPr>
        <p:spPr>
          <a:xfrm>
            <a:off x="8372186" y="6311249"/>
            <a:ext cx="381000" cy="365125"/>
          </a:xfrm>
          <a:prstGeom prst="rect">
            <a:avLst/>
          </a:prstGeom>
        </p:spPr>
        <p:txBody>
          <a:bodyPr vert="horz" lIns="90779" tIns="45394" rIns="90779" bIns="45394" rtlCol="0" anchor="ctr"/>
          <a:lstStyle/>
          <a:p>
            <a:pPr algn="r" defTabSz="820487" fontAlgn="base">
              <a:spcBef>
                <a:spcPct val="0"/>
              </a:spcBef>
              <a:spcAft>
                <a:spcPct val="0"/>
              </a:spcAft>
              <a:defRPr/>
            </a:pPr>
            <a:fld id="{894C652A-1437-4DEE-BE20-1D8E4CBD3D73}" type="slidenum">
              <a:rPr lang="en-US" sz="1200">
                <a:solidFill>
                  <a:srgbClr val="106636"/>
                </a:solidFill>
                <a:latin typeface="Arial" charset="0"/>
                <a:cs typeface="Arial" pitchFamily="34" charset="0"/>
              </a:rPr>
              <a:pPr algn="r" defTabSz="820487" fontAlgn="base">
                <a:spcBef>
                  <a:spcPct val="0"/>
                </a:spcBef>
                <a:spcAft>
                  <a:spcPct val="0"/>
                </a:spcAft>
                <a:defRPr/>
              </a:pPr>
              <a:t>14</a:t>
            </a:fld>
            <a:endParaRPr lang="en-US" sz="1200" dirty="0">
              <a:solidFill>
                <a:srgbClr val="106636"/>
              </a:solidFill>
              <a:latin typeface="Arial" charset="0"/>
              <a:cs typeface="Arial" pitchFamily="34" charset="0"/>
            </a:endParaRPr>
          </a:p>
        </p:txBody>
      </p:sp>
      <p:sp>
        <p:nvSpPr>
          <p:cNvPr id="2" name="TextBox 1"/>
          <p:cNvSpPr txBox="1"/>
          <p:nvPr/>
        </p:nvSpPr>
        <p:spPr>
          <a:xfrm>
            <a:off x="145136" y="2730883"/>
            <a:ext cx="6603239" cy="1631216"/>
          </a:xfrm>
          <a:prstGeom prst="rect">
            <a:avLst/>
          </a:prstGeom>
          <a:noFill/>
        </p:spPr>
        <p:txBody>
          <a:bodyPr wrap="square" rtlCol="0">
            <a:spAutoFit/>
          </a:bodyPr>
          <a:lstStyle/>
          <a:p>
            <a:pPr marL="0" lvl="1" fontAlgn="base">
              <a:spcBef>
                <a:spcPct val="0"/>
              </a:spcBef>
              <a:spcAft>
                <a:spcPct val="0"/>
              </a:spcAft>
            </a:pPr>
            <a:r>
              <a:rPr lang="en-US" dirty="0">
                <a:solidFill>
                  <a:srgbClr val="106636"/>
                </a:solidFill>
                <a:latin typeface="Arial" pitchFamily="34" charset="0"/>
                <a:cs typeface="Arial" pitchFamily="34" charset="0"/>
              </a:rPr>
              <a:t>Synthetic Enzyme Strategy for Transition Metal Catalysis</a:t>
            </a:r>
          </a:p>
          <a:p>
            <a:pPr marL="0" lvl="1"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A catalytic pathway for carbon-carbon bond formation was created through a development of a bio-inspired catalyst. The synthetic metal-organic assembly promoted carbon-carbon bond formation at transition metal centers and could enable new cross coupling technology.</a:t>
            </a:r>
            <a:r>
              <a:rPr lang="en-US" sz="1700" dirty="0">
                <a:solidFill>
                  <a:prstClr val="black"/>
                </a:solidFill>
                <a:latin typeface="Arial" panose="020B0604020202020204" pitchFamily="34" charset="0"/>
                <a:cs typeface="Arial" panose="020B0604020202020204" pitchFamily="34" charset="0"/>
              </a:rPr>
              <a:t> </a:t>
            </a:r>
          </a:p>
          <a:p>
            <a:pPr marL="0" lvl="1" fontAlgn="base">
              <a:spcBef>
                <a:spcPct val="0"/>
              </a:spcBef>
              <a:spcAft>
                <a:spcPct val="0"/>
              </a:spcAft>
            </a:pPr>
            <a:r>
              <a:rPr lang="en-US" sz="1700" dirty="0">
                <a:solidFill>
                  <a:prstClr val="black"/>
                </a:solidFill>
                <a:latin typeface="Arial" panose="020B0604020202020204" pitchFamily="34" charset="0"/>
                <a:cs typeface="Arial" panose="020B0604020202020204" pitchFamily="34" charset="0"/>
              </a:rPr>
              <a:t>      </a:t>
            </a:r>
            <a:r>
              <a:rPr lang="en-US" sz="1200" dirty="0">
                <a:solidFill>
                  <a:srgbClr val="106636"/>
                </a:solidFill>
                <a:latin typeface="Arial" panose="020B0604020202020204" pitchFamily="34" charset="0"/>
                <a:ea typeface="Times New Roman"/>
                <a:cs typeface="Arial" panose="020B0604020202020204" pitchFamily="34" charset="0"/>
              </a:rPr>
              <a:t>D.M. </a:t>
            </a:r>
            <a:r>
              <a:rPr lang="en-US" sz="1200" dirty="0" err="1">
                <a:solidFill>
                  <a:srgbClr val="106636"/>
                </a:solidFill>
                <a:latin typeface="Arial" panose="020B0604020202020204" pitchFamily="34" charset="0"/>
                <a:ea typeface="Times New Roman"/>
                <a:cs typeface="Arial" panose="020B0604020202020204" pitchFamily="34" charset="0"/>
              </a:rPr>
              <a:t>Kaphan</a:t>
            </a:r>
            <a:r>
              <a:rPr lang="en-US" sz="1200" dirty="0">
                <a:solidFill>
                  <a:srgbClr val="106636"/>
                </a:solidFill>
                <a:latin typeface="Arial" panose="020B0604020202020204" pitchFamily="34" charset="0"/>
                <a:ea typeface="Times New Roman"/>
                <a:cs typeface="Arial" panose="020B0604020202020204" pitchFamily="34" charset="0"/>
              </a:rPr>
              <a:t> et al., LBNL &amp; UC-Berkeley, </a:t>
            </a:r>
            <a:r>
              <a:rPr lang="en-US" sz="1200" i="1" dirty="0">
                <a:solidFill>
                  <a:srgbClr val="106636"/>
                </a:solidFill>
                <a:latin typeface="Arial" panose="020B0604020202020204" pitchFamily="34" charset="0"/>
                <a:ea typeface="Times New Roman"/>
                <a:cs typeface="Arial" panose="020B0604020202020204" pitchFamily="34" charset="0"/>
              </a:rPr>
              <a:t>Science </a:t>
            </a:r>
            <a:r>
              <a:rPr lang="en-US" sz="1200" b="1" dirty="0">
                <a:solidFill>
                  <a:srgbClr val="106636"/>
                </a:solidFill>
                <a:latin typeface="Arial" panose="020B0604020202020204" pitchFamily="34" charset="0"/>
                <a:ea typeface="Times New Roman"/>
                <a:cs typeface="Arial" panose="020B0604020202020204" pitchFamily="34" charset="0"/>
              </a:rPr>
              <a:t>350</a:t>
            </a:r>
            <a:r>
              <a:rPr lang="en-US" sz="1200" dirty="0">
                <a:solidFill>
                  <a:srgbClr val="106636"/>
                </a:solidFill>
                <a:latin typeface="Arial" panose="020B0604020202020204" pitchFamily="34" charset="0"/>
                <a:ea typeface="Times New Roman"/>
                <a:cs typeface="Arial" panose="020B0604020202020204" pitchFamily="34" charset="0"/>
              </a:rPr>
              <a:t>, </a:t>
            </a:r>
            <a:r>
              <a:rPr lang="en-US" sz="1200" dirty="0" smtClean="0">
                <a:solidFill>
                  <a:srgbClr val="106636"/>
                </a:solidFill>
                <a:latin typeface="Arial" panose="020B0604020202020204" pitchFamily="34" charset="0"/>
                <a:ea typeface="Times New Roman"/>
                <a:cs typeface="Arial" panose="020B0604020202020204" pitchFamily="34" charset="0"/>
              </a:rPr>
              <a:t>1235 </a:t>
            </a:r>
            <a:r>
              <a:rPr lang="en-US" sz="1200" dirty="0">
                <a:solidFill>
                  <a:srgbClr val="106636"/>
                </a:solidFill>
                <a:latin typeface="Arial" panose="020B0604020202020204" pitchFamily="34" charset="0"/>
                <a:ea typeface="Times New Roman"/>
                <a:cs typeface="Arial" panose="020B0604020202020204" pitchFamily="34" charset="0"/>
              </a:rPr>
              <a:t>(2015)</a:t>
            </a:r>
          </a:p>
        </p:txBody>
      </p:sp>
      <p:sp>
        <p:nvSpPr>
          <p:cNvPr id="6" name="TextBox 5"/>
          <p:cNvSpPr txBox="1"/>
          <p:nvPr/>
        </p:nvSpPr>
        <p:spPr>
          <a:xfrm>
            <a:off x="145136" y="841223"/>
            <a:ext cx="6613467" cy="2123658"/>
          </a:xfrm>
          <a:prstGeom prst="rect">
            <a:avLst/>
          </a:prstGeom>
          <a:noFill/>
        </p:spPr>
        <p:txBody>
          <a:bodyPr wrap="square" rtlCol="0">
            <a:spAutoFit/>
          </a:bodyPr>
          <a:lstStyle/>
          <a:p>
            <a:pPr marL="0" lvl="1" fontAlgn="base">
              <a:spcBef>
                <a:spcPct val="0"/>
              </a:spcBef>
              <a:spcAft>
                <a:spcPct val="0"/>
              </a:spcAft>
            </a:pPr>
            <a:r>
              <a:rPr lang="en-US" dirty="0">
                <a:solidFill>
                  <a:srgbClr val="106636"/>
                </a:solidFill>
                <a:latin typeface="Arial" charset="0"/>
              </a:rPr>
              <a:t>Unique Surface Structures Enhance Oxygen Reduction </a:t>
            </a:r>
            <a:r>
              <a:rPr lang="en-US" sz="1600" dirty="0">
                <a:solidFill>
                  <a:prstClr val="black"/>
                </a:solidFill>
                <a:latin typeface="Arial" panose="020B0604020202020204" pitchFamily="34" charset="0"/>
                <a:cs typeface="Arial" panose="020B0604020202020204" pitchFamily="34" charset="0"/>
              </a:rPr>
              <a:t>Synthesis and characterization of novel palladium-platinum core-shell catalysts revealed enhanced oxygen reduction activity. This result suggests shape-controlled synthesis can maximize reaction activity and use of core-shell structures can minimize the amount of expensive platinum while enhancing activity.</a:t>
            </a:r>
          </a:p>
          <a:p>
            <a:pPr marL="0" lvl="1" fontAlgn="base">
              <a:spcBef>
                <a:spcPct val="0"/>
              </a:spcBef>
              <a:spcAft>
                <a:spcPct val="0"/>
              </a:spcAft>
            </a:pPr>
            <a:r>
              <a:rPr lang="en-US" sz="1700" dirty="0">
                <a:solidFill>
                  <a:prstClr val="black"/>
                </a:solidFill>
                <a:latin typeface="Arial" panose="020B0604020202020204" pitchFamily="34" charset="0"/>
                <a:cs typeface="Arial" panose="020B0604020202020204" pitchFamily="34" charset="0"/>
              </a:rPr>
              <a:t>     </a:t>
            </a:r>
            <a:r>
              <a:rPr lang="en-US" sz="1200" dirty="0">
                <a:solidFill>
                  <a:srgbClr val="106636"/>
                </a:solidFill>
                <a:latin typeface="Arial" panose="020B0604020202020204" pitchFamily="34" charset="0"/>
                <a:ea typeface="Times New Roman"/>
                <a:cs typeface="Arial" panose="020B0604020202020204" pitchFamily="34" charset="0"/>
              </a:rPr>
              <a:t>X. Wang et al., GA Tech, ASU, U. </a:t>
            </a:r>
            <a:r>
              <a:rPr lang="en-US" sz="1200" dirty="0" err="1">
                <a:solidFill>
                  <a:srgbClr val="106636"/>
                </a:solidFill>
                <a:latin typeface="Arial" panose="020B0604020202020204" pitchFamily="34" charset="0"/>
                <a:ea typeface="Times New Roman"/>
                <a:cs typeface="Arial" panose="020B0604020202020204" pitchFamily="34" charset="0"/>
              </a:rPr>
              <a:t>Wisc</a:t>
            </a:r>
            <a:r>
              <a:rPr lang="en-US" sz="1200" dirty="0">
                <a:solidFill>
                  <a:srgbClr val="106636"/>
                </a:solidFill>
                <a:latin typeface="Arial" panose="020B0604020202020204" pitchFamily="34" charset="0"/>
                <a:ea typeface="Times New Roman"/>
                <a:cs typeface="Arial" panose="020B0604020202020204" pitchFamily="34" charset="0"/>
              </a:rPr>
              <a:t>, &amp; ORNL, </a:t>
            </a:r>
            <a:r>
              <a:rPr lang="en-US" sz="1200" i="1" dirty="0">
                <a:solidFill>
                  <a:srgbClr val="106636"/>
                </a:solidFill>
                <a:latin typeface="Arial" panose="020B0604020202020204" pitchFamily="34" charset="0"/>
                <a:ea typeface="Times New Roman"/>
                <a:cs typeface="Arial" panose="020B0604020202020204" pitchFamily="34" charset="0"/>
              </a:rPr>
              <a:t>Nature Communications </a:t>
            </a:r>
            <a:r>
              <a:rPr lang="en-US" sz="1200" b="1" dirty="0">
                <a:solidFill>
                  <a:srgbClr val="106636"/>
                </a:solidFill>
                <a:latin typeface="Arial" panose="020B0604020202020204" pitchFamily="34" charset="0"/>
                <a:ea typeface="Times New Roman"/>
                <a:cs typeface="Arial" panose="020B0604020202020204" pitchFamily="34" charset="0"/>
              </a:rPr>
              <a:t>6</a:t>
            </a:r>
            <a:r>
              <a:rPr lang="en-US" sz="1200" dirty="0">
                <a:solidFill>
                  <a:srgbClr val="106636"/>
                </a:solidFill>
                <a:latin typeface="Arial" panose="020B0604020202020204" pitchFamily="34" charset="0"/>
                <a:ea typeface="Times New Roman"/>
                <a:cs typeface="Arial" panose="020B0604020202020204" pitchFamily="34" charset="0"/>
              </a:rPr>
              <a:t>, 7594 (2015)</a:t>
            </a:r>
          </a:p>
          <a:p>
            <a:pPr marL="0" lvl="1" fontAlgn="base">
              <a:spcBef>
                <a:spcPct val="0"/>
              </a:spcBef>
              <a:spcAft>
                <a:spcPct val="0"/>
              </a:spcAft>
            </a:pPr>
            <a:endParaRPr lang="en-US" sz="1700" dirty="0">
              <a:solidFill>
                <a:prstClr val="black"/>
              </a:solidFill>
              <a:latin typeface="Arial" panose="020B0604020202020204" pitchFamily="34" charset="0"/>
              <a:cs typeface="Arial" panose="020B0604020202020204" pitchFamily="34" charset="0"/>
            </a:endParaRPr>
          </a:p>
        </p:txBody>
      </p:sp>
      <p:pic>
        <p:nvPicPr>
          <p:cNvPr id="14" name="Picture 2" descr="Structural and compositional analyses of the Pd[commat]Pt2.7L icosahedr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263656" y="880631"/>
            <a:ext cx="1549690" cy="1557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Science_Cover_aaf0616.tif"/>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77862" y="4523798"/>
            <a:ext cx="1571612" cy="1591056"/>
          </a:xfrm>
          <a:prstGeom prst="rect">
            <a:avLst/>
          </a:prstGeom>
        </p:spPr>
      </p:pic>
      <p:pic>
        <p:nvPicPr>
          <p:cNvPr id="13" name="Picture 12"/>
          <p:cNvPicPr>
            <a:picLocks noChangeAspect="1"/>
          </p:cNvPicPr>
          <p:nvPr/>
        </p:nvPicPr>
        <p:blipFill>
          <a:blip r:embed="rId5"/>
          <a:stretch>
            <a:fillRect/>
          </a:stretch>
        </p:blipFill>
        <p:spPr>
          <a:xfrm>
            <a:off x="7147646" y="2608156"/>
            <a:ext cx="1832044" cy="1828800"/>
          </a:xfrm>
          <a:prstGeom prst="rect">
            <a:avLst/>
          </a:prstGeom>
        </p:spPr>
      </p:pic>
    </p:spTree>
    <p:extLst>
      <p:ext uri="{BB962C8B-B14F-4D97-AF65-F5344CB8AC3E}">
        <p14:creationId xmlns:p14="http://schemas.microsoft.com/office/powerpoint/2010/main" val="1615760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lstStyle/>
          <a:p>
            <a:pPr>
              <a:tabLst>
                <a:tab pos="5200650" algn="l"/>
              </a:tabLst>
            </a:pPr>
            <a:r>
              <a:rPr lang="en-US" dirty="0"/>
              <a:t>Catalysts</a:t>
            </a:r>
            <a:r>
              <a:rPr lang="en-US" sz="2000" dirty="0">
                <a:solidFill>
                  <a:srgbClr val="FF0000"/>
                </a:solidFill>
              </a:rPr>
              <a:t> </a:t>
            </a:r>
            <a:r>
              <a:rPr lang="en-US" dirty="0"/>
              <a:t>Research Highlights:</a:t>
            </a:r>
            <a:r>
              <a:rPr lang="en-US" sz="2200" dirty="0"/>
              <a:t/>
            </a:r>
            <a:br>
              <a:rPr lang="en-US" sz="2200" dirty="0"/>
            </a:br>
            <a:r>
              <a:rPr lang="en-US" sz="2200" dirty="0"/>
              <a:t>Novel Synthesis Routes</a:t>
            </a:r>
            <a:endParaRPr lang="en-US" sz="1800" dirty="0">
              <a:solidFill>
                <a:srgbClr val="FF0000"/>
              </a:solidFill>
            </a:endParaRPr>
          </a:p>
        </p:txBody>
      </p:sp>
      <p:sp>
        <p:nvSpPr>
          <p:cNvPr id="3" name="TextBox 2"/>
          <p:cNvSpPr txBox="1"/>
          <p:nvPr/>
        </p:nvSpPr>
        <p:spPr>
          <a:xfrm>
            <a:off x="98955" y="4704186"/>
            <a:ext cx="7084746" cy="1538883"/>
          </a:xfrm>
          <a:prstGeom prst="rect">
            <a:avLst/>
          </a:prstGeom>
          <a:noFill/>
        </p:spPr>
        <p:txBody>
          <a:bodyPr wrap="square" rtlCol="0">
            <a:spAutoFit/>
          </a:bodyPr>
          <a:lstStyle/>
          <a:p>
            <a:pPr marL="0" lvl="1" fontAlgn="base">
              <a:spcBef>
                <a:spcPct val="0"/>
              </a:spcBef>
              <a:spcAft>
                <a:spcPct val="0"/>
              </a:spcAft>
            </a:pPr>
            <a:r>
              <a:rPr lang="en-US" dirty="0" smtClean="0">
                <a:solidFill>
                  <a:srgbClr val="106636"/>
                </a:solidFill>
                <a:latin typeface="Arial" charset="0"/>
              </a:rPr>
              <a:t>New Class of Porous Media Made of Proteins, Metal, and Organics</a:t>
            </a:r>
          </a:p>
          <a:p>
            <a:pPr marL="0" lvl="1" fontAlgn="base">
              <a:spcBef>
                <a:spcPct val="0"/>
              </a:spcBef>
              <a:spcAft>
                <a:spcPct val="0"/>
              </a:spcAft>
            </a:pPr>
            <a:r>
              <a:rPr lang="en-US" sz="1600" dirty="0" smtClean="0">
                <a:solidFill>
                  <a:prstClr val="black"/>
                </a:solidFill>
                <a:latin typeface="Arial" panose="020B0604020202020204" pitchFamily="34" charset="0"/>
                <a:cs typeface="Arial" panose="020B0604020202020204" pitchFamily="34" charset="0"/>
              </a:rPr>
              <a:t>The </a:t>
            </a:r>
            <a:r>
              <a:rPr lang="en-US" sz="1600" dirty="0">
                <a:solidFill>
                  <a:prstClr val="black"/>
                </a:solidFill>
                <a:latin typeface="Arial" panose="020B0604020202020204" pitchFamily="34" charset="0"/>
                <a:cs typeface="Arial" panose="020B0604020202020204" pitchFamily="34" charset="0"/>
              </a:rPr>
              <a:t>cage-like protein </a:t>
            </a:r>
            <a:r>
              <a:rPr lang="en-US" sz="1600" dirty="0" smtClean="0">
                <a:solidFill>
                  <a:prstClr val="black"/>
                </a:solidFill>
                <a:latin typeface="Arial" panose="020B0604020202020204" pitchFamily="34" charset="0"/>
                <a:cs typeface="Arial" panose="020B0604020202020204" pitchFamily="34" charset="0"/>
              </a:rPr>
              <a:t>ferritin </a:t>
            </a:r>
            <a:r>
              <a:rPr lang="en-US" sz="1600" dirty="0">
                <a:solidFill>
                  <a:prstClr val="black"/>
                </a:solidFill>
                <a:latin typeface="Arial" panose="020B0604020202020204" pitchFamily="34" charset="0"/>
                <a:cs typeface="Arial" panose="020B0604020202020204" pitchFamily="34" charset="0"/>
              </a:rPr>
              <a:t>was engineered to have metal hubs </a:t>
            </a:r>
            <a:r>
              <a:rPr lang="en-US" sz="1600" dirty="0" smtClean="0">
                <a:solidFill>
                  <a:prstClr val="black"/>
                </a:solidFill>
                <a:latin typeface="Arial" panose="020B0604020202020204" pitchFamily="34" charset="0"/>
                <a:cs typeface="Arial" panose="020B0604020202020204" pitchFamily="34" charset="0"/>
              </a:rPr>
              <a:t>on </a:t>
            </a:r>
            <a:r>
              <a:rPr lang="en-US" sz="1600" dirty="0">
                <a:solidFill>
                  <a:prstClr val="black"/>
                </a:solidFill>
                <a:latin typeface="Arial" panose="020B0604020202020204" pitchFamily="34" charset="0"/>
                <a:cs typeface="Arial" panose="020B0604020202020204" pitchFamily="34" charset="0"/>
              </a:rPr>
              <a:t>its </a:t>
            </a:r>
            <a:r>
              <a:rPr lang="en-US" sz="1600" dirty="0" smtClean="0">
                <a:solidFill>
                  <a:prstClr val="black"/>
                </a:solidFill>
                <a:latin typeface="Arial" panose="020B0604020202020204" pitchFamily="34" charset="0"/>
                <a:cs typeface="Arial" panose="020B0604020202020204" pitchFamily="34" charset="0"/>
              </a:rPr>
              <a:t>surface with organic </a:t>
            </a:r>
            <a:r>
              <a:rPr lang="en-US" sz="1600" dirty="0">
                <a:solidFill>
                  <a:prstClr val="black"/>
                </a:solidFill>
                <a:latin typeface="Arial" panose="020B0604020202020204" pitchFamily="34" charset="0"/>
                <a:cs typeface="Arial" panose="020B0604020202020204" pitchFamily="34" charset="0"/>
              </a:rPr>
              <a:t>molecules </a:t>
            </a:r>
            <a:r>
              <a:rPr lang="en-US" sz="1600" dirty="0" smtClean="0">
                <a:solidFill>
                  <a:prstClr val="black"/>
                </a:solidFill>
                <a:latin typeface="Arial" panose="020B0604020202020204" pitchFamily="34" charset="0"/>
                <a:cs typeface="Arial" panose="020B0604020202020204" pitchFamily="34" charset="0"/>
              </a:rPr>
              <a:t>bridging the hubs</a:t>
            </a:r>
            <a:r>
              <a:rPr lang="en-US" sz="1600" dirty="0">
                <a:solidFill>
                  <a:prstClr val="black"/>
                </a:solidFill>
                <a:latin typeface="Arial" panose="020B0604020202020204" pitchFamily="34" charset="0"/>
                <a:cs typeface="Arial" panose="020B0604020202020204" pitchFamily="34" charset="0"/>
              </a:rPr>
              <a:t>, controllably creating a </a:t>
            </a:r>
            <a:r>
              <a:rPr lang="en-US" sz="1600" dirty="0" smtClean="0">
                <a:solidFill>
                  <a:prstClr val="black"/>
                </a:solidFill>
                <a:latin typeface="Arial" panose="020B0604020202020204" pitchFamily="34" charset="0"/>
                <a:cs typeface="Arial" panose="020B0604020202020204" pitchFamily="34" charset="0"/>
              </a:rPr>
              <a:t>new class of porous</a:t>
            </a:r>
            <a:r>
              <a:rPr lang="en-US" sz="1600" dirty="0">
                <a:solidFill>
                  <a:prstClr val="black"/>
                </a:solidFill>
                <a:latin typeface="Arial" panose="020B0604020202020204" pitchFamily="34" charset="0"/>
                <a:cs typeface="Arial" panose="020B0604020202020204" pitchFamily="34" charset="0"/>
              </a:rPr>
              <a:t>, crystalline material with potential applications ranging from catalysis to separations.</a:t>
            </a:r>
            <a:r>
              <a:rPr lang="fr-FR" sz="1200" dirty="0" smtClean="0">
                <a:solidFill>
                  <a:srgbClr val="106636"/>
                </a:solidFill>
                <a:latin typeface="Arial" panose="020B0604020202020204" pitchFamily="34" charset="0"/>
                <a:ea typeface="Times New Roman"/>
                <a:cs typeface="Arial" panose="020B0604020202020204" pitchFamily="34" charset="0"/>
              </a:rPr>
              <a:t>  </a:t>
            </a:r>
          </a:p>
          <a:p>
            <a:pPr marL="0" lvl="1" fontAlgn="base">
              <a:spcBef>
                <a:spcPct val="0"/>
              </a:spcBef>
              <a:spcAft>
                <a:spcPct val="0"/>
              </a:spcAft>
            </a:pPr>
            <a:r>
              <a:rPr lang="fr-FR" sz="1200" dirty="0" smtClean="0">
                <a:solidFill>
                  <a:srgbClr val="106636"/>
                </a:solidFill>
                <a:latin typeface="Arial" panose="020B0604020202020204" pitchFamily="34" charset="0"/>
                <a:ea typeface="Times New Roman"/>
                <a:cs typeface="Arial" panose="020B0604020202020204" pitchFamily="34" charset="0"/>
              </a:rPr>
              <a:t>      </a:t>
            </a:r>
            <a:r>
              <a:rPr lang="en-US" sz="1200" dirty="0" smtClean="0">
                <a:solidFill>
                  <a:srgbClr val="106636"/>
                </a:solidFill>
                <a:latin typeface="Arial" panose="020B0604020202020204" pitchFamily="34" charset="0"/>
                <a:ea typeface="Times New Roman"/>
                <a:cs typeface="Arial" panose="020B0604020202020204" pitchFamily="34" charset="0"/>
              </a:rPr>
              <a:t>F</a:t>
            </a:r>
            <a:r>
              <a:rPr lang="en-US" sz="1200" dirty="0">
                <a:solidFill>
                  <a:srgbClr val="106636"/>
                </a:solidFill>
                <a:latin typeface="Arial" panose="020B0604020202020204" pitchFamily="34" charset="0"/>
                <a:ea typeface="Times New Roman"/>
                <a:cs typeface="Arial" panose="020B0604020202020204" pitchFamily="34" charset="0"/>
              </a:rPr>
              <a:t>. </a:t>
            </a:r>
            <a:r>
              <a:rPr lang="en-US" sz="1200" dirty="0" smtClean="0">
                <a:solidFill>
                  <a:srgbClr val="106636"/>
                </a:solidFill>
                <a:latin typeface="Arial" panose="020B0604020202020204" pitchFamily="34" charset="0"/>
                <a:ea typeface="Times New Roman"/>
                <a:cs typeface="Arial" panose="020B0604020202020204" pitchFamily="34" charset="0"/>
              </a:rPr>
              <a:t>A. </a:t>
            </a:r>
            <a:r>
              <a:rPr lang="en-US" sz="1200" dirty="0" err="1" smtClean="0">
                <a:solidFill>
                  <a:srgbClr val="106636"/>
                </a:solidFill>
                <a:latin typeface="Arial" panose="020B0604020202020204" pitchFamily="34" charset="0"/>
                <a:ea typeface="Times New Roman"/>
                <a:cs typeface="Arial" panose="020B0604020202020204" pitchFamily="34" charset="0"/>
              </a:rPr>
              <a:t>Tezcan</a:t>
            </a:r>
            <a:r>
              <a:rPr lang="en-US" sz="1200" dirty="0">
                <a:solidFill>
                  <a:srgbClr val="106636"/>
                </a:solidFill>
                <a:latin typeface="Arial" panose="020B0604020202020204" pitchFamily="34" charset="0"/>
                <a:ea typeface="Times New Roman"/>
                <a:cs typeface="Arial" panose="020B0604020202020204" pitchFamily="34" charset="0"/>
              </a:rPr>
              <a:t>, University of California, San Diego</a:t>
            </a:r>
            <a:r>
              <a:rPr lang="fr-FR" sz="1200" dirty="0" smtClean="0">
                <a:solidFill>
                  <a:srgbClr val="106636"/>
                </a:solidFill>
                <a:latin typeface="Arial" panose="020B0604020202020204" pitchFamily="34" charset="0"/>
                <a:ea typeface="Times New Roman"/>
                <a:cs typeface="Arial" panose="020B0604020202020204" pitchFamily="34" charset="0"/>
              </a:rPr>
              <a:t>, </a:t>
            </a:r>
            <a:r>
              <a:rPr lang="de-DE" sz="1200" i="1" dirty="0">
                <a:solidFill>
                  <a:srgbClr val="106636"/>
                </a:solidFill>
                <a:latin typeface="Arial" panose="020B0604020202020204" pitchFamily="34" charset="0"/>
                <a:ea typeface="Times New Roman"/>
                <a:cs typeface="Arial" panose="020B0604020202020204" pitchFamily="34" charset="0"/>
              </a:rPr>
              <a:t>J. Am. Chem. Soc.</a:t>
            </a:r>
            <a:r>
              <a:rPr lang="de-DE" sz="1200" b="1" dirty="0">
                <a:solidFill>
                  <a:srgbClr val="106636"/>
                </a:solidFill>
                <a:latin typeface="Arial" panose="020B0604020202020204" pitchFamily="34" charset="0"/>
                <a:ea typeface="Times New Roman"/>
                <a:cs typeface="Arial" panose="020B0604020202020204" pitchFamily="34" charset="0"/>
              </a:rPr>
              <a:t>137</a:t>
            </a:r>
            <a:r>
              <a:rPr lang="de-DE" sz="1200" dirty="0">
                <a:solidFill>
                  <a:srgbClr val="106636"/>
                </a:solidFill>
                <a:latin typeface="Arial" panose="020B0604020202020204" pitchFamily="34" charset="0"/>
                <a:ea typeface="Times New Roman"/>
                <a:cs typeface="Arial" panose="020B0604020202020204" pitchFamily="34" charset="0"/>
              </a:rPr>
              <a:t>, 11598 (2015</a:t>
            </a:r>
            <a:r>
              <a:rPr lang="de-DE" sz="1200" dirty="0" smtClean="0">
                <a:solidFill>
                  <a:srgbClr val="106636"/>
                </a:solidFill>
                <a:latin typeface="Arial" panose="020B0604020202020204" pitchFamily="34" charset="0"/>
                <a:ea typeface="Times New Roman"/>
                <a:cs typeface="Arial" panose="020B0604020202020204" pitchFamily="34" charset="0"/>
              </a:rPr>
              <a:t>)</a:t>
            </a:r>
            <a:endParaRPr lang="en-US" sz="1600" dirty="0">
              <a:solidFill>
                <a:prstClr val="black"/>
              </a:solidFill>
              <a:latin typeface="Arial" panose="020B0604020202020204" pitchFamily="34" charset="0"/>
              <a:cs typeface="Arial" panose="020B0604020202020204" pitchFamily="34" charset="0"/>
            </a:endParaRPr>
          </a:p>
        </p:txBody>
      </p:sp>
      <p:sp>
        <p:nvSpPr>
          <p:cNvPr id="15" name="Rectangle 14"/>
          <p:cNvSpPr/>
          <p:nvPr/>
        </p:nvSpPr>
        <p:spPr>
          <a:xfrm>
            <a:off x="7456496" y="4803613"/>
            <a:ext cx="174349" cy="1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p:cNvSpPr/>
          <p:nvPr/>
        </p:nvSpPr>
        <p:spPr>
          <a:xfrm>
            <a:off x="7631870" y="4819324"/>
            <a:ext cx="174349" cy="126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Slide Number Placeholder 2"/>
          <p:cNvSpPr txBox="1">
            <a:spLocks/>
          </p:cNvSpPr>
          <p:nvPr/>
        </p:nvSpPr>
        <p:spPr>
          <a:xfrm>
            <a:off x="8372186" y="6311249"/>
            <a:ext cx="381000" cy="365125"/>
          </a:xfrm>
          <a:prstGeom prst="rect">
            <a:avLst/>
          </a:prstGeom>
        </p:spPr>
        <p:txBody>
          <a:bodyPr vert="horz" lIns="90779" tIns="45394" rIns="90779" bIns="45394" rtlCol="0" anchor="ctr"/>
          <a:lstStyle/>
          <a:p>
            <a:pPr algn="r" defTabSz="820487" fontAlgn="base">
              <a:spcBef>
                <a:spcPct val="0"/>
              </a:spcBef>
              <a:spcAft>
                <a:spcPct val="0"/>
              </a:spcAft>
              <a:defRPr/>
            </a:pPr>
            <a:fld id="{894C652A-1437-4DEE-BE20-1D8E4CBD3D73}" type="slidenum">
              <a:rPr lang="en-US" sz="1200">
                <a:solidFill>
                  <a:srgbClr val="106636"/>
                </a:solidFill>
                <a:latin typeface="Arial" charset="0"/>
                <a:cs typeface="Arial" pitchFamily="34" charset="0"/>
              </a:rPr>
              <a:pPr algn="r" defTabSz="820487" fontAlgn="base">
                <a:spcBef>
                  <a:spcPct val="0"/>
                </a:spcBef>
                <a:spcAft>
                  <a:spcPct val="0"/>
                </a:spcAft>
                <a:defRPr/>
              </a:pPr>
              <a:t>15</a:t>
            </a:fld>
            <a:endParaRPr lang="en-US" sz="1200" dirty="0">
              <a:solidFill>
                <a:srgbClr val="106636"/>
              </a:solidFill>
              <a:latin typeface="Arial" charset="0"/>
              <a:cs typeface="Arial" pitchFamily="34" charset="0"/>
            </a:endParaRPr>
          </a:p>
        </p:txBody>
      </p:sp>
      <p:sp>
        <p:nvSpPr>
          <p:cNvPr id="2" name="TextBox 1"/>
          <p:cNvSpPr txBox="1"/>
          <p:nvPr/>
        </p:nvSpPr>
        <p:spPr>
          <a:xfrm>
            <a:off x="111269" y="2832482"/>
            <a:ext cx="7124369" cy="1877437"/>
          </a:xfrm>
          <a:prstGeom prst="rect">
            <a:avLst/>
          </a:prstGeom>
          <a:noFill/>
        </p:spPr>
        <p:txBody>
          <a:bodyPr wrap="square" rtlCol="0">
            <a:spAutoFit/>
          </a:bodyPr>
          <a:lstStyle/>
          <a:p>
            <a:pPr marL="0" lvl="1" fontAlgn="base">
              <a:spcBef>
                <a:spcPct val="0"/>
              </a:spcBef>
              <a:spcAft>
                <a:spcPct val="0"/>
              </a:spcAft>
            </a:pPr>
            <a:r>
              <a:rPr lang="en-US" dirty="0" smtClean="0">
                <a:solidFill>
                  <a:srgbClr val="106636"/>
                </a:solidFill>
                <a:latin typeface="Arial" pitchFamily="34" charset="0"/>
                <a:cs typeface="Arial" pitchFamily="34" charset="0"/>
              </a:rPr>
              <a:t>Synthesis Confirms Predicted Improvement in Catalyst Performance</a:t>
            </a:r>
            <a:endParaRPr lang="en-US" dirty="0">
              <a:solidFill>
                <a:srgbClr val="106636"/>
              </a:solidFill>
              <a:latin typeface="Arial" pitchFamily="34" charset="0"/>
              <a:cs typeface="Arial" pitchFamily="34" charset="0"/>
            </a:endParaRPr>
          </a:p>
          <a:p>
            <a:pPr marL="0" lvl="1" fontAlgn="base">
              <a:spcBef>
                <a:spcPct val="0"/>
              </a:spcBef>
              <a:spcAft>
                <a:spcPct val="0"/>
              </a:spcAft>
            </a:pPr>
            <a:r>
              <a:rPr lang="en-US" sz="1600" dirty="0" err="1">
                <a:solidFill>
                  <a:prstClr val="black"/>
                </a:solidFill>
                <a:latin typeface="Arial" panose="020B0604020202020204" pitchFamily="34" charset="0"/>
                <a:cs typeface="Arial" panose="020B0604020202020204" pitchFamily="34" charset="0"/>
              </a:rPr>
              <a:t>Nanoplates</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of </a:t>
            </a:r>
            <a:r>
              <a:rPr lang="en-US" sz="1600" dirty="0">
                <a:solidFill>
                  <a:prstClr val="black"/>
                </a:solidFill>
                <a:latin typeface="Arial" panose="020B0604020202020204" pitchFamily="34" charset="0"/>
                <a:cs typeface="Arial" panose="020B0604020202020204" pitchFamily="34" charset="0"/>
              </a:rPr>
              <a:t>a pyrite-type cobalt </a:t>
            </a:r>
            <a:r>
              <a:rPr lang="en-US" sz="1600" dirty="0" smtClean="0">
                <a:solidFill>
                  <a:prstClr val="black"/>
                </a:solidFill>
                <a:latin typeface="Arial" panose="020B0604020202020204" pitchFamily="34" charset="0"/>
                <a:cs typeface="Arial" panose="020B0604020202020204" pitchFamily="34" charset="0"/>
              </a:rPr>
              <a:t>phosphor-sulfide </a:t>
            </a:r>
            <a:r>
              <a:rPr lang="en-US" sz="1600" dirty="0">
                <a:solidFill>
                  <a:prstClr val="black"/>
                </a:solidFill>
                <a:latin typeface="Arial" panose="020B0604020202020204" pitchFamily="34" charset="0"/>
                <a:cs typeface="Arial" panose="020B0604020202020204" pitchFamily="34" charset="0"/>
              </a:rPr>
              <a:t>(</a:t>
            </a:r>
            <a:r>
              <a:rPr lang="en-US" sz="1600" dirty="0" err="1">
                <a:solidFill>
                  <a:prstClr val="black"/>
                </a:solidFill>
                <a:latin typeface="Arial" panose="020B0604020202020204" pitchFamily="34" charset="0"/>
                <a:cs typeface="Arial" panose="020B0604020202020204" pitchFamily="34" charset="0"/>
              </a:rPr>
              <a:t>CoPS</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catalyst </a:t>
            </a:r>
            <a:r>
              <a:rPr lang="en-US" sz="1600" dirty="0">
                <a:solidFill>
                  <a:prstClr val="black"/>
                </a:solidFill>
                <a:latin typeface="Arial" panose="020B0604020202020204" pitchFamily="34" charset="0"/>
                <a:cs typeface="Arial" panose="020B0604020202020204" pitchFamily="34" charset="0"/>
              </a:rPr>
              <a:t>were synthesized by chemical </a:t>
            </a:r>
            <a:r>
              <a:rPr lang="en-US" sz="1600" dirty="0" smtClean="0">
                <a:solidFill>
                  <a:prstClr val="black"/>
                </a:solidFill>
                <a:latin typeface="Arial" panose="020B0604020202020204" pitchFamily="34" charset="0"/>
                <a:cs typeface="Arial" panose="020B0604020202020204" pitchFamily="34" charset="0"/>
              </a:rPr>
              <a:t>substitution. The synthesis strategy was based on theoretical predictions that replacing </a:t>
            </a:r>
            <a:r>
              <a:rPr lang="en-US" sz="1600" dirty="0">
                <a:solidFill>
                  <a:prstClr val="black"/>
                </a:solidFill>
                <a:latin typeface="Arial" panose="020B0604020202020204" pitchFamily="34" charset="0"/>
                <a:cs typeface="Arial" panose="020B0604020202020204" pitchFamily="34" charset="0"/>
              </a:rPr>
              <a:t>the sulfur in CoS</a:t>
            </a:r>
            <a:r>
              <a:rPr lang="en-US" sz="1600" baseline="-25000" dirty="0">
                <a:solidFill>
                  <a:prstClr val="black"/>
                </a:solidFill>
                <a:latin typeface="Arial" panose="020B0604020202020204" pitchFamily="34" charset="0"/>
                <a:cs typeface="Arial" panose="020B0604020202020204" pitchFamily="34" charset="0"/>
              </a:rPr>
              <a:t>2</a:t>
            </a:r>
            <a:r>
              <a:rPr lang="en-US" sz="1600" dirty="0">
                <a:solidFill>
                  <a:prstClr val="black"/>
                </a:solidFill>
                <a:latin typeface="Arial" panose="020B0604020202020204" pitchFamily="34" charset="0"/>
                <a:cs typeface="Arial" panose="020B0604020202020204" pitchFamily="34" charset="0"/>
              </a:rPr>
              <a:t> with the more electron-donating phosphorus </a:t>
            </a:r>
            <a:r>
              <a:rPr lang="en-US" sz="1600" dirty="0" smtClean="0">
                <a:solidFill>
                  <a:prstClr val="black"/>
                </a:solidFill>
                <a:latin typeface="Arial" panose="020B0604020202020204" pitchFamily="34" charset="0"/>
                <a:cs typeface="Arial" panose="020B0604020202020204" pitchFamily="34" charset="0"/>
              </a:rPr>
              <a:t>would </a:t>
            </a:r>
            <a:r>
              <a:rPr lang="en-US" sz="1600" dirty="0">
                <a:solidFill>
                  <a:prstClr val="black"/>
                </a:solidFill>
                <a:latin typeface="Arial" panose="020B0604020202020204" pitchFamily="34" charset="0"/>
                <a:cs typeface="Arial" panose="020B0604020202020204" pitchFamily="34" charset="0"/>
              </a:rPr>
              <a:t>improve its catalytic properties. </a:t>
            </a:r>
            <a:r>
              <a:rPr lang="en-US" sz="1600" dirty="0" smtClean="0">
                <a:solidFill>
                  <a:prstClr val="black"/>
                </a:solidFill>
                <a:latin typeface="Arial" panose="020B0604020202020204" pitchFamily="34" charset="0"/>
                <a:cs typeface="Arial" panose="020B0604020202020204" pitchFamily="34" charset="0"/>
              </a:rPr>
              <a:t>Films achieved </a:t>
            </a:r>
            <a:r>
              <a:rPr lang="en-US" sz="1600" dirty="0">
                <a:solidFill>
                  <a:prstClr val="black"/>
                </a:solidFill>
                <a:latin typeface="Arial" panose="020B0604020202020204" pitchFamily="34" charset="0"/>
                <a:cs typeface="Arial" panose="020B0604020202020204" pitchFamily="34" charset="0"/>
              </a:rPr>
              <a:t>a 4.7% </a:t>
            </a:r>
            <a:r>
              <a:rPr lang="en-US" sz="1600" dirty="0" smtClean="0">
                <a:solidFill>
                  <a:prstClr val="black"/>
                </a:solidFill>
                <a:latin typeface="Arial" panose="020B0604020202020204" pitchFamily="34" charset="0"/>
                <a:cs typeface="Arial" panose="020B0604020202020204" pitchFamily="34" charset="0"/>
              </a:rPr>
              <a:t>solar-to-hydrogen efficiency</a:t>
            </a:r>
            <a:r>
              <a:rPr lang="en-US" sz="1600"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for water splitting.</a:t>
            </a:r>
            <a:r>
              <a:rPr lang="en-US" sz="1700" dirty="0" smtClean="0">
                <a:solidFill>
                  <a:prstClr val="black"/>
                </a:solidFill>
                <a:latin typeface="Arial" panose="020B0604020202020204" pitchFamily="34" charset="0"/>
                <a:cs typeface="Arial" panose="020B0604020202020204" pitchFamily="34" charset="0"/>
              </a:rPr>
              <a:t>  </a:t>
            </a:r>
          </a:p>
          <a:p>
            <a:pPr marL="0" lvl="1" fontAlgn="base">
              <a:spcBef>
                <a:spcPct val="0"/>
              </a:spcBef>
              <a:spcAft>
                <a:spcPct val="0"/>
              </a:spcAft>
            </a:pPr>
            <a:r>
              <a:rPr lang="en-US" sz="1700" dirty="0" smtClean="0">
                <a:solidFill>
                  <a:prstClr val="black"/>
                </a:solidFill>
                <a:latin typeface="Arial" panose="020B0604020202020204" pitchFamily="34" charset="0"/>
                <a:cs typeface="Arial" panose="020B0604020202020204" pitchFamily="34" charset="0"/>
              </a:rPr>
              <a:t>    </a:t>
            </a:r>
            <a:r>
              <a:rPr lang="en-US" sz="1200" dirty="0" smtClean="0">
                <a:solidFill>
                  <a:srgbClr val="106636"/>
                </a:solidFill>
                <a:latin typeface="Arial" panose="020B0604020202020204" pitchFamily="34" charset="0"/>
                <a:ea typeface="Times New Roman"/>
                <a:cs typeface="Arial" panose="020B0604020202020204" pitchFamily="34" charset="0"/>
              </a:rPr>
              <a:t>S. Jin, University of Wisconsin, </a:t>
            </a:r>
            <a:r>
              <a:rPr lang="en-US" sz="1200" i="1" dirty="0">
                <a:solidFill>
                  <a:srgbClr val="106636"/>
                </a:solidFill>
                <a:latin typeface="Arial" panose="020B0604020202020204" pitchFamily="34" charset="0"/>
                <a:ea typeface="Times New Roman"/>
                <a:cs typeface="Arial" panose="020B0604020202020204" pitchFamily="34" charset="0"/>
              </a:rPr>
              <a:t>Nature Materials </a:t>
            </a:r>
            <a:r>
              <a:rPr lang="en-US" sz="1200" b="1" dirty="0">
                <a:solidFill>
                  <a:srgbClr val="106636"/>
                </a:solidFill>
                <a:latin typeface="Arial" panose="020B0604020202020204" pitchFamily="34" charset="0"/>
                <a:ea typeface="Times New Roman"/>
                <a:cs typeface="Arial" panose="020B0604020202020204" pitchFamily="34" charset="0"/>
              </a:rPr>
              <a:t>14,</a:t>
            </a:r>
            <a:r>
              <a:rPr lang="en-US" sz="1200" dirty="0">
                <a:solidFill>
                  <a:srgbClr val="106636"/>
                </a:solidFill>
                <a:latin typeface="Arial" panose="020B0604020202020204" pitchFamily="34" charset="0"/>
                <a:ea typeface="Times New Roman"/>
                <a:cs typeface="Arial" panose="020B0604020202020204" pitchFamily="34" charset="0"/>
              </a:rPr>
              <a:t> 1245 (2015</a:t>
            </a:r>
            <a:r>
              <a:rPr lang="en-US" sz="1200" dirty="0" smtClean="0">
                <a:solidFill>
                  <a:srgbClr val="106636"/>
                </a:solidFill>
                <a:latin typeface="Arial" panose="020B0604020202020204" pitchFamily="34" charset="0"/>
                <a:ea typeface="Times New Roman"/>
                <a:cs typeface="Arial" panose="020B0604020202020204" pitchFamily="34" charset="0"/>
              </a:rPr>
              <a:t>)</a:t>
            </a:r>
            <a:endParaRPr lang="en-US" sz="1200" dirty="0">
              <a:solidFill>
                <a:srgbClr val="106636"/>
              </a:solidFill>
              <a:latin typeface="Arial" panose="020B0604020202020204" pitchFamily="34" charset="0"/>
              <a:ea typeface="Times New Roman"/>
              <a:cs typeface="Arial" panose="020B0604020202020204" pitchFamily="34" charset="0"/>
            </a:endParaRPr>
          </a:p>
        </p:txBody>
      </p:sp>
      <p:sp>
        <p:nvSpPr>
          <p:cNvPr id="6" name="TextBox 5"/>
          <p:cNvSpPr txBox="1"/>
          <p:nvPr/>
        </p:nvSpPr>
        <p:spPr>
          <a:xfrm>
            <a:off x="111269" y="767641"/>
            <a:ext cx="7072432" cy="2131353"/>
          </a:xfrm>
          <a:prstGeom prst="rect">
            <a:avLst/>
          </a:prstGeom>
          <a:noFill/>
        </p:spPr>
        <p:txBody>
          <a:bodyPr wrap="square" rtlCol="0">
            <a:spAutoFit/>
          </a:bodyPr>
          <a:lstStyle/>
          <a:p>
            <a:pPr marL="0" lvl="1" fontAlgn="base">
              <a:spcBef>
                <a:spcPct val="0"/>
              </a:spcBef>
              <a:spcAft>
                <a:spcPct val="0"/>
              </a:spcAft>
            </a:pPr>
            <a:r>
              <a:rPr lang="en-US" dirty="0" smtClean="0">
                <a:solidFill>
                  <a:srgbClr val="106636"/>
                </a:solidFill>
                <a:latin typeface="Arial" charset="0"/>
              </a:rPr>
              <a:t>Nano-sized Bioreactors Increase Catalytic Activity</a:t>
            </a:r>
          </a:p>
          <a:p>
            <a:pPr marL="0" lvl="1" fontAlgn="base">
              <a:spcBef>
                <a:spcPct val="0"/>
              </a:spcBef>
              <a:spcAft>
                <a:spcPct val="0"/>
              </a:spcAft>
            </a:pPr>
            <a:r>
              <a:rPr lang="en-US" sz="1600" dirty="0">
                <a:solidFill>
                  <a:prstClr val="black"/>
                </a:solidFill>
                <a:latin typeface="Arial" panose="020B0604020202020204" pitchFamily="34" charset="0"/>
                <a:cs typeface="Arial" panose="020B0604020202020204" pitchFamily="34" charset="0"/>
              </a:rPr>
              <a:t>Directed assembly of a hydrogen-producing enzyme within a virus protein shell created a highly active and </a:t>
            </a:r>
            <a:r>
              <a:rPr lang="en-US" sz="1600" dirty="0" smtClean="0">
                <a:solidFill>
                  <a:prstClr val="black"/>
                </a:solidFill>
                <a:latin typeface="Arial" panose="020B0604020202020204" pitchFamily="34" charset="0"/>
                <a:cs typeface="Arial" panose="020B0604020202020204" pitchFamily="34" charset="0"/>
              </a:rPr>
              <a:t>stable </a:t>
            </a:r>
            <a:r>
              <a:rPr lang="en-US" sz="1600" dirty="0">
                <a:solidFill>
                  <a:prstClr val="black"/>
                </a:solidFill>
                <a:latin typeface="Arial" panose="020B0604020202020204" pitchFamily="34" charset="0"/>
                <a:cs typeface="Arial" panose="020B0604020202020204" pitchFamily="34" charset="0"/>
              </a:rPr>
              <a:t>catalytic </a:t>
            </a:r>
            <a:r>
              <a:rPr lang="en-US" sz="1600" dirty="0" smtClean="0">
                <a:solidFill>
                  <a:prstClr val="black"/>
                </a:solidFill>
                <a:latin typeface="Arial" panose="020B0604020202020204" pitchFamily="34" charset="0"/>
                <a:cs typeface="Arial" panose="020B0604020202020204" pitchFamily="34" charset="0"/>
              </a:rPr>
              <a:t>material. </a:t>
            </a:r>
            <a:r>
              <a:rPr lang="en-US" sz="1600" dirty="0">
                <a:solidFill>
                  <a:prstClr val="black"/>
                </a:solidFill>
                <a:latin typeface="Arial" panose="020B0604020202020204" pitchFamily="34" charset="0"/>
                <a:cs typeface="Arial" panose="020B0604020202020204" pitchFamily="34" charset="0"/>
              </a:rPr>
              <a:t>These </a:t>
            </a:r>
            <a:r>
              <a:rPr lang="en-US" sz="1600" dirty="0" err="1">
                <a:solidFill>
                  <a:prstClr val="black"/>
                </a:solidFill>
                <a:latin typeface="Arial" panose="020B0604020202020204" pitchFamily="34" charset="0"/>
                <a:cs typeface="Arial" panose="020B0604020202020204" pitchFamily="34" charset="0"/>
              </a:rPr>
              <a:t>nanoreactors</a:t>
            </a:r>
            <a:r>
              <a:rPr lang="en-US" sz="1600" dirty="0">
                <a:solidFill>
                  <a:prstClr val="black"/>
                </a:solidFill>
                <a:latin typeface="Arial" panose="020B0604020202020204" pitchFamily="34" charset="0"/>
                <a:cs typeface="Arial" panose="020B0604020202020204" pitchFamily="34" charset="0"/>
              </a:rPr>
              <a:t> represent a new class of bio-inspired materials that are easily and sustainably made at room temperature. T</a:t>
            </a:r>
            <a:r>
              <a:rPr lang="en-US" sz="1600" dirty="0" smtClean="0">
                <a:solidFill>
                  <a:prstClr val="black"/>
                </a:solidFill>
                <a:latin typeface="Arial" panose="020B0604020202020204" pitchFamily="34" charset="0"/>
                <a:cs typeface="Arial" panose="020B0604020202020204" pitchFamily="34" charset="0"/>
              </a:rPr>
              <a:t>he </a:t>
            </a:r>
            <a:r>
              <a:rPr lang="en-US" sz="1600" dirty="0">
                <a:solidFill>
                  <a:prstClr val="black"/>
                </a:solidFill>
                <a:latin typeface="Arial" panose="020B0604020202020204" pitchFamily="34" charset="0"/>
                <a:cs typeface="Arial" panose="020B0604020202020204" pitchFamily="34" charset="0"/>
              </a:rPr>
              <a:t>encapsulated enzyme is nearly 150-fold more catalytically active than the puriﬁed, free enzyme for converting water to </a:t>
            </a:r>
            <a:r>
              <a:rPr lang="en-US" sz="1600" dirty="0" smtClean="0">
                <a:solidFill>
                  <a:prstClr val="black"/>
                </a:solidFill>
                <a:latin typeface="Arial" panose="020B0604020202020204" pitchFamily="34" charset="0"/>
                <a:cs typeface="Arial" panose="020B0604020202020204" pitchFamily="34" charset="0"/>
              </a:rPr>
              <a:t>hydrogen.</a:t>
            </a:r>
            <a:endParaRPr lang="en-US" sz="1600" dirty="0">
              <a:solidFill>
                <a:prstClr val="black"/>
              </a:solidFill>
              <a:latin typeface="Arial" panose="020B0604020202020204" pitchFamily="34" charset="0"/>
              <a:cs typeface="Arial" panose="020B0604020202020204" pitchFamily="34" charset="0"/>
            </a:endParaRPr>
          </a:p>
          <a:p>
            <a:pPr marL="0" lvl="1" fontAlgn="base">
              <a:spcBef>
                <a:spcPts val="300"/>
              </a:spcBef>
              <a:spcAft>
                <a:spcPct val="0"/>
              </a:spcAft>
            </a:pPr>
            <a:r>
              <a:rPr lang="en-US" sz="1200" dirty="0">
                <a:solidFill>
                  <a:srgbClr val="106636"/>
                </a:solidFill>
                <a:latin typeface="Arial" panose="020B0604020202020204" pitchFamily="34" charset="0"/>
                <a:ea typeface="Times New Roman"/>
                <a:cs typeface="Arial" panose="020B0604020202020204" pitchFamily="34" charset="0"/>
              </a:rPr>
              <a:t> </a:t>
            </a:r>
            <a:r>
              <a:rPr lang="en-US" sz="1200" dirty="0" smtClean="0">
                <a:solidFill>
                  <a:srgbClr val="106636"/>
                </a:solidFill>
                <a:latin typeface="Arial" panose="020B0604020202020204" pitchFamily="34" charset="0"/>
                <a:ea typeface="Times New Roman"/>
                <a:cs typeface="Arial" panose="020B0604020202020204" pitchFamily="34" charset="0"/>
              </a:rPr>
              <a:t>    T</a:t>
            </a:r>
            <a:r>
              <a:rPr lang="en-US" sz="1200" dirty="0">
                <a:solidFill>
                  <a:srgbClr val="106636"/>
                </a:solidFill>
                <a:latin typeface="Arial" panose="020B0604020202020204" pitchFamily="34" charset="0"/>
                <a:ea typeface="Times New Roman"/>
                <a:cs typeface="Arial" panose="020B0604020202020204" pitchFamily="34" charset="0"/>
              </a:rPr>
              <a:t>. Douglas, Indiana </a:t>
            </a:r>
            <a:r>
              <a:rPr lang="en-US" sz="1200" dirty="0" smtClean="0">
                <a:solidFill>
                  <a:srgbClr val="106636"/>
                </a:solidFill>
                <a:latin typeface="Arial" panose="020B0604020202020204" pitchFamily="34" charset="0"/>
                <a:ea typeface="Times New Roman"/>
                <a:cs typeface="Arial" panose="020B0604020202020204" pitchFamily="34" charset="0"/>
              </a:rPr>
              <a:t>University,  </a:t>
            </a:r>
            <a:r>
              <a:rPr lang="en-US" sz="1200" dirty="0">
                <a:solidFill>
                  <a:srgbClr val="106636"/>
                </a:solidFill>
                <a:latin typeface="Arial" panose="020B0604020202020204" pitchFamily="34" charset="0"/>
                <a:ea typeface="Times New Roman"/>
                <a:cs typeface="Arial" panose="020B0604020202020204" pitchFamily="34" charset="0"/>
              </a:rPr>
              <a:t>Nature Chemistry </a:t>
            </a:r>
            <a:r>
              <a:rPr lang="en-US" sz="1200" b="1" dirty="0">
                <a:solidFill>
                  <a:srgbClr val="106636"/>
                </a:solidFill>
                <a:latin typeface="Arial" panose="020B0604020202020204" pitchFamily="34" charset="0"/>
                <a:ea typeface="Times New Roman"/>
                <a:cs typeface="Arial" panose="020B0604020202020204" pitchFamily="34" charset="0"/>
              </a:rPr>
              <a:t>8</a:t>
            </a:r>
            <a:r>
              <a:rPr lang="en-US" sz="1200" dirty="0">
                <a:solidFill>
                  <a:srgbClr val="106636"/>
                </a:solidFill>
                <a:latin typeface="Arial" panose="020B0604020202020204" pitchFamily="34" charset="0"/>
                <a:ea typeface="Times New Roman"/>
                <a:cs typeface="Arial" panose="020B0604020202020204" pitchFamily="34" charset="0"/>
              </a:rPr>
              <a:t>, 179  (2015)</a:t>
            </a:r>
          </a:p>
        </p:txBody>
      </p:sp>
      <p:pic>
        <p:nvPicPr>
          <p:cNvPr id="5" name="Picture 4"/>
          <p:cNvPicPr>
            <a:picLocks noChangeAspect="1"/>
          </p:cNvPicPr>
          <p:nvPr/>
        </p:nvPicPr>
        <p:blipFill rotWithShape="1">
          <a:blip r:embed="rId3"/>
          <a:srcRect t="16076" b="1"/>
          <a:stretch/>
        </p:blipFill>
        <p:spPr>
          <a:xfrm>
            <a:off x="7262722" y="846670"/>
            <a:ext cx="1737360" cy="189402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7262722" y="2897319"/>
            <a:ext cx="1737360" cy="1647108"/>
          </a:xfrm>
          <a:prstGeom prst="rect">
            <a:avLst/>
          </a:prstGeom>
          <a:ln>
            <a:solidFill>
              <a:schemeClr val="tx1"/>
            </a:solidFill>
          </a:ln>
        </p:spPr>
      </p:pic>
      <p:pic>
        <p:nvPicPr>
          <p:cNvPr id="8" name="Picture 7"/>
          <p:cNvPicPr>
            <a:picLocks noChangeAspect="1"/>
          </p:cNvPicPr>
          <p:nvPr/>
        </p:nvPicPr>
        <p:blipFill>
          <a:blip r:embed="rId5"/>
          <a:stretch>
            <a:fillRect/>
          </a:stretch>
        </p:blipFill>
        <p:spPr>
          <a:xfrm rot="5400000">
            <a:off x="7366179" y="4572157"/>
            <a:ext cx="1530446" cy="1737360"/>
          </a:xfrm>
          <a:prstGeom prst="rect">
            <a:avLst/>
          </a:prstGeom>
          <a:ln>
            <a:solidFill>
              <a:schemeClr val="tx1"/>
            </a:solidFill>
          </a:ln>
        </p:spPr>
      </p:pic>
    </p:spTree>
    <p:extLst>
      <p:ext uri="{BB962C8B-B14F-4D97-AF65-F5344CB8AC3E}">
        <p14:creationId xmlns:p14="http://schemas.microsoft.com/office/powerpoint/2010/main" val="341266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5333599" y="1309196"/>
            <a:ext cx="3829050" cy="5562600"/>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a:defRPr/>
            </a:pPr>
            <a:r>
              <a:rPr lang="en-US" dirty="0">
                <a:solidFill>
                  <a:prstClr val="black"/>
                </a:solidFill>
                <a:latin typeface="Arial" charset="0"/>
              </a:rPr>
              <a:t> </a:t>
            </a:r>
            <a:endParaRPr lang="en-US" dirty="0">
              <a:solidFill>
                <a:prstClr val="black"/>
              </a:solidFill>
              <a:cs typeface="Arial" charset="0"/>
            </a:endParaRPr>
          </a:p>
        </p:txBody>
      </p:sp>
      <p:sp>
        <p:nvSpPr>
          <p:cNvPr id="833" name="AutoShape 5"/>
          <p:cNvSpPr>
            <a:spLocks noChangeArrowheads="1"/>
          </p:cNvSpPr>
          <p:nvPr/>
        </p:nvSpPr>
        <p:spPr bwMode="auto">
          <a:xfrm>
            <a:off x="2895600" y="1309196"/>
            <a:ext cx="3352800" cy="5562600"/>
          </a:xfrm>
          <a:prstGeom prst="homePlate">
            <a:avLst>
              <a:gd name="adj" fmla="val 16421"/>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r>
              <a:rPr lang="en-US" dirty="0" smtClean="0">
                <a:solidFill>
                  <a:prstClr val="black"/>
                </a:solidFill>
                <a:cs typeface="Arial" charset="0"/>
              </a:rPr>
              <a:t> </a:t>
            </a:r>
            <a:endParaRPr lang="en-US" dirty="0">
              <a:solidFill>
                <a:prstClr val="black"/>
              </a:solidFill>
              <a:cs typeface="Arial" charset="0"/>
            </a:endParaRPr>
          </a:p>
        </p:txBody>
      </p:sp>
      <p:sp>
        <p:nvSpPr>
          <p:cNvPr id="11268" name="Text Box 25"/>
          <p:cNvSpPr txBox="1">
            <a:spLocks noChangeArrowheads="1"/>
          </p:cNvSpPr>
          <p:nvPr/>
        </p:nvSpPr>
        <p:spPr bwMode="auto">
          <a:xfrm>
            <a:off x="5715000" y="798095"/>
            <a:ext cx="3429000" cy="470898"/>
          </a:xfrm>
          <a:prstGeom prst="rect">
            <a:avLst/>
          </a:prstGeom>
          <a:noFill/>
          <a:ln w="9525">
            <a:noFill/>
            <a:miter lim="800000"/>
            <a:headEnd/>
            <a:tailEnd/>
          </a:ln>
        </p:spPr>
        <p:txBody>
          <a:bodyPr wrap="square" lIns="0" tIns="0" rIns="0" bIns="0">
            <a:spAutoFit/>
          </a:bodyPr>
          <a:lstStyle/>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Industrial Collaboration</a:t>
            </a:r>
          </a:p>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Toward Deployment</a:t>
            </a:r>
          </a:p>
        </p:txBody>
      </p:sp>
      <p:sp>
        <p:nvSpPr>
          <p:cNvPr id="8" name="AutoShape 8"/>
          <p:cNvSpPr>
            <a:spLocks noChangeArrowheads="1"/>
          </p:cNvSpPr>
          <p:nvPr/>
        </p:nvSpPr>
        <p:spPr bwMode="auto">
          <a:xfrm>
            <a:off x="19072" y="1320179"/>
            <a:ext cx="3429000" cy="5562600"/>
          </a:xfrm>
          <a:prstGeom prst="homePlate">
            <a:avLst>
              <a:gd name="adj" fmla="val 16506"/>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endParaRPr lang="en-US" dirty="0">
              <a:solidFill>
                <a:prstClr val="black"/>
              </a:solidFill>
              <a:cs typeface="Arial" charset="0"/>
            </a:endParaRPr>
          </a:p>
        </p:txBody>
      </p:sp>
      <p:sp>
        <p:nvSpPr>
          <p:cNvPr id="11275" name="Text Box 9"/>
          <p:cNvSpPr txBox="1">
            <a:spLocks noChangeArrowheads="1"/>
          </p:cNvSpPr>
          <p:nvPr/>
        </p:nvSpPr>
        <p:spPr bwMode="auto">
          <a:xfrm>
            <a:off x="1" y="813441"/>
            <a:ext cx="2895600" cy="563231"/>
          </a:xfrm>
          <a:prstGeom prst="rect">
            <a:avLst/>
          </a:prstGeom>
          <a:noFill/>
          <a:ln w="9525">
            <a:noFill/>
            <a:miter lim="800000"/>
            <a:headEnd/>
            <a:tailEnd/>
          </a:ln>
        </p:spPr>
        <p:txBody>
          <a:bodyPr wrap="square">
            <a:spAutoFit/>
          </a:bodyPr>
          <a:lstStyle/>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BES</a:t>
            </a:r>
          </a:p>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 </a:t>
            </a:r>
            <a:r>
              <a:rPr lang="en-US" dirty="0">
                <a:solidFill>
                  <a:srgbClr val="106636"/>
                </a:solidFill>
                <a:latin typeface="Arial" pitchFamily="34" charset="0"/>
                <a:cs typeface="Arial" pitchFamily="34" charset="0"/>
              </a:rPr>
              <a:t>Basic Science</a:t>
            </a:r>
          </a:p>
        </p:txBody>
      </p:sp>
      <p:sp>
        <p:nvSpPr>
          <p:cNvPr id="11277" name="Text Box 10"/>
          <p:cNvSpPr txBox="1">
            <a:spLocks noChangeArrowheads="1"/>
          </p:cNvSpPr>
          <p:nvPr/>
        </p:nvSpPr>
        <p:spPr bwMode="auto">
          <a:xfrm>
            <a:off x="2602525" y="784057"/>
            <a:ext cx="3234428" cy="563231"/>
          </a:xfrm>
          <a:prstGeom prst="rect">
            <a:avLst/>
          </a:prstGeom>
          <a:noFill/>
          <a:ln w="9525">
            <a:noFill/>
            <a:miter lim="800000"/>
            <a:headEnd/>
            <a:tailEnd/>
          </a:ln>
        </p:spPr>
        <p:txBody>
          <a:bodyPr wrap="square">
            <a:spAutoFit/>
          </a:bodyPr>
          <a:lstStyle/>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EERE Fuel Cell Office</a:t>
            </a:r>
          </a:p>
          <a:p>
            <a:pPr algn="ctr" fontAlgn="base">
              <a:lnSpc>
                <a:spcPct val="85000"/>
              </a:lnSpc>
              <a:spcBef>
                <a:spcPct val="0"/>
              </a:spcBef>
              <a:spcAft>
                <a:spcPct val="0"/>
              </a:spcAft>
            </a:pPr>
            <a:r>
              <a:rPr lang="en-US" dirty="0" smtClean="0">
                <a:solidFill>
                  <a:srgbClr val="106636"/>
                </a:solidFill>
                <a:latin typeface="Arial" pitchFamily="34" charset="0"/>
                <a:cs typeface="Arial" pitchFamily="34" charset="0"/>
              </a:rPr>
              <a:t>Applied Research</a:t>
            </a:r>
            <a:endParaRPr lang="en-US" dirty="0">
              <a:solidFill>
                <a:srgbClr val="106636"/>
              </a:solidFill>
              <a:latin typeface="Arial" pitchFamily="34" charset="0"/>
              <a:cs typeface="Arial" pitchFamily="34" charset="0"/>
            </a:endParaRPr>
          </a:p>
        </p:txBody>
      </p:sp>
      <p:sp>
        <p:nvSpPr>
          <p:cNvPr id="755" name="Title 1"/>
          <p:cNvSpPr txBox="1">
            <a:spLocks/>
          </p:cNvSpPr>
          <p:nvPr/>
        </p:nvSpPr>
        <p:spPr bwMode="auto">
          <a:xfrm>
            <a:off x="0" y="0"/>
            <a:ext cx="9144000" cy="7371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dirty="0" smtClean="0">
                <a:solidFill>
                  <a:srgbClr val="106636"/>
                </a:solidFill>
                <a:latin typeface="Arial" pitchFamily="34" charset="0"/>
                <a:cs typeface="Arial" pitchFamily="34" charset="0"/>
              </a:rPr>
              <a:t>Advanced Fuel Cell Electrocatalysts</a:t>
            </a:r>
            <a:endParaRPr lang="en-US" sz="2400" dirty="0">
              <a:solidFill>
                <a:srgbClr val="106636"/>
              </a:solidFill>
              <a:latin typeface="Arial" pitchFamily="34" charset="0"/>
              <a:cs typeface="Arial" pitchFamily="34" charset="0"/>
            </a:endParaRPr>
          </a:p>
        </p:txBody>
      </p:sp>
      <p:sp>
        <p:nvSpPr>
          <p:cNvPr id="760" name="Rectangle 759"/>
          <p:cNvSpPr>
            <a:spLocks noChangeArrowheads="1"/>
          </p:cNvSpPr>
          <p:nvPr/>
        </p:nvSpPr>
        <p:spPr bwMode="auto">
          <a:xfrm>
            <a:off x="186658" y="1309196"/>
            <a:ext cx="2632742" cy="529744"/>
          </a:xfrm>
          <a:prstGeom prst="rect">
            <a:avLst/>
          </a:prstGeom>
          <a:noFill/>
          <a:ln w="3175">
            <a:noFill/>
            <a:round/>
            <a:headEnd/>
            <a:tailEnd/>
          </a:ln>
          <a:effectLst/>
        </p:spPr>
        <p:txBody>
          <a:bodyPr/>
          <a:lstStyle/>
          <a:p>
            <a:pPr algn="ctr" fontAlgn="base">
              <a:spcBef>
                <a:spcPct val="0"/>
              </a:spcBef>
              <a:spcAft>
                <a:spcPct val="0"/>
              </a:spcAft>
              <a:defRPr/>
            </a:pPr>
            <a:r>
              <a:rPr lang="en-US" sz="1200" b="1" i="1" dirty="0" smtClean="0">
                <a:solidFill>
                  <a:srgbClr val="322F31"/>
                </a:solidFill>
                <a:latin typeface="Arial" pitchFamily="34" charset="0"/>
                <a:ea typeface="ＭＳ Ｐゴシック" pitchFamily="-112" charset="-128"/>
                <a:cs typeface="Arial" pitchFamily="34" charset="0"/>
              </a:rPr>
              <a:t>Principles and methods for monolayer electrocatalysis.</a:t>
            </a:r>
            <a:endParaRPr lang="en-US" sz="1200" b="1" i="1" dirty="0">
              <a:solidFill>
                <a:srgbClr val="322F31"/>
              </a:solidFill>
              <a:latin typeface="Arial" pitchFamily="34" charset="0"/>
              <a:ea typeface="ＭＳ Ｐゴシック" pitchFamily="-112" charset="-128"/>
              <a:cs typeface="Arial" pitchFamily="34" charset="0"/>
            </a:endParaRPr>
          </a:p>
        </p:txBody>
      </p:sp>
      <p:sp>
        <p:nvSpPr>
          <p:cNvPr id="113" name="TextBox 51"/>
          <p:cNvSpPr txBox="1">
            <a:spLocks noChangeArrowheads="1"/>
          </p:cNvSpPr>
          <p:nvPr/>
        </p:nvSpPr>
        <p:spPr bwMode="auto">
          <a:xfrm>
            <a:off x="1371600" y="2743200"/>
            <a:ext cx="1295400" cy="276999"/>
          </a:xfrm>
          <a:prstGeom prst="rect">
            <a:avLst/>
          </a:prstGeom>
          <a:noFill/>
          <a:ln w="9525">
            <a:noFill/>
            <a:miter lim="800000"/>
            <a:headEnd/>
            <a:tailEnd/>
          </a:ln>
        </p:spPr>
        <p:txBody>
          <a:bodyPr wrap="square">
            <a:spAutoFit/>
          </a:bodyPr>
          <a:lstStyle/>
          <a:p>
            <a:pPr algn="ctr" fontAlgn="base">
              <a:spcBef>
                <a:spcPts val="600"/>
              </a:spcBef>
              <a:spcAft>
                <a:spcPct val="0"/>
              </a:spcAft>
              <a:defRPr/>
            </a:pPr>
            <a:r>
              <a:rPr lang="en-US" sz="1200" dirty="0">
                <a:solidFill>
                  <a:srgbClr val="322F31"/>
                </a:solidFill>
                <a:latin typeface="Arial"/>
                <a:ea typeface="ＭＳ Ｐゴシック" pitchFamily="-112" charset="-128"/>
              </a:rPr>
              <a:t> </a:t>
            </a:r>
          </a:p>
        </p:txBody>
      </p:sp>
      <p:sp>
        <p:nvSpPr>
          <p:cNvPr id="115" name="TextBox 51"/>
          <p:cNvSpPr txBox="1">
            <a:spLocks noChangeArrowheads="1"/>
          </p:cNvSpPr>
          <p:nvPr/>
        </p:nvSpPr>
        <p:spPr bwMode="auto">
          <a:xfrm>
            <a:off x="1524000" y="5486400"/>
            <a:ext cx="1295400" cy="276999"/>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1200" dirty="0">
                <a:solidFill>
                  <a:srgbClr val="322F31"/>
                </a:solidFill>
                <a:latin typeface="Arial"/>
                <a:ea typeface="ＭＳ Ｐゴシック" pitchFamily="-112" charset="-128"/>
              </a:rPr>
              <a:t> </a:t>
            </a:r>
          </a:p>
        </p:txBody>
      </p:sp>
      <p:sp>
        <p:nvSpPr>
          <p:cNvPr id="41" name="TextBox 40"/>
          <p:cNvSpPr txBox="1"/>
          <p:nvPr/>
        </p:nvSpPr>
        <p:spPr>
          <a:xfrm>
            <a:off x="332883" y="2815848"/>
            <a:ext cx="2576882" cy="646331"/>
          </a:xfrm>
          <a:prstGeom prst="rect">
            <a:avLst/>
          </a:prstGeom>
          <a:noFill/>
          <a:ln>
            <a:noFill/>
          </a:ln>
        </p:spPr>
        <p:txBody>
          <a:bodyPr wrap="square">
            <a:spAutoFit/>
          </a:bodyPr>
          <a:lstStyle/>
          <a:p>
            <a:pPr fontAlgn="base">
              <a:spcBef>
                <a:spcPct val="0"/>
              </a:spcBef>
              <a:spcAft>
                <a:spcPct val="0"/>
              </a:spcAft>
              <a:defRPr/>
            </a:pPr>
            <a:r>
              <a:rPr lang="en-US" sz="1200" i="1" dirty="0" smtClean="0">
                <a:solidFill>
                  <a:prstClr val="black"/>
                </a:solidFill>
                <a:latin typeface="Arial" pitchFamily="34" charset="0"/>
                <a:cs typeface="Arial" pitchFamily="34" charset="0"/>
              </a:rPr>
              <a:t>In-situ electrochemical </a:t>
            </a:r>
            <a:r>
              <a:rPr lang="en-US" sz="1200" dirty="0" smtClean="0">
                <a:solidFill>
                  <a:prstClr val="black"/>
                </a:solidFill>
                <a:latin typeface="Arial" pitchFamily="34" charset="0"/>
                <a:cs typeface="Arial" pitchFamily="34" charset="0"/>
              </a:rPr>
              <a:t>studies of structure and catalytic activity of single atomic layers</a:t>
            </a:r>
            <a:endParaRPr lang="en-US" sz="1200" dirty="0">
              <a:solidFill>
                <a:prstClr val="black"/>
              </a:solidFill>
              <a:latin typeface="Arial" pitchFamily="34" charset="0"/>
              <a:cs typeface="Arial" pitchFamily="34" charset="0"/>
            </a:endParaRPr>
          </a:p>
        </p:txBody>
      </p:sp>
      <p:sp>
        <p:nvSpPr>
          <p:cNvPr id="46" name="Rectangle 45"/>
          <p:cNvSpPr>
            <a:spLocks noChangeArrowheads="1"/>
          </p:cNvSpPr>
          <p:nvPr/>
        </p:nvSpPr>
        <p:spPr bwMode="auto">
          <a:xfrm>
            <a:off x="1" y="6015959"/>
            <a:ext cx="2125080" cy="685800"/>
          </a:xfrm>
          <a:prstGeom prst="rect">
            <a:avLst/>
          </a:prstGeom>
          <a:noFill/>
          <a:ln w="3175">
            <a:noFill/>
            <a:round/>
            <a:headEnd/>
            <a:tailEnd/>
          </a:ln>
          <a:effectLst/>
        </p:spPr>
        <p:txBody>
          <a:bodyPr/>
          <a:lstStyle/>
          <a:p>
            <a:pPr algn="r" fontAlgn="base">
              <a:spcBef>
                <a:spcPct val="0"/>
              </a:spcBef>
              <a:spcAft>
                <a:spcPct val="0"/>
              </a:spcAft>
              <a:defRPr/>
            </a:pPr>
            <a:r>
              <a:rPr lang="en-US" sz="1200" b="1" i="1" dirty="0" smtClean="0">
                <a:solidFill>
                  <a:srgbClr val="322F31"/>
                </a:solidFill>
                <a:latin typeface="Arial" pitchFamily="34" charset="0"/>
                <a:ea typeface="ＭＳ Ｐゴシック" pitchFamily="-112" charset="-128"/>
                <a:cs typeface="Arial" pitchFamily="34" charset="0"/>
              </a:rPr>
              <a:t>Core-shell electrocatalysts &gt;100 publications 2001-14</a:t>
            </a:r>
            <a:endParaRPr lang="en-US" sz="1200" b="1" i="1" dirty="0">
              <a:solidFill>
                <a:srgbClr val="322F31"/>
              </a:solidFill>
              <a:latin typeface="Arial" pitchFamily="34" charset="0"/>
              <a:ea typeface="ＭＳ Ｐゴシック" pitchFamily="-112" charset="-128"/>
              <a:cs typeface="Arial" pitchFamily="34" charset="0"/>
            </a:endParaRPr>
          </a:p>
          <a:p>
            <a:pPr algn="r" fontAlgn="base">
              <a:spcBef>
                <a:spcPct val="0"/>
              </a:spcBef>
              <a:spcAft>
                <a:spcPct val="0"/>
              </a:spcAft>
              <a:defRPr/>
            </a:pPr>
            <a:r>
              <a:rPr lang="en-US" sz="1200" b="1" i="1" dirty="0" smtClean="0">
                <a:solidFill>
                  <a:srgbClr val="322F31"/>
                </a:solidFill>
                <a:latin typeface="Arial" pitchFamily="34" charset="0"/>
                <a:ea typeface="ＭＳ Ｐゴシック" pitchFamily="-112" charset="-128"/>
                <a:cs typeface="Arial" pitchFamily="34" charset="0"/>
              </a:rPr>
              <a:t>&gt;8000 citations</a:t>
            </a:r>
            <a:endParaRPr lang="en-US" sz="1200" b="1" i="1" dirty="0">
              <a:solidFill>
                <a:srgbClr val="322F31"/>
              </a:solidFill>
              <a:latin typeface="Arial" pitchFamily="34" charset="0"/>
              <a:ea typeface="ＭＳ Ｐゴシック" pitchFamily="-112" charset="-128"/>
              <a:cs typeface="Arial" pitchFamily="34" charset="0"/>
            </a:endParaRPr>
          </a:p>
        </p:txBody>
      </p:sp>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charset="0"/>
            </a:endParaRPr>
          </a:p>
        </p:txBody>
      </p:sp>
      <p:sp>
        <p:nvSpPr>
          <p:cNvPr id="32" name="Rectangle 31"/>
          <p:cNvSpPr>
            <a:spLocks noChangeArrowheads="1"/>
          </p:cNvSpPr>
          <p:nvPr/>
        </p:nvSpPr>
        <p:spPr bwMode="auto">
          <a:xfrm>
            <a:off x="3048000" y="1320453"/>
            <a:ext cx="2632742" cy="685800"/>
          </a:xfrm>
          <a:prstGeom prst="rect">
            <a:avLst/>
          </a:prstGeom>
          <a:noFill/>
          <a:ln w="3175">
            <a:noFill/>
            <a:round/>
            <a:headEnd/>
            <a:tailEnd/>
          </a:ln>
          <a:effectLst/>
        </p:spPr>
        <p:txBody>
          <a:bodyPr/>
          <a:lstStyle/>
          <a:p>
            <a:pPr algn="ctr" fontAlgn="base">
              <a:spcBef>
                <a:spcPct val="0"/>
              </a:spcBef>
              <a:spcAft>
                <a:spcPct val="0"/>
              </a:spcAft>
              <a:defRPr/>
            </a:pPr>
            <a:r>
              <a:rPr lang="en-US" sz="1200" b="1" i="1" dirty="0" smtClean="0">
                <a:solidFill>
                  <a:srgbClr val="322F31"/>
                </a:solidFill>
                <a:latin typeface="Arial" pitchFamily="34" charset="0"/>
                <a:ea typeface="ＭＳ Ｐゴシック" pitchFamily="-112" charset="-128"/>
                <a:cs typeface="Arial" pitchFamily="34" charset="0"/>
              </a:rPr>
              <a:t>Core-shell electrocatalysts developed for high activity and durability with ultralow Pt mass. </a:t>
            </a:r>
            <a:endParaRPr lang="en-US" sz="1200" b="1" i="1" dirty="0">
              <a:solidFill>
                <a:srgbClr val="322F31"/>
              </a:solidFill>
              <a:latin typeface="Arial" pitchFamily="34" charset="0"/>
              <a:ea typeface="ＭＳ Ｐゴシック" pitchFamily="-112" charset="-128"/>
              <a:cs typeface="Arial" pitchFamily="34" charset="0"/>
            </a:endParaRPr>
          </a:p>
        </p:txBody>
      </p:sp>
      <p:sp>
        <p:nvSpPr>
          <p:cNvPr id="33" name="Rectangle 32"/>
          <p:cNvSpPr>
            <a:spLocks noChangeArrowheads="1"/>
          </p:cNvSpPr>
          <p:nvPr/>
        </p:nvSpPr>
        <p:spPr bwMode="auto">
          <a:xfrm>
            <a:off x="5860607" y="1295400"/>
            <a:ext cx="3283393" cy="685800"/>
          </a:xfrm>
          <a:prstGeom prst="rect">
            <a:avLst/>
          </a:prstGeom>
          <a:noFill/>
          <a:ln w="3175">
            <a:noFill/>
            <a:round/>
            <a:headEnd/>
            <a:tailEnd/>
          </a:ln>
          <a:effectLst/>
        </p:spPr>
        <p:txBody>
          <a:bodyPr/>
          <a:lstStyle/>
          <a:p>
            <a:pPr algn="ctr" fontAlgn="base">
              <a:spcBef>
                <a:spcPct val="0"/>
              </a:spcBef>
              <a:spcAft>
                <a:spcPct val="0"/>
              </a:spcAft>
              <a:defRPr/>
            </a:pPr>
            <a:r>
              <a:rPr lang="en-US" sz="1200" b="1" i="1" dirty="0" smtClean="0">
                <a:solidFill>
                  <a:srgbClr val="322F31"/>
                </a:solidFill>
                <a:latin typeface="Arial" pitchFamily="34" charset="0"/>
                <a:ea typeface="ＭＳ Ｐゴシック" pitchFamily="-112" charset="-128"/>
                <a:cs typeface="Arial" pitchFamily="34" charset="0"/>
              </a:rPr>
              <a:t>Performance and durability in subsystem membrane electrode assemblies, licensing, manufacture methods</a:t>
            </a:r>
            <a:endParaRPr lang="en-US" sz="1200" b="1" i="1" dirty="0">
              <a:solidFill>
                <a:srgbClr val="322F31"/>
              </a:solidFill>
              <a:latin typeface="Arial" pitchFamily="34" charset="0"/>
              <a:ea typeface="ＭＳ Ｐゴシック" pitchFamily="-112" charset="-128"/>
              <a:cs typeface="Arial" pitchFamily="34" charset="0"/>
            </a:endParaRPr>
          </a:p>
        </p:txBody>
      </p:sp>
      <p:sp>
        <p:nvSpPr>
          <p:cNvPr id="51" name="TextBox 50"/>
          <p:cNvSpPr txBox="1"/>
          <p:nvPr/>
        </p:nvSpPr>
        <p:spPr>
          <a:xfrm>
            <a:off x="1887256" y="3521384"/>
            <a:ext cx="1560815" cy="830997"/>
          </a:xfrm>
          <a:prstGeom prst="rect">
            <a:avLst/>
          </a:prstGeom>
          <a:noFill/>
          <a:ln>
            <a:noFill/>
          </a:ln>
        </p:spPr>
        <p:txBody>
          <a:bodyPr wrap="square">
            <a:spAutoFit/>
          </a:bodyPr>
          <a:lstStyle/>
          <a:p>
            <a:pPr fontAlgn="base">
              <a:spcBef>
                <a:spcPct val="0"/>
              </a:spcBef>
              <a:spcAft>
                <a:spcPct val="0"/>
              </a:spcAft>
              <a:defRPr/>
            </a:pPr>
            <a:r>
              <a:rPr lang="en-US" sz="1200" dirty="0" smtClean="0">
                <a:solidFill>
                  <a:prstClr val="black"/>
                </a:solidFill>
                <a:latin typeface="Arial" pitchFamily="34" charset="0"/>
                <a:cs typeface="Arial" pitchFamily="34" charset="0"/>
              </a:rPr>
              <a:t>Discover and develop high </a:t>
            </a:r>
            <a:r>
              <a:rPr lang="en-US" sz="1200" dirty="0">
                <a:solidFill>
                  <a:prstClr val="black"/>
                </a:solidFill>
                <a:latin typeface="Arial" pitchFamily="34" charset="0"/>
                <a:cs typeface="Arial" pitchFamily="34" charset="0"/>
              </a:rPr>
              <a:t>activity monolayer </a:t>
            </a:r>
            <a:r>
              <a:rPr lang="en-US" sz="1200" dirty="0" smtClean="0">
                <a:solidFill>
                  <a:prstClr val="black"/>
                </a:solidFill>
                <a:latin typeface="Arial" pitchFamily="34" charset="0"/>
                <a:cs typeface="Arial" pitchFamily="34" charset="0"/>
              </a:rPr>
              <a:t>platinum catalysts.</a:t>
            </a:r>
            <a:endParaRPr lang="en-US" sz="1200" dirty="0">
              <a:solidFill>
                <a:prstClr val="black"/>
              </a:solidFill>
              <a:latin typeface="Arial" pitchFamily="34" charset="0"/>
              <a:cs typeface="Arial" pitchFamily="34" charset="0"/>
            </a:endParaRPr>
          </a:p>
        </p:txBody>
      </p:sp>
      <p:sp>
        <p:nvSpPr>
          <p:cNvPr id="59" name="TextBox 58"/>
          <p:cNvSpPr txBox="1"/>
          <p:nvPr/>
        </p:nvSpPr>
        <p:spPr>
          <a:xfrm>
            <a:off x="4611415" y="1951724"/>
            <a:ext cx="1420937" cy="1200329"/>
          </a:xfrm>
          <a:prstGeom prst="rect">
            <a:avLst/>
          </a:prstGeom>
          <a:noFill/>
          <a:ln>
            <a:noFill/>
          </a:ln>
        </p:spPr>
        <p:txBody>
          <a:bodyPr wrap="square">
            <a:spAutoFit/>
          </a:bodyPr>
          <a:lstStyle/>
          <a:p>
            <a:pPr fontAlgn="base">
              <a:spcBef>
                <a:spcPct val="0"/>
              </a:spcBef>
              <a:spcAft>
                <a:spcPct val="0"/>
              </a:spcAft>
              <a:defRPr/>
            </a:pPr>
            <a:r>
              <a:rPr lang="en-US" sz="1200" dirty="0" smtClean="0">
                <a:solidFill>
                  <a:prstClr val="black"/>
                </a:solidFill>
                <a:latin typeface="Arial" pitchFamily="34" charset="0"/>
                <a:cs typeface="Arial" pitchFamily="34" charset="0"/>
              </a:rPr>
              <a:t>Developed syntheses for nanoscale core-shell catalysts with monolayer control.</a:t>
            </a:r>
            <a:endParaRPr lang="en-US" sz="1200" dirty="0">
              <a:solidFill>
                <a:prstClr val="black"/>
              </a:solidFill>
              <a:latin typeface="Arial" pitchFamily="34" charset="0"/>
              <a:cs typeface="Arial" pitchFamily="34" charset="0"/>
            </a:endParaRPr>
          </a:p>
        </p:txBody>
      </p:sp>
      <p:sp>
        <p:nvSpPr>
          <p:cNvPr id="62" name="TextBox 61"/>
          <p:cNvSpPr txBox="1"/>
          <p:nvPr/>
        </p:nvSpPr>
        <p:spPr>
          <a:xfrm>
            <a:off x="4906596" y="6182621"/>
            <a:ext cx="854007" cy="430887"/>
          </a:xfrm>
          <a:prstGeom prst="rect">
            <a:avLst/>
          </a:prstGeom>
          <a:noFill/>
          <a:ln>
            <a:noFill/>
          </a:ln>
        </p:spPr>
        <p:txBody>
          <a:bodyPr wrap="square">
            <a:spAutoFit/>
          </a:bodyPr>
          <a:lstStyle/>
          <a:p>
            <a:pPr algn="ctr" fontAlgn="base">
              <a:spcBef>
                <a:spcPct val="0"/>
              </a:spcBef>
              <a:spcAft>
                <a:spcPct val="0"/>
              </a:spcAft>
              <a:defRPr/>
            </a:pPr>
            <a:r>
              <a:rPr lang="en-US" sz="1100" b="1" i="1" dirty="0" smtClean="0">
                <a:solidFill>
                  <a:prstClr val="black"/>
                </a:solidFill>
                <a:latin typeface="Arial" pitchFamily="34" charset="0"/>
                <a:cs typeface="Arial" pitchFamily="34" charset="0"/>
              </a:rPr>
              <a:t>R&amp;D 100</a:t>
            </a:r>
          </a:p>
          <a:p>
            <a:pPr algn="ctr" fontAlgn="base">
              <a:spcBef>
                <a:spcPct val="0"/>
              </a:spcBef>
              <a:spcAft>
                <a:spcPct val="0"/>
              </a:spcAft>
              <a:defRPr/>
            </a:pPr>
            <a:r>
              <a:rPr lang="en-US" sz="1100" b="1" i="1" dirty="0" smtClean="0">
                <a:solidFill>
                  <a:prstClr val="black"/>
                </a:solidFill>
                <a:latin typeface="Arial" pitchFamily="34" charset="0"/>
                <a:cs typeface="Arial" pitchFamily="34" charset="0"/>
              </a:rPr>
              <a:t>Award</a:t>
            </a:r>
            <a:endParaRPr lang="en-US" sz="1100" b="1" i="1" dirty="0">
              <a:solidFill>
                <a:prstClr val="black"/>
              </a:solidFill>
              <a:latin typeface="Arial" pitchFamily="34" charset="0"/>
              <a:cs typeface="Arial" pitchFamily="34" charset="0"/>
            </a:endParaRPr>
          </a:p>
        </p:txBody>
      </p:sp>
      <p:sp>
        <p:nvSpPr>
          <p:cNvPr id="63" name="TextBox 62"/>
          <p:cNvSpPr txBox="1"/>
          <p:nvPr/>
        </p:nvSpPr>
        <p:spPr>
          <a:xfrm>
            <a:off x="6424092" y="3300922"/>
            <a:ext cx="2503877" cy="461665"/>
          </a:xfrm>
          <a:prstGeom prst="rect">
            <a:avLst/>
          </a:prstGeom>
          <a:noFill/>
          <a:ln>
            <a:noFill/>
          </a:ln>
        </p:spPr>
        <p:txBody>
          <a:bodyPr wrap="square">
            <a:spAutoFit/>
          </a:bodyPr>
          <a:lstStyle/>
          <a:p>
            <a:pPr fontAlgn="base">
              <a:spcBef>
                <a:spcPct val="0"/>
              </a:spcBef>
              <a:spcAft>
                <a:spcPct val="0"/>
              </a:spcAft>
              <a:defRPr/>
            </a:pPr>
            <a:r>
              <a:rPr lang="en-US" sz="1200" dirty="0" smtClean="0">
                <a:solidFill>
                  <a:prstClr val="black"/>
                </a:solidFill>
                <a:latin typeface="Arial" pitchFamily="34" charset="0"/>
                <a:cs typeface="Arial" pitchFamily="34" charset="0"/>
              </a:rPr>
              <a:t>Licensed to NECC, manufacturing</a:t>
            </a:r>
          </a:p>
          <a:p>
            <a:pPr fontAlgn="base">
              <a:spcBef>
                <a:spcPct val="0"/>
              </a:spcBef>
              <a:spcAft>
                <a:spcPct val="0"/>
              </a:spcAft>
              <a:defRPr/>
            </a:pPr>
            <a:r>
              <a:rPr lang="en-US" sz="1200" dirty="0" smtClean="0">
                <a:solidFill>
                  <a:prstClr val="black"/>
                </a:solidFill>
                <a:latin typeface="Arial" pitchFamily="34" charset="0"/>
                <a:cs typeface="Arial" pitchFamily="34" charset="0"/>
              </a:rPr>
              <a:t>scale-up. </a:t>
            </a:r>
          </a:p>
        </p:txBody>
      </p:sp>
      <p:sp>
        <p:nvSpPr>
          <p:cNvPr id="38" name="TextBox 37"/>
          <p:cNvSpPr txBox="1"/>
          <p:nvPr/>
        </p:nvSpPr>
        <p:spPr>
          <a:xfrm>
            <a:off x="6173553" y="4234153"/>
            <a:ext cx="1732878" cy="830997"/>
          </a:xfrm>
          <a:prstGeom prst="rect">
            <a:avLst/>
          </a:prstGeom>
          <a:noFill/>
          <a:ln>
            <a:noFill/>
          </a:ln>
        </p:spPr>
        <p:txBody>
          <a:bodyPr wrap="square">
            <a:spAutoFit/>
          </a:bodyPr>
          <a:lstStyle/>
          <a:p>
            <a:pPr algn="r" fontAlgn="base">
              <a:spcBef>
                <a:spcPct val="0"/>
              </a:spcBef>
              <a:spcAft>
                <a:spcPct val="0"/>
              </a:spcAft>
              <a:defRPr/>
            </a:pPr>
            <a:r>
              <a:rPr lang="en-US" sz="1200" dirty="0" smtClean="0">
                <a:solidFill>
                  <a:prstClr val="black"/>
                </a:solidFill>
                <a:latin typeface="Arial" pitchFamily="34" charset="0"/>
                <a:cs typeface="Arial" pitchFamily="34" charset="0"/>
              </a:rPr>
              <a:t>Excellent electrolyzer performance, &gt;10x reduced Pt mass with Proton </a:t>
            </a:r>
            <a:r>
              <a:rPr lang="en-US" sz="1200" dirty="0" err="1" smtClean="0">
                <a:solidFill>
                  <a:prstClr val="black"/>
                </a:solidFill>
                <a:latin typeface="Arial" pitchFamily="34" charset="0"/>
                <a:cs typeface="Arial" pitchFamily="34" charset="0"/>
              </a:rPr>
              <a:t>OnSite</a:t>
            </a:r>
            <a:r>
              <a:rPr lang="en-US" sz="1200" dirty="0" smtClean="0">
                <a:solidFill>
                  <a:prstClr val="black"/>
                </a:solidFill>
                <a:latin typeface="Arial" pitchFamily="34" charset="0"/>
                <a:cs typeface="Arial" pitchFamily="34" charset="0"/>
              </a:rPr>
              <a:t>. </a:t>
            </a:r>
          </a:p>
        </p:txBody>
      </p:sp>
      <p:grpSp>
        <p:nvGrpSpPr>
          <p:cNvPr id="4" name="Group 3"/>
          <p:cNvGrpSpPr/>
          <p:nvPr/>
        </p:nvGrpSpPr>
        <p:grpSpPr>
          <a:xfrm>
            <a:off x="447455" y="1849923"/>
            <a:ext cx="2247072" cy="1031776"/>
            <a:chOff x="475004" y="1797987"/>
            <a:chExt cx="2247072" cy="1031776"/>
          </a:xfrm>
        </p:grpSpPr>
        <p:pic>
          <p:nvPicPr>
            <p:cNvPr id="39" name="Picture 25"/>
            <p:cNvPicPr>
              <a:picLocks noChangeAspect="1" noChangeArrowheads="1"/>
            </p:cNvPicPr>
            <p:nvPr/>
          </p:nvPicPr>
          <p:blipFill>
            <a:blip r:embed="rId3"/>
            <a:srcRect l="50209"/>
            <a:stretch>
              <a:fillRect/>
            </a:stretch>
          </p:blipFill>
          <p:spPr bwMode="auto">
            <a:xfrm>
              <a:off x="1621324" y="1797987"/>
              <a:ext cx="1100752" cy="1031776"/>
            </a:xfrm>
            <a:prstGeom prst="rect">
              <a:avLst/>
            </a:prstGeom>
            <a:noFill/>
            <a:ln w="9525">
              <a:noFill/>
              <a:miter lim="800000"/>
              <a:headEnd/>
              <a:tailEnd/>
            </a:ln>
          </p:spPr>
        </p:pic>
        <p:pic>
          <p:nvPicPr>
            <p:cNvPr id="40" name="Picture 23"/>
            <p:cNvPicPr>
              <a:picLocks noChangeAspect="1" noChangeArrowheads="1"/>
            </p:cNvPicPr>
            <p:nvPr/>
          </p:nvPicPr>
          <p:blipFill>
            <a:blip r:embed="rId3"/>
            <a:srcRect r="49791"/>
            <a:stretch>
              <a:fillRect/>
            </a:stretch>
          </p:blipFill>
          <p:spPr bwMode="auto">
            <a:xfrm>
              <a:off x="475004" y="1801643"/>
              <a:ext cx="1095987" cy="1019544"/>
            </a:xfrm>
            <a:prstGeom prst="rect">
              <a:avLst/>
            </a:prstGeom>
            <a:noFill/>
            <a:ln w="9525">
              <a:noFill/>
              <a:miter lim="800000"/>
              <a:headEnd/>
              <a:tailEnd/>
            </a:ln>
          </p:spPr>
        </p:pic>
      </p:grpSp>
      <p:pic>
        <p:nvPicPr>
          <p:cNvPr id="44" name="Picture 259"/>
          <p:cNvPicPr>
            <a:picLocks noChangeAspect="1" noChangeArrowheads="1"/>
          </p:cNvPicPr>
          <p:nvPr/>
        </p:nvPicPr>
        <p:blipFill>
          <a:blip r:embed="rId4" cstate="print">
            <a:extLst>
              <a:ext uri="{28A0092B-C50C-407E-A947-70E740481C1C}">
                <a14:useLocalDpi xmlns:a14="http://schemas.microsoft.com/office/drawing/2010/main" val="0"/>
              </a:ext>
            </a:extLst>
          </a:blip>
          <a:srcRect t="3999" b="9476"/>
          <a:stretch>
            <a:fillRect/>
          </a:stretch>
        </p:blipFill>
        <p:spPr bwMode="auto">
          <a:xfrm>
            <a:off x="414639" y="3534643"/>
            <a:ext cx="1472618" cy="111500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86607" y="4809366"/>
            <a:ext cx="1730941" cy="1098633"/>
            <a:chOff x="288359" y="4712193"/>
            <a:chExt cx="1730941" cy="1098633"/>
          </a:xfrm>
        </p:grpSpPr>
        <p:pic>
          <p:nvPicPr>
            <p:cNvPr id="47" name="Picture 636"/>
            <p:cNvPicPr>
              <a:picLocks noChangeAspect="1" noChangeArrowheads="1"/>
            </p:cNvPicPr>
            <p:nvPr/>
          </p:nvPicPr>
          <p:blipFill>
            <a:blip r:embed="rId5" cstate="print">
              <a:extLst>
                <a:ext uri="{28A0092B-C50C-407E-A947-70E740481C1C}">
                  <a14:useLocalDpi xmlns:a14="http://schemas.microsoft.com/office/drawing/2010/main" val="0"/>
                </a:ext>
              </a:extLst>
            </a:blip>
            <a:srcRect r="12500"/>
            <a:stretch>
              <a:fillRect/>
            </a:stretch>
          </p:blipFill>
          <p:spPr>
            <a:xfrm>
              <a:off x="925512" y="5004376"/>
              <a:ext cx="1093788" cy="806450"/>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59" y="4712193"/>
              <a:ext cx="773431" cy="847925"/>
            </a:xfrm>
            <a:prstGeom prst="rect">
              <a:avLst/>
            </a:prstGeom>
          </p:spPr>
        </p:pic>
      </p:grpSp>
      <p:sp>
        <p:nvSpPr>
          <p:cNvPr id="52" name="TextBox 51"/>
          <p:cNvSpPr txBox="1"/>
          <p:nvPr/>
        </p:nvSpPr>
        <p:spPr>
          <a:xfrm>
            <a:off x="1542179" y="4745644"/>
            <a:ext cx="1277221" cy="646331"/>
          </a:xfrm>
          <a:prstGeom prst="rect">
            <a:avLst/>
          </a:prstGeom>
          <a:noFill/>
          <a:ln>
            <a:noFill/>
          </a:ln>
        </p:spPr>
        <p:txBody>
          <a:bodyPr wrap="square">
            <a:spAutoFit/>
          </a:bodyPr>
          <a:lstStyle/>
          <a:p>
            <a:pPr algn="r" fontAlgn="base">
              <a:spcBef>
                <a:spcPct val="0"/>
              </a:spcBef>
              <a:spcAft>
                <a:spcPct val="0"/>
              </a:spcAft>
              <a:defRPr/>
            </a:pPr>
            <a:r>
              <a:rPr lang="en-US" sz="1200" dirty="0" smtClean="0">
                <a:solidFill>
                  <a:prstClr val="black"/>
                </a:solidFill>
                <a:latin typeface="Arial" pitchFamily="34" charset="0"/>
                <a:cs typeface="Arial" pitchFamily="34" charset="0"/>
              </a:rPr>
              <a:t>Metal alloys to improve durability</a:t>
            </a:r>
            <a:endParaRPr lang="en-US" sz="1200" dirty="0">
              <a:solidFill>
                <a:prstClr val="black"/>
              </a:solidFill>
              <a:latin typeface="Arial" pitchFamily="34" charset="0"/>
              <a:cs typeface="Arial" pitchFamily="34"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1700" y="5799821"/>
            <a:ext cx="708952" cy="901938"/>
          </a:xfrm>
          <a:prstGeom prst="rect">
            <a:avLst/>
          </a:prstGeom>
        </p:spPr>
      </p:pic>
      <p:pic>
        <p:nvPicPr>
          <p:cNvPr id="55" name="Picture 7" descr="Logo_Smal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8080" y="6258784"/>
            <a:ext cx="1645920" cy="602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56" descr="Fig.2-01.tif"/>
          <p:cNvPicPr>
            <a:picLocks noChangeAspect="1"/>
          </p:cNvPicPr>
          <p:nvPr/>
        </p:nvPicPr>
        <p:blipFill>
          <a:blip r:embed="rId9" cstate="print"/>
          <a:srcRect b="58830"/>
          <a:stretch>
            <a:fillRect/>
          </a:stretch>
        </p:blipFill>
        <p:spPr>
          <a:xfrm>
            <a:off x="4170056" y="3113861"/>
            <a:ext cx="1776215" cy="868521"/>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5788" y="2029862"/>
            <a:ext cx="1331099" cy="732104"/>
          </a:xfrm>
          <a:prstGeom prst="rect">
            <a:avLst/>
          </a:prstGeom>
        </p:spPr>
      </p:pic>
      <p:sp>
        <p:nvSpPr>
          <p:cNvPr id="71" name="TextBox 54"/>
          <p:cNvSpPr txBox="1">
            <a:spLocks noChangeArrowheads="1"/>
          </p:cNvSpPr>
          <p:nvPr/>
        </p:nvSpPr>
        <p:spPr bwMode="auto">
          <a:xfrm>
            <a:off x="3389100" y="4031957"/>
            <a:ext cx="3034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r>
              <a:rPr lang="en-US" sz="1200" dirty="0" smtClean="0">
                <a:solidFill>
                  <a:srgbClr val="000000"/>
                </a:solidFill>
              </a:rPr>
              <a:t>Enhanced Pt-mass </a:t>
            </a:r>
            <a:r>
              <a:rPr lang="en-US" sz="1200" dirty="0">
                <a:solidFill>
                  <a:srgbClr val="000000"/>
                </a:solidFill>
              </a:rPr>
              <a:t>weighted activity </a:t>
            </a:r>
            <a:r>
              <a:rPr lang="en-US" sz="1200" dirty="0" smtClean="0">
                <a:solidFill>
                  <a:srgbClr val="000000"/>
                </a:solidFill>
              </a:rPr>
              <a:t>10x. Scale-up synthesis led to membrane electrode assemblies with good performance. </a:t>
            </a:r>
            <a:endParaRPr lang="en-US" sz="1200" dirty="0">
              <a:solidFill>
                <a:srgbClr val="000000"/>
              </a:solidFill>
            </a:endParaRPr>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9506" y="4738882"/>
            <a:ext cx="1473685" cy="1106242"/>
          </a:xfrm>
          <a:prstGeom prst="rect">
            <a:avLst/>
          </a:prstGeom>
        </p:spPr>
      </p:pic>
      <p:grpSp>
        <p:nvGrpSpPr>
          <p:cNvPr id="78" name="Group 77"/>
          <p:cNvGrpSpPr/>
          <p:nvPr/>
        </p:nvGrpSpPr>
        <p:grpSpPr>
          <a:xfrm>
            <a:off x="3221312" y="6005240"/>
            <a:ext cx="1725928" cy="735675"/>
            <a:chOff x="419059" y="2943493"/>
            <a:chExt cx="2324141" cy="934875"/>
          </a:xfrm>
        </p:grpSpPr>
        <p:sp>
          <p:nvSpPr>
            <p:cNvPr id="79" name="Rectangle 78"/>
            <p:cNvSpPr/>
            <p:nvPr/>
          </p:nvSpPr>
          <p:spPr bwMode="auto">
            <a:xfrm>
              <a:off x="419059" y="2943493"/>
              <a:ext cx="2324141" cy="934875"/>
            </a:xfrm>
            <a:prstGeom prst="rect">
              <a:avLst/>
            </a:prstGeom>
            <a:solidFill>
              <a:schemeClr val="accent2">
                <a:lumMod val="40000"/>
                <a:lumOff val="60000"/>
              </a:schemeClr>
            </a:solidFill>
            <a:ln w="19050" cap="flat" cmpd="sng" algn="ctr">
              <a:solidFill>
                <a:srgbClr val="042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322F31"/>
                </a:solidFill>
                <a:latin typeface="Arial" charset="0"/>
                <a:ea typeface="ＭＳ Ｐゴシック" pitchFamily="48" charset="-128"/>
              </a:endParaRPr>
            </a:p>
          </p:txBody>
        </p:sp>
        <p:pic>
          <p:nvPicPr>
            <p:cNvPr id="80" name="Picture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36396" y="3002724"/>
              <a:ext cx="1219243" cy="828103"/>
            </a:xfrm>
            <a:prstGeom prst="rect">
              <a:avLst/>
            </a:prstGeom>
            <a:solidFill>
              <a:schemeClr val="accent2">
                <a:lumMod val="40000"/>
                <a:lumOff val="60000"/>
              </a:schemeClr>
            </a:solidFill>
          </p:spPr>
        </p:pic>
        <p:pic>
          <p:nvPicPr>
            <p:cNvPr id="81"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294" y="2986939"/>
              <a:ext cx="842231" cy="859674"/>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6024704" y="1947852"/>
            <a:ext cx="2903265" cy="1203733"/>
            <a:chOff x="6024704" y="1947852"/>
            <a:chExt cx="2903265" cy="1203733"/>
          </a:xfrm>
        </p:grpSpPr>
        <p:pic>
          <p:nvPicPr>
            <p:cNvPr id="8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3147" y="2052209"/>
              <a:ext cx="1714822" cy="109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 name="Picture 206" descr="Toyot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35728" y="2758013"/>
              <a:ext cx="523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6024704" y="1947852"/>
              <a:ext cx="1180795" cy="830997"/>
            </a:xfrm>
            <a:prstGeom prst="rect">
              <a:avLst/>
            </a:prstGeom>
            <a:noFill/>
            <a:ln>
              <a:noFill/>
            </a:ln>
          </p:spPr>
          <p:txBody>
            <a:bodyPr wrap="square">
              <a:spAutoFit/>
            </a:bodyPr>
            <a:lstStyle/>
            <a:p>
              <a:pPr algn="r" fontAlgn="base">
                <a:spcBef>
                  <a:spcPct val="0"/>
                </a:spcBef>
                <a:spcAft>
                  <a:spcPct val="0"/>
                </a:spcAft>
                <a:defRPr/>
              </a:pPr>
              <a:r>
                <a:rPr lang="en-US" sz="1200" dirty="0" smtClean="0">
                  <a:solidFill>
                    <a:prstClr val="black"/>
                  </a:solidFill>
                  <a:latin typeface="Arial" pitchFamily="34" charset="0"/>
                  <a:cs typeface="Arial" pitchFamily="34" charset="0"/>
                </a:rPr>
                <a:t>Excellent fuel cell durability 200K cycles with Toyota</a:t>
              </a:r>
              <a:endParaRPr lang="en-US" sz="1200" dirty="0">
                <a:solidFill>
                  <a:prstClr val="black"/>
                </a:solidFill>
                <a:latin typeface="Arial" pitchFamily="34" charset="0"/>
                <a:cs typeface="Arial" pitchFamily="34" charset="0"/>
              </a:endParaRPr>
            </a:p>
          </p:txBody>
        </p:sp>
      </p:grpSp>
      <p:pic>
        <p:nvPicPr>
          <p:cNvPr id="8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47614" y="3612702"/>
            <a:ext cx="1624326" cy="36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6483061" y="4334253"/>
            <a:ext cx="2332497" cy="1222552"/>
            <a:chOff x="6483061" y="4529047"/>
            <a:chExt cx="2332497" cy="1222552"/>
          </a:xfrm>
        </p:grpSpPr>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27938" y="4529047"/>
              <a:ext cx="887620" cy="774088"/>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83061" y="5221201"/>
              <a:ext cx="1444877" cy="530398"/>
            </a:xfrm>
            <a:prstGeom prst="rect">
              <a:avLst/>
            </a:prstGeom>
          </p:spPr>
        </p:pic>
        <p:pic>
          <p:nvPicPr>
            <p:cNvPr id="87" name="Picture 5" descr="Proton OnSit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6878" y="5228475"/>
              <a:ext cx="968323" cy="233331"/>
            </a:xfrm>
            <a:prstGeom prst="rect">
              <a:avLst/>
            </a:prstGeom>
            <a:solidFill>
              <a:schemeClr val="bg1"/>
            </a:solidFill>
            <a:extLst/>
          </p:spPr>
        </p:pic>
      </p:grpSp>
      <p:sp>
        <p:nvSpPr>
          <p:cNvPr id="88" name="TextBox 87"/>
          <p:cNvSpPr txBox="1"/>
          <p:nvPr/>
        </p:nvSpPr>
        <p:spPr>
          <a:xfrm>
            <a:off x="5680742" y="5633172"/>
            <a:ext cx="3475897" cy="646331"/>
          </a:xfrm>
          <a:prstGeom prst="rect">
            <a:avLst/>
          </a:prstGeom>
          <a:noFill/>
          <a:ln>
            <a:noFill/>
          </a:ln>
        </p:spPr>
        <p:txBody>
          <a:bodyPr wrap="square">
            <a:spAutoFit/>
          </a:bodyPr>
          <a:lstStyle/>
          <a:p>
            <a:pPr algn="r" fontAlgn="base">
              <a:spcBef>
                <a:spcPct val="0"/>
              </a:spcBef>
              <a:spcAft>
                <a:spcPct val="0"/>
              </a:spcAft>
              <a:defRPr/>
            </a:pPr>
            <a:r>
              <a:rPr lang="en-US" sz="1200" b="1" dirty="0" smtClean="0">
                <a:solidFill>
                  <a:prstClr val="black"/>
                </a:solidFill>
                <a:latin typeface="Arial" pitchFamily="34" charset="0"/>
                <a:cs typeface="Arial" pitchFamily="34" charset="0"/>
              </a:rPr>
              <a:t>High performance, low Pt electrocatalysts ready for applications in fuel cell vehicles and hydrogen generation. </a:t>
            </a:r>
          </a:p>
        </p:txBody>
      </p:sp>
    </p:spTree>
    <p:extLst>
      <p:ext uri="{BB962C8B-B14F-4D97-AF65-F5344CB8AC3E}">
        <p14:creationId xmlns:p14="http://schemas.microsoft.com/office/powerpoint/2010/main" val="37134870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20"/>
          </a:xfrm>
        </p:spPr>
        <p:txBody>
          <a:bodyPr/>
          <a:lstStyle/>
          <a:p>
            <a:r>
              <a:rPr lang="en-US" dirty="0" smtClean="0">
                <a:ea typeface="+mn-ea"/>
              </a:rPr>
              <a:t>Efficient Lignocellulosic Biomass Conversion in </a:t>
            </a:r>
            <a:r>
              <a:rPr lang="el-GR" dirty="0" smtClean="0">
                <a:ea typeface="+mn-ea"/>
              </a:rPr>
              <a:t>γ</a:t>
            </a:r>
            <a:r>
              <a:rPr lang="en-US" dirty="0" smtClean="0">
                <a:ea typeface="+mn-ea"/>
              </a:rPr>
              <a:t>-Valerolactone</a:t>
            </a:r>
            <a:endParaRPr lang="en-US" dirty="0">
              <a:ea typeface="+mn-ea"/>
            </a:endParaRPr>
          </a:p>
        </p:txBody>
      </p:sp>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pPr>
              <a:defRPr/>
            </a:pPr>
            <a:fld id="{87C72C5B-E4A9-4984-BAC8-1C658867996E}" type="slidenum">
              <a:rPr lang="en-US" smtClean="0"/>
              <a:pPr>
                <a:defRPr/>
              </a:pPr>
              <a:t>17</a:t>
            </a:fld>
            <a:endParaRPr lang="en-US" dirty="0"/>
          </a:p>
        </p:txBody>
      </p:sp>
      <p:sp>
        <p:nvSpPr>
          <p:cNvPr id="5" name="Rectangle 3"/>
          <p:cNvSpPr>
            <a:spLocks noChangeArrowheads="1"/>
          </p:cNvSpPr>
          <p:nvPr/>
        </p:nvSpPr>
        <p:spPr bwMode="auto">
          <a:xfrm>
            <a:off x="5648640" y="1322017"/>
            <a:ext cx="3495360" cy="5525226"/>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defTabSz="914400" fontAlgn="base">
              <a:spcBef>
                <a:spcPct val="0"/>
              </a:spcBef>
              <a:spcAft>
                <a:spcPct val="0"/>
              </a:spcAft>
            </a:pPr>
            <a:endParaRPr lang="en-US" dirty="0">
              <a:solidFill>
                <a:srgbClr val="000000"/>
              </a:solidFill>
              <a:latin typeface="Arial" charset="0"/>
              <a:cs typeface="Arial" charset="0"/>
            </a:endParaRPr>
          </a:p>
        </p:txBody>
      </p:sp>
      <p:sp>
        <p:nvSpPr>
          <p:cNvPr id="7" name="Text Box 25"/>
          <p:cNvSpPr txBox="1">
            <a:spLocks noChangeArrowheads="1"/>
          </p:cNvSpPr>
          <p:nvPr/>
        </p:nvSpPr>
        <p:spPr bwMode="auto">
          <a:xfrm>
            <a:off x="6358283" y="826264"/>
            <a:ext cx="2051844" cy="470898"/>
          </a:xfrm>
          <a:prstGeom prst="rect">
            <a:avLst/>
          </a:prstGeom>
          <a:noFill/>
          <a:ln w="9525">
            <a:noFill/>
            <a:miter lim="800000"/>
            <a:headEnd/>
            <a:tailEnd/>
          </a:ln>
        </p:spPr>
        <p:txBody>
          <a:bodyPr wrap="none" lIns="0" tIns="0" rIns="0" bIns="0">
            <a:spAutoFit/>
          </a:bodyPr>
          <a:lstStyle/>
          <a:p>
            <a:pPr algn="ctr" defTabSz="914400" fontAlgn="base">
              <a:lnSpc>
                <a:spcPct val="85000"/>
              </a:lnSpc>
              <a:spcBef>
                <a:spcPct val="0"/>
              </a:spcBef>
              <a:spcAft>
                <a:spcPct val="0"/>
              </a:spcAft>
            </a:pPr>
            <a:r>
              <a:rPr lang="en-US" b="1" dirty="0">
                <a:solidFill>
                  <a:srgbClr val="106636"/>
                </a:solidFill>
                <a:latin typeface="Arial" charset="0"/>
                <a:cs typeface="Arial" charset="0"/>
              </a:rPr>
              <a:t>Manufacturing/</a:t>
            </a:r>
          </a:p>
          <a:p>
            <a:pPr algn="ctr" defTabSz="914400" fontAlgn="base">
              <a:lnSpc>
                <a:spcPct val="85000"/>
              </a:lnSpc>
              <a:spcBef>
                <a:spcPct val="0"/>
              </a:spcBef>
              <a:spcAft>
                <a:spcPct val="0"/>
              </a:spcAft>
            </a:pPr>
            <a:r>
              <a:rPr lang="en-US" b="1" dirty="0">
                <a:solidFill>
                  <a:srgbClr val="106636"/>
                </a:solidFill>
                <a:latin typeface="Arial" charset="0"/>
                <a:cs typeface="Arial" charset="0"/>
              </a:rPr>
              <a:t>Commercialization</a:t>
            </a:r>
          </a:p>
        </p:txBody>
      </p:sp>
      <p:sp>
        <p:nvSpPr>
          <p:cNvPr id="61" name="AutoShape 8"/>
          <p:cNvSpPr>
            <a:spLocks noChangeArrowheads="1"/>
          </p:cNvSpPr>
          <p:nvPr/>
        </p:nvSpPr>
        <p:spPr bwMode="auto">
          <a:xfrm>
            <a:off x="2645842" y="1322024"/>
            <a:ext cx="3566160" cy="5535976"/>
          </a:xfrm>
          <a:prstGeom prst="homePlate">
            <a:avLst>
              <a:gd name="adj" fmla="val 9561"/>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8" name="AutoShape 8"/>
          <p:cNvSpPr>
            <a:spLocks noChangeArrowheads="1"/>
          </p:cNvSpPr>
          <p:nvPr/>
        </p:nvSpPr>
        <p:spPr bwMode="auto">
          <a:xfrm>
            <a:off x="0" y="1322024"/>
            <a:ext cx="2990609" cy="5535976"/>
          </a:xfrm>
          <a:prstGeom prst="homePlate">
            <a:avLst>
              <a:gd name="adj" fmla="val 11061"/>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defTabSz="914400" fontAlgn="base">
              <a:spcBef>
                <a:spcPct val="0"/>
              </a:spcBef>
              <a:spcAft>
                <a:spcPct val="0"/>
              </a:spcAft>
            </a:pPr>
            <a:endParaRPr lang="en-US">
              <a:solidFill>
                <a:srgbClr val="000000"/>
              </a:solidFill>
              <a:latin typeface="Arial" charset="0"/>
              <a:cs typeface="Arial" charset="0"/>
            </a:endParaRPr>
          </a:p>
        </p:txBody>
      </p:sp>
      <p:sp>
        <p:nvSpPr>
          <p:cNvPr id="9" name="Text Box 9"/>
          <p:cNvSpPr txBox="1">
            <a:spLocks noChangeArrowheads="1"/>
          </p:cNvSpPr>
          <p:nvPr/>
        </p:nvSpPr>
        <p:spPr bwMode="auto">
          <a:xfrm>
            <a:off x="706437" y="894232"/>
            <a:ext cx="1736725" cy="334963"/>
          </a:xfrm>
          <a:prstGeom prst="rect">
            <a:avLst/>
          </a:prstGeom>
          <a:noFill/>
          <a:ln w="9525">
            <a:noFill/>
            <a:miter lim="800000"/>
            <a:headEnd/>
            <a:tailEnd/>
          </a:ln>
        </p:spPr>
        <p:txBody>
          <a:bodyPr wrap="none">
            <a:spAutoFit/>
          </a:bodyPr>
          <a:lstStyle/>
          <a:p>
            <a:pPr algn="ctr" defTabSz="914400" fontAlgn="base">
              <a:lnSpc>
                <a:spcPct val="85000"/>
              </a:lnSpc>
              <a:spcBef>
                <a:spcPct val="0"/>
              </a:spcBef>
              <a:spcAft>
                <a:spcPct val="0"/>
              </a:spcAft>
            </a:pPr>
            <a:r>
              <a:rPr lang="en-US" b="1" dirty="0">
                <a:solidFill>
                  <a:srgbClr val="106636"/>
                </a:solidFill>
                <a:latin typeface="Arial" charset="0"/>
                <a:cs typeface="Arial" charset="0"/>
              </a:rPr>
              <a:t>Basic Science</a:t>
            </a:r>
          </a:p>
        </p:txBody>
      </p:sp>
      <p:sp>
        <p:nvSpPr>
          <p:cNvPr id="10" name="Text Box 10"/>
          <p:cNvSpPr txBox="1">
            <a:spLocks noChangeArrowheads="1"/>
          </p:cNvSpPr>
          <p:nvPr/>
        </p:nvSpPr>
        <p:spPr bwMode="auto">
          <a:xfrm>
            <a:off x="3631268" y="897822"/>
            <a:ext cx="1595309" cy="327782"/>
          </a:xfrm>
          <a:prstGeom prst="rect">
            <a:avLst/>
          </a:prstGeom>
          <a:noFill/>
          <a:ln w="9525">
            <a:noFill/>
            <a:miter lim="800000"/>
            <a:headEnd/>
            <a:tailEnd/>
          </a:ln>
        </p:spPr>
        <p:txBody>
          <a:bodyPr wrap="none">
            <a:spAutoFit/>
          </a:bodyPr>
          <a:lstStyle/>
          <a:p>
            <a:pPr algn="ctr" defTabSz="914400" fontAlgn="base">
              <a:lnSpc>
                <a:spcPct val="85000"/>
              </a:lnSpc>
              <a:spcBef>
                <a:spcPct val="0"/>
              </a:spcBef>
              <a:spcAft>
                <a:spcPct val="0"/>
              </a:spcAft>
            </a:pPr>
            <a:r>
              <a:rPr lang="en-US" b="1" dirty="0">
                <a:solidFill>
                  <a:srgbClr val="106636"/>
                </a:solidFill>
                <a:latin typeface="Arial" charset="0"/>
                <a:cs typeface="Arial" charset="0"/>
              </a:rPr>
              <a:t>Applied R&amp;D</a:t>
            </a:r>
          </a:p>
        </p:txBody>
      </p:sp>
      <p:sp>
        <p:nvSpPr>
          <p:cNvPr id="12" name="Rectangle 11"/>
          <p:cNvSpPr/>
          <p:nvPr/>
        </p:nvSpPr>
        <p:spPr>
          <a:xfrm>
            <a:off x="2899753" y="1338359"/>
            <a:ext cx="2966378" cy="954107"/>
          </a:xfrm>
          <a:prstGeom prst="rect">
            <a:avLst/>
          </a:prstGeom>
        </p:spPr>
        <p:txBody>
          <a:bodyPr wrap="square">
            <a:spAutoFit/>
          </a:bodyPr>
          <a:lstStyle/>
          <a:p>
            <a:pPr defTabSz="914400" fontAlgn="base">
              <a:spcBef>
                <a:spcPct val="0"/>
              </a:spcBef>
              <a:spcAft>
                <a:spcPct val="0"/>
              </a:spcAft>
              <a:defRPr/>
            </a:pPr>
            <a:r>
              <a:rPr lang="en-US" sz="1400" dirty="0" smtClean="0">
                <a:solidFill>
                  <a:srgbClr val="000000"/>
                </a:solidFill>
                <a:latin typeface="Arial" pitchFamily="34" charset="0"/>
                <a:cs typeface="Arial" pitchFamily="34" charset="0"/>
              </a:rPr>
              <a:t>Lignocellulosic biomass is fractionated into concentrated solutions of C</a:t>
            </a:r>
            <a:r>
              <a:rPr lang="en-US" sz="1400" baseline="-25000" dirty="0" smtClean="0">
                <a:solidFill>
                  <a:srgbClr val="000000"/>
                </a:solidFill>
                <a:latin typeface="Arial" pitchFamily="34" charset="0"/>
                <a:cs typeface="Arial" pitchFamily="34" charset="0"/>
              </a:rPr>
              <a:t>6</a:t>
            </a:r>
            <a:r>
              <a:rPr lang="en-US" sz="1400" dirty="0" smtClean="0">
                <a:solidFill>
                  <a:srgbClr val="000000"/>
                </a:solidFill>
                <a:latin typeface="Arial" pitchFamily="34" charset="0"/>
                <a:cs typeface="Arial" pitchFamily="34" charset="0"/>
              </a:rPr>
              <a:t> sugars, C</a:t>
            </a:r>
            <a:r>
              <a:rPr lang="en-US" sz="1400" baseline="-25000" dirty="0" smtClean="0">
                <a:solidFill>
                  <a:srgbClr val="000000"/>
                </a:solidFill>
                <a:latin typeface="Arial" pitchFamily="34" charset="0"/>
                <a:cs typeface="Arial" pitchFamily="34" charset="0"/>
              </a:rPr>
              <a:t>5</a:t>
            </a:r>
            <a:r>
              <a:rPr lang="en-US" sz="1400" dirty="0" smtClean="0">
                <a:solidFill>
                  <a:srgbClr val="000000"/>
                </a:solidFill>
                <a:latin typeface="Arial" pitchFamily="34" charset="0"/>
                <a:cs typeface="Arial" pitchFamily="34" charset="0"/>
              </a:rPr>
              <a:t> sugars, and solid lignin in GVL solvent.</a:t>
            </a:r>
            <a:endParaRPr lang="en-US" sz="1400" baseline="30000" dirty="0">
              <a:solidFill>
                <a:srgbClr val="000000"/>
              </a:solidFill>
              <a:latin typeface="Arial" pitchFamily="34" charset="0"/>
              <a:cs typeface="Arial" pitchFamily="34" charset="0"/>
            </a:endParaRPr>
          </a:p>
        </p:txBody>
      </p:sp>
      <p:sp>
        <p:nvSpPr>
          <p:cNvPr id="60" name="Rectangle 59"/>
          <p:cNvSpPr/>
          <p:nvPr/>
        </p:nvSpPr>
        <p:spPr>
          <a:xfrm>
            <a:off x="2990609" y="4669845"/>
            <a:ext cx="2896806" cy="1815882"/>
          </a:xfrm>
          <a:prstGeom prst="rect">
            <a:avLst/>
          </a:prstGeom>
        </p:spPr>
        <p:txBody>
          <a:bodyPr wrap="square">
            <a:spAutoFit/>
          </a:bodyPr>
          <a:lstStyle/>
          <a:p>
            <a:pPr defTabSz="914400" fontAlgn="base">
              <a:spcBef>
                <a:spcPct val="0"/>
              </a:spcBef>
              <a:spcAft>
                <a:spcPct val="0"/>
              </a:spcAft>
              <a:defRPr/>
            </a:pPr>
            <a:r>
              <a:rPr lang="en-US" sz="1400" dirty="0" smtClean="0">
                <a:solidFill>
                  <a:srgbClr val="000000"/>
                </a:solidFill>
                <a:latin typeface="Arial" pitchFamily="34" charset="0"/>
                <a:cs typeface="Arial" pitchFamily="34" charset="0"/>
              </a:rPr>
              <a:t>The process separates </a:t>
            </a:r>
            <a:r>
              <a:rPr lang="en-US" sz="1400" dirty="0" err="1" smtClean="0">
                <a:solidFill>
                  <a:srgbClr val="000000"/>
                </a:solidFill>
                <a:latin typeface="Arial" pitchFamily="34" charset="0"/>
                <a:cs typeface="Arial" pitchFamily="34" charset="0"/>
              </a:rPr>
              <a:t>ligno</a:t>
            </a:r>
            <a:r>
              <a:rPr lang="en-US" sz="1400" dirty="0" smtClean="0">
                <a:solidFill>
                  <a:srgbClr val="000000"/>
                </a:solidFill>
                <a:latin typeface="Arial" pitchFamily="34" charset="0"/>
                <a:cs typeface="Arial" pitchFamily="34" charset="0"/>
              </a:rPr>
              <a:t>-cellulosic biomass into its three main components, cellulose, hemicellulose, and lignin. All three fractions can then be upgraded separately into high value products without diminishing the value of any of the fractions.</a:t>
            </a:r>
            <a:endParaRPr lang="en-US" sz="1400" dirty="0">
              <a:solidFill>
                <a:srgbClr val="000000"/>
              </a:solidFill>
              <a:latin typeface="Arial" pitchFamily="34" charset="0"/>
              <a:cs typeface="Arial" pitchFamily="34" charset="0"/>
            </a:endParaRPr>
          </a:p>
        </p:txBody>
      </p:sp>
      <p:pic>
        <p:nvPicPr>
          <p:cNvPr id="624" name="Picture 6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7175" y="6271812"/>
            <a:ext cx="2050098" cy="61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6" name="Group 98338"/>
          <p:cNvGrpSpPr>
            <a:grpSpLocks noChangeAspect="1"/>
          </p:cNvGrpSpPr>
          <p:nvPr/>
        </p:nvGrpSpPr>
        <p:grpSpPr bwMode="auto">
          <a:xfrm>
            <a:off x="6134102" y="1321842"/>
            <a:ext cx="2858905" cy="834156"/>
            <a:chOff x="1143000" y="2587575"/>
            <a:chExt cx="11497129" cy="3354273"/>
          </a:xfrm>
        </p:grpSpPr>
        <p:grpSp>
          <p:nvGrpSpPr>
            <p:cNvPr id="627" name="Group 28"/>
            <p:cNvGrpSpPr>
              <a:grpSpLocks noChangeAspect="1"/>
            </p:cNvGrpSpPr>
            <p:nvPr/>
          </p:nvGrpSpPr>
          <p:grpSpPr bwMode="auto">
            <a:xfrm>
              <a:off x="1143000" y="3269206"/>
              <a:ext cx="11497129" cy="1810409"/>
              <a:chOff x="-1309416" y="198561"/>
              <a:chExt cx="7049427" cy="1110047"/>
            </a:xfrm>
          </p:grpSpPr>
          <p:grpSp>
            <p:nvGrpSpPr>
              <p:cNvPr id="630" name="Group 30"/>
              <p:cNvGrpSpPr>
                <a:grpSpLocks/>
              </p:cNvGrpSpPr>
              <p:nvPr/>
            </p:nvGrpSpPr>
            <p:grpSpPr bwMode="auto">
              <a:xfrm>
                <a:off x="4494326" y="343260"/>
                <a:ext cx="1245685" cy="965348"/>
                <a:chOff x="1590720" y="2492375"/>
                <a:chExt cx="3498851" cy="2711450"/>
              </a:xfrm>
            </p:grpSpPr>
            <p:sp>
              <p:nvSpPr>
                <p:cNvPr id="634" name="Freeform 1"/>
                <p:cNvSpPr>
                  <a:spLocks noChangeArrowheads="1"/>
                </p:cNvSpPr>
                <p:nvPr/>
              </p:nvSpPr>
              <p:spPr bwMode="auto">
                <a:xfrm>
                  <a:off x="1590720" y="2492375"/>
                  <a:ext cx="1654177" cy="1585912"/>
                </a:xfrm>
                <a:custGeom>
                  <a:avLst/>
                  <a:gdLst>
                    <a:gd name="T0" fmla="*/ 821509 w 4595"/>
                    <a:gd name="T1" fmla="*/ 1585552 h 4407"/>
                    <a:gd name="T2" fmla="*/ 0 w 4595"/>
                    <a:gd name="T3" fmla="*/ 967309 h 4407"/>
                    <a:gd name="T4" fmla="*/ 326515 w 4595"/>
                    <a:gd name="T5" fmla="*/ 0 h 4407"/>
                    <a:gd name="T6" fmla="*/ 1361501 w 4595"/>
                    <a:gd name="T7" fmla="*/ 11516 h 4407"/>
                    <a:gd name="T8" fmla="*/ 1653817 w 4595"/>
                    <a:gd name="T9" fmla="*/ 1001136 h 4407"/>
                    <a:gd name="T10" fmla="*/ 821509 w 4595"/>
                    <a:gd name="T11" fmla="*/ 1585552 h 4407"/>
                    <a:gd name="T12" fmla="*/ 56519 w 4595"/>
                    <a:gd name="T13" fmla="*/ 956153 h 4407"/>
                    <a:gd name="T14" fmla="*/ 821509 w 4595"/>
                    <a:gd name="T15" fmla="*/ 1529054 h 4407"/>
                    <a:gd name="T16" fmla="*/ 1608818 w 4595"/>
                    <a:gd name="T17" fmla="*/ 978465 h 4407"/>
                    <a:gd name="T18" fmla="*/ 1327662 w 4595"/>
                    <a:gd name="T19" fmla="*/ 56498 h 4407"/>
                    <a:gd name="T20" fmla="*/ 360355 w 4595"/>
                    <a:gd name="T21" fmla="*/ 44983 h 4407"/>
                    <a:gd name="T22" fmla="*/ 56519 w 4595"/>
                    <a:gd name="T23" fmla="*/ 956153 h 44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95" h="4407">
                      <a:moveTo>
                        <a:pt x="2282" y="4406"/>
                      </a:moveTo>
                      <a:lnTo>
                        <a:pt x="0" y="2688"/>
                      </a:lnTo>
                      <a:lnTo>
                        <a:pt x="907" y="0"/>
                      </a:lnTo>
                      <a:lnTo>
                        <a:pt x="3782" y="32"/>
                      </a:lnTo>
                      <a:lnTo>
                        <a:pt x="4594" y="2782"/>
                      </a:lnTo>
                      <a:lnTo>
                        <a:pt x="2282" y="4406"/>
                      </a:lnTo>
                      <a:close/>
                      <a:moveTo>
                        <a:pt x="157" y="2657"/>
                      </a:moveTo>
                      <a:lnTo>
                        <a:pt x="2282" y="4249"/>
                      </a:lnTo>
                      <a:lnTo>
                        <a:pt x="4469" y="2719"/>
                      </a:lnTo>
                      <a:lnTo>
                        <a:pt x="3688" y="157"/>
                      </a:lnTo>
                      <a:lnTo>
                        <a:pt x="1001" y="125"/>
                      </a:lnTo>
                      <a:lnTo>
                        <a:pt x="157" y="2657"/>
                      </a:lnTo>
                      <a:close/>
                    </a:path>
                  </a:pathLst>
                </a:custGeom>
                <a:solidFill>
                  <a:srgbClr val="004812"/>
                </a:solidFill>
                <a:ln w="9525">
                  <a:solidFill>
                    <a:srgbClr val="7F7F7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sp>
              <p:nvSpPr>
                <p:cNvPr id="635" name="Freeform 2"/>
                <p:cNvSpPr>
                  <a:spLocks noChangeArrowheads="1"/>
                </p:cNvSpPr>
                <p:nvPr/>
              </p:nvSpPr>
              <p:spPr bwMode="auto">
                <a:xfrm>
                  <a:off x="3435395" y="2492375"/>
                  <a:ext cx="1654176" cy="1585912"/>
                </a:xfrm>
                <a:custGeom>
                  <a:avLst/>
                  <a:gdLst>
                    <a:gd name="T0" fmla="*/ 843651 w 4594"/>
                    <a:gd name="T1" fmla="*/ 1585552 h 4407"/>
                    <a:gd name="T2" fmla="*/ 0 w 4594"/>
                    <a:gd name="T3" fmla="*/ 1001136 h 4407"/>
                    <a:gd name="T4" fmla="*/ 303542 w 4594"/>
                    <a:gd name="T5" fmla="*/ 11516 h 4407"/>
                    <a:gd name="T6" fmla="*/ 1327590 w 4594"/>
                    <a:gd name="T7" fmla="*/ 0 h 4407"/>
                    <a:gd name="T8" fmla="*/ 1653816 w 4594"/>
                    <a:gd name="T9" fmla="*/ 967309 h 4407"/>
                    <a:gd name="T10" fmla="*/ 843651 w 4594"/>
                    <a:gd name="T11" fmla="*/ 1585552 h 4407"/>
                    <a:gd name="T12" fmla="*/ 56171 w 4594"/>
                    <a:gd name="T13" fmla="*/ 978465 h 4407"/>
                    <a:gd name="T14" fmla="*/ 832489 w 4594"/>
                    <a:gd name="T15" fmla="*/ 1529054 h 4407"/>
                    <a:gd name="T16" fmla="*/ 1608807 w 4594"/>
                    <a:gd name="T17" fmla="*/ 956153 h 4407"/>
                    <a:gd name="T18" fmla="*/ 1293743 w 4594"/>
                    <a:gd name="T19" fmla="*/ 44983 h 4407"/>
                    <a:gd name="T20" fmla="*/ 337389 w 4594"/>
                    <a:gd name="T21" fmla="*/ 56498 h 4407"/>
                    <a:gd name="T22" fmla="*/ 56171 w 4594"/>
                    <a:gd name="T23" fmla="*/ 978465 h 44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94" h="4407">
                      <a:moveTo>
                        <a:pt x="2343" y="4406"/>
                      </a:moveTo>
                      <a:lnTo>
                        <a:pt x="0" y="2782"/>
                      </a:lnTo>
                      <a:lnTo>
                        <a:pt x="843" y="32"/>
                      </a:lnTo>
                      <a:lnTo>
                        <a:pt x="3687" y="0"/>
                      </a:lnTo>
                      <a:lnTo>
                        <a:pt x="4593" y="2688"/>
                      </a:lnTo>
                      <a:lnTo>
                        <a:pt x="2343" y="4406"/>
                      </a:lnTo>
                      <a:close/>
                      <a:moveTo>
                        <a:pt x="156" y="2719"/>
                      </a:moveTo>
                      <a:lnTo>
                        <a:pt x="2312" y="4249"/>
                      </a:lnTo>
                      <a:lnTo>
                        <a:pt x="4468" y="2657"/>
                      </a:lnTo>
                      <a:lnTo>
                        <a:pt x="3593" y="125"/>
                      </a:lnTo>
                      <a:lnTo>
                        <a:pt x="937" y="157"/>
                      </a:lnTo>
                      <a:lnTo>
                        <a:pt x="156" y="2719"/>
                      </a:lnTo>
                      <a:close/>
                    </a:path>
                  </a:pathLst>
                </a:custGeom>
                <a:solidFill>
                  <a:srgbClr val="9DB79E"/>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sp>
              <p:nvSpPr>
                <p:cNvPr id="636" name="Freeform 3"/>
                <p:cNvSpPr>
                  <a:spLocks noChangeArrowheads="1"/>
                </p:cNvSpPr>
                <p:nvPr/>
              </p:nvSpPr>
              <p:spPr bwMode="auto">
                <a:xfrm>
                  <a:off x="2513058" y="3617913"/>
                  <a:ext cx="1654176" cy="1585912"/>
                </a:xfrm>
                <a:custGeom>
                  <a:avLst/>
                  <a:gdLst>
                    <a:gd name="T0" fmla="*/ 1338752 w 4594"/>
                    <a:gd name="T1" fmla="*/ 1585552 h 4407"/>
                    <a:gd name="T2" fmla="*/ 315064 w 4594"/>
                    <a:gd name="T3" fmla="*/ 1585552 h 4407"/>
                    <a:gd name="T4" fmla="*/ 0 w 4594"/>
                    <a:gd name="T5" fmla="*/ 607087 h 4407"/>
                    <a:gd name="T6" fmla="*/ 832489 w 4594"/>
                    <a:gd name="T7" fmla="*/ 0 h 4407"/>
                    <a:gd name="T8" fmla="*/ 1653816 w 4594"/>
                    <a:gd name="T9" fmla="*/ 607087 h 4407"/>
                    <a:gd name="T10" fmla="*/ 1338752 w 4594"/>
                    <a:gd name="T11" fmla="*/ 1585552 h 4407"/>
                    <a:gd name="T12" fmla="*/ 348911 w 4594"/>
                    <a:gd name="T13" fmla="*/ 1540569 h 4407"/>
                    <a:gd name="T14" fmla="*/ 1304905 w 4594"/>
                    <a:gd name="T15" fmla="*/ 1540569 h 4407"/>
                    <a:gd name="T16" fmla="*/ 1608807 w 4594"/>
                    <a:gd name="T17" fmla="*/ 629399 h 4407"/>
                    <a:gd name="T18" fmla="*/ 832489 w 4594"/>
                    <a:gd name="T19" fmla="*/ 56498 h 4407"/>
                    <a:gd name="T20" fmla="*/ 56171 w 4594"/>
                    <a:gd name="T21" fmla="*/ 618243 h 4407"/>
                    <a:gd name="T22" fmla="*/ 348911 w 4594"/>
                    <a:gd name="T23" fmla="*/ 1540569 h 44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94" h="4407">
                      <a:moveTo>
                        <a:pt x="3718" y="4406"/>
                      </a:moveTo>
                      <a:lnTo>
                        <a:pt x="875" y="4406"/>
                      </a:lnTo>
                      <a:lnTo>
                        <a:pt x="0" y="1687"/>
                      </a:lnTo>
                      <a:lnTo>
                        <a:pt x="2312" y="0"/>
                      </a:lnTo>
                      <a:lnTo>
                        <a:pt x="4593" y="1687"/>
                      </a:lnTo>
                      <a:lnTo>
                        <a:pt x="3718" y="4406"/>
                      </a:lnTo>
                      <a:close/>
                      <a:moveTo>
                        <a:pt x="969" y="4281"/>
                      </a:moveTo>
                      <a:lnTo>
                        <a:pt x="3624" y="4281"/>
                      </a:lnTo>
                      <a:lnTo>
                        <a:pt x="4468" y="1749"/>
                      </a:lnTo>
                      <a:lnTo>
                        <a:pt x="2312" y="157"/>
                      </a:lnTo>
                      <a:lnTo>
                        <a:pt x="156" y="1718"/>
                      </a:lnTo>
                      <a:lnTo>
                        <a:pt x="969" y="4281"/>
                      </a:lnTo>
                      <a:close/>
                    </a:path>
                  </a:pathLst>
                </a:custGeom>
                <a:solidFill>
                  <a:srgbClr val="326A3B"/>
                </a:solidFill>
                <a:ln w="9525">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sp>
              <p:nvSpPr>
                <p:cNvPr id="637" name="Freeform 4"/>
                <p:cNvSpPr>
                  <a:spLocks noChangeArrowheads="1"/>
                </p:cNvSpPr>
                <p:nvPr/>
              </p:nvSpPr>
              <p:spPr bwMode="auto">
                <a:xfrm>
                  <a:off x="2198733" y="2898776"/>
                  <a:ext cx="484186" cy="585787"/>
                </a:xfrm>
                <a:custGeom>
                  <a:avLst/>
                  <a:gdLst>
                    <a:gd name="T0" fmla="*/ 101157 w 1345"/>
                    <a:gd name="T1" fmla="*/ 0 h 1626"/>
                    <a:gd name="T2" fmla="*/ 101157 w 1345"/>
                    <a:gd name="T3" fmla="*/ 0 h 1626"/>
                    <a:gd name="T4" fmla="*/ 78838 w 1345"/>
                    <a:gd name="T5" fmla="*/ 22697 h 1626"/>
                    <a:gd name="T6" fmla="*/ 56158 w 1345"/>
                    <a:gd name="T7" fmla="*/ 135098 h 1626"/>
                    <a:gd name="T8" fmla="*/ 0 w 1345"/>
                    <a:gd name="T9" fmla="*/ 236693 h 1626"/>
                    <a:gd name="T10" fmla="*/ 11160 w 1345"/>
                    <a:gd name="T11" fmla="*/ 259029 h 1626"/>
                    <a:gd name="T12" fmla="*/ 78838 w 1345"/>
                    <a:gd name="T13" fmla="*/ 180131 h 1626"/>
                    <a:gd name="T14" fmla="*/ 112317 w 1345"/>
                    <a:gd name="T15" fmla="*/ 90066 h 1626"/>
                    <a:gd name="T16" fmla="*/ 461147 w 1345"/>
                    <a:gd name="T17" fmla="*/ 585427 h 1626"/>
                    <a:gd name="T18" fmla="*/ 483826 w 1345"/>
                    <a:gd name="T19" fmla="*/ 563090 h 1626"/>
                    <a:gd name="T20" fmla="*/ 101157 w 1345"/>
                    <a:gd name="T21" fmla="*/ 0 h 1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45" h="1626">
                      <a:moveTo>
                        <a:pt x="281" y="0"/>
                      </a:moveTo>
                      <a:lnTo>
                        <a:pt x="281" y="0"/>
                      </a:lnTo>
                      <a:cubicBezTo>
                        <a:pt x="219" y="63"/>
                        <a:pt x="219" y="63"/>
                        <a:pt x="219" y="63"/>
                      </a:cubicBezTo>
                      <a:cubicBezTo>
                        <a:pt x="219" y="188"/>
                        <a:pt x="188" y="282"/>
                        <a:pt x="156" y="375"/>
                      </a:cubicBezTo>
                      <a:cubicBezTo>
                        <a:pt x="125" y="469"/>
                        <a:pt x="63" y="563"/>
                        <a:pt x="0" y="657"/>
                      </a:cubicBezTo>
                      <a:cubicBezTo>
                        <a:pt x="31" y="719"/>
                        <a:pt x="31" y="719"/>
                        <a:pt x="31" y="719"/>
                      </a:cubicBezTo>
                      <a:cubicBezTo>
                        <a:pt x="94" y="657"/>
                        <a:pt x="156" y="594"/>
                        <a:pt x="219" y="500"/>
                      </a:cubicBezTo>
                      <a:cubicBezTo>
                        <a:pt x="281" y="407"/>
                        <a:pt x="312" y="344"/>
                        <a:pt x="312" y="250"/>
                      </a:cubicBezTo>
                      <a:cubicBezTo>
                        <a:pt x="1281" y="1625"/>
                        <a:pt x="1281" y="1625"/>
                        <a:pt x="1281" y="1625"/>
                      </a:cubicBezTo>
                      <a:cubicBezTo>
                        <a:pt x="1344" y="1563"/>
                        <a:pt x="1344" y="1563"/>
                        <a:pt x="1344" y="1563"/>
                      </a:cubicBezTo>
                      <a:lnTo>
                        <a:pt x="281" y="0"/>
                      </a:lnTo>
                    </a:path>
                  </a:pathLst>
                </a:custGeom>
                <a:solidFill>
                  <a:srgbClr val="0049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sp>
              <p:nvSpPr>
                <p:cNvPr id="638" name="Freeform 5"/>
                <p:cNvSpPr>
                  <a:spLocks noChangeArrowheads="1"/>
                </p:cNvSpPr>
                <p:nvPr/>
              </p:nvSpPr>
              <p:spPr bwMode="auto">
                <a:xfrm>
                  <a:off x="3919581" y="2852739"/>
                  <a:ext cx="698501" cy="742950"/>
                </a:xfrm>
                <a:custGeom>
                  <a:avLst/>
                  <a:gdLst>
                    <a:gd name="T0" fmla="*/ 698141 w 1939"/>
                    <a:gd name="T1" fmla="*/ 191497 h 2064"/>
                    <a:gd name="T2" fmla="*/ 698141 w 1939"/>
                    <a:gd name="T3" fmla="*/ 191497 h 2064"/>
                    <a:gd name="T4" fmla="*/ 664278 w 1939"/>
                    <a:gd name="T5" fmla="*/ 123825 h 2064"/>
                    <a:gd name="T6" fmla="*/ 608081 w 1939"/>
                    <a:gd name="T7" fmla="*/ 67672 h 2064"/>
                    <a:gd name="T8" fmla="*/ 450297 w 1939"/>
                    <a:gd name="T9" fmla="*/ 11519 h 2064"/>
                    <a:gd name="T10" fmla="*/ 292873 w 1939"/>
                    <a:gd name="T11" fmla="*/ 123825 h 2064"/>
                    <a:gd name="T12" fmla="*/ 315208 w 1939"/>
                    <a:gd name="T13" fmla="*/ 146502 h 2064"/>
                    <a:gd name="T14" fmla="*/ 371765 w 1939"/>
                    <a:gd name="T15" fmla="*/ 89989 h 2064"/>
                    <a:gd name="T16" fmla="*/ 439130 w 1939"/>
                    <a:gd name="T17" fmla="*/ 56513 h 2064"/>
                    <a:gd name="T18" fmla="*/ 518022 w 1939"/>
                    <a:gd name="T19" fmla="*/ 56513 h 2064"/>
                    <a:gd name="T20" fmla="*/ 585386 w 1939"/>
                    <a:gd name="T21" fmla="*/ 89989 h 2064"/>
                    <a:gd name="T22" fmla="*/ 630416 w 1939"/>
                    <a:gd name="T23" fmla="*/ 134984 h 2064"/>
                    <a:gd name="T24" fmla="*/ 653111 w 1939"/>
                    <a:gd name="T25" fmla="*/ 191497 h 2064"/>
                    <a:gd name="T26" fmla="*/ 653111 w 1939"/>
                    <a:gd name="T27" fmla="*/ 258809 h 2064"/>
                    <a:gd name="T28" fmla="*/ 630416 w 1939"/>
                    <a:gd name="T29" fmla="*/ 314962 h 2064"/>
                    <a:gd name="T30" fmla="*/ 563052 w 1939"/>
                    <a:gd name="T31" fmla="*/ 359956 h 2064"/>
                    <a:gd name="T32" fmla="*/ 495327 w 1939"/>
                    <a:gd name="T33" fmla="*/ 382634 h 2064"/>
                    <a:gd name="T34" fmla="*/ 416795 w 1939"/>
                    <a:gd name="T35" fmla="*/ 393792 h 2064"/>
                    <a:gd name="T36" fmla="*/ 326736 w 1939"/>
                    <a:gd name="T37" fmla="*/ 382634 h 2064"/>
                    <a:gd name="T38" fmla="*/ 236676 w 1939"/>
                    <a:gd name="T39" fmla="*/ 382634 h 2064"/>
                    <a:gd name="T40" fmla="*/ 146617 w 1939"/>
                    <a:gd name="T41" fmla="*/ 382634 h 2064"/>
                    <a:gd name="T42" fmla="*/ 67725 w 1939"/>
                    <a:gd name="T43" fmla="*/ 416470 h 2064"/>
                    <a:gd name="T44" fmla="*/ 0 w 1939"/>
                    <a:gd name="T45" fmla="*/ 461464 h 2064"/>
                    <a:gd name="T46" fmla="*/ 360238 w 1939"/>
                    <a:gd name="T47" fmla="*/ 742590 h 2064"/>
                    <a:gd name="T48" fmla="*/ 382933 w 1939"/>
                    <a:gd name="T49" fmla="*/ 708754 h 2064"/>
                    <a:gd name="T50" fmla="*/ 56557 w 1939"/>
                    <a:gd name="T51" fmla="*/ 461464 h 2064"/>
                    <a:gd name="T52" fmla="*/ 135089 w 1939"/>
                    <a:gd name="T53" fmla="*/ 427628 h 2064"/>
                    <a:gd name="T54" fmla="*/ 236676 w 1939"/>
                    <a:gd name="T55" fmla="*/ 416470 h 2064"/>
                    <a:gd name="T56" fmla="*/ 349070 w 1939"/>
                    <a:gd name="T57" fmla="*/ 427628 h 2064"/>
                    <a:gd name="T58" fmla="*/ 461825 w 1939"/>
                    <a:gd name="T59" fmla="*/ 427628 h 2064"/>
                    <a:gd name="T60" fmla="*/ 574219 w 1939"/>
                    <a:gd name="T61" fmla="*/ 404951 h 2064"/>
                    <a:gd name="T62" fmla="*/ 653111 w 1939"/>
                    <a:gd name="T63" fmla="*/ 337639 h 2064"/>
                    <a:gd name="T64" fmla="*/ 698141 w 1939"/>
                    <a:gd name="T65" fmla="*/ 258809 h 2064"/>
                    <a:gd name="T66" fmla="*/ 698141 w 1939"/>
                    <a:gd name="T67" fmla="*/ 191497 h 20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39" h="2064">
                      <a:moveTo>
                        <a:pt x="1938" y="532"/>
                      </a:moveTo>
                      <a:lnTo>
                        <a:pt x="1938" y="532"/>
                      </a:lnTo>
                      <a:cubicBezTo>
                        <a:pt x="1907" y="469"/>
                        <a:pt x="1875" y="407"/>
                        <a:pt x="1844" y="344"/>
                      </a:cubicBezTo>
                      <a:cubicBezTo>
                        <a:pt x="1782" y="282"/>
                        <a:pt x="1750" y="219"/>
                        <a:pt x="1688" y="188"/>
                      </a:cubicBezTo>
                      <a:cubicBezTo>
                        <a:pt x="1532" y="63"/>
                        <a:pt x="1375" y="0"/>
                        <a:pt x="1250" y="32"/>
                      </a:cubicBezTo>
                      <a:cubicBezTo>
                        <a:pt x="1094" y="63"/>
                        <a:pt x="938" y="157"/>
                        <a:pt x="813" y="344"/>
                      </a:cubicBezTo>
                      <a:cubicBezTo>
                        <a:pt x="875" y="407"/>
                        <a:pt x="875" y="407"/>
                        <a:pt x="875" y="407"/>
                      </a:cubicBezTo>
                      <a:cubicBezTo>
                        <a:pt x="938" y="344"/>
                        <a:pt x="1000" y="282"/>
                        <a:pt x="1032" y="250"/>
                      </a:cubicBezTo>
                      <a:cubicBezTo>
                        <a:pt x="1094" y="188"/>
                        <a:pt x="1157" y="157"/>
                        <a:pt x="1219" y="157"/>
                      </a:cubicBezTo>
                      <a:cubicBezTo>
                        <a:pt x="1282" y="125"/>
                        <a:pt x="1375" y="125"/>
                        <a:pt x="1438" y="157"/>
                      </a:cubicBezTo>
                      <a:cubicBezTo>
                        <a:pt x="1500" y="157"/>
                        <a:pt x="1563" y="188"/>
                        <a:pt x="1625" y="250"/>
                      </a:cubicBezTo>
                      <a:cubicBezTo>
                        <a:pt x="1688" y="282"/>
                        <a:pt x="1719" y="344"/>
                        <a:pt x="1750" y="375"/>
                      </a:cubicBezTo>
                      <a:cubicBezTo>
                        <a:pt x="1782" y="438"/>
                        <a:pt x="1813" y="500"/>
                        <a:pt x="1813" y="532"/>
                      </a:cubicBezTo>
                      <a:cubicBezTo>
                        <a:pt x="1844" y="594"/>
                        <a:pt x="1813" y="657"/>
                        <a:pt x="1813" y="719"/>
                      </a:cubicBezTo>
                      <a:cubicBezTo>
                        <a:pt x="1813" y="782"/>
                        <a:pt x="1782" y="813"/>
                        <a:pt x="1750" y="875"/>
                      </a:cubicBezTo>
                      <a:cubicBezTo>
                        <a:pt x="1688" y="938"/>
                        <a:pt x="1625" y="969"/>
                        <a:pt x="1563" y="1000"/>
                      </a:cubicBezTo>
                      <a:cubicBezTo>
                        <a:pt x="1500" y="1032"/>
                        <a:pt x="1438" y="1063"/>
                        <a:pt x="1375" y="1063"/>
                      </a:cubicBezTo>
                      <a:cubicBezTo>
                        <a:pt x="1313" y="1094"/>
                        <a:pt x="1219" y="1094"/>
                        <a:pt x="1157" y="1094"/>
                      </a:cubicBezTo>
                      <a:cubicBezTo>
                        <a:pt x="1063" y="1094"/>
                        <a:pt x="969" y="1063"/>
                        <a:pt x="907" y="1063"/>
                      </a:cubicBezTo>
                      <a:cubicBezTo>
                        <a:pt x="813" y="1063"/>
                        <a:pt x="750" y="1063"/>
                        <a:pt x="657" y="1063"/>
                      </a:cubicBezTo>
                      <a:cubicBezTo>
                        <a:pt x="563" y="1063"/>
                        <a:pt x="500" y="1063"/>
                        <a:pt x="407" y="1063"/>
                      </a:cubicBezTo>
                      <a:cubicBezTo>
                        <a:pt x="344" y="1094"/>
                        <a:pt x="250" y="1125"/>
                        <a:pt x="188" y="1157"/>
                      </a:cubicBezTo>
                      <a:cubicBezTo>
                        <a:pt x="125" y="1188"/>
                        <a:pt x="63" y="1219"/>
                        <a:pt x="0" y="1282"/>
                      </a:cubicBezTo>
                      <a:cubicBezTo>
                        <a:pt x="1000" y="2063"/>
                        <a:pt x="1000" y="2063"/>
                        <a:pt x="1000" y="2063"/>
                      </a:cubicBezTo>
                      <a:cubicBezTo>
                        <a:pt x="1063" y="1969"/>
                        <a:pt x="1063" y="1969"/>
                        <a:pt x="1063" y="1969"/>
                      </a:cubicBezTo>
                      <a:cubicBezTo>
                        <a:pt x="157" y="1282"/>
                        <a:pt x="157" y="1282"/>
                        <a:pt x="157" y="1282"/>
                      </a:cubicBezTo>
                      <a:cubicBezTo>
                        <a:pt x="219" y="1250"/>
                        <a:pt x="282" y="1188"/>
                        <a:pt x="375" y="1188"/>
                      </a:cubicBezTo>
                      <a:cubicBezTo>
                        <a:pt x="469" y="1157"/>
                        <a:pt x="563" y="1157"/>
                        <a:pt x="657" y="1157"/>
                      </a:cubicBezTo>
                      <a:cubicBezTo>
                        <a:pt x="750" y="1157"/>
                        <a:pt x="844" y="1157"/>
                        <a:pt x="969" y="1188"/>
                      </a:cubicBezTo>
                      <a:cubicBezTo>
                        <a:pt x="1063" y="1188"/>
                        <a:pt x="1188" y="1188"/>
                        <a:pt x="1282" y="1188"/>
                      </a:cubicBezTo>
                      <a:cubicBezTo>
                        <a:pt x="1375" y="1188"/>
                        <a:pt x="1500" y="1157"/>
                        <a:pt x="1594" y="1125"/>
                      </a:cubicBezTo>
                      <a:cubicBezTo>
                        <a:pt x="1688" y="1094"/>
                        <a:pt x="1750" y="1032"/>
                        <a:pt x="1813" y="938"/>
                      </a:cubicBezTo>
                      <a:cubicBezTo>
                        <a:pt x="1875" y="875"/>
                        <a:pt x="1907" y="813"/>
                        <a:pt x="1938" y="719"/>
                      </a:cubicBezTo>
                      <a:cubicBezTo>
                        <a:pt x="1938" y="657"/>
                        <a:pt x="1938" y="594"/>
                        <a:pt x="1938" y="532"/>
                      </a:cubicBezTo>
                    </a:path>
                  </a:pathLst>
                </a:custGeom>
                <a:solidFill>
                  <a:srgbClr val="0049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sp>
              <p:nvSpPr>
                <p:cNvPr id="639" name="Freeform 6"/>
                <p:cNvSpPr>
                  <a:spLocks noChangeArrowheads="1"/>
                </p:cNvSpPr>
                <p:nvPr/>
              </p:nvSpPr>
              <p:spPr bwMode="auto">
                <a:xfrm>
                  <a:off x="3087734" y="4146550"/>
                  <a:ext cx="460376" cy="698499"/>
                </a:xfrm>
                <a:custGeom>
                  <a:avLst/>
                  <a:gdLst>
                    <a:gd name="T0" fmla="*/ 460017 w 1281"/>
                    <a:gd name="T1" fmla="*/ 439129 h 1939"/>
                    <a:gd name="T2" fmla="*/ 460017 w 1281"/>
                    <a:gd name="T3" fmla="*/ 439129 h 1939"/>
                    <a:gd name="T4" fmla="*/ 426234 w 1281"/>
                    <a:gd name="T5" fmla="*/ 382932 h 1939"/>
                    <a:gd name="T6" fmla="*/ 370170 w 1281"/>
                    <a:gd name="T7" fmla="*/ 349069 h 1939"/>
                    <a:gd name="T8" fmla="*/ 314105 w 1281"/>
                    <a:gd name="T9" fmla="*/ 326374 h 1939"/>
                    <a:gd name="T10" fmla="*/ 314105 w 1281"/>
                    <a:gd name="T11" fmla="*/ 326374 h 1939"/>
                    <a:gd name="T12" fmla="*/ 370170 w 1281"/>
                    <a:gd name="T13" fmla="*/ 315207 h 1939"/>
                    <a:gd name="T14" fmla="*/ 415093 w 1281"/>
                    <a:gd name="T15" fmla="*/ 281345 h 1939"/>
                    <a:gd name="T16" fmla="*/ 437735 w 1281"/>
                    <a:gd name="T17" fmla="*/ 225148 h 1939"/>
                    <a:gd name="T18" fmla="*/ 448876 w 1281"/>
                    <a:gd name="T19" fmla="*/ 168951 h 1939"/>
                    <a:gd name="T20" fmla="*/ 426234 w 1281"/>
                    <a:gd name="T21" fmla="*/ 101227 h 1939"/>
                    <a:gd name="T22" fmla="*/ 381311 w 1281"/>
                    <a:gd name="T23" fmla="*/ 45030 h 1939"/>
                    <a:gd name="T24" fmla="*/ 314105 w 1281"/>
                    <a:gd name="T25" fmla="*/ 11167 h 1939"/>
                    <a:gd name="T26" fmla="*/ 235759 w 1281"/>
                    <a:gd name="T27" fmla="*/ 0 h 1939"/>
                    <a:gd name="T28" fmla="*/ 145912 w 1281"/>
                    <a:gd name="T29" fmla="*/ 22695 h 1939"/>
                    <a:gd name="T30" fmla="*/ 78347 w 1281"/>
                    <a:gd name="T31" fmla="*/ 67725 h 1939"/>
                    <a:gd name="T32" fmla="*/ 33782 w 1281"/>
                    <a:gd name="T33" fmla="*/ 135089 h 1939"/>
                    <a:gd name="T34" fmla="*/ 22282 w 1281"/>
                    <a:gd name="T35" fmla="*/ 225148 h 1939"/>
                    <a:gd name="T36" fmla="*/ 56065 w 1281"/>
                    <a:gd name="T37" fmla="*/ 225148 h 1939"/>
                    <a:gd name="T38" fmla="*/ 67206 w 1281"/>
                    <a:gd name="T39" fmla="*/ 146256 h 1939"/>
                    <a:gd name="T40" fmla="*/ 100988 w 1281"/>
                    <a:gd name="T41" fmla="*/ 90059 h 1939"/>
                    <a:gd name="T42" fmla="*/ 157053 w 1281"/>
                    <a:gd name="T43" fmla="*/ 45030 h 1939"/>
                    <a:gd name="T44" fmla="*/ 235759 w 1281"/>
                    <a:gd name="T45" fmla="*/ 33862 h 1939"/>
                    <a:gd name="T46" fmla="*/ 291464 w 1281"/>
                    <a:gd name="T47" fmla="*/ 45030 h 1939"/>
                    <a:gd name="T48" fmla="*/ 359029 w 1281"/>
                    <a:gd name="T49" fmla="*/ 67725 h 1939"/>
                    <a:gd name="T50" fmla="*/ 392811 w 1281"/>
                    <a:gd name="T51" fmla="*/ 112754 h 1939"/>
                    <a:gd name="T52" fmla="*/ 415093 w 1281"/>
                    <a:gd name="T53" fmla="*/ 168951 h 1939"/>
                    <a:gd name="T54" fmla="*/ 392811 w 1281"/>
                    <a:gd name="T55" fmla="*/ 247843 h 1939"/>
                    <a:gd name="T56" fmla="*/ 347888 w 1281"/>
                    <a:gd name="T57" fmla="*/ 292872 h 1939"/>
                    <a:gd name="T58" fmla="*/ 280323 w 1281"/>
                    <a:gd name="T59" fmla="*/ 315207 h 1939"/>
                    <a:gd name="T60" fmla="*/ 201976 w 1281"/>
                    <a:gd name="T61" fmla="*/ 315207 h 1939"/>
                    <a:gd name="T62" fmla="*/ 201976 w 1281"/>
                    <a:gd name="T63" fmla="*/ 349069 h 1939"/>
                    <a:gd name="T64" fmla="*/ 291464 w 1281"/>
                    <a:gd name="T65" fmla="*/ 349069 h 1939"/>
                    <a:gd name="T66" fmla="*/ 359029 w 1281"/>
                    <a:gd name="T67" fmla="*/ 371404 h 1939"/>
                    <a:gd name="T68" fmla="*/ 403952 w 1281"/>
                    <a:gd name="T69" fmla="*/ 427961 h 1939"/>
                    <a:gd name="T70" fmla="*/ 426234 w 1281"/>
                    <a:gd name="T71" fmla="*/ 506493 h 1939"/>
                    <a:gd name="T72" fmla="*/ 415093 w 1281"/>
                    <a:gd name="T73" fmla="*/ 574217 h 1939"/>
                    <a:gd name="T74" fmla="*/ 370170 w 1281"/>
                    <a:gd name="T75" fmla="*/ 630414 h 1939"/>
                    <a:gd name="T76" fmla="*/ 302964 w 1281"/>
                    <a:gd name="T77" fmla="*/ 664277 h 1939"/>
                    <a:gd name="T78" fmla="*/ 235759 w 1281"/>
                    <a:gd name="T79" fmla="*/ 675444 h 1939"/>
                    <a:gd name="T80" fmla="*/ 145912 w 1281"/>
                    <a:gd name="T81" fmla="*/ 653109 h 1939"/>
                    <a:gd name="T82" fmla="*/ 89847 w 1281"/>
                    <a:gd name="T83" fmla="*/ 619247 h 1939"/>
                    <a:gd name="T84" fmla="*/ 44923 w 1281"/>
                    <a:gd name="T85" fmla="*/ 551522 h 1939"/>
                    <a:gd name="T86" fmla="*/ 33782 w 1281"/>
                    <a:gd name="T87" fmla="*/ 461463 h 1939"/>
                    <a:gd name="T88" fmla="*/ 0 w 1281"/>
                    <a:gd name="T89" fmla="*/ 461463 h 1939"/>
                    <a:gd name="T90" fmla="*/ 11141 w 1281"/>
                    <a:gd name="T91" fmla="*/ 563050 h 1939"/>
                    <a:gd name="T92" fmla="*/ 56065 w 1281"/>
                    <a:gd name="T93" fmla="*/ 641582 h 1939"/>
                    <a:gd name="T94" fmla="*/ 134770 w 1281"/>
                    <a:gd name="T95" fmla="*/ 686611 h 1939"/>
                    <a:gd name="T96" fmla="*/ 235759 w 1281"/>
                    <a:gd name="T97" fmla="*/ 698139 h 1939"/>
                    <a:gd name="T98" fmla="*/ 325246 w 1281"/>
                    <a:gd name="T99" fmla="*/ 686611 h 1939"/>
                    <a:gd name="T100" fmla="*/ 392811 w 1281"/>
                    <a:gd name="T101" fmla="*/ 653109 h 1939"/>
                    <a:gd name="T102" fmla="*/ 448876 w 1281"/>
                    <a:gd name="T103" fmla="*/ 585385 h 1939"/>
                    <a:gd name="T104" fmla="*/ 460017 w 1281"/>
                    <a:gd name="T105" fmla="*/ 506493 h 1939"/>
                    <a:gd name="T106" fmla="*/ 460017 w 1281"/>
                    <a:gd name="T107" fmla="*/ 439129 h 19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1" h="1939">
                      <a:moveTo>
                        <a:pt x="1280" y="1219"/>
                      </a:moveTo>
                      <a:lnTo>
                        <a:pt x="1280" y="1219"/>
                      </a:lnTo>
                      <a:cubicBezTo>
                        <a:pt x="1249" y="1156"/>
                        <a:pt x="1218" y="1125"/>
                        <a:pt x="1186" y="1063"/>
                      </a:cubicBezTo>
                      <a:cubicBezTo>
                        <a:pt x="1155" y="1031"/>
                        <a:pt x="1093" y="1000"/>
                        <a:pt x="1030" y="969"/>
                      </a:cubicBezTo>
                      <a:cubicBezTo>
                        <a:pt x="999" y="938"/>
                        <a:pt x="936" y="938"/>
                        <a:pt x="874" y="906"/>
                      </a:cubicBezTo>
                      <a:cubicBezTo>
                        <a:pt x="936" y="906"/>
                        <a:pt x="968" y="875"/>
                        <a:pt x="1030" y="875"/>
                      </a:cubicBezTo>
                      <a:cubicBezTo>
                        <a:pt x="1061" y="844"/>
                        <a:pt x="1124" y="813"/>
                        <a:pt x="1155" y="781"/>
                      </a:cubicBezTo>
                      <a:cubicBezTo>
                        <a:pt x="1186" y="719"/>
                        <a:pt x="1218" y="688"/>
                        <a:pt x="1218" y="625"/>
                      </a:cubicBezTo>
                      <a:cubicBezTo>
                        <a:pt x="1249" y="594"/>
                        <a:pt x="1249" y="531"/>
                        <a:pt x="1249" y="469"/>
                      </a:cubicBezTo>
                      <a:cubicBezTo>
                        <a:pt x="1249" y="406"/>
                        <a:pt x="1249" y="313"/>
                        <a:pt x="1186" y="281"/>
                      </a:cubicBezTo>
                      <a:cubicBezTo>
                        <a:pt x="1155" y="219"/>
                        <a:pt x="1124" y="156"/>
                        <a:pt x="1061" y="125"/>
                      </a:cubicBezTo>
                      <a:cubicBezTo>
                        <a:pt x="999" y="94"/>
                        <a:pt x="936" y="63"/>
                        <a:pt x="874" y="31"/>
                      </a:cubicBezTo>
                      <a:cubicBezTo>
                        <a:pt x="811" y="31"/>
                        <a:pt x="718" y="0"/>
                        <a:pt x="656" y="0"/>
                      </a:cubicBezTo>
                      <a:cubicBezTo>
                        <a:pt x="562" y="0"/>
                        <a:pt x="469" y="31"/>
                        <a:pt x="406" y="63"/>
                      </a:cubicBezTo>
                      <a:cubicBezTo>
                        <a:pt x="344" y="94"/>
                        <a:pt x="281" y="125"/>
                        <a:pt x="218" y="188"/>
                      </a:cubicBezTo>
                      <a:cubicBezTo>
                        <a:pt x="156" y="250"/>
                        <a:pt x="125" y="313"/>
                        <a:pt x="94" y="375"/>
                      </a:cubicBezTo>
                      <a:cubicBezTo>
                        <a:pt x="62" y="438"/>
                        <a:pt x="62" y="531"/>
                        <a:pt x="62" y="625"/>
                      </a:cubicBezTo>
                      <a:cubicBezTo>
                        <a:pt x="156" y="625"/>
                        <a:pt x="156" y="625"/>
                        <a:pt x="156" y="625"/>
                      </a:cubicBezTo>
                      <a:cubicBezTo>
                        <a:pt x="156" y="531"/>
                        <a:pt x="156" y="469"/>
                        <a:pt x="187" y="406"/>
                      </a:cubicBezTo>
                      <a:cubicBezTo>
                        <a:pt x="218" y="344"/>
                        <a:pt x="250" y="281"/>
                        <a:pt x="281" y="250"/>
                      </a:cubicBezTo>
                      <a:cubicBezTo>
                        <a:pt x="312" y="188"/>
                        <a:pt x="375" y="156"/>
                        <a:pt x="437" y="125"/>
                      </a:cubicBezTo>
                      <a:cubicBezTo>
                        <a:pt x="500" y="125"/>
                        <a:pt x="562" y="94"/>
                        <a:pt x="656" y="94"/>
                      </a:cubicBezTo>
                      <a:cubicBezTo>
                        <a:pt x="718" y="94"/>
                        <a:pt x="780" y="94"/>
                        <a:pt x="811" y="125"/>
                      </a:cubicBezTo>
                      <a:cubicBezTo>
                        <a:pt x="874" y="125"/>
                        <a:pt x="936" y="156"/>
                        <a:pt x="999" y="188"/>
                      </a:cubicBezTo>
                      <a:cubicBezTo>
                        <a:pt x="1030" y="219"/>
                        <a:pt x="1061" y="250"/>
                        <a:pt x="1093" y="313"/>
                      </a:cubicBezTo>
                      <a:cubicBezTo>
                        <a:pt x="1124" y="344"/>
                        <a:pt x="1155" y="406"/>
                        <a:pt x="1155" y="469"/>
                      </a:cubicBezTo>
                      <a:cubicBezTo>
                        <a:pt x="1155" y="563"/>
                        <a:pt x="1124" y="625"/>
                        <a:pt x="1093" y="688"/>
                      </a:cubicBezTo>
                      <a:cubicBezTo>
                        <a:pt x="1061" y="750"/>
                        <a:pt x="999" y="781"/>
                        <a:pt x="968" y="813"/>
                      </a:cubicBezTo>
                      <a:cubicBezTo>
                        <a:pt x="905" y="844"/>
                        <a:pt x="843" y="844"/>
                        <a:pt x="780" y="875"/>
                      </a:cubicBezTo>
                      <a:cubicBezTo>
                        <a:pt x="718" y="875"/>
                        <a:pt x="625" y="875"/>
                        <a:pt x="562" y="875"/>
                      </a:cubicBezTo>
                      <a:cubicBezTo>
                        <a:pt x="562" y="969"/>
                        <a:pt x="562" y="969"/>
                        <a:pt x="562" y="969"/>
                      </a:cubicBezTo>
                      <a:cubicBezTo>
                        <a:pt x="656" y="969"/>
                        <a:pt x="718" y="969"/>
                        <a:pt x="811" y="969"/>
                      </a:cubicBezTo>
                      <a:cubicBezTo>
                        <a:pt x="874" y="969"/>
                        <a:pt x="936" y="1000"/>
                        <a:pt x="999" y="1031"/>
                      </a:cubicBezTo>
                      <a:cubicBezTo>
                        <a:pt x="1061" y="1063"/>
                        <a:pt x="1093" y="1125"/>
                        <a:pt x="1124" y="1188"/>
                      </a:cubicBezTo>
                      <a:cubicBezTo>
                        <a:pt x="1186" y="1250"/>
                        <a:pt x="1186" y="1313"/>
                        <a:pt x="1186" y="1406"/>
                      </a:cubicBezTo>
                      <a:cubicBezTo>
                        <a:pt x="1186" y="1469"/>
                        <a:pt x="1186" y="1531"/>
                        <a:pt x="1155" y="1594"/>
                      </a:cubicBezTo>
                      <a:cubicBezTo>
                        <a:pt x="1124" y="1656"/>
                        <a:pt x="1061" y="1688"/>
                        <a:pt x="1030" y="1750"/>
                      </a:cubicBezTo>
                      <a:cubicBezTo>
                        <a:pt x="968" y="1781"/>
                        <a:pt x="905" y="1813"/>
                        <a:pt x="843" y="1844"/>
                      </a:cubicBezTo>
                      <a:cubicBezTo>
                        <a:pt x="780" y="1844"/>
                        <a:pt x="718" y="1875"/>
                        <a:pt x="656" y="1875"/>
                      </a:cubicBezTo>
                      <a:cubicBezTo>
                        <a:pt x="562" y="1875"/>
                        <a:pt x="500" y="1844"/>
                        <a:pt x="406" y="1813"/>
                      </a:cubicBezTo>
                      <a:cubicBezTo>
                        <a:pt x="344" y="1781"/>
                        <a:pt x="281" y="1750"/>
                        <a:pt x="250" y="1719"/>
                      </a:cubicBezTo>
                      <a:cubicBezTo>
                        <a:pt x="187" y="1656"/>
                        <a:pt x="156" y="1594"/>
                        <a:pt x="125" y="1531"/>
                      </a:cubicBezTo>
                      <a:cubicBezTo>
                        <a:pt x="125" y="1469"/>
                        <a:pt x="94" y="1375"/>
                        <a:pt x="94" y="1281"/>
                      </a:cubicBezTo>
                      <a:cubicBezTo>
                        <a:pt x="0" y="1281"/>
                        <a:pt x="0" y="1281"/>
                        <a:pt x="0" y="1281"/>
                      </a:cubicBezTo>
                      <a:cubicBezTo>
                        <a:pt x="0" y="1406"/>
                        <a:pt x="0" y="1500"/>
                        <a:pt x="31" y="1563"/>
                      </a:cubicBezTo>
                      <a:cubicBezTo>
                        <a:pt x="62" y="1656"/>
                        <a:pt x="94" y="1719"/>
                        <a:pt x="156" y="1781"/>
                      </a:cubicBezTo>
                      <a:cubicBezTo>
                        <a:pt x="218" y="1844"/>
                        <a:pt x="281" y="1875"/>
                        <a:pt x="375" y="1906"/>
                      </a:cubicBezTo>
                      <a:cubicBezTo>
                        <a:pt x="469" y="1938"/>
                        <a:pt x="562" y="1938"/>
                        <a:pt x="656" y="1938"/>
                      </a:cubicBezTo>
                      <a:cubicBezTo>
                        <a:pt x="749" y="1938"/>
                        <a:pt x="811" y="1938"/>
                        <a:pt x="905" y="1906"/>
                      </a:cubicBezTo>
                      <a:cubicBezTo>
                        <a:pt x="968" y="1906"/>
                        <a:pt x="1061" y="1844"/>
                        <a:pt x="1093" y="1813"/>
                      </a:cubicBezTo>
                      <a:cubicBezTo>
                        <a:pt x="1155" y="1781"/>
                        <a:pt x="1218" y="1719"/>
                        <a:pt x="1249" y="1625"/>
                      </a:cubicBezTo>
                      <a:cubicBezTo>
                        <a:pt x="1280" y="1563"/>
                        <a:pt x="1280" y="1500"/>
                        <a:pt x="1280" y="1406"/>
                      </a:cubicBezTo>
                      <a:cubicBezTo>
                        <a:pt x="1280" y="1344"/>
                        <a:pt x="1280" y="1281"/>
                        <a:pt x="1280" y="1219"/>
                      </a:cubicBezTo>
                    </a:path>
                  </a:pathLst>
                </a:custGeom>
                <a:solidFill>
                  <a:srgbClr val="00499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sz="1600">
                    <a:solidFill>
                      <a:prstClr val="black"/>
                    </a:solidFill>
                  </a:endParaRPr>
                </a:p>
              </p:txBody>
            </p:sp>
          </p:grpSp>
          <p:cxnSp>
            <p:nvCxnSpPr>
              <p:cNvPr id="631" name="Straight Connector 31"/>
              <p:cNvCxnSpPr/>
              <p:nvPr/>
            </p:nvCxnSpPr>
            <p:spPr>
              <a:xfrm>
                <a:off x="-1309416" y="996661"/>
                <a:ext cx="6019905" cy="37850"/>
              </a:xfrm>
              <a:prstGeom prst="line">
                <a:avLst/>
              </a:prstGeom>
              <a:ln w="9525" cmpd="sng">
                <a:solidFill>
                  <a:srgbClr val="32653D"/>
                </a:solidFill>
              </a:ln>
              <a:effectLst/>
            </p:spPr>
            <p:style>
              <a:lnRef idx="2">
                <a:schemeClr val="accent1"/>
              </a:lnRef>
              <a:fillRef idx="0">
                <a:schemeClr val="accent1"/>
              </a:fillRef>
              <a:effectRef idx="1">
                <a:schemeClr val="accent1"/>
              </a:effectRef>
              <a:fontRef idx="minor">
                <a:schemeClr val="tx1"/>
              </a:fontRef>
            </p:style>
          </p:cxnSp>
          <p:sp>
            <p:nvSpPr>
              <p:cNvPr id="632" name="Rectangle 32"/>
              <p:cNvSpPr>
                <a:spLocks noChangeArrowheads="1"/>
              </p:cNvSpPr>
              <p:nvPr/>
            </p:nvSpPr>
            <p:spPr bwMode="auto">
              <a:xfrm>
                <a:off x="-528903" y="198561"/>
                <a:ext cx="5233785" cy="8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anose="020B0604020202020204" pitchFamily="34" charset="0"/>
                    <a:ea typeface="MS PGothic" panose="020B0600070205080204" pitchFamily="34" charset="-128"/>
                  </a:defRPr>
                </a:lvl1pPr>
                <a:lvl2pPr marL="742950" indent="-285750" eaLnBrk="0" hangingPunct="0">
                  <a:defRPr sz="4300">
                    <a:solidFill>
                      <a:schemeClr val="tx1"/>
                    </a:solidFill>
                    <a:latin typeface="Arial" panose="020B0604020202020204" pitchFamily="34" charset="0"/>
                    <a:ea typeface="MS PGothic" panose="020B0600070205080204" pitchFamily="34" charset="-128"/>
                  </a:defRPr>
                </a:lvl2pPr>
                <a:lvl3pPr marL="1143000" indent="-228600" eaLnBrk="0" hangingPunct="0">
                  <a:defRPr sz="4300">
                    <a:solidFill>
                      <a:schemeClr val="tx1"/>
                    </a:solidFill>
                    <a:latin typeface="Arial" panose="020B0604020202020204" pitchFamily="34" charset="0"/>
                    <a:ea typeface="MS PGothic" panose="020B0600070205080204" pitchFamily="34" charset="-128"/>
                  </a:defRPr>
                </a:lvl3pPr>
                <a:lvl4pPr marL="1600200" indent="-228600" eaLnBrk="0" hangingPunct="0">
                  <a:defRPr sz="4300">
                    <a:solidFill>
                      <a:schemeClr val="tx1"/>
                    </a:solidFill>
                    <a:latin typeface="Arial" panose="020B0604020202020204" pitchFamily="34" charset="0"/>
                    <a:ea typeface="MS PGothic" panose="020B0600070205080204" pitchFamily="34" charset="-128"/>
                  </a:defRPr>
                </a:lvl4pPr>
                <a:lvl5pPr marL="2057400" indent="-228600" eaLnBrk="0" hangingPunct="0">
                  <a:defRPr sz="43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i="1" dirty="0" err="1">
                    <a:solidFill>
                      <a:srgbClr val="04337D"/>
                    </a:solidFill>
                    <a:latin typeface="Lato Black" charset="0"/>
                  </a:rPr>
                  <a:t>TriVersa</a:t>
                </a:r>
                <a:r>
                  <a:rPr lang="en-US" altLang="en-US" sz="1600" b="1" i="1" dirty="0">
                    <a:solidFill>
                      <a:srgbClr val="04337D"/>
                    </a:solidFill>
                    <a:latin typeface="Lato Black" charset="0"/>
                  </a:rPr>
                  <a:t> </a:t>
                </a:r>
                <a:r>
                  <a:rPr lang="en-US" altLang="en-US" sz="1600" b="1" i="1" dirty="0" err="1">
                    <a:solidFill>
                      <a:srgbClr val="04337D"/>
                    </a:solidFill>
                    <a:latin typeface="Lato Black" charset="0"/>
                  </a:rPr>
                  <a:t>Process</a:t>
                </a:r>
                <a:r>
                  <a:rPr lang="en-US" altLang="en-US" sz="1600" b="1" i="1" baseline="30000" dirty="0" err="1">
                    <a:solidFill>
                      <a:srgbClr val="04337D"/>
                    </a:solidFill>
                    <a:latin typeface="Lato Black" charset="0"/>
                  </a:rPr>
                  <a:t>TM</a:t>
                </a:r>
                <a:r>
                  <a:rPr lang="en-US" altLang="en-US" sz="1600" b="1" i="1" baseline="30000" dirty="0">
                    <a:solidFill>
                      <a:srgbClr val="04337D"/>
                    </a:solidFill>
                    <a:latin typeface="Lato Black" charset="0"/>
                  </a:rPr>
                  <a:t>  </a:t>
                </a:r>
                <a:endParaRPr lang="en-US" altLang="en-US" sz="1600" b="1" dirty="0">
                  <a:solidFill>
                    <a:prstClr val="black"/>
                  </a:solidFill>
                </a:endParaRPr>
              </a:p>
            </p:txBody>
          </p:sp>
        </p:grpSp>
        <p:sp>
          <p:nvSpPr>
            <p:cNvPr id="628" name="Rectangle 51"/>
            <p:cNvSpPr>
              <a:spLocks noChangeArrowheads="1"/>
            </p:cNvSpPr>
            <p:nvPr/>
          </p:nvSpPr>
          <p:spPr bwMode="auto">
            <a:xfrm>
              <a:off x="10153703" y="4580469"/>
              <a:ext cx="742898" cy="13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anose="020B0604020202020204" pitchFamily="34" charset="0"/>
                  <a:ea typeface="MS PGothic" panose="020B0600070205080204" pitchFamily="34" charset="-128"/>
                </a:defRPr>
              </a:lvl1pPr>
              <a:lvl2pPr marL="742950" indent="-285750" eaLnBrk="0" hangingPunct="0">
                <a:defRPr sz="4300">
                  <a:solidFill>
                    <a:schemeClr val="tx1"/>
                  </a:solidFill>
                  <a:latin typeface="Arial" panose="020B0604020202020204" pitchFamily="34" charset="0"/>
                  <a:ea typeface="MS PGothic" panose="020B0600070205080204" pitchFamily="34" charset="-128"/>
                </a:defRPr>
              </a:lvl2pPr>
              <a:lvl3pPr marL="1143000" indent="-228600" eaLnBrk="0" hangingPunct="0">
                <a:defRPr sz="4300">
                  <a:solidFill>
                    <a:schemeClr val="tx1"/>
                  </a:solidFill>
                  <a:latin typeface="Arial" panose="020B0604020202020204" pitchFamily="34" charset="0"/>
                  <a:ea typeface="MS PGothic" panose="020B0600070205080204" pitchFamily="34" charset="-128"/>
                </a:defRPr>
              </a:lvl3pPr>
              <a:lvl4pPr marL="1600200" indent="-228600" eaLnBrk="0" hangingPunct="0">
                <a:defRPr sz="4300">
                  <a:solidFill>
                    <a:schemeClr val="tx1"/>
                  </a:solidFill>
                  <a:latin typeface="Arial" panose="020B0604020202020204" pitchFamily="34" charset="0"/>
                  <a:ea typeface="MS PGothic" panose="020B0600070205080204" pitchFamily="34" charset="-128"/>
                </a:defRPr>
              </a:lvl4pPr>
              <a:lvl5pPr marL="2057400" indent="-228600" eaLnBrk="0" hangingPunct="0">
                <a:defRPr sz="43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9pPr>
            </a:lstStyle>
            <a:p>
              <a:pPr algn="r" eaLnBrk="1" hangingPunct="1"/>
              <a:endParaRPr lang="en-US" altLang="en-US" sz="1600" b="1" dirty="0">
                <a:solidFill>
                  <a:srgbClr val="3C8C93"/>
                </a:solidFill>
                <a:latin typeface="Lato Regular" charset="0"/>
              </a:endParaRPr>
            </a:p>
          </p:txBody>
        </p:sp>
        <p:sp>
          <p:nvSpPr>
            <p:cNvPr id="629" name="Rectangle 66"/>
            <p:cNvSpPr>
              <a:spLocks noChangeArrowheads="1"/>
            </p:cNvSpPr>
            <p:nvPr/>
          </p:nvSpPr>
          <p:spPr bwMode="auto">
            <a:xfrm>
              <a:off x="1432247" y="2587575"/>
              <a:ext cx="742898" cy="148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anose="020B0604020202020204" pitchFamily="34" charset="0"/>
                  <a:ea typeface="MS PGothic" panose="020B0600070205080204" pitchFamily="34" charset="-128"/>
                </a:defRPr>
              </a:lvl1pPr>
              <a:lvl2pPr marL="742950" indent="-285750" eaLnBrk="0" hangingPunct="0">
                <a:defRPr sz="4300">
                  <a:solidFill>
                    <a:schemeClr val="tx1"/>
                  </a:solidFill>
                  <a:latin typeface="Arial" panose="020B0604020202020204" pitchFamily="34" charset="0"/>
                  <a:ea typeface="MS PGothic" panose="020B0600070205080204" pitchFamily="34" charset="-128"/>
                </a:defRPr>
              </a:lvl2pPr>
              <a:lvl3pPr marL="1143000" indent="-228600" eaLnBrk="0" hangingPunct="0">
                <a:defRPr sz="4300">
                  <a:solidFill>
                    <a:schemeClr val="tx1"/>
                  </a:solidFill>
                  <a:latin typeface="Arial" panose="020B0604020202020204" pitchFamily="34" charset="0"/>
                  <a:ea typeface="MS PGothic" panose="020B0600070205080204" pitchFamily="34" charset="-128"/>
                </a:defRPr>
              </a:lvl3pPr>
              <a:lvl4pPr marL="1600200" indent="-228600" eaLnBrk="0" hangingPunct="0">
                <a:defRPr sz="4300">
                  <a:solidFill>
                    <a:schemeClr val="tx1"/>
                  </a:solidFill>
                  <a:latin typeface="Arial" panose="020B0604020202020204" pitchFamily="34" charset="0"/>
                  <a:ea typeface="MS PGothic" panose="020B0600070205080204" pitchFamily="34" charset="-128"/>
                </a:defRPr>
              </a:lvl4pPr>
              <a:lvl5pPr marL="2057400" indent="-228600" eaLnBrk="0" hangingPunct="0">
                <a:defRPr sz="43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b="1" dirty="0">
                <a:solidFill>
                  <a:srgbClr val="3C8C93"/>
                </a:solidFill>
                <a:latin typeface="Lato Regular" charset="0"/>
              </a:endParaRPr>
            </a:p>
          </p:txBody>
        </p:sp>
      </p:grpSp>
      <p:grpSp>
        <p:nvGrpSpPr>
          <p:cNvPr id="681" name="680 Grupo"/>
          <p:cNvGrpSpPr>
            <a:grpSpLocks noChangeAspect="1"/>
          </p:cNvGrpSpPr>
          <p:nvPr/>
        </p:nvGrpSpPr>
        <p:grpSpPr>
          <a:xfrm>
            <a:off x="7202493" y="2235508"/>
            <a:ext cx="1008057" cy="2839573"/>
            <a:chOff x="5589588" y="7010400"/>
            <a:chExt cx="5484996" cy="15444541"/>
          </a:xfrm>
        </p:grpSpPr>
        <p:sp>
          <p:nvSpPr>
            <p:cNvPr id="682" name="Rectangle 27"/>
            <p:cNvSpPr/>
            <p:nvPr/>
          </p:nvSpPr>
          <p:spPr>
            <a:xfrm>
              <a:off x="5943600" y="7010400"/>
              <a:ext cx="3886200" cy="13182600"/>
            </a:xfrm>
            <a:prstGeom prst="rect">
              <a:avLst/>
            </a:prstGeom>
            <a:solidFill>
              <a:srgbClr val="C8EA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500">
                <a:solidFill>
                  <a:prstClr val="white"/>
                </a:solidFill>
              </a:endParaRPr>
            </a:p>
          </p:txBody>
        </p:sp>
        <p:grpSp>
          <p:nvGrpSpPr>
            <p:cNvPr id="683" name="Group 98337"/>
            <p:cNvGrpSpPr>
              <a:grpSpLocks noChangeAspect="1"/>
            </p:cNvGrpSpPr>
            <p:nvPr/>
          </p:nvGrpSpPr>
          <p:grpSpPr bwMode="auto">
            <a:xfrm>
              <a:off x="6556375" y="17145000"/>
              <a:ext cx="2740025" cy="2773363"/>
              <a:chOff x="7115432" y="17148040"/>
              <a:chExt cx="1826165" cy="1849266"/>
            </a:xfrm>
          </p:grpSpPr>
          <p:sp>
            <p:nvSpPr>
              <p:cNvPr id="698" name="Oval 43"/>
              <p:cNvSpPr>
                <a:spLocks noChangeArrowheads="1"/>
              </p:cNvSpPr>
              <p:nvPr/>
            </p:nvSpPr>
            <p:spPr bwMode="auto">
              <a:xfrm>
                <a:off x="7115432" y="17148040"/>
                <a:ext cx="1826165" cy="1849266"/>
              </a:xfrm>
              <a:prstGeom prst="ellipse">
                <a:avLst/>
              </a:prstGeom>
              <a:solidFill>
                <a:schemeClr val="bg1"/>
              </a:solidFill>
              <a:ln w="28575">
                <a:solidFill>
                  <a:schemeClr val="tx2"/>
                </a:solidFill>
                <a:round/>
                <a:headEnd/>
                <a:tailEnd/>
              </a:ln>
              <a:effectLst>
                <a:outerShdw blurRad="40000" dist="23000" dir="5400000" rotWithShape="0">
                  <a:srgbClr val="808080">
                    <a:alpha val="34999"/>
                  </a:srgbClr>
                </a:outerShdw>
              </a:effectLst>
            </p:spPr>
            <p:txBody>
              <a:bodyPr anchor="ctr"/>
              <a:lstStyle/>
              <a:p>
                <a:pPr>
                  <a:defRPr/>
                </a:pPr>
                <a:endParaRPr lang="en-US" sz="500">
                  <a:solidFill>
                    <a:prstClr val="white"/>
                  </a:solidFill>
                </a:endParaRPr>
              </a:p>
            </p:txBody>
          </p:sp>
          <p:sp>
            <p:nvSpPr>
              <p:cNvPr id="699" name="Left-Right-Up Arrow 44"/>
              <p:cNvSpPr>
                <a:spLocks/>
              </p:cNvSpPr>
              <p:nvPr/>
            </p:nvSpPr>
            <p:spPr bwMode="auto">
              <a:xfrm>
                <a:off x="7239000" y="17375108"/>
                <a:ext cx="1557469" cy="1117987"/>
              </a:xfrm>
              <a:custGeom>
                <a:avLst/>
                <a:gdLst>
                  <a:gd name="T0" fmla="*/ 0 w 1557469"/>
                  <a:gd name="T1" fmla="*/ 838490 h 1117987"/>
                  <a:gd name="T2" fmla="*/ 279497 w 1557469"/>
                  <a:gd name="T3" fmla="*/ 558994 h 1117987"/>
                  <a:gd name="T4" fmla="*/ 279497 w 1557469"/>
                  <a:gd name="T5" fmla="*/ 698742 h 1117987"/>
                  <a:gd name="T6" fmla="*/ 638986 w 1557469"/>
                  <a:gd name="T7" fmla="*/ 698742 h 1117987"/>
                  <a:gd name="T8" fmla="*/ 638986 w 1557469"/>
                  <a:gd name="T9" fmla="*/ 279497 h 1117987"/>
                  <a:gd name="T10" fmla="*/ 499238 w 1557469"/>
                  <a:gd name="T11" fmla="*/ 279497 h 1117987"/>
                  <a:gd name="T12" fmla="*/ 778735 w 1557469"/>
                  <a:gd name="T13" fmla="*/ 0 h 1117987"/>
                  <a:gd name="T14" fmla="*/ 1058231 w 1557469"/>
                  <a:gd name="T15" fmla="*/ 279497 h 1117987"/>
                  <a:gd name="T16" fmla="*/ 918483 w 1557469"/>
                  <a:gd name="T17" fmla="*/ 279497 h 1117987"/>
                  <a:gd name="T18" fmla="*/ 918483 w 1557469"/>
                  <a:gd name="T19" fmla="*/ 698742 h 1117987"/>
                  <a:gd name="T20" fmla="*/ 1277972 w 1557469"/>
                  <a:gd name="T21" fmla="*/ 698742 h 1117987"/>
                  <a:gd name="T22" fmla="*/ 1277972 w 1557469"/>
                  <a:gd name="T23" fmla="*/ 558994 h 1117987"/>
                  <a:gd name="T24" fmla="*/ 1557469 w 1557469"/>
                  <a:gd name="T25" fmla="*/ 838490 h 1117987"/>
                  <a:gd name="T26" fmla="*/ 1277972 w 1557469"/>
                  <a:gd name="T27" fmla="*/ 1117987 h 1117987"/>
                  <a:gd name="T28" fmla="*/ 1277972 w 1557469"/>
                  <a:gd name="T29" fmla="*/ 978239 h 1117987"/>
                  <a:gd name="T30" fmla="*/ 279497 w 1557469"/>
                  <a:gd name="T31" fmla="*/ 978239 h 1117987"/>
                  <a:gd name="T32" fmla="*/ 279497 w 1557469"/>
                  <a:gd name="T33" fmla="*/ 1117987 h 1117987"/>
                  <a:gd name="T34" fmla="*/ 0 w 1557469"/>
                  <a:gd name="T35" fmla="*/ 838490 h 11179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57469"/>
                  <a:gd name="T55" fmla="*/ 0 h 1117987"/>
                  <a:gd name="T56" fmla="*/ 1557469 w 1557469"/>
                  <a:gd name="T57" fmla="*/ 1117987 h 11179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57469" h="1117987">
                    <a:moveTo>
                      <a:pt x="0" y="838490"/>
                    </a:moveTo>
                    <a:lnTo>
                      <a:pt x="279497" y="558994"/>
                    </a:lnTo>
                    <a:lnTo>
                      <a:pt x="279497" y="698742"/>
                    </a:lnTo>
                    <a:lnTo>
                      <a:pt x="638986" y="698742"/>
                    </a:lnTo>
                    <a:lnTo>
                      <a:pt x="638986" y="279497"/>
                    </a:lnTo>
                    <a:lnTo>
                      <a:pt x="499238" y="279497"/>
                    </a:lnTo>
                    <a:lnTo>
                      <a:pt x="778735" y="0"/>
                    </a:lnTo>
                    <a:lnTo>
                      <a:pt x="1058231" y="279497"/>
                    </a:lnTo>
                    <a:lnTo>
                      <a:pt x="918483" y="279497"/>
                    </a:lnTo>
                    <a:lnTo>
                      <a:pt x="918483" y="698742"/>
                    </a:lnTo>
                    <a:lnTo>
                      <a:pt x="1277972" y="698742"/>
                    </a:lnTo>
                    <a:lnTo>
                      <a:pt x="1277972" y="558994"/>
                    </a:lnTo>
                    <a:lnTo>
                      <a:pt x="1557469" y="838490"/>
                    </a:lnTo>
                    <a:lnTo>
                      <a:pt x="1277972" y="1117987"/>
                    </a:lnTo>
                    <a:lnTo>
                      <a:pt x="1277972" y="978239"/>
                    </a:lnTo>
                    <a:lnTo>
                      <a:pt x="279497" y="978239"/>
                    </a:lnTo>
                    <a:lnTo>
                      <a:pt x="279497" y="1117987"/>
                    </a:lnTo>
                    <a:lnTo>
                      <a:pt x="0" y="838490"/>
                    </a:lnTo>
                    <a:close/>
                  </a:path>
                </a:pathLst>
              </a:custGeom>
              <a:solidFill>
                <a:srgbClr val="13873F"/>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defRPr/>
                </a:pPr>
                <a:r>
                  <a:rPr lang="en-US" sz="500" b="1" dirty="0">
                    <a:solidFill>
                      <a:prstClr val="white"/>
                    </a:solidFill>
                    <a:latin typeface="Lato Regular"/>
                  </a:rPr>
                  <a:t>$</a:t>
                </a:r>
              </a:p>
            </p:txBody>
          </p:sp>
        </p:grpSp>
        <p:sp>
          <p:nvSpPr>
            <p:cNvPr id="684" name="Rectangle 49"/>
            <p:cNvSpPr>
              <a:spLocks noChangeArrowheads="1"/>
            </p:cNvSpPr>
            <p:nvPr/>
          </p:nvSpPr>
          <p:spPr bwMode="auto">
            <a:xfrm>
              <a:off x="5589588" y="20370800"/>
              <a:ext cx="5484996" cy="208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MS PGothic" panose="020B0600070205080204" pitchFamily="34" charset="-128"/>
                </a:defRPr>
              </a:lvl1pPr>
              <a:lvl2pPr marL="742950" indent="-285750" eaLnBrk="0" hangingPunct="0">
                <a:defRPr sz="4300">
                  <a:solidFill>
                    <a:schemeClr val="tx1"/>
                  </a:solidFill>
                  <a:latin typeface="Arial" panose="020B0604020202020204" pitchFamily="34" charset="0"/>
                  <a:ea typeface="MS PGothic" panose="020B0600070205080204" pitchFamily="34" charset="-128"/>
                </a:defRPr>
              </a:lvl2pPr>
              <a:lvl3pPr marL="1143000" indent="-228600" eaLnBrk="0" hangingPunct="0">
                <a:defRPr sz="4300">
                  <a:solidFill>
                    <a:schemeClr val="tx1"/>
                  </a:solidFill>
                  <a:latin typeface="Arial" panose="020B0604020202020204" pitchFamily="34" charset="0"/>
                  <a:ea typeface="MS PGothic" panose="020B0600070205080204" pitchFamily="34" charset="-128"/>
                </a:defRPr>
              </a:lvl3pPr>
              <a:lvl4pPr marL="1600200" indent="-228600" eaLnBrk="0" hangingPunct="0">
                <a:defRPr sz="4300">
                  <a:solidFill>
                    <a:schemeClr val="tx1"/>
                  </a:solidFill>
                  <a:latin typeface="Arial" panose="020B0604020202020204" pitchFamily="34" charset="0"/>
                  <a:ea typeface="MS PGothic" panose="020B0600070205080204" pitchFamily="34" charset="-128"/>
                </a:defRPr>
              </a:lvl4pPr>
              <a:lvl5pPr marL="2057400" indent="-228600" eaLnBrk="0" hangingPunct="0">
                <a:defRPr sz="43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4300">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700" b="1" i="1" dirty="0">
                  <a:solidFill>
                    <a:srgbClr val="3C8C93"/>
                  </a:solidFill>
                  <a:latin typeface="Lato Regular" charset="0"/>
                </a:rPr>
                <a:t>No Enzymes or Microbes</a:t>
              </a:r>
            </a:p>
            <a:p>
              <a:pPr eaLnBrk="1" hangingPunct="1">
                <a:lnSpc>
                  <a:spcPct val="90000"/>
                </a:lnSpc>
              </a:pPr>
              <a:endParaRPr lang="en-US" altLang="en-US" sz="700" b="1" dirty="0">
                <a:solidFill>
                  <a:srgbClr val="3C8C93"/>
                </a:solidFill>
                <a:latin typeface="Lato Regular" charset="0"/>
              </a:endParaRPr>
            </a:p>
          </p:txBody>
        </p:sp>
        <p:grpSp>
          <p:nvGrpSpPr>
            <p:cNvPr id="685" name="Group 5"/>
            <p:cNvGrpSpPr>
              <a:grpSpLocks noChangeAspect="1"/>
            </p:cNvGrpSpPr>
            <p:nvPr/>
          </p:nvGrpSpPr>
          <p:grpSpPr bwMode="auto">
            <a:xfrm>
              <a:off x="6556375" y="7315200"/>
              <a:ext cx="2740025" cy="2773363"/>
              <a:chOff x="6817743" y="9296400"/>
              <a:chExt cx="1826165" cy="1849266"/>
            </a:xfrm>
          </p:grpSpPr>
          <p:sp>
            <p:nvSpPr>
              <p:cNvPr id="696" name="Oval 46"/>
              <p:cNvSpPr>
                <a:spLocks noChangeArrowheads="1"/>
              </p:cNvSpPr>
              <p:nvPr/>
            </p:nvSpPr>
            <p:spPr bwMode="auto">
              <a:xfrm>
                <a:off x="6817743" y="9296400"/>
                <a:ext cx="1826165" cy="1849266"/>
              </a:xfrm>
              <a:prstGeom prst="ellipse">
                <a:avLst/>
              </a:prstGeom>
              <a:solidFill>
                <a:schemeClr val="bg1"/>
              </a:solidFill>
              <a:ln w="28575">
                <a:solidFill>
                  <a:schemeClr val="tx2"/>
                </a:solidFill>
                <a:round/>
                <a:headEnd/>
                <a:tailEnd/>
              </a:ln>
              <a:effectLst>
                <a:outerShdw blurRad="40000" dist="23000" dir="5400000" rotWithShape="0">
                  <a:srgbClr val="808080">
                    <a:alpha val="34999"/>
                  </a:srgbClr>
                </a:outerShdw>
              </a:effectLst>
            </p:spPr>
            <p:txBody>
              <a:bodyPr anchor="ctr"/>
              <a:lstStyle/>
              <a:p>
                <a:pPr>
                  <a:defRPr/>
                </a:pPr>
                <a:endParaRPr lang="en-US" sz="500">
                  <a:solidFill>
                    <a:prstClr val="white"/>
                  </a:solidFill>
                </a:endParaRPr>
              </a:p>
            </p:txBody>
          </p:sp>
          <p:pic>
            <p:nvPicPr>
              <p:cNvPr id="697" name="Picture 5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9678908"/>
                <a:ext cx="1151048" cy="115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6" name="Group 98339"/>
            <p:cNvGrpSpPr>
              <a:grpSpLocks/>
            </p:cNvGrpSpPr>
            <p:nvPr/>
          </p:nvGrpSpPr>
          <p:grpSpPr bwMode="auto">
            <a:xfrm>
              <a:off x="6556375" y="10591800"/>
              <a:ext cx="2740025" cy="2773363"/>
              <a:chOff x="7014352" y="9982200"/>
              <a:chExt cx="2739248" cy="2773899"/>
            </a:xfrm>
          </p:grpSpPr>
          <p:sp>
            <p:nvSpPr>
              <p:cNvPr id="691" name="Oval 73"/>
              <p:cNvSpPr>
                <a:spLocks noChangeArrowheads="1"/>
              </p:cNvSpPr>
              <p:nvPr/>
            </p:nvSpPr>
            <p:spPr bwMode="auto">
              <a:xfrm>
                <a:off x="7014352" y="9982200"/>
                <a:ext cx="2739248" cy="2773899"/>
              </a:xfrm>
              <a:prstGeom prst="ellipse">
                <a:avLst/>
              </a:prstGeom>
              <a:solidFill>
                <a:schemeClr val="bg1"/>
              </a:solidFill>
              <a:ln w="28575">
                <a:solidFill>
                  <a:schemeClr val="tx2"/>
                </a:solidFill>
                <a:round/>
                <a:headEnd/>
                <a:tailEnd/>
              </a:ln>
              <a:effectLst>
                <a:outerShdw blurRad="40000" dist="23000" dir="5400000" rotWithShape="0">
                  <a:srgbClr val="808080">
                    <a:alpha val="34999"/>
                  </a:srgbClr>
                </a:outerShdw>
              </a:effectLst>
            </p:spPr>
            <p:txBody>
              <a:bodyPr anchor="ctr"/>
              <a:lstStyle/>
              <a:p>
                <a:pPr>
                  <a:defRPr/>
                </a:pPr>
                <a:endParaRPr lang="en-US" sz="500">
                  <a:solidFill>
                    <a:prstClr val="white"/>
                  </a:solidFill>
                </a:endParaRPr>
              </a:p>
            </p:txBody>
          </p:sp>
          <p:grpSp>
            <p:nvGrpSpPr>
              <p:cNvPr id="692" name="Group 4"/>
              <p:cNvGrpSpPr>
                <a:grpSpLocks noChangeAspect="1"/>
              </p:cNvGrpSpPr>
              <p:nvPr/>
            </p:nvGrpSpPr>
            <p:grpSpPr bwMode="auto">
              <a:xfrm>
                <a:off x="7545483" y="10451783"/>
                <a:ext cx="1754843" cy="1787104"/>
                <a:chOff x="6030917" y="16111850"/>
                <a:chExt cx="1169895" cy="1191402"/>
              </a:xfrm>
            </p:grpSpPr>
            <p:sp>
              <p:nvSpPr>
                <p:cNvPr id="693" name="Rectangle 53"/>
                <p:cNvSpPr>
                  <a:spLocks noChangeArrowheads="1"/>
                </p:cNvSpPr>
                <p:nvPr/>
              </p:nvSpPr>
              <p:spPr bwMode="auto">
                <a:xfrm>
                  <a:off x="6030917" y="16111850"/>
                  <a:ext cx="1169895" cy="322948"/>
                </a:xfrm>
                <a:prstGeom prst="rect">
                  <a:avLst/>
                </a:prstGeom>
                <a:solidFill>
                  <a:srgbClr val="13873F"/>
                </a:solidFill>
                <a:ln w="9525">
                  <a:solidFill>
                    <a:srgbClr val="13873F"/>
                  </a:solidFill>
                  <a:miter lim="800000"/>
                  <a:headEnd/>
                  <a:tailEnd/>
                </a:ln>
                <a:effectLst>
                  <a:outerShdw blurRad="40000" dist="23000" dir="5400000" rotWithShape="0">
                    <a:srgbClr val="808080">
                      <a:alpha val="34999"/>
                    </a:srgbClr>
                  </a:outerShdw>
                </a:effectLst>
              </p:spPr>
              <p:txBody>
                <a:bodyPr lIns="0" tIns="0" rIns="0" bIns="0" anchor="ctr"/>
                <a:lstStyle/>
                <a:p>
                  <a:pPr>
                    <a:defRPr/>
                  </a:pPr>
                  <a:r>
                    <a:rPr lang="en-US" sz="600" b="1" dirty="0">
                      <a:solidFill>
                        <a:prstClr val="white"/>
                      </a:solidFill>
                    </a:rPr>
                    <a:t>&gt;95% C</a:t>
                  </a:r>
                  <a:r>
                    <a:rPr lang="en-US" sz="600" b="1" baseline="-25000" dirty="0">
                      <a:solidFill>
                        <a:prstClr val="white"/>
                      </a:solidFill>
                    </a:rPr>
                    <a:t>5</a:t>
                  </a:r>
                </a:p>
              </p:txBody>
            </p:sp>
            <p:sp>
              <p:nvSpPr>
                <p:cNvPr id="694" name="Rectangle 54"/>
                <p:cNvSpPr>
                  <a:spLocks noChangeArrowheads="1"/>
                </p:cNvSpPr>
                <p:nvPr/>
              </p:nvSpPr>
              <p:spPr bwMode="auto">
                <a:xfrm>
                  <a:off x="6030917" y="16547256"/>
                  <a:ext cx="1169895" cy="322950"/>
                </a:xfrm>
                <a:prstGeom prst="rect">
                  <a:avLst/>
                </a:prstGeom>
                <a:solidFill>
                  <a:srgbClr val="13873F"/>
                </a:solidFill>
                <a:ln w="9525">
                  <a:solidFill>
                    <a:srgbClr val="13873F"/>
                  </a:solidFill>
                  <a:miter lim="800000"/>
                  <a:headEnd/>
                  <a:tailEnd/>
                </a:ln>
                <a:effectLst>
                  <a:outerShdw blurRad="40000" dist="23000" dir="5400000" rotWithShape="0">
                    <a:srgbClr val="808080">
                      <a:alpha val="34999"/>
                    </a:srgbClr>
                  </a:outerShdw>
                </a:effectLst>
              </p:spPr>
              <p:txBody>
                <a:bodyPr lIns="0" tIns="0" rIns="0" bIns="0" anchor="ctr"/>
                <a:lstStyle/>
                <a:p>
                  <a:pPr>
                    <a:defRPr/>
                  </a:pPr>
                  <a:r>
                    <a:rPr lang="en-US" sz="600" b="1" dirty="0">
                      <a:solidFill>
                        <a:prstClr val="white"/>
                      </a:solidFill>
                    </a:rPr>
                    <a:t>&gt; 90</a:t>
                  </a:r>
                  <a:r>
                    <a:rPr lang="en-US" sz="500" b="1" dirty="0">
                      <a:solidFill>
                        <a:prstClr val="white"/>
                      </a:solidFill>
                    </a:rPr>
                    <a:t>% C</a:t>
                  </a:r>
                  <a:r>
                    <a:rPr lang="en-US" sz="500" b="1" baseline="-25000" dirty="0">
                      <a:solidFill>
                        <a:prstClr val="white"/>
                      </a:solidFill>
                    </a:rPr>
                    <a:t>6</a:t>
                  </a:r>
                  <a:endParaRPr lang="en-US" sz="600" b="1" baseline="-25000" dirty="0">
                    <a:solidFill>
                      <a:prstClr val="white"/>
                    </a:solidFill>
                  </a:endParaRPr>
                </a:p>
              </p:txBody>
            </p:sp>
            <p:sp>
              <p:nvSpPr>
                <p:cNvPr id="695" name="Rectangle 55"/>
                <p:cNvSpPr>
                  <a:spLocks noChangeArrowheads="1"/>
                </p:cNvSpPr>
                <p:nvPr/>
              </p:nvSpPr>
              <p:spPr bwMode="auto">
                <a:xfrm>
                  <a:off x="6030917" y="16980302"/>
                  <a:ext cx="1169895" cy="322950"/>
                </a:xfrm>
                <a:prstGeom prst="rect">
                  <a:avLst/>
                </a:prstGeom>
                <a:solidFill>
                  <a:srgbClr val="13873F"/>
                </a:solidFill>
                <a:ln w="9525">
                  <a:solidFill>
                    <a:srgbClr val="13873F"/>
                  </a:solidFill>
                  <a:miter lim="800000"/>
                  <a:headEnd/>
                  <a:tailEnd/>
                </a:ln>
                <a:effectLst>
                  <a:outerShdw blurRad="40000" dist="23000" dir="5400000" rotWithShape="0">
                    <a:srgbClr val="808080">
                      <a:alpha val="34999"/>
                    </a:srgbClr>
                  </a:outerShdw>
                </a:effectLst>
              </p:spPr>
              <p:txBody>
                <a:bodyPr lIns="0" tIns="0" rIns="0" bIns="0" anchor="ctr"/>
                <a:lstStyle/>
                <a:p>
                  <a:pPr>
                    <a:defRPr/>
                  </a:pPr>
                  <a:r>
                    <a:rPr lang="en-US" sz="600" b="1" dirty="0">
                      <a:solidFill>
                        <a:prstClr val="white"/>
                      </a:solidFill>
                    </a:rPr>
                    <a:t>&gt; 95% L</a:t>
                  </a:r>
                  <a:endParaRPr lang="en-US" sz="600" b="1" baseline="-25000" dirty="0">
                    <a:solidFill>
                      <a:prstClr val="white"/>
                    </a:solidFill>
                  </a:endParaRPr>
                </a:p>
              </p:txBody>
            </p:sp>
          </p:grpSp>
        </p:grpSp>
        <p:grpSp>
          <p:nvGrpSpPr>
            <p:cNvPr id="687" name="Group 98336"/>
            <p:cNvGrpSpPr>
              <a:grpSpLocks noChangeAspect="1"/>
            </p:cNvGrpSpPr>
            <p:nvPr/>
          </p:nvGrpSpPr>
          <p:grpSpPr bwMode="auto">
            <a:xfrm>
              <a:off x="6556375" y="13914438"/>
              <a:ext cx="2740025" cy="2773362"/>
              <a:chOff x="7010400" y="14784308"/>
              <a:chExt cx="1826165" cy="1849266"/>
            </a:xfrm>
          </p:grpSpPr>
          <p:sp>
            <p:nvSpPr>
              <p:cNvPr id="688" name="Oval 47"/>
              <p:cNvSpPr>
                <a:spLocks noChangeArrowheads="1"/>
              </p:cNvSpPr>
              <p:nvPr/>
            </p:nvSpPr>
            <p:spPr bwMode="auto">
              <a:xfrm>
                <a:off x="7010400" y="14784308"/>
                <a:ext cx="1826165" cy="1849266"/>
              </a:xfrm>
              <a:prstGeom prst="ellipse">
                <a:avLst/>
              </a:prstGeom>
              <a:solidFill>
                <a:schemeClr val="bg1"/>
              </a:solidFill>
              <a:ln w="28575">
                <a:solidFill>
                  <a:schemeClr val="tx2"/>
                </a:solidFill>
                <a:round/>
                <a:headEnd/>
                <a:tailEnd/>
              </a:ln>
              <a:effectLst>
                <a:outerShdw blurRad="40000" dist="23000" dir="5400000" rotWithShape="0">
                  <a:srgbClr val="808080">
                    <a:alpha val="34999"/>
                  </a:srgbClr>
                </a:outerShdw>
              </a:effectLst>
            </p:spPr>
            <p:txBody>
              <a:bodyPr anchor="ctr"/>
              <a:lstStyle/>
              <a:p>
                <a:pPr>
                  <a:defRPr/>
                </a:pPr>
                <a:endParaRPr lang="en-US" sz="500">
                  <a:solidFill>
                    <a:prstClr val="white"/>
                  </a:solidFill>
                </a:endParaRPr>
              </a:p>
            </p:txBody>
          </p:sp>
          <p:cxnSp>
            <p:nvCxnSpPr>
              <p:cNvPr id="689" name="Straight Connector 52"/>
              <p:cNvCxnSpPr>
                <a:cxnSpLocks noChangeShapeType="1"/>
              </p:cNvCxnSpPr>
              <p:nvPr/>
            </p:nvCxnSpPr>
            <p:spPr bwMode="auto">
              <a:xfrm flipV="1">
                <a:off x="7149888" y="15710685"/>
                <a:ext cx="1535585" cy="4438"/>
              </a:xfrm>
              <a:prstGeom prst="line">
                <a:avLst/>
              </a:prstGeom>
              <a:noFill/>
              <a:ln w="165100">
                <a:solidFill>
                  <a:srgbClr val="1387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90" name="Straight Connector 57"/>
              <p:cNvCxnSpPr>
                <a:cxnSpLocks noChangeShapeType="1"/>
              </p:cNvCxnSpPr>
              <p:nvPr/>
            </p:nvCxnSpPr>
            <p:spPr bwMode="auto">
              <a:xfrm>
                <a:off x="7928245" y="14960163"/>
                <a:ext cx="0" cy="1506070"/>
              </a:xfrm>
              <a:prstGeom prst="line">
                <a:avLst/>
              </a:prstGeom>
              <a:noFill/>
              <a:ln w="165100">
                <a:solidFill>
                  <a:srgbClr val="13873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704" name="TextBox 58"/>
          <p:cNvSpPr txBox="1"/>
          <p:nvPr/>
        </p:nvSpPr>
        <p:spPr>
          <a:xfrm>
            <a:off x="6318416" y="3667118"/>
            <a:ext cx="735697" cy="261610"/>
          </a:xfrm>
          <a:prstGeom prst="rect">
            <a:avLst/>
          </a:prstGeom>
          <a:noFill/>
        </p:spPr>
        <p:txBody>
          <a:bodyPr wrap="square">
            <a:spAutoFit/>
            <a:scene3d>
              <a:camera prst="orthographicFront"/>
              <a:lightRig rig="threePt" dir="t"/>
            </a:scene3d>
            <a:sp3d extrusionH="57150">
              <a:bevelT w="38100" h="38100" prst="convex"/>
            </a:sp3d>
          </a:bodyPr>
          <a:lstStyle/>
          <a:p>
            <a:pPr>
              <a:defRPr/>
            </a:pPr>
            <a:r>
              <a:rPr lang="en-US" sz="1100" b="1" i="1" dirty="0">
                <a:solidFill>
                  <a:srgbClr val="3C8C93"/>
                </a:solidFill>
                <a:latin typeface="Arial" charset="0"/>
                <a:ea typeface="ＭＳ Ｐゴシック" charset="0"/>
              </a:rPr>
              <a:t>Pure</a:t>
            </a:r>
          </a:p>
        </p:txBody>
      </p:sp>
      <p:sp>
        <p:nvSpPr>
          <p:cNvPr id="705" name="TextBox 59"/>
          <p:cNvSpPr txBox="1"/>
          <p:nvPr/>
        </p:nvSpPr>
        <p:spPr>
          <a:xfrm>
            <a:off x="6358283" y="2419342"/>
            <a:ext cx="809265" cy="261610"/>
          </a:xfrm>
          <a:prstGeom prst="rect">
            <a:avLst/>
          </a:prstGeom>
          <a:noFill/>
        </p:spPr>
        <p:txBody>
          <a:bodyPr wrap="square">
            <a:spAutoFit/>
            <a:scene3d>
              <a:camera prst="orthographicFront"/>
              <a:lightRig rig="threePt" dir="t"/>
            </a:scene3d>
            <a:sp3d extrusionH="57150">
              <a:bevelT w="38100" h="38100" prst="convex"/>
            </a:sp3d>
          </a:bodyPr>
          <a:lstStyle/>
          <a:p>
            <a:pPr>
              <a:defRPr/>
            </a:pPr>
            <a:r>
              <a:rPr lang="en-US" sz="1100" b="1" i="1" dirty="0">
                <a:solidFill>
                  <a:srgbClr val="4F81BD">
                    <a:lumMod val="50000"/>
                  </a:srgbClr>
                </a:solidFill>
                <a:latin typeface="Arial" charset="0"/>
                <a:ea typeface="ＭＳ Ｐゴシック" charset="0"/>
              </a:rPr>
              <a:t>Diverse</a:t>
            </a:r>
          </a:p>
        </p:txBody>
      </p:sp>
      <p:sp>
        <p:nvSpPr>
          <p:cNvPr id="706" name="TextBox 60"/>
          <p:cNvSpPr txBox="1"/>
          <p:nvPr/>
        </p:nvSpPr>
        <p:spPr>
          <a:xfrm>
            <a:off x="6152791" y="2986080"/>
            <a:ext cx="1177115" cy="261610"/>
          </a:xfrm>
          <a:prstGeom prst="rect">
            <a:avLst/>
          </a:prstGeom>
          <a:noFill/>
        </p:spPr>
        <p:txBody>
          <a:bodyPr wrap="square">
            <a:spAutoFit/>
            <a:scene3d>
              <a:camera prst="orthographicFront"/>
              <a:lightRig rig="threePt" dir="t"/>
            </a:scene3d>
            <a:sp3d extrusionH="57150">
              <a:bevelT w="38100" h="38100" prst="convex"/>
            </a:sp3d>
          </a:bodyPr>
          <a:lstStyle/>
          <a:p>
            <a:pPr>
              <a:defRPr/>
            </a:pPr>
            <a:r>
              <a:rPr lang="en-US" sz="1100" b="1" i="1" dirty="0">
                <a:solidFill>
                  <a:srgbClr val="3C8C93"/>
                </a:solidFill>
                <a:latin typeface="Arial" charset="0"/>
                <a:ea typeface="ＭＳ Ｐゴシック" charset="0"/>
              </a:rPr>
              <a:t>High Yielding</a:t>
            </a:r>
          </a:p>
        </p:txBody>
      </p:sp>
      <p:sp>
        <p:nvSpPr>
          <p:cNvPr id="707" name="TextBox 61"/>
          <p:cNvSpPr txBox="1"/>
          <p:nvPr/>
        </p:nvSpPr>
        <p:spPr>
          <a:xfrm>
            <a:off x="6253658" y="4208837"/>
            <a:ext cx="1143552" cy="430887"/>
          </a:xfrm>
          <a:prstGeom prst="rect">
            <a:avLst/>
          </a:prstGeom>
          <a:noFill/>
        </p:spPr>
        <p:txBody>
          <a:bodyPr wrap="square">
            <a:spAutoFit/>
            <a:scene3d>
              <a:camera prst="orthographicFront"/>
              <a:lightRig rig="threePt" dir="t"/>
            </a:scene3d>
            <a:sp3d extrusionH="57150">
              <a:bevelT w="38100" h="38100" prst="convex"/>
            </a:sp3d>
          </a:bodyPr>
          <a:lstStyle/>
          <a:p>
            <a:pPr>
              <a:defRPr/>
            </a:pPr>
            <a:r>
              <a:rPr lang="en-US" sz="1100" b="1" i="1" dirty="0">
                <a:solidFill>
                  <a:srgbClr val="4F81BD">
                    <a:lumMod val="50000"/>
                  </a:srgbClr>
                </a:solidFill>
                <a:effectLst>
                  <a:glow rad="101600">
                    <a:srgbClr val="9BBB59">
                      <a:satMod val="175000"/>
                      <a:alpha val="40000"/>
                    </a:srgbClr>
                  </a:glow>
                </a:effectLst>
                <a:latin typeface="Arial" charset="0"/>
                <a:ea typeface="ＭＳ Ｐゴシック" charset="0"/>
              </a:rPr>
              <a:t>Revenue Hat Trick</a:t>
            </a:r>
          </a:p>
        </p:txBody>
      </p:sp>
      <p:sp>
        <p:nvSpPr>
          <p:cNvPr id="715" name="Rectangle 30"/>
          <p:cNvSpPr/>
          <p:nvPr/>
        </p:nvSpPr>
        <p:spPr>
          <a:xfrm>
            <a:off x="7898059" y="2884634"/>
            <a:ext cx="1139272" cy="507831"/>
          </a:xfrm>
          <a:prstGeom prst="rect">
            <a:avLst/>
          </a:prstGeom>
        </p:spPr>
        <p:txBody>
          <a:bodyPr wrap="square">
            <a:spAutoFit/>
          </a:bodyPr>
          <a:lstStyle/>
          <a:p>
            <a:pPr algn="ctr">
              <a:lnSpc>
                <a:spcPct val="90000"/>
              </a:lnSpc>
            </a:pPr>
            <a:r>
              <a:rPr lang="en-US" sz="1000" b="1" dirty="0" smtClean="0">
                <a:solidFill>
                  <a:prstClr val="black">
                    <a:lumMod val="75000"/>
                    <a:lumOff val="25000"/>
                  </a:prstClr>
                </a:solidFill>
                <a:latin typeface="Lato Regular"/>
                <a:cs typeface="Lato Regular"/>
              </a:rPr>
              <a:t>Simultaneous</a:t>
            </a:r>
          </a:p>
          <a:p>
            <a:pPr algn="ctr">
              <a:lnSpc>
                <a:spcPct val="90000"/>
              </a:lnSpc>
            </a:pPr>
            <a:r>
              <a:rPr lang="en-US" sz="1000" b="1" dirty="0" smtClean="0">
                <a:solidFill>
                  <a:prstClr val="black">
                    <a:lumMod val="75000"/>
                    <a:lumOff val="25000"/>
                  </a:prstClr>
                </a:solidFill>
                <a:latin typeface="Lato Regular"/>
                <a:cs typeface="Lato Regular"/>
              </a:rPr>
              <a:t>Deconstruction and Refinement</a:t>
            </a:r>
            <a:endParaRPr lang="en-US" sz="1000" b="1" i="1" dirty="0">
              <a:solidFill>
                <a:prstClr val="black">
                  <a:lumMod val="75000"/>
                  <a:lumOff val="25000"/>
                </a:prstClr>
              </a:solidFill>
              <a:latin typeface="Lato Regular"/>
              <a:cs typeface="Lato Regular"/>
            </a:endParaRPr>
          </a:p>
        </p:txBody>
      </p:sp>
      <p:sp>
        <p:nvSpPr>
          <p:cNvPr id="716" name="Rectangle 62"/>
          <p:cNvSpPr/>
          <p:nvPr/>
        </p:nvSpPr>
        <p:spPr>
          <a:xfrm>
            <a:off x="8010400" y="4226463"/>
            <a:ext cx="1014565" cy="784826"/>
          </a:xfrm>
          <a:prstGeom prst="rect">
            <a:avLst/>
          </a:prstGeom>
        </p:spPr>
        <p:txBody>
          <a:bodyPr wrap="square" lIns="91436" tIns="45718" rIns="91436" bIns="45718">
            <a:spAutoFit/>
          </a:bodyPr>
          <a:lstStyle/>
          <a:p>
            <a:pPr algn="ctr">
              <a:lnSpc>
                <a:spcPct val="90000"/>
              </a:lnSpc>
            </a:pPr>
            <a:r>
              <a:rPr lang="en-US" sz="1000" b="1" dirty="0" smtClean="0">
                <a:solidFill>
                  <a:prstClr val="black">
                    <a:lumMod val="75000"/>
                    <a:lumOff val="25000"/>
                  </a:prstClr>
                </a:solidFill>
                <a:latin typeface="Lato Regular"/>
                <a:cs typeface="Lato Regular"/>
              </a:rPr>
              <a:t>Three Product Co-Production =  </a:t>
            </a:r>
            <a:r>
              <a:rPr lang="en-US" sz="1000" b="1" dirty="0">
                <a:solidFill>
                  <a:prstClr val="black">
                    <a:lumMod val="75000"/>
                    <a:lumOff val="25000"/>
                  </a:prstClr>
                </a:solidFill>
                <a:latin typeface="Lato Regular"/>
                <a:cs typeface="Lato Regular"/>
              </a:rPr>
              <a:t/>
            </a:r>
            <a:br>
              <a:rPr lang="en-US" sz="1000" b="1" dirty="0">
                <a:solidFill>
                  <a:prstClr val="black">
                    <a:lumMod val="75000"/>
                    <a:lumOff val="25000"/>
                  </a:prstClr>
                </a:solidFill>
                <a:latin typeface="Lato Regular"/>
                <a:cs typeface="Lato Regular"/>
              </a:rPr>
            </a:br>
            <a:r>
              <a:rPr lang="en-US" sz="1000" b="1" dirty="0" smtClean="0">
                <a:solidFill>
                  <a:prstClr val="black">
                    <a:lumMod val="75000"/>
                    <a:lumOff val="25000"/>
                  </a:prstClr>
                </a:solidFill>
                <a:latin typeface="Lato Regular"/>
                <a:cs typeface="Lato Regular"/>
              </a:rPr>
              <a:t>Cost Disruption</a:t>
            </a:r>
            <a:endParaRPr lang="en-US" sz="1000" b="1" dirty="0">
              <a:solidFill>
                <a:prstClr val="black">
                  <a:lumMod val="75000"/>
                  <a:lumOff val="25000"/>
                </a:prstClr>
              </a:solidFill>
              <a:latin typeface="Lato Regular"/>
              <a:cs typeface="Lato Regular"/>
            </a:endParaRPr>
          </a:p>
        </p:txBody>
      </p:sp>
      <p:sp>
        <p:nvSpPr>
          <p:cNvPr id="717" name="Rectangle 65"/>
          <p:cNvSpPr/>
          <p:nvPr/>
        </p:nvSpPr>
        <p:spPr>
          <a:xfrm>
            <a:off x="7986560" y="2299811"/>
            <a:ext cx="1014565" cy="507827"/>
          </a:xfrm>
          <a:prstGeom prst="rect">
            <a:avLst/>
          </a:prstGeom>
        </p:spPr>
        <p:txBody>
          <a:bodyPr wrap="square" lIns="91436" tIns="45718" rIns="91436" bIns="45718">
            <a:spAutoFit/>
          </a:bodyPr>
          <a:lstStyle/>
          <a:p>
            <a:pPr algn="ctr">
              <a:lnSpc>
                <a:spcPct val="90000"/>
              </a:lnSpc>
            </a:pPr>
            <a:r>
              <a:rPr lang="en-US" sz="1000" b="1" dirty="0" smtClean="0">
                <a:solidFill>
                  <a:prstClr val="black">
                    <a:lumMod val="75000"/>
                    <a:lumOff val="25000"/>
                  </a:prstClr>
                </a:solidFill>
                <a:latin typeface="Lato Regular"/>
                <a:cs typeface="Lato Regular"/>
              </a:rPr>
              <a:t>High </a:t>
            </a:r>
          </a:p>
          <a:p>
            <a:pPr algn="ctr">
              <a:lnSpc>
                <a:spcPct val="90000"/>
              </a:lnSpc>
            </a:pPr>
            <a:r>
              <a:rPr lang="en-US" sz="1000" b="1" dirty="0" smtClean="0">
                <a:solidFill>
                  <a:prstClr val="black">
                    <a:lumMod val="75000"/>
                    <a:lumOff val="25000"/>
                  </a:prstClr>
                </a:solidFill>
                <a:latin typeface="Lato Regular"/>
                <a:cs typeface="Lato Regular"/>
              </a:rPr>
              <a:t>Biomass</a:t>
            </a:r>
          </a:p>
          <a:p>
            <a:pPr algn="ctr">
              <a:lnSpc>
                <a:spcPct val="90000"/>
              </a:lnSpc>
            </a:pPr>
            <a:r>
              <a:rPr lang="en-US" sz="1000" b="1" dirty="0" smtClean="0">
                <a:solidFill>
                  <a:prstClr val="black">
                    <a:lumMod val="75000"/>
                    <a:lumOff val="25000"/>
                  </a:prstClr>
                </a:solidFill>
                <a:latin typeface="Lato Regular"/>
                <a:cs typeface="Lato Regular"/>
              </a:rPr>
              <a:t>Loading</a:t>
            </a:r>
            <a:endParaRPr lang="en-US" sz="1000" b="1" dirty="0">
              <a:solidFill>
                <a:prstClr val="black">
                  <a:lumMod val="75000"/>
                  <a:lumOff val="25000"/>
                </a:prstClr>
              </a:solidFill>
              <a:latin typeface="Lato Regular"/>
              <a:cs typeface="Lato Regular"/>
            </a:endParaRPr>
          </a:p>
        </p:txBody>
      </p:sp>
      <p:sp>
        <p:nvSpPr>
          <p:cNvPr id="718" name="Rectangle 70"/>
          <p:cNvSpPr/>
          <p:nvPr/>
        </p:nvSpPr>
        <p:spPr>
          <a:xfrm>
            <a:off x="7978442" y="3492522"/>
            <a:ext cx="1014565" cy="715576"/>
          </a:xfrm>
          <a:prstGeom prst="rect">
            <a:avLst/>
          </a:prstGeom>
        </p:spPr>
        <p:txBody>
          <a:bodyPr wrap="square" lIns="91436" tIns="45718" rIns="91436" bIns="45718">
            <a:spAutoFit/>
          </a:bodyPr>
          <a:lstStyle/>
          <a:p>
            <a:pPr algn="ctr">
              <a:lnSpc>
                <a:spcPct val="90000"/>
              </a:lnSpc>
            </a:pPr>
            <a:r>
              <a:rPr lang="en-US" sz="900" b="1" dirty="0" smtClean="0">
                <a:solidFill>
                  <a:prstClr val="black">
                    <a:lumMod val="75000"/>
                    <a:lumOff val="25000"/>
                  </a:prstClr>
                </a:solidFill>
                <a:latin typeface="Lato Regular"/>
                <a:cs typeface="Lato Regular"/>
              </a:rPr>
              <a:t>Product Purity</a:t>
            </a:r>
          </a:p>
          <a:p>
            <a:pPr algn="ctr">
              <a:lnSpc>
                <a:spcPct val="90000"/>
              </a:lnSpc>
            </a:pPr>
            <a:r>
              <a:rPr lang="en-US" sz="900" b="1" dirty="0">
                <a:solidFill>
                  <a:prstClr val="black">
                    <a:lumMod val="75000"/>
                    <a:lumOff val="25000"/>
                  </a:prstClr>
                </a:solidFill>
                <a:latin typeface="Lato Regular"/>
                <a:cs typeface="Lato Regular"/>
              </a:rPr>
              <a:t>Furfural &gt;98%</a:t>
            </a:r>
          </a:p>
          <a:p>
            <a:pPr algn="ctr">
              <a:lnSpc>
                <a:spcPct val="90000"/>
              </a:lnSpc>
            </a:pPr>
            <a:r>
              <a:rPr lang="en-US" sz="900" b="1" dirty="0" smtClean="0">
                <a:solidFill>
                  <a:prstClr val="black">
                    <a:lumMod val="75000"/>
                    <a:lumOff val="25000"/>
                  </a:prstClr>
                </a:solidFill>
                <a:latin typeface="Lato Regular"/>
                <a:cs typeface="Lato Regular"/>
              </a:rPr>
              <a:t>Cellulose &gt;96%</a:t>
            </a:r>
          </a:p>
          <a:p>
            <a:pPr algn="ctr">
              <a:lnSpc>
                <a:spcPct val="90000"/>
              </a:lnSpc>
            </a:pPr>
            <a:r>
              <a:rPr lang="en-US" sz="900" b="1" dirty="0" smtClean="0">
                <a:solidFill>
                  <a:prstClr val="black">
                    <a:lumMod val="75000"/>
                    <a:lumOff val="25000"/>
                  </a:prstClr>
                </a:solidFill>
                <a:latin typeface="Lato Regular"/>
                <a:cs typeface="Lato Regular"/>
              </a:rPr>
              <a:t>Lignin &gt;98%</a:t>
            </a:r>
            <a:endParaRPr lang="en-US" sz="900" b="1" dirty="0">
              <a:solidFill>
                <a:prstClr val="black">
                  <a:lumMod val="75000"/>
                  <a:lumOff val="25000"/>
                </a:prstClr>
              </a:solidFill>
              <a:latin typeface="Lato Regular"/>
              <a:cs typeface="Lato Regular"/>
            </a:endParaRPr>
          </a:p>
        </p:txBody>
      </p:sp>
      <p:sp>
        <p:nvSpPr>
          <p:cNvPr id="719" name="Rectangle 11"/>
          <p:cNvSpPr/>
          <p:nvPr/>
        </p:nvSpPr>
        <p:spPr>
          <a:xfrm>
            <a:off x="6072844" y="5030210"/>
            <a:ext cx="3152116" cy="1384995"/>
          </a:xfrm>
          <a:prstGeom prst="rect">
            <a:avLst/>
          </a:prstGeom>
        </p:spPr>
        <p:txBody>
          <a:bodyPr wrap="square">
            <a:spAutoFit/>
          </a:bodyPr>
          <a:lstStyle/>
          <a:p>
            <a:pPr defTabSz="914400" fontAlgn="base">
              <a:spcBef>
                <a:spcPct val="0"/>
              </a:spcBef>
              <a:spcAft>
                <a:spcPct val="0"/>
              </a:spcAft>
              <a:defRPr/>
            </a:pPr>
            <a:r>
              <a:rPr lang="en-US" sz="1400" dirty="0" err="1" smtClean="0">
                <a:solidFill>
                  <a:srgbClr val="000000"/>
                </a:solidFill>
                <a:latin typeface="Arial" pitchFamily="34" charset="0"/>
                <a:cs typeface="Arial" pitchFamily="34" charset="0"/>
              </a:rPr>
              <a:t>Glucan</a:t>
            </a:r>
            <a:r>
              <a:rPr lang="en-US" sz="1400" dirty="0" smtClean="0">
                <a:solidFill>
                  <a:srgbClr val="000000"/>
                </a:solidFill>
                <a:latin typeface="Arial" pitchFamily="34" charset="0"/>
                <a:cs typeface="Arial" pitchFamily="34" charset="0"/>
              </a:rPr>
              <a:t> </a:t>
            </a:r>
            <a:r>
              <a:rPr lang="en-US" sz="1400" dirty="0" err="1" smtClean="0">
                <a:solidFill>
                  <a:srgbClr val="000000"/>
                </a:solidFill>
                <a:latin typeface="Arial" pitchFamily="34" charset="0"/>
                <a:cs typeface="Arial" pitchFamily="34" charset="0"/>
              </a:rPr>
              <a:t>Biorenewables</a:t>
            </a:r>
            <a:r>
              <a:rPr lang="en-US" sz="1400" dirty="0" smtClean="0">
                <a:solidFill>
                  <a:srgbClr val="000000"/>
                </a:solidFill>
                <a:latin typeface="Arial" pitchFamily="34" charset="0"/>
                <a:cs typeface="Arial" pitchFamily="34" charset="0"/>
              </a:rPr>
              <a:t>, LLC is scaling up the technology to produce furfural from C</a:t>
            </a:r>
            <a:r>
              <a:rPr lang="en-US" sz="1400" baseline="-25000" dirty="0" smtClean="0">
                <a:solidFill>
                  <a:srgbClr val="000000"/>
                </a:solidFill>
                <a:latin typeface="Arial" pitchFamily="34" charset="0"/>
                <a:cs typeface="Arial" pitchFamily="34" charset="0"/>
              </a:rPr>
              <a:t>5</a:t>
            </a:r>
            <a:r>
              <a:rPr lang="en-US" sz="1400" dirty="0" smtClean="0">
                <a:solidFill>
                  <a:srgbClr val="000000"/>
                </a:solidFill>
                <a:latin typeface="Arial" pitchFamily="34" charset="0"/>
                <a:cs typeface="Arial" pitchFamily="34" charset="0"/>
              </a:rPr>
              <a:t> sugars, high purity cellulose and glucose from C</a:t>
            </a:r>
            <a:r>
              <a:rPr lang="en-US" sz="1400" baseline="-25000" dirty="0" smtClean="0">
                <a:solidFill>
                  <a:srgbClr val="000000"/>
                </a:solidFill>
                <a:latin typeface="Arial" pitchFamily="34" charset="0"/>
                <a:cs typeface="Arial" pitchFamily="34" charset="0"/>
              </a:rPr>
              <a:t>6</a:t>
            </a:r>
            <a:r>
              <a:rPr lang="en-US" sz="1400" dirty="0" smtClean="0">
                <a:solidFill>
                  <a:srgbClr val="000000"/>
                </a:solidFill>
                <a:latin typeface="Arial" pitchFamily="34" charset="0"/>
                <a:cs typeface="Arial" pitchFamily="34" charset="0"/>
              </a:rPr>
              <a:t> sugars, and lignin monomers from lignin using GVL as solvent</a:t>
            </a:r>
            <a:endParaRPr lang="en-US" sz="1400" dirty="0">
              <a:solidFill>
                <a:srgbClr val="000000"/>
              </a:solidFill>
              <a:latin typeface="Arial" pitchFamily="34" charset="0"/>
              <a:cs typeface="Arial" pitchFamily="34" charset="0"/>
            </a:endParaRPr>
          </a:p>
        </p:txBody>
      </p:sp>
      <p:graphicFrame>
        <p:nvGraphicFramePr>
          <p:cNvPr id="62" name="Chart 61"/>
          <p:cNvGraphicFramePr>
            <a:graphicFrameLocks/>
          </p:cNvGraphicFramePr>
          <p:nvPr>
            <p:extLst>
              <p:ext uri="{D42A27DB-BD31-4B8C-83A1-F6EECF244321}">
                <p14:modId xmlns:p14="http://schemas.microsoft.com/office/powerpoint/2010/main" val="1360656419"/>
              </p:ext>
            </p:extLst>
          </p:nvPr>
        </p:nvGraphicFramePr>
        <p:xfrm>
          <a:off x="114212" y="3190345"/>
          <a:ext cx="2450592" cy="1474298"/>
        </p:xfrm>
        <a:graphic>
          <a:graphicData uri="http://schemas.openxmlformats.org/drawingml/2006/chart">
            <c:chart xmlns:c="http://schemas.openxmlformats.org/drawingml/2006/chart" xmlns:r="http://schemas.openxmlformats.org/officeDocument/2006/relationships" r:id="rId5"/>
          </a:graphicData>
        </a:graphic>
      </p:graphicFrame>
      <p:grpSp>
        <p:nvGrpSpPr>
          <p:cNvPr id="63" name="28 Grupo"/>
          <p:cNvGrpSpPr>
            <a:grpSpLocks noChangeAspect="1"/>
          </p:cNvGrpSpPr>
          <p:nvPr/>
        </p:nvGrpSpPr>
        <p:grpSpPr>
          <a:xfrm>
            <a:off x="3075889" y="2647036"/>
            <a:ext cx="2926080" cy="1939638"/>
            <a:chOff x="3630352" y="2686049"/>
            <a:chExt cx="2709571" cy="1676401"/>
          </a:xfrm>
          <a:effectLst>
            <a:outerShdw blurRad="50800" dist="38100" dir="2700000" algn="tl" rotWithShape="0">
              <a:prstClr val="black">
                <a:alpha val="40000"/>
              </a:prstClr>
            </a:outerShdw>
          </a:effectLst>
        </p:grpSpPr>
        <p:pic>
          <p:nvPicPr>
            <p:cNvPr id="64" name="Picture 5"/>
            <p:cNvPicPr>
              <a:picLocks noChangeAspect="1"/>
            </p:cNvPicPr>
            <p:nvPr/>
          </p:nvPicPr>
          <p:blipFill>
            <a:blip r:embed="rId6" cstate="print"/>
            <a:stretch>
              <a:fillRect/>
            </a:stretch>
          </p:blipFill>
          <p:spPr>
            <a:xfrm>
              <a:off x="3630352" y="2686049"/>
              <a:ext cx="2709571" cy="1676401"/>
            </a:xfrm>
            <a:prstGeom prst="rect">
              <a:avLst/>
            </a:prstGeom>
          </p:spPr>
        </p:pic>
        <p:sp>
          <p:nvSpPr>
            <p:cNvPr id="65" name="27 Rectángulo"/>
            <p:cNvSpPr/>
            <p:nvPr/>
          </p:nvSpPr>
          <p:spPr>
            <a:xfrm>
              <a:off x="3635374" y="2920999"/>
              <a:ext cx="355601" cy="2000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23 CuadroTexto"/>
            <p:cNvSpPr txBox="1"/>
            <p:nvPr/>
          </p:nvSpPr>
          <p:spPr>
            <a:xfrm>
              <a:off x="3657599" y="2968625"/>
              <a:ext cx="317501" cy="107722"/>
            </a:xfrm>
            <a:prstGeom prst="rect">
              <a:avLst/>
            </a:prstGeom>
            <a:solidFill>
              <a:schemeClr val="bg1"/>
            </a:solidFill>
          </p:spPr>
          <p:txBody>
            <a:bodyPr wrap="square" lIns="0" tIns="0" rIns="0" bIns="0" rtlCol="0">
              <a:spAutoFit/>
            </a:bodyPr>
            <a:lstStyle/>
            <a:p>
              <a:r>
                <a:rPr lang="en-US" sz="700" b="1" dirty="0" smtClean="0">
                  <a:solidFill>
                    <a:prstClr val="black"/>
                  </a:solidFill>
                </a:rPr>
                <a:t>Biomass</a:t>
              </a:r>
              <a:endParaRPr lang="en-US" sz="700" b="1" dirty="0">
                <a:solidFill>
                  <a:prstClr val="black"/>
                </a:solidFill>
              </a:endParaRPr>
            </a:p>
          </p:txBody>
        </p:sp>
      </p:grpSp>
      <p:sp>
        <p:nvSpPr>
          <p:cNvPr id="13" name="Rectangle 12"/>
          <p:cNvSpPr/>
          <p:nvPr/>
        </p:nvSpPr>
        <p:spPr>
          <a:xfrm>
            <a:off x="114212" y="4799285"/>
            <a:ext cx="2448408" cy="1939870"/>
          </a:xfrm>
          <a:prstGeom prst="rect">
            <a:avLst/>
          </a:prstGeom>
          <a:solidFill>
            <a:schemeClr val="bg1"/>
          </a:solidFill>
          <a:ln w="12700"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effectLst>
                <a:outerShdw blurRad="38100" dist="38100" dir="2700000" algn="tl">
                  <a:srgbClr val="000000">
                    <a:alpha val="43137"/>
                  </a:srgbClr>
                </a:outerShdw>
              </a:effectLst>
            </a:endParaRPr>
          </a:p>
        </p:txBody>
      </p:sp>
      <p:cxnSp>
        <p:nvCxnSpPr>
          <p:cNvPr id="153" name="Straight Arrow Connector 152"/>
          <p:cNvCxnSpPr/>
          <p:nvPr/>
        </p:nvCxnSpPr>
        <p:spPr>
          <a:xfrm>
            <a:off x="1968331" y="5003278"/>
            <a:ext cx="3" cy="273204"/>
          </a:xfrm>
          <a:prstGeom prst="straightConnector1">
            <a:avLst/>
          </a:prstGeom>
          <a:noFill/>
          <a:ln w="19050" cap="flat" cmpd="sng" algn="ctr">
            <a:solidFill>
              <a:srgbClr val="008000"/>
            </a:solidFill>
            <a:prstDash val="solid"/>
            <a:miter lim="800000"/>
            <a:tailEnd type="triangle" w="sm" len="sm"/>
          </a:ln>
          <a:effectLst/>
        </p:spPr>
      </p:cxnSp>
      <p:cxnSp>
        <p:nvCxnSpPr>
          <p:cNvPr id="154" name="Straight Arrow Connector 153"/>
          <p:cNvCxnSpPr/>
          <p:nvPr/>
        </p:nvCxnSpPr>
        <p:spPr>
          <a:xfrm flipV="1">
            <a:off x="1691615" y="5296022"/>
            <a:ext cx="0" cy="1081980"/>
          </a:xfrm>
          <a:prstGeom prst="straightConnector1">
            <a:avLst/>
          </a:prstGeom>
          <a:noFill/>
          <a:ln w="19050" cap="flat" cmpd="sng" algn="ctr">
            <a:solidFill>
              <a:srgbClr val="0000FF"/>
            </a:solidFill>
            <a:prstDash val="solid"/>
            <a:miter lim="800000"/>
            <a:tailEnd type="triangle" w="sm" len="sm"/>
          </a:ln>
          <a:effectLst/>
        </p:spPr>
      </p:cxnSp>
      <p:cxnSp>
        <p:nvCxnSpPr>
          <p:cNvPr id="155" name="Straight Arrow Connector 154"/>
          <p:cNvCxnSpPr/>
          <p:nvPr/>
        </p:nvCxnSpPr>
        <p:spPr>
          <a:xfrm flipV="1">
            <a:off x="1248063" y="5007993"/>
            <a:ext cx="0" cy="875262"/>
          </a:xfrm>
          <a:prstGeom prst="straightConnector1">
            <a:avLst/>
          </a:prstGeom>
          <a:noFill/>
          <a:ln w="19050" cap="flat" cmpd="sng" algn="ctr">
            <a:solidFill>
              <a:srgbClr val="FF6600"/>
            </a:solidFill>
            <a:prstDash val="solid"/>
            <a:miter lim="800000"/>
            <a:tailEnd type="triangle" w="sm" len="sm"/>
          </a:ln>
          <a:effectLst/>
        </p:spPr>
      </p:cxnSp>
      <p:cxnSp>
        <p:nvCxnSpPr>
          <p:cNvPr id="156" name="Straight Connector 155"/>
          <p:cNvCxnSpPr/>
          <p:nvPr/>
        </p:nvCxnSpPr>
        <p:spPr>
          <a:xfrm flipH="1">
            <a:off x="696502" y="5892497"/>
            <a:ext cx="551925" cy="0"/>
          </a:xfrm>
          <a:prstGeom prst="line">
            <a:avLst/>
          </a:prstGeom>
          <a:noFill/>
          <a:ln w="28575" cap="flat" cmpd="sng" algn="ctr">
            <a:solidFill>
              <a:sysClr val="windowText" lastClr="000000">
                <a:lumMod val="50000"/>
                <a:lumOff val="50000"/>
              </a:sysClr>
            </a:solidFill>
            <a:prstDash val="solid"/>
            <a:miter lim="800000"/>
          </a:ln>
          <a:effectLst/>
        </p:spPr>
      </p:cxnSp>
      <p:cxnSp>
        <p:nvCxnSpPr>
          <p:cNvPr id="157" name="Straight Connector 156"/>
          <p:cNvCxnSpPr/>
          <p:nvPr/>
        </p:nvCxnSpPr>
        <p:spPr>
          <a:xfrm flipH="1">
            <a:off x="696502" y="6374177"/>
            <a:ext cx="1076253" cy="0"/>
          </a:xfrm>
          <a:prstGeom prst="line">
            <a:avLst/>
          </a:prstGeom>
          <a:noFill/>
          <a:ln w="28575" cap="flat" cmpd="sng" algn="ctr">
            <a:solidFill>
              <a:sysClr val="windowText" lastClr="000000">
                <a:lumMod val="50000"/>
                <a:lumOff val="50000"/>
              </a:sysClr>
            </a:solidFill>
            <a:prstDash val="solid"/>
            <a:miter lim="800000"/>
          </a:ln>
          <a:effectLst/>
        </p:spPr>
      </p:cxnSp>
      <p:cxnSp>
        <p:nvCxnSpPr>
          <p:cNvPr id="158" name="Straight Connector 157"/>
          <p:cNvCxnSpPr/>
          <p:nvPr/>
        </p:nvCxnSpPr>
        <p:spPr>
          <a:xfrm>
            <a:off x="1122953" y="5011289"/>
            <a:ext cx="1297023" cy="0"/>
          </a:xfrm>
          <a:prstGeom prst="line">
            <a:avLst/>
          </a:prstGeom>
          <a:noFill/>
          <a:ln w="28575" cap="flat" cmpd="sng" algn="ctr">
            <a:solidFill>
              <a:sysClr val="windowText" lastClr="000000">
                <a:lumMod val="50000"/>
                <a:lumOff val="50000"/>
              </a:sysClr>
            </a:solidFill>
            <a:prstDash val="solid"/>
            <a:miter lim="800000"/>
          </a:ln>
          <a:effectLst/>
        </p:spPr>
      </p:cxnSp>
      <p:cxnSp>
        <p:nvCxnSpPr>
          <p:cNvPr id="159" name="Straight Connector 158"/>
          <p:cNvCxnSpPr/>
          <p:nvPr/>
        </p:nvCxnSpPr>
        <p:spPr>
          <a:xfrm>
            <a:off x="1674877" y="5284111"/>
            <a:ext cx="745099" cy="0"/>
          </a:xfrm>
          <a:prstGeom prst="line">
            <a:avLst/>
          </a:prstGeom>
          <a:noFill/>
          <a:ln w="28575" cap="flat" cmpd="sng" algn="ctr">
            <a:solidFill>
              <a:sysClr val="windowText" lastClr="000000">
                <a:lumMod val="50000"/>
                <a:lumOff val="50000"/>
              </a:sysClr>
            </a:solidFill>
            <a:prstDash val="solid"/>
            <a:miter lim="800000"/>
          </a:ln>
          <a:effectLst/>
        </p:spPr>
      </p:cxnSp>
      <p:sp>
        <p:nvSpPr>
          <p:cNvPr id="160" name="Freeform 159"/>
          <p:cNvSpPr/>
          <p:nvPr/>
        </p:nvSpPr>
        <p:spPr>
          <a:xfrm>
            <a:off x="1057391" y="5017235"/>
            <a:ext cx="837547" cy="875262"/>
          </a:xfrm>
          <a:custGeom>
            <a:avLst/>
            <a:gdLst>
              <a:gd name="connsiteX0" fmla="*/ 0 w 2509284"/>
              <a:gd name="connsiteY0" fmla="*/ 2229078 h 3365630"/>
              <a:gd name="connsiteX1" fmla="*/ 701749 w 2509284"/>
              <a:gd name="connsiteY1" fmla="*/ 3271069 h 3365630"/>
              <a:gd name="connsiteX2" fmla="*/ 1711842 w 2509284"/>
              <a:gd name="connsiteY2" fmla="*/ 113199 h 3365630"/>
              <a:gd name="connsiteX3" fmla="*/ 2509284 w 2509284"/>
              <a:gd name="connsiteY3" fmla="*/ 1006334 h 3365630"/>
            </a:gdLst>
            <a:ahLst/>
            <a:cxnLst>
              <a:cxn ang="0">
                <a:pos x="connsiteX0" y="connsiteY0"/>
              </a:cxn>
              <a:cxn ang="0">
                <a:pos x="connsiteX1" y="connsiteY1"/>
              </a:cxn>
              <a:cxn ang="0">
                <a:pos x="connsiteX2" y="connsiteY2"/>
              </a:cxn>
              <a:cxn ang="0">
                <a:pos x="connsiteX3" y="connsiteY3"/>
              </a:cxn>
            </a:cxnLst>
            <a:rect l="l" t="t" r="r" b="b"/>
            <a:pathLst>
              <a:path w="2509284" h="3365630">
                <a:moveTo>
                  <a:pt x="0" y="2229078"/>
                </a:moveTo>
                <a:cubicBezTo>
                  <a:pt x="208221" y="2926396"/>
                  <a:pt x="416442" y="3623715"/>
                  <a:pt x="701749" y="3271069"/>
                </a:cubicBezTo>
                <a:cubicBezTo>
                  <a:pt x="987056" y="2918423"/>
                  <a:pt x="1410586" y="490655"/>
                  <a:pt x="1711842" y="113199"/>
                </a:cubicBezTo>
                <a:cubicBezTo>
                  <a:pt x="2013098" y="-264257"/>
                  <a:pt x="2261191" y="371038"/>
                  <a:pt x="2509284" y="1006334"/>
                </a:cubicBezTo>
              </a:path>
            </a:pathLst>
          </a:custGeom>
          <a:noFill/>
          <a:ln w="38100" cap="flat" cmpd="sng" algn="ctr">
            <a:solidFill>
              <a:srgbClr val="FF66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4" tIns="45717" rIns="91434" bIns="45717" rtlCol="0" anchor="ctr"/>
          <a:lstStyle/>
          <a:p>
            <a:pPr algn="ctr" defTabSz="914342">
              <a:defRPr/>
            </a:pPr>
            <a:endParaRPr lang="en-US" sz="800" kern="0" smtClean="0">
              <a:solidFill>
                <a:prstClr val="white"/>
              </a:solidFill>
            </a:endParaRPr>
          </a:p>
        </p:txBody>
      </p:sp>
      <p:sp>
        <p:nvSpPr>
          <p:cNvPr id="161" name="Freeform 160"/>
          <p:cNvSpPr/>
          <p:nvPr/>
        </p:nvSpPr>
        <p:spPr>
          <a:xfrm>
            <a:off x="1058289" y="5284130"/>
            <a:ext cx="814628" cy="1087587"/>
          </a:xfrm>
          <a:custGeom>
            <a:avLst/>
            <a:gdLst>
              <a:gd name="connsiteX0" fmla="*/ 0 w 3551274"/>
              <a:gd name="connsiteY0" fmla="*/ 1181595 h 4117181"/>
              <a:gd name="connsiteX1" fmla="*/ 808074 w 3551274"/>
              <a:gd name="connsiteY1" fmla="*/ 4105548 h 4117181"/>
              <a:gd name="connsiteX2" fmla="*/ 2413591 w 3551274"/>
              <a:gd name="connsiteY2" fmla="*/ 214032 h 4117181"/>
              <a:gd name="connsiteX3" fmla="*/ 3551274 w 3551274"/>
              <a:gd name="connsiteY3" fmla="*/ 851986 h 4117181"/>
              <a:gd name="connsiteX0" fmla="*/ 0 w 3551274"/>
              <a:gd name="connsiteY0" fmla="*/ 1181595 h 4117181"/>
              <a:gd name="connsiteX1" fmla="*/ 855699 w 3551274"/>
              <a:gd name="connsiteY1" fmla="*/ 4105548 h 4117181"/>
              <a:gd name="connsiteX2" fmla="*/ 2413591 w 3551274"/>
              <a:gd name="connsiteY2" fmla="*/ 214032 h 4117181"/>
              <a:gd name="connsiteX3" fmla="*/ 3551274 w 3551274"/>
              <a:gd name="connsiteY3" fmla="*/ 851986 h 4117181"/>
              <a:gd name="connsiteX0" fmla="*/ 0 w 3551274"/>
              <a:gd name="connsiteY0" fmla="*/ 1181595 h 4107890"/>
              <a:gd name="connsiteX1" fmla="*/ 912849 w 3551274"/>
              <a:gd name="connsiteY1" fmla="*/ 4096192 h 4107890"/>
              <a:gd name="connsiteX2" fmla="*/ 2413591 w 3551274"/>
              <a:gd name="connsiteY2" fmla="*/ 214032 h 4107890"/>
              <a:gd name="connsiteX3" fmla="*/ 3551274 w 3551274"/>
              <a:gd name="connsiteY3" fmla="*/ 851986 h 4107890"/>
              <a:gd name="connsiteX0" fmla="*/ 0 w 3551274"/>
              <a:gd name="connsiteY0" fmla="*/ 1181595 h 4107890"/>
              <a:gd name="connsiteX1" fmla="*/ 865224 w 3551274"/>
              <a:gd name="connsiteY1" fmla="*/ 4096192 h 4107890"/>
              <a:gd name="connsiteX2" fmla="*/ 2413591 w 3551274"/>
              <a:gd name="connsiteY2" fmla="*/ 214032 h 4107890"/>
              <a:gd name="connsiteX3" fmla="*/ 3551274 w 3551274"/>
              <a:gd name="connsiteY3" fmla="*/ 851986 h 4107890"/>
              <a:gd name="connsiteX0" fmla="*/ 0 w 3551274"/>
              <a:gd name="connsiteY0" fmla="*/ 1181595 h 4117181"/>
              <a:gd name="connsiteX1" fmla="*/ 903324 w 3551274"/>
              <a:gd name="connsiteY1" fmla="*/ 4105548 h 4117181"/>
              <a:gd name="connsiteX2" fmla="*/ 2413591 w 3551274"/>
              <a:gd name="connsiteY2" fmla="*/ 214032 h 4117181"/>
              <a:gd name="connsiteX3" fmla="*/ 3551274 w 3551274"/>
              <a:gd name="connsiteY3" fmla="*/ 851986 h 4117181"/>
              <a:gd name="connsiteX0" fmla="*/ 0 w 3551274"/>
              <a:gd name="connsiteY0" fmla="*/ 1181595 h 4117181"/>
              <a:gd name="connsiteX1" fmla="*/ 874749 w 3551274"/>
              <a:gd name="connsiteY1" fmla="*/ 4105548 h 4117181"/>
              <a:gd name="connsiteX2" fmla="*/ 2413591 w 3551274"/>
              <a:gd name="connsiteY2" fmla="*/ 214032 h 4117181"/>
              <a:gd name="connsiteX3" fmla="*/ 3551274 w 3551274"/>
              <a:gd name="connsiteY3" fmla="*/ 851986 h 4117181"/>
              <a:gd name="connsiteX0" fmla="*/ 0 w 3551274"/>
              <a:gd name="connsiteY0" fmla="*/ 1181595 h 4107890"/>
              <a:gd name="connsiteX1" fmla="*/ 884274 w 3551274"/>
              <a:gd name="connsiteY1" fmla="*/ 4096192 h 4107890"/>
              <a:gd name="connsiteX2" fmla="*/ 2413591 w 3551274"/>
              <a:gd name="connsiteY2" fmla="*/ 214032 h 4107890"/>
              <a:gd name="connsiteX3" fmla="*/ 3551274 w 3551274"/>
              <a:gd name="connsiteY3" fmla="*/ 851986 h 4107890"/>
              <a:gd name="connsiteX0" fmla="*/ 0 w 3551274"/>
              <a:gd name="connsiteY0" fmla="*/ 1181595 h 4107890"/>
              <a:gd name="connsiteX1" fmla="*/ 928830 w 3551274"/>
              <a:gd name="connsiteY1" fmla="*/ 4096192 h 4107890"/>
              <a:gd name="connsiteX2" fmla="*/ 2413591 w 3551274"/>
              <a:gd name="connsiteY2" fmla="*/ 214032 h 4107890"/>
              <a:gd name="connsiteX3" fmla="*/ 3551274 w 3551274"/>
              <a:gd name="connsiteY3" fmla="*/ 851986 h 4107890"/>
            </a:gdLst>
            <a:ahLst/>
            <a:cxnLst>
              <a:cxn ang="0">
                <a:pos x="connsiteX0" y="connsiteY0"/>
              </a:cxn>
              <a:cxn ang="0">
                <a:pos x="connsiteX1" y="connsiteY1"/>
              </a:cxn>
              <a:cxn ang="0">
                <a:pos x="connsiteX2" y="connsiteY2"/>
              </a:cxn>
              <a:cxn ang="0">
                <a:pos x="connsiteX3" y="connsiteY3"/>
              </a:cxn>
            </a:cxnLst>
            <a:rect l="l" t="t" r="r" b="b"/>
            <a:pathLst>
              <a:path w="3551274" h="4107890">
                <a:moveTo>
                  <a:pt x="0" y="1181595"/>
                </a:moveTo>
                <a:cubicBezTo>
                  <a:pt x="202904" y="2724201"/>
                  <a:pt x="526565" y="4257452"/>
                  <a:pt x="928830" y="4096192"/>
                </a:cubicBezTo>
                <a:cubicBezTo>
                  <a:pt x="1331095" y="3934932"/>
                  <a:pt x="1956391" y="756292"/>
                  <a:pt x="2413591" y="214032"/>
                </a:cubicBezTo>
                <a:cubicBezTo>
                  <a:pt x="2870791" y="-328228"/>
                  <a:pt x="3211032" y="261879"/>
                  <a:pt x="3551274" y="851986"/>
                </a:cubicBezTo>
              </a:path>
            </a:pathLst>
          </a:custGeom>
          <a:noFill/>
          <a:ln w="38100" cap="flat" cmpd="sng" algn="ctr">
            <a:solidFill>
              <a:srgbClr val="0000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34" tIns="45717" rIns="91434" bIns="45717" rtlCol="0" anchor="ctr"/>
          <a:lstStyle/>
          <a:p>
            <a:pPr algn="ctr" defTabSz="914342">
              <a:defRPr/>
            </a:pPr>
            <a:endParaRPr lang="en-US" sz="800" kern="0" smtClean="0">
              <a:solidFill>
                <a:prstClr val="white"/>
              </a:solidFill>
            </a:endParaRPr>
          </a:p>
        </p:txBody>
      </p:sp>
      <p:sp>
        <p:nvSpPr>
          <p:cNvPr id="162" name="TextBox 161"/>
          <p:cNvSpPr txBox="1"/>
          <p:nvPr/>
        </p:nvSpPr>
        <p:spPr>
          <a:xfrm>
            <a:off x="542836" y="6014157"/>
            <a:ext cx="453325" cy="156600"/>
          </a:xfrm>
          <a:prstGeom prst="rect">
            <a:avLst/>
          </a:prstGeom>
          <a:noFill/>
        </p:spPr>
        <p:txBody>
          <a:bodyPr wrap="none" lIns="91434" tIns="45717" rIns="91434" bIns="45717" rtlCol="0">
            <a:spAutoFit/>
          </a:bodyPr>
          <a:lstStyle/>
          <a:p>
            <a:pPr defTabSz="914342"/>
            <a:r>
              <a:rPr lang="en-US" sz="800" dirty="0" smtClean="0">
                <a:solidFill>
                  <a:srgbClr val="008000"/>
                </a:solidFill>
                <a:latin typeface="Symbol" panose="05050102010706020507" pitchFamily="18" charset="2"/>
              </a:rPr>
              <a:t>D</a:t>
            </a:r>
            <a:r>
              <a:rPr lang="en-US" sz="800" dirty="0" smtClean="0">
                <a:solidFill>
                  <a:srgbClr val="008000"/>
                </a:solidFill>
              </a:rPr>
              <a:t>G(H</a:t>
            </a:r>
            <a:r>
              <a:rPr lang="en-US" sz="800" baseline="30000" dirty="0" smtClean="0">
                <a:solidFill>
                  <a:srgbClr val="008000"/>
                </a:solidFill>
              </a:rPr>
              <a:t>+</a:t>
            </a:r>
            <a:r>
              <a:rPr lang="en-US" sz="800" dirty="0" smtClean="0">
                <a:solidFill>
                  <a:srgbClr val="008000"/>
                </a:solidFill>
              </a:rPr>
              <a:t>)</a:t>
            </a:r>
            <a:r>
              <a:rPr lang="en-US" sz="800" baseline="-25000" dirty="0" smtClean="0">
                <a:solidFill>
                  <a:srgbClr val="008000"/>
                </a:solidFill>
              </a:rPr>
              <a:t>solv</a:t>
            </a:r>
            <a:endParaRPr lang="en-US" sz="800" baseline="-25000" dirty="0">
              <a:solidFill>
                <a:srgbClr val="008000"/>
              </a:solidFill>
            </a:endParaRPr>
          </a:p>
        </p:txBody>
      </p:sp>
      <p:cxnSp>
        <p:nvCxnSpPr>
          <p:cNvPr id="163" name="Straight Arrow Connector 162"/>
          <p:cNvCxnSpPr/>
          <p:nvPr/>
        </p:nvCxnSpPr>
        <p:spPr>
          <a:xfrm>
            <a:off x="1071089" y="5891870"/>
            <a:ext cx="0" cy="479848"/>
          </a:xfrm>
          <a:prstGeom prst="straightConnector1">
            <a:avLst/>
          </a:prstGeom>
          <a:noFill/>
          <a:ln w="19050" cap="flat" cmpd="sng" algn="ctr">
            <a:solidFill>
              <a:srgbClr val="008000"/>
            </a:solidFill>
            <a:prstDash val="solid"/>
            <a:miter lim="800000"/>
            <a:tailEnd type="triangle" w="sm" len="sm"/>
          </a:ln>
          <a:effectLst/>
        </p:spPr>
      </p:cxnSp>
      <p:sp>
        <p:nvSpPr>
          <p:cNvPr id="164" name="TextBox 163"/>
          <p:cNvSpPr txBox="1"/>
          <p:nvPr/>
        </p:nvSpPr>
        <p:spPr>
          <a:xfrm>
            <a:off x="1944734" y="5032815"/>
            <a:ext cx="518409" cy="156600"/>
          </a:xfrm>
          <a:prstGeom prst="rect">
            <a:avLst/>
          </a:prstGeom>
          <a:noFill/>
        </p:spPr>
        <p:txBody>
          <a:bodyPr wrap="none" lIns="91434" tIns="45717" rIns="91434" bIns="45717" rtlCol="0">
            <a:spAutoFit/>
          </a:bodyPr>
          <a:lstStyle/>
          <a:p>
            <a:pPr defTabSz="914342"/>
            <a:r>
              <a:rPr lang="en-US" sz="800" dirty="0" smtClean="0">
                <a:solidFill>
                  <a:srgbClr val="008000"/>
                </a:solidFill>
              </a:rPr>
              <a:t>f*</a:t>
            </a:r>
            <a:r>
              <a:rPr lang="en-US" sz="800" dirty="0" smtClean="0">
                <a:solidFill>
                  <a:srgbClr val="008000"/>
                </a:solidFill>
                <a:latin typeface="Symbol" panose="05050102010706020507" pitchFamily="18" charset="2"/>
              </a:rPr>
              <a:t>D</a:t>
            </a:r>
            <a:r>
              <a:rPr lang="en-US" sz="800" dirty="0" smtClean="0">
                <a:solidFill>
                  <a:srgbClr val="008000"/>
                </a:solidFill>
              </a:rPr>
              <a:t>G(H</a:t>
            </a:r>
            <a:r>
              <a:rPr lang="en-US" sz="800" baseline="30000" dirty="0" smtClean="0">
                <a:solidFill>
                  <a:srgbClr val="008000"/>
                </a:solidFill>
              </a:rPr>
              <a:t>+</a:t>
            </a:r>
            <a:r>
              <a:rPr lang="en-US" sz="800" dirty="0" smtClean="0">
                <a:solidFill>
                  <a:srgbClr val="008000"/>
                </a:solidFill>
              </a:rPr>
              <a:t>)</a:t>
            </a:r>
            <a:r>
              <a:rPr lang="en-US" sz="800" baseline="-25000" dirty="0" smtClean="0">
                <a:solidFill>
                  <a:srgbClr val="008000"/>
                </a:solidFill>
              </a:rPr>
              <a:t>solv</a:t>
            </a:r>
            <a:endParaRPr lang="en-US" sz="800" baseline="-25000" dirty="0">
              <a:solidFill>
                <a:srgbClr val="008000"/>
              </a:solidFill>
            </a:endParaRPr>
          </a:p>
        </p:txBody>
      </p:sp>
      <p:sp>
        <p:nvSpPr>
          <p:cNvPr id="165" name="TextBox 164"/>
          <p:cNvSpPr txBox="1"/>
          <p:nvPr/>
        </p:nvSpPr>
        <p:spPr>
          <a:xfrm>
            <a:off x="695182" y="5156218"/>
            <a:ext cx="593419" cy="215438"/>
          </a:xfrm>
          <a:prstGeom prst="rect">
            <a:avLst/>
          </a:prstGeom>
          <a:noFill/>
        </p:spPr>
        <p:txBody>
          <a:bodyPr wrap="none" lIns="91434" tIns="45717" rIns="91434" bIns="45717" rtlCol="0">
            <a:spAutoFit/>
          </a:bodyPr>
          <a:lstStyle/>
          <a:p>
            <a:pPr algn="r" defTabSz="914342"/>
            <a:r>
              <a:rPr lang="en-US" sz="800" dirty="0" smtClean="0">
                <a:solidFill>
                  <a:srgbClr val="FF6600"/>
                </a:solidFill>
                <a:latin typeface="Symbol" panose="05050102010706020507" pitchFamily="18" charset="2"/>
              </a:rPr>
              <a:t>D</a:t>
            </a:r>
            <a:r>
              <a:rPr lang="en-US" sz="800" dirty="0" smtClean="0">
                <a:solidFill>
                  <a:srgbClr val="FF6600"/>
                </a:solidFill>
              </a:rPr>
              <a:t>G</a:t>
            </a:r>
            <a:r>
              <a:rPr lang="en-US" sz="800" baseline="-25000" dirty="0" smtClean="0">
                <a:solidFill>
                  <a:srgbClr val="FF6600"/>
                </a:solidFill>
              </a:rPr>
              <a:t>act</a:t>
            </a:r>
            <a:r>
              <a:rPr lang="en-US" sz="800" dirty="0" smtClean="0">
                <a:solidFill>
                  <a:srgbClr val="FF6600"/>
                </a:solidFill>
              </a:rPr>
              <a:t>(org)</a:t>
            </a:r>
          </a:p>
        </p:txBody>
      </p:sp>
      <p:sp>
        <p:nvSpPr>
          <p:cNvPr id="166" name="TextBox 165"/>
          <p:cNvSpPr txBox="1"/>
          <p:nvPr/>
        </p:nvSpPr>
        <p:spPr>
          <a:xfrm>
            <a:off x="850113" y="5421274"/>
            <a:ext cx="319402" cy="156600"/>
          </a:xfrm>
          <a:prstGeom prst="rect">
            <a:avLst/>
          </a:prstGeom>
          <a:noFill/>
        </p:spPr>
        <p:txBody>
          <a:bodyPr wrap="none" lIns="91434" tIns="45717" rIns="91434" bIns="45717" rtlCol="0">
            <a:spAutoFit/>
          </a:bodyPr>
          <a:lstStyle/>
          <a:p>
            <a:pPr defTabSz="914342"/>
            <a:r>
              <a:rPr lang="en-US" sz="800" dirty="0" smtClean="0">
                <a:solidFill>
                  <a:prstClr val="black"/>
                </a:solidFill>
                <a:cs typeface="Arial" panose="020B0604020202020204" pitchFamily="34" charset="0"/>
              </a:rPr>
              <a:t>HB, R</a:t>
            </a:r>
            <a:endParaRPr lang="en-US" sz="800" dirty="0">
              <a:solidFill>
                <a:prstClr val="black"/>
              </a:solidFill>
              <a:cs typeface="Arial" panose="020B0604020202020204" pitchFamily="34" charset="0"/>
            </a:endParaRPr>
          </a:p>
        </p:txBody>
      </p:sp>
      <p:sp>
        <p:nvSpPr>
          <p:cNvPr id="167" name="TextBox 166"/>
          <p:cNvSpPr txBox="1"/>
          <p:nvPr/>
        </p:nvSpPr>
        <p:spPr>
          <a:xfrm>
            <a:off x="1062611" y="5885611"/>
            <a:ext cx="301879" cy="156600"/>
          </a:xfrm>
          <a:prstGeom prst="rect">
            <a:avLst/>
          </a:prstGeom>
          <a:noFill/>
        </p:spPr>
        <p:txBody>
          <a:bodyPr wrap="none" lIns="91434" tIns="45717" rIns="91434" bIns="45717" rtlCol="0">
            <a:spAutoFit/>
          </a:bodyPr>
          <a:lstStyle/>
          <a:p>
            <a:pPr defTabSz="914342"/>
            <a:r>
              <a:rPr lang="en-US" sz="800" dirty="0" smtClean="0">
                <a:solidFill>
                  <a:prstClr val="black"/>
                </a:solidFill>
                <a:cs typeface="Arial" panose="020B0604020202020204" pitchFamily="34" charset="0"/>
              </a:rPr>
              <a:t>H</a:t>
            </a:r>
            <a:r>
              <a:rPr lang="en-US" sz="800" baseline="30000" dirty="0" smtClean="0">
                <a:solidFill>
                  <a:prstClr val="black"/>
                </a:solidFill>
                <a:cs typeface="Arial" panose="020B0604020202020204" pitchFamily="34" charset="0"/>
              </a:rPr>
              <a:t>+</a:t>
            </a:r>
            <a:r>
              <a:rPr lang="en-US" sz="800" dirty="0" smtClean="0">
                <a:solidFill>
                  <a:prstClr val="black"/>
                </a:solidFill>
                <a:cs typeface="Arial" panose="020B0604020202020204" pitchFamily="34" charset="0"/>
              </a:rPr>
              <a:t>, R</a:t>
            </a:r>
            <a:endParaRPr lang="en-US" sz="800" dirty="0">
              <a:solidFill>
                <a:prstClr val="black"/>
              </a:solidFill>
              <a:cs typeface="Arial" panose="020B0604020202020204" pitchFamily="34" charset="0"/>
            </a:endParaRPr>
          </a:p>
        </p:txBody>
      </p:sp>
      <p:sp>
        <p:nvSpPr>
          <p:cNvPr id="168" name="TextBox 167"/>
          <p:cNvSpPr txBox="1"/>
          <p:nvPr/>
        </p:nvSpPr>
        <p:spPr>
          <a:xfrm>
            <a:off x="1555376" y="4824958"/>
            <a:ext cx="290616" cy="156600"/>
          </a:xfrm>
          <a:prstGeom prst="rect">
            <a:avLst/>
          </a:prstGeom>
          <a:noFill/>
        </p:spPr>
        <p:txBody>
          <a:bodyPr wrap="none" lIns="91434" tIns="45717" rIns="91434" bIns="45717" rtlCol="0">
            <a:spAutoFit/>
          </a:bodyPr>
          <a:lstStyle/>
          <a:p>
            <a:pPr defTabSz="914342"/>
            <a:r>
              <a:rPr lang="en-US" sz="800" dirty="0" smtClean="0">
                <a:solidFill>
                  <a:prstClr val="black"/>
                </a:solidFill>
                <a:cs typeface="Arial" panose="020B0604020202020204" pitchFamily="34" charset="0"/>
              </a:rPr>
              <a:t>RH</a:t>
            </a:r>
            <a:r>
              <a:rPr lang="en-US" sz="800" baseline="30000" dirty="0" smtClean="0">
                <a:solidFill>
                  <a:prstClr val="black"/>
                </a:solidFill>
                <a:cs typeface="Arial" panose="020B0604020202020204" pitchFamily="34" charset="0"/>
              </a:rPr>
              <a:t>+</a:t>
            </a:r>
            <a:r>
              <a:rPr lang="en-US" altLang="en-US" sz="800" baseline="30000" dirty="0" smtClean="0">
                <a:solidFill>
                  <a:prstClr val="black"/>
                </a:solidFill>
                <a:cs typeface="Times New Roman" pitchFamily="18" charset="0"/>
              </a:rPr>
              <a:t>†</a:t>
            </a:r>
            <a:endParaRPr lang="en-US" sz="800" baseline="30000" dirty="0">
              <a:solidFill>
                <a:prstClr val="black"/>
              </a:solidFill>
              <a:cs typeface="Arial" panose="020B0604020202020204" pitchFamily="34" charset="0"/>
            </a:endParaRPr>
          </a:p>
        </p:txBody>
      </p:sp>
      <p:sp>
        <p:nvSpPr>
          <p:cNvPr id="169" name="TextBox 168"/>
          <p:cNvSpPr txBox="1"/>
          <p:nvPr/>
        </p:nvSpPr>
        <p:spPr>
          <a:xfrm>
            <a:off x="1674489" y="5766066"/>
            <a:ext cx="622274" cy="215438"/>
          </a:xfrm>
          <a:prstGeom prst="rect">
            <a:avLst/>
          </a:prstGeom>
          <a:noFill/>
        </p:spPr>
        <p:txBody>
          <a:bodyPr wrap="none" lIns="91434" tIns="45717" rIns="91434" bIns="45717" rtlCol="0">
            <a:spAutoFit/>
          </a:bodyPr>
          <a:lstStyle/>
          <a:p>
            <a:pPr defTabSz="914342"/>
            <a:r>
              <a:rPr lang="en-US" sz="800" dirty="0" smtClean="0">
                <a:solidFill>
                  <a:srgbClr val="0000FF"/>
                </a:solidFill>
                <a:latin typeface="Symbol" panose="05050102010706020507" pitchFamily="18" charset="2"/>
              </a:rPr>
              <a:t>D</a:t>
            </a:r>
            <a:r>
              <a:rPr lang="en-US" sz="800" dirty="0" smtClean="0">
                <a:solidFill>
                  <a:srgbClr val="0000FF"/>
                </a:solidFill>
              </a:rPr>
              <a:t>G</a:t>
            </a:r>
            <a:r>
              <a:rPr lang="en-US" sz="800" baseline="-25000" dirty="0" smtClean="0">
                <a:solidFill>
                  <a:srgbClr val="0000FF"/>
                </a:solidFill>
              </a:rPr>
              <a:t>act</a:t>
            </a:r>
            <a:r>
              <a:rPr lang="en-US" sz="800" dirty="0" smtClean="0">
                <a:solidFill>
                  <a:srgbClr val="0000FF"/>
                </a:solidFill>
              </a:rPr>
              <a:t>(H</a:t>
            </a:r>
            <a:r>
              <a:rPr lang="en-US" sz="800" baseline="-25000" dirty="0" smtClean="0">
                <a:solidFill>
                  <a:srgbClr val="0000FF"/>
                </a:solidFill>
              </a:rPr>
              <a:t>2</a:t>
            </a:r>
            <a:r>
              <a:rPr lang="en-US" sz="800" dirty="0" smtClean="0">
                <a:solidFill>
                  <a:srgbClr val="0000FF"/>
                </a:solidFill>
              </a:rPr>
              <a:t>O)</a:t>
            </a:r>
          </a:p>
        </p:txBody>
      </p:sp>
      <p:cxnSp>
        <p:nvCxnSpPr>
          <p:cNvPr id="170" name="Straight Connector 169"/>
          <p:cNvCxnSpPr/>
          <p:nvPr/>
        </p:nvCxnSpPr>
        <p:spPr bwMode="auto">
          <a:xfrm>
            <a:off x="319919" y="6510000"/>
            <a:ext cx="2103120" cy="0"/>
          </a:xfrm>
          <a:prstGeom prst="line">
            <a:avLst/>
          </a:prstGeom>
          <a:noFill/>
          <a:ln w="19050" cap="flat" cmpd="sng" algn="ctr">
            <a:solidFill>
              <a:sysClr val="windowText" lastClr="000000"/>
            </a:solidFill>
            <a:prstDash val="solid"/>
            <a:miter lim="800000"/>
          </a:ln>
          <a:effectLst/>
        </p:spPr>
      </p:cxnSp>
      <p:sp>
        <p:nvSpPr>
          <p:cNvPr id="171" name="TextBox 119"/>
          <p:cNvSpPr txBox="1">
            <a:spLocks noChangeArrowheads="1"/>
          </p:cNvSpPr>
          <p:nvPr/>
        </p:nvSpPr>
        <p:spPr bwMode="auto">
          <a:xfrm rot="16200000">
            <a:off x="-62578" y="5719602"/>
            <a:ext cx="704011" cy="16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spcBef>
                <a:spcPct val="20000"/>
              </a:spcBef>
              <a:buFont typeface="Arial" pitchFamily="34" charset="0"/>
              <a:buChar char="•"/>
              <a:defRPr sz="15400">
                <a:solidFill>
                  <a:schemeClr val="tx1"/>
                </a:solidFill>
                <a:latin typeface="Calibri (Body)" charset="0"/>
                <a:ea typeface="ヒラギノ角ゴ Pro W3" pitchFamily="5" charset="-128"/>
              </a:defRPr>
            </a:lvl1pPr>
            <a:lvl2pPr marL="742950" indent="-285750" eaLnBrk="0" hangingPunct="0">
              <a:spcBef>
                <a:spcPct val="20000"/>
              </a:spcBef>
              <a:buFont typeface="Arial" pitchFamily="34" charset="0"/>
              <a:buChar char="–"/>
              <a:defRPr sz="13400">
                <a:solidFill>
                  <a:schemeClr val="tx1"/>
                </a:solidFill>
                <a:latin typeface="Calibri (Body)" charset="0"/>
                <a:ea typeface="ヒラギノ角ゴ Pro W3" pitchFamily="5" charset="-128"/>
              </a:defRPr>
            </a:lvl2pPr>
            <a:lvl3pPr marL="1143000" indent="-228600" eaLnBrk="0" hangingPunct="0">
              <a:spcBef>
                <a:spcPct val="20000"/>
              </a:spcBef>
              <a:buFont typeface="Arial" pitchFamily="34" charset="0"/>
              <a:buChar char="•"/>
              <a:defRPr sz="11500">
                <a:solidFill>
                  <a:schemeClr val="tx1"/>
                </a:solidFill>
                <a:latin typeface="Calibri (Body)" charset="0"/>
                <a:ea typeface="ヒラギノ角ゴ Pro W3" pitchFamily="5" charset="-128"/>
              </a:defRPr>
            </a:lvl3pPr>
            <a:lvl4pPr marL="1600200" indent="-228600" eaLnBrk="0" hangingPunct="0">
              <a:spcBef>
                <a:spcPct val="20000"/>
              </a:spcBef>
              <a:buFont typeface="Arial" pitchFamily="34" charset="0"/>
              <a:buChar char="–"/>
              <a:defRPr sz="9600">
                <a:solidFill>
                  <a:schemeClr val="tx1"/>
                </a:solidFill>
                <a:latin typeface="Calibri (Body)" charset="0"/>
                <a:ea typeface="ヒラギノ角ゴ Pro W3" pitchFamily="5" charset="-128"/>
              </a:defRPr>
            </a:lvl4pPr>
            <a:lvl5pPr marL="2057400" indent="-228600" eaLnBrk="0" hangingPunct="0">
              <a:spcBef>
                <a:spcPct val="20000"/>
              </a:spcBef>
              <a:buFont typeface="Arial" pitchFamily="34" charset="0"/>
              <a:buChar char="»"/>
              <a:defRPr sz="9600">
                <a:solidFill>
                  <a:schemeClr val="tx1"/>
                </a:solidFill>
                <a:latin typeface="Calibri (Body)" charset="0"/>
                <a:ea typeface="ヒラギノ角ゴ Pro W3" pitchFamily="5" charset="-128"/>
              </a:defRPr>
            </a:lvl5pPr>
            <a:lvl6pPr marL="25146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6pPr>
            <a:lvl7pPr marL="29718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7pPr>
            <a:lvl8pPr marL="34290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8pPr>
            <a:lvl9pPr marL="38862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9pPr>
          </a:lstStyle>
          <a:p>
            <a:pPr defTabSz="914342" eaLnBrk="1" hangingPunct="1">
              <a:spcBef>
                <a:spcPct val="0"/>
              </a:spcBef>
              <a:buFontTx/>
              <a:buNone/>
            </a:pPr>
            <a:r>
              <a:rPr lang="en-US" altLang="en-US" sz="800" b="1" dirty="0" smtClean="0">
                <a:solidFill>
                  <a:prstClr val="black"/>
                </a:solidFill>
                <a:latin typeface="Calibri" panose="020F0502020204030204"/>
                <a:cs typeface="Arial" pitchFamily="34" charset="0"/>
              </a:rPr>
              <a:t>Gibbs Free Energy </a:t>
            </a:r>
            <a:endParaRPr lang="en-US" altLang="en-US" sz="800" b="1" dirty="0">
              <a:solidFill>
                <a:prstClr val="black"/>
              </a:solidFill>
              <a:latin typeface="Calibri" panose="020F0502020204030204"/>
              <a:cs typeface="Arial" pitchFamily="34" charset="0"/>
            </a:endParaRPr>
          </a:p>
        </p:txBody>
      </p:sp>
      <p:sp>
        <p:nvSpPr>
          <p:cNvPr id="172" name="TextBox 120"/>
          <p:cNvSpPr txBox="1">
            <a:spLocks noChangeArrowheads="1"/>
          </p:cNvSpPr>
          <p:nvPr/>
        </p:nvSpPr>
        <p:spPr bwMode="auto">
          <a:xfrm>
            <a:off x="953338" y="6493429"/>
            <a:ext cx="822551" cy="1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spcBef>
                <a:spcPct val="20000"/>
              </a:spcBef>
              <a:buFont typeface="Arial" pitchFamily="34" charset="0"/>
              <a:buChar char="•"/>
              <a:defRPr sz="15400">
                <a:solidFill>
                  <a:schemeClr val="tx1"/>
                </a:solidFill>
                <a:latin typeface="Calibri (Body)" charset="0"/>
                <a:ea typeface="ヒラギノ角ゴ Pro W3" pitchFamily="5" charset="-128"/>
              </a:defRPr>
            </a:lvl1pPr>
            <a:lvl2pPr marL="742950" indent="-285750" eaLnBrk="0" hangingPunct="0">
              <a:spcBef>
                <a:spcPct val="20000"/>
              </a:spcBef>
              <a:buFont typeface="Arial" pitchFamily="34" charset="0"/>
              <a:buChar char="–"/>
              <a:defRPr sz="13400">
                <a:solidFill>
                  <a:schemeClr val="tx1"/>
                </a:solidFill>
                <a:latin typeface="Calibri (Body)" charset="0"/>
                <a:ea typeface="ヒラギノ角ゴ Pro W3" pitchFamily="5" charset="-128"/>
              </a:defRPr>
            </a:lvl2pPr>
            <a:lvl3pPr marL="1143000" indent="-228600" eaLnBrk="0" hangingPunct="0">
              <a:spcBef>
                <a:spcPct val="20000"/>
              </a:spcBef>
              <a:buFont typeface="Arial" pitchFamily="34" charset="0"/>
              <a:buChar char="•"/>
              <a:defRPr sz="11500">
                <a:solidFill>
                  <a:schemeClr val="tx1"/>
                </a:solidFill>
                <a:latin typeface="Calibri (Body)" charset="0"/>
                <a:ea typeface="ヒラギノ角ゴ Pro W3" pitchFamily="5" charset="-128"/>
              </a:defRPr>
            </a:lvl3pPr>
            <a:lvl4pPr marL="1600200" indent="-228600" eaLnBrk="0" hangingPunct="0">
              <a:spcBef>
                <a:spcPct val="20000"/>
              </a:spcBef>
              <a:buFont typeface="Arial" pitchFamily="34" charset="0"/>
              <a:buChar char="–"/>
              <a:defRPr sz="9600">
                <a:solidFill>
                  <a:schemeClr val="tx1"/>
                </a:solidFill>
                <a:latin typeface="Calibri (Body)" charset="0"/>
                <a:ea typeface="ヒラギノ角ゴ Pro W3" pitchFamily="5" charset="-128"/>
              </a:defRPr>
            </a:lvl4pPr>
            <a:lvl5pPr marL="2057400" indent="-228600" eaLnBrk="0" hangingPunct="0">
              <a:spcBef>
                <a:spcPct val="20000"/>
              </a:spcBef>
              <a:buFont typeface="Arial" pitchFamily="34" charset="0"/>
              <a:buChar char="»"/>
              <a:defRPr sz="9600">
                <a:solidFill>
                  <a:schemeClr val="tx1"/>
                </a:solidFill>
                <a:latin typeface="Calibri (Body)" charset="0"/>
                <a:ea typeface="ヒラギノ角ゴ Pro W3" pitchFamily="5" charset="-128"/>
              </a:defRPr>
            </a:lvl5pPr>
            <a:lvl6pPr marL="25146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6pPr>
            <a:lvl7pPr marL="29718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7pPr>
            <a:lvl8pPr marL="34290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8pPr>
            <a:lvl9pPr marL="3886200" indent="-228600" defTabSz="457200" eaLnBrk="0" fontAlgn="base" hangingPunct="0">
              <a:spcBef>
                <a:spcPct val="20000"/>
              </a:spcBef>
              <a:spcAft>
                <a:spcPct val="0"/>
              </a:spcAft>
              <a:buFont typeface="Arial" pitchFamily="34" charset="0"/>
              <a:buChar char="»"/>
              <a:defRPr sz="9600">
                <a:solidFill>
                  <a:schemeClr val="tx1"/>
                </a:solidFill>
                <a:latin typeface="Calibri (Body)" charset="0"/>
                <a:ea typeface="ヒラギノ角ゴ Pro W3" pitchFamily="5" charset="-128"/>
              </a:defRPr>
            </a:lvl9pPr>
          </a:lstStyle>
          <a:p>
            <a:pPr defTabSz="914342" eaLnBrk="1" hangingPunct="1">
              <a:spcBef>
                <a:spcPct val="0"/>
              </a:spcBef>
              <a:buFontTx/>
              <a:buNone/>
            </a:pPr>
            <a:r>
              <a:rPr lang="en-US" altLang="en-US" sz="800" b="1" dirty="0">
                <a:solidFill>
                  <a:prstClr val="black"/>
                </a:solidFill>
                <a:latin typeface="Calibri" panose="020F0502020204030204"/>
                <a:cs typeface="Arial" pitchFamily="34" charset="0"/>
              </a:rPr>
              <a:t>Reaction Coordinate</a:t>
            </a:r>
          </a:p>
        </p:txBody>
      </p:sp>
      <p:cxnSp>
        <p:nvCxnSpPr>
          <p:cNvPr id="173" name="Straight Connector 172"/>
          <p:cNvCxnSpPr/>
          <p:nvPr/>
        </p:nvCxnSpPr>
        <p:spPr bwMode="auto">
          <a:xfrm flipV="1">
            <a:off x="421689" y="4952474"/>
            <a:ext cx="0" cy="1646849"/>
          </a:xfrm>
          <a:prstGeom prst="line">
            <a:avLst/>
          </a:prstGeom>
          <a:noFill/>
          <a:ln w="19050" cap="flat" cmpd="sng" algn="ctr">
            <a:solidFill>
              <a:sysClr val="windowText" lastClr="000000"/>
            </a:solidFill>
            <a:prstDash val="solid"/>
            <a:miter lim="800000"/>
          </a:ln>
          <a:effectLst/>
        </p:spPr>
      </p:cxnSp>
      <p:sp>
        <p:nvSpPr>
          <p:cNvPr id="175" name="Rectangle 174"/>
          <p:cNvSpPr/>
          <p:nvPr/>
        </p:nvSpPr>
        <p:spPr>
          <a:xfrm>
            <a:off x="23526" y="1338359"/>
            <a:ext cx="2847651" cy="1384995"/>
          </a:xfrm>
          <a:prstGeom prst="rect">
            <a:avLst/>
          </a:prstGeom>
        </p:spPr>
        <p:txBody>
          <a:bodyPr wrap="square">
            <a:spAutoFit/>
          </a:bodyPr>
          <a:lstStyle/>
          <a:p>
            <a:pPr defTabSz="914400" fontAlgn="base">
              <a:spcBef>
                <a:spcPct val="0"/>
              </a:spcBef>
              <a:spcAft>
                <a:spcPct val="0"/>
              </a:spcAft>
              <a:defRPr/>
            </a:pPr>
            <a:r>
              <a:rPr lang="en-US" sz="1400" dirty="0" smtClean="0">
                <a:solidFill>
                  <a:srgbClr val="000000"/>
                </a:solidFill>
                <a:latin typeface="Arial" pitchFamily="34" charset="0"/>
                <a:cs typeface="Arial" pitchFamily="34" charset="0"/>
              </a:rPr>
              <a:t>Use of γ-valerolactone (GVL) </a:t>
            </a:r>
            <a:r>
              <a:rPr lang="en-US" sz="1400" dirty="0">
                <a:solidFill>
                  <a:srgbClr val="000000"/>
                </a:solidFill>
                <a:latin typeface="Arial" pitchFamily="34" charset="0"/>
                <a:cs typeface="Arial" pitchFamily="34" charset="0"/>
              </a:rPr>
              <a:t>as </a:t>
            </a:r>
            <a:r>
              <a:rPr lang="en-US" sz="1400" dirty="0" smtClean="0">
                <a:solidFill>
                  <a:srgbClr val="000000"/>
                </a:solidFill>
                <a:latin typeface="Arial" pitchFamily="34" charset="0"/>
                <a:cs typeface="Arial" pitchFamily="34" charset="0"/>
              </a:rPr>
              <a:t>a solvent increases rates </a:t>
            </a:r>
            <a:r>
              <a:rPr lang="en-US" sz="1400" dirty="0">
                <a:solidFill>
                  <a:srgbClr val="000000"/>
                </a:solidFill>
                <a:latin typeface="Arial" pitchFamily="34" charset="0"/>
                <a:cs typeface="Arial" pitchFamily="34" charset="0"/>
              </a:rPr>
              <a:t>and </a:t>
            </a:r>
            <a:r>
              <a:rPr lang="en-US" sz="1400" dirty="0" smtClean="0">
                <a:solidFill>
                  <a:srgbClr val="000000"/>
                </a:solidFill>
                <a:latin typeface="Arial" pitchFamily="34" charset="0"/>
                <a:cs typeface="Arial" pitchFamily="34" charset="0"/>
              </a:rPr>
              <a:t>selectivities </a:t>
            </a:r>
            <a:r>
              <a:rPr lang="en-US" sz="1400" dirty="0">
                <a:solidFill>
                  <a:srgbClr val="000000"/>
                </a:solidFill>
                <a:latin typeface="Arial" pitchFamily="34" charset="0"/>
                <a:cs typeface="Arial" pitchFamily="34" charset="0"/>
              </a:rPr>
              <a:t>for </a:t>
            </a:r>
            <a:r>
              <a:rPr lang="en-US" sz="1400" dirty="0" smtClean="0">
                <a:solidFill>
                  <a:srgbClr val="000000"/>
                </a:solidFill>
                <a:latin typeface="Arial" pitchFamily="34" charset="0"/>
                <a:cs typeface="Arial" pitchFamily="34" charset="0"/>
              </a:rPr>
              <a:t>acid-catalyzed biomass </a:t>
            </a:r>
            <a:r>
              <a:rPr lang="en-US" sz="1400" dirty="0">
                <a:solidFill>
                  <a:srgbClr val="000000"/>
                </a:solidFill>
                <a:latin typeface="Arial" pitchFamily="34" charset="0"/>
                <a:cs typeface="Arial" pitchFamily="34" charset="0"/>
              </a:rPr>
              <a:t>conversion </a:t>
            </a:r>
            <a:r>
              <a:rPr lang="en-US" sz="1400" dirty="0" smtClean="0">
                <a:solidFill>
                  <a:srgbClr val="000000"/>
                </a:solidFill>
                <a:latin typeface="Arial" pitchFamily="34" charset="0"/>
                <a:cs typeface="Arial" pitchFamily="34" charset="0"/>
              </a:rPr>
              <a:t>processes compared to water by decreasing the solvation of protons.</a:t>
            </a:r>
            <a:endParaRPr lang="en-US" sz="1400" dirty="0">
              <a:solidFill>
                <a:srgbClr val="000000"/>
              </a:solidFill>
              <a:latin typeface="Arial" pitchFamily="34" charset="0"/>
              <a:cs typeface="Arial" pitchFamily="34" charset="0"/>
            </a:endParaRPr>
          </a:p>
        </p:txBody>
      </p:sp>
      <p:sp>
        <p:nvSpPr>
          <p:cNvPr id="4" name="Rectangle 3"/>
          <p:cNvSpPr/>
          <p:nvPr/>
        </p:nvSpPr>
        <p:spPr>
          <a:xfrm>
            <a:off x="114212" y="2771354"/>
            <a:ext cx="2450592" cy="274320"/>
          </a:xfrm>
          <a:prstGeom prst="rect">
            <a:avLst/>
          </a:prstGeom>
          <a:solidFill>
            <a:schemeClr val="tx2">
              <a:lumMod val="20000"/>
              <a:lumOff val="80000"/>
            </a:schemeClr>
          </a:solidFill>
          <a:ln w="12700" cmpd="thickThin">
            <a:solidFill>
              <a:schemeClr val="tx2"/>
            </a:solidFill>
          </a:ln>
          <a:effectLst>
            <a:outerShdw blurRad="50800" dist="38100" dir="2700000" algn="tl" rotWithShape="0">
              <a:prstClr val="black">
                <a:alpha val="51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90" i="1" dirty="0" smtClean="0">
                <a:solidFill>
                  <a:prstClr val="black"/>
                </a:solidFill>
                <a:latin typeface="Arial" panose="020B0604020202020204" pitchFamily="34" charset="0"/>
                <a:cs typeface="Arial" panose="020B0604020202020204" pitchFamily="34" charset="0"/>
              </a:rPr>
              <a:t>Angew. Chem.</a:t>
            </a:r>
            <a:r>
              <a:rPr lang="en-US" sz="1190" dirty="0" smtClean="0">
                <a:solidFill>
                  <a:prstClr val="black"/>
                </a:solidFill>
                <a:latin typeface="Arial" panose="020B0604020202020204" pitchFamily="34" charset="0"/>
                <a:cs typeface="Arial" panose="020B0604020202020204" pitchFamily="34" charset="0"/>
              </a:rPr>
              <a:t> </a:t>
            </a:r>
            <a:r>
              <a:rPr lang="en-US" sz="1190" b="1" dirty="0" smtClean="0">
                <a:solidFill>
                  <a:prstClr val="black"/>
                </a:solidFill>
                <a:latin typeface="Arial" panose="020B0604020202020204" pitchFamily="34" charset="0"/>
                <a:cs typeface="Arial" panose="020B0604020202020204" pitchFamily="34" charset="0"/>
              </a:rPr>
              <a:t>126,</a:t>
            </a:r>
            <a:r>
              <a:rPr lang="en-US" sz="1190" dirty="0" smtClean="0">
                <a:solidFill>
                  <a:prstClr val="black"/>
                </a:solidFill>
                <a:latin typeface="Arial" panose="020B0604020202020204" pitchFamily="34" charset="0"/>
                <a:cs typeface="Arial" panose="020B0604020202020204" pitchFamily="34" charset="0"/>
              </a:rPr>
              <a:t> 12066 (2014) </a:t>
            </a:r>
            <a:endParaRPr lang="en-US" sz="1190" dirty="0">
              <a:solidFill>
                <a:prstClr val="black"/>
              </a:solidFill>
              <a:latin typeface="Arial" panose="020B0604020202020204" pitchFamily="34" charset="0"/>
              <a:cs typeface="Arial" panose="020B0604020202020204" pitchFamily="34" charset="0"/>
            </a:endParaRPr>
          </a:p>
        </p:txBody>
      </p:sp>
      <p:sp>
        <p:nvSpPr>
          <p:cNvPr id="83" name="Rectangle 82"/>
          <p:cNvSpPr/>
          <p:nvPr/>
        </p:nvSpPr>
        <p:spPr>
          <a:xfrm>
            <a:off x="3213902" y="2288233"/>
            <a:ext cx="2520996" cy="274320"/>
          </a:xfrm>
          <a:prstGeom prst="rect">
            <a:avLst/>
          </a:prstGeom>
          <a:solidFill>
            <a:schemeClr val="tx2">
              <a:lumMod val="20000"/>
              <a:lumOff val="80000"/>
            </a:schemeClr>
          </a:solidFill>
          <a:ln w="12700" cmpd="thickThin">
            <a:solidFill>
              <a:schemeClr val="tx2"/>
            </a:solidFill>
          </a:ln>
          <a:effectLst>
            <a:outerShdw blurRad="50800" dist="38100" dir="2700000" algn="tl" rotWithShape="0">
              <a:prstClr val="black">
                <a:alpha val="51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black"/>
                </a:solidFill>
                <a:latin typeface="Arial" panose="020B0604020202020204" pitchFamily="34" charset="0"/>
                <a:cs typeface="Arial" panose="020B0604020202020204" pitchFamily="34" charset="0"/>
              </a:rPr>
              <a:t>Science </a:t>
            </a:r>
            <a:r>
              <a:rPr lang="en-US" sz="1200" b="1" dirty="0" smtClean="0">
                <a:solidFill>
                  <a:prstClr val="black"/>
                </a:solidFill>
                <a:latin typeface="Arial" panose="020B0604020202020204" pitchFamily="34" charset="0"/>
                <a:cs typeface="Arial" panose="020B0604020202020204" pitchFamily="34" charset="0"/>
              </a:rPr>
              <a:t>343,</a:t>
            </a:r>
            <a:r>
              <a:rPr lang="en-US" sz="1200" dirty="0" smtClean="0">
                <a:solidFill>
                  <a:prstClr val="black"/>
                </a:solidFill>
                <a:latin typeface="Arial" panose="020B0604020202020204" pitchFamily="34" charset="0"/>
                <a:cs typeface="Arial" panose="020B0604020202020204" pitchFamily="34" charset="0"/>
              </a:rPr>
              <a:t> 277 (2014) </a:t>
            </a:r>
            <a:endParaRPr lang="en-US" sz="1200" dirty="0">
              <a:solidFill>
                <a:prstClr val="black"/>
              </a:solidFill>
              <a:latin typeface="Arial" panose="020B0604020202020204" pitchFamily="34" charset="0"/>
              <a:cs typeface="Arial" panose="020B0604020202020204" pitchFamily="34" charset="0"/>
            </a:endParaRPr>
          </a:p>
        </p:txBody>
      </p:sp>
      <p:sp>
        <p:nvSpPr>
          <p:cNvPr id="85" name="Slide Number Placeholder 2"/>
          <p:cNvSpPr txBox="1">
            <a:spLocks/>
          </p:cNvSpPr>
          <p:nvPr/>
        </p:nvSpPr>
        <p:spPr>
          <a:xfrm>
            <a:off x="8566150" y="6503988"/>
            <a:ext cx="381000" cy="365125"/>
          </a:xfrm>
          <a:prstGeom prst="rect">
            <a:avLst/>
          </a:prstGeom>
        </p:spPr>
        <p:txBody>
          <a:bodyPr vert="horz" lIns="91365" tIns="45683" rIns="91365" bIns="45683"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6880" algn="l" rtl="0" fontAlgn="base">
              <a:spcBef>
                <a:spcPct val="0"/>
              </a:spcBef>
              <a:spcAft>
                <a:spcPct val="0"/>
              </a:spcAft>
              <a:defRPr kern="1200">
                <a:solidFill>
                  <a:schemeClr val="tx1"/>
                </a:solidFill>
                <a:latin typeface="Arial" charset="0"/>
                <a:ea typeface="+mn-ea"/>
                <a:cs typeface="+mn-cs"/>
              </a:defRPr>
            </a:lvl2pPr>
            <a:lvl3pPr marL="913758" algn="l" rtl="0" fontAlgn="base">
              <a:spcBef>
                <a:spcPct val="0"/>
              </a:spcBef>
              <a:spcAft>
                <a:spcPct val="0"/>
              </a:spcAft>
              <a:defRPr kern="1200">
                <a:solidFill>
                  <a:schemeClr val="tx1"/>
                </a:solidFill>
                <a:latin typeface="Arial" charset="0"/>
                <a:ea typeface="+mn-ea"/>
                <a:cs typeface="+mn-cs"/>
              </a:defRPr>
            </a:lvl3pPr>
            <a:lvl4pPr marL="1370639" algn="l" rtl="0" fontAlgn="base">
              <a:spcBef>
                <a:spcPct val="0"/>
              </a:spcBef>
              <a:spcAft>
                <a:spcPct val="0"/>
              </a:spcAft>
              <a:defRPr kern="1200">
                <a:solidFill>
                  <a:schemeClr val="tx1"/>
                </a:solidFill>
                <a:latin typeface="Arial" charset="0"/>
                <a:ea typeface="+mn-ea"/>
                <a:cs typeface="+mn-cs"/>
              </a:defRPr>
            </a:lvl4pPr>
            <a:lvl5pPr marL="1827517" algn="l" rtl="0" fontAlgn="base">
              <a:spcBef>
                <a:spcPct val="0"/>
              </a:spcBef>
              <a:spcAft>
                <a:spcPct val="0"/>
              </a:spcAft>
              <a:defRPr kern="1200">
                <a:solidFill>
                  <a:schemeClr val="tx1"/>
                </a:solidFill>
                <a:latin typeface="Arial" charset="0"/>
                <a:ea typeface="+mn-ea"/>
                <a:cs typeface="+mn-cs"/>
              </a:defRPr>
            </a:lvl5pPr>
            <a:lvl6pPr marL="2284398" algn="l" defTabSz="913758" rtl="0" eaLnBrk="1" latinLnBrk="0" hangingPunct="1">
              <a:defRPr kern="1200">
                <a:solidFill>
                  <a:schemeClr val="tx1"/>
                </a:solidFill>
                <a:latin typeface="Arial" charset="0"/>
                <a:ea typeface="+mn-ea"/>
                <a:cs typeface="+mn-cs"/>
              </a:defRPr>
            </a:lvl6pPr>
            <a:lvl7pPr marL="2741275" algn="l" defTabSz="913758" rtl="0" eaLnBrk="1" latinLnBrk="0" hangingPunct="1">
              <a:defRPr kern="1200">
                <a:solidFill>
                  <a:schemeClr val="tx1"/>
                </a:solidFill>
                <a:latin typeface="Arial" charset="0"/>
                <a:ea typeface="+mn-ea"/>
                <a:cs typeface="+mn-cs"/>
              </a:defRPr>
            </a:lvl7pPr>
            <a:lvl8pPr marL="3198156" algn="l" defTabSz="913758" rtl="0" eaLnBrk="1" latinLnBrk="0" hangingPunct="1">
              <a:defRPr kern="1200">
                <a:solidFill>
                  <a:schemeClr val="tx1"/>
                </a:solidFill>
                <a:latin typeface="Arial" charset="0"/>
                <a:ea typeface="+mn-ea"/>
                <a:cs typeface="+mn-cs"/>
              </a:defRPr>
            </a:lvl8pPr>
            <a:lvl9pPr marL="3655033" algn="l" defTabSz="913758" rtl="0" eaLnBrk="1" latinLnBrk="0" hangingPunct="1">
              <a:defRPr kern="1200">
                <a:solidFill>
                  <a:schemeClr val="tx1"/>
                </a:solidFill>
                <a:latin typeface="Arial" charset="0"/>
                <a:ea typeface="+mn-ea"/>
                <a:cs typeface="+mn-cs"/>
              </a:defRPr>
            </a:lvl9pPr>
          </a:lstStyle>
          <a:p>
            <a:r>
              <a:rPr lang="en-US" dirty="0" smtClean="0"/>
              <a:t>17</a:t>
            </a:r>
            <a:endParaRPr lang="en-US" dirty="0"/>
          </a:p>
        </p:txBody>
      </p:sp>
    </p:spTree>
    <p:extLst>
      <p:ext uri="{BB962C8B-B14F-4D97-AF65-F5344CB8AC3E}">
        <p14:creationId xmlns:p14="http://schemas.microsoft.com/office/powerpoint/2010/main" val="2816108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38102"/>
            <a:ext cx="9144000" cy="702040"/>
          </a:xfrm>
          <a:prstGeom prst="rect">
            <a:avLst/>
          </a:prstGeom>
        </p:spPr>
        <p:txBody>
          <a:bodyPr lIns="91418" tIns="45709" rIns="91418" bIns="45709" anchor="ctr" anchorCtr="1"/>
          <a:lstStyle/>
          <a:p>
            <a:pPr algn="ctr" defTabSz="914400">
              <a:lnSpc>
                <a:spcPct val="85000"/>
              </a:lnSpc>
            </a:pPr>
            <a:r>
              <a:rPr lang="en-US" sz="2400" dirty="0">
                <a:solidFill>
                  <a:srgbClr val="106636"/>
                </a:solidFill>
                <a:latin typeface="Arial" pitchFamily="34" charset="0"/>
              </a:rPr>
              <a:t>National Synchrotron Light Source-II </a:t>
            </a:r>
          </a:p>
        </p:txBody>
      </p:sp>
      <p:sp>
        <p:nvSpPr>
          <p:cNvPr id="9" name="Slide Number Placeholder 3"/>
          <p:cNvSpPr txBox="1">
            <a:spLocks/>
          </p:cNvSpPr>
          <p:nvPr/>
        </p:nvSpPr>
        <p:spPr>
          <a:xfrm>
            <a:off x="8318500" y="6351588"/>
            <a:ext cx="476250" cy="365125"/>
          </a:xfrm>
          <a:prstGeom prst="rect">
            <a:avLst/>
          </a:prstGeom>
        </p:spPr>
        <p:txBody>
          <a:bodyPr vert="horz" lIns="91397" tIns="45698" rIns="91397" bIns="45698" rtlCol="0" anchor="ctr"/>
          <a:lstStyle/>
          <a:p>
            <a:pPr algn="r" defTabSz="914400" eaLnBrk="1" hangingPunct="1">
              <a:defRPr/>
            </a:pPr>
            <a:fld id="{6EEA275D-5A49-48A8-817D-44C3EA0A3A2F}" type="slidenum">
              <a:rPr lang="en-US" sz="1200">
                <a:solidFill>
                  <a:srgbClr val="106636"/>
                </a:solidFill>
                <a:latin typeface="Arial" pitchFamily="34" charset="0"/>
              </a:rPr>
              <a:pPr algn="r" defTabSz="914400" eaLnBrk="1" hangingPunct="1">
                <a:defRPr/>
              </a:pPr>
              <a:t>18</a:t>
            </a:fld>
            <a:endParaRPr lang="en-US" sz="1200" dirty="0">
              <a:solidFill>
                <a:srgbClr val="106636"/>
              </a:solidFill>
              <a:latin typeface="Arial" pitchFamily="34" charset="0"/>
            </a:endParaRPr>
          </a:p>
        </p:txBody>
      </p:sp>
      <p:cxnSp>
        <p:nvCxnSpPr>
          <p:cNvPr id="34" name="Straight Connector 33"/>
          <p:cNvCxnSpPr/>
          <p:nvPr/>
        </p:nvCxnSpPr>
        <p:spPr>
          <a:xfrm flipV="1">
            <a:off x="123529" y="4194475"/>
            <a:ext cx="8824764" cy="9938"/>
          </a:xfrm>
          <a:prstGeom prst="line">
            <a:avLst/>
          </a:prstGeom>
          <a:ln w="63500" cmpd="dbl">
            <a:solidFill>
              <a:srgbClr val="106636"/>
            </a:solidFill>
          </a:ln>
        </p:spPr>
        <p:style>
          <a:lnRef idx="1">
            <a:schemeClr val="accent1"/>
          </a:lnRef>
          <a:fillRef idx="0">
            <a:schemeClr val="accent1"/>
          </a:fillRef>
          <a:effectRef idx="0">
            <a:schemeClr val="accent1"/>
          </a:effectRef>
          <a:fontRef idx="minor">
            <a:schemeClr val="tx1"/>
          </a:fontRef>
        </p:style>
      </p:cxnSp>
      <p:sp>
        <p:nvSpPr>
          <p:cNvPr id="37" name="Shape 68"/>
          <p:cNvSpPr>
            <a:spLocks noChangeArrowheads="1"/>
          </p:cNvSpPr>
          <p:nvPr/>
        </p:nvSpPr>
        <p:spPr bwMode="auto">
          <a:xfrm>
            <a:off x="123529" y="4439361"/>
            <a:ext cx="3689519" cy="1575816"/>
          </a:xfrm>
          <a:prstGeom prst="rect">
            <a:avLst/>
          </a:prstGeom>
          <a:noFill/>
          <a:ln>
            <a:noFill/>
          </a:ln>
          <a:extLst/>
        </p:spPr>
        <p:txBody>
          <a:bodyPr wrap="square" lIns="0" tIns="0" rIns="0" bIns="0">
            <a:spAutoFit/>
          </a:bodyPr>
          <a:lstStyle/>
          <a:p>
            <a:pPr marL="174625" indent="-174625" defTabSz="914400" eaLnBrk="1" hangingPunct="1">
              <a:lnSpc>
                <a:spcPct val="110000"/>
              </a:lnSpc>
              <a:spcBef>
                <a:spcPts val="600"/>
              </a:spcBef>
              <a:spcAft>
                <a:spcPts val="600"/>
              </a:spcAft>
              <a:buFont typeface="Wingdings" panose="05000000000000000000" pitchFamily="2" charset="2"/>
              <a:buChar char="§"/>
              <a:defRPr/>
            </a:pPr>
            <a:r>
              <a:rPr lang="en-US" sz="1400" b="1" dirty="0" smtClean="0">
                <a:solidFill>
                  <a:prstClr val="black"/>
                </a:solidFill>
                <a:latin typeface="Arial"/>
                <a:ea typeface="MS PGothic" charset="0"/>
                <a:cs typeface="Arial"/>
                <a:sym typeface="Arial Narrow" charset="0"/>
              </a:rPr>
              <a:t>First light at Inner Shell Spectroscopy (ISS) beamline, one of the </a:t>
            </a:r>
            <a:r>
              <a:rPr lang="en-US" sz="1400" b="1" dirty="0">
                <a:solidFill>
                  <a:prstClr val="black"/>
                </a:solidFill>
                <a:latin typeface="Arial"/>
                <a:ea typeface="MS PGothic" charset="0"/>
                <a:cs typeface="Arial"/>
                <a:sym typeface="Arial Narrow" charset="0"/>
              </a:rPr>
              <a:t>NEXT MIE project </a:t>
            </a:r>
            <a:r>
              <a:rPr lang="en-US" sz="1400" b="1" dirty="0" smtClean="0">
                <a:solidFill>
                  <a:prstClr val="black"/>
                </a:solidFill>
                <a:latin typeface="Arial"/>
                <a:ea typeface="MS PGothic" charset="0"/>
                <a:cs typeface="Arial"/>
                <a:sym typeface="Arial Narrow" charset="0"/>
              </a:rPr>
              <a:t>beamlines, was delivered on April 5</a:t>
            </a:r>
            <a:r>
              <a:rPr lang="en-US" sz="1400" b="1" baseline="30000" dirty="0" smtClean="0">
                <a:solidFill>
                  <a:prstClr val="black"/>
                </a:solidFill>
                <a:latin typeface="Arial"/>
                <a:ea typeface="MS PGothic" charset="0"/>
                <a:cs typeface="Arial"/>
                <a:sym typeface="Arial Narrow" charset="0"/>
              </a:rPr>
              <a:t>th</a:t>
            </a:r>
            <a:r>
              <a:rPr lang="en-US" sz="1400" b="1" dirty="0">
                <a:solidFill>
                  <a:prstClr val="black"/>
                </a:solidFill>
                <a:latin typeface="Arial"/>
                <a:ea typeface="MS PGothic" charset="0"/>
                <a:cs typeface="Arial"/>
                <a:sym typeface="Arial Narrow" charset="0"/>
              </a:rPr>
              <a:t>, 2016 and </a:t>
            </a:r>
            <a:r>
              <a:rPr lang="en-US" sz="1400" b="1" dirty="0" smtClean="0">
                <a:solidFill>
                  <a:prstClr val="black"/>
                </a:solidFill>
                <a:latin typeface="Arial"/>
                <a:ea typeface="MS PGothic" charset="0"/>
                <a:cs typeface="Arial"/>
                <a:sym typeface="Arial Narrow" charset="0"/>
              </a:rPr>
              <a:t>the light </a:t>
            </a:r>
            <a:r>
              <a:rPr lang="en-US" sz="1400" b="1" dirty="0">
                <a:solidFill>
                  <a:prstClr val="black"/>
                </a:solidFill>
                <a:latin typeface="Arial"/>
                <a:ea typeface="MS PGothic" charset="0"/>
                <a:cs typeface="Arial"/>
                <a:sym typeface="Arial Narrow" charset="0"/>
              </a:rPr>
              <a:t>to </a:t>
            </a:r>
            <a:r>
              <a:rPr lang="en-US" sz="1400" b="1" dirty="0" smtClean="0">
                <a:solidFill>
                  <a:prstClr val="black"/>
                </a:solidFill>
                <a:latin typeface="Arial"/>
                <a:ea typeface="MS PGothic" charset="0"/>
                <a:cs typeface="Arial"/>
                <a:sym typeface="Arial Narrow" charset="0"/>
              </a:rPr>
              <a:t>the </a:t>
            </a:r>
            <a:r>
              <a:rPr lang="en-US" sz="1400" b="1" smtClean="0">
                <a:solidFill>
                  <a:prstClr val="black"/>
                </a:solidFill>
                <a:latin typeface="Arial"/>
                <a:ea typeface="MS PGothic" charset="0"/>
                <a:cs typeface="Arial"/>
                <a:sym typeface="Arial Narrow" charset="0"/>
              </a:rPr>
              <a:t>experimental end-station </a:t>
            </a:r>
            <a:r>
              <a:rPr lang="en-US" sz="1400" b="1" dirty="0" smtClean="0">
                <a:solidFill>
                  <a:prstClr val="black"/>
                </a:solidFill>
                <a:latin typeface="Arial"/>
                <a:ea typeface="MS PGothic" charset="0"/>
                <a:cs typeface="Arial"/>
                <a:sym typeface="Arial Narrow" charset="0"/>
              </a:rPr>
              <a:t>on April 13</a:t>
            </a:r>
            <a:r>
              <a:rPr lang="en-US" sz="1400" b="1" baseline="30000" dirty="0" smtClean="0">
                <a:solidFill>
                  <a:prstClr val="black"/>
                </a:solidFill>
                <a:latin typeface="Arial"/>
                <a:ea typeface="MS PGothic" charset="0"/>
                <a:cs typeface="Arial"/>
                <a:sym typeface="Arial Narrow" charset="0"/>
              </a:rPr>
              <a:t>th</a:t>
            </a:r>
            <a:r>
              <a:rPr lang="en-US" sz="1400" b="1" dirty="0" smtClean="0">
                <a:solidFill>
                  <a:prstClr val="black"/>
                </a:solidFill>
                <a:latin typeface="Arial"/>
                <a:ea typeface="MS PGothic" charset="0"/>
                <a:cs typeface="Arial"/>
                <a:sym typeface="Arial Narrow" charset="0"/>
              </a:rPr>
              <a:t>, 2016</a:t>
            </a:r>
          </a:p>
          <a:p>
            <a:pPr marL="174625" indent="-174625" defTabSz="914400" eaLnBrk="1" hangingPunct="1">
              <a:lnSpc>
                <a:spcPct val="110000"/>
              </a:lnSpc>
              <a:spcBef>
                <a:spcPts val="600"/>
              </a:spcBef>
              <a:spcAft>
                <a:spcPts val="600"/>
              </a:spcAft>
              <a:buFont typeface="Wingdings" panose="05000000000000000000" pitchFamily="2" charset="2"/>
              <a:buChar char="§"/>
              <a:defRPr/>
            </a:pPr>
            <a:r>
              <a:rPr lang="en-US" sz="1400" b="1" dirty="0">
                <a:solidFill>
                  <a:prstClr val="black"/>
                </a:solidFill>
                <a:latin typeface="Arial"/>
                <a:ea typeface="MS PGothic" charset="0"/>
                <a:cs typeface="Arial"/>
                <a:sym typeface="Arial Narrow" charset="0"/>
              </a:rPr>
              <a:t>Experimental </a:t>
            </a:r>
            <a:r>
              <a:rPr lang="en-US" sz="1400" b="1" dirty="0" smtClean="0">
                <a:solidFill>
                  <a:prstClr val="black"/>
                </a:solidFill>
                <a:latin typeface="Arial"/>
                <a:ea typeface="MS PGothic" charset="0"/>
                <a:cs typeface="Arial"/>
                <a:sym typeface="Arial Narrow" charset="0"/>
              </a:rPr>
              <a:t>Chamber installed</a:t>
            </a:r>
            <a:endParaRPr lang="en-US" sz="1400" b="1" dirty="0">
              <a:solidFill>
                <a:prstClr val="black"/>
              </a:solidFill>
              <a:latin typeface="Arial"/>
              <a:ea typeface="MS PGothic" charset="0"/>
              <a:cs typeface="Arial"/>
              <a:sym typeface="Arial Narrow" charset="0"/>
            </a:endParaRPr>
          </a:p>
        </p:txBody>
      </p:sp>
      <p:pic>
        <p:nvPicPr>
          <p:cNvPr id="20" name="Picture 3" descr="C:\Documents and Settings\schneider\My Documents\ABBIX\Advice\FDR Review 2013\images\NSLS-II_Sept_18_2013_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623" y="811430"/>
            <a:ext cx="4967372" cy="160258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Shape 68"/>
          <p:cNvSpPr>
            <a:spLocks noChangeArrowheads="1"/>
          </p:cNvSpPr>
          <p:nvPr/>
        </p:nvSpPr>
        <p:spPr bwMode="auto">
          <a:xfrm>
            <a:off x="118984" y="1033057"/>
            <a:ext cx="3524028" cy="2769989"/>
          </a:xfrm>
          <a:prstGeom prst="rect">
            <a:avLst/>
          </a:prstGeom>
          <a:noFill/>
          <a:ln>
            <a:noFill/>
          </a:ln>
          <a:extLst/>
        </p:spPr>
        <p:txBody>
          <a:bodyPr wrap="square" lIns="0" tIns="0" rIns="0" bIns="0">
            <a:spAutoFit/>
          </a:bodyPr>
          <a:lstStyle/>
          <a:p>
            <a:pPr marL="174625" indent="-174625" defTabSz="914400" eaLnBrk="1" hangingPunct="1">
              <a:lnSpc>
                <a:spcPts val="1500"/>
              </a:lnSpc>
              <a:spcBef>
                <a:spcPts val="0"/>
              </a:spcBef>
              <a:spcAft>
                <a:spcPts val="1200"/>
              </a:spcAft>
              <a:buFont typeface="Wingdings" panose="05000000000000000000" pitchFamily="2" charset="2"/>
              <a:buChar char="§"/>
              <a:defRPr/>
            </a:pPr>
            <a:r>
              <a:rPr lang="en-US" sz="1400" b="1" dirty="0">
                <a:solidFill>
                  <a:prstClr val="black"/>
                </a:solidFill>
                <a:latin typeface="Arial"/>
                <a:ea typeface="MS PGothic" charset="0"/>
                <a:cs typeface="Arial"/>
                <a:sym typeface="Arial Narrow" charset="0"/>
              </a:rPr>
              <a:t>First light achieved on October 23, 2014; CD-4 approved on March 19, 2015</a:t>
            </a:r>
          </a:p>
          <a:p>
            <a:pPr marL="174625" indent="-174625" defTabSz="914400" eaLnBrk="1" hangingPunct="1">
              <a:lnSpc>
                <a:spcPts val="1500"/>
              </a:lnSpc>
              <a:spcBef>
                <a:spcPts val="0"/>
              </a:spcBef>
              <a:spcAft>
                <a:spcPts val="1200"/>
              </a:spcAft>
              <a:buFont typeface="Wingdings" panose="05000000000000000000" pitchFamily="2" charset="2"/>
              <a:buChar char="§"/>
              <a:defRPr/>
            </a:pPr>
            <a:r>
              <a:rPr lang="en-US" sz="1400" b="1" dirty="0">
                <a:solidFill>
                  <a:prstClr val="black"/>
                </a:solidFill>
                <a:latin typeface="Arial"/>
                <a:ea typeface="MS PGothic" charset="0"/>
                <a:cs typeface="Arial"/>
                <a:sym typeface="Arial Narrow" charset="0"/>
              </a:rPr>
              <a:t>All project beamline insertion devices commissioned and front-ends are conditioned and certified for 250 mA operations; 5 of 7 project beamlines are in GU program</a:t>
            </a:r>
          </a:p>
          <a:p>
            <a:pPr marL="174625" indent="-174625" defTabSz="914400" eaLnBrk="1" hangingPunct="1">
              <a:lnSpc>
                <a:spcPts val="1500"/>
              </a:lnSpc>
              <a:spcBef>
                <a:spcPts val="0"/>
              </a:spcBef>
              <a:spcAft>
                <a:spcPts val="1200"/>
              </a:spcAft>
              <a:buFont typeface="Wingdings" panose="05000000000000000000" pitchFamily="2" charset="2"/>
              <a:buChar char="§"/>
              <a:defRPr/>
            </a:pPr>
            <a:r>
              <a:rPr lang="en-US" sz="1400" b="1" dirty="0">
                <a:solidFill>
                  <a:prstClr val="black"/>
                </a:solidFill>
                <a:latin typeface="Arial"/>
                <a:ea typeface="MS PGothic" charset="0"/>
                <a:cs typeface="Arial"/>
                <a:sym typeface="Arial Narrow" charset="0"/>
              </a:rPr>
              <a:t>Successfully stored </a:t>
            </a:r>
            <a:r>
              <a:rPr lang="en-US" sz="1400" b="1" dirty="0" smtClean="0">
                <a:solidFill>
                  <a:prstClr val="black"/>
                </a:solidFill>
                <a:latin typeface="Arial"/>
                <a:ea typeface="MS PGothic" charset="0"/>
                <a:cs typeface="Arial"/>
                <a:sym typeface="Arial Narrow" charset="0"/>
              </a:rPr>
              <a:t>400 </a:t>
            </a:r>
            <a:r>
              <a:rPr lang="en-US" sz="1400" b="1" dirty="0">
                <a:solidFill>
                  <a:prstClr val="black"/>
                </a:solidFill>
                <a:latin typeface="Arial"/>
                <a:ea typeface="MS PGothic" charset="0"/>
                <a:cs typeface="Arial"/>
                <a:sym typeface="Arial Narrow" charset="0"/>
              </a:rPr>
              <a:t>mA in the storage ring on </a:t>
            </a:r>
            <a:r>
              <a:rPr lang="en-US" sz="1400" b="1" dirty="0" smtClean="0">
                <a:solidFill>
                  <a:prstClr val="black"/>
                </a:solidFill>
                <a:latin typeface="Arial"/>
                <a:ea typeface="MS PGothic" charset="0"/>
                <a:cs typeface="Arial"/>
                <a:sym typeface="Arial Narrow" charset="0"/>
              </a:rPr>
              <a:t>April 18</a:t>
            </a:r>
            <a:r>
              <a:rPr lang="en-US" sz="1400" b="1" dirty="0">
                <a:solidFill>
                  <a:prstClr val="black"/>
                </a:solidFill>
                <a:latin typeface="Arial"/>
                <a:ea typeface="MS PGothic" charset="0"/>
                <a:cs typeface="Arial"/>
                <a:sym typeface="Arial Narrow" charset="0"/>
              </a:rPr>
              <a:t>, </a:t>
            </a:r>
            <a:r>
              <a:rPr lang="en-US" sz="1400" b="1" dirty="0" smtClean="0">
                <a:solidFill>
                  <a:prstClr val="black"/>
                </a:solidFill>
                <a:latin typeface="Arial"/>
                <a:ea typeface="MS PGothic" charset="0"/>
                <a:cs typeface="Arial"/>
                <a:sym typeface="Arial Narrow" charset="0"/>
              </a:rPr>
              <a:t>2016</a:t>
            </a:r>
            <a:endParaRPr lang="en-US" sz="1400" b="1" dirty="0">
              <a:solidFill>
                <a:prstClr val="black"/>
              </a:solidFill>
              <a:latin typeface="Arial"/>
              <a:ea typeface="MS PGothic" charset="0"/>
              <a:cs typeface="Arial"/>
              <a:sym typeface="Arial Narrow" charset="0"/>
            </a:endParaRPr>
          </a:p>
          <a:p>
            <a:pPr marL="174625" indent="-174625" defTabSz="914400" eaLnBrk="1" hangingPunct="1">
              <a:lnSpc>
                <a:spcPts val="1500"/>
              </a:lnSpc>
              <a:spcBef>
                <a:spcPts val="0"/>
              </a:spcBef>
              <a:spcAft>
                <a:spcPts val="1200"/>
              </a:spcAft>
              <a:buFont typeface="Wingdings" panose="05000000000000000000" pitchFamily="2" charset="2"/>
              <a:buChar char="§"/>
              <a:defRPr/>
            </a:pPr>
            <a:r>
              <a:rPr lang="en-US" sz="1400" b="1" dirty="0" smtClean="0">
                <a:solidFill>
                  <a:prstClr val="black"/>
                </a:solidFill>
                <a:latin typeface="Arial"/>
                <a:ea typeface="MS PGothic" charset="0"/>
                <a:cs typeface="Arial"/>
                <a:sym typeface="Arial Narrow" charset="0"/>
              </a:rPr>
              <a:t>Routine Top-off operation at 250 mA </a:t>
            </a:r>
            <a:r>
              <a:rPr lang="en-US" sz="1400" b="1" dirty="0">
                <a:solidFill>
                  <a:prstClr val="black"/>
                </a:solidFill>
                <a:latin typeface="Arial"/>
                <a:ea typeface="MS PGothic" charset="0"/>
                <a:cs typeface="Arial"/>
                <a:sym typeface="Arial Narrow" charset="0"/>
              </a:rPr>
              <a:t>started </a:t>
            </a:r>
            <a:r>
              <a:rPr lang="en-US" sz="1400" b="1" dirty="0" smtClean="0">
                <a:solidFill>
                  <a:prstClr val="black"/>
                </a:solidFill>
                <a:latin typeface="Arial"/>
                <a:ea typeface="MS PGothic" charset="0"/>
                <a:cs typeface="Arial"/>
                <a:sym typeface="Arial Narrow" charset="0"/>
              </a:rPr>
              <a:t>during 2016-1 run-cycle </a:t>
            </a:r>
            <a:r>
              <a:rPr lang="en-US" sz="1400" b="1" dirty="0">
                <a:solidFill>
                  <a:prstClr val="black"/>
                </a:solidFill>
                <a:latin typeface="Arial"/>
                <a:ea typeface="MS PGothic" charset="0"/>
                <a:cs typeface="Arial"/>
                <a:sym typeface="Arial Narrow" charset="0"/>
              </a:rPr>
              <a:t>and will continue </a:t>
            </a:r>
            <a:r>
              <a:rPr lang="en-US" sz="1400" b="1" dirty="0" smtClean="0">
                <a:solidFill>
                  <a:prstClr val="black"/>
                </a:solidFill>
                <a:latin typeface="Arial"/>
                <a:ea typeface="MS PGothic" charset="0"/>
                <a:cs typeface="Arial"/>
                <a:sym typeface="Arial Narrow" charset="0"/>
              </a:rPr>
              <a:t>in </a:t>
            </a:r>
            <a:r>
              <a:rPr lang="en-US" sz="1400" b="1" dirty="0">
                <a:solidFill>
                  <a:prstClr val="black"/>
                </a:solidFill>
                <a:latin typeface="Arial"/>
                <a:ea typeface="MS PGothic" charset="0"/>
                <a:cs typeface="Arial"/>
                <a:sym typeface="Arial Narrow" charset="0"/>
              </a:rPr>
              <a:t>the 2016-2 </a:t>
            </a:r>
            <a:r>
              <a:rPr lang="en-US" sz="1400" b="1" dirty="0" smtClean="0">
                <a:solidFill>
                  <a:prstClr val="black"/>
                </a:solidFill>
                <a:latin typeface="Arial"/>
                <a:ea typeface="MS PGothic" charset="0"/>
                <a:cs typeface="Arial"/>
                <a:sym typeface="Arial Narrow" charset="0"/>
              </a:rPr>
              <a:t>run-cycle </a:t>
            </a:r>
            <a:endParaRPr lang="en-US" sz="1400" b="1" dirty="0">
              <a:solidFill>
                <a:prstClr val="black"/>
              </a:solidFill>
              <a:latin typeface="Arial"/>
              <a:ea typeface="MS PGothic" charset="0"/>
              <a:cs typeface="Arial"/>
              <a:sym typeface="Arial Narrow" charset="0"/>
            </a:endParaRPr>
          </a:p>
        </p:txBody>
      </p:sp>
      <p:grpSp>
        <p:nvGrpSpPr>
          <p:cNvPr id="19" name="Group 18"/>
          <p:cNvGrpSpPr/>
          <p:nvPr/>
        </p:nvGrpSpPr>
        <p:grpSpPr>
          <a:xfrm>
            <a:off x="3950623" y="2533537"/>
            <a:ext cx="4997670" cy="1581263"/>
            <a:chOff x="3591760" y="1328984"/>
            <a:chExt cx="5347501" cy="3182506"/>
          </a:xfrm>
        </p:grpSpPr>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1760" y="1328984"/>
              <a:ext cx="5347501" cy="3182506"/>
            </a:xfrm>
            <a:prstGeom prst="rect">
              <a:avLst/>
            </a:prstGeom>
            <a:ln w="38100">
              <a:solidFill>
                <a:srgbClr val="000000"/>
              </a:solidFill>
            </a:ln>
          </p:spPr>
        </p:pic>
        <p:sp>
          <p:nvSpPr>
            <p:cNvPr id="24" name="TextBox 23"/>
            <p:cNvSpPr txBox="1"/>
            <p:nvPr/>
          </p:nvSpPr>
          <p:spPr>
            <a:xfrm>
              <a:off x="5157425" y="2482069"/>
              <a:ext cx="906017" cy="369332"/>
            </a:xfrm>
            <a:prstGeom prst="rect">
              <a:avLst/>
            </a:prstGeom>
            <a:noFill/>
            <a:ln w="38100">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rPr>
                <a:t>250 mA</a:t>
              </a:r>
            </a:p>
          </p:txBody>
        </p:sp>
      </p:grpSp>
      <p:sp>
        <p:nvSpPr>
          <p:cNvPr id="21" name="TextBox 20"/>
          <p:cNvSpPr txBox="1"/>
          <p:nvPr/>
        </p:nvSpPr>
        <p:spPr>
          <a:xfrm>
            <a:off x="7733717" y="2640669"/>
            <a:ext cx="846746" cy="177548"/>
          </a:xfrm>
          <a:prstGeom prst="rect">
            <a:avLst/>
          </a:prstGeom>
          <a:noFill/>
          <a:ln w="38100">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rPr>
              <a:t>400 mA</a:t>
            </a:r>
          </a:p>
        </p:txBody>
      </p:sp>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l="9181" t="38638" r="5728" b="11398"/>
          <a:stretch/>
        </p:blipFill>
        <p:spPr>
          <a:xfrm flipH="1" flipV="1">
            <a:off x="3941062" y="4369068"/>
            <a:ext cx="3198947" cy="1739123"/>
          </a:xfrm>
          <a:prstGeom prst="rect">
            <a:avLst/>
          </a:prstGeom>
          <a:ln w="38100">
            <a:solidFill>
              <a:srgbClr val="000000"/>
            </a:solidFill>
          </a:ln>
        </p:spPr>
      </p:pic>
      <p:pic>
        <p:nvPicPr>
          <p:cNvPr id="30" name="Picture 4" descr="C:\Users\hulbert\Documents\LS_Directorate\LSDir_beamline_development_plan\NEXT\ISS\ISS_sample_chamber_assy\DSC_019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781" y="4289064"/>
            <a:ext cx="1278698" cy="191804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2999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28663"/>
          </a:xfrm>
        </p:spPr>
        <p:txBody>
          <a:bodyPr/>
          <a:lstStyle/>
          <a:p>
            <a:pPr>
              <a:defRPr/>
            </a:pPr>
            <a:r>
              <a:rPr lang="en-US" dirty="0"/>
              <a:t>Ultrathin </a:t>
            </a:r>
            <a:r>
              <a:rPr lang="en-US" dirty="0" err="1"/>
              <a:t>Nanoporous</a:t>
            </a:r>
            <a:r>
              <a:rPr lang="en-US" dirty="0"/>
              <a:t> Coatings Prevent Metals from Rusting</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340430"/>
            <a:ext cx="1274642"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35"/>
          <p:cNvSpPr>
            <a:spLocks noChangeArrowheads="1"/>
          </p:cNvSpPr>
          <p:nvPr/>
        </p:nvSpPr>
        <p:spPr bwMode="auto">
          <a:xfrm>
            <a:off x="24093" y="728663"/>
            <a:ext cx="536365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45720" bIns="0">
            <a:spAutoFit/>
          </a:bodyPr>
          <a:lstStyle/>
          <a:p>
            <a:r>
              <a:rPr lang="en-US" b="1" dirty="0" smtClean="0">
                <a:solidFill>
                  <a:srgbClr val="106636"/>
                </a:solidFill>
                <a:latin typeface="Arial" pitchFamily="34" charset="0"/>
                <a:ea typeface="Calibri" pitchFamily="34" charset="0"/>
              </a:rPr>
              <a:t>Scientific Achievement</a:t>
            </a:r>
          </a:p>
          <a:p>
            <a:pPr marL="228600" lvl="1"/>
            <a:r>
              <a:rPr lang="en-US" sz="1400" dirty="0" smtClean="0">
                <a:solidFill>
                  <a:prstClr val="black"/>
                </a:solidFill>
                <a:latin typeface="Arial" pitchFamily="34" charset="0"/>
              </a:rPr>
              <a:t>The oxidation of a ruthenium surface was studied as a function different ultra-thin coatings comprised of inexpensive materials (silicon and aluminum).  A collaboration among researchers from the CFN, NSLS-II, and U</a:t>
            </a:r>
            <a:r>
              <a:rPr lang="en-US" sz="1400" dirty="0">
                <a:solidFill>
                  <a:prstClr val="black"/>
                </a:solidFill>
                <a:latin typeface="Arial" pitchFamily="34" charset="0"/>
              </a:rPr>
              <a:t>. of </a:t>
            </a:r>
            <a:r>
              <a:rPr lang="en-US" sz="1400" dirty="0" smtClean="0">
                <a:solidFill>
                  <a:prstClr val="black"/>
                </a:solidFill>
                <a:latin typeface="Arial" pitchFamily="34" charset="0"/>
              </a:rPr>
              <a:t>Minnesota found that ultrathin (~0.5 nm</a:t>
            </a:r>
            <a:r>
              <a:rPr lang="en-US" sz="1400" dirty="0">
                <a:solidFill>
                  <a:prstClr val="black"/>
                </a:solidFill>
                <a:latin typeface="Arial" pitchFamily="34" charset="0"/>
              </a:rPr>
              <a:t>), </a:t>
            </a:r>
            <a:r>
              <a:rPr lang="en-US" sz="1400" dirty="0" err="1" smtClean="0">
                <a:solidFill>
                  <a:prstClr val="black"/>
                </a:solidFill>
                <a:latin typeface="Arial" pitchFamily="34" charset="0"/>
              </a:rPr>
              <a:t>nanoporous</a:t>
            </a:r>
            <a:r>
              <a:rPr lang="en-US" sz="1400" dirty="0" smtClean="0">
                <a:solidFill>
                  <a:prstClr val="black"/>
                </a:solidFill>
                <a:latin typeface="Arial" pitchFamily="34" charset="0"/>
              </a:rPr>
              <a:t>, and crystalline coatings comprised these </a:t>
            </a:r>
            <a:r>
              <a:rPr lang="en-US" sz="1400" dirty="0">
                <a:solidFill>
                  <a:prstClr val="black"/>
                </a:solidFill>
                <a:latin typeface="Arial" pitchFamily="34" charset="0"/>
              </a:rPr>
              <a:t>materials (</a:t>
            </a:r>
            <a:r>
              <a:rPr lang="en-US" sz="1400" dirty="0" err="1" smtClean="0">
                <a:solidFill>
                  <a:prstClr val="black"/>
                </a:solidFill>
                <a:latin typeface="Arial" pitchFamily="34" charset="0"/>
              </a:rPr>
              <a:t>aluminosilicates</a:t>
            </a:r>
            <a:r>
              <a:rPr lang="en-US" sz="1400" dirty="0" smtClean="0">
                <a:solidFill>
                  <a:prstClr val="black"/>
                </a:solidFill>
                <a:latin typeface="Arial" pitchFamily="34" charset="0"/>
              </a:rPr>
              <a:t> that act as model </a:t>
            </a:r>
            <a:r>
              <a:rPr lang="en-US" sz="1400" dirty="0">
                <a:solidFill>
                  <a:prstClr val="black"/>
                </a:solidFill>
                <a:latin typeface="Arial" pitchFamily="34" charset="0"/>
              </a:rPr>
              <a:t>two-dimensional molecular </a:t>
            </a:r>
            <a:r>
              <a:rPr lang="en-US" sz="1400" dirty="0" smtClean="0">
                <a:solidFill>
                  <a:prstClr val="black"/>
                </a:solidFill>
                <a:latin typeface="Arial" pitchFamily="34" charset="0"/>
              </a:rPr>
              <a:t>barriers), prevent the surface from oxidation at conditions under which the ruthenium metal would normally oxidize.</a:t>
            </a:r>
          </a:p>
          <a:p>
            <a:pPr marL="0" lvl="1"/>
            <a:endParaRPr lang="en-US" sz="600" b="1" dirty="0" smtClean="0">
              <a:solidFill>
                <a:prstClr val="black"/>
              </a:solidFill>
              <a:latin typeface="Arial" pitchFamily="34" charset="0"/>
            </a:endParaRPr>
          </a:p>
          <a:p>
            <a:r>
              <a:rPr lang="en-US" altLang="ja-JP" b="1" dirty="0" smtClean="0">
                <a:solidFill>
                  <a:srgbClr val="106636"/>
                </a:solidFill>
                <a:latin typeface="Arial" pitchFamily="34" charset="0"/>
                <a:ea typeface="Calibri" pitchFamily="34" charset="0"/>
              </a:rPr>
              <a:t>Significance</a:t>
            </a:r>
          </a:p>
          <a:p>
            <a:pPr marL="228600">
              <a:tabLst>
                <a:tab pos="114300" algn="l"/>
              </a:tabLst>
            </a:pPr>
            <a:r>
              <a:rPr lang="en-US" sz="1400" dirty="0" smtClean="0">
                <a:solidFill>
                  <a:prstClr val="black"/>
                </a:solidFill>
                <a:latin typeface="Arial" pitchFamily="34" charset="0"/>
              </a:rPr>
              <a:t>Provide critical insights on (i) chemical reactions within confined </a:t>
            </a:r>
            <a:r>
              <a:rPr lang="en-US" sz="1400" dirty="0" err="1" smtClean="0">
                <a:solidFill>
                  <a:prstClr val="black"/>
                </a:solidFill>
                <a:latin typeface="Arial" pitchFamily="34" charset="0"/>
              </a:rPr>
              <a:t>nanospaces</a:t>
            </a:r>
            <a:r>
              <a:rPr lang="en-US" sz="1400" dirty="0" smtClean="0">
                <a:solidFill>
                  <a:prstClr val="black"/>
                </a:solidFill>
                <a:latin typeface="Arial" pitchFamily="34" charset="0"/>
              </a:rPr>
              <a:t>, and (ii) industrially relevant reactions, such as the conversion of methanol into gasoline. </a:t>
            </a:r>
          </a:p>
          <a:p>
            <a:pPr marL="228600">
              <a:tabLst>
                <a:tab pos="114300" algn="l"/>
              </a:tabLst>
            </a:pPr>
            <a:r>
              <a:rPr lang="en-US" sz="1400" dirty="0" smtClean="0">
                <a:solidFill>
                  <a:prstClr val="black"/>
                </a:solidFill>
                <a:latin typeface="Arial" pitchFamily="34" charset="0"/>
              </a:rPr>
              <a:t>1</a:t>
            </a:r>
            <a:r>
              <a:rPr lang="en-US" sz="1400" baseline="30000" dirty="0" smtClean="0">
                <a:solidFill>
                  <a:prstClr val="black"/>
                </a:solidFill>
                <a:latin typeface="Arial" pitchFamily="34" charset="0"/>
              </a:rPr>
              <a:t>st</a:t>
            </a:r>
            <a:r>
              <a:rPr lang="en-US" sz="1400" dirty="0" smtClean="0">
                <a:solidFill>
                  <a:prstClr val="black"/>
                </a:solidFill>
                <a:latin typeface="Arial" pitchFamily="34" charset="0"/>
              </a:rPr>
              <a:t> publication from CSX-2 </a:t>
            </a:r>
            <a:r>
              <a:rPr lang="en-US" sz="1400" dirty="0">
                <a:solidFill>
                  <a:prstClr val="black"/>
                </a:solidFill>
                <a:latin typeface="Arial" pitchFamily="34" charset="0"/>
              </a:rPr>
              <a:t>beamline, </a:t>
            </a:r>
            <a:r>
              <a:rPr lang="en-US" sz="1400" dirty="0" smtClean="0">
                <a:solidFill>
                  <a:prstClr val="black"/>
                </a:solidFill>
                <a:latin typeface="Arial" pitchFamily="34" charset="0"/>
              </a:rPr>
              <a:t>commissioned </a:t>
            </a:r>
            <a:r>
              <a:rPr lang="en-US" sz="1400" dirty="0">
                <a:solidFill>
                  <a:prstClr val="black"/>
                </a:solidFill>
                <a:latin typeface="Arial" pitchFamily="34" charset="0"/>
              </a:rPr>
              <a:t>in 2015 and will </a:t>
            </a:r>
            <a:r>
              <a:rPr lang="en-US" sz="1400" dirty="0" smtClean="0">
                <a:solidFill>
                  <a:prstClr val="black"/>
                </a:solidFill>
                <a:latin typeface="Arial" pitchFamily="34" charset="0"/>
              </a:rPr>
              <a:t>begin general </a:t>
            </a:r>
            <a:r>
              <a:rPr lang="en-US" sz="1400" dirty="0">
                <a:solidFill>
                  <a:prstClr val="black"/>
                </a:solidFill>
                <a:latin typeface="Arial" pitchFamily="34" charset="0"/>
              </a:rPr>
              <a:t>user operations in the summer of </a:t>
            </a:r>
            <a:r>
              <a:rPr lang="en-US" sz="1400" dirty="0" smtClean="0">
                <a:solidFill>
                  <a:prstClr val="black"/>
                </a:solidFill>
                <a:latin typeface="Arial" pitchFamily="34" charset="0"/>
              </a:rPr>
              <a:t>2016</a:t>
            </a:r>
          </a:p>
          <a:p>
            <a:pPr marL="117475"/>
            <a:endParaRPr lang="en-US" sz="600" b="1" dirty="0" smtClean="0">
              <a:solidFill>
                <a:prstClr val="black"/>
              </a:solidFill>
              <a:latin typeface="Arial" pitchFamily="34" charset="0"/>
            </a:endParaRPr>
          </a:p>
          <a:p>
            <a:r>
              <a:rPr lang="en-US" altLang="ja-JP" b="1" dirty="0" smtClean="0">
                <a:solidFill>
                  <a:srgbClr val="106636"/>
                </a:solidFill>
                <a:latin typeface="Arial" pitchFamily="34" charset="0"/>
                <a:ea typeface="Calibri" pitchFamily="34" charset="0"/>
              </a:rPr>
              <a:t>CFN Capability</a:t>
            </a:r>
          </a:p>
          <a:p>
            <a:pPr marL="228600">
              <a:spcAft>
                <a:spcPts val="300"/>
              </a:spcAft>
            </a:pPr>
            <a:r>
              <a:rPr lang="en-US" sz="1400" dirty="0" smtClean="0">
                <a:solidFill>
                  <a:prstClr val="black"/>
                </a:solidFill>
                <a:latin typeface="Arial" pitchFamily="34" charset="0"/>
              </a:rPr>
              <a:t>CFN’s Ambient Pressure Photoelectron Spectroscopy </a:t>
            </a:r>
            <a:r>
              <a:rPr lang="en-US" sz="1400" dirty="0" err="1" smtClean="0">
                <a:solidFill>
                  <a:prstClr val="black"/>
                </a:solidFill>
                <a:latin typeface="Arial" pitchFamily="34" charset="0"/>
              </a:rPr>
              <a:t>endstation</a:t>
            </a:r>
            <a:r>
              <a:rPr lang="en-US" sz="1400" dirty="0" smtClean="0">
                <a:solidFill>
                  <a:prstClr val="black"/>
                </a:solidFill>
                <a:latin typeface="Arial" pitchFamily="34" charset="0"/>
              </a:rPr>
              <a:t> at the CSX-2 beamline of NSLS-II was used to follow the chemical state of the ruthenium surface at oxidizing and reducing conditions, namely at elevated pressures of oxygen and hydrogen at elevated temperatures. </a:t>
            </a:r>
            <a:endParaRPr lang="en-US" sz="1400" dirty="0">
              <a:solidFill>
                <a:srgbClr val="FF0000"/>
              </a:solidFill>
              <a:latin typeface="Arial" pitchFamily="34" charset="0"/>
            </a:endParaRPr>
          </a:p>
        </p:txBody>
      </p:sp>
      <p:grpSp>
        <p:nvGrpSpPr>
          <p:cNvPr id="21" name="Group 20"/>
          <p:cNvGrpSpPr/>
          <p:nvPr/>
        </p:nvGrpSpPr>
        <p:grpSpPr>
          <a:xfrm>
            <a:off x="5655901" y="774383"/>
            <a:ext cx="3195492" cy="4510425"/>
            <a:chOff x="5093272" y="955550"/>
            <a:chExt cx="3792537" cy="5074335"/>
          </a:xfrm>
        </p:grpSpPr>
        <p:pic>
          <p:nvPicPr>
            <p:cNvPr id="22"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93272" y="4158752"/>
              <a:ext cx="3792537" cy="187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93272" y="955550"/>
              <a:ext cx="3792537" cy="3189682"/>
            </a:xfrm>
            <a:prstGeom prst="rect">
              <a:avLst/>
            </a:prstGeom>
          </p:spPr>
        </p:pic>
      </p:grpSp>
      <p:sp>
        <p:nvSpPr>
          <p:cNvPr id="24" name="TextBox 23"/>
          <p:cNvSpPr txBox="1"/>
          <p:nvPr/>
        </p:nvSpPr>
        <p:spPr>
          <a:xfrm>
            <a:off x="5476558" y="5315563"/>
            <a:ext cx="3668020" cy="646331"/>
          </a:xfrm>
          <a:prstGeom prst="rect">
            <a:avLst/>
          </a:prstGeom>
          <a:noFill/>
        </p:spPr>
        <p:txBody>
          <a:bodyPr wrap="square" lIns="0" rIns="4572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rPr>
              <a:t>Top</a:t>
            </a:r>
            <a:r>
              <a:rPr kumimoji="0" lang="en-US" sz="1200" b="1" i="0" u="none" strike="noStrike" kern="0" cap="none" spc="0" normalizeH="0" baseline="0" noProof="0" dirty="0" smtClean="0">
                <a:ln>
                  <a:noFill/>
                </a:ln>
                <a:solidFill>
                  <a:prstClr val="black"/>
                </a:solidFill>
                <a:effectLst/>
                <a:uLnTx/>
                <a:uFillTx/>
              </a:rPr>
              <a:t>: </a:t>
            </a:r>
            <a:r>
              <a:rPr kumimoji="0" lang="en-US" sz="1200" b="0" i="0" u="none" strike="noStrike" kern="0" cap="none" spc="0" normalizeH="0" baseline="0" noProof="0" dirty="0" smtClean="0">
                <a:ln>
                  <a:noFill/>
                </a:ln>
                <a:solidFill>
                  <a:prstClr val="black"/>
                </a:solidFill>
                <a:effectLst/>
                <a:uLnTx/>
                <a:uFillTx/>
              </a:rPr>
              <a:t>Schematic of the rusting of a metal with and without the </a:t>
            </a:r>
            <a:r>
              <a:rPr kumimoji="0" lang="en-US" sz="1200" b="0" i="0" u="none" strike="noStrike" kern="0" cap="none" spc="0" normalizeH="0" baseline="0" noProof="0" dirty="0" err="1" smtClean="0">
                <a:ln>
                  <a:noFill/>
                </a:ln>
                <a:solidFill>
                  <a:prstClr val="black"/>
                </a:solidFill>
                <a:effectLst/>
                <a:uLnTx/>
                <a:uFillTx/>
              </a:rPr>
              <a:t>nanoporous</a:t>
            </a:r>
            <a:r>
              <a:rPr kumimoji="0" lang="en-US" sz="1200" b="0" i="0" u="none" strike="noStrike" kern="0" cap="none" spc="0" normalizeH="0" baseline="0" noProof="0" dirty="0" smtClean="0">
                <a:ln>
                  <a:noFill/>
                </a:ln>
                <a:solidFill>
                  <a:prstClr val="black"/>
                </a:solidFill>
                <a:effectLst/>
                <a:uLnTx/>
                <a:uFillTx/>
              </a:rPr>
              <a:t> coating. </a:t>
            </a:r>
            <a:r>
              <a:rPr kumimoji="0" lang="en-US" sz="1200" b="1" i="1" u="none" strike="noStrike" kern="0" cap="none" spc="0" normalizeH="0" baseline="0" noProof="0" dirty="0" smtClean="0">
                <a:ln>
                  <a:noFill/>
                </a:ln>
                <a:solidFill>
                  <a:prstClr val="black"/>
                </a:solidFill>
                <a:effectLst/>
                <a:uLnTx/>
                <a:uFillTx/>
              </a:rPr>
              <a:t>Bottom</a:t>
            </a:r>
            <a:r>
              <a:rPr kumimoji="0" lang="en-US" sz="1200" b="0" i="1" u="none" strike="noStrike" kern="0" cap="none" spc="0" normalizeH="0" baseline="0" noProof="0" dirty="0" smtClean="0">
                <a:ln>
                  <a:noFill/>
                </a:ln>
                <a:solidFill>
                  <a:prstClr val="black"/>
                </a:solidFill>
                <a:effectLst/>
                <a:uLnTx/>
                <a:uFillTx/>
              </a:rPr>
              <a:t>: </a:t>
            </a:r>
            <a:r>
              <a:rPr kumimoji="0" lang="en-US" sz="1200" b="0" i="0" u="none" strike="noStrike" kern="0" cap="none" spc="0" normalizeH="0" baseline="0" noProof="0" dirty="0" smtClean="0">
                <a:ln>
                  <a:noFill/>
                </a:ln>
                <a:solidFill>
                  <a:prstClr val="black"/>
                </a:solidFill>
                <a:effectLst/>
                <a:uLnTx/>
                <a:uFillTx/>
              </a:rPr>
              <a:t>A heated sample at the AP-PES </a:t>
            </a:r>
            <a:r>
              <a:rPr kumimoji="0" lang="en-US" sz="1200" b="0" i="0" u="none" strike="noStrike" kern="0" cap="none" spc="0" normalizeH="0" baseline="0" noProof="0" dirty="0" err="1" smtClean="0">
                <a:ln>
                  <a:noFill/>
                </a:ln>
                <a:solidFill>
                  <a:prstClr val="black"/>
                </a:solidFill>
                <a:effectLst/>
                <a:uLnTx/>
                <a:uFillTx/>
              </a:rPr>
              <a:t>endstation</a:t>
            </a:r>
            <a:r>
              <a:rPr kumimoji="0" lang="en-US" sz="950" b="0" i="0" u="none" strike="noStrike" kern="0" cap="none" spc="0" normalizeH="0" baseline="0" noProof="0" dirty="0" smtClean="0">
                <a:ln>
                  <a:noFill/>
                </a:ln>
                <a:solidFill>
                  <a:prstClr val="black"/>
                </a:solidFill>
                <a:effectLst/>
                <a:uLnTx/>
                <a:uFillTx/>
              </a:rPr>
              <a:t>.</a:t>
            </a:r>
            <a:endParaRPr kumimoji="0" lang="en-US" sz="950" b="0" i="0" u="none" strike="noStrike" kern="0" cap="none" spc="0" normalizeH="0" baseline="-25000" noProof="0" dirty="0" smtClean="0">
              <a:ln>
                <a:noFill/>
              </a:ln>
              <a:solidFill>
                <a:prstClr val="black"/>
              </a:solidFill>
              <a:effectLst/>
              <a:uLnTx/>
              <a:uFillTx/>
            </a:endParaRPr>
          </a:p>
        </p:txBody>
      </p:sp>
      <p:sp>
        <p:nvSpPr>
          <p:cNvPr id="25" name="TextBox 43"/>
          <p:cNvSpPr txBox="1">
            <a:spLocks noChangeArrowheads="1"/>
          </p:cNvSpPr>
          <p:nvPr/>
        </p:nvSpPr>
        <p:spPr bwMode="auto">
          <a:xfrm>
            <a:off x="5749460" y="5961894"/>
            <a:ext cx="30083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p>
            <a:pPr algn="ctr"/>
            <a:r>
              <a:rPr lang="en-US" sz="1200" i="1" dirty="0" smtClean="0">
                <a:solidFill>
                  <a:schemeClr val="tx2"/>
                </a:solidFill>
                <a:latin typeface="+mn-lt"/>
                <a:cs typeface="Arial" panose="020B0604020202020204" pitchFamily="34" charset="0"/>
              </a:rPr>
              <a:t>J.-Q. Zhong</a:t>
            </a:r>
            <a:r>
              <a:rPr lang="en-US" sz="1200" i="1" dirty="0">
                <a:solidFill>
                  <a:schemeClr val="tx2"/>
                </a:solidFill>
                <a:latin typeface="+mn-lt"/>
                <a:cs typeface="Arial" panose="020B0604020202020204" pitchFamily="34" charset="0"/>
              </a:rPr>
              <a:t>, </a:t>
            </a:r>
            <a:r>
              <a:rPr lang="en-US" sz="1200" i="1" dirty="0" smtClean="0">
                <a:solidFill>
                  <a:schemeClr val="tx2"/>
                </a:solidFill>
                <a:latin typeface="+mn-lt"/>
                <a:cs typeface="Arial" panose="020B0604020202020204" pitchFamily="34" charset="0"/>
              </a:rPr>
              <a:t>et al., J. Phys. Chem. C (2016)</a:t>
            </a:r>
            <a:endParaRPr lang="en-US" sz="1200" i="1" dirty="0">
              <a:solidFill>
                <a:schemeClr val="tx2"/>
              </a:solidFill>
              <a:latin typeface="+mn-lt"/>
              <a:cs typeface="Arial" pitchFamily="34" charset="0"/>
            </a:endParaRPr>
          </a:p>
        </p:txBody>
      </p:sp>
      <p:pic>
        <p:nvPicPr>
          <p:cNvPr id="26" name="Picture 8" descr="University of Minnesota block M and wordmar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71093" y="6440266"/>
            <a:ext cx="1529507" cy="196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9742" y="6340430"/>
            <a:ext cx="1304342" cy="457200"/>
          </a:xfrm>
          <a:prstGeom prst="rect">
            <a:avLst/>
          </a:prstGeom>
        </p:spPr>
      </p:pic>
      <p:sp>
        <p:nvSpPr>
          <p:cNvPr id="13"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19</a:t>
            </a:r>
            <a:endParaRPr lang="en-US" dirty="0"/>
          </a:p>
        </p:txBody>
      </p:sp>
    </p:spTree>
    <p:extLst>
      <p:ext uri="{BB962C8B-B14F-4D97-AF65-F5344CB8AC3E}">
        <p14:creationId xmlns:p14="http://schemas.microsoft.com/office/powerpoint/2010/main" val="282024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524" y="1171297"/>
            <a:ext cx="7419976" cy="5386035"/>
          </a:xfrm>
          <a:prstGeom prst="rect">
            <a:avLst/>
          </a:prstGeom>
        </p:spPr>
        <p:txBody>
          <a:bodyPr wrap="square" lIns="91387" tIns="45693" rIns="91387" bIns="45693">
            <a:spAutoFit/>
          </a:bodyPr>
          <a:lstStyle/>
          <a:p>
            <a:pPr marL="627999" indent="-626237" defTabSz="912009">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Staffing Update</a:t>
            </a:r>
          </a:p>
          <a:p>
            <a:pPr marL="627999" indent="-626237" defTabSz="912009">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Program Highlights</a:t>
            </a:r>
          </a:p>
          <a:p>
            <a:pPr marL="1084263" lvl="1" indent="-457200" defTabSz="912009">
              <a:spcBef>
                <a:spcPts val="600"/>
              </a:spcBef>
              <a:spcAft>
                <a:spcPts val="600"/>
              </a:spcAft>
              <a:buFont typeface="Wingdings" pitchFamily="2" charset="2"/>
              <a:buChar char="Ø"/>
            </a:pPr>
            <a:r>
              <a:rPr lang="en-US" sz="2000" dirty="0" smtClean="0">
                <a:solidFill>
                  <a:srgbClr val="006600"/>
                </a:solidFill>
                <a:latin typeface="Arial" pitchFamily="34" charset="0"/>
                <a:cs typeface="Arial" pitchFamily="34" charset="0"/>
              </a:rPr>
              <a:t>Energy Frontier Research Centers</a:t>
            </a:r>
          </a:p>
          <a:p>
            <a:pPr marL="1084263" lvl="1" indent="-457200" defTabSz="912009">
              <a:spcBef>
                <a:spcPts val="600"/>
              </a:spcBef>
              <a:spcAft>
                <a:spcPts val="600"/>
              </a:spcAft>
              <a:buFont typeface="Wingdings" pitchFamily="2" charset="2"/>
              <a:buChar char="Ø"/>
            </a:pPr>
            <a:r>
              <a:rPr lang="en-US" sz="2000" dirty="0" smtClean="0">
                <a:solidFill>
                  <a:srgbClr val="006600"/>
                </a:solidFill>
                <a:latin typeface="Arial" pitchFamily="34" charset="0"/>
                <a:cs typeface="Arial" pitchFamily="34" charset="0"/>
              </a:rPr>
              <a:t>Catalysis Research Highlights </a:t>
            </a:r>
          </a:p>
          <a:p>
            <a:pPr marL="1084263" lvl="1" indent="-457200" defTabSz="912009">
              <a:spcBef>
                <a:spcPts val="600"/>
              </a:spcBef>
              <a:spcAft>
                <a:spcPts val="600"/>
              </a:spcAft>
              <a:buFont typeface="Wingdings" pitchFamily="2" charset="2"/>
              <a:buChar char="Ø"/>
            </a:pPr>
            <a:r>
              <a:rPr lang="en-US" sz="2000" dirty="0" smtClean="0">
                <a:solidFill>
                  <a:srgbClr val="006600"/>
                </a:solidFill>
                <a:latin typeface="Arial" pitchFamily="34" charset="0"/>
                <a:cs typeface="Arial" pitchFamily="34" charset="0"/>
              </a:rPr>
              <a:t>NSLS-II Update</a:t>
            </a:r>
          </a:p>
          <a:p>
            <a:pPr marL="1084263" lvl="1" indent="-457200" defTabSz="912009">
              <a:spcBef>
                <a:spcPts val="600"/>
              </a:spcBef>
              <a:spcAft>
                <a:spcPts val="600"/>
              </a:spcAft>
              <a:buFont typeface="Wingdings" pitchFamily="2" charset="2"/>
              <a:buChar char="Ø"/>
            </a:pPr>
            <a:endParaRPr lang="en-US" sz="2000" dirty="0" smtClean="0">
              <a:solidFill>
                <a:srgbClr val="006600"/>
              </a:solidFill>
              <a:latin typeface="Arial" pitchFamily="34" charset="0"/>
              <a:cs typeface="Arial" pitchFamily="34" charset="0"/>
            </a:endParaRPr>
          </a:p>
          <a:p>
            <a:pPr marL="627999" indent="-626237" defTabSz="912009">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FY 2017 </a:t>
            </a:r>
            <a:r>
              <a:rPr lang="en-US" sz="2400" dirty="0">
                <a:solidFill>
                  <a:srgbClr val="006600"/>
                </a:solidFill>
                <a:latin typeface="Arial" pitchFamily="34" charset="0"/>
                <a:cs typeface="Arial" pitchFamily="34" charset="0"/>
              </a:rPr>
              <a:t>Budget Request &amp; Appropriation Status</a:t>
            </a:r>
          </a:p>
          <a:p>
            <a:pPr marL="627999" indent="-626237" defTabSz="912009">
              <a:spcBef>
                <a:spcPts val="1200"/>
              </a:spcBef>
              <a:spcAft>
                <a:spcPts val="1200"/>
              </a:spcAft>
              <a:buFont typeface="Wingdings" pitchFamily="2" charset="2"/>
              <a:buChar char="§"/>
            </a:pPr>
            <a:r>
              <a:rPr lang="en-US" sz="2400" dirty="0" smtClean="0">
                <a:solidFill>
                  <a:srgbClr val="006600"/>
                </a:solidFill>
                <a:latin typeface="Arial" pitchFamily="34" charset="0"/>
                <a:cs typeface="Arial" pitchFamily="34" charset="0"/>
              </a:rPr>
              <a:t>Follow-up to BESAC Transformative Opportunities Report</a:t>
            </a:r>
          </a:p>
          <a:p>
            <a:pPr marL="627999" indent="-626237" defTabSz="912009">
              <a:spcBef>
                <a:spcPts val="1200"/>
              </a:spcBef>
              <a:spcAft>
                <a:spcPts val="1200"/>
              </a:spcAft>
              <a:buFont typeface="Wingdings" pitchFamily="2" charset="2"/>
              <a:buChar char="§"/>
            </a:pPr>
            <a:endParaRPr lang="en-US" sz="2400" dirty="0">
              <a:solidFill>
                <a:srgbClr val="006600"/>
              </a:solidFill>
              <a:latin typeface="Arial" pitchFamily="34" charset="0"/>
              <a:cs typeface="Arial" pitchFamily="34" charset="0"/>
            </a:endParaRPr>
          </a:p>
        </p:txBody>
      </p:sp>
      <p:sp>
        <p:nvSpPr>
          <p:cNvPr id="4" name="Rectangle 3"/>
          <p:cNvSpPr>
            <a:spLocks noChangeArrowheads="1"/>
          </p:cNvSpPr>
          <p:nvPr/>
        </p:nvSpPr>
        <p:spPr bwMode="auto">
          <a:xfrm>
            <a:off x="0" y="115168"/>
            <a:ext cx="9144000" cy="723265"/>
          </a:xfrm>
          <a:prstGeom prst="rect">
            <a:avLst/>
          </a:prstGeom>
          <a:noFill/>
          <a:ln w="9525">
            <a:noFill/>
            <a:miter lim="800000"/>
            <a:headEnd/>
            <a:tailEnd/>
          </a:ln>
        </p:spPr>
        <p:txBody>
          <a:bodyPr lIns="101597" tIns="50799" rIns="101597" bIns="50799"/>
          <a:lstStyle/>
          <a:p>
            <a:pPr algn="ctr" defTabSz="913865" fontAlgn="auto">
              <a:spcBef>
                <a:spcPts val="0"/>
              </a:spcBef>
              <a:spcAft>
                <a:spcPts val="0"/>
              </a:spcAft>
              <a:tabLst>
                <a:tab pos="1885762" algn="l"/>
              </a:tabLst>
              <a:defRPr/>
            </a:pPr>
            <a:r>
              <a:rPr lang="en-US" sz="3000" kern="0" dirty="0">
                <a:solidFill>
                  <a:srgbClr val="006600"/>
                </a:solidFill>
                <a:latin typeface="Arial" pitchFamily="34" charset="0"/>
                <a:cs typeface="Arial" pitchFamily="34" charset="0"/>
              </a:rPr>
              <a:t>Outline</a:t>
            </a:r>
          </a:p>
        </p:txBody>
      </p:sp>
      <p:sp>
        <p:nvSpPr>
          <p:cNvPr id="6"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pPr>
              <a:defRPr/>
            </a:pPr>
            <a:fld id="{894C652A-1437-4DEE-BE20-1D8E4CBD3D73}" type="slidenum">
              <a:rPr lang="en-US" smtClean="0"/>
              <a:pPr>
                <a:defRPr/>
              </a:pPr>
              <a:t>20</a:t>
            </a:fld>
            <a:endParaRPr lang="en-US"/>
          </a:p>
        </p:txBody>
      </p:sp>
      <p:sp>
        <p:nvSpPr>
          <p:cNvPr id="5" name="Content Placeholder 1"/>
          <p:cNvSpPr txBox="1">
            <a:spLocks/>
          </p:cNvSpPr>
          <p:nvPr/>
        </p:nvSpPr>
        <p:spPr>
          <a:xfrm>
            <a:off x="3730468" y="3161556"/>
            <a:ext cx="5446499" cy="3217333"/>
          </a:xfrm>
          <a:custGeom>
            <a:avLst/>
            <a:gdLst>
              <a:gd name="connsiteX0" fmla="*/ 0 w 5576148"/>
              <a:gd name="connsiteY0" fmla="*/ 0 h 5503333"/>
              <a:gd name="connsiteX1" fmla="*/ 5576148 w 5576148"/>
              <a:gd name="connsiteY1" fmla="*/ 0 h 5503333"/>
              <a:gd name="connsiteX2" fmla="*/ 5576148 w 5576148"/>
              <a:gd name="connsiteY2" fmla="*/ 5503333 h 5503333"/>
              <a:gd name="connsiteX3" fmla="*/ 0 w 5576148"/>
              <a:gd name="connsiteY3" fmla="*/ 5503333 h 5503333"/>
              <a:gd name="connsiteX4" fmla="*/ 0 w 5576148"/>
              <a:gd name="connsiteY4" fmla="*/ 0 h 5503333"/>
              <a:gd name="connsiteX0" fmla="*/ 0 w 5576148"/>
              <a:gd name="connsiteY0" fmla="*/ 0 h 5503333"/>
              <a:gd name="connsiteX1" fmla="*/ 5576148 w 5576148"/>
              <a:gd name="connsiteY1" fmla="*/ 0 h 5503333"/>
              <a:gd name="connsiteX2" fmla="*/ 5576148 w 5576148"/>
              <a:gd name="connsiteY2" fmla="*/ 5503333 h 5503333"/>
              <a:gd name="connsiteX3" fmla="*/ 0 w 5576148"/>
              <a:gd name="connsiteY3" fmla="*/ 5503333 h 5503333"/>
              <a:gd name="connsiteX4" fmla="*/ 0 w 5576148"/>
              <a:gd name="connsiteY4" fmla="*/ 0 h 5503333"/>
              <a:gd name="connsiteX0" fmla="*/ 5347 w 5581495"/>
              <a:gd name="connsiteY0" fmla="*/ 0 h 5503333"/>
              <a:gd name="connsiteX1" fmla="*/ 5581495 w 5581495"/>
              <a:gd name="connsiteY1" fmla="*/ 0 h 5503333"/>
              <a:gd name="connsiteX2" fmla="*/ 5581495 w 5581495"/>
              <a:gd name="connsiteY2" fmla="*/ 5503333 h 5503333"/>
              <a:gd name="connsiteX3" fmla="*/ 5347 w 5581495"/>
              <a:gd name="connsiteY3" fmla="*/ 5503333 h 5503333"/>
              <a:gd name="connsiteX4" fmla="*/ 5347 w 5581495"/>
              <a:gd name="connsiteY4" fmla="*/ 0 h 550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495" h="5503333">
                <a:moveTo>
                  <a:pt x="5347" y="0"/>
                </a:moveTo>
                <a:lnTo>
                  <a:pt x="5581495" y="0"/>
                </a:lnTo>
                <a:lnTo>
                  <a:pt x="5581495" y="5503333"/>
                </a:lnTo>
                <a:lnTo>
                  <a:pt x="5347" y="5503333"/>
                </a:lnTo>
                <a:cubicBezTo>
                  <a:pt x="5347" y="3668889"/>
                  <a:pt x="-6684" y="2640560"/>
                  <a:pt x="5347" y="0"/>
                </a:cubicBezTo>
                <a:close/>
              </a:path>
            </a:pathLst>
          </a:custGeom>
        </p:spPr>
        <p:txBody>
          <a:bodyPr/>
          <a:lst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600" dirty="0" smtClean="0"/>
          </a:p>
          <a:p>
            <a:pPr marL="0" indent="0">
              <a:spcBef>
                <a:spcPts val="0"/>
              </a:spcBef>
              <a:buFont typeface="Arial" charset="0"/>
              <a:buNone/>
            </a:pPr>
            <a:r>
              <a:rPr lang="en-US" sz="1900" dirty="0" smtClean="0">
                <a:solidFill>
                  <a:srgbClr val="106636"/>
                </a:solidFill>
                <a:latin typeface="Arial" charset="0"/>
                <a:ea typeface="Arial" charset="0"/>
                <a:cs typeface="Arial" charset="0"/>
              </a:rPr>
              <a:t>Research Details</a:t>
            </a:r>
          </a:p>
          <a:p>
            <a:pPr marL="406400" lvl="1" indent="-180975">
              <a:spcBef>
                <a:spcPts val="0"/>
              </a:spcBef>
              <a:buClr>
                <a:srgbClr val="106636"/>
              </a:buClr>
            </a:pPr>
            <a:r>
              <a:rPr lang="en-US" sz="1600" dirty="0">
                <a:solidFill>
                  <a:schemeClr val="tx1"/>
                </a:solidFill>
              </a:rPr>
              <a:t>Nanoprecipitates form due to radiation damage in reactor vessel steels. The process is a complex function of metallurgical variables (microstructure, alloying elements) and irradiation conditions (flux, fluence, temperature)</a:t>
            </a:r>
          </a:p>
          <a:p>
            <a:pPr marL="406400" lvl="1" indent="-180975">
              <a:spcBef>
                <a:spcPts val="0"/>
              </a:spcBef>
              <a:buClr>
                <a:srgbClr val="106636"/>
              </a:buClr>
            </a:pPr>
            <a:r>
              <a:rPr lang="en-US" sz="1600" dirty="0">
                <a:solidFill>
                  <a:schemeClr val="tx1"/>
                </a:solidFill>
              </a:rPr>
              <a:t>Robot at a NSLS-II synchrotron beamline was used to collect X-ray data on hundreds of irradiated (radioactive) steels </a:t>
            </a:r>
          </a:p>
          <a:p>
            <a:pPr marL="406400" lvl="1" indent="-180975">
              <a:spcBef>
                <a:spcPts val="0"/>
              </a:spcBef>
              <a:buClr>
                <a:srgbClr val="106636"/>
              </a:buClr>
            </a:pPr>
            <a:r>
              <a:rPr lang="en-US" sz="1600" dirty="0">
                <a:solidFill>
                  <a:schemeClr val="tx1"/>
                </a:solidFill>
              </a:rPr>
              <a:t>Data are used to inform thermodynamic modeling of nanoprecipitate formation and stability</a:t>
            </a:r>
            <a:endParaRPr lang="en-US" sz="1680" dirty="0">
              <a:solidFill>
                <a:schemeClr val="tx1"/>
              </a:solidFill>
            </a:endParaRPr>
          </a:p>
        </p:txBody>
      </p:sp>
      <p:sp>
        <p:nvSpPr>
          <p:cNvPr id="6" name="Title 2"/>
          <p:cNvSpPr>
            <a:spLocks noGrp="1"/>
          </p:cNvSpPr>
          <p:nvPr>
            <p:ph type="title"/>
          </p:nvPr>
        </p:nvSpPr>
        <p:spPr>
          <a:xfrm>
            <a:off x="0" y="77267"/>
            <a:ext cx="9144000" cy="728133"/>
          </a:xfrm>
        </p:spPr>
        <p:txBody>
          <a:bodyPr/>
          <a:lstStyle/>
          <a:p>
            <a:r>
              <a:rPr lang="en-US" dirty="0" smtClean="0"/>
              <a:t/>
            </a:r>
            <a:br>
              <a:rPr lang="en-US" dirty="0" smtClean="0"/>
            </a:br>
            <a:r>
              <a:rPr lang="en-US" dirty="0" smtClean="0"/>
              <a:t>Understanding Radiation Induced Embrittlement of Steel</a:t>
            </a:r>
            <a:r>
              <a:rPr lang="en-US" sz="2400" dirty="0" smtClean="0"/>
              <a:t/>
            </a:r>
            <a:br>
              <a:rPr lang="en-US" sz="2400" dirty="0" smtClean="0"/>
            </a:br>
            <a:endParaRPr lang="en-US" sz="2400" dirty="0"/>
          </a:p>
        </p:txBody>
      </p:sp>
      <p:sp>
        <p:nvSpPr>
          <p:cNvPr id="7" name="TextBox 6"/>
          <p:cNvSpPr txBox="1"/>
          <p:nvPr/>
        </p:nvSpPr>
        <p:spPr>
          <a:xfrm>
            <a:off x="152401" y="4541587"/>
            <a:ext cx="3606237" cy="1015663"/>
          </a:xfrm>
          <a:prstGeom prst="rect">
            <a:avLst/>
          </a:prstGeom>
          <a:noFill/>
        </p:spPr>
        <p:txBody>
          <a:bodyPr wrap="square" rtlCol="0">
            <a:spAutoFit/>
          </a:bodyPr>
          <a:lstStyle/>
          <a:p>
            <a:r>
              <a:rPr lang="en-US" sz="1150" dirty="0">
                <a:solidFill>
                  <a:prstClr val="black"/>
                </a:solidFill>
              </a:rPr>
              <a:t>(a) Robot installed at NSLS-II (b) small-angle and (c) wide-angle X-ray scattering  profiles from an irradiated RPV sample. The inset of (b) shows the shape of a precipitate  from atom probe tomography. The phase components are overlaid in (c) for reference</a:t>
            </a:r>
          </a:p>
        </p:txBody>
      </p:sp>
      <p:sp>
        <p:nvSpPr>
          <p:cNvPr id="11" name="TextBox 133"/>
          <p:cNvSpPr txBox="1"/>
          <p:nvPr/>
        </p:nvSpPr>
        <p:spPr>
          <a:xfrm>
            <a:off x="152401" y="5847491"/>
            <a:ext cx="4526193" cy="276999"/>
          </a:xfrm>
          <a:prstGeom prst="rect">
            <a:avLst/>
          </a:prstGeom>
          <a:noFill/>
        </p:spPr>
        <p:txBody>
          <a:bodyPr wrap="square" rtlCol="0">
            <a:spAutoFit/>
          </a:bodyPr>
          <a:lstStyle/>
          <a:p>
            <a:r>
              <a:rPr lang="en-US" sz="1200" dirty="0">
                <a:solidFill>
                  <a:srgbClr val="106636"/>
                </a:solidFill>
              </a:rPr>
              <a:t>Work was performed </a:t>
            </a:r>
            <a:r>
              <a:rPr lang="en-US" sz="1200" dirty="0" smtClean="0">
                <a:solidFill>
                  <a:srgbClr val="106636"/>
                </a:solidFill>
              </a:rPr>
              <a:t>at Brookhaven National Laboratory</a:t>
            </a:r>
            <a:endParaRPr lang="en-US" sz="1200" dirty="0">
              <a:solidFill>
                <a:srgbClr val="106636"/>
              </a:solidFill>
            </a:endParaRPr>
          </a:p>
        </p:txBody>
      </p:sp>
      <p:sp>
        <p:nvSpPr>
          <p:cNvPr id="12" name="TextBox 11"/>
          <p:cNvSpPr txBox="1"/>
          <p:nvPr/>
        </p:nvSpPr>
        <p:spPr>
          <a:xfrm>
            <a:off x="152401" y="5671726"/>
            <a:ext cx="3475704" cy="276999"/>
          </a:xfrm>
          <a:prstGeom prst="rect">
            <a:avLst/>
          </a:prstGeom>
          <a:noFill/>
        </p:spPr>
        <p:txBody>
          <a:bodyPr wrap="square" rtlCol="0">
            <a:spAutoFit/>
          </a:bodyPr>
          <a:lstStyle/>
          <a:p>
            <a:r>
              <a:rPr lang="en-US" sz="1200" dirty="0">
                <a:solidFill>
                  <a:srgbClr val="106636"/>
                </a:solidFill>
                <a:cs typeface="Times New Roman" panose="02020603050405020304" pitchFamily="18" charset="0"/>
              </a:rPr>
              <a:t>D.J. Sprouster et al.,  </a:t>
            </a:r>
            <a:r>
              <a:rPr lang="it-IT" sz="1200" dirty="0">
                <a:solidFill>
                  <a:srgbClr val="106636"/>
                </a:solidFill>
                <a:cs typeface="Times New Roman" panose="02020603050405020304" pitchFamily="18" charset="0"/>
              </a:rPr>
              <a:t>Scripta Mat. 113, 18 2016</a:t>
            </a:r>
            <a:endParaRPr lang="en-US" sz="1200" dirty="0">
              <a:solidFill>
                <a:srgbClr val="106636"/>
              </a:solidFill>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05165"/>
            <a:ext cx="762000" cy="31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309663"/>
            <a:ext cx="1333500" cy="52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08149" y="788199"/>
            <a:ext cx="6283451" cy="2477601"/>
          </a:xfrm>
          <a:prstGeom prst="rect">
            <a:avLst/>
          </a:prstGeom>
          <a:noFill/>
        </p:spPr>
        <p:txBody>
          <a:bodyPr wrap="square" rtlCol="0">
            <a:spAutoFit/>
          </a:bodyPr>
          <a:lstStyle/>
          <a:p>
            <a:pPr lvl="0"/>
            <a:r>
              <a:rPr lang="en-US" sz="1900" b="1" dirty="0">
                <a:solidFill>
                  <a:srgbClr val="106636"/>
                </a:solidFill>
                <a:latin typeface="Arial" charset="0"/>
                <a:ea typeface="Arial" charset="0"/>
                <a:cs typeface="Arial" charset="0"/>
              </a:rPr>
              <a:t>Scientific Achievement </a:t>
            </a:r>
          </a:p>
          <a:p>
            <a:pPr lvl="0"/>
            <a:r>
              <a:rPr lang="en-US" sz="1600" dirty="0" smtClean="0">
                <a:solidFill>
                  <a:prstClr val="black"/>
                </a:solidFill>
              </a:rPr>
              <a:t>Using </a:t>
            </a:r>
            <a:r>
              <a:rPr lang="en-US" sz="1600" dirty="0" smtClean="0"/>
              <a:t>complementary techniques  to </a:t>
            </a:r>
            <a:r>
              <a:rPr lang="en-US" sz="1600" dirty="0" smtClean="0">
                <a:solidFill>
                  <a:prstClr val="black"/>
                </a:solidFill>
              </a:rPr>
              <a:t>identify, </a:t>
            </a:r>
            <a:r>
              <a:rPr lang="en-US" sz="1600" dirty="0">
                <a:solidFill>
                  <a:prstClr val="black"/>
                </a:solidFill>
              </a:rPr>
              <a:t>for the first time, the crystal structure of the </a:t>
            </a:r>
            <a:r>
              <a:rPr lang="en-US" sz="1600" dirty="0" err="1" smtClean="0"/>
              <a:t>Mn</a:t>
            </a:r>
            <a:r>
              <a:rPr lang="en-US" sz="1600" dirty="0" smtClean="0"/>
              <a:t>–Ni–Si </a:t>
            </a:r>
            <a:r>
              <a:rPr lang="en-US" sz="1600" dirty="0" err="1" smtClean="0">
                <a:solidFill>
                  <a:prstClr val="black"/>
                </a:solidFill>
              </a:rPr>
              <a:t>nanoprecipitates</a:t>
            </a:r>
            <a:r>
              <a:rPr lang="en-US" sz="1600" dirty="0" smtClean="0">
                <a:solidFill>
                  <a:prstClr val="black"/>
                </a:solidFill>
              </a:rPr>
              <a:t> </a:t>
            </a:r>
            <a:r>
              <a:rPr lang="en-US" sz="1600" dirty="0">
                <a:solidFill>
                  <a:prstClr val="black"/>
                </a:solidFill>
              </a:rPr>
              <a:t>that cause embrittlement and degradation of steel in nuclear reactor pressure </a:t>
            </a:r>
            <a:r>
              <a:rPr lang="en-US" sz="1600" dirty="0" smtClean="0">
                <a:solidFill>
                  <a:prstClr val="black"/>
                </a:solidFill>
              </a:rPr>
              <a:t>vessels</a:t>
            </a:r>
            <a:endParaRPr lang="en-US" sz="1600" dirty="0">
              <a:solidFill>
                <a:prstClr val="black"/>
              </a:solidFill>
            </a:endParaRPr>
          </a:p>
          <a:p>
            <a:pPr lvl="0">
              <a:spcBef>
                <a:spcPts val="600"/>
              </a:spcBef>
            </a:pPr>
            <a:r>
              <a:rPr lang="en-US" sz="1900" b="1" dirty="0">
                <a:solidFill>
                  <a:srgbClr val="106636"/>
                </a:solidFill>
                <a:latin typeface="Arial" charset="0"/>
                <a:ea typeface="Arial" charset="0"/>
                <a:cs typeface="Arial" charset="0"/>
              </a:rPr>
              <a:t>Significance and Impact</a:t>
            </a:r>
          </a:p>
          <a:p>
            <a:pPr lvl="0"/>
            <a:r>
              <a:rPr lang="en-US" sz="1600" dirty="0" smtClean="0">
                <a:solidFill>
                  <a:prstClr val="black"/>
                </a:solidFill>
              </a:rPr>
              <a:t>Improved </a:t>
            </a:r>
            <a:r>
              <a:rPr lang="en-US" sz="1600" dirty="0">
                <a:solidFill>
                  <a:prstClr val="black"/>
                </a:solidFill>
              </a:rPr>
              <a:t>predictions of material performance for the life extension of nuclear reactors. Maintaining the existing fleet of commercial reactors is essential to meeting carbon reduction goals. </a:t>
            </a:r>
          </a:p>
        </p:txBody>
      </p:sp>
      <p:grpSp>
        <p:nvGrpSpPr>
          <p:cNvPr id="10" name="Group 9"/>
          <p:cNvGrpSpPr/>
          <p:nvPr/>
        </p:nvGrpSpPr>
        <p:grpSpPr>
          <a:xfrm>
            <a:off x="111252" y="894634"/>
            <a:ext cx="2555748" cy="2017249"/>
            <a:chOff x="111252" y="894634"/>
            <a:chExt cx="2555748" cy="2017249"/>
          </a:xfrm>
        </p:grpSpPr>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1" y="900204"/>
              <a:ext cx="2514599" cy="2011679"/>
            </a:xfrm>
            <a:prstGeom prst="rect">
              <a:avLst/>
            </a:prstGeom>
            <a:noFill/>
            <a:ln w="12700">
              <a:solidFill>
                <a:srgbClr val="10663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11252" y="894634"/>
              <a:ext cx="343364" cy="276999"/>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200" dirty="0" smtClean="0">
                  <a:solidFill>
                    <a:schemeClr val="bg1"/>
                  </a:solidFill>
                  <a:latin typeface="Arial Hebrew" charset="-79"/>
                  <a:ea typeface="Arial Hebrew" charset="-79"/>
                  <a:cs typeface="Arial Hebrew" charset="-79"/>
                </a:rPr>
                <a:t>(a)</a:t>
              </a:r>
              <a:endParaRPr lang="en-US" sz="1200" dirty="0">
                <a:solidFill>
                  <a:schemeClr val="bg1"/>
                </a:solidFill>
                <a:latin typeface="Arial Hebrew" charset="-79"/>
                <a:ea typeface="Arial Hebrew" charset="-79"/>
                <a:cs typeface="Arial Hebrew" charset="-79"/>
              </a:endParaRPr>
            </a:p>
          </p:txBody>
        </p:sp>
      </p:grpSp>
      <p:grpSp>
        <p:nvGrpSpPr>
          <p:cNvPr id="13" name="Group 12"/>
          <p:cNvGrpSpPr/>
          <p:nvPr/>
        </p:nvGrpSpPr>
        <p:grpSpPr>
          <a:xfrm>
            <a:off x="-39329" y="3167196"/>
            <a:ext cx="2020405" cy="1321126"/>
            <a:chOff x="-39329" y="3167196"/>
            <a:chExt cx="2020405" cy="1321126"/>
          </a:xfrm>
        </p:grpSpPr>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29" y="3167196"/>
              <a:ext cx="2020405" cy="1321126"/>
            </a:xfrm>
            <a:prstGeom prst="rect">
              <a:avLst/>
            </a:prstGeom>
          </p:spPr>
        </p:pic>
        <p:sp>
          <p:nvSpPr>
            <p:cNvPr id="16" name="TextBox 15"/>
            <p:cNvSpPr txBox="1"/>
            <p:nvPr/>
          </p:nvSpPr>
          <p:spPr>
            <a:xfrm>
              <a:off x="381000" y="3179123"/>
              <a:ext cx="343364" cy="276999"/>
            </a:xfrm>
            <a:prstGeom prst="rect">
              <a:avLst/>
            </a:prstGeom>
            <a:noFill/>
            <a:effectLst>
              <a:outerShdw blurRad="177800" dir="1620000" sx="60000" sy="60000" algn="tl" rotWithShape="0">
                <a:prstClr val="black">
                  <a:alpha val="59000"/>
                </a:prstClr>
              </a:outerShdw>
            </a:effectLst>
          </p:spPr>
          <p:txBody>
            <a:bodyPr wrap="none" rtlCol="0">
              <a:spAutoFit/>
            </a:bodyPr>
            <a:lstStyle/>
            <a:p>
              <a:r>
                <a:rPr lang="en-US" sz="1200" dirty="0" smtClean="0">
                  <a:solidFill>
                    <a:srgbClr val="106636"/>
                  </a:solidFill>
                  <a:latin typeface="Arial Hebrew" charset="-79"/>
                  <a:ea typeface="Arial Hebrew" charset="-79"/>
                  <a:cs typeface="Arial Hebrew" charset="-79"/>
                </a:rPr>
                <a:t>(b)</a:t>
              </a:r>
              <a:endParaRPr lang="en-US" sz="1200" dirty="0">
                <a:solidFill>
                  <a:srgbClr val="106636"/>
                </a:solidFill>
                <a:latin typeface="Arial Hebrew" charset="-79"/>
                <a:ea typeface="Arial Hebrew" charset="-79"/>
                <a:cs typeface="Arial Hebrew" charset="-79"/>
              </a:endParaRPr>
            </a:p>
          </p:txBody>
        </p:sp>
      </p:grpSp>
      <p:grpSp>
        <p:nvGrpSpPr>
          <p:cNvPr id="14" name="Group 13"/>
          <p:cNvGrpSpPr/>
          <p:nvPr/>
        </p:nvGrpSpPr>
        <p:grpSpPr>
          <a:xfrm>
            <a:off x="2020877" y="3148139"/>
            <a:ext cx="1740259" cy="1347661"/>
            <a:chOff x="2020877" y="3148139"/>
            <a:chExt cx="1740259" cy="1347661"/>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877" y="3148139"/>
              <a:ext cx="1740259" cy="1347661"/>
            </a:xfrm>
            <a:prstGeom prst="rect">
              <a:avLst/>
            </a:prstGeom>
          </p:spPr>
        </p:pic>
        <p:sp>
          <p:nvSpPr>
            <p:cNvPr id="17" name="TextBox 16"/>
            <p:cNvSpPr txBox="1"/>
            <p:nvPr/>
          </p:nvSpPr>
          <p:spPr>
            <a:xfrm>
              <a:off x="2123240" y="3179123"/>
              <a:ext cx="324128" cy="276999"/>
            </a:xfrm>
            <a:prstGeom prst="rect">
              <a:avLst/>
            </a:prstGeom>
            <a:noFill/>
            <a:effectLst>
              <a:outerShdw blurRad="177800" dir="1620000" sx="60000" sy="60000" algn="tl" rotWithShape="0">
                <a:prstClr val="black">
                  <a:alpha val="59000"/>
                </a:prstClr>
              </a:outerShdw>
            </a:effectLst>
          </p:spPr>
          <p:txBody>
            <a:bodyPr wrap="none" rtlCol="0">
              <a:spAutoFit/>
            </a:bodyPr>
            <a:lstStyle/>
            <a:p>
              <a:r>
                <a:rPr lang="en-US" sz="1200" smtClean="0">
                  <a:solidFill>
                    <a:srgbClr val="106636"/>
                  </a:solidFill>
                  <a:latin typeface="Arial Hebrew" charset="-79"/>
                  <a:ea typeface="Arial Hebrew" charset="-79"/>
                  <a:cs typeface="Arial Hebrew" charset="-79"/>
                </a:rPr>
                <a:t>(c)</a:t>
              </a:r>
              <a:endParaRPr lang="en-US" sz="1200" dirty="0">
                <a:solidFill>
                  <a:srgbClr val="106636"/>
                </a:solidFill>
                <a:latin typeface="Arial Hebrew" charset="-79"/>
                <a:ea typeface="Arial Hebrew" charset="-79"/>
                <a:cs typeface="Arial Hebrew" charset="-79"/>
              </a:endParaRPr>
            </a:p>
          </p:txBody>
        </p:sp>
      </p:grpSp>
    </p:spTree>
    <p:extLst>
      <p:ext uri="{BB962C8B-B14F-4D97-AF65-F5344CB8AC3E}">
        <p14:creationId xmlns:p14="http://schemas.microsoft.com/office/powerpoint/2010/main" val="351666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58642"/>
            <a:ext cx="9144000" cy="614922"/>
          </a:xfrm>
          <a:prstGeom prst="rect">
            <a:avLst/>
          </a:prstGeom>
          <a:noFill/>
          <a:ln w="9525" cap="flat" cmpd="sng">
            <a:noFill/>
            <a:prstDash val="solid"/>
            <a:miter lim="800000"/>
            <a:headEnd/>
            <a:tailEnd/>
          </a:ln>
          <a:effectLst/>
        </p:spPr>
        <p:txBody>
          <a:bodyPr lIns="90726" tIns="45368" rIns="90726" bIns="45368"/>
          <a:lstStyle/>
          <a:p>
            <a:pPr algn="ctr" defTabSz="907793">
              <a:defRPr/>
            </a:pPr>
            <a:r>
              <a:rPr lang="en-US" sz="2500" dirty="0">
                <a:solidFill>
                  <a:srgbClr val="106636"/>
                </a:solidFill>
                <a:latin typeface="Arial" pitchFamily="34" charset="0"/>
                <a:cs typeface="Arial" pitchFamily="34" charset="0"/>
              </a:rPr>
              <a:t>FY </a:t>
            </a:r>
            <a:r>
              <a:rPr lang="en-US" sz="2500" dirty="0" smtClean="0">
                <a:solidFill>
                  <a:srgbClr val="106636"/>
                </a:solidFill>
                <a:latin typeface="Arial" pitchFamily="34" charset="0"/>
                <a:cs typeface="Arial" pitchFamily="34" charset="0"/>
              </a:rPr>
              <a:t>2017 </a:t>
            </a:r>
            <a:r>
              <a:rPr lang="en-US" sz="2500" dirty="0">
                <a:solidFill>
                  <a:srgbClr val="106636"/>
                </a:solidFill>
                <a:latin typeface="Arial" pitchFamily="34" charset="0"/>
                <a:cs typeface="Arial" pitchFamily="34" charset="0"/>
              </a:rPr>
              <a:t>BES </a:t>
            </a:r>
            <a:r>
              <a:rPr lang="en-US" sz="2500" dirty="0" smtClean="0">
                <a:solidFill>
                  <a:srgbClr val="106636"/>
                </a:solidFill>
                <a:latin typeface="Arial" pitchFamily="34" charset="0"/>
                <a:cs typeface="Arial" pitchFamily="34" charset="0"/>
              </a:rPr>
              <a:t>Budget Request</a:t>
            </a:r>
            <a:endParaRPr lang="en-US" sz="2500" dirty="0">
              <a:solidFill>
                <a:srgbClr val="106636"/>
              </a:solidFill>
              <a:latin typeface="Arial" pitchFamily="34" charset="0"/>
              <a:cs typeface="Arial" pitchFamily="34" charset="0"/>
            </a:endParaRPr>
          </a:p>
        </p:txBody>
      </p:sp>
      <p:sp>
        <p:nvSpPr>
          <p:cNvPr id="23" name="Rectangle 9"/>
          <p:cNvSpPr>
            <a:spLocks noChangeArrowheads="1"/>
          </p:cNvSpPr>
          <p:nvPr/>
        </p:nvSpPr>
        <p:spPr bwMode="auto">
          <a:xfrm>
            <a:off x="6819435" y="832492"/>
            <a:ext cx="2249428" cy="825019"/>
          </a:xfrm>
          <a:prstGeom prst="rect">
            <a:avLst/>
          </a:prstGeom>
          <a:noFill/>
          <a:ln w="25400">
            <a:solidFill>
              <a:schemeClr val="tx1"/>
            </a:solidFill>
            <a:miter lim="800000"/>
            <a:headEnd/>
            <a:tailEnd/>
          </a:ln>
        </p:spPr>
        <p:txBody>
          <a:bodyPr wrap="square" lIns="73240" tIns="73240" rIns="73240" bIns="73240">
            <a:spAutoFit/>
          </a:bodyPr>
          <a:lstStyle/>
          <a:p>
            <a:pPr algn="ctr" defTabSz="732664"/>
            <a:r>
              <a:rPr lang="en-US" sz="1600" dirty="0" smtClean="0">
                <a:solidFill>
                  <a:srgbClr val="000000"/>
                </a:solidFill>
              </a:rPr>
              <a:t>FY 2017 Request:</a:t>
            </a:r>
            <a:endParaRPr lang="en-US" sz="1600" dirty="0">
              <a:solidFill>
                <a:srgbClr val="000000"/>
              </a:solidFill>
            </a:endParaRPr>
          </a:p>
          <a:p>
            <a:pPr algn="ctr" defTabSz="732664"/>
            <a:r>
              <a:rPr lang="en-US" sz="1600" dirty="0" smtClean="0">
                <a:solidFill>
                  <a:srgbClr val="000000"/>
                </a:solidFill>
              </a:rPr>
              <a:t>$1,936.7M </a:t>
            </a:r>
          </a:p>
          <a:p>
            <a:pPr algn="ctr" defTabSz="732664"/>
            <a:r>
              <a:rPr lang="en-US" sz="1200" dirty="0" smtClean="0">
                <a:solidFill>
                  <a:srgbClr val="000000"/>
                </a:solidFill>
              </a:rPr>
              <a:t>(+$87.7M from FY 2016)</a:t>
            </a:r>
            <a:endParaRPr lang="en-US" sz="1200" dirty="0">
              <a:solidFill>
                <a:srgbClr val="000000"/>
              </a:solidFill>
            </a:endParaRPr>
          </a:p>
        </p:txBody>
      </p:sp>
      <p:sp>
        <p:nvSpPr>
          <p:cNvPr id="24" name="Rectangle 4"/>
          <p:cNvSpPr>
            <a:spLocks noChangeArrowheads="1"/>
          </p:cNvSpPr>
          <p:nvPr/>
        </p:nvSpPr>
        <p:spPr bwMode="auto">
          <a:xfrm>
            <a:off x="0" y="865249"/>
            <a:ext cx="3596121" cy="3667834"/>
          </a:xfrm>
          <a:prstGeom prst="rect">
            <a:avLst/>
          </a:prstGeom>
          <a:noFill/>
          <a:ln w="9525">
            <a:noFill/>
            <a:miter lim="800000"/>
            <a:headEnd/>
            <a:tailEnd/>
          </a:ln>
        </p:spPr>
        <p:txBody>
          <a:bodyPr wrap="square" lIns="81450" tIns="40721" rIns="81450" bIns="40721">
            <a:spAutoFit/>
          </a:bodyPr>
          <a:lstStyle/>
          <a:p>
            <a:pPr eaLnBrk="0" hangingPunct="0"/>
            <a:r>
              <a:rPr lang="en-US" sz="2000" dirty="0">
                <a:solidFill>
                  <a:srgbClr val="FF0303"/>
                </a:solidFill>
                <a:cs typeface="Times New Roman" pitchFamily="18" charset="0"/>
              </a:rPr>
              <a:t>Research </a:t>
            </a:r>
            <a:r>
              <a:rPr lang="en-US" sz="2000" dirty="0" smtClean="0">
                <a:solidFill>
                  <a:srgbClr val="FF0303"/>
                </a:solidFill>
                <a:cs typeface="Times New Roman" pitchFamily="18" charset="0"/>
              </a:rPr>
              <a:t>programs </a:t>
            </a:r>
            <a:r>
              <a:rPr lang="en-US" sz="1200" dirty="0" smtClean="0">
                <a:solidFill>
                  <a:srgbClr val="FF0303"/>
                </a:solidFill>
                <a:cs typeface="Times New Roman" pitchFamily="18" charset="0"/>
              </a:rPr>
              <a:t>(w/SBIR/STTR)</a:t>
            </a:r>
            <a:endParaRPr lang="en-US" sz="1200" dirty="0">
              <a:solidFill>
                <a:srgbClr val="FF0303"/>
              </a:solidFill>
              <a:cs typeface="Times New Roman" pitchFamily="18" charset="0"/>
            </a:endParaRPr>
          </a:p>
          <a:p>
            <a:pPr marL="292100" lvl="1" indent="-177800" eaLnBrk="0" hangingPunct="0">
              <a:spcBef>
                <a:spcPts val="0"/>
              </a:spcBef>
              <a:spcAft>
                <a:spcPts val="600"/>
              </a:spcAft>
              <a:buFont typeface="Wingdings" pitchFamily="2" charset="2"/>
              <a:buChar char="§"/>
            </a:pPr>
            <a:r>
              <a:rPr lang="en-US" dirty="0" smtClean="0">
                <a:solidFill>
                  <a:srgbClr val="0000CC"/>
                </a:solidFill>
                <a:latin typeface="Arial Narrow" pitchFamily="34" charset="0"/>
                <a:cs typeface="Times New Roman" pitchFamily="18" charset="0"/>
              </a:rPr>
              <a:t>Energy </a:t>
            </a:r>
            <a:r>
              <a:rPr lang="en-US" dirty="0">
                <a:solidFill>
                  <a:srgbClr val="0000CC"/>
                </a:solidFill>
                <a:latin typeface="Arial Narrow" pitchFamily="34" charset="0"/>
                <a:cs typeface="Times New Roman" pitchFamily="18" charset="0"/>
              </a:rPr>
              <a:t>Frontier Research </a:t>
            </a:r>
            <a:r>
              <a:rPr lang="en-US" dirty="0" smtClean="0">
                <a:solidFill>
                  <a:srgbClr val="0000CC"/>
                </a:solidFill>
                <a:latin typeface="Arial Narrow" pitchFamily="34" charset="0"/>
                <a:cs typeface="Times New Roman" pitchFamily="18" charset="0"/>
              </a:rPr>
              <a:t>Centers   (</a:t>
            </a:r>
            <a:r>
              <a:rPr lang="el-GR" dirty="0" smtClean="0">
                <a:solidFill>
                  <a:srgbClr val="0000CC"/>
                </a:solidFill>
                <a:latin typeface="Arial Narrow" pitchFamily="34" charset="0"/>
                <a:cs typeface="Times New Roman" pitchFamily="18" charset="0"/>
              </a:rPr>
              <a:t>Δ</a:t>
            </a:r>
            <a:r>
              <a:rPr lang="en-US" dirty="0" smtClean="0">
                <a:solidFill>
                  <a:srgbClr val="0000CC"/>
                </a:solidFill>
                <a:latin typeface="Arial Narrow" pitchFamily="34" charset="0"/>
                <a:cs typeface="Times New Roman" pitchFamily="18" charset="0"/>
              </a:rPr>
              <a:t> </a:t>
            </a:r>
            <a:r>
              <a:rPr lang="en-US" dirty="0">
                <a:solidFill>
                  <a:srgbClr val="0000CC"/>
                </a:solidFill>
                <a:latin typeface="Arial Narrow" pitchFamily="34" charset="0"/>
                <a:cs typeface="Times New Roman" pitchFamily="18" charset="0"/>
              </a:rPr>
              <a:t>= </a:t>
            </a:r>
            <a:r>
              <a:rPr lang="en-US" dirty="0" smtClean="0">
                <a:solidFill>
                  <a:srgbClr val="0000CC"/>
                </a:solidFill>
                <a:latin typeface="Arial Narrow" pitchFamily="34" charset="0"/>
                <a:cs typeface="Times New Roman" pitchFamily="18" charset="0"/>
              </a:rPr>
              <a:t>+$33.8M</a:t>
            </a:r>
            <a:r>
              <a:rPr lang="en-US" dirty="0">
                <a:solidFill>
                  <a:srgbClr val="0000CC"/>
                </a:solidFill>
                <a:latin typeface="Arial Narrow" pitchFamily="34" charset="0"/>
                <a:cs typeface="Times New Roman" pitchFamily="18" charset="0"/>
              </a:rPr>
              <a:t>)</a:t>
            </a:r>
            <a:endParaRPr lang="en-US" dirty="0" smtClean="0">
              <a:solidFill>
                <a:srgbClr val="0000CC"/>
              </a:solidFill>
              <a:latin typeface="Arial Narrow" pitchFamily="34" charset="0"/>
              <a:cs typeface="Times New Roman" pitchFamily="18" charset="0"/>
            </a:endParaRPr>
          </a:p>
          <a:p>
            <a:pPr marL="292100" lvl="1" indent="-177800" eaLnBrk="0" hangingPunct="0">
              <a:spcBef>
                <a:spcPts val="0"/>
              </a:spcBef>
              <a:spcAft>
                <a:spcPts val="600"/>
              </a:spcAft>
              <a:buFont typeface="Wingdings" pitchFamily="2" charset="2"/>
              <a:buChar char="§"/>
            </a:pPr>
            <a:r>
              <a:rPr lang="en-US" dirty="0" smtClean="0">
                <a:solidFill>
                  <a:srgbClr val="0000CC"/>
                </a:solidFill>
                <a:latin typeface="Arial Narrow" pitchFamily="34" charset="0"/>
                <a:cs typeface="Times New Roman" pitchFamily="18" charset="0"/>
              </a:rPr>
              <a:t>Computational Chemical Sciences (new, $14M)</a:t>
            </a:r>
          </a:p>
          <a:p>
            <a:pPr marL="292100" lvl="1" indent="-177800" eaLnBrk="0" hangingPunct="0">
              <a:spcBef>
                <a:spcPts val="0"/>
              </a:spcBef>
              <a:spcAft>
                <a:spcPts val="600"/>
              </a:spcAft>
              <a:buFont typeface="Wingdings" pitchFamily="2" charset="2"/>
              <a:buChar char="§"/>
            </a:pPr>
            <a:r>
              <a:rPr lang="en-US" dirty="0" smtClean="0">
                <a:solidFill>
                  <a:srgbClr val="0000CC"/>
                </a:solidFill>
                <a:latin typeface="Arial Narrow" pitchFamily="34" charset="0"/>
                <a:cs typeface="Times New Roman" pitchFamily="18" charset="0"/>
              </a:rPr>
              <a:t>Core Research*  with increase for Mission Innovation and other new opportunities, including quantum materials, synthesis science, and subsurface science (</a:t>
            </a:r>
            <a:r>
              <a:rPr lang="el-GR" dirty="0" smtClean="0">
                <a:solidFill>
                  <a:srgbClr val="0000CC"/>
                </a:solidFill>
                <a:latin typeface="Arial Narrow" pitchFamily="34" charset="0"/>
                <a:cs typeface="Times New Roman" pitchFamily="18" charset="0"/>
              </a:rPr>
              <a:t>Δ</a:t>
            </a:r>
            <a:r>
              <a:rPr lang="en-US" dirty="0" smtClean="0">
                <a:solidFill>
                  <a:srgbClr val="0000CC"/>
                </a:solidFill>
                <a:latin typeface="Arial Narrow" pitchFamily="34" charset="0"/>
                <a:cs typeface="Times New Roman" pitchFamily="18" charset="0"/>
              </a:rPr>
              <a:t> </a:t>
            </a:r>
            <a:r>
              <a:rPr lang="en-US" dirty="0">
                <a:solidFill>
                  <a:srgbClr val="0000CC"/>
                </a:solidFill>
                <a:latin typeface="Arial Narrow" pitchFamily="34" charset="0"/>
                <a:cs typeface="Times New Roman" pitchFamily="18" charset="0"/>
              </a:rPr>
              <a:t>= </a:t>
            </a:r>
            <a:r>
              <a:rPr lang="en-US" dirty="0" smtClean="0">
                <a:solidFill>
                  <a:srgbClr val="0000CC"/>
                </a:solidFill>
                <a:latin typeface="Arial Narrow" pitchFamily="34" charset="0"/>
                <a:cs typeface="Times New Roman" pitchFamily="18" charset="0"/>
              </a:rPr>
              <a:t>+$52M)</a:t>
            </a:r>
          </a:p>
          <a:p>
            <a:pPr marL="292100" lvl="1" indent="-177800" eaLnBrk="0" hangingPunct="0">
              <a:spcBef>
                <a:spcPts val="0"/>
              </a:spcBef>
              <a:spcAft>
                <a:spcPts val="600"/>
              </a:spcAft>
              <a:buFont typeface="Wingdings" pitchFamily="2" charset="2"/>
              <a:buChar char="§"/>
            </a:pPr>
            <a:r>
              <a:rPr lang="en-US" dirty="0" smtClean="0">
                <a:solidFill>
                  <a:srgbClr val="0000CC"/>
                </a:solidFill>
                <a:latin typeface="Arial Narrow" pitchFamily="34" charset="0"/>
                <a:cs typeface="Times New Roman" pitchFamily="18" charset="0"/>
              </a:rPr>
              <a:t>Energy Innovation Hubs &amp; Computational Materials Sciences </a:t>
            </a:r>
            <a:endParaRPr lang="en-US" sz="800" strike="sngStrike" dirty="0" smtClean="0">
              <a:solidFill>
                <a:srgbClr val="FF0303"/>
              </a:solidFill>
              <a:cs typeface="Times New Roman" pitchFamily="18" charset="0"/>
            </a:endParaRPr>
          </a:p>
        </p:txBody>
      </p:sp>
      <p:sp>
        <p:nvSpPr>
          <p:cNvPr id="39" name="Rectangle 38"/>
          <p:cNvSpPr/>
          <p:nvPr/>
        </p:nvSpPr>
        <p:spPr>
          <a:xfrm>
            <a:off x="4774015" y="4909469"/>
            <a:ext cx="4415453" cy="1664389"/>
          </a:xfrm>
          <a:prstGeom prst="rect">
            <a:avLst/>
          </a:prstGeom>
        </p:spPr>
        <p:txBody>
          <a:bodyPr wrap="square" lIns="81625" tIns="40810" rIns="81625" bIns="40810">
            <a:spAutoFit/>
          </a:bodyPr>
          <a:lstStyle/>
          <a:p>
            <a:pPr eaLnBrk="0" hangingPunct="0"/>
            <a:r>
              <a:rPr lang="en-US" sz="2000" dirty="0" smtClean="0">
                <a:solidFill>
                  <a:srgbClr val="FF0303"/>
                </a:solidFill>
                <a:cs typeface="Times New Roman" pitchFamily="18" charset="0"/>
              </a:rPr>
              <a:t>Construction and instrumentation</a:t>
            </a:r>
          </a:p>
          <a:p>
            <a:pPr marL="288925" lvl="1" indent="-174625" eaLnBrk="0" hangingPunct="0">
              <a:spcBef>
                <a:spcPts val="0"/>
              </a:spcBef>
              <a:spcAft>
                <a:spcPts val="600"/>
              </a:spcAft>
              <a:buFont typeface="Wingdings" pitchFamily="2" charset="2"/>
              <a:buChar char="§"/>
            </a:pPr>
            <a:r>
              <a:rPr lang="fr-FR" dirty="0" smtClean="0">
                <a:solidFill>
                  <a:srgbClr val="0000CC"/>
                </a:solidFill>
                <a:latin typeface="Arial Narrow" pitchFamily="34" charset="0"/>
              </a:rPr>
              <a:t>Advanced Photon Source Upgrade </a:t>
            </a:r>
          </a:p>
          <a:p>
            <a:pPr marL="288925" lvl="1" indent="-174625" eaLnBrk="0" hangingPunct="0">
              <a:spcBef>
                <a:spcPts val="0"/>
              </a:spcBef>
              <a:spcAft>
                <a:spcPts val="600"/>
              </a:spcAft>
              <a:buFont typeface="Wingdings" pitchFamily="2" charset="2"/>
              <a:buChar char="§"/>
            </a:pPr>
            <a:r>
              <a:rPr lang="fr-FR" dirty="0" err="1" smtClean="0">
                <a:solidFill>
                  <a:srgbClr val="0000CC"/>
                </a:solidFill>
                <a:latin typeface="Arial Narrow" pitchFamily="34" charset="0"/>
              </a:rPr>
              <a:t>Linac</a:t>
            </a:r>
            <a:r>
              <a:rPr lang="fr-FR" dirty="0" smtClean="0">
                <a:solidFill>
                  <a:srgbClr val="0000CC"/>
                </a:solidFill>
                <a:latin typeface="Arial Narrow" pitchFamily="34" charset="0"/>
              </a:rPr>
              <a:t> </a:t>
            </a:r>
            <a:r>
              <a:rPr lang="fr-FR" dirty="0" err="1" smtClean="0">
                <a:solidFill>
                  <a:srgbClr val="0000CC"/>
                </a:solidFill>
                <a:latin typeface="Arial Narrow" pitchFamily="34" charset="0"/>
              </a:rPr>
              <a:t>Coherent</a:t>
            </a:r>
            <a:r>
              <a:rPr lang="fr-FR" dirty="0" smtClean="0">
                <a:solidFill>
                  <a:srgbClr val="0000CC"/>
                </a:solidFill>
                <a:latin typeface="Arial Narrow" pitchFamily="34" charset="0"/>
              </a:rPr>
              <a:t> Light Source-II (</a:t>
            </a:r>
            <a:r>
              <a:rPr lang="el-GR" dirty="0" smtClean="0">
                <a:solidFill>
                  <a:srgbClr val="0000CC"/>
                </a:solidFill>
                <a:latin typeface="Arial Narrow" pitchFamily="34" charset="0"/>
                <a:cs typeface="Times New Roman" pitchFamily="18" charset="0"/>
              </a:rPr>
              <a:t>Δ</a:t>
            </a:r>
            <a:r>
              <a:rPr lang="en-US" dirty="0" smtClean="0">
                <a:solidFill>
                  <a:srgbClr val="0000CC"/>
                </a:solidFill>
                <a:latin typeface="Arial Narrow" pitchFamily="34" charset="0"/>
                <a:cs typeface="Times New Roman" pitchFamily="18" charset="0"/>
              </a:rPr>
              <a:t> </a:t>
            </a:r>
            <a:r>
              <a:rPr lang="en-US" dirty="0">
                <a:solidFill>
                  <a:srgbClr val="0000CC"/>
                </a:solidFill>
                <a:latin typeface="Arial Narrow" pitchFamily="34" charset="0"/>
                <a:cs typeface="Times New Roman" pitchFamily="18" charset="0"/>
              </a:rPr>
              <a:t>= </a:t>
            </a:r>
            <a:r>
              <a:rPr lang="en-US" dirty="0" smtClean="0">
                <a:solidFill>
                  <a:srgbClr val="0000CC"/>
                </a:solidFill>
                <a:latin typeface="Arial Narrow" pitchFamily="34" charset="0"/>
                <a:cs typeface="Times New Roman" pitchFamily="18" charset="0"/>
              </a:rPr>
              <a:t>-$10.3M</a:t>
            </a:r>
            <a:r>
              <a:rPr lang="fr-FR" dirty="0" smtClean="0">
                <a:solidFill>
                  <a:srgbClr val="0000CC"/>
                </a:solidFill>
                <a:latin typeface="Arial Narrow" pitchFamily="34" charset="0"/>
              </a:rPr>
              <a:t>)</a:t>
            </a:r>
          </a:p>
          <a:p>
            <a:pPr marL="460966" lvl="1" indent="-183814" eaLnBrk="0" hangingPunct="0">
              <a:spcBef>
                <a:spcPct val="15000"/>
              </a:spcBef>
            </a:pPr>
            <a:endParaRPr lang="fr-FR" sz="1600" dirty="0" smtClean="0">
              <a:solidFill>
                <a:srgbClr val="0000CC"/>
              </a:solidFill>
            </a:endParaRPr>
          </a:p>
          <a:p>
            <a:pPr marL="460966" lvl="1" indent="-183814" eaLnBrk="0" hangingPunct="0">
              <a:spcBef>
                <a:spcPct val="15000"/>
              </a:spcBef>
            </a:pPr>
            <a:r>
              <a:rPr lang="fr-FR" sz="1600" dirty="0" smtClean="0">
                <a:solidFill>
                  <a:srgbClr val="0000CC"/>
                </a:solidFill>
              </a:rPr>
              <a:t>	</a:t>
            </a:r>
            <a:endParaRPr lang="en-US" dirty="0"/>
          </a:p>
        </p:txBody>
      </p:sp>
      <p:sp>
        <p:nvSpPr>
          <p:cNvPr id="26"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21</a:t>
            </a:fld>
            <a:endParaRPr lang="en-US" dirty="0"/>
          </a:p>
        </p:txBody>
      </p:sp>
      <p:grpSp>
        <p:nvGrpSpPr>
          <p:cNvPr id="3" name="Group 2"/>
          <p:cNvGrpSpPr/>
          <p:nvPr/>
        </p:nvGrpSpPr>
        <p:grpSpPr>
          <a:xfrm>
            <a:off x="3596121" y="799867"/>
            <a:ext cx="5648968" cy="4591160"/>
            <a:chOff x="3596121" y="840811"/>
            <a:chExt cx="5648968" cy="4591160"/>
          </a:xfrm>
        </p:grpSpPr>
        <p:graphicFrame>
          <p:nvGraphicFramePr>
            <p:cNvPr id="25" name="Chart 24"/>
            <p:cNvGraphicFramePr>
              <a:graphicFrameLocks/>
            </p:cNvGraphicFramePr>
            <p:nvPr>
              <p:extLst>
                <p:ext uri="{D42A27DB-BD31-4B8C-83A1-F6EECF244321}">
                  <p14:modId xmlns:p14="http://schemas.microsoft.com/office/powerpoint/2010/main" val="3576459630"/>
                </p:ext>
              </p:extLst>
            </p:nvPr>
          </p:nvGraphicFramePr>
          <p:xfrm>
            <a:off x="3789215" y="840811"/>
            <a:ext cx="5455874" cy="4591160"/>
          </p:xfrm>
          <a:graphic>
            <a:graphicData uri="http://schemas.openxmlformats.org/drawingml/2006/chart">
              <c:chart xmlns:c="http://schemas.openxmlformats.org/drawingml/2006/chart" xmlns:r="http://schemas.openxmlformats.org/officeDocument/2006/relationships" r:id="rId3"/>
            </a:graphicData>
          </a:graphic>
        </p:graphicFrame>
        <p:sp>
          <p:nvSpPr>
            <p:cNvPr id="55" name="Rectangle 54"/>
            <p:cNvSpPr>
              <a:spLocks noChangeArrowheads="1"/>
            </p:cNvSpPr>
            <p:nvPr/>
          </p:nvSpPr>
          <p:spPr bwMode="auto">
            <a:xfrm>
              <a:off x="7422410" y="1186691"/>
              <a:ext cx="1710222" cy="749949"/>
            </a:xfrm>
            <a:prstGeom prst="rect">
              <a:avLst/>
            </a:prstGeom>
            <a:noFill/>
            <a:ln w="9525">
              <a:noFill/>
              <a:miter lim="800000"/>
              <a:headEnd/>
              <a:tailEnd/>
            </a:ln>
          </p:spPr>
          <p:txBody>
            <a:bodyPr wrap="square" lIns="82012" tIns="41005" rIns="82012" bIns="41005">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endParaRPr lang="en-US" sz="1300" dirty="0"/>
            </a:p>
          </p:txBody>
        </p:sp>
        <p:grpSp>
          <p:nvGrpSpPr>
            <p:cNvPr id="2" name="Group 57"/>
            <p:cNvGrpSpPr/>
            <p:nvPr/>
          </p:nvGrpSpPr>
          <p:grpSpPr>
            <a:xfrm>
              <a:off x="3596121" y="1058818"/>
              <a:ext cx="5589409" cy="3530299"/>
              <a:chOff x="3665868" y="1227239"/>
              <a:chExt cx="6284424" cy="3866292"/>
            </a:xfrm>
          </p:grpSpPr>
          <p:sp>
            <p:nvSpPr>
              <p:cNvPr id="42" name="Text Box 9"/>
              <p:cNvSpPr txBox="1">
                <a:spLocks noChangeArrowheads="1"/>
              </p:cNvSpPr>
              <p:nvPr/>
            </p:nvSpPr>
            <p:spPr bwMode="auto">
              <a:xfrm>
                <a:off x="6023169" y="3187405"/>
                <a:ext cx="1408346" cy="1008797"/>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bg1"/>
                    </a:solidFill>
                    <a:latin typeface="Arial Narrow" pitchFamily="34" charset="0"/>
                  </a:rPr>
                  <a:t>Facilities </a:t>
                </a:r>
              </a:p>
              <a:p>
                <a:pPr algn="ctr"/>
                <a:r>
                  <a:rPr lang="en-US" sz="1800" dirty="0" smtClean="0">
                    <a:solidFill>
                      <a:schemeClr val="bg1"/>
                    </a:solidFill>
                    <a:latin typeface="Arial Narrow" pitchFamily="34" charset="0"/>
                  </a:rPr>
                  <a:t>Ops </a:t>
                </a:r>
                <a:r>
                  <a:rPr lang="en-US" sz="1600" dirty="0" smtClean="0">
                    <a:solidFill>
                      <a:schemeClr val="bg1"/>
                    </a:solidFill>
                    <a:latin typeface="Arial Narrow" pitchFamily="34" charset="0"/>
                  </a:rPr>
                  <a:t>872.5</a:t>
                </a:r>
                <a:endParaRPr lang="en-US" sz="1600" dirty="0">
                  <a:solidFill>
                    <a:schemeClr val="bg1"/>
                  </a:solidFill>
                  <a:latin typeface="Arial Narrow" pitchFamily="34" charset="0"/>
                </a:endParaRPr>
              </a:p>
            </p:txBody>
          </p:sp>
          <p:sp>
            <p:nvSpPr>
              <p:cNvPr id="43" name="Text Box 15"/>
              <p:cNvSpPr txBox="1">
                <a:spLocks noChangeArrowheads="1"/>
              </p:cNvSpPr>
              <p:nvPr/>
            </p:nvSpPr>
            <p:spPr bwMode="auto">
              <a:xfrm>
                <a:off x="4753012" y="4164313"/>
                <a:ext cx="1326301" cy="65329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latin typeface="Arial Narrow" pitchFamily="34" charset="0"/>
                  </a:rPr>
                  <a:t>MSE </a:t>
                </a:r>
              </a:p>
              <a:p>
                <a:pPr algn="ctr"/>
                <a:r>
                  <a:rPr lang="en-US" sz="1500" dirty="0">
                    <a:latin typeface="Arial Narrow" pitchFamily="34" charset="0"/>
                  </a:rPr>
                  <a:t>Research</a:t>
                </a:r>
              </a:p>
            </p:txBody>
          </p:sp>
          <p:sp>
            <p:nvSpPr>
              <p:cNvPr id="44" name="Text Box 23"/>
              <p:cNvSpPr txBox="1">
                <a:spLocks noChangeArrowheads="1"/>
              </p:cNvSpPr>
              <p:nvPr/>
            </p:nvSpPr>
            <p:spPr bwMode="auto">
              <a:xfrm>
                <a:off x="4923805" y="4687528"/>
                <a:ext cx="1010673" cy="406003"/>
              </a:xfrm>
              <a:prstGeom prst="rect">
                <a:avLst/>
              </a:prstGeom>
              <a:noFill/>
              <a:ln w="12700" algn="ctr">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buFont typeface="Wingdings" pitchFamily="2" charset="2"/>
                  <a:buNone/>
                </a:pPr>
                <a:r>
                  <a:rPr lang="en-US" sz="1600" dirty="0" smtClean="0">
                    <a:latin typeface="Arial Narrow" pitchFamily="34" charset="0"/>
                  </a:rPr>
                  <a:t>289.5</a:t>
                </a:r>
                <a:endParaRPr lang="en-US" sz="1600" dirty="0">
                  <a:latin typeface="Arial Narrow" pitchFamily="34" charset="0"/>
                </a:endParaRPr>
              </a:p>
            </p:txBody>
          </p:sp>
          <p:sp>
            <p:nvSpPr>
              <p:cNvPr id="45" name="Text Box 16"/>
              <p:cNvSpPr txBox="1">
                <a:spLocks noChangeArrowheads="1"/>
              </p:cNvSpPr>
              <p:nvPr/>
            </p:nvSpPr>
            <p:spPr bwMode="auto">
              <a:xfrm>
                <a:off x="3899895" y="3535330"/>
                <a:ext cx="1369058" cy="932552"/>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a:solidFill>
                      <a:schemeClr val="bg1"/>
                    </a:solidFill>
                    <a:latin typeface="Arial Narrow" pitchFamily="34" charset="0"/>
                  </a:rPr>
                  <a:t>CSGB </a:t>
                </a:r>
              </a:p>
              <a:p>
                <a:pPr algn="ctr"/>
                <a:r>
                  <a:rPr lang="en-US" sz="1500" dirty="0">
                    <a:solidFill>
                      <a:schemeClr val="bg1"/>
                    </a:solidFill>
                    <a:latin typeface="Arial Narrow" pitchFamily="34" charset="0"/>
                  </a:rPr>
                  <a:t>Research</a:t>
                </a:r>
              </a:p>
              <a:p>
                <a:pPr algn="ctr"/>
                <a:r>
                  <a:rPr lang="en-US" sz="1600" dirty="0" smtClean="0">
                    <a:solidFill>
                      <a:schemeClr val="bg1"/>
                    </a:solidFill>
                    <a:latin typeface="Arial Narrow" pitchFamily="34" charset="0"/>
                  </a:rPr>
                  <a:t>256.8</a:t>
                </a:r>
                <a:endParaRPr lang="en-US" sz="1600" dirty="0">
                  <a:solidFill>
                    <a:schemeClr val="bg1"/>
                  </a:solidFill>
                  <a:latin typeface="Arial Narrow" pitchFamily="34" charset="0"/>
                </a:endParaRPr>
              </a:p>
            </p:txBody>
          </p:sp>
          <p:sp>
            <p:nvSpPr>
              <p:cNvPr id="46" name="Text Box 83"/>
              <p:cNvSpPr txBox="1">
                <a:spLocks noChangeArrowheads="1"/>
              </p:cNvSpPr>
              <p:nvPr/>
            </p:nvSpPr>
            <p:spPr bwMode="auto">
              <a:xfrm>
                <a:off x="8606163" y="3581516"/>
                <a:ext cx="1205678"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lang="en-US" sz="1500" dirty="0">
                    <a:latin typeface="Arial Narrow" pitchFamily="34" charset="0"/>
                  </a:rPr>
                  <a:t>Light Sources</a:t>
                </a:r>
              </a:p>
              <a:p>
                <a:pPr algn="ctr"/>
                <a:r>
                  <a:rPr lang="en-US" sz="1500" dirty="0" smtClean="0">
                    <a:latin typeface="Arial Narrow" pitchFamily="34" charset="0"/>
                  </a:rPr>
                  <a:t>489.1</a:t>
                </a:r>
                <a:endParaRPr lang="en-US" sz="1500" dirty="0">
                  <a:latin typeface="Arial Narrow" pitchFamily="34" charset="0"/>
                </a:endParaRPr>
              </a:p>
            </p:txBody>
          </p:sp>
          <p:sp>
            <p:nvSpPr>
              <p:cNvPr id="47" name="Text Box 84"/>
              <p:cNvSpPr txBox="1">
                <a:spLocks noChangeArrowheads="1"/>
              </p:cNvSpPr>
              <p:nvPr/>
            </p:nvSpPr>
            <p:spPr bwMode="auto">
              <a:xfrm>
                <a:off x="8492781" y="2594294"/>
                <a:ext cx="1411029" cy="932562"/>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lang="en-US" sz="1500" dirty="0">
                    <a:latin typeface="Arial Narrow" pitchFamily="34" charset="0"/>
                  </a:rPr>
                  <a:t>Neutron Sources</a:t>
                </a:r>
              </a:p>
              <a:p>
                <a:pPr algn="ctr"/>
                <a:r>
                  <a:rPr lang="en-US" sz="1500" dirty="0" smtClean="0">
                    <a:latin typeface="Arial Narrow" pitchFamily="34" charset="0"/>
                  </a:rPr>
                  <a:t>261.1</a:t>
                </a:r>
                <a:endParaRPr lang="en-US" sz="1500" dirty="0">
                  <a:latin typeface="Arial Narrow" pitchFamily="34" charset="0"/>
                </a:endParaRPr>
              </a:p>
            </p:txBody>
          </p:sp>
          <p:sp>
            <p:nvSpPr>
              <p:cNvPr id="48" name="Text Box 85"/>
              <p:cNvSpPr txBox="1">
                <a:spLocks noChangeArrowheads="1"/>
              </p:cNvSpPr>
              <p:nvPr/>
            </p:nvSpPr>
            <p:spPr bwMode="auto">
              <a:xfrm>
                <a:off x="8403467" y="2214070"/>
                <a:ext cx="1546825" cy="384466"/>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smtClean="0">
                    <a:latin typeface="Arial Narrow" pitchFamily="34" charset="0"/>
                  </a:rPr>
                  <a:t>NSRCs 122.3</a:t>
                </a:r>
                <a:endParaRPr lang="en-US" sz="1500" dirty="0">
                  <a:latin typeface="Arial Narrow" pitchFamily="34" charset="0"/>
                </a:endParaRPr>
              </a:p>
            </p:txBody>
          </p:sp>
          <p:sp>
            <p:nvSpPr>
              <p:cNvPr id="50" name="Text Box 17"/>
              <p:cNvSpPr txBox="1">
                <a:spLocks noChangeArrowheads="1"/>
              </p:cNvSpPr>
              <p:nvPr/>
            </p:nvSpPr>
            <p:spPr bwMode="auto">
              <a:xfrm>
                <a:off x="3964884" y="2582538"/>
                <a:ext cx="1215893" cy="656217"/>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500"/>
                  </a:lnSpc>
                </a:pPr>
                <a:r>
                  <a:rPr lang="en-US" sz="1500" dirty="0" smtClean="0">
                    <a:latin typeface="Arial Narrow" pitchFamily="34" charset="0"/>
                  </a:rPr>
                  <a:t>EFRCs, Hubs, CM&amp;CS</a:t>
                </a:r>
                <a:endParaRPr lang="en-US" sz="1500" dirty="0">
                  <a:latin typeface="Arial Narrow" pitchFamily="34" charset="0"/>
                </a:endParaRPr>
              </a:p>
              <a:p>
                <a:pPr algn="ctr"/>
                <a:r>
                  <a:rPr lang="en-US" sz="1600" dirty="0" smtClean="0">
                    <a:latin typeface="Arial Narrow" pitchFamily="34" charset="0"/>
                  </a:rPr>
                  <a:t>207.3</a:t>
                </a:r>
                <a:endParaRPr lang="en-US" sz="1600" dirty="0">
                  <a:latin typeface="Arial Narrow" pitchFamily="34" charset="0"/>
                </a:endParaRPr>
              </a:p>
            </p:txBody>
          </p:sp>
          <p:sp>
            <p:nvSpPr>
              <p:cNvPr id="51" name="Text Box 18"/>
              <p:cNvSpPr txBox="1">
                <a:spLocks noChangeArrowheads="1"/>
              </p:cNvSpPr>
              <p:nvPr/>
            </p:nvSpPr>
            <p:spPr bwMode="auto">
              <a:xfrm>
                <a:off x="3665868" y="1462212"/>
                <a:ext cx="1526498" cy="468881"/>
              </a:xfrm>
              <a:prstGeom prst="rect">
                <a:avLst/>
              </a:prstGeom>
              <a:noFill/>
              <a:ln w="9525">
                <a:noFill/>
                <a:miter lim="800000"/>
                <a:headEnd/>
                <a:tailEnd/>
              </a:ln>
            </p:spPr>
            <p:txBody>
              <a:bodyPr wrap="square" lIns="91378" tIns="45688" rIns="91378" bIns="4568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smtClean="0">
                    <a:latin typeface="Arial Narrow" pitchFamily="34" charset="0"/>
                  </a:rPr>
                  <a:t>SBIR/STTR, LTSM </a:t>
                </a:r>
                <a:r>
                  <a:rPr lang="en-US" sz="1500" dirty="0">
                    <a:latin typeface="Arial Narrow" pitchFamily="34" charset="0"/>
                  </a:rPr>
                  <a:t>&amp; </a:t>
                </a:r>
                <a:r>
                  <a:rPr lang="en-US" sz="1500" dirty="0" smtClean="0">
                    <a:latin typeface="Arial Narrow" pitchFamily="34" charset="0"/>
                  </a:rPr>
                  <a:t>GPP </a:t>
                </a:r>
              </a:p>
              <a:p>
                <a:pPr algn="ctr"/>
                <a:r>
                  <a:rPr lang="en-US" sz="1500" dirty="0" smtClean="0">
                    <a:latin typeface="Arial Narrow" pitchFamily="34" charset="0"/>
                  </a:rPr>
                  <a:t>73.7  </a:t>
                </a:r>
                <a:endParaRPr lang="en-US" sz="1500" dirty="0">
                  <a:latin typeface="Arial Narrow" pitchFamily="34" charset="0"/>
                </a:endParaRPr>
              </a:p>
              <a:p>
                <a:pPr algn="ctr"/>
                <a:endParaRPr lang="en-US" sz="1500" dirty="0">
                  <a:solidFill>
                    <a:schemeClr val="bg1"/>
                  </a:solidFill>
                  <a:latin typeface="Arial Narrow" pitchFamily="34" charset="0"/>
                </a:endParaRPr>
              </a:p>
            </p:txBody>
          </p:sp>
          <p:sp>
            <p:nvSpPr>
              <p:cNvPr id="52" name="Rectangle 51"/>
              <p:cNvSpPr>
                <a:spLocks noChangeArrowheads="1"/>
              </p:cNvSpPr>
              <p:nvPr/>
            </p:nvSpPr>
            <p:spPr bwMode="auto">
              <a:xfrm>
                <a:off x="5330026" y="1227239"/>
                <a:ext cx="1386284" cy="587171"/>
              </a:xfrm>
              <a:prstGeom prst="rect">
                <a:avLst/>
              </a:prstGeom>
              <a:noFill/>
              <a:ln w="9525">
                <a:noFill/>
                <a:miter lim="800000"/>
                <a:headEnd/>
                <a:tailEnd/>
              </a:ln>
            </p:spPr>
            <p:txBody>
              <a:bodyPr wrap="square" lIns="91408" tIns="45704" rIns="91408" bIns="45704">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500" dirty="0">
                    <a:latin typeface="Arial Narrow" pitchFamily="34" charset="0"/>
                  </a:rPr>
                  <a:t>SUF </a:t>
                </a:r>
                <a:r>
                  <a:rPr lang="en-US" sz="1500" dirty="0" smtClean="0">
                    <a:latin typeface="Arial Narrow" pitchFamily="34" charset="0"/>
                  </a:rPr>
                  <a:t>Research  </a:t>
                </a:r>
                <a:r>
                  <a:rPr lang="en-US" sz="1600" dirty="0" smtClean="0">
                    <a:latin typeface="Arial Narrow" pitchFamily="34" charset="0"/>
                  </a:rPr>
                  <a:t>26.9</a:t>
                </a:r>
                <a:endParaRPr lang="en-US" sz="1600" dirty="0">
                  <a:latin typeface="Arial Narrow" pitchFamily="34" charset="0"/>
                </a:endParaRPr>
              </a:p>
            </p:txBody>
          </p:sp>
          <p:sp>
            <p:nvSpPr>
              <p:cNvPr id="53" name="Text Box 80"/>
              <p:cNvSpPr txBox="1">
                <a:spLocks noChangeArrowheads="1"/>
              </p:cNvSpPr>
              <p:nvPr/>
            </p:nvSpPr>
            <p:spPr bwMode="auto">
              <a:xfrm>
                <a:off x="4662135" y="1963701"/>
                <a:ext cx="1618684" cy="1019777"/>
              </a:xfrm>
              <a:prstGeom prst="rect">
                <a:avLst/>
              </a:prstGeom>
              <a:noFill/>
              <a:ln w="9525">
                <a:noFill/>
                <a:miter lim="800000"/>
                <a:headEnd/>
                <a:tailEnd/>
              </a:ln>
            </p:spPr>
            <p:txBody>
              <a:bodyPr wrap="square" lIns="91388" tIns="45693" rIns="91388" bIns="45693">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dirty="0" smtClean="0">
                    <a:latin typeface="Arial Narrow" pitchFamily="34" charset="0"/>
                  </a:rPr>
                  <a:t>Construction </a:t>
                </a:r>
              </a:p>
              <a:p>
                <a:pPr algn="ctr"/>
                <a:r>
                  <a:rPr lang="en-US" sz="1500" dirty="0" smtClean="0">
                    <a:latin typeface="Arial Narrow" pitchFamily="34" charset="0"/>
                  </a:rPr>
                  <a:t>MIE</a:t>
                </a:r>
              </a:p>
              <a:p>
                <a:pPr algn="ctr"/>
                <a:r>
                  <a:rPr lang="en-US" sz="1600" dirty="0" smtClean="0">
                    <a:latin typeface="Arial Narrow" pitchFamily="34" charset="0"/>
                  </a:rPr>
                  <a:t>210</a:t>
                </a:r>
              </a:p>
            </p:txBody>
          </p:sp>
        </p:grpSp>
      </p:grpSp>
      <p:sp>
        <p:nvSpPr>
          <p:cNvPr id="5" name="TextBox 4"/>
          <p:cNvSpPr txBox="1"/>
          <p:nvPr/>
        </p:nvSpPr>
        <p:spPr>
          <a:xfrm>
            <a:off x="1" y="4554621"/>
            <a:ext cx="4482208" cy="2015936"/>
          </a:xfrm>
          <a:prstGeom prst="rect">
            <a:avLst/>
          </a:prstGeom>
          <a:noFill/>
        </p:spPr>
        <p:txBody>
          <a:bodyPr wrap="square" rtlCol="0">
            <a:spAutoFit/>
          </a:bodyPr>
          <a:lstStyle/>
          <a:p>
            <a:pPr marL="114300" lvl="1" eaLnBrk="0" hangingPunct="0">
              <a:spcBef>
                <a:spcPts val="0"/>
              </a:spcBef>
              <a:spcAft>
                <a:spcPts val="600"/>
              </a:spcAft>
            </a:pPr>
            <a:r>
              <a:rPr lang="en-US" sz="2000" dirty="0">
                <a:solidFill>
                  <a:srgbClr val="FF0303"/>
                </a:solidFill>
                <a:cs typeface="Times New Roman" pitchFamily="18" charset="0"/>
              </a:rPr>
              <a:t>Scientific user facilities </a:t>
            </a:r>
            <a:r>
              <a:rPr lang="en-US" sz="1200" dirty="0">
                <a:solidFill>
                  <a:srgbClr val="FF0303"/>
                </a:solidFill>
                <a:cs typeface="Times New Roman" pitchFamily="18" charset="0"/>
              </a:rPr>
              <a:t>(w/SBIR/STTR)</a:t>
            </a:r>
            <a:endParaRPr lang="en-US" sz="900" dirty="0">
              <a:solidFill>
                <a:srgbClr val="0000CC"/>
              </a:solidFill>
              <a:cs typeface="Times New Roman" pitchFamily="18" charset="0"/>
            </a:endParaRPr>
          </a:p>
          <a:p>
            <a:pPr marL="292100" lvl="2" indent="-177800"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All full operating facilities at optimal operations  (</a:t>
            </a:r>
            <a:r>
              <a:rPr lang="el-GR" dirty="0">
                <a:solidFill>
                  <a:srgbClr val="0000CC"/>
                </a:solidFill>
                <a:latin typeface="Arial Narrow" pitchFamily="34" charset="0"/>
                <a:cs typeface="Times New Roman" pitchFamily="18" charset="0"/>
              </a:rPr>
              <a:t>Δ</a:t>
            </a:r>
            <a:r>
              <a:rPr lang="en-US" dirty="0">
                <a:solidFill>
                  <a:srgbClr val="0000CC"/>
                </a:solidFill>
                <a:latin typeface="Arial Narrow" pitchFamily="34" charset="0"/>
                <a:cs typeface="Times New Roman" pitchFamily="18" charset="0"/>
              </a:rPr>
              <a:t> = </a:t>
            </a:r>
            <a:r>
              <a:rPr lang="en-US" dirty="0" smtClean="0">
                <a:solidFill>
                  <a:srgbClr val="0000CC"/>
                </a:solidFill>
                <a:latin typeface="Arial Narrow" pitchFamily="34" charset="0"/>
                <a:cs typeface="Times New Roman" pitchFamily="18" charset="0"/>
              </a:rPr>
              <a:t>+$7.5M)</a:t>
            </a:r>
            <a:endParaRPr lang="en-US" dirty="0">
              <a:solidFill>
                <a:srgbClr val="0000CC"/>
              </a:solidFill>
              <a:latin typeface="Arial Narrow" pitchFamily="34" charset="0"/>
              <a:cs typeface="Times New Roman" pitchFamily="18" charset="0"/>
            </a:endParaRPr>
          </a:p>
          <a:p>
            <a:pPr marL="292100" lvl="2" indent="-177800" eaLnBrk="0" hangingPunct="0">
              <a:spcBef>
                <a:spcPts val="0"/>
              </a:spcBef>
              <a:spcAft>
                <a:spcPts val="600"/>
              </a:spcAft>
              <a:buFont typeface="Wingdings" pitchFamily="2" charset="2"/>
              <a:buChar char="§"/>
            </a:pPr>
            <a:r>
              <a:rPr lang="en-US" dirty="0">
                <a:solidFill>
                  <a:srgbClr val="0000CC"/>
                </a:solidFill>
                <a:latin typeface="Arial Narrow" pitchFamily="34" charset="0"/>
                <a:cs typeface="Times New Roman" pitchFamily="18" charset="0"/>
              </a:rPr>
              <a:t>Accelerator and Detector Research (</a:t>
            </a:r>
            <a:r>
              <a:rPr lang="el-GR" dirty="0">
                <a:solidFill>
                  <a:srgbClr val="0000CC"/>
                </a:solidFill>
                <a:latin typeface="Arial Narrow" pitchFamily="34" charset="0"/>
                <a:cs typeface="Times New Roman" pitchFamily="18" charset="0"/>
              </a:rPr>
              <a:t>Δ</a:t>
            </a:r>
            <a:r>
              <a:rPr lang="en-US" dirty="0">
                <a:solidFill>
                  <a:srgbClr val="0000CC"/>
                </a:solidFill>
                <a:latin typeface="Arial Narrow" pitchFamily="34" charset="0"/>
                <a:cs typeface="Times New Roman" pitchFamily="18" charset="0"/>
              </a:rPr>
              <a:t> = </a:t>
            </a:r>
            <a:r>
              <a:rPr lang="en-US" dirty="0" smtClean="0">
                <a:solidFill>
                  <a:srgbClr val="0000CC"/>
                </a:solidFill>
                <a:latin typeface="Arial Narrow" pitchFamily="34" charset="0"/>
                <a:cs typeface="Times New Roman" pitchFamily="18" charset="0"/>
              </a:rPr>
              <a:t>+$4.8M</a:t>
            </a:r>
            <a:r>
              <a:rPr lang="en-US" dirty="0">
                <a:solidFill>
                  <a:srgbClr val="0000CC"/>
                </a:solidFill>
                <a:latin typeface="Arial Narrow" pitchFamily="34" charset="0"/>
                <a:cs typeface="Times New Roman" pitchFamily="18" charset="0"/>
              </a:rPr>
              <a:t>)</a:t>
            </a:r>
          </a:p>
          <a:p>
            <a:endParaRPr lang="en-US" dirty="0"/>
          </a:p>
        </p:txBody>
      </p:sp>
      <p:sp>
        <p:nvSpPr>
          <p:cNvPr id="4" name="TextBox 3"/>
          <p:cNvSpPr txBox="1"/>
          <p:nvPr/>
        </p:nvSpPr>
        <p:spPr>
          <a:xfrm>
            <a:off x="3421662" y="6391875"/>
            <a:ext cx="1691489" cy="307777"/>
          </a:xfrm>
          <a:prstGeom prst="rect">
            <a:avLst/>
          </a:prstGeom>
          <a:noFill/>
        </p:spPr>
        <p:txBody>
          <a:bodyPr wrap="none" rtlCol="0">
            <a:spAutoFit/>
          </a:bodyPr>
          <a:lstStyle/>
          <a:p>
            <a:r>
              <a:rPr lang="en-US" sz="1400" dirty="0" smtClean="0">
                <a:solidFill>
                  <a:srgbClr val="000099"/>
                </a:solidFill>
              </a:rPr>
              <a:t>*Includes </a:t>
            </a:r>
            <a:r>
              <a:rPr lang="en-US" sz="1400" dirty="0" err="1" smtClean="0">
                <a:solidFill>
                  <a:srgbClr val="000099"/>
                </a:solidFill>
              </a:rPr>
              <a:t>EPSCoR</a:t>
            </a:r>
            <a:endParaRPr lang="en-US" sz="1400" dirty="0">
              <a:solidFill>
                <a:srgbClr val="000099"/>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7" name="Text Box 5"/>
          <p:cNvSpPr txBox="1">
            <a:spLocks noChangeArrowheads="1"/>
          </p:cNvSpPr>
          <p:nvPr/>
        </p:nvSpPr>
        <p:spPr bwMode="auto">
          <a:xfrm>
            <a:off x="2216913" y="879435"/>
            <a:ext cx="4320886" cy="274544"/>
          </a:xfrm>
          <a:prstGeom prst="rect">
            <a:avLst/>
          </a:prstGeom>
          <a:noFill/>
          <a:ln w="19050" algn="ctr">
            <a:noFill/>
            <a:miter lim="800000"/>
            <a:headEnd/>
            <a:tailEnd/>
          </a:ln>
          <a:effectLst/>
        </p:spPr>
        <p:txBody>
          <a:bodyPr lIns="82039" tIns="41020" rIns="82039" bIns="41020"/>
          <a:lstStyle/>
          <a:p>
            <a:pPr algn="ctr" defTabSz="914394">
              <a:lnSpc>
                <a:spcPct val="80000"/>
              </a:lnSpc>
              <a:spcBef>
                <a:spcPct val="20000"/>
              </a:spcBef>
            </a:pPr>
            <a:r>
              <a:rPr lang="en-US" dirty="0">
                <a:solidFill>
                  <a:srgbClr val="000099"/>
                </a:solidFill>
              </a:rPr>
              <a:t>HEWD Mark</a:t>
            </a:r>
          </a:p>
        </p:txBody>
      </p:sp>
      <p:sp>
        <p:nvSpPr>
          <p:cNvPr id="842758" name="Text Box 6"/>
          <p:cNvSpPr txBox="1">
            <a:spLocks noChangeArrowheads="1"/>
          </p:cNvSpPr>
          <p:nvPr/>
        </p:nvSpPr>
        <p:spPr bwMode="auto">
          <a:xfrm>
            <a:off x="2258409" y="3591324"/>
            <a:ext cx="4320886" cy="274544"/>
          </a:xfrm>
          <a:prstGeom prst="rect">
            <a:avLst/>
          </a:prstGeom>
          <a:noFill/>
          <a:ln w="19050" algn="ctr">
            <a:noFill/>
            <a:miter lim="800000"/>
            <a:headEnd/>
            <a:tailEnd/>
          </a:ln>
          <a:effectLst/>
        </p:spPr>
        <p:txBody>
          <a:bodyPr lIns="82039" tIns="41020" rIns="82039" bIns="41020"/>
          <a:lstStyle/>
          <a:p>
            <a:pPr algn="ctr" defTabSz="914394">
              <a:lnSpc>
                <a:spcPct val="80000"/>
              </a:lnSpc>
              <a:spcBef>
                <a:spcPct val="20000"/>
              </a:spcBef>
            </a:pPr>
            <a:r>
              <a:rPr lang="en-US" dirty="0">
                <a:solidFill>
                  <a:srgbClr val="000099"/>
                </a:solidFill>
              </a:rPr>
              <a:t>SEWD Mark</a:t>
            </a:r>
          </a:p>
        </p:txBody>
      </p:sp>
      <p:sp>
        <p:nvSpPr>
          <p:cNvPr id="842761" name="Text Box 9"/>
          <p:cNvSpPr txBox="1">
            <a:spLocks noChangeArrowheads="1"/>
          </p:cNvSpPr>
          <p:nvPr/>
        </p:nvSpPr>
        <p:spPr bwMode="auto">
          <a:xfrm>
            <a:off x="245341" y="1524000"/>
            <a:ext cx="4329545" cy="581439"/>
          </a:xfrm>
          <a:prstGeom prst="rect">
            <a:avLst/>
          </a:prstGeom>
          <a:noFill/>
          <a:ln w="19050" algn="ctr">
            <a:noFill/>
            <a:miter lim="800000"/>
            <a:headEnd/>
            <a:tailEnd/>
          </a:ln>
          <a:effectLst/>
        </p:spPr>
        <p:txBody>
          <a:bodyPr lIns="164079" tIns="41020" rIns="164079" bIns="41020">
            <a:spAutoFit/>
          </a:bodyPr>
          <a:lstStyle/>
          <a:p>
            <a:pPr marL="205098" indent="-205098" defTabSz="914394">
              <a:lnSpc>
                <a:spcPct val="90000"/>
              </a:lnSpc>
            </a:pPr>
            <a:endParaRPr lang="en-US" dirty="0"/>
          </a:p>
          <a:p>
            <a:pPr marL="205098" indent="-205098" defTabSz="914394">
              <a:lnSpc>
                <a:spcPct val="90000"/>
              </a:lnSpc>
            </a:pP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548525201"/>
              </p:ext>
            </p:extLst>
          </p:nvPr>
        </p:nvGraphicFramePr>
        <p:xfrm>
          <a:off x="426721" y="1172414"/>
          <a:ext cx="8047498" cy="2224425"/>
        </p:xfrm>
        <a:graphic>
          <a:graphicData uri="http://schemas.openxmlformats.org/drawingml/2006/table">
            <a:tbl>
              <a:tblPr/>
              <a:tblGrid>
                <a:gridCol w="1134366"/>
                <a:gridCol w="1079315"/>
                <a:gridCol w="1078992"/>
                <a:gridCol w="1097280"/>
                <a:gridCol w="914400"/>
                <a:gridCol w="822960"/>
                <a:gridCol w="1005840"/>
                <a:gridCol w="914345"/>
              </a:tblGrid>
              <a:tr h="437223">
                <a:tc>
                  <a:txBody>
                    <a:bodyPr/>
                    <a:lstStyle/>
                    <a:p>
                      <a:pPr algn="ctr" fontAlgn="t"/>
                      <a:r>
                        <a:rPr lang="en-US" sz="1400" b="1" i="0" u="none" strike="noStrike" dirty="0">
                          <a:solidFill>
                            <a:srgbClr val="000000"/>
                          </a:solidFill>
                          <a:latin typeface="Arial Narrow" pitchFamily="34" charset="0"/>
                        </a:rPr>
                        <a:t> </a:t>
                      </a:r>
                      <a:r>
                        <a:rPr lang="en-US" sz="1400" b="1" i="0" u="none" strike="noStrike" dirty="0" smtClean="0">
                          <a:solidFill>
                            <a:srgbClr val="000000"/>
                          </a:solidFill>
                          <a:latin typeface="Arial Narrow" pitchFamily="34" charset="0"/>
                        </a:rPr>
                        <a:t>$ in K</a:t>
                      </a:r>
                      <a:endParaRPr lang="en-US" sz="1400" b="1" i="0" u="none" strike="noStrike" dirty="0">
                        <a:solidFill>
                          <a:srgbClr val="000000"/>
                        </a:solidFill>
                        <a:latin typeface="Arial Narrow" pitchFamily="34" charset="0"/>
                      </a:endParaRP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Arial Narrow" pitchFamily="34" charset="0"/>
                        </a:rPr>
                        <a:t>FY 16 </a:t>
                      </a:r>
                      <a:r>
                        <a:rPr lang="en-US" sz="1400" b="1" i="0" u="none" strike="noStrike" dirty="0" err="1" smtClean="0">
                          <a:solidFill>
                            <a:srgbClr val="000000"/>
                          </a:solidFill>
                          <a:latin typeface="Arial Narrow" pitchFamily="34" charset="0"/>
                        </a:rPr>
                        <a:t>Approp</a:t>
                      </a:r>
                      <a:r>
                        <a:rPr lang="en-US" sz="1400" b="1" i="0" u="none" strike="noStrike" dirty="0" smtClean="0">
                          <a:solidFill>
                            <a:srgbClr val="000000"/>
                          </a:solidFill>
                          <a:latin typeface="Arial Narrow" pitchFamily="34" charset="0"/>
                        </a:rPr>
                        <a:t>.</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a:t>
                      </a:r>
                      <a:r>
                        <a:rPr lang="en-US" sz="1400" b="1" i="0" u="none" strike="noStrike" dirty="0">
                          <a:solidFill>
                            <a:srgbClr val="000000"/>
                          </a:solidFill>
                          <a:latin typeface="Arial Narrow" pitchFamily="34" charset="0"/>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HEWD</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HEWD vs</a:t>
                      </a:r>
                      <a:r>
                        <a:rPr lang="en-US" sz="1400" b="1" i="0" u="none" strike="noStrike" dirty="0">
                          <a:solidFill>
                            <a:srgbClr val="000000"/>
                          </a:solidFill>
                          <a:latin typeface="Arial Narrow" pitchFamily="34" charset="0"/>
                        </a:rPr>
                        <a:t>. FY </a:t>
                      </a:r>
                      <a:r>
                        <a:rPr lang="en-US" sz="1400" b="1" i="0" u="none" strike="noStrike" dirty="0" smtClean="0">
                          <a:solidFill>
                            <a:srgbClr val="000000"/>
                          </a:solidFill>
                          <a:latin typeface="Arial Narrow" pitchFamily="34" charset="0"/>
                        </a:rPr>
                        <a:t>16</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smtClean="0">
                          <a:solidFill>
                            <a:srgbClr val="000000"/>
                          </a:solidFill>
                          <a:latin typeface="Arial Narrow" pitchFamily="34" charset="0"/>
                        </a:rPr>
                        <a:t>FY 17</a:t>
                      </a:r>
                      <a:r>
                        <a:rPr lang="en-US" sz="1400" b="1" i="0" u="none" strike="noStrike" baseline="0" dirty="0" smtClean="0">
                          <a:solidFill>
                            <a:srgbClr val="000000"/>
                          </a:solidFill>
                          <a:latin typeface="Arial Narrow" pitchFamily="34" charset="0"/>
                        </a:rPr>
                        <a:t> HEWD </a:t>
                      </a:r>
                      <a:r>
                        <a:rPr lang="en-US" sz="1400" b="1" i="0" u="none" strike="noStrike" dirty="0" smtClean="0">
                          <a:solidFill>
                            <a:srgbClr val="000000"/>
                          </a:solidFill>
                          <a:latin typeface="Arial Narrow" pitchFamily="34" charset="0"/>
                        </a:rPr>
                        <a:t>vs. FY 17 Req.</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3365">
                <a:tc>
                  <a:txBody>
                    <a:bodyPr/>
                    <a:lstStyle/>
                    <a:p>
                      <a:pPr algn="ctr" fontAlgn="t"/>
                      <a:r>
                        <a:rPr lang="en-US" sz="1600" b="1" i="0" u="none" strike="noStrike" dirty="0" smtClean="0">
                          <a:solidFill>
                            <a:srgbClr val="000000"/>
                          </a:solidFill>
                          <a:latin typeface="Arial Narrow" pitchFamily="34" charset="0"/>
                        </a:rPr>
                        <a:t>SC </a:t>
                      </a:r>
                      <a:r>
                        <a:rPr lang="en-US" sz="1600" b="1" i="0" u="none" strike="noStrike" dirty="0">
                          <a:solidFill>
                            <a:srgbClr val="000000"/>
                          </a:solidFill>
                          <a:latin typeface="Arial Narrow" pitchFamily="34" charset="0"/>
                        </a:rPr>
                        <a:t>Total</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5,347,000</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5,572,069*</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5,400,000</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+49,800</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+0.9%</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rgbClr val="000000"/>
                          </a:solidFill>
                          <a:effectLst/>
                          <a:latin typeface="Arial Narrow"/>
                        </a:rPr>
                        <a:t>-172,069</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rgbClr val="000000"/>
                          </a:solidFill>
                          <a:effectLst/>
                          <a:latin typeface="Arial Narrow"/>
                        </a:rPr>
                        <a:t>-3.0%</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012">
                <a:tc>
                  <a:txBody>
                    <a:bodyPr/>
                    <a:lstStyle/>
                    <a:p>
                      <a:pPr algn="ctr" fontAlgn="b"/>
                      <a:r>
                        <a:rPr lang="en-US" sz="1600" b="1" i="0" u="none" strike="noStrike" dirty="0">
                          <a:solidFill>
                            <a:srgbClr val="000000"/>
                          </a:solidFill>
                          <a:latin typeface="Arial Narrow" pitchFamily="34" charset="0"/>
                        </a:rPr>
                        <a:t>ASCR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663,180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-42,180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-6.4%</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1,849,000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1,936,730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1,859,972</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+10,972</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+0.6%</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rgbClr val="000000"/>
                          </a:solidFill>
                          <a:effectLst/>
                          <a:latin typeface="Arial Narrow"/>
                        </a:rPr>
                        <a:t>-76,758</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rgbClr val="000000"/>
                          </a:solidFill>
                          <a:effectLst/>
                          <a:latin typeface="Arial Narrow"/>
                        </a:rPr>
                        <a:t>-4.0%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3365">
                <a:tc>
                  <a:txBody>
                    <a:bodyPr/>
                    <a:lstStyle/>
                    <a:p>
                      <a:pPr algn="ctr" fontAlgn="b"/>
                      <a:r>
                        <a:rPr lang="en-US" sz="1600" b="1" i="0" u="none" strike="noStrike" dirty="0">
                          <a:solidFill>
                            <a:srgbClr val="000000"/>
                          </a:solidFill>
                          <a:latin typeface="Arial Narrow" pitchFamily="34" charset="0"/>
                        </a:rPr>
                        <a:t>BER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609,000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661,920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595,000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-14,000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-2.3%</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-66,920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-10.1%</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a:solidFill>
                            <a:srgbClr val="000000"/>
                          </a:solidFill>
                          <a:latin typeface="Arial Narrow" pitchFamily="34" charset="0"/>
                        </a:rPr>
                        <a:t>FES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438,000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398,178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450,000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+12,000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+51,822</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+13.0%</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a:solidFill>
                            <a:srgbClr val="000000"/>
                          </a:solidFill>
                          <a:latin typeface="Arial Narrow" pitchFamily="34" charset="0"/>
                        </a:rPr>
                        <a:t>HEP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795,000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817,997</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823,009</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+28,009</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+3.5%</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+5,012</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+0.6%</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NP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617,100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635,658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620,000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+2,900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+0.5%</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-15,658</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rgbClr val="000000"/>
                          </a:solidFill>
                          <a:effectLst/>
                          <a:latin typeface="Arial Narrow"/>
                        </a:rPr>
                        <a:t>-2.5%</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a:t>
            </a:r>
            <a:r>
              <a:rPr lang="en-US" sz="2400" dirty="0" smtClean="0">
                <a:solidFill>
                  <a:srgbClr val="006600"/>
                </a:solidFill>
              </a:rPr>
              <a:t>2017 </a:t>
            </a:r>
            <a:r>
              <a:rPr lang="en-US" sz="2400" dirty="0">
                <a:solidFill>
                  <a:srgbClr val="006600"/>
                </a:solidFill>
              </a:rPr>
              <a:t>SC </a:t>
            </a:r>
            <a:r>
              <a:rPr lang="en-US" sz="2400" dirty="0" smtClean="0">
                <a:solidFill>
                  <a:srgbClr val="006600"/>
                </a:solidFill>
              </a:rPr>
              <a:t>Marks: </a:t>
            </a:r>
            <a:r>
              <a:rPr lang="en-US" sz="2400" dirty="0">
                <a:solidFill>
                  <a:srgbClr val="006600"/>
                </a:solidFill>
              </a:rPr>
              <a:t>HEWD vs. SEWD</a:t>
            </a:r>
          </a:p>
        </p:txBody>
      </p:sp>
      <p:sp>
        <p:nvSpPr>
          <p:cNvPr id="15" name="Rectangle 14"/>
          <p:cNvSpPr/>
          <p:nvPr/>
        </p:nvSpPr>
        <p:spPr>
          <a:xfrm>
            <a:off x="207264" y="792480"/>
            <a:ext cx="8668512" cy="5364480"/>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418214084"/>
              </p:ext>
            </p:extLst>
          </p:nvPr>
        </p:nvGraphicFramePr>
        <p:xfrm>
          <a:off x="438913" y="3858730"/>
          <a:ext cx="8052817" cy="2210778"/>
        </p:xfrm>
        <a:graphic>
          <a:graphicData uri="http://schemas.openxmlformats.org/drawingml/2006/table">
            <a:tbl>
              <a:tblPr/>
              <a:tblGrid>
                <a:gridCol w="1048513"/>
                <a:gridCol w="1078992"/>
                <a:gridCol w="1078992"/>
                <a:gridCol w="1097280"/>
                <a:gridCol w="1005840"/>
                <a:gridCol w="822960"/>
                <a:gridCol w="1005840"/>
                <a:gridCol w="914400"/>
              </a:tblGrid>
              <a:tr h="437223">
                <a:tc>
                  <a:txBody>
                    <a:bodyPr/>
                    <a:lstStyle/>
                    <a:p>
                      <a:pPr marL="0" marR="0" indent="0" algn="ctr" defTabSz="913758" rtl="0" eaLnBrk="1" fontAlgn="t" latinLnBrk="0" hangingPunct="1">
                        <a:lnSpc>
                          <a:spcPct val="100000"/>
                        </a:lnSpc>
                        <a:spcBef>
                          <a:spcPts val="0"/>
                        </a:spcBef>
                        <a:spcAft>
                          <a:spcPts val="0"/>
                        </a:spcAft>
                        <a:buClrTx/>
                        <a:buSzTx/>
                        <a:buFontTx/>
                        <a:buNone/>
                        <a:tabLst/>
                        <a:defRPr/>
                      </a:pPr>
                      <a:r>
                        <a:rPr lang="en-US" sz="1400" b="0" i="0" u="none" strike="noStrike" dirty="0">
                          <a:solidFill>
                            <a:srgbClr val="000000"/>
                          </a:solidFill>
                          <a:latin typeface="Arial Narrow" pitchFamily="34" charset="0"/>
                        </a:rPr>
                        <a:t> </a:t>
                      </a:r>
                      <a:r>
                        <a:rPr lang="en-US" sz="1400" b="1" i="0" u="none" strike="noStrike" dirty="0" smtClean="0">
                          <a:solidFill>
                            <a:srgbClr val="000000"/>
                          </a:solidFill>
                          <a:latin typeface="Arial Narrow" pitchFamily="34" charset="0"/>
                        </a:rPr>
                        <a:t> $ in K</a:t>
                      </a: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smtClean="0">
                          <a:solidFill>
                            <a:srgbClr val="000000"/>
                          </a:solidFill>
                          <a:latin typeface="Arial Narrow" pitchFamily="34" charset="0"/>
                        </a:rPr>
                        <a:t>FY 16 </a:t>
                      </a:r>
                      <a:r>
                        <a:rPr lang="en-US" sz="1400" b="1" i="0" u="none" strike="noStrike" dirty="0" err="1" smtClean="0">
                          <a:solidFill>
                            <a:srgbClr val="000000"/>
                          </a:solidFill>
                          <a:latin typeface="Arial Narrow" pitchFamily="34" charset="0"/>
                        </a:rPr>
                        <a:t>Approp</a:t>
                      </a:r>
                      <a:r>
                        <a:rPr lang="en-US" sz="1400" b="1" i="0" u="none" strike="noStrike" dirty="0" smtClean="0">
                          <a:solidFill>
                            <a:srgbClr val="000000"/>
                          </a:solidFill>
                          <a:latin typeface="Arial Narrow" pitchFamily="34" charset="0"/>
                        </a:rPr>
                        <a:t>.</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a:t>
                      </a:r>
                      <a:r>
                        <a:rPr lang="en-US" sz="1400" b="1" i="0" u="none" strike="noStrike" dirty="0">
                          <a:solidFill>
                            <a:srgbClr val="000000"/>
                          </a:solidFill>
                          <a:latin typeface="Arial Narrow" pitchFamily="34" charset="0"/>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SEWD</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400" b="1" i="0" u="none" strike="noStrike" dirty="0">
                          <a:solidFill>
                            <a:srgbClr val="000000"/>
                          </a:solidFill>
                          <a:latin typeface="Arial Narrow" pitchFamily="34" charset="0"/>
                        </a:rPr>
                        <a:t>FY </a:t>
                      </a:r>
                      <a:r>
                        <a:rPr lang="en-US" sz="1400" b="1" i="0" u="none" strike="noStrike" dirty="0" smtClean="0">
                          <a:solidFill>
                            <a:srgbClr val="000000"/>
                          </a:solidFill>
                          <a:latin typeface="Arial Narrow" pitchFamily="34" charset="0"/>
                        </a:rPr>
                        <a:t>17 SEWD vs</a:t>
                      </a:r>
                      <a:r>
                        <a:rPr lang="en-US" sz="1400" b="1" i="0" u="none" strike="noStrike" dirty="0">
                          <a:solidFill>
                            <a:srgbClr val="000000"/>
                          </a:solidFill>
                          <a:latin typeface="Arial Narrow" pitchFamily="34" charset="0"/>
                        </a:rPr>
                        <a:t>. FY </a:t>
                      </a:r>
                      <a:r>
                        <a:rPr lang="en-US" sz="1400" b="1" i="0" u="none" strike="noStrike" dirty="0" smtClean="0">
                          <a:solidFill>
                            <a:srgbClr val="000000"/>
                          </a:solidFill>
                          <a:latin typeface="Arial Narrow" pitchFamily="34" charset="0"/>
                        </a:rPr>
                        <a:t>16</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400" b="1" i="0" u="none" strike="noStrike" dirty="0" smtClean="0">
                          <a:solidFill>
                            <a:srgbClr val="000000"/>
                          </a:solidFill>
                          <a:latin typeface="Arial Narrow" pitchFamily="34" charset="0"/>
                        </a:rPr>
                        <a:t>FY 17</a:t>
                      </a:r>
                      <a:r>
                        <a:rPr lang="en-US" sz="1400" b="1" i="0" u="none" strike="noStrike" baseline="0" dirty="0" smtClean="0">
                          <a:solidFill>
                            <a:srgbClr val="000000"/>
                          </a:solidFill>
                          <a:latin typeface="Arial Narrow" pitchFamily="34" charset="0"/>
                        </a:rPr>
                        <a:t> SEWD </a:t>
                      </a:r>
                      <a:r>
                        <a:rPr lang="en-US" sz="1400" b="1" i="0" u="none" strike="noStrike" dirty="0" smtClean="0">
                          <a:solidFill>
                            <a:srgbClr val="000000"/>
                          </a:solidFill>
                          <a:latin typeface="Arial Narrow" pitchFamily="34" charset="0"/>
                        </a:rPr>
                        <a:t>vs. FY 17 Req.</a:t>
                      </a:r>
                      <a:endParaRPr lang="en-US" sz="1400" b="1" i="0" u="none" strike="noStrike" dirty="0">
                        <a:solidFill>
                          <a:srgbClr val="000000"/>
                        </a:solidFill>
                        <a:latin typeface="Arial Narrow" pitchFamily="34" charset="0"/>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3365">
                <a:tc>
                  <a:txBody>
                    <a:bodyPr/>
                    <a:lstStyle/>
                    <a:p>
                      <a:pPr algn="ctr" fontAlgn="t"/>
                      <a:r>
                        <a:rPr lang="en-US" sz="1600" b="1" i="0" u="none" strike="noStrike" dirty="0" smtClean="0">
                          <a:solidFill>
                            <a:srgbClr val="000000"/>
                          </a:solidFill>
                          <a:latin typeface="Arial Narrow" pitchFamily="34" charset="0"/>
                        </a:rPr>
                        <a:t>SC </a:t>
                      </a:r>
                      <a:r>
                        <a:rPr lang="en-US" sz="1600" b="1" i="0" u="none" strike="noStrike" dirty="0">
                          <a:solidFill>
                            <a:srgbClr val="000000"/>
                          </a:solidFill>
                          <a:latin typeface="Arial Narrow" pitchFamily="34" charset="0"/>
                        </a:rPr>
                        <a:t>Total</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5,347,000</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5,572,069*</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600" b="1" kern="1000" dirty="0" smtClean="0">
                          <a:latin typeface="Arial Narrow" pitchFamily="34" charset="0"/>
                          <a:ea typeface="Times New Roman"/>
                          <a:cs typeface="Times New Roman"/>
                        </a:rPr>
                        <a:t>5,400,000</a:t>
                      </a:r>
                      <a:endParaRPr lang="en-US" sz="2400" b="1" kern="1000" dirty="0">
                        <a:latin typeface="Arial Narrow" pitchFamily="34" charset="0"/>
                        <a:ea typeface="Times New Roman"/>
                        <a:cs typeface="Times New Roman"/>
                      </a:endParaRPr>
                    </a:p>
                  </a:txBody>
                  <a:tcPr marL="9144" marR="91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+49,800</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+0.9%</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-172,069</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1" i="0" u="none" strike="noStrike" dirty="0" smtClean="0">
                          <a:solidFill>
                            <a:schemeClr val="tx1"/>
                          </a:solidFill>
                          <a:effectLst/>
                          <a:latin typeface="Arial Narrow"/>
                        </a:rPr>
                        <a:t>-3.0%</a:t>
                      </a:r>
                      <a:endParaRPr lang="en-US" sz="16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ASCR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621,000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663,180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656,180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+35,180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+5.7%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-7,000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-1.1%</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BES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1,849,000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1,936,730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600" b="0" i="0" u="none" strike="noStrike" kern="1200" dirty="0" smtClean="0">
                          <a:solidFill>
                            <a:schemeClr val="tx1"/>
                          </a:solidFill>
                          <a:latin typeface="Arial Narrow" pitchFamily="34" charset="0"/>
                          <a:ea typeface="+mn-ea"/>
                          <a:cs typeface="+mn-cs"/>
                        </a:rPr>
                        <a:t>1,912,630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+63,630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+3.4%</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-24,100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n-US" sz="1600" b="0" i="0" u="none" strike="noStrike" dirty="0" smtClean="0">
                          <a:solidFill>
                            <a:schemeClr val="tx1"/>
                          </a:solidFill>
                          <a:effectLst/>
                          <a:latin typeface="Arial Narrow"/>
                        </a:rPr>
                        <a:t>-1.2%</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3365">
                <a:tc>
                  <a:txBody>
                    <a:bodyPr/>
                    <a:lstStyle/>
                    <a:p>
                      <a:pPr algn="ctr" fontAlgn="b"/>
                      <a:r>
                        <a:rPr lang="en-US" sz="1600" b="1" i="0" u="none" strike="noStrike" dirty="0">
                          <a:solidFill>
                            <a:srgbClr val="000000"/>
                          </a:solidFill>
                          <a:latin typeface="Arial Narrow" pitchFamily="34" charset="0"/>
                        </a:rPr>
                        <a:t>BER</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609,000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661,920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637,000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+28,000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+4.6%</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-24,920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-3.8%</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FES</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438,000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398,178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280,110</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-157,890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a:solidFill>
                            <a:schemeClr val="tx1"/>
                          </a:solidFill>
                          <a:effectLst/>
                          <a:latin typeface="Arial Narrow"/>
                        </a:rPr>
                        <a:t>-</a:t>
                      </a:r>
                      <a:r>
                        <a:rPr lang="en-US" sz="1600" b="0" i="0" u="none" strike="noStrike" dirty="0" smtClean="0">
                          <a:solidFill>
                            <a:schemeClr val="tx1"/>
                          </a:solidFill>
                          <a:effectLst/>
                          <a:latin typeface="Arial Narrow"/>
                        </a:rPr>
                        <a:t>36.0%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-118,068</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-29.7%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HEP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795,000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817,997</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832,997</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+37,997</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+4.8%</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+15,000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+1.8%</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365">
                <a:tc>
                  <a:txBody>
                    <a:bodyPr/>
                    <a:lstStyle/>
                    <a:p>
                      <a:pPr algn="ctr" fontAlgn="b"/>
                      <a:r>
                        <a:rPr lang="en-US" sz="1600" b="1" i="0" u="none" strike="noStrike" dirty="0">
                          <a:solidFill>
                            <a:srgbClr val="000000"/>
                          </a:solidFill>
                          <a:latin typeface="Arial Narrow" pitchFamily="34" charset="0"/>
                        </a:rPr>
                        <a:t>NP</a:t>
                      </a:r>
                    </a:p>
                  </a:txBody>
                  <a:tcPr marL="9525" marR="9525" marT="9525" marB="0"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617,100</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3972" rtl="0" eaLnBrk="1" fontAlgn="b" latinLnBrk="0" hangingPunct="1"/>
                      <a:r>
                        <a:rPr lang="en-US" sz="1600" b="0" i="0" u="none" strike="noStrike" kern="1200" dirty="0" smtClean="0">
                          <a:solidFill>
                            <a:srgbClr val="000000"/>
                          </a:solidFill>
                          <a:latin typeface="Arial Narrow" pitchFamily="34" charset="0"/>
                          <a:ea typeface="+mn-ea"/>
                          <a:cs typeface="+mn-cs"/>
                        </a:rPr>
                        <a:t>635,658</a:t>
                      </a:r>
                      <a:endParaRPr lang="en-US" sz="1600" b="0" i="0" u="none" strike="noStrike" kern="1200" dirty="0">
                        <a:solidFill>
                          <a:srgbClr val="000000"/>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0" i="0" u="none" strike="noStrike" kern="1200" dirty="0" smtClean="0">
                          <a:solidFill>
                            <a:schemeClr val="tx1"/>
                          </a:solidFill>
                          <a:latin typeface="Arial Narrow" pitchFamily="34" charset="0"/>
                          <a:ea typeface="+mn-ea"/>
                          <a:cs typeface="+mn-cs"/>
                        </a:rPr>
                        <a:t>635,658</a:t>
                      </a:r>
                      <a:endParaRPr lang="en-US" sz="1600" b="0" i="0" u="none" strike="noStrike" kern="1200" dirty="0">
                        <a:solidFill>
                          <a:schemeClr val="tx1"/>
                        </a:solidFill>
                        <a:latin typeface="Arial Narrow"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+18,558</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+3.0%</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sz="1600" b="0" i="0" u="none" strike="noStrike" dirty="0" smtClean="0">
                          <a:solidFill>
                            <a:schemeClr val="tx1"/>
                          </a:solidFill>
                          <a:effectLst/>
                          <a:latin typeface="Arial Narrow"/>
                        </a:rPr>
                        <a:t>—</a:t>
                      </a:r>
                      <a:endParaRPr lang="en-US" sz="1600" b="0"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8" name="Straight Connector 17"/>
          <p:cNvCxnSpPr/>
          <p:nvPr/>
        </p:nvCxnSpPr>
        <p:spPr>
          <a:xfrm>
            <a:off x="207264" y="3514912"/>
            <a:ext cx="8668512"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13"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22</a:t>
            </a:fld>
            <a:endParaRPr lang="en-US" sz="1200" dirty="0">
              <a:solidFill>
                <a:srgbClr val="106636"/>
              </a:solidFill>
              <a:cs typeface="Arial" pitchFamily="34" charset="0"/>
            </a:endParaRPr>
          </a:p>
        </p:txBody>
      </p:sp>
      <p:sp>
        <p:nvSpPr>
          <p:cNvPr id="2" name="TextBox 1"/>
          <p:cNvSpPr txBox="1"/>
          <p:nvPr/>
        </p:nvSpPr>
        <p:spPr>
          <a:xfrm>
            <a:off x="3588247" y="6250182"/>
            <a:ext cx="3685624" cy="261610"/>
          </a:xfrm>
          <a:prstGeom prst="rect">
            <a:avLst/>
          </a:prstGeom>
          <a:noFill/>
        </p:spPr>
        <p:txBody>
          <a:bodyPr wrap="none" rtlCol="0">
            <a:spAutoFit/>
          </a:bodyPr>
          <a:lstStyle/>
          <a:p>
            <a:r>
              <a:rPr lang="en-US" sz="1100" dirty="0" smtClean="0"/>
              <a:t>*The number excludes the $100M mandatory spending.</a:t>
            </a:r>
            <a:endParaRPr lang="en-US" sz="1100" dirty="0"/>
          </a:p>
        </p:txBody>
      </p:sp>
    </p:spTree>
    <p:extLst>
      <p:ext uri="{BB962C8B-B14F-4D97-AF65-F5344CB8AC3E}">
        <p14:creationId xmlns:p14="http://schemas.microsoft.com/office/powerpoint/2010/main" val="19238107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7"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a:t>
            </a:r>
            <a:r>
              <a:rPr lang="en-US" sz="2400" dirty="0" smtClean="0">
                <a:solidFill>
                  <a:srgbClr val="006600"/>
                </a:solidFill>
              </a:rPr>
              <a:t>2017 </a:t>
            </a:r>
            <a:r>
              <a:rPr lang="en-US" sz="2400" dirty="0">
                <a:solidFill>
                  <a:srgbClr val="006600"/>
                </a:solidFill>
              </a:rPr>
              <a:t>BES HEWD Mark</a:t>
            </a:r>
          </a:p>
        </p:txBody>
      </p:sp>
      <p:sp>
        <p:nvSpPr>
          <p:cNvPr id="777225" name="Text Box 9"/>
          <p:cNvSpPr txBox="1">
            <a:spLocks noChangeArrowheads="1"/>
          </p:cNvSpPr>
          <p:nvPr/>
        </p:nvSpPr>
        <p:spPr bwMode="auto">
          <a:xfrm>
            <a:off x="0" y="809802"/>
            <a:ext cx="9144000" cy="4465579"/>
          </a:xfrm>
          <a:prstGeom prst="rect">
            <a:avLst/>
          </a:prstGeom>
          <a:noFill/>
          <a:ln w="19050" algn="ctr">
            <a:noFill/>
            <a:miter lim="800000"/>
            <a:headEnd/>
            <a:tailEnd/>
          </a:ln>
          <a:effectLst/>
        </p:spPr>
        <p:txBody>
          <a:bodyPr wrap="square" lIns="164079" tIns="41020" rIns="164079" bIns="41020">
            <a:spAutoFit/>
          </a:bodyPr>
          <a:lstStyle/>
          <a:p>
            <a:pPr marL="205098" indent="-205098" defTabSz="914394">
              <a:lnSpc>
                <a:spcPct val="90000"/>
              </a:lnSpc>
              <a:spcAft>
                <a:spcPts val="600"/>
              </a:spcAft>
              <a:buFont typeface="Wingdings" pitchFamily="2" charset="2"/>
              <a:buChar char="§"/>
            </a:pPr>
            <a:r>
              <a:rPr lang="en-US" sz="1600" dirty="0">
                <a:latin typeface="Arial Narrow" pitchFamily="34" charset="0"/>
              </a:rPr>
              <a:t>The Committee </a:t>
            </a:r>
            <a:r>
              <a:rPr lang="en-US" sz="1600" dirty="0" smtClean="0">
                <a:latin typeface="Arial Narrow" pitchFamily="34" charset="0"/>
              </a:rPr>
              <a:t>recommends </a:t>
            </a:r>
            <a:r>
              <a:rPr lang="en-US" sz="1600" dirty="0" smtClean="0">
                <a:solidFill>
                  <a:srgbClr val="FF0000"/>
                </a:solidFill>
                <a:latin typeface="Arial Narrow" pitchFamily="34" charset="0"/>
              </a:rPr>
              <a:t>$1,859,972,000 </a:t>
            </a:r>
            <a:r>
              <a:rPr lang="en-US" sz="1600" dirty="0">
                <a:latin typeface="Arial Narrow" pitchFamily="34" charset="0"/>
              </a:rPr>
              <a:t>for Basic Energy Sciences, $10,972,000 above </a:t>
            </a:r>
            <a:r>
              <a:rPr lang="en-US" sz="1600" dirty="0" smtClean="0">
                <a:latin typeface="Arial Narrow" pitchFamily="34" charset="0"/>
              </a:rPr>
              <a:t>fiscal year </a:t>
            </a:r>
            <a:r>
              <a:rPr lang="en-US" sz="1600" dirty="0">
                <a:latin typeface="Arial Narrow" pitchFamily="34" charset="0"/>
              </a:rPr>
              <a:t>2016 and $76,758,000 below the budget request.</a:t>
            </a:r>
          </a:p>
          <a:p>
            <a:pPr marL="205098" indent="-205098" defTabSz="914394">
              <a:lnSpc>
                <a:spcPct val="90000"/>
              </a:lnSpc>
              <a:spcAft>
                <a:spcPts val="600"/>
              </a:spcAft>
              <a:buFont typeface="Wingdings" pitchFamily="2" charset="2"/>
              <a:buChar char="§"/>
            </a:pPr>
            <a:r>
              <a:rPr lang="en-US" sz="1600" dirty="0" smtClean="0">
                <a:latin typeface="Arial Narrow" pitchFamily="34" charset="0"/>
              </a:rPr>
              <a:t>Research</a:t>
            </a:r>
          </a:p>
          <a:p>
            <a:pPr marL="662031" lvl="1" indent="-205098" defTabSz="914394">
              <a:lnSpc>
                <a:spcPct val="90000"/>
              </a:lnSpc>
              <a:spcAft>
                <a:spcPts val="600"/>
              </a:spcAft>
              <a:buFont typeface="Wingdings" pitchFamily="2" charset="2"/>
              <a:buChar char="§"/>
            </a:pPr>
            <a:r>
              <a:rPr lang="en-US" sz="1600" dirty="0">
                <a:latin typeface="Arial Narrow" pitchFamily="34" charset="0"/>
              </a:rPr>
              <a:t>Within available </a:t>
            </a:r>
            <a:r>
              <a:rPr lang="en-US" sz="1600" dirty="0" smtClean="0">
                <a:latin typeface="Arial Narrow" pitchFamily="34" charset="0"/>
              </a:rPr>
              <a:t>funds, the </a:t>
            </a:r>
            <a:r>
              <a:rPr lang="en-US" sz="1600" dirty="0">
                <a:latin typeface="Arial Narrow" pitchFamily="34" charset="0"/>
              </a:rPr>
              <a:t>recommendation includes $97,800,000 for </a:t>
            </a:r>
            <a:r>
              <a:rPr lang="en-US" sz="1600" dirty="0">
                <a:solidFill>
                  <a:srgbClr val="FF0000"/>
                </a:solidFill>
                <a:latin typeface="Arial Narrow" pitchFamily="34" charset="0"/>
              </a:rPr>
              <a:t>Energy </a:t>
            </a:r>
            <a:r>
              <a:rPr lang="en-US" sz="1600" dirty="0" smtClean="0">
                <a:solidFill>
                  <a:srgbClr val="FF0000"/>
                </a:solidFill>
                <a:latin typeface="Arial Narrow" pitchFamily="34" charset="0"/>
              </a:rPr>
              <a:t>Frontier Research </a:t>
            </a:r>
            <a:r>
              <a:rPr lang="en-US" sz="1600" dirty="0">
                <a:solidFill>
                  <a:srgbClr val="FF0000"/>
                </a:solidFill>
                <a:latin typeface="Arial Narrow" pitchFamily="34" charset="0"/>
              </a:rPr>
              <a:t>Centers</a:t>
            </a:r>
            <a:r>
              <a:rPr lang="en-US" sz="1600" dirty="0">
                <a:latin typeface="Arial Narrow" pitchFamily="34" charset="0"/>
              </a:rPr>
              <a:t>; $10,000,000 for the Experimental </a:t>
            </a:r>
            <a:r>
              <a:rPr lang="en-US" sz="1600" dirty="0" smtClean="0">
                <a:latin typeface="Arial Narrow" pitchFamily="34" charset="0"/>
              </a:rPr>
              <a:t>Program to </a:t>
            </a:r>
            <a:r>
              <a:rPr lang="en-US" sz="1600" dirty="0">
                <a:latin typeface="Arial Narrow" pitchFamily="34" charset="0"/>
              </a:rPr>
              <a:t>Stimulate Competitive </a:t>
            </a:r>
            <a:r>
              <a:rPr lang="en-US" sz="1600" dirty="0" smtClean="0">
                <a:latin typeface="Arial Narrow" pitchFamily="34" charset="0"/>
              </a:rPr>
              <a:t>Research (</a:t>
            </a:r>
            <a:r>
              <a:rPr lang="en-US" sz="1600" dirty="0" err="1" smtClean="0">
                <a:solidFill>
                  <a:srgbClr val="FF0000"/>
                </a:solidFill>
                <a:latin typeface="Arial Narrow" pitchFamily="34" charset="0"/>
              </a:rPr>
              <a:t>EPSCoR</a:t>
            </a:r>
            <a:r>
              <a:rPr lang="en-US" sz="1600" dirty="0" smtClean="0">
                <a:latin typeface="Arial Narrow" pitchFamily="34" charset="0"/>
              </a:rPr>
              <a:t>); </a:t>
            </a:r>
            <a:r>
              <a:rPr lang="en-US" sz="1600" dirty="0">
                <a:latin typeface="Arial Narrow" pitchFamily="34" charset="0"/>
              </a:rPr>
              <a:t>$12,000,000 for </a:t>
            </a:r>
            <a:r>
              <a:rPr lang="en-US" sz="1600" dirty="0" smtClean="0">
                <a:solidFill>
                  <a:srgbClr val="FF0000"/>
                </a:solidFill>
                <a:latin typeface="Arial Narrow" pitchFamily="34" charset="0"/>
              </a:rPr>
              <a:t>Computational Materials </a:t>
            </a:r>
            <a:r>
              <a:rPr lang="en-US" sz="1600" dirty="0">
                <a:solidFill>
                  <a:srgbClr val="FF0000"/>
                </a:solidFill>
                <a:latin typeface="Arial Narrow" pitchFamily="34" charset="0"/>
              </a:rPr>
              <a:t>Sciences</a:t>
            </a:r>
            <a:r>
              <a:rPr lang="en-US" sz="1600" dirty="0">
                <a:latin typeface="Arial Narrow" pitchFamily="34" charset="0"/>
              </a:rPr>
              <a:t>; and the requested level of $24,088,000 for </a:t>
            </a:r>
            <a:r>
              <a:rPr lang="en-US" sz="1600" dirty="0" smtClean="0">
                <a:latin typeface="Arial Narrow" pitchFamily="34" charset="0"/>
              </a:rPr>
              <a:t>the fifth </a:t>
            </a:r>
            <a:r>
              <a:rPr lang="en-US" sz="1600" dirty="0">
                <a:latin typeface="Arial Narrow" pitchFamily="34" charset="0"/>
              </a:rPr>
              <a:t>year of the </a:t>
            </a:r>
            <a:r>
              <a:rPr lang="en-US" sz="1600" dirty="0">
                <a:solidFill>
                  <a:srgbClr val="FF0000"/>
                </a:solidFill>
                <a:latin typeface="Arial Narrow" pitchFamily="34" charset="0"/>
              </a:rPr>
              <a:t>Batteries and Energy Storage Innovation Hub</a:t>
            </a:r>
            <a:r>
              <a:rPr lang="en-US" sz="1600" dirty="0">
                <a:latin typeface="Arial Narrow" pitchFamily="34" charset="0"/>
              </a:rPr>
              <a:t>.</a:t>
            </a:r>
          </a:p>
          <a:p>
            <a:pPr marL="662031" lvl="1" indent="-205098" defTabSz="914394">
              <a:lnSpc>
                <a:spcPct val="90000"/>
              </a:lnSpc>
              <a:spcAft>
                <a:spcPts val="600"/>
              </a:spcAft>
              <a:buFont typeface="Wingdings" pitchFamily="2" charset="2"/>
              <a:buChar char="§"/>
            </a:pPr>
            <a:r>
              <a:rPr lang="en-US" sz="1600" dirty="0">
                <a:latin typeface="Arial Narrow" pitchFamily="34" charset="0"/>
              </a:rPr>
              <a:t>The Committee encourages the Department to support </a:t>
            </a:r>
            <a:r>
              <a:rPr lang="en-US" sz="1600" dirty="0" smtClean="0">
                <a:latin typeface="Arial Narrow" pitchFamily="34" charset="0"/>
              </a:rPr>
              <a:t>ongoing research </a:t>
            </a:r>
            <a:r>
              <a:rPr lang="en-US" sz="1600" dirty="0">
                <a:latin typeface="Arial Narrow" pitchFamily="34" charset="0"/>
              </a:rPr>
              <a:t>in </a:t>
            </a:r>
            <a:r>
              <a:rPr lang="en-US" sz="1600" dirty="0">
                <a:solidFill>
                  <a:srgbClr val="FF0000"/>
                </a:solidFill>
                <a:latin typeface="Arial Narrow" pitchFamily="34" charset="0"/>
              </a:rPr>
              <a:t>polymers and optoelectronics</a:t>
            </a:r>
            <a:r>
              <a:rPr lang="en-US" sz="1600" dirty="0">
                <a:latin typeface="Arial Narrow" pitchFamily="34" charset="0"/>
              </a:rPr>
              <a:t>.</a:t>
            </a:r>
          </a:p>
          <a:p>
            <a:pPr marL="662031" lvl="1" indent="-205098" defTabSz="914394">
              <a:lnSpc>
                <a:spcPct val="90000"/>
              </a:lnSpc>
              <a:spcAft>
                <a:spcPts val="600"/>
              </a:spcAft>
              <a:buFont typeface="Wingdings" pitchFamily="2" charset="2"/>
              <a:buChar char="§"/>
            </a:pPr>
            <a:r>
              <a:rPr lang="en-US" sz="1600" dirty="0">
                <a:latin typeface="Arial Narrow" pitchFamily="34" charset="0"/>
              </a:rPr>
              <a:t>Within available </a:t>
            </a:r>
            <a:r>
              <a:rPr lang="en-US" sz="1600" dirty="0" smtClean="0">
                <a:latin typeface="Arial Narrow" pitchFamily="34" charset="0"/>
              </a:rPr>
              <a:t>funds, the </a:t>
            </a:r>
            <a:r>
              <a:rPr lang="en-US" sz="1600" dirty="0">
                <a:latin typeface="Arial Narrow" pitchFamily="34" charset="0"/>
              </a:rPr>
              <a:t>recommendation includes the requested level </a:t>
            </a:r>
            <a:r>
              <a:rPr lang="en-US" sz="1600" dirty="0" smtClean="0">
                <a:latin typeface="Arial Narrow" pitchFamily="34" charset="0"/>
              </a:rPr>
              <a:t>of $15,000,000 </a:t>
            </a:r>
            <a:r>
              <a:rPr lang="en-US" sz="1600" dirty="0">
                <a:latin typeface="Arial Narrow" pitchFamily="34" charset="0"/>
              </a:rPr>
              <a:t>for the second year of the second five-year term of </a:t>
            </a:r>
            <a:r>
              <a:rPr lang="en-US" sz="1600" dirty="0" smtClean="0">
                <a:latin typeface="Arial Narrow" pitchFamily="34" charset="0"/>
              </a:rPr>
              <a:t>the </a:t>
            </a:r>
            <a:r>
              <a:rPr lang="en-US" sz="1600" dirty="0" smtClean="0">
                <a:solidFill>
                  <a:srgbClr val="FF0000"/>
                </a:solidFill>
                <a:latin typeface="Arial Narrow" pitchFamily="34" charset="0"/>
              </a:rPr>
              <a:t>Fuels </a:t>
            </a:r>
            <a:r>
              <a:rPr lang="en-US" sz="1600" dirty="0">
                <a:solidFill>
                  <a:srgbClr val="FF0000"/>
                </a:solidFill>
                <a:latin typeface="Arial Narrow" pitchFamily="34" charset="0"/>
              </a:rPr>
              <a:t>from Sunlight Innovation Hub</a:t>
            </a:r>
            <a:r>
              <a:rPr lang="en-US" sz="1600" dirty="0">
                <a:latin typeface="Arial Narrow" pitchFamily="34" charset="0"/>
              </a:rPr>
              <a:t>.</a:t>
            </a:r>
          </a:p>
          <a:p>
            <a:pPr marL="205098" indent="-205098" defTabSz="914394">
              <a:lnSpc>
                <a:spcPct val="90000"/>
              </a:lnSpc>
              <a:spcAft>
                <a:spcPts val="600"/>
              </a:spcAft>
              <a:buFont typeface="Wingdings" pitchFamily="2" charset="2"/>
              <a:buChar char="§"/>
            </a:pPr>
            <a:r>
              <a:rPr lang="en-US" sz="1600" dirty="0">
                <a:latin typeface="Arial Narrow" pitchFamily="34" charset="0"/>
              </a:rPr>
              <a:t>S</a:t>
            </a:r>
            <a:r>
              <a:rPr lang="en-US" sz="1600" dirty="0" smtClean="0">
                <a:latin typeface="Arial Narrow" pitchFamily="34" charset="0"/>
              </a:rPr>
              <a:t>cientific User Facilities</a:t>
            </a:r>
          </a:p>
          <a:p>
            <a:pPr marL="662031" lvl="1" indent="-205098" defTabSz="914394">
              <a:lnSpc>
                <a:spcPct val="90000"/>
              </a:lnSpc>
              <a:spcAft>
                <a:spcPts val="600"/>
              </a:spcAft>
              <a:buFont typeface="Wingdings" pitchFamily="2" charset="2"/>
              <a:buChar char="§"/>
            </a:pPr>
            <a:r>
              <a:rPr lang="en-US" sz="1600" dirty="0" smtClean="0">
                <a:latin typeface="Arial Narrow" pitchFamily="34" charset="0"/>
              </a:rPr>
              <a:t>The recommendation includes $978,529,000, of which $35,000,000 is for the Advanced Photon Source upgrade (</a:t>
            </a:r>
            <a:r>
              <a:rPr lang="en-US" sz="1600" dirty="0" smtClean="0">
                <a:solidFill>
                  <a:srgbClr val="FF0000"/>
                </a:solidFill>
                <a:latin typeface="Arial Narrow" pitchFamily="34" charset="0"/>
              </a:rPr>
              <a:t>APS-U</a:t>
            </a:r>
            <a:r>
              <a:rPr lang="en-US" sz="1600" dirty="0" smtClean="0">
                <a:latin typeface="Arial Narrow" pitchFamily="34" charset="0"/>
              </a:rPr>
              <a:t>). The </a:t>
            </a:r>
            <a:r>
              <a:rPr lang="en-US" sz="1600" dirty="0">
                <a:latin typeface="Arial Narrow" pitchFamily="34" charset="0"/>
              </a:rPr>
              <a:t>recommendation includes the requested </a:t>
            </a:r>
            <a:r>
              <a:rPr lang="en-US" sz="1600" dirty="0" smtClean="0">
                <a:latin typeface="Arial Narrow" pitchFamily="34" charset="0"/>
              </a:rPr>
              <a:t>levels for </a:t>
            </a:r>
            <a:r>
              <a:rPr lang="en-US" sz="1600" dirty="0">
                <a:solidFill>
                  <a:srgbClr val="FF0000"/>
                </a:solidFill>
                <a:latin typeface="Arial Narrow" pitchFamily="34" charset="0"/>
              </a:rPr>
              <a:t>facilities operations </a:t>
            </a:r>
            <a:r>
              <a:rPr lang="en-US" sz="1600" dirty="0">
                <a:latin typeface="Arial Narrow" pitchFamily="34" charset="0"/>
              </a:rPr>
              <a:t>of the nation’s synchrotron radiation </a:t>
            </a:r>
            <a:r>
              <a:rPr lang="en-US" sz="1600" dirty="0" smtClean="0">
                <a:latin typeface="Arial Narrow" pitchFamily="34" charset="0"/>
              </a:rPr>
              <a:t>light sources</a:t>
            </a:r>
            <a:r>
              <a:rPr lang="en-US" sz="1600" dirty="0">
                <a:latin typeface="Arial Narrow" pitchFamily="34" charset="0"/>
              </a:rPr>
              <a:t>, high flux neutron sources, and nanoscale science </a:t>
            </a:r>
            <a:r>
              <a:rPr lang="en-US" sz="1600" dirty="0" smtClean="0">
                <a:latin typeface="Arial Narrow" pitchFamily="34" charset="0"/>
              </a:rPr>
              <a:t>research centers.</a:t>
            </a:r>
            <a:endParaRPr lang="en-US" sz="1600" dirty="0">
              <a:latin typeface="Arial Narrow" pitchFamily="34" charset="0"/>
            </a:endParaRPr>
          </a:p>
          <a:p>
            <a:pPr marL="205098" indent="-205098" defTabSz="914394">
              <a:lnSpc>
                <a:spcPct val="90000"/>
              </a:lnSpc>
              <a:spcAft>
                <a:spcPts val="600"/>
              </a:spcAft>
              <a:buFont typeface="Wingdings" pitchFamily="2" charset="2"/>
              <a:buChar char="§"/>
            </a:pPr>
            <a:r>
              <a:rPr lang="en-US" sz="1600" dirty="0" smtClean="0">
                <a:latin typeface="Arial Narrow" pitchFamily="34" charset="0"/>
              </a:rPr>
              <a:t>Construction</a:t>
            </a:r>
          </a:p>
          <a:p>
            <a:pPr marL="662031" lvl="1" indent="-205098" defTabSz="914394">
              <a:lnSpc>
                <a:spcPct val="90000"/>
              </a:lnSpc>
              <a:spcAft>
                <a:spcPts val="600"/>
              </a:spcAft>
              <a:buFont typeface="Wingdings" pitchFamily="2" charset="2"/>
              <a:buChar char="§"/>
            </a:pPr>
            <a:r>
              <a:rPr lang="en-US" sz="1600" dirty="0">
                <a:latin typeface="Arial Narrow" pitchFamily="34" charset="0"/>
              </a:rPr>
              <a:t>The Committee recommends $</a:t>
            </a:r>
            <a:r>
              <a:rPr lang="en-US" sz="1600" dirty="0" smtClean="0">
                <a:latin typeface="Arial Narrow" pitchFamily="34" charset="0"/>
              </a:rPr>
              <a:t>190,000,000 for Basic </a:t>
            </a:r>
            <a:r>
              <a:rPr lang="en-US" sz="1600" dirty="0">
                <a:latin typeface="Arial Narrow" pitchFamily="34" charset="0"/>
              </a:rPr>
              <a:t>Energy Sciences </a:t>
            </a:r>
            <a:r>
              <a:rPr lang="en-US" sz="1600" dirty="0" smtClean="0">
                <a:latin typeface="Arial Narrow" pitchFamily="34" charset="0"/>
              </a:rPr>
              <a:t>construction (</a:t>
            </a:r>
            <a:r>
              <a:rPr lang="en-US" sz="1600" dirty="0" smtClean="0">
                <a:solidFill>
                  <a:srgbClr val="FF0000"/>
                </a:solidFill>
                <a:latin typeface="Arial Narrow" pitchFamily="34" charset="0"/>
              </a:rPr>
              <a:t>LCLS-II</a:t>
            </a:r>
            <a:r>
              <a:rPr lang="en-US" sz="1600" dirty="0" smtClean="0">
                <a:latin typeface="Arial Narrow" pitchFamily="34" charset="0"/>
              </a:rPr>
              <a:t>), the same as the request.</a:t>
            </a:r>
          </a:p>
        </p:txBody>
      </p:sp>
      <p:sp>
        <p:nvSpPr>
          <p:cNvPr id="4"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23</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16625157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27"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a:t>
            </a:r>
            <a:r>
              <a:rPr lang="en-US" sz="2400" dirty="0" smtClean="0">
                <a:solidFill>
                  <a:srgbClr val="006600"/>
                </a:solidFill>
              </a:rPr>
              <a:t>2017 </a:t>
            </a:r>
            <a:r>
              <a:rPr lang="en-US" sz="2400" dirty="0">
                <a:solidFill>
                  <a:srgbClr val="006600"/>
                </a:solidFill>
              </a:rPr>
              <a:t>BES SEWD </a:t>
            </a:r>
            <a:r>
              <a:rPr lang="en-US" sz="2400" dirty="0" smtClean="0">
                <a:solidFill>
                  <a:srgbClr val="006600"/>
                </a:solidFill>
              </a:rPr>
              <a:t>Mark</a:t>
            </a:r>
            <a:endParaRPr lang="en-US" sz="2400" dirty="0">
              <a:solidFill>
                <a:srgbClr val="006600"/>
              </a:solidFill>
            </a:endParaRPr>
          </a:p>
        </p:txBody>
      </p:sp>
      <p:sp>
        <p:nvSpPr>
          <p:cNvPr id="777225" name="Text Box 9"/>
          <p:cNvSpPr txBox="1">
            <a:spLocks noChangeArrowheads="1"/>
          </p:cNvSpPr>
          <p:nvPr/>
        </p:nvSpPr>
        <p:spPr bwMode="auto">
          <a:xfrm>
            <a:off x="0" y="729726"/>
            <a:ext cx="9144000" cy="5622819"/>
          </a:xfrm>
          <a:prstGeom prst="rect">
            <a:avLst/>
          </a:prstGeom>
          <a:noFill/>
          <a:ln w="19050" algn="ctr">
            <a:noFill/>
            <a:miter lim="800000"/>
            <a:headEnd/>
            <a:tailEnd/>
          </a:ln>
          <a:effectLst/>
        </p:spPr>
        <p:txBody>
          <a:bodyPr wrap="square" lIns="164079" tIns="41020" rIns="164079" bIns="41020">
            <a:spAutoFit/>
          </a:bodyPr>
          <a:lstStyle/>
          <a:p>
            <a:pPr marL="205098" indent="-205098" defTabSz="914394">
              <a:spcAft>
                <a:spcPts val="600"/>
              </a:spcAft>
              <a:buFont typeface="Wingdings" pitchFamily="2" charset="2"/>
              <a:buChar char="§"/>
            </a:pPr>
            <a:r>
              <a:rPr lang="en-US" sz="1500" dirty="0">
                <a:latin typeface="Arial Narrow" pitchFamily="34" charset="0"/>
              </a:rPr>
              <a:t>The Committee recommends </a:t>
            </a:r>
            <a:r>
              <a:rPr lang="en-US" sz="1500" dirty="0">
                <a:solidFill>
                  <a:srgbClr val="FF0000"/>
                </a:solidFill>
                <a:latin typeface="Arial Narrow" pitchFamily="34" charset="0"/>
              </a:rPr>
              <a:t>$1,912,630,000 </a:t>
            </a:r>
            <a:r>
              <a:rPr lang="en-US" sz="1500" dirty="0">
                <a:latin typeface="Arial Narrow" pitchFamily="34" charset="0"/>
              </a:rPr>
              <a:t>for Basic </a:t>
            </a:r>
            <a:r>
              <a:rPr lang="en-US" sz="1500" dirty="0" smtClean="0">
                <a:latin typeface="Arial Narrow" pitchFamily="34" charset="0"/>
              </a:rPr>
              <a:t>Energy Sciences, $63,630,000 </a:t>
            </a:r>
            <a:r>
              <a:rPr lang="en-US" sz="1500" dirty="0">
                <a:latin typeface="Arial Narrow" pitchFamily="34" charset="0"/>
              </a:rPr>
              <a:t>above fiscal year </a:t>
            </a:r>
            <a:r>
              <a:rPr lang="en-US" sz="1500" dirty="0" smtClean="0">
                <a:latin typeface="Arial Narrow" pitchFamily="34" charset="0"/>
              </a:rPr>
              <a:t>2016 </a:t>
            </a:r>
            <a:r>
              <a:rPr lang="en-US" sz="1500" dirty="0">
                <a:latin typeface="Arial Narrow" pitchFamily="34" charset="0"/>
              </a:rPr>
              <a:t>and </a:t>
            </a:r>
            <a:r>
              <a:rPr lang="en-US" sz="1500" dirty="0" smtClean="0">
                <a:latin typeface="Arial Narrow" pitchFamily="34" charset="0"/>
              </a:rPr>
              <a:t>$24,100,000 </a:t>
            </a:r>
            <a:r>
              <a:rPr lang="en-US" sz="1500" dirty="0">
                <a:latin typeface="Arial Narrow" pitchFamily="34" charset="0"/>
              </a:rPr>
              <a:t>below the budget request. </a:t>
            </a:r>
            <a:endParaRPr lang="en-US" sz="1500" dirty="0" smtClean="0">
              <a:latin typeface="Arial Narrow" pitchFamily="34" charset="0"/>
            </a:endParaRPr>
          </a:p>
          <a:p>
            <a:pPr marL="205098" indent="-205098" defTabSz="914394">
              <a:spcAft>
                <a:spcPts val="600"/>
              </a:spcAft>
              <a:buFont typeface="Wingdings" pitchFamily="2" charset="2"/>
              <a:buChar char="§"/>
            </a:pPr>
            <a:r>
              <a:rPr lang="en-US" sz="1500" dirty="0" smtClean="0">
                <a:latin typeface="Arial Narrow" pitchFamily="34" charset="0"/>
              </a:rPr>
              <a:t>The </a:t>
            </a:r>
            <a:r>
              <a:rPr lang="en-US" sz="1500" dirty="0">
                <a:latin typeface="Arial Narrow" pitchFamily="34" charset="0"/>
              </a:rPr>
              <a:t>Committee recommends $26,000,000 for </a:t>
            </a:r>
            <a:r>
              <a:rPr lang="en-US" sz="1500" dirty="0" err="1">
                <a:latin typeface="Arial Narrow" pitchFamily="34" charset="0"/>
              </a:rPr>
              <a:t>exascale</a:t>
            </a:r>
            <a:r>
              <a:rPr lang="en-US" sz="1500" dirty="0">
                <a:latin typeface="Arial Narrow" pitchFamily="34" charset="0"/>
              </a:rPr>
              <a:t> </a:t>
            </a:r>
            <a:r>
              <a:rPr lang="en-US" sz="1500" dirty="0" smtClean="0">
                <a:latin typeface="Arial Narrow" pitchFamily="34" charset="0"/>
              </a:rPr>
              <a:t>systems, the </a:t>
            </a:r>
            <a:r>
              <a:rPr lang="en-US" sz="1500" dirty="0">
                <a:latin typeface="Arial Narrow" pitchFamily="34" charset="0"/>
              </a:rPr>
              <a:t>same as the crosscut request for fiscal year </a:t>
            </a:r>
            <a:r>
              <a:rPr lang="en-US" sz="1500" dirty="0" smtClean="0">
                <a:latin typeface="Arial Narrow" pitchFamily="34" charset="0"/>
              </a:rPr>
              <a:t>2017 (</a:t>
            </a:r>
            <a:r>
              <a:rPr lang="en-US" sz="1500" dirty="0" smtClean="0">
                <a:solidFill>
                  <a:srgbClr val="FF0000"/>
                </a:solidFill>
                <a:latin typeface="Arial Narrow" pitchFamily="34" charset="0"/>
              </a:rPr>
              <a:t>Computational Materials and Chemical Sciences</a:t>
            </a:r>
            <a:r>
              <a:rPr lang="en-US" sz="1500" dirty="0" smtClean="0">
                <a:latin typeface="Arial Narrow" pitchFamily="34" charset="0"/>
              </a:rPr>
              <a:t>). </a:t>
            </a:r>
            <a:r>
              <a:rPr lang="en-US" sz="1500" dirty="0">
                <a:latin typeface="Arial Narrow" pitchFamily="34" charset="0"/>
              </a:rPr>
              <a:t>The Committee recommends $24,088,000 for the </a:t>
            </a:r>
            <a:r>
              <a:rPr lang="en-US" sz="1500" dirty="0">
                <a:solidFill>
                  <a:srgbClr val="FF0000"/>
                </a:solidFill>
                <a:latin typeface="Arial Narrow" pitchFamily="34" charset="0"/>
              </a:rPr>
              <a:t>Batteries and Energy Storage Hub</a:t>
            </a:r>
            <a:r>
              <a:rPr lang="en-US" sz="1500" dirty="0">
                <a:latin typeface="Arial Narrow" pitchFamily="34" charset="0"/>
              </a:rPr>
              <a:t>, the Joint Center for Energy Storage Research [JCESR]. The Committee recommends $15,000,000 for the </a:t>
            </a:r>
            <a:r>
              <a:rPr lang="en-US" sz="1500" dirty="0">
                <a:solidFill>
                  <a:srgbClr val="FF0000"/>
                </a:solidFill>
                <a:latin typeface="Arial Narrow" pitchFamily="34" charset="0"/>
              </a:rPr>
              <a:t>Fuels from Sunlight Hub</a:t>
            </a:r>
            <a:r>
              <a:rPr lang="en-US" sz="1500" dirty="0">
                <a:latin typeface="Arial Narrow" pitchFamily="34" charset="0"/>
              </a:rPr>
              <a:t>, the Joint Center for Artificial  Photosynthesis [JCAP</a:t>
            </a:r>
            <a:r>
              <a:rPr lang="en-US" sz="1500" dirty="0" smtClean="0">
                <a:latin typeface="Arial Narrow" pitchFamily="34" charset="0"/>
              </a:rPr>
              <a:t>].</a:t>
            </a:r>
            <a:r>
              <a:rPr lang="en-US" sz="1500" dirty="0">
                <a:latin typeface="Arial Narrow" pitchFamily="34" charset="0"/>
              </a:rPr>
              <a:t> The Committee recommends $20,000,000 for the Experimental Program to Stimulate Competitive Research [</a:t>
            </a:r>
            <a:r>
              <a:rPr lang="en-US" sz="1500" dirty="0" err="1">
                <a:solidFill>
                  <a:srgbClr val="FF0000"/>
                </a:solidFill>
                <a:latin typeface="Arial Narrow" pitchFamily="34" charset="0"/>
              </a:rPr>
              <a:t>EPSCoR</a:t>
            </a:r>
            <a:r>
              <a:rPr lang="en-US" sz="1500" dirty="0">
                <a:latin typeface="Arial Narrow" pitchFamily="34" charset="0"/>
              </a:rPr>
              <a:t>]. </a:t>
            </a:r>
            <a:endParaRPr lang="en-US" sz="1500" dirty="0" smtClean="0">
              <a:latin typeface="Arial Narrow" pitchFamily="34" charset="0"/>
            </a:endParaRPr>
          </a:p>
          <a:p>
            <a:pPr marL="205098" indent="-205098" defTabSz="914394">
              <a:spcAft>
                <a:spcPts val="600"/>
              </a:spcAft>
              <a:buFont typeface="Wingdings" pitchFamily="2" charset="2"/>
              <a:buChar char="§"/>
            </a:pPr>
            <a:r>
              <a:rPr lang="en-US" sz="1500" dirty="0" smtClean="0">
                <a:latin typeface="Arial Narrow" pitchFamily="34" charset="0"/>
              </a:rPr>
              <a:t>Within </a:t>
            </a:r>
            <a:r>
              <a:rPr lang="en-US" sz="1500" dirty="0">
                <a:latin typeface="Arial Narrow" pitchFamily="34" charset="0"/>
              </a:rPr>
              <a:t>the funds provided</a:t>
            </a:r>
            <a:r>
              <a:rPr lang="en-US" sz="1500" dirty="0" smtClean="0">
                <a:latin typeface="Arial Narrow" pitchFamily="34" charset="0"/>
              </a:rPr>
              <a:t>, $</a:t>
            </a:r>
            <a:r>
              <a:rPr lang="en-US" sz="1500" dirty="0">
                <a:latin typeface="Arial Narrow" pitchFamily="34" charset="0"/>
              </a:rPr>
              <a:t>3,000,000 </a:t>
            </a:r>
            <a:r>
              <a:rPr lang="en-US" sz="1500" dirty="0" smtClean="0">
                <a:latin typeface="Arial Narrow" pitchFamily="34" charset="0"/>
              </a:rPr>
              <a:t>is to </a:t>
            </a:r>
            <a:r>
              <a:rPr lang="en-US" sz="1500" dirty="0">
                <a:latin typeface="Arial Narrow" pitchFamily="34" charset="0"/>
              </a:rPr>
              <a:t>continue to work on a new generation of </a:t>
            </a:r>
            <a:r>
              <a:rPr lang="en-US" sz="1500" dirty="0" smtClean="0">
                <a:solidFill>
                  <a:srgbClr val="FF0000"/>
                </a:solidFill>
                <a:latin typeface="Arial Narrow" pitchFamily="34" charset="0"/>
              </a:rPr>
              <a:t>nanostructured catalysts </a:t>
            </a:r>
            <a:r>
              <a:rPr lang="en-US" sz="1500" dirty="0">
                <a:solidFill>
                  <a:srgbClr val="FF0000"/>
                </a:solidFill>
                <a:latin typeface="Arial Narrow" pitchFamily="34" charset="0"/>
              </a:rPr>
              <a:t>that can be used to synthesize fertilizer and </a:t>
            </a:r>
            <a:r>
              <a:rPr lang="en-US" sz="1500" dirty="0" smtClean="0">
                <a:solidFill>
                  <a:srgbClr val="FF0000"/>
                </a:solidFill>
                <a:latin typeface="Arial Narrow" pitchFamily="34" charset="0"/>
              </a:rPr>
              <a:t>ammonia </a:t>
            </a:r>
            <a:r>
              <a:rPr lang="en-US" sz="1500" dirty="0" smtClean="0">
                <a:latin typeface="Arial Narrow" pitchFamily="34" charset="0"/>
              </a:rPr>
              <a:t>without any secondary greenhouse gases.</a:t>
            </a:r>
          </a:p>
          <a:p>
            <a:pPr marL="205098" indent="-205098" defTabSz="914394">
              <a:spcAft>
                <a:spcPts val="600"/>
              </a:spcAft>
              <a:buFont typeface="Wingdings" pitchFamily="2" charset="2"/>
              <a:buChar char="§"/>
            </a:pPr>
            <a:r>
              <a:rPr lang="en-US" sz="1500" dirty="0" smtClean="0">
                <a:latin typeface="Arial Narrow" pitchFamily="34" charset="0"/>
              </a:rPr>
              <a:t>The </a:t>
            </a:r>
            <a:r>
              <a:rPr lang="en-US" sz="1500" dirty="0">
                <a:latin typeface="Arial Narrow" pitchFamily="34" charset="0"/>
              </a:rPr>
              <a:t>Committee further encourages the Secretary to </a:t>
            </a:r>
            <a:r>
              <a:rPr lang="en-US" sz="1500" dirty="0" smtClean="0">
                <a:latin typeface="Arial Narrow" pitchFamily="34" charset="0"/>
              </a:rPr>
              <a:t>undertake additional </a:t>
            </a:r>
            <a:r>
              <a:rPr lang="en-US" sz="1500" dirty="0">
                <a:latin typeface="Arial Narrow" pitchFamily="34" charset="0"/>
              </a:rPr>
              <a:t>efforts to perform energy research activities related </a:t>
            </a:r>
            <a:r>
              <a:rPr lang="en-US" sz="1500" dirty="0" smtClean="0">
                <a:latin typeface="Arial Narrow" pitchFamily="34" charset="0"/>
              </a:rPr>
              <a:t>to enhanced </a:t>
            </a:r>
            <a:r>
              <a:rPr lang="en-US" sz="1500" dirty="0">
                <a:latin typeface="Arial Narrow" pitchFamily="34" charset="0"/>
              </a:rPr>
              <a:t>efficiency in energy conversion and utilization, </a:t>
            </a:r>
            <a:r>
              <a:rPr lang="en-US" sz="1500" dirty="0" smtClean="0">
                <a:latin typeface="Arial Narrow" pitchFamily="34" charset="0"/>
              </a:rPr>
              <a:t>including emergent </a:t>
            </a:r>
            <a:r>
              <a:rPr lang="en-US" sz="1500" dirty="0">
                <a:solidFill>
                  <a:srgbClr val="FF0000"/>
                </a:solidFill>
                <a:latin typeface="Arial Narrow" pitchFamily="34" charset="0"/>
              </a:rPr>
              <a:t>polymer technologies, with a focus on </a:t>
            </a:r>
            <a:r>
              <a:rPr lang="en-US" sz="1500" dirty="0" smtClean="0">
                <a:solidFill>
                  <a:srgbClr val="FF0000"/>
                </a:solidFill>
                <a:latin typeface="Arial Narrow" pitchFamily="34" charset="0"/>
              </a:rPr>
              <a:t>infrared optoelectronic </a:t>
            </a:r>
            <a:r>
              <a:rPr lang="en-US" sz="1500" dirty="0">
                <a:solidFill>
                  <a:srgbClr val="FF0000"/>
                </a:solidFill>
                <a:latin typeface="Arial Narrow" pitchFamily="34" charset="0"/>
              </a:rPr>
              <a:t>devices</a:t>
            </a:r>
            <a:r>
              <a:rPr lang="en-US" sz="1500" dirty="0">
                <a:latin typeface="Arial Narrow" pitchFamily="34" charset="0"/>
              </a:rPr>
              <a:t> to ensure continued competitiveness in </a:t>
            </a:r>
            <a:r>
              <a:rPr lang="en-US" sz="1500" dirty="0" smtClean="0">
                <a:latin typeface="Arial Narrow" pitchFamily="34" charset="0"/>
              </a:rPr>
              <a:t>a global </a:t>
            </a:r>
            <a:r>
              <a:rPr lang="en-US" sz="1500" dirty="0">
                <a:latin typeface="Arial Narrow" pitchFamily="34" charset="0"/>
              </a:rPr>
              <a:t>marketplace.</a:t>
            </a:r>
          </a:p>
          <a:p>
            <a:pPr marL="205098" indent="-205098" defTabSz="914394">
              <a:spcAft>
                <a:spcPts val="600"/>
              </a:spcAft>
              <a:buFont typeface="Wingdings" pitchFamily="2" charset="2"/>
              <a:buChar char="§"/>
            </a:pPr>
            <a:r>
              <a:rPr lang="en-US" sz="1500" dirty="0" smtClean="0">
                <a:latin typeface="Arial Narrow" pitchFamily="34" charset="0"/>
              </a:rPr>
              <a:t>The </a:t>
            </a:r>
            <a:r>
              <a:rPr lang="en-US" sz="1500" dirty="0">
                <a:latin typeface="Arial Narrow" pitchFamily="34" charset="0"/>
              </a:rPr>
              <a:t>Committee recommends </a:t>
            </a:r>
            <a:r>
              <a:rPr lang="en-US" sz="1500" dirty="0" smtClean="0">
                <a:latin typeface="Arial Narrow" pitchFamily="34" charset="0"/>
              </a:rPr>
              <a:t>funding for </a:t>
            </a:r>
            <a:r>
              <a:rPr lang="en-US" sz="1500" dirty="0">
                <a:latin typeface="Arial Narrow" pitchFamily="34" charset="0"/>
              </a:rPr>
              <a:t>optimal operations $489,059,000 for the five BES </a:t>
            </a:r>
            <a:r>
              <a:rPr lang="en-US" sz="1500" dirty="0">
                <a:solidFill>
                  <a:srgbClr val="FF0000"/>
                </a:solidFill>
                <a:latin typeface="Arial Narrow" pitchFamily="34" charset="0"/>
              </a:rPr>
              <a:t>light </a:t>
            </a:r>
            <a:r>
              <a:rPr lang="en-US" sz="1500" dirty="0" smtClean="0">
                <a:solidFill>
                  <a:srgbClr val="FF0000"/>
                </a:solidFill>
                <a:latin typeface="Arial Narrow" pitchFamily="34" charset="0"/>
              </a:rPr>
              <a:t>sources</a:t>
            </a:r>
            <a:r>
              <a:rPr lang="en-US" sz="1500" dirty="0" smtClean="0">
                <a:latin typeface="Arial Narrow" pitchFamily="34" charset="0"/>
              </a:rPr>
              <a:t>. The Committee recommends </a:t>
            </a:r>
            <a:r>
              <a:rPr lang="en-US" sz="1500" dirty="0">
                <a:latin typeface="Arial Narrow" pitchFamily="34" charset="0"/>
              </a:rPr>
              <a:t>$265,000,000 for high-flux neutron </a:t>
            </a:r>
            <a:r>
              <a:rPr lang="en-US" sz="1500" dirty="0" smtClean="0">
                <a:latin typeface="Arial Narrow" pitchFamily="34" charset="0"/>
              </a:rPr>
              <a:t>sources, which </a:t>
            </a:r>
            <a:r>
              <a:rPr lang="en-US" sz="1500" dirty="0">
                <a:latin typeface="Arial Narrow" pitchFamily="34" charset="0"/>
              </a:rPr>
              <a:t>will allow for both Spallation Neutron Source [</a:t>
            </a:r>
            <a:r>
              <a:rPr lang="en-US" sz="1500" dirty="0">
                <a:solidFill>
                  <a:srgbClr val="FF0000"/>
                </a:solidFill>
                <a:latin typeface="Arial Narrow" pitchFamily="34" charset="0"/>
              </a:rPr>
              <a:t>SNS</a:t>
            </a:r>
            <a:r>
              <a:rPr lang="en-US" sz="1500" dirty="0">
                <a:latin typeface="Arial Narrow" pitchFamily="34" charset="0"/>
              </a:rPr>
              <a:t>] </a:t>
            </a:r>
            <a:r>
              <a:rPr lang="en-US" sz="1500" dirty="0" smtClean="0">
                <a:latin typeface="Arial Narrow" pitchFamily="34" charset="0"/>
              </a:rPr>
              <a:t>and High </a:t>
            </a:r>
            <a:r>
              <a:rPr lang="en-US" sz="1500" dirty="0">
                <a:latin typeface="Arial Narrow" pitchFamily="34" charset="0"/>
              </a:rPr>
              <a:t>Flux Isotope Reactor [</a:t>
            </a:r>
            <a:r>
              <a:rPr lang="en-US" sz="1500" dirty="0">
                <a:solidFill>
                  <a:srgbClr val="FF0000"/>
                </a:solidFill>
                <a:latin typeface="Arial Narrow" pitchFamily="34" charset="0"/>
              </a:rPr>
              <a:t>HFIR</a:t>
            </a:r>
            <a:r>
              <a:rPr lang="en-US" sz="1500" dirty="0">
                <a:latin typeface="Arial Narrow" pitchFamily="34" charset="0"/>
              </a:rPr>
              <a:t>] to proceed with the most </a:t>
            </a:r>
            <a:r>
              <a:rPr lang="en-US" sz="1500" dirty="0" smtClean="0">
                <a:latin typeface="Arial Narrow" pitchFamily="34" charset="0"/>
              </a:rPr>
              <a:t>critical deferred </a:t>
            </a:r>
            <a:r>
              <a:rPr lang="en-US" sz="1500" dirty="0">
                <a:latin typeface="Arial Narrow" pitchFamily="34" charset="0"/>
              </a:rPr>
              <a:t>repairs, replace outdated instruments, and make </a:t>
            </a:r>
            <a:r>
              <a:rPr lang="en-US" sz="1500" dirty="0" smtClean="0">
                <a:latin typeface="Arial Narrow" pitchFamily="34" charset="0"/>
              </a:rPr>
              <a:t>essential machine </a:t>
            </a:r>
            <a:r>
              <a:rPr lang="en-US" sz="1500" dirty="0">
                <a:latin typeface="Arial Narrow" pitchFamily="34" charset="0"/>
              </a:rPr>
              <a:t>improvements. Further, the Committee recommends </a:t>
            </a:r>
            <a:r>
              <a:rPr lang="en-US" sz="1500" dirty="0" smtClean="0">
                <a:latin typeface="Arial Narrow" pitchFamily="34" charset="0"/>
              </a:rPr>
              <a:t>optimal funding </a:t>
            </a:r>
            <a:r>
              <a:rPr lang="en-US" sz="1500" dirty="0">
                <a:latin typeface="Arial Narrow" pitchFamily="34" charset="0"/>
              </a:rPr>
              <a:t>for the Nanoscale Science Research Centers, and </a:t>
            </a:r>
            <a:r>
              <a:rPr lang="en-US" sz="1500" dirty="0" smtClean="0">
                <a:latin typeface="Arial Narrow" pitchFamily="34" charset="0"/>
              </a:rPr>
              <a:t>supports the </a:t>
            </a:r>
            <a:r>
              <a:rPr lang="en-US" sz="1500" dirty="0">
                <a:latin typeface="Arial Narrow" pitchFamily="34" charset="0"/>
              </a:rPr>
              <a:t>development of capabilities with co-located </a:t>
            </a:r>
            <a:r>
              <a:rPr lang="en-US" sz="1500" dirty="0" smtClean="0">
                <a:latin typeface="Arial Narrow" pitchFamily="34" charset="0"/>
              </a:rPr>
              <a:t>facilities.</a:t>
            </a:r>
          </a:p>
          <a:p>
            <a:pPr marL="205098" indent="-205098" defTabSz="914394">
              <a:spcAft>
                <a:spcPts val="600"/>
              </a:spcAft>
              <a:buFont typeface="Wingdings" pitchFamily="2" charset="2"/>
              <a:buChar char="§"/>
            </a:pPr>
            <a:r>
              <a:rPr lang="en-US" sz="1500" dirty="0" smtClean="0">
                <a:latin typeface="Arial Narrow" pitchFamily="34" charset="0"/>
              </a:rPr>
              <a:t>The </a:t>
            </a:r>
            <a:r>
              <a:rPr lang="en-US" sz="1500" dirty="0">
                <a:latin typeface="Arial Narrow" pitchFamily="34" charset="0"/>
              </a:rPr>
              <a:t>Committee is aware the Department did not provide adequate funding within Major Items of Equipment for the Advanced Photon Source </a:t>
            </a:r>
            <a:r>
              <a:rPr lang="en-US" sz="1500" dirty="0" smtClean="0">
                <a:latin typeface="Arial Narrow" pitchFamily="34" charset="0"/>
              </a:rPr>
              <a:t>Upgrade (</a:t>
            </a:r>
            <a:r>
              <a:rPr lang="en-US" sz="1500" dirty="0" smtClean="0">
                <a:solidFill>
                  <a:srgbClr val="FF0000"/>
                </a:solidFill>
                <a:latin typeface="Arial Narrow" pitchFamily="34" charset="0"/>
              </a:rPr>
              <a:t>APS-U</a:t>
            </a:r>
            <a:r>
              <a:rPr lang="en-US" sz="1500" dirty="0" smtClean="0">
                <a:latin typeface="Arial Narrow" pitchFamily="34" charset="0"/>
              </a:rPr>
              <a:t>), </a:t>
            </a:r>
            <a:r>
              <a:rPr lang="en-US" sz="1500" dirty="0">
                <a:latin typeface="Arial Narrow" pitchFamily="34" charset="0"/>
              </a:rPr>
              <a:t>which received approval for CD–1 in January 2016, and is ready to move ahead with design and procurement. The Committee rejects this approach, and provides $50,000,000 for construction, as previously recommended by the Department</a:t>
            </a:r>
            <a:r>
              <a:rPr lang="en-US" sz="1500" dirty="0" smtClean="0">
                <a:latin typeface="Arial Narrow" pitchFamily="34" charset="0"/>
              </a:rPr>
              <a:t>.</a:t>
            </a:r>
          </a:p>
          <a:p>
            <a:pPr marL="205098" indent="-205098" defTabSz="914394">
              <a:spcAft>
                <a:spcPts val="600"/>
              </a:spcAft>
              <a:buFont typeface="Wingdings" pitchFamily="2" charset="2"/>
              <a:buChar char="§"/>
            </a:pPr>
            <a:r>
              <a:rPr lang="en-US" sz="1500" dirty="0" smtClean="0">
                <a:latin typeface="Arial Narrow" pitchFamily="34" charset="0"/>
              </a:rPr>
              <a:t>The </a:t>
            </a:r>
            <a:r>
              <a:rPr lang="en-US" sz="1500" dirty="0">
                <a:latin typeface="Arial Narrow" pitchFamily="34" charset="0"/>
              </a:rPr>
              <a:t>Committee recommends $190,000,000 to support the </a:t>
            </a:r>
            <a:r>
              <a:rPr lang="en-US" sz="1500" dirty="0" smtClean="0">
                <a:latin typeface="Arial Narrow" pitchFamily="34" charset="0"/>
              </a:rPr>
              <a:t>continuation of </a:t>
            </a:r>
            <a:r>
              <a:rPr lang="en-US" sz="1500" dirty="0">
                <a:latin typeface="Arial Narrow" pitchFamily="34" charset="0"/>
              </a:rPr>
              <a:t>the construction effort for </a:t>
            </a:r>
            <a:r>
              <a:rPr lang="en-US" sz="1500" dirty="0">
                <a:solidFill>
                  <a:srgbClr val="FF0000"/>
                </a:solidFill>
                <a:latin typeface="Arial Narrow" pitchFamily="34" charset="0"/>
              </a:rPr>
              <a:t>LCLS–II</a:t>
            </a:r>
            <a:r>
              <a:rPr lang="en-US" sz="1500" dirty="0" smtClean="0">
                <a:latin typeface="Arial Narrow" pitchFamily="34" charset="0"/>
              </a:rPr>
              <a:t>.</a:t>
            </a:r>
          </a:p>
        </p:txBody>
      </p:sp>
      <p:sp>
        <p:nvSpPr>
          <p:cNvPr id="4"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24</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7314081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00" y="784459"/>
            <a:ext cx="9093200" cy="5413143"/>
            <a:chOff x="-6" y="708"/>
            <a:chExt cx="6336" cy="3948"/>
          </a:xfrm>
        </p:grpSpPr>
        <p:sp>
          <p:nvSpPr>
            <p:cNvPr id="842755" name="Rectangle 3"/>
            <p:cNvSpPr>
              <a:spLocks noChangeArrowheads="1"/>
            </p:cNvSpPr>
            <p:nvPr/>
          </p:nvSpPr>
          <p:spPr bwMode="auto">
            <a:xfrm>
              <a:off x="-6" y="712"/>
              <a:ext cx="6336" cy="3944"/>
            </a:xfrm>
            <a:prstGeom prst="rect">
              <a:avLst/>
            </a:prstGeom>
            <a:noFill/>
            <a:ln w="19050" algn="ctr">
              <a:solidFill>
                <a:srgbClr val="000099"/>
              </a:solidFill>
              <a:miter lim="800000"/>
              <a:headEnd/>
              <a:tailEnd/>
            </a:ln>
            <a:effectLst/>
          </p:spPr>
          <p:txBody>
            <a:bodyPr wrap="none" anchor="ctr"/>
            <a:lstStyle/>
            <a:p>
              <a:endParaRPr lang="en-US"/>
            </a:p>
          </p:txBody>
        </p:sp>
        <p:sp>
          <p:nvSpPr>
            <p:cNvPr id="842756" name="Line 4"/>
            <p:cNvSpPr>
              <a:spLocks noChangeShapeType="1"/>
            </p:cNvSpPr>
            <p:nvPr/>
          </p:nvSpPr>
          <p:spPr bwMode="auto">
            <a:xfrm>
              <a:off x="3170" y="708"/>
              <a:ext cx="0" cy="3942"/>
            </a:xfrm>
            <a:prstGeom prst="line">
              <a:avLst/>
            </a:prstGeom>
            <a:noFill/>
            <a:ln w="19050">
              <a:solidFill>
                <a:srgbClr val="000099"/>
              </a:solidFill>
              <a:round/>
              <a:headEnd/>
              <a:tailEnd/>
            </a:ln>
            <a:effectLst/>
          </p:spPr>
          <p:txBody>
            <a:bodyPr wrap="none" anchor="ctr"/>
            <a:lstStyle/>
            <a:p>
              <a:endParaRPr lang="en-US"/>
            </a:p>
          </p:txBody>
        </p:sp>
      </p:grpSp>
      <p:sp>
        <p:nvSpPr>
          <p:cNvPr id="842757" name="Text Box 5"/>
          <p:cNvSpPr txBox="1">
            <a:spLocks noChangeArrowheads="1"/>
          </p:cNvSpPr>
          <p:nvPr/>
        </p:nvSpPr>
        <p:spPr bwMode="auto">
          <a:xfrm>
            <a:off x="241811" y="824907"/>
            <a:ext cx="4320886" cy="274544"/>
          </a:xfrm>
          <a:prstGeom prst="rect">
            <a:avLst/>
          </a:prstGeom>
          <a:noFill/>
          <a:ln w="19050" algn="ctr">
            <a:noFill/>
            <a:miter lim="800000"/>
            <a:headEnd/>
            <a:tailEnd/>
          </a:ln>
          <a:effectLst/>
        </p:spPr>
        <p:txBody>
          <a:bodyPr lIns="82039" tIns="41020" rIns="82039" bIns="41020" anchor="ctr"/>
          <a:lstStyle/>
          <a:p>
            <a:pPr algn="ctr" defTabSz="914394">
              <a:lnSpc>
                <a:spcPct val="80000"/>
              </a:lnSpc>
              <a:spcBef>
                <a:spcPct val="20000"/>
              </a:spcBef>
            </a:pPr>
            <a:r>
              <a:rPr lang="en-US" dirty="0">
                <a:solidFill>
                  <a:srgbClr val="000099"/>
                </a:solidFill>
              </a:rPr>
              <a:t>HEWD Mark</a:t>
            </a:r>
          </a:p>
        </p:txBody>
      </p:sp>
      <p:sp>
        <p:nvSpPr>
          <p:cNvPr id="842758" name="Text Box 6"/>
          <p:cNvSpPr txBox="1">
            <a:spLocks noChangeArrowheads="1"/>
          </p:cNvSpPr>
          <p:nvPr/>
        </p:nvSpPr>
        <p:spPr bwMode="auto">
          <a:xfrm>
            <a:off x="4574889" y="824907"/>
            <a:ext cx="4320886" cy="274544"/>
          </a:xfrm>
          <a:prstGeom prst="rect">
            <a:avLst/>
          </a:prstGeom>
          <a:noFill/>
          <a:ln w="19050" algn="ctr">
            <a:noFill/>
            <a:miter lim="800000"/>
            <a:headEnd/>
            <a:tailEnd/>
          </a:ln>
          <a:effectLst/>
        </p:spPr>
        <p:txBody>
          <a:bodyPr lIns="82039" tIns="41020" rIns="82039" bIns="41020" anchor="ctr"/>
          <a:lstStyle/>
          <a:p>
            <a:pPr algn="ctr" defTabSz="914394">
              <a:lnSpc>
                <a:spcPct val="80000"/>
              </a:lnSpc>
              <a:spcBef>
                <a:spcPct val="20000"/>
              </a:spcBef>
            </a:pPr>
            <a:r>
              <a:rPr lang="en-US" dirty="0">
                <a:solidFill>
                  <a:srgbClr val="000099"/>
                </a:solidFill>
              </a:rPr>
              <a:t>SEWD </a:t>
            </a:r>
            <a:r>
              <a:rPr lang="en-US" dirty="0" smtClean="0">
                <a:solidFill>
                  <a:srgbClr val="000099"/>
                </a:solidFill>
              </a:rPr>
              <a:t>Mark</a:t>
            </a:r>
            <a:endParaRPr lang="en-US" dirty="0">
              <a:solidFill>
                <a:srgbClr val="000099"/>
              </a:solidFill>
            </a:endParaRPr>
          </a:p>
        </p:txBody>
      </p:sp>
      <p:sp>
        <p:nvSpPr>
          <p:cNvPr id="842759" name="Text Box 7"/>
          <p:cNvSpPr txBox="1">
            <a:spLocks noChangeArrowheads="1"/>
          </p:cNvSpPr>
          <p:nvPr/>
        </p:nvSpPr>
        <p:spPr bwMode="auto">
          <a:xfrm>
            <a:off x="4449004" y="2343274"/>
            <a:ext cx="4784642" cy="3336039"/>
          </a:xfrm>
          <a:prstGeom prst="rect">
            <a:avLst/>
          </a:prstGeom>
          <a:noFill/>
          <a:ln w="19050" algn="ctr">
            <a:noFill/>
            <a:miter lim="800000"/>
            <a:headEnd/>
            <a:tailEnd/>
          </a:ln>
          <a:effectLst/>
        </p:spPr>
        <p:txBody>
          <a:bodyPr wrap="square" lIns="164079" tIns="41020" rIns="164079" bIns="41020">
            <a:spAutoFit/>
          </a:bodyPr>
          <a:lstStyle/>
          <a:p>
            <a:pPr marL="290513"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a:t>
            </a:r>
            <a:r>
              <a:rPr lang="en-US" sz="1400" dirty="0" smtClean="0">
                <a:latin typeface="Arial Narrow" pitchFamily="34" charset="0"/>
              </a:rPr>
              <a:t>120M </a:t>
            </a:r>
            <a:r>
              <a:rPr lang="en-US" sz="1400" dirty="0">
                <a:latin typeface="Arial Narrow" pitchFamily="34" charset="0"/>
              </a:rPr>
              <a:t>for EFRCs, </a:t>
            </a:r>
            <a:r>
              <a:rPr lang="en-US" sz="1400" dirty="0" smtClean="0">
                <a:latin typeface="Arial Narrow" pitchFamily="34" charset="0"/>
              </a:rPr>
              <a:t>$23M </a:t>
            </a:r>
            <a:r>
              <a:rPr lang="en-US" sz="1400" dirty="0">
                <a:latin typeface="Arial Narrow" pitchFamily="34" charset="0"/>
              </a:rPr>
              <a:t>below the </a:t>
            </a:r>
            <a:r>
              <a:rPr lang="en-US" sz="1400" dirty="0" smtClean="0">
                <a:latin typeface="Arial Narrow" pitchFamily="34" charset="0"/>
              </a:rPr>
              <a:t>request</a:t>
            </a:r>
            <a:r>
              <a:rPr lang="en-US" sz="1400" dirty="0">
                <a:latin typeface="Arial Narrow" pitchFamily="34" charset="0"/>
              </a:rPr>
              <a:t>. BES c</a:t>
            </a:r>
            <a:r>
              <a:rPr lang="en-US" sz="1400" dirty="0" smtClean="0">
                <a:latin typeface="Arial Narrow" pitchFamily="34" charset="0"/>
              </a:rPr>
              <a:t>ould </a:t>
            </a:r>
            <a:r>
              <a:rPr lang="en-US" sz="1400" dirty="0">
                <a:latin typeface="Arial Narrow" pitchFamily="34" charset="0"/>
              </a:rPr>
              <a:t>proceed with a</a:t>
            </a:r>
            <a:r>
              <a:rPr lang="en-US" sz="1400" dirty="0" smtClean="0">
                <a:latin typeface="Arial Narrow" pitchFamily="34" charset="0"/>
              </a:rPr>
              <a:t> </a:t>
            </a:r>
            <a:r>
              <a:rPr lang="en-US" sz="1400" dirty="0">
                <a:latin typeface="Arial Narrow" pitchFamily="34" charset="0"/>
              </a:rPr>
              <a:t>planned solicitation for new </a:t>
            </a:r>
            <a:r>
              <a:rPr lang="en-US" sz="1400" dirty="0" smtClean="0">
                <a:latin typeface="Arial Narrow" pitchFamily="34" charset="0"/>
              </a:rPr>
              <a:t>EFRCs</a:t>
            </a:r>
            <a:r>
              <a:rPr lang="en-US" sz="1400" dirty="0">
                <a:latin typeface="Arial Narrow" pitchFamily="34" charset="0"/>
              </a:rPr>
              <a:t> on advanced imaging of geophysical and geochemical signals.</a:t>
            </a:r>
            <a:endParaRPr lang="en-US" sz="1400" dirty="0" smtClean="0">
              <a:latin typeface="Arial Narrow" pitchFamily="34" charset="0"/>
            </a:endParaRPr>
          </a:p>
          <a:p>
            <a:pPr marL="290513"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$3M for ammonia synthesis will continue.</a:t>
            </a:r>
          </a:p>
          <a:p>
            <a:pPr marL="290513"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$14M is provided for </a:t>
            </a:r>
            <a:r>
              <a:rPr lang="en-US" sz="1400" dirty="0">
                <a:latin typeface="Arial Narrow" pitchFamily="34" charset="0"/>
              </a:rPr>
              <a:t>computational </a:t>
            </a:r>
            <a:r>
              <a:rPr lang="en-US" sz="1400" dirty="0" smtClean="0">
                <a:latin typeface="Arial Narrow" pitchFamily="34" charset="0"/>
              </a:rPr>
              <a:t>chemical </a:t>
            </a:r>
            <a:r>
              <a:rPr lang="en-US" sz="1400" dirty="0">
                <a:latin typeface="Arial Narrow" pitchFamily="34" charset="0"/>
              </a:rPr>
              <a:t>sciences, </a:t>
            </a:r>
            <a:r>
              <a:rPr lang="en-US" sz="1400" dirty="0" smtClean="0">
                <a:latin typeface="Arial Narrow" pitchFamily="34" charset="0"/>
              </a:rPr>
              <a:t>same as the </a:t>
            </a:r>
            <a:r>
              <a:rPr lang="en-US" sz="1400" dirty="0">
                <a:latin typeface="Arial Narrow" pitchFamily="34" charset="0"/>
              </a:rPr>
              <a:t>request</a:t>
            </a:r>
            <a:r>
              <a:rPr lang="en-US" sz="1400" dirty="0" smtClean="0">
                <a:latin typeface="Arial Narrow" pitchFamily="34" charset="0"/>
              </a:rPr>
              <a:t>.</a:t>
            </a:r>
          </a:p>
          <a:p>
            <a:pPr marL="290513"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The requested core research increase </a:t>
            </a:r>
            <a:r>
              <a:rPr lang="en-US" sz="1400" dirty="0" smtClean="0">
                <a:latin typeface="Arial Narrow" pitchFamily="34" charset="0"/>
              </a:rPr>
              <a:t>is </a:t>
            </a:r>
            <a:r>
              <a:rPr lang="en-US" sz="1400" dirty="0">
                <a:latin typeface="Arial Narrow" pitchFamily="34" charset="0"/>
              </a:rPr>
              <a:t>significantly reduced in the </a:t>
            </a:r>
            <a:r>
              <a:rPr lang="en-US" sz="1400" dirty="0" smtClean="0">
                <a:latin typeface="Arial Narrow" pitchFamily="34" charset="0"/>
              </a:rPr>
              <a:t>Senate </a:t>
            </a:r>
            <a:r>
              <a:rPr lang="en-US" sz="1400" dirty="0">
                <a:latin typeface="Arial Narrow" pitchFamily="34" charset="0"/>
              </a:rPr>
              <a:t>mark. </a:t>
            </a:r>
            <a:endParaRPr lang="en-US" sz="1400" dirty="0" smtClean="0">
              <a:latin typeface="Arial Narrow" pitchFamily="34" charset="0"/>
            </a:endParaRPr>
          </a:p>
          <a:p>
            <a:pPr marL="290513"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The LCLS-II construction project is funded at $190M, the same as the request. </a:t>
            </a:r>
          </a:p>
          <a:p>
            <a:pPr marL="290513"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APS-U is funded at </a:t>
            </a:r>
            <a:r>
              <a:rPr lang="en-US" sz="1400" dirty="0" smtClean="0">
                <a:latin typeface="Arial Narrow" pitchFamily="34" charset="0"/>
              </a:rPr>
              <a:t>$50M</a:t>
            </a:r>
            <a:r>
              <a:rPr lang="en-US" sz="1400" dirty="0">
                <a:latin typeface="Arial Narrow" pitchFamily="34" charset="0"/>
              </a:rPr>
              <a:t>, </a:t>
            </a:r>
            <a:r>
              <a:rPr lang="en-US" sz="1400" dirty="0" smtClean="0">
                <a:latin typeface="Arial Narrow" pitchFamily="34" charset="0"/>
              </a:rPr>
              <a:t>$30M </a:t>
            </a:r>
            <a:r>
              <a:rPr lang="en-US" sz="1400" dirty="0">
                <a:latin typeface="Arial Narrow" pitchFamily="34" charset="0"/>
              </a:rPr>
              <a:t>above the request.</a:t>
            </a:r>
          </a:p>
          <a:p>
            <a:pPr marL="290513"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Facilities operations are fully funded at (and in the neutron case above) the requested level.</a:t>
            </a:r>
          </a:p>
          <a:p>
            <a:pPr marL="290513"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$20M </a:t>
            </a:r>
            <a:r>
              <a:rPr lang="en-US" sz="1400" dirty="0">
                <a:latin typeface="Arial Narrow" pitchFamily="34" charset="0"/>
              </a:rPr>
              <a:t>for </a:t>
            </a:r>
            <a:r>
              <a:rPr lang="en-US" sz="1400" dirty="0" smtClean="0">
                <a:latin typeface="Arial Narrow" pitchFamily="34" charset="0"/>
              </a:rPr>
              <a:t>DOE </a:t>
            </a:r>
            <a:r>
              <a:rPr lang="en-US" sz="1400" dirty="0" err="1" smtClean="0">
                <a:latin typeface="Arial Narrow" pitchFamily="34" charset="0"/>
              </a:rPr>
              <a:t>EPSCoR</a:t>
            </a:r>
            <a:r>
              <a:rPr lang="en-US" sz="1400" dirty="0" smtClean="0">
                <a:latin typeface="Arial Narrow" pitchFamily="34" charset="0"/>
              </a:rPr>
              <a:t>, $11.5M </a:t>
            </a:r>
            <a:r>
              <a:rPr lang="en-US" sz="1400" dirty="0">
                <a:latin typeface="Arial Narrow" pitchFamily="34" charset="0"/>
              </a:rPr>
              <a:t>above the request.</a:t>
            </a:r>
          </a:p>
        </p:txBody>
      </p:sp>
      <p:sp>
        <p:nvSpPr>
          <p:cNvPr id="842761" name="Text Box 9"/>
          <p:cNvSpPr txBox="1">
            <a:spLocks noChangeArrowheads="1"/>
          </p:cNvSpPr>
          <p:nvPr/>
        </p:nvSpPr>
        <p:spPr bwMode="auto">
          <a:xfrm>
            <a:off x="245341" y="1524000"/>
            <a:ext cx="4329545" cy="581439"/>
          </a:xfrm>
          <a:prstGeom prst="rect">
            <a:avLst/>
          </a:prstGeom>
          <a:noFill/>
          <a:ln w="19050" algn="ctr">
            <a:noFill/>
            <a:miter lim="800000"/>
            <a:headEnd/>
            <a:tailEnd/>
          </a:ln>
          <a:effectLst/>
        </p:spPr>
        <p:txBody>
          <a:bodyPr lIns="164079" tIns="41020" rIns="164079" bIns="41020">
            <a:spAutoFit/>
          </a:bodyPr>
          <a:lstStyle/>
          <a:p>
            <a:pPr marL="205098" indent="-205098" defTabSz="914394">
              <a:lnSpc>
                <a:spcPct val="90000"/>
              </a:lnSpc>
            </a:pPr>
            <a:endParaRPr lang="en-US" dirty="0"/>
          </a:p>
          <a:p>
            <a:pPr marL="205098" indent="-205098" defTabSz="914394">
              <a:lnSpc>
                <a:spcPct val="90000"/>
              </a:lnSpc>
            </a:pPr>
            <a:endParaRPr lang="en-US" dirty="0"/>
          </a:p>
        </p:txBody>
      </p:sp>
      <p:graphicFrame>
        <p:nvGraphicFramePr>
          <p:cNvPr id="12" name="Table 11"/>
          <p:cNvGraphicFramePr>
            <a:graphicFrameLocks noGrp="1"/>
          </p:cNvGraphicFramePr>
          <p:nvPr>
            <p:extLst/>
          </p:nvPr>
        </p:nvGraphicFramePr>
        <p:xfrm>
          <a:off x="106085" y="1097012"/>
          <a:ext cx="4389120" cy="1227847"/>
        </p:xfrm>
        <a:graphic>
          <a:graphicData uri="http://schemas.openxmlformats.org/drawingml/2006/table">
            <a:tbl>
              <a:tblPr/>
              <a:tblGrid>
                <a:gridCol w="889000"/>
                <a:gridCol w="558800"/>
                <a:gridCol w="558800"/>
                <a:gridCol w="558800"/>
                <a:gridCol w="510988"/>
                <a:gridCol w="421341"/>
                <a:gridCol w="515488"/>
                <a:gridCol w="375903"/>
              </a:tblGrid>
              <a:tr h="354867">
                <a:tc>
                  <a:txBody>
                    <a:bodyPr/>
                    <a:lstStyle/>
                    <a:p>
                      <a:pPr algn="l" fontAlgn="t"/>
                      <a:r>
                        <a:rPr lang="en-US" sz="900" b="0" i="0" u="none" strike="noStrike" dirty="0">
                          <a:solidFill>
                            <a:srgbClr val="000000"/>
                          </a:solidFill>
                          <a:latin typeface="Arial Narrow"/>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Arial Narrow"/>
                        </a:rPr>
                        <a:t>FY 2016 </a:t>
                      </a:r>
                      <a:r>
                        <a:rPr lang="en-US" sz="1100" b="1" i="0" u="none" strike="noStrike" dirty="0" err="1" smtClean="0">
                          <a:solidFill>
                            <a:srgbClr val="000000"/>
                          </a:solidFill>
                          <a:latin typeface="Arial Narrow"/>
                        </a:rPr>
                        <a:t>Approp</a:t>
                      </a:r>
                      <a:r>
                        <a:rPr lang="en-US" sz="1100" b="1" i="0" u="none" strike="noStrike" dirty="0" smtClean="0">
                          <a:solidFill>
                            <a:srgbClr val="000000"/>
                          </a:solidFill>
                          <a:latin typeface="Arial Narrow"/>
                        </a:rPr>
                        <a: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 2017 </a:t>
                      </a:r>
                      <a:r>
                        <a:rPr lang="en-US" sz="1100" b="1" i="0" u="none" strike="noStrike" dirty="0">
                          <a:solidFill>
                            <a:srgbClr val="000000"/>
                          </a:solidFill>
                          <a:latin typeface="Arial Narrow"/>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2017 </a:t>
                      </a:r>
                      <a:r>
                        <a:rPr lang="en-US" sz="1100" b="1" i="0" u="none" strike="noStrike" dirty="0">
                          <a:solidFill>
                            <a:srgbClr val="000000"/>
                          </a:solidFill>
                          <a:latin typeface="Arial Narrow"/>
                        </a:rPr>
                        <a:t>House</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17 </a:t>
                      </a:r>
                      <a:r>
                        <a:rPr lang="en-US" sz="1100" b="1" i="0" u="none" strike="noStrike" dirty="0">
                          <a:solidFill>
                            <a:srgbClr val="000000"/>
                          </a:solidFill>
                          <a:latin typeface="Arial Narrow"/>
                        </a:rPr>
                        <a:t>House vs. FY </a:t>
                      </a:r>
                      <a:r>
                        <a:rPr lang="en-US" sz="1100" b="1" i="0" u="none" strike="noStrike" dirty="0" smtClean="0">
                          <a:solidFill>
                            <a:srgbClr val="000000"/>
                          </a:solidFill>
                          <a:latin typeface="Arial Narrow"/>
                        </a:rPr>
                        <a:t>16 </a:t>
                      </a:r>
                      <a:r>
                        <a:rPr lang="en-US" sz="1100" b="1" i="0" u="none" strike="noStrike" dirty="0" err="1">
                          <a:solidFill>
                            <a:srgbClr val="000000"/>
                          </a:solidFill>
                          <a:latin typeface="Arial Narrow"/>
                        </a:rPr>
                        <a:t>Approp</a:t>
                      </a:r>
                      <a:r>
                        <a:rPr lang="en-US" sz="1100" b="1" i="0" u="none" strike="noStrike" dirty="0">
                          <a:solidFill>
                            <a:srgbClr val="000000"/>
                          </a:solidFill>
                          <a:latin typeface="Arial Narrow"/>
                        </a:rPr>
                        <a: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smtClean="0">
                          <a:solidFill>
                            <a:srgbClr val="000000"/>
                          </a:solidFill>
                          <a:latin typeface="Arial Narrow"/>
                        </a:rPr>
                        <a:t>FY 17 House vs. FY 17 Request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18245">
                <a:tc>
                  <a:txBody>
                    <a:bodyPr/>
                    <a:lstStyle/>
                    <a:p>
                      <a:pPr algn="l" fontAlgn="t"/>
                      <a:r>
                        <a:rPr lang="en-US" sz="1200" b="1" i="0" u="none" strike="noStrike" dirty="0">
                          <a:solidFill>
                            <a:srgbClr val="000000"/>
                          </a:solidFill>
                          <a:latin typeface="Arial Narrow"/>
                        </a:rPr>
                        <a:t>BES Total</a:t>
                      </a: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1,849,000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1,936,730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1,859,972</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+10,972</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+0.6%</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-76,758</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-4.0%</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245">
                <a:tc>
                  <a:txBody>
                    <a:bodyPr/>
                    <a:lstStyle/>
                    <a:p>
                      <a:pPr algn="l" fontAlgn="t"/>
                      <a:r>
                        <a:rPr lang="en-US" sz="1100" b="1" i="0" u="none" strike="noStrike" dirty="0" smtClean="0">
                          <a:solidFill>
                            <a:srgbClr val="000000"/>
                          </a:solidFill>
                          <a:latin typeface="Arial Narrow"/>
                        </a:rPr>
                        <a:t>MSE &amp; CSGB</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681,851</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783,201</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691,443</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+9,592</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+1.4%</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panose="020B0606020202030204" pitchFamily="34" charset="0"/>
                        </a:rPr>
                        <a:t>-91,758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050" b="1" i="0" u="none" strike="noStrike" dirty="0">
                          <a:solidFill>
                            <a:schemeClr val="tx1"/>
                          </a:solidFill>
                          <a:effectLst/>
                          <a:latin typeface="Arial Narrow" panose="020B0606020202030204" pitchFamily="34" charset="0"/>
                        </a:rPr>
                        <a:t>-</a:t>
                      </a:r>
                      <a:r>
                        <a:rPr lang="en-US" sz="1050" b="1" i="0" u="none" strike="noStrike" dirty="0" smtClean="0">
                          <a:solidFill>
                            <a:schemeClr val="tx1"/>
                          </a:solidFill>
                          <a:effectLst/>
                          <a:latin typeface="Arial Narrow" panose="020B0606020202030204" pitchFamily="34" charset="0"/>
                        </a:rPr>
                        <a:t>11.7%</a:t>
                      </a:r>
                      <a:endParaRPr lang="en-US" sz="105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245">
                <a:tc>
                  <a:txBody>
                    <a:bodyPr/>
                    <a:lstStyle/>
                    <a:p>
                      <a:pPr algn="l" fontAlgn="t"/>
                      <a:r>
                        <a:rPr lang="en-US" sz="1100" b="1" i="0" u="none" strike="noStrike" dirty="0" smtClean="0">
                          <a:solidFill>
                            <a:srgbClr val="000000"/>
                          </a:solidFill>
                          <a:latin typeface="Arial Narrow"/>
                        </a:rPr>
                        <a:t>SUF</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966,849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963,529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978,529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+11,680</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+1.2%</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+15,000</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+1.6%</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245">
                <a:tc>
                  <a:txBody>
                    <a:bodyPr/>
                    <a:lstStyle/>
                    <a:p>
                      <a:pPr lvl="0" algn="l" fontAlgn="t"/>
                      <a:r>
                        <a:rPr lang="en-US" sz="1100" b="1" i="0" u="none" strike="noStrike" dirty="0" smtClean="0">
                          <a:solidFill>
                            <a:srgbClr val="000000"/>
                          </a:solidFill>
                          <a:latin typeface="Arial Narrow"/>
                        </a:rPr>
                        <a:t>Construction</a:t>
                      </a:r>
                      <a:endParaRPr lang="en-US" sz="1100" b="1" i="0" u="none" strike="noStrike" dirty="0">
                        <a:solidFill>
                          <a:srgbClr val="000000"/>
                        </a:solidFill>
                        <a:latin typeface="Arial Narrow"/>
                      </a:endParaRPr>
                    </a:p>
                  </a:txBody>
                  <a:tcPr marL="128016" marR="9144" marT="914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200,300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190,000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190,000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panose="020B0606020202030204" pitchFamily="34" charset="0"/>
                        </a:rPr>
                        <a:t>-10,300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panose="020B0606020202030204" pitchFamily="34" charset="0"/>
                        </a:rPr>
                        <a:t>-</a:t>
                      </a:r>
                      <a:r>
                        <a:rPr lang="en-US" sz="1100" b="1" i="0" u="none" strike="noStrike" dirty="0" smtClean="0">
                          <a:solidFill>
                            <a:schemeClr val="tx1"/>
                          </a:solidFill>
                          <a:effectLst/>
                          <a:latin typeface="Arial Narrow" panose="020B0606020202030204" pitchFamily="34" charset="0"/>
                        </a:rPr>
                        <a:t>5.1%</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3758"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3758"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nvPr>
        </p:nvGraphicFramePr>
        <p:xfrm>
          <a:off x="4632960" y="1097012"/>
          <a:ext cx="4450081" cy="1227845"/>
        </p:xfrm>
        <a:graphic>
          <a:graphicData uri="http://schemas.openxmlformats.org/drawingml/2006/table">
            <a:tbl>
              <a:tblPr/>
              <a:tblGrid>
                <a:gridCol w="862405"/>
                <a:gridCol w="566236"/>
                <a:gridCol w="566236"/>
                <a:gridCol w="566236"/>
                <a:gridCol w="524538"/>
                <a:gridCol w="421342"/>
                <a:gridCol w="467949"/>
                <a:gridCol w="475139"/>
              </a:tblGrid>
              <a:tr h="342197">
                <a:tc>
                  <a:txBody>
                    <a:bodyPr/>
                    <a:lstStyle/>
                    <a:p>
                      <a:pPr algn="l" fontAlgn="t"/>
                      <a:r>
                        <a:rPr lang="en-US" sz="900" b="0" i="0" u="none" strike="noStrike" dirty="0">
                          <a:solidFill>
                            <a:srgbClr val="000000"/>
                          </a:solidFill>
                          <a:latin typeface="Arial Narrow"/>
                        </a:rPr>
                        <a:t> </a:t>
                      </a:r>
                    </a:p>
                  </a:txBody>
                  <a:tcPr marL="6917" marR="6917" marT="6917"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smtClean="0">
                          <a:solidFill>
                            <a:srgbClr val="000000"/>
                          </a:solidFill>
                          <a:latin typeface="Arial Narrow"/>
                        </a:rPr>
                        <a:t>FY 2016 </a:t>
                      </a:r>
                      <a:r>
                        <a:rPr lang="en-US" sz="1100" b="1" i="0" u="none" strike="noStrike" dirty="0" err="1" smtClean="0">
                          <a:solidFill>
                            <a:srgbClr val="000000"/>
                          </a:solidFill>
                          <a:latin typeface="Arial Narrow"/>
                        </a:rPr>
                        <a:t>Approp</a:t>
                      </a:r>
                      <a:r>
                        <a:rPr lang="en-US" sz="1100" b="1" i="0" u="none" strike="noStrike" dirty="0" smtClean="0">
                          <a:solidFill>
                            <a:srgbClr val="000000"/>
                          </a:solidFill>
                          <a:latin typeface="Arial Narrow"/>
                        </a:rPr>
                        <a: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2017 </a:t>
                      </a:r>
                      <a:r>
                        <a:rPr lang="en-US" sz="1100" b="1" i="0" u="none" strike="noStrike" dirty="0">
                          <a:solidFill>
                            <a:srgbClr val="000000"/>
                          </a:solidFill>
                          <a:latin typeface="Arial Narrow"/>
                        </a:rPr>
                        <a:t>Request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2017 Senate</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i="0" u="none" strike="noStrike" dirty="0">
                          <a:solidFill>
                            <a:srgbClr val="000000"/>
                          </a:solidFill>
                          <a:latin typeface="Arial Narrow"/>
                        </a:rPr>
                        <a:t>FY </a:t>
                      </a:r>
                      <a:r>
                        <a:rPr lang="en-US" sz="1100" b="1" i="0" u="none" strike="noStrike" dirty="0" smtClean="0">
                          <a:solidFill>
                            <a:srgbClr val="000000"/>
                          </a:solidFill>
                          <a:latin typeface="Arial Narrow"/>
                        </a:rPr>
                        <a:t>17 Senate </a:t>
                      </a:r>
                      <a:r>
                        <a:rPr lang="en-US" sz="1100" b="1" i="0" u="none" strike="noStrike" dirty="0">
                          <a:solidFill>
                            <a:srgbClr val="000000"/>
                          </a:solidFill>
                          <a:latin typeface="Arial Narrow"/>
                        </a:rPr>
                        <a:t>vs. FY </a:t>
                      </a:r>
                      <a:r>
                        <a:rPr lang="en-US" sz="1100" b="1" i="0" u="none" strike="noStrike" dirty="0" smtClean="0">
                          <a:solidFill>
                            <a:srgbClr val="000000"/>
                          </a:solidFill>
                          <a:latin typeface="Arial Narrow"/>
                        </a:rPr>
                        <a:t>16 </a:t>
                      </a:r>
                      <a:r>
                        <a:rPr lang="en-US" sz="1100" b="1" i="0" u="none" strike="noStrike" dirty="0" err="1">
                          <a:solidFill>
                            <a:srgbClr val="000000"/>
                          </a:solidFill>
                          <a:latin typeface="Arial Narrow"/>
                        </a:rPr>
                        <a:t>Approp</a:t>
                      </a:r>
                      <a:r>
                        <a:rPr lang="en-US" sz="1100" b="1" i="0" u="none" strike="noStrike" dirty="0">
                          <a:solidFill>
                            <a:srgbClr val="000000"/>
                          </a:solidFill>
                          <a:latin typeface="Arial Narrow"/>
                        </a:rPr>
                        <a:t>.</a:t>
                      </a:r>
                    </a:p>
                  </a:txBody>
                  <a:tcPr marL="6917" marR="6917" marT="691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smtClean="0">
                          <a:solidFill>
                            <a:srgbClr val="000000"/>
                          </a:solidFill>
                          <a:latin typeface="Arial Narrow"/>
                        </a:rPr>
                        <a:t>FY 17 Senate vs. FY 17 Request</a:t>
                      </a:r>
                      <a:endParaRPr lang="en-US" sz="1100" b="1" i="0" u="none" strike="noStrike" dirty="0">
                        <a:solidFill>
                          <a:srgbClr val="000000"/>
                        </a:solidFill>
                        <a:latin typeface="Arial Narrow"/>
                      </a:endParaRPr>
                    </a:p>
                  </a:txBody>
                  <a:tcPr marL="6917" marR="6917" marT="6917"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1412">
                <a:tc>
                  <a:txBody>
                    <a:bodyPr/>
                    <a:lstStyle/>
                    <a:p>
                      <a:pPr algn="l" fontAlgn="t"/>
                      <a:r>
                        <a:rPr lang="en-US" sz="1200" b="1" i="0" u="none" strike="noStrike" dirty="0">
                          <a:solidFill>
                            <a:srgbClr val="000000"/>
                          </a:solidFill>
                          <a:latin typeface="Arial Narrow"/>
                        </a:rPr>
                        <a:t>BES Total</a:t>
                      </a:r>
                    </a:p>
                  </a:txBody>
                  <a:tcPr marL="6917"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1,849,000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82930" algn="dec"/>
                        </a:tabLst>
                      </a:pPr>
                      <a:r>
                        <a:rPr lang="en-US" sz="1100" b="1" i="0" u="none" strike="noStrike" kern="1200" dirty="0" smtClean="0">
                          <a:solidFill>
                            <a:schemeClr val="tx1"/>
                          </a:solidFill>
                          <a:latin typeface="Arial Narrow"/>
                          <a:ea typeface="+mn-ea"/>
                          <a:cs typeface="+mn-cs"/>
                        </a:rPr>
                        <a:t>1,936,730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3972"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latin typeface="Arial Narrow"/>
                          <a:ea typeface="+mn-ea"/>
                          <a:cs typeface="+mn-cs"/>
                        </a:rPr>
                        <a:t>1,912,630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+63,630</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a:rPr>
                        <a:t>+3.4%</a:t>
                      </a:r>
                      <a:endParaRPr lang="en-US" sz="1100" b="1" i="0" u="none" strike="noStrike" dirty="0">
                        <a:solidFill>
                          <a:schemeClr val="tx1"/>
                        </a:solidFill>
                        <a:effectLst/>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-24,100</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-1.2%</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412">
                <a:tc>
                  <a:txBody>
                    <a:bodyPr/>
                    <a:lstStyle/>
                    <a:p>
                      <a:pPr algn="l" fontAlgn="t"/>
                      <a:r>
                        <a:rPr lang="en-US" sz="1100" b="1" i="0" u="none" strike="noStrike" dirty="0" smtClean="0">
                          <a:solidFill>
                            <a:srgbClr val="000000"/>
                          </a:solidFill>
                          <a:latin typeface="Arial Narrow"/>
                        </a:rPr>
                        <a:t>MSE &amp; CSGB</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681,851</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783,201</a:t>
                      </a:r>
                      <a:endParaRPr lang="en-US" sz="1100" b="1" i="0" u="none" strike="noStrike" dirty="0">
                        <a:solidFill>
                          <a:schemeClr val="tx1"/>
                        </a:solidFill>
                        <a:latin typeface="Arial Narrow"/>
                      </a:endParaRPr>
                    </a:p>
                  </a:txBody>
                  <a:tcPr marL="6917" marR="6917"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727,206</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+45,355</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+6.7</a:t>
                      </a:r>
                      <a:r>
                        <a:rPr lang="en-US" sz="1100" b="1"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panose="020B0606020202030204" pitchFamily="34" charset="0"/>
                        </a:rPr>
                        <a:t>-55,995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panose="020B0606020202030204" pitchFamily="34" charset="0"/>
                        </a:rPr>
                        <a:t>-7.1%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412">
                <a:tc>
                  <a:txBody>
                    <a:bodyPr/>
                    <a:lstStyle/>
                    <a:p>
                      <a:pPr algn="l" fontAlgn="t"/>
                      <a:r>
                        <a:rPr lang="en-US" sz="1100" b="1" i="0" u="none" strike="noStrike" dirty="0" smtClean="0">
                          <a:solidFill>
                            <a:srgbClr val="000000"/>
                          </a:solidFill>
                          <a:latin typeface="Arial Narrow"/>
                        </a:rPr>
                        <a:t>SUF</a:t>
                      </a:r>
                      <a:endParaRPr lang="en-US" sz="1100" b="1" i="0" u="none" strike="noStrike" dirty="0">
                        <a:solidFill>
                          <a:srgbClr val="000000"/>
                        </a:solidFill>
                        <a:latin typeface="Arial Narrow"/>
                      </a:endParaRPr>
                    </a:p>
                  </a:txBody>
                  <a:tcPr marL="124502" marR="6917" marT="6917"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966,849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963,529</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995,424</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+28,575</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+3.0</a:t>
                      </a:r>
                      <a:r>
                        <a:rPr lang="en-US" sz="1100" b="1"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+31,895</a:t>
                      </a:r>
                      <a:endParaRPr lang="en-US" sz="11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smtClean="0">
                          <a:solidFill>
                            <a:schemeClr val="tx1"/>
                          </a:solidFill>
                          <a:effectLst/>
                          <a:latin typeface="Arial Narrow" panose="020B0606020202030204" pitchFamily="34" charset="0"/>
                        </a:rPr>
                        <a:t>+3.3</a:t>
                      </a:r>
                      <a:r>
                        <a:rPr lang="en-US" sz="1100" b="1" i="0" u="none" strike="noStrike" dirty="0">
                          <a:solidFill>
                            <a:schemeClr val="tx1"/>
                          </a:solidFill>
                          <a:effectLst/>
                          <a:latin typeface="Arial Narrow" panose="020B0606020202030204" pitchFamily="34" charset="0"/>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412">
                <a:tc>
                  <a:txBody>
                    <a:bodyPr/>
                    <a:lstStyle/>
                    <a:p>
                      <a:pPr algn="l" fontAlgn="t"/>
                      <a:r>
                        <a:rPr lang="en-US" sz="1100" b="1" i="0" u="none" strike="noStrike" dirty="0">
                          <a:solidFill>
                            <a:srgbClr val="000000"/>
                          </a:solidFill>
                          <a:latin typeface="Arial Narrow"/>
                        </a:rPr>
                        <a:t>Construction</a:t>
                      </a:r>
                    </a:p>
                  </a:txBody>
                  <a:tcPr marL="128016" marR="9144" marT="9144"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200,300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r" defTabSz="913972" rtl="0" eaLnBrk="1" fontAlgn="b" latinLnBrk="0" hangingPunct="1">
                        <a:spcBef>
                          <a:spcPts val="300"/>
                        </a:spcBef>
                        <a:spcAft>
                          <a:spcPts val="300"/>
                        </a:spcAft>
                        <a:tabLst>
                          <a:tab pos="539115" algn="dec"/>
                        </a:tabLst>
                      </a:pPr>
                      <a:r>
                        <a:rPr lang="en-US" sz="1100" b="1" i="0" u="none" strike="noStrike" kern="1200" dirty="0" smtClean="0">
                          <a:solidFill>
                            <a:schemeClr val="tx1"/>
                          </a:solidFill>
                          <a:latin typeface="Arial Narrow"/>
                          <a:ea typeface="+mn-ea"/>
                          <a:cs typeface="+mn-cs"/>
                        </a:rPr>
                        <a:t>190,000</a:t>
                      </a:r>
                      <a:endParaRPr lang="en-US" sz="1100" b="1" i="0" u="none" strike="noStrike" kern="1200" dirty="0">
                        <a:solidFill>
                          <a:schemeClr val="tx1"/>
                        </a:solidFill>
                        <a:latin typeface="Arial Narrow"/>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n-US" sz="1100" b="1" i="0" u="none" strike="noStrike" dirty="0" smtClean="0">
                          <a:solidFill>
                            <a:schemeClr val="tx1"/>
                          </a:solidFill>
                          <a:latin typeface="Arial Narrow"/>
                        </a:rPr>
                        <a:t>190,000</a:t>
                      </a:r>
                      <a:endParaRPr lang="en-US" sz="1100" b="1" i="0" u="none" strike="noStrike" dirty="0">
                        <a:solidFill>
                          <a:schemeClr val="tx1"/>
                        </a:solidFill>
                        <a:latin typeface="Arial Narrow"/>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dirty="0">
                          <a:solidFill>
                            <a:schemeClr val="tx1"/>
                          </a:solidFill>
                          <a:effectLst/>
                          <a:latin typeface="Arial Narrow" panose="020B0606020202030204" pitchFamily="34" charset="0"/>
                        </a:rPr>
                        <a:t>-10,300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b"/>
                      <a:r>
                        <a:rPr lang="en-US" sz="1100" b="1" i="0" u="none" strike="noStrike">
                          <a:solidFill>
                            <a:schemeClr val="tx1"/>
                          </a:solidFill>
                          <a:effectLst/>
                          <a:latin typeface="Arial Narrow" panose="020B0606020202030204" pitchFamily="34" charset="0"/>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3758"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Narrow"/>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r" defTabSz="913758"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Narrow"/>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4" name="Text Box 11"/>
          <p:cNvSpPr txBox="1">
            <a:spLocks noChangeArrowheads="1"/>
          </p:cNvSpPr>
          <p:nvPr/>
        </p:nvSpPr>
        <p:spPr bwMode="auto">
          <a:xfrm>
            <a:off x="0" y="165391"/>
            <a:ext cx="9144000" cy="461653"/>
          </a:xfrm>
          <a:prstGeom prst="rect">
            <a:avLst/>
          </a:prstGeom>
          <a:noFill/>
          <a:ln w="9525">
            <a:noFill/>
            <a:miter lim="800000"/>
            <a:headEnd/>
            <a:tailEnd/>
          </a:ln>
          <a:effectLst/>
        </p:spPr>
        <p:txBody>
          <a:bodyPr wrap="square" lIns="91407" tIns="45704" rIns="91407" bIns="45704">
            <a:spAutoFit/>
          </a:bodyPr>
          <a:lstStyle/>
          <a:p>
            <a:pPr algn="ctr" defTabSz="914394" eaLnBrk="0" hangingPunct="0"/>
            <a:r>
              <a:rPr lang="en-US" sz="2400" dirty="0">
                <a:solidFill>
                  <a:srgbClr val="006600"/>
                </a:solidFill>
              </a:rPr>
              <a:t>FY </a:t>
            </a:r>
            <a:r>
              <a:rPr lang="en-US" sz="2400" dirty="0" smtClean="0">
                <a:solidFill>
                  <a:srgbClr val="006600"/>
                </a:solidFill>
              </a:rPr>
              <a:t>2017 BES Marks:  </a:t>
            </a:r>
            <a:r>
              <a:rPr lang="en-US" sz="2400" dirty="0">
                <a:solidFill>
                  <a:srgbClr val="006600"/>
                </a:solidFill>
              </a:rPr>
              <a:t>HEWD vs. SEWD</a:t>
            </a:r>
          </a:p>
        </p:txBody>
      </p:sp>
      <p:sp>
        <p:nvSpPr>
          <p:cNvPr id="15" name="Text Box 7"/>
          <p:cNvSpPr txBox="1">
            <a:spLocks noChangeArrowheads="1"/>
          </p:cNvSpPr>
          <p:nvPr/>
        </p:nvSpPr>
        <p:spPr bwMode="auto">
          <a:xfrm>
            <a:off x="0" y="2349764"/>
            <a:ext cx="4730073" cy="2871297"/>
          </a:xfrm>
          <a:prstGeom prst="rect">
            <a:avLst/>
          </a:prstGeom>
          <a:noFill/>
          <a:ln w="19050" algn="ctr">
            <a:noFill/>
            <a:miter lim="800000"/>
            <a:headEnd/>
            <a:tailEnd/>
          </a:ln>
          <a:effectLst/>
        </p:spPr>
        <p:txBody>
          <a:bodyPr wrap="square" lIns="164079" tIns="41020" rIns="164079" bIns="41020">
            <a:spAutoFit/>
          </a:bodyPr>
          <a:lstStyle/>
          <a:p>
            <a:pPr marL="171450"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EFRCs are reduced to $97.8M, preventing a planned solicitation in FY </a:t>
            </a:r>
            <a:r>
              <a:rPr lang="en-US" sz="1400" dirty="0">
                <a:latin typeface="Arial Narrow" pitchFamily="34" charset="0"/>
              </a:rPr>
              <a:t>2017 </a:t>
            </a:r>
            <a:r>
              <a:rPr lang="en-US" sz="1400" dirty="0" smtClean="0">
                <a:latin typeface="Arial Narrow" pitchFamily="34" charset="0"/>
              </a:rPr>
              <a:t>on advanced </a:t>
            </a:r>
            <a:r>
              <a:rPr lang="en-US" sz="1400" dirty="0">
                <a:latin typeface="Arial Narrow" pitchFamily="34" charset="0"/>
              </a:rPr>
              <a:t>imaging of geophysical and geochemical signals.</a:t>
            </a:r>
          </a:p>
          <a:p>
            <a:pPr marL="171450"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Overall </a:t>
            </a:r>
            <a:r>
              <a:rPr lang="en-US" sz="1400" dirty="0">
                <a:latin typeface="Arial Narrow" pitchFamily="34" charset="0"/>
              </a:rPr>
              <a:t>funding for research does not support </a:t>
            </a:r>
            <a:r>
              <a:rPr lang="en-US" sz="1400" dirty="0" smtClean="0">
                <a:latin typeface="Arial Narrow" pitchFamily="34" charset="0"/>
              </a:rPr>
              <a:t>a </a:t>
            </a:r>
            <a:r>
              <a:rPr lang="en-US" sz="1400" dirty="0">
                <a:latin typeface="Arial Narrow" pitchFamily="34" charset="0"/>
              </a:rPr>
              <a:t>new activity in </a:t>
            </a:r>
            <a:r>
              <a:rPr lang="en-US" sz="1400" dirty="0" smtClean="0">
                <a:latin typeface="Arial Narrow" pitchFamily="34" charset="0"/>
              </a:rPr>
              <a:t>computational chemical sciences ($14M in the request).</a:t>
            </a:r>
          </a:p>
          <a:p>
            <a:pPr marL="171450"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The requested core research increase </a:t>
            </a:r>
            <a:r>
              <a:rPr lang="en-US" sz="1400" dirty="0" smtClean="0">
                <a:latin typeface="Arial Narrow" pitchFamily="34" charset="0"/>
              </a:rPr>
              <a:t>is significantly reduced </a:t>
            </a:r>
            <a:r>
              <a:rPr lang="en-US" sz="1400" dirty="0">
                <a:latin typeface="Arial Narrow" pitchFamily="34" charset="0"/>
              </a:rPr>
              <a:t>in the House mark. </a:t>
            </a:r>
          </a:p>
          <a:p>
            <a:pPr marL="171450" lvl="1" indent="-171450" defTabSz="914394">
              <a:lnSpc>
                <a:spcPct val="90000"/>
              </a:lnSpc>
              <a:spcAft>
                <a:spcPts val="600"/>
              </a:spcAft>
              <a:buFont typeface="Wingdings" pitchFamily="2" charset="2"/>
              <a:buChar char="§"/>
              <a:tabLst>
                <a:tab pos="3691758" algn="r"/>
              </a:tabLst>
            </a:pPr>
            <a:r>
              <a:rPr lang="en-US" sz="1400" dirty="0">
                <a:latin typeface="Arial Narrow" pitchFamily="34" charset="0"/>
              </a:rPr>
              <a:t>The LCLS-II construction project is funded at $</a:t>
            </a:r>
            <a:r>
              <a:rPr lang="en-US" sz="1400" dirty="0" smtClean="0">
                <a:latin typeface="Arial Narrow" pitchFamily="34" charset="0"/>
              </a:rPr>
              <a:t>190M</a:t>
            </a:r>
            <a:r>
              <a:rPr lang="en-US" sz="1400" dirty="0">
                <a:latin typeface="Arial Narrow" pitchFamily="34" charset="0"/>
              </a:rPr>
              <a:t>, </a:t>
            </a:r>
            <a:r>
              <a:rPr lang="en-US" sz="1400" dirty="0" smtClean="0">
                <a:latin typeface="Arial Narrow" pitchFamily="34" charset="0"/>
              </a:rPr>
              <a:t>the same as </a:t>
            </a:r>
            <a:r>
              <a:rPr lang="en-US" sz="1400" dirty="0">
                <a:latin typeface="Arial Narrow" pitchFamily="34" charset="0"/>
              </a:rPr>
              <a:t>the </a:t>
            </a:r>
            <a:r>
              <a:rPr lang="en-US" sz="1400" dirty="0" smtClean="0">
                <a:latin typeface="Arial Narrow" pitchFamily="34" charset="0"/>
              </a:rPr>
              <a:t>request</a:t>
            </a:r>
            <a:r>
              <a:rPr lang="en-US" sz="1400" dirty="0">
                <a:latin typeface="Arial Narrow" pitchFamily="34" charset="0"/>
              </a:rPr>
              <a:t>. </a:t>
            </a:r>
          </a:p>
          <a:p>
            <a:pPr marL="171450"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APS-U is </a:t>
            </a:r>
            <a:r>
              <a:rPr lang="en-US" sz="1400" dirty="0">
                <a:latin typeface="Arial Narrow" pitchFamily="34" charset="0"/>
              </a:rPr>
              <a:t>funded at </a:t>
            </a:r>
            <a:r>
              <a:rPr lang="en-US" sz="1400" dirty="0" smtClean="0">
                <a:latin typeface="Arial Narrow" pitchFamily="34" charset="0"/>
              </a:rPr>
              <a:t>$35M, $15M above the request.</a:t>
            </a:r>
            <a:endParaRPr lang="en-US" sz="1400" dirty="0">
              <a:latin typeface="Arial Narrow" pitchFamily="34" charset="0"/>
            </a:endParaRPr>
          </a:p>
          <a:p>
            <a:pPr marL="171450"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Facilities operations </a:t>
            </a:r>
            <a:r>
              <a:rPr lang="en-US" sz="1400" dirty="0">
                <a:latin typeface="Arial Narrow" pitchFamily="34" charset="0"/>
              </a:rPr>
              <a:t>are funded at </a:t>
            </a:r>
            <a:r>
              <a:rPr lang="en-US" sz="1400" dirty="0" smtClean="0">
                <a:latin typeface="Arial Narrow" pitchFamily="34" charset="0"/>
              </a:rPr>
              <a:t>the requested level.</a:t>
            </a:r>
            <a:endParaRPr lang="en-US" sz="1400" dirty="0">
              <a:latin typeface="Arial Narrow" pitchFamily="34" charset="0"/>
            </a:endParaRPr>
          </a:p>
          <a:p>
            <a:pPr marL="171450" lvl="1" indent="-171450" defTabSz="914394">
              <a:lnSpc>
                <a:spcPct val="90000"/>
              </a:lnSpc>
              <a:spcAft>
                <a:spcPts val="600"/>
              </a:spcAft>
              <a:buFont typeface="Wingdings" pitchFamily="2" charset="2"/>
              <a:buChar char="§"/>
              <a:tabLst>
                <a:tab pos="3691758" algn="r"/>
              </a:tabLst>
            </a:pPr>
            <a:r>
              <a:rPr lang="en-US" sz="1400" dirty="0" smtClean="0">
                <a:latin typeface="Arial Narrow" pitchFamily="34" charset="0"/>
              </a:rPr>
              <a:t>$10M for DOE </a:t>
            </a:r>
            <a:r>
              <a:rPr lang="en-US" sz="1400" dirty="0" err="1" smtClean="0">
                <a:latin typeface="Arial Narrow" pitchFamily="34" charset="0"/>
              </a:rPr>
              <a:t>EPSCoR</a:t>
            </a:r>
            <a:r>
              <a:rPr lang="en-US" sz="1400" dirty="0" smtClean="0">
                <a:latin typeface="Arial Narrow" pitchFamily="34" charset="0"/>
              </a:rPr>
              <a:t>, $1.5M above the request.</a:t>
            </a:r>
            <a:endParaRPr lang="en-US" sz="1400" dirty="0">
              <a:latin typeface="Arial Narrow" pitchFamily="34" charset="0"/>
            </a:endParaRPr>
          </a:p>
        </p:txBody>
      </p:sp>
      <p:sp>
        <p:nvSpPr>
          <p:cNvPr id="16"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fld id="{894C652A-1437-4DEE-BE20-1D8E4CBD3D73}" type="slidenum">
              <a:rPr lang="en-US" sz="1200">
                <a:solidFill>
                  <a:srgbClr val="106636"/>
                </a:solidFill>
                <a:cs typeface="Arial" pitchFamily="34" charset="0"/>
              </a:rPr>
              <a:pPr algn="r" defTabSz="820295" fontAlgn="auto">
                <a:spcBef>
                  <a:spcPts val="0"/>
                </a:spcBef>
                <a:spcAft>
                  <a:spcPts val="0"/>
                </a:spcAft>
                <a:defRPr/>
              </a:pPr>
              <a:t>25</a:t>
            </a:fld>
            <a:endParaRPr lang="en-US" sz="1200" dirty="0">
              <a:solidFill>
                <a:srgbClr val="106636"/>
              </a:solidFill>
              <a:cs typeface="Arial" pitchFamily="34" charset="0"/>
            </a:endParaRPr>
          </a:p>
        </p:txBody>
      </p:sp>
    </p:spTree>
    <p:extLst>
      <p:ext uri="{BB962C8B-B14F-4D97-AF65-F5344CB8AC3E}">
        <p14:creationId xmlns:p14="http://schemas.microsoft.com/office/powerpoint/2010/main" val="2566118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ChangeArrowheads="1"/>
          </p:cNvSpPr>
          <p:nvPr/>
        </p:nvSpPr>
        <p:spPr bwMode="auto">
          <a:xfrm>
            <a:off x="-9631" y="21408"/>
            <a:ext cx="9017000" cy="88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6" tIns="45714" rIns="8206" bIns="45714">
            <a:spAutoFit/>
          </a:bodyPr>
          <a:lstStyle>
            <a:lvl1pPr algn="l" defTabSz="1019175">
              <a:spcBef>
                <a:spcPct val="0"/>
              </a:spcBef>
              <a:defRPr>
                <a:solidFill>
                  <a:schemeClr val="tx1"/>
                </a:solidFill>
                <a:latin typeface="Arial" pitchFamily="34" charset="0"/>
              </a:defRPr>
            </a:lvl1pPr>
            <a:lvl2pPr algn="l" defTabSz="1019175">
              <a:spcBef>
                <a:spcPct val="0"/>
              </a:spcBef>
              <a:defRPr>
                <a:solidFill>
                  <a:schemeClr val="tx1"/>
                </a:solidFill>
                <a:latin typeface="Arial" pitchFamily="34" charset="0"/>
              </a:defRPr>
            </a:lvl2pPr>
            <a:lvl3pPr algn="l" defTabSz="1019175">
              <a:spcBef>
                <a:spcPct val="0"/>
              </a:spcBef>
              <a:defRPr>
                <a:solidFill>
                  <a:schemeClr val="tx1"/>
                </a:solidFill>
                <a:latin typeface="Arial" pitchFamily="34" charset="0"/>
              </a:defRPr>
            </a:lvl3pPr>
            <a:lvl4pPr algn="l" defTabSz="1019175">
              <a:spcBef>
                <a:spcPct val="0"/>
              </a:spcBef>
              <a:defRPr>
                <a:solidFill>
                  <a:schemeClr val="tx1"/>
                </a:solidFill>
                <a:latin typeface="Arial" pitchFamily="34" charset="0"/>
              </a:defRPr>
            </a:lvl4pPr>
            <a:lvl5pPr algn="l" defTabSz="1019175">
              <a:spcBef>
                <a:spcPct val="0"/>
              </a:spcBef>
              <a:defRPr>
                <a:solidFill>
                  <a:schemeClr val="tx1"/>
                </a:solidFill>
                <a:latin typeface="Arial" pitchFamily="34" charset="0"/>
              </a:defRPr>
            </a:lvl5pPr>
            <a:lvl6pPr marL="457200" defTabSz="1019175" fontAlgn="base">
              <a:spcBef>
                <a:spcPct val="0"/>
              </a:spcBef>
              <a:spcAft>
                <a:spcPct val="0"/>
              </a:spcAft>
              <a:defRPr>
                <a:solidFill>
                  <a:schemeClr val="tx1"/>
                </a:solidFill>
                <a:latin typeface="Arial" pitchFamily="34" charset="0"/>
              </a:defRPr>
            </a:lvl6pPr>
            <a:lvl7pPr marL="914400" defTabSz="1019175" fontAlgn="base">
              <a:spcBef>
                <a:spcPct val="0"/>
              </a:spcBef>
              <a:spcAft>
                <a:spcPct val="0"/>
              </a:spcAft>
              <a:defRPr>
                <a:solidFill>
                  <a:schemeClr val="tx1"/>
                </a:solidFill>
                <a:latin typeface="Arial" pitchFamily="34" charset="0"/>
              </a:defRPr>
            </a:lvl7pPr>
            <a:lvl8pPr marL="1371600" defTabSz="1019175" fontAlgn="base">
              <a:spcBef>
                <a:spcPct val="0"/>
              </a:spcBef>
              <a:spcAft>
                <a:spcPct val="0"/>
              </a:spcAft>
              <a:defRPr>
                <a:solidFill>
                  <a:schemeClr val="tx1"/>
                </a:solidFill>
                <a:latin typeface="Arial" pitchFamily="34" charset="0"/>
              </a:defRPr>
            </a:lvl8pPr>
            <a:lvl9pPr marL="1828800" defTabSz="1019175" fontAlgn="base">
              <a:spcBef>
                <a:spcPct val="0"/>
              </a:spcBef>
              <a:spcAft>
                <a:spcPct val="0"/>
              </a:spcAft>
              <a:defRPr>
                <a:solidFill>
                  <a:schemeClr val="tx1"/>
                </a:solidFill>
                <a:latin typeface="Arial" pitchFamily="34" charset="0"/>
              </a:defRPr>
            </a:lvl9pPr>
          </a:lstStyle>
          <a:p>
            <a:pPr algn="ctr" eaLnBrk="0" hangingPunct="0">
              <a:lnSpc>
                <a:spcPct val="95000"/>
              </a:lnSpc>
            </a:pPr>
            <a:r>
              <a:rPr lang="en-US" altLang="en-US" sz="2700" dirty="0">
                <a:solidFill>
                  <a:srgbClr val="106636"/>
                </a:solidFill>
                <a:latin typeface="Arial Narrow"/>
              </a:rPr>
              <a:t>“</a:t>
            </a:r>
            <a:r>
              <a:rPr lang="en-US" altLang="en-US" sz="2700" dirty="0">
                <a:solidFill>
                  <a:srgbClr val="106636"/>
                </a:solidFill>
              </a:rPr>
              <a:t>Basic Research Needs </a:t>
            </a:r>
            <a:r>
              <a:rPr lang="en-US" altLang="en-US" sz="2700" dirty="0">
                <a:solidFill>
                  <a:srgbClr val="106636"/>
                </a:solidFill>
                <a:latin typeface="Arial Narrow"/>
              </a:rPr>
              <a:t>…”</a:t>
            </a:r>
            <a:r>
              <a:rPr lang="en-US" altLang="en-US" sz="2700" dirty="0">
                <a:solidFill>
                  <a:srgbClr val="106636"/>
                </a:solidFill>
              </a:rPr>
              <a:t> Workshops </a:t>
            </a:r>
            <a:br>
              <a:rPr lang="en-US" altLang="en-US" sz="2700" dirty="0">
                <a:solidFill>
                  <a:srgbClr val="106636"/>
                </a:solidFill>
              </a:rPr>
            </a:br>
            <a:endParaRPr lang="en-US" altLang="en-US" sz="2700" dirty="0">
              <a:solidFill>
                <a:srgbClr val="106636"/>
              </a:solidFill>
            </a:endParaRPr>
          </a:p>
        </p:txBody>
      </p:sp>
      <p:sp>
        <p:nvSpPr>
          <p:cNvPr id="1158147" name="Text Box 3"/>
          <p:cNvSpPr txBox="1">
            <a:spLocks noChangeArrowheads="1"/>
          </p:cNvSpPr>
          <p:nvPr/>
        </p:nvSpPr>
        <p:spPr bwMode="auto">
          <a:xfrm>
            <a:off x="2500083" y="821758"/>
            <a:ext cx="6690748" cy="488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21" tIns="41010" rIns="82021" bIns="41010">
            <a:spAutoFit/>
          </a:bodyPr>
          <a:lstStyle>
            <a:lvl1pPr algn="l" defTabSz="1019175">
              <a:spcBef>
                <a:spcPct val="0"/>
              </a:spcBef>
              <a:defRPr>
                <a:solidFill>
                  <a:schemeClr val="tx1"/>
                </a:solidFill>
                <a:latin typeface="Arial" pitchFamily="34" charset="0"/>
              </a:defRPr>
            </a:lvl1pPr>
            <a:lvl2pPr marL="404813" indent="-225425" algn="l" defTabSz="1019175">
              <a:spcBef>
                <a:spcPct val="0"/>
              </a:spcBef>
              <a:defRPr>
                <a:solidFill>
                  <a:schemeClr val="tx1"/>
                </a:solidFill>
                <a:latin typeface="Arial" pitchFamily="34" charset="0"/>
              </a:defRPr>
            </a:lvl2pPr>
            <a:lvl3pPr marL="1257300" indent="-342900" algn="l" defTabSz="1019175">
              <a:spcBef>
                <a:spcPct val="0"/>
              </a:spcBef>
              <a:defRPr>
                <a:solidFill>
                  <a:schemeClr val="tx1"/>
                </a:solidFill>
                <a:latin typeface="Arial" pitchFamily="34" charset="0"/>
              </a:defRPr>
            </a:lvl3pPr>
            <a:lvl4pPr marL="1714500" indent="-342900" algn="l" defTabSz="1019175">
              <a:spcBef>
                <a:spcPct val="0"/>
              </a:spcBef>
              <a:defRPr>
                <a:solidFill>
                  <a:schemeClr val="tx1"/>
                </a:solidFill>
                <a:latin typeface="Arial" pitchFamily="34" charset="0"/>
              </a:defRPr>
            </a:lvl4pPr>
            <a:lvl5pPr marL="2171700" indent="-342900" algn="l" defTabSz="1019175">
              <a:spcBef>
                <a:spcPct val="0"/>
              </a:spcBef>
              <a:defRPr>
                <a:solidFill>
                  <a:schemeClr val="tx1"/>
                </a:solidFill>
                <a:latin typeface="Arial" pitchFamily="34" charset="0"/>
              </a:defRPr>
            </a:lvl5pPr>
            <a:lvl6pPr marL="2628900" indent="-342900" defTabSz="1019175" fontAlgn="base">
              <a:spcBef>
                <a:spcPct val="0"/>
              </a:spcBef>
              <a:spcAft>
                <a:spcPct val="0"/>
              </a:spcAft>
              <a:defRPr>
                <a:solidFill>
                  <a:schemeClr val="tx1"/>
                </a:solidFill>
                <a:latin typeface="Arial" pitchFamily="34" charset="0"/>
              </a:defRPr>
            </a:lvl6pPr>
            <a:lvl7pPr marL="3086100" indent="-342900" defTabSz="1019175" fontAlgn="base">
              <a:spcBef>
                <a:spcPct val="0"/>
              </a:spcBef>
              <a:spcAft>
                <a:spcPct val="0"/>
              </a:spcAft>
              <a:defRPr>
                <a:solidFill>
                  <a:schemeClr val="tx1"/>
                </a:solidFill>
                <a:latin typeface="Arial" pitchFamily="34" charset="0"/>
              </a:defRPr>
            </a:lvl7pPr>
            <a:lvl8pPr marL="3543300" indent="-342900" defTabSz="1019175" fontAlgn="base">
              <a:spcBef>
                <a:spcPct val="0"/>
              </a:spcBef>
              <a:spcAft>
                <a:spcPct val="0"/>
              </a:spcAft>
              <a:defRPr>
                <a:solidFill>
                  <a:schemeClr val="tx1"/>
                </a:solidFill>
                <a:latin typeface="Arial" pitchFamily="34" charset="0"/>
              </a:defRPr>
            </a:lvl8pPr>
            <a:lvl9pPr marL="4000500" indent="-342900" defTabSz="1019175" fontAlgn="base">
              <a:spcBef>
                <a:spcPct val="0"/>
              </a:spcBef>
              <a:spcAft>
                <a:spcPct val="0"/>
              </a:spcAft>
              <a:defRPr>
                <a:solidFill>
                  <a:schemeClr val="tx1"/>
                </a:solidFill>
                <a:latin typeface="Arial" pitchFamily="34" charset="0"/>
              </a:defRPr>
            </a:lvl9pPr>
          </a:lstStyle>
          <a:p>
            <a:pPr>
              <a:spcBef>
                <a:spcPts val="359"/>
              </a:spcBef>
            </a:pPr>
            <a:r>
              <a:rPr lang="en-US" altLang="en-US" sz="1600" b="1" dirty="0"/>
              <a:t>BRN to Assure a Secure Energy Future (BESAC</a:t>
            </a:r>
            <a:r>
              <a:rPr lang="en-US" altLang="en-US" sz="1600" b="1" dirty="0" smtClean="0"/>
              <a:t>)</a:t>
            </a:r>
            <a:endParaRPr lang="en-US" altLang="en-US" sz="300" b="1" dirty="0"/>
          </a:p>
          <a:p>
            <a:pPr lvl="1">
              <a:spcBef>
                <a:spcPts val="300"/>
              </a:spcBef>
              <a:buFont typeface="Wingdings" pitchFamily="2" charset="2"/>
              <a:buChar char="§"/>
            </a:pPr>
            <a:r>
              <a:rPr lang="en-US" altLang="en-US" sz="1600" b="1" dirty="0"/>
              <a:t>BRN for Hydrogen Economy </a:t>
            </a:r>
            <a:r>
              <a:rPr lang="en-US" altLang="en-US" sz="1600" b="1" dirty="0" smtClean="0"/>
              <a:t>(2003)</a:t>
            </a:r>
            <a:endParaRPr lang="en-US" altLang="en-US" sz="1600" b="1" dirty="0"/>
          </a:p>
          <a:p>
            <a:pPr lvl="1">
              <a:spcBef>
                <a:spcPts val="300"/>
              </a:spcBef>
              <a:buFont typeface="Wingdings" pitchFamily="2" charset="2"/>
              <a:buChar char="§"/>
            </a:pPr>
            <a:r>
              <a:rPr lang="en-US" altLang="en-US" sz="1600" b="1" dirty="0"/>
              <a:t>BRN for Solar Energy </a:t>
            </a:r>
            <a:r>
              <a:rPr lang="en-US" altLang="en-US" sz="1600" b="1" dirty="0" smtClean="0"/>
              <a:t>Utilization (2005)</a:t>
            </a:r>
            <a:endParaRPr lang="en-US" altLang="en-US" sz="1600" b="1" dirty="0"/>
          </a:p>
          <a:p>
            <a:pPr lvl="1">
              <a:spcBef>
                <a:spcPts val="300"/>
              </a:spcBef>
              <a:buFont typeface="Wingdings" pitchFamily="2" charset="2"/>
              <a:buChar char="§"/>
            </a:pPr>
            <a:r>
              <a:rPr lang="en-US" altLang="en-US" sz="1600" b="1" dirty="0"/>
              <a:t>BRN for </a:t>
            </a:r>
            <a:r>
              <a:rPr lang="en-US" altLang="en-US" sz="1600" b="1" dirty="0" smtClean="0"/>
              <a:t>Superconductivity (2006)</a:t>
            </a:r>
            <a:endParaRPr lang="en-US" altLang="en-US" sz="1600" b="1" dirty="0"/>
          </a:p>
          <a:p>
            <a:pPr lvl="1">
              <a:spcBef>
                <a:spcPts val="300"/>
              </a:spcBef>
              <a:buFont typeface="Wingdings" pitchFamily="2" charset="2"/>
              <a:buChar char="§"/>
            </a:pPr>
            <a:r>
              <a:rPr lang="en-US" altLang="en-US" sz="1600" b="1" dirty="0"/>
              <a:t>BRN for Solid State </a:t>
            </a:r>
            <a:r>
              <a:rPr lang="en-US" altLang="en-US" sz="1600" b="1" dirty="0" smtClean="0"/>
              <a:t>Lighting (2006)</a:t>
            </a:r>
            <a:endParaRPr lang="en-US" altLang="en-US" sz="1600" b="1" dirty="0"/>
          </a:p>
          <a:p>
            <a:pPr lvl="1">
              <a:spcBef>
                <a:spcPts val="300"/>
              </a:spcBef>
              <a:buFont typeface="Wingdings" pitchFamily="2" charset="2"/>
              <a:buChar char="§"/>
            </a:pPr>
            <a:r>
              <a:rPr lang="en-US" altLang="en-US" sz="1600" b="1" dirty="0"/>
              <a:t>BRN for Advanced Nuclear Energy </a:t>
            </a:r>
            <a:r>
              <a:rPr lang="en-US" altLang="en-US" sz="1600" b="1" dirty="0" smtClean="0"/>
              <a:t>Systems (2006)</a:t>
            </a:r>
            <a:endParaRPr lang="en-US" altLang="en-US" sz="1600" b="1" dirty="0"/>
          </a:p>
          <a:p>
            <a:pPr lvl="1">
              <a:spcBef>
                <a:spcPts val="300"/>
              </a:spcBef>
              <a:buFont typeface="Wingdings" pitchFamily="2" charset="2"/>
              <a:buChar char="§"/>
            </a:pPr>
            <a:r>
              <a:rPr lang="en-US" altLang="en-US" sz="1600" b="1" dirty="0"/>
              <a:t>BRN for </a:t>
            </a:r>
            <a:r>
              <a:rPr lang="en-US" altLang="en-US" sz="1600" b="1" dirty="0" smtClean="0"/>
              <a:t>Geosciences (2007)</a:t>
            </a:r>
            <a:endParaRPr lang="en-US" altLang="en-US" sz="1600" b="1" dirty="0"/>
          </a:p>
          <a:p>
            <a:pPr lvl="1">
              <a:spcBef>
                <a:spcPts val="300"/>
              </a:spcBef>
              <a:buFont typeface="Wingdings" pitchFamily="2" charset="2"/>
              <a:buChar char="§"/>
            </a:pPr>
            <a:r>
              <a:rPr lang="en-US" altLang="en-US" sz="1600" b="1" dirty="0"/>
              <a:t>BRN for Clean and Efficient Combustion </a:t>
            </a:r>
            <a:r>
              <a:rPr lang="en-US" altLang="en-US" sz="1600" b="1" dirty="0" smtClean="0"/>
              <a:t>(2007)</a:t>
            </a:r>
          </a:p>
          <a:p>
            <a:pPr lvl="1">
              <a:spcBef>
                <a:spcPts val="300"/>
              </a:spcBef>
              <a:buFont typeface="Wingdings" pitchFamily="2" charset="2"/>
              <a:buChar char="§"/>
            </a:pPr>
            <a:r>
              <a:rPr lang="en-US" altLang="en-US" sz="1600" b="1" dirty="0" smtClean="0"/>
              <a:t>BRN </a:t>
            </a:r>
            <a:r>
              <a:rPr lang="en-US" altLang="en-US" sz="1600" b="1" dirty="0"/>
              <a:t>for Electrical Energy </a:t>
            </a:r>
            <a:r>
              <a:rPr lang="en-US" altLang="en-US" sz="1600" b="1" dirty="0" smtClean="0"/>
              <a:t>Storage (2007)</a:t>
            </a:r>
            <a:endParaRPr lang="en-US" altLang="en-US" sz="1600" b="1" dirty="0"/>
          </a:p>
          <a:p>
            <a:pPr lvl="1">
              <a:spcBef>
                <a:spcPts val="300"/>
              </a:spcBef>
              <a:buFont typeface="Wingdings" pitchFamily="2" charset="2"/>
              <a:buChar char="§"/>
            </a:pPr>
            <a:r>
              <a:rPr lang="en-US" altLang="en-US" sz="1600" b="1" dirty="0"/>
              <a:t>BRN for Catalysis for Energy </a:t>
            </a:r>
            <a:r>
              <a:rPr lang="en-US" altLang="en-US" sz="1600" b="1" dirty="0" smtClean="0"/>
              <a:t>Applications (2007)</a:t>
            </a:r>
            <a:endParaRPr lang="en-US" altLang="en-US" sz="1600" b="1" dirty="0"/>
          </a:p>
          <a:p>
            <a:pPr lvl="1">
              <a:spcBef>
                <a:spcPts val="300"/>
              </a:spcBef>
              <a:buFont typeface="Wingdings" pitchFamily="2" charset="2"/>
              <a:buChar char="§"/>
            </a:pPr>
            <a:r>
              <a:rPr lang="en-US" altLang="en-US" sz="1600" b="1" dirty="0"/>
              <a:t>BRN for Materials under Extreme </a:t>
            </a:r>
            <a:r>
              <a:rPr lang="en-US" altLang="en-US" sz="1600" b="1" dirty="0" smtClean="0"/>
              <a:t>Environments (2007)</a:t>
            </a:r>
          </a:p>
          <a:p>
            <a:pPr lvl="1">
              <a:spcBef>
                <a:spcPts val="300"/>
              </a:spcBef>
              <a:buFont typeface="Wingdings" pitchFamily="2" charset="2"/>
              <a:buChar char="§"/>
            </a:pPr>
            <a:r>
              <a:rPr lang="en-US" altLang="en-US" sz="1600" b="1" dirty="0" smtClean="0"/>
              <a:t>BRN for Carbon Capture (2010)</a:t>
            </a:r>
          </a:p>
          <a:p>
            <a:pPr lvl="1">
              <a:spcBef>
                <a:spcPts val="300"/>
              </a:spcBef>
              <a:buFont typeface="Wingdings" pitchFamily="2" charset="2"/>
              <a:buChar char="§"/>
            </a:pPr>
            <a:r>
              <a:rPr lang="en-US" altLang="en-US" sz="1600" b="1" dirty="0" smtClean="0"/>
              <a:t>New Science for Sustainable Energy Future (2008)</a:t>
            </a:r>
          </a:p>
          <a:p>
            <a:pPr lvl="1">
              <a:spcBef>
                <a:spcPts val="300"/>
              </a:spcBef>
              <a:buFont typeface="Wingdings" pitchFamily="2" charset="2"/>
              <a:buChar char="§"/>
            </a:pPr>
            <a:r>
              <a:rPr lang="en-US" altLang="en-US" sz="1600" b="1" dirty="0"/>
              <a:t>Computational Materials Science and </a:t>
            </a:r>
            <a:r>
              <a:rPr lang="en-US" altLang="en-US" sz="1600" b="1" dirty="0" smtClean="0"/>
              <a:t>Chemistry (2010)</a:t>
            </a:r>
            <a:endParaRPr lang="en-US" altLang="en-US" sz="1600" b="1" dirty="0"/>
          </a:p>
          <a:p>
            <a:pPr lvl="1">
              <a:spcBef>
                <a:spcPts val="300"/>
              </a:spcBef>
              <a:buFont typeface="Wingdings" pitchFamily="2" charset="2"/>
              <a:buChar char="§"/>
            </a:pPr>
            <a:r>
              <a:rPr lang="en-US" altLang="en-US" sz="1600" b="1" dirty="0" smtClean="0"/>
              <a:t>Science for Energy Technology (2010)</a:t>
            </a:r>
          </a:p>
          <a:p>
            <a:pPr lvl="1">
              <a:spcBef>
                <a:spcPts val="300"/>
              </a:spcBef>
              <a:buFont typeface="Wingdings" pitchFamily="2" charset="2"/>
              <a:buChar char="§"/>
            </a:pPr>
            <a:r>
              <a:rPr lang="en-US" sz="1600" b="1" dirty="0">
                <a:solidFill>
                  <a:srgbClr val="FF0000"/>
                </a:solidFill>
              </a:rPr>
              <a:t>Controlling Subsurface Fractures and Fluid Flow (2015)</a:t>
            </a:r>
            <a:endParaRPr lang="en-US" altLang="en-US" sz="1600" b="1" dirty="0">
              <a:solidFill>
                <a:srgbClr val="FF0000"/>
              </a:solidFill>
            </a:endParaRPr>
          </a:p>
          <a:p>
            <a:pPr lvl="1">
              <a:spcBef>
                <a:spcPts val="300"/>
              </a:spcBef>
              <a:buFont typeface="Wingdings" pitchFamily="2" charset="2"/>
              <a:buChar char="§"/>
            </a:pPr>
            <a:r>
              <a:rPr lang="en-US" altLang="en-US" sz="1600" b="1" dirty="0" smtClean="0">
                <a:solidFill>
                  <a:srgbClr val="FF0000"/>
                </a:solidFill>
              </a:rPr>
              <a:t>BRN </a:t>
            </a:r>
            <a:r>
              <a:rPr lang="en-US" altLang="en-US" sz="1600" b="1" dirty="0">
                <a:solidFill>
                  <a:srgbClr val="FF0000"/>
                </a:solidFill>
              </a:rPr>
              <a:t>for Environmental Management (2016</a:t>
            </a:r>
            <a:r>
              <a:rPr lang="en-US" altLang="en-US" sz="1600" b="1" dirty="0" smtClean="0">
                <a:solidFill>
                  <a:srgbClr val="FF0000"/>
                </a:solidFill>
              </a:rPr>
              <a:t>)</a:t>
            </a:r>
            <a:endParaRPr lang="en-US" altLang="en-US" sz="1600" b="1" dirty="0">
              <a:solidFill>
                <a:srgbClr val="FF0000"/>
              </a:solidFill>
            </a:endParaRPr>
          </a:p>
        </p:txBody>
      </p:sp>
      <p:pic>
        <p:nvPicPr>
          <p:cNvPr id="1158148" name="Picture 4"/>
          <p:cNvPicPr preferRelativeResize="0">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4184" y="1658759"/>
            <a:ext cx="1643785" cy="20072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8150" name="Line 6"/>
          <p:cNvSpPr>
            <a:spLocks noChangeShapeType="1"/>
          </p:cNvSpPr>
          <p:nvPr/>
        </p:nvSpPr>
        <p:spPr bwMode="auto">
          <a:xfrm flipH="1" flipV="1">
            <a:off x="1729474" y="3257927"/>
            <a:ext cx="1045024" cy="1953890"/>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2" name="Line 8"/>
          <p:cNvSpPr>
            <a:spLocks noChangeShapeType="1"/>
          </p:cNvSpPr>
          <p:nvPr/>
        </p:nvSpPr>
        <p:spPr bwMode="auto">
          <a:xfrm flipH="1">
            <a:off x="1714868" y="1242727"/>
            <a:ext cx="990940" cy="1914393"/>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3" name="Line 9"/>
          <p:cNvSpPr>
            <a:spLocks noChangeShapeType="1"/>
          </p:cNvSpPr>
          <p:nvPr/>
        </p:nvSpPr>
        <p:spPr bwMode="auto">
          <a:xfrm flipH="1">
            <a:off x="1745951" y="1788485"/>
            <a:ext cx="1000439" cy="1314463"/>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4" name="Line 10"/>
          <p:cNvSpPr>
            <a:spLocks noChangeShapeType="1"/>
          </p:cNvSpPr>
          <p:nvPr/>
        </p:nvSpPr>
        <p:spPr bwMode="auto">
          <a:xfrm flipH="1">
            <a:off x="1745952" y="2096544"/>
            <a:ext cx="970924" cy="994860"/>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5" name="Line 11"/>
          <p:cNvSpPr>
            <a:spLocks noChangeShapeType="1"/>
          </p:cNvSpPr>
          <p:nvPr/>
        </p:nvSpPr>
        <p:spPr bwMode="auto">
          <a:xfrm flipH="1">
            <a:off x="1727488" y="2388726"/>
            <a:ext cx="1039265" cy="774990"/>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6" name="Line 12"/>
          <p:cNvSpPr>
            <a:spLocks noChangeShapeType="1"/>
          </p:cNvSpPr>
          <p:nvPr/>
        </p:nvSpPr>
        <p:spPr bwMode="auto">
          <a:xfrm flipH="1">
            <a:off x="1720406" y="2654485"/>
            <a:ext cx="1038603" cy="509231"/>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7" name="Line 13"/>
          <p:cNvSpPr>
            <a:spLocks noChangeShapeType="1"/>
          </p:cNvSpPr>
          <p:nvPr/>
        </p:nvSpPr>
        <p:spPr bwMode="auto">
          <a:xfrm flipH="1">
            <a:off x="1712034" y="2964099"/>
            <a:ext cx="1068819" cy="211608"/>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8" name="Line 14"/>
          <p:cNvSpPr>
            <a:spLocks noChangeShapeType="1"/>
          </p:cNvSpPr>
          <p:nvPr/>
        </p:nvSpPr>
        <p:spPr bwMode="auto">
          <a:xfrm flipH="1" flipV="1">
            <a:off x="1720406" y="3184366"/>
            <a:ext cx="1067659" cy="326164"/>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59" name="Line 15"/>
          <p:cNvSpPr>
            <a:spLocks noChangeShapeType="1"/>
          </p:cNvSpPr>
          <p:nvPr/>
        </p:nvSpPr>
        <p:spPr bwMode="auto">
          <a:xfrm flipH="1" flipV="1">
            <a:off x="1718380" y="3200400"/>
            <a:ext cx="1101020" cy="1200771"/>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60" name="Line 16"/>
          <p:cNvSpPr>
            <a:spLocks noChangeShapeType="1"/>
          </p:cNvSpPr>
          <p:nvPr/>
        </p:nvSpPr>
        <p:spPr bwMode="auto">
          <a:xfrm flipH="1" flipV="1">
            <a:off x="1712034" y="3188801"/>
            <a:ext cx="1076030" cy="1708277"/>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1158161" name="Rectangle 17"/>
          <p:cNvSpPr>
            <a:spLocks noChangeArrowheads="1"/>
          </p:cNvSpPr>
          <p:nvPr/>
        </p:nvSpPr>
        <p:spPr bwMode="auto">
          <a:xfrm>
            <a:off x="137068" y="452438"/>
            <a:ext cx="8996864"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lgn="l" defTabSz="1019175">
              <a:spcBef>
                <a:spcPct val="0"/>
              </a:spcBef>
              <a:defRPr>
                <a:solidFill>
                  <a:schemeClr val="tx1"/>
                </a:solidFill>
                <a:latin typeface="Arial" pitchFamily="34" charset="0"/>
              </a:defRPr>
            </a:lvl1pPr>
            <a:lvl2pPr marL="509588" algn="l" defTabSz="1019175">
              <a:spcBef>
                <a:spcPct val="0"/>
              </a:spcBef>
              <a:defRPr>
                <a:solidFill>
                  <a:schemeClr val="tx1"/>
                </a:solidFill>
                <a:latin typeface="Arial" pitchFamily="34" charset="0"/>
              </a:defRPr>
            </a:lvl2pPr>
            <a:lvl3pPr marL="1019175" algn="l" defTabSz="1019175">
              <a:spcBef>
                <a:spcPct val="0"/>
              </a:spcBef>
              <a:defRPr>
                <a:solidFill>
                  <a:schemeClr val="tx1"/>
                </a:solidFill>
                <a:latin typeface="Arial" pitchFamily="34" charset="0"/>
              </a:defRPr>
            </a:lvl3pPr>
            <a:lvl4pPr marL="1528763" algn="l" defTabSz="1019175">
              <a:spcBef>
                <a:spcPct val="0"/>
              </a:spcBef>
              <a:defRPr>
                <a:solidFill>
                  <a:schemeClr val="tx1"/>
                </a:solidFill>
                <a:latin typeface="Arial" pitchFamily="34" charset="0"/>
              </a:defRPr>
            </a:lvl4pPr>
            <a:lvl5pPr marL="2038350" algn="l" defTabSz="1019175">
              <a:spcBef>
                <a:spcPct val="0"/>
              </a:spcBef>
              <a:defRPr>
                <a:solidFill>
                  <a:schemeClr val="tx1"/>
                </a:solidFill>
                <a:latin typeface="Arial" pitchFamily="34" charset="0"/>
              </a:defRPr>
            </a:lvl5pPr>
            <a:lvl6pPr marL="2495550" defTabSz="1019175" fontAlgn="base">
              <a:spcBef>
                <a:spcPct val="0"/>
              </a:spcBef>
              <a:spcAft>
                <a:spcPct val="0"/>
              </a:spcAft>
              <a:defRPr>
                <a:solidFill>
                  <a:schemeClr val="tx1"/>
                </a:solidFill>
                <a:latin typeface="Arial" pitchFamily="34" charset="0"/>
              </a:defRPr>
            </a:lvl6pPr>
            <a:lvl7pPr marL="2952750" defTabSz="1019175" fontAlgn="base">
              <a:spcBef>
                <a:spcPct val="0"/>
              </a:spcBef>
              <a:spcAft>
                <a:spcPct val="0"/>
              </a:spcAft>
              <a:defRPr>
                <a:solidFill>
                  <a:schemeClr val="tx1"/>
                </a:solidFill>
                <a:latin typeface="Arial" pitchFamily="34" charset="0"/>
              </a:defRPr>
            </a:lvl7pPr>
            <a:lvl8pPr marL="3409950" defTabSz="1019175" fontAlgn="base">
              <a:spcBef>
                <a:spcPct val="0"/>
              </a:spcBef>
              <a:spcAft>
                <a:spcPct val="0"/>
              </a:spcAft>
              <a:defRPr>
                <a:solidFill>
                  <a:schemeClr val="tx1"/>
                </a:solidFill>
                <a:latin typeface="Arial" pitchFamily="34" charset="0"/>
              </a:defRPr>
            </a:lvl8pPr>
            <a:lvl9pPr marL="3867150" defTabSz="1019175" fontAlgn="base">
              <a:spcBef>
                <a:spcPct val="0"/>
              </a:spcBef>
              <a:spcAft>
                <a:spcPct val="0"/>
              </a:spcAft>
              <a:defRPr>
                <a:solidFill>
                  <a:schemeClr val="tx1"/>
                </a:solidFill>
                <a:latin typeface="Arial" pitchFamily="34" charset="0"/>
              </a:defRPr>
            </a:lvl9pPr>
          </a:lstStyle>
          <a:p>
            <a:pPr algn="ctr" eaLnBrk="0" hangingPunct="0">
              <a:lnSpc>
                <a:spcPct val="100000"/>
              </a:lnSpc>
            </a:pPr>
            <a:r>
              <a:rPr lang="en-US" altLang="en-US" b="1" dirty="0" smtClean="0">
                <a:solidFill>
                  <a:srgbClr val="106636"/>
                </a:solidFill>
              </a:rPr>
              <a:t>16 reports; 14 years; &gt;2,000 participants from academia, industry, and DOE labs </a:t>
            </a:r>
            <a:endParaRPr lang="en-US" altLang="en-US" b="1" dirty="0">
              <a:solidFill>
                <a:srgbClr val="106636"/>
              </a:solidFill>
            </a:endParaRPr>
          </a:p>
        </p:txBody>
      </p:sp>
      <p:pic>
        <p:nvPicPr>
          <p:cNvPr id="1158163" name="Picture 19" descr="BES_H_Cover8-03"/>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3" y="5672978"/>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pic>
        <p:nvPicPr>
          <p:cNvPr id="1158164" name="Picture 20"/>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728" y="5672978"/>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165" name="Picture 21"/>
          <p:cNvPicPr preferRelativeResize="0">
            <a:picLocks noChangeAspect="1" noChangeArrowheads="1"/>
          </p:cNvPicPr>
          <p:nvPr/>
        </p:nvPicPr>
        <p:blipFill>
          <a:blip r:embed="rId6" cstate="print">
            <a:lum bright="-10000" contrast="20000"/>
            <a:extLst>
              <a:ext uri="{28A0092B-C50C-407E-A947-70E740481C1C}">
                <a14:useLocalDpi xmlns:a14="http://schemas.microsoft.com/office/drawing/2010/main" val="0"/>
              </a:ext>
            </a:extLst>
          </a:blip>
          <a:srcRect/>
          <a:stretch>
            <a:fillRect/>
          </a:stretch>
        </p:blipFill>
        <p:spPr bwMode="auto">
          <a:xfrm>
            <a:off x="2765137" y="5672978"/>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166" name="Picture 2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2898" y="5672978"/>
            <a:ext cx="887556"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167" name="Picture 23"/>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546" y="5672978"/>
            <a:ext cx="887557"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168" name="Picture 24" descr="EES_xlg"/>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512" y="5672978"/>
            <a:ext cx="887556" cy="114720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169" name="Picture 25" descr="CAT_lg"/>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1159" y="5672978"/>
            <a:ext cx="886114" cy="11472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58170" name="Picture 26" descr="GEO_lg"/>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2751" y="5672978"/>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58171" name="Picture 27" descr="MuEE"/>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0364" y="5672978"/>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58172" name="Picture 28" descr="Cover_921"/>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5932" y="5672978"/>
            <a:ext cx="887557" cy="11472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9702" y="3702137"/>
            <a:ext cx="69762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2002</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32830" y="4564717"/>
            <a:ext cx="2468478" cy="830997"/>
          </a:xfrm>
          <a:prstGeom prst="rect">
            <a:avLst/>
          </a:prstGeom>
        </p:spPr>
        <p:txBody>
          <a:bodyPr wrap="square">
            <a:spAutoFit/>
          </a:bodyPr>
          <a:lstStyle/>
          <a:p>
            <a:r>
              <a:rPr lang="en-US" sz="1600" u="sng" dirty="0">
                <a:solidFill>
                  <a:srgbClr val="0000CC"/>
                </a:solidFill>
                <a:latin typeface="Arial" panose="020B0604020202020204" pitchFamily="34" charset="0"/>
                <a:cs typeface="Arial" panose="020B0604020202020204" pitchFamily="34" charset="0"/>
              </a:rPr>
              <a:t>http://</a:t>
            </a:r>
            <a:r>
              <a:rPr lang="en-US" sz="1600" u="sng" dirty="0" smtClean="0">
                <a:solidFill>
                  <a:srgbClr val="0000CC"/>
                </a:solidFill>
                <a:latin typeface="Arial" panose="020B0604020202020204" pitchFamily="34" charset="0"/>
                <a:cs typeface="Arial" panose="020B0604020202020204" pitchFamily="34" charset="0"/>
              </a:rPr>
              <a:t>science.energy.gov/bes/community-resources/reports</a:t>
            </a:r>
            <a:r>
              <a:rPr lang="en-US" sz="1600" u="sng" dirty="0">
                <a:solidFill>
                  <a:srgbClr val="0000CC"/>
                </a:solidFill>
                <a:latin typeface="Arial" panose="020B0604020202020204" pitchFamily="34" charset="0"/>
                <a:cs typeface="Arial" panose="020B0604020202020204" pitchFamily="34" charset="0"/>
              </a:rPr>
              <a:t>/</a:t>
            </a:r>
          </a:p>
        </p:txBody>
      </p:sp>
      <p:sp>
        <p:nvSpPr>
          <p:cNvPr id="28" name="Line 6"/>
          <p:cNvSpPr>
            <a:spLocks noChangeShapeType="1"/>
          </p:cNvSpPr>
          <p:nvPr/>
        </p:nvSpPr>
        <p:spPr bwMode="auto">
          <a:xfrm flipH="1" flipV="1">
            <a:off x="1706359" y="3179675"/>
            <a:ext cx="1099145" cy="2312487"/>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29" name="Line 8"/>
          <p:cNvSpPr>
            <a:spLocks noChangeShapeType="1"/>
          </p:cNvSpPr>
          <p:nvPr/>
        </p:nvSpPr>
        <p:spPr bwMode="auto">
          <a:xfrm flipH="1">
            <a:off x="1727487" y="1490022"/>
            <a:ext cx="1016002" cy="1669490"/>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30" name="Line 15"/>
          <p:cNvSpPr>
            <a:spLocks noChangeShapeType="1"/>
          </p:cNvSpPr>
          <p:nvPr/>
        </p:nvSpPr>
        <p:spPr bwMode="auto">
          <a:xfrm flipH="1" flipV="1">
            <a:off x="1723158" y="3192771"/>
            <a:ext cx="1090449" cy="1456494"/>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31" name="Line 15"/>
          <p:cNvSpPr>
            <a:spLocks noChangeShapeType="1"/>
          </p:cNvSpPr>
          <p:nvPr/>
        </p:nvSpPr>
        <p:spPr bwMode="auto">
          <a:xfrm flipH="1" flipV="1">
            <a:off x="1697560" y="3163717"/>
            <a:ext cx="1076937" cy="901033"/>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32" name="Line 14"/>
          <p:cNvSpPr>
            <a:spLocks noChangeShapeType="1"/>
          </p:cNvSpPr>
          <p:nvPr/>
        </p:nvSpPr>
        <p:spPr bwMode="auto">
          <a:xfrm flipH="1" flipV="1">
            <a:off x="1720406" y="3196430"/>
            <a:ext cx="1098994" cy="598773"/>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
        <p:nvSpPr>
          <p:cNvPr id="33" name="Line 13"/>
          <p:cNvSpPr>
            <a:spLocks noChangeShapeType="1"/>
          </p:cNvSpPr>
          <p:nvPr/>
        </p:nvSpPr>
        <p:spPr bwMode="auto">
          <a:xfrm flipH="1" flipV="1">
            <a:off x="1745950" y="3167686"/>
            <a:ext cx="1068137" cy="58196"/>
          </a:xfrm>
          <a:prstGeom prst="line">
            <a:avLst/>
          </a:prstGeom>
          <a:noFill/>
          <a:ln w="12700">
            <a:solidFill>
              <a:schemeClr val="tx1"/>
            </a:solidFill>
            <a:round/>
            <a:headEnd type="stealth"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endParaRPr lang="en-US"/>
          </a:p>
        </p:txBody>
      </p:sp>
    </p:spTree>
    <p:extLst>
      <p:ext uri="{BB962C8B-B14F-4D97-AF65-F5344CB8AC3E}">
        <p14:creationId xmlns:p14="http://schemas.microsoft.com/office/powerpoint/2010/main" val="28823892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loud 39"/>
          <p:cNvSpPr/>
          <p:nvPr/>
        </p:nvSpPr>
        <p:spPr>
          <a:xfrm>
            <a:off x="5943600" y="772391"/>
            <a:ext cx="1828800"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34" name="Cloud 33"/>
          <p:cNvSpPr/>
          <p:nvPr/>
        </p:nvSpPr>
        <p:spPr>
          <a:xfrm>
            <a:off x="520989" y="843280"/>
            <a:ext cx="1917411"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2" name="Title 1"/>
          <p:cNvSpPr>
            <a:spLocks noGrp="1"/>
          </p:cNvSpPr>
          <p:nvPr>
            <p:ph type="title"/>
          </p:nvPr>
        </p:nvSpPr>
        <p:spPr>
          <a:xfrm>
            <a:off x="384418" y="-113656"/>
            <a:ext cx="8229600" cy="1143000"/>
          </a:xfrm>
        </p:spPr>
        <p:txBody>
          <a:bodyPr/>
          <a:lstStyle/>
          <a:p>
            <a:pPr marL="0" indent="0">
              <a:lnSpc>
                <a:spcPts val="2400"/>
              </a:lnSpc>
            </a:pPr>
            <a:r>
              <a:rPr lang="en-US" sz="2200" dirty="0"/>
              <a:t>Challenges at the Frontiers of Matter and Energy: </a:t>
            </a:r>
            <a:br>
              <a:rPr lang="en-US" sz="2200" dirty="0"/>
            </a:br>
            <a:r>
              <a:rPr lang="en-US" sz="2200" dirty="0"/>
              <a:t>Transformative Opportunities for Discovery Science</a:t>
            </a:r>
            <a:br>
              <a:rPr lang="en-US" sz="2200" dirty="0"/>
            </a:br>
            <a:endParaRPr lang="en-US" sz="2200" dirty="0"/>
          </a:p>
        </p:txBody>
      </p:sp>
      <p:sp>
        <p:nvSpPr>
          <p:cNvPr id="4" name="AutoShape 2" descr="http://logos.co/600/royalty-free-vector-of-a-black-and-white-curly-branched-tree-logo-by-hit-toon-3038.jpg"/>
          <p:cNvSpPr>
            <a:spLocks noChangeAspect="1" noChangeArrowheads="1"/>
          </p:cNvSpPr>
          <p:nvPr/>
        </p:nvSpPr>
        <p:spPr bwMode="auto">
          <a:xfrm>
            <a:off x="155575" y="-2316163"/>
            <a:ext cx="4676775" cy="482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588245" y="1986396"/>
            <a:ext cx="5894219" cy="4246773"/>
            <a:chOff x="748263" y="762000"/>
            <a:chExt cx="6795537" cy="506940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762000"/>
              <a:ext cx="6715125" cy="5069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91200" y="32766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62600" y="4191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791200" y="1524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14400" y="40386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828800" y="4572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38200" y="31242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48263" y="2160463"/>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76400" y="11430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200400" y="838200"/>
              <a:ext cx="14478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48200" y="1066800"/>
              <a:ext cx="14478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5528919" y="5123397"/>
            <a:ext cx="2057400" cy="553998"/>
          </a:xfrm>
          <a:prstGeom prst="rect">
            <a:avLst/>
          </a:prstGeom>
          <a:noFill/>
        </p:spPr>
        <p:txBody>
          <a:bodyPr wrap="square" rtlCol="0">
            <a:spAutoFit/>
          </a:bodyPr>
          <a:lstStyle/>
          <a:p>
            <a:pPr algn="ctr">
              <a:lnSpc>
                <a:spcPts val="1800"/>
              </a:lnSpc>
            </a:pPr>
            <a:r>
              <a:rPr lang="en-US" sz="1700" dirty="0" smtClean="0">
                <a:solidFill>
                  <a:srgbClr val="FF0000"/>
                </a:solidFill>
                <a:latin typeface="+mn-lt"/>
              </a:rPr>
              <a:t>Control at the Level of Electrons</a:t>
            </a:r>
            <a:endParaRPr lang="en-US" sz="1700" dirty="0">
              <a:solidFill>
                <a:srgbClr val="FF0000"/>
              </a:solidFill>
              <a:latin typeface="+mn-lt"/>
            </a:endParaRPr>
          </a:p>
        </p:txBody>
      </p:sp>
      <p:sp>
        <p:nvSpPr>
          <p:cNvPr id="19" name="TextBox 18"/>
          <p:cNvSpPr txBox="1"/>
          <p:nvPr/>
        </p:nvSpPr>
        <p:spPr>
          <a:xfrm>
            <a:off x="5762511" y="4173325"/>
            <a:ext cx="2514600" cy="553998"/>
          </a:xfrm>
          <a:prstGeom prst="rect">
            <a:avLst/>
          </a:prstGeom>
          <a:noFill/>
        </p:spPr>
        <p:txBody>
          <a:bodyPr wrap="square" rtlCol="0">
            <a:spAutoFit/>
          </a:bodyPr>
          <a:lstStyle/>
          <a:p>
            <a:pPr algn="ctr">
              <a:lnSpc>
                <a:spcPts val="1800"/>
              </a:lnSpc>
            </a:pPr>
            <a:r>
              <a:rPr lang="en-US" sz="1700" dirty="0" smtClean="0">
                <a:solidFill>
                  <a:srgbClr val="FF0000"/>
                </a:solidFill>
                <a:latin typeface="+mn-lt"/>
              </a:rPr>
              <a:t>Energy and Information on the </a:t>
            </a:r>
            <a:r>
              <a:rPr lang="en-US" sz="1700" dirty="0" err="1" smtClean="0">
                <a:solidFill>
                  <a:srgbClr val="FF0000"/>
                </a:solidFill>
                <a:latin typeface="+mn-lt"/>
              </a:rPr>
              <a:t>Nanoscale</a:t>
            </a:r>
            <a:endParaRPr lang="en-US" sz="1700" dirty="0">
              <a:solidFill>
                <a:srgbClr val="FF0000"/>
              </a:solidFill>
              <a:latin typeface="+mn-lt"/>
            </a:endParaRPr>
          </a:p>
        </p:txBody>
      </p:sp>
      <p:sp>
        <p:nvSpPr>
          <p:cNvPr id="20" name="TextBox 19"/>
          <p:cNvSpPr txBox="1"/>
          <p:nvPr/>
        </p:nvSpPr>
        <p:spPr>
          <a:xfrm>
            <a:off x="1004255" y="5355684"/>
            <a:ext cx="2514600" cy="553998"/>
          </a:xfrm>
          <a:prstGeom prst="rect">
            <a:avLst/>
          </a:prstGeom>
          <a:noFill/>
        </p:spPr>
        <p:txBody>
          <a:bodyPr wrap="square" rtlCol="0">
            <a:spAutoFit/>
          </a:bodyPr>
          <a:lstStyle/>
          <a:p>
            <a:pPr algn="ctr">
              <a:lnSpc>
                <a:spcPts val="1800"/>
              </a:lnSpc>
            </a:pPr>
            <a:r>
              <a:rPr lang="en-US" sz="1700" dirty="0" smtClean="0">
                <a:solidFill>
                  <a:srgbClr val="FF0000"/>
                </a:solidFill>
                <a:latin typeface="+mn-lt"/>
              </a:rPr>
              <a:t>Systems Away from Equilibrium</a:t>
            </a:r>
            <a:endParaRPr lang="en-US" sz="1700" dirty="0">
              <a:solidFill>
                <a:srgbClr val="FF0000"/>
              </a:solidFill>
              <a:latin typeface="+mn-lt"/>
            </a:endParaRPr>
          </a:p>
        </p:txBody>
      </p:sp>
      <p:sp>
        <p:nvSpPr>
          <p:cNvPr id="21" name="TextBox 20"/>
          <p:cNvSpPr txBox="1"/>
          <p:nvPr/>
        </p:nvSpPr>
        <p:spPr>
          <a:xfrm>
            <a:off x="274276" y="4922793"/>
            <a:ext cx="2514600" cy="353943"/>
          </a:xfrm>
          <a:prstGeom prst="rect">
            <a:avLst/>
          </a:prstGeom>
          <a:noFill/>
        </p:spPr>
        <p:txBody>
          <a:bodyPr wrap="square" rtlCol="0">
            <a:spAutoFit/>
          </a:bodyPr>
          <a:lstStyle/>
          <a:p>
            <a:pPr algn="ctr"/>
            <a:r>
              <a:rPr lang="en-US" sz="1700" dirty="0" smtClean="0">
                <a:solidFill>
                  <a:srgbClr val="FF0000"/>
                </a:solidFill>
                <a:latin typeface="+mn-lt"/>
              </a:rPr>
              <a:t>Correlated Systems</a:t>
            </a:r>
            <a:endParaRPr lang="en-US" sz="1700" dirty="0">
              <a:solidFill>
                <a:srgbClr val="FF0000"/>
              </a:solidFill>
              <a:latin typeface="+mn-lt"/>
            </a:endParaRPr>
          </a:p>
        </p:txBody>
      </p:sp>
      <p:sp>
        <p:nvSpPr>
          <p:cNvPr id="22" name="TextBox 21"/>
          <p:cNvSpPr txBox="1"/>
          <p:nvPr/>
        </p:nvSpPr>
        <p:spPr>
          <a:xfrm>
            <a:off x="178089" y="4125627"/>
            <a:ext cx="2514600" cy="553998"/>
          </a:xfrm>
          <a:prstGeom prst="rect">
            <a:avLst/>
          </a:prstGeom>
          <a:noFill/>
        </p:spPr>
        <p:txBody>
          <a:bodyPr wrap="square" rtlCol="0">
            <a:spAutoFit/>
          </a:bodyPr>
          <a:lstStyle/>
          <a:p>
            <a:pPr algn="ctr">
              <a:lnSpc>
                <a:spcPts val="1800"/>
              </a:lnSpc>
            </a:pPr>
            <a:r>
              <a:rPr lang="en-US" sz="1700" dirty="0" smtClean="0">
                <a:solidFill>
                  <a:srgbClr val="FF0000"/>
                </a:solidFill>
                <a:latin typeface="+mn-lt"/>
              </a:rPr>
              <a:t>Efficient Synthesis for Tailored Properties</a:t>
            </a:r>
            <a:endParaRPr lang="en-US" sz="1700" dirty="0">
              <a:solidFill>
                <a:srgbClr val="FF0000"/>
              </a:solidFill>
              <a:latin typeface="+mn-lt"/>
            </a:endParaRPr>
          </a:p>
        </p:txBody>
      </p:sp>
      <p:sp>
        <p:nvSpPr>
          <p:cNvPr id="23" name="TextBox 22"/>
          <p:cNvSpPr txBox="1"/>
          <p:nvPr/>
        </p:nvSpPr>
        <p:spPr>
          <a:xfrm>
            <a:off x="520989" y="3056103"/>
            <a:ext cx="1828800" cy="557204"/>
          </a:xfrm>
          <a:prstGeom prst="rect">
            <a:avLst/>
          </a:prstGeom>
          <a:noFill/>
          <a:ln w="12700">
            <a:solidFill>
              <a:srgbClr val="000080"/>
            </a:solidFill>
          </a:ln>
        </p:spPr>
        <p:txBody>
          <a:bodyPr wrap="square" rtlCol="0">
            <a:spAutoFit/>
          </a:bodyPr>
          <a:lstStyle/>
          <a:p>
            <a:pPr algn="ctr">
              <a:lnSpc>
                <a:spcPts val="1800"/>
              </a:lnSpc>
            </a:pPr>
            <a:r>
              <a:rPr lang="en-US" b="1" i="1" dirty="0" smtClean="0">
                <a:solidFill>
                  <a:srgbClr val="00B050"/>
                </a:solidFill>
                <a:latin typeface="+mn-lt"/>
              </a:rPr>
              <a:t>Imaging Matter across Scales</a:t>
            </a:r>
            <a:endParaRPr lang="en-US" b="1" i="1" dirty="0">
              <a:solidFill>
                <a:srgbClr val="00B050"/>
              </a:solidFill>
              <a:latin typeface="+mn-lt"/>
            </a:endParaRPr>
          </a:p>
        </p:txBody>
      </p:sp>
      <p:sp>
        <p:nvSpPr>
          <p:cNvPr id="24" name="TextBox 23"/>
          <p:cNvSpPr txBox="1"/>
          <p:nvPr/>
        </p:nvSpPr>
        <p:spPr>
          <a:xfrm>
            <a:off x="6320006" y="3186401"/>
            <a:ext cx="2438400" cy="557204"/>
          </a:xfrm>
          <a:prstGeom prst="rect">
            <a:avLst/>
          </a:prstGeom>
          <a:noFill/>
          <a:ln w="9525">
            <a:solidFill>
              <a:srgbClr val="000080"/>
            </a:solidFill>
          </a:ln>
        </p:spPr>
        <p:txBody>
          <a:bodyPr wrap="square" rtlCol="0">
            <a:spAutoFit/>
          </a:bodyPr>
          <a:lstStyle/>
          <a:p>
            <a:pPr algn="ctr">
              <a:lnSpc>
                <a:spcPts val="1800"/>
              </a:lnSpc>
            </a:pPr>
            <a:r>
              <a:rPr lang="en-US" b="1" i="1" dirty="0" smtClean="0">
                <a:solidFill>
                  <a:srgbClr val="00B050"/>
                </a:solidFill>
                <a:latin typeface="+mn-lt"/>
              </a:rPr>
              <a:t>Data, Algorithms and Computing</a:t>
            </a:r>
            <a:endParaRPr lang="en-US" b="1" i="1" dirty="0">
              <a:solidFill>
                <a:srgbClr val="00B050"/>
              </a:solidFill>
              <a:latin typeface="+mn-lt"/>
            </a:endParaRPr>
          </a:p>
        </p:txBody>
      </p:sp>
      <p:sp>
        <p:nvSpPr>
          <p:cNvPr id="25" name="TextBox 24"/>
          <p:cNvSpPr txBox="1"/>
          <p:nvPr/>
        </p:nvSpPr>
        <p:spPr>
          <a:xfrm>
            <a:off x="6320006" y="2346141"/>
            <a:ext cx="2438400" cy="557204"/>
          </a:xfrm>
          <a:prstGeom prst="rect">
            <a:avLst/>
          </a:prstGeom>
          <a:noFill/>
          <a:ln w="12700">
            <a:solidFill>
              <a:srgbClr val="000080"/>
            </a:solidFill>
          </a:ln>
        </p:spPr>
        <p:txBody>
          <a:bodyPr wrap="square" rtlCol="0">
            <a:spAutoFit/>
          </a:bodyPr>
          <a:lstStyle/>
          <a:p>
            <a:pPr algn="ctr">
              <a:lnSpc>
                <a:spcPts val="1800"/>
              </a:lnSpc>
            </a:pPr>
            <a:r>
              <a:rPr lang="en-US" b="1" dirty="0" smtClean="0">
                <a:solidFill>
                  <a:srgbClr val="000080"/>
                </a:solidFill>
                <a:latin typeface="+mn-lt"/>
              </a:rPr>
              <a:t>Harnessing Coherence in Light and Matter</a:t>
            </a:r>
            <a:endParaRPr lang="en-US" b="1" dirty="0">
              <a:solidFill>
                <a:srgbClr val="000080"/>
              </a:solidFill>
              <a:latin typeface="+mn-lt"/>
            </a:endParaRPr>
          </a:p>
        </p:txBody>
      </p:sp>
      <p:sp>
        <p:nvSpPr>
          <p:cNvPr id="26" name="TextBox 25"/>
          <p:cNvSpPr txBox="1"/>
          <p:nvPr/>
        </p:nvSpPr>
        <p:spPr>
          <a:xfrm>
            <a:off x="4191000" y="1636733"/>
            <a:ext cx="2438400" cy="557204"/>
          </a:xfrm>
          <a:prstGeom prst="rect">
            <a:avLst/>
          </a:prstGeom>
          <a:noFill/>
          <a:ln w="12700">
            <a:solidFill>
              <a:srgbClr val="000080"/>
            </a:solidFill>
          </a:ln>
        </p:spPr>
        <p:txBody>
          <a:bodyPr wrap="square" rtlCol="0">
            <a:spAutoFit/>
          </a:bodyPr>
          <a:lstStyle/>
          <a:p>
            <a:pPr algn="ctr">
              <a:lnSpc>
                <a:spcPts val="1800"/>
              </a:lnSpc>
            </a:pPr>
            <a:r>
              <a:rPr lang="en-US" b="1" dirty="0" smtClean="0">
                <a:solidFill>
                  <a:srgbClr val="000080"/>
                </a:solidFill>
                <a:latin typeface="+mn-lt"/>
              </a:rPr>
              <a:t>Beyond Ideal Materials and Systems</a:t>
            </a:r>
            <a:endParaRPr lang="en-US" b="1" dirty="0">
              <a:solidFill>
                <a:srgbClr val="000080"/>
              </a:solidFill>
              <a:latin typeface="+mn-lt"/>
            </a:endParaRPr>
          </a:p>
        </p:txBody>
      </p:sp>
      <p:sp>
        <p:nvSpPr>
          <p:cNvPr id="27" name="TextBox 26"/>
          <p:cNvSpPr txBox="1"/>
          <p:nvPr/>
        </p:nvSpPr>
        <p:spPr>
          <a:xfrm>
            <a:off x="405618" y="2223950"/>
            <a:ext cx="2438400" cy="557204"/>
          </a:xfrm>
          <a:prstGeom prst="rect">
            <a:avLst/>
          </a:prstGeom>
          <a:noFill/>
          <a:ln w="12700">
            <a:solidFill>
              <a:srgbClr val="000080"/>
            </a:solidFill>
          </a:ln>
        </p:spPr>
        <p:txBody>
          <a:bodyPr wrap="square" rtlCol="0">
            <a:spAutoFit/>
          </a:bodyPr>
          <a:lstStyle/>
          <a:p>
            <a:pPr algn="ctr">
              <a:lnSpc>
                <a:spcPts val="1800"/>
              </a:lnSpc>
            </a:pPr>
            <a:r>
              <a:rPr lang="en-US" b="1" dirty="0" smtClean="0">
                <a:solidFill>
                  <a:srgbClr val="000080"/>
                </a:solidFill>
                <a:latin typeface="+mn-lt"/>
              </a:rPr>
              <a:t>Mastering Hierarchical Architectures</a:t>
            </a:r>
            <a:endParaRPr lang="en-US" b="1" dirty="0">
              <a:solidFill>
                <a:srgbClr val="000080"/>
              </a:solidFill>
              <a:latin typeface="+mn-lt"/>
            </a:endParaRPr>
          </a:p>
        </p:txBody>
      </p:sp>
      <p:sp>
        <p:nvSpPr>
          <p:cNvPr id="29" name="TextBox 28"/>
          <p:cNvSpPr txBox="1"/>
          <p:nvPr/>
        </p:nvSpPr>
        <p:spPr>
          <a:xfrm>
            <a:off x="685800" y="933549"/>
            <a:ext cx="1691553" cy="557204"/>
          </a:xfrm>
          <a:prstGeom prst="rect">
            <a:avLst/>
          </a:prstGeom>
          <a:noFill/>
        </p:spPr>
        <p:txBody>
          <a:bodyPr wrap="none" rtlCol="0">
            <a:spAutoFit/>
          </a:bodyPr>
          <a:lstStyle/>
          <a:p>
            <a:pPr algn="ctr">
              <a:lnSpc>
                <a:spcPts val="1800"/>
              </a:lnSpc>
            </a:pPr>
            <a:r>
              <a:rPr lang="en-US" i="1" dirty="0" smtClean="0">
                <a:latin typeface="+mn-lt"/>
              </a:rPr>
              <a:t>Instrumentation</a:t>
            </a:r>
          </a:p>
          <a:p>
            <a:pPr algn="ctr">
              <a:lnSpc>
                <a:spcPts val="1800"/>
              </a:lnSpc>
            </a:pPr>
            <a:r>
              <a:rPr lang="en-US" i="1" dirty="0" smtClean="0">
                <a:latin typeface="+mn-lt"/>
              </a:rPr>
              <a:t>&amp; Tools</a:t>
            </a:r>
            <a:endParaRPr lang="en-US" i="1" dirty="0">
              <a:latin typeface="+mn-lt"/>
            </a:endParaRPr>
          </a:p>
        </p:txBody>
      </p:sp>
      <p:sp>
        <p:nvSpPr>
          <p:cNvPr id="36" name="TextBox 35"/>
          <p:cNvSpPr txBox="1"/>
          <p:nvPr/>
        </p:nvSpPr>
        <p:spPr>
          <a:xfrm>
            <a:off x="6336190" y="892525"/>
            <a:ext cx="1043619" cy="369332"/>
          </a:xfrm>
          <a:prstGeom prst="rect">
            <a:avLst/>
          </a:prstGeom>
          <a:noFill/>
        </p:spPr>
        <p:txBody>
          <a:bodyPr wrap="none" rtlCol="0">
            <a:spAutoFit/>
          </a:bodyPr>
          <a:lstStyle/>
          <a:p>
            <a:r>
              <a:rPr lang="en-US" i="1" dirty="0" smtClean="0">
                <a:latin typeface="+mn-lt"/>
              </a:rPr>
              <a:t>Synthesis</a:t>
            </a:r>
            <a:endParaRPr lang="en-US" i="1" dirty="0">
              <a:latin typeface="+mn-lt"/>
            </a:endParaRPr>
          </a:p>
        </p:txBody>
      </p:sp>
      <p:sp>
        <p:nvSpPr>
          <p:cNvPr id="38" name="Cloud 37"/>
          <p:cNvSpPr/>
          <p:nvPr/>
        </p:nvSpPr>
        <p:spPr>
          <a:xfrm>
            <a:off x="3886200" y="786245"/>
            <a:ext cx="1828800" cy="76200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p:txBody>
      </p:sp>
      <p:sp>
        <p:nvSpPr>
          <p:cNvPr id="39" name="TextBox 38"/>
          <p:cNvSpPr txBox="1"/>
          <p:nvPr/>
        </p:nvSpPr>
        <p:spPr>
          <a:xfrm>
            <a:off x="3984317" y="950313"/>
            <a:ext cx="1632566" cy="369332"/>
          </a:xfrm>
          <a:prstGeom prst="rect">
            <a:avLst/>
          </a:prstGeom>
          <a:noFill/>
        </p:spPr>
        <p:txBody>
          <a:bodyPr wrap="none" rtlCol="0">
            <a:spAutoFit/>
          </a:bodyPr>
          <a:lstStyle/>
          <a:p>
            <a:pPr algn="ctr"/>
            <a:r>
              <a:rPr lang="en-US" i="1" dirty="0" smtClean="0">
                <a:latin typeface="+mn-lt"/>
              </a:rPr>
              <a:t>Human Capital </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790875"/>
            <a:ext cx="1492189" cy="1492189"/>
          </a:xfrm>
          <a:prstGeom prst="rect">
            <a:avLst/>
          </a:prstGeom>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236" y="0"/>
            <a:ext cx="1272764" cy="163673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Straight Connector 17"/>
          <p:cNvCxnSpPr/>
          <p:nvPr/>
        </p:nvCxnSpPr>
        <p:spPr>
          <a:xfrm>
            <a:off x="0" y="4056713"/>
            <a:ext cx="2922026"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962318" y="4113262"/>
            <a:ext cx="3181682" cy="24731"/>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43" name="Picture 2" descr="http://science.energy.gov/~/media/bes/images/reports/gc-xl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4320" y="4751772"/>
            <a:ext cx="1249680" cy="161873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277111" y="4440931"/>
            <a:ext cx="601447" cy="338554"/>
          </a:xfrm>
          <a:prstGeom prst="rect">
            <a:avLst/>
          </a:prstGeom>
          <a:noFill/>
        </p:spPr>
        <p:txBody>
          <a:bodyPr wrap="none" rtlCol="0">
            <a:spAutoFit/>
          </a:bodyPr>
          <a:lstStyle/>
          <a:p>
            <a:r>
              <a:rPr lang="en-US" sz="1600" b="1" dirty="0" smtClean="0">
                <a:solidFill>
                  <a:srgbClr val="FF0000"/>
                </a:solidFill>
                <a:latin typeface="+mn-lt"/>
              </a:rPr>
              <a:t>2007</a:t>
            </a:r>
            <a:endParaRPr lang="en-US" sz="1600" b="1" dirty="0">
              <a:solidFill>
                <a:srgbClr val="FF0000"/>
              </a:solidFill>
              <a:latin typeface="+mn-lt"/>
            </a:endParaRPr>
          </a:p>
        </p:txBody>
      </p:sp>
      <p:sp>
        <p:nvSpPr>
          <p:cNvPr id="45" name="TextBox 44"/>
          <p:cNvSpPr txBox="1"/>
          <p:nvPr/>
        </p:nvSpPr>
        <p:spPr>
          <a:xfrm>
            <a:off x="8218436" y="1621344"/>
            <a:ext cx="601447" cy="338554"/>
          </a:xfrm>
          <a:prstGeom prst="rect">
            <a:avLst/>
          </a:prstGeom>
          <a:noFill/>
        </p:spPr>
        <p:txBody>
          <a:bodyPr wrap="none" rtlCol="0">
            <a:spAutoFit/>
          </a:bodyPr>
          <a:lstStyle/>
          <a:p>
            <a:r>
              <a:rPr lang="en-US" sz="1600" b="1" dirty="0" smtClean="0">
                <a:solidFill>
                  <a:srgbClr val="000080"/>
                </a:solidFill>
                <a:latin typeface="+mn-lt"/>
              </a:rPr>
              <a:t>2015</a:t>
            </a:r>
            <a:endParaRPr lang="en-US" sz="1600" b="1" dirty="0">
              <a:solidFill>
                <a:srgbClr val="000080"/>
              </a:solidFill>
              <a:latin typeface="+mn-lt"/>
            </a:endParaRPr>
          </a:p>
        </p:txBody>
      </p:sp>
      <p:sp>
        <p:nvSpPr>
          <p:cNvPr id="16" name="Oval 15"/>
          <p:cNvSpPr/>
          <p:nvPr/>
        </p:nvSpPr>
        <p:spPr>
          <a:xfrm>
            <a:off x="52456" y="818933"/>
            <a:ext cx="2736420" cy="811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449802" y="733097"/>
            <a:ext cx="2736420" cy="811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16066" y="2214257"/>
            <a:ext cx="2736420" cy="811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27</a:t>
            </a:r>
            <a:endParaRPr lang="en-US" dirty="0"/>
          </a:p>
        </p:txBody>
      </p:sp>
    </p:spTree>
    <p:extLst>
      <p:ext uri="{BB962C8B-B14F-4D97-AF65-F5344CB8AC3E}">
        <p14:creationId xmlns:p14="http://schemas.microsoft.com/office/powerpoint/2010/main" val="5822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4"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72625" y="838200"/>
            <a:ext cx="5105400" cy="898049"/>
          </a:xfrm>
        </p:spPr>
        <p:txBody>
          <a:bodyPr lIns="91376" tIns="45688" rIns="91376" bIns="45688"/>
          <a:lstStyle/>
          <a:p>
            <a:pPr defTabSz="969963">
              <a:lnSpc>
                <a:spcPct val="80000"/>
              </a:lnSpc>
              <a:spcBef>
                <a:spcPts val="0"/>
              </a:spcBef>
              <a:buFont typeface="Arial" pitchFamily="34" charset="0"/>
              <a:buNone/>
              <a:tabLst>
                <a:tab pos="1889125" algn="l"/>
                <a:tab pos="3654425" algn="l"/>
                <a:tab pos="7088188" algn="l"/>
              </a:tabLst>
            </a:pPr>
            <a:r>
              <a:rPr lang="en-US" altLang="en-US" sz="1600" b="0" dirty="0" smtClean="0">
                <a:solidFill>
                  <a:srgbClr val="106636"/>
                </a:solidFill>
              </a:rPr>
              <a:t>Workshop Chair:</a:t>
            </a:r>
            <a:r>
              <a:rPr lang="en-US" altLang="en-US" sz="1600" b="0" dirty="0" smtClean="0">
                <a:solidFill>
                  <a:schemeClr val="tx1"/>
                </a:solidFill>
              </a:rPr>
              <a:t>	Collin </a:t>
            </a:r>
            <a:r>
              <a:rPr lang="en-US" altLang="en-US" sz="1600" b="0" dirty="0" err="1" smtClean="0">
                <a:solidFill>
                  <a:schemeClr val="tx1"/>
                </a:solidFill>
              </a:rPr>
              <a:t>Broholm</a:t>
            </a:r>
            <a:r>
              <a:rPr lang="en-US" altLang="en-US" sz="1600" b="0" dirty="0" smtClean="0">
                <a:solidFill>
                  <a:schemeClr val="tx1"/>
                </a:solidFill>
              </a:rPr>
              <a:t> (JHU)</a:t>
            </a:r>
          </a:p>
          <a:p>
            <a:pPr defTabSz="969963">
              <a:spcBef>
                <a:spcPts val="0"/>
              </a:spcBef>
              <a:buNone/>
              <a:tabLst>
                <a:tab pos="1889125" algn="l"/>
                <a:tab pos="3654425" algn="l"/>
                <a:tab pos="7088188" algn="l"/>
              </a:tabLst>
            </a:pPr>
            <a:r>
              <a:rPr lang="en-US" altLang="en-US" sz="1600" b="0" dirty="0" smtClean="0">
                <a:solidFill>
                  <a:srgbClr val="106636"/>
                </a:solidFill>
              </a:rPr>
              <a:t>Associate Chairs:</a:t>
            </a:r>
            <a:r>
              <a:rPr lang="en-US" altLang="en-US" sz="1600" b="0" dirty="0" smtClean="0">
                <a:solidFill>
                  <a:schemeClr val="tx1"/>
                </a:solidFill>
              </a:rPr>
              <a:t>	</a:t>
            </a:r>
            <a:r>
              <a:rPr lang="en-US" altLang="en-US" sz="1600" b="0" dirty="0">
                <a:solidFill>
                  <a:schemeClr val="tx1"/>
                </a:solidFill>
              </a:rPr>
              <a:t>Ian Fisher (SLAC/Stanford)</a:t>
            </a:r>
          </a:p>
          <a:p>
            <a:pPr defTabSz="969963">
              <a:spcBef>
                <a:spcPts val="0"/>
              </a:spcBef>
              <a:buNone/>
              <a:tabLst>
                <a:tab pos="1889125" algn="l"/>
                <a:tab pos="3654425" algn="l"/>
                <a:tab pos="7088188" algn="l"/>
              </a:tabLst>
            </a:pPr>
            <a:r>
              <a:rPr lang="en-US" altLang="en-US" sz="1600" b="0" dirty="0">
                <a:solidFill>
                  <a:schemeClr val="tx1"/>
                </a:solidFill>
              </a:rPr>
              <a:t>		Joel Moore (UC-Berkeley/LBNL)</a:t>
            </a:r>
          </a:p>
          <a:p>
            <a:pPr defTabSz="969963">
              <a:spcBef>
                <a:spcPts val="0"/>
              </a:spcBef>
              <a:buNone/>
              <a:tabLst>
                <a:tab pos="1889125" algn="l"/>
                <a:tab pos="3654425" algn="l"/>
                <a:tab pos="7088188" algn="l"/>
              </a:tabLst>
            </a:pPr>
            <a:r>
              <a:rPr lang="en-US" altLang="en-US" sz="1600" b="0" dirty="0">
                <a:solidFill>
                  <a:schemeClr val="tx1"/>
                </a:solidFill>
              </a:rPr>
              <a:t>		Margaret Murnane (UC-</a:t>
            </a:r>
            <a:r>
              <a:rPr lang="en-US" altLang="en-US" sz="1800" b="0" dirty="0">
                <a:solidFill>
                  <a:schemeClr val="tx1"/>
                </a:solidFill>
              </a:rPr>
              <a:t>Boulder</a:t>
            </a:r>
            <a:r>
              <a:rPr lang="en-US" altLang="en-US" sz="1800" dirty="0"/>
              <a:t>)</a:t>
            </a:r>
            <a:endParaRPr lang="en-US" altLang="en-US" sz="1600" dirty="0"/>
          </a:p>
        </p:txBody>
      </p:sp>
      <p:sp>
        <p:nvSpPr>
          <p:cNvPr id="344067" name="Rectangle 3"/>
          <p:cNvSpPr>
            <a:spLocks noChangeArrowheads="1"/>
          </p:cNvSpPr>
          <p:nvPr/>
        </p:nvSpPr>
        <p:spPr bwMode="auto">
          <a:xfrm>
            <a:off x="-447675" y="0"/>
            <a:ext cx="9972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a:defRPr sz="3600">
                <a:solidFill>
                  <a:schemeClr val="tx2"/>
                </a:solidFill>
                <a:latin typeface="Times New Roman" pitchFamily="18" charset="0"/>
              </a:defRPr>
            </a:lvl1pPr>
            <a:lvl2pPr>
              <a:defRPr sz="3600">
                <a:solidFill>
                  <a:schemeClr val="tx2"/>
                </a:solidFill>
                <a:latin typeface="Times New Roman" pitchFamily="18" charset="0"/>
              </a:defRPr>
            </a:lvl2pPr>
            <a:lvl3pPr>
              <a:defRPr sz="3600">
                <a:solidFill>
                  <a:schemeClr val="tx2"/>
                </a:solidFill>
                <a:latin typeface="Times New Roman" pitchFamily="18" charset="0"/>
              </a:defRPr>
            </a:lvl3pPr>
            <a:lvl4pPr>
              <a:defRPr sz="3600">
                <a:solidFill>
                  <a:schemeClr val="tx2"/>
                </a:solidFill>
                <a:latin typeface="Times New Roman" pitchFamily="18" charset="0"/>
              </a:defRPr>
            </a:lvl4pPr>
            <a:lvl5pPr>
              <a:defRPr sz="3600">
                <a:solidFill>
                  <a:schemeClr val="tx2"/>
                </a:solidFill>
                <a:latin typeface="Times New Roman" pitchFamily="18" charset="0"/>
              </a:defRPr>
            </a:lvl5pPr>
            <a:lvl6pPr marL="457200" algn="ctr" eaLnBrk="0" fontAlgn="base" hangingPunct="0">
              <a:spcBef>
                <a:spcPct val="0"/>
              </a:spcBef>
              <a:spcAft>
                <a:spcPct val="0"/>
              </a:spcAft>
              <a:defRPr sz="3600">
                <a:solidFill>
                  <a:schemeClr val="tx2"/>
                </a:solidFill>
                <a:latin typeface="Times New Roman" pitchFamily="18" charset="0"/>
              </a:defRPr>
            </a:lvl6pPr>
            <a:lvl7pPr marL="914400" algn="ctr" eaLnBrk="0" fontAlgn="base" hangingPunct="0">
              <a:spcBef>
                <a:spcPct val="0"/>
              </a:spcBef>
              <a:spcAft>
                <a:spcPct val="0"/>
              </a:spcAft>
              <a:defRPr sz="3600">
                <a:solidFill>
                  <a:schemeClr val="tx2"/>
                </a:solidFill>
                <a:latin typeface="Times New Roman" pitchFamily="18" charset="0"/>
              </a:defRPr>
            </a:lvl7pPr>
            <a:lvl8pPr marL="1371600" algn="ctr" eaLnBrk="0" fontAlgn="base" hangingPunct="0">
              <a:spcBef>
                <a:spcPct val="0"/>
              </a:spcBef>
              <a:spcAft>
                <a:spcPct val="0"/>
              </a:spcAft>
              <a:defRPr sz="3600">
                <a:solidFill>
                  <a:schemeClr val="tx2"/>
                </a:solidFill>
                <a:latin typeface="Times New Roman" pitchFamily="18" charset="0"/>
              </a:defRPr>
            </a:lvl8pPr>
            <a:lvl9pPr marL="1828800" algn="ctr" eaLnBrk="0" fontAlgn="base" hangingPunct="0">
              <a:spcBef>
                <a:spcPct val="0"/>
              </a:spcBef>
              <a:spcAft>
                <a:spcPct val="0"/>
              </a:spcAft>
              <a:defRPr sz="3600">
                <a:solidFill>
                  <a:schemeClr val="tx2"/>
                </a:solidFill>
                <a:latin typeface="Times New Roman" pitchFamily="18" charset="0"/>
              </a:defRPr>
            </a:lvl9pPr>
          </a:lstStyle>
          <a:p>
            <a:pPr algn="ctr" eaLnBrk="0" fontAlgn="base" hangingPunct="0">
              <a:spcBef>
                <a:spcPct val="0"/>
              </a:spcBef>
              <a:spcAft>
                <a:spcPct val="0"/>
              </a:spcAft>
              <a:defRPr/>
            </a:pPr>
            <a:r>
              <a:rPr lang="en-US" altLang="en-US" sz="2000" dirty="0">
                <a:solidFill>
                  <a:srgbClr val="106636"/>
                </a:solidFill>
                <a:latin typeface="Arial" charset="0"/>
                <a:cs typeface="Arial" charset="0"/>
              </a:rPr>
              <a:t>Basic </a:t>
            </a:r>
            <a:r>
              <a:rPr lang="en-US" altLang="en-US" sz="2000" dirty="0" smtClean="0">
                <a:solidFill>
                  <a:srgbClr val="106636"/>
                </a:solidFill>
                <a:latin typeface="Arial" charset="0"/>
                <a:cs typeface="Arial" charset="0"/>
              </a:rPr>
              <a:t>Research Needs for </a:t>
            </a:r>
            <a:r>
              <a:rPr lang="en-US" altLang="en-US" sz="2000" dirty="0">
                <a:solidFill>
                  <a:srgbClr val="106636"/>
                </a:solidFill>
                <a:latin typeface="Arial" charset="0"/>
                <a:cs typeface="Arial" charset="0"/>
              </a:rPr>
              <a:t>Quantum Materials </a:t>
            </a:r>
            <a:r>
              <a:rPr lang="en-US" altLang="en-US" sz="2000" dirty="0" smtClean="0">
                <a:solidFill>
                  <a:srgbClr val="106636"/>
                </a:solidFill>
                <a:latin typeface="Arial" charset="0"/>
                <a:cs typeface="Arial" charset="0"/>
              </a:rPr>
              <a:t>for </a:t>
            </a:r>
            <a:r>
              <a:rPr lang="en-US" altLang="en-US" sz="2000" dirty="0">
                <a:solidFill>
                  <a:srgbClr val="106636"/>
                </a:solidFill>
                <a:latin typeface="Arial" charset="0"/>
                <a:cs typeface="Arial" charset="0"/>
              </a:rPr>
              <a:t>Energy Relevant </a:t>
            </a:r>
            <a:r>
              <a:rPr lang="en-US" altLang="en-US" sz="2000" dirty="0" smtClean="0">
                <a:solidFill>
                  <a:srgbClr val="106636"/>
                </a:solidFill>
                <a:latin typeface="Arial" charset="0"/>
                <a:cs typeface="Arial" charset="0"/>
              </a:rPr>
              <a:t>Technology</a:t>
            </a:r>
          </a:p>
          <a:p>
            <a:pPr algn="ctr" eaLnBrk="0" fontAlgn="base" hangingPunct="0">
              <a:spcBef>
                <a:spcPct val="0"/>
              </a:spcBef>
              <a:spcAft>
                <a:spcPct val="0"/>
              </a:spcAft>
              <a:defRPr/>
            </a:pPr>
            <a:r>
              <a:rPr lang="en-US" altLang="en-US" sz="2000" dirty="0" smtClean="0">
                <a:solidFill>
                  <a:srgbClr val="106636"/>
                </a:solidFill>
                <a:latin typeface="Arial" charset="0"/>
                <a:cs typeface="Arial" charset="0"/>
              </a:rPr>
              <a:t>February 8-10, 2016</a:t>
            </a:r>
          </a:p>
        </p:txBody>
      </p:sp>
      <p:sp>
        <p:nvSpPr>
          <p:cNvPr id="344068" name="Text Box 4"/>
          <p:cNvSpPr txBox="1">
            <a:spLocks noChangeArrowheads="1"/>
          </p:cNvSpPr>
          <p:nvPr/>
        </p:nvSpPr>
        <p:spPr bwMode="auto">
          <a:xfrm>
            <a:off x="233362" y="2133600"/>
            <a:ext cx="8758238" cy="1061765"/>
          </a:xfrm>
          <a:prstGeom prst="rect">
            <a:avLst/>
          </a:prstGeom>
          <a:noFill/>
          <a:ln w="28575">
            <a:solidFill>
              <a:srgbClr val="106636"/>
            </a:solidFill>
            <a:miter lim="800000"/>
            <a:headEnd/>
            <a:tailEnd/>
          </a:ln>
          <a:effectLst/>
          <a:extLst/>
        </p:spPr>
        <p:txBody>
          <a:bodyPr wrap="square" lIns="91376" tIns="45688" rIns="91376" bIns="45688">
            <a:spAutoFit/>
          </a:bodyPr>
          <a:lstStyle/>
          <a:p>
            <a:pPr eaLnBrk="0" fontAlgn="base" hangingPunct="0">
              <a:lnSpc>
                <a:spcPct val="90000"/>
              </a:lnSpc>
              <a:spcBef>
                <a:spcPct val="0"/>
              </a:spcBef>
              <a:spcAft>
                <a:spcPct val="0"/>
              </a:spcAft>
              <a:defRPr/>
            </a:pPr>
            <a:r>
              <a:rPr lang="en-US" altLang="en-US" sz="1400" b="1" dirty="0" smtClean="0">
                <a:solidFill>
                  <a:srgbClr val="106636"/>
                </a:solidFill>
                <a:latin typeface="Arial" panose="020B0604020202020204" pitchFamily="34" charset="0"/>
                <a:cs typeface="Arial" panose="020B0604020202020204" pitchFamily="34" charset="0"/>
              </a:rPr>
              <a:t>CHARGE: </a:t>
            </a:r>
            <a:r>
              <a:rPr lang="en-US" sz="1400" dirty="0" smtClean="0"/>
              <a:t>Identify </a:t>
            </a:r>
            <a:r>
              <a:rPr lang="en-US" sz="1400" dirty="0"/>
              <a:t>basic research needs and priority research directions for quantum materials with a focus on new, emerging areas with potential for transformative scientific advances and for impact on energy technologies</a:t>
            </a:r>
            <a:r>
              <a:rPr lang="en-US" sz="1400" dirty="0" smtClean="0"/>
              <a:t>. The phenomena </a:t>
            </a:r>
            <a:r>
              <a:rPr lang="en-US" sz="1400" dirty="0"/>
              <a:t>of quantum materials are examined in the broad categories </a:t>
            </a:r>
            <a:r>
              <a:rPr lang="en-US" sz="1400" dirty="0" smtClean="0"/>
              <a:t> of:</a:t>
            </a:r>
            <a:endParaRPr lang="en-US" sz="1400" dirty="0"/>
          </a:p>
          <a:p>
            <a:pPr eaLnBrk="0" fontAlgn="base" hangingPunct="0">
              <a:lnSpc>
                <a:spcPct val="90000"/>
              </a:lnSpc>
              <a:spcBef>
                <a:spcPct val="0"/>
              </a:spcBef>
              <a:spcAft>
                <a:spcPct val="0"/>
              </a:spcAft>
              <a:defRPr/>
            </a:pPr>
            <a:r>
              <a:rPr lang="en-US" sz="1400" dirty="0" smtClean="0"/>
              <a:t>(</a:t>
            </a:r>
            <a:r>
              <a:rPr lang="en-US" sz="1400" dirty="0"/>
              <a:t>1) superconductivity and charge-related order, (2) magnetism and </a:t>
            </a:r>
            <a:r>
              <a:rPr lang="en-US" sz="1400" dirty="0" smtClean="0"/>
              <a:t>spin, </a:t>
            </a:r>
            <a:r>
              <a:rPr lang="en-US" sz="1400" dirty="0"/>
              <a:t>(3) transport and non-equilibrium dynamics, (4) electronic topology, (5) </a:t>
            </a:r>
            <a:r>
              <a:rPr lang="en-US" sz="1400" dirty="0" err="1"/>
              <a:t>nano</a:t>
            </a:r>
            <a:r>
              <a:rPr lang="en-US" sz="1400" dirty="0"/>
              <a:t>-structure or heterogeneity.</a:t>
            </a:r>
          </a:p>
        </p:txBody>
      </p:sp>
      <p:sp>
        <p:nvSpPr>
          <p:cNvPr id="70662" name="Text Box 7"/>
          <p:cNvSpPr txBox="1">
            <a:spLocks noChangeArrowheads="1"/>
          </p:cNvSpPr>
          <p:nvPr/>
        </p:nvSpPr>
        <p:spPr bwMode="auto">
          <a:xfrm>
            <a:off x="233362" y="4690646"/>
            <a:ext cx="8758238" cy="1623222"/>
          </a:xfrm>
          <a:prstGeom prst="rect">
            <a:avLst/>
          </a:prstGeom>
          <a:noFill/>
          <a:ln w="28575">
            <a:solidFill>
              <a:srgbClr val="1066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03" tIns="41000" rIns="82003" bIns="41000">
            <a:spAutoFit/>
          </a:bodyPr>
          <a:lstStyle>
            <a:lvl1pPr algn="l" defTabSz="820738">
              <a:spcBef>
                <a:spcPct val="20000"/>
              </a:spcBef>
              <a:buFont typeface="Arial" pitchFamily="34" charset="0"/>
              <a:buChar char="•"/>
              <a:tabLst>
                <a:tab pos="230188" algn="l"/>
              </a:tabLst>
              <a:defRPr sz="2400" b="1">
                <a:solidFill>
                  <a:srgbClr val="146737"/>
                </a:solidFill>
                <a:latin typeface="Arial" pitchFamily="34" charset="0"/>
                <a:cs typeface="Arial" pitchFamily="34" charset="0"/>
              </a:defRPr>
            </a:lvl1pPr>
            <a:lvl2pPr marL="571500" indent="-282575" algn="l" defTabSz="820738">
              <a:spcBef>
                <a:spcPct val="20000"/>
              </a:spcBef>
              <a:buFont typeface="Arial" pitchFamily="34" charset="0"/>
              <a:buChar char="–"/>
              <a:tabLst>
                <a:tab pos="230188" algn="l"/>
              </a:tabLst>
              <a:defRPr sz="2200">
                <a:solidFill>
                  <a:srgbClr val="404040"/>
                </a:solidFill>
                <a:latin typeface="Arial" pitchFamily="34" charset="0"/>
                <a:cs typeface="Arial" pitchFamily="34" charset="0"/>
              </a:defRPr>
            </a:lvl2pPr>
            <a:lvl3pPr marL="820738"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3pPr>
            <a:lvl4pPr marL="1230313"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4pPr>
            <a:lvl5pPr marL="1641475"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5pPr>
            <a:lvl6pPr marL="20986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6pPr>
            <a:lvl7pPr marL="25558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7pPr>
            <a:lvl8pPr marL="30130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8pPr>
            <a:lvl9pPr marL="34702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9pPr>
          </a:lstStyle>
          <a:p>
            <a:pPr eaLnBrk="0" fontAlgn="base" hangingPunct="0">
              <a:lnSpc>
                <a:spcPct val="85000"/>
              </a:lnSpc>
              <a:spcBef>
                <a:spcPct val="0"/>
              </a:spcBef>
              <a:spcAft>
                <a:spcPct val="0"/>
              </a:spcAft>
              <a:buFontTx/>
              <a:buNone/>
            </a:pPr>
            <a:r>
              <a:rPr lang="en-US" altLang="en-US" sz="1400" dirty="0">
                <a:solidFill>
                  <a:srgbClr val="106636"/>
                </a:solidFill>
              </a:rPr>
              <a:t>Plenary Session </a:t>
            </a:r>
            <a:r>
              <a:rPr lang="en-US" altLang="en-US" sz="1400" dirty="0" smtClean="0">
                <a:solidFill>
                  <a:srgbClr val="106636"/>
                </a:solidFill>
              </a:rPr>
              <a:t>Speakers:</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smtClean="0">
                <a:solidFill>
                  <a:prstClr val="black"/>
                </a:solidFill>
              </a:rPr>
              <a:t>Eli </a:t>
            </a:r>
            <a:r>
              <a:rPr lang="en-US" altLang="en-US" sz="1400" i="1" dirty="0" err="1">
                <a:solidFill>
                  <a:prstClr val="black"/>
                </a:solidFill>
              </a:rPr>
              <a:t>Yablonovitch</a:t>
            </a:r>
            <a:r>
              <a:rPr lang="en-US" altLang="en-US" sz="1400" i="1" dirty="0">
                <a:solidFill>
                  <a:prstClr val="black"/>
                </a:solidFill>
              </a:rPr>
              <a:t>, University of </a:t>
            </a:r>
            <a:r>
              <a:rPr lang="en-US" altLang="en-US" sz="1400" i="1" dirty="0" smtClean="0">
                <a:solidFill>
                  <a:prstClr val="black"/>
                </a:solidFill>
              </a:rPr>
              <a:t>California-Berkeley</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a:solidFill>
                  <a:prstClr val="black"/>
                </a:solidFill>
              </a:rPr>
              <a:t>Louis </a:t>
            </a:r>
            <a:r>
              <a:rPr lang="en-US" altLang="en-US" sz="1400" i="1" dirty="0" err="1">
                <a:solidFill>
                  <a:prstClr val="black"/>
                </a:solidFill>
              </a:rPr>
              <a:t>Taillefer</a:t>
            </a:r>
            <a:r>
              <a:rPr lang="en-US" altLang="en-US" sz="1400" i="1" dirty="0">
                <a:solidFill>
                  <a:prstClr val="black"/>
                </a:solidFill>
              </a:rPr>
              <a:t>, University of </a:t>
            </a:r>
            <a:r>
              <a:rPr lang="en-US" altLang="en-US" sz="1400" i="1" dirty="0" err="1">
                <a:solidFill>
                  <a:prstClr val="black"/>
                </a:solidFill>
              </a:rPr>
              <a:t>Sherbrooke</a:t>
            </a:r>
            <a:r>
              <a:rPr lang="en-US" altLang="en-US" sz="1400" i="1" dirty="0">
                <a:solidFill>
                  <a:prstClr val="black"/>
                </a:solidFill>
              </a:rPr>
              <a:t> (Quebec)</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a:solidFill>
                  <a:prstClr val="black"/>
                </a:solidFill>
              </a:rPr>
              <a:t>Harold Hwang, SLAC National Accelerator Laboratory and Stanford University</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a:solidFill>
                  <a:prstClr val="black"/>
                </a:solidFill>
              </a:rPr>
              <a:t>Alessandra </a:t>
            </a:r>
            <a:r>
              <a:rPr lang="en-US" altLang="en-US" sz="1400" i="1" dirty="0" err="1">
                <a:solidFill>
                  <a:prstClr val="black"/>
                </a:solidFill>
              </a:rPr>
              <a:t>Lanzara</a:t>
            </a:r>
            <a:r>
              <a:rPr lang="en-US" altLang="en-US" sz="1400" i="1" dirty="0">
                <a:solidFill>
                  <a:prstClr val="black"/>
                </a:solidFill>
              </a:rPr>
              <a:t>, Lawrence Berkeley National Laboratory and University of California-Berkeley</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err="1">
                <a:solidFill>
                  <a:prstClr val="black"/>
                </a:solidFill>
              </a:rPr>
              <a:t>Subir</a:t>
            </a:r>
            <a:r>
              <a:rPr lang="en-US" altLang="en-US" sz="1400" i="1" dirty="0">
                <a:solidFill>
                  <a:prstClr val="black"/>
                </a:solidFill>
              </a:rPr>
              <a:t> </a:t>
            </a:r>
            <a:r>
              <a:rPr lang="en-US" altLang="en-US" sz="1400" i="1" dirty="0" err="1">
                <a:solidFill>
                  <a:prstClr val="black"/>
                </a:solidFill>
              </a:rPr>
              <a:t>Sachdev</a:t>
            </a:r>
            <a:r>
              <a:rPr lang="en-US" altLang="en-US" sz="1400" i="1" dirty="0">
                <a:solidFill>
                  <a:prstClr val="black"/>
                </a:solidFill>
              </a:rPr>
              <a:t>, Harvard University </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a:solidFill>
                  <a:prstClr val="black"/>
                </a:solidFill>
              </a:rPr>
              <a:t>Peter Littlewood, </a:t>
            </a:r>
            <a:r>
              <a:rPr lang="en-US" altLang="en-US" sz="1400" i="1" dirty="0" smtClean="0">
                <a:solidFill>
                  <a:prstClr val="black"/>
                </a:solidFill>
              </a:rPr>
              <a:t>Argonne </a:t>
            </a:r>
            <a:r>
              <a:rPr lang="en-US" altLang="en-US" sz="1400" i="1" dirty="0">
                <a:solidFill>
                  <a:prstClr val="black"/>
                </a:solidFill>
              </a:rPr>
              <a:t>National </a:t>
            </a:r>
            <a:r>
              <a:rPr lang="en-US" altLang="en-US" sz="1400" i="1" dirty="0" smtClean="0">
                <a:solidFill>
                  <a:prstClr val="black"/>
                </a:solidFill>
              </a:rPr>
              <a:t>Laboratory</a:t>
            </a:r>
          </a:p>
          <a:p>
            <a:pPr marL="514350" lvl="1" indent="-285750" eaLnBrk="0" fontAlgn="base" hangingPunct="0">
              <a:lnSpc>
                <a:spcPct val="90000"/>
              </a:lnSpc>
              <a:spcBef>
                <a:spcPct val="0"/>
              </a:spcBef>
              <a:spcAft>
                <a:spcPct val="0"/>
              </a:spcAft>
              <a:buFont typeface="Courier New" panose="02070309020205020404" pitchFamily="49" charset="0"/>
              <a:buChar char="o"/>
              <a:tabLst/>
            </a:pPr>
            <a:r>
              <a:rPr lang="en-US" altLang="en-US" sz="1400" i="1" dirty="0" smtClean="0">
                <a:solidFill>
                  <a:prstClr val="black"/>
                </a:solidFill>
              </a:rPr>
              <a:t>Stuart </a:t>
            </a:r>
            <a:r>
              <a:rPr lang="en-US" altLang="en-US" sz="1400" i="1" dirty="0" err="1" smtClean="0">
                <a:solidFill>
                  <a:prstClr val="black"/>
                </a:solidFill>
              </a:rPr>
              <a:t>Parkin</a:t>
            </a:r>
            <a:r>
              <a:rPr lang="en-US" altLang="en-US" sz="1400" i="1" dirty="0" smtClean="0">
                <a:solidFill>
                  <a:prstClr val="black"/>
                </a:solidFill>
              </a:rPr>
              <a:t>, IBM/Max Planck Institute</a:t>
            </a:r>
            <a:endParaRPr lang="en-US" altLang="en-US" sz="1400" i="1" dirty="0">
              <a:solidFill>
                <a:prstClr val="black"/>
              </a:solidFill>
            </a:endParaRPr>
          </a:p>
        </p:txBody>
      </p:sp>
      <p:sp>
        <p:nvSpPr>
          <p:cNvPr id="70663" name="Text Box 8"/>
          <p:cNvSpPr txBox="1">
            <a:spLocks noChangeArrowheads="1"/>
          </p:cNvSpPr>
          <p:nvPr/>
        </p:nvSpPr>
        <p:spPr bwMode="auto">
          <a:xfrm>
            <a:off x="152400" y="3242846"/>
            <a:ext cx="8991600" cy="1384930"/>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6" tIns="45688" rIns="91376" bIns="45688">
            <a:spAutoFit/>
          </a:bodyPr>
          <a:lstStyle>
            <a:lvl1pPr marL="234950" indent="-234950" algn="l">
              <a:spcBef>
                <a:spcPct val="20000"/>
              </a:spcBef>
              <a:buFont typeface="Arial" pitchFamily="34" charset="0"/>
              <a:buChar char="•"/>
              <a:tabLst>
                <a:tab pos="803275" algn="l"/>
              </a:tabLst>
              <a:defRPr sz="2400" b="1">
                <a:solidFill>
                  <a:srgbClr val="146737"/>
                </a:solidFill>
                <a:latin typeface="Arial" pitchFamily="34" charset="0"/>
                <a:cs typeface="Arial" pitchFamily="34" charset="0"/>
              </a:defRPr>
            </a:lvl1pPr>
            <a:lvl2pPr marL="576263" indent="-282575" algn="l">
              <a:spcBef>
                <a:spcPct val="20000"/>
              </a:spcBef>
              <a:buFont typeface="Arial" pitchFamily="34" charset="0"/>
              <a:buChar char="–"/>
              <a:tabLst>
                <a:tab pos="803275" algn="l"/>
              </a:tabLst>
              <a:defRPr sz="2200">
                <a:solidFill>
                  <a:srgbClr val="404040"/>
                </a:solidFill>
                <a:latin typeface="Arial" pitchFamily="34" charset="0"/>
                <a:cs typeface="Arial" pitchFamily="34" charset="0"/>
              </a:defRPr>
            </a:lvl2pPr>
            <a:lvl3pPr marL="11398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3pPr>
            <a:lvl4pPr marL="15970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4pPr>
            <a:lvl5pPr marL="20542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5pPr>
            <a:lvl6pPr marL="25114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6pPr>
            <a:lvl7pPr marL="29686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7pPr>
            <a:lvl8pPr marL="34258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8pPr>
            <a:lvl9pPr marL="38830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9pPr>
          </a:lstStyle>
          <a:p>
            <a:pPr eaLnBrk="0" fontAlgn="base" hangingPunct="0">
              <a:spcBef>
                <a:spcPct val="0"/>
              </a:spcBef>
              <a:spcAft>
                <a:spcPct val="0"/>
              </a:spcAft>
              <a:buFontTx/>
              <a:buNone/>
            </a:pPr>
            <a:r>
              <a:rPr lang="en-US" altLang="en-US" sz="1400" u="sng" dirty="0">
                <a:solidFill>
                  <a:srgbClr val="106636"/>
                </a:solidFill>
              </a:rPr>
              <a:t>Breakout Sessions and Chairs:</a:t>
            </a:r>
          </a:p>
          <a:p>
            <a:pPr marL="119063" indent="0">
              <a:spcBef>
                <a:spcPts val="0"/>
              </a:spcBef>
              <a:buNone/>
            </a:pPr>
            <a:r>
              <a:rPr lang="en-US" sz="1400" b="0" i="1" dirty="0">
                <a:solidFill>
                  <a:prstClr val="black"/>
                </a:solidFill>
              </a:rPr>
              <a:t>Superconductivity and charge </a:t>
            </a:r>
            <a:r>
              <a:rPr lang="en-US" sz="1400" b="0" i="1" dirty="0" smtClean="0">
                <a:solidFill>
                  <a:prstClr val="black"/>
                </a:solidFill>
              </a:rPr>
              <a:t>order: Adriana </a:t>
            </a:r>
            <a:r>
              <a:rPr lang="en-US" sz="1400" b="0" i="1" dirty="0" err="1" smtClean="0">
                <a:solidFill>
                  <a:prstClr val="black"/>
                </a:solidFill>
              </a:rPr>
              <a:t>Moreo</a:t>
            </a:r>
            <a:r>
              <a:rPr lang="en-US" sz="1400" b="0" i="1" dirty="0" smtClean="0">
                <a:solidFill>
                  <a:prstClr val="black"/>
                </a:solidFill>
              </a:rPr>
              <a:t> (U Tennessee) and </a:t>
            </a:r>
            <a:r>
              <a:rPr lang="en-US" sz="1400" b="0" i="1" dirty="0">
                <a:solidFill>
                  <a:prstClr val="black"/>
                </a:solidFill>
              </a:rPr>
              <a:t>John </a:t>
            </a:r>
            <a:r>
              <a:rPr lang="en-US" sz="1400" b="0" i="1" dirty="0" err="1" smtClean="0">
                <a:solidFill>
                  <a:prstClr val="black"/>
                </a:solidFill>
              </a:rPr>
              <a:t>Tranquada</a:t>
            </a:r>
            <a:r>
              <a:rPr lang="en-US" sz="1400" b="0" i="1" dirty="0" smtClean="0">
                <a:solidFill>
                  <a:prstClr val="black"/>
                </a:solidFill>
              </a:rPr>
              <a:t> (BNL)</a:t>
            </a:r>
            <a:endParaRPr lang="en-US" sz="1400" b="0" i="1" dirty="0">
              <a:solidFill>
                <a:prstClr val="black"/>
              </a:solidFill>
            </a:endParaRPr>
          </a:p>
          <a:p>
            <a:pPr marL="119063" indent="0">
              <a:spcBef>
                <a:spcPts val="0"/>
              </a:spcBef>
              <a:buNone/>
            </a:pPr>
            <a:r>
              <a:rPr lang="en-US" sz="1400" b="0" i="1" dirty="0">
                <a:solidFill>
                  <a:prstClr val="black"/>
                </a:solidFill>
              </a:rPr>
              <a:t>Magnetism and </a:t>
            </a:r>
            <a:r>
              <a:rPr lang="en-US" sz="1400" b="0" i="1" dirty="0" smtClean="0">
                <a:solidFill>
                  <a:prstClr val="black"/>
                </a:solidFill>
              </a:rPr>
              <a:t>spin: Meigan Aronson (Texas A&amp;M) </a:t>
            </a:r>
            <a:r>
              <a:rPr lang="en-US" sz="1400" b="0" i="1" dirty="0">
                <a:solidFill>
                  <a:prstClr val="black"/>
                </a:solidFill>
              </a:rPr>
              <a:t>and Allan </a:t>
            </a:r>
            <a:r>
              <a:rPr lang="en-US" sz="1400" b="0" i="1" dirty="0" smtClean="0">
                <a:solidFill>
                  <a:prstClr val="black"/>
                </a:solidFill>
              </a:rPr>
              <a:t>MacDonald (U Texas Austin</a:t>
            </a:r>
            <a:r>
              <a:rPr lang="en-US" sz="1400" b="0" i="1" dirty="0">
                <a:solidFill>
                  <a:prstClr val="black"/>
                </a:solidFill>
              </a:rPr>
              <a:t>)</a:t>
            </a:r>
          </a:p>
          <a:p>
            <a:pPr marL="119063" indent="0">
              <a:spcBef>
                <a:spcPts val="0"/>
              </a:spcBef>
              <a:buNone/>
            </a:pPr>
            <a:r>
              <a:rPr lang="en-US" sz="1400" b="0" i="1" dirty="0">
                <a:solidFill>
                  <a:prstClr val="black"/>
                </a:solidFill>
              </a:rPr>
              <a:t>Transport and non-equilibrium </a:t>
            </a:r>
            <a:r>
              <a:rPr lang="en-US" sz="1400" b="0" i="1" dirty="0" smtClean="0">
                <a:solidFill>
                  <a:prstClr val="black"/>
                </a:solidFill>
              </a:rPr>
              <a:t>dynamics: Dimitri Basov (UCSD) and </a:t>
            </a:r>
            <a:r>
              <a:rPr lang="en-US" sz="1400" b="0" i="1" dirty="0">
                <a:solidFill>
                  <a:prstClr val="black"/>
                </a:solidFill>
              </a:rPr>
              <a:t>Jim </a:t>
            </a:r>
            <a:r>
              <a:rPr lang="en-US" sz="1400" b="0" i="1" dirty="0" err="1" smtClean="0">
                <a:solidFill>
                  <a:prstClr val="black"/>
                </a:solidFill>
              </a:rPr>
              <a:t>Freericks</a:t>
            </a:r>
            <a:r>
              <a:rPr lang="en-US" sz="1400" b="0" i="1" dirty="0" smtClean="0">
                <a:solidFill>
                  <a:prstClr val="black"/>
                </a:solidFill>
              </a:rPr>
              <a:t> (Georgetown)</a:t>
            </a:r>
          </a:p>
          <a:p>
            <a:pPr marL="119063" indent="0">
              <a:spcBef>
                <a:spcPts val="0"/>
              </a:spcBef>
              <a:buNone/>
            </a:pPr>
            <a:r>
              <a:rPr lang="en-US" sz="1400" b="0" i="1" dirty="0" smtClean="0">
                <a:solidFill>
                  <a:prstClr val="black"/>
                </a:solidFill>
              </a:rPr>
              <a:t>Topological </a:t>
            </a:r>
            <a:r>
              <a:rPr lang="en-US" sz="1400" b="0" i="1" dirty="0">
                <a:solidFill>
                  <a:prstClr val="black"/>
                </a:solidFill>
              </a:rPr>
              <a:t>quantum </a:t>
            </a:r>
            <a:r>
              <a:rPr lang="en-US" sz="1400" b="0" i="1" dirty="0" smtClean="0">
                <a:solidFill>
                  <a:prstClr val="black"/>
                </a:solidFill>
              </a:rPr>
              <a:t>materials: Eduardo Fradkin (U of Illinois) and </a:t>
            </a:r>
            <a:r>
              <a:rPr lang="en-US" sz="1400" b="0" i="1" dirty="0">
                <a:solidFill>
                  <a:prstClr val="black"/>
                </a:solidFill>
              </a:rPr>
              <a:t>Amir </a:t>
            </a:r>
            <a:r>
              <a:rPr lang="en-US" sz="1400" b="0" i="1" dirty="0" smtClean="0">
                <a:solidFill>
                  <a:prstClr val="black"/>
                </a:solidFill>
              </a:rPr>
              <a:t>Yacoby (Harvard) </a:t>
            </a:r>
            <a:endParaRPr lang="en-US" sz="1400" b="0" i="1" dirty="0">
              <a:solidFill>
                <a:prstClr val="black"/>
              </a:solidFill>
            </a:endParaRPr>
          </a:p>
          <a:p>
            <a:pPr marL="119063" indent="0">
              <a:spcBef>
                <a:spcPts val="0"/>
              </a:spcBef>
              <a:buNone/>
            </a:pPr>
            <a:r>
              <a:rPr lang="en-US" sz="1400" b="0" i="1" dirty="0">
                <a:solidFill>
                  <a:prstClr val="black"/>
                </a:solidFill>
              </a:rPr>
              <a:t>Heterogeneous and </a:t>
            </a:r>
            <a:r>
              <a:rPr lang="en-US" sz="1400" b="0" i="1" dirty="0" err="1">
                <a:solidFill>
                  <a:prstClr val="black"/>
                </a:solidFill>
              </a:rPr>
              <a:t>nano</a:t>
            </a:r>
            <a:r>
              <a:rPr lang="en-US" sz="1400" b="0" i="1" dirty="0">
                <a:solidFill>
                  <a:prstClr val="black"/>
                </a:solidFill>
              </a:rPr>
              <a:t>-structured quantum </a:t>
            </a:r>
            <a:r>
              <a:rPr lang="en-US" sz="1400" b="0" i="1" dirty="0" smtClean="0">
                <a:solidFill>
                  <a:prstClr val="black"/>
                </a:solidFill>
              </a:rPr>
              <a:t>materials: Nitin Samarth (PSU) and </a:t>
            </a:r>
            <a:r>
              <a:rPr lang="en-US" sz="1400" b="0" i="1" dirty="0">
                <a:solidFill>
                  <a:prstClr val="black"/>
                </a:solidFill>
              </a:rPr>
              <a:t>Susanne </a:t>
            </a:r>
            <a:r>
              <a:rPr lang="en-US" sz="1400" b="0" i="1" dirty="0" smtClean="0">
                <a:solidFill>
                  <a:prstClr val="black"/>
                </a:solidFill>
              </a:rPr>
              <a:t>Stemmer (UCSB)</a:t>
            </a:r>
            <a:endParaRPr lang="en-US" sz="1400" dirty="0"/>
          </a:p>
        </p:txBody>
      </p:sp>
      <p:sp>
        <p:nvSpPr>
          <p:cNvPr id="2" name="TextBox 1"/>
          <p:cNvSpPr txBox="1"/>
          <p:nvPr/>
        </p:nvSpPr>
        <p:spPr>
          <a:xfrm>
            <a:off x="51040" y="1795046"/>
            <a:ext cx="5457713" cy="338554"/>
          </a:xfrm>
          <a:prstGeom prst="rect">
            <a:avLst/>
          </a:prstGeom>
          <a:noFill/>
        </p:spPr>
        <p:txBody>
          <a:bodyPr wrap="none" rtlCol="0">
            <a:spAutoFit/>
          </a:bodyPr>
          <a:lstStyle/>
          <a:p>
            <a:pPr fontAlgn="base">
              <a:spcBef>
                <a:spcPct val="0"/>
              </a:spcBef>
              <a:spcAft>
                <a:spcPct val="0"/>
              </a:spcAft>
            </a:pPr>
            <a:r>
              <a:rPr lang="en-US" sz="1600" dirty="0">
                <a:solidFill>
                  <a:srgbClr val="106636"/>
                </a:solidFill>
                <a:latin typeface="Arial" charset="0"/>
              </a:rPr>
              <a:t>SC Technical </a:t>
            </a:r>
            <a:r>
              <a:rPr lang="en-US" sz="1600" dirty="0" smtClean="0">
                <a:solidFill>
                  <a:srgbClr val="106636"/>
                </a:solidFill>
                <a:latin typeface="Arial" charset="0"/>
              </a:rPr>
              <a:t>Leads: </a:t>
            </a:r>
            <a:r>
              <a:rPr lang="en-US" sz="1600" dirty="0" smtClean="0">
                <a:solidFill>
                  <a:prstClr val="black"/>
                </a:solidFill>
                <a:latin typeface="Arial" charset="0"/>
              </a:rPr>
              <a:t>Linda Horton and Jim Horwitz (BES</a:t>
            </a:r>
            <a:r>
              <a:rPr lang="en-US" sz="1600" dirty="0">
                <a:solidFill>
                  <a:prstClr val="black"/>
                </a:solidFill>
                <a:latin typeface="Arial" charset="0"/>
              </a:rPr>
              <a:t>)</a:t>
            </a:r>
          </a:p>
        </p:txBody>
      </p:sp>
      <p:pic>
        <p:nvPicPr>
          <p:cNvPr id="13" name="Picture 3" descr="margaret_murnan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096" y="868668"/>
            <a:ext cx="992373" cy="1134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moor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868668"/>
            <a:ext cx="916566" cy="1134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7" descr="CollinBroholm.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0295" y="868668"/>
            <a:ext cx="920505" cy="1134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8" descr="Screen Shot 2015-11-06 at 10.59.35 AM.png"/>
          <p:cNvPicPr>
            <a:picLocks noChangeAspect="1"/>
          </p:cNvPicPr>
          <p:nvPr/>
        </p:nvPicPr>
        <p:blipFill>
          <a:blip r:embed="rId6" cstate="print">
            <a:extLst>
              <a:ext uri="{28A0092B-C50C-407E-A947-70E740481C1C}">
                <a14:useLocalDpi xmlns:a14="http://schemas.microsoft.com/office/drawing/2010/main" val="0"/>
              </a:ext>
            </a:extLst>
          </a:blip>
          <a:srcRect l="15540" r="6122"/>
          <a:stretch>
            <a:fillRect/>
          </a:stretch>
        </p:blipFill>
        <p:spPr bwMode="auto">
          <a:xfrm>
            <a:off x="6400800" y="868668"/>
            <a:ext cx="762000" cy="1134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8372186" y="6311247"/>
            <a:ext cx="381000" cy="365125"/>
          </a:xfrm>
          <a:prstGeom prst="rect">
            <a:avLst/>
          </a:prstGeom>
        </p:spPr>
        <p:txBody>
          <a:bodyPr vert="horz" lIns="90758" tIns="45383" rIns="90758" bIns="45383" rtlCol="0" anchor="ctr"/>
          <a:lstStyle/>
          <a:p>
            <a:pPr algn="r" defTabSz="820295" fontAlgn="auto">
              <a:spcBef>
                <a:spcPts val="0"/>
              </a:spcBef>
              <a:spcAft>
                <a:spcPts val="0"/>
              </a:spcAft>
              <a:defRPr/>
            </a:pPr>
            <a:r>
              <a:rPr lang="en-US" sz="1200" dirty="0" smtClean="0">
                <a:solidFill>
                  <a:srgbClr val="106636"/>
                </a:solidFill>
                <a:cs typeface="Arial" pitchFamily="34" charset="0"/>
              </a:rPr>
              <a:t>28</a:t>
            </a:r>
          </a:p>
        </p:txBody>
      </p:sp>
    </p:spTree>
    <p:extLst>
      <p:ext uri="{BB962C8B-B14F-4D97-AF65-F5344CB8AC3E}">
        <p14:creationId xmlns:p14="http://schemas.microsoft.com/office/powerpoint/2010/main" val="2582628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3657600" y="835211"/>
            <a:ext cx="5105400" cy="839345"/>
          </a:xfrm>
        </p:spPr>
        <p:txBody>
          <a:bodyPr lIns="91376" tIns="45688" rIns="91376" bIns="45688"/>
          <a:lstStyle/>
          <a:p>
            <a:pPr defTabSz="969963">
              <a:lnSpc>
                <a:spcPct val="80000"/>
              </a:lnSpc>
              <a:buFont typeface="Arial" pitchFamily="34" charset="0"/>
              <a:buNone/>
              <a:tabLst>
                <a:tab pos="1889125" algn="l"/>
                <a:tab pos="3654425" algn="l"/>
                <a:tab pos="7088188" algn="l"/>
              </a:tabLst>
            </a:pPr>
            <a:r>
              <a:rPr lang="en-US" altLang="en-US" sz="1800" b="0" dirty="0" smtClean="0">
                <a:solidFill>
                  <a:schemeClr val="tx1"/>
                </a:solidFill>
                <a:latin typeface="Arial Narrow" panose="020B0606020202030204" pitchFamily="34" charset="0"/>
              </a:rPr>
              <a:t> </a:t>
            </a:r>
            <a:r>
              <a:rPr lang="en-US" altLang="en-US" sz="1800" b="0" dirty="0" smtClean="0">
                <a:solidFill>
                  <a:srgbClr val="106636"/>
                </a:solidFill>
                <a:latin typeface="Arial Narrow" panose="020B0606020202030204" pitchFamily="34" charset="0"/>
              </a:rPr>
              <a:t>Workshop Chair:</a:t>
            </a:r>
            <a:r>
              <a:rPr lang="en-US" altLang="en-US" sz="1800" b="0" dirty="0">
                <a:solidFill>
                  <a:schemeClr val="tx1"/>
                </a:solidFill>
                <a:latin typeface="Arial Narrow" panose="020B0606020202030204" pitchFamily="34" charset="0"/>
              </a:rPr>
              <a:t>	</a:t>
            </a:r>
            <a:r>
              <a:rPr lang="en-US" altLang="en-US" sz="1800" b="0" dirty="0" smtClean="0">
                <a:solidFill>
                  <a:schemeClr val="tx1"/>
                </a:solidFill>
                <a:latin typeface="Arial Narrow" panose="020B0606020202030204" pitchFamily="34" charset="0"/>
              </a:rPr>
              <a:t>James De </a:t>
            </a:r>
            <a:r>
              <a:rPr lang="en-US" altLang="en-US" sz="1800" b="0" dirty="0" err="1" smtClean="0">
                <a:solidFill>
                  <a:schemeClr val="tx1"/>
                </a:solidFill>
                <a:latin typeface="Arial Narrow" panose="020B0606020202030204" pitchFamily="34" charset="0"/>
              </a:rPr>
              <a:t>Yoreo</a:t>
            </a:r>
            <a:r>
              <a:rPr lang="en-US" altLang="en-US" sz="1800" b="0" dirty="0" smtClean="0">
                <a:solidFill>
                  <a:schemeClr val="tx1"/>
                </a:solidFill>
                <a:latin typeface="Arial Narrow" panose="020B0606020202030204" pitchFamily="34" charset="0"/>
              </a:rPr>
              <a:t> (PNNL)</a:t>
            </a:r>
          </a:p>
          <a:p>
            <a:pPr defTabSz="969963">
              <a:lnSpc>
                <a:spcPct val="80000"/>
              </a:lnSpc>
              <a:buFont typeface="Arial" pitchFamily="34" charset="0"/>
              <a:buNone/>
              <a:tabLst>
                <a:tab pos="1889125" algn="l"/>
                <a:tab pos="3654425" algn="l"/>
                <a:tab pos="7088188" algn="l"/>
              </a:tabLst>
            </a:pPr>
            <a:r>
              <a:rPr lang="en-US" altLang="en-US" sz="1800" b="0" dirty="0" smtClean="0">
                <a:solidFill>
                  <a:srgbClr val="106636"/>
                </a:solidFill>
                <a:latin typeface="Arial Narrow" panose="020B0606020202030204" pitchFamily="34" charset="0"/>
              </a:rPr>
              <a:t>           Co-chairs:</a:t>
            </a:r>
            <a:r>
              <a:rPr lang="en-US" altLang="en-US" sz="1800" b="0" dirty="0">
                <a:solidFill>
                  <a:schemeClr val="tx1"/>
                </a:solidFill>
                <a:latin typeface="Arial Narrow" panose="020B0606020202030204" pitchFamily="34" charset="0"/>
              </a:rPr>
              <a:t> 	</a:t>
            </a:r>
            <a:r>
              <a:rPr lang="fr-FR" altLang="en-US" sz="1800" b="0" dirty="0" smtClean="0">
                <a:solidFill>
                  <a:schemeClr val="tx1"/>
                </a:solidFill>
                <a:latin typeface="Arial Narrow" panose="020B0606020202030204" pitchFamily="34" charset="0"/>
              </a:rPr>
              <a:t>David </a:t>
            </a:r>
            <a:r>
              <a:rPr lang="fr-FR" altLang="en-US" sz="1800" b="0" dirty="0" err="1" smtClean="0">
                <a:solidFill>
                  <a:schemeClr val="tx1"/>
                </a:solidFill>
                <a:latin typeface="Arial Narrow" panose="020B0606020202030204" pitchFamily="34" charset="0"/>
              </a:rPr>
              <a:t>Mandrus</a:t>
            </a:r>
            <a:r>
              <a:rPr lang="fr-FR" altLang="en-US" sz="1800" b="0" dirty="0" smtClean="0">
                <a:solidFill>
                  <a:schemeClr val="tx1"/>
                </a:solidFill>
                <a:latin typeface="Arial Narrow" panose="020B0606020202030204" pitchFamily="34" charset="0"/>
              </a:rPr>
              <a:t> (UT-K/ORNL)</a:t>
            </a:r>
          </a:p>
          <a:p>
            <a:pPr defTabSz="969963">
              <a:lnSpc>
                <a:spcPct val="80000"/>
              </a:lnSpc>
              <a:buNone/>
              <a:tabLst>
                <a:tab pos="1889125" algn="l"/>
                <a:tab pos="3654425" algn="l"/>
                <a:tab pos="7088188" algn="l"/>
              </a:tabLst>
            </a:pPr>
            <a:r>
              <a:rPr lang="en-US" altLang="en-US" sz="1800" b="0" dirty="0" smtClean="0">
                <a:solidFill>
                  <a:schemeClr val="tx1"/>
                </a:solidFill>
                <a:latin typeface="Arial Narrow" panose="020B0606020202030204" pitchFamily="34" charset="0"/>
              </a:rPr>
              <a:t>		Lynda </a:t>
            </a:r>
            <a:r>
              <a:rPr lang="en-US" altLang="en-US" sz="1800" b="0" dirty="0" err="1">
                <a:solidFill>
                  <a:schemeClr val="tx1"/>
                </a:solidFill>
                <a:latin typeface="Arial Narrow" panose="020B0606020202030204" pitchFamily="34" charset="0"/>
              </a:rPr>
              <a:t>Soderholm</a:t>
            </a:r>
            <a:r>
              <a:rPr lang="en-US" altLang="en-US" sz="1800" b="0" dirty="0">
                <a:solidFill>
                  <a:schemeClr val="tx1"/>
                </a:solidFill>
                <a:latin typeface="Arial Narrow" panose="020B0606020202030204" pitchFamily="34" charset="0"/>
              </a:rPr>
              <a:t> (ANL)</a:t>
            </a:r>
          </a:p>
          <a:p>
            <a:pPr defTabSz="969963">
              <a:lnSpc>
                <a:spcPct val="80000"/>
              </a:lnSpc>
              <a:buFont typeface="Arial" pitchFamily="34" charset="0"/>
              <a:buNone/>
              <a:tabLst>
                <a:tab pos="1889125" algn="l"/>
                <a:tab pos="3654425" algn="l"/>
                <a:tab pos="7088188" algn="l"/>
              </a:tabLst>
            </a:pPr>
            <a:endParaRPr lang="en-US" altLang="en-US" sz="1800" b="0" dirty="0" smtClean="0">
              <a:solidFill>
                <a:schemeClr val="tx1"/>
              </a:solidFill>
              <a:latin typeface="Arial Narrow" panose="020B0606020202030204" pitchFamily="34" charset="0"/>
            </a:endParaRPr>
          </a:p>
        </p:txBody>
      </p:sp>
      <p:sp>
        <p:nvSpPr>
          <p:cNvPr id="344067" name="Rectangle 3"/>
          <p:cNvSpPr>
            <a:spLocks noChangeArrowheads="1"/>
          </p:cNvSpPr>
          <p:nvPr/>
        </p:nvSpPr>
        <p:spPr bwMode="auto">
          <a:xfrm>
            <a:off x="60326" y="76200"/>
            <a:ext cx="90074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a:defRPr sz="3600">
                <a:solidFill>
                  <a:schemeClr val="tx2"/>
                </a:solidFill>
                <a:latin typeface="Times New Roman" pitchFamily="18" charset="0"/>
              </a:defRPr>
            </a:lvl1pPr>
            <a:lvl2pPr>
              <a:defRPr sz="3600">
                <a:solidFill>
                  <a:schemeClr val="tx2"/>
                </a:solidFill>
                <a:latin typeface="Times New Roman" pitchFamily="18" charset="0"/>
              </a:defRPr>
            </a:lvl2pPr>
            <a:lvl3pPr>
              <a:defRPr sz="3600">
                <a:solidFill>
                  <a:schemeClr val="tx2"/>
                </a:solidFill>
                <a:latin typeface="Times New Roman" pitchFamily="18" charset="0"/>
              </a:defRPr>
            </a:lvl3pPr>
            <a:lvl4pPr>
              <a:defRPr sz="3600">
                <a:solidFill>
                  <a:schemeClr val="tx2"/>
                </a:solidFill>
                <a:latin typeface="Times New Roman" pitchFamily="18" charset="0"/>
              </a:defRPr>
            </a:lvl4pPr>
            <a:lvl5pPr>
              <a:defRPr sz="3600">
                <a:solidFill>
                  <a:schemeClr val="tx2"/>
                </a:solidFill>
                <a:latin typeface="Times New Roman" pitchFamily="18" charset="0"/>
              </a:defRPr>
            </a:lvl5pPr>
            <a:lvl6pPr marL="457200" algn="ctr" eaLnBrk="0" fontAlgn="base" hangingPunct="0">
              <a:spcBef>
                <a:spcPct val="0"/>
              </a:spcBef>
              <a:spcAft>
                <a:spcPct val="0"/>
              </a:spcAft>
              <a:defRPr sz="3600">
                <a:solidFill>
                  <a:schemeClr val="tx2"/>
                </a:solidFill>
                <a:latin typeface="Times New Roman" pitchFamily="18" charset="0"/>
              </a:defRPr>
            </a:lvl6pPr>
            <a:lvl7pPr marL="914400" algn="ctr" eaLnBrk="0" fontAlgn="base" hangingPunct="0">
              <a:spcBef>
                <a:spcPct val="0"/>
              </a:spcBef>
              <a:spcAft>
                <a:spcPct val="0"/>
              </a:spcAft>
              <a:defRPr sz="3600">
                <a:solidFill>
                  <a:schemeClr val="tx2"/>
                </a:solidFill>
                <a:latin typeface="Times New Roman" pitchFamily="18" charset="0"/>
              </a:defRPr>
            </a:lvl7pPr>
            <a:lvl8pPr marL="1371600" algn="ctr" eaLnBrk="0" fontAlgn="base" hangingPunct="0">
              <a:spcBef>
                <a:spcPct val="0"/>
              </a:spcBef>
              <a:spcAft>
                <a:spcPct val="0"/>
              </a:spcAft>
              <a:defRPr sz="3600">
                <a:solidFill>
                  <a:schemeClr val="tx2"/>
                </a:solidFill>
                <a:latin typeface="Times New Roman" pitchFamily="18" charset="0"/>
              </a:defRPr>
            </a:lvl8pPr>
            <a:lvl9pPr marL="1828800" algn="ctr" eaLnBrk="0" fontAlgn="base" hangingPunct="0">
              <a:spcBef>
                <a:spcPct val="0"/>
              </a:spcBef>
              <a:spcAft>
                <a:spcPct val="0"/>
              </a:spcAft>
              <a:defRPr sz="3600">
                <a:solidFill>
                  <a:schemeClr val="tx2"/>
                </a:solidFill>
                <a:latin typeface="Times New Roman" pitchFamily="18" charset="0"/>
              </a:defRPr>
            </a:lvl9pPr>
          </a:lstStyle>
          <a:p>
            <a:pPr algn="ctr" eaLnBrk="0" fontAlgn="base" hangingPunct="0">
              <a:spcBef>
                <a:spcPct val="0"/>
              </a:spcBef>
              <a:spcAft>
                <a:spcPct val="0"/>
              </a:spcAft>
              <a:defRPr/>
            </a:pPr>
            <a:r>
              <a:rPr lang="en-US" sz="2000" dirty="0">
                <a:solidFill>
                  <a:srgbClr val="106636"/>
                </a:solidFill>
                <a:latin typeface="Arial" panose="020B0604020202020204" pitchFamily="34" charset="0"/>
                <a:cs typeface="Arial" panose="020B0604020202020204" pitchFamily="34" charset="0"/>
              </a:rPr>
              <a:t>Basic Research Needs for Synthesis Science for Energy Relevant Technology </a:t>
            </a:r>
            <a:endParaRPr lang="en-US" sz="2000" dirty="0" smtClean="0">
              <a:solidFill>
                <a:srgbClr val="106636"/>
              </a:solidFill>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altLang="en-US" sz="1800" dirty="0" smtClean="0">
                <a:solidFill>
                  <a:srgbClr val="106636"/>
                </a:solidFill>
                <a:latin typeface="Arial" panose="020B0604020202020204" pitchFamily="34" charset="0"/>
                <a:cs typeface="Arial" panose="020B0604020202020204" pitchFamily="34" charset="0"/>
              </a:rPr>
              <a:t>May 2-4, 2016</a:t>
            </a:r>
            <a:endParaRPr lang="en-US" altLang="en-US" sz="1800" dirty="0">
              <a:solidFill>
                <a:srgbClr val="106636"/>
              </a:solidFill>
              <a:latin typeface="Arial" panose="020B0604020202020204" pitchFamily="34" charset="0"/>
              <a:cs typeface="Arial" panose="020B0604020202020204" pitchFamily="34" charset="0"/>
            </a:endParaRPr>
          </a:p>
        </p:txBody>
      </p:sp>
      <p:sp>
        <p:nvSpPr>
          <p:cNvPr id="344068" name="Text Box 4"/>
          <p:cNvSpPr txBox="1">
            <a:spLocks noChangeArrowheads="1"/>
          </p:cNvSpPr>
          <p:nvPr/>
        </p:nvSpPr>
        <p:spPr bwMode="auto">
          <a:xfrm>
            <a:off x="60326" y="2178271"/>
            <a:ext cx="4054474" cy="4016420"/>
          </a:xfrm>
          <a:prstGeom prst="rect">
            <a:avLst/>
          </a:prstGeom>
          <a:noFill/>
          <a:ln w="28575">
            <a:solidFill>
              <a:srgbClr val="106636"/>
            </a:solidFill>
            <a:miter lim="800000"/>
            <a:headEnd/>
            <a:tailEnd/>
          </a:ln>
          <a:effectLst/>
          <a:extLst/>
        </p:spPr>
        <p:txBody>
          <a:bodyPr wrap="square" lIns="91376" tIns="45688" rIns="91376" bIns="45688">
            <a:spAutoFit/>
          </a:bodyPr>
          <a:lstStyle/>
          <a:p>
            <a:pPr>
              <a:lnSpc>
                <a:spcPts val="1800"/>
              </a:lnSpc>
            </a:pPr>
            <a:r>
              <a:rPr lang="en-US" altLang="en-US" sz="1400" b="1" dirty="0">
                <a:solidFill>
                  <a:srgbClr val="106636"/>
                </a:solidFill>
                <a:latin typeface="Arial Narrow" panose="020B0606020202030204" pitchFamily="34" charset="0"/>
                <a:cs typeface="Arial" panose="020B0604020202020204" pitchFamily="34" charset="0"/>
              </a:rPr>
              <a:t>CHARGE</a:t>
            </a:r>
            <a:r>
              <a:rPr lang="en-US" altLang="en-US" sz="1400" dirty="0">
                <a:solidFill>
                  <a:prstClr val="black"/>
                </a:solidFill>
                <a:latin typeface="Arial Narrow" panose="020B0606020202030204" pitchFamily="34" charset="0"/>
                <a:cs typeface="Arial" panose="020B0604020202020204" pitchFamily="34" charset="0"/>
              </a:rPr>
              <a:t>: </a:t>
            </a:r>
            <a:r>
              <a:rPr lang="en-US" sz="1400" dirty="0">
                <a:latin typeface="Arial Narrow" panose="020B0606020202030204" pitchFamily="34" charset="0"/>
              </a:rPr>
              <a:t>Identify basic research needs and priority research directions in synthesis science with a focus on new, emerging areas with the potential to leapfrog current capabilities and impact future energy technologies. The workshop will identify the scientific opportunities and new frontiers associated with both existing and novel synthetic processes that will enable predictive synthesis of energy relevant matter via assembly of atoms, molecules, clusters, nanoparticles, and other constituents. This research is essential to realizing the research opportunities identified in the recent BES Advisory Committee report on Challenges at the Frontiers of Matter and Energy: Transformative Opportunities for Discovery Science.  This report concluded that further progress towards the transformative opportunities will require specific, targeted investments in synthesis science, specifically the ability to make the materials and architectures that are envisioned. </a:t>
            </a:r>
          </a:p>
        </p:txBody>
      </p:sp>
      <p:sp>
        <p:nvSpPr>
          <p:cNvPr id="70662" name="Text Box 7"/>
          <p:cNvSpPr txBox="1">
            <a:spLocks noChangeArrowheads="1"/>
          </p:cNvSpPr>
          <p:nvPr/>
        </p:nvSpPr>
        <p:spPr bwMode="auto">
          <a:xfrm>
            <a:off x="4160837" y="5181600"/>
            <a:ext cx="4906963" cy="1519091"/>
          </a:xfrm>
          <a:prstGeom prst="rect">
            <a:avLst/>
          </a:prstGeom>
          <a:solidFill>
            <a:schemeClr val="bg1"/>
          </a:solidFill>
          <a:ln w="28575">
            <a:solidFill>
              <a:srgbClr val="106636"/>
            </a:solidFill>
            <a:miter lim="800000"/>
            <a:headEnd/>
            <a:tailEnd/>
          </a:ln>
          <a:effectLst/>
          <a:extLst/>
        </p:spPr>
        <p:txBody>
          <a:bodyPr wrap="square" lIns="82003" tIns="41000" rIns="82003" bIns="41000">
            <a:spAutoFit/>
          </a:bodyPr>
          <a:lstStyle>
            <a:lvl1pPr algn="l" defTabSz="820738">
              <a:spcBef>
                <a:spcPct val="20000"/>
              </a:spcBef>
              <a:buFont typeface="Arial" pitchFamily="34" charset="0"/>
              <a:buChar char="•"/>
              <a:tabLst>
                <a:tab pos="230188" algn="l"/>
              </a:tabLst>
              <a:defRPr sz="2400" b="1">
                <a:solidFill>
                  <a:srgbClr val="146737"/>
                </a:solidFill>
                <a:latin typeface="Arial" pitchFamily="34" charset="0"/>
                <a:cs typeface="Arial" pitchFamily="34" charset="0"/>
              </a:defRPr>
            </a:lvl1pPr>
            <a:lvl2pPr marL="571500" indent="-282575" algn="l" defTabSz="820738">
              <a:spcBef>
                <a:spcPct val="20000"/>
              </a:spcBef>
              <a:buFont typeface="Arial" pitchFamily="34" charset="0"/>
              <a:buChar char="–"/>
              <a:tabLst>
                <a:tab pos="230188" algn="l"/>
              </a:tabLst>
              <a:defRPr sz="2200">
                <a:solidFill>
                  <a:srgbClr val="404040"/>
                </a:solidFill>
                <a:latin typeface="Arial" pitchFamily="34" charset="0"/>
                <a:cs typeface="Arial" pitchFamily="34" charset="0"/>
              </a:defRPr>
            </a:lvl2pPr>
            <a:lvl3pPr marL="820738"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3pPr>
            <a:lvl4pPr marL="1230313"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4pPr>
            <a:lvl5pPr marL="1641475"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5pPr>
            <a:lvl6pPr marL="20986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6pPr>
            <a:lvl7pPr marL="25558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7pPr>
            <a:lvl8pPr marL="30130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8pPr>
            <a:lvl9pPr marL="34702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9pPr>
          </a:lstStyle>
          <a:p>
            <a:pPr eaLnBrk="0" fontAlgn="base" hangingPunct="0">
              <a:lnSpc>
                <a:spcPts val="1600"/>
              </a:lnSpc>
              <a:spcBef>
                <a:spcPct val="0"/>
              </a:spcBef>
              <a:buFontTx/>
              <a:buNone/>
            </a:pPr>
            <a:r>
              <a:rPr lang="en-US" altLang="en-US" sz="1200" u="sng" dirty="0">
                <a:solidFill>
                  <a:srgbClr val="106636"/>
                </a:solidFill>
                <a:latin typeface="Arial Narrow" panose="020B0606020202030204" pitchFamily="34" charset="0"/>
              </a:rPr>
              <a:t>Plenary Session </a:t>
            </a:r>
            <a:r>
              <a:rPr lang="en-US" altLang="en-US" sz="1200" u="sng" dirty="0" smtClean="0">
                <a:solidFill>
                  <a:srgbClr val="106636"/>
                </a:solidFill>
                <a:latin typeface="Arial Narrow" panose="020B0606020202030204" pitchFamily="34" charset="0"/>
              </a:rPr>
              <a:t>Speakers: </a:t>
            </a:r>
            <a:endParaRPr lang="en-US" altLang="en-US" sz="1200" u="sng" dirty="0">
              <a:solidFill>
                <a:srgbClr val="106636"/>
              </a:solidFill>
              <a:latin typeface="Arial Narrow" panose="020B0606020202030204" pitchFamily="34" charset="0"/>
            </a:endParaRPr>
          </a:p>
          <a:p>
            <a:pPr eaLnBrk="0" fontAlgn="base" hangingPunct="0">
              <a:lnSpc>
                <a:spcPts val="1600"/>
              </a:lnSpc>
              <a:spcBef>
                <a:spcPct val="0"/>
              </a:spcBef>
              <a:spcAft>
                <a:spcPct val="0"/>
              </a:spcAft>
              <a:buFontTx/>
              <a:buNone/>
            </a:pPr>
            <a:r>
              <a:rPr lang="en-US" altLang="en-US" sz="1200" b="0" dirty="0" smtClean="0">
                <a:solidFill>
                  <a:srgbClr val="106636"/>
                </a:solidFill>
                <a:latin typeface="Arial Narrow" panose="020B0606020202030204" pitchFamily="34" charset="0"/>
              </a:rPr>
              <a:t>Plenary 1 – Overall vision, </a:t>
            </a:r>
            <a:r>
              <a:rPr lang="en-US" altLang="en-US" sz="1200" i="1" dirty="0" smtClean="0">
                <a:solidFill>
                  <a:schemeClr val="tx1"/>
                </a:solidFill>
                <a:latin typeface="Arial Narrow" panose="020B0606020202030204" pitchFamily="34" charset="0"/>
              </a:rPr>
              <a:t>George Whitesides, Harvard</a:t>
            </a:r>
          </a:p>
          <a:p>
            <a:pPr eaLnBrk="0" fontAlgn="base" hangingPunct="0">
              <a:lnSpc>
                <a:spcPts val="1600"/>
              </a:lnSpc>
              <a:spcBef>
                <a:spcPct val="0"/>
              </a:spcBef>
              <a:spcAft>
                <a:spcPct val="0"/>
              </a:spcAft>
              <a:buFontTx/>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2 –</a:t>
            </a:r>
            <a:r>
              <a:rPr lang="en-US" altLang="en-US" sz="1200" b="0" dirty="0" smtClean="0">
                <a:solidFill>
                  <a:srgbClr val="106636"/>
                </a:solidFill>
                <a:latin typeface="Arial Narrow" panose="020B0606020202030204" pitchFamily="34" charset="0"/>
              </a:rPr>
              <a:t> Crystalline matter, </a:t>
            </a:r>
            <a:r>
              <a:rPr lang="en-US" altLang="en-US" sz="1200" i="1" dirty="0">
                <a:solidFill>
                  <a:schemeClr val="tx1"/>
                </a:solidFill>
                <a:latin typeface="Arial Narrow" panose="020B0606020202030204" pitchFamily="34" charset="0"/>
              </a:rPr>
              <a:t>Paul Canfield, Ames Lab</a:t>
            </a:r>
          </a:p>
          <a:p>
            <a:pPr eaLnBrk="0" fontAlgn="base" hangingPunct="0">
              <a:lnSpc>
                <a:spcPts val="1600"/>
              </a:lnSpc>
              <a:spcBef>
                <a:spcPct val="0"/>
              </a:spcBef>
              <a:spcAft>
                <a:spcPct val="0"/>
              </a:spcAft>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3 –</a:t>
            </a:r>
            <a:r>
              <a:rPr lang="en-US" altLang="en-US" sz="1200" b="0" dirty="0" smtClean="0">
                <a:solidFill>
                  <a:srgbClr val="106636"/>
                </a:solidFill>
                <a:latin typeface="Arial Narrow" panose="020B0606020202030204" pitchFamily="34" charset="0"/>
              </a:rPr>
              <a:t> Interface-defined matter, </a:t>
            </a:r>
            <a:r>
              <a:rPr lang="en-US" altLang="en-US" sz="1200" i="1" dirty="0">
                <a:solidFill>
                  <a:schemeClr val="tx1"/>
                </a:solidFill>
                <a:latin typeface="Arial Narrow" panose="020B0606020202030204" pitchFamily="34" charset="0"/>
              </a:rPr>
              <a:t>Tobin Marks, </a:t>
            </a:r>
            <a:r>
              <a:rPr lang="en-US" altLang="en-US" sz="1200" i="1" dirty="0" smtClean="0">
                <a:solidFill>
                  <a:schemeClr val="tx1"/>
                </a:solidFill>
                <a:latin typeface="Arial Narrow" panose="020B0606020202030204" pitchFamily="34" charset="0"/>
              </a:rPr>
              <a:t>NWU</a:t>
            </a:r>
            <a:endParaRPr lang="en-US" altLang="en-US" sz="1200" i="1" dirty="0">
              <a:solidFill>
                <a:schemeClr val="tx1"/>
              </a:solidFill>
              <a:latin typeface="Arial Narrow" panose="020B0606020202030204" pitchFamily="34" charset="0"/>
            </a:endParaRPr>
          </a:p>
          <a:p>
            <a:pPr eaLnBrk="0" fontAlgn="base" hangingPunct="0">
              <a:lnSpc>
                <a:spcPts val="1600"/>
              </a:lnSpc>
              <a:spcBef>
                <a:spcPct val="0"/>
              </a:spcBef>
              <a:spcAft>
                <a:spcPct val="0"/>
              </a:spcAft>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4 –</a:t>
            </a:r>
            <a:r>
              <a:rPr lang="en-US" altLang="en-US" sz="1200" b="0" dirty="0" smtClean="0">
                <a:solidFill>
                  <a:srgbClr val="106636"/>
                </a:solidFill>
                <a:latin typeface="Arial Narrow" panose="020B0606020202030204" pitchFamily="34" charset="0"/>
              </a:rPr>
              <a:t> Theory </a:t>
            </a:r>
            <a:r>
              <a:rPr lang="en-US" altLang="en-US" sz="1200" b="0" dirty="0">
                <a:solidFill>
                  <a:srgbClr val="106636"/>
                </a:solidFill>
                <a:latin typeface="Arial Narrow" panose="020B0606020202030204" pitchFamily="34" charset="0"/>
              </a:rPr>
              <a:t>and s</a:t>
            </a:r>
            <a:r>
              <a:rPr lang="en-US" altLang="en-US" sz="1200" b="0" dirty="0" smtClean="0">
                <a:solidFill>
                  <a:srgbClr val="106636"/>
                </a:solidFill>
                <a:latin typeface="Arial Narrow" panose="020B0606020202030204" pitchFamily="34" charset="0"/>
              </a:rPr>
              <a:t>imulation, </a:t>
            </a:r>
            <a:r>
              <a:rPr lang="en-US" altLang="en-US" sz="1200" i="1" dirty="0">
                <a:solidFill>
                  <a:schemeClr val="tx1"/>
                </a:solidFill>
                <a:latin typeface="Arial Narrow" panose="020B0606020202030204" pitchFamily="34" charset="0"/>
              </a:rPr>
              <a:t>Kristin </a:t>
            </a:r>
            <a:r>
              <a:rPr lang="en-US" altLang="en-US" sz="1200" i="1" dirty="0" err="1">
                <a:solidFill>
                  <a:schemeClr val="tx1"/>
                </a:solidFill>
                <a:latin typeface="Arial Narrow" panose="020B0606020202030204" pitchFamily="34" charset="0"/>
              </a:rPr>
              <a:t>Persson</a:t>
            </a:r>
            <a:r>
              <a:rPr lang="en-US" altLang="en-US" sz="1200" i="1" dirty="0">
                <a:solidFill>
                  <a:schemeClr val="tx1"/>
                </a:solidFill>
                <a:latin typeface="Arial Narrow" panose="020B0606020202030204" pitchFamily="34" charset="0"/>
              </a:rPr>
              <a:t>, </a:t>
            </a:r>
            <a:r>
              <a:rPr lang="en-US" altLang="en-US" sz="1200" i="1" dirty="0" smtClean="0">
                <a:solidFill>
                  <a:schemeClr val="tx1"/>
                </a:solidFill>
                <a:latin typeface="Arial Narrow" panose="020B0606020202030204" pitchFamily="34" charset="0"/>
              </a:rPr>
              <a:t>LBNL </a:t>
            </a:r>
          </a:p>
          <a:p>
            <a:pPr eaLnBrk="0" fontAlgn="base" hangingPunct="0">
              <a:lnSpc>
                <a:spcPts val="1600"/>
              </a:lnSpc>
              <a:spcBef>
                <a:spcPct val="0"/>
              </a:spcBef>
              <a:spcAft>
                <a:spcPct val="0"/>
              </a:spcAft>
              <a:buNone/>
            </a:pPr>
            <a:r>
              <a:rPr lang="en-US" altLang="en-US" sz="1200" b="0" dirty="0" smtClean="0">
                <a:solidFill>
                  <a:srgbClr val="106636"/>
                </a:solidFill>
                <a:latin typeface="Arial Narrow" panose="020B0606020202030204" pitchFamily="34" charset="0"/>
              </a:rPr>
              <a:t>Plenary 5</a:t>
            </a:r>
            <a:r>
              <a:rPr lang="en-US" altLang="en-US" sz="1200" b="0" i="1" dirty="0" smtClean="0">
                <a:solidFill>
                  <a:srgbClr val="106636"/>
                </a:solidFill>
                <a:latin typeface="Arial Narrow" panose="020B0606020202030204" pitchFamily="34" charset="0"/>
              </a:rPr>
              <a:t> </a:t>
            </a:r>
            <a:r>
              <a:rPr lang="en-US" altLang="en-US" sz="1200" b="0" dirty="0">
                <a:solidFill>
                  <a:srgbClr val="106636"/>
                </a:solidFill>
                <a:latin typeface="Arial Narrow" panose="020B0606020202030204" pitchFamily="34" charset="0"/>
              </a:rPr>
              <a:t>–</a:t>
            </a:r>
            <a:r>
              <a:rPr lang="en-US" altLang="en-US" sz="1200" b="0" i="1" dirty="0" smtClean="0">
                <a:solidFill>
                  <a:srgbClr val="106636"/>
                </a:solidFill>
                <a:latin typeface="Arial Narrow" panose="020B0606020202030204" pitchFamily="34" charset="0"/>
              </a:rPr>
              <a:t> </a:t>
            </a:r>
            <a:r>
              <a:rPr lang="en-US" altLang="en-US" sz="1200" b="0" dirty="0" smtClean="0">
                <a:solidFill>
                  <a:srgbClr val="106636"/>
                </a:solidFill>
                <a:latin typeface="Arial Narrow" panose="020B0606020202030204" pitchFamily="34" charset="0"/>
              </a:rPr>
              <a:t>Emerging approaches, </a:t>
            </a:r>
            <a:r>
              <a:rPr lang="en-US" altLang="en-US" sz="1200" i="1" dirty="0" smtClean="0">
                <a:solidFill>
                  <a:schemeClr val="tx1"/>
                </a:solidFill>
                <a:latin typeface="Arial Narrow" panose="020B0606020202030204" pitchFamily="34" charset="0"/>
              </a:rPr>
              <a:t>Angela Belcher, MIT</a:t>
            </a:r>
          </a:p>
          <a:p>
            <a:pPr eaLnBrk="0" fontAlgn="base" hangingPunct="0">
              <a:lnSpc>
                <a:spcPts val="1600"/>
              </a:lnSpc>
              <a:spcBef>
                <a:spcPct val="0"/>
              </a:spcBef>
              <a:spcAft>
                <a:spcPct val="0"/>
              </a:spcAft>
              <a:buFontTx/>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6 – </a:t>
            </a:r>
            <a:r>
              <a:rPr lang="en-US" altLang="en-US" sz="1200" b="0" dirty="0" smtClean="0">
                <a:solidFill>
                  <a:srgbClr val="106636"/>
                </a:solidFill>
                <a:latin typeface="Arial Narrow" panose="020B0606020202030204" pitchFamily="34" charset="0"/>
              </a:rPr>
              <a:t>Synthesis science/Energy </a:t>
            </a:r>
            <a:r>
              <a:rPr lang="en-US" altLang="en-US" sz="1200" b="0" dirty="0">
                <a:solidFill>
                  <a:srgbClr val="106636"/>
                </a:solidFill>
                <a:latin typeface="Arial Narrow" panose="020B0606020202030204" pitchFamily="34" charset="0"/>
              </a:rPr>
              <a:t>t</a:t>
            </a:r>
            <a:r>
              <a:rPr lang="en-US" altLang="en-US" sz="1200" b="0" dirty="0" smtClean="0">
                <a:solidFill>
                  <a:srgbClr val="106636"/>
                </a:solidFill>
                <a:latin typeface="Arial Narrow" panose="020B0606020202030204" pitchFamily="34" charset="0"/>
              </a:rPr>
              <a:t>echnologies, </a:t>
            </a:r>
            <a:r>
              <a:rPr lang="en-US" altLang="en-US" sz="1200" i="1" dirty="0" smtClean="0">
                <a:solidFill>
                  <a:schemeClr val="tx1"/>
                </a:solidFill>
                <a:latin typeface="Arial Narrow" panose="020B0606020202030204" pitchFamily="34" charset="0"/>
              </a:rPr>
              <a:t>Tony </a:t>
            </a:r>
            <a:r>
              <a:rPr lang="en-US" altLang="en-US" sz="1200" i="1" dirty="0" err="1" smtClean="0">
                <a:solidFill>
                  <a:schemeClr val="tx1"/>
                </a:solidFill>
                <a:latin typeface="Arial Narrow" panose="020B0606020202030204" pitchFamily="34" charset="0"/>
              </a:rPr>
              <a:t>Cheetham</a:t>
            </a:r>
            <a:r>
              <a:rPr lang="en-US" altLang="en-US" sz="1200" i="1" dirty="0" smtClean="0">
                <a:solidFill>
                  <a:schemeClr val="tx1"/>
                </a:solidFill>
                <a:latin typeface="Arial Narrow" panose="020B0606020202030204" pitchFamily="34" charset="0"/>
              </a:rPr>
              <a:t>, Cambridge</a:t>
            </a:r>
          </a:p>
        </p:txBody>
      </p:sp>
      <p:sp>
        <p:nvSpPr>
          <p:cNvPr id="70663" name="Text Box 8"/>
          <p:cNvSpPr txBox="1">
            <a:spLocks noChangeArrowheads="1"/>
          </p:cNvSpPr>
          <p:nvPr/>
        </p:nvSpPr>
        <p:spPr bwMode="auto">
          <a:xfrm>
            <a:off x="4160837" y="2178271"/>
            <a:ext cx="4906963" cy="2952026"/>
          </a:xfrm>
          <a:prstGeom prst="rect">
            <a:avLst/>
          </a:prstGeom>
          <a:noFill/>
          <a:ln w="28575">
            <a:solidFill>
              <a:srgbClr val="1066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6" tIns="45688" rIns="91376" bIns="45688">
            <a:spAutoFit/>
          </a:bodyPr>
          <a:lstStyle>
            <a:lvl1pPr marL="234950" indent="-234950" algn="l">
              <a:spcBef>
                <a:spcPct val="20000"/>
              </a:spcBef>
              <a:buFont typeface="Arial" pitchFamily="34" charset="0"/>
              <a:buChar char="•"/>
              <a:tabLst>
                <a:tab pos="803275" algn="l"/>
              </a:tabLst>
              <a:defRPr sz="2400" b="1">
                <a:solidFill>
                  <a:srgbClr val="146737"/>
                </a:solidFill>
                <a:latin typeface="Arial" pitchFamily="34" charset="0"/>
                <a:cs typeface="Arial" pitchFamily="34" charset="0"/>
              </a:defRPr>
            </a:lvl1pPr>
            <a:lvl2pPr marL="576263" indent="-282575" algn="l">
              <a:spcBef>
                <a:spcPct val="20000"/>
              </a:spcBef>
              <a:buFont typeface="Arial" pitchFamily="34" charset="0"/>
              <a:buChar char="–"/>
              <a:tabLst>
                <a:tab pos="803275" algn="l"/>
              </a:tabLst>
              <a:defRPr sz="2200">
                <a:solidFill>
                  <a:srgbClr val="404040"/>
                </a:solidFill>
                <a:latin typeface="Arial" pitchFamily="34" charset="0"/>
                <a:cs typeface="Arial" pitchFamily="34" charset="0"/>
              </a:defRPr>
            </a:lvl2pPr>
            <a:lvl3pPr marL="11398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3pPr>
            <a:lvl4pPr marL="15970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4pPr>
            <a:lvl5pPr marL="20542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5pPr>
            <a:lvl6pPr marL="25114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6pPr>
            <a:lvl7pPr marL="29686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7pPr>
            <a:lvl8pPr marL="34258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8pPr>
            <a:lvl9pPr marL="38830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9pPr>
          </a:lstStyle>
          <a:p>
            <a:pPr marL="182880" indent="-182880" eaLnBrk="0" fontAlgn="base" hangingPunct="0">
              <a:lnSpc>
                <a:spcPts val="1600"/>
              </a:lnSpc>
              <a:spcBef>
                <a:spcPct val="0"/>
              </a:spcBef>
              <a:spcAft>
                <a:spcPts val="300"/>
              </a:spcAft>
              <a:buFontTx/>
              <a:buNone/>
            </a:pPr>
            <a:r>
              <a:rPr lang="en-US" altLang="en-US" sz="1400" u="sng" dirty="0">
                <a:solidFill>
                  <a:srgbClr val="106636"/>
                </a:solidFill>
                <a:latin typeface="Arial Narrow" panose="020B0606020202030204" pitchFamily="34" charset="0"/>
              </a:rPr>
              <a:t>Breakout Sessions and </a:t>
            </a:r>
            <a:r>
              <a:rPr lang="en-US" altLang="en-US" sz="1400" u="sng" dirty="0" smtClean="0">
                <a:solidFill>
                  <a:srgbClr val="106636"/>
                </a:solidFill>
                <a:latin typeface="Arial Narrow" panose="020B0606020202030204" pitchFamily="34" charset="0"/>
              </a:rPr>
              <a:t>Panel Leads: </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a:solidFill>
                  <a:srgbClr val="106636"/>
                </a:solidFill>
                <a:latin typeface="Arial Narrow" panose="020B0606020202030204" pitchFamily="34" charset="0"/>
              </a:rPr>
              <a:t>Mechanisms of synthesis under kinetic and </a:t>
            </a:r>
            <a:r>
              <a:rPr lang="en-US" sz="1400" b="0" dirty="0" smtClean="0">
                <a:solidFill>
                  <a:srgbClr val="106636"/>
                </a:solidFill>
                <a:latin typeface="Arial Narrow" panose="020B0606020202030204" pitchFamily="34" charset="0"/>
              </a:rPr>
              <a:t>thermodynamic controls, </a:t>
            </a:r>
            <a:r>
              <a:rPr lang="en-US" sz="1200" i="1" dirty="0" smtClean="0">
                <a:solidFill>
                  <a:schemeClr val="tx1"/>
                </a:solidFill>
                <a:latin typeface="Arial Narrow" panose="020B0606020202030204" pitchFamily="34" charset="0"/>
              </a:rPr>
              <a:t>Tori Forbes (U Iowa) and Mercouri Kanatzidis (NWU)</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smtClean="0">
                <a:solidFill>
                  <a:srgbClr val="106636"/>
                </a:solidFill>
                <a:latin typeface="Arial Narrow" panose="020B0606020202030204" pitchFamily="34" charset="0"/>
              </a:rPr>
              <a:t>Establishing </a:t>
            </a:r>
            <a:r>
              <a:rPr lang="en-US" sz="1400" b="0" dirty="0">
                <a:solidFill>
                  <a:srgbClr val="106636"/>
                </a:solidFill>
                <a:latin typeface="Arial Narrow" panose="020B0606020202030204" pitchFamily="34" charset="0"/>
              </a:rPr>
              <a:t>the design rules for supramolecular </a:t>
            </a:r>
            <a:r>
              <a:rPr lang="en-US" sz="1400" b="0" dirty="0" smtClean="0">
                <a:solidFill>
                  <a:srgbClr val="106636"/>
                </a:solidFill>
                <a:latin typeface="Arial Narrow" panose="020B0606020202030204" pitchFamily="34" charset="0"/>
              </a:rPr>
              <a:t>and hybrid assemblies, </a:t>
            </a:r>
            <a:r>
              <a:rPr lang="en-US" sz="1200" i="1" dirty="0" smtClean="0">
                <a:solidFill>
                  <a:schemeClr val="tx1"/>
                </a:solidFill>
                <a:latin typeface="Arial Narrow" panose="020B0606020202030204" pitchFamily="34" charset="0"/>
              </a:rPr>
              <a:t>Ulrich Wiesner </a:t>
            </a:r>
            <a:r>
              <a:rPr lang="en-US" sz="1200" i="1" dirty="0">
                <a:solidFill>
                  <a:schemeClr val="tx1"/>
                </a:solidFill>
                <a:latin typeface="Arial Narrow" panose="020B0606020202030204" pitchFamily="34" charset="0"/>
              </a:rPr>
              <a:t>(Cornell) </a:t>
            </a:r>
            <a:r>
              <a:rPr lang="en-US" sz="1200" i="1" dirty="0" smtClean="0">
                <a:solidFill>
                  <a:schemeClr val="tx1"/>
                </a:solidFill>
                <a:latin typeface="Arial Narrow" panose="020B0606020202030204" pitchFamily="34" charset="0"/>
              </a:rPr>
              <a:t>and Ting Xu (UC-Berkeley) </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smtClean="0">
                <a:solidFill>
                  <a:srgbClr val="106636"/>
                </a:solidFill>
                <a:latin typeface="Arial Narrow" panose="020B0606020202030204" pitchFamily="34" charset="0"/>
              </a:rPr>
              <a:t>Interface-defined matter, </a:t>
            </a:r>
            <a:r>
              <a:rPr lang="en-US" sz="1200" i="1" dirty="0" smtClean="0">
                <a:solidFill>
                  <a:schemeClr val="tx1"/>
                </a:solidFill>
                <a:latin typeface="Arial Narrow" panose="020B0606020202030204" pitchFamily="34" charset="0"/>
              </a:rPr>
              <a:t>Sarah </a:t>
            </a:r>
            <a:r>
              <a:rPr lang="en-US" sz="1200" i="1" dirty="0">
                <a:solidFill>
                  <a:schemeClr val="tx1"/>
                </a:solidFill>
                <a:latin typeface="Arial Narrow" panose="020B0606020202030204" pitchFamily="34" charset="0"/>
              </a:rPr>
              <a:t>Tolbert (</a:t>
            </a:r>
            <a:r>
              <a:rPr lang="en-US" sz="1200" i="1" dirty="0" smtClean="0">
                <a:solidFill>
                  <a:schemeClr val="tx1"/>
                </a:solidFill>
                <a:latin typeface="Arial Narrow" panose="020B0606020202030204" pitchFamily="34" charset="0"/>
              </a:rPr>
              <a:t>UCLA) and Michael </a:t>
            </a:r>
            <a:r>
              <a:rPr lang="en-US" sz="1200" i="1" dirty="0" err="1" smtClean="0">
                <a:solidFill>
                  <a:schemeClr val="tx1"/>
                </a:solidFill>
                <a:latin typeface="Arial Narrow" panose="020B0606020202030204" pitchFamily="34" charset="0"/>
              </a:rPr>
              <a:t>Zaworotko</a:t>
            </a:r>
            <a:r>
              <a:rPr lang="en-US" sz="1200" i="1" dirty="0" smtClean="0">
                <a:solidFill>
                  <a:schemeClr val="tx1"/>
                </a:solidFill>
                <a:latin typeface="Arial Narrow" panose="020B0606020202030204" pitchFamily="34" charset="0"/>
              </a:rPr>
              <a:t> (U Limerick) </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smtClean="0">
                <a:solidFill>
                  <a:srgbClr val="106636"/>
                </a:solidFill>
                <a:latin typeface="Arial Narrow" panose="020B0606020202030204" pitchFamily="34" charset="0"/>
              </a:rPr>
              <a:t>Crystalline matter: Challenges in discovery and directed synthesis, </a:t>
            </a:r>
            <a:r>
              <a:rPr lang="en-US" sz="1200" i="1" dirty="0" smtClean="0">
                <a:solidFill>
                  <a:schemeClr val="tx1"/>
                </a:solidFill>
                <a:latin typeface="Arial Narrow" panose="020B0606020202030204" pitchFamily="34" charset="0"/>
              </a:rPr>
              <a:t>Julia Chan (UT-Dallas) and John Mitchell (ANL)</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smtClean="0">
                <a:solidFill>
                  <a:srgbClr val="106636"/>
                </a:solidFill>
                <a:latin typeface="Arial Narrow" panose="020B0606020202030204" pitchFamily="34" charset="0"/>
              </a:rPr>
              <a:t>Emerging </a:t>
            </a:r>
            <a:r>
              <a:rPr lang="en-US" sz="1400" b="0" dirty="0">
                <a:solidFill>
                  <a:srgbClr val="106636"/>
                </a:solidFill>
                <a:latin typeface="Arial Narrow" panose="020B0606020202030204" pitchFamily="34" charset="0"/>
              </a:rPr>
              <a:t>approaches to synthesis at all length </a:t>
            </a:r>
            <a:r>
              <a:rPr lang="en-US" sz="1400" b="0" dirty="0" smtClean="0">
                <a:solidFill>
                  <a:srgbClr val="106636"/>
                </a:solidFill>
                <a:latin typeface="Arial Narrow" panose="020B0606020202030204" pitchFamily="34" charset="0"/>
              </a:rPr>
              <a:t>scales, </a:t>
            </a:r>
            <a:r>
              <a:rPr lang="en-US" sz="1200" i="1" dirty="0" smtClean="0">
                <a:solidFill>
                  <a:schemeClr val="tx1"/>
                </a:solidFill>
                <a:latin typeface="Arial Narrow" panose="020B0606020202030204" pitchFamily="34" charset="0"/>
              </a:rPr>
              <a:t>Jonah </a:t>
            </a:r>
            <a:r>
              <a:rPr lang="en-US" sz="1200" i="1" dirty="0" err="1" smtClean="0">
                <a:solidFill>
                  <a:schemeClr val="tx1"/>
                </a:solidFill>
                <a:latin typeface="Arial Narrow" panose="020B0606020202030204" pitchFamily="34" charset="0"/>
              </a:rPr>
              <a:t>Erlebacher</a:t>
            </a:r>
            <a:r>
              <a:rPr lang="en-US" sz="1200" i="1" dirty="0" smtClean="0">
                <a:solidFill>
                  <a:schemeClr val="tx1"/>
                </a:solidFill>
                <a:latin typeface="Arial Narrow" panose="020B0606020202030204" pitchFamily="34" charset="0"/>
              </a:rPr>
              <a:t> (Johns Hopkins) </a:t>
            </a:r>
            <a:r>
              <a:rPr lang="en-US" sz="1200" i="1" dirty="0">
                <a:solidFill>
                  <a:schemeClr val="tx1"/>
                </a:solidFill>
                <a:latin typeface="Arial Narrow" panose="020B0606020202030204" pitchFamily="34" charset="0"/>
              </a:rPr>
              <a:t>and Julia </a:t>
            </a:r>
            <a:r>
              <a:rPr lang="en-US" sz="1200" i="1" dirty="0" err="1">
                <a:solidFill>
                  <a:schemeClr val="tx1"/>
                </a:solidFill>
                <a:latin typeface="Arial Narrow" panose="020B0606020202030204" pitchFamily="34" charset="0"/>
              </a:rPr>
              <a:t>Laskin</a:t>
            </a:r>
            <a:r>
              <a:rPr lang="en-US" sz="1200" i="1" dirty="0">
                <a:solidFill>
                  <a:schemeClr val="tx1"/>
                </a:solidFill>
                <a:latin typeface="Arial Narrow" panose="020B0606020202030204" pitchFamily="34" charset="0"/>
              </a:rPr>
              <a:t> (PNNL</a:t>
            </a:r>
            <a:r>
              <a:rPr lang="en-US" sz="1200" i="1" dirty="0" smtClean="0">
                <a:solidFill>
                  <a:schemeClr val="tx1"/>
                </a:solidFill>
                <a:latin typeface="Arial Narrow" panose="020B0606020202030204" pitchFamily="34" charset="0"/>
              </a:rPr>
              <a:t>)</a:t>
            </a:r>
          </a:p>
          <a:p>
            <a:pPr marL="182880" indent="-182880" eaLnBrk="0" fontAlgn="base" hangingPunct="0">
              <a:lnSpc>
                <a:spcPts val="1700"/>
              </a:lnSpc>
              <a:spcBef>
                <a:spcPct val="0"/>
              </a:spcBef>
              <a:spcAft>
                <a:spcPct val="0"/>
              </a:spcAft>
              <a:buFont typeface="Wingdings" panose="05000000000000000000" pitchFamily="2" charset="2"/>
              <a:buChar char="ü"/>
            </a:pPr>
            <a:r>
              <a:rPr lang="en-US" altLang="en-US" sz="1400" b="0" dirty="0" smtClean="0">
                <a:solidFill>
                  <a:srgbClr val="106636"/>
                </a:solidFill>
                <a:latin typeface="Arial Narrow" panose="020B0606020202030204" pitchFamily="34" charset="0"/>
              </a:rPr>
              <a:t>Cross-cutting </a:t>
            </a:r>
            <a:r>
              <a:rPr lang="en-US" altLang="en-US" sz="1400" b="0" dirty="0">
                <a:solidFill>
                  <a:srgbClr val="106636"/>
                </a:solidFill>
                <a:latin typeface="Arial Narrow" panose="020B0606020202030204" pitchFamily="34" charset="0"/>
              </a:rPr>
              <a:t>– </a:t>
            </a:r>
            <a:r>
              <a:rPr lang="en-US" altLang="en-US" sz="1400" b="0" dirty="0" smtClean="0">
                <a:solidFill>
                  <a:srgbClr val="106636"/>
                </a:solidFill>
                <a:latin typeface="Arial Narrow" panose="020B0606020202030204" pitchFamily="34" charset="0"/>
              </a:rPr>
              <a:t>In situ characterization, </a:t>
            </a:r>
            <a:r>
              <a:rPr lang="en-US" altLang="en-US" sz="1200" i="1" dirty="0" smtClean="0">
                <a:solidFill>
                  <a:schemeClr val="tx1"/>
                </a:solidFill>
                <a:latin typeface="Arial Narrow" panose="020B0606020202030204" pitchFamily="34" charset="0"/>
              </a:rPr>
              <a:t>Simon </a:t>
            </a:r>
            <a:r>
              <a:rPr lang="en-US" altLang="en-US" sz="1200" i="1" dirty="0" err="1" smtClean="0">
                <a:solidFill>
                  <a:schemeClr val="tx1"/>
                </a:solidFill>
                <a:latin typeface="Arial Narrow" panose="020B0606020202030204" pitchFamily="34" charset="0"/>
              </a:rPr>
              <a:t>Billinge</a:t>
            </a:r>
            <a:r>
              <a:rPr lang="en-US" altLang="en-US" sz="1200" i="1" dirty="0" smtClean="0">
                <a:solidFill>
                  <a:schemeClr val="tx1"/>
                </a:solidFill>
                <a:latin typeface="Arial Narrow" panose="020B0606020202030204" pitchFamily="34" charset="0"/>
              </a:rPr>
              <a:t> (Columbia)</a:t>
            </a:r>
          </a:p>
          <a:p>
            <a:pPr marL="182880" indent="-182880" eaLnBrk="0" fontAlgn="base" hangingPunct="0">
              <a:lnSpc>
                <a:spcPts val="1700"/>
              </a:lnSpc>
              <a:spcBef>
                <a:spcPct val="0"/>
              </a:spcBef>
              <a:spcAft>
                <a:spcPct val="0"/>
              </a:spcAft>
              <a:buFont typeface="Wingdings" panose="05000000000000000000" pitchFamily="2" charset="2"/>
              <a:buChar char="ü"/>
            </a:pPr>
            <a:r>
              <a:rPr lang="en-US" altLang="en-US" sz="1400" b="0" dirty="0" smtClean="0">
                <a:solidFill>
                  <a:srgbClr val="106636"/>
                </a:solidFill>
                <a:latin typeface="Arial Narrow" panose="020B0606020202030204" pitchFamily="34" charset="0"/>
              </a:rPr>
              <a:t>Cross-cutting </a:t>
            </a:r>
            <a:r>
              <a:rPr lang="en-US" altLang="en-US" sz="1400" b="0" dirty="0">
                <a:solidFill>
                  <a:srgbClr val="106636"/>
                </a:solidFill>
                <a:latin typeface="Arial Narrow" panose="020B0606020202030204" pitchFamily="34" charset="0"/>
              </a:rPr>
              <a:t>– Theory </a:t>
            </a:r>
            <a:r>
              <a:rPr lang="en-US" altLang="en-US" sz="1400" b="0" dirty="0" smtClean="0">
                <a:solidFill>
                  <a:srgbClr val="106636"/>
                </a:solidFill>
                <a:latin typeface="Arial Narrow" panose="020B0606020202030204" pitchFamily="34" charset="0"/>
              </a:rPr>
              <a:t>and simulation, </a:t>
            </a:r>
            <a:r>
              <a:rPr lang="en-US" altLang="en-US" sz="1200" i="1" dirty="0" smtClean="0">
                <a:solidFill>
                  <a:schemeClr val="tx1"/>
                </a:solidFill>
                <a:latin typeface="Arial Narrow" panose="020B0606020202030204" pitchFamily="34" charset="0"/>
              </a:rPr>
              <a:t>Giulia Galli (U Chicago)</a:t>
            </a:r>
            <a:endParaRPr lang="en-US" altLang="en-US" sz="1200" i="1" dirty="0">
              <a:solidFill>
                <a:schemeClr val="tx1"/>
              </a:solidFill>
              <a:latin typeface="Arial Narrow" panose="020B0606020202030204" pitchFamily="34" charset="0"/>
            </a:endParaRPr>
          </a:p>
        </p:txBody>
      </p:sp>
      <p:sp>
        <p:nvSpPr>
          <p:cNvPr id="2" name="TextBox 1"/>
          <p:cNvSpPr txBox="1"/>
          <p:nvPr/>
        </p:nvSpPr>
        <p:spPr>
          <a:xfrm>
            <a:off x="3124200" y="1764268"/>
            <a:ext cx="5909823" cy="369332"/>
          </a:xfrm>
          <a:prstGeom prst="rect">
            <a:avLst/>
          </a:prstGeom>
          <a:noFill/>
        </p:spPr>
        <p:txBody>
          <a:bodyPr wrap="none" rtlCol="0">
            <a:spAutoFit/>
          </a:bodyPr>
          <a:lstStyle/>
          <a:p>
            <a:pPr fontAlgn="base">
              <a:spcBef>
                <a:spcPct val="0"/>
              </a:spcBef>
              <a:spcAft>
                <a:spcPct val="0"/>
              </a:spcAft>
            </a:pPr>
            <a:r>
              <a:rPr lang="en-US" dirty="0">
                <a:solidFill>
                  <a:srgbClr val="106636"/>
                </a:solidFill>
                <a:latin typeface="Arial Narrow" panose="020B0606020202030204" pitchFamily="34" charset="0"/>
              </a:rPr>
              <a:t>SC Technical </a:t>
            </a:r>
            <a:r>
              <a:rPr lang="en-US" dirty="0" smtClean="0">
                <a:solidFill>
                  <a:srgbClr val="106636"/>
                </a:solidFill>
                <a:latin typeface="Arial Narrow" panose="020B0606020202030204" pitchFamily="34" charset="0"/>
              </a:rPr>
              <a:t>Leads:	</a:t>
            </a:r>
            <a:r>
              <a:rPr lang="en-US" dirty="0" smtClean="0">
                <a:latin typeface="Arial Narrow" panose="020B0606020202030204" pitchFamily="34" charset="0"/>
              </a:rPr>
              <a:t>Linda Horton, Arvind Kini, Raul Miranda (BES</a:t>
            </a:r>
            <a:r>
              <a:rPr lang="en-US" dirty="0">
                <a:latin typeface="Arial Narrow" panose="020B0606020202030204" pitchFamily="34" charset="0"/>
              </a:rPr>
              <a:t>)</a:t>
            </a:r>
          </a:p>
        </p:txBody>
      </p:sp>
      <p:pic>
        <p:nvPicPr>
          <p:cNvPr id="4" name="Picture 2" descr="http://www.pnnl.gov/science/images/highlights/cmsd/fy13/DeYoreo.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 contrast="5000"/>
                    </a14:imgEffect>
                  </a14:imgLayer>
                </a14:imgProps>
              </a:ext>
              <a:ext uri="{28A0092B-C50C-407E-A947-70E740481C1C}">
                <a14:useLocalDpi xmlns:a14="http://schemas.microsoft.com/office/drawing/2010/main" val="0"/>
              </a:ext>
            </a:extLst>
          </a:blip>
          <a:srcRect/>
          <a:stretch>
            <a:fillRect/>
          </a:stretch>
        </p:blipFill>
        <p:spPr bwMode="auto">
          <a:xfrm>
            <a:off x="249710" y="835211"/>
            <a:ext cx="893241" cy="125639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AutoShape 4" descr="Image result for Robert Cava"/>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obert Cava"/>
          <p:cNvSpPr>
            <a:spLocks noChangeAspect="1" noChangeArrowheads="1"/>
          </p:cNvSpPr>
          <p:nvPr/>
        </p:nvSpPr>
        <p:spPr bwMode="auto">
          <a:xfrm>
            <a:off x="2587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Robert Cava"/>
          <p:cNvSpPr>
            <a:spLocks noChangeAspect="1" noChangeArrowheads="1"/>
          </p:cNvSpPr>
          <p:nvPr/>
        </p:nvSpPr>
        <p:spPr bwMode="auto">
          <a:xfrm>
            <a:off x="4111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0000" contrast="5000"/>
                    </a14:imgEffect>
                  </a14:imgLayer>
                </a14:imgProps>
              </a:ext>
              <a:ext uri="{28A0092B-C50C-407E-A947-70E740481C1C}">
                <a14:useLocalDpi xmlns:a14="http://schemas.microsoft.com/office/drawing/2010/main" val="0"/>
              </a:ext>
            </a:extLst>
          </a:blip>
          <a:srcRect l="26333" t="6579" r="23550" b="27948"/>
          <a:stretch/>
        </p:blipFill>
        <p:spPr bwMode="auto">
          <a:xfrm>
            <a:off x="2015031" y="835211"/>
            <a:ext cx="921798" cy="12652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chome.osc.doe.gov\kini\My Documents\My Pictures\david_mandru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951" y="824620"/>
            <a:ext cx="879478" cy="12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51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Line 8"/>
          <p:cNvSpPr>
            <a:spLocks noChangeShapeType="1"/>
          </p:cNvSpPr>
          <p:nvPr/>
        </p:nvSpPr>
        <p:spPr bwMode="auto">
          <a:xfrm flipH="1">
            <a:off x="2811276" y="2637586"/>
            <a:ext cx="4202" cy="30381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794">
              <a:solidFill>
                <a:srgbClr val="00279F"/>
              </a:solidFill>
              <a:latin typeface="Arial Narrow" panose="020B0606020202030204" pitchFamily="34" charset="0"/>
            </a:endParaRPr>
          </a:p>
        </p:txBody>
      </p:sp>
      <p:grpSp>
        <p:nvGrpSpPr>
          <p:cNvPr id="3075" name="Group 9"/>
          <p:cNvGrpSpPr>
            <a:grpSpLocks/>
          </p:cNvGrpSpPr>
          <p:nvPr/>
        </p:nvGrpSpPr>
        <p:grpSpPr bwMode="auto">
          <a:xfrm>
            <a:off x="2329423" y="2700618"/>
            <a:ext cx="967908" cy="686360"/>
            <a:chOff x="43" y="1196"/>
            <a:chExt cx="691" cy="490"/>
          </a:xfrm>
        </p:grpSpPr>
        <p:sp>
          <p:nvSpPr>
            <p:cNvPr id="3191" name="Rectangle 10"/>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794"/>
                </a:lnSpc>
              </a:pPr>
              <a:r>
                <a:rPr lang="en-US" altLang="en-US" sz="794" b="1">
                  <a:solidFill>
                    <a:srgbClr val="000000"/>
                  </a:solidFill>
                </a:rPr>
                <a:t>Scattering and Instrumentation</a:t>
              </a:r>
            </a:p>
            <a:p>
              <a:pPr algn="ctr" eaLnBrk="0" hangingPunct="0">
                <a:lnSpc>
                  <a:spcPts val="794"/>
                </a:lnSpc>
              </a:pPr>
              <a:r>
                <a:rPr lang="en-US" altLang="en-US" sz="794" b="1">
                  <a:solidFill>
                    <a:srgbClr val="000000"/>
                  </a:solidFill>
                </a:rPr>
                <a:t>Sciences</a:t>
              </a:r>
            </a:p>
            <a:p>
              <a:pPr algn="ctr" eaLnBrk="0" hangingPunct="0">
                <a:lnSpc>
                  <a:spcPct val="70000"/>
                </a:lnSpc>
              </a:pPr>
              <a:endParaRPr lang="en-US" altLang="en-US" sz="529" b="1">
                <a:solidFill>
                  <a:srgbClr val="000000"/>
                </a:solidFill>
              </a:endParaRPr>
            </a:p>
            <a:p>
              <a:pPr algn="ctr" eaLnBrk="0" hangingPunct="0"/>
              <a:r>
                <a:rPr lang="en-US" altLang="en-US" sz="794" b="1">
                  <a:solidFill>
                    <a:srgbClr val="000099"/>
                  </a:solidFill>
                </a:rPr>
                <a:t>Helen Kerch</a:t>
              </a:r>
            </a:p>
            <a:p>
              <a:pPr algn="ctr" eaLnBrk="0" hangingPunct="0"/>
              <a:r>
                <a:rPr lang="en-US" altLang="en-US" sz="794">
                  <a:solidFill>
                    <a:srgbClr val="000099"/>
                  </a:solidFill>
                </a:rPr>
                <a:t>Vacant, P.A</a:t>
              </a:r>
              <a:r>
                <a:rPr lang="en-US" altLang="en-US" sz="794">
                  <a:solidFill>
                    <a:srgbClr val="000080"/>
                  </a:solidFill>
                </a:rPr>
                <a:t>.</a:t>
              </a:r>
              <a:endParaRPr lang="en-US" altLang="en-US" sz="794" b="1">
                <a:solidFill>
                  <a:srgbClr val="000080"/>
                </a:solidFill>
              </a:endParaRPr>
            </a:p>
          </p:txBody>
        </p:sp>
        <p:sp>
          <p:nvSpPr>
            <p:cNvPr id="3192" name="Line 11"/>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3076" name="Rectangle 44"/>
          <p:cNvSpPr>
            <a:spLocks noChangeArrowheads="1"/>
          </p:cNvSpPr>
          <p:nvPr/>
        </p:nvSpPr>
        <p:spPr bwMode="auto">
          <a:xfrm>
            <a:off x="2329423" y="3506041"/>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X-ray Scattering</a:t>
            </a:r>
          </a:p>
          <a:p>
            <a:pPr algn="ctr" eaLnBrk="0" hangingPunct="0"/>
            <a:r>
              <a:rPr lang="en-US" altLang="en-US" sz="794">
                <a:solidFill>
                  <a:srgbClr val="000080"/>
                </a:solidFill>
              </a:rPr>
              <a:t>Lane Wilson</a:t>
            </a:r>
          </a:p>
        </p:txBody>
      </p:sp>
      <p:sp>
        <p:nvSpPr>
          <p:cNvPr id="3077" name="Rectangle 45"/>
          <p:cNvSpPr>
            <a:spLocks noChangeArrowheads="1"/>
          </p:cNvSpPr>
          <p:nvPr/>
        </p:nvSpPr>
        <p:spPr bwMode="auto">
          <a:xfrm>
            <a:off x="2329423" y="4073338"/>
            <a:ext cx="967908" cy="483254"/>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Neutron Scattering</a:t>
            </a:r>
            <a:endParaRPr lang="en-US" altLang="en-US" sz="794">
              <a:solidFill>
                <a:srgbClr val="000080"/>
              </a:solidFill>
            </a:endParaRPr>
          </a:p>
          <a:p>
            <a:pPr algn="ctr" eaLnBrk="0" hangingPunct="0"/>
            <a:r>
              <a:rPr lang="en-US" altLang="en-US" sz="794">
                <a:solidFill>
                  <a:srgbClr val="000080"/>
                </a:solidFill>
              </a:rPr>
              <a:t>Thiyaga P. Thiyagarajan</a:t>
            </a:r>
          </a:p>
        </p:txBody>
      </p:sp>
      <p:sp>
        <p:nvSpPr>
          <p:cNvPr id="3078" name="Rectangle 46"/>
          <p:cNvSpPr>
            <a:spLocks noChangeArrowheads="1"/>
          </p:cNvSpPr>
          <p:nvPr/>
        </p:nvSpPr>
        <p:spPr bwMode="auto">
          <a:xfrm>
            <a:off x="2329423" y="4637836"/>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Electron and Scanning Probe Microscopies</a:t>
            </a:r>
          </a:p>
          <a:p>
            <a:pPr algn="ctr" eaLnBrk="0" hangingPunct="0"/>
            <a:r>
              <a:rPr lang="en-US" altLang="en-US" sz="794">
                <a:solidFill>
                  <a:srgbClr val="000080"/>
                </a:solidFill>
              </a:rPr>
              <a:t>Jane Zhu</a:t>
            </a:r>
          </a:p>
          <a:p>
            <a:pPr algn="ctr" eaLnBrk="0" hangingPunct="0"/>
            <a:r>
              <a:rPr lang="en-US" altLang="en-US" sz="794">
                <a:solidFill>
                  <a:srgbClr val="000080"/>
                </a:solidFill>
              </a:rPr>
              <a:t>Kelly Perry</a:t>
            </a:r>
          </a:p>
        </p:txBody>
      </p:sp>
      <p:grpSp>
        <p:nvGrpSpPr>
          <p:cNvPr id="3079" name="Group 291"/>
          <p:cNvGrpSpPr>
            <a:grpSpLocks/>
          </p:cNvGrpSpPr>
          <p:nvPr/>
        </p:nvGrpSpPr>
        <p:grpSpPr bwMode="auto">
          <a:xfrm>
            <a:off x="2323820" y="5206538"/>
            <a:ext cx="979114" cy="630331"/>
            <a:chOff x="1563" y="3717"/>
            <a:chExt cx="699" cy="450"/>
          </a:xfrm>
        </p:grpSpPr>
        <p:sp>
          <p:nvSpPr>
            <p:cNvPr id="2" name="Rectangle 47"/>
            <p:cNvSpPr>
              <a:spLocks noChangeArrowheads="1"/>
            </p:cNvSpPr>
            <p:nvPr/>
          </p:nvSpPr>
          <p:spPr bwMode="auto">
            <a:xfrm>
              <a:off x="1567" y="3717"/>
              <a:ext cx="691" cy="345"/>
            </a:xfrm>
            <a:prstGeom prst="rect">
              <a:avLst/>
            </a:prstGeom>
            <a:solidFill>
              <a:schemeClr val="bg1"/>
            </a:solidFill>
            <a:ln w="12700">
              <a:solidFill>
                <a:schemeClr val="tx1"/>
              </a:solidFill>
              <a:miter lim="800000"/>
              <a:headEnd/>
              <a:tailEnd/>
            </a:ln>
          </p:spPr>
          <p:txBody>
            <a:bodyPr lIns="0" rIns="0" anchor="ctr"/>
            <a:lstStyle/>
            <a:p>
              <a:pPr algn="ctr" eaLnBrk="0" hangingPunct="0">
                <a:lnSpc>
                  <a:spcPts val="794"/>
                </a:lnSpc>
                <a:defRPr/>
              </a:pPr>
              <a:r>
                <a:rPr lang="en-US" sz="794" b="1" kern="0" spc="-35" dirty="0">
                  <a:solidFill>
                    <a:srgbClr val="000000"/>
                  </a:solidFill>
                  <a:latin typeface="Arial Narrow" panose="020B0606020202030204" pitchFamily="34" charset="0"/>
                </a:rPr>
                <a:t>Experimental Program  to</a:t>
              </a:r>
              <a:br>
                <a:rPr lang="en-US" sz="794" b="1" kern="0" spc="-35" dirty="0">
                  <a:solidFill>
                    <a:srgbClr val="000000"/>
                  </a:solidFill>
                  <a:latin typeface="Arial Narrow" panose="020B0606020202030204" pitchFamily="34" charset="0"/>
                </a:rPr>
              </a:br>
              <a:r>
                <a:rPr lang="en-US" sz="794" b="1" kern="0" spc="-35" dirty="0">
                  <a:solidFill>
                    <a:srgbClr val="000000"/>
                  </a:solidFill>
                  <a:latin typeface="Arial Narrow" panose="020B0606020202030204" pitchFamily="34" charset="0"/>
                </a:rPr>
                <a:t>Stimulate Competitive Research (DOE  EPSCoR)</a:t>
              </a:r>
            </a:p>
            <a:p>
              <a:pPr algn="ctr" eaLnBrk="0" hangingPunct="0">
                <a:defRPr/>
              </a:pPr>
              <a:r>
                <a:rPr lang="en-US" sz="794" kern="0" dirty="0">
                  <a:solidFill>
                    <a:srgbClr val="000080"/>
                  </a:solidFill>
                  <a:latin typeface="Arial Narrow" panose="020B0606020202030204" pitchFamily="34" charset="0"/>
                </a:rPr>
                <a:t>Tim Fitzsimmons</a:t>
              </a:r>
            </a:p>
          </p:txBody>
        </p:sp>
        <p:sp>
          <p:nvSpPr>
            <p:cNvPr id="3190" name="Text Box 257"/>
            <p:cNvSpPr txBox="1">
              <a:spLocks noChangeArrowheads="1"/>
            </p:cNvSpPr>
            <p:nvPr/>
          </p:nvSpPr>
          <p:spPr bwMode="auto">
            <a:xfrm>
              <a:off x="1563" y="4052"/>
              <a:ext cx="69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85000"/>
                </a:lnSpc>
                <a:buFont typeface="Wingdings" panose="05000000000000000000" pitchFamily="2" charset="2"/>
                <a:buNone/>
              </a:pPr>
              <a:endParaRPr lang="en-US" altLang="en-US" sz="529">
                <a:solidFill>
                  <a:srgbClr val="000000"/>
                </a:solidFill>
              </a:endParaRPr>
            </a:p>
          </p:txBody>
        </p:sp>
      </p:grpSp>
      <p:grpSp>
        <p:nvGrpSpPr>
          <p:cNvPr id="3080" name="Group 264"/>
          <p:cNvGrpSpPr>
            <a:grpSpLocks/>
          </p:cNvGrpSpPr>
          <p:nvPr/>
        </p:nvGrpSpPr>
        <p:grpSpPr bwMode="auto">
          <a:xfrm>
            <a:off x="1256460" y="1374122"/>
            <a:ext cx="967908" cy="4311463"/>
            <a:chOff x="801" y="981"/>
            <a:chExt cx="691" cy="3078"/>
          </a:xfrm>
        </p:grpSpPr>
        <p:sp>
          <p:nvSpPr>
            <p:cNvPr id="3181" name="Line 12"/>
            <p:cNvSpPr>
              <a:spLocks noChangeShapeType="1"/>
            </p:cNvSpPr>
            <p:nvPr/>
          </p:nvSpPr>
          <p:spPr bwMode="auto">
            <a:xfrm>
              <a:off x="1146" y="981"/>
              <a:ext cx="1" cy="30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794">
                <a:solidFill>
                  <a:srgbClr val="00279F"/>
                </a:solidFill>
                <a:latin typeface="Arial Narrow" panose="020B0606020202030204" pitchFamily="34" charset="0"/>
              </a:endParaRPr>
            </a:p>
          </p:txBody>
        </p:sp>
        <p:grpSp>
          <p:nvGrpSpPr>
            <p:cNvPr id="3182" name="Group 13"/>
            <p:cNvGrpSpPr>
              <a:grpSpLocks/>
            </p:cNvGrpSpPr>
            <p:nvPr/>
          </p:nvGrpSpPr>
          <p:grpSpPr bwMode="auto">
            <a:xfrm>
              <a:off x="801" y="1928"/>
              <a:ext cx="691" cy="490"/>
              <a:chOff x="43" y="1196"/>
              <a:chExt cx="691" cy="490"/>
            </a:xfrm>
          </p:grpSpPr>
          <p:sp>
            <p:nvSpPr>
              <p:cNvPr id="3187" name="Rectangle 14"/>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353" b="1">
                  <a:solidFill>
                    <a:srgbClr val="000080"/>
                  </a:solidFill>
                </a:endParaRPr>
              </a:p>
              <a:p>
                <a:pPr algn="ctr" eaLnBrk="0" hangingPunct="0">
                  <a:lnSpc>
                    <a:spcPts val="794"/>
                  </a:lnSpc>
                </a:pPr>
                <a:r>
                  <a:rPr lang="en-US" altLang="en-US" sz="794" b="1">
                    <a:solidFill>
                      <a:srgbClr val="000000"/>
                    </a:solidFill>
                  </a:rPr>
                  <a:t>Condensed Matter and Materials Physics</a:t>
                </a:r>
              </a:p>
              <a:p>
                <a:pPr algn="ctr" eaLnBrk="0" hangingPunct="0"/>
                <a:endParaRPr lang="en-US" altLang="en-US" sz="706" b="1">
                  <a:solidFill>
                    <a:srgbClr val="000080"/>
                  </a:solidFill>
                </a:endParaRPr>
              </a:p>
              <a:p>
                <a:pPr algn="ctr" eaLnBrk="0" hangingPunct="0"/>
                <a:r>
                  <a:rPr lang="en-US" altLang="en-US" sz="794" b="1">
                    <a:solidFill>
                      <a:srgbClr val="000099"/>
                    </a:solidFill>
                  </a:rPr>
                  <a:t>Jim Horwitz</a:t>
                </a:r>
              </a:p>
              <a:p>
                <a:pPr algn="ctr" eaLnBrk="0" hangingPunct="0"/>
                <a:r>
                  <a:rPr lang="en-US" altLang="en-US" sz="794">
                    <a:solidFill>
                      <a:srgbClr val="000099"/>
                    </a:solidFill>
                  </a:rPr>
                  <a:t>Marsophia Agnant, P.A.</a:t>
                </a:r>
              </a:p>
            </p:txBody>
          </p:sp>
          <p:sp>
            <p:nvSpPr>
              <p:cNvPr id="3188" name="Line 15"/>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4" name="Rectangle 48"/>
            <p:cNvSpPr>
              <a:spLocks noChangeArrowheads="1"/>
            </p:cNvSpPr>
            <p:nvPr/>
          </p:nvSpPr>
          <p:spPr bwMode="auto">
            <a:xfrm>
              <a:off x="801" y="2495"/>
              <a:ext cx="685" cy="345"/>
            </a:xfrm>
            <a:prstGeom prst="rect">
              <a:avLst/>
            </a:prstGeom>
            <a:solidFill>
              <a:schemeClr val="bg1"/>
            </a:solidFill>
            <a:ln w="12700">
              <a:solidFill>
                <a:schemeClr val="tx1"/>
              </a:solidFill>
              <a:miter lim="800000"/>
              <a:headEnd/>
              <a:tailEnd/>
            </a:ln>
          </p:spPr>
          <p:txBody>
            <a:bodyPr lIns="0" rIns="0" anchor="ctr"/>
            <a:lstStyle/>
            <a:p>
              <a:pPr algn="ctr" eaLnBrk="0" hangingPunct="0">
                <a:defRPr/>
              </a:pPr>
              <a:r>
                <a:rPr lang="en-US" sz="794" b="1" spc="-26" dirty="0">
                  <a:solidFill>
                    <a:srgbClr val="000000"/>
                  </a:solidFill>
                  <a:latin typeface="Arial Narrow" panose="020B0606020202030204" pitchFamily="34" charset="0"/>
                </a:rPr>
                <a:t>Experimental Condensed </a:t>
              </a:r>
              <a:r>
                <a:rPr lang="en-US" sz="794" b="1" dirty="0">
                  <a:solidFill>
                    <a:srgbClr val="000000"/>
                  </a:solidFill>
                  <a:latin typeface="Arial Narrow" panose="020B0606020202030204" pitchFamily="34" charset="0"/>
                </a:rPr>
                <a:t>Matter Physics</a:t>
              </a:r>
            </a:p>
            <a:p>
              <a:pPr algn="ctr" eaLnBrk="0" hangingPunct="0">
                <a:defRPr/>
              </a:pPr>
              <a:r>
                <a:rPr lang="en-US" sz="794" dirty="0">
                  <a:solidFill>
                    <a:srgbClr val="000080"/>
                  </a:solidFill>
                  <a:latin typeface="Arial Narrow" panose="020B0606020202030204" pitchFamily="34" charset="0"/>
                </a:rPr>
                <a:t>Michael Pechan</a:t>
              </a:r>
            </a:p>
          </p:txBody>
        </p:sp>
        <p:sp>
          <p:nvSpPr>
            <p:cNvPr id="3184" name="Rectangle 49"/>
            <p:cNvSpPr>
              <a:spLocks noChangeArrowheads="1"/>
            </p:cNvSpPr>
            <p:nvPr/>
          </p:nvSpPr>
          <p:spPr bwMode="auto">
            <a:xfrm>
              <a:off x="801" y="2908"/>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882"/>
                </a:lnSpc>
              </a:pPr>
              <a:r>
                <a:rPr lang="en-US" altLang="en-US" sz="794" b="1">
                  <a:solidFill>
                    <a:srgbClr val="000000"/>
                  </a:solidFill>
                </a:rPr>
                <a:t>Theoretical Condensed Matter Physics</a:t>
              </a:r>
            </a:p>
            <a:p>
              <a:pPr algn="ctr" eaLnBrk="0" hangingPunct="0"/>
              <a:r>
                <a:rPr lang="en-US" altLang="en-US" sz="794">
                  <a:solidFill>
                    <a:srgbClr val="000080"/>
                  </a:solidFill>
                </a:rPr>
                <a:t>  Jim Davenport</a:t>
              </a:r>
            </a:p>
            <a:p>
              <a:pPr algn="ctr" eaLnBrk="0" hangingPunct="0"/>
              <a:r>
                <a:rPr lang="en-US" altLang="en-US" sz="794">
                  <a:solidFill>
                    <a:srgbClr val="000080"/>
                  </a:solidFill>
                </a:rPr>
                <a:t>Matthias Graf</a:t>
              </a:r>
            </a:p>
          </p:txBody>
        </p:sp>
        <p:sp>
          <p:nvSpPr>
            <p:cNvPr id="3185" name="Rectangle 50"/>
            <p:cNvSpPr>
              <a:spLocks noChangeArrowheads="1"/>
            </p:cNvSpPr>
            <p:nvPr/>
          </p:nvSpPr>
          <p:spPr bwMode="auto">
            <a:xfrm>
              <a:off x="801" y="3311"/>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dirty="0">
                  <a:solidFill>
                    <a:srgbClr val="000000"/>
                  </a:solidFill>
                </a:rPr>
                <a:t>Physical Behavior </a:t>
              </a:r>
            </a:p>
            <a:p>
              <a:pPr algn="ctr" eaLnBrk="0" hangingPunct="0"/>
              <a:r>
                <a:rPr lang="en-US" altLang="en-US" sz="794" b="1" dirty="0">
                  <a:solidFill>
                    <a:srgbClr val="000000"/>
                  </a:solidFill>
                </a:rPr>
                <a:t>of Materials</a:t>
              </a:r>
            </a:p>
            <a:p>
              <a:pPr algn="ctr" eaLnBrk="0" hangingPunct="0"/>
              <a:r>
                <a:rPr lang="en-US" altLang="en-US" sz="794" dirty="0">
                  <a:solidFill>
                    <a:srgbClr val="000080"/>
                  </a:solidFill>
                </a:rPr>
                <a:t>Refik Kortan</a:t>
              </a:r>
            </a:p>
            <a:p>
              <a:pPr algn="ctr" eaLnBrk="0" hangingPunct="0"/>
              <a:r>
                <a:rPr lang="en-US" altLang="en-US" sz="794" dirty="0">
                  <a:solidFill>
                    <a:srgbClr val="000080"/>
                  </a:solidFill>
                </a:rPr>
                <a:t>Kelly Perry</a:t>
              </a:r>
            </a:p>
          </p:txBody>
        </p:sp>
        <p:sp>
          <p:nvSpPr>
            <p:cNvPr id="3186" name="Rectangle 51"/>
            <p:cNvSpPr>
              <a:spLocks noChangeArrowheads="1"/>
            </p:cNvSpPr>
            <p:nvPr/>
          </p:nvSpPr>
          <p:spPr bwMode="auto">
            <a:xfrm>
              <a:off x="801" y="3714"/>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Mechanical Behavior</a:t>
              </a:r>
            </a:p>
            <a:p>
              <a:pPr algn="ctr" eaLnBrk="0" hangingPunct="0"/>
              <a:r>
                <a:rPr lang="en-US" altLang="en-US" sz="794" b="1">
                  <a:solidFill>
                    <a:srgbClr val="000000"/>
                  </a:solidFill>
                </a:rPr>
                <a:t>and Radiation  Effects</a:t>
              </a:r>
            </a:p>
            <a:p>
              <a:pPr algn="ctr" eaLnBrk="0" hangingPunct="0"/>
              <a:r>
                <a:rPr lang="en-US" altLang="en-US" sz="794">
                  <a:solidFill>
                    <a:srgbClr val="000080"/>
                  </a:solidFill>
                </a:rPr>
                <a:t>John Vetrano</a:t>
              </a:r>
              <a:endParaRPr lang="en-US" altLang="en-US" sz="794" b="1">
                <a:solidFill>
                  <a:srgbClr val="000080"/>
                </a:solidFill>
              </a:endParaRPr>
            </a:p>
          </p:txBody>
        </p:sp>
      </p:grpSp>
      <p:grpSp>
        <p:nvGrpSpPr>
          <p:cNvPr id="3081" name="Group 139"/>
          <p:cNvGrpSpPr>
            <a:grpSpLocks/>
          </p:cNvGrpSpPr>
          <p:nvPr/>
        </p:nvGrpSpPr>
        <p:grpSpPr bwMode="auto">
          <a:xfrm>
            <a:off x="530879" y="1515596"/>
            <a:ext cx="2419069" cy="1012732"/>
            <a:chOff x="449263" y="1717675"/>
            <a:chExt cx="2741612" cy="1147763"/>
          </a:xfrm>
        </p:grpSpPr>
        <p:sp>
          <p:nvSpPr>
            <p:cNvPr id="3179" name="Rectangle 28"/>
            <p:cNvSpPr>
              <a:spLocks noChangeArrowheads="1"/>
            </p:cNvSpPr>
            <p:nvPr/>
          </p:nvSpPr>
          <p:spPr bwMode="auto">
            <a:xfrm>
              <a:off x="449263" y="1717675"/>
              <a:ext cx="2741612" cy="1147763"/>
            </a:xfrm>
            <a:prstGeom prst="rect">
              <a:avLst/>
            </a:prstGeom>
            <a:solidFill>
              <a:srgbClr val="EAEAEA"/>
            </a:solidFill>
            <a:ln w="12700">
              <a:solidFill>
                <a:schemeClr val="tx1"/>
              </a:solidFill>
              <a:miter lim="800000"/>
              <a:headEnd/>
              <a:tailEnd/>
            </a:ln>
          </p:spPr>
          <p:txBody>
            <a:bodyPr wrap="none"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80" name="Text Box 29"/>
            <p:cNvSpPr txBox="1">
              <a:spLocks noChangeArrowheads="1"/>
            </p:cNvSpPr>
            <p:nvPr/>
          </p:nvSpPr>
          <p:spPr bwMode="auto">
            <a:xfrm>
              <a:off x="1006621" y="2133600"/>
              <a:ext cx="1673215" cy="60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1324" b="1">
                  <a:solidFill>
                    <a:srgbClr val="000099"/>
                  </a:solidFill>
                </a:rPr>
                <a:t>Linda Horton, Director</a:t>
              </a:r>
              <a:r>
                <a:rPr lang="en-US" altLang="en-US" sz="794">
                  <a:solidFill>
                    <a:srgbClr val="000099"/>
                  </a:solidFill>
                </a:rPr>
                <a:t/>
              </a:r>
              <a:br>
                <a:rPr lang="en-US" altLang="en-US" sz="794">
                  <a:solidFill>
                    <a:srgbClr val="000099"/>
                  </a:solidFill>
                </a:rPr>
              </a:br>
              <a:r>
                <a:rPr lang="en-US" altLang="en-US" sz="794">
                  <a:solidFill>
                    <a:srgbClr val="000099"/>
                  </a:solidFill>
                </a:rPr>
                <a:t>Teresa Crockett, Program Analyst  </a:t>
              </a:r>
            </a:p>
            <a:p>
              <a:pPr algn="ctr" eaLnBrk="0" hangingPunct="0"/>
              <a:r>
                <a:rPr lang="en-US" altLang="en-US" sz="794">
                  <a:solidFill>
                    <a:srgbClr val="000099"/>
                  </a:solidFill>
                </a:rPr>
                <a:t>Vacant, Secretary</a:t>
              </a:r>
            </a:p>
          </p:txBody>
        </p:sp>
      </p:grpSp>
      <p:sp>
        <p:nvSpPr>
          <p:cNvPr id="3082" name="Line 20"/>
          <p:cNvSpPr>
            <a:spLocks noChangeShapeType="1"/>
          </p:cNvSpPr>
          <p:nvPr/>
        </p:nvSpPr>
        <p:spPr bwMode="auto">
          <a:xfrm flipV="1">
            <a:off x="4577603" y="1200431"/>
            <a:ext cx="0" cy="14315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83" name="Rectangle 32"/>
          <p:cNvSpPr>
            <a:spLocks noChangeArrowheads="1"/>
          </p:cNvSpPr>
          <p:nvPr/>
        </p:nvSpPr>
        <p:spPr bwMode="auto">
          <a:xfrm>
            <a:off x="3367368" y="1515596"/>
            <a:ext cx="2419070" cy="1012732"/>
          </a:xfrm>
          <a:prstGeom prst="rect">
            <a:avLst/>
          </a:prstGeom>
          <a:solidFill>
            <a:srgbClr val="EAEAEA"/>
          </a:solidFill>
          <a:ln w="12700">
            <a:solidFill>
              <a:schemeClr val="tx1"/>
            </a:solidFill>
            <a:miter lim="800000"/>
            <a:headEnd/>
            <a:tailEnd/>
          </a:ln>
        </p:spPr>
        <p:txBody>
          <a:bodyPr wrap="none"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084" name="Line 2"/>
          <p:cNvSpPr>
            <a:spLocks noChangeShapeType="1"/>
          </p:cNvSpPr>
          <p:nvPr/>
        </p:nvSpPr>
        <p:spPr bwMode="auto">
          <a:xfrm flipH="1">
            <a:off x="7395882" y="1374122"/>
            <a:ext cx="0" cy="4307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85" name="Rectangle 3"/>
          <p:cNvSpPr>
            <a:spLocks noChangeArrowheads="1"/>
          </p:cNvSpPr>
          <p:nvPr/>
        </p:nvSpPr>
        <p:spPr bwMode="auto">
          <a:xfrm>
            <a:off x="6901423" y="4642037"/>
            <a:ext cx="984716" cy="483254"/>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Physical Biosciences</a:t>
            </a:r>
            <a:endParaRPr lang="en-US" altLang="en-US" sz="794">
              <a:solidFill>
                <a:srgbClr val="000080"/>
              </a:solidFill>
            </a:endParaRPr>
          </a:p>
          <a:p>
            <a:pPr algn="ctr" eaLnBrk="0" hangingPunct="0"/>
            <a:r>
              <a:rPr lang="en-US" altLang="en-US" sz="794">
                <a:solidFill>
                  <a:srgbClr val="000080"/>
                </a:solidFill>
              </a:rPr>
              <a:t>Robert Stack</a:t>
            </a:r>
          </a:p>
        </p:txBody>
      </p:sp>
      <p:sp>
        <p:nvSpPr>
          <p:cNvPr id="2062" name="Rectangle 4"/>
          <p:cNvSpPr>
            <a:spLocks noChangeArrowheads="1"/>
          </p:cNvSpPr>
          <p:nvPr/>
        </p:nvSpPr>
        <p:spPr bwMode="auto">
          <a:xfrm>
            <a:off x="6909827" y="4074740"/>
            <a:ext cx="967908" cy="483253"/>
          </a:xfrm>
          <a:prstGeom prst="rect">
            <a:avLst/>
          </a:prstGeom>
          <a:solidFill>
            <a:schemeClr val="bg1"/>
          </a:solidFill>
          <a:ln w="12700">
            <a:solidFill>
              <a:schemeClr val="tx1"/>
            </a:solidFill>
            <a:miter lim="800000"/>
            <a:headEnd/>
            <a:tailEnd/>
          </a:ln>
        </p:spPr>
        <p:txBody>
          <a:bodyPr lIns="0" rIns="0" anchor="ctr"/>
          <a:lstStyle/>
          <a:p>
            <a:pPr algn="ctr" eaLnBrk="0" hangingPunct="0">
              <a:defRPr/>
            </a:pPr>
            <a:r>
              <a:rPr lang="en-US" sz="794" b="1" spc="-18" dirty="0">
                <a:solidFill>
                  <a:srgbClr val="000000"/>
                </a:solidFill>
                <a:latin typeface="Arial Narrow" panose="020B0606020202030204" pitchFamily="34" charset="0"/>
              </a:rPr>
              <a:t>Photosynthetic Systems</a:t>
            </a:r>
            <a:r>
              <a:rPr lang="en-US" sz="794" dirty="0">
                <a:solidFill>
                  <a:srgbClr val="00279F"/>
                </a:solidFill>
                <a:latin typeface="Arial Narrow" panose="020B0606020202030204" pitchFamily="34" charset="0"/>
              </a:rPr>
              <a:t/>
            </a:r>
            <a:br>
              <a:rPr lang="en-US" sz="794" dirty="0">
                <a:solidFill>
                  <a:srgbClr val="00279F"/>
                </a:solidFill>
                <a:latin typeface="Arial Narrow" panose="020B0606020202030204" pitchFamily="34" charset="0"/>
              </a:rPr>
            </a:br>
            <a:r>
              <a:rPr lang="en-US" sz="794" dirty="0">
                <a:solidFill>
                  <a:srgbClr val="000080"/>
                </a:solidFill>
                <a:latin typeface="Arial Narrow" panose="020B0606020202030204" pitchFamily="34" charset="0"/>
              </a:rPr>
              <a:t>Stephen Herbert</a:t>
            </a:r>
          </a:p>
        </p:txBody>
      </p:sp>
      <p:grpSp>
        <p:nvGrpSpPr>
          <p:cNvPr id="3087" name="Group 5"/>
          <p:cNvGrpSpPr>
            <a:grpSpLocks/>
          </p:cNvGrpSpPr>
          <p:nvPr/>
        </p:nvGrpSpPr>
        <p:grpSpPr bwMode="auto">
          <a:xfrm>
            <a:off x="6909827" y="2700618"/>
            <a:ext cx="967908" cy="686360"/>
            <a:chOff x="43" y="1196"/>
            <a:chExt cx="691" cy="490"/>
          </a:xfrm>
        </p:grpSpPr>
        <p:sp>
          <p:nvSpPr>
            <p:cNvPr id="3177" name="Rectangle 6"/>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353" b="1">
                <a:solidFill>
                  <a:srgbClr val="000080"/>
                </a:solidFill>
              </a:endParaRPr>
            </a:p>
            <a:p>
              <a:pPr algn="ctr" eaLnBrk="0" hangingPunct="0">
                <a:lnSpc>
                  <a:spcPts val="794"/>
                </a:lnSpc>
              </a:pPr>
              <a:r>
                <a:rPr lang="en-US" altLang="en-US" sz="794" b="1">
                  <a:solidFill>
                    <a:srgbClr val="000000"/>
                  </a:solidFill>
                </a:rPr>
                <a:t>Photochemistry and</a:t>
              </a:r>
              <a:br>
                <a:rPr lang="en-US" altLang="en-US" sz="794" b="1">
                  <a:solidFill>
                    <a:srgbClr val="000000"/>
                  </a:solidFill>
                </a:rPr>
              </a:br>
              <a:r>
                <a:rPr lang="en-US" altLang="en-US" sz="794" b="1">
                  <a:solidFill>
                    <a:srgbClr val="000000"/>
                  </a:solidFill>
                </a:rPr>
                <a:t>Biochemistry </a:t>
              </a:r>
            </a:p>
            <a:p>
              <a:pPr algn="ctr" eaLnBrk="0" hangingPunct="0"/>
              <a:endParaRPr lang="en-US" altLang="en-US" sz="706" b="1">
                <a:solidFill>
                  <a:srgbClr val="000000"/>
                </a:solidFill>
              </a:endParaRPr>
            </a:p>
            <a:p>
              <a:pPr algn="ctr" eaLnBrk="0" hangingPunct="0"/>
              <a:r>
                <a:rPr lang="en-US" altLang="en-US" sz="794" b="1">
                  <a:solidFill>
                    <a:srgbClr val="000099"/>
                  </a:solidFill>
                </a:rPr>
                <a:t>Gail McLean</a:t>
              </a:r>
            </a:p>
            <a:p>
              <a:pPr algn="ctr" eaLnBrk="0" hangingPunct="0"/>
              <a:r>
                <a:rPr lang="en-US" altLang="en-US" sz="794">
                  <a:solidFill>
                    <a:srgbClr val="000099"/>
                  </a:solidFill>
                </a:rPr>
                <a:t>Vacant, P.A</a:t>
              </a:r>
              <a:endParaRPr lang="en-US" altLang="en-US" sz="794" b="1">
                <a:solidFill>
                  <a:srgbClr val="000099"/>
                </a:solidFill>
              </a:endParaRPr>
            </a:p>
          </p:txBody>
        </p:sp>
        <p:sp>
          <p:nvSpPr>
            <p:cNvPr id="3178" name="Line 7"/>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3088" name="Line 21"/>
          <p:cNvSpPr>
            <a:spLocks noChangeShapeType="1"/>
          </p:cNvSpPr>
          <p:nvPr/>
        </p:nvSpPr>
        <p:spPr bwMode="auto">
          <a:xfrm flipH="1">
            <a:off x="5109882" y="2633382"/>
            <a:ext cx="1401" cy="19218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89" name="Line 23"/>
          <p:cNvSpPr>
            <a:spLocks noChangeShapeType="1"/>
          </p:cNvSpPr>
          <p:nvPr/>
        </p:nvSpPr>
        <p:spPr bwMode="auto">
          <a:xfrm>
            <a:off x="677956" y="2634784"/>
            <a:ext cx="21361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nvGrpSpPr>
          <p:cNvPr id="3090" name="Group 260"/>
          <p:cNvGrpSpPr>
            <a:grpSpLocks/>
          </p:cNvGrpSpPr>
          <p:nvPr/>
        </p:nvGrpSpPr>
        <p:grpSpPr bwMode="auto">
          <a:xfrm>
            <a:off x="6184247" y="1515597"/>
            <a:ext cx="2419069" cy="1023938"/>
            <a:chOff x="4319" y="1082"/>
            <a:chExt cx="1727" cy="731"/>
          </a:xfrm>
        </p:grpSpPr>
        <p:sp>
          <p:nvSpPr>
            <p:cNvPr id="3174" name="Rectangle 24"/>
            <p:cNvSpPr>
              <a:spLocks noChangeArrowheads="1"/>
            </p:cNvSpPr>
            <p:nvPr/>
          </p:nvSpPr>
          <p:spPr bwMode="auto">
            <a:xfrm>
              <a:off x="4319" y="1082"/>
              <a:ext cx="1727" cy="722"/>
            </a:xfrm>
            <a:prstGeom prst="rect">
              <a:avLst/>
            </a:prstGeom>
            <a:solidFill>
              <a:srgbClr val="EAEAEA"/>
            </a:solidFill>
            <a:ln w="12700">
              <a:solidFill>
                <a:schemeClr val="tx1"/>
              </a:solidFill>
              <a:miter lim="800000"/>
              <a:headEnd/>
              <a:tailEnd/>
            </a:ln>
          </p:spPr>
          <p:txBody>
            <a:bodyPr wrap="none"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75" name="Text Box 25"/>
            <p:cNvSpPr txBox="1">
              <a:spLocks noChangeArrowheads="1"/>
            </p:cNvSpPr>
            <p:nvPr/>
          </p:nvSpPr>
          <p:spPr bwMode="auto">
            <a:xfrm>
              <a:off x="4388" y="1086"/>
              <a:ext cx="159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1324"/>
                </a:lnSpc>
              </a:pPr>
              <a:r>
                <a:rPr lang="en-US" altLang="en-US" sz="1324" b="1">
                  <a:solidFill>
                    <a:srgbClr val="000000"/>
                  </a:solidFill>
                </a:rPr>
                <a:t>Chemical Sciences, Geosciences,</a:t>
              </a:r>
            </a:p>
            <a:p>
              <a:pPr algn="ctr" eaLnBrk="0" hangingPunct="0">
                <a:lnSpc>
                  <a:spcPts val="1324"/>
                </a:lnSpc>
              </a:pPr>
              <a:r>
                <a:rPr lang="en-US" altLang="en-US" sz="1324" b="1">
                  <a:solidFill>
                    <a:srgbClr val="000000"/>
                  </a:solidFill>
                </a:rPr>
                <a:t> and Biosciences Division</a:t>
              </a:r>
              <a:endParaRPr lang="en-US" altLang="en-US" sz="1235" b="1" baseline="42000">
                <a:solidFill>
                  <a:srgbClr val="000000"/>
                </a:solidFill>
              </a:endParaRPr>
            </a:p>
          </p:txBody>
        </p:sp>
        <p:sp>
          <p:nvSpPr>
            <p:cNvPr id="3176" name="Text Box 26"/>
            <p:cNvSpPr txBox="1">
              <a:spLocks noChangeArrowheads="1"/>
            </p:cNvSpPr>
            <p:nvPr/>
          </p:nvSpPr>
          <p:spPr bwMode="auto">
            <a:xfrm>
              <a:off x="4508" y="1344"/>
              <a:ext cx="1353"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1324" b="1">
                  <a:solidFill>
                    <a:srgbClr val="000099"/>
                  </a:solidFill>
                </a:rPr>
                <a:t>Gail McLean, Acting Director</a:t>
              </a:r>
              <a:endParaRPr lang="en-US" altLang="en-US" sz="1147" baseline="30000">
                <a:solidFill>
                  <a:srgbClr val="000099"/>
                </a:solidFill>
              </a:endParaRPr>
            </a:p>
            <a:p>
              <a:pPr algn="ctr" eaLnBrk="0" hangingPunct="0"/>
              <a:r>
                <a:rPr lang="en-US" altLang="en-US" sz="794">
                  <a:solidFill>
                    <a:srgbClr val="000099"/>
                  </a:solidFill>
                </a:rPr>
                <a:t>Diane Marceau, Program Analyst</a:t>
              </a:r>
            </a:p>
            <a:p>
              <a:pPr algn="ctr" eaLnBrk="0" hangingPunct="0"/>
              <a:r>
                <a:rPr lang="en-US" altLang="en-US" sz="794">
                  <a:solidFill>
                    <a:srgbClr val="000099"/>
                  </a:solidFill>
                </a:rPr>
                <a:t>Vacant, Program Assistant</a:t>
              </a:r>
            </a:p>
            <a:p>
              <a:pPr algn="ctr" eaLnBrk="0" hangingPunct="0"/>
              <a:r>
                <a:rPr lang="en-US" altLang="en-US" sz="794">
                  <a:solidFill>
                    <a:srgbClr val="000099"/>
                  </a:solidFill>
                </a:rPr>
                <a:t>Joshua Haines, Science Assistant</a:t>
              </a:r>
            </a:p>
          </p:txBody>
        </p:sp>
      </p:grpSp>
      <p:sp>
        <p:nvSpPr>
          <p:cNvPr id="3091" name="Line 27"/>
          <p:cNvSpPr>
            <a:spLocks noChangeShapeType="1"/>
          </p:cNvSpPr>
          <p:nvPr/>
        </p:nvSpPr>
        <p:spPr bwMode="auto">
          <a:xfrm>
            <a:off x="6189850" y="1926011"/>
            <a:ext cx="2406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92" name="Line 31"/>
          <p:cNvSpPr>
            <a:spLocks noChangeShapeType="1"/>
          </p:cNvSpPr>
          <p:nvPr/>
        </p:nvSpPr>
        <p:spPr bwMode="auto">
          <a:xfrm>
            <a:off x="539284" y="1926011"/>
            <a:ext cx="2406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93" name="Text Box 33"/>
          <p:cNvSpPr txBox="1">
            <a:spLocks noChangeArrowheads="1"/>
          </p:cNvSpPr>
          <p:nvPr/>
        </p:nvSpPr>
        <p:spPr bwMode="auto">
          <a:xfrm>
            <a:off x="3489265" y="1587034"/>
            <a:ext cx="2175275" cy="2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90000"/>
              </a:lnSpc>
            </a:pPr>
            <a:r>
              <a:rPr lang="en-US" altLang="en-US" sz="1324" b="1">
                <a:solidFill>
                  <a:srgbClr val="000000"/>
                </a:solidFill>
              </a:rPr>
              <a:t>Scientific User Facilities Division</a:t>
            </a:r>
            <a:endParaRPr lang="en-US" altLang="en-US" sz="1147" b="1">
              <a:solidFill>
                <a:srgbClr val="000000"/>
              </a:solidFill>
            </a:endParaRPr>
          </a:p>
        </p:txBody>
      </p:sp>
      <p:sp>
        <p:nvSpPr>
          <p:cNvPr id="3094" name="Line 34"/>
          <p:cNvSpPr>
            <a:spLocks noChangeShapeType="1"/>
          </p:cNvSpPr>
          <p:nvPr/>
        </p:nvSpPr>
        <p:spPr bwMode="auto">
          <a:xfrm>
            <a:off x="3368769" y="1926011"/>
            <a:ext cx="2407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95" name="Text Box 35"/>
          <p:cNvSpPr txBox="1">
            <a:spLocks noChangeArrowheads="1"/>
          </p:cNvSpPr>
          <p:nvPr/>
        </p:nvSpPr>
        <p:spPr bwMode="auto">
          <a:xfrm>
            <a:off x="3809828" y="1892395"/>
            <a:ext cx="1571970" cy="5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1324" b="1">
                <a:solidFill>
                  <a:srgbClr val="000099"/>
                </a:solidFill>
              </a:rPr>
              <a:t>James Murphy, Director</a:t>
            </a:r>
          </a:p>
          <a:p>
            <a:pPr algn="ctr" eaLnBrk="0" hangingPunct="0"/>
            <a:r>
              <a:rPr lang="en-US" altLang="en-US" sz="794">
                <a:solidFill>
                  <a:srgbClr val="000099"/>
                </a:solidFill>
              </a:rPr>
              <a:t>Vacant, Program Support Specialist</a:t>
            </a:r>
          </a:p>
          <a:p>
            <a:pPr algn="ctr" eaLnBrk="0" hangingPunct="0"/>
            <a:r>
              <a:rPr lang="en-US" altLang="en-US" sz="794">
                <a:solidFill>
                  <a:srgbClr val="000099"/>
                </a:solidFill>
              </a:rPr>
              <a:t>Rocio Meneses, Program Assistant</a:t>
            </a:r>
          </a:p>
        </p:txBody>
      </p:sp>
      <p:sp>
        <p:nvSpPr>
          <p:cNvPr id="3096" name="Line 36"/>
          <p:cNvSpPr>
            <a:spLocks noChangeShapeType="1"/>
          </p:cNvSpPr>
          <p:nvPr/>
        </p:nvSpPr>
        <p:spPr bwMode="auto">
          <a:xfrm flipV="1">
            <a:off x="4041122" y="2634784"/>
            <a:ext cx="1068761" cy="28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97" name="Line 37"/>
          <p:cNvSpPr>
            <a:spLocks noChangeShapeType="1"/>
          </p:cNvSpPr>
          <p:nvPr/>
        </p:nvSpPr>
        <p:spPr bwMode="auto">
          <a:xfrm>
            <a:off x="4041122" y="2637586"/>
            <a:ext cx="0" cy="29709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098" name="Rectangle 38"/>
          <p:cNvSpPr>
            <a:spLocks noChangeArrowheads="1"/>
          </p:cNvSpPr>
          <p:nvPr/>
        </p:nvSpPr>
        <p:spPr bwMode="auto">
          <a:xfrm>
            <a:off x="3553666" y="2703420"/>
            <a:ext cx="967908" cy="686360"/>
          </a:xfrm>
          <a:prstGeom prst="rect">
            <a:avLst/>
          </a:prstGeom>
          <a:solidFill>
            <a:srgbClr val="EAEAEA"/>
          </a:solidFill>
          <a:ln w="12700">
            <a:solidFill>
              <a:schemeClr val="tx1"/>
            </a:solidFill>
            <a:miter lim="800000"/>
            <a:headEnd/>
            <a:tailEnd/>
          </a:ln>
        </p:spPr>
        <p:txBody>
          <a:bodyPr wrap="none"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099" name="Rectangle 39"/>
          <p:cNvSpPr>
            <a:spLocks noChangeArrowheads="1"/>
          </p:cNvSpPr>
          <p:nvPr/>
        </p:nvSpPr>
        <p:spPr bwMode="auto">
          <a:xfrm>
            <a:off x="3597088" y="2867306"/>
            <a:ext cx="920284" cy="21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105000"/>
              </a:lnSpc>
            </a:pPr>
            <a:r>
              <a:rPr lang="en-US" altLang="en-US" sz="794" b="1">
                <a:solidFill>
                  <a:srgbClr val="000000"/>
                </a:solidFill>
              </a:rPr>
              <a:t>Operations</a:t>
            </a:r>
          </a:p>
        </p:txBody>
      </p:sp>
      <p:sp>
        <p:nvSpPr>
          <p:cNvPr id="3100" name="Rectangle 40"/>
          <p:cNvSpPr>
            <a:spLocks noChangeArrowheads="1"/>
          </p:cNvSpPr>
          <p:nvPr/>
        </p:nvSpPr>
        <p:spPr bwMode="auto">
          <a:xfrm>
            <a:off x="4623827" y="2702019"/>
            <a:ext cx="967908" cy="687761"/>
          </a:xfrm>
          <a:prstGeom prst="rect">
            <a:avLst/>
          </a:prstGeom>
          <a:solidFill>
            <a:srgbClr val="EAEAEA"/>
          </a:solidFill>
          <a:ln w="12700">
            <a:solidFill>
              <a:schemeClr val="tx1"/>
            </a:solidFill>
            <a:miter lim="800000"/>
            <a:headEnd/>
            <a:tailEnd/>
          </a:ln>
        </p:spPr>
        <p:txBody>
          <a:bodyPr wrap="none"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01" name="Rectangle 41"/>
          <p:cNvSpPr>
            <a:spLocks noChangeArrowheads="1"/>
          </p:cNvSpPr>
          <p:nvPr/>
        </p:nvSpPr>
        <p:spPr bwMode="auto">
          <a:xfrm>
            <a:off x="4847395" y="2867306"/>
            <a:ext cx="519373" cy="21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105000"/>
              </a:lnSpc>
            </a:pPr>
            <a:r>
              <a:rPr lang="en-US" altLang="en-US" sz="794" b="1">
                <a:solidFill>
                  <a:srgbClr val="000000"/>
                </a:solidFill>
              </a:rPr>
              <a:t>Construction</a:t>
            </a:r>
          </a:p>
        </p:txBody>
      </p:sp>
      <p:sp>
        <p:nvSpPr>
          <p:cNvPr id="3102" name="Rectangle 42"/>
          <p:cNvSpPr>
            <a:spLocks noChangeArrowheads="1"/>
          </p:cNvSpPr>
          <p:nvPr/>
        </p:nvSpPr>
        <p:spPr bwMode="auto">
          <a:xfrm>
            <a:off x="3021355" y="3585883"/>
            <a:ext cx="65" cy="19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1333" rIns="0" bIns="41333">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90000"/>
              </a:lnSpc>
            </a:pPr>
            <a:endParaRPr lang="en-US" altLang="en-US" sz="794">
              <a:solidFill>
                <a:srgbClr val="000080"/>
              </a:solidFill>
            </a:endParaRPr>
          </a:p>
        </p:txBody>
      </p:sp>
      <p:grpSp>
        <p:nvGrpSpPr>
          <p:cNvPr id="3103" name="Group 261"/>
          <p:cNvGrpSpPr>
            <a:grpSpLocks/>
          </p:cNvGrpSpPr>
          <p:nvPr/>
        </p:nvGrpSpPr>
        <p:grpSpPr bwMode="auto">
          <a:xfrm>
            <a:off x="187698" y="2634784"/>
            <a:ext cx="969309" cy="3050801"/>
            <a:chOff x="38" y="1881"/>
            <a:chExt cx="692" cy="2178"/>
          </a:xfrm>
        </p:grpSpPr>
        <p:sp>
          <p:nvSpPr>
            <p:cNvPr id="3166" name="Line 16"/>
            <p:cNvSpPr>
              <a:spLocks noChangeShapeType="1"/>
            </p:cNvSpPr>
            <p:nvPr/>
          </p:nvSpPr>
          <p:spPr bwMode="auto">
            <a:xfrm>
              <a:off x="386" y="1881"/>
              <a:ext cx="3" cy="1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nvGrpSpPr>
            <p:cNvPr id="3167" name="Group 17"/>
            <p:cNvGrpSpPr>
              <a:grpSpLocks/>
            </p:cNvGrpSpPr>
            <p:nvPr/>
          </p:nvGrpSpPr>
          <p:grpSpPr bwMode="auto">
            <a:xfrm>
              <a:off x="39" y="1928"/>
              <a:ext cx="691" cy="490"/>
              <a:chOff x="43" y="1196"/>
              <a:chExt cx="691" cy="490"/>
            </a:xfrm>
          </p:grpSpPr>
          <p:sp>
            <p:nvSpPr>
              <p:cNvPr id="3172" name="Rectangle 18"/>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353" b="1">
                  <a:solidFill>
                    <a:srgbClr val="000080"/>
                  </a:solidFill>
                </a:endParaRPr>
              </a:p>
              <a:p>
                <a:pPr algn="ctr" eaLnBrk="0" hangingPunct="0">
                  <a:lnSpc>
                    <a:spcPts val="794"/>
                  </a:lnSpc>
                </a:pPr>
                <a:r>
                  <a:rPr lang="en-US" altLang="en-US" sz="794" b="1">
                    <a:solidFill>
                      <a:srgbClr val="000000"/>
                    </a:solidFill>
                  </a:rPr>
                  <a:t>Materials Discovery, Design, and Synthesis</a:t>
                </a:r>
              </a:p>
              <a:p>
                <a:pPr algn="ctr" eaLnBrk="0" hangingPunct="0"/>
                <a:endParaRPr lang="en-US" altLang="en-US" sz="706" b="1">
                  <a:solidFill>
                    <a:srgbClr val="000080"/>
                  </a:solidFill>
                </a:endParaRPr>
              </a:p>
              <a:p>
                <a:pPr algn="ctr" eaLnBrk="0" hangingPunct="0"/>
                <a:r>
                  <a:rPr lang="en-US" altLang="en-US" sz="794" b="1">
                    <a:solidFill>
                      <a:srgbClr val="000099"/>
                    </a:solidFill>
                  </a:rPr>
                  <a:t>Arvind Kini</a:t>
                </a:r>
              </a:p>
              <a:p>
                <a:pPr algn="ctr" eaLnBrk="0" hangingPunct="0"/>
                <a:r>
                  <a:rPr lang="en-US" altLang="en-US" sz="794">
                    <a:solidFill>
                      <a:srgbClr val="000099"/>
                    </a:solidFill>
                  </a:rPr>
                  <a:t>Vacant, P.A.</a:t>
                </a:r>
              </a:p>
            </p:txBody>
          </p:sp>
          <p:sp>
            <p:nvSpPr>
              <p:cNvPr id="3173" name="Line 19"/>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3" name="Rectangle 52"/>
            <p:cNvSpPr>
              <a:spLocks noChangeArrowheads="1"/>
            </p:cNvSpPr>
            <p:nvPr/>
          </p:nvSpPr>
          <p:spPr bwMode="auto">
            <a:xfrm>
              <a:off x="38" y="3714"/>
              <a:ext cx="691" cy="345"/>
            </a:xfrm>
            <a:prstGeom prst="rect">
              <a:avLst/>
            </a:prstGeom>
            <a:solidFill>
              <a:schemeClr val="bg1"/>
            </a:solidFill>
            <a:ln w="12700">
              <a:solidFill>
                <a:schemeClr val="tx1"/>
              </a:solidFill>
              <a:miter lim="800000"/>
              <a:headEnd/>
              <a:tailEnd/>
            </a:ln>
          </p:spPr>
          <p:txBody>
            <a:bodyPr lIns="0" rIns="0" anchor="ctr"/>
            <a:lstStyle/>
            <a:p>
              <a:pPr algn="ctr" eaLnBrk="0" hangingPunct="0">
                <a:lnSpc>
                  <a:spcPts val="706"/>
                </a:lnSpc>
                <a:defRPr/>
              </a:pPr>
              <a:r>
                <a:rPr lang="en-US" sz="794" b="1" kern="0" spc="-35" dirty="0">
                  <a:solidFill>
                    <a:srgbClr val="000000"/>
                  </a:solidFill>
                  <a:latin typeface="Arial Narrow" panose="020B0606020202030204" pitchFamily="34" charset="0"/>
                </a:rPr>
                <a:t>Batteries and Energy Storage Hub; </a:t>
              </a:r>
              <a:br>
                <a:rPr lang="en-US" sz="794" b="1" kern="0" spc="-35" dirty="0">
                  <a:solidFill>
                    <a:srgbClr val="000000"/>
                  </a:solidFill>
                  <a:latin typeface="Arial Narrow" panose="020B0606020202030204" pitchFamily="34" charset="0"/>
                </a:rPr>
              </a:br>
              <a:r>
                <a:rPr lang="en-US" sz="794" b="1" kern="0" spc="-35" dirty="0">
                  <a:solidFill>
                    <a:srgbClr val="000000"/>
                  </a:solidFill>
                  <a:latin typeface="Arial Narrow" panose="020B0606020202030204" pitchFamily="34" charset="0"/>
                </a:rPr>
                <a:t>Technology Coordination </a:t>
              </a:r>
              <a:r>
                <a:rPr lang="en-US" sz="777" dirty="0">
                  <a:solidFill>
                    <a:srgbClr val="000080"/>
                  </a:solidFill>
                  <a:latin typeface="Arial Narrow" panose="020B0606020202030204" pitchFamily="34" charset="0"/>
                </a:rPr>
                <a:t>Craig Henderson</a:t>
              </a:r>
              <a:r>
                <a:rPr lang="en-US" sz="777" dirty="0">
                  <a:solidFill>
                    <a:srgbClr val="00279F"/>
                  </a:solidFill>
                  <a:latin typeface="Arial Narrow" panose="020B0606020202030204" pitchFamily="34" charset="0"/>
                </a:rPr>
                <a:t/>
              </a:r>
              <a:br>
                <a:rPr lang="en-US" sz="777" dirty="0">
                  <a:solidFill>
                    <a:srgbClr val="00279F"/>
                  </a:solidFill>
                  <a:latin typeface="Arial Narrow" panose="020B0606020202030204" pitchFamily="34" charset="0"/>
                </a:rPr>
              </a:br>
              <a:r>
                <a:rPr lang="en-US" sz="777" dirty="0">
                  <a:solidFill>
                    <a:srgbClr val="000080"/>
                  </a:solidFill>
                  <a:latin typeface="Arial Narrow" panose="020B0606020202030204" pitchFamily="34" charset="0"/>
                </a:rPr>
                <a:t>John Vetrano</a:t>
              </a:r>
            </a:p>
          </p:txBody>
        </p:sp>
        <p:sp>
          <p:nvSpPr>
            <p:cNvPr id="3169" name="Rectangle 53"/>
            <p:cNvSpPr>
              <a:spLocks noChangeArrowheads="1"/>
            </p:cNvSpPr>
            <p:nvPr/>
          </p:nvSpPr>
          <p:spPr bwMode="auto">
            <a:xfrm>
              <a:off x="38" y="2503"/>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80000"/>
                </a:lnSpc>
              </a:pPr>
              <a:r>
                <a:rPr lang="en-US" altLang="en-US" sz="794" b="1">
                  <a:solidFill>
                    <a:srgbClr val="000000"/>
                  </a:solidFill>
                </a:rPr>
                <a:t>Materials Chemistry</a:t>
              </a:r>
            </a:p>
            <a:p>
              <a:pPr algn="ctr" eaLnBrk="0" hangingPunct="0"/>
              <a:r>
                <a:rPr lang="en-US" altLang="en-US" sz="794">
                  <a:solidFill>
                    <a:srgbClr val="000080"/>
                  </a:solidFill>
                </a:rPr>
                <a:t>Craig Henderson</a:t>
              </a:r>
              <a:r>
                <a:rPr lang="en-US" altLang="en-US" sz="794"/>
                <a:t/>
              </a:r>
              <a:br>
                <a:rPr lang="en-US" altLang="en-US" sz="794"/>
              </a:br>
              <a:r>
                <a:rPr lang="en-US" altLang="en-US" sz="794">
                  <a:solidFill>
                    <a:srgbClr val="000080"/>
                  </a:solidFill>
                </a:rPr>
                <a:t>Michael Sennett</a:t>
              </a:r>
            </a:p>
            <a:p>
              <a:pPr algn="ctr" eaLnBrk="0" hangingPunct="0"/>
              <a:r>
                <a:rPr lang="en-US" altLang="en-US" sz="794">
                  <a:solidFill>
                    <a:srgbClr val="000080"/>
                  </a:solidFill>
                </a:rPr>
                <a:t> Kelly Perry</a:t>
              </a:r>
            </a:p>
          </p:txBody>
        </p:sp>
        <p:sp>
          <p:nvSpPr>
            <p:cNvPr id="3170" name="Rectangle 54"/>
            <p:cNvSpPr>
              <a:spLocks noChangeArrowheads="1"/>
            </p:cNvSpPr>
            <p:nvPr/>
          </p:nvSpPr>
          <p:spPr bwMode="auto">
            <a:xfrm>
              <a:off x="38" y="2908"/>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Biomolecular Materials</a:t>
              </a:r>
            </a:p>
            <a:p>
              <a:pPr algn="ctr" eaLnBrk="0" hangingPunct="0"/>
              <a:r>
                <a:rPr lang="en-US" altLang="en-US" sz="794">
                  <a:solidFill>
                    <a:srgbClr val="000080"/>
                  </a:solidFill>
                </a:rPr>
                <a:t>Mike Markowitz</a:t>
              </a:r>
            </a:p>
          </p:txBody>
        </p:sp>
        <p:sp>
          <p:nvSpPr>
            <p:cNvPr id="3171" name="Rectangle 55"/>
            <p:cNvSpPr>
              <a:spLocks noChangeArrowheads="1"/>
            </p:cNvSpPr>
            <p:nvPr/>
          </p:nvSpPr>
          <p:spPr bwMode="auto">
            <a:xfrm>
              <a:off x="38" y="3311"/>
              <a:ext cx="691" cy="345"/>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95000"/>
                </a:lnSpc>
              </a:pPr>
              <a:r>
                <a:rPr lang="en-US" altLang="en-US" sz="794" b="1">
                  <a:solidFill>
                    <a:srgbClr val="000000"/>
                  </a:solidFill>
                </a:rPr>
                <a:t>Synthesis and Processing Science</a:t>
              </a:r>
              <a:br>
                <a:rPr lang="en-US" altLang="en-US" sz="794" b="1">
                  <a:solidFill>
                    <a:srgbClr val="000000"/>
                  </a:solidFill>
                </a:rPr>
              </a:br>
              <a:r>
                <a:rPr lang="en-US" altLang="en-US" sz="794">
                  <a:solidFill>
                    <a:srgbClr val="000080"/>
                  </a:solidFill>
                </a:rPr>
                <a:t>Bonnie Gersten</a:t>
              </a:r>
              <a:endParaRPr lang="en-US" altLang="en-US" sz="794" b="1">
                <a:solidFill>
                  <a:srgbClr val="000080"/>
                </a:solidFill>
              </a:endParaRPr>
            </a:p>
          </p:txBody>
        </p:sp>
      </p:grpSp>
      <p:sp>
        <p:nvSpPr>
          <p:cNvPr id="3104" name="Line 57"/>
          <p:cNvSpPr>
            <a:spLocks noChangeShapeType="1"/>
          </p:cNvSpPr>
          <p:nvPr/>
        </p:nvSpPr>
        <p:spPr bwMode="auto">
          <a:xfrm flipH="1">
            <a:off x="6315916" y="2636184"/>
            <a:ext cx="33618" cy="30437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105" name="Line 58"/>
          <p:cNvSpPr>
            <a:spLocks noChangeShapeType="1"/>
          </p:cNvSpPr>
          <p:nvPr/>
        </p:nvSpPr>
        <p:spPr bwMode="auto">
          <a:xfrm flipV="1">
            <a:off x="6350934" y="2633382"/>
            <a:ext cx="2103904" cy="14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106" name="Line 59"/>
          <p:cNvSpPr>
            <a:spLocks noChangeShapeType="1"/>
          </p:cNvSpPr>
          <p:nvPr/>
        </p:nvSpPr>
        <p:spPr bwMode="auto">
          <a:xfrm>
            <a:off x="8457640" y="2634784"/>
            <a:ext cx="1401" cy="28869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hangingPunct="0"/>
            <a:endParaRPr lang="en-US" sz="794">
              <a:solidFill>
                <a:srgbClr val="00279F"/>
              </a:solidFill>
              <a:latin typeface="Arial Narrow" panose="020B0606020202030204" pitchFamily="34" charset="0"/>
            </a:endParaRPr>
          </a:p>
        </p:txBody>
      </p:sp>
      <p:sp>
        <p:nvSpPr>
          <p:cNvPr id="3107" name="Rectangle 60"/>
          <p:cNvSpPr>
            <a:spLocks noChangeArrowheads="1"/>
          </p:cNvSpPr>
          <p:nvPr/>
        </p:nvSpPr>
        <p:spPr bwMode="auto">
          <a:xfrm>
            <a:off x="7972986" y="3508843"/>
            <a:ext cx="967909"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95000"/>
              </a:lnSpc>
            </a:pPr>
            <a:r>
              <a:rPr lang="en-US" altLang="en-US" sz="794" b="1">
                <a:solidFill>
                  <a:srgbClr val="000000"/>
                </a:solidFill>
              </a:rPr>
              <a:t>Catalysis Science</a:t>
            </a:r>
          </a:p>
          <a:p>
            <a:pPr algn="ctr" eaLnBrk="0" hangingPunct="0">
              <a:lnSpc>
                <a:spcPct val="95000"/>
              </a:lnSpc>
            </a:pPr>
            <a:r>
              <a:rPr lang="en-US" altLang="en-US" sz="794">
                <a:solidFill>
                  <a:srgbClr val="000080"/>
                </a:solidFill>
              </a:rPr>
              <a:t>Viviane Schwartz</a:t>
            </a:r>
          </a:p>
          <a:p>
            <a:pPr algn="ctr" eaLnBrk="0" hangingPunct="0">
              <a:lnSpc>
                <a:spcPct val="95000"/>
              </a:lnSpc>
            </a:pPr>
            <a:r>
              <a:rPr lang="en-US" altLang="en-US" sz="794">
                <a:solidFill>
                  <a:srgbClr val="000080"/>
                </a:solidFill>
              </a:rPr>
              <a:t>Chuck Peden</a:t>
            </a:r>
          </a:p>
          <a:p>
            <a:pPr algn="ctr" eaLnBrk="0" hangingPunct="0">
              <a:lnSpc>
                <a:spcPct val="95000"/>
              </a:lnSpc>
            </a:pPr>
            <a:r>
              <a:rPr lang="en-US" altLang="en-US" sz="794">
                <a:solidFill>
                  <a:srgbClr val="000080"/>
                </a:solidFill>
              </a:rPr>
              <a:t>Vacant</a:t>
            </a:r>
          </a:p>
        </p:txBody>
      </p:sp>
      <p:sp>
        <p:nvSpPr>
          <p:cNvPr id="2084" name="Rectangle 61"/>
          <p:cNvSpPr>
            <a:spLocks noChangeArrowheads="1"/>
          </p:cNvSpPr>
          <p:nvPr/>
        </p:nvSpPr>
        <p:spPr bwMode="auto">
          <a:xfrm>
            <a:off x="7972986" y="4642037"/>
            <a:ext cx="967909" cy="483254"/>
          </a:xfrm>
          <a:prstGeom prst="rect">
            <a:avLst/>
          </a:prstGeom>
          <a:solidFill>
            <a:schemeClr val="bg1"/>
          </a:solidFill>
          <a:ln w="12700">
            <a:solidFill>
              <a:schemeClr val="tx1"/>
            </a:solidFill>
            <a:miter lim="800000"/>
            <a:headEnd/>
            <a:tailEnd/>
          </a:ln>
        </p:spPr>
        <p:txBody>
          <a:bodyPr lIns="0" rIns="0" anchor="ctr"/>
          <a:lstStyle/>
          <a:p>
            <a:pPr algn="ctr" eaLnBrk="0" hangingPunct="0">
              <a:defRPr/>
            </a:pPr>
            <a:r>
              <a:rPr lang="en-US" sz="750" b="1" spc="-18" dirty="0">
                <a:solidFill>
                  <a:srgbClr val="000000"/>
                </a:solidFill>
                <a:latin typeface="Arial Narrow" panose="020B0606020202030204" pitchFamily="34" charset="0"/>
              </a:rPr>
              <a:t>Heavy Element</a:t>
            </a:r>
            <a:r>
              <a:rPr lang="en-US" sz="750" b="1" spc="-18" dirty="0">
                <a:solidFill>
                  <a:srgbClr val="000080"/>
                </a:solidFill>
                <a:latin typeface="Arial Narrow" panose="020B0606020202030204" pitchFamily="34" charset="0"/>
              </a:rPr>
              <a:t> </a:t>
            </a:r>
            <a:r>
              <a:rPr lang="en-US" sz="750" b="1" spc="-18" dirty="0">
                <a:solidFill>
                  <a:srgbClr val="000000"/>
                </a:solidFill>
                <a:latin typeface="Arial Narrow" panose="020B0606020202030204" pitchFamily="34" charset="0"/>
              </a:rPr>
              <a:t>Chemistry</a:t>
            </a:r>
          </a:p>
          <a:p>
            <a:pPr algn="ctr" eaLnBrk="0" hangingPunct="0">
              <a:defRPr/>
            </a:pPr>
            <a:r>
              <a:rPr lang="en-US" sz="794" dirty="0">
                <a:solidFill>
                  <a:srgbClr val="000080"/>
                </a:solidFill>
                <a:latin typeface="Arial Narrow" panose="020B0606020202030204" pitchFamily="34" charset="0"/>
              </a:rPr>
              <a:t>Philip Wilk </a:t>
            </a:r>
          </a:p>
        </p:txBody>
      </p:sp>
      <p:sp>
        <p:nvSpPr>
          <p:cNvPr id="3109" name="Rectangle 62"/>
          <p:cNvSpPr>
            <a:spLocks noChangeArrowheads="1"/>
          </p:cNvSpPr>
          <p:nvPr/>
        </p:nvSpPr>
        <p:spPr bwMode="auto">
          <a:xfrm>
            <a:off x="7978588" y="4077541"/>
            <a:ext cx="967909"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dirty="0">
                <a:solidFill>
                  <a:srgbClr val="000000"/>
                </a:solidFill>
              </a:rPr>
              <a:t>Separations and </a:t>
            </a:r>
            <a:r>
              <a:rPr lang="en-US" altLang="en-US" sz="794" b="1" dirty="0" smtClean="0">
                <a:solidFill>
                  <a:srgbClr val="000000"/>
                </a:solidFill>
              </a:rPr>
              <a:t>Analysis</a:t>
            </a:r>
          </a:p>
          <a:p>
            <a:pPr algn="ctr" eaLnBrk="0" hangingPunct="0"/>
            <a:r>
              <a:rPr lang="en-US" altLang="en-US" sz="794" b="1" dirty="0" smtClean="0">
                <a:solidFill>
                  <a:srgbClr val="000000"/>
                </a:solidFill>
              </a:rPr>
              <a:t>Philip </a:t>
            </a:r>
            <a:r>
              <a:rPr lang="en-US" altLang="en-US" sz="794" b="1" dirty="0">
                <a:solidFill>
                  <a:srgbClr val="000000"/>
                </a:solidFill>
              </a:rPr>
              <a:t>W</a:t>
            </a:r>
            <a:r>
              <a:rPr lang="en-US" altLang="en-US" sz="794" b="1" dirty="0" smtClean="0">
                <a:solidFill>
                  <a:srgbClr val="000000"/>
                </a:solidFill>
              </a:rPr>
              <a:t>ilk</a:t>
            </a:r>
            <a:endParaRPr lang="en-US" altLang="en-US" sz="794" b="1" dirty="0">
              <a:solidFill>
                <a:srgbClr val="000000"/>
              </a:solidFill>
            </a:endParaRPr>
          </a:p>
          <a:p>
            <a:pPr algn="ctr" eaLnBrk="0" hangingPunct="0"/>
            <a:r>
              <a:rPr lang="en-US" altLang="en-US" sz="794" dirty="0">
                <a:solidFill>
                  <a:srgbClr val="000080"/>
                </a:solidFill>
              </a:rPr>
              <a:t>Vacant</a:t>
            </a:r>
          </a:p>
        </p:txBody>
      </p:sp>
      <p:sp>
        <p:nvSpPr>
          <p:cNvPr id="3110" name="Rectangle 63"/>
          <p:cNvSpPr>
            <a:spLocks noChangeArrowheads="1"/>
          </p:cNvSpPr>
          <p:nvPr/>
        </p:nvSpPr>
        <p:spPr bwMode="auto">
          <a:xfrm>
            <a:off x="7972986" y="5206534"/>
            <a:ext cx="967909"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Geosciences</a:t>
            </a:r>
          </a:p>
          <a:p>
            <a:pPr algn="ctr" eaLnBrk="0" hangingPunct="0">
              <a:lnSpc>
                <a:spcPts val="882"/>
              </a:lnSpc>
            </a:pPr>
            <a:r>
              <a:rPr lang="en-US" altLang="en-US" sz="794">
                <a:solidFill>
                  <a:srgbClr val="000080"/>
                </a:solidFill>
              </a:rPr>
              <a:t>James Rustad</a:t>
            </a:r>
          </a:p>
        </p:txBody>
      </p:sp>
      <p:grpSp>
        <p:nvGrpSpPr>
          <p:cNvPr id="3111" name="Group 64"/>
          <p:cNvGrpSpPr>
            <a:grpSpLocks/>
          </p:cNvGrpSpPr>
          <p:nvPr/>
        </p:nvGrpSpPr>
        <p:grpSpPr bwMode="auto">
          <a:xfrm>
            <a:off x="7974386" y="2700618"/>
            <a:ext cx="967908" cy="686360"/>
            <a:chOff x="43" y="1196"/>
            <a:chExt cx="691" cy="490"/>
          </a:xfrm>
        </p:grpSpPr>
        <p:sp>
          <p:nvSpPr>
            <p:cNvPr id="3164" name="Rectangle 65"/>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353" b="1">
                <a:solidFill>
                  <a:srgbClr val="000080"/>
                </a:solidFill>
              </a:endParaRPr>
            </a:p>
            <a:p>
              <a:pPr algn="ctr" eaLnBrk="0" hangingPunct="0">
                <a:lnSpc>
                  <a:spcPts val="794"/>
                </a:lnSpc>
              </a:pPr>
              <a:r>
                <a:rPr lang="en-US" altLang="en-US" sz="794" b="1">
                  <a:solidFill>
                    <a:srgbClr val="000000"/>
                  </a:solidFill>
                </a:rPr>
                <a:t>Chemical Transformations</a:t>
              </a:r>
              <a:r>
                <a:rPr lang="en-US" altLang="en-US" sz="794" b="1">
                  <a:solidFill>
                    <a:srgbClr val="000080"/>
                  </a:solidFill>
                </a:rPr>
                <a:t> </a:t>
              </a:r>
            </a:p>
            <a:p>
              <a:pPr algn="ctr" eaLnBrk="0" hangingPunct="0"/>
              <a:endParaRPr lang="en-US" altLang="en-US" sz="706" b="1">
                <a:solidFill>
                  <a:srgbClr val="000080"/>
                </a:solidFill>
              </a:endParaRPr>
            </a:p>
            <a:p>
              <a:pPr algn="ctr" eaLnBrk="0" hangingPunct="0"/>
              <a:r>
                <a:rPr lang="en-US" altLang="en-US" sz="794" b="1">
                  <a:solidFill>
                    <a:srgbClr val="000099"/>
                  </a:solidFill>
                </a:rPr>
                <a:t>Raul Miranda</a:t>
              </a:r>
            </a:p>
            <a:p>
              <a:pPr algn="ctr" eaLnBrk="0" hangingPunct="0"/>
              <a:r>
                <a:rPr lang="en-US" altLang="en-US" sz="794">
                  <a:solidFill>
                    <a:srgbClr val="000099"/>
                  </a:solidFill>
                </a:rPr>
                <a:t>Vacant, P.A.</a:t>
              </a:r>
              <a:endParaRPr lang="en-US" altLang="en-US" sz="794" b="1">
                <a:solidFill>
                  <a:srgbClr val="000099"/>
                </a:solidFill>
              </a:endParaRPr>
            </a:p>
          </p:txBody>
        </p:sp>
        <p:sp>
          <p:nvSpPr>
            <p:cNvPr id="3165" name="Line 66"/>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3112" name="Rectangle 67"/>
          <p:cNvSpPr>
            <a:spLocks noChangeArrowheads="1"/>
          </p:cNvSpPr>
          <p:nvPr/>
        </p:nvSpPr>
        <p:spPr bwMode="auto">
          <a:xfrm>
            <a:off x="6926636" y="3508843"/>
            <a:ext cx="934290"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b="1">
              <a:solidFill>
                <a:srgbClr val="000080"/>
              </a:solidFill>
            </a:endParaRPr>
          </a:p>
          <a:p>
            <a:pPr algn="ctr" eaLnBrk="0" hangingPunct="0"/>
            <a:r>
              <a:rPr lang="en-US" altLang="en-US" sz="794" b="1">
                <a:solidFill>
                  <a:srgbClr val="000000"/>
                </a:solidFill>
              </a:rPr>
              <a:t>Solar Photochemistry</a:t>
            </a:r>
          </a:p>
          <a:p>
            <a:pPr algn="ctr" eaLnBrk="0" hangingPunct="0"/>
            <a:r>
              <a:rPr lang="en-US" altLang="en-US" sz="794">
                <a:solidFill>
                  <a:srgbClr val="000080"/>
                </a:solidFill>
              </a:rPr>
              <a:t>Mark Spitler</a:t>
            </a:r>
            <a:br>
              <a:rPr lang="en-US" altLang="en-US" sz="794">
                <a:solidFill>
                  <a:srgbClr val="000080"/>
                </a:solidFill>
              </a:rPr>
            </a:br>
            <a:r>
              <a:rPr lang="en-US" altLang="en-US" sz="794">
                <a:solidFill>
                  <a:srgbClr val="000080"/>
                </a:solidFill>
              </a:rPr>
              <a:t>Christopher Fecko</a:t>
            </a:r>
          </a:p>
          <a:p>
            <a:pPr algn="ctr" eaLnBrk="0" hangingPunct="0"/>
            <a:endParaRPr lang="en-US" altLang="en-US" sz="794">
              <a:solidFill>
                <a:srgbClr val="000080"/>
              </a:solidFill>
            </a:endParaRPr>
          </a:p>
        </p:txBody>
      </p:sp>
      <p:sp>
        <p:nvSpPr>
          <p:cNvPr id="3113" name="Rectangle 68"/>
          <p:cNvSpPr>
            <a:spLocks noChangeArrowheads="1"/>
          </p:cNvSpPr>
          <p:nvPr/>
        </p:nvSpPr>
        <p:spPr bwMode="auto">
          <a:xfrm>
            <a:off x="5849471" y="3508843"/>
            <a:ext cx="951100"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Atomic, Molecular, and Optical Sciences</a:t>
            </a:r>
          </a:p>
          <a:p>
            <a:pPr algn="ctr" eaLnBrk="0" hangingPunct="0"/>
            <a:r>
              <a:rPr lang="en-US" altLang="en-US" sz="794">
                <a:solidFill>
                  <a:srgbClr val="000080"/>
                </a:solidFill>
              </a:rPr>
              <a:t>Tom Settersten</a:t>
            </a:r>
          </a:p>
        </p:txBody>
      </p:sp>
      <p:sp>
        <p:nvSpPr>
          <p:cNvPr id="3114" name="Rectangle 70"/>
          <p:cNvSpPr>
            <a:spLocks noChangeArrowheads="1"/>
          </p:cNvSpPr>
          <p:nvPr/>
        </p:nvSpPr>
        <p:spPr bwMode="auto">
          <a:xfrm>
            <a:off x="5841066" y="5206534"/>
            <a:ext cx="967909"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Computational and Theoretical Chemistry</a:t>
            </a:r>
          </a:p>
          <a:p>
            <a:pPr algn="ctr" eaLnBrk="0" hangingPunct="0"/>
            <a:r>
              <a:rPr lang="en-US" altLang="en-US" sz="794">
                <a:solidFill>
                  <a:srgbClr val="000080"/>
                </a:solidFill>
              </a:rPr>
              <a:t>Mark Pederson</a:t>
            </a:r>
            <a:endParaRPr lang="en-US" altLang="en-US" sz="794" b="1">
              <a:solidFill>
                <a:srgbClr val="000080"/>
              </a:solidFill>
            </a:endParaRPr>
          </a:p>
        </p:txBody>
      </p:sp>
      <p:grpSp>
        <p:nvGrpSpPr>
          <p:cNvPr id="3115" name="Group 71"/>
          <p:cNvGrpSpPr>
            <a:grpSpLocks/>
          </p:cNvGrpSpPr>
          <p:nvPr/>
        </p:nvGrpSpPr>
        <p:grpSpPr bwMode="auto">
          <a:xfrm>
            <a:off x="5831261" y="2700618"/>
            <a:ext cx="969309" cy="686360"/>
            <a:chOff x="43" y="1196"/>
            <a:chExt cx="691" cy="490"/>
          </a:xfrm>
        </p:grpSpPr>
        <p:sp>
          <p:nvSpPr>
            <p:cNvPr id="3162" name="Rectangle 72"/>
            <p:cNvSpPr>
              <a:spLocks noChangeArrowheads="1"/>
            </p:cNvSpPr>
            <p:nvPr/>
          </p:nvSpPr>
          <p:spPr bwMode="auto">
            <a:xfrm>
              <a:off x="43" y="1196"/>
              <a:ext cx="691" cy="490"/>
            </a:xfrm>
            <a:prstGeom prst="rect">
              <a:avLst/>
            </a:prstGeom>
            <a:solidFill>
              <a:srgbClr val="EAEAEA"/>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353" b="1">
                <a:solidFill>
                  <a:srgbClr val="000080"/>
                </a:solidFill>
              </a:endParaRPr>
            </a:p>
            <a:p>
              <a:pPr algn="ctr" eaLnBrk="0" hangingPunct="0">
                <a:lnSpc>
                  <a:spcPts val="794"/>
                </a:lnSpc>
              </a:pPr>
              <a:r>
                <a:rPr lang="en-US" altLang="en-US" sz="794" b="1">
                  <a:solidFill>
                    <a:srgbClr val="000000"/>
                  </a:solidFill>
                </a:rPr>
                <a:t>Fundamental Interactions</a:t>
              </a:r>
              <a:r>
                <a:rPr lang="en-US" altLang="en-US" sz="794" b="1">
                  <a:solidFill>
                    <a:srgbClr val="000080"/>
                  </a:solidFill>
                </a:rPr>
                <a:t> </a:t>
              </a:r>
            </a:p>
            <a:p>
              <a:pPr algn="ctr" eaLnBrk="0" hangingPunct="0"/>
              <a:endParaRPr lang="en-US" altLang="en-US" sz="706" b="1">
                <a:solidFill>
                  <a:srgbClr val="000080"/>
                </a:solidFill>
              </a:endParaRPr>
            </a:p>
            <a:p>
              <a:pPr algn="ctr" eaLnBrk="0" hangingPunct="0"/>
              <a:r>
                <a:rPr lang="en-US" altLang="en-US" sz="794" b="1">
                  <a:solidFill>
                    <a:srgbClr val="000099"/>
                  </a:solidFill>
                </a:rPr>
                <a:t>Jeff Krause </a:t>
              </a:r>
              <a:endParaRPr lang="en-US" altLang="en-US" sz="794">
                <a:solidFill>
                  <a:srgbClr val="000099"/>
                </a:solidFill>
              </a:endParaRPr>
            </a:p>
            <a:p>
              <a:pPr algn="ctr" eaLnBrk="0" hangingPunct="0"/>
              <a:r>
                <a:rPr lang="en-US" altLang="en-US" sz="794">
                  <a:solidFill>
                    <a:srgbClr val="000099"/>
                  </a:solidFill>
                </a:rPr>
                <a:t>M. Kyler-Leon, P.A</a:t>
              </a:r>
              <a:r>
                <a:rPr lang="en-US" altLang="en-US" sz="794" b="1">
                  <a:solidFill>
                    <a:srgbClr val="000099"/>
                  </a:solidFill>
                </a:rPr>
                <a:t>.</a:t>
              </a:r>
            </a:p>
          </p:txBody>
        </p:sp>
        <p:sp>
          <p:nvSpPr>
            <p:cNvPr id="3163" name="Line 73"/>
            <p:cNvSpPr>
              <a:spLocks noChangeShapeType="1"/>
            </p:cNvSpPr>
            <p:nvPr/>
          </p:nvSpPr>
          <p:spPr bwMode="auto">
            <a:xfrm>
              <a:off x="45" y="147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sp>
        <p:nvSpPr>
          <p:cNvPr id="2092" name="Rectangle 74"/>
          <p:cNvSpPr>
            <a:spLocks noChangeArrowheads="1"/>
          </p:cNvSpPr>
          <p:nvPr/>
        </p:nvSpPr>
        <p:spPr bwMode="auto">
          <a:xfrm>
            <a:off x="4623827" y="4073338"/>
            <a:ext cx="967908" cy="487456"/>
          </a:xfrm>
          <a:prstGeom prst="rect">
            <a:avLst/>
          </a:prstGeom>
          <a:solidFill>
            <a:schemeClr val="bg1"/>
          </a:solidFill>
          <a:ln w="12700">
            <a:solidFill>
              <a:schemeClr val="tx1"/>
            </a:solidFill>
            <a:miter lim="800000"/>
            <a:headEnd/>
            <a:tailEnd/>
          </a:ln>
        </p:spPr>
        <p:txBody>
          <a:bodyPr lIns="0" rIns="0" anchor="ctr"/>
          <a:lstStyle/>
          <a:p>
            <a:pPr algn="ctr" eaLnBrk="0" hangingPunct="0">
              <a:lnSpc>
                <a:spcPts val="750"/>
              </a:lnSpc>
              <a:defRPr/>
            </a:pPr>
            <a:r>
              <a:rPr lang="en-US" sz="706" b="1" spc="-26" dirty="0">
                <a:solidFill>
                  <a:srgbClr val="000000"/>
                </a:solidFill>
                <a:latin typeface="Arial Narrow" panose="020B0606020202030204" pitchFamily="34" charset="0"/>
              </a:rPr>
              <a:t>Facilities Upgrades and</a:t>
            </a:r>
            <a:br>
              <a:rPr lang="en-US" sz="706" b="1" spc="-26" dirty="0">
                <a:solidFill>
                  <a:srgbClr val="000000"/>
                </a:solidFill>
                <a:latin typeface="Arial Narrow" panose="020B0606020202030204" pitchFamily="34" charset="0"/>
              </a:rPr>
            </a:br>
            <a:r>
              <a:rPr lang="en-US" sz="706" b="1" spc="-26" dirty="0">
                <a:solidFill>
                  <a:srgbClr val="000000"/>
                </a:solidFill>
                <a:latin typeface="Arial Narrow" panose="020B0606020202030204" pitchFamily="34" charset="0"/>
              </a:rPr>
              <a:t>MIE*** Projects</a:t>
            </a:r>
            <a:r>
              <a:rPr lang="en-US" sz="706" dirty="0">
                <a:solidFill>
                  <a:srgbClr val="000080"/>
                </a:solidFill>
                <a:latin typeface="Arial Narrow" panose="020B0606020202030204" pitchFamily="34" charset="0"/>
              </a:rPr>
              <a:t/>
            </a:r>
            <a:br>
              <a:rPr lang="en-US" sz="706" dirty="0">
                <a:solidFill>
                  <a:srgbClr val="000080"/>
                </a:solidFill>
                <a:latin typeface="Arial Narrow" panose="020B0606020202030204" pitchFamily="34" charset="0"/>
              </a:rPr>
            </a:br>
            <a:r>
              <a:rPr lang="en-US" sz="706" dirty="0">
                <a:solidFill>
                  <a:srgbClr val="000080"/>
                </a:solidFill>
                <a:latin typeface="Arial Narrow" panose="020B0606020202030204" pitchFamily="34" charset="0"/>
              </a:rPr>
              <a:t>Phil Kraushaar</a:t>
            </a:r>
          </a:p>
          <a:p>
            <a:pPr algn="ctr" eaLnBrk="0" hangingPunct="0">
              <a:lnSpc>
                <a:spcPts val="750"/>
              </a:lnSpc>
              <a:defRPr/>
            </a:pPr>
            <a:r>
              <a:rPr lang="en-US" sz="706" dirty="0">
                <a:solidFill>
                  <a:srgbClr val="000080"/>
                </a:solidFill>
                <a:latin typeface="Arial Narrow" panose="020B0606020202030204" pitchFamily="34" charset="0"/>
              </a:rPr>
              <a:t>Ed Stevens</a:t>
            </a:r>
          </a:p>
        </p:txBody>
      </p:sp>
      <p:sp>
        <p:nvSpPr>
          <p:cNvPr id="3117" name="Rectangle 76"/>
          <p:cNvSpPr>
            <a:spLocks noChangeArrowheads="1"/>
          </p:cNvSpPr>
          <p:nvPr/>
        </p:nvSpPr>
        <p:spPr bwMode="auto">
          <a:xfrm>
            <a:off x="4623827" y="3511644"/>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Linac Coherent Light Source-II</a:t>
            </a:r>
            <a:br>
              <a:rPr lang="en-US" altLang="en-US" sz="794" b="1">
                <a:solidFill>
                  <a:srgbClr val="000000"/>
                </a:solidFill>
              </a:rPr>
            </a:br>
            <a:r>
              <a:rPr lang="en-US" altLang="en-US" sz="794">
                <a:solidFill>
                  <a:srgbClr val="000080"/>
                </a:solidFill>
              </a:rPr>
              <a:t>Phil Kraushaar</a:t>
            </a:r>
          </a:p>
        </p:txBody>
      </p:sp>
      <p:sp>
        <p:nvSpPr>
          <p:cNvPr id="3118" name="Rectangle 82"/>
          <p:cNvSpPr>
            <a:spLocks noChangeArrowheads="1"/>
          </p:cNvSpPr>
          <p:nvPr/>
        </p:nvSpPr>
        <p:spPr bwMode="auto">
          <a:xfrm>
            <a:off x="3553666" y="3508843"/>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X-ray and Neutron Scattering Facilities</a:t>
            </a:r>
          </a:p>
          <a:p>
            <a:pPr algn="ctr" eaLnBrk="0" hangingPunct="0"/>
            <a:r>
              <a:rPr lang="en-US" altLang="en-US" sz="794">
                <a:solidFill>
                  <a:srgbClr val="000080"/>
                </a:solidFill>
              </a:rPr>
              <a:t>Peter Lee</a:t>
            </a:r>
            <a:br>
              <a:rPr lang="en-US" altLang="en-US" sz="794">
                <a:solidFill>
                  <a:srgbClr val="000080"/>
                </a:solidFill>
              </a:rPr>
            </a:br>
            <a:r>
              <a:rPr lang="en-US" altLang="en-US" sz="794">
                <a:solidFill>
                  <a:srgbClr val="000080"/>
                </a:solidFill>
              </a:rPr>
              <a:t>Jim Rhyne</a:t>
            </a:r>
          </a:p>
        </p:txBody>
      </p:sp>
      <p:sp>
        <p:nvSpPr>
          <p:cNvPr id="3119" name="Rectangle 83"/>
          <p:cNvSpPr>
            <a:spLocks noChangeArrowheads="1"/>
          </p:cNvSpPr>
          <p:nvPr/>
        </p:nvSpPr>
        <p:spPr bwMode="auto">
          <a:xfrm>
            <a:off x="3553666" y="4074740"/>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882"/>
              </a:lnSpc>
            </a:pPr>
            <a:r>
              <a:rPr lang="en-US" altLang="en-US" sz="794" b="1">
                <a:solidFill>
                  <a:srgbClr val="000000"/>
                </a:solidFill>
              </a:rPr>
              <a:t>NSRCs ** </a:t>
            </a:r>
          </a:p>
          <a:p>
            <a:pPr algn="ctr" eaLnBrk="0" hangingPunct="0">
              <a:lnSpc>
                <a:spcPts val="882"/>
              </a:lnSpc>
            </a:pPr>
            <a:r>
              <a:rPr lang="en-US" altLang="en-US" sz="794">
                <a:solidFill>
                  <a:srgbClr val="000080"/>
                </a:solidFill>
              </a:rPr>
              <a:t>George Maracas</a:t>
            </a:r>
            <a:br>
              <a:rPr lang="en-US" altLang="en-US" sz="794">
                <a:solidFill>
                  <a:srgbClr val="000080"/>
                </a:solidFill>
              </a:rPr>
            </a:br>
            <a:r>
              <a:rPr lang="en-US" altLang="en-US" sz="794">
                <a:solidFill>
                  <a:srgbClr val="000080"/>
                </a:solidFill>
              </a:rPr>
              <a:t>Tof Carim</a:t>
            </a:r>
          </a:p>
        </p:txBody>
      </p:sp>
      <p:sp>
        <p:nvSpPr>
          <p:cNvPr id="3120" name="Rectangle 84"/>
          <p:cNvSpPr>
            <a:spLocks noChangeArrowheads="1"/>
          </p:cNvSpPr>
          <p:nvPr/>
        </p:nvSpPr>
        <p:spPr bwMode="auto">
          <a:xfrm>
            <a:off x="3553666" y="4640637"/>
            <a:ext cx="967908"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Accelerator and Detector Research</a:t>
            </a:r>
          </a:p>
          <a:p>
            <a:pPr algn="ctr" eaLnBrk="0" hangingPunct="0"/>
            <a:r>
              <a:rPr lang="en-US" altLang="en-US" sz="794">
                <a:solidFill>
                  <a:srgbClr val="000080"/>
                </a:solidFill>
              </a:rPr>
              <a:t>Eliane Lessner</a:t>
            </a:r>
          </a:p>
        </p:txBody>
      </p:sp>
      <p:sp>
        <p:nvSpPr>
          <p:cNvPr id="2098" name="Rectangle 85"/>
          <p:cNvSpPr>
            <a:spLocks noChangeArrowheads="1"/>
          </p:cNvSpPr>
          <p:nvPr/>
        </p:nvSpPr>
        <p:spPr bwMode="auto">
          <a:xfrm>
            <a:off x="3553666" y="5202331"/>
            <a:ext cx="967908" cy="483254"/>
          </a:xfrm>
          <a:prstGeom prst="rect">
            <a:avLst/>
          </a:prstGeom>
          <a:solidFill>
            <a:schemeClr val="bg1"/>
          </a:solidFill>
          <a:ln w="12700">
            <a:solidFill>
              <a:schemeClr val="tx1"/>
            </a:solidFill>
            <a:miter lim="800000"/>
            <a:headEnd/>
            <a:tailEnd/>
          </a:ln>
        </p:spPr>
        <p:txBody>
          <a:bodyPr lIns="0" rIns="0" anchor="ctr"/>
          <a:lstStyle/>
          <a:p>
            <a:pPr algn="ctr" eaLnBrk="0" hangingPunct="0">
              <a:defRPr/>
            </a:pPr>
            <a:r>
              <a:rPr lang="en-US" sz="794" b="1" spc="-9" dirty="0">
                <a:solidFill>
                  <a:srgbClr val="000000"/>
                </a:solidFill>
                <a:latin typeface="Arial Narrow" panose="020B0606020202030204" pitchFamily="34" charset="0"/>
              </a:rPr>
              <a:t>Facilities Coordination; Metrics; Assessment</a:t>
            </a:r>
          </a:p>
          <a:p>
            <a:pPr algn="ctr" eaLnBrk="0" hangingPunct="0">
              <a:defRPr/>
            </a:pPr>
            <a:r>
              <a:rPr lang="en-US" sz="794" dirty="0">
                <a:solidFill>
                  <a:srgbClr val="000080"/>
                </a:solidFill>
                <a:latin typeface="Arial Narrow" panose="020B0606020202030204" pitchFamily="34" charset="0"/>
              </a:rPr>
              <a:t>Van Nguyen</a:t>
            </a:r>
          </a:p>
        </p:txBody>
      </p:sp>
      <p:sp>
        <p:nvSpPr>
          <p:cNvPr id="3122" name="Line 89"/>
          <p:cNvSpPr>
            <a:spLocks noChangeShapeType="1"/>
          </p:cNvSpPr>
          <p:nvPr/>
        </p:nvSpPr>
        <p:spPr bwMode="auto">
          <a:xfrm flipH="1">
            <a:off x="2582956" y="712975"/>
            <a:ext cx="238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rIns="0"/>
          <a:lstStyle/>
          <a:p>
            <a:pPr eaLnBrk="0" hangingPunct="0"/>
            <a:endParaRPr lang="en-US" sz="794">
              <a:solidFill>
                <a:srgbClr val="00279F"/>
              </a:solidFill>
              <a:latin typeface="Arial Narrow" panose="020B0606020202030204" pitchFamily="34" charset="0"/>
            </a:endParaRPr>
          </a:p>
        </p:txBody>
      </p:sp>
      <p:sp>
        <p:nvSpPr>
          <p:cNvPr id="3123" name="Line 90"/>
          <p:cNvSpPr>
            <a:spLocks noChangeShapeType="1"/>
          </p:cNvSpPr>
          <p:nvPr/>
        </p:nvSpPr>
        <p:spPr bwMode="auto">
          <a:xfrm flipH="1">
            <a:off x="6339729" y="711574"/>
            <a:ext cx="2339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rIns="0"/>
          <a:lstStyle/>
          <a:p>
            <a:pPr eaLnBrk="0" hangingPunct="0"/>
            <a:endParaRPr lang="en-US" sz="794">
              <a:solidFill>
                <a:srgbClr val="00279F"/>
              </a:solidFill>
              <a:latin typeface="Arial Narrow" panose="020B0606020202030204" pitchFamily="34" charset="0"/>
            </a:endParaRPr>
          </a:p>
        </p:txBody>
      </p:sp>
      <p:sp>
        <p:nvSpPr>
          <p:cNvPr id="3124" name="Line 91"/>
          <p:cNvSpPr>
            <a:spLocks noChangeShapeType="1"/>
          </p:cNvSpPr>
          <p:nvPr/>
        </p:nvSpPr>
        <p:spPr bwMode="auto">
          <a:xfrm flipH="1">
            <a:off x="5569324" y="719978"/>
            <a:ext cx="4622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rIns="0"/>
          <a:lstStyle/>
          <a:p>
            <a:pPr eaLnBrk="0" hangingPunct="0"/>
            <a:endParaRPr lang="en-US" sz="794">
              <a:solidFill>
                <a:srgbClr val="00279F"/>
              </a:solidFill>
              <a:latin typeface="Arial Narrow" panose="020B0606020202030204" pitchFamily="34" charset="0"/>
            </a:endParaRPr>
          </a:p>
        </p:txBody>
      </p:sp>
      <p:sp>
        <p:nvSpPr>
          <p:cNvPr id="3125" name="Rectangle 92"/>
          <p:cNvSpPr>
            <a:spLocks noChangeArrowheads="1"/>
          </p:cNvSpPr>
          <p:nvPr/>
        </p:nvSpPr>
        <p:spPr bwMode="auto">
          <a:xfrm>
            <a:off x="2819681" y="123264"/>
            <a:ext cx="3515846" cy="1110784"/>
          </a:xfrm>
          <a:prstGeom prst="rect">
            <a:avLst/>
          </a:prstGeom>
          <a:solidFill>
            <a:srgbClr val="EAEAEA"/>
          </a:solidFill>
          <a:ln w="12700">
            <a:solidFill>
              <a:schemeClr val="tx1"/>
            </a:solidFill>
            <a:miter lim="800000"/>
            <a:headEnd/>
            <a:tailEnd/>
          </a:ln>
        </p:spPr>
        <p:txBody>
          <a:bodyPr wrap="none" lIns="0" tIns="42515" rIns="0" bIns="42515" anchor="ct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2206" b="1">
              <a:solidFill>
                <a:srgbClr val="000000"/>
              </a:solidFill>
            </a:endParaRPr>
          </a:p>
        </p:txBody>
      </p:sp>
      <p:grpSp>
        <p:nvGrpSpPr>
          <p:cNvPr id="3126" name="Group 93"/>
          <p:cNvGrpSpPr>
            <a:grpSpLocks/>
          </p:cNvGrpSpPr>
          <p:nvPr/>
        </p:nvGrpSpPr>
        <p:grpSpPr bwMode="auto">
          <a:xfrm>
            <a:off x="2962556" y="91048"/>
            <a:ext cx="3259511" cy="1037944"/>
            <a:chOff x="1528" y="1207"/>
            <a:chExt cx="2327" cy="741"/>
          </a:xfrm>
        </p:grpSpPr>
        <p:sp>
          <p:nvSpPr>
            <p:cNvPr id="3160" name="Text Box 94"/>
            <p:cNvSpPr txBox="1">
              <a:spLocks noChangeArrowheads="1"/>
            </p:cNvSpPr>
            <p:nvPr/>
          </p:nvSpPr>
          <p:spPr bwMode="auto">
            <a:xfrm>
              <a:off x="1573" y="1564"/>
              <a:ext cx="2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90000"/>
                </a:lnSpc>
              </a:pPr>
              <a:r>
                <a:rPr lang="en-US" altLang="en-US" sz="1765" b="1">
                  <a:solidFill>
                    <a:srgbClr val="000099"/>
                  </a:solidFill>
                </a:rPr>
                <a:t>Harriet Kung, Director</a:t>
              </a:r>
            </a:p>
            <a:p>
              <a:pPr algn="ctr" eaLnBrk="0" hangingPunct="0">
                <a:lnSpc>
                  <a:spcPct val="90000"/>
                </a:lnSpc>
              </a:pPr>
              <a:endParaRPr lang="en-US" altLang="en-US" sz="441" b="1">
                <a:solidFill>
                  <a:srgbClr val="000099"/>
                </a:solidFill>
              </a:endParaRPr>
            </a:p>
            <a:p>
              <a:pPr algn="ctr" eaLnBrk="0" hangingPunct="0">
                <a:lnSpc>
                  <a:spcPct val="90000"/>
                </a:lnSpc>
              </a:pPr>
              <a:r>
                <a:rPr lang="en-US" altLang="en-US" sz="1059" b="1">
                  <a:solidFill>
                    <a:srgbClr val="000099"/>
                  </a:solidFill>
                </a:rPr>
                <a:t>Wanda Smith, Administrative Specialist</a:t>
              </a:r>
            </a:p>
          </p:txBody>
        </p:sp>
        <p:sp>
          <p:nvSpPr>
            <p:cNvPr id="1530975" name="Text Box 95"/>
            <p:cNvSpPr txBox="1">
              <a:spLocks noChangeArrowheads="1"/>
            </p:cNvSpPr>
            <p:nvPr/>
          </p:nvSpPr>
          <p:spPr bwMode="auto">
            <a:xfrm>
              <a:off x="1528" y="1207"/>
              <a:ext cx="2327" cy="284"/>
            </a:xfrm>
            <a:prstGeom prst="rect">
              <a:avLst/>
            </a:prstGeom>
            <a:noFill/>
            <a:ln w="9525">
              <a:noFill/>
              <a:miter lim="800000"/>
              <a:headEnd/>
              <a:tailEnd/>
            </a:ln>
            <a:effectLst/>
          </p:spPr>
          <p:txBody>
            <a:bodyPr wrap="none" lIns="0" tIns="42515" rIns="0" bIns="42515">
              <a:spAutoFit/>
            </a:bodyPr>
            <a:lstStyle/>
            <a:p>
              <a:pPr defTabSz="850292" eaLnBrk="0" hangingPunct="0">
                <a:defRPr/>
              </a:pPr>
              <a:r>
                <a:rPr lang="en-US" sz="2030" b="1">
                  <a:solidFill>
                    <a:srgbClr val="FF0000"/>
                  </a:solidFill>
                  <a:effectLst>
                    <a:outerShdw blurRad="38100" dist="38100" dir="2700000" algn="tl">
                      <a:srgbClr val="C0C0C0"/>
                    </a:outerShdw>
                  </a:effectLst>
                  <a:latin typeface="Arial Narrow" panose="020B0606020202030204" pitchFamily="34" charset="0"/>
                </a:rPr>
                <a:t>Office of Basic Energy Sciences</a:t>
              </a:r>
            </a:p>
          </p:txBody>
        </p:sp>
      </p:grpSp>
      <p:sp>
        <p:nvSpPr>
          <p:cNvPr id="3127" name="Line 96"/>
          <p:cNvSpPr>
            <a:spLocks noChangeShapeType="1"/>
          </p:cNvSpPr>
          <p:nvPr/>
        </p:nvSpPr>
        <p:spPr bwMode="auto">
          <a:xfrm>
            <a:off x="2823883" y="463644"/>
            <a:ext cx="35046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128" name="Line 99"/>
          <p:cNvSpPr>
            <a:spLocks noChangeShapeType="1"/>
          </p:cNvSpPr>
          <p:nvPr/>
        </p:nvSpPr>
        <p:spPr bwMode="auto">
          <a:xfrm>
            <a:off x="1741115" y="1378324"/>
            <a:ext cx="56519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sp>
        <p:nvSpPr>
          <p:cNvPr id="3129" name="AutoShape 105"/>
          <p:cNvSpPr>
            <a:spLocks noChangeArrowheads="1"/>
          </p:cNvSpPr>
          <p:nvPr/>
        </p:nvSpPr>
        <p:spPr bwMode="auto">
          <a:xfrm>
            <a:off x="7973001" y="6451605"/>
            <a:ext cx="366960" cy="426187"/>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30" name="Oval 113"/>
          <p:cNvSpPr>
            <a:spLocks noChangeArrowheads="1"/>
          </p:cNvSpPr>
          <p:nvPr/>
        </p:nvSpPr>
        <p:spPr bwMode="auto">
          <a:xfrm>
            <a:off x="6433963" y="6459225"/>
            <a:ext cx="259766" cy="3016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31" name="Line 167"/>
          <p:cNvSpPr>
            <a:spLocks noChangeShapeType="1"/>
          </p:cNvSpPr>
          <p:nvPr/>
        </p:nvSpPr>
        <p:spPr bwMode="auto">
          <a:xfrm>
            <a:off x="8446434" y="5672978"/>
            <a:ext cx="0" cy="10085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spAutoFit/>
          </a:bodyPr>
          <a:lstStyle/>
          <a:p>
            <a:pPr eaLnBrk="0" hangingPunct="0"/>
            <a:endParaRPr lang="en-US" sz="794">
              <a:solidFill>
                <a:srgbClr val="00279F"/>
              </a:solidFill>
              <a:latin typeface="Arial Narrow" panose="020B0606020202030204" pitchFamily="34" charset="0"/>
            </a:endParaRPr>
          </a:p>
        </p:txBody>
      </p:sp>
      <p:sp>
        <p:nvSpPr>
          <p:cNvPr id="3132" name="Rectangle 187"/>
          <p:cNvSpPr>
            <a:spLocks noChangeArrowheads="1"/>
          </p:cNvSpPr>
          <p:nvPr/>
        </p:nvSpPr>
        <p:spPr bwMode="auto">
          <a:xfrm>
            <a:off x="5841066" y="4640637"/>
            <a:ext cx="967909"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794"/>
              </a:lnSpc>
            </a:pPr>
            <a:r>
              <a:rPr lang="en-US" altLang="en-US" sz="794" b="1">
                <a:solidFill>
                  <a:srgbClr val="000000"/>
                </a:solidFill>
              </a:rPr>
              <a:t>Condensed Phase and Interfacial Molecular Science</a:t>
            </a:r>
          </a:p>
          <a:p>
            <a:pPr algn="ctr" eaLnBrk="0" hangingPunct="0"/>
            <a:r>
              <a:rPr lang="en-US" altLang="en-US" sz="794">
                <a:solidFill>
                  <a:srgbClr val="000080"/>
                </a:solidFill>
              </a:rPr>
              <a:t>Gregory Fiechtner</a:t>
            </a:r>
            <a:endParaRPr lang="en-US" altLang="en-US" sz="794" b="1">
              <a:solidFill>
                <a:srgbClr val="000080"/>
              </a:solidFill>
            </a:endParaRPr>
          </a:p>
        </p:txBody>
      </p:sp>
      <p:sp>
        <p:nvSpPr>
          <p:cNvPr id="3133" name="Rectangle 189"/>
          <p:cNvSpPr>
            <a:spLocks noChangeArrowheads="1"/>
          </p:cNvSpPr>
          <p:nvPr/>
        </p:nvSpPr>
        <p:spPr bwMode="auto">
          <a:xfrm>
            <a:off x="5835464" y="4074740"/>
            <a:ext cx="979114" cy="483253"/>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r>
              <a:rPr lang="en-US" altLang="en-US" sz="794" b="1">
                <a:solidFill>
                  <a:srgbClr val="000000"/>
                </a:solidFill>
              </a:rPr>
              <a:t>Gas Phase</a:t>
            </a:r>
            <a:br>
              <a:rPr lang="en-US" altLang="en-US" sz="794" b="1">
                <a:solidFill>
                  <a:srgbClr val="000000"/>
                </a:solidFill>
              </a:rPr>
            </a:br>
            <a:r>
              <a:rPr lang="en-US" altLang="en-US" sz="794" b="1">
                <a:solidFill>
                  <a:srgbClr val="000000"/>
                </a:solidFill>
              </a:rPr>
              <a:t>Chemical Physics </a:t>
            </a:r>
          </a:p>
          <a:p>
            <a:pPr algn="ctr" eaLnBrk="0" hangingPunct="0"/>
            <a:r>
              <a:rPr lang="en-US" altLang="en-US" sz="794">
                <a:solidFill>
                  <a:srgbClr val="000080"/>
                </a:solidFill>
              </a:rPr>
              <a:t>Wade Sisk</a:t>
            </a:r>
          </a:p>
        </p:txBody>
      </p:sp>
      <p:sp>
        <p:nvSpPr>
          <p:cNvPr id="2110" name="Rectangle 98"/>
          <p:cNvSpPr>
            <a:spLocks noChangeArrowheads="1"/>
          </p:cNvSpPr>
          <p:nvPr/>
        </p:nvSpPr>
        <p:spPr bwMode="auto">
          <a:xfrm>
            <a:off x="6577853" y="256238"/>
            <a:ext cx="2047875" cy="879856"/>
          </a:xfrm>
          <a:prstGeom prst="rect">
            <a:avLst/>
          </a:prstGeom>
          <a:solidFill>
            <a:schemeClr val="bg1"/>
          </a:solidFill>
          <a:ln w="12700">
            <a:solidFill>
              <a:schemeClr val="tx1"/>
            </a:solidFill>
            <a:miter lim="800000"/>
            <a:headEnd/>
            <a:tailEnd/>
          </a:ln>
        </p:spPr>
        <p:txBody>
          <a:bodyPr lIns="0" rIns="0" anchor="ctr">
            <a:spAutoFit/>
          </a:bodyPr>
          <a:lstStyle/>
          <a:p>
            <a:pPr algn="ctr" eaLnBrk="0" hangingPunct="0">
              <a:defRPr/>
            </a:pPr>
            <a:r>
              <a:rPr lang="en-US" sz="971" b="1" dirty="0">
                <a:solidFill>
                  <a:srgbClr val="000000"/>
                </a:solidFill>
                <a:latin typeface="Arial Narrow" panose="020B0606020202030204" pitchFamily="34" charset="0"/>
              </a:rPr>
              <a:t>BES Operations</a:t>
            </a:r>
            <a:r>
              <a:rPr lang="en-US" sz="176" b="1" dirty="0">
                <a:solidFill>
                  <a:srgbClr val="000000"/>
                </a:solidFill>
                <a:latin typeface="Arial Narrow" panose="020B0606020202030204" pitchFamily="34" charset="0"/>
              </a:rPr>
              <a:t/>
            </a:r>
            <a:br>
              <a:rPr lang="en-US" sz="176" b="1" dirty="0">
                <a:solidFill>
                  <a:srgbClr val="000000"/>
                </a:solidFill>
                <a:latin typeface="Arial Narrow" panose="020B0606020202030204" pitchFamily="34" charset="0"/>
              </a:rPr>
            </a:br>
            <a:r>
              <a:rPr lang="en-US" sz="176" b="1" dirty="0">
                <a:solidFill>
                  <a:srgbClr val="000000"/>
                </a:solidFill>
                <a:latin typeface="Arial Narrow" panose="020B0606020202030204" pitchFamily="34" charset="0"/>
              </a:rPr>
              <a:t> </a:t>
            </a:r>
          </a:p>
          <a:p>
            <a:pPr marL="56032" eaLnBrk="0" hangingPunct="0">
              <a:defRPr/>
            </a:pPr>
            <a:r>
              <a:rPr lang="en-US" sz="794" dirty="0">
                <a:solidFill>
                  <a:srgbClr val="000080"/>
                </a:solidFill>
                <a:latin typeface="Arial Narrow" panose="020B0606020202030204" pitchFamily="34" charset="0"/>
              </a:rPr>
              <a:t>Kerry Hochberger, Program Support Specialist</a:t>
            </a:r>
            <a:br>
              <a:rPr lang="en-US" sz="794" dirty="0">
                <a:solidFill>
                  <a:srgbClr val="000080"/>
                </a:solidFill>
                <a:latin typeface="Arial Narrow" panose="020B0606020202030204" pitchFamily="34" charset="0"/>
              </a:rPr>
            </a:br>
            <a:r>
              <a:rPr lang="en-US" sz="794" dirty="0">
                <a:solidFill>
                  <a:srgbClr val="000080"/>
                </a:solidFill>
                <a:latin typeface="Arial Narrow" panose="020B0606020202030204" pitchFamily="34" charset="0"/>
              </a:rPr>
              <a:t>Robin Hayes, Program Manager</a:t>
            </a:r>
            <a:br>
              <a:rPr lang="en-US" sz="794" dirty="0">
                <a:solidFill>
                  <a:srgbClr val="000080"/>
                </a:solidFill>
                <a:latin typeface="Arial Narrow" panose="020B0606020202030204" pitchFamily="34" charset="0"/>
              </a:rPr>
            </a:br>
            <a:r>
              <a:rPr lang="en-US" sz="794" dirty="0">
                <a:solidFill>
                  <a:srgbClr val="000080"/>
                </a:solidFill>
                <a:latin typeface="Arial Narrow" panose="020B0606020202030204" pitchFamily="34" charset="0"/>
              </a:rPr>
              <a:t>Natalia Melcer, Program Manager</a:t>
            </a:r>
            <a:br>
              <a:rPr lang="en-US" sz="794" dirty="0">
                <a:solidFill>
                  <a:srgbClr val="000080"/>
                </a:solidFill>
                <a:latin typeface="Arial Narrow" panose="020B0606020202030204" pitchFamily="34" charset="0"/>
              </a:rPr>
            </a:br>
            <a:r>
              <a:rPr lang="en-US" sz="794" dirty="0">
                <a:solidFill>
                  <a:srgbClr val="000080"/>
                </a:solidFill>
                <a:latin typeface="Arial Narrow" panose="020B0606020202030204" pitchFamily="34" charset="0"/>
              </a:rPr>
              <a:t>Katie Runkles, Program Analyst / BESAC*</a:t>
            </a:r>
          </a:p>
          <a:p>
            <a:pPr marL="56032" eaLnBrk="0" hangingPunct="0">
              <a:defRPr/>
            </a:pPr>
            <a:r>
              <a:rPr lang="en-US" sz="794" dirty="0">
                <a:solidFill>
                  <a:srgbClr val="000080"/>
                </a:solidFill>
                <a:latin typeface="Arial Narrow" panose="020B0606020202030204" pitchFamily="34" charset="0"/>
              </a:rPr>
              <a:t>Andy Schwartz, Senior Technical Advisor for EFRCs*</a:t>
            </a:r>
          </a:p>
        </p:txBody>
      </p:sp>
      <p:sp>
        <p:nvSpPr>
          <p:cNvPr id="3135" name="Line 221"/>
          <p:cNvSpPr>
            <a:spLocks noChangeShapeType="1"/>
          </p:cNvSpPr>
          <p:nvPr/>
        </p:nvSpPr>
        <p:spPr bwMode="auto">
          <a:xfrm>
            <a:off x="6580654" y="474850"/>
            <a:ext cx="2046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nvGrpSpPr>
          <p:cNvPr id="3136" name="Group 135"/>
          <p:cNvGrpSpPr>
            <a:grpSpLocks/>
          </p:cNvGrpSpPr>
          <p:nvPr/>
        </p:nvGrpSpPr>
        <p:grpSpPr bwMode="auto">
          <a:xfrm>
            <a:off x="938493" y="435630"/>
            <a:ext cx="1637460" cy="578503"/>
            <a:chOff x="911225" y="479425"/>
            <a:chExt cx="1855788" cy="655768"/>
          </a:xfrm>
        </p:grpSpPr>
        <p:sp>
          <p:nvSpPr>
            <p:cNvPr id="1530977" name="Rectangle 97"/>
            <p:cNvSpPr>
              <a:spLocks noChangeArrowheads="1"/>
            </p:cNvSpPr>
            <p:nvPr/>
          </p:nvSpPr>
          <p:spPr bwMode="auto">
            <a:xfrm>
              <a:off x="911225" y="479425"/>
              <a:ext cx="1855788" cy="655768"/>
            </a:xfrm>
            <a:prstGeom prst="rect">
              <a:avLst/>
            </a:prstGeom>
            <a:solidFill>
              <a:schemeClr val="bg1"/>
            </a:solidFill>
            <a:ln w="12700">
              <a:solidFill>
                <a:schemeClr val="tx1"/>
              </a:solidFill>
              <a:miter lim="800000"/>
              <a:headEnd/>
              <a:tailEnd/>
            </a:ln>
            <a:effectLst/>
          </p:spPr>
          <p:txBody>
            <a:bodyPr wrap="none" lIns="0" rIns="0" anchor="ctr"/>
            <a:lstStyle/>
            <a:p>
              <a:pPr marL="56032" eaLnBrk="0" hangingPunct="0">
                <a:defRPr/>
              </a:pPr>
              <a:r>
                <a:rPr lang="en-US" sz="971" b="1" dirty="0">
                  <a:solidFill>
                    <a:srgbClr val="000000"/>
                  </a:solidFill>
                  <a:latin typeface="Arial Narrow" panose="020B0606020202030204" pitchFamily="34" charset="0"/>
                </a:rPr>
                <a:t>    BES Budget and Planning</a:t>
              </a:r>
              <a:r>
                <a:rPr lang="en-US" sz="176" b="1" dirty="0">
                  <a:solidFill>
                    <a:srgbClr val="000000"/>
                  </a:solidFill>
                  <a:latin typeface="Arial Narrow" panose="020B0606020202030204" pitchFamily="34" charset="0"/>
                </a:rPr>
                <a:t/>
              </a:r>
              <a:br>
                <a:rPr lang="en-US" sz="176" b="1" dirty="0">
                  <a:solidFill>
                    <a:srgbClr val="000000"/>
                  </a:solidFill>
                  <a:latin typeface="Arial Narrow" panose="020B0606020202030204" pitchFamily="34" charset="0"/>
                </a:rPr>
              </a:br>
              <a:r>
                <a:rPr lang="en-US" sz="176" b="1" dirty="0">
                  <a:solidFill>
                    <a:srgbClr val="000000"/>
                  </a:solidFill>
                  <a:latin typeface="Arial Narrow" panose="020B0606020202030204" pitchFamily="34" charset="0"/>
                </a:rPr>
                <a:t> </a:t>
              </a:r>
            </a:p>
            <a:p>
              <a:pPr marL="56032" eaLnBrk="0" hangingPunct="0">
                <a:defRPr/>
              </a:pPr>
              <a:r>
                <a:rPr lang="en-US" sz="794" dirty="0">
                  <a:solidFill>
                    <a:srgbClr val="000080"/>
                  </a:solidFill>
                  <a:latin typeface="Arial Narrow" panose="020B0606020202030204" pitchFamily="34" charset="0"/>
                </a:rPr>
                <a:t>Vacant, Financial Management</a:t>
              </a:r>
            </a:p>
            <a:p>
              <a:pPr marL="56032" eaLnBrk="0" hangingPunct="0">
                <a:defRPr/>
              </a:pPr>
              <a:r>
                <a:rPr lang="en-US" sz="794" dirty="0">
                  <a:solidFill>
                    <a:srgbClr val="000080"/>
                  </a:solidFill>
                  <a:latin typeface="Arial Narrow" panose="020B0606020202030204" pitchFamily="34" charset="0"/>
                </a:rPr>
                <a:t>Donetta Herbert, Financial Management</a:t>
              </a:r>
            </a:p>
            <a:p>
              <a:pPr marL="56032" eaLnBrk="0" hangingPunct="0">
                <a:defRPr/>
              </a:pPr>
              <a:r>
                <a:rPr lang="en-US" sz="794" dirty="0">
                  <a:solidFill>
                    <a:srgbClr val="000080"/>
                  </a:solidFill>
                  <a:latin typeface="Arial Narrow" panose="020B0606020202030204" pitchFamily="34" charset="0"/>
                </a:rPr>
                <a:t>Thomas Russell,</a:t>
              </a:r>
              <a:r>
                <a:rPr lang="en-US" sz="794" dirty="0">
                  <a:solidFill>
                    <a:srgbClr val="000080"/>
                  </a:solidFill>
                  <a:effectLst>
                    <a:outerShdw blurRad="38100" dist="38100" dir="2700000" algn="tl">
                      <a:srgbClr val="C0C0C0"/>
                    </a:outerShdw>
                  </a:effectLst>
                  <a:latin typeface="Arial Narrow" panose="020B0606020202030204" pitchFamily="34" charset="0"/>
                </a:rPr>
                <a:t> </a:t>
              </a:r>
              <a:r>
                <a:rPr lang="en-US" sz="794" dirty="0">
                  <a:solidFill>
                    <a:srgbClr val="000080"/>
                  </a:solidFill>
                  <a:latin typeface="Arial Narrow" panose="020B0606020202030204" pitchFamily="34" charset="0"/>
                </a:rPr>
                <a:t>Senior Technical Advisor</a:t>
              </a:r>
            </a:p>
            <a:p>
              <a:pPr marL="56032" eaLnBrk="0" hangingPunct="0">
                <a:defRPr/>
              </a:pPr>
              <a:endParaRPr lang="en-US" sz="353" b="1" dirty="0">
                <a:solidFill>
                  <a:srgbClr val="000099"/>
                </a:solidFill>
                <a:latin typeface="Arial Narrow" panose="020B0606020202030204" pitchFamily="34" charset="0"/>
              </a:endParaRPr>
            </a:p>
          </p:txBody>
        </p:sp>
        <p:sp>
          <p:nvSpPr>
            <p:cNvPr id="3159" name="Line 222"/>
            <p:cNvSpPr>
              <a:spLocks noChangeShapeType="1"/>
            </p:cNvSpPr>
            <p:nvPr/>
          </p:nvSpPr>
          <p:spPr bwMode="auto">
            <a:xfrm flipV="1">
              <a:off x="947738" y="652416"/>
              <a:ext cx="1815874" cy="12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rIns="0" anchor="ctr"/>
            <a:lstStyle/>
            <a:p>
              <a:pPr eaLnBrk="0" hangingPunct="0"/>
              <a:endParaRPr lang="en-US" sz="794">
                <a:solidFill>
                  <a:srgbClr val="00279F"/>
                </a:solidFill>
                <a:latin typeface="Arial Narrow" panose="020B0606020202030204" pitchFamily="34" charset="0"/>
              </a:endParaRPr>
            </a:p>
          </p:txBody>
        </p:sp>
      </p:grpSp>
      <p:grpSp>
        <p:nvGrpSpPr>
          <p:cNvPr id="3137" name="Group 296"/>
          <p:cNvGrpSpPr>
            <a:grpSpLocks/>
          </p:cNvGrpSpPr>
          <p:nvPr/>
        </p:nvGrpSpPr>
        <p:grpSpPr bwMode="auto">
          <a:xfrm>
            <a:off x="8136868" y="6381750"/>
            <a:ext cx="809625" cy="364191"/>
            <a:chOff x="5713" y="4556"/>
            <a:chExt cx="578" cy="260"/>
          </a:xfrm>
        </p:grpSpPr>
        <p:sp>
          <p:nvSpPr>
            <p:cNvPr id="3156" name="Text Box 109"/>
            <p:cNvSpPr txBox="1">
              <a:spLocks noChangeArrowheads="1"/>
            </p:cNvSpPr>
            <p:nvPr/>
          </p:nvSpPr>
          <p:spPr bwMode="auto">
            <a:xfrm>
              <a:off x="5713" y="4556"/>
              <a:ext cx="5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r" eaLnBrk="0" hangingPunct="0"/>
              <a:r>
                <a:rPr lang="en-US" altLang="en-US" sz="1588" b="1">
                  <a:solidFill>
                    <a:srgbClr val="FF0000"/>
                  </a:solidFill>
                </a:rPr>
                <a:t>June 2016</a:t>
              </a:r>
            </a:p>
          </p:txBody>
        </p:sp>
        <p:sp>
          <p:nvSpPr>
            <p:cNvPr id="3157" name="Text Box 225"/>
            <p:cNvSpPr txBox="1">
              <a:spLocks noChangeArrowheads="1"/>
            </p:cNvSpPr>
            <p:nvPr/>
          </p:nvSpPr>
          <p:spPr bwMode="auto">
            <a:xfrm>
              <a:off x="6062" y="4758"/>
              <a:ext cx="22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r" eaLnBrk="0" hangingPunct="0">
                <a:buFont typeface="Wingdings" panose="05000000000000000000" pitchFamily="2" charset="2"/>
                <a:buNone/>
              </a:pPr>
              <a:r>
                <a:rPr lang="en-US" altLang="en-US" sz="353" b="1">
                  <a:solidFill>
                    <a:srgbClr val="000000"/>
                  </a:solidFill>
                </a:rPr>
                <a:t>Posted 01 June 2016 </a:t>
              </a:r>
            </a:p>
          </p:txBody>
        </p:sp>
      </p:grpSp>
      <p:sp>
        <p:nvSpPr>
          <p:cNvPr id="3138" name="Text Box 30"/>
          <p:cNvSpPr txBox="1">
            <a:spLocks noChangeArrowheads="1"/>
          </p:cNvSpPr>
          <p:nvPr/>
        </p:nvSpPr>
        <p:spPr bwMode="auto">
          <a:xfrm>
            <a:off x="941340" y="1516997"/>
            <a:ext cx="1564532" cy="41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2515" rIns="0" bIns="42515">
            <a:spAutoFit/>
          </a:bodyPr>
          <a:lstStyle>
            <a:lvl1pPr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1324"/>
              </a:lnSpc>
            </a:pPr>
            <a:r>
              <a:rPr lang="en-US" altLang="en-US" sz="1324" b="1">
                <a:solidFill>
                  <a:srgbClr val="000000"/>
                </a:solidFill>
              </a:rPr>
              <a:t>Materials Sciences and </a:t>
            </a:r>
          </a:p>
          <a:p>
            <a:pPr algn="ctr" eaLnBrk="0" hangingPunct="0">
              <a:lnSpc>
                <a:spcPts val="1324"/>
              </a:lnSpc>
            </a:pPr>
            <a:r>
              <a:rPr lang="en-US" altLang="en-US" sz="1324" b="1">
                <a:solidFill>
                  <a:srgbClr val="000000"/>
                </a:solidFill>
              </a:rPr>
              <a:t>Engineering Division</a:t>
            </a:r>
            <a:endParaRPr lang="en-US" altLang="en-US" sz="1147" b="1">
              <a:solidFill>
                <a:srgbClr val="000000"/>
              </a:solidFill>
            </a:endParaRPr>
          </a:p>
        </p:txBody>
      </p:sp>
      <p:sp>
        <p:nvSpPr>
          <p:cNvPr id="3139" name="Text Box 290"/>
          <p:cNvSpPr txBox="1">
            <a:spLocks noChangeArrowheads="1"/>
          </p:cNvSpPr>
          <p:nvPr/>
        </p:nvSpPr>
        <p:spPr bwMode="auto">
          <a:xfrm>
            <a:off x="3385578" y="5670177"/>
            <a:ext cx="131108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85000"/>
              </a:lnSpc>
              <a:buFont typeface="Wingdings" panose="05000000000000000000" pitchFamily="2" charset="2"/>
              <a:buNone/>
            </a:pPr>
            <a:r>
              <a:rPr lang="en-US" altLang="en-US" sz="529">
                <a:solidFill>
                  <a:srgbClr val="000000"/>
                </a:solidFill>
              </a:rPr>
              <a:t>** Nanoscale Science Research Centers</a:t>
            </a:r>
          </a:p>
        </p:txBody>
      </p:sp>
      <p:sp>
        <p:nvSpPr>
          <p:cNvPr id="3140" name="Rectangle 3"/>
          <p:cNvSpPr>
            <a:spLocks noChangeArrowheads="1"/>
          </p:cNvSpPr>
          <p:nvPr/>
        </p:nvSpPr>
        <p:spPr bwMode="auto">
          <a:xfrm>
            <a:off x="6901423" y="5207934"/>
            <a:ext cx="984716" cy="483254"/>
          </a:xfrm>
          <a:prstGeom prst="rect">
            <a:avLst/>
          </a:prstGeom>
          <a:solidFill>
            <a:schemeClr val="bg1"/>
          </a:solidFill>
          <a:ln w="12700">
            <a:solidFill>
              <a:schemeClr val="tx1"/>
            </a:solidFill>
            <a:miter lim="800000"/>
            <a:headEnd/>
            <a:tailEnd/>
          </a:ln>
        </p:spPr>
        <p:txBody>
          <a:bodyPr lIns="0" rIns="0" anchor="ct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ts val="706"/>
              </a:lnSpc>
            </a:pPr>
            <a:endParaRPr lang="en-US" altLang="en-US" sz="794" b="1">
              <a:solidFill>
                <a:srgbClr val="000000"/>
              </a:solidFill>
            </a:endParaRPr>
          </a:p>
          <a:p>
            <a:pPr algn="ctr" eaLnBrk="0" hangingPunct="0">
              <a:lnSpc>
                <a:spcPts val="706"/>
              </a:lnSpc>
            </a:pPr>
            <a:r>
              <a:rPr lang="en-US" altLang="en-US" sz="794" b="1">
                <a:solidFill>
                  <a:srgbClr val="000000"/>
                </a:solidFill>
              </a:rPr>
              <a:t>Fuels from Sunlight</a:t>
            </a:r>
            <a:br>
              <a:rPr lang="en-US" altLang="en-US" sz="794" b="1">
                <a:solidFill>
                  <a:srgbClr val="000000"/>
                </a:solidFill>
              </a:rPr>
            </a:br>
            <a:r>
              <a:rPr lang="en-US" altLang="en-US" sz="794" b="1">
                <a:solidFill>
                  <a:srgbClr val="000000"/>
                </a:solidFill>
              </a:rPr>
              <a:t>Energy Innovation Hub</a:t>
            </a:r>
            <a:endParaRPr lang="en-US" altLang="en-US" sz="794">
              <a:solidFill>
                <a:srgbClr val="000080"/>
              </a:solidFill>
            </a:endParaRPr>
          </a:p>
          <a:p>
            <a:pPr algn="ctr" eaLnBrk="0" hangingPunct="0">
              <a:lnSpc>
                <a:spcPts val="706"/>
              </a:lnSpc>
            </a:pPr>
            <a:endParaRPr lang="en-US" altLang="en-US" sz="794">
              <a:solidFill>
                <a:srgbClr val="000080"/>
              </a:solidFill>
            </a:endParaRPr>
          </a:p>
          <a:p>
            <a:pPr algn="ctr" eaLnBrk="0" hangingPunct="0">
              <a:lnSpc>
                <a:spcPts val="706"/>
              </a:lnSpc>
            </a:pPr>
            <a:r>
              <a:rPr lang="en-US" altLang="en-US" sz="794">
                <a:solidFill>
                  <a:srgbClr val="000080"/>
                </a:solidFill>
              </a:rPr>
              <a:t>Christopher Fecko</a:t>
            </a:r>
            <a:br>
              <a:rPr lang="en-US" altLang="en-US" sz="794">
                <a:solidFill>
                  <a:srgbClr val="000080"/>
                </a:solidFill>
              </a:rPr>
            </a:br>
            <a:endParaRPr lang="en-US" altLang="en-US" sz="794">
              <a:solidFill>
                <a:srgbClr val="000080"/>
              </a:solidFill>
            </a:endParaRPr>
          </a:p>
        </p:txBody>
      </p:sp>
      <p:sp>
        <p:nvSpPr>
          <p:cNvPr id="133" name="AutoShape 284"/>
          <p:cNvSpPr>
            <a:spLocks noChangeArrowheads="1"/>
          </p:cNvSpPr>
          <p:nvPr/>
        </p:nvSpPr>
        <p:spPr bwMode="auto">
          <a:xfrm>
            <a:off x="3758173" y="4389905"/>
            <a:ext cx="74239" cy="70037"/>
          </a:xfrm>
          <a:prstGeom prst="star5">
            <a:avLst/>
          </a:prstGeom>
          <a:solidFill>
            <a:srgbClr val="FFFF00"/>
          </a:solidFill>
          <a:ln w="3175" algn="ctr">
            <a:solidFill>
              <a:schemeClr val="tx1"/>
            </a:solidFill>
            <a:miter lim="800000"/>
            <a:headEnd/>
            <a:tailEnd/>
          </a:ln>
          <a:effectLst/>
        </p:spPr>
        <p:txBody>
          <a:bodyPr wrap="none" anchor="ctr"/>
          <a:lstStyle/>
          <a:p>
            <a:pPr algn="ctr" eaLnBrk="0" hangingPunct="0">
              <a:defRPr/>
            </a:pPr>
            <a:endParaRPr lang="en-US" sz="794">
              <a:solidFill>
                <a:srgbClr val="00279F"/>
              </a:solidFill>
              <a:latin typeface="Arial Narrow" panose="020B0606020202030204" pitchFamily="34" charset="0"/>
            </a:endParaRPr>
          </a:p>
        </p:txBody>
      </p:sp>
      <p:sp>
        <p:nvSpPr>
          <p:cNvPr id="3142" name="Text Box 290"/>
          <p:cNvSpPr txBox="1">
            <a:spLocks noChangeArrowheads="1"/>
          </p:cNvSpPr>
          <p:nvPr/>
        </p:nvSpPr>
        <p:spPr bwMode="auto">
          <a:xfrm>
            <a:off x="4664449" y="4556593"/>
            <a:ext cx="8824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lnSpc>
                <a:spcPct val="85000"/>
              </a:lnSpc>
              <a:buFont typeface="Wingdings" panose="05000000000000000000" pitchFamily="2" charset="2"/>
              <a:buNone/>
            </a:pPr>
            <a:r>
              <a:rPr lang="en-US" altLang="en-US" sz="529">
                <a:solidFill>
                  <a:srgbClr val="000000"/>
                </a:solidFill>
              </a:rPr>
              <a:t>*** Major Items of Equipment </a:t>
            </a:r>
          </a:p>
        </p:txBody>
      </p:sp>
      <p:sp>
        <p:nvSpPr>
          <p:cNvPr id="3143" name="Text Box 290"/>
          <p:cNvSpPr txBox="1">
            <a:spLocks noChangeArrowheads="1"/>
          </p:cNvSpPr>
          <p:nvPr/>
        </p:nvSpPr>
        <p:spPr bwMode="auto">
          <a:xfrm>
            <a:off x="7362265" y="1116387"/>
            <a:ext cx="1332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eaLnBrk="0" hangingPunct="0">
              <a:lnSpc>
                <a:spcPct val="85000"/>
              </a:lnSpc>
              <a:buFont typeface="Wingdings" panose="05000000000000000000" pitchFamily="2" charset="2"/>
              <a:buNone/>
            </a:pPr>
            <a:r>
              <a:rPr lang="en-US" altLang="en-US" sz="529">
                <a:solidFill>
                  <a:srgbClr val="000000"/>
                </a:solidFill>
              </a:rPr>
              <a:t>* Basic Energy Sciences Advisory Committee</a:t>
            </a:r>
          </a:p>
          <a:p>
            <a:pPr eaLnBrk="0" hangingPunct="0">
              <a:lnSpc>
                <a:spcPct val="85000"/>
              </a:lnSpc>
              <a:buFont typeface="Wingdings" panose="05000000000000000000" pitchFamily="2" charset="2"/>
              <a:buNone/>
            </a:pPr>
            <a:r>
              <a:rPr lang="en-US" altLang="en-US" sz="529">
                <a:solidFill>
                  <a:srgbClr val="000000"/>
                </a:solidFill>
              </a:rPr>
              <a:t>* Energy Frontier Research Centers</a:t>
            </a:r>
          </a:p>
        </p:txBody>
      </p:sp>
      <p:grpSp>
        <p:nvGrpSpPr>
          <p:cNvPr id="3144" name="Group 4"/>
          <p:cNvGrpSpPr>
            <a:grpSpLocks/>
          </p:cNvGrpSpPr>
          <p:nvPr/>
        </p:nvGrpSpPr>
        <p:grpSpPr bwMode="auto">
          <a:xfrm>
            <a:off x="1023938" y="5787838"/>
            <a:ext cx="1385327" cy="784412"/>
            <a:chOff x="576263" y="6622153"/>
            <a:chExt cx="1570037" cy="907356"/>
          </a:xfrm>
        </p:grpSpPr>
        <p:grpSp>
          <p:nvGrpSpPr>
            <p:cNvPr id="3150" name="Group 123"/>
            <p:cNvGrpSpPr>
              <a:grpSpLocks/>
            </p:cNvGrpSpPr>
            <p:nvPr/>
          </p:nvGrpSpPr>
          <p:grpSpPr bwMode="auto">
            <a:xfrm>
              <a:off x="576263" y="6622153"/>
              <a:ext cx="1570037" cy="907356"/>
              <a:chOff x="481790" y="6684143"/>
              <a:chExt cx="1569827" cy="908255"/>
            </a:xfrm>
          </p:grpSpPr>
          <p:grpSp>
            <p:nvGrpSpPr>
              <p:cNvPr id="3152" name="Group 138"/>
              <p:cNvGrpSpPr>
                <a:grpSpLocks/>
              </p:cNvGrpSpPr>
              <p:nvPr/>
            </p:nvGrpSpPr>
            <p:grpSpPr bwMode="auto">
              <a:xfrm>
                <a:off x="481790" y="6684143"/>
                <a:ext cx="1569827" cy="908255"/>
                <a:chOff x="1126315" y="6400689"/>
                <a:chExt cx="1569827" cy="990462"/>
              </a:xfrm>
            </p:grpSpPr>
            <p:sp>
              <p:nvSpPr>
                <p:cNvPr id="3154" name="Text Box 102"/>
                <p:cNvSpPr txBox="1">
                  <a:spLocks noChangeArrowheads="1"/>
                </p:cNvSpPr>
                <p:nvPr/>
              </p:nvSpPr>
              <p:spPr bwMode="auto">
                <a:xfrm>
                  <a:off x="1126315" y="6658111"/>
                  <a:ext cx="1569827" cy="733040"/>
                </a:xfrm>
                <a:prstGeom prst="rect">
                  <a:avLst/>
                </a:prstGeom>
                <a:solidFill>
                  <a:srgbClr val="FFF6E7"/>
                </a:solidFill>
                <a:ln w="3175" cap="rnd">
                  <a:solidFill>
                    <a:srgbClr val="808080"/>
                  </a:solidFill>
                  <a:prstDash val="sysDot"/>
                  <a:miter lim="800000"/>
                  <a:headEnd/>
                  <a:tailEnd/>
                </a:ln>
              </p:spPr>
              <p:txBody>
                <a:bodyPr lIns="44948" tIns="44810" rIns="0" bIns="44810"/>
                <a:lstStyle>
                  <a:lvl1pPr indent="-190500" defTabSz="963613">
                    <a:defRPr sz="900">
                      <a:solidFill>
                        <a:srgbClr val="00279F"/>
                      </a:solidFill>
                      <a:latin typeface="Arial Narrow" panose="020B0606020202030204" pitchFamily="34" charset="0"/>
                    </a:defRPr>
                  </a:lvl1pPr>
                  <a:lvl2pPr marL="742950" indent="-285750" defTabSz="963613">
                    <a:defRPr sz="900">
                      <a:solidFill>
                        <a:srgbClr val="00279F"/>
                      </a:solidFill>
                      <a:latin typeface="Arial Narrow" panose="020B0606020202030204" pitchFamily="34" charset="0"/>
                    </a:defRPr>
                  </a:lvl2pPr>
                  <a:lvl3pPr marL="1143000" indent="-228600" defTabSz="963613">
                    <a:defRPr sz="900">
                      <a:solidFill>
                        <a:srgbClr val="00279F"/>
                      </a:solidFill>
                      <a:latin typeface="Arial Narrow" panose="020B0606020202030204" pitchFamily="34" charset="0"/>
                    </a:defRPr>
                  </a:lvl3pPr>
                  <a:lvl4pPr marL="1600200" indent="-228600" defTabSz="963613">
                    <a:defRPr sz="900">
                      <a:solidFill>
                        <a:srgbClr val="00279F"/>
                      </a:solidFill>
                      <a:latin typeface="Arial Narrow" panose="020B0606020202030204" pitchFamily="34" charset="0"/>
                    </a:defRPr>
                  </a:lvl4pPr>
                  <a:lvl5pPr marL="2057400" indent="-228600" defTabSz="963613">
                    <a:defRPr sz="900">
                      <a:solidFill>
                        <a:srgbClr val="00279F"/>
                      </a:solidFill>
                      <a:latin typeface="Arial Narrow" panose="020B0606020202030204" pitchFamily="34" charset="0"/>
                    </a:defRPr>
                  </a:lvl5pPr>
                  <a:lvl6pPr marL="2514600" indent="-228600" defTabSz="963613" eaLnBrk="0" fontAlgn="base" hangingPunct="0">
                    <a:spcBef>
                      <a:spcPct val="0"/>
                    </a:spcBef>
                    <a:spcAft>
                      <a:spcPct val="0"/>
                    </a:spcAft>
                    <a:defRPr sz="900">
                      <a:solidFill>
                        <a:srgbClr val="00279F"/>
                      </a:solidFill>
                      <a:latin typeface="Arial Narrow" panose="020B0606020202030204" pitchFamily="34" charset="0"/>
                    </a:defRPr>
                  </a:lvl6pPr>
                  <a:lvl7pPr marL="2971800" indent="-228600" defTabSz="963613" eaLnBrk="0" fontAlgn="base" hangingPunct="0">
                    <a:spcBef>
                      <a:spcPct val="0"/>
                    </a:spcBef>
                    <a:spcAft>
                      <a:spcPct val="0"/>
                    </a:spcAft>
                    <a:defRPr sz="900">
                      <a:solidFill>
                        <a:srgbClr val="00279F"/>
                      </a:solidFill>
                      <a:latin typeface="Arial Narrow" panose="020B0606020202030204" pitchFamily="34" charset="0"/>
                    </a:defRPr>
                  </a:lvl7pPr>
                  <a:lvl8pPr marL="3429000" indent="-228600" defTabSz="963613" eaLnBrk="0" fontAlgn="base" hangingPunct="0">
                    <a:spcBef>
                      <a:spcPct val="0"/>
                    </a:spcBef>
                    <a:spcAft>
                      <a:spcPct val="0"/>
                    </a:spcAft>
                    <a:defRPr sz="900">
                      <a:solidFill>
                        <a:srgbClr val="00279F"/>
                      </a:solidFill>
                      <a:latin typeface="Arial Narrow" panose="020B0606020202030204" pitchFamily="34" charset="0"/>
                    </a:defRPr>
                  </a:lvl8pPr>
                  <a:lvl9pPr marL="3886200" indent="-228600" defTabSz="963613" eaLnBrk="0" fontAlgn="base" hangingPunct="0">
                    <a:spcBef>
                      <a:spcPct val="0"/>
                    </a:spcBef>
                    <a:spcAft>
                      <a:spcPct val="0"/>
                    </a:spcAft>
                    <a:defRPr sz="900">
                      <a:solidFill>
                        <a:srgbClr val="00279F"/>
                      </a:solidFill>
                      <a:latin typeface="Arial Narrow" panose="020B0606020202030204" pitchFamily="34" charset="0"/>
                    </a:defRPr>
                  </a:lvl9pPr>
                </a:lstStyle>
                <a:p>
                  <a:pPr eaLnBrk="0" hangingPunct="0">
                    <a:lnSpc>
                      <a:spcPct val="90000"/>
                    </a:lnSpc>
                  </a:pPr>
                  <a:r>
                    <a:rPr lang="en-US" altLang="en-US" sz="794">
                      <a:solidFill>
                        <a:srgbClr val="010000"/>
                      </a:solidFill>
                    </a:rPr>
                    <a:t>        On detail to OSTP</a:t>
                  </a:r>
                </a:p>
                <a:p>
                  <a:pPr eaLnBrk="0" hangingPunct="0">
                    <a:lnSpc>
                      <a:spcPct val="90000"/>
                    </a:lnSpc>
                  </a:pPr>
                  <a:r>
                    <a:rPr lang="en-US" altLang="en-US" sz="794">
                      <a:solidFill>
                        <a:srgbClr val="010000"/>
                      </a:solidFill>
                    </a:rPr>
                    <a:t>        Detailee from DOE Laboratory</a:t>
                  </a:r>
                </a:p>
                <a:p>
                  <a:pPr eaLnBrk="0" hangingPunct="0">
                    <a:lnSpc>
                      <a:spcPct val="90000"/>
                    </a:lnSpc>
                  </a:pPr>
                  <a:r>
                    <a:rPr lang="en-US" altLang="en-US" sz="794">
                      <a:solidFill>
                        <a:srgbClr val="010000"/>
                      </a:solidFill>
                    </a:rPr>
                    <a:t>        IPA from BMI/PNNL</a:t>
                  </a:r>
                </a:p>
                <a:p>
                  <a:pPr eaLnBrk="0" hangingPunct="0">
                    <a:lnSpc>
                      <a:spcPct val="90000"/>
                    </a:lnSpc>
                  </a:pPr>
                  <a:r>
                    <a:rPr lang="en-US" altLang="en-US" sz="794">
                      <a:solidFill>
                        <a:srgbClr val="010000"/>
                      </a:solidFill>
                    </a:rPr>
                    <a:t>P.A. Program Assistant</a:t>
                  </a:r>
                  <a:br>
                    <a:rPr lang="en-US" altLang="en-US" sz="794">
                      <a:solidFill>
                        <a:srgbClr val="010000"/>
                      </a:solidFill>
                    </a:rPr>
                  </a:br>
                  <a:endParaRPr lang="en-US" altLang="en-US" sz="794">
                    <a:solidFill>
                      <a:srgbClr val="010000"/>
                    </a:solidFill>
                  </a:endParaRPr>
                </a:p>
              </p:txBody>
            </p:sp>
            <p:sp>
              <p:nvSpPr>
                <p:cNvPr id="3155" name="Text Box 233"/>
                <p:cNvSpPr txBox="1">
                  <a:spLocks noChangeArrowheads="1"/>
                </p:cNvSpPr>
                <p:nvPr/>
              </p:nvSpPr>
              <p:spPr bwMode="auto">
                <a:xfrm>
                  <a:off x="1464346" y="6400689"/>
                  <a:ext cx="893762" cy="2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eaLnBrk="0" hangingPunct="0">
                    <a:buFont typeface="Wingdings" panose="05000000000000000000" pitchFamily="2" charset="2"/>
                    <a:buNone/>
                  </a:pPr>
                  <a:r>
                    <a:rPr lang="en-US" altLang="en-US" sz="882" b="1">
                      <a:solidFill>
                        <a:srgbClr val="000000"/>
                      </a:solidFill>
                    </a:rPr>
                    <a:t>L E G E N D</a:t>
                  </a:r>
                </a:p>
              </p:txBody>
            </p:sp>
          </p:grpSp>
          <p:sp>
            <p:nvSpPr>
              <p:cNvPr id="132" name="AutoShape 284"/>
              <p:cNvSpPr>
                <a:spLocks noChangeArrowheads="1"/>
              </p:cNvSpPr>
              <p:nvPr/>
            </p:nvSpPr>
            <p:spPr bwMode="auto">
              <a:xfrm>
                <a:off x="569090" y="6978075"/>
                <a:ext cx="84127" cy="81094"/>
              </a:xfrm>
              <a:prstGeom prst="star5">
                <a:avLst/>
              </a:prstGeom>
              <a:solidFill>
                <a:srgbClr val="FFFF00"/>
              </a:solidFill>
              <a:ln w="3175" algn="ctr">
                <a:solidFill>
                  <a:schemeClr val="tx1"/>
                </a:solidFill>
                <a:miter lim="800000"/>
                <a:headEnd/>
                <a:tailEnd/>
              </a:ln>
              <a:effectLst/>
            </p:spPr>
            <p:txBody>
              <a:bodyPr wrap="none" anchor="ctr"/>
              <a:lstStyle/>
              <a:p>
                <a:pPr algn="ctr" eaLnBrk="0" hangingPunct="0">
                  <a:defRPr/>
                </a:pPr>
                <a:endParaRPr lang="en-US" sz="794">
                  <a:solidFill>
                    <a:srgbClr val="00279F"/>
                  </a:solidFill>
                  <a:latin typeface="Arial Narrow" panose="020B0606020202030204" pitchFamily="34" charset="0"/>
                </a:endParaRPr>
              </a:p>
            </p:txBody>
          </p:sp>
        </p:grpSp>
        <p:sp>
          <p:nvSpPr>
            <p:cNvPr id="3151" name="AutoShape 192"/>
            <p:cNvSpPr>
              <a:spLocks noChangeArrowheads="1"/>
            </p:cNvSpPr>
            <p:nvPr/>
          </p:nvSpPr>
          <p:spPr bwMode="auto">
            <a:xfrm>
              <a:off x="669925" y="7036943"/>
              <a:ext cx="73025" cy="74040"/>
            </a:xfrm>
            <a:prstGeom prst="diamond">
              <a:avLst/>
            </a:prstGeom>
            <a:solidFill>
              <a:srgbClr val="A50021"/>
            </a:solidFill>
            <a:ln w="3175" algn="ctr">
              <a:solidFill>
                <a:srgbClr val="A50021"/>
              </a:solidFill>
              <a:miter lim="800000"/>
              <a:headEnd/>
              <a:tailEnd/>
            </a:ln>
          </p:spPr>
          <p:txBody>
            <a:bodyPr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grpSp>
      <p:sp>
        <p:nvSpPr>
          <p:cNvPr id="3145" name="Isosceles Triangle 8"/>
          <p:cNvSpPr>
            <a:spLocks noChangeArrowheads="1"/>
          </p:cNvSpPr>
          <p:nvPr/>
        </p:nvSpPr>
        <p:spPr bwMode="auto">
          <a:xfrm>
            <a:off x="8110258" y="3752571"/>
            <a:ext cx="79842" cy="75640"/>
          </a:xfrm>
          <a:prstGeom prst="triangle">
            <a:avLst>
              <a:gd name="adj" fmla="val 50000"/>
            </a:avLst>
          </a:prstGeom>
          <a:solidFill>
            <a:srgbClr val="33CC33"/>
          </a:solidFill>
          <a:ln w="9525" algn="ctr">
            <a:solidFill>
              <a:schemeClr val="tx1"/>
            </a:solidFill>
            <a:round/>
            <a:headEnd/>
            <a:tailEnd/>
          </a:ln>
        </p:spPr>
        <p:txBody>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46" name="Isosceles Triangle 129"/>
          <p:cNvSpPr>
            <a:spLocks noChangeArrowheads="1"/>
          </p:cNvSpPr>
          <p:nvPr/>
        </p:nvSpPr>
        <p:spPr bwMode="auto">
          <a:xfrm>
            <a:off x="1100978" y="6238875"/>
            <a:ext cx="74239" cy="82644"/>
          </a:xfrm>
          <a:prstGeom prst="triangle">
            <a:avLst>
              <a:gd name="adj" fmla="val 50000"/>
            </a:avLst>
          </a:prstGeom>
          <a:solidFill>
            <a:srgbClr val="33CC33"/>
          </a:solidFill>
          <a:ln w="9525" algn="ctr">
            <a:solidFill>
              <a:schemeClr val="tx1"/>
            </a:solidFill>
            <a:round/>
            <a:headEnd/>
            <a:tailEnd/>
          </a:ln>
        </p:spPr>
        <p:txBody>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47" name="AutoShape 192"/>
          <p:cNvSpPr>
            <a:spLocks noChangeArrowheads="1"/>
          </p:cNvSpPr>
          <p:nvPr/>
        </p:nvSpPr>
        <p:spPr bwMode="auto">
          <a:xfrm>
            <a:off x="396409" y="3864172"/>
            <a:ext cx="64434" cy="64008"/>
          </a:xfrm>
          <a:prstGeom prst="diamond">
            <a:avLst/>
          </a:prstGeom>
          <a:solidFill>
            <a:srgbClr val="A50021"/>
          </a:solidFill>
          <a:ln w="3175" algn="ctr">
            <a:solidFill>
              <a:srgbClr val="A50021"/>
            </a:solidFill>
            <a:miter lim="800000"/>
            <a:headEnd/>
            <a:tailEnd/>
          </a:ln>
        </p:spPr>
        <p:txBody>
          <a:bodyPr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48" name="AutoShape 192"/>
          <p:cNvSpPr>
            <a:spLocks noChangeArrowheads="1"/>
          </p:cNvSpPr>
          <p:nvPr/>
        </p:nvSpPr>
        <p:spPr bwMode="auto">
          <a:xfrm>
            <a:off x="1442758" y="5010735"/>
            <a:ext cx="64434" cy="64008"/>
          </a:xfrm>
          <a:prstGeom prst="diamond">
            <a:avLst/>
          </a:prstGeom>
          <a:solidFill>
            <a:srgbClr val="A50021"/>
          </a:solidFill>
          <a:ln w="3175" algn="ctr">
            <a:solidFill>
              <a:srgbClr val="A50021"/>
            </a:solidFill>
            <a:miter lim="800000"/>
            <a:headEnd/>
            <a:tailEnd/>
          </a:ln>
        </p:spPr>
        <p:txBody>
          <a:bodyPr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sp>
        <p:nvSpPr>
          <p:cNvPr id="3149" name="AutoShape 192"/>
          <p:cNvSpPr>
            <a:spLocks noChangeArrowheads="1"/>
          </p:cNvSpPr>
          <p:nvPr/>
        </p:nvSpPr>
        <p:spPr bwMode="auto">
          <a:xfrm>
            <a:off x="2526927" y="5021621"/>
            <a:ext cx="64434" cy="64008"/>
          </a:xfrm>
          <a:prstGeom prst="diamond">
            <a:avLst/>
          </a:prstGeom>
          <a:solidFill>
            <a:srgbClr val="A50021"/>
          </a:solidFill>
          <a:ln w="3175" algn="ctr">
            <a:solidFill>
              <a:srgbClr val="A50021"/>
            </a:solidFill>
            <a:miter lim="800000"/>
            <a:headEnd/>
            <a:tailEnd/>
          </a:ln>
        </p:spPr>
        <p:txBody>
          <a:bodyPr anchor="ctr">
            <a:spAutoFit/>
          </a:bodyPr>
          <a:lstStyle>
            <a:lvl1pPr>
              <a:defRPr sz="900">
                <a:solidFill>
                  <a:srgbClr val="00279F"/>
                </a:solidFill>
                <a:latin typeface="Arial Narrow" panose="020B0606020202030204" pitchFamily="34" charset="0"/>
              </a:defRPr>
            </a:lvl1pPr>
            <a:lvl2pPr marL="742950" indent="-285750">
              <a:defRPr sz="900">
                <a:solidFill>
                  <a:srgbClr val="00279F"/>
                </a:solidFill>
                <a:latin typeface="Arial Narrow" panose="020B0606020202030204" pitchFamily="34" charset="0"/>
              </a:defRPr>
            </a:lvl2pPr>
            <a:lvl3pPr marL="1143000" indent="-228600">
              <a:defRPr sz="900">
                <a:solidFill>
                  <a:srgbClr val="00279F"/>
                </a:solidFill>
                <a:latin typeface="Arial Narrow" panose="020B0606020202030204" pitchFamily="34" charset="0"/>
              </a:defRPr>
            </a:lvl3pPr>
            <a:lvl4pPr marL="1600200" indent="-228600">
              <a:defRPr sz="900">
                <a:solidFill>
                  <a:srgbClr val="00279F"/>
                </a:solidFill>
                <a:latin typeface="Arial Narrow" panose="020B0606020202030204" pitchFamily="34" charset="0"/>
              </a:defRPr>
            </a:lvl4pPr>
            <a:lvl5pPr marL="2057400" indent="-228600">
              <a:defRPr sz="900">
                <a:solidFill>
                  <a:srgbClr val="00279F"/>
                </a:solidFill>
                <a:latin typeface="Arial Narrow" panose="020B0606020202030204" pitchFamily="34" charset="0"/>
              </a:defRPr>
            </a:lvl5pPr>
            <a:lvl6pPr marL="2514600" indent="-228600" eaLnBrk="0" fontAlgn="base" hangingPunct="0">
              <a:spcBef>
                <a:spcPct val="0"/>
              </a:spcBef>
              <a:spcAft>
                <a:spcPct val="0"/>
              </a:spcAft>
              <a:defRPr sz="900">
                <a:solidFill>
                  <a:srgbClr val="00279F"/>
                </a:solidFill>
                <a:latin typeface="Arial Narrow" panose="020B0606020202030204" pitchFamily="34" charset="0"/>
              </a:defRPr>
            </a:lvl6pPr>
            <a:lvl7pPr marL="2971800" indent="-228600" eaLnBrk="0" fontAlgn="base" hangingPunct="0">
              <a:spcBef>
                <a:spcPct val="0"/>
              </a:spcBef>
              <a:spcAft>
                <a:spcPct val="0"/>
              </a:spcAft>
              <a:defRPr sz="900">
                <a:solidFill>
                  <a:srgbClr val="00279F"/>
                </a:solidFill>
                <a:latin typeface="Arial Narrow" panose="020B0606020202030204" pitchFamily="34" charset="0"/>
              </a:defRPr>
            </a:lvl7pPr>
            <a:lvl8pPr marL="3429000" indent="-228600" eaLnBrk="0" fontAlgn="base" hangingPunct="0">
              <a:spcBef>
                <a:spcPct val="0"/>
              </a:spcBef>
              <a:spcAft>
                <a:spcPct val="0"/>
              </a:spcAft>
              <a:defRPr sz="900">
                <a:solidFill>
                  <a:srgbClr val="00279F"/>
                </a:solidFill>
                <a:latin typeface="Arial Narrow" panose="020B0606020202030204" pitchFamily="34" charset="0"/>
              </a:defRPr>
            </a:lvl8pPr>
            <a:lvl9pPr marL="3886200" indent="-228600" eaLnBrk="0" fontAlgn="base" hangingPunct="0">
              <a:spcBef>
                <a:spcPct val="0"/>
              </a:spcBef>
              <a:spcAft>
                <a:spcPct val="0"/>
              </a:spcAft>
              <a:defRPr sz="900">
                <a:solidFill>
                  <a:srgbClr val="00279F"/>
                </a:solidFill>
                <a:latin typeface="Arial Narrow" panose="020B0606020202030204" pitchFamily="34" charset="0"/>
              </a:defRPr>
            </a:lvl9pPr>
          </a:lstStyle>
          <a:p>
            <a:pPr algn="ctr" eaLnBrk="0" hangingPunct="0"/>
            <a:endParaRPr lang="en-US" altLang="en-US" sz="794"/>
          </a:p>
        </p:txBody>
      </p:sp>
      <p:grpSp>
        <p:nvGrpSpPr>
          <p:cNvPr id="121" name="Group 120"/>
          <p:cNvGrpSpPr/>
          <p:nvPr/>
        </p:nvGrpSpPr>
        <p:grpSpPr>
          <a:xfrm>
            <a:off x="4569953" y="3840661"/>
            <a:ext cx="4389814" cy="2717747"/>
            <a:chOff x="4569953" y="3905977"/>
            <a:chExt cx="4389814" cy="2717747"/>
          </a:xfrm>
        </p:grpSpPr>
        <p:sp>
          <p:nvSpPr>
            <p:cNvPr id="122" name="Oval 121"/>
            <p:cNvSpPr/>
            <p:nvPr/>
          </p:nvSpPr>
          <p:spPr>
            <a:xfrm flipV="1">
              <a:off x="4569953" y="4473189"/>
              <a:ext cx="1057961" cy="1314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23" name="Oval 122"/>
            <p:cNvSpPr/>
            <p:nvPr/>
          </p:nvSpPr>
          <p:spPr>
            <a:xfrm flipV="1">
              <a:off x="8017571" y="4483574"/>
              <a:ext cx="942196" cy="16328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24" name="Oval 123"/>
            <p:cNvSpPr/>
            <p:nvPr/>
          </p:nvSpPr>
          <p:spPr>
            <a:xfrm>
              <a:off x="7971526" y="3905977"/>
              <a:ext cx="988241" cy="15644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grpSp>
          <p:nvGrpSpPr>
            <p:cNvPr id="125" name="Group 124"/>
            <p:cNvGrpSpPr/>
            <p:nvPr/>
          </p:nvGrpSpPr>
          <p:grpSpPr>
            <a:xfrm>
              <a:off x="4736735" y="5952239"/>
              <a:ext cx="1848178" cy="671485"/>
              <a:chOff x="4709788" y="6175627"/>
              <a:chExt cx="1848178" cy="671485"/>
            </a:xfrm>
          </p:grpSpPr>
          <p:sp>
            <p:nvSpPr>
              <p:cNvPr id="126" name="Oval 125"/>
              <p:cNvSpPr/>
              <p:nvPr/>
            </p:nvSpPr>
            <p:spPr>
              <a:xfrm>
                <a:off x="4860766" y="6288235"/>
                <a:ext cx="512618" cy="134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27" name="Oval 126"/>
              <p:cNvSpPr/>
              <p:nvPr/>
            </p:nvSpPr>
            <p:spPr>
              <a:xfrm>
                <a:off x="4860766" y="6600031"/>
                <a:ext cx="512618" cy="13447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28" name="Rectangle 127"/>
              <p:cNvSpPr/>
              <p:nvPr/>
            </p:nvSpPr>
            <p:spPr>
              <a:xfrm>
                <a:off x="4709788" y="6197979"/>
                <a:ext cx="1848178" cy="6447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886" tIns="40941" rIns="81886" bIns="40941" rtlCol="0" anchor="ctr"/>
              <a:lstStyle/>
              <a:p>
                <a:pPr algn="ctr"/>
                <a:endParaRPr lang="en-US" b="1">
                  <a:latin typeface="Arial Narrow" pitchFamily="34" charset="0"/>
                </a:endParaRPr>
              </a:p>
            </p:txBody>
          </p:sp>
          <p:sp>
            <p:nvSpPr>
              <p:cNvPr id="129" name="TextBox 128"/>
              <p:cNvSpPr txBox="1"/>
              <p:nvPr/>
            </p:nvSpPr>
            <p:spPr>
              <a:xfrm>
                <a:off x="5495798" y="6175627"/>
                <a:ext cx="554914" cy="359689"/>
              </a:xfrm>
              <a:prstGeom prst="rect">
                <a:avLst/>
              </a:prstGeom>
              <a:noFill/>
            </p:spPr>
            <p:txBody>
              <a:bodyPr wrap="none" lIns="81892" tIns="40945" rIns="81892" bIns="40945" rtlCol="0">
                <a:spAutoFit/>
              </a:bodyPr>
              <a:lstStyle/>
              <a:p>
                <a:r>
                  <a:rPr lang="en-US" b="1" dirty="0" smtClean="0">
                    <a:latin typeface="Arial Narrow" pitchFamily="34" charset="0"/>
                  </a:rPr>
                  <a:t>New</a:t>
                </a:r>
                <a:endParaRPr lang="en-US" b="1" dirty="0">
                  <a:latin typeface="Arial Narrow" pitchFamily="34" charset="0"/>
                </a:endParaRPr>
              </a:p>
            </p:txBody>
          </p:sp>
          <p:sp>
            <p:nvSpPr>
              <p:cNvPr id="130" name="TextBox 129"/>
              <p:cNvSpPr txBox="1"/>
              <p:nvPr/>
            </p:nvSpPr>
            <p:spPr>
              <a:xfrm>
                <a:off x="5506560" y="6487423"/>
                <a:ext cx="926043" cy="359689"/>
              </a:xfrm>
              <a:prstGeom prst="rect">
                <a:avLst/>
              </a:prstGeom>
              <a:noFill/>
            </p:spPr>
            <p:txBody>
              <a:bodyPr wrap="none" lIns="81892" tIns="40945" rIns="81892" bIns="40945" rtlCol="0">
                <a:spAutoFit/>
              </a:bodyPr>
              <a:lstStyle/>
              <a:p>
                <a:r>
                  <a:rPr lang="en-US" b="1" dirty="0" smtClean="0">
                    <a:latin typeface="Arial Narrow" pitchFamily="34" charset="0"/>
                  </a:rPr>
                  <a:t>Vacancy</a:t>
                </a:r>
                <a:endParaRPr lang="en-US" b="1" dirty="0">
                  <a:latin typeface="Arial Narrow" pitchFamily="34" charset="0"/>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3657600" y="835211"/>
            <a:ext cx="5105400" cy="839345"/>
          </a:xfrm>
        </p:spPr>
        <p:txBody>
          <a:bodyPr lIns="91376" tIns="45688" rIns="91376" bIns="45688"/>
          <a:lstStyle/>
          <a:p>
            <a:pPr defTabSz="969963">
              <a:lnSpc>
                <a:spcPct val="80000"/>
              </a:lnSpc>
              <a:buFont typeface="Arial" pitchFamily="34" charset="0"/>
              <a:buNone/>
              <a:tabLst>
                <a:tab pos="1889125" algn="l"/>
                <a:tab pos="3654425" algn="l"/>
                <a:tab pos="7088188" algn="l"/>
              </a:tabLst>
            </a:pPr>
            <a:r>
              <a:rPr lang="en-US" altLang="en-US" sz="1800" b="0" dirty="0" smtClean="0">
                <a:solidFill>
                  <a:schemeClr val="tx1"/>
                </a:solidFill>
                <a:latin typeface="Arial Narrow" panose="020B0606020202030204" pitchFamily="34" charset="0"/>
              </a:rPr>
              <a:t> </a:t>
            </a:r>
            <a:r>
              <a:rPr lang="en-US" altLang="en-US" sz="1800" b="0" dirty="0" smtClean="0">
                <a:solidFill>
                  <a:srgbClr val="106636"/>
                </a:solidFill>
                <a:latin typeface="Arial Narrow" panose="020B0606020202030204" pitchFamily="34" charset="0"/>
              </a:rPr>
              <a:t>Workshop Chair:</a:t>
            </a:r>
            <a:r>
              <a:rPr lang="en-US" altLang="en-US" sz="1800" b="0" dirty="0">
                <a:solidFill>
                  <a:schemeClr val="tx1"/>
                </a:solidFill>
                <a:latin typeface="Arial Narrow" panose="020B0606020202030204" pitchFamily="34" charset="0"/>
              </a:rPr>
              <a:t>	</a:t>
            </a:r>
            <a:r>
              <a:rPr lang="en-US" altLang="en-US" sz="1800" b="0" dirty="0" smtClean="0">
                <a:solidFill>
                  <a:schemeClr val="tx1"/>
                </a:solidFill>
                <a:latin typeface="Arial Narrow" panose="020B0606020202030204" pitchFamily="34" charset="0"/>
              </a:rPr>
              <a:t>Ali Belkacem (LBNL)</a:t>
            </a:r>
          </a:p>
          <a:p>
            <a:pPr defTabSz="969963">
              <a:lnSpc>
                <a:spcPct val="80000"/>
              </a:lnSpc>
              <a:buFont typeface="Arial" pitchFamily="34" charset="0"/>
              <a:buNone/>
              <a:tabLst>
                <a:tab pos="1889125" algn="l"/>
                <a:tab pos="3654425" algn="l"/>
                <a:tab pos="7088188" algn="l"/>
              </a:tabLst>
            </a:pPr>
            <a:r>
              <a:rPr lang="en-US" altLang="en-US" sz="1800" b="0" dirty="0" smtClean="0">
                <a:solidFill>
                  <a:srgbClr val="106636"/>
                </a:solidFill>
                <a:latin typeface="Arial Narrow" panose="020B0606020202030204" pitchFamily="34" charset="0"/>
              </a:rPr>
              <a:t>           Co-chairs:</a:t>
            </a:r>
            <a:r>
              <a:rPr lang="en-US" altLang="en-US" sz="1800" b="0" dirty="0">
                <a:solidFill>
                  <a:schemeClr val="tx1"/>
                </a:solidFill>
                <a:latin typeface="Arial Narrow" panose="020B0606020202030204" pitchFamily="34" charset="0"/>
              </a:rPr>
              <a:t> 	</a:t>
            </a:r>
            <a:r>
              <a:rPr lang="fr-FR" altLang="en-US" sz="1800" b="0" dirty="0" smtClean="0">
                <a:solidFill>
                  <a:schemeClr val="tx1"/>
                </a:solidFill>
                <a:latin typeface="Arial Narrow" panose="020B0606020202030204" pitchFamily="34" charset="0"/>
              </a:rPr>
              <a:t>Cynthia </a:t>
            </a:r>
            <a:r>
              <a:rPr lang="fr-FR" altLang="en-US" sz="1800" b="0" dirty="0" err="1" smtClean="0">
                <a:solidFill>
                  <a:schemeClr val="tx1"/>
                </a:solidFill>
                <a:latin typeface="Arial Narrow" panose="020B0606020202030204" pitchFamily="34" charset="0"/>
              </a:rPr>
              <a:t>Friend</a:t>
            </a:r>
            <a:r>
              <a:rPr lang="fr-FR" altLang="en-US" sz="1800" b="0" dirty="0" smtClean="0">
                <a:solidFill>
                  <a:schemeClr val="tx1"/>
                </a:solidFill>
                <a:latin typeface="Arial Narrow" panose="020B0606020202030204" pitchFamily="34" charset="0"/>
              </a:rPr>
              <a:t> (Harvard)</a:t>
            </a:r>
          </a:p>
          <a:p>
            <a:pPr defTabSz="969963">
              <a:lnSpc>
                <a:spcPct val="80000"/>
              </a:lnSpc>
              <a:buNone/>
              <a:tabLst>
                <a:tab pos="1889125" algn="l"/>
                <a:tab pos="3654425" algn="l"/>
                <a:tab pos="7088188" algn="l"/>
              </a:tabLst>
            </a:pPr>
            <a:r>
              <a:rPr lang="en-US" altLang="en-US" sz="1800" b="0" dirty="0" smtClean="0">
                <a:solidFill>
                  <a:schemeClr val="tx1"/>
                </a:solidFill>
                <a:latin typeface="Arial Narrow" panose="020B0606020202030204" pitchFamily="34" charset="0"/>
              </a:rPr>
              <a:t>		Yimei Zhu (BNL</a:t>
            </a:r>
            <a:r>
              <a:rPr lang="en-US" altLang="en-US" sz="1800" b="0" dirty="0">
                <a:solidFill>
                  <a:schemeClr val="tx1"/>
                </a:solidFill>
                <a:latin typeface="Arial Narrow" panose="020B0606020202030204" pitchFamily="34" charset="0"/>
              </a:rPr>
              <a:t>)</a:t>
            </a:r>
          </a:p>
          <a:p>
            <a:pPr defTabSz="969963">
              <a:lnSpc>
                <a:spcPct val="80000"/>
              </a:lnSpc>
              <a:buFont typeface="Arial" pitchFamily="34" charset="0"/>
              <a:buNone/>
              <a:tabLst>
                <a:tab pos="1889125" algn="l"/>
                <a:tab pos="3654425" algn="l"/>
                <a:tab pos="7088188" algn="l"/>
              </a:tabLst>
            </a:pPr>
            <a:endParaRPr lang="en-US" altLang="en-US" sz="1800" b="0" dirty="0" smtClean="0">
              <a:solidFill>
                <a:schemeClr val="tx1"/>
              </a:solidFill>
              <a:latin typeface="Arial Narrow" panose="020B0606020202030204" pitchFamily="34" charset="0"/>
            </a:endParaRPr>
          </a:p>
        </p:txBody>
      </p:sp>
      <p:sp>
        <p:nvSpPr>
          <p:cNvPr id="344067" name="Rectangle 3"/>
          <p:cNvSpPr>
            <a:spLocks noChangeArrowheads="1"/>
          </p:cNvSpPr>
          <p:nvPr/>
        </p:nvSpPr>
        <p:spPr bwMode="auto">
          <a:xfrm>
            <a:off x="60326" y="76200"/>
            <a:ext cx="900747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a:defRPr sz="3600">
                <a:solidFill>
                  <a:schemeClr val="tx2"/>
                </a:solidFill>
                <a:latin typeface="Times New Roman" pitchFamily="18" charset="0"/>
              </a:defRPr>
            </a:lvl1pPr>
            <a:lvl2pPr>
              <a:defRPr sz="3600">
                <a:solidFill>
                  <a:schemeClr val="tx2"/>
                </a:solidFill>
                <a:latin typeface="Times New Roman" pitchFamily="18" charset="0"/>
              </a:defRPr>
            </a:lvl2pPr>
            <a:lvl3pPr>
              <a:defRPr sz="3600">
                <a:solidFill>
                  <a:schemeClr val="tx2"/>
                </a:solidFill>
                <a:latin typeface="Times New Roman" pitchFamily="18" charset="0"/>
              </a:defRPr>
            </a:lvl3pPr>
            <a:lvl4pPr>
              <a:defRPr sz="3600">
                <a:solidFill>
                  <a:schemeClr val="tx2"/>
                </a:solidFill>
                <a:latin typeface="Times New Roman" pitchFamily="18" charset="0"/>
              </a:defRPr>
            </a:lvl4pPr>
            <a:lvl5pPr>
              <a:defRPr sz="3600">
                <a:solidFill>
                  <a:schemeClr val="tx2"/>
                </a:solidFill>
                <a:latin typeface="Times New Roman" pitchFamily="18" charset="0"/>
              </a:defRPr>
            </a:lvl5pPr>
            <a:lvl6pPr marL="457200" algn="ctr" eaLnBrk="0" fontAlgn="base" hangingPunct="0">
              <a:spcBef>
                <a:spcPct val="0"/>
              </a:spcBef>
              <a:spcAft>
                <a:spcPct val="0"/>
              </a:spcAft>
              <a:defRPr sz="3600">
                <a:solidFill>
                  <a:schemeClr val="tx2"/>
                </a:solidFill>
                <a:latin typeface="Times New Roman" pitchFamily="18" charset="0"/>
              </a:defRPr>
            </a:lvl6pPr>
            <a:lvl7pPr marL="914400" algn="ctr" eaLnBrk="0" fontAlgn="base" hangingPunct="0">
              <a:spcBef>
                <a:spcPct val="0"/>
              </a:spcBef>
              <a:spcAft>
                <a:spcPct val="0"/>
              </a:spcAft>
              <a:defRPr sz="3600">
                <a:solidFill>
                  <a:schemeClr val="tx2"/>
                </a:solidFill>
                <a:latin typeface="Times New Roman" pitchFamily="18" charset="0"/>
              </a:defRPr>
            </a:lvl7pPr>
            <a:lvl8pPr marL="1371600" algn="ctr" eaLnBrk="0" fontAlgn="base" hangingPunct="0">
              <a:spcBef>
                <a:spcPct val="0"/>
              </a:spcBef>
              <a:spcAft>
                <a:spcPct val="0"/>
              </a:spcAft>
              <a:defRPr sz="3600">
                <a:solidFill>
                  <a:schemeClr val="tx2"/>
                </a:solidFill>
                <a:latin typeface="Times New Roman" pitchFamily="18" charset="0"/>
              </a:defRPr>
            </a:lvl8pPr>
            <a:lvl9pPr marL="1828800" algn="ctr" eaLnBrk="0" fontAlgn="base" hangingPunct="0">
              <a:spcBef>
                <a:spcPct val="0"/>
              </a:spcBef>
              <a:spcAft>
                <a:spcPct val="0"/>
              </a:spcAft>
              <a:defRPr sz="3600">
                <a:solidFill>
                  <a:schemeClr val="tx2"/>
                </a:solidFill>
                <a:latin typeface="Times New Roman" pitchFamily="18" charset="0"/>
              </a:defRPr>
            </a:lvl9pPr>
          </a:lstStyle>
          <a:p>
            <a:pPr algn="ctr" eaLnBrk="0" fontAlgn="base" hangingPunct="0">
              <a:spcBef>
                <a:spcPct val="0"/>
              </a:spcBef>
              <a:spcAft>
                <a:spcPct val="0"/>
              </a:spcAft>
              <a:defRPr/>
            </a:pPr>
            <a:r>
              <a:rPr lang="en-US" sz="1800" dirty="0">
                <a:solidFill>
                  <a:srgbClr val="106636"/>
                </a:solidFill>
                <a:latin typeface="Arial" panose="020B0604020202020204" pitchFamily="34" charset="0"/>
                <a:cs typeface="Arial" panose="020B0604020202020204" pitchFamily="34" charset="0"/>
              </a:rPr>
              <a:t>Basic Research Needs for Innovation and Discovery of Transformative Experimental Tools</a:t>
            </a:r>
            <a:r>
              <a:rPr lang="en-US" sz="1800" b="1" dirty="0">
                <a:solidFill>
                  <a:srgbClr val="106636"/>
                </a:solidFill>
                <a:latin typeface="Arial" panose="020B0604020202020204" pitchFamily="34" charset="0"/>
                <a:cs typeface="Arial" panose="020B0604020202020204" pitchFamily="34" charset="0"/>
              </a:rPr>
              <a:t> </a:t>
            </a:r>
            <a:r>
              <a:rPr lang="en-US" altLang="en-US" sz="1800" dirty="0" smtClean="0">
                <a:solidFill>
                  <a:srgbClr val="106636"/>
                </a:solidFill>
                <a:latin typeface="Arial" charset="0"/>
                <a:cs typeface="Arial" charset="0"/>
              </a:rPr>
              <a:t>— </a:t>
            </a:r>
            <a:r>
              <a:rPr lang="en-US" altLang="en-US" sz="1800" dirty="0" smtClean="0">
                <a:solidFill>
                  <a:srgbClr val="106636"/>
                </a:solidFill>
                <a:latin typeface="Arial" panose="020B0604020202020204" pitchFamily="34" charset="0"/>
                <a:cs typeface="Arial" panose="020B0604020202020204" pitchFamily="34" charset="0"/>
              </a:rPr>
              <a:t>June 1-3, 2016</a:t>
            </a:r>
            <a:endParaRPr lang="en-US" altLang="en-US" sz="1800" dirty="0">
              <a:solidFill>
                <a:srgbClr val="106636"/>
              </a:solidFill>
              <a:latin typeface="Arial" panose="020B0604020202020204" pitchFamily="34" charset="0"/>
              <a:cs typeface="Arial" panose="020B0604020202020204" pitchFamily="34" charset="0"/>
            </a:endParaRPr>
          </a:p>
        </p:txBody>
      </p:sp>
      <p:sp>
        <p:nvSpPr>
          <p:cNvPr id="344068" name="Text Box 4"/>
          <p:cNvSpPr txBox="1">
            <a:spLocks noChangeArrowheads="1"/>
          </p:cNvSpPr>
          <p:nvPr/>
        </p:nvSpPr>
        <p:spPr bwMode="auto">
          <a:xfrm>
            <a:off x="60326" y="2178271"/>
            <a:ext cx="4054474" cy="2400593"/>
          </a:xfrm>
          <a:prstGeom prst="rect">
            <a:avLst/>
          </a:prstGeom>
          <a:noFill/>
          <a:ln w="28575">
            <a:solidFill>
              <a:srgbClr val="106636"/>
            </a:solidFill>
            <a:miter lim="800000"/>
            <a:headEnd/>
            <a:tailEnd/>
          </a:ln>
          <a:effectLst/>
          <a:extLst/>
        </p:spPr>
        <p:txBody>
          <a:bodyPr wrap="square" lIns="91376" tIns="45688" rIns="91376" bIns="45688">
            <a:spAutoFit/>
          </a:bodyPr>
          <a:lstStyle/>
          <a:p>
            <a:pPr>
              <a:lnSpc>
                <a:spcPts val="1800"/>
              </a:lnSpc>
            </a:pPr>
            <a:r>
              <a:rPr lang="en-US" altLang="en-US" sz="1400" b="1" dirty="0">
                <a:solidFill>
                  <a:srgbClr val="106636"/>
                </a:solidFill>
                <a:latin typeface="Arial Narrow" panose="020B0606020202030204" pitchFamily="34" charset="0"/>
                <a:cs typeface="Arial" panose="020B0604020202020204" pitchFamily="34" charset="0"/>
              </a:rPr>
              <a:t>CHARGE</a:t>
            </a:r>
            <a:r>
              <a:rPr lang="en-US" altLang="en-US" sz="1400" dirty="0">
                <a:solidFill>
                  <a:prstClr val="black"/>
                </a:solidFill>
                <a:latin typeface="Arial Narrow" panose="020B0606020202030204" pitchFamily="34" charset="0"/>
                <a:cs typeface="Arial" panose="020B0604020202020204" pitchFamily="34" charset="0"/>
              </a:rPr>
              <a:t>: </a:t>
            </a:r>
            <a:r>
              <a:rPr lang="en-US" sz="1400" dirty="0">
                <a:latin typeface="Arial Narrow" panose="020B0606020202030204" pitchFamily="34" charset="0"/>
              </a:rPr>
              <a:t>Explore the frontiers of instrumentation science that provide opportunities to advance grand challenge energy research. The workshop will identify the scientific challenges and resulting priority research directions for instrumentation development. The workshop is expected to emphasize university-laboratory-scale instruments, portable instruments for dual use at the bench or at facility end-stations, and new concepts for experimental methods and the corresponding advanced data analytics and related approaches that are intrinsic to meaningful </a:t>
            </a:r>
            <a:r>
              <a:rPr lang="en-US" sz="1400" dirty="0" smtClean="0">
                <a:latin typeface="Arial Narrow" panose="020B0606020202030204" pitchFamily="34" charset="0"/>
              </a:rPr>
              <a:t>measurements.</a:t>
            </a:r>
            <a:r>
              <a:rPr lang="en-US" sz="1400" dirty="0">
                <a:latin typeface="Arial Narrow" panose="020B0606020202030204" pitchFamily="34" charset="0"/>
              </a:rPr>
              <a:t> </a:t>
            </a:r>
          </a:p>
        </p:txBody>
      </p:sp>
      <p:sp>
        <p:nvSpPr>
          <p:cNvPr id="70662" name="Text Box 7"/>
          <p:cNvSpPr txBox="1">
            <a:spLocks noChangeArrowheads="1"/>
          </p:cNvSpPr>
          <p:nvPr/>
        </p:nvSpPr>
        <p:spPr bwMode="auto">
          <a:xfrm>
            <a:off x="106363" y="4968627"/>
            <a:ext cx="8839200" cy="1108723"/>
          </a:xfrm>
          <a:prstGeom prst="rect">
            <a:avLst/>
          </a:prstGeom>
          <a:solidFill>
            <a:schemeClr val="bg1"/>
          </a:solidFill>
          <a:ln w="28575">
            <a:solidFill>
              <a:srgbClr val="106636"/>
            </a:solidFill>
            <a:miter lim="800000"/>
            <a:headEnd/>
            <a:tailEnd/>
          </a:ln>
          <a:effectLst/>
          <a:extLst/>
        </p:spPr>
        <p:txBody>
          <a:bodyPr wrap="square" lIns="82003" tIns="41000" rIns="82003" bIns="41000">
            <a:spAutoFit/>
          </a:bodyPr>
          <a:lstStyle>
            <a:lvl1pPr algn="l" defTabSz="820738">
              <a:spcBef>
                <a:spcPct val="20000"/>
              </a:spcBef>
              <a:buFont typeface="Arial" pitchFamily="34" charset="0"/>
              <a:buChar char="•"/>
              <a:tabLst>
                <a:tab pos="230188" algn="l"/>
              </a:tabLst>
              <a:defRPr sz="2400" b="1">
                <a:solidFill>
                  <a:srgbClr val="146737"/>
                </a:solidFill>
                <a:latin typeface="Arial" pitchFamily="34" charset="0"/>
                <a:cs typeface="Arial" pitchFamily="34" charset="0"/>
              </a:defRPr>
            </a:lvl1pPr>
            <a:lvl2pPr marL="571500" indent="-282575" algn="l" defTabSz="820738">
              <a:spcBef>
                <a:spcPct val="20000"/>
              </a:spcBef>
              <a:buFont typeface="Arial" pitchFamily="34" charset="0"/>
              <a:buChar char="–"/>
              <a:tabLst>
                <a:tab pos="230188" algn="l"/>
              </a:tabLst>
              <a:defRPr sz="2200">
                <a:solidFill>
                  <a:srgbClr val="404040"/>
                </a:solidFill>
                <a:latin typeface="Arial" pitchFamily="34" charset="0"/>
                <a:cs typeface="Arial" pitchFamily="34" charset="0"/>
              </a:defRPr>
            </a:lvl2pPr>
            <a:lvl3pPr marL="820738"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3pPr>
            <a:lvl4pPr marL="1230313"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4pPr>
            <a:lvl5pPr marL="1641475" indent="-225425" algn="l" defTabSz="820738">
              <a:spcBef>
                <a:spcPct val="20000"/>
              </a:spcBef>
              <a:buFont typeface="Arial" pitchFamily="34" charset="0"/>
              <a:buChar char="»"/>
              <a:tabLst>
                <a:tab pos="230188" algn="l"/>
              </a:tabLst>
              <a:defRPr sz="2000">
                <a:solidFill>
                  <a:schemeClr val="tx1"/>
                </a:solidFill>
                <a:latin typeface="Arial" pitchFamily="34" charset="0"/>
                <a:cs typeface="Arial" pitchFamily="34" charset="0"/>
              </a:defRPr>
            </a:lvl5pPr>
            <a:lvl6pPr marL="20986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6pPr>
            <a:lvl7pPr marL="25558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7pPr>
            <a:lvl8pPr marL="30130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8pPr>
            <a:lvl9pPr marL="3470275" indent="-225425" defTabSz="820738" eaLnBrk="0" fontAlgn="base" hangingPunct="0">
              <a:spcBef>
                <a:spcPct val="20000"/>
              </a:spcBef>
              <a:spcAft>
                <a:spcPct val="0"/>
              </a:spcAft>
              <a:buFont typeface="Arial" pitchFamily="34" charset="0"/>
              <a:buChar char="»"/>
              <a:tabLst>
                <a:tab pos="230188" algn="l"/>
              </a:tabLst>
              <a:defRPr sz="2000">
                <a:solidFill>
                  <a:schemeClr val="tx1"/>
                </a:solidFill>
                <a:latin typeface="Arial" pitchFamily="34" charset="0"/>
                <a:cs typeface="Arial" pitchFamily="34" charset="0"/>
              </a:defRPr>
            </a:lvl9pPr>
          </a:lstStyle>
          <a:p>
            <a:pPr eaLnBrk="0" fontAlgn="base" hangingPunct="0">
              <a:lnSpc>
                <a:spcPts val="1600"/>
              </a:lnSpc>
              <a:spcBef>
                <a:spcPct val="0"/>
              </a:spcBef>
              <a:buFontTx/>
              <a:buNone/>
            </a:pPr>
            <a:r>
              <a:rPr lang="en-US" altLang="en-US" sz="1200" u="sng" dirty="0">
                <a:solidFill>
                  <a:srgbClr val="106636"/>
                </a:solidFill>
                <a:latin typeface="Arial Narrow" panose="020B0606020202030204" pitchFamily="34" charset="0"/>
              </a:rPr>
              <a:t>Plenary Session </a:t>
            </a:r>
            <a:r>
              <a:rPr lang="en-US" altLang="en-US" sz="1200" u="sng" dirty="0" smtClean="0">
                <a:solidFill>
                  <a:srgbClr val="106636"/>
                </a:solidFill>
                <a:latin typeface="Arial Narrow" panose="020B0606020202030204" pitchFamily="34" charset="0"/>
              </a:rPr>
              <a:t>Speakers: </a:t>
            </a:r>
            <a:endParaRPr lang="en-US" altLang="en-US" sz="1200" u="sng" dirty="0">
              <a:solidFill>
                <a:srgbClr val="106636"/>
              </a:solidFill>
              <a:latin typeface="Arial Narrow" panose="020B0606020202030204" pitchFamily="34" charset="0"/>
            </a:endParaRPr>
          </a:p>
          <a:p>
            <a:pPr eaLnBrk="0" fontAlgn="base" hangingPunct="0">
              <a:lnSpc>
                <a:spcPts val="1600"/>
              </a:lnSpc>
              <a:spcBef>
                <a:spcPct val="0"/>
              </a:spcBef>
              <a:spcAft>
                <a:spcPct val="0"/>
              </a:spcAft>
              <a:buFontTx/>
              <a:buNone/>
            </a:pPr>
            <a:r>
              <a:rPr lang="en-US" altLang="en-US" sz="1200" b="0" dirty="0" smtClean="0">
                <a:solidFill>
                  <a:srgbClr val="106636"/>
                </a:solidFill>
                <a:latin typeface="Arial Narrow" panose="020B0606020202030204" pitchFamily="34" charset="0"/>
              </a:rPr>
              <a:t>Plenary 1 – Overall vision and </a:t>
            </a:r>
            <a:r>
              <a:rPr lang="en-US" altLang="en-US" sz="1200" b="0" dirty="0">
                <a:solidFill>
                  <a:srgbClr val="106636"/>
                </a:solidFill>
                <a:latin typeface="Arial Narrow" panose="020B0606020202030204" pitchFamily="34" charset="0"/>
              </a:rPr>
              <a:t>catalysis, </a:t>
            </a:r>
            <a:r>
              <a:rPr lang="en-US" altLang="en-US" sz="1200" i="1" dirty="0">
                <a:solidFill>
                  <a:schemeClr val="tx1"/>
                </a:solidFill>
                <a:latin typeface="Arial Narrow" panose="020B0606020202030204" pitchFamily="34" charset="0"/>
              </a:rPr>
              <a:t>Robert </a:t>
            </a:r>
            <a:r>
              <a:rPr lang="en-US" altLang="en-US" sz="1200" i="1" dirty="0" err="1" smtClean="0">
                <a:solidFill>
                  <a:schemeClr val="tx1"/>
                </a:solidFill>
                <a:latin typeface="Arial Narrow" panose="020B0606020202030204" pitchFamily="34" charset="0"/>
              </a:rPr>
              <a:t>Schlögl</a:t>
            </a:r>
            <a:r>
              <a:rPr lang="en-US" altLang="en-US" sz="1200" i="1" dirty="0">
                <a:solidFill>
                  <a:schemeClr val="tx1"/>
                </a:solidFill>
                <a:latin typeface="Arial Narrow" panose="020B0606020202030204" pitchFamily="34" charset="0"/>
              </a:rPr>
              <a:t>, Fritz Haber Institute </a:t>
            </a:r>
            <a:endParaRPr lang="en-US" altLang="en-US" sz="1200" i="1" dirty="0" smtClean="0">
              <a:solidFill>
                <a:schemeClr val="tx1"/>
              </a:solidFill>
              <a:latin typeface="Arial Narrow" panose="020B0606020202030204" pitchFamily="34" charset="0"/>
            </a:endParaRPr>
          </a:p>
          <a:p>
            <a:pPr eaLnBrk="0" fontAlgn="base" hangingPunct="0">
              <a:lnSpc>
                <a:spcPts val="1600"/>
              </a:lnSpc>
              <a:spcBef>
                <a:spcPct val="0"/>
              </a:spcBef>
              <a:spcAft>
                <a:spcPct val="0"/>
              </a:spcAft>
              <a:buFontTx/>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2 </a:t>
            </a:r>
            <a:r>
              <a:rPr lang="en-US" altLang="en-US" sz="1200" b="0" dirty="0" smtClean="0">
                <a:solidFill>
                  <a:srgbClr val="106636"/>
                </a:solidFill>
                <a:latin typeface="Arial Narrow" panose="020B0606020202030204" pitchFamily="34" charset="0"/>
              </a:rPr>
              <a:t>– Energy </a:t>
            </a:r>
            <a:r>
              <a:rPr lang="en-US" altLang="en-US" sz="1200" b="0" dirty="0">
                <a:solidFill>
                  <a:srgbClr val="106636"/>
                </a:solidFill>
                <a:latin typeface="Arial Narrow" panose="020B0606020202030204" pitchFamily="34" charset="0"/>
              </a:rPr>
              <a:t>transformations at </a:t>
            </a:r>
            <a:r>
              <a:rPr lang="en-US" altLang="en-US" sz="1200" b="0" dirty="0" smtClean="0">
                <a:solidFill>
                  <a:srgbClr val="106636"/>
                </a:solidFill>
                <a:latin typeface="Arial Narrow" panose="020B0606020202030204" pitchFamily="34" charset="0"/>
              </a:rPr>
              <a:t>interfaces, </a:t>
            </a:r>
            <a:r>
              <a:rPr lang="en-US" altLang="en-US" sz="1200" i="1" dirty="0" smtClean="0">
                <a:solidFill>
                  <a:schemeClr val="tx1"/>
                </a:solidFill>
                <a:latin typeface="Arial Narrow" panose="020B0606020202030204" pitchFamily="34" charset="0"/>
              </a:rPr>
              <a:t>Eric </a:t>
            </a:r>
            <a:r>
              <a:rPr lang="en-US" altLang="en-US" sz="1200" i="1" dirty="0" err="1">
                <a:solidFill>
                  <a:schemeClr val="tx1"/>
                </a:solidFill>
                <a:latin typeface="Arial Narrow" panose="020B0606020202030204" pitchFamily="34" charset="0"/>
              </a:rPr>
              <a:t>Stach</a:t>
            </a:r>
            <a:r>
              <a:rPr lang="en-US" altLang="en-US" sz="1200" i="1" dirty="0">
                <a:solidFill>
                  <a:schemeClr val="tx1"/>
                </a:solidFill>
                <a:latin typeface="Arial Narrow" panose="020B0606020202030204" pitchFamily="34" charset="0"/>
              </a:rPr>
              <a:t>, </a:t>
            </a:r>
            <a:r>
              <a:rPr lang="en-US" altLang="en-US" sz="1200" i="1" dirty="0" smtClean="0">
                <a:solidFill>
                  <a:schemeClr val="tx1"/>
                </a:solidFill>
                <a:latin typeface="Arial Narrow" panose="020B0606020202030204" pitchFamily="34" charset="0"/>
              </a:rPr>
              <a:t>BNL </a:t>
            </a:r>
            <a:endParaRPr lang="en-US" altLang="en-US" sz="1200" i="1" dirty="0">
              <a:solidFill>
                <a:schemeClr val="tx1"/>
              </a:solidFill>
              <a:latin typeface="Arial Narrow" panose="020B0606020202030204" pitchFamily="34" charset="0"/>
            </a:endParaRPr>
          </a:p>
          <a:p>
            <a:pPr eaLnBrk="0" fontAlgn="base" hangingPunct="0">
              <a:lnSpc>
                <a:spcPts val="1600"/>
              </a:lnSpc>
              <a:spcBef>
                <a:spcPct val="0"/>
              </a:spcBef>
              <a:spcAft>
                <a:spcPct val="0"/>
              </a:spcAft>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3 –</a:t>
            </a:r>
            <a:r>
              <a:rPr lang="en-US" altLang="en-US" sz="1200" b="0" dirty="0" smtClean="0">
                <a:solidFill>
                  <a:srgbClr val="106636"/>
                </a:solidFill>
                <a:latin typeface="Arial Narrow" panose="020B0606020202030204" pitchFamily="34" charset="0"/>
              </a:rPr>
              <a:t> </a:t>
            </a:r>
            <a:r>
              <a:rPr lang="en-US" altLang="en-US" sz="1200" b="0" dirty="0">
                <a:solidFill>
                  <a:srgbClr val="106636"/>
                </a:solidFill>
                <a:latin typeface="Arial Narrow" panose="020B0606020202030204" pitchFamily="34" charset="0"/>
              </a:rPr>
              <a:t>Nanostructured materials, </a:t>
            </a:r>
            <a:r>
              <a:rPr lang="en-US" altLang="en-US" sz="1200" i="1" dirty="0" smtClean="0">
                <a:solidFill>
                  <a:schemeClr val="tx1"/>
                </a:solidFill>
                <a:latin typeface="Arial Narrow" panose="020B0606020202030204" pitchFamily="34" charset="0"/>
              </a:rPr>
              <a:t>Amanda </a:t>
            </a:r>
            <a:r>
              <a:rPr lang="en-US" altLang="en-US" sz="1200" i="1" dirty="0" err="1">
                <a:solidFill>
                  <a:schemeClr val="tx1"/>
                </a:solidFill>
                <a:latin typeface="Arial Narrow" panose="020B0606020202030204" pitchFamily="34" charset="0"/>
              </a:rPr>
              <a:t>Petford</a:t>
            </a:r>
            <a:r>
              <a:rPr lang="en-US" altLang="en-US" sz="1200" i="1" dirty="0">
                <a:solidFill>
                  <a:schemeClr val="tx1"/>
                </a:solidFill>
                <a:latin typeface="Arial Narrow" panose="020B0606020202030204" pitchFamily="34" charset="0"/>
              </a:rPr>
              <a:t>-Long, </a:t>
            </a:r>
            <a:r>
              <a:rPr lang="en-US" altLang="en-US" sz="1200" i="1" dirty="0" smtClean="0">
                <a:solidFill>
                  <a:schemeClr val="tx1"/>
                </a:solidFill>
                <a:latin typeface="Arial Narrow" panose="020B0606020202030204" pitchFamily="34" charset="0"/>
              </a:rPr>
              <a:t>NWU/ANL</a:t>
            </a:r>
            <a:endParaRPr lang="en-US" altLang="en-US" sz="1200" i="1" dirty="0">
              <a:solidFill>
                <a:schemeClr val="tx1"/>
              </a:solidFill>
              <a:latin typeface="Arial Narrow" panose="020B0606020202030204" pitchFamily="34" charset="0"/>
            </a:endParaRPr>
          </a:p>
          <a:p>
            <a:pPr eaLnBrk="0" fontAlgn="base" hangingPunct="0">
              <a:lnSpc>
                <a:spcPts val="1600"/>
              </a:lnSpc>
              <a:spcBef>
                <a:spcPct val="0"/>
              </a:spcBef>
              <a:spcAft>
                <a:spcPct val="0"/>
              </a:spcAft>
              <a:buNone/>
            </a:pPr>
            <a:r>
              <a:rPr lang="en-US" altLang="en-US" sz="1200" b="0" dirty="0" smtClean="0">
                <a:solidFill>
                  <a:srgbClr val="106636"/>
                </a:solidFill>
                <a:latin typeface="Arial Narrow" panose="020B0606020202030204" pitchFamily="34" charset="0"/>
              </a:rPr>
              <a:t>Plenary </a:t>
            </a:r>
            <a:r>
              <a:rPr lang="en-US" altLang="en-US" sz="1200" b="0" dirty="0">
                <a:solidFill>
                  <a:srgbClr val="106636"/>
                </a:solidFill>
                <a:latin typeface="Arial Narrow" panose="020B0606020202030204" pitchFamily="34" charset="0"/>
              </a:rPr>
              <a:t>4 </a:t>
            </a:r>
            <a:r>
              <a:rPr lang="en-US" altLang="en-US" sz="1200" b="0" dirty="0" smtClean="0">
                <a:solidFill>
                  <a:srgbClr val="106636"/>
                </a:solidFill>
                <a:latin typeface="Arial Narrow" panose="020B0606020202030204" pitchFamily="34" charset="0"/>
              </a:rPr>
              <a:t>– </a:t>
            </a:r>
            <a:r>
              <a:rPr lang="en-US" altLang="en-US" sz="1200" b="0" dirty="0">
                <a:solidFill>
                  <a:srgbClr val="106636"/>
                </a:solidFill>
                <a:latin typeface="Arial Narrow" panose="020B0606020202030204" pitchFamily="34" charset="0"/>
              </a:rPr>
              <a:t>Integration theory-experiment, </a:t>
            </a:r>
            <a:r>
              <a:rPr lang="en-US" altLang="en-US" sz="1200" i="1" dirty="0" smtClean="0">
                <a:solidFill>
                  <a:schemeClr val="tx1"/>
                </a:solidFill>
                <a:latin typeface="Arial Narrow" panose="020B0606020202030204" pitchFamily="34" charset="0"/>
              </a:rPr>
              <a:t>Sharon </a:t>
            </a:r>
            <a:r>
              <a:rPr lang="en-US" altLang="en-US" sz="1200" i="1" dirty="0" err="1">
                <a:solidFill>
                  <a:schemeClr val="tx1"/>
                </a:solidFill>
                <a:latin typeface="Arial Narrow" panose="020B0606020202030204" pitchFamily="34" charset="0"/>
              </a:rPr>
              <a:t>Glotzer</a:t>
            </a:r>
            <a:r>
              <a:rPr lang="en-US" altLang="en-US" sz="1200" i="1" dirty="0">
                <a:solidFill>
                  <a:schemeClr val="tx1"/>
                </a:solidFill>
                <a:latin typeface="Arial Narrow" panose="020B0606020202030204" pitchFamily="34" charset="0"/>
              </a:rPr>
              <a:t>, </a:t>
            </a:r>
            <a:r>
              <a:rPr lang="en-US" altLang="en-US" sz="1200" i="1" dirty="0" smtClean="0">
                <a:solidFill>
                  <a:schemeClr val="tx1"/>
                </a:solidFill>
                <a:latin typeface="Arial Narrow" panose="020B0606020202030204" pitchFamily="34" charset="0"/>
              </a:rPr>
              <a:t>Univ. Michigan</a:t>
            </a:r>
          </a:p>
        </p:txBody>
      </p:sp>
      <p:sp>
        <p:nvSpPr>
          <p:cNvPr id="70663" name="Text Box 8"/>
          <p:cNvSpPr txBox="1">
            <a:spLocks noChangeArrowheads="1"/>
          </p:cNvSpPr>
          <p:nvPr/>
        </p:nvSpPr>
        <p:spPr bwMode="auto">
          <a:xfrm>
            <a:off x="4191001" y="2178271"/>
            <a:ext cx="4906963" cy="2734017"/>
          </a:xfrm>
          <a:prstGeom prst="rect">
            <a:avLst/>
          </a:prstGeom>
          <a:noFill/>
          <a:ln w="28575">
            <a:solidFill>
              <a:srgbClr val="1066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6" tIns="45688" rIns="91376" bIns="45688">
            <a:spAutoFit/>
          </a:bodyPr>
          <a:lstStyle>
            <a:lvl1pPr marL="234950" indent="-234950" algn="l">
              <a:spcBef>
                <a:spcPct val="20000"/>
              </a:spcBef>
              <a:buFont typeface="Arial" pitchFamily="34" charset="0"/>
              <a:buChar char="•"/>
              <a:tabLst>
                <a:tab pos="803275" algn="l"/>
              </a:tabLst>
              <a:defRPr sz="2400" b="1">
                <a:solidFill>
                  <a:srgbClr val="146737"/>
                </a:solidFill>
                <a:latin typeface="Arial" pitchFamily="34" charset="0"/>
                <a:cs typeface="Arial" pitchFamily="34" charset="0"/>
              </a:defRPr>
            </a:lvl1pPr>
            <a:lvl2pPr marL="576263" indent="-282575" algn="l">
              <a:spcBef>
                <a:spcPct val="20000"/>
              </a:spcBef>
              <a:buFont typeface="Arial" pitchFamily="34" charset="0"/>
              <a:buChar char="–"/>
              <a:tabLst>
                <a:tab pos="803275" algn="l"/>
              </a:tabLst>
              <a:defRPr sz="2200">
                <a:solidFill>
                  <a:srgbClr val="404040"/>
                </a:solidFill>
                <a:latin typeface="Arial" pitchFamily="34" charset="0"/>
                <a:cs typeface="Arial" pitchFamily="34" charset="0"/>
              </a:defRPr>
            </a:lvl2pPr>
            <a:lvl3pPr marL="11398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3pPr>
            <a:lvl4pPr marL="15970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4pPr>
            <a:lvl5pPr marL="2054225" indent="-225425" algn="l">
              <a:spcBef>
                <a:spcPct val="20000"/>
              </a:spcBef>
              <a:buFont typeface="Arial" pitchFamily="34" charset="0"/>
              <a:buChar char="»"/>
              <a:tabLst>
                <a:tab pos="803275" algn="l"/>
              </a:tabLst>
              <a:defRPr sz="2000">
                <a:solidFill>
                  <a:schemeClr val="tx1"/>
                </a:solidFill>
                <a:latin typeface="Arial" pitchFamily="34" charset="0"/>
                <a:cs typeface="Arial" pitchFamily="34" charset="0"/>
              </a:defRPr>
            </a:lvl5pPr>
            <a:lvl6pPr marL="25114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6pPr>
            <a:lvl7pPr marL="29686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7pPr>
            <a:lvl8pPr marL="34258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8pPr>
            <a:lvl9pPr marL="3883025" indent="-225425" eaLnBrk="0" fontAlgn="base" hangingPunct="0">
              <a:spcBef>
                <a:spcPct val="20000"/>
              </a:spcBef>
              <a:spcAft>
                <a:spcPct val="0"/>
              </a:spcAft>
              <a:buFont typeface="Arial" pitchFamily="34" charset="0"/>
              <a:buChar char="»"/>
              <a:tabLst>
                <a:tab pos="803275" algn="l"/>
              </a:tabLst>
              <a:defRPr sz="2000">
                <a:solidFill>
                  <a:schemeClr val="tx1"/>
                </a:solidFill>
                <a:latin typeface="Arial" pitchFamily="34" charset="0"/>
                <a:cs typeface="Arial" pitchFamily="34" charset="0"/>
              </a:defRPr>
            </a:lvl9pPr>
          </a:lstStyle>
          <a:p>
            <a:pPr marL="182880" indent="-182880" eaLnBrk="0" fontAlgn="base" hangingPunct="0">
              <a:lnSpc>
                <a:spcPts val="1600"/>
              </a:lnSpc>
              <a:spcBef>
                <a:spcPct val="0"/>
              </a:spcBef>
              <a:spcAft>
                <a:spcPts val="300"/>
              </a:spcAft>
              <a:buFontTx/>
              <a:buNone/>
            </a:pPr>
            <a:r>
              <a:rPr lang="en-US" altLang="en-US" sz="1400" u="sng" dirty="0">
                <a:solidFill>
                  <a:srgbClr val="106636"/>
                </a:solidFill>
                <a:latin typeface="Arial Narrow" panose="020B0606020202030204" pitchFamily="34" charset="0"/>
              </a:rPr>
              <a:t>Breakout Sessions and </a:t>
            </a:r>
            <a:r>
              <a:rPr lang="en-US" altLang="en-US" sz="1400" u="sng" dirty="0" smtClean="0">
                <a:solidFill>
                  <a:srgbClr val="106636"/>
                </a:solidFill>
                <a:latin typeface="Arial Narrow" panose="020B0606020202030204" pitchFamily="34" charset="0"/>
              </a:rPr>
              <a:t>Panel Leads: </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a:solidFill>
                  <a:srgbClr val="106636"/>
                </a:solidFill>
                <a:latin typeface="Arial Narrow" panose="020B0606020202030204" pitchFamily="34" charset="0"/>
              </a:rPr>
              <a:t>Chemical reactions and transformations in f</a:t>
            </a:r>
            <a:r>
              <a:rPr lang="en-US" sz="1400" b="0" dirty="0" smtClean="0">
                <a:solidFill>
                  <a:srgbClr val="106636"/>
                </a:solidFill>
                <a:latin typeface="Arial Narrow" panose="020B0606020202030204" pitchFamily="34" charset="0"/>
              </a:rPr>
              <a:t>unctional environments </a:t>
            </a:r>
            <a:r>
              <a:rPr lang="en-US" sz="1400" b="0" dirty="0">
                <a:solidFill>
                  <a:srgbClr val="106636"/>
                </a:solidFill>
                <a:latin typeface="Arial Narrow" panose="020B0606020202030204" pitchFamily="34" charset="0"/>
              </a:rPr>
              <a:t>– Beyond model </a:t>
            </a:r>
            <a:r>
              <a:rPr lang="en-US" sz="1400" b="0" dirty="0" smtClean="0">
                <a:solidFill>
                  <a:srgbClr val="106636"/>
                </a:solidFill>
                <a:latin typeface="Arial Narrow" panose="020B0606020202030204" pitchFamily="34" charset="0"/>
              </a:rPr>
              <a:t>systems, </a:t>
            </a:r>
          </a:p>
          <a:p>
            <a:pPr marL="0" indent="0" eaLnBrk="0" fontAlgn="base" hangingPunct="0">
              <a:lnSpc>
                <a:spcPts val="1300"/>
              </a:lnSpc>
              <a:spcBef>
                <a:spcPct val="0"/>
              </a:spcBef>
              <a:spcAft>
                <a:spcPts val="300"/>
              </a:spcAft>
              <a:buNone/>
              <a:tabLst>
                <a:tab pos="171450" algn="l"/>
              </a:tabLst>
            </a:pPr>
            <a:r>
              <a:rPr lang="en-US" sz="1400" b="0" i="1" dirty="0">
                <a:solidFill>
                  <a:srgbClr val="106636"/>
                </a:solidFill>
                <a:latin typeface="Arial Narrow" panose="020B0606020202030204" pitchFamily="34" charset="0"/>
              </a:rPr>
              <a:t>	</a:t>
            </a:r>
            <a:r>
              <a:rPr lang="en-US" sz="1200" i="1" dirty="0" smtClean="0">
                <a:solidFill>
                  <a:schemeClr val="tx1"/>
                </a:solidFill>
                <a:latin typeface="Arial Narrow" panose="020B0606020202030204" pitchFamily="34" charset="0"/>
              </a:rPr>
              <a:t>Peter Crozier (Arizona State Univ.) and </a:t>
            </a:r>
            <a:r>
              <a:rPr lang="en-US" sz="1200" i="1" dirty="0">
                <a:solidFill>
                  <a:schemeClr val="tx1"/>
                </a:solidFill>
                <a:latin typeface="Arial Narrow" panose="020B0606020202030204" pitchFamily="34" charset="0"/>
              </a:rPr>
              <a:t>Cynthia </a:t>
            </a:r>
            <a:r>
              <a:rPr lang="en-US" sz="1200" i="1" dirty="0" smtClean="0">
                <a:solidFill>
                  <a:schemeClr val="tx1"/>
                </a:solidFill>
                <a:latin typeface="Arial Narrow" panose="020B0606020202030204" pitchFamily="34" charset="0"/>
              </a:rPr>
              <a:t>Jenks (Ames Lab)</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a:solidFill>
                  <a:srgbClr val="106636"/>
                </a:solidFill>
                <a:latin typeface="Arial Narrow" panose="020B0606020202030204" pitchFamily="34" charset="0"/>
              </a:rPr>
              <a:t>Imaging materials far away from </a:t>
            </a:r>
            <a:r>
              <a:rPr lang="en-US" sz="1400" b="0" dirty="0" smtClean="0">
                <a:solidFill>
                  <a:srgbClr val="106636"/>
                </a:solidFill>
                <a:latin typeface="Arial Narrow" panose="020B0606020202030204" pitchFamily="34" charset="0"/>
              </a:rPr>
              <a:t>equilibrium, </a:t>
            </a:r>
          </a:p>
          <a:p>
            <a:pPr marL="0" indent="0" eaLnBrk="0" fontAlgn="base" hangingPunct="0">
              <a:lnSpc>
                <a:spcPts val="1300"/>
              </a:lnSpc>
              <a:spcBef>
                <a:spcPct val="0"/>
              </a:spcBef>
              <a:spcAft>
                <a:spcPts val="300"/>
              </a:spcAft>
              <a:buNone/>
              <a:tabLst>
                <a:tab pos="171450" algn="l"/>
              </a:tabLst>
            </a:pPr>
            <a:r>
              <a:rPr lang="en-US" sz="1400" b="0" i="1" dirty="0">
                <a:solidFill>
                  <a:srgbClr val="106636"/>
                </a:solidFill>
                <a:latin typeface="Arial Narrow" panose="020B0606020202030204" pitchFamily="34" charset="0"/>
              </a:rPr>
              <a:t>	</a:t>
            </a:r>
            <a:r>
              <a:rPr lang="en-US" sz="1200" i="1" dirty="0" smtClean="0">
                <a:solidFill>
                  <a:schemeClr val="tx1"/>
                </a:solidFill>
                <a:latin typeface="Arial Narrow" panose="020B0606020202030204" pitchFamily="34" charset="0"/>
              </a:rPr>
              <a:t>Paul </a:t>
            </a:r>
            <a:r>
              <a:rPr lang="en-US" sz="1200" i="1" dirty="0" err="1" smtClean="0">
                <a:solidFill>
                  <a:schemeClr val="tx1"/>
                </a:solidFill>
                <a:latin typeface="Arial Narrow" panose="020B0606020202030204" pitchFamily="34" charset="0"/>
              </a:rPr>
              <a:t>Fenter</a:t>
            </a:r>
            <a:r>
              <a:rPr lang="en-US" sz="1200" i="1" dirty="0" smtClean="0">
                <a:solidFill>
                  <a:schemeClr val="tx1"/>
                </a:solidFill>
                <a:latin typeface="Arial Narrow" panose="020B0606020202030204" pitchFamily="34" charset="0"/>
              </a:rPr>
              <a:t> (ANL) and </a:t>
            </a:r>
            <a:r>
              <a:rPr lang="en-US" sz="1200" i="1" dirty="0">
                <a:solidFill>
                  <a:schemeClr val="tx1"/>
                </a:solidFill>
                <a:latin typeface="Arial Narrow" panose="020B0606020202030204" pitchFamily="34" charset="0"/>
              </a:rPr>
              <a:t>Wayne </a:t>
            </a:r>
            <a:r>
              <a:rPr lang="en-US" sz="1200" i="1" dirty="0" smtClean="0">
                <a:solidFill>
                  <a:schemeClr val="tx1"/>
                </a:solidFill>
                <a:latin typeface="Arial Narrow" panose="020B0606020202030204" pitchFamily="34" charset="0"/>
              </a:rPr>
              <a:t>Hess (PNNL) </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smtClean="0">
                <a:solidFill>
                  <a:srgbClr val="106636"/>
                </a:solidFill>
                <a:latin typeface="Arial Narrow" panose="020B0606020202030204" pitchFamily="34" charset="0"/>
              </a:rPr>
              <a:t>Challenges </a:t>
            </a:r>
            <a:r>
              <a:rPr lang="en-US" sz="1400" b="0" dirty="0">
                <a:solidFill>
                  <a:srgbClr val="106636"/>
                </a:solidFill>
                <a:latin typeface="Arial Narrow" panose="020B0606020202030204" pitchFamily="34" charset="0"/>
              </a:rPr>
              <a:t>of heterogeneity across multiple length scales and multiple time </a:t>
            </a:r>
            <a:r>
              <a:rPr lang="en-US" sz="1400" b="0" dirty="0" smtClean="0">
                <a:solidFill>
                  <a:srgbClr val="106636"/>
                </a:solidFill>
                <a:latin typeface="Arial Narrow" panose="020B0606020202030204" pitchFamily="34" charset="0"/>
              </a:rPr>
              <a:t>scales, </a:t>
            </a:r>
          </a:p>
          <a:p>
            <a:pPr marL="0" indent="0" eaLnBrk="0" fontAlgn="base" hangingPunct="0">
              <a:lnSpc>
                <a:spcPts val="1300"/>
              </a:lnSpc>
              <a:spcBef>
                <a:spcPct val="0"/>
              </a:spcBef>
              <a:spcAft>
                <a:spcPts val="300"/>
              </a:spcAft>
              <a:buNone/>
              <a:tabLst>
                <a:tab pos="171450" algn="l"/>
              </a:tabLst>
            </a:pPr>
            <a:r>
              <a:rPr lang="en-US" sz="1400" b="0" i="1" dirty="0">
                <a:solidFill>
                  <a:srgbClr val="106636"/>
                </a:solidFill>
                <a:latin typeface="Arial Narrow" panose="020B0606020202030204" pitchFamily="34" charset="0"/>
              </a:rPr>
              <a:t>	</a:t>
            </a:r>
            <a:r>
              <a:rPr lang="en-US" sz="1200" i="1" dirty="0" smtClean="0">
                <a:solidFill>
                  <a:schemeClr val="tx1"/>
                </a:solidFill>
                <a:latin typeface="Arial Narrow" panose="020B0606020202030204" pitchFamily="34" charset="0"/>
              </a:rPr>
              <a:t>Ralph Nuzzo (Univ. Illinois) and </a:t>
            </a:r>
            <a:r>
              <a:rPr lang="en-US" sz="1200" i="1" dirty="0">
                <a:solidFill>
                  <a:schemeClr val="tx1"/>
                </a:solidFill>
                <a:latin typeface="Arial Narrow" panose="020B0606020202030204" pitchFamily="34" charset="0"/>
              </a:rPr>
              <a:t>Jennifer Ogilvie </a:t>
            </a:r>
            <a:r>
              <a:rPr lang="en-US" sz="1200" i="1" dirty="0" smtClean="0">
                <a:solidFill>
                  <a:schemeClr val="tx1"/>
                </a:solidFill>
                <a:latin typeface="Arial Narrow" panose="020B0606020202030204" pitchFamily="34" charset="0"/>
              </a:rPr>
              <a:t>(Univ. Michigan)</a:t>
            </a:r>
          </a:p>
          <a:p>
            <a:pPr marL="182880" indent="-182880" eaLnBrk="0" fontAlgn="base" hangingPunct="0">
              <a:lnSpc>
                <a:spcPts val="1700"/>
              </a:lnSpc>
              <a:spcBef>
                <a:spcPct val="0"/>
              </a:spcBef>
              <a:spcAft>
                <a:spcPct val="0"/>
              </a:spcAft>
              <a:buFont typeface="Wingdings" panose="05000000000000000000" pitchFamily="2" charset="2"/>
              <a:buChar char="ü"/>
            </a:pPr>
            <a:r>
              <a:rPr lang="en-US" sz="1400" b="0" dirty="0">
                <a:solidFill>
                  <a:srgbClr val="106636"/>
                </a:solidFill>
                <a:latin typeface="Arial Narrow" panose="020B0606020202030204" pitchFamily="34" charset="0"/>
              </a:rPr>
              <a:t>Transformational experimental tools through integration of instrumentation with theory and </a:t>
            </a:r>
            <a:r>
              <a:rPr lang="en-US" sz="1400" b="0" dirty="0" smtClean="0">
                <a:solidFill>
                  <a:srgbClr val="106636"/>
                </a:solidFill>
                <a:latin typeface="Arial Narrow" panose="020B0606020202030204" pitchFamily="34" charset="0"/>
              </a:rPr>
              <a:t>computation, </a:t>
            </a:r>
          </a:p>
          <a:p>
            <a:pPr marL="0" indent="0" eaLnBrk="0" fontAlgn="base" hangingPunct="0">
              <a:lnSpc>
                <a:spcPts val="1300"/>
              </a:lnSpc>
              <a:spcBef>
                <a:spcPct val="0"/>
              </a:spcBef>
              <a:spcAft>
                <a:spcPct val="0"/>
              </a:spcAft>
              <a:buNone/>
              <a:tabLst>
                <a:tab pos="171450" algn="l"/>
              </a:tabLst>
            </a:pPr>
            <a:r>
              <a:rPr lang="en-US" sz="1400" b="0" i="1" dirty="0">
                <a:solidFill>
                  <a:srgbClr val="106636"/>
                </a:solidFill>
                <a:latin typeface="Arial Narrow" panose="020B0606020202030204" pitchFamily="34" charset="0"/>
              </a:rPr>
              <a:t>	</a:t>
            </a:r>
            <a:r>
              <a:rPr lang="en-US" sz="1200" i="1" dirty="0" smtClean="0">
                <a:solidFill>
                  <a:schemeClr val="tx1"/>
                </a:solidFill>
                <a:latin typeface="Arial Narrow" panose="020B0606020202030204" pitchFamily="34" charset="0"/>
              </a:rPr>
              <a:t>Jeff </a:t>
            </a:r>
            <a:r>
              <a:rPr lang="en-US" sz="1200" i="1" dirty="0" err="1" smtClean="0">
                <a:solidFill>
                  <a:schemeClr val="tx1"/>
                </a:solidFill>
                <a:latin typeface="Arial Narrow" panose="020B0606020202030204" pitchFamily="34" charset="0"/>
              </a:rPr>
              <a:t>Neaton</a:t>
            </a:r>
            <a:r>
              <a:rPr lang="en-US" sz="1200" i="1" dirty="0" smtClean="0">
                <a:solidFill>
                  <a:schemeClr val="tx1"/>
                </a:solidFill>
                <a:latin typeface="Arial Narrow" panose="020B0606020202030204" pitchFamily="34" charset="0"/>
              </a:rPr>
              <a:t> (LBNL) </a:t>
            </a:r>
            <a:r>
              <a:rPr lang="en-US" sz="1200" i="1" dirty="0">
                <a:solidFill>
                  <a:schemeClr val="tx1"/>
                </a:solidFill>
                <a:latin typeface="Arial Narrow" panose="020B0606020202030204" pitchFamily="34" charset="0"/>
              </a:rPr>
              <a:t>and Monica Olvera de la Cruz </a:t>
            </a:r>
            <a:r>
              <a:rPr lang="en-US" sz="1200" i="1" dirty="0" smtClean="0">
                <a:solidFill>
                  <a:schemeClr val="tx1"/>
                </a:solidFill>
                <a:latin typeface="Arial Narrow" panose="020B0606020202030204" pitchFamily="34" charset="0"/>
              </a:rPr>
              <a:t>(</a:t>
            </a:r>
            <a:r>
              <a:rPr lang="en-US" sz="1200" i="1" dirty="0">
                <a:solidFill>
                  <a:schemeClr val="tx1"/>
                </a:solidFill>
                <a:latin typeface="Arial Narrow" panose="020B0606020202030204" pitchFamily="34" charset="0"/>
              </a:rPr>
              <a:t>Northwestern </a:t>
            </a:r>
            <a:r>
              <a:rPr lang="en-US" sz="1200" i="1" dirty="0" smtClean="0">
                <a:solidFill>
                  <a:schemeClr val="tx1"/>
                </a:solidFill>
                <a:latin typeface="Arial Narrow" panose="020B0606020202030204" pitchFamily="34" charset="0"/>
              </a:rPr>
              <a:t>Univ.)</a:t>
            </a:r>
            <a:endParaRPr lang="en-US" altLang="en-US" sz="1200" i="1" dirty="0">
              <a:solidFill>
                <a:schemeClr val="tx1"/>
              </a:solidFill>
              <a:latin typeface="Arial Narrow" panose="020B0606020202030204" pitchFamily="34" charset="0"/>
            </a:endParaRPr>
          </a:p>
        </p:txBody>
      </p:sp>
      <p:sp>
        <p:nvSpPr>
          <p:cNvPr id="2" name="TextBox 1"/>
          <p:cNvSpPr txBox="1"/>
          <p:nvPr/>
        </p:nvSpPr>
        <p:spPr>
          <a:xfrm>
            <a:off x="3484919" y="1752600"/>
            <a:ext cx="4211281" cy="369332"/>
          </a:xfrm>
          <a:prstGeom prst="rect">
            <a:avLst/>
          </a:prstGeom>
          <a:noFill/>
        </p:spPr>
        <p:txBody>
          <a:bodyPr wrap="none" rtlCol="0">
            <a:spAutoFit/>
          </a:bodyPr>
          <a:lstStyle/>
          <a:p>
            <a:pPr fontAlgn="base">
              <a:spcBef>
                <a:spcPct val="0"/>
              </a:spcBef>
              <a:spcAft>
                <a:spcPct val="0"/>
              </a:spcAft>
              <a:tabLst>
                <a:tab pos="2060575" algn="l"/>
              </a:tabLst>
            </a:pPr>
            <a:r>
              <a:rPr lang="en-US" dirty="0">
                <a:solidFill>
                  <a:srgbClr val="106636"/>
                </a:solidFill>
                <a:latin typeface="Arial Narrow" panose="020B0606020202030204" pitchFamily="34" charset="0"/>
              </a:rPr>
              <a:t>SC Technical </a:t>
            </a:r>
            <a:r>
              <a:rPr lang="en-US" dirty="0" smtClean="0">
                <a:solidFill>
                  <a:srgbClr val="106636"/>
                </a:solidFill>
                <a:latin typeface="Arial Narrow" panose="020B0606020202030204" pitchFamily="34" charset="0"/>
              </a:rPr>
              <a:t>Lead:	</a:t>
            </a:r>
            <a:r>
              <a:rPr lang="en-US" dirty="0" smtClean="0">
                <a:latin typeface="Arial Narrow" panose="020B0606020202030204" pitchFamily="34" charset="0"/>
              </a:rPr>
              <a:t>Tom Settersten (BES</a:t>
            </a:r>
            <a:r>
              <a:rPr lang="en-US" dirty="0">
                <a:latin typeface="Arial Narrow" panose="020B0606020202030204" pitchFamily="34" charset="0"/>
              </a:rPr>
              <a:t>)</a:t>
            </a:r>
          </a:p>
        </p:txBody>
      </p:sp>
      <p:sp>
        <p:nvSpPr>
          <p:cNvPr id="5" name="AutoShape 4" descr="Image result for Robert Cava"/>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Robert Cava"/>
          <p:cNvSpPr>
            <a:spLocks noChangeAspect="1" noChangeArrowheads="1"/>
          </p:cNvSpPr>
          <p:nvPr/>
        </p:nvSpPr>
        <p:spPr bwMode="auto">
          <a:xfrm>
            <a:off x="2587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Robert Cava"/>
          <p:cNvSpPr>
            <a:spLocks noChangeAspect="1" noChangeArrowheads="1"/>
          </p:cNvSpPr>
          <p:nvPr/>
        </p:nvSpPr>
        <p:spPr bwMode="auto">
          <a:xfrm>
            <a:off x="411163"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a:srcRect l="1" t="-130" r="-4762" b="130"/>
          <a:stretch/>
        </p:blipFill>
        <p:spPr>
          <a:xfrm>
            <a:off x="213043" y="834818"/>
            <a:ext cx="1005840" cy="128016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73163" y="834818"/>
            <a:ext cx="914400" cy="1280160"/>
          </a:xfrm>
          <a:prstGeom prst="rect">
            <a:avLst/>
          </a:prstGeom>
          <a:ln>
            <a:noFill/>
          </a:ln>
          <a:effectLst/>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87563" y="834818"/>
            <a:ext cx="914400" cy="1280160"/>
          </a:xfrm>
          <a:prstGeom prst="rect">
            <a:avLst/>
          </a:prstGeom>
          <a:ln>
            <a:noFill/>
          </a:ln>
          <a:effectLst/>
        </p:spPr>
      </p:pic>
      <p:sp>
        <p:nvSpPr>
          <p:cNvPr id="3" name="TextBox 2"/>
          <p:cNvSpPr txBox="1"/>
          <p:nvPr/>
        </p:nvSpPr>
        <p:spPr>
          <a:xfrm>
            <a:off x="4564063" y="5148804"/>
            <a:ext cx="4381500" cy="1190069"/>
          </a:xfrm>
          <a:prstGeom prst="rect">
            <a:avLst/>
          </a:prstGeom>
          <a:noFill/>
        </p:spPr>
        <p:txBody>
          <a:bodyPr wrap="square" rtlCol="0">
            <a:spAutoFit/>
          </a:bodyPr>
          <a:lstStyle/>
          <a:p>
            <a:pPr marL="690563" lvl="0" indent="-690563" eaLnBrk="0" hangingPunct="0">
              <a:lnSpc>
                <a:spcPts val="1600"/>
              </a:lnSpc>
            </a:pPr>
            <a:r>
              <a:rPr lang="en-US" altLang="en-US" sz="1200" dirty="0">
                <a:solidFill>
                  <a:srgbClr val="106636"/>
                </a:solidFill>
                <a:latin typeface="Arial Narrow" panose="020B0606020202030204" pitchFamily="34" charset="0"/>
              </a:rPr>
              <a:t>Plenary 5</a:t>
            </a:r>
            <a:r>
              <a:rPr lang="en-US" altLang="en-US" sz="1200" i="1" dirty="0">
                <a:solidFill>
                  <a:srgbClr val="106636"/>
                </a:solidFill>
                <a:latin typeface="Arial Narrow" panose="020B0606020202030204" pitchFamily="34" charset="0"/>
              </a:rPr>
              <a:t> </a:t>
            </a:r>
            <a:r>
              <a:rPr lang="en-US" altLang="en-US" sz="1200" dirty="0">
                <a:solidFill>
                  <a:srgbClr val="106636"/>
                </a:solidFill>
                <a:latin typeface="Arial Narrow" panose="020B0606020202030204" pitchFamily="34" charset="0"/>
              </a:rPr>
              <a:t>– Mathematics and data handling, </a:t>
            </a:r>
            <a:r>
              <a:rPr lang="en-US" altLang="en-US" sz="1200" b="1" i="1" dirty="0">
                <a:solidFill>
                  <a:prstClr val="black"/>
                </a:solidFill>
                <a:latin typeface="Arial Narrow" panose="020B0606020202030204" pitchFamily="34" charset="0"/>
              </a:rPr>
              <a:t>James Sethian, UC Berkeley/LBNL</a:t>
            </a:r>
          </a:p>
          <a:p>
            <a:pPr lvl="0" eaLnBrk="0" hangingPunct="0">
              <a:lnSpc>
                <a:spcPts val="1600"/>
              </a:lnSpc>
            </a:pPr>
            <a:r>
              <a:rPr lang="en-US" altLang="en-US" sz="1200" dirty="0">
                <a:solidFill>
                  <a:srgbClr val="106636"/>
                </a:solidFill>
                <a:latin typeface="Arial Narrow" panose="020B0606020202030204" pitchFamily="34" charset="0"/>
              </a:rPr>
              <a:t>Plenary 6 – Dynamical processes, </a:t>
            </a:r>
            <a:r>
              <a:rPr lang="en-US" altLang="en-US" sz="1200" b="1" i="1" dirty="0">
                <a:solidFill>
                  <a:prstClr val="black"/>
                </a:solidFill>
                <a:latin typeface="Arial Narrow" panose="020B0606020202030204" pitchFamily="34" charset="0"/>
              </a:rPr>
              <a:t>Frances Ross, IBM</a:t>
            </a:r>
          </a:p>
          <a:p>
            <a:pPr lvl="0" eaLnBrk="0" hangingPunct="0">
              <a:lnSpc>
                <a:spcPts val="1600"/>
              </a:lnSpc>
            </a:pPr>
            <a:r>
              <a:rPr lang="en-US" altLang="en-US" sz="1200" dirty="0">
                <a:solidFill>
                  <a:srgbClr val="106636"/>
                </a:solidFill>
                <a:latin typeface="Arial Narrow" panose="020B0606020202030204" pitchFamily="34" charset="0"/>
              </a:rPr>
              <a:t>Plenary 7 – Heterogeneity in materials and chemistry, </a:t>
            </a:r>
            <a:r>
              <a:rPr lang="en-US" altLang="en-US" sz="1200" b="1" i="1" dirty="0">
                <a:solidFill>
                  <a:prstClr val="black"/>
                </a:solidFill>
                <a:latin typeface="Arial Narrow" panose="020B0606020202030204" pitchFamily="34" charset="0"/>
              </a:rPr>
              <a:t>Simon Bare, SLAC </a:t>
            </a:r>
          </a:p>
          <a:p>
            <a:endParaRPr lang="en-US" dirty="0"/>
          </a:p>
        </p:txBody>
      </p:sp>
      <p:sp>
        <p:nvSpPr>
          <p:cNvPr id="19"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30</a:t>
            </a:r>
          </a:p>
        </p:txBody>
      </p:sp>
    </p:spTree>
    <p:extLst>
      <p:ext uri="{BB962C8B-B14F-4D97-AF65-F5344CB8AC3E}">
        <p14:creationId xmlns:p14="http://schemas.microsoft.com/office/powerpoint/2010/main" val="359459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14" y="811086"/>
            <a:ext cx="3600536" cy="2767914"/>
          </a:xfrm>
          <a:prstGeom prst="rect">
            <a:avLst/>
          </a:prstGeom>
        </p:spPr>
      </p:pic>
      <p:sp>
        <p:nvSpPr>
          <p:cNvPr id="3292165" name="Rectangle 5"/>
          <p:cNvSpPr>
            <a:spLocks noChangeArrowheads="1"/>
          </p:cNvSpPr>
          <p:nvPr/>
        </p:nvSpPr>
        <p:spPr bwMode="auto">
          <a:xfrm>
            <a:off x="0" y="8"/>
            <a:ext cx="9144000" cy="754743"/>
          </a:xfrm>
          <a:prstGeom prst="rect">
            <a:avLst/>
          </a:prstGeom>
          <a:noFill/>
          <a:ln w="9525" cap="flat" cmpd="sng">
            <a:noFill/>
            <a:prstDash val="solid"/>
            <a:miter lim="800000"/>
            <a:headEnd/>
            <a:tailEnd/>
          </a:ln>
          <a:effectLst/>
        </p:spPr>
        <p:txBody>
          <a:bodyPr lIns="90875" tIns="45442" rIns="90875" bIns="45442" anchor="ctr"/>
          <a:lstStyle/>
          <a:p>
            <a:pPr algn="ctr" defTabSz="909279" fontAlgn="base">
              <a:spcBef>
                <a:spcPct val="0"/>
              </a:spcBef>
              <a:spcAft>
                <a:spcPct val="0"/>
              </a:spcAft>
              <a:defRPr/>
            </a:pPr>
            <a:r>
              <a:rPr lang="en-US" sz="2400" dirty="0" smtClean="0">
                <a:solidFill>
                  <a:srgbClr val="106636"/>
                </a:solidFill>
                <a:latin typeface="Arial" pitchFamily="34" charset="0"/>
                <a:cs typeface="Arial" pitchFamily="34" charset="0"/>
              </a:rPr>
              <a:t>Energy Frontier Research Centers</a:t>
            </a:r>
          </a:p>
          <a:p>
            <a:pPr algn="ctr" defTabSz="909279" fontAlgn="base">
              <a:spcBef>
                <a:spcPct val="0"/>
              </a:spcBef>
              <a:spcAft>
                <a:spcPct val="0"/>
              </a:spcAft>
              <a:defRPr/>
            </a:pPr>
            <a:r>
              <a:rPr lang="en-US" sz="2000" dirty="0" smtClean="0">
                <a:solidFill>
                  <a:srgbClr val="106636"/>
                </a:solidFill>
                <a:latin typeface="Arial" pitchFamily="34" charset="0"/>
                <a:cs typeface="Arial" pitchFamily="34" charset="0"/>
              </a:rPr>
              <a:t>Current Status</a:t>
            </a:r>
            <a:endParaRPr lang="en-US" sz="2000" dirty="0">
              <a:solidFill>
                <a:srgbClr val="106636"/>
              </a:solidFill>
              <a:latin typeface="Arial" pitchFamily="34" charset="0"/>
              <a:cs typeface="Arial" pitchFamily="34" charset="0"/>
            </a:endParaRPr>
          </a:p>
        </p:txBody>
      </p:sp>
      <p:sp>
        <p:nvSpPr>
          <p:cNvPr id="55"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a:defRPr/>
            </a:pPr>
            <a:fld id="{6EEA275D-5A49-48A8-817D-44C3EA0A3A2F}" type="slidenum">
              <a:rPr lang="en-US" sz="1200">
                <a:solidFill>
                  <a:srgbClr val="106636"/>
                </a:solidFill>
                <a:latin typeface="Arial" pitchFamily="34" charset="0"/>
                <a:cs typeface="Arial" pitchFamily="34" charset="0"/>
              </a:rPr>
              <a:pPr algn="r" defTabSz="914186">
                <a:defRPr/>
              </a:pPr>
              <a:t>4</a:t>
            </a:fld>
            <a:endParaRPr lang="en-US" sz="1200" dirty="0">
              <a:solidFill>
                <a:srgbClr val="106636"/>
              </a:solidFill>
              <a:latin typeface="Arial" pitchFamily="34" charset="0"/>
              <a:cs typeface="Arial" pitchFamily="34" charset="0"/>
            </a:endParaRPr>
          </a:p>
        </p:txBody>
      </p:sp>
      <p:sp>
        <p:nvSpPr>
          <p:cNvPr id="2" name="Slide Number Placeholder 1"/>
          <p:cNvSpPr>
            <a:spLocks noGrp="1"/>
          </p:cNvSpPr>
          <p:nvPr>
            <p:ph type="sldNum" sz="quarter" idx="11"/>
          </p:nvPr>
        </p:nvSpPr>
        <p:spPr/>
        <p:txBody>
          <a:bodyPr/>
          <a:lstStyle/>
          <a:p>
            <a:pPr>
              <a:defRPr/>
            </a:pPr>
            <a:fld id="{D1C3E240-9EB6-4604-A43D-9910B3F588EA}" type="slidenum">
              <a:rPr lang="en-US" smtClean="0"/>
              <a:pPr>
                <a:defRPr/>
              </a:pPr>
              <a:t>4</a:t>
            </a:fld>
            <a:endParaRPr lang="en-US" dirty="0"/>
          </a:p>
        </p:txBody>
      </p:sp>
      <p:sp>
        <p:nvSpPr>
          <p:cNvPr id="39" name="TextBox 14"/>
          <p:cNvSpPr txBox="1">
            <a:spLocks noChangeArrowheads="1"/>
          </p:cNvSpPr>
          <p:nvPr/>
        </p:nvSpPr>
        <p:spPr bwMode="auto">
          <a:xfrm>
            <a:off x="3198162" y="6400800"/>
            <a:ext cx="3431238" cy="284911"/>
          </a:xfrm>
          <a:prstGeom prst="rect">
            <a:avLst/>
          </a:prstGeom>
          <a:noFill/>
          <a:ln w="9525">
            <a:noFill/>
            <a:miter lim="800000"/>
            <a:headEnd/>
            <a:tailEnd/>
          </a:ln>
        </p:spPr>
        <p:txBody>
          <a:bodyPr wrap="square" lIns="99276" tIns="49638" rIns="99276" bIns="49638">
            <a:prstTxWarp prst="textNoShape">
              <a:avLst/>
            </a:prstTxWarp>
            <a:spAutoFit/>
          </a:bodyPr>
          <a:lstStyle/>
          <a:p>
            <a:pPr fontAlgn="base">
              <a:spcBef>
                <a:spcPct val="0"/>
              </a:spcBef>
              <a:spcAft>
                <a:spcPct val="0"/>
              </a:spcAft>
              <a:tabLst>
                <a:tab pos="628650" algn="l"/>
              </a:tabLst>
            </a:pPr>
            <a:r>
              <a:rPr lang="en-US" sz="1200" b="1" dirty="0" smtClean="0">
                <a:solidFill>
                  <a:prstClr val="black"/>
                </a:solidFill>
                <a:ea typeface="Times" charset="0"/>
                <a:cs typeface="Times" charset="0"/>
              </a:rPr>
              <a:t>Website:   </a:t>
            </a:r>
            <a:r>
              <a:rPr lang="en-US" sz="1200" dirty="0" smtClean="0">
                <a:solidFill>
                  <a:prstClr val="black"/>
                </a:solidFill>
                <a:ea typeface="Times" charset="0"/>
                <a:cs typeface="Times" charset="0"/>
                <a:hlinkClick r:id="rId4"/>
              </a:rPr>
              <a:t>http://science.energy.gov/bes/efrc/</a:t>
            </a:r>
            <a:r>
              <a:rPr lang="en-US" sz="1200" dirty="0" smtClean="0">
                <a:solidFill>
                  <a:prstClr val="black"/>
                </a:solidFill>
                <a:ea typeface="Times" charset="0"/>
                <a:cs typeface="Times" charset="0"/>
              </a:rPr>
              <a:t>  </a:t>
            </a:r>
          </a:p>
        </p:txBody>
      </p:sp>
      <p:sp>
        <p:nvSpPr>
          <p:cNvPr id="12" name="TextBox 11"/>
          <p:cNvSpPr txBox="1"/>
          <p:nvPr/>
        </p:nvSpPr>
        <p:spPr>
          <a:xfrm>
            <a:off x="355014" y="3587304"/>
            <a:ext cx="3840480" cy="523220"/>
          </a:xfrm>
          <a:prstGeom prst="rect">
            <a:avLst/>
          </a:prstGeom>
          <a:noFill/>
          <a:ln>
            <a:noFill/>
          </a:ln>
        </p:spPr>
        <p:txBody>
          <a:bodyPr wrap="square" rtlCol="0">
            <a:spAutoFit/>
          </a:bodyPr>
          <a:lstStyle/>
          <a:p>
            <a:pPr marL="58737" lvl="1" fontAlgn="base">
              <a:spcBef>
                <a:spcPct val="0"/>
              </a:spcBef>
              <a:spcAft>
                <a:spcPct val="0"/>
              </a:spcAft>
              <a:buSzPct val="100000"/>
            </a:pPr>
            <a:r>
              <a:rPr lang="en-US" sz="1400" dirty="0" smtClean="0">
                <a:solidFill>
                  <a:prstClr val="black"/>
                </a:solidFill>
                <a:ea typeface="Times" charset="0"/>
                <a:cs typeface="Arial" panose="020B0604020202020204" pitchFamily="34" charset="0"/>
              </a:rPr>
              <a:t>Over </a:t>
            </a:r>
            <a:r>
              <a:rPr lang="en-US" sz="1400" dirty="0">
                <a:ea typeface="Times" charset="0"/>
                <a:cs typeface="Arial" panose="020B0604020202020204" pitchFamily="34" charset="0"/>
              </a:rPr>
              <a:t>100</a:t>
            </a:r>
            <a:r>
              <a:rPr lang="en-US" sz="1400" dirty="0">
                <a:solidFill>
                  <a:prstClr val="black"/>
                </a:solidFill>
                <a:ea typeface="Times" charset="0"/>
                <a:cs typeface="Arial" panose="020B0604020202020204" pitchFamily="34" charset="0"/>
              </a:rPr>
              <a:t> participating institutions, located in </a:t>
            </a:r>
            <a:r>
              <a:rPr lang="en-US" sz="1400" dirty="0" smtClean="0">
                <a:solidFill>
                  <a:prstClr val="black"/>
                </a:solidFill>
                <a:ea typeface="Times" charset="0"/>
                <a:cs typeface="Arial" panose="020B0604020202020204" pitchFamily="34" charset="0"/>
              </a:rPr>
              <a:t/>
            </a:r>
            <a:br>
              <a:rPr lang="en-US" sz="1400" dirty="0" smtClean="0">
                <a:solidFill>
                  <a:prstClr val="black"/>
                </a:solidFill>
                <a:ea typeface="Times" charset="0"/>
                <a:cs typeface="Arial" panose="020B0604020202020204" pitchFamily="34" charset="0"/>
              </a:rPr>
            </a:br>
            <a:r>
              <a:rPr lang="en-US" sz="1400" dirty="0" smtClean="0">
                <a:ea typeface="Times" charset="0"/>
                <a:cs typeface="Arial" panose="020B0604020202020204" pitchFamily="34" charset="0"/>
              </a:rPr>
              <a:t>33</a:t>
            </a:r>
            <a:r>
              <a:rPr lang="en-US" sz="1400" dirty="0" smtClean="0">
                <a:solidFill>
                  <a:prstClr val="black"/>
                </a:solidFill>
                <a:ea typeface="Times" charset="0"/>
                <a:cs typeface="Arial" panose="020B0604020202020204" pitchFamily="34" charset="0"/>
              </a:rPr>
              <a:t> </a:t>
            </a:r>
            <a:r>
              <a:rPr lang="en-US" sz="1400" dirty="0">
                <a:solidFill>
                  <a:prstClr val="black"/>
                </a:solidFill>
                <a:ea typeface="Times" charset="0"/>
                <a:cs typeface="Arial" panose="020B0604020202020204" pitchFamily="34" charset="0"/>
              </a:rPr>
              <a:t>states plus the District of </a:t>
            </a:r>
            <a:r>
              <a:rPr lang="en-US" sz="1400" dirty="0" smtClean="0">
                <a:solidFill>
                  <a:prstClr val="black"/>
                </a:solidFill>
                <a:ea typeface="Times" charset="0"/>
                <a:cs typeface="Arial" panose="020B0604020202020204" pitchFamily="34" charset="0"/>
              </a:rPr>
              <a:t>Columbia</a:t>
            </a:r>
          </a:p>
        </p:txBody>
      </p:sp>
      <p:sp>
        <p:nvSpPr>
          <p:cNvPr id="7" name="TextBox 6"/>
          <p:cNvSpPr txBox="1"/>
          <p:nvPr/>
        </p:nvSpPr>
        <p:spPr>
          <a:xfrm>
            <a:off x="6970955" y="6422315"/>
            <a:ext cx="1580882" cy="246221"/>
          </a:xfrm>
          <a:prstGeom prst="rect">
            <a:avLst/>
          </a:prstGeom>
          <a:noFill/>
        </p:spPr>
        <p:txBody>
          <a:bodyPr wrap="none" rtlCol="0">
            <a:spAutoFit/>
          </a:bodyPr>
          <a:lstStyle/>
          <a:p>
            <a:r>
              <a:rPr lang="en-US" sz="1000" dirty="0" smtClean="0"/>
              <a:t>Data updated on 6/6/2016</a:t>
            </a:r>
            <a:endParaRPr lang="en-US" sz="1000" dirty="0"/>
          </a:p>
        </p:txBody>
      </p:sp>
      <p:graphicFrame>
        <p:nvGraphicFramePr>
          <p:cNvPr id="15" name="Chart 14"/>
          <p:cNvGraphicFramePr>
            <a:graphicFrameLocks/>
          </p:cNvGraphicFramePr>
          <p:nvPr>
            <p:extLst>
              <p:ext uri="{D42A27DB-BD31-4B8C-83A1-F6EECF244321}">
                <p14:modId xmlns:p14="http://schemas.microsoft.com/office/powerpoint/2010/main" val="2179857167"/>
              </p:ext>
            </p:extLst>
          </p:nvPr>
        </p:nvGraphicFramePr>
        <p:xfrm>
          <a:off x="6115476" y="754751"/>
          <a:ext cx="3291840" cy="29094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2753666184"/>
              </p:ext>
            </p:extLst>
          </p:nvPr>
        </p:nvGraphicFramePr>
        <p:xfrm>
          <a:off x="5088821" y="3761918"/>
          <a:ext cx="4055179" cy="23630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2754861703"/>
              </p:ext>
            </p:extLst>
          </p:nvPr>
        </p:nvGraphicFramePr>
        <p:xfrm>
          <a:off x="3955550" y="852444"/>
          <a:ext cx="2599363" cy="2824249"/>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p:cNvSpPr txBox="1"/>
          <p:nvPr/>
        </p:nvSpPr>
        <p:spPr>
          <a:xfrm>
            <a:off x="8018031" y="4712659"/>
            <a:ext cx="1172437" cy="738664"/>
          </a:xfrm>
          <a:prstGeom prst="rect">
            <a:avLst/>
          </a:prstGeom>
          <a:noFill/>
        </p:spPr>
        <p:txBody>
          <a:bodyPr wrap="none" rtlCol="0">
            <a:spAutoFit/>
          </a:bodyPr>
          <a:lstStyle/>
          <a:p>
            <a:r>
              <a:rPr lang="en-US" sz="1400" dirty="0" smtClean="0">
                <a:latin typeface="Arial Narrow" panose="020B0606020202030204" pitchFamily="34" charset="0"/>
              </a:rPr>
              <a:t>Advisors from:</a:t>
            </a:r>
          </a:p>
          <a:p>
            <a:r>
              <a:rPr lang="en-US" sz="1400" dirty="0" smtClean="0">
                <a:latin typeface="Arial Narrow" panose="020B0606020202030204" pitchFamily="34" charset="0"/>
              </a:rPr>
              <a:t>12 countries</a:t>
            </a:r>
          </a:p>
          <a:p>
            <a:r>
              <a:rPr lang="en-US" sz="1400" dirty="0" smtClean="0">
                <a:latin typeface="Arial Narrow" panose="020B0606020202030204" pitchFamily="34" charset="0"/>
              </a:rPr>
              <a:t>29 states</a:t>
            </a:r>
            <a:endParaRPr lang="en-US" sz="1400" dirty="0">
              <a:latin typeface="Arial Narrow" panose="020B060602020203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3017923288"/>
              </p:ext>
            </p:extLst>
          </p:nvPr>
        </p:nvGraphicFramePr>
        <p:xfrm>
          <a:off x="238390" y="4099899"/>
          <a:ext cx="4572000" cy="2471297"/>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3"/>
          <p:cNvSpPr/>
          <p:nvPr/>
        </p:nvSpPr>
        <p:spPr>
          <a:xfrm>
            <a:off x="355014" y="4239492"/>
            <a:ext cx="4455376" cy="19534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97115" y="852444"/>
            <a:ext cx="5091468" cy="2909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973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8"/>
            <a:ext cx="9144000" cy="754743"/>
          </a:xfrm>
          <a:prstGeom prst="rect">
            <a:avLst/>
          </a:prstGeom>
          <a:noFill/>
          <a:ln w="9525" cap="flat" cmpd="sng">
            <a:noFill/>
            <a:prstDash val="solid"/>
            <a:miter lim="800000"/>
            <a:headEnd/>
            <a:tailEnd/>
          </a:ln>
          <a:effectLst/>
        </p:spPr>
        <p:txBody>
          <a:bodyPr lIns="90875" tIns="45442" rIns="90875" bIns="45442" anchor="ctr"/>
          <a:lstStyle/>
          <a:p>
            <a:pPr algn="ctr" defTabSz="909279" fontAlgn="base">
              <a:spcBef>
                <a:spcPct val="0"/>
              </a:spcBef>
              <a:spcAft>
                <a:spcPct val="0"/>
              </a:spcAft>
              <a:defRPr/>
            </a:pPr>
            <a:r>
              <a:rPr lang="en-US" sz="2400" dirty="0" smtClean="0">
                <a:solidFill>
                  <a:srgbClr val="106636"/>
                </a:solidFill>
                <a:latin typeface="Arial" pitchFamily="34" charset="0"/>
                <a:cs typeface="Arial" pitchFamily="34" charset="0"/>
              </a:rPr>
              <a:t>Energy Frontier Research Centers</a:t>
            </a:r>
          </a:p>
          <a:p>
            <a:pPr algn="ctr" defTabSz="909279" fontAlgn="base">
              <a:spcBef>
                <a:spcPct val="0"/>
              </a:spcBef>
              <a:spcAft>
                <a:spcPct val="0"/>
              </a:spcAft>
              <a:defRPr/>
            </a:pPr>
            <a:r>
              <a:rPr lang="en-US" sz="2000" dirty="0" smtClean="0">
                <a:solidFill>
                  <a:srgbClr val="106636"/>
                </a:solidFill>
                <a:latin typeface="Arial" pitchFamily="34" charset="0"/>
                <a:cs typeface="Arial" pitchFamily="34" charset="0"/>
              </a:rPr>
              <a:t>Accomplishments</a:t>
            </a:r>
            <a:endParaRPr lang="en-US" sz="2000" dirty="0">
              <a:solidFill>
                <a:srgbClr val="106636"/>
              </a:solidFill>
              <a:latin typeface="Arial" pitchFamily="34" charset="0"/>
              <a:cs typeface="Arial" pitchFamily="34" charset="0"/>
            </a:endParaRPr>
          </a:p>
        </p:txBody>
      </p:sp>
      <p:sp>
        <p:nvSpPr>
          <p:cNvPr id="55" name="Slide Number Placeholder 3"/>
          <p:cNvSpPr txBox="1">
            <a:spLocks/>
          </p:cNvSpPr>
          <p:nvPr/>
        </p:nvSpPr>
        <p:spPr>
          <a:xfrm>
            <a:off x="8318500" y="6351588"/>
            <a:ext cx="476250" cy="365125"/>
          </a:xfrm>
          <a:prstGeom prst="rect">
            <a:avLst/>
          </a:prstGeom>
        </p:spPr>
        <p:txBody>
          <a:bodyPr vert="horz" lIns="91376" tIns="45688" rIns="91376" bIns="45688" rtlCol="0" anchor="ctr"/>
          <a:lstStyle/>
          <a:p>
            <a:pPr algn="r" defTabSz="914186">
              <a:defRPr/>
            </a:pPr>
            <a:fld id="{6EEA275D-5A49-48A8-817D-44C3EA0A3A2F}" type="slidenum">
              <a:rPr lang="en-US" sz="1200">
                <a:solidFill>
                  <a:srgbClr val="106636"/>
                </a:solidFill>
                <a:latin typeface="Arial" pitchFamily="34" charset="0"/>
                <a:cs typeface="Arial" pitchFamily="34" charset="0"/>
              </a:rPr>
              <a:pPr algn="r" defTabSz="914186">
                <a:defRPr/>
              </a:pPr>
              <a:t>5</a:t>
            </a:fld>
            <a:endParaRPr lang="en-US" sz="1200" dirty="0">
              <a:solidFill>
                <a:srgbClr val="106636"/>
              </a:solidFill>
              <a:latin typeface="Arial" pitchFamily="34" charset="0"/>
              <a:cs typeface="Arial" pitchFamily="34" charset="0"/>
            </a:endParaRPr>
          </a:p>
        </p:txBody>
      </p:sp>
      <p:sp>
        <p:nvSpPr>
          <p:cNvPr id="2" name="Slide Number Placeholder 1"/>
          <p:cNvSpPr>
            <a:spLocks noGrp="1"/>
          </p:cNvSpPr>
          <p:nvPr>
            <p:ph type="sldNum" sz="quarter" idx="11"/>
          </p:nvPr>
        </p:nvSpPr>
        <p:spPr/>
        <p:txBody>
          <a:bodyPr/>
          <a:lstStyle/>
          <a:p>
            <a:pPr>
              <a:defRPr/>
            </a:pPr>
            <a:fld id="{D1C3E240-9EB6-4604-A43D-9910B3F588EA}" type="slidenum">
              <a:rPr lang="en-US" smtClean="0"/>
              <a:pPr>
                <a:defRPr/>
              </a:pPr>
              <a:t>5</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935408517"/>
              </p:ext>
            </p:extLst>
          </p:nvPr>
        </p:nvGraphicFramePr>
        <p:xfrm>
          <a:off x="3876158" y="754751"/>
          <a:ext cx="5267842" cy="3808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886033726"/>
              </p:ext>
            </p:extLst>
          </p:nvPr>
        </p:nvGraphicFramePr>
        <p:xfrm>
          <a:off x="261898" y="754751"/>
          <a:ext cx="3220215" cy="3054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497655349"/>
              </p:ext>
            </p:extLst>
          </p:nvPr>
        </p:nvGraphicFramePr>
        <p:xfrm>
          <a:off x="157704" y="3529263"/>
          <a:ext cx="3895606" cy="261130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76638288"/>
              </p:ext>
            </p:extLst>
          </p:nvPr>
        </p:nvGraphicFramePr>
        <p:xfrm>
          <a:off x="4447355" y="4296548"/>
          <a:ext cx="3966395" cy="2043564"/>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4447355" y="4285072"/>
            <a:ext cx="4347395" cy="1926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76297" y="6403345"/>
            <a:ext cx="3326552" cy="261610"/>
          </a:xfrm>
          <a:prstGeom prst="rect">
            <a:avLst/>
          </a:prstGeom>
          <a:noFill/>
        </p:spPr>
        <p:txBody>
          <a:bodyPr wrap="none" rtlCol="0">
            <a:spAutoFit/>
          </a:bodyPr>
          <a:lstStyle/>
          <a:p>
            <a:r>
              <a:rPr lang="en-US" sz="1100" dirty="0" smtClean="0"/>
              <a:t>*Based on 2014 DOE Technology Transfer Report</a:t>
            </a:r>
            <a:endParaRPr lang="en-US" sz="1100" dirty="0"/>
          </a:p>
        </p:txBody>
      </p:sp>
    </p:spTree>
    <p:extLst>
      <p:ext uri="{BB962C8B-B14F-4D97-AF65-F5344CB8AC3E}">
        <p14:creationId xmlns:p14="http://schemas.microsoft.com/office/powerpoint/2010/main" val="34240206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19" y="4338709"/>
            <a:ext cx="690881" cy="369455"/>
          </a:xfrm>
          <a:prstGeom prst="rect">
            <a:avLst/>
          </a:prstGeom>
        </p:spPr>
      </p:pic>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2320" y="4426305"/>
            <a:ext cx="1013944" cy="411794"/>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900" y="1140546"/>
            <a:ext cx="1532258" cy="72004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5213" y="4127596"/>
            <a:ext cx="1456563" cy="580047"/>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9064" y="2611098"/>
            <a:ext cx="1185409" cy="549032"/>
          </a:xfrm>
          <a:prstGeom prst="rect">
            <a:avLst/>
          </a:prstGeom>
        </p:spPr>
      </p:pic>
      <p:grpSp>
        <p:nvGrpSpPr>
          <p:cNvPr id="107" name="Group 106"/>
          <p:cNvGrpSpPr/>
          <p:nvPr/>
        </p:nvGrpSpPr>
        <p:grpSpPr>
          <a:xfrm>
            <a:off x="338416" y="1225274"/>
            <a:ext cx="741495" cy="234201"/>
            <a:chOff x="62455" y="2593682"/>
            <a:chExt cx="1097280" cy="377430"/>
          </a:xfrm>
        </p:grpSpPr>
        <p:sp>
          <p:nvSpPr>
            <p:cNvPr id="105" name="Rectangle 104"/>
            <p:cNvSpPr/>
            <p:nvPr/>
          </p:nvSpPr>
          <p:spPr>
            <a:xfrm>
              <a:off x="62455" y="2593682"/>
              <a:ext cx="1097280" cy="3749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4" name="Picture 1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55" y="2593682"/>
              <a:ext cx="1097280" cy="377430"/>
            </a:xfrm>
            <a:prstGeom prst="rect">
              <a:avLst/>
            </a:prstGeom>
          </p:spPr>
        </p:pic>
      </p:grpSp>
      <p:pic>
        <p:nvPicPr>
          <p:cNvPr id="99" name="Picture 9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984" y="4327745"/>
            <a:ext cx="731520" cy="323844"/>
          </a:xfrm>
          <a:prstGeom prst="rect">
            <a:avLst/>
          </a:prstGeom>
        </p:spPr>
      </p:pic>
      <p:pic>
        <p:nvPicPr>
          <p:cNvPr id="97" name="Picture 96"/>
          <p:cNvPicPr>
            <a:picLocks noChangeAspect="1"/>
          </p:cNvPicPr>
          <p:nvPr/>
        </p:nvPicPr>
        <p:blipFill>
          <a:blip r:embed="rId10"/>
          <a:stretch>
            <a:fillRect/>
          </a:stretch>
        </p:blipFill>
        <p:spPr>
          <a:xfrm>
            <a:off x="338416" y="4697414"/>
            <a:ext cx="1280160" cy="484672"/>
          </a:xfrm>
          <a:prstGeom prst="rect">
            <a:avLst/>
          </a:prstGeom>
        </p:spPr>
      </p:pic>
      <p:pic>
        <p:nvPicPr>
          <p:cNvPr id="85" name="Picture 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0097" y="5644870"/>
            <a:ext cx="1005840" cy="592224"/>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10277" y="4235338"/>
            <a:ext cx="1280160" cy="721217"/>
          </a:xfrm>
          <a:prstGeom prst="rect">
            <a:avLst/>
          </a:prstGeom>
        </p:spPr>
      </p:pic>
      <p:sp>
        <p:nvSpPr>
          <p:cNvPr id="3" name="Title 2"/>
          <p:cNvSpPr>
            <a:spLocks noGrp="1"/>
          </p:cNvSpPr>
          <p:nvPr>
            <p:ph type="title"/>
          </p:nvPr>
        </p:nvSpPr>
        <p:spPr>
          <a:xfrm>
            <a:off x="0" y="0"/>
            <a:ext cx="9144000" cy="762000"/>
          </a:xfrm>
        </p:spPr>
        <p:txBody>
          <a:bodyPr/>
          <a:lstStyle/>
          <a:p>
            <a:r>
              <a:rPr lang="en-US" dirty="0" smtClean="0"/>
              <a:t>Companies that Benefit from EFRC Research</a:t>
            </a:r>
            <a:endParaRPr lang="en-US" dirty="0"/>
          </a:p>
        </p:txBody>
      </p:sp>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08898" y="2837207"/>
            <a:ext cx="1097280" cy="357400"/>
          </a:xfrm>
          <a:prstGeom prst="rect">
            <a:avLst/>
          </a:prstGeom>
        </p:spPr>
      </p:pic>
      <p:pic>
        <p:nvPicPr>
          <p:cNvPr id="54" name="Picture 5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1334" y="909489"/>
            <a:ext cx="1005840" cy="164401"/>
          </a:xfrm>
          <a:prstGeom prst="rect">
            <a:avLst/>
          </a:prstGeom>
        </p:spPr>
      </p:pic>
      <p:pic>
        <p:nvPicPr>
          <p:cNvPr id="56" name="Picture 5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0429" y="1928269"/>
            <a:ext cx="1369408" cy="365175"/>
          </a:xfrm>
          <a:prstGeom prst="rect">
            <a:avLst/>
          </a:prstGeom>
        </p:spPr>
      </p:pic>
      <p:pic>
        <p:nvPicPr>
          <p:cNvPr id="57" name="Picture 5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01248" y="1707802"/>
            <a:ext cx="457200" cy="457200"/>
          </a:xfrm>
          <a:prstGeom prst="rect">
            <a:avLst/>
          </a:prstGeom>
        </p:spPr>
      </p:pic>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95357" y="842833"/>
            <a:ext cx="1280160" cy="297713"/>
          </a:xfrm>
          <a:prstGeom prst="rect">
            <a:avLst/>
          </a:prstGeom>
        </p:spPr>
      </p:pic>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53458" y="2326237"/>
            <a:ext cx="1005840" cy="257048"/>
          </a:xfrm>
          <a:prstGeom prst="rect">
            <a:avLst/>
          </a:prstGeom>
        </p:spPr>
      </p:pic>
      <p:pic>
        <p:nvPicPr>
          <p:cNvPr id="60" name="Picture 5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93168" y="1273578"/>
            <a:ext cx="1143564" cy="367275"/>
          </a:xfrm>
          <a:prstGeom prst="rect">
            <a:avLst/>
          </a:prstGeom>
        </p:spPr>
      </p:pic>
      <p:pic>
        <p:nvPicPr>
          <p:cNvPr id="62" name="Picture 6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75352" y="893187"/>
            <a:ext cx="1231277" cy="197005"/>
          </a:xfrm>
          <a:prstGeom prst="rect">
            <a:avLst/>
          </a:prstGeom>
        </p:spPr>
      </p:pic>
      <p:pic>
        <p:nvPicPr>
          <p:cNvPr id="6" name="Picture 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01463" y="3015907"/>
            <a:ext cx="1260921" cy="288446"/>
          </a:xfrm>
          <a:prstGeom prst="rect">
            <a:avLst/>
          </a:prstGeom>
        </p:spPr>
      </p:pic>
      <p:pic>
        <p:nvPicPr>
          <p:cNvPr id="63" name="Picture 6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07255" y="4732443"/>
            <a:ext cx="860989" cy="128346"/>
          </a:xfrm>
          <a:prstGeom prst="rect">
            <a:avLst/>
          </a:prstGeom>
        </p:spPr>
      </p:pic>
      <p:pic>
        <p:nvPicPr>
          <p:cNvPr id="64" name="Picture 6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56190" y="4309125"/>
            <a:ext cx="1188720" cy="143928"/>
          </a:xfrm>
          <a:prstGeom prst="rect">
            <a:avLst/>
          </a:prstGeom>
        </p:spPr>
      </p:pic>
      <p:pic>
        <p:nvPicPr>
          <p:cNvPr id="20" name="Picture 1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086018" y="1218954"/>
            <a:ext cx="1828800" cy="402074"/>
          </a:xfrm>
          <a:prstGeom prst="rect">
            <a:avLst/>
          </a:prstGeom>
        </p:spPr>
      </p:pic>
      <p:pic>
        <p:nvPicPr>
          <p:cNvPr id="29" name="Picture 2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85313" y="3801587"/>
            <a:ext cx="803247" cy="275863"/>
          </a:xfrm>
          <a:prstGeom prst="rect">
            <a:avLst/>
          </a:prstGeom>
        </p:spPr>
      </p:pic>
      <p:pic>
        <p:nvPicPr>
          <p:cNvPr id="65" name="Picture 6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19642" y="3493760"/>
            <a:ext cx="739923" cy="288181"/>
          </a:xfrm>
          <a:prstGeom prst="rect">
            <a:avLst/>
          </a:prstGeom>
        </p:spPr>
      </p:pic>
      <p:pic>
        <p:nvPicPr>
          <p:cNvPr id="30" name="Picture 29"/>
          <p:cNvPicPr>
            <a:picLocks noChangeAspect="1"/>
          </p:cNvPicPr>
          <p:nvPr/>
        </p:nvPicPr>
        <p:blipFill rotWithShape="1">
          <a:blip r:embed="rId27" cstate="print">
            <a:extLst>
              <a:ext uri="{28A0092B-C50C-407E-A947-70E740481C1C}">
                <a14:useLocalDpi xmlns:a14="http://schemas.microsoft.com/office/drawing/2010/main" val="0"/>
              </a:ext>
            </a:extLst>
          </a:blip>
          <a:srcRect t="60283"/>
          <a:stretch/>
        </p:blipFill>
        <p:spPr>
          <a:xfrm>
            <a:off x="2517058" y="3885968"/>
            <a:ext cx="1234485" cy="237794"/>
          </a:xfrm>
          <a:prstGeom prst="rect">
            <a:avLst/>
          </a:prstGeom>
        </p:spPr>
      </p:pic>
      <p:pic>
        <p:nvPicPr>
          <p:cNvPr id="31" name="Picture 3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501887" y="1603194"/>
            <a:ext cx="1280160" cy="240317"/>
          </a:xfrm>
          <a:prstGeom prst="rect">
            <a:avLst/>
          </a:prstGeom>
        </p:spPr>
      </p:pic>
      <p:pic>
        <p:nvPicPr>
          <p:cNvPr id="36" name="Picture 3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764812" y="3440757"/>
            <a:ext cx="1280160" cy="307237"/>
          </a:xfrm>
          <a:prstGeom prst="rect">
            <a:avLst/>
          </a:prstGeom>
        </p:spPr>
      </p:pic>
      <p:pic>
        <p:nvPicPr>
          <p:cNvPr id="66" name="Picture 6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768702" y="4273908"/>
            <a:ext cx="822960" cy="329184"/>
          </a:xfrm>
          <a:prstGeom prst="rect">
            <a:avLst/>
          </a:prstGeom>
        </p:spPr>
      </p:pic>
      <p:pic>
        <p:nvPicPr>
          <p:cNvPr id="37" name="Picture 3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689434" y="2033600"/>
            <a:ext cx="1280160" cy="278103"/>
          </a:xfrm>
          <a:prstGeom prst="rect">
            <a:avLst/>
          </a:prstGeom>
        </p:spPr>
      </p:pic>
      <p:pic>
        <p:nvPicPr>
          <p:cNvPr id="68" name="Picture 6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357080" y="3229297"/>
            <a:ext cx="457200" cy="457200"/>
          </a:xfrm>
          <a:prstGeom prst="rect">
            <a:avLst/>
          </a:prstGeom>
        </p:spPr>
      </p:pic>
      <p:pic>
        <p:nvPicPr>
          <p:cNvPr id="70" name="Picture 6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142217" y="3410277"/>
            <a:ext cx="457200" cy="454153"/>
          </a:xfrm>
          <a:prstGeom prst="rect">
            <a:avLst/>
          </a:prstGeom>
        </p:spPr>
      </p:pic>
      <p:pic>
        <p:nvPicPr>
          <p:cNvPr id="40" name="Picture 3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000418" y="2385777"/>
            <a:ext cx="914400" cy="423515"/>
          </a:xfrm>
          <a:prstGeom prst="rect">
            <a:avLst/>
          </a:prstGeom>
        </p:spPr>
      </p:pic>
      <p:pic>
        <p:nvPicPr>
          <p:cNvPr id="42" name="Picture 41"/>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675517" y="3304353"/>
            <a:ext cx="548640" cy="548640"/>
          </a:xfrm>
          <a:prstGeom prst="rect">
            <a:avLst/>
          </a:prstGeom>
        </p:spPr>
      </p:pic>
      <p:pic>
        <p:nvPicPr>
          <p:cNvPr id="44" name="Picture 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719389" y="4994802"/>
            <a:ext cx="1097280" cy="271434"/>
          </a:xfrm>
          <a:prstGeom prst="rect">
            <a:avLst/>
          </a:prstGeom>
        </p:spPr>
      </p:pic>
      <p:pic>
        <p:nvPicPr>
          <p:cNvPr id="75" name="Picture 7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207106" y="5043296"/>
            <a:ext cx="1644194" cy="222940"/>
          </a:xfrm>
          <a:prstGeom prst="rect">
            <a:avLst/>
          </a:prstGeom>
        </p:spPr>
      </p:pic>
      <p:pic>
        <p:nvPicPr>
          <p:cNvPr id="76" name="Picture 7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5899781" y="5369710"/>
            <a:ext cx="1188720" cy="278094"/>
          </a:xfrm>
          <a:prstGeom prst="rect">
            <a:avLst/>
          </a:prstGeom>
        </p:spPr>
      </p:pic>
      <p:pic>
        <p:nvPicPr>
          <p:cNvPr id="78" name="Picture 77"/>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564557" y="5350112"/>
            <a:ext cx="1371600" cy="239303"/>
          </a:xfrm>
          <a:prstGeom prst="rect">
            <a:avLst/>
          </a:prstGeom>
        </p:spPr>
      </p:pic>
      <p:pic>
        <p:nvPicPr>
          <p:cNvPr id="80" name="Picture 79"/>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854920" y="3766824"/>
            <a:ext cx="822960" cy="560921"/>
          </a:xfrm>
          <a:prstGeom prst="rect">
            <a:avLst/>
          </a:prstGeom>
        </p:spPr>
      </p:pic>
      <p:pic>
        <p:nvPicPr>
          <p:cNvPr id="81" name="Picture 80"/>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122995" y="3436270"/>
            <a:ext cx="1055074" cy="477155"/>
          </a:xfrm>
          <a:prstGeom prst="rect">
            <a:avLst/>
          </a:prstGeom>
        </p:spPr>
      </p:pic>
      <p:pic>
        <p:nvPicPr>
          <p:cNvPr id="82" name="Picture 81"/>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028923" y="5833196"/>
            <a:ext cx="731520" cy="215572"/>
          </a:xfrm>
          <a:prstGeom prst="rect">
            <a:avLst/>
          </a:prstGeom>
        </p:spPr>
      </p:pic>
      <p:pic>
        <p:nvPicPr>
          <p:cNvPr id="83" name="Picture 82"/>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6669511" y="5728767"/>
            <a:ext cx="1005840" cy="424431"/>
          </a:xfrm>
          <a:prstGeom prst="rect">
            <a:avLst/>
          </a:prstGeom>
        </p:spPr>
      </p:pic>
      <p:pic>
        <p:nvPicPr>
          <p:cNvPr id="84" name="Picture 8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453470" y="5330350"/>
            <a:ext cx="914400" cy="314865"/>
          </a:xfrm>
          <a:prstGeom prst="rect">
            <a:avLst/>
          </a:prstGeom>
        </p:spPr>
      </p:pic>
      <p:pic>
        <p:nvPicPr>
          <p:cNvPr id="86" name="Picture 85"/>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6161065" y="2333123"/>
            <a:ext cx="1201330" cy="318872"/>
          </a:xfrm>
          <a:prstGeom prst="rect">
            <a:avLst/>
          </a:prstGeom>
        </p:spPr>
      </p:pic>
      <p:pic>
        <p:nvPicPr>
          <p:cNvPr id="88" name="Picture 87"/>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4316443" y="5701454"/>
            <a:ext cx="640080" cy="479056"/>
          </a:xfrm>
          <a:prstGeom prst="rect">
            <a:avLst/>
          </a:prstGeom>
        </p:spPr>
      </p:pic>
      <p:pic>
        <p:nvPicPr>
          <p:cNvPr id="89" name="Picture 88"/>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4026883" y="2308026"/>
            <a:ext cx="548640" cy="237744"/>
          </a:xfrm>
          <a:prstGeom prst="rect">
            <a:avLst/>
          </a:prstGeom>
        </p:spPr>
      </p:pic>
      <p:pic>
        <p:nvPicPr>
          <p:cNvPr id="90" name="Picture 89"/>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283194" y="5375198"/>
            <a:ext cx="1188720" cy="286436"/>
          </a:xfrm>
          <a:prstGeom prst="rect">
            <a:avLst/>
          </a:prstGeom>
        </p:spPr>
      </p:pic>
      <p:pic>
        <p:nvPicPr>
          <p:cNvPr id="91" name="Picture 90"/>
          <p:cNvPicPr>
            <a:picLocks noChangeAspect="1"/>
          </p:cNvPicPr>
          <p:nvPr/>
        </p:nvPicPr>
        <p:blipFill>
          <a:blip r:embed="rId49"/>
          <a:stretch>
            <a:fillRect/>
          </a:stretch>
        </p:blipFill>
        <p:spPr>
          <a:xfrm>
            <a:off x="3414229" y="5793334"/>
            <a:ext cx="468290" cy="356459"/>
          </a:xfrm>
          <a:prstGeom prst="rect">
            <a:avLst/>
          </a:prstGeom>
        </p:spPr>
      </p:pic>
      <p:pic>
        <p:nvPicPr>
          <p:cNvPr id="92" name="Picture 91"/>
          <p:cNvPicPr>
            <a:picLocks noChangeAspect="1"/>
          </p:cNvPicPr>
          <p:nvPr/>
        </p:nvPicPr>
        <p:blipFill>
          <a:blip r:embed="rId50"/>
          <a:stretch>
            <a:fillRect/>
          </a:stretch>
        </p:blipFill>
        <p:spPr>
          <a:xfrm>
            <a:off x="2029533" y="5698670"/>
            <a:ext cx="1031122" cy="484625"/>
          </a:xfrm>
          <a:prstGeom prst="rect">
            <a:avLst/>
          </a:prstGeom>
        </p:spPr>
      </p:pic>
      <p:pic>
        <p:nvPicPr>
          <p:cNvPr id="93" name="Picture 92"/>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95799" y="5757166"/>
            <a:ext cx="1280160" cy="367633"/>
          </a:xfrm>
          <a:prstGeom prst="rect">
            <a:avLst/>
          </a:prstGeom>
        </p:spPr>
      </p:pic>
      <p:pic>
        <p:nvPicPr>
          <p:cNvPr id="94" name="Picture 93"/>
          <p:cNvPicPr>
            <a:picLocks noChangeAspect="1"/>
          </p:cNvPicPr>
          <p:nvPr/>
        </p:nvPicPr>
        <p:blipFill>
          <a:blip r:embed="rId52"/>
          <a:stretch>
            <a:fillRect/>
          </a:stretch>
        </p:blipFill>
        <p:spPr>
          <a:xfrm>
            <a:off x="3705721" y="1691423"/>
            <a:ext cx="2103120" cy="408457"/>
          </a:xfrm>
          <a:prstGeom prst="rect">
            <a:avLst/>
          </a:prstGeom>
        </p:spPr>
      </p:pic>
      <p:pic>
        <p:nvPicPr>
          <p:cNvPr id="95" name="Picture 94"/>
          <p:cNvPicPr>
            <a:picLocks noChangeAspect="1"/>
          </p:cNvPicPr>
          <p:nvPr/>
        </p:nvPicPr>
        <p:blipFill>
          <a:blip r:embed="rId53"/>
          <a:stretch>
            <a:fillRect/>
          </a:stretch>
        </p:blipFill>
        <p:spPr>
          <a:xfrm>
            <a:off x="4234357" y="5030518"/>
            <a:ext cx="907860" cy="247599"/>
          </a:xfrm>
          <a:prstGeom prst="rect">
            <a:avLst/>
          </a:prstGeom>
        </p:spPr>
      </p:pic>
      <p:pic>
        <p:nvPicPr>
          <p:cNvPr id="96" name="Picture 95"/>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2562823" y="2809292"/>
            <a:ext cx="1188720" cy="399656"/>
          </a:xfrm>
          <a:prstGeom prst="rect">
            <a:avLst/>
          </a:prstGeom>
        </p:spPr>
      </p:pic>
      <p:pic>
        <p:nvPicPr>
          <p:cNvPr id="98" name="Picture 97"/>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235686" y="5302574"/>
            <a:ext cx="822960" cy="312725"/>
          </a:xfrm>
          <a:prstGeom prst="rect">
            <a:avLst/>
          </a:prstGeom>
        </p:spPr>
      </p:pic>
      <p:pic>
        <p:nvPicPr>
          <p:cNvPr id="100" name="Picture 99"/>
          <p:cNvPicPr>
            <a:picLocks noChangeAspect="1"/>
          </p:cNvPicPr>
          <p:nvPr/>
        </p:nvPicPr>
        <p:blipFill>
          <a:blip r:embed="rId56"/>
          <a:stretch>
            <a:fillRect/>
          </a:stretch>
        </p:blipFill>
        <p:spPr>
          <a:xfrm>
            <a:off x="2608320" y="2363603"/>
            <a:ext cx="1280160" cy="372862"/>
          </a:xfrm>
          <a:prstGeom prst="rect">
            <a:avLst/>
          </a:prstGeom>
        </p:spPr>
      </p:pic>
      <p:pic>
        <p:nvPicPr>
          <p:cNvPr id="101" name="Picture 100"/>
          <p:cNvPicPr>
            <a:picLocks noChangeAspect="1"/>
          </p:cNvPicPr>
          <p:nvPr/>
        </p:nvPicPr>
        <p:blipFill rotWithShape="1">
          <a:blip r:embed="rId57" cstate="print">
            <a:extLst>
              <a:ext uri="{28A0092B-C50C-407E-A947-70E740481C1C}">
                <a14:useLocalDpi xmlns:a14="http://schemas.microsoft.com/office/drawing/2010/main" val="0"/>
              </a:ext>
            </a:extLst>
          </a:blip>
          <a:srcRect/>
          <a:stretch/>
        </p:blipFill>
        <p:spPr>
          <a:xfrm>
            <a:off x="2828323" y="1346734"/>
            <a:ext cx="1000493" cy="220962"/>
          </a:xfrm>
          <a:prstGeom prst="rect">
            <a:avLst/>
          </a:prstGeom>
        </p:spPr>
      </p:pic>
      <p:pic>
        <p:nvPicPr>
          <p:cNvPr id="103" name="Picture 102"/>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4838558" y="4145280"/>
            <a:ext cx="556356" cy="556356"/>
          </a:xfrm>
          <a:prstGeom prst="rect">
            <a:avLst/>
          </a:prstGeom>
        </p:spPr>
      </p:pic>
      <p:pic>
        <p:nvPicPr>
          <p:cNvPr id="108" name="Picture 107"/>
          <p:cNvPicPr>
            <a:picLocks noChangeAspect="1"/>
          </p:cNvPicPr>
          <p:nvPr/>
        </p:nvPicPr>
        <p:blipFill>
          <a:blip r:embed="rId59"/>
          <a:stretch>
            <a:fillRect/>
          </a:stretch>
        </p:blipFill>
        <p:spPr>
          <a:xfrm>
            <a:off x="1625887" y="1253703"/>
            <a:ext cx="822960" cy="508215"/>
          </a:xfrm>
          <a:prstGeom prst="rect">
            <a:avLst/>
          </a:prstGeom>
        </p:spPr>
      </p:pic>
      <p:pic>
        <p:nvPicPr>
          <p:cNvPr id="109" name="Picture 108"/>
          <p:cNvPicPr>
            <a:picLocks noChangeAspect="1"/>
          </p:cNvPicPr>
          <p:nvPr/>
        </p:nvPicPr>
        <p:blipFill>
          <a:blip r:embed="rId60"/>
          <a:stretch>
            <a:fillRect/>
          </a:stretch>
        </p:blipFill>
        <p:spPr>
          <a:xfrm>
            <a:off x="366859" y="1985866"/>
            <a:ext cx="914400" cy="567707"/>
          </a:xfrm>
          <a:prstGeom prst="rect">
            <a:avLst/>
          </a:prstGeom>
        </p:spPr>
      </p:pic>
      <p:pic>
        <p:nvPicPr>
          <p:cNvPr id="110" name="Picture 109"/>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6482222" y="1827351"/>
            <a:ext cx="914400" cy="385825"/>
          </a:xfrm>
          <a:prstGeom prst="rect">
            <a:avLst/>
          </a:prstGeom>
        </p:spPr>
      </p:pic>
      <p:pic>
        <p:nvPicPr>
          <p:cNvPr id="112" name="Picture 111"/>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38035" y="2926473"/>
            <a:ext cx="822960" cy="448511"/>
          </a:xfrm>
          <a:prstGeom prst="rect">
            <a:avLst/>
          </a:prstGeom>
        </p:spPr>
      </p:pic>
      <p:pic>
        <p:nvPicPr>
          <p:cNvPr id="113" name="Picture 112"/>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7272487" y="5018265"/>
            <a:ext cx="1371600" cy="208192"/>
          </a:xfrm>
          <a:prstGeom prst="rect">
            <a:avLst/>
          </a:prstGeom>
        </p:spPr>
      </p:pic>
      <p:pic>
        <p:nvPicPr>
          <p:cNvPr id="2" name="Picture 1"/>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6781742" y="864705"/>
            <a:ext cx="2353090" cy="253968"/>
          </a:xfrm>
          <a:prstGeom prst="rect">
            <a:avLst/>
          </a:prstGeom>
        </p:spPr>
      </p:pic>
      <p:pic>
        <p:nvPicPr>
          <p:cNvPr id="5" name="Picture 4"/>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4993818" y="1902431"/>
            <a:ext cx="1200366" cy="288977"/>
          </a:xfrm>
          <a:prstGeom prst="rect">
            <a:avLst/>
          </a:prstGeom>
        </p:spPr>
      </p:pic>
      <p:pic>
        <p:nvPicPr>
          <p:cNvPr id="7" name="Picture 6"/>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2833700" y="859930"/>
            <a:ext cx="1383469" cy="263518"/>
          </a:xfrm>
          <a:prstGeom prst="rect">
            <a:avLst/>
          </a:prstGeom>
        </p:spPr>
      </p:pic>
      <p:pic>
        <p:nvPicPr>
          <p:cNvPr id="8" name="Picture 7"/>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4453470" y="4768103"/>
            <a:ext cx="1076196" cy="139993"/>
          </a:xfrm>
          <a:prstGeom prst="rect">
            <a:avLst/>
          </a:prstGeom>
        </p:spPr>
      </p:pic>
      <p:pic>
        <p:nvPicPr>
          <p:cNvPr id="9" name="Picture 8"/>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1700874" y="4436029"/>
            <a:ext cx="438093" cy="662853"/>
          </a:xfrm>
          <a:prstGeom prst="rect">
            <a:avLst/>
          </a:prstGeom>
        </p:spPr>
      </p:pic>
      <p:pic>
        <p:nvPicPr>
          <p:cNvPr id="11" name="Picture 10"/>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6782820" y="3151455"/>
            <a:ext cx="1121450" cy="216923"/>
          </a:xfrm>
          <a:prstGeom prst="rect">
            <a:avLst/>
          </a:prstGeom>
        </p:spPr>
      </p:pic>
      <p:pic>
        <p:nvPicPr>
          <p:cNvPr id="12" name="Picture 11"/>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1226289" y="2869532"/>
            <a:ext cx="619291" cy="562395"/>
          </a:xfrm>
          <a:prstGeom prst="rect">
            <a:avLst/>
          </a:prstGeom>
        </p:spPr>
      </p:pic>
      <p:pic>
        <p:nvPicPr>
          <p:cNvPr id="13" name="Picture 12"/>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1303819" y="3911962"/>
            <a:ext cx="751056" cy="413934"/>
          </a:xfrm>
          <a:prstGeom prst="rect">
            <a:avLst/>
          </a:prstGeom>
        </p:spPr>
      </p:pic>
      <p:pic>
        <p:nvPicPr>
          <p:cNvPr id="14" name="Picture 13"/>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7912565" y="3497891"/>
            <a:ext cx="1039635" cy="218522"/>
          </a:xfrm>
          <a:prstGeom prst="rect">
            <a:avLst/>
          </a:prstGeom>
        </p:spPr>
      </p:pic>
      <p:pic>
        <p:nvPicPr>
          <p:cNvPr id="15" name="Picture 14"/>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764812" y="836709"/>
            <a:ext cx="858745" cy="309961"/>
          </a:xfrm>
          <a:prstGeom prst="rect">
            <a:avLst/>
          </a:prstGeom>
        </p:spPr>
      </p:pic>
      <p:pic>
        <p:nvPicPr>
          <p:cNvPr id="16" name="Picture 15"/>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7981000" y="3009120"/>
            <a:ext cx="933818" cy="376640"/>
          </a:xfrm>
          <a:prstGeom prst="rect">
            <a:avLst/>
          </a:prstGeom>
        </p:spPr>
      </p:pic>
      <p:pic>
        <p:nvPicPr>
          <p:cNvPr id="17" name="Picture 16"/>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1907767" y="2342679"/>
            <a:ext cx="541080" cy="347396"/>
          </a:xfrm>
          <a:prstGeom prst="rect">
            <a:avLst/>
          </a:prstGeom>
        </p:spPr>
      </p:pic>
      <p:pic>
        <p:nvPicPr>
          <p:cNvPr id="18" name="Picture 17"/>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136373" y="3586553"/>
            <a:ext cx="653060" cy="450612"/>
          </a:xfrm>
          <a:prstGeom prst="rect">
            <a:avLst/>
          </a:prstGeom>
        </p:spPr>
      </p:pic>
      <p:pic>
        <p:nvPicPr>
          <p:cNvPr id="19" name="Picture 18"/>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2024417" y="2829505"/>
            <a:ext cx="408904" cy="616319"/>
          </a:xfrm>
          <a:prstGeom prst="rect">
            <a:avLst/>
          </a:prstGeom>
        </p:spPr>
      </p:pic>
      <p:pic>
        <p:nvPicPr>
          <p:cNvPr id="22" name="Picture 21"/>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5078231" y="2705366"/>
            <a:ext cx="1098299" cy="226633"/>
          </a:xfrm>
          <a:prstGeom prst="rect">
            <a:avLst/>
          </a:prstGeom>
        </p:spPr>
      </p:pic>
      <p:pic>
        <p:nvPicPr>
          <p:cNvPr id="23" name="Picture 22"/>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5997845" y="3900224"/>
            <a:ext cx="870866" cy="283294"/>
          </a:xfrm>
          <a:prstGeom prst="rect">
            <a:avLst/>
          </a:prstGeom>
        </p:spPr>
      </p:pic>
      <p:pic>
        <p:nvPicPr>
          <p:cNvPr id="25" name="Picture 24"/>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333406" y="3575855"/>
            <a:ext cx="490653" cy="690594"/>
          </a:xfrm>
          <a:prstGeom prst="rect">
            <a:avLst/>
          </a:prstGeom>
        </p:spPr>
      </p:pic>
      <p:pic>
        <p:nvPicPr>
          <p:cNvPr id="26" name="Picture 25"/>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143367" y="1598622"/>
            <a:ext cx="1251990" cy="329691"/>
          </a:xfrm>
          <a:prstGeom prst="rect">
            <a:avLst/>
          </a:prstGeom>
        </p:spPr>
      </p:pic>
      <p:pic>
        <p:nvPicPr>
          <p:cNvPr id="27" name="Picture 26"/>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2902971" y="5418063"/>
            <a:ext cx="1005928" cy="201067"/>
          </a:xfrm>
          <a:prstGeom prst="rect">
            <a:avLst/>
          </a:prstGeom>
        </p:spPr>
      </p:pic>
      <p:pic>
        <p:nvPicPr>
          <p:cNvPr id="28" name="Picture 27"/>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5440965" y="4206240"/>
            <a:ext cx="597681" cy="328725"/>
          </a:xfrm>
          <a:prstGeom prst="rect">
            <a:avLst/>
          </a:prstGeom>
        </p:spPr>
      </p:pic>
      <p:pic>
        <p:nvPicPr>
          <p:cNvPr id="32" name="Picture 31"/>
          <p:cNvPicPr>
            <a:picLocks noChangeAspect="1"/>
          </p:cNvPicPr>
          <p:nvPr/>
        </p:nvPicPr>
        <p:blipFill>
          <a:blip r:embed="rId84">
            <a:extLst>
              <a:ext uri="{28A0092B-C50C-407E-A947-70E740481C1C}">
                <a14:useLocalDpi xmlns:a14="http://schemas.microsoft.com/office/drawing/2010/main" val="0"/>
              </a:ext>
            </a:extLst>
          </a:blip>
          <a:stretch>
            <a:fillRect/>
          </a:stretch>
        </p:blipFill>
        <p:spPr>
          <a:xfrm>
            <a:off x="3848623" y="4827966"/>
            <a:ext cx="423805" cy="164536"/>
          </a:xfrm>
          <a:prstGeom prst="rect">
            <a:avLst/>
          </a:prstGeom>
        </p:spPr>
      </p:pic>
      <p:pic>
        <p:nvPicPr>
          <p:cNvPr id="33" name="Picture 32"/>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519765" y="2603925"/>
            <a:ext cx="857786" cy="295935"/>
          </a:xfrm>
          <a:prstGeom prst="rect">
            <a:avLst/>
          </a:prstGeom>
        </p:spPr>
      </p:pic>
      <p:pic>
        <p:nvPicPr>
          <p:cNvPr id="34" name="Picture 33"/>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6932019" y="4551680"/>
            <a:ext cx="671748" cy="293044"/>
          </a:xfrm>
          <a:prstGeom prst="rect">
            <a:avLst/>
          </a:prstGeom>
        </p:spPr>
      </p:pic>
      <p:sp>
        <p:nvSpPr>
          <p:cNvPr id="106" name="Slide Number Placeholder 2"/>
          <p:cNvSpPr>
            <a:spLocks noGrp="1"/>
          </p:cNvSpPr>
          <p:nvPr>
            <p:ph type="sldNum" sz="quarter" idx="4294967295"/>
          </p:nvPr>
        </p:nvSpPr>
        <p:spPr>
          <a:xfrm>
            <a:off x="8413750" y="6351588"/>
            <a:ext cx="381000" cy="365125"/>
          </a:xfrm>
          <a:prstGeom prst="rect">
            <a:avLst/>
          </a:prstGeom>
        </p:spPr>
        <p:txBody>
          <a:bodyPr/>
          <a:lstStyle/>
          <a:p>
            <a:r>
              <a:rPr lang="en-US" dirty="0" smtClean="0"/>
              <a:t>6</a:t>
            </a:r>
            <a:endParaRPr lang="en-US" dirty="0"/>
          </a:p>
        </p:txBody>
      </p:sp>
    </p:spTree>
    <p:extLst>
      <p:ext uri="{BB962C8B-B14F-4D97-AF65-F5344CB8AC3E}">
        <p14:creationId xmlns:p14="http://schemas.microsoft.com/office/powerpoint/2010/main" val="171856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756"/>
          <p:cNvSpPr/>
          <p:nvPr/>
        </p:nvSpPr>
        <p:spPr>
          <a:xfrm>
            <a:off x="7719" y="800100"/>
            <a:ext cx="9144001"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3"/>
          <p:cNvSpPr>
            <a:spLocks noChangeArrowheads="1"/>
          </p:cNvSpPr>
          <p:nvPr/>
        </p:nvSpPr>
        <p:spPr bwMode="auto">
          <a:xfrm>
            <a:off x="5299184" y="1317625"/>
            <a:ext cx="3829050" cy="5547606"/>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a:defRPr/>
            </a:pPr>
            <a:endParaRPr lang="en-US" dirty="0">
              <a:solidFill>
                <a:prstClr val="black"/>
              </a:solidFill>
              <a:cs typeface="Arial" charset="0"/>
            </a:endParaRPr>
          </a:p>
        </p:txBody>
      </p:sp>
      <p:sp>
        <p:nvSpPr>
          <p:cNvPr id="32" name="Rectangle 31"/>
          <p:cNvSpPr/>
          <p:nvPr/>
        </p:nvSpPr>
        <p:spPr>
          <a:xfrm>
            <a:off x="6247080" y="5562600"/>
            <a:ext cx="2760927" cy="1169551"/>
          </a:xfrm>
          <a:prstGeom prst="rect">
            <a:avLst/>
          </a:prstGeom>
          <a:noFill/>
        </p:spPr>
        <p:txBody>
          <a:bodyPr wrap="square" rtlCol="0">
            <a:spAutoFit/>
          </a:bodyPr>
          <a:lstStyle/>
          <a:p>
            <a:pPr algn="ctr" defTabSz="457200"/>
            <a:r>
              <a:rPr lang="en-US" sz="1400" dirty="0" smtClean="0">
                <a:solidFill>
                  <a:prstClr val="black"/>
                </a:solidFill>
              </a:rPr>
              <a:t>Ubiquitous Energy has a pilot facility in CA, raised over $8M to date, and won numerous awards including the 2015 Display Week Innovation Award </a:t>
            </a:r>
            <a:endParaRPr lang="en-US" sz="1400" dirty="0">
              <a:solidFill>
                <a:prstClr val="black"/>
              </a:solidFill>
            </a:endParaRPr>
          </a:p>
        </p:txBody>
      </p:sp>
      <p:sp>
        <p:nvSpPr>
          <p:cNvPr id="1489" name="AutoShape 5"/>
          <p:cNvSpPr>
            <a:spLocks noChangeArrowheads="1"/>
          </p:cNvSpPr>
          <p:nvPr/>
        </p:nvSpPr>
        <p:spPr bwMode="auto">
          <a:xfrm>
            <a:off x="2774732" y="1333499"/>
            <a:ext cx="3472349" cy="5531375"/>
          </a:xfrm>
          <a:prstGeom prst="homePlate">
            <a:avLst>
              <a:gd name="adj" fmla="val 9526"/>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r>
              <a:rPr lang="en-US" dirty="0" smtClean="0">
                <a:solidFill>
                  <a:prstClr val="black"/>
                </a:solidFill>
                <a:cs typeface="Arial" charset="0"/>
              </a:rPr>
              <a:t> </a:t>
            </a:r>
            <a:endParaRPr lang="en-US" dirty="0">
              <a:solidFill>
                <a:prstClr val="black"/>
              </a:solidFill>
              <a:cs typeface="Arial" charset="0"/>
            </a:endParaRPr>
          </a:p>
        </p:txBody>
      </p:sp>
      <p:sp>
        <p:nvSpPr>
          <p:cNvPr id="11268" name="Text Box 25"/>
          <p:cNvSpPr txBox="1">
            <a:spLocks noChangeArrowheads="1"/>
          </p:cNvSpPr>
          <p:nvPr/>
        </p:nvSpPr>
        <p:spPr bwMode="auto">
          <a:xfrm>
            <a:off x="5991131" y="825500"/>
            <a:ext cx="3186515" cy="477838"/>
          </a:xfrm>
          <a:prstGeom prst="rect">
            <a:avLst/>
          </a:prstGeom>
          <a:noFill/>
          <a:ln w="9525">
            <a:noFill/>
            <a:miter lim="800000"/>
            <a:headEnd/>
            <a:tailEnd/>
          </a:ln>
        </p:spPr>
        <p:txBody>
          <a:bodyPr wrap="square" lIns="0" tIns="0" rIns="0" bIns="0">
            <a:spAutoFit/>
          </a:bodyPr>
          <a:lstStyle/>
          <a:p>
            <a:pPr algn="ctr" fontAlgn="base">
              <a:lnSpc>
                <a:spcPct val="85000"/>
              </a:lnSpc>
              <a:spcBef>
                <a:spcPct val="0"/>
              </a:spcBef>
              <a:spcAft>
                <a:spcPct val="0"/>
              </a:spcAft>
            </a:pPr>
            <a:r>
              <a:rPr lang="en-US" dirty="0">
                <a:solidFill>
                  <a:srgbClr val="106636"/>
                </a:solidFill>
                <a:latin typeface="Arial" charset="0"/>
                <a:cs typeface="Arial" charset="0"/>
              </a:rPr>
              <a:t>Manufacturing/</a:t>
            </a:r>
          </a:p>
          <a:p>
            <a:pPr algn="ctr" fontAlgn="base">
              <a:lnSpc>
                <a:spcPct val="85000"/>
              </a:lnSpc>
              <a:spcBef>
                <a:spcPct val="0"/>
              </a:spcBef>
              <a:spcAft>
                <a:spcPct val="0"/>
              </a:spcAft>
            </a:pPr>
            <a:r>
              <a:rPr lang="en-US" dirty="0">
                <a:solidFill>
                  <a:srgbClr val="106636"/>
                </a:solidFill>
                <a:latin typeface="Arial" charset="0"/>
                <a:cs typeface="Arial" charset="0"/>
              </a:rPr>
              <a:t>Commercialization</a:t>
            </a:r>
          </a:p>
        </p:txBody>
      </p:sp>
      <p:sp>
        <p:nvSpPr>
          <p:cNvPr id="8" name="AutoShape 8"/>
          <p:cNvSpPr>
            <a:spLocks noChangeArrowheads="1"/>
          </p:cNvSpPr>
          <p:nvPr/>
        </p:nvSpPr>
        <p:spPr bwMode="auto">
          <a:xfrm>
            <a:off x="10542" y="1333499"/>
            <a:ext cx="3087076" cy="5524883"/>
          </a:xfrm>
          <a:prstGeom prst="homePlate">
            <a:avLst>
              <a:gd name="adj" fmla="val 11434"/>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endParaRPr lang="en-US" dirty="0">
              <a:solidFill>
                <a:prstClr val="black"/>
              </a:solidFill>
              <a:cs typeface="Arial" charset="0"/>
            </a:endParaRPr>
          </a:p>
        </p:txBody>
      </p:sp>
      <p:sp>
        <p:nvSpPr>
          <p:cNvPr id="11275" name="Text Box 9"/>
          <p:cNvSpPr txBox="1">
            <a:spLocks noChangeArrowheads="1"/>
          </p:cNvSpPr>
          <p:nvPr/>
        </p:nvSpPr>
        <p:spPr bwMode="auto">
          <a:xfrm>
            <a:off x="556079" y="901700"/>
            <a:ext cx="1633781" cy="327782"/>
          </a:xfrm>
          <a:prstGeom prst="rect">
            <a:avLst/>
          </a:prstGeom>
          <a:noFill/>
          <a:ln w="9525">
            <a:noFill/>
            <a:miter lim="800000"/>
            <a:headEnd/>
            <a:tailEnd/>
          </a:ln>
        </p:spPr>
        <p:txBody>
          <a:bodyPr wrap="none">
            <a:spAutoFit/>
          </a:bodyPr>
          <a:lstStyle/>
          <a:p>
            <a:pPr algn="ctr" fontAlgn="base">
              <a:lnSpc>
                <a:spcPct val="85000"/>
              </a:lnSpc>
              <a:spcBef>
                <a:spcPct val="0"/>
              </a:spcBef>
              <a:spcAft>
                <a:spcPct val="0"/>
              </a:spcAft>
            </a:pPr>
            <a:r>
              <a:rPr lang="en-US" dirty="0">
                <a:solidFill>
                  <a:srgbClr val="106636"/>
                </a:solidFill>
                <a:latin typeface="Arial" charset="0"/>
                <a:cs typeface="Arial" charset="0"/>
              </a:rPr>
              <a:t>Basic Science</a:t>
            </a:r>
          </a:p>
        </p:txBody>
      </p:sp>
      <p:sp>
        <p:nvSpPr>
          <p:cNvPr id="11277" name="Text Box 10"/>
          <p:cNvSpPr txBox="1">
            <a:spLocks noChangeArrowheads="1"/>
          </p:cNvSpPr>
          <p:nvPr/>
        </p:nvSpPr>
        <p:spPr bwMode="auto">
          <a:xfrm>
            <a:off x="3097618" y="901700"/>
            <a:ext cx="2600325" cy="334963"/>
          </a:xfrm>
          <a:prstGeom prst="rect">
            <a:avLst/>
          </a:prstGeom>
          <a:noFill/>
          <a:ln w="9525">
            <a:noFill/>
            <a:miter lim="800000"/>
            <a:headEnd/>
            <a:tailEnd/>
          </a:ln>
        </p:spPr>
        <p:txBody>
          <a:bodyPr>
            <a:spAutoFit/>
          </a:bodyPr>
          <a:lstStyle/>
          <a:p>
            <a:pPr algn="ctr" fontAlgn="base">
              <a:lnSpc>
                <a:spcPct val="85000"/>
              </a:lnSpc>
              <a:spcBef>
                <a:spcPct val="0"/>
              </a:spcBef>
              <a:spcAft>
                <a:spcPct val="0"/>
              </a:spcAft>
            </a:pPr>
            <a:r>
              <a:rPr lang="en-US" dirty="0">
                <a:solidFill>
                  <a:srgbClr val="106636"/>
                </a:solidFill>
                <a:latin typeface="Arial" charset="0"/>
                <a:cs typeface="Arial" charset="0"/>
              </a:rPr>
              <a:t>Applied R&amp;D</a:t>
            </a:r>
          </a:p>
        </p:txBody>
      </p:sp>
      <p:sp>
        <p:nvSpPr>
          <p:cNvPr id="11289" name="Text Box 7"/>
          <p:cNvSpPr>
            <a:spLocks noGrp="1" noChangeArrowheads="1"/>
          </p:cNvSpPr>
          <p:nvPr>
            <p:ph type="title"/>
          </p:nvPr>
        </p:nvSpPr>
        <p:spPr>
          <a:xfrm>
            <a:off x="0" y="121727"/>
            <a:ext cx="9144000" cy="461396"/>
          </a:xfrm>
        </p:spPr>
        <p:txBody>
          <a:bodyPr>
            <a:spAutoFit/>
          </a:bodyPr>
          <a:lstStyle/>
          <a:p>
            <a:r>
              <a:rPr lang="en-US" dirty="0" smtClean="0"/>
              <a:t>EFRC Impact: World’s </a:t>
            </a:r>
            <a:r>
              <a:rPr lang="en-US" dirty="0"/>
              <a:t>F</a:t>
            </a:r>
            <a:r>
              <a:rPr lang="en-US" dirty="0" smtClean="0"/>
              <a:t>irst </a:t>
            </a:r>
            <a:r>
              <a:rPr lang="en-US" dirty="0"/>
              <a:t>T</a:t>
            </a:r>
            <a:r>
              <a:rPr lang="en-US" dirty="0" smtClean="0"/>
              <a:t>ruly </a:t>
            </a:r>
            <a:r>
              <a:rPr lang="en-US" dirty="0"/>
              <a:t>T</a:t>
            </a:r>
            <a:r>
              <a:rPr lang="en-US" dirty="0" smtClean="0"/>
              <a:t>ransparent </a:t>
            </a:r>
            <a:r>
              <a:rPr lang="en-US" dirty="0"/>
              <a:t>S</a:t>
            </a:r>
            <a:r>
              <a:rPr lang="en-US" dirty="0" smtClean="0"/>
              <a:t>olar </a:t>
            </a:r>
            <a:r>
              <a:rPr lang="en-US" dirty="0"/>
              <a:t>T</a:t>
            </a:r>
            <a:r>
              <a:rPr lang="en-US" dirty="0" smtClean="0"/>
              <a:t>echnology</a:t>
            </a:r>
            <a:endParaRPr lang="en-US" dirty="0" smtClean="0">
              <a:latin typeface="Arial" charset="0"/>
              <a:cs typeface="Arial" charset="0"/>
            </a:endParaRPr>
          </a:p>
        </p:txBody>
      </p:sp>
      <p:sp>
        <p:nvSpPr>
          <p:cNvPr id="769" name="TextBox 768"/>
          <p:cNvSpPr txBox="1"/>
          <p:nvPr/>
        </p:nvSpPr>
        <p:spPr>
          <a:xfrm>
            <a:off x="24226" y="1324791"/>
            <a:ext cx="2764463" cy="646331"/>
          </a:xfrm>
          <a:prstGeom prst="rect">
            <a:avLst/>
          </a:prstGeom>
          <a:noFill/>
        </p:spPr>
        <p:txBody>
          <a:bodyPr wrap="square" rtlCol="0">
            <a:spAutoFit/>
          </a:bodyPr>
          <a:lstStyle/>
          <a:p>
            <a:pPr algn="ctr" defTabSz="457200"/>
            <a:r>
              <a:rPr lang="en-US" sz="1200" b="1" i="1" dirty="0" smtClean="0">
                <a:solidFill>
                  <a:prstClr val="black"/>
                </a:solidFill>
                <a:latin typeface="Arial" panose="020B0604020202020204" pitchFamily="34" charset="0"/>
                <a:cs typeface="Arial" panose="020B0604020202020204" pitchFamily="34" charset="0"/>
              </a:rPr>
              <a:t>Transparent solar cells first demonstrated at MIT as part of the Center for </a:t>
            </a:r>
            <a:r>
              <a:rPr lang="en-US" sz="1200" b="1" i="1" dirty="0" err="1" smtClean="0">
                <a:solidFill>
                  <a:prstClr val="black"/>
                </a:solidFill>
                <a:latin typeface="Arial" panose="020B0604020202020204" pitchFamily="34" charset="0"/>
                <a:cs typeface="Arial" panose="020B0604020202020204" pitchFamily="34" charset="0"/>
              </a:rPr>
              <a:t>Excitonics</a:t>
            </a:r>
            <a:r>
              <a:rPr lang="en-US" sz="1200" b="1" i="1" dirty="0" smtClean="0">
                <a:solidFill>
                  <a:prstClr val="black"/>
                </a:solidFill>
                <a:latin typeface="Arial" panose="020B0604020202020204" pitchFamily="34" charset="0"/>
                <a:cs typeface="Arial" panose="020B0604020202020204" pitchFamily="34" charset="0"/>
              </a:rPr>
              <a:t> EFRC</a:t>
            </a:r>
            <a:endParaRPr lang="en-US" sz="1200" b="1" i="1"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1921" y="5238538"/>
            <a:ext cx="3001599" cy="954107"/>
          </a:xfrm>
          <a:prstGeom prst="rect">
            <a:avLst/>
          </a:prstGeom>
          <a:noFill/>
        </p:spPr>
        <p:txBody>
          <a:bodyPr wrap="square" rtlCol="0">
            <a:spAutoFit/>
          </a:bodyPr>
          <a:lstStyle/>
          <a:p>
            <a:pPr algn="ctr" defTabSz="457200"/>
            <a:r>
              <a:rPr lang="en-US" sz="1400" dirty="0">
                <a:solidFill>
                  <a:prstClr val="black"/>
                </a:solidFill>
              </a:rPr>
              <a:t>C</a:t>
            </a:r>
            <a:r>
              <a:rPr lang="en-US" sz="1400" dirty="0" smtClean="0">
                <a:solidFill>
                  <a:prstClr val="black"/>
                </a:solidFill>
              </a:rPr>
              <a:t>ells  are transparent by selectively transmitting visible light, while harvesting invisible ultraviolet and near-infrared light into electricity.</a:t>
            </a:r>
            <a:endParaRPr lang="en-US" sz="1400" dirty="0">
              <a:solidFill>
                <a:prstClr val="black"/>
              </a:solidFill>
            </a:endParaRPr>
          </a:p>
        </p:txBody>
      </p:sp>
      <p:sp>
        <p:nvSpPr>
          <p:cNvPr id="24" name="Rectangle 23"/>
          <p:cNvSpPr/>
          <p:nvPr/>
        </p:nvSpPr>
        <p:spPr>
          <a:xfrm>
            <a:off x="6063704" y="1297444"/>
            <a:ext cx="3051919" cy="646331"/>
          </a:xfrm>
          <a:prstGeom prst="rect">
            <a:avLst/>
          </a:prstGeom>
          <a:noFill/>
        </p:spPr>
        <p:txBody>
          <a:bodyPr wrap="square" rtlCol="0">
            <a:spAutoFit/>
          </a:bodyPr>
          <a:lstStyle/>
          <a:p>
            <a:pPr algn="ctr" defTabSz="457200"/>
            <a:r>
              <a:rPr lang="en-US" sz="1200" b="1" i="1" dirty="0" smtClean="0">
                <a:solidFill>
                  <a:prstClr val="black"/>
                </a:solidFill>
                <a:latin typeface="Arial" panose="020B0604020202020204" pitchFamily="34" charset="0"/>
                <a:cs typeface="Arial" panose="020B0604020202020204" pitchFamily="34" charset="0"/>
              </a:rPr>
              <a:t>Mission: To eliminate the battery lifetime limitations of mobile devices and power smart glasses for buildings</a:t>
            </a:r>
            <a:endParaRPr lang="en-US" sz="1200" b="1" i="1"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2921619" y="2743200"/>
            <a:ext cx="3299887" cy="738664"/>
          </a:xfrm>
          <a:prstGeom prst="rect">
            <a:avLst/>
          </a:prstGeom>
          <a:noFill/>
        </p:spPr>
        <p:txBody>
          <a:bodyPr wrap="square" rtlCol="0">
            <a:spAutoFit/>
          </a:bodyPr>
          <a:lstStyle/>
          <a:p>
            <a:pPr algn="ctr" defTabSz="457200"/>
            <a:r>
              <a:rPr lang="en-US" sz="1400" dirty="0" smtClean="0">
                <a:solidFill>
                  <a:prstClr val="black"/>
                </a:solidFill>
              </a:rPr>
              <a:t>Ubiquitous Energy was established in 2011 as a spin-out of </a:t>
            </a:r>
            <a:r>
              <a:rPr lang="en-US" sz="1400" dirty="0" err="1" smtClean="0">
                <a:solidFill>
                  <a:prstClr val="black"/>
                </a:solidFill>
              </a:rPr>
              <a:t>Vladmir</a:t>
            </a:r>
            <a:r>
              <a:rPr lang="en-US" sz="1400" dirty="0" smtClean="0">
                <a:solidFill>
                  <a:prstClr val="black"/>
                </a:solidFill>
              </a:rPr>
              <a:t> </a:t>
            </a:r>
            <a:r>
              <a:rPr lang="en-US" sz="1400" dirty="0" err="1" smtClean="0">
                <a:solidFill>
                  <a:prstClr val="black"/>
                </a:solidFill>
              </a:rPr>
              <a:t>Bulovic’s</a:t>
            </a:r>
            <a:r>
              <a:rPr lang="en-US" sz="1400" dirty="0" smtClean="0">
                <a:solidFill>
                  <a:prstClr val="black"/>
                </a:solidFill>
              </a:rPr>
              <a:t> EFRC work on solar energy harvesting </a:t>
            </a:r>
            <a:endParaRPr lang="en-US" sz="1400" dirty="0">
              <a:solidFill>
                <a:prstClr val="black"/>
              </a:solidFill>
            </a:endParaRPr>
          </a:p>
        </p:txBody>
      </p:sp>
      <p:sp>
        <p:nvSpPr>
          <p:cNvPr id="10" name="TextBox 9"/>
          <p:cNvSpPr txBox="1"/>
          <p:nvPr/>
        </p:nvSpPr>
        <p:spPr>
          <a:xfrm>
            <a:off x="3989070" y="6596390"/>
            <a:ext cx="1935313" cy="261610"/>
          </a:xfrm>
          <a:prstGeom prst="rect">
            <a:avLst/>
          </a:prstGeom>
          <a:noFill/>
        </p:spPr>
        <p:txBody>
          <a:bodyPr wrap="square" rtlCol="0">
            <a:spAutoFit/>
          </a:bodyPr>
          <a:lstStyle/>
          <a:p>
            <a:pPr algn="r" defTabSz="457200"/>
            <a:r>
              <a:rPr lang="en-US" sz="1100" i="1" dirty="0" smtClean="0">
                <a:solidFill>
                  <a:prstClr val="black"/>
                </a:solidFill>
              </a:rPr>
              <a:t>Photograph by Justin Knight</a:t>
            </a:r>
            <a:endParaRPr lang="en-US" sz="1100" i="1" dirty="0">
              <a:solidFill>
                <a:prstClr val="black"/>
              </a:solidFill>
            </a:endParaRPr>
          </a:p>
        </p:txBody>
      </p:sp>
      <p:sp>
        <p:nvSpPr>
          <p:cNvPr id="31" name="TextBox 30"/>
          <p:cNvSpPr txBox="1"/>
          <p:nvPr/>
        </p:nvSpPr>
        <p:spPr>
          <a:xfrm>
            <a:off x="2847305" y="1354711"/>
            <a:ext cx="3048576" cy="461665"/>
          </a:xfrm>
          <a:prstGeom prst="rect">
            <a:avLst/>
          </a:prstGeom>
          <a:noFill/>
        </p:spPr>
        <p:txBody>
          <a:bodyPr wrap="square" rtlCol="0">
            <a:spAutoFit/>
          </a:bodyPr>
          <a:lstStyle/>
          <a:p>
            <a:pPr algn="ctr" defTabSz="457200"/>
            <a:r>
              <a:rPr lang="en-US" sz="1200" b="1" i="1" dirty="0" smtClean="0">
                <a:solidFill>
                  <a:prstClr val="black"/>
                </a:solidFill>
                <a:latin typeface="Arial" panose="020B0604020202020204" pitchFamily="34" charset="0"/>
                <a:cs typeface="Arial" panose="020B0604020202020204" pitchFamily="34" charset="0"/>
              </a:rPr>
              <a:t>Improve efficiency and transparency </a:t>
            </a:r>
          </a:p>
          <a:p>
            <a:pPr algn="ctr" defTabSz="457200"/>
            <a:r>
              <a:rPr lang="en-US" sz="1200" b="1" i="1" dirty="0" smtClean="0">
                <a:solidFill>
                  <a:prstClr val="black"/>
                </a:solidFill>
                <a:latin typeface="Arial" panose="020B0604020202020204" pitchFamily="34" charset="0"/>
                <a:cs typeface="Arial" panose="020B0604020202020204" pitchFamily="34" charset="0"/>
              </a:rPr>
              <a:t>of solar cells </a:t>
            </a:r>
          </a:p>
        </p:txBody>
      </p:sp>
      <p:sp>
        <p:nvSpPr>
          <p:cNvPr id="11" name="TextBox 10"/>
          <p:cNvSpPr txBox="1"/>
          <p:nvPr/>
        </p:nvSpPr>
        <p:spPr>
          <a:xfrm>
            <a:off x="1344450" y="6320135"/>
            <a:ext cx="1409901" cy="461665"/>
          </a:xfrm>
          <a:prstGeom prst="rect">
            <a:avLst/>
          </a:prstGeom>
          <a:noFill/>
        </p:spPr>
        <p:txBody>
          <a:bodyPr wrap="square" rtlCol="0">
            <a:spAutoFit/>
          </a:bodyPr>
          <a:lstStyle/>
          <a:p>
            <a:pPr defTabSz="457200"/>
            <a:r>
              <a:rPr lang="en-US" sz="1200" dirty="0" smtClean="0">
                <a:solidFill>
                  <a:prstClr val="black"/>
                </a:solidFill>
              </a:rPr>
              <a:t>Center for </a:t>
            </a:r>
            <a:r>
              <a:rPr lang="en-US" sz="1200" dirty="0" err="1" smtClean="0">
                <a:solidFill>
                  <a:prstClr val="black"/>
                </a:solidFill>
              </a:rPr>
              <a:t>Excitonics</a:t>
            </a:r>
            <a:r>
              <a:rPr lang="en-US" sz="1200" dirty="0" smtClean="0">
                <a:solidFill>
                  <a:prstClr val="black"/>
                </a:solidFill>
              </a:rPr>
              <a:t> EFRC</a:t>
            </a:r>
            <a:endParaRPr lang="en-US" sz="1200" dirty="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0" y="6320135"/>
            <a:ext cx="990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ubiquitous.energy/wp-content/uploads/2015/05/ubiquitou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219" y="1981200"/>
            <a:ext cx="1365585" cy="800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4811" y="3733800"/>
            <a:ext cx="2471069" cy="1644162"/>
          </a:xfrm>
          <a:prstGeom prst="rect">
            <a:avLst/>
          </a:prstGeom>
        </p:spPr>
      </p:pic>
      <p:sp>
        <p:nvSpPr>
          <p:cNvPr id="13" name="Rectangle 12"/>
          <p:cNvSpPr/>
          <p:nvPr/>
        </p:nvSpPr>
        <p:spPr>
          <a:xfrm>
            <a:off x="3066585" y="5344180"/>
            <a:ext cx="2908547" cy="738664"/>
          </a:xfrm>
          <a:prstGeom prst="rect">
            <a:avLst/>
          </a:prstGeom>
        </p:spPr>
        <p:txBody>
          <a:bodyPr wrap="square">
            <a:spAutoFit/>
          </a:bodyPr>
          <a:lstStyle/>
          <a:p>
            <a:pPr algn="ctr"/>
            <a:r>
              <a:rPr lang="en-US" sz="1400" i="1" dirty="0" smtClean="0">
                <a:solidFill>
                  <a:prstClr val="black"/>
                </a:solidFill>
              </a:rPr>
              <a:t>Vladimir </a:t>
            </a:r>
            <a:r>
              <a:rPr lang="en-US" sz="1400" i="1" dirty="0" err="1" smtClean="0">
                <a:solidFill>
                  <a:prstClr val="black"/>
                </a:solidFill>
              </a:rPr>
              <a:t>Bulovic</a:t>
            </a:r>
            <a:r>
              <a:rPr lang="en-US" sz="1400" i="1" dirty="0">
                <a:solidFill>
                  <a:prstClr val="black"/>
                </a:solidFill>
              </a:rPr>
              <a:t>,</a:t>
            </a:r>
            <a:r>
              <a:rPr lang="en-US" sz="1400" i="1" dirty="0" smtClean="0">
                <a:solidFill>
                  <a:prstClr val="black"/>
                </a:solidFill>
              </a:rPr>
              <a:t> </a:t>
            </a:r>
            <a:r>
              <a:rPr lang="en-US" sz="1400" i="1" dirty="0">
                <a:solidFill>
                  <a:prstClr val="black"/>
                </a:solidFill>
              </a:rPr>
              <a:t>Miles </a:t>
            </a:r>
            <a:r>
              <a:rPr lang="en-US" sz="1400" i="1" dirty="0" err="1" smtClean="0">
                <a:solidFill>
                  <a:prstClr val="black"/>
                </a:solidFill>
              </a:rPr>
              <a:t>Barrr</a:t>
            </a:r>
            <a:r>
              <a:rPr lang="en-US" sz="1400" i="1" dirty="0" smtClean="0">
                <a:solidFill>
                  <a:prstClr val="black"/>
                </a:solidFill>
              </a:rPr>
              <a:t>, </a:t>
            </a:r>
          </a:p>
          <a:p>
            <a:pPr algn="ctr"/>
            <a:r>
              <a:rPr lang="en-US" sz="1400" i="1" dirty="0" smtClean="0">
                <a:solidFill>
                  <a:prstClr val="black"/>
                </a:solidFill>
              </a:rPr>
              <a:t>and Richard Lunt (not shown), </a:t>
            </a:r>
          </a:p>
          <a:p>
            <a:pPr algn="ctr"/>
            <a:r>
              <a:rPr lang="en-US" sz="1400" i="1" dirty="0" smtClean="0">
                <a:solidFill>
                  <a:prstClr val="black"/>
                </a:solidFill>
              </a:rPr>
              <a:t>co-founders </a:t>
            </a:r>
            <a:r>
              <a:rPr lang="en-US" sz="1400" i="1" dirty="0">
                <a:solidFill>
                  <a:prstClr val="black"/>
                </a:solidFill>
              </a:rPr>
              <a:t>of Ubiquitous </a:t>
            </a:r>
            <a:r>
              <a:rPr lang="en-US" sz="1400" i="1" dirty="0" smtClean="0">
                <a:solidFill>
                  <a:prstClr val="black"/>
                </a:solidFill>
              </a:rPr>
              <a:t>Energy</a:t>
            </a: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23" y="2209800"/>
            <a:ext cx="22479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Sample transparent photovoltaic devic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33975" y="4156815"/>
            <a:ext cx="1840209" cy="108172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ubiquitous-energy-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7481" y="2223366"/>
            <a:ext cx="1097280" cy="74843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ubiquitous-energy-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2000" y="3052662"/>
            <a:ext cx="1097280" cy="750604"/>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ubiquitous-energy-0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2000" y="4583394"/>
            <a:ext cx="1097280" cy="75060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7384761" y="2122944"/>
            <a:ext cx="1770392" cy="2246769"/>
          </a:xfrm>
          <a:prstGeom prst="rect">
            <a:avLst/>
          </a:prstGeom>
          <a:noFill/>
        </p:spPr>
        <p:txBody>
          <a:bodyPr wrap="square" rtlCol="0">
            <a:spAutoFit/>
          </a:bodyPr>
          <a:lstStyle/>
          <a:p>
            <a:pPr defTabSz="457200"/>
            <a:r>
              <a:rPr lang="en-US" sz="1400" dirty="0" smtClean="0">
                <a:solidFill>
                  <a:prstClr val="black"/>
                </a:solidFill>
              </a:rPr>
              <a:t>A thin </a:t>
            </a:r>
            <a:r>
              <a:rPr lang="en-US" sz="1400" dirty="0">
                <a:solidFill>
                  <a:prstClr val="black"/>
                </a:solidFill>
              </a:rPr>
              <a:t>film that covers the display area of electronic products -</a:t>
            </a:r>
            <a:r>
              <a:rPr lang="en-US" sz="1400" dirty="0" smtClean="0">
                <a:solidFill>
                  <a:prstClr val="black"/>
                </a:solidFill>
              </a:rPr>
              <a:t> including </a:t>
            </a:r>
            <a:r>
              <a:rPr lang="en-US" sz="1400" dirty="0">
                <a:solidFill>
                  <a:prstClr val="black"/>
                </a:solidFill>
              </a:rPr>
              <a:t>wearables, tablets, internet-of-things devices, and digital signage </a:t>
            </a:r>
            <a:r>
              <a:rPr lang="en-US" sz="1400" dirty="0" smtClean="0">
                <a:solidFill>
                  <a:prstClr val="black"/>
                </a:solidFill>
              </a:rPr>
              <a:t>- generates </a:t>
            </a:r>
            <a:r>
              <a:rPr lang="en-US" sz="1400" dirty="0">
                <a:solidFill>
                  <a:prstClr val="black"/>
                </a:solidFill>
              </a:rPr>
              <a:t>electricity to power these devices. </a:t>
            </a:r>
            <a:endParaRPr lang="en-US" sz="1400" dirty="0" smtClean="0">
              <a:solidFill>
                <a:prstClr val="black"/>
              </a:solidFill>
            </a:endParaRPr>
          </a:p>
        </p:txBody>
      </p:sp>
      <p:sp>
        <p:nvSpPr>
          <p:cNvPr id="46" name="Rectangle 45"/>
          <p:cNvSpPr/>
          <p:nvPr/>
        </p:nvSpPr>
        <p:spPr>
          <a:xfrm>
            <a:off x="2676289" y="6248400"/>
            <a:ext cx="3482107" cy="307777"/>
          </a:xfrm>
          <a:prstGeom prst="rect">
            <a:avLst/>
          </a:prstGeom>
          <a:noFill/>
        </p:spPr>
        <p:txBody>
          <a:bodyPr wrap="square" rtlCol="0">
            <a:spAutoFit/>
          </a:bodyPr>
          <a:lstStyle/>
          <a:p>
            <a:pPr algn="ctr" defTabSz="457200"/>
            <a:r>
              <a:rPr lang="en-US" sz="1400" dirty="0" smtClean="0">
                <a:solidFill>
                  <a:prstClr val="black"/>
                </a:solidFill>
              </a:rPr>
              <a:t>Follow-on funding by NSF SBIR/ STTR</a:t>
            </a:r>
            <a:endParaRPr lang="en-US" sz="1400" dirty="0">
              <a:solidFill>
                <a:prstClr val="black"/>
              </a:solidFill>
            </a:endParaRPr>
          </a:p>
        </p:txBody>
      </p:sp>
      <p:sp>
        <p:nvSpPr>
          <p:cNvPr id="47" name="Rectangle 46"/>
          <p:cNvSpPr/>
          <p:nvPr/>
        </p:nvSpPr>
        <p:spPr>
          <a:xfrm>
            <a:off x="2446" y="3515380"/>
            <a:ext cx="2996275" cy="523220"/>
          </a:xfrm>
          <a:prstGeom prst="rect">
            <a:avLst/>
          </a:prstGeom>
          <a:noFill/>
        </p:spPr>
        <p:txBody>
          <a:bodyPr wrap="square" rtlCol="0">
            <a:spAutoFit/>
          </a:bodyPr>
          <a:lstStyle/>
          <a:p>
            <a:pPr algn="ctr" defTabSz="457200"/>
            <a:r>
              <a:rPr lang="en-US" sz="1400" dirty="0" smtClean="0">
                <a:solidFill>
                  <a:prstClr val="black"/>
                </a:solidFill>
              </a:rPr>
              <a:t>Organic films generate electricity at low cost from ambient light.</a:t>
            </a:r>
          </a:p>
        </p:txBody>
      </p:sp>
      <p:sp>
        <p:nvSpPr>
          <p:cNvPr id="48" name="Rectangle 47"/>
          <p:cNvSpPr/>
          <p:nvPr/>
        </p:nvSpPr>
        <p:spPr>
          <a:xfrm>
            <a:off x="7384760" y="4595336"/>
            <a:ext cx="1859601" cy="738664"/>
          </a:xfrm>
          <a:prstGeom prst="rect">
            <a:avLst/>
          </a:prstGeom>
          <a:noFill/>
        </p:spPr>
        <p:txBody>
          <a:bodyPr wrap="square" rtlCol="0">
            <a:spAutoFit/>
          </a:bodyPr>
          <a:lstStyle/>
          <a:p>
            <a:pPr defTabSz="457200"/>
            <a:r>
              <a:rPr lang="en-US" sz="1400" dirty="0" smtClean="0">
                <a:solidFill>
                  <a:prstClr val="black"/>
                </a:solidFill>
              </a:rPr>
              <a:t>A window coating </a:t>
            </a:r>
          </a:p>
          <a:p>
            <a:pPr defTabSz="457200"/>
            <a:r>
              <a:rPr lang="en-US" sz="1400" dirty="0" smtClean="0">
                <a:solidFill>
                  <a:prstClr val="black"/>
                </a:solidFill>
              </a:rPr>
              <a:t>to offset building energy consumption.</a:t>
            </a:r>
            <a:endParaRPr lang="en-US" sz="1400" i="1" dirty="0">
              <a:solidFill>
                <a:prstClr val="black"/>
              </a:solidFill>
            </a:endParaRPr>
          </a:p>
        </p:txBody>
      </p:sp>
    </p:spTree>
    <p:extLst>
      <p:ext uri="{BB962C8B-B14F-4D97-AF65-F5344CB8AC3E}">
        <p14:creationId xmlns:p14="http://schemas.microsoft.com/office/powerpoint/2010/main" val="3790727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756"/>
          <p:cNvSpPr/>
          <p:nvPr/>
        </p:nvSpPr>
        <p:spPr>
          <a:xfrm>
            <a:off x="-1" y="831632"/>
            <a:ext cx="9144001"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3"/>
          <p:cNvSpPr>
            <a:spLocks noChangeArrowheads="1"/>
          </p:cNvSpPr>
          <p:nvPr/>
        </p:nvSpPr>
        <p:spPr bwMode="auto">
          <a:xfrm>
            <a:off x="3429000" y="1317625"/>
            <a:ext cx="5715000" cy="5547606"/>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a:defRPr/>
            </a:pPr>
            <a:endParaRPr lang="en-US" dirty="0">
              <a:solidFill>
                <a:prstClr val="black"/>
              </a:solidFill>
              <a:cs typeface="Arial" charset="0"/>
            </a:endParaRPr>
          </a:p>
        </p:txBody>
      </p:sp>
      <p:sp>
        <p:nvSpPr>
          <p:cNvPr id="8" name="AutoShape 8"/>
          <p:cNvSpPr>
            <a:spLocks noChangeArrowheads="1"/>
          </p:cNvSpPr>
          <p:nvPr/>
        </p:nvSpPr>
        <p:spPr bwMode="auto">
          <a:xfrm>
            <a:off x="0" y="1333499"/>
            <a:ext cx="4846320" cy="5524883"/>
          </a:xfrm>
          <a:prstGeom prst="homePlate">
            <a:avLst>
              <a:gd name="adj" fmla="val 11434"/>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endParaRPr lang="en-US" dirty="0">
              <a:solidFill>
                <a:prstClr val="black"/>
              </a:solidFill>
              <a:cs typeface="Arial" charset="0"/>
            </a:endParaRPr>
          </a:p>
        </p:txBody>
      </p:sp>
      <p:sp>
        <p:nvSpPr>
          <p:cNvPr id="11275" name="Text Box 9"/>
          <p:cNvSpPr txBox="1">
            <a:spLocks noChangeArrowheads="1"/>
          </p:cNvSpPr>
          <p:nvPr/>
        </p:nvSpPr>
        <p:spPr bwMode="auto">
          <a:xfrm>
            <a:off x="1315501" y="892751"/>
            <a:ext cx="1531188" cy="327782"/>
          </a:xfrm>
          <a:prstGeom prst="rect">
            <a:avLst/>
          </a:prstGeom>
          <a:noFill/>
          <a:ln w="9525">
            <a:noFill/>
            <a:miter lim="800000"/>
            <a:headEnd/>
            <a:tailEnd/>
          </a:ln>
        </p:spPr>
        <p:txBody>
          <a:bodyPr wrap="none">
            <a:spAutoFit/>
          </a:bodyPr>
          <a:lstStyle/>
          <a:p>
            <a:pPr algn="ctr" fontAlgn="base">
              <a:lnSpc>
                <a:spcPct val="85000"/>
              </a:lnSpc>
              <a:spcBef>
                <a:spcPct val="0"/>
              </a:spcBef>
              <a:spcAft>
                <a:spcPct val="0"/>
              </a:spcAft>
            </a:pPr>
            <a:r>
              <a:rPr lang="en-US" dirty="0" smtClean="0">
                <a:solidFill>
                  <a:srgbClr val="106636"/>
                </a:solidFill>
                <a:latin typeface="Arial" charset="0"/>
                <a:cs typeface="Arial" charset="0"/>
              </a:rPr>
              <a:t>BES Science</a:t>
            </a:r>
            <a:endParaRPr lang="en-US" dirty="0">
              <a:solidFill>
                <a:srgbClr val="106636"/>
              </a:solidFill>
              <a:latin typeface="Arial" charset="0"/>
              <a:cs typeface="Arial" charset="0"/>
            </a:endParaRPr>
          </a:p>
        </p:txBody>
      </p:sp>
      <p:sp>
        <p:nvSpPr>
          <p:cNvPr id="11289" name="Text Box 7"/>
          <p:cNvSpPr>
            <a:spLocks noGrp="1" noChangeArrowheads="1"/>
          </p:cNvSpPr>
          <p:nvPr>
            <p:ph type="title"/>
          </p:nvPr>
        </p:nvSpPr>
        <p:spPr>
          <a:xfrm>
            <a:off x="0" y="121727"/>
            <a:ext cx="9144000" cy="461396"/>
          </a:xfrm>
        </p:spPr>
        <p:txBody>
          <a:bodyPr>
            <a:spAutoFit/>
          </a:bodyPr>
          <a:lstStyle/>
          <a:p>
            <a:r>
              <a:rPr lang="en-US" dirty="0" smtClean="0">
                <a:latin typeface="Arial" charset="0"/>
                <a:cs typeface="Arial" charset="0"/>
              </a:rPr>
              <a:t>EFRC Impact: World’s First 3D Electronics Printer</a:t>
            </a:r>
          </a:p>
        </p:txBody>
      </p:sp>
      <p:sp>
        <p:nvSpPr>
          <p:cNvPr id="769" name="TextBox 768"/>
          <p:cNvSpPr txBox="1"/>
          <p:nvPr/>
        </p:nvSpPr>
        <p:spPr>
          <a:xfrm>
            <a:off x="272288" y="1317625"/>
            <a:ext cx="3617609" cy="461665"/>
          </a:xfrm>
          <a:prstGeom prst="rect">
            <a:avLst/>
          </a:prstGeom>
          <a:noFill/>
        </p:spPr>
        <p:txBody>
          <a:bodyPr wrap="square" rtlCol="0">
            <a:spAutoFit/>
          </a:bodyPr>
          <a:lstStyle/>
          <a:p>
            <a:pPr algn="ctr" defTabSz="457200"/>
            <a:r>
              <a:rPr lang="en-US" sz="1200" b="1" i="1" dirty="0" smtClean="0">
                <a:solidFill>
                  <a:prstClr val="black"/>
                </a:solidFill>
                <a:latin typeface="Arial" panose="020B0604020202020204" pitchFamily="34" charset="0"/>
                <a:cs typeface="Arial" panose="020B0604020202020204" pitchFamily="34" charset="0"/>
              </a:rPr>
              <a:t>Designed inks critical to 3D printing of customized electronics</a:t>
            </a:r>
            <a:endParaRPr lang="en-US" sz="1200" b="1" i="1" dirty="0">
              <a:solidFill>
                <a:prstClr val="black"/>
              </a:solidFill>
              <a:latin typeface="Arial" panose="020B0604020202020204" pitchFamily="34" charset="0"/>
              <a:cs typeface="Arial" panose="020B0604020202020204" pitchFamily="34" charset="0"/>
            </a:endParaRPr>
          </a:p>
        </p:txBody>
      </p:sp>
      <p:pic>
        <p:nvPicPr>
          <p:cNvPr id="770" name="Picture 769"/>
          <p:cNvPicPr>
            <a:picLocks noChangeAspect="1"/>
          </p:cNvPicPr>
          <p:nvPr/>
        </p:nvPicPr>
        <p:blipFill rotWithShape="1">
          <a:blip r:embed="rId3" cstate="print">
            <a:extLst>
              <a:ext uri="{28A0092B-C50C-407E-A947-70E740481C1C}">
                <a14:useLocalDpi xmlns:a14="http://schemas.microsoft.com/office/drawing/2010/main"/>
              </a:ext>
            </a:extLst>
          </a:blip>
          <a:srcRect r="77383"/>
          <a:stretch/>
        </p:blipFill>
        <p:spPr>
          <a:xfrm>
            <a:off x="96256" y="6176706"/>
            <a:ext cx="635095" cy="619953"/>
          </a:xfrm>
          <a:prstGeom prst="rect">
            <a:avLst/>
          </a:prstGeom>
        </p:spPr>
      </p:pic>
      <p:sp>
        <p:nvSpPr>
          <p:cNvPr id="17" name="Rectangle 16"/>
          <p:cNvSpPr/>
          <p:nvPr/>
        </p:nvSpPr>
        <p:spPr>
          <a:xfrm>
            <a:off x="5832160" y="2191595"/>
            <a:ext cx="3311839" cy="1077218"/>
          </a:xfrm>
          <a:prstGeom prst="rect">
            <a:avLst/>
          </a:prstGeom>
          <a:noFill/>
        </p:spPr>
        <p:txBody>
          <a:bodyPr wrap="square" rtlCol="0">
            <a:spAutoFit/>
          </a:bodyPr>
          <a:lstStyle/>
          <a:p>
            <a:pPr defTabSz="457200"/>
            <a:r>
              <a:rPr lang="en-US" sz="1600" dirty="0">
                <a:solidFill>
                  <a:prstClr val="black"/>
                </a:solidFill>
              </a:rPr>
              <a:t>This VC-backed venture has </a:t>
            </a:r>
            <a:r>
              <a:rPr lang="en-US" sz="1600" dirty="0" smtClean="0">
                <a:solidFill>
                  <a:prstClr val="black"/>
                </a:solidFill>
              </a:rPr>
              <a:t>raised $14.5M </a:t>
            </a:r>
            <a:r>
              <a:rPr lang="en-US" sz="1600" dirty="0">
                <a:solidFill>
                  <a:prstClr val="black"/>
                </a:solidFill>
              </a:rPr>
              <a:t>since its inception in </a:t>
            </a:r>
            <a:r>
              <a:rPr lang="en-US" sz="1600" dirty="0" smtClean="0">
                <a:solidFill>
                  <a:prstClr val="black"/>
                </a:solidFill>
              </a:rPr>
              <a:t>Fall </a:t>
            </a:r>
            <a:r>
              <a:rPr lang="en-US" sz="1600" dirty="0">
                <a:solidFill>
                  <a:prstClr val="black"/>
                </a:solidFill>
              </a:rPr>
              <a:t>2014, and has grown to more than 25 full-time employees. </a:t>
            </a:r>
          </a:p>
        </p:txBody>
      </p:sp>
      <p:sp>
        <p:nvSpPr>
          <p:cNvPr id="24" name="Rectangle 23"/>
          <p:cNvSpPr/>
          <p:nvPr/>
        </p:nvSpPr>
        <p:spPr>
          <a:xfrm>
            <a:off x="5048533" y="1342586"/>
            <a:ext cx="3369260" cy="646331"/>
          </a:xfrm>
          <a:prstGeom prst="rect">
            <a:avLst/>
          </a:prstGeom>
          <a:noFill/>
        </p:spPr>
        <p:txBody>
          <a:bodyPr wrap="square" rtlCol="0">
            <a:spAutoFit/>
          </a:bodyPr>
          <a:lstStyle/>
          <a:p>
            <a:pPr algn="ctr" defTabSz="457200"/>
            <a:r>
              <a:rPr lang="en-US" sz="1200" b="1" i="1" dirty="0" smtClean="0">
                <a:solidFill>
                  <a:prstClr val="black"/>
                </a:solidFill>
                <a:latin typeface="Arial" panose="020B0604020202020204" pitchFamily="34" charset="0"/>
                <a:cs typeface="Arial" panose="020B0604020202020204" pitchFamily="34" charset="0"/>
              </a:rPr>
              <a:t>Start-up company formed to commercialize Jennifer Lewis’ work on conductive inks and 3D printed batteries</a:t>
            </a:r>
            <a:endParaRPr lang="en-US" sz="1200" b="1"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5074920" y="6577469"/>
            <a:ext cx="4009171" cy="276999"/>
          </a:xfrm>
          <a:prstGeom prst="rect">
            <a:avLst/>
          </a:prstGeom>
          <a:noFill/>
        </p:spPr>
        <p:txBody>
          <a:bodyPr wrap="square" rtlCol="0">
            <a:spAutoFit/>
          </a:bodyPr>
          <a:lstStyle/>
          <a:p>
            <a:pPr algn="r" defTabSz="457200"/>
            <a:r>
              <a:rPr lang="en-US" sz="1200" i="1" dirty="0" smtClean="0">
                <a:solidFill>
                  <a:prstClr val="black"/>
                </a:solidFill>
              </a:rPr>
              <a:t>Images courtesy of Voxel8 and Jennifer Lewis</a:t>
            </a:r>
            <a:endParaRPr lang="en-US" sz="1200" i="1" dirty="0">
              <a:solidFill>
                <a:prstClr val="black"/>
              </a:solidFill>
            </a:endParaRPr>
          </a:p>
        </p:txBody>
      </p:sp>
      <p:sp>
        <p:nvSpPr>
          <p:cNvPr id="11" name="TextBox 10"/>
          <p:cNvSpPr txBox="1"/>
          <p:nvPr/>
        </p:nvSpPr>
        <p:spPr>
          <a:xfrm>
            <a:off x="714438" y="6163517"/>
            <a:ext cx="1765872" cy="646331"/>
          </a:xfrm>
          <a:prstGeom prst="rect">
            <a:avLst/>
          </a:prstGeom>
          <a:noFill/>
        </p:spPr>
        <p:txBody>
          <a:bodyPr wrap="square" rtlCol="0">
            <a:spAutoFit/>
          </a:bodyPr>
          <a:lstStyle/>
          <a:p>
            <a:pPr defTabSz="457200"/>
            <a:r>
              <a:rPr lang="en-US" sz="1200" dirty="0" smtClean="0">
                <a:solidFill>
                  <a:prstClr val="black"/>
                </a:solidFill>
              </a:rPr>
              <a:t>Light-Material Interactions in Energy Conversion EFRC</a:t>
            </a:r>
            <a:endParaRPr lang="en-US" sz="1200" dirty="0">
              <a:solidFill>
                <a:prstClr val="black"/>
              </a:solidFill>
            </a:endParaRPr>
          </a:p>
        </p:txBody>
      </p:sp>
      <p:sp>
        <p:nvSpPr>
          <p:cNvPr id="32" name="Rectangle 31"/>
          <p:cNvSpPr/>
          <p:nvPr/>
        </p:nvSpPr>
        <p:spPr>
          <a:xfrm>
            <a:off x="4149090" y="5791200"/>
            <a:ext cx="4935001" cy="800219"/>
          </a:xfrm>
          <a:prstGeom prst="rect">
            <a:avLst/>
          </a:prstGeom>
          <a:noFill/>
        </p:spPr>
        <p:txBody>
          <a:bodyPr wrap="square" rtlCol="0">
            <a:spAutoFit/>
          </a:bodyPr>
          <a:lstStyle/>
          <a:p>
            <a:pPr algn="r" defTabSz="457200"/>
            <a:r>
              <a:rPr lang="en-US" sz="1400" i="1" dirty="0" smtClean="0">
                <a:solidFill>
                  <a:prstClr val="black"/>
                </a:solidFill>
              </a:rPr>
              <a:t>One of the 9 best ideas at CES 2015 </a:t>
            </a:r>
            <a:r>
              <a:rPr lang="en-US" sz="1400" dirty="0" smtClean="0">
                <a:solidFill>
                  <a:prstClr val="black"/>
                </a:solidFill>
              </a:rPr>
              <a:t>– FAST Company</a:t>
            </a:r>
          </a:p>
          <a:p>
            <a:pPr algn="r" defTabSz="457200"/>
            <a:endParaRPr lang="en-US" sz="400" dirty="0">
              <a:solidFill>
                <a:prstClr val="black"/>
              </a:solidFill>
            </a:endParaRPr>
          </a:p>
          <a:p>
            <a:pPr algn="r" defTabSz="457200"/>
            <a:r>
              <a:rPr lang="en-US" sz="1400" i="1" dirty="0" smtClean="0">
                <a:solidFill>
                  <a:prstClr val="black"/>
                </a:solidFill>
              </a:rPr>
              <a:t>One of the 50 smartest companies</a:t>
            </a:r>
            <a:r>
              <a:rPr lang="en-US" sz="1400" dirty="0" smtClean="0">
                <a:solidFill>
                  <a:prstClr val="black"/>
                </a:solidFill>
              </a:rPr>
              <a:t> </a:t>
            </a:r>
            <a:r>
              <a:rPr lang="en-US" sz="1400" dirty="0">
                <a:solidFill>
                  <a:prstClr val="black"/>
                </a:solidFill>
              </a:rPr>
              <a:t>– </a:t>
            </a:r>
            <a:r>
              <a:rPr lang="en-US" sz="1400" dirty="0" smtClean="0">
                <a:solidFill>
                  <a:prstClr val="black"/>
                </a:solidFill>
              </a:rPr>
              <a:t>MIT Technology Review</a:t>
            </a:r>
            <a:endParaRPr lang="en-US" sz="1400" dirty="0">
              <a:solidFill>
                <a:prstClr val="black"/>
              </a:solidFill>
            </a:endParaRPr>
          </a:p>
        </p:txBody>
      </p:sp>
      <p:pic>
        <p:nvPicPr>
          <p:cNvPr id="33" name="Picture 32" descr="V8_Dev_K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2682" y="3533286"/>
            <a:ext cx="1903897" cy="1537390"/>
          </a:xfrm>
          <a:prstGeom prst="rect">
            <a:avLst/>
          </a:prstGeom>
        </p:spPr>
      </p:pic>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988317" y="3909060"/>
            <a:ext cx="2005140" cy="1161615"/>
          </a:xfrm>
          <a:prstGeom prst="rect">
            <a:avLst/>
          </a:prstGeom>
        </p:spPr>
      </p:pic>
      <p:pic>
        <p:nvPicPr>
          <p:cNvPr id="2050" name="Picture 2" descr="Voxel8: 3D Electronics Prin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7761" y="2160314"/>
            <a:ext cx="914400" cy="1287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scope image of microbattery arr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589" y="2010446"/>
            <a:ext cx="1828800" cy="102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D printed butterf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589" y="3294372"/>
            <a:ext cx="1828800" cy="1218192"/>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9"/>
          <p:cNvSpPr txBox="1">
            <a:spLocks noChangeArrowheads="1"/>
          </p:cNvSpPr>
          <p:nvPr/>
        </p:nvSpPr>
        <p:spPr bwMode="auto">
          <a:xfrm>
            <a:off x="5791775" y="892751"/>
            <a:ext cx="2082621" cy="327782"/>
          </a:xfrm>
          <a:prstGeom prst="rect">
            <a:avLst/>
          </a:prstGeom>
          <a:noFill/>
          <a:ln w="9525">
            <a:noFill/>
            <a:miter lim="800000"/>
            <a:headEnd/>
            <a:tailEnd/>
          </a:ln>
        </p:spPr>
        <p:txBody>
          <a:bodyPr wrap="none">
            <a:spAutoFit/>
          </a:bodyPr>
          <a:lstStyle/>
          <a:p>
            <a:pPr algn="ctr" fontAlgn="base">
              <a:lnSpc>
                <a:spcPct val="85000"/>
              </a:lnSpc>
              <a:spcBef>
                <a:spcPct val="0"/>
              </a:spcBef>
              <a:spcAft>
                <a:spcPct val="0"/>
              </a:spcAft>
            </a:pPr>
            <a:r>
              <a:rPr lang="en-US" dirty="0" smtClean="0">
                <a:solidFill>
                  <a:srgbClr val="106636"/>
                </a:solidFill>
                <a:latin typeface="Arial" charset="0"/>
                <a:cs typeface="Arial" charset="0"/>
              </a:rPr>
              <a:t>Commercialization</a:t>
            </a:r>
            <a:endParaRPr lang="en-US" dirty="0">
              <a:solidFill>
                <a:srgbClr val="106636"/>
              </a:solidFill>
              <a:latin typeface="Arial" charset="0"/>
              <a:cs typeface="Arial" charset="0"/>
            </a:endParaRPr>
          </a:p>
        </p:txBody>
      </p:sp>
      <p:pic>
        <p:nvPicPr>
          <p:cNvPr id="42" name="image66.png" descr="C:\Users\Owen\Downloads\ConductivityGraph-white.png"/>
          <p:cNvPicPr/>
          <p:nvPr/>
        </p:nvPicPr>
        <p:blipFill>
          <a:blip r:embed="rId9">
            <a:clrChange>
              <a:clrFrom>
                <a:srgbClr val="FFFFFF"/>
              </a:clrFrom>
              <a:clrTo>
                <a:srgbClr val="FFFFFF">
                  <a:alpha val="0"/>
                </a:srgbClr>
              </a:clrTo>
            </a:clrChange>
            <a:extLst/>
          </a:blip>
          <a:stretch>
            <a:fillRect/>
          </a:stretch>
        </p:blipFill>
        <p:spPr>
          <a:xfrm>
            <a:off x="74333" y="5351485"/>
            <a:ext cx="4151065" cy="727755"/>
          </a:xfrm>
          <a:prstGeom prst="rect">
            <a:avLst/>
          </a:prstGeom>
          <a:ln w="12700">
            <a:miter lim="400000"/>
          </a:ln>
        </p:spPr>
      </p:pic>
      <p:sp>
        <p:nvSpPr>
          <p:cNvPr id="43" name="Rectangle 42"/>
          <p:cNvSpPr/>
          <p:nvPr/>
        </p:nvSpPr>
        <p:spPr>
          <a:xfrm>
            <a:off x="4939988" y="5099022"/>
            <a:ext cx="4178672" cy="523220"/>
          </a:xfrm>
          <a:prstGeom prst="rect">
            <a:avLst/>
          </a:prstGeom>
          <a:noFill/>
        </p:spPr>
        <p:txBody>
          <a:bodyPr wrap="square" rtlCol="0">
            <a:spAutoFit/>
          </a:bodyPr>
          <a:lstStyle/>
          <a:p>
            <a:pPr algn="ctr" defTabSz="457200"/>
            <a:r>
              <a:rPr lang="en-US" sz="1400" dirty="0" smtClean="0">
                <a:solidFill>
                  <a:prstClr val="black"/>
                </a:solidFill>
              </a:rPr>
              <a:t>Voxel8 will be shipping its first commercial product, a desktop 3D electronics printer in May 2016.</a:t>
            </a:r>
            <a:endParaRPr lang="en-US" sz="1400" dirty="0">
              <a:solidFill>
                <a:prstClr val="black"/>
              </a:solidFill>
            </a:endParaRPr>
          </a:p>
        </p:txBody>
      </p:sp>
      <p:sp>
        <p:nvSpPr>
          <p:cNvPr id="44" name="Rectangle 43"/>
          <p:cNvSpPr/>
          <p:nvPr/>
        </p:nvSpPr>
        <p:spPr>
          <a:xfrm>
            <a:off x="2362850" y="6163517"/>
            <a:ext cx="2042314" cy="646331"/>
          </a:xfrm>
          <a:prstGeom prst="rect">
            <a:avLst/>
          </a:prstGeom>
          <a:noFill/>
        </p:spPr>
        <p:txBody>
          <a:bodyPr wrap="square" rtlCol="0">
            <a:spAutoFit/>
          </a:bodyPr>
          <a:lstStyle/>
          <a:p>
            <a:pPr algn="ctr" defTabSz="457200"/>
            <a:r>
              <a:rPr lang="en-US" sz="1200" dirty="0" smtClean="0">
                <a:solidFill>
                  <a:prstClr val="black"/>
                </a:solidFill>
              </a:rPr>
              <a:t>Research supported by the </a:t>
            </a:r>
            <a:r>
              <a:rPr lang="en-US" sz="1200" dirty="0">
                <a:solidFill>
                  <a:prstClr val="black"/>
                </a:solidFill>
              </a:rPr>
              <a:t>DOE LMI </a:t>
            </a:r>
            <a:r>
              <a:rPr lang="en-US" sz="1200" dirty="0" smtClean="0">
                <a:solidFill>
                  <a:prstClr val="black"/>
                </a:solidFill>
              </a:rPr>
              <a:t>EFRC and </a:t>
            </a:r>
            <a:endParaRPr lang="en-US" sz="1200" dirty="0">
              <a:solidFill>
                <a:prstClr val="black"/>
              </a:solidFill>
            </a:endParaRPr>
          </a:p>
          <a:p>
            <a:pPr algn="ctr" defTabSz="457200"/>
            <a:r>
              <a:rPr lang="en-US" sz="1200" dirty="0" smtClean="0">
                <a:solidFill>
                  <a:prstClr val="black"/>
                </a:solidFill>
              </a:rPr>
              <a:t> DOE BES Core program</a:t>
            </a:r>
            <a:endParaRPr lang="en-US" sz="1200" dirty="0">
              <a:solidFill>
                <a:prstClr val="black"/>
              </a:solidFill>
            </a:endParaRPr>
          </a:p>
        </p:txBody>
      </p:sp>
      <p:sp>
        <p:nvSpPr>
          <p:cNvPr id="45" name="Rectangle 44"/>
          <p:cNvSpPr/>
          <p:nvPr/>
        </p:nvSpPr>
        <p:spPr>
          <a:xfrm>
            <a:off x="2341333" y="3426415"/>
            <a:ext cx="2173517" cy="954107"/>
          </a:xfrm>
          <a:prstGeom prst="rect">
            <a:avLst/>
          </a:prstGeom>
          <a:noFill/>
        </p:spPr>
        <p:txBody>
          <a:bodyPr wrap="square" rtlCol="0">
            <a:spAutoFit/>
          </a:bodyPr>
          <a:lstStyle/>
          <a:p>
            <a:pPr defTabSz="457200"/>
            <a:r>
              <a:rPr lang="en-US" sz="1400" dirty="0">
                <a:solidFill>
                  <a:prstClr val="black"/>
                </a:solidFill>
              </a:rPr>
              <a:t>Laser-assisted </a:t>
            </a:r>
            <a:r>
              <a:rPr lang="en-US" sz="1400" dirty="0" smtClean="0">
                <a:solidFill>
                  <a:prstClr val="black"/>
                </a:solidFill>
              </a:rPr>
              <a:t>direct writing  with conductive ink creates unsupported 3D shapes </a:t>
            </a:r>
            <a:endParaRPr lang="en-US" sz="1400" dirty="0">
              <a:solidFill>
                <a:prstClr val="black"/>
              </a:solidFill>
            </a:endParaRPr>
          </a:p>
        </p:txBody>
      </p:sp>
      <p:sp>
        <p:nvSpPr>
          <p:cNvPr id="47" name="Rectangle 46"/>
          <p:cNvSpPr/>
          <p:nvPr/>
        </p:nvSpPr>
        <p:spPr>
          <a:xfrm>
            <a:off x="228600" y="4661071"/>
            <a:ext cx="4208451" cy="738664"/>
          </a:xfrm>
          <a:prstGeom prst="rect">
            <a:avLst/>
          </a:prstGeom>
          <a:noFill/>
        </p:spPr>
        <p:txBody>
          <a:bodyPr wrap="square" rtlCol="0">
            <a:spAutoFit/>
          </a:bodyPr>
          <a:lstStyle/>
          <a:p>
            <a:pPr algn="ctr" defTabSz="457200"/>
            <a:r>
              <a:rPr lang="en-US" sz="1400" dirty="0" smtClean="0">
                <a:solidFill>
                  <a:prstClr val="black"/>
                </a:solidFill>
              </a:rPr>
              <a:t>As printed ink at room temperature is </a:t>
            </a:r>
            <a:r>
              <a:rPr lang="en-US" sz="1400" dirty="0">
                <a:solidFill>
                  <a:prstClr val="black"/>
                </a:solidFill>
              </a:rPr>
              <a:t>5000x more conductive than conductive pastes and filaments currently used in additive manufacturing</a:t>
            </a:r>
            <a:r>
              <a:rPr lang="en-US" sz="1400" dirty="0" smtClean="0">
                <a:solidFill>
                  <a:prstClr val="black"/>
                </a:solidFill>
              </a:rPr>
              <a:t>.</a:t>
            </a:r>
            <a:endParaRPr lang="en-US" sz="1400" dirty="0">
              <a:solidFill>
                <a:prstClr val="black"/>
              </a:solidFill>
            </a:endParaRPr>
          </a:p>
        </p:txBody>
      </p:sp>
      <p:sp>
        <p:nvSpPr>
          <p:cNvPr id="48" name="Rectangle 47"/>
          <p:cNvSpPr/>
          <p:nvPr/>
        </p:nvSpPr>
        <p:spPr>
          <a:xfrm>
            <a:off x="2341333" y="2048193"/>
            <a:ext cx="2066987" cy="954107"/>
          </a:xfrm>
          <a:prstGeom prst="rect">
            <a:avLst/>
          </a:prstGeom>
          <a:noFill/>
        </p:spPr>
        <p:txBody>
          <a:bodyPr wrap="square" rtlCol="0">
            <a:spAutoFit/>
          </a:bodyPr>
          <a:lstStyle/>
          <a:p>
            <a:pPr defTabSz="457200"/>
            <a:r>
              <a:rPr lang="en-US" sz="1400" dirty="0" smtClean="0">
                <a:solidFill>
                  <a:prstClr val="black"/>
                </a:solidFill>
              </a:rPr>
              <a:t>3D printed </a:t>
            </a:r>
            <a:r>
              <a:rPr lang="en-US" sz="1400" dirty="0" err="1" smtClean="0">
                <a:solidFill>
                  <a:prstClr val="black"/>
                </a:solidFill>
              </a:rPr>
              <a:t>Liithium</a:t>
            </a:r>
            <a:r>
              <a:rPr lang="en-US" sz="1400" dirty="0" smtClean="0">
                <a:solidFill>
                  <a:prstClr val="black"/>
                </a:solidFill>
              </a:rPr>
              <a:t>-ion </a:t>
            </a:r>
            <a:r>
              <a:rPr lang="en-US" sz="1400" dirty="0" err="1" smtClean="0">
                <a:solidFill>
                  <a:prstClr val="black"/>
                </a:solidFill>
              </a:rPr>
              <a:t>microbattery</a:t>
            </a:r>
            <a:r>
              <a:rPr lang="en-US" sz="1400" dirty="0" smtClean="0">
                <a:solidFill>
                  <a:prstClr val="black"/>
                </a:solidFill>
              </a:rPr>
              <a:t> created with new electro-chemically active inks</a:t>
            </a:r>
            <a:endParaRPr lang="en-US" sz="1400" dirty="0">
              <a:solidFill>
                <a:prstClr val="black"/>
              </a:solidFill>
            </a:endParaRPr>
          </a:p>
        </p:txBody>
      </p:sp>
    </p:spTree>
    <p:extLst>
      <p:ext uri="{BB962C8B-B14F-4D97-AF65-F5344CB8AC3E}">
        <p14:creationId xmlns:p14="http://schemas.microsoft.com/office/powerpoint/2010/main" val="2019566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04165"/>
            <a:ext cx="9677400" cy="647700"/>
          </a:xfrm>
        </p:spPr>
        <p:txBody>
          <a:bodyPr/>
          <a:lstStyle/>
          <a:p>
            <a:r>
              <a:rPr lang="en-US" dirty="0"/>
              <a:t>EFRC/Core Research:</a:t>
            </a:r>
            <a:br>
              <a:rPr lang="en-US" dirty="0"/>
            </a:br>
            <a:r>
              <a:rPr lang="en-US" dirty="0"/>
              <a:t>Light-Driven N</a:t>
            </a:r>
            <a:r>
              <a:rPr lang="en-US" baseline="-25000" dirty="0"/>
              <a:t>2</a:t>
            </a:r>
            <a:r>
              <a:rPr lang="en-US" dirty="0"/>
              <a:t> Reduction by a </a:t>
            </a:r>
            <a:r>
              <a:rPr lang="en-US" dirty="0" err="1"/>
              <a:t>CdS:MoFe</a:t>
            </a:r>
            <a:r>
              <a:rPr lang="en-US" dirty="0"/>
              <a:t> Protein </a:t>
            </a:r>
            <a:r>
              <a:rPr lang="en-US" dirty="0" err="1"/>
              <a:t>Biohybrid</a:t>
            </a:r>
            <a:r>
              <a:rPr lang="en-US" dirty="0"/>
              <a:t/>
            </a:r>
            <a:br>
              <a:rPr lang="en-US" dirty="0"/>
            </a:br>
            <a:r>
              <a:rPr lang="en-US" dirty="0"/>
              <a:t/>
            </a:r>
            <a:br>
              <a:rPr lang="en-US" dirty="0"/>
            </a:br>
            <a:endParaRPr lang="en-US" baseline="-25000" dirty="0">
              <a:solidFill>
                <a:schemeClr val="accent3"/>
              </a:solidFill>
            </a:endParaRPr>
          </a:p>
        </p:txBody>
      </p:sp>
      <p:sp>
        <p:nvSpPr>
          <p:cNvPr id="2" name="Rectangle 1"/>
          <p:cNvSpPr/>
          <p:nvPr/>
        </p:nvSpPr>
        <p:spPr>
          <a:xfrm>
            <a:off x="178365" y="823670"/>
            <a:ext cx="4692401" cy="1138773"/>
          </a:xfrm>
          <a:prstGeom prst="rect">
            <a:avLst/>
          </a:prstGeom>
        </p:spPr>
        <p:txBody>
          <a:bodyPr wrap="square">
            <a:spAutoFit/>
          </a:bodyPr>
          <a:lstStyle/>
          <a:p>
            <a:pPr fontAlgn="base">
              <a:spcBef>
                <a:spcPct val="0"/>
              </a:spcBef>
              <a:spcAft>
                <a:spcPct val="0"/>
              </a:spcAft>
            </a:pPr>
            <a:r>
              <a:rPr lang="en-US" b="1" dirty="0">
                <a:solidFill>
                  <a:srgbClr val="106636"/>
                </a:solidFill>
                <a:latin typeface="Arial" panose="020B0604020202020204" pitchFamily="34" charset="0"/>
                <a:cs typeface="Arial" panose="020B0604020202020204" pitchFamily="34" charset="0"/>
              </a:rPr>
              <a:t>Scientific Achievement</a:t>
            </a:r>
          </a:p>
          <a:p>
            <a:pPr fontAlgn="base">
              <a:lnSpc>
                <a:spcPts val="2000"/>
              </a:lnSpc>
              <a:spcBef>
                <a:spcPct val="0"/>
              </a:spcBef>
              <a:spcAft>
                <a:spcPct val="0"/>
              </a:spcAft>
            </a:pPr>
            <a:r>
              <a:rPr lang="en-US" sz="1600" dirty="0">
                <a:solidFill>
                  <a:prstClr val="black"/>
                </a:solidFill>
                <a:latin typeface="Arial" charset="0"/>
                <a:cs typeface="Arial" panose="020B0604020202020204" pitchFamily="34" charset="0"/>
              </a:rPr>
              <a:t>Achieved light-driven reduction of nitrogen (N</a:t>
            </a:r>
            <a:r>
              <a:rPr lang="en-US" sz="1600" baseline="-25000" dirty="0">
                <a:solidFill>
                  <a:prstClr val="black"/>
                </a:solidFill>
                <a:latin typeface="Arial" charset="0"/>
                <a:cs typeface="Arial" panose="020B0604020202020204" pitchFamily="34" charset="0"/>
              </a:rPr>
              <a:t>2</a:t>
            </a:r>
            <a:r>
              <a:rPr lang="en-US" sz="1600" dirty="0">
                <a:solidFill>
                  <a:prstClr val="black"/>
                </a:solidFill>
                <a:latin typeface="Arial" charset="0"/>
                <a:cs typeface="Arial" panose="020B0604020202020204" pitchFamily="34" charset="0"/>
              </a:rPr>
              <a:t>) to ammonia (NH</a:t>
            </a:r>
            <a:r>
              <a:rPr lang="en-US" sz="1600" baseline="-25000" dirty="0">
                <a:solidFill>
                  <a:prstClr val="black"/>
                </a:solidFill>
                <a:latin typeface="Arial" charset="0"/>
                <a:cs typeface="Arial" panose="020B0604020202020204" pitchFamily="34" charset="0"/>
              </a:rPr>
              <a:t>3</a:t>
            </a:r>
            <a:r>
              <a:rPr lang="en-US" sz="1600" dirty="0">
                <a:solidFill>
                  <a:prstClr val="black"/>
                </a:solidFill>
                <a:latin typeface="Arial" charset="0"/>
                <a:cs typeface="Arial" panose="020B0604020202020204" pitchFamily="34" charset="0"/>
              </a:rPr>
              <a:t>) by coupling </a:t>
            </a:r>
            <a:r>
              <a:rPr lang="en-US" sz="1600" dirty="0" err="1">
                <a:solidFill>
                  <a:prstClr val="black"/>
                </a:solidFill>
                <a:latin typeface="Arial" charset="0"/>
                <a:cs typeface="Arial" panose="020B0604020202020204" pitchFamily="34" charset="0"/>
              </a:rPr>
              <a:t>nitrogenase</a:t>
            </a:r>
            <a:r>
              <a:rPr lang="en-US" sz="1600" dirty="0">
                <a:solidFill>
                  <a:prstClr val="black"/>
                </a:solidFill>
                <a:latin typeface="Arial" charset="0"/>
                <a:cs typeface="Arial" panose="020B0604020202020204" pitchFamily="34" charset="0"/>
              </a:rPr>
              <a:t> enzyme to light-harvesting </a:t>
            </a:r>
            <a:r>
              <a:rPr lang="en-US" sz="1600" dirty="0" err="1">
                <a:solidFill>
                  <a:prstClr val="black"/>
                </a:solidFill>
                <a:latin typeface="Arial" charset="0"/>
                <a:cs typeface="Arial" panose="020B0604020202020204" pitchFamily="34" charset="0"/>
              </a:rPr>
              <a:t>nanorods</a:t>
            </a:r>
            <a:r>
              <a:rPr lang="en-US" sz="1600" dirty="0">
                <a:solidFill>
                  <a:prstClr val="black"/>
                </a:solidFill>
                <a:latin typeface="Arial" charset="0"/>
                <a:cs typeface="Arial" panose="020B0604020202020204" pitchFamily="34" charset="0"/>
              </a:rPr>
              <a:t>.</a:t>
            </a:r>
          </a:p>
        </p:txBody>
      </p:sp>
      <p:sp>
        <p:nvSpPr>
          <p:cNvPr id="37" name="Rectangle 36"/>
          <p:cNvSpPr/>
          <p:nvPr/>
        </p:nvSpPr>
        <p:spPr>
          <a:xfrm>
            <a:off x="178365" y="1969106"/>
            <a:ext cx="4666365" cy="1938992"/>
          </a:xfrm>
          <a:prstGeom prst="rect">
            <a:avLst/>
          </a:prstGeom>
        </p:spPr>
        <p:txBody>
          <a:bodyPr wrap="square">
            <a:spAutoFit/>
          </a:bodyPr>
          <a:lstStyle/>
          <a:p>
            <a:pPr fontAlgn="base">
              <a:spcBef>
                <a:spcPct val="0"/>
              </a:spcBef>
              <a:spcAft>
                <a:spcPct val="0"/>
              </a:spcAft>
            </a:pPr>
            <a:r>
              <a:rPr lang="en-US" b="1" dirty="0">
                <a:solidFill>
                  <a:srgbClr val="106636"/>
                </a:solidFill>
                <a:latin typeface="Arial" panose="020B0604020202020204" pitchFamily="34" charset="0"/>
                <a:cs typeface="Arial" panose="020B0604020202020204" pitchFamily="34" charset="0"/>
              </a:rPr>
              <a:t>Significance and Impact</a:t>
            </a:r>
          </a:p>
          <a:p>
            <a:pPr fontAlgn="base">
              <a:lnSpc>
                <a:spcPts val="2000"/>
              </a:lnSpc>
              <a:spcBef>
                <a:spcPct val="0"/>
              </a:spcBef>
              <a:spcAft>
                <a:spcPct val="0"/>
              </a:spcAft>
            </a:pPr>
            <a:r>
              <a:rPr lang="en-US" sz="1600" dirty="0">
                <a:solidFill>
                  <a:prstClr val="black"/>
                </a:solidFill>
                <a:latin typeface="Arial" charset="0"/>
                <a:cs typeface="Arial" panose="020B0604020202020204" pitchFamily="34" charset="0"/>
              </a:rPr>
              <a:t>The chemical process for making NH</a:t>
            </a:r>
            <a:r>
              <a:rPr lang="en-US" sz="1600" baseline="-25000" dirty="0">
                <a:solidFill>
                  <a:prstClr val="black"/>
                </a:solidFill>
                <a:latin typeface="Arial" charset="0"/>
                <a:cs typeface="Arial" panose="020B0604020202020204" pitchFamily="34" charset="0"/>
              </a:rPr>
              <a:t>3</a:t>
            </a:r>
            <a:r>
              <a:rPr lang="en-US" sz="1600" dirty="0">
                <a:solidFill>
                  <a:prstClr val="black"/>
                </a:solidFill>
                <a:latin typeface="Arial" charset="0"/>
                <a:cs typeface="Arial" panose="020B0604020202020204" pitchFamily="34" charset="0"/>
              </a:rPr>
              <a:t> uses </a:t>
            </a:r>
          </a:p>
          <a:p>
            <a:pPr fontAlgn="base">
              <a:lnSpc>
                <a:spcPts val="2000"/>
              </a:lnSpc>
              <a:spcBef>
                <a:spcPct val="0"/>
              </a:spcBef>
              <a:spcAft>
                <a:spcPct val="0"/>
              </a:spcAft>
            </a:pPr>
            <a:r>
              <a:rPr lang="en-US" sz="1600" dirty="0">
                <a:solidFill>
                  <a:prstClr val="black"/>
                </a:solidFill>
                <a:latin typeface="Arial" charset="0"/>
                <a:cs typeface="Arial" panose="020B0604020202020204" pitchFamily="34" charset="0"/>
              </a:rPr>
              <a:t>2-4% of the world’s energy supply. These results, using light energy to drive electrons into the catalytic center of the enzyme, can guide development of novel </a:t>
            </a:r>
            <a:r>
              <a:rPr lang="en-US" sz="1600" dirty="0" err="1">
                <a:solidFill>
                  <a:prstClr val="black"/>
                </a:solidFill>
                <a:latin typeface="Arial" charset="0"/>
                <a:cs typeface="Arial" panose="020B0604020202020204" pitchFamily="34" charset="0"/>
              </a:rPr>
              <a:t>electrocatalysts</a:t>
            </a:r>
            <a:r>
              <a:rPr lang="en-US" sz="1600" dirty="0">
                <a:solidFill>
                  <a:prstClr val="black"/>
                </a:solidFill>
                <a:latin typeface="Arial" charset="0"/>
                <a:cs typeface="Arial" panose="020B0604020202020204" pitchFamily="34" charset="0"/>
              </a:rPr>
              <a:t> for N</a:t>
            </a:r>
            <a:r>
              <a:rPr lang="en-US" sz="1600" baseline="-25000" dirty="0">
                <a:solidFill>
                  <a:prstClr val="black"/>
                </a:solidFill>
                <a:latin typeface="Arial" charset="0"/>
                <a:cs typeface="Arial" panose="020B0604020202020204" pitchFamily="34" charset="0"/>
              </a:rPr>
              <a:t>2 </a:t>
            </a:r>
            <a:r>
              <a:rPr lang="en-US" sz="1600" dirty="0">
                <a:solidFill>
                  <a:prstClr val="black"/>
                </a:solidFill>
                <a:latin typeface="Arial" charset="0"/>
                <a:cs typeface="Arial" panose="020B0604020202020204" pitchFamily="34" charset="0"/>
              </a:rPr>
              <a:t>reduction and NH</a:t>
            </a:r>
            <a:r>
              <a:rPr lang="en-US" sz="1600" baseline="-25000" dirty="0">
                <a:solidFill>
                  <a:prstClr val="black"/>
                </a:solidFill>
                <a:latin typeface="Arial" charset="0"/>
                <a:cs typeface="Arial" panose="020B0604020202020204" pitchFamily="34" charset="0"/>
              </a:rPr>
              <a:t>3 </a:t>
            </a:r>
            <a:r>
              <a:rPr lang="en-US" sz="1600" dirty="0">
                <a:solidFill>
                  <a:prstClr val="black"/>
                </a:solidFill>
                <a:latin typeface="Arial" charset="0"/>
                <a:cs typeface="Arial" panose="020B0604020202020204" pitchFamily="34" charset="0"/>
              </a:rPr>
              <a:t>synthesis.</a:t>
            </a:r>
            <a:endParaRPr lang="en-US" dirty="0">
              <a:solidFill>
                <a:srgbClr val="106600"/>
              </a:solidFill>
              <a:latin typeface="Arial" panose="020B0604020202020204" pitchFamily="34" charset="0"/>
              <a:cs typeface="Arial" panose="020B0604020202020204" pitchFamily="34" charset="0"/>
            </a:endParaRPr>
          </a:p>
        </p:txBody>
      </p:sp>
      <p:sp>
        <p:nvSpPr>
          <p:cNvPr id="40" name="Rectangle 39"/>
          <p:cNvSpPr/>
          <p:nvPr/>
        </p:nvSpPr>
        <p:spPr>
          <a:xfrm>
            <a:off x="205870" y="3875086"/>
            <a:ext cx="9046414" cy="2339102"/>
          </a:xfrm>
          <a:prstGeom prst="rect">
            <a:avLst/>
          </a:prstGeom>
        </p:spPr>
        <p:txBody>
          <a:bodyPr wrap="square">
            <a:spAutoFit/>
          </a:bodyPr>
          <a:lstStyle/>
          <a:p>
            <a:pPr fontAlgn="base">
              <a:spcBef>
                <a:spcPct val="0"/>
              </a:spcBef>
              <a:spcAft>
                <a:spcPct val="0"/>
              </a:spcAft>
            </a:pPr>
            <a:r>
              <a:rPr lang="en-US" b="1" dirty="0">
                <a:solidFill>
                  <a:srgbClr val="106636"/>
                </a:solidFill>
                <a:latin typeface="Arial" panose="020B0604020202020204" pitchFamily="34" charset="0"/>
                <a:cs typeface="Arial" panose="020B0604020202020204" pitchFamily="34" charset="0"/>
              </a:rPr>
              <a:t>Research Details</a:t>
            </a:r>
          </a:p>
          <a:p>
            <a:pPr marL="137160" indent="-137160" fontAlgn="base">
              <a:spcBef>
                <a:spcPct val="0"/>
              </a:spcBef>
              <a:spcAft>
                <a:spcPct val="0"/>
              </a:spcAft>
              <a:buFont typeface="Wingdings" panose="05000000000000000000" pitchFamily="2" charset="2"/>
              <a:buChar char="§"/>
            </a:pPr>
            <a:r>
              <a:rPr lang="en-US" sz="1600" dirty="0">
                <a:solidFill>
                  <a:prstClr val="black"/>
                </a:solidFill>
                <a:latin typeface="Arial" charset="0"/>
              </a:rPr>
              <a:t>In biology, an adenosine 5’-triphosphate (ATP)-dependent electron transfer mechanism drives reduction of N</a:t>
            </a:r>
            <a:r>
              <a:rPr lang="en-US" sz="1600" baseline="-25000" dirty="0">
                <a:solidFill>
                  <a:prstClr val="black"/>
                </a:solidFill>
                <a:latin typeface="Arial" charset="0"/>
              </a:rPr>
              <a:t>2</a:t>
            </a:r>
            <a:r>
              <a:rPr lang="en-US" sz="1600" dirty="0">
                <a:solidFill>
                  <a:prstClr val="black"/>
                </a:solidFill>
                <a:latin typeface="Arial" charset="0"/>
              </a:rPr>
              <a:t> to NH</a:t>
            </a:r>
            <a:r>
              <a:rPr lang="en-US" sz="1600" baseline="-25000" dirty="0">
                <a:solidFill>
                  <a:prstClr val="black"/>
                </a:solidFill>
                <a:latin typeface="Arial" charset="0"/>
              </a:rPr>
              <a:t>3 </a:t>
            </a:r>
            <a:r>
              <a:rPr lang="en-US" sz="1600" dirty="0">
                <a:solidFill>
                  <a:prstClr val="black"/>
                </a:solidFill>
                <a:latin typeface="Arial" charset="0"/>
              </a:rPr>
              <a:t> by the enzyme </a:t>
            </a:r>
            <a:r>
              <a:rPr lang="en-US" sz="1600" dirty="0" err="1">
                <a:solidFill>
                  <a:prstClr val="black"/>
                </a:solidFill>
                <a:latin typeface="Arial" charset="0"/>
              </a:rPr>
              <a:t>nitrogenase</a:t>
            </a:r>
            <a:r>
              <a:rPr lang="en-US" sz="1600" dirty="0">
                <a:solidFill>
                  <a:prstClr val="black"/>
                </a:solidFill>
                <a:latin typeface="Arial" charset="0"/>
              </a:rPr>
              <a:t>; however, this requires significant amounts </a:t>
            </a:r>
            <a:r>
              <a:rPr lang="en-US" sz="1600" dirty="0" smtClean="0">
                <a:solidFill>
                  <a:prstClr val="black"/>
                </a:solidFill>
                <a:latin typeface="Arial" charset="0"/>
              </a:rPr>
              <a:t/>
            </a:r>
            <a:br>
              <a:rPr lang="en-US" sz="1600" dirty="0" smtClean="0">
                <a:solidFill>
                  <a:prstClr val="black"/>
                </a:solidFill>
                <a:latin typeface="Arial" charset="0"/>
              </a:rPr>
            </a:br>
            <a:r>
              <a:rPr lang="en-US" sz="1600" dirty="0" smtClean="0">
                <a:solidFill>
                  <a:prstClr val="black"/>
                </a:solidFill>
                <a:latin typeface="Arial" charset="0"/>
              </a:rPr>
              <a:t>of </a:t>
            </a:r>
            <a:r>
              <a:rPr lang="en-US" sz="1600" dirty="0">
                <a:solidFill>
                  <a:prstClr val="black"/>
                </a:solidFill>
                <a:latin typeface="Arial" charset="0"/>
              </a:rPr>
              <a:t>ATP.</a:t>
            </a:r>
          </a:p>
          <a:p>
            <a:pPr marL="137160" indent="-137160" fontAlgn="base">
              <a:spcBef>
                <a:spcPct val="0"/>
              </a:spcBef>
              <a:spcAft>
                <a:spcPct val="0"/>
              </a:spcAft>
              <a:buFont typeface="Wingdings" panose="05000000000000000000" pitchFamily="2" charset="2"/>
              <a:buChar char="§"/>
            </a:pPr>
            <a:r>
              <a:rPr lang="en-US" sz="1600" dirty="0">
                <a:solidFill>
                  <a:prstClr val="black"/>
                </a:solidFill>
                <a:cs typeface="Arial" panose="020B0604020202020204" pitchFamily="34" charset="0"/>
              </a:rPr>
              <a:t>E</a:t>
            </a:r>
            <a:r>
              <a:rPr lang="en-US" sz="1600" dirty="0" smtClean="0">
                <a:solidFill>
                  <a:prstClr val="black"/>
                </a:solidFill>
                <a:latin typeface="Arial" charset="0"/>
                <a:cs typeface="Arial" panose="020B0604020202020204" pitchFamily="34" charset="0"/>
              </a:rPr>
              <a:t>lectrons </a:t>
            </a:r>
            <a:r>
              <a:rPr lang="en-US" sz="1600" dirty="0">
                <a:solidFill>
                  <a:prstClr val="black"/>
                </a:solidFill>
                <a:latin typeface="Arial" charset="0"/>
                <a:cs typeface="Arial" panose="020B0604020202020204" pitchFamily="34" charset="0"/>
              </a:rPr>
              <a:t>were effectively delivered from </a:t>
            </a:r>
            <a:r>
              <a:rPr lang="en-US" sz="1600" dirty="0" err="1">
                <a:solidFill>
                  <a:prstClr val="black"/>
                </a:solidFill>
                <a:latin typeface="Arial" charset="0"/>
                <a:cs typeface="Arial" panose="020B0604020202020204" pitchFamily="34" charset="0"/>
              </a:rPr>
              <a:t>photoactivated</a:t>
            </a:r>
            <a:r>
              <a:rPr lang="en-US" sz="1600" dirty="0">
                <a:solidFill>
                  <a:prstClr val="black"/>
                </a:solidFill>
                <a:latin typeface="Arial" charset="0"/>
                <a:cs typeface="Arial" panose="020B0604020202020204" pitchFamily="34" charset="0"/>
              </a:rPr>
              <a:t> cadmium-sulfide (</a:t>
            </a:r>
            <a:r>
              <a:rPr lang="en-US" sz="1600" dirty="0" err="1">
                <a:solidFill>
                  <a:prstClr val="black"/>
                </a:solidFill>
                <a:latin typeface="Arial" charset="0"/>
                <a:cs typeface="Arial" panose="020B0604020202020204" pitchFamily="34" charset="0"/>
              </a:rPr>
              <a:t>CdS</a:t>
            </a:r>
            <a:r>
              <a:rPr lang="en-US" sz="1600" dirty="0">
                <a:solidFill>
                  <a:prstClr val="black"/>
                </a:solidFill>
                <a:latin typeface="Arial" charset="0"/>
                <a:cs typeface="Arial" panose="020B0604020202020204" pitchFamily="34" charset="0"/>
              </a:rPr>
              <a:t>) </a:t>
            </a:r>
            <a:r>
              <a:rPr lang="en-US" sz="1600" dirty="0" err="1">
                <a:solidFill>
                  <a:prstClr val="black"/>
                </a:solidFill>
                <a:latin typeface="Arial" charset="0"/>
                <a:cs typeface="Arial" panose="020B0604020202020204" pitchFamily="34" charset="0"/>
              </a:rPr>
              <a:t>nanorods</a:t>
            </a:r>
            <a:r>
              <a:rPr lang="en-US" sz="1600" dirty="0">
                <a:solidFill>
                  <a:prstClr val="black"/>
                </a:solidFill>
                <a:latin typeface="Arial" charset="0"/>
                <a:cs typeface="Arial" panose="020B0604020202020204" pitchFamily="34" charset="0"/>
              </a:rPr>
              <a:t> to </a:t>
            </a:r>
            <a:r>
              <a:rPr lang="en-US" sz="1600" dirty="0" err="1">
                <a:solidFill>
                  <a:prstClr val="black"/>
                </a:solidFill>
                <a:latin typeface="Arial" charset="0"/>
                <a:cs typeface="Arial" panose="020B0604020202020204" pitchFamily="34" charset="0"/>
              </a:rPr>
              <a:t>nitrogenase</a:t>
            </a:r>
            <a:r>
              <a:rPr lang="en-US" sz="1600" dirty="0">
                <a:solidFill>
                  <a:prstClr val="black"/>
                </a:solidFill>
                <a:latin typeface="Arial" charset="0"/>
                <a:cs typeface="Arial" panose="020B0604020202020204" pitchFamily="34" charset="0"/>
              </a:rPr>
              <a:t> to achieve N</a:t>
            </a:r>
            <a:r>
              <a:rPr lang="en-US" sz="1600" baseline="-25000" dirty="0">
                <a:solidFill>
                  <a:prstClr val="black"/>
                </a:solidFill>
                <a:latin typeface="Arial" charset="0"/>
                <a:cs typeface="Arial" panose="020B0604020202020204" pitchFamily="34" charset="0"/>
              </a:rPr>
              <a:t>2</a:t>
            </a:r>
            <a:r>
              <a:rPr lang="en-US" sz="1600" dirty="0">
                <a:solidFill>
                  <a:prstClr val="black"/>
                </a:solidFill>
                <a:latin typeface="Arial" charset="0"/>
                <a:cs typeface="Arial" panose="020B0604020202020204" pitchFamily="34" charset="0"/>
              </a:rPr>
              <a:t> reduction</a:t>
            </a:r>
            <a:r>
              <a:rPr lang="en-US" sz="1600" dirty="0">
                <a:solidFill>
                  <a:prstClr val="black"/>
                </a:solidFill>
                <a:latin typeface="Arial" charset="0"/>
              </a:rPr>
              <a:t>; </a:t>
            </a:r>
            <a:r>
              <a:rPr lang="en-US" sz="1600" dirty="0">
                <a:solidFill>
                  <a:prstClr val="black"/>
                </a:solidFill>
                <a:latin typeface="Arial" charset="0"/>
                <a:cs typeface="Arial" panose="020B0604020202020204" pitchFamily="34" charset="0"/>
              </a:rPr>
              <a:t>all energy came from light with electrons coming from a sacrificial donor.</a:t>
            </a:r>
          </a:p>
          <a:p>
            <a:pPr marL="137160" indent="-137160" fontAlgn="base">
              <a:spcBef>
                <a:spcPct val="0"/>
              </a:spcBef>
              <a:spcAft>
                <a:spcPct val="0"/>
              </a:spcAft>
              <a:buFont typeface="Wingdings" panose="05000000000000000000" pitchFamily="2" charset="2"/>
              <a:buChar char="§"/>
            </a:pPr>
            <a:r>
              <a:rPr lang="en-US" sz="1600" dirty="0">
                <a:solidFill>
                  <a:prstClr val="black"/>
                </a:solidFill>
                <a:latin typeface="Arial" charset="0"/>
                <a:cs typeface="Arial" panose="020B0604020202020204" pitchFamily="34" charset="0"/>
              </a:rPr>
              <a:t>Relatively high rates of N</a:t>
            </a:r>
            <a:r>
              <a:rPr lang="en-US" sz="1600" baseline="-25000" dirty="0">
                <a:solidFill>
                  <a:prstClr val="black"/>
                </a:solidFill>
                <a:latin typeface="Arial" charset="0"/>
                <a:cs typeface="Arial" panose="020B0604020202020204" pitchFamily="34" charset="0"/>
              </a:rPr>
              <a:t>2</a:t>
            </a:r>
            <a:r>
              <a:rPr lang="en-US" sz="1600" dirty="0">
                <a:solidFill>
                  <a:prstClr val="black"/>
                </a:solidFill>
                <a:latin typeface="Arial" charset="0"/>
                <a:cs typeface="Arial" panose="020B0604020202020204" pitchFamily="34" charset="0"/>
              </a:rPr>
              <a:t> reduction were achieved: approximately 70% of the normal enzyme rate</a:t>
            </a:r>
            <a:r>
              <a:rPr lang="en-US" sz="1600" dirty="0" smtClean="0">
                <a:solidFill>
                  <a:prstClr val="black"/>
                </a:solidFill>
                <a:latin typeface="Arial" charset="0"/>
                <a:cs typeface="Arial" panose="020B0604020202020204" pitchFamily="34" charset="0"/>
              </a:rPr>
              <a:t>. </a:t>
            </a:r>
            <a:r>
              <a:rPr lang="en-US" sz="1600" dirty="0" smtClean="0">
                <a:solidFill>
                  <a:prstClr val="black"/>
                </a:solidFill>
                <a:latin typeface="Arial" charset="0"/>
              </a:rPr>
              <a:t>This </a:t>
            </a:r>
            <a:r>
              <a:rPr lang="en-US" sz="1600" dirty="0">
                <a:solidFill>
                  <a:prstClr val="black"/>
                </a:solidFill>
                <a:latin typeface="Arial" charset="0"/>
              </a:rPr>
              <a:t>research shows photochemical (light) energy substitute for ATP in a biological system.</a:t>
            </a:r>
          </a:p>
        </p:txBody>
      </p:sp>
      <p:sp>
        <p:nvSpPr>
          <p:cNvPr id="49" name="TextBox 48"/>
          <p:cNvSpPr txBox="1"/>
          <p:nvPr/>
        </p:nvSpPr>
        <p:spPr>
          <a:xfrm>
            <a:off x="5315827" y="3437172"/>
            <a:ext cx="3693814" cy="461665"/>
          </a:xfrm>
          <a:prstGeom prst="rect">
            <a:avLst/>
          </a:prstGeom>
          <a:noFill/>
        </p:spPr>
        <p:txBody>
          <a:bodyPr wrap="square" rtlCol="0">
            <a:spAutoFit/>
          </a:bodyPr>
          <a:lstStyle/>
          <a:p>
            <a:pPr algn="ctr" fontAlgn="base">
              <a:spcBef>
                <a:spcPct val="0"/>
              </a:spcBef>
              <a:spcAft>
                <a:spcPct val="0"/>
              </a:spcAft>
            </a:pPr>
            <a:r>
              <a:rPr lang="en-US" sz="1200" dirty="0">
                <a:solidFill>
                  <a:prstClr val="black"/>
                </a:solidFill>
                <a:latin typeface="Arial" charset="0"/>
              </a:rPr>
              <a:t>Light-driven N</a:t>
            </a:r>
            <a:r>
              <a:rPr lang="en-US" sz="1200" baseline="-25000" dirty="0">
                <a:solidFill>
                  <a:prstClr val="black"/>
                </a:solidFill>
                <a:latin typeface="Arial" charset="0"/>
              </a:rPr>
              <a:t>2</a:t>
            </a:r>
            <a:r>
              <a:rPr lang="en-US" sz="1200" dirty="0">
                <a:solidFill>
                  <a:prstClr val="black"/>
                </a:solidFill>
                <a:latin typeface="Arial" charset="0"/>
              </a:rPr>
              <a:t> reduction catalyzed by </a:t>
            </a:r>
            <a:r>
              <a:rPr lang="en-US" sz="1200" dirty="0" err="1">
                <a:solidFill>
                  <a:prstClr val="black"/>
                </a:solidFill>
                <a:latin typeface="Arial" charset="0"/>
              </a:rPr>
              <a:t>CdS:nitrogenase</a:t>
            </a:r>
            <a:r>
              <a:rPr lang="en-US" sz="1200" dirty="0">
                <a:solidFill>
                  <a:prstClr val="black"/>
                </a:solidFill>
                <a:latin typeface="Arial" charset="0"/>
              </a:rPr>
              <a:t> molybdenum iron protein complex</a:t>
            </a:r>
          </a:p>
        </p:txBody>
      </p:sp>
      <p:sp>
        <p:nvSpPr>
          <p:cNvPr id="51" name="TextBox 50"/>
          <p:cNvSpPr txBox="1"/>
          <p:nvPr/>
        </p:nvSpPr>
        <p:spPr>
          <a:xfrm>
            <a:off x="4996176" y="3817378"/>
            <a:ext cx="4460500" cy="253916"/>
          </a:xfrm>
          <a:prstGeom prst="rect">
            <a:avLst/>
          </a:prstGeom>
          <a:noFill/>
        </p:spPr>
        <p:txBody>
          <a:bodyPr wrap="square" rtlCol="0">
            <a:spAutoFit/>
          </a:bodyPr>
          <a:lstStyle/>
          <a:p>
            <a:pPr fontAlgn="base">
              <a:spcBef>
                <a:spcPct val="0"/>
              </a:spcBef>
              <a:spcAft>
                <a:spcPct val="0"/>
              </a:spcAft>
            </a:pPr>
            <a:r>
              <a:rPr lang="en-US" sz="1050" dirty="0">
                <a:solidFill>
                  <a:srgbClr val="106636"/>
                </a:solidFill>
                <a:latin typeface="Arial" charset="0"/>
              </a:rPr>
              <a:t>Brown et al., Science, </a:t>
            </a:r>
            <a:r>
              <a:rPr lang="en-US" sz="1050" b="1" dirty="0">
                <a:solidFill>
                  <a:srgbClr val="106636"/>
                </a:solidFill>
                <a:latin typeface="Arial" charset="0"/>
              </a:rPr>
              <a:t>2016</a:t>
            </a:r>
            <a:r>
              <a:rPr lang="en-US" sz="1050" dirty="0">
                <a:solidFill>
                  <a:srgbClr val="106636"/>
                </a:solidFill>
                <a:latin typeface="Arial" charset="0"/>
              </a:rPr>
              <a:t> </a:t>
            </a:r>
            <a:r>
              <a:rPr lang="en-US" sz="1050" dirty="0">
                <a:solidFill>
                  <a:prstClr val="black"/>
                </a:solidFill>
                <a:latin typeface="Arial" charset="0"/>
              </a:rPr>
              <a:t>352: 448; </a:t>
            </a:r>
            <a:r>
              <a:rPr lang="en-US" sz="1050" dirty="0" err="1">
                <a:solidFill>
                  <a:prstClr val="black"/>
                </a:solidFill>
                <a:latin typeface="Arial" charset="0"/>
              </a:rPr>
              <a:t>doi</a:t>
            </a:r>
            <a:r>
              <a:rPr lang="en-US" sz="1050" dirty="0">
                <a:solidFill>
                  <a:prstClr val="black"/>
                </a:solidFill>
                <a:latin typeface="Arial" charset="0"/>
              </a:rPr>
              <a:t>: 10.1126/science.aaf2091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829" y="833825"/>
            <a:ext cx="3692781" cy="2580855"/>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3799" y="6297344"/>
            <a:ext cx="593639" cy="503221"/>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11991" y="6426491"/>
            <a:ext cx="1204319" cy="278223"/>
          </a:xfrm>
          <a:prstGeom prst="rect">
            <a:avLst/>
          </a:prstGeom>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409" y="6330934"/>
            <a:ext cx="1602968" cy="42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cba92586-20bb-4c72-b065-5181bd8bd999" descr="cid:6B8B7C09-805C-458C-A30D-8E44C43DB24F@attlocal.net"/>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020240" y="6360051"/>
            <a:ext cx="1828800" cy="4296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390397" y="6363902"/>
            <a:ext cx="480315" cy="392419"/>
          </a:xfrm>
          <a:prstGeom prst="rect">
            <a:avLst/>
          </a:prstGeom>
        </p:spPr>
      </p:pic>
    </p:spTree>
    <p:extLst>
      <p:ext uri="{BB962C8B-B14F-4D97-AF65-F5344CB8AC3E}">
        <p14:creationId xmlns:p14="http://schemas.microsoft.com/office/powerpoint/2010/main" val="3928917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knbarc.ppt - Broken Bars">
  <a:themeElements>
    <a:clrScheme name="brknbarc.ppt - Broken Bars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FF0000"/>
      </a:hlink>
      <a:folHlink>
        <a:srgbClr val="C0C0C0"/>
      </a:folHlink>
    </a:clrScheme>
    <a:fontScheme name="brknbarc.ppt - Broken Bar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00279F"/>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00279F"/>
            </a:solidFill>
            <a:effectLst/>
            <a:latin typeface="Arial Narrow" pitchFamily="34" charset="0"/>
          </a:defRPr>
        </a:defPPr>
      </a:lstStyle>
    </a:lnDef>
  </a:objectDefaults>
  <a:extraClrSchemeLst>
    <a:extraClrScheme>
      <a:clrScheme name="brknbarc.ppt - Broken Bar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knbarc.ppt - Broken 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knbarc.ppt - Broken Bar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knbarc.ppt - Broken Bar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knbarc.ppt - Broken Bar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knbarc.ppt - Broken Bar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knbarc.ppt - Broken Bar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knbarc.ppt - Broken Bars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FF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0</TotalTime>
  <Words>5209</Words>
  <Application>Microsoft Office PowerPoint</Application>
  <PresentationFormat>On-screen Show (4:3)</PresentationFormat>
  <Paragraphs>852</Paragraphs>
  <Slides>30</Slides>
  <Notes>24</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30</vt:i4>
      </vt:variant>
    </vt:vector>
  </HeadingPairs>
  <TitlesOfParts>
    <vt:vector size="49" baseType="lpstr">
      <vt:lpstr>MS PGothic</vt:lpstr>
      <vt:lpstr>MS PGothic</vt:lpstr>
      <vt:lpstr>Arial</vt:lpstr>
      <vt:lpstr>Arial Hebrew</vt:lpstr>
      <vt:lpstr>Arial Narrow</vt:lpstr>
      <vt:lpstr>Book Antiqua</vt:lpstr>
      <vt:lpstr>Calibri</vt:lpstr>
      <vt:lpstr>Courier New</vt:lpstr>
      <vt:lpstr>Lato Black</vt:lpstr>
      <vt:lpstr>Lato Regular</vt:lpstr>
      <vt:lpstr>Monotype Sorts</vt:lpstr>
      <vt:lpstr>Symbol</vt:lpstr>
      <vt:lpstr>Times</vt:lpstr>
      <vt:lpstr>Times New Roman</vt:lpstr>
      <vt:lpstr>Wingdings</vt:lpstr>
      <vt:lpstr>ヒラギノ角ゴ Pro W3</vt:lpstr>
      <vt:lpstr>Office Theme</vt:lpstr>
      <vt:lpstr>1_Office Theme</vt:lpstr>
      <vt:lpstr>brknbarc.ppt - Broken Bars</vt:lpstr>
      <vt:lpstr>Basic Energy Sciences Update</vt:lpstr>
      <vt:lpstr>PowerPoint Presentation</vt:lpstr>
      <vt:lpstr>PowerPoint Presentation</vt:lpstr>
      <vt:lpstr>PowerPoint Presentation</vt:lpstr>
      <vt:lpstr>PowerPoint Presentation</vt:lpstr>
      <vt:lpstr>Companies that Benefit from EFRC Research</vt:lpstr>
      <vt:lpstr>EFRC Impact: World’s First Truly Transparent Solar Technology</vt:lpstr>
      <vt:lpstr>EFRC Impact: World’s First 3D Electronics Printer</vt:lpstr>
      <vt:lpstr>EFRC/Core Research: Light-Driven N2 Reduction by a CdS:MoFe Protein Biohybrid  </vt:lpstr>
      <vt:lpstr>2016 EFRC Mid-Term Reviews</vt:lpstr>
      <vt:lpstr>2016 EFRC FOA on Environmental Management Research</vt:lpstr>
      <vt:lpstr>PowerPoint Presentation</vt:lpstr>
      <vt:lpstr>PowerPoint Presentation</vt:lpstr>
      <vt:lpstr> Catalysis Research Highlights: Insights into Catalytic Mechanisms </vt:lpstr>
      <vt:lpstr>Catalysts Research Highlights: Novel Synthesis Routes</vt:lpstr>
      <vt:lpstr>PowerPoint Presentation</vt:lpstr>
      <vt:lpstr>Efficient Lignocellulosic Biomass Conversion in γ-Valerolactone</vt:lpstr>
      <vt:lpstr>PowerPoint Presentation</vt:lpstr>
      <vt:lpstr>Ultrathin Nanoporous Coatings Prevent Metals from Rusting</vt:lpstr>
      <vt:lpstr> Understanding Radiation Induced Embrittlement of Steel </vt:lpstr>
      <vt:lpstr>PowerPoint Presentation</vt:lpstr>
      <vt:lpstr>PowerPoint Presentation</vt:lpstr>
      <vt:lpstr>PowerPoint Presentation</vt:lpstr>
      <vt:lpstr>PowerPoint Presentation</vt:lpstr>
      <vt:lpstr>PowerPoint Presentation</vt:lpstr>
      <vt:lpstr>PowerPoint Presentation</vt:lpstr>
      <vt:lpstr>Challenges at the Frontiers of Matter and Energy:  Transformative Opportunities for Discovery Science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2016-06-16T19:37:38Z</dcterms:created>
  <dcterms:modified xsi:type="dcterms:W3CDTF">2016-06-16T19:38:17Z</dcterms:modified>
</cp:coreProperties>
</file>