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3.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0"/>
  </p:notesMasterIdLst>
  <p:sldIdLst>
    <p:sldId id="320" r:id="rId2"/>
    <p:sldId id="372" r:id="rId3"/>
    <p:sldId id="391" r:id="rId4"/>
    <p:sldId id="374" r:id="rId5"/>
    <p:sldId id="421" r:id="rId6"/>
    <p:sldId id="422" r:id="rId7"/>
    <p:sldId id="423" r:id="rId8"/>
    <p:sldId id="429" r:id="rId9"/>
    <p:sldId id="390" r:id="rId10"/>
    <p:sldId id="398" r:id="rId11"/>
    <p:sldId id="415" r:id="rId12"/>
    <p:sldId id="408" r:id="rId13"/>
    <p:sldId id="371" r:id="rId14"/>
    <p:sldId id="394" r:id="rId15"/>
    <p:sldId id="424" r:id="rId16"/>
    <p:sldId id="409" r:id="rId17"/>
    <p:sldId id="425" r:id="rId18"/>
    <p:sldId id="417" r:id="rId19"/>
    <p:sldId id="406" r:id="rId20"/>
    <p:sldId id="404" r:id="rId21"/>
    <p:sldId id="426" r:id="rId22"/>
    <p:sldId id="411" r:id="rId23"/>
    <p:sldId id="430" r:id="rId24"/>
    <p:sldId id="410" r:id="rId25"/>
    <p:sldId id="338" r:id="rId26"/>
    <p:sldId id="379" r:id="rId27"/>
    <p:sldId id="392" r:id="rId28"/>
    <p:sldId id="428"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6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86" autoAdjust="0"/>
    <p:restoredTop sz="98622" autoAdjust="0"/>
  </p:normalViewPr>
  <p:slideViewPr>
    <p:cSldViewPr>
      <p:cViewPr varScale="1">
        <p:scale>
          <a:sx n="77" d="100"/>
          <a:sy n="77" d="100"/>
        </p:scale>
        <p:origin x="96" y="7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0"/>
              <c:layout>
                <c:manualLayout>
                  <c:x val="0.198048078233407"/>
                  <c:y val="5.56653475310405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6649539467288799"/>
                  <c:y val="-0.170933582737721"/>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7994829639350601"/>
                  <c:y val="0.132207546732906"/>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3"/>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Sheet2!$D$2:$D$5</c:f>
              <c:numCache>
                <c:formatCode>General</c:formatCode>
                <c:ptCount val="4"/>
                <c:pt idx="0">
                  <c:v>1193</c:v>
                </c:pt>
                <c:pt idx="1">
                  <c:v>21994</c:v>
                </c:pt>
                <c:pt idx="2">
                  <c:v>7707</c:v>
                </c:pt>
                <c:pt idx="3">
                  <c:v>2777</c:v>
                </c:pt>
              </c:numCache>
            </c:numRef>
          </c:val>
          <c:extLst>
            <c:ext xmlns:c15="http://schemas.microsoft.com/office/drawing/2012/chart" uri="{02D57815-91ED-43cb-92C2-25804820EDAC}">
              <c15:filteredCategoryTitle>
                <c15:cat>
                  <c:strRef>
                    <c:extLst>
                      <c:ext uri="{02D57815-91ED-43cb-92C2-25804820EDAC}">
                        <c15:formulaRef>
                          <c15:sqref>Sheet2!$C$2:$C$5</c15:sqref>
                        </c15:formulaRef>
                      </c:ext>
                    </c:extLst>
                    <c:strCache>
                      <c:ptCount val="4"/>
                      <c:pt idx="0">
                        <c:v>Private Sector</c:v>
                      </c:pt>
                      <c:pt idx="1">
                        <c:v>Universities</c:v>
                      </c:pt>
                      <c:pt idx="2">
                        <c:v>DOE Laboratories</c:v>
                      </c:pt>
                      <c:pt idx="3">
                        <c:v>Other</c:v>
                      </c:pt>
                    </c:strCache>
                  </c:strRef>
                </c15:cat>
              </c15:filteredCategoryTitl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66503683007"/>
          <c:y val="5.3439305174320897E-2"/>
          <c:w val="0.58741350932345604"/>
          <c:h val="0.69792904256626698"/>
        </c:manualLayout>
      </c:layout>
      <c:lineChart>
        <c:grouping val="standard"/>
        <c:varyColors val="0"/>
        <c:ser>
          <c:idx val="0"/>
          <c:order val="0"/>
          <c:marker>
            <c:symbol val="diamond"/>
            <c:size val="7"/>
          </c:marker>
          <c:val>
            <c:numRef>
              <c:f>'Pat''s Calc''d Ratios'!$B$236:$W$236</c:f>
              <c:numCache>
                <c:formatCode>0.0%</c:formatCode>
                <c:ptCount val="22"/>
                <c:pt idx="0">
                  <c:v>0.50567979959007103</c:v>
                </c:pt>
                <c:pt idx="1">
                  <c:v>0.50045598986279405</c:v>
                </c:pt>
                <c:pt idx="2">
                  <c:v>0.49198025616955099</c:v>
                </c:pt>
                <c:pt idx="3">
                  <c:v>0.46606482189435899</c:v>
                </c:pt>
                <c:pt idx="4">
                  <c:v>0.45808119297896799</c:v>
                </c:pt>
                <c:pt idx="5">
                  <c:v>0.43442215216165597</c:v>
                </c:pt>
                <c:pt idx="6">
                  <c:v>0.43425439298195601</c:v>
                </c:pt>
                <c:pt idx="7">
                  <c:v>0.44676674970979702</c:v>
                </c:pt>
                <c:pt idx="8">
                  <c:v>0.43785532226171803</c:v>
                </c:pt>
                <c:pt idx="9">
                  <c:v>0.44279245918475302</c:v>
                </c:pt>
                <c:pt idx="10">
                  <c:v>0.42527948393057602</c:v>
                </c:pt>
                <c:pt idx="11">
                  <c:v>0.44325681339712197</c:v>
                </c:pt>
                <c:pt idx="12">
                  <c:v>0.447503936458294</c:v>
                </c:pt>
                <c:pt idx="13">
                  <c:v>0.45025623871639697</c:v>
                </c:pt>
                <c:pt idx="14">
                  <c:v>0.389957393483709</c:v>
                </c:pt>
                <c:pt idx="15">
                  <c:v>0.446924971516585</c:v>
                </c:pt>
                <c:pt idx="16">
                  <c:v>0.44337619000075101</c:v>
                </c:pt>
                <c:pt idx="17">
                  <c:v>0.429265307981683</c:v>
                </c:pt>
                <c:pt idx="18">
                  <c:v>0.43931639283067198</c:v>
                </c:pt>
                <c:pt idx="19">
                  <c:v>0.42305833792550901</c:v>
                </c:pt>
                <c:pt idx="20">
                  <c:v>0.41694675606389298</c:v>
                </c:pt>
                <c:pt idx="21">
                  <c:v>0.41809334230496098</c:v>
                </c:pt>
              </c:numCache>
            </c:numRef>
          </c:val>
          <c:smooth val="0"/>
          <c:extLst>
            <c:ext xmlns:c15="http://schemas.microsoft.com/office/drawing/2012/chart" uri="{02D57815-91ED-43cb-92C2-25804820EDAC}">
              <c15:filteredSeriesTitle>
                <c15:tx>
                  <c:strRef>
                    <c:extLst>
                      <c:ext uri="{02D57815-91ED-43cb-92C2-25804820EDAC}">
                        <c15:formulaRef>
                          <c15:sqref>'Pat''s Calc''d Ratios'!$A$236</c15:sqref>
                        </c15:formulaRef>
                      </c:ext>
                    </c:extLst>
                    <c:strCache>
                      <c:ptCount val="1"/>
                      <c:pt idx="0">
                        <c:v>% Research</c:v>
                      </c:pt>
                    </c:strCache>
                  </c:strRef>
                </c15:tx>
              </c15:filteredSeriesTitle>
            </c:ext>
            <c:ext xmlns:c15="http://schemas.microsoft.com/office/drawing/2012/chart" uri="{02D57815-91ED-43cb-92C2-25804820EDAC}">
              <c15:filteredCategoryTitle>
                <c15:cat>
                  <c:strRef>
                    <c:extLst>
                      <c:ext uri="{02D57815-91ED-43cb-92C2-25804820EDAC}">
                        <c15:formulaRef>
                          <c15:sqref>'Pat''s Calc''d Ratios'!$B$1:$W$1</c15:sqref>
                        </c15:formulaRef>
                      </c:ext>
                    </c:extLst>
                    <c:strCache>
                      <c:ptCount val="22"/>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c:v>
                      </c:pt>
                      <c:pt idx="14">
                        <c:v>FY 09 ARRA</c:v>
                      </c:pt>
                      <c:pt idx="15">
                        <c:v>FY 2010</c:v>
                      </c:pt>
                      <c:pt idx="16">
                        <c:v>FY 2011</c:v>
                      </c:pt>
                      <c:pt idx="17">
                        <c:v>FY 2012</c:v>
                      </c:pt>
                      <c:pt idx="18">
                        <c:v>FY 2013</c:v>
                      </c:pt>
                      <c:pt idx="19">
                        <c:v>FY 2014</c:v>
                      </c:pt>
                      <c:pt idx="20">
                        <c:v>FY 2015</c:v>
                      </c:pt>
                      <c:pt idx="21">
                        <c:v>FY 2016</c:v>
                      </c:pt>
                    </c:strCache>
                  </c:strRef>
                </c15:cat>
              </c15:filteredCategoryTitle>
            </c:ext>
          </c:extLst>
        </c:ser>
        <c:ser>
          <c:idx val="1"/>
          <c:order val="1"/>
          <c:marker>
            <c:symbol val="square"/>
            <c:size val="5"/>
          </c:marker>
          <c:val>
            <c:numRef>
              <c:f>'Pat''s Calc''d Ratios'!$B$237:$W$237</c:f>
              <c:numCache>
                <c:formatCode>0.0%</c:formatCode>
                <c:ptCount val="22"/>
                <c:pt idx="0">
                  <c:v>0.310201301080273</c:v>
                </c:pt>
                <c:pt idx="1">
                  <c:v>0.32048691299072002</c:v>
                </c:pt>
                <c:pt idx="2">
                  <c:v>0.34732923217205902</c:v>
                </c:pt>
                <c:pt idx="3">
                  <c:v>0.35336964497685902</c:v>
                </c:pt>
                <c:pt idx="4">
                  <c:v>0.35829387242166</c:v>
                </c:pt>
                <c:pt idx="5">
                  <c:v>0.33387553574575801</c:v>
                </c:pt>
                <c:pt idx="6">
                  <c:v>0.326123673350738</c:v>
                </c:pt>
                <c:pt idx="7">
                  <c:v>0.33059537163733299</c:v>
                </c:pt>
                <c:pt idx="8">
                  <c:v>0.33517133190842502</c:v>
                </c:pt>
                <c:pt idx="9">
                  <c:v>0.34959249840328499</c:v>
                </c:pt>
                <c:pt idx="10">
                  <c:v>0.37109952370852201</c:v>
                </c:pt>
                <c:pt idx="11">
                  <c:v>0.39497337796522702</c:v>
                </c:pt>
                <c:pt idx="12">
                  <c:v>0.39855603982090698</c:v>
                </c:pt>
                <c:pt idx="13">
                  <c:v>0.35430449430234101</c:v>
                </c:pt>
                <c:pt idx="14">
                  <c:v>0.18654010025062701</c:v>
                </c:pt>
                <c:pt idx="15">
                  <c:v>0.35491722518733199</c:v>
                </c:pt>
                <c:pt idx="16">
                  <c:v>0.37161496315616699</c:v>
                </c:pt>
                <c:pt idx="17">
                  <c:v>0.36373925493789599</c:v>
                </c:pt>
                <c:pt idx="18">
                  <c:v>0.38124657141466001</c:v>
                </c:pt>
                <c:pt idx="19">
                  <c:v>0.37303524227163398</c:v>
                </c:pt>
                <c:pt idx="20">
                  <c:v>0.38943048708341499</c:v>
                </c:pt>
                <c:pt idx="21">
                  <c:v>0.37897929049381301</c:v>
                </c:pt>
              </c:numCache>
            </c:numRef>
          </c:val>
          <c:smooth val="0"/>
          <c:extLst>
            <c:ext xmlns:c15="http://schemas.microsoft.com/office/drawing/2012/chart" uri="{02D57815-91ED-43cb-92C2-25804820EDAC}">
              <c15:filteredSeriesTitle>
                <c15:tx>
                  <c:strRef>
                    <c:extLst>
                      <c:ext uri="{02D57815-91ED-43cb-92C2-25804820EDAC}">
                        <c15:formulaRef>
                          <c15:sqref>'Pat''s Calc''d Ratios'!$A$237</c15:sqref>
                        </c15:formulaRef>
                      </c:ext>
                    </c:extLst>
                    <c:strCache>
                      <c:ptCount val="1"/>
                      <c:pt idx="0">
                        <c:v>% Facility Operations</c:v>
                      </c:pt>
                    </c:strCache>
                  </c:strRef>
                </c15:tx>
              </c15:filteredSeriesTitle>
            </c:ext>
            <c:ext xmlns:c15="http://schemas.microsoft.com/office/drawing/2012/chart" uri="{02D57815-91ED-43cb-92C2-25804820EDAC}">
              <c15:filteredCategoryTitle>
                <c15:cat>
                  <c:strRef>
                    <c:extLst>
                      <c:ext uri="{02D57815-91ED-43cb-92C2-25804820EDAC}">
                        <c15:formulaRef>
                          <c15:sqref>'Pat''s Calc''d Ratios'!$B$1:$W$1</c15:sqref>
                        </c15:formulaRef>
                      </c:ext>
                    </c:extLst>
                    <c:strCache>
                      <c:ptCount val="22"/>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c:v>
                      </c:pt>
                      <c:pt idx="14">
                        <c:v>FY 09 ARRA</c:v>
                      </c:pt>
                      <c:pt idx="15">
                        <c:v>FY 2010</c:v>
                      </c:pt>
                      <c:pt idx="16">
                        <c:v>FY 2011</c:v>
                      </c:pt>
                      <c:pt idx="17">
                        <c:v>FY 2012</c:v>
                      </c:pt>
                      <c:pt idx="18">
                        <c:v>FY 2013</c:v>
                      </c:pt>
                      <c:pt idx="19">
                        <c:v>FY 2014</c:v>
                      </c:pt>
                      <c:pt idx="20">
                        <c:v>FY 2015</c:v>
                      </c:pt>
                      <c:pt idx="21">
                        <c:v>FY 2016</c:v>
                      </c:pt>
                    </c:strCache>
                  </c:strRef>
                </c15:cat>
              </c15:filteredCategoryTitle>
            </c:ext>
          </c:extLst>
        </c:ser>
        <c:ser>
          <c:idx val="2"/>
          <c:order val="2"/>
          <c:val>
            <c:numRef>
              <c:f>'Pat''s Calc''d Ratios'!$B$238:$W$238</c:f>
              <c:numCache>
                <c:formatCode>0.0%</c:formatCode>
                <c:ptCount val="22"/>
                <c:pt idx="0">
                  <c:v>0.12562890497361201</c:v>
                </c:pt>
                <c:pt idx="1">
                  <c:v>0.12151017428634101</c:v>
                </c:pt>
                <c:pt idx="2">
                  <c:v>0.10485783397262299</c:v>
                </c:pt>
                <c:pt idx="3">
                  <c:v>0.11887131002449999</c:v>
                </c:pt>
                <c:pt idx="4">
                  <c:v>9.5910668196823798E-2</c:v>
                </c:pt>
                <c:pt idx="5">
                  <c:v>0.13378155816827</c:v>
                </c:pt>
                <c:pt idx="6">
                  <c:v>0.13267648608299501</c:v>
                </c:pt>
                <c:pt idx="7">
                  <c:v>0.12856193385926001</c:v>
                </c:pt>
                <c:pt idx="8">
                  <c:v>0.107466768010424</c:v>
                </c:pt>
                <c:pt idx="9">
                  <c:v>9.8963367786185905E-2</c:v>
                </c:pt>
                <c:pt idx="10">
                  <c:v>8.1606142816371796E-2</c:v>
                </c:pt>
                <c:pt idx="11">
                  <c:v>7.9681464029632706E-2</c:v>
                </c:pt>
                <c:pt idx="12">
                  <c:v>7.2541449034928304E-2</c:v>
                </c:pt>
                <c:pt idx="13">
                  <c:v>0.12220446465418</c:v>
                </c:pt>
                <c:pt idx="14">
                  <c:v>0.32383082706766902</c:v>
                </c:pt>
                <c:pt idx="15">
                  <c:v>0.12869430203312199</c:v>
                </c:pt>
                <c:pt idx="16">
                  <c:v>0.116413750227733</c:v>
                </c:pt>
                <c:pt idx="17">
                  <c:v>0.14482745318995999</c:v>
                </c:pt>
                <c:pt idx="18">
                  <c:v>0.116811131608987</c:v>
                </c:pt>
                <c:pt idx="19">
                  <c:v>0.141510088915309</c:v>
                </c:pt>
                <c:pt idx="20">
                  <c:v>0.13160185367777599</c:v>
                </c:pt>
                <c:pt idx="21">
                  <c:v>0.135218309595903</c:v>
                </c:pt>
              </c:numCache>
            </c:numRef>
          </c:val>
          <c:smooth val="0"/>
          <c:extLst>
            <c:ext xmlns:c15="http://schemas.microsoft.com/office/drawing/2012/chart" uri="{02D57815-91ED-43cb-92C2-25804820EDAC}">
              <c15:filteredSeriesTitle>
                <c15:tx>
                  <c:strRef>
                    <c:extLst>
                      <c:ext uri="{02D57815-91ED-43cb-92C2-25804820EDAC}">
                        <c15:formulaRef>
                          <c15:sqref>'Pat''s Calc''d Ratios'!$A$238</c15:sqref>
                        </c15:formulaRef>
                      </c:ext>
                    </c:extLst>
                    <c:strCache>
                      <c:ptCount val="1"/>
                      <c:pt idx="0">
                        <c:v>% Construction &amp; MIEs</c:v>
                      </c:pt>
                    </c:strCache>
                  </c:strRef>
                </c15:tx>
              </c15:filteredSeriesTitle>
            </c:ext>
            <c:ext xmlns:c15="http://schemas.microsoft.com/office/drawing/2012/chart" uri="{02D57815-91ED-43cb-92C2-25804820EDAC}">
              <c15:filteredCategoryTitle>
                <c15:cat>
                  <c:strRef>
                    <c:extLst>
                      <c:ext uri="{02D57815-91ED-43cb-92C2-25804820EDAC}">
                        <c15:formulaRef>
                          <c15:sqref>'Pat''s Calc''d Ratios'!$B$1:$W$1</c15:sqref>
                        </c15:formulaRef>
                      </c:ext>
                    </c:extLst>
                    <c:strCache>
                      <c:ptCount val="22"/>
                      <c:pt idx="0">
                        <c:v>FY 1996</c:v>
                      </c:pt>
                      <c:pt idx="1">
                        <c:v>FY 1997</c:v>
                      </c:pt>
                      <c:pt idx="2">
                        <c:v>FY 1998</c:v>
                      </c:pt>
                      <c:pt idx="3">
                        <c:v>FY 1999</c:v>
                      </c:pt>
                      <c:pt idx="4">
                        <c:v>FY 2000</c:v>
                      </c:pt>
                      <c:pt idx="5">
                        <c:v>FY 2001</c:v>
                      </c:pt>
                      <c:pt idx="6">
                        <c:v>FY 2002</c:v>
                      </c:pt>
                      <c:pt idx="7">
                        <c:v>FY 2003</c:v>
                      </c:pt>
                      <c:pt idx="8">
                        <c:v>FY 2004</c:v>
                      </c:pt>
                      <c:pt idx="9">
                        <c:v>FY 2005</c:v>
                      </c:pt>
                      <c:pt idx="10">
                        <c:v>FY 2006</c:v>
                      </c:pt>
                      <c:pt idx="11">
                        <c:v>FY 2007</c:v>
                      </c:pt>
                      <c:pt idx="12">
                        <c:v>FY 2008</c:v>
                      </c:pt>
                      <c:pt idx="13">
                        <c:v>FY 2009</c:v>
                      </c:pt>
                      <c:pt idx="14">
                        <c:v>FY 09 ARRA</c:v>
                      </c:pt>
                      <c:pt idx="15">
                        <c:v>FY 2010</c:v>
                      </c:pt>
                      <c:pt idx="16">
                        <c:v>FY 2011</c:v>
                      </c:pt>
                      <c:pt idx="17">
                        <c:v>FY 2012</c:v>
                      </c:pt>
                      <c:pt idx="18">
                        <c:v>FY 2013</c:v>
                      </c:pt>
                      <c:pt idx="19">
                        <c:v>FY 2014</c:v>
                      </c:pt>
                      <c:pt idx="20">
                        <c:v>FY 2015</c:v>
                      </c:pt>
                      <c:pt idx="21">
                        <c:v>FY 2016</c:v>
                      </c:pt>
                    </c:strCache>
                  </c:strRef>
                </c15:cat>
              </c15:filteredCategoryTitle>
            </c:ext>
          </c:extLst>
        </c:ser>
        <c:dLbls>
          <c:showLegendKey val="0"/>
          <c:showVal val="0"/>
          <c:showCatName val="0"/>
          <c:showSerName val="0"/>
          <c:showPercent val="0"/>
          <c:showBubbleSize val="0"/>
        </c:dLbls>
        <c:marker val="1"/>
        <c:smooth val="0"/>
        <c:axId val="249830888"/>
        <c:axId val="249831280"/>
      </c:lineChart>
      <c:catAx>
        <c:axId val="249830888"/>
        <c:scaling>
          <c:orientation val="minMax"/>
        </c:scaling>
        <c:delete val="0"/>
        <c:axPos val="b"/>
        <c:numFmt formatCode="General" sourceLinked="0"/>
        <c:majorTickMark val="out"/>
        <c:minorTickMark val="none"/>
        <c:tickLblPos val="nextTo"/>
        <c:txPr>
          <a:bodyPr/>
          <a:lstStyle/>
          <a:p>
            <a:pPr>
              <a:defRPr sz="1200"/>
            </a:pPr>
            <a:endParaRPr lang="en-US"/>
          </a:p>
        </c:txPr>
        <c:crossAx val="249831280"/>
        <c:crosses val="autoZero"/>
        <c:auto val="1"/>
        <c:lblAlgn val="ctr"/>
        <c:lblOffset val="100"/>
        <c:noMultiLvlLbl val="0"/>
      </c:catAx>
      <c:valAx>
        <c:axId val="249831280"/>
        <c:scaling>
          <c:orientation val="minMax"/>
        </c:scaling>
        <c:delete val="0"/>
        <c:axPos val="l"/>
        <c:majorGridlines/>
        <c:title>
          <c:tx>
            <c:rich>
              <a:bodyPr rot="-5400000" vert="horz"/>
              <a:lstStyle/>
              <a:p>
                <a:pPr>
                  <a:defRPr sz="1400"/>
                </a:pPr>
                <a:r>
                  <a:rPr lang="en-US" sz="1400" b="0" i="0" u="none" strike="noStrike" baseline="0" dirty="0">
                    <a:effectLst/>
                  </a:rPr>
                  <a:t>% of </a:t>
                </a:r>
                <a:r>
                  <a:rPr lang="en-US" sz="1400" b="0" i="0" u="none" strike="noStrike" baseline="0" dirty="0" smtClean="0">
                    <a:effectLst/>
                  </a:rPr>
                  <a:t>Total SC Funding</a:t>
                </a:r>
                <a:endParaRPr lang="en-US" sz="1400" dirty="0"/>
              </a:p>
            </c:rich>
          </c:tx>
          <c:layout>
            <c:manualLayout>
              <c:xMode val="edge"/>
              <c:yMode val="edge"/>
              <c:x val="1.02429696360511E-2"/>
              <c:y val="0.18740639985278901"/>
            </c:manualLayout>
          </c:layout>
          <c:overlay val="0"/>
        </c:title>
        <c:numFmt formatCode="0%" sourceLinked="0"/>
        <c:majorTickMark val="out"/>
        <c:minorTickMark val="none"/>
        <c:tickLblPos val="nextTo"/>
        <c:txPr>
          <a:bodyPr/>
          <a:lstStyle/>
          <a:p>
            <a:pPr>
              <a:defRPr sz="1200"/>
            </a:pPr>
            <a:endParaRPr lang="en-US"/>
          </a:p>
        </c:txPr>
        <c:crossAx val="249830888"/>
        <c:crosses val="autoZero"/>
        <c:crossBetween val="between"/>
      </c:valAx>
    </c:plotArea>
    <c:legend>
      <c:legendPos val="r"/>
      <c:layout>
        <c:manualLayout>
          <c:xMode val="edge"/>
          <c:yMode val="edge"/>
          <c:x val="0.68163235869856398"/>
          <c:y val="0.211193590720515"/>
          <c:w val="0.318367634955047"/>
          <c:h val="0.237960736065853"/>
        </c:manualLayout>
      </c:layout>
      <c:overlay val="0"/>
      <c:txPr>
        <a:bodyPr/>
        <a:lstStyle/>
        <a:p>
          <a:pPr>
            <a:defRPr sz="1100"/>
          </a:pPr>
          <a:endParaRPr lang="en-US"/>
        </a:p>
      </c:txPr>
    </c:legend>
    <c:plotVisOnly val="1"/>
    <c:dispBlanksAs val="gap"/>
    <c:showDLblsOverMax val="0"/>
  </c:chart>
  <c:spPr>
    <a:solidFill>
      <a:srgbClr val="F5F4EF"/>
    </a:solidFill>
    <a:ln w="28575">
      <a:solidFill>
        <a:schemeClr val="accent3"/>
      </a:solid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72880122657898E-2"/>
          <c:y val="1.485298033398E-2"/>
          <c:w val="0.91169835890075901"/>
          <c:h val="0.94429115777108696"/>
        </c:manualLayout>
      </c:layout>
      <c:barChart>
        <c:barDir val="col"/>
        <c:grouping val="stacked"/>
        <c:varyColors val="0"/>
        <c:ser>
          <c:idx val="0"/>
          <c:order val="0"/>
          <c:spPr>
            <a:solidFill>
              <a:schemeClr val="accent2"/>
            </a:solidFill>
            <a:ln>
              <a:noFill/>
            </a:ln>
            <a:effectLst/>
            <a:scene3d>
              <a:camera prst="orthographicFront"/>
              <a:lightRig rig="threePt" dir="t"/>
            </a:scene3d>
            <a:sp3d>
              <a:bevelT w="190500"/>
            </a:sp3d>
          </c:spPr>
          <c:invertIfNegative val="0"/>
          <c:dLbls>
            <c:numFmt formatCode="&quot;$&quot;##,##0.0,,&quot;B&quot;;\-&quot;$&quot;##,##0.0,,&quot;B&quot;;\-\-\-" sourceLinked="0"/>
            <c:spPr>
              <a:noFill/>
              <a:ln>
                <a:noFill/>
              </a:ln>
              <a:effectLst/>
            </c:spPr>
            <c:txPr>
              <a:bodyPr rot="0" spcFirstLastPara="1" vertOverflow="ellipsis" vert="horz" wrap="square" lIns="38100" tIns="19050" rIns="38100" bIns="19050" anchor="t" anchorCtr="0">
                <a:spAutoFit/>
              </a:bodyPr>
              <a:lstStyle/>
              <a:p>
                <a:pPr>
                  <a:defRPr sz="7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'Slide Deck Charts Summary'!$B$61:$B$72</c:f>
              <c:numCache>
                <c:formatCode>#,##0;\−#,##0;\-\-\-</c:formatCode>
                <c:ptCount val="12"/>
                <c:pt idx="1">
                  <c:v>11602149</c:v>
                </c:pt>
                <c:pt idx="2">
                  <c:v>12756889</c:v>
                </c:pt>
                <c:pt idx="3">
                  <c:v>13121912</c:v>
                </c:pt>
              </c:numCache>
            </c:numRef>
          </c:val>
          <c:extLst>
            <c:ext xmlns:c15="http://schemas.microsoft.com/office/drawing/2012/chart" uri="{02D57815-91ED-43cb-92C2-25804820EDAC}">
              <c15:filteredSeriesTitle>
                <c15:tx>
                  <c:strRef>
                    <c:extLst>
                      <c:ext uri="{02D57815-91ED-43cb-92C2-25804820EDAC}">
                        <c15:formulaRef>
                          <c15:sqref>'Slide Deck Charts Summary'!$B$60</c15:sqref>
                        </c15:formulaRef>
                      </c:ext>
                    </c:extLst>
                    <c:strCache>
                      <c:ptCount val="1"/>
                      <c:pt idx="0">
                        <c:v>Nuclear Security</c:v>
                      </c:pt>
                    </c:strCache>
                  </c:strRef>
                </c15:tx>
              </c15:filteredSeriesTitle>
            </c:ext>
            <c:ext xmlns:c15="http://schemas.microsoft.com/office/drawing/2012/chart" uri="{02D57815-91ED-43cb-92C2-25804820EDAC}">
              <c15:filteredCategoryTitle>
                <c15:cat>
                  <c:strRef>
                    <c:extLst>
                      <c:ext uri="{02D57815-91ED-43cb-92C2-25804820EDAC}">
                        <c15:formulaRef>
                          <c15:sqref>'Slide Deck Charts Summary'!$A$61:$A$72</c15:sqref>
                        </c15:formulaRef>
                      </c:ext>
                    </c:extLst>
                    <c:strCache>
                      <c:ptCount val="12"/>
                      <c:pt idx="1">
                        <c:v>FY15</c:v>
                      </c:pt>
                      <c:pt idx="2">
                        <c:v>FY16</c:v>
                      </c:pt>
                      <c:pt idx="3">
                        <c:v>FY17</c:v>
                      </c:pt>
                      <c:pt idx="5">
                        <c:v>FY15</c:v>
                      </c:pt>
                      <c:pt idx="6">
                        <c:v>FY16</c:v>
                      </c:pt>
                      <c:pt idx="7">
                        <c:v>FY17</c:v>
                      </c:pt>
                      <c:pt idx="9">
                        <c:v>FY15</c:v>
                      </c:pt>
                      <c:pt idx="10">
                        <c:v>FY16</c:v>
                      </c:pt>
                      <c:pt idx="11">
                        <c:v>FY17</c:v>
                      </c:pt>
                    </c:strCache>
                  </c:strRef>
                </c15:cat>
              </c15:filteredCategoryTitle>
            </c:ext>
          </c:extLst>
        </c:ser>
        <c:ser>
          <c:idx val="1"/>
          <c:order val="1"/>
          <c:spPr>
            <a:solidFill>
              <a:srgbClr val="9BBB59">
                <a:lumMod val="75000"/>
              </a:srgbClr>
            </a:solidFill>
            <a:ln>
              <a:noFill/>
            </a:ln>
            <a:effectLst/>
            <a:scene3d>
              <a:camera prst="orthographicFront"/>
              <a:lightRig rig="threePt" dir="t"/>
            </a:scene3d>
            <a:sp3d>
              <a:bevelT w="190500"/>
            </a:sp3d>
          </c:spPr>
          <c:invertIfNegative val="0"/>
          <c:dLbls>
            <c:dLbl>
              <c:idx val="5"/>
              <c:layout>
                <c:manualLayout>
                  <c:x val="-3.3003300330033598E-3"/>
                  <c:y val="-0.120637909391761"/>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6.0505351642075205E-17"/>
                  <c:y val="-0.11121990186009401"/>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1.65016501650165E-3"/>
                  <c:y val="-0.100256951576705"/>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numFmt formatCode="&quot;$&quot;##,##0.0,,&quot;B&quot;;\-&quot;$&quot;##,##0.0,,&quot;B&quot;;\-\-\-" sourceLinked="0"/>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'Slide Deck Charts Summary'!$C$61:$C$72</c:f>
              <c:numCache>
                <c:formatCode>General</c:formatCode>
                <c:ptCount val="12"/>
                <c:pt idx="5" formatCode="#,##0;\−#,##0;\-\-\-">
                  <c:v>5067738</c:v>
                </c:pt>
                <c:pt idx="6" formatCode="#,##0;\−#,##0;\-\-\-">
                  <c:v>5347000</c:v>
                </c:pt>
                <c:pt idx="7" formatCode="#,##0;\−#,##0;\-\-\-">
                  <c:v>5672069</c:v>
                </c:pt>
              </c:numCache>
            </c:numRef>
          </c:val>
          <c:extLst>
            <c:ext xmlns:c15="http://schemas.microsoft.com/office/drawing/2012/chart" uri="{02D57815-91ED-43cb-92C2-25804820EDAC}">
              <c15:filteredSeriesTitle>
                <c15:tx>
                  <c:strRef>
                    <c:extLst>
                      <c:ext uri="{02D57815-91ED-43cb-92C2-25804820EDAC}">
                        <c15:formulaRef>
                          <c15:sqref>'Slide Deck Charts Summary'!$C$60</c15:sqref>
                        </c15:formulaRef>
                      </c:ext>
                    </c:extLst>
                    <c:strCache>
                      <c:ptCount val="1"/>
                      <c:pt idx="0">
                        <c:v>Science</c:v>
                      </c:pt>
                    </c:strCache>
                  </c:strRef>
                </c15:tx>
              </c15:filteredSeriesTitle>
            </c:ext>
            <c:ext xmlns:c15="http://schemas.microsoft.com/office/drawing/2012/chart" uri="{02D57815-91ED-43cb-92C2-25804820EDAC}">
              <c15:filteredCategoryTitle>
                <c15:cat>
                  <c:strRef>
                    <c:extLst>
                      <c:ext uri="{02D57815-91ED-43cb-92C2-25804820EDAC}">
                        <c15:formulaRef>
                          <c15:sqref>'Slide Deck Charts Summary'!$A$61:$A$72</c15:sqref>
                        </c15:formulaRef>
                      </c:ext>
                    </c:extLst>
                    <c:strCache>
                      <c:ptCount val="12"/>
                      <c:pt idx="1">
                        <c:v>FY15</c:v>
                      </c:pt>
                      <c:pt idx="2">
                        <c:v>FY16</c:v>
                      </c:pt>
                      <c:pt idx="3">
                        <c:v>FY17</c:v>
                      </c:pt>
                      <c:pt idx="5">
                        <c:v>FY15</c:v>
                      </c:pt>
                      <c:pt idx="6">
                        <c:v>FY16</c:v>
                      </c:pt>
                      <c:pt idx="7">
                        <c:v>FY17</c:v>
                      </c:pt>
                      <c:pt idx="9">
                        <c:v>FY15</c:v>
                      </c:pt>
                      <c:pt idx="10">
                        <c:v>FY16</c:v>
                      </c:pt>
                      <c:pt idx="11">
                        <c:v>FY17</c:v>
                      </c:pt>
                    </c:strCache>
                  </c:strRef>
                </c15:cat>
              </c15:filteredCategoryTitle>
            </c:ext>
          </c:extLst>
        </c:ser>
        <c:ser>
          <c:idx val="2"/>
          <c:order val="2"/>
          <c:spPr>
            <a:solidFill>
              <a:schemeClr val="accent3"/>
            </a:solidFill>
            <a:ln>
              <a:noFill/>
            </a:ln>
            <a:effectLst/>
            <a:scene3d>
              <a:camera prst="orthographicFront"/>
              <a:lightRig rig="threePt" dir="t"/>
            </a:scene3d>
            <a:sp3d>
              <a:bevelT w="190500"/>
            </a:sp3d>
          </c:spPr>
          <c:invertIfNegative val="0"/>
          <c:dLbls>
            <c:numFmt formatCode="&quot;$&quot;##,##0.0,,&quot;B&quot;;\-&quot;$&quot;##,##0.0,,&quot;B&quot;;\-\-\-" sourceLinked="0"/>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'Slide Deck Charts Summary'!$D$61:$D$72</c:f>
              <c:numCache>
                <c:formatCode>General</c:formatCode>
                <c:ptCount val="12"/>
                <c:pt idx="5" formatCode="#,##0;\−#,##0;\-\-\-">
                  <c:v>4244197</c:v>
                </c:pt>
                <c:pt idx="6" formatCode="#,##0;\−#,##0;\-\-\-">
                  <c:v>4713752</c:v>
                </c:pt>
                <c:pt idx="7" formatCode="#,##0;\−#,##0;\-\-\-">
                  <c:v>7171078</c:v>
                </c:pt>
              </c:numCache>
            </c:numRef>
          </c:val>
          <c:extLst>
            <c:ext xmlns:c15="http://schemas.microsoft.com/office/drawing/2012/chart" uri="{02D57815-91ED-43cb-92C2-25804820EDAC}">
              <c15:filteredSeriesTitle>
                <c15:tx>
                  <c:strRef>
                    <c:extLst>
                      <c:ext uri="{02D57815-91ED-43cb-92C2-25804820EDAC}">
                        <c15:formulaRef>
                          <c15:sqref>'Slide Deck Charts Summary'!$D$60</c15:sqref>
                        </c15:formulaRef>
                      </c:ext>
                    </c:extLst>
                    <c:strCache>
                      <c:ptCount val="1"/>
                      <c:pt idx="0">
                        <c:v>Energy</c:v>
                      </c:pt>
                    </c:strCache>
                  </c:strRef>
                </c15:tx>
              </c15:filteredSeriesTitle>
            </c:ext>
            <c:ext xmlns:c15="http://schemas.microsoft.com/office/drawing/2012/chart" uri="{02D57815-91ED-43cb-92C2-25804820EDAC}">
              <c15:filteredCategoryTitle>
                <c15:cat>
                  <c:strRef>
                    <c:extLst>
                      <c:ext uri="{02D57815-91ED-43cb-92C2-25804820EDAC}">
                        <c15:formulaRef>
                          <c15:sqref>'Slide Deck Charts Summary'!$A$61:$A$72</c15:sqref>
                        </c15:formulaRef>
                      </c:ext>
                    </c:extLst>
                    <c:strCache>
                      <c:ptCount val="12"/>
                      <c:pt idx="1">
                        <c:v>FY15</c:v>
                      </c:pt>
                      <c:pt idx="2">
                        <c:v>FY16</c:v>
                      </c:pt>
                      <c:pt idx="3">
                        <c:v>FY17</c:v>
                      </c:pt>
                      <c:pt idx="5">
                        <c:v>FY15</c:v>
                      </c:pt>
                      <c:pt idx="6">
                        <c:v>FY16</c:v>
                      </c:pt>
                      <c:pt idx="7">
                        <c:v>FY17</c:v>
                      </c:pt>
                      <c:pt idx="9">
                        <c:v>FY15</c:v>
                      </c:pt>
                      <c:pt idx="10">
                        <c:v>FY16</c:v>
                      </c:pt>
                      <c:pt idx="11">
                        <c:v>FY17</c:v>
                      </c:pt>
                    </c:strCache>
                  </c:strRef>
                </c15:cat>
              </c15:filteredCategoryTitle>
            </c:ext>
          </c:extLst>
        </c:ser>
        <c:ser>
          <c:idx val="3"/>
          <c:order val="3"/>
          <c:spPr>
            <a:solidFill>
              <a:schemeClr val="accent4"/>
            </a:solidFill>
            <a:ln>
              <a:noFill/>
            </a:ln>
            <a:effectLst/>
            <a:scene3d>
              <a:camera prst="orthographicFront"/>
              <a:lightRig rig="threePt" dir="t"/>
            </a:scene3d>
            <a:sp3d>
              <a:bevelT w="190500"/>
            </a:sp3d>
          </c:spPr>
          <c:invertIfNegative val="0"/>
          <c:dLbls>
            <c:numFmt formatCode="&quot;$&quot;##,##0.0,,&quot;B&quot;;\-&quot;$&quot;##,##0.0,,&quot;B&quot;;\-\-\-" sourceLinked="0"/>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'Slide Deck Charts Summary'!$E$61:$E$72</c:f>
              <c:numCache>
                <c:formatCode>General</c:formatCode>
                <c:ptCount val="12"/>
                <c:pt idx="9" formatCode="#,##0;\−#,##0;\-\-\-">
                  <c:v>5861017</c:v>
                </c:pt>
                <c:pt idx="10" formatCode="#,##0;\−#,##0;\-\-\-">
                  <c:v>6218491</c:v>
                </c:pt>
                <c:pt idx="11" formatCode="#,##0;\−#,##0;\-\-\-">
                  <c:v>6119099</c:v>
                </c:pt>
              </c:numCache>
            </c:numRef>
          </c:val>
          <c:extLst>
            <c:ext xmlns:c15="http://schemas.microsoft.com/office/drawing/2012/chart" uri="{02D57815-91ED-43cb-92C2-25804820EDAC}">
              <c15:filteredSeriesTitle>
                <c15:tx>
                  <c:strRef>
                    <c:extLst>
                      <c:ext uri="{02D57815-91ED-43cb-92C2-25804820EDAC}">
                        <c15:formulaRef>
                          <c15:sqref>'Slide Deck Charts Summary'!$E$60</c15:sqref>
                        </c15:formulaRef>
                      </c:ext>
                    </c:extLst>
                    <c:strCache>
                      <c:ptCount val="1"/>
                      <c:pt idx="0">
                        <c:v>Environmental Management</c:v>
                      </c:pt>
                    </c:strCache>
                  </c:strRef>
                </c15:tx>
              </c15:filteredSeriesTitle>
            </c:ext>
            <c:ext xmlns:c15="http://schemas.microsoft.com/office/drawing/2012/chart" uri="{02D57815-91ED-43cb-92C2-25804820EDAC}">
              <c15:filteredCategoryTitle>
                <c15:cat>
                  <c:strRef>
                    <c:extLst>
                      <c:ext uri="{02D57815-91ED-43cb-92C2-25804820EDAC}">
                        <c15:formulaRef>
                          <c15:sqref>'Slide Deck Charts Summary'!$A$61:$A$72</c15:sqref>
                        </c15:formulaRef>
                      </c:ext>
                    </c:extLst>
                    <c:strCache>
                      <c:ptCount val="12"/>
                      <c:pt idx="1">
                        <c:v>FY15</c:v>
                      </c:pt>
                      <c:pt idx="2">
                        <c:v>FY16</c:v>
                      </c:pt>
                      <c:pt idx="3">
                        <c:v>FY17</c:v>
                      </c:pt>
                      <c:pt idx="5">
                        <c:v>FY15</c:v>
                      </c:pt>
                      <c:pt idx="6">
                        <c:v>FY16</c:v>
                      </c:pt>
                      <c:pt idx="7">
                        <c:v>FY17</c:v>
                      </c:pt>
                      <c:pt idx="9">
                        <c:v>FY15</c:v>
                      </c:pt>
                      <c:pt idx="10">
                        <c:v>FY16</c:v>
                      </c:pt>
                      <c:pt idx="11">
                        <c:v>FY17</c:v>
                      </c:pt>
                    </c:strCache>
                  </c:strRef>
                </c15:cat>
              </c15:filteredCategoryTitle>
            </c:ext>
          </c:extLst>
        </c:ser>
        <c:ser>
          <c:idx val="4"/>
          <c:order val="4"/>
          <c:spPr>
            <a:solidFill>
              <a:schemeClr val="accent5"/>
            </a:solidFill>
            <a:ln>
              <a:noFill/>
            </a:ln>
            <a:effectLst/>
            <a:scene3d>
              <a:camera prst="orthographicFront"/>
              <a:lightRig rig="threePt" dir="t"/>
            </a:scene3d>
            <a:sp3d>
              <a:bevelT w="190500"/>
            </a:sp3d>
          </c:spPr>
          <c:invertIfNegative val="0"/>
          <c:dLbls>
            <c:numFmt formatCode="&quot;$&quot;##,##0.0,,&quot;B&quot;;\-&quot;$&quot;##,##0.0,,&quot;B&quot;;\-\-\-" sourceLinked="0"/>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'Slide Deck Charts Summary'!$F$61:$F$72</c:f>
              <c:numCache>
                <c:formatCode>General</c:formatCode>
                <c:ptCount val="12"/>
                <c:pt idx="9" formatCode="#,##0;\−#,##0;\-\-\-">
                  <c:v>655696</c:v>
                </c:pt>
                <c:pt idx="10" formatCode="#,##0;\−#,##0;\-\-\-">
                  <c:v>658146</c:v>
                </c:pt>
                <c:pt idx="11" formatCode="#,##0;\−#,##0;\-\-\-">
                  <c:v>692823</c:v>
                </c:pt>
              </c:numCache>
            </c:numRef>
          </c:val>
          <c:extLst>
            <c:ext xmlns:c15="http://schemas.microsoft.com/office/drawing/2012/chart" uri="{02D57815-91ED-43cb-92C2-25804820EDAC}">
              <c15:filteredSeriesTitle>
                <c15:tx>
                  <c:strRef>
                    <c:extLst>
                      <c:ext uri="{02D57815-91ED-43cb-92C2-25804820EDAC}">
                        <c15:formulaRef>
                          <c15:sqref>'Slide Deck Charts Summary'!$F$60</c15:sqref>
                        </c15:formulaRef>
                      </c:ext>
                    </c:extLst>
                    <c:strCache>
                      <c:ptCount val="1"/>
                      <c:pt idx="0">
                        <c:v>Other</c:v>
                      </c:pt>
                    </c:strCache>
                  </c:strRef>
                </c15:tx>
              </c15:filteredSeriesTitle>
            </c:ext>
            <c:ext xmlns:c15="http://schemas.microsoft.com/office/drawing/2012/chart" uri="{02D57815-91ED-43cb-92C2-25804820EDAC}">
              <c15:filteredCategoryTitle>
                <c15:cat>
                  <c:strRef>
                    <c:extLst>
                      <c:ext uri="{02D57815-91ED-43cb-92C2-25804820EDAC}">
                        <c15:formulaRef>
                          <c15:sqref>'Slide Deck Charts Summary'!$A$61:$A$72</c15:sqref>
                        </c15:formulaRef>
                      </c:ext>
                    </c:extLst>
                    <c:strCache>
                      <c:ptCount val="12"/>
                      <c:pt idx="1">
                        <c:v>FY15</c:v>
                      </c:pt>
                      <c:pt idx="2">
                        <c:v>FY16</c:v>
                      </c:pt>
                      <c:pt idx="3">
                        <c:v>FY17</c:v>
                      </c:pt>
                      <c:pt idx="5">
                        <c:v>FY15</c:v>
                      </c:pt>
                      <c:pt idx="6">
                        <c:v>FY16</c:v>
                      </c:pt>
                      <c:pt idx="7">
                        <c:v>FY17</c:v>
                      </c:pt>
                      <c:pt idx="9">
                        <c:v>FY15</c:v>
                      </c:pt>
                      <c:pt idx="10">
                        <c:v>FY16</c:v>
                      </c:pt>
                      <c:pt idx="11">
                        <c:v>FY17</c:v>
                      </c:pt>
                    </c:strCache>
                  </c:strRef>
                </c15:cat>
              </c15:filteredCategoryTitle>
            </c:ext>
          </c:extLst>
        </c:ser>
        <c:dLbls>
          <c:showLegendKey val="0"/>
          <c:showVal val="0"/>
          <c:showCatName val="0"/>
          <c:showSerName val="0"/>
          <c:showPercent val="0"/>
          <c:showBubbleSize val="0"/>
        </c:dLbls>
        <c:gapWidth val="16"/>
        <c:overlap val="100"/>
        <c:axId val="249833632"/>
        <c:axId val="250288048"/>
      </c:barChart>
      <c:catAx>
        <c:axId val="24983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250288048"/>
        <c:crosses val="autoZero"/>
        <c:auto val="1"/>
        <c:lblAlgn val="ctr"/>
        <c:lblOffset val="100"/>
        <c:noMultiLvlLbl val="0"/>
      </c:catAx>
      <c:valAx>
        <c:axId val="25028804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quot;B&quot;;\-&quot;$&quot;##,##0.00,,&quot;B&quot;;\-\-\-"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9833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userShapes r:id="rId3"/>
</c:chartSpace>
</file>

<file path=ppt/diagrams/_rels/data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image" Target="../media/image11.jpeg"/><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diagrams/_rels/data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3.jpeg"/><Relationship Id="rId7"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image" Target="../media/image11.jpeg"/><Relationship Id="rId6" Type="http://schemas.openxmlformats.org/officeDocument/2006/relationships/image" Target="../media/image17.png"/><Relationship Id="rId5" Type="http://schemas.openxmlformats.org/officeDocument/2006/relationships/image" Target="../media/image15.jpeg"/><Relationship Id="rId4"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image" Target="../media/image11.jpeg"/><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3.jpeg"/><Relationship Id="rId7"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image" Target="../media/image11.jpeg"/><Relationship Id="rId6" Type="http://schemas.openxmlformats.org/officeDocument/2006/relationships/image" Target="../media/image17.png"/><Relationship Id="rId5" Type="http://schemas.openxmlformats.org/officeDocument/2006/relationships/image" Target="../media/image15.jpeg"/><Relationship Id="rId4"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52BFEE-0CB8-4BCA-B2CB-FA64B9A47763}" type="doc">
      <dgm:prSet loTypeId="urn:microsoft.com/office/officeart/2005/8/layout/pList1" loCatId="list" qsTypeId="urn:microsoft.com/office/officeart/2005/8/quickstyle/simple3" qsCatId="simple" csTypeId="urn:microsoft.com/office/officeart/2005/8/colors/accent0_2" csCatId="mainScheme" phldr="1"/>
      <dgm:spPr/>
      <dgm:t>
        <a:bodyPr/>
        <a:lstStyle/>
        <a:p>
          <a:endParaRPr lang="en-US"/>
        </a:p>
      </dgm:t>
    </dgm:pt>
    <dgm:pt modelId="{6B4D2D8F-5AE6-4511-9E21-C74D6DD472E7}">
      <dgm:prSet phldrT="[Text]"/>
      <dgm:spPr/>
      <dgm:t>
        <a:bodyPr/>
        <a:lstStyle/>
        <a:p>
          <a:r>
            <a:rPr lang="en-US" dirty="0" smtClean="0"/>
            <a:t>&gt; 20,000 Scientists Supported</a:t>
          </a:r>
          <a:endParaRPr lang="en-US" dirty="0"/>
        </a:p>
      </dgm:t>
    </dgm:pt>
    <dgm:pt modelId="{5A24AEF2-D16D-43D4-8F03-AA9BC5AFB761}" type="parTrans" cxnId="{5A3C365F-7334-475F-A460-6F432BEA5F28}">
      <dgm:prSet/>
      <dgm:spPr/>
      <dgm:t>
        <a:bodyPr/>
        <a:lstStyle/>
        <a:p>
          <a:endParaRPr lang="en-US"/>
        </a:p>
      </dgm:t>
    </dgm:pt>
    <dgm:pt modelId="{611B002F-BBE6-4FB0-8C90-19D37893897B}" type="sibTrans" cxnId="{5A3C365F-7334-475F-A460-6F432BEA5F28}">
      <dgm:prSet/>
      <dgm:spPr/>
      <dgm:t>
        <a:bodyPr/>
        <a:lstStyle/>
        <a:p>
          <a:endParaRPr lang="en-US"/>
        </a:p>
      </dgm:t>
    </dgm:pt>
    <dgm:pt modelId="{249E49CB-265C-4A21-893C-14646B25D044}">
      <dgm:prSet phldrT="[Text]"/>
      <dgm:spPr/>
      <dgm:t>
        <a:bodyPr/>
        <a:lstStyle/>
        <a:p>
          <a:r>
            <a:rPr lang="en-US" dirty="0" smtClean="0"/>
            <a:t>Largest Supporter of Physical Sciences in the U.S.*</a:t>
          </a:r>
          <a:endParaRPr lang="en-US" dirty="0"/>
        </a:p>
      </dgm:t>
    </dgm:pt>
    <dgm:pt modelId="{07320597-12DD-4D08-B1FA-EB976F9E6C6F}" type="parTrans" cxnId="{039E6956-BB26-47AE-8853-FE744528BF3F}">
      <dgm:prSet/>
      <dgm:spPr/>
      <dgm:t>
        <a:bodyPr/>
        <a:lstStyle/>
        <a:p>
          <a:endParaRPr lang="en-US"/>
        </a:p>
      </dgm:t>
    </dgm:pt>
    <dgm:pt modelId="{C08EAA47-9730-4C22-9CAD-357F2DD856F9}" type="sibTrans" cxnId="{039E6956-BB26-47AE-8853-FE744528BF3F}">
      <dgm:prSet/>
      <dgm:spPr/>
      <dgm:t>
        <a:bodyPr/>
        <a:lstStyle/>
        <a:p>
          <a:endParaRPr lang="en-US"/>
        </a:p>
      </dgm:t>
    </dgm:pt>
    <dgm:pt modelId="{D7BB1294-C578-42A0-AA1F-68E4EE6424BA}">
      <dgm:prSet phldrT="[Text]"/>
      <dgm:spPr/>
      <dgm:t>
        <a:bodyPr/>
        <a:lstStyle/>
        <a:p>
          <a:r>
            <a:rPr lang="en-US" dirty="0" smtClean="0"/>
            <a:t>&gt;35,000 Scientific Facility Users**  </a:t>
          </a:r>
          <a:endParaRPr lang="en-US" dirty="0"/>
        </a:p>
      </dgm:t>
    </dgm:pt>
    <dgm:pt modelId="{E9212CC1-93FA-4EB3-A977-FD2D3E05257F}" type="parTrans" cxnId="{774ADDF5-4DC9-4CDE-B2D3-63C8840B73EC}">
      <dgm:prSet/>
      <dgm:spPr/>
      <dgm:t>
        <a:bodyPr/>
        <a:lstStyle/>
        <a:p>
          <a:endParaRPr lang="en-US"/>
        </a:p>
      </dgm:t>
    </dgm:pt>
    <dgm:pt modelId="{D4816EA7-4F8F-46E6-B3F8-F7B327BC12A7}" type="sibTrans" cxnId="{774ADDF5-4DC9-4CDE-B2D3-63C8840B73EC}">
      <dgm:prSet/>
      <dgm:spPr/>
      <dgm:t>
        <a:bodyPr/>
        <a:lstStyle/>
        <a:p>
          <a:endParaRPr lang="en-US"/>
        </a:p>
      </dgm:t>
    </dgm:pt>
    <dgm:pt modelId="{AB01F0B3-9B82-46DA-AEB8-5A91C9BE9B28}">
      <dgm:prSet phldrT="[Text]"/>
      <dgm:spPr/>
      <dgm:t>
        <a:bodyPr/>
        <a:lstStyle/>
        <a:p>
          <a:r>
            <a:rPr lang="en-US" dirty="0" smtClean="0"/>
            <a:t>Funding </a:t>
          </a:r>
          <a:r>
            <a:rPr lang="en-US" smtClean="0"/>
            <a:t>at &gt;300 </a:t>
          </a:r>
          <a:r>
            <a:rPr lang="en-US" dirty="0" smtClean="0"/>
            <a:t>Institutions including all 17 DOE Labs</a:t>
          </a:r>
          <a:endParaRPr lang="en-US" dirty="0"/>
        </a:p>
      </dgm:t>
    </dgm:pt>
    <dgm:pt modelId="{F5A51EFC-EF58-45FD-80A1-1384DA0A3A88}" type="parTrans" cxnId="{8455BA53-4E0F-441B-BB1A-AFE84B7C7F8E}">
      <dgm:prSet/>
      <dgm:spPr/>
      <dgm:t>
        <a:bodyPr/>
        <a:lstStyle/>
        <a:p>
          <a:endParaRPr lang="en-US"/>
        </a:p>
      </dgm:t>
    </dgm:pt>
    <dgm:pt modelId="{F0609EA8-3B5E-4CAB-906D-B4E7A9C8FDDC}" type="sibTrans" cxnId="{8455BA53-4E0F-441B-BB1A-AFE84B7C7F8E}">
      <dgm:prSet/>
      <dgm:spPr/>
      <dgm:t>
        <a:bodyPr/>
        <a:lstStyle/>
        <a:p>
          <a:endParaRPr lang="en-US"/>
        </a:p>
      </dgm:t>
    </dgm:pt>
    <dgm:pt modelId="{19E201A5-B510-47F9-9FFF-172CB98EBEEE}">
      <dgm:prSet phldrT="[Text]"/>
      <dgm:spPr/>
      <dgm:t>
        <a:bodyPr/>
        <a:lstStyle/>
        <a:p>
          <a:r>
            <a:rPr lang="en-US" dirty="0" smtClean="0"/>
            <a:t>Facility Operations: 38%, $2.02B </a:t>
          </a:r>
          <a:endParaRPr lang="en-US" dirty="0"/>
        </a:p>
      </dgm:t>
    </dgm:pt>
    <dgm:pt modelId="{A8A3692D-7E35-45C5-8370-4BFDE4E0C470}" type="parTrans" cxnId="{B8DC84D6-A174-426C-AF00-009434BE18B3}">
      <dgm:prSet/>
      <dgm:spPr/>
      <dgm:t>
        <a:bodyPr/>
        <a:lstStyle/>
        <a:p>
          <a:endParaRPr lang="en-US"/>
        </a:p>
      </dgm:t>
    </dgm:pt>
    <dgm:pt modelId="{7F28C141-EEF0-4092-884E-E23EA16AFB23}" type="sibTrans" cxnId="{B8DC84D6-A174-426C-AF00-009434BE18B3}">
      <dgm:prSet/>
      <dgm:spPr/>
      <dgm:t>
        <a:bodyPr/>
        <a:lstStyle/>
        <a:p>
          <a:endParaRPr lang="en-US"/>
        </a:p>
      </dgm:t>
    </dgm:pt>
    <dgm:pt modelId="{AD4E326D-3D55-444C-BE04-DCD181758BC8}">
      <dgm:prSet phldrT="[Text]"/>
      <dgm:spPr/>
      <dgm:t>
        <a:bodyPr/>
        <a:lstStyle/>
        <a:p>
          <a:r>
            <a:rPr lang="en-US" dirty="0" smtClean="0"/>
            <a:t>~40% of Research to Universities</a:t>
          </a:r>
          <a:endParaRPr lang="en-US" dirty="0"/>
        </a:p>
      </dgm:t>
    </dgm:pt>
    <dgm:pt modelId="{F7CBD069-8297-4597-A6FD-548E085E2849}" type="parTrans" cxnId="{62171AFE-DB4A-4DF3-8E94-ED9563721BE4}">
      <dgm:prSet/>
      <dgm:spPr/>
      <dgm:t>
        <a:bodyPr/>
        <a:lstStyle/>
        <a:p>
          <a:endParaRPr lang="en-US"/>
        </a:p>
      </dgm:t>
    </dgm:pt>
    <dgm:pt modelId="{0F97742F-D7CA-4C32-860E-3CB9127EE84D}" type="sibTrans" cxnId="{62171AFE-DB4A-4DF3-8E94-ED9563721BE4}">
      <dgm:prSet/>
      <dgm:spPr/>
      <dgm:t>
        <a:bodyPr/>
        <a:lstStyle/>
        <a:p>
          <a:endParaRPr lang="en-US"/>
        </a:p>
      </dgm:t>
    </dgm:pt>
    <dgm:pt modelId="{4C79043D-9F32-49B4-BE01-A4F69D69EF20}">
      <dgm:prSet phldrT="[Text]"/>
      <dgm:spPr/>
      <dgm:t>
        <a:bodyPr/>
        <a:lstStyle/>
        <a:p>
          <a:r>
            <a:rPr lang="en-US" dirty="0" smtClean="0"/>
            <a:t>Research: 42%, $2.2B</a:t>
          </a:r>
          <a:endParaRPr lang="en-US" dirty="0"/>
        </a:p>
      </dgm:t>
    </dgm:pt>
    <dgm:pt modelId="{DCA04124-013F-425D-8014-3680A4C6BE05}" type="parTrans" cxnId="{E87CE0CD-E772-4595-9352-71A0F78FCD24}">
      <dgm:prSet/>
      <dgm:spPr/>
      <dgm:t>
        <a:bodyPr/>
        <a:lstStyle/>
        <a:p>
          <a:endParaRPr lang="en-US"/>
        </a:p>
      </dgm:t>
    </dgm:pt>
    <dgm:pt modelId="{267A23E4-0966-4D2D-9A17-C778DBFCAFD9}" type="sibTrans" cxnId="{E87CE0CD-E772-4595-9352-71A0F78FCD24}">
      <dgm:prSet/>
      <dgm:spPr/>
      <dgm:t>
        <a:bodyPr/>
        <a:lstStyle/>
        <a:p>
          <a:endParaRPr lang="en-US"/>
        </a:p>
      </dgm:t>
    </dgm:pt>
    <dgm:pt modelId="{EC9B804E-7F32-4442-8E12-F97473EB6D3D}">
      <dgm:prSet phldrT="[Text]"/>
      <dgm:spPr/>
      <dgm:t>
        <a:bodyPr/>
        <a:lstStyle/>
        <a:p>
          <a:r>
            <a:rPr lang="en-US" dirty="0" smtClean="0"/>
            <a:t>Construction: 13.5%, $723M</a:t>
          </a:r>
          <a:endParaRPr lang="en-US" dirty="0"/>
        </a:p>
      </dgm:t>
    </dgm:pt>
    <dgm:pt modelId="{60AFBBAB-378D-4918-A0C4-F29F8E1E42E8}" type="parTrans" cxnId="{B5F06021-5135-4F3C-A226-0C55E3389EA5}">
      <dgm:prSet/>
      <dgm:spPr/>
      <dgm:t>
        <a:bodyPr/>
        <a:lstStyle/>
        <a:p>
          <a:endParaRPr lang="en-US"/>
        </a:p>
      </dgm:t>
    </dgm:pt>
    <dgm:pt modelId="{150881A2-C40D-4E6C-B29E-86DB92A20579}" type="sibTrans" cxnId="{B5F06021-5135-4F3C-A226-0C55E3389EA5}">
      <dgm:prSet/>
      <dgm:spPr/>
      <dgm:t>
        <a:bodyPr/>
        <a:lstStyle/>
        <a:p>
          <a:endParaRPr lang="en-US"/>
        </a:p>
      </dgm:t>
    </dgm:pt>
    <dgm:pt modelId="{275C096C-B3D7-41F7-990C-DF7EB625FD8E}" type="pres">
      <dgm:prSet presAssocID="{BE52BFEE-0CB8-4BCA-B2CB-FA64B9A47763}" presName="Name0" presStyleCnt="0">
        <dgm:presLayoutVars>
          <dgm:dir/>
          <dgm:resizeHandles val="exact"/>
        </dgm:presLayoutVars>
      </dgm:prSet>
      <dgm:spPr/>
      <dgm:t>
        <a:bodyPr/>
        <a:lstStyle/>
        <a:p>
          <a:endParaRPr lang="en-US"/>
        </a:p>
      </dgm:t>
    </dgm:pt>
    <dgm:pt modelId="{5AD5E4C0-A5FF-459D-96DC-01603AA19B0D}" type="pres">
      <dgm:prSet presAssocID="{249E49CB-265C-4A21-893C-14646B25D044}" presName="compNode" presStyleCnt="0"/>
      <dgm:spPr/>
    </dgm:pt>
    <dgm:pt modelId="{08546702-CBB8-412D-AAE2-D07712DFF752}" type="pres">
      <dgm:prSet presAssocID="{249E49CB-265C-4A21-893C-14646B25D044}" presName="pictRect" presStyleLbl="node1" presStyleIdx="0" presStyleCnt="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7219E861-3FC7-49EB-8399-6577724D0840}" type="pres">
      <dgm:prSet presAssocID="{249E49CB-265C-4A21-893C-14646B25D044}" presName="textRect" presStyleLbl="revTx" presStyleIdx="0" presStyleCnt="8">
        <dgm:presLayoutVars>
          <dgm:bulletEnabled val="1"/>
        </dgm:presLayoutVars>
      </dgm:prSet>
      <dgm:spPr/>
      <dgm:t>
        <a:bodyPr/>
        <a:lstStyle/>
        <a:p>
          <a:endParaRPr lang="en-US"/>
        </a:p>
      </dgm:t>
    </dgm:pt>
    <dgm:pt modelId="{DA2E7F7E-17EA-4EF5-9EA2-D2474C33853F}" type="pres">
      <dgm:prSet presAssocID="{C08EAA47-9730-4C22-9CAD-357F2DD856F9}" presName="sibTrans" presStyleLbl="sibTrans2D1" presStyleIdx="0" presStyleCnt="0"/>
      <dgm:spPr/>
      <dgm:t>
        <a:bodyPr/>
        <a:lstStyle/>
        <a:p>
          <a:endParaRPr lang="en-US"/>
        </a:p>
      </dgm:t>
    </dgm:pt>
    <dgm:pt modelId="{C30FAD17-1C6D-4170-A9A4-F8B22BF7C547}" type="pres">
      <dgm:prSet presAssocID="{4C79043D-9F32-49B4-BE01-A4F69D69EF20}" presName="compNode" presStyleCnt="0"/>
      <dgm:spPr/>
    </dgm:pt>
    <dgm:pt modelId="{973D72ED-1E88-4FA7-A201-BC7FB8A7EF7C}" type="pres">
      <dgm:prSet presAssocID="{4C79043D-9F32-49B4-BE01-A4F69D69EF20}" presName="pictRect" presStyleLbl="node1" presStyleIdx="1" presStyleCnt="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248A0C1D-2144-4195-B29D-4587DF849927}" type="pres">
      <dgm:prSet presAssocID="{4C79043D-9F32-49B4-BE01-A4F69D69EF20}" presName="textRect" presStyleLbl="revTx" presStyleIdx="1" presStyleCnt="8">
        <dgm:presLayoutVars>
          <dgm:bulletEnabled val="1"/>
        </dgm:presLayoutVars>
      </dgm:prSet>
      <dgm:spPr/>
      <dgm:t>
        <a:bodyPr/>
        <a:lstStyle/>
        <a:p>
          <a:endParaRPr lang="en-US"/>
        </a:p>
      </dgm:t>
    </dgm:pt>
    <dgm:pt modelId="{03AE63F2-3A0F-4B07-8E27-C9BC86F5780F}" type="pres">
      <dgm:prSet presAssocID="{267A23E4-0966-4D2D-9A17-C778DBFCAFD9}" presName="sibTrans" presStyleLbl="sibTrans2D1" presStyleIdx="0" presStyleCnt="0"/>
      <dgm:spPr/>
      <dgm:t>
        <a:bodyPr/>
        <a:lstStyle/>
        <a:p>
          <a:endParaRPr lang="en-US"/>
        </a:p>
      </dgm:t>
    </dgm:pt>
    <dgm:pt modelId="{1FA5061B-9806-4A11-9489-E0AAB9E23878}" type="pres">
      <dgm:prSet presAssocID="{AD4E326D-3D55-444C-BE04-DCD181758BC8}" presName="compNode" presStyleCnt="0"/>
      <dgm:spPr/>
    </dgm:pt>
    <dgm:pt modelId="{AEBB4AA3-B2B8-455F-A169-77F9138E1B43}" type="pres">
      <dgm:prSet presAssocID="{AD4E326D-3D55-444C-BE04-DCD181758BC8}" presName="pictRect" presStyleLbl="node1" presStyleIdx="2" presStyleCnt="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9850B54B-31F8-496E-AD17-1D5A60D8D926}" type="pres">
      <dgm:prSet presAssocID="{AD4E326D-3D55-444C-BE04-DCD181758BC8}" presName="textRect" presStyleLbl="revTx" presStyleIdx="2" presStyleCnt="8">
        <dgm:presLayoutVars>
          <dgm:bulletEnabled val="1"/>
        </dgm:presLayoutVars>
      </dgm:prSet>
      <dgm:spPr/>
      <dgm:t>
        <a:bodyPr/>
        <a:lstStyle/>
        <a:p>
          <a:endParaRPr lang="en-US"/>
        </a:p>
      </dgm:t>
    </dgm:pt>
    <dgm:pt modelId="{86B56303-5D29-4E5A-9E74-991F6E7AA93E}" type="pres">
      <dgm:prSet presAssocID="{0F97742F-D7CA-4C32-860E-3CB9127EE84D}" presName="sibTrans" presStyleLbl="sibTrans2D1" presStyleIdx="0" presStyleCnt="0"/>
      <dgm:spPr/>
      <dgm:t>
        <a:bodyPr/>
        <a:lstStyle/>
        <a:p>
          <a:endParaRPr lang="en-US"/>
        </a:p>
      </dgm:t>
    </dgm:pt>
    <dgm:pt modelId="{BEA33FDF-ACF0-40B9-BE93-9635D082E660}" type="pres">
      <dgm:prSet presAssocID="{6B4D2D8F-5AE6-4511-9E21-C74D6DD472E7}" presName="compNode" presStyleCnt="0"/>
      <dgm:spPr/>
    </dgm:pt>
    <dgm:pt modelId="{BD79A1A1-63EB-4265-89D1-C054D7B063DB}" type="pres">
      <dgm:prSet presAssocID="{6B4D2D8F-5AE6-4511-9E21-C74D6DD472E7}" presName="pictRect" presStyleLbl="node1" presStyleIdx="3" presStyleCnt="8"/>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1C933CE6-5BE1-4FC2-96AD-55F36083DB4A}" type="pres">
      <dgm:prSet presAssocID="{6B4D2D8F-5AE6-4511-9E21-C74D6DD472E7}" presName="textRect" presStyleLbl="revTx" presStyleIdx="3" presStyleCnt="8">
        <dgm:presLayoutVars>
          <dgm:bulletEnabled val="1"/>
        </dgm:presLayoutVars>
      </dgm:prSet>
      <dgm:spPr/>
      <dgm:t>
        <a:bodyPr/>
        <a:lstStyle/>
        <a:p>
          <a:endParaRPr lang="en-US"/>
        </a:p>
      </dgm:t>
    </dgm:pt>
    <dgm:pt modelId="{3B6D587E-9DC6-41BF-84E9-66B406E261CC}" type="pres">
      <dgm:prSet presAssocID="{611B002F-BBE6-4FB0-8C90-19D37893897B}" presName="sibTrans" presStyleLbl="sibTrans2D1" presStyleIdx="0" presStyleCnt="0"/>
      <dgm:spPr/>
      <dgm:t>
        <a:bodyPr/>
        <a:lstStyle/>
        <a:p>
          <a:endParaRPr lang="en-US"/>
        </a:p>
      </dgm:t>
    </dgm:pt>
    <dgm:pt modelId="{9B655680-0C75-445E-818F-B38AE52019D5}" type="pres">
      <dgm:prSet presAssocID="{AB01F0B3-9B82-46DA-AEB8-5A91C9BE9B28}" presName="compNode" presStyleCnt="0"/>
      <dgm:spPr/>
    </dgm:pt>
    <dgm:pt modelId="{973836BA-3915-419B-B809-1EA9DEEB7602}" type="pres">
      <dgm:prSet presAssocID="{AB01F0B3-9B82-46DA-AEB8-5A91C9BE9B28}" presName="pictRect" presStyleLbl="node1" presStyleIdx="4" presStyleCnt="8"/>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7B8B2B6E-617B-42A7-8E29-F83EDCD5678F}" type="pres">
      <dgm:prSet presAssocID="{AB01F0B3-9B82-46DA-AEB8-5A91C9BE9B28}" presName="textRect" presStyleLbl="revTx" presStyleIdx="4" presStyleCnt="8">
        <dgm:presLayoutVars>
          <dgm:bulletEnabled val="1"/>
        </dgm:presLayoutVars>
      </dgm:prSet>
      <dgm:spPr/>
      <dgm:t>
        <a:bodyPr/>
        <a:lstStyle/>
        <a:p>
          <a:endParaRPr lang="en-US"/>
        </a:p>
      </dgm:t>
    </dgm:pt>
    <dgm:pt modelId="{784D2EA2-39E4-458A-9307-C622D2A4C7B4}" type="pres">
      <dgm:prSet presAssocID="{F0609EA8-3B5E-4CAB-906D-B4E7A9C8FDDC}" presName="sibTrans" presStyleLbl="sibTrans2D1" presStyleIdx="0" presStyleCnt="0"/>
      <dgm:spPr/>
      <dgm:t>
        <a:bodyPr/>
        <a:lstStyle/>
        <a:p>
          <a:endParaRPr lang="en-US"/>
        </a:p>
      </dgm:t>
    </dgm:pt>
    <dgm:pt modelId="{C99E3DAC-C9BD-4F11-88C4-A466677FCDF8}" type="pres">
      <dgm:prSet presAssocID="{EC9B804E-7F32-4442-8E12-F97473EB6D3D}" presName="compNode" presStyleCnt="0"/>
      <dgm:spPr/>
    </dgm:pt>
    <dgm:pt modelId="{FF691A7F-1173-4C5D-96D1-513E1FBB6312}" type="pres">
      <dgm:prSet presAssocID="{EC9B804E-7F32-4442-8E12-F97473EB6D3D}" presName="pictRect" presStyleLbl="node1" presStyleIdx="5" presStyleCnt="8"/>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674D8959-CCFA-44FD-BCE2-D452B12DDF84}" type="pres">
      <dgm:prSet presAssocID="{EC9B804E-7F32-4442-8E12-F97473EB6D3D}" presName="textRect" presStyleLbl="revTx" presStyleIdx="5" presStyleCnt="8">
        <dgm:presLayoutVars>
          <dgm:bulletEnabled val="1"/>
        </dgm:presLayoutVars>
      </dgm:prSet>
      <dgm:spPr/>
      <dgm:t>
        <a:bodyPr/>
        <a:lstStyle/>
        <a:p>
          <a:endParaRPr lang="en-US"/>
        </a:p>
      </dgm:t>
    </dgm:pt>
    <dgm:pt modelId="{E69EBEC4-CBD2-4973-8DD5-FB50E37D2289}" type="pres">
      <dgm:prSet presAssocID="{150881A2-C40D-4E6C-B29E-86DB92A20579}" presName="sibTrans" presStyleLbl="sibTrans2D1" presStyleIdx="0" presStyleCnt="0"/>
      <dgm:spPr/>
      <dgm:t>
        <a:bodyPr/>
        <a:lstStyle/>
        <a:p>
          <a:endParaRPr lang="en-US"/>
        </a:p>
      </dgm:t>
    </dgm:pt>
    <dgm:pt modelId="{D8241511-8454-4768-A1AE-4A176D34CF30}" type="pres">
      <dgm:prSet presAssocID="{19E201A5-B510-47F9-9FFF-172CB98EBEEE}" presName="compNode" presStyleCnt="0"/>
      <dgm:spPr/>
    </dgm:pt>
    <dgm:pt modelId="{62CB5424-AE72-4D33-892D-3D40D106393C}" type="pres">
      <dgm:prSet presAssocID="{19E201A5-B510-47F9-9FFF-172CB98EBEEE}" presName="pictRect" presStyleLbl="node1" presStyleIdx="6" presStyleCnt="8"/>
      <dgm:spPr>
        <a:blipFill rotWithShape="1">
          <a:blip xmlns:r="http://schemas.openxmlformats.org/officeDocument/2006/relationships" r:embed="rId7"/>
          <a:stretch>
            <a:fillRect/>
          </a:stretch>
        </a:blipFill>
      </dgm:spPr>
      <dgm:t>
        <a:bodyPr/>
        <a:lstStyle/>
        <a:p>
          <a:endParaRPr lang="en-US"/>
        </a:p>
      </dgm:t>
    </dgm:pt>
    <dgm:pt modelId="{8B8F8671-5D43-4588-B3EB-069B432C2846}" type="pres">
      <dgm:prSet presAssocID="{19E201A5-B510-47F9-9FFF-172CB98EBEEE}" presName="textRect" presStyleLbl="revTx" presStyleIdx="6" presStyleCnt="8">
        <dgm:presLayoutVars>
          <dgm:bulletEnabled val="1"/>
        </dgm:presLayoutVars>
      </dgm:prSet>
      <dgm:spPr/>
      <dgm:t>
        <a:bodyPr/>
        <a:lstStyle/>
        <a:p>
          <a:endParaRPr lang="en-US"/>
        </a:p>
      </dgm:t>
    </dgm:pt>
    <dgm:pt modelId="{34E4A000-ECF6-441E-AE58-72A2B3B2827B}" type="pres">
      <dgm:prSet presAssocID="{7F28C141-EEF0-4092-884E-E23EA16AFB23}" presName="sibTrans" presStyleLbl="sibTrans2D1" presStyleIdx="0" presStyleCnt="0"/>
      <dgm:spPr/>
      <dgm:t>
        <a:bodyPr/>
        <a:lstStyle/>
        <a:p>
          <a:endParaRPr lang="en-US"/>
        </a:p>
      </dgm:t>
    </dgm:pt>
    <dgm:pt modelId="{76C61950-23BE-4FA7-8E9B-BE0EF296C724}" type="pres">
      <dgm:prSet presAssocID="{D7BB1294-C578-42A0-AA1F-68E4EE6424BA}" presName="compNode" presStyleCnt="0"/>
      <dgm:spPr/>
    </dgm:pt>
    <dgm:pt modelId="{B5A957FE-9AE4-44E4-893F-37DE9EFC80EB}" type="pres">
      <dgm:prSet presAssocID="{D7BB1294-C578-42A0-AA1F-68E4EE6424BA}" presName="pictRect" presStyleLbl="node1" presStyleIdx="7" presStyleCnt="8"/>
      <dgm:spPr>
        <a:blipFill rotWithShape="1">
          <a:blip xmlns:r="http://schemas.openxmlformats.org/officeDocument/2006/relationships" r:embed="rId8"/>
          <a:stretch>
            <a:fillRect/>
          </a:stretch>
        </a:blipFill>
      </dgm:spPr>
      <dgm:t>
        <a:bodyPr/>
        <a:lstStyle/>
        <a:p>
          <a:endParaRPr lang="en-US"/>
        </a:p>
      </dgm:t>
    </dgm:pt>
    <dgm:pt modelId="{037E7AA9-3714-4BDD-9F6F-762B3AB1A238}" type="pres">
      <dgm:prSet presAssocID="{D7BB1294-C578-42A0-AA1F-68E4EE6424BA}" presName="textRect" presStyleLbl="revTx" presStyleIdx="7" presStyleCnt="8">
        <dgm:presLayoutVars>
          <dgm:bulletEnabled val="1"/>
        </dgm:presLayoutVars>
      </dgm:prSet>
      <dgm:spPr/>
      <dgm:t>
        <a:bodyPr/>
        <a:lstStyle/>
        <a:p>
          <a:endParaRPr lang="en-US"/>
        </a:p>
      </dgm:t>
    </dgm:pt>
  </dgm:ptLst>
  <dgm:cxnLst>
    <dgm:cxn modelId="{943608D0-B3FB-45EF-9DE9-A1D512D07011}" type="presOf" srcId="{BE52BFEE-0CB8-4BCA-B2CB-FA64B9A47763}" destId="{275C096C-B3D7-41F7-990C-DF7EB625FD8E}" srcOrd="0" destOrd="0" presId="urn:microsoft.com/office/officeart/2005/8/layout/pList1"/>
    <dgm:cxn modelId="{E60EE8F7-B7F6-4BD3-8C2F-A377128FC47A}" type="presOf" srcId="{19E201A5-B510-47F9-9FFF-172CB98EBEEE}" destId="{8B8F8671-5D43-4588-B3EB-069B432C2846}" srcOrd="0" destOrd="0" presId="urn:microsoft.com/office/officeart/2005/8/layout/pList1"/>
    <dgm:cxn modelId="{B5F06021-5135-4F3C-A226-0C55E3389EA5}" srcId="{BE52BFEE-0CB8-4BCA-B2CB-FA64B9A47763}" destId="{EC9B804E-7F32-4442-8E12-F97473EB6D3D}" srcOrd="5" destOrd="0" parTransId="{60AFBBAB-378D-4918-A0C4-F29F8E1E42E8}" sibTransId="{150881A2-C40D-4E6C-B29E-86DB92A20579}"/>
    <dgm:cxn modelId="{B8DC84D6-A174-426C-AF00-009434BE18B3}" srcId="{BE52BFEE-0CB8-4BCA-B2CB-FA64B9A47763}" destId="{19E201A5-B510-47F9-9FFF-172CB98EBEEE}" srcOrd="6" destOrd="0" parTransId="{A8A3692D-7E35-45C5-8370-4BFDE4E0C470}" sibTransId="{7F28C141-EEF0-4092-884E-E23EA16AFB23}"/>
    <dgm:cxn modelId="{B1C870D3-86A1-48B9-86C9-35A47AC6D3BA}" type="presOf" srcId="{267A23E4-0966-4D2D-9A17-C778DBFCAFD9}" destId="{03AE63F2-3A0F-4B07-8E27-C9BC86F5780F}" srcOrd="0" destOrd="0" presId="urn:microsoft.com/office/officeart/2005/8/layout/pList1"/>
    <dgm:cxn modelId="{EEBBD445-3990-4499-A0FB-34EBB3EAEB05}" type="presOf" srcId="{F0609EA8-3B5E-4CAB-906D-B4E7A9C8FDDC}" destId="{784D2EA2-39E4-458A-9307-C622D2A4C7B4}" srcOrd="0" destOrd="0" presId="urn:microsoft.com/office/officeart/2005/8/layout/pList1"/>
    <dgm:cxn modelId="{3DDE23F8-22FF-4809-83FD-8406F62249B3}" type="presOf" srcId="{D7BB1294-C578-42A0-AA1F-68E4EE6424BA}" destId="{037E7AA9-3714-4BDD-9F6F-762B3AB1A238}" srcOrd="0" destOrd="0" presId="urn:microsoft.com/office/officeart/2005/8/layout/pList1"/>
    <dgm:cxn modelId="{62171AFE-DB4A-4DF3-8E94-ED9563721BE4}" srcId="{BE52BFEE-0CB8-4BCA-B2CB-FA64B9A47763}" destId="{AD4E326D-3D55-444C-BE04-DCD181758BC8}" srcOrd="2" destOrd="0" parTransId="{F7CBD069-8297-4597-A6FD-548E085E2849}" sibTransId="{0F97742F-D7CA-4C32-860E-3CB9127EE84D}"/>
    <dgm:cxn modelId="{A7360ED6-497F-4628-A379-65382FC535F3}" type="presOf" srcId="{AB01F0B3-9B82-46DA-AEB8-5A91C9BE9B28}" destId="{7B8B2B6E-617B-42A7-8E29-F83EDCD5678F}" srcOrd="0" destOrd="0" presId="urn:microsoft.com/office/officeart/2005/8/layout/pList1"/>
    <dgm:cxn modelId="{3885A187-8F8C-4A07-9D43-F542DD871C7D}" type="presOf" srcId="{0F97742F-D7CA-4C32-860E-3CB9127EE84D}" destId="{86B56303-5D29-4E5A-9E74-991F6E7AA93E}" srcOrd="0" destOrd="0" presId="urn:microsoft.com/office/officeart/2005/8/layout/pList1"/>
    <dgm:cxn modelId="{774ADDF5-4DC9-4CDE-B2D3-63C8840B73EC}" srcId="{BE52BFEE-0CB8-4BCA-B2CB-FA64B9A47763}" destId="{D7BB1294-C578-42A0-AA1F-68E4EE6424BA}" srcOrd="7" destOrd="0" parTransId="{E9212CC1-93FA-4EB3-A977-FD2D3E05257F}" sibTransId="{D4816EA7-4F8F-46E6-B3F8-F7B327BC12A7}"/>
    <dgm:cxn modelId="{8393C16E-0DCF-4C82-B660-D04941D5BC36}" type="presOf" srcId="{7F28C141-EEF0-4092-884E-E23EA16AFB23}" destId="{34E4A000-ECF6-441E-AE58-72A2B3B2827B}" srcOrd="0" destOrd="0" presId="urn:microsoft.com/office/officeart/2005/8/layout/pList1"/>
    <dgm:cxn modelId="{15813E34-9DC2-4179-ADB4-DE6AEC669569}" type="presOf" srcId="{150881A2-C40D-4E6C-B29E-86DB92A20579}" destId="{E69EBEC4-CBD2-4973-8DD5-FB50E37D2289}" srcOrd="0" destOrd="0" presId="urn:microsoft.com/office/officeart/2005/8/layout/pList1"/>
    <dgm:cxn modelId="{5A3C365F-7334-475F-A460-6F432BEA5F28}" srcId="{BE52BFEE-0CB8-4BCA-B2CB-FA64B9A47763}" destId="{6B4D2D8F-5AE6-4511-9E21-C74D6DD472E7}" srcOrd="3" destOrd="0" parTransId="{5A24AEF2-D16D-43D4-8F03-AA9BC5AFB761}" sibTransId="{611B002F-BBE6-4FB0-8C90-19D37893897B}"/>
    <dgm:cxn modelId="{3B058A9B-2714-4EAF-B538-EB55B0737BBD}" type="presOf" srcId="{6B4D2D8F-5AE6-4511-9E21-C74D6DD472E7}" destId="{1C933CE6-5BE1-4FC2-96AD-55F36083DB4A}" srcOrd="0" destOrd="0" presId="urn:microsoft.com/office/officeart/2005/8/layout/pList1"/>
    <dgm:cxn modelId="{70DF5C18-FD74-4146-8782-F97E8A740267}" type="presOf" srcId="{C08EAA47-9730-4C22-9CAD-357F2DD856F9}" destId="{DA2E7F7E-17EA-4EF5-9EA2-D2474C33853F}" srcOrd="0" destOrd="0" presId="urn:microsoft.com/office/officeart/2005/8/layout/pList1"/>
    <dgm:cxn modelId="{EF2DA0E9-7F84-41AF-A504-1CB06D809042}" type="presOf" srcId="{AD4E326D-3D55-444C-BE04-DCD181758BC8}" destId="{9850B54B-31F8-496E-AD17-1D5A60D8D926}" srcOrd="0" destOrd="0" presId="urn:microsoft.com/office/officeart/2005/8/layout/pList1"/>
    <dgm:cxn modelId="{5BA425C9-CE17-4433-B971-413C4F10B1A6}" type="presOf" srcId="{611B002F-BBE6-4FB0-8C90-19D37893897B}" destId="{3B6D587E-9DC6-41BF-84E9-66B406E261CC}" srcOrd="0" destOrd="0" presId="urn:microsoft.com/office/officeart/2005/8/layout/pList1"/>
    <dgm:cxn modelId="{039E6956-BB26-47AE-8853-FE744528BF3F}" srcId="{BE52BFEE-0CB8-4BCA-B2CB-FA64B9A47763}" destId="{249E49CB-265C-4A21-893C-14646B25D044}" srcOrd="0" destOrd="0" parTransId="{07320597-12DD-4D08-B1FA-EB976F9E6C6F}" sibTransId="{C08EAA47-9730-4C22-9CAD-357F2DD856F9}"/>
    <dgm:cxn modelId="{8455BA53-4E0F-441B-BB1A-AFE84B7C7F8E}" srcId="{BE52BFEE-0CB8-4BCA-B2CB-FA64B9A47763}" destId="{AB01F0B3-9B82-46DA-AEB8-5A91C9BE9B28}" srcOrd="4" destOrd="0" parTransId="{F5A51EFC-EF58-45FD-80A1-1384DA0A3A88}" sibTransId="{F0609EA8-3B5E-4CAB-906D-B4E7A9C8FDDC}"/>
    <dgm:cxn modelId="{D99CFFF7-C0D5-40F7-8DA3-1CEE4D1F36A3}" type="presOf" srcId="{4C79043D-9F32-49B4-BE01-A4F69D69EF20}" destId="{248A0C1D-2144-4195-B29D-4587DF849927}" srcOrd="0" destOrd="0" presId="urn:microsoft.com/office/officeart/2005/8/layout/pList1"/>
    <dgm:cxn modelId="{3FA326F0-60FD-4756-9CCE-1BF4417FD30E}" type="presOf" srcId="{249E49CB-265C-4A21-893C-14646B25D044}" destId="{7219E861-3FC7-49EB-8399-6577724D0840}" srcOrd="0" destOrd="0" presId="urn:microsoft.com/office/officeart/2005/8/layout/pList1"/>
    <dgm:cxn modelId="{5BCAE40F-3AAE-4970-86B1-6F23E9E51001}" type="presOf" srcId="{EC9B804E-7F32-4442-8E12-F97473EB6D3D}" destId="{674D8959-CCFA-44FD-BCE2-D452B12DDF84}" srcOrd="0" destOrd="0" presId="urn:microsoft.com/office/officeart/2005/8/layout/pList1"/>
    <dgm:cxn modelId="{E87CE0CD-E772-4595-9352-71A0F78FCD24}" srcId="{BE52BFEE-0CB8-4BCA-B2CB-FA64B9A47763}" destId="{4C79043D-9F32-49B4-BE01-A4F69D69EF20}" srcOrd="1" destOrd="0" parTransId="{DCA04124-013F-425D-8014-3680A4C6BE05}" sibTransId="{267A23E4-0966-4D2D-9A17-C778DBFCAFD9}"/>
    <dgm:cxn modelId="{F57CC8C8-F1E4-44A3-967B-1C77A6AC9E34}" type="presParOf" srcId="{275C096C-B3D7-41F7-990C-DF7EB625FD8E}" destId="{5AD5E4C0-A5FF-459D-96DC-01603AA19B0D}" srcOrd="0" destOrd="0" presId="urn:microsoft.com/office/officeart/2005/8/layout/pList1"/>
    <dgm:cxn modelId="{C3D23FDE-9B4B-4E1F-8ADD-24CEC3B309BD}" type="presParOf" srcId="{5AD5E4C0-A5FF-459D-96DC-01603AA19B0D}" destId="{08546702-CBB8-412D-AAE2-D07712DFF752}" srcOrd="0" destOrd="0" presId="urn:microsoft.com/office/officeart/2005/8/layout/pList1"/>
    <dgm:cxn modelId="{D12DC423-5228-462E-A928-89CAEDD7AF67}" type="presParOf" srcId="{5AD5E4C0-A5FF-459D-96DC-01603AA19B0D}" destId="{7219E861-3FC7-49EB-8399-6577724D0840}" srcOrd="1" destOrd="0" presId="urn:microsoft.com/office/officeart/2005/8/layout/pList1"/>
    <dgm:cxn modelId="{8240AD0A-6605-4E2B-9F1C-55C82F3A1D0F}" type="presParOf" srcId="{275C096C-B3D7-41F7-990C-DF7EB625FD8E}" destId="{DA2E7F7E-17EA-4EF5-9EA2-D2474C33853F}" srcOrd="1" destOrd="0" presId="urn:microsoft.com/office/officeart/2005/8/layout/pList1"/>
    <dgm:cxn modelId="{57768BCD-9E2E-4261-916A-CE492A457511}" type="presParOf" srcId="{275C096C-B3D7-41F7-990C-DF7EB625FD8E}" destId="{C30FAD17-1C6D-4170-A9A4-F8B22BF7C547}" srcOrd="2" destOrd="0" presId="urn:microsoft.com/office/officeart/2005/8/layout/pList1"/>
    <dgm:cxn modelId="{D94234B3-5092-4CCA-84D3-183973D6F531}" type="presParOf" srcId="{C30FAD17-1C6D-4170-A9A4-F8B22BF7C547}" destId="{973D72ED-1E88-4FA7-A201-BC7FB8A7EF7C}" srcOrd="0" destOrd="0" presId="urn:microsoft.com/office/officeart/2005/8/layout/pList1"/>
    <dgm:cxn modelId="{1F99818D-4102-4ADF-A8D3-DB63DEC64046}" type="presParOf" srcId="{C30FAD17-1C6D-4170-A9A4-F8B22BF7C547}" destId="{248A0C1D-2144-4195-B29D-4587DF849927}" srcOrd="1" destOrd="0" presId="urn:microsoft.com/office/officeart/2005/8/layout/pList1"/>
    <dgm:cxn modelId="{B3B87196-3BAF-4120-9B58-DFC5F3FE07DA}" type="presParOf" srcId="{275C096C-B3D7-41F7-990C-DF7EB625FD8E}" destId="{03AE63F2-3A0F-4B07-8E27-C9BC86F5780F}" srcOrd="3" destOrd="0" presId="urn:microsoft.com/office/officeart/2005/8/layout/pList1"/>
    <dgm:cxn modelId="{46B3148E-7618-407B-A690-6E1B06ED9FBC}" type="presParOf" srcId="{275C096C-B3D7-41F7-990C-DF7EB625FD8E}" destId="{1FA5061B-9806-4A11-9489-E0AAB9E23878}" srcOrd="4" destOrd="0" presId="urn:microsoft.com/office/officeart/2005/8/layout/pList1"/>
    <dgm:cxn modelId="{D34B6556-D63A-454C-9591-13B8528773CA}" type="presParOf" srcId="{1FA5061B-9806-4A11-9489-E0AAB9E23878}" destId="{AEBB4AA3-B2B8-455F-A169-77F9138E1B43}" srcOrd="0" destOrd="0" presId="urn:microsoft.com/office/officeart/2005/8/layout/pList1"/>
    <dgm:cxn modelId="{55C6A435-3173-47FA-BA0D-C029DAE914B2}" type="presParOf" srcId="{1FA5061B-9806-4A11-9489-E0AAB9E23878}" destId="{9850B54B-31F8-496E-AD17-1D5A60D8D926}" srcOrd="1" destOrd="0" presId="urn:microsoft.com/office/officeart/2005/8/layout/pList1"/>
    <dgm:cxn modelId="{3485DD56-4620-4A02-9E44-707C84E4E8DD}" type="presParOf" srcId="{275C096C-B3D7-41F7-990C-DF7EB625FD8E}" destId="{86B56303-5D29-4E5A-9E74-991F6E7AA93E}" srcOrd="5" destOrd="0" presId="urn:microsoft.com/office/officeart/2005/8/layout/pList1"/>
    <dgm:cxn modelId="{BDFB091C-D0B6-464A-9AA9-BA513BAA0FF2}" type="presParOf" srcId="{275C096C-B3D7-41F7-990C-DF7EB625FD8E}" destId="{BEA33FDF-ACF0-40B9-BE93-9635D082E660}" srcOrd="6" destOrd="0" presId="urn:microsoft.com/office/officeart/2005/8/layout/pList1"/>
    <dgm:cxn modelId="{4C060473-5853-427C-8763-79E97CC5F1AF}" type="presParOf" srcId="{BEA33FDF-ACF0-40B9-BE93-9635D082E660}" destId="{BD79A1A1-63EB-4265-89D1-C054D7B063DB}" srcOrd="0" destOrd="0" presId="urn:microsoft.com/office/officeart/2005/8/layout/pList1"/>
    <dgm:cxn modelId="{E8E3DCA2-23CA-4D55-9311-282B8E52C0D1}" type="presParOf" srcId="{BEA33FDF-ACF0-40B9-BE93-9635D082E660}" destId="{1C933CE6-5BE1-4FC2-96AD-55F36083DB4A}" srcOrd="1" destOrd="0" presId="urn:microsoft.com/office/officeart/2005/8/layout/pList1"/>
    <dgm:cxn modelId="{8545276A-96EB-4979-B384-40D655B7E8ED}" type="presParOf" srcId="{275C096C-B3D7-41F7-990C-DF7EB625FD8E}" destId="{3B6D587E-9DC6-41BF-84E9-66B406E261CC}" srcOrd="7" destOrd="0" presId="urn:microsoft.com/office/officeart/2005/8/layout/pList1"/>
    <dgm:cxn modelId="{59427830-16B6-480B-A158-F9B9C5C07332}" type="presParOf" srcId="{275C096C-B3D7-41F7-990C-DF7EB625FD8E}" destId="{9B655680-0C75-445E-818F-B38AE52019D5}" srcOrd="8" destOrd="0" presId="urn:microsoft.com/office/officeart/2005/8/layout/pList1"/>
    <dgm:cxn modelId="{A167C0B6-320A-4AA3-A502-D634C3B2F325}" type="presParOf" srcId="{9B655680-0C75-445E-818F-B38AE52019D5}" destId="{973836BA-3915-419B-B809-1EA9DEEB7602}" srcOrd="0" destOrd="0" presId="urn:microsoft.com/office/officeart/2005/8/layout/pList1"/>
    <dgm:cxn modelId="{C3464E69-E9F2-4626-AD1C-47F8E580E8DD}" type="presParOf" srcId="{9B655680-0C75-445E-818F-B38AE52019D5}" destId="{7B8B2B6E-617B-42A7-8E29-F83EDCD5678F}" srcOrd="1" destOrd="0" presId="urn:microsoft.com/office/officeart/2005/8/layout/pList1"/>
    <dgm:cxn modelId="{0DE91BB1-64FC-406A-932A-0920D4F5D654}" type="presParOf" srcId="{275C096C-B3D7-41F7-990C-DF7EB625FD8E}" destId="{784D2EA2-39E4-458A-9307-C622D2A4C7B4}" srcOrd="9" destOrd="0" presId="urn:microsoft.com/office/officeart/2005/8/layout/pList1"/>
    <dgm:cxn modelId="{55734255-A2A6-4E8F-A87F-89F13A310387}" type="presParOf" srcId="{275C096C-B3D7-41F7-990C-DF7EB625FD8E}" destId="{C99E3DAC-C9BD-4F11-88C4-A466677FCDF8}" srcOrd="10" destOrd="0" presId="urn:microsoft.com/office/officeart/2005/8/layout/pList1"/>
    <dgm:cxn modelId="{CB59B3F5-6081-4F17-BE6E-7BCC553DFD22}" type="presParOf" srcId="{C99E3DAC-C9BD-4F11-88C4-A466677FCDF8}" destId="{FF691A7F-1173-4C5D-96D1-513E1FBB6312}" srcOrd="0" destOrd="0" presId="urn:microsoft.com/office/officeart/2005/8/layout/pList1"/>
    <dgm:cxn modelId="{423D28ED-3EA1-4C7B-8FF3-282DE3B2C633}" type="presParOf" srcId="{C99E3DAC-C9BD-4F11-88C4-A466677FCDF8}" destId="{674D8959-CCFA-44FD-BCE2-D452B12DDF84}" srcOrd="1" destOrd="0" presId="urn:microsoft.com/office/officeart/2005/8/layout/pList1"/>
    <dgm:cxn modelId="{33E433CF-D0BA-4C0F-8273-2A64A2D6CCC2}" type="presParOf" srcId="{275C096C-B3D7-41F7-990C-DF7EB625FD8E}" destId="{E69EBEC4-CBD2-4973-8DD5-FB50E37D2289}" srcOrd="11" destOrd="0" presId="urn:microsoft.com/office/officeart/2005/8/layout/pList1"/>
    <dgm:cxn modelId="{71340A8B-9C19-4693-BCAC-54023997D96C}" type="presParOf" srcId="{275C096C-B3D7-41F7-990C-DF7EB625FD8E}" destId="{D8241511-8454-4768-A1AE-4A176D34CF30}" srcOrd="12" destOrd="0" presId="urn:microsoft.com/office/officeart/2005/8/layout/pList1"/>
    <dgm:cxn modelId="{3C17764E-16EF-4C5A-8048-2384C6468C0B}" type="presParOf" srcId="{D8241511-8454-4768-A1AE-4A176D34CF30}" destId="{62CB5424-AE72-4D33-892D-3D40D106393C}" srcOrd="0" destOrd="0" presId="urn:microsoft.com/office/officeart/2005/8/layout/pList1"/>
    <dgm:cxn modelId="{1281962D-C8ED-4974-9770-7C5646DCB649}" type="presParOf" srcId="{D8241511-8454-4768-A1AE-4A176D34CF30}" destId="{8B8F8671-5D43-4588-B3EB-069B432C2846}" srcOrd="1" destOrd="0" presId="urn:microsoft.com/office/officeart/2005/8/layout/pList1"/>
    <dgm:cxn modelId="{8B3FA513-2FAC-4014-B270-3405271F0232}" type="presParOf" srcId="{275C096C-B3D7-41F7-990C-DF7EB625FD8E}" destId="{34E4A000-ECF6-441E-AE58-72A2B3B2827B}" srcOrd="13" destOrd="0" presId="urn:microsoft.com/office/officeart/2005/8/layout/pList1"/>
    <dgm:cxn modelId="{0191E723-468B-440E-812B-5C8AB1F65F13}" type="presParOf" srcId="{275C096C-B3D7-41F7-990C-DF7EB625FD8E}" destId="{76C61950-23BE-4FA7-8E9B-BE0EF296C724}" srcOrd="14" destOrd="0" presId="urn:microsoft.com/office/officeart/2005/8/layout/pList1"/>
    <dgm:cxn modelId="{AA6D459C-2F84-4720-BD9B-374E7943DA18}" type="presParOf" srcId="{76C61950-23BE-4FA7-8E9B-BE0EF296C724}" destId="{B5A957FE-9AE4-44E4-893F-37DE9EFC80EB}" srcOrd="0" destOrd="0" presId="urn:microsoft.com/office/officeart/2005/8/layout/pList1"/>
    <dgm:cxn modelId="{CEA4A13A-80C4-4B0F-82D4-9E8DA1ED3915}" type="presParOf" srcId="{76C61950-23BE-4FA7-8E9B-BE0EF296C724}" destId="{037E7AA9-3714-4BDD-9F6F-762B3AB1A238}"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52BFEE-0CB8-4BCA-B2CB-FA64B9A47763}" type="doc">
      <dgm:prSet loTypeId="urn:microsoft.com/office/officeart/2005/8/layout/pList1" loCatId="list" qsTypeId="urn:microsoft.com/office/officeart/2005/8/quickstyle/simple3" qsCatId="simple" csTypeId="urn:microsoft.com/office/officeart/2005/8/colors/accent0_2" csCatId="mainScheme" phldr="1"/>
      <dgm:spPr/>
      <dgm:t>
        <a:bodyPr/>
        <a:lstStyle/>
        <a:p>
          <a:endParaRPr lang="en-US"/>
        </a:p>
      </dgm:t>
    </dgm:pt>
    <dgm:pt modelId="{6B4D2D8F-5AE6-4511-9E21-C74D6DD472E7}">
      <dgm:prSet phldrT="[Text]"/>
      <dgm:spPr/>
      <dgm:t>
        <a:bodyPr/>
        <a:lstStyle/>
        <a:p>
          <a:r>
            <a:rPr lang="en-US" dirty="0" smtClean="0"/>
            <a:t>&gt; 20,000 Scientists Supported</a:t>
          </a:r>
          <a:endParaRPr lang="en-US" dirty="0"/>
        </a:p>
      </dgm:t>
    </dgm:pt>
    <dgm:pt modelId="{5A24AEF2-D16D-43D4-8F03-AA9BC5AFB761}" type="parTrans" cxnId="{5A3C365F-7334-475F-A460-6F432BEA5F28}">
      <dgm:prSet/>
      <dgm:spPr/>
      <dgm:t>
        <a:bodyPr/>
        <a:lstStyle/>
        <a:p>
          <a:endParaRPr lang="en-US"/>
        </a:p>
      </dgm:t>
    </dgm:pt>
    <dgm:pt modelId="{611B002F-BBE6-4FB0-8C90-19D37893897B}" type="sibTrans" cxnId="{5A3C365F-7334-475F-A460-6F432BEA5F28}">
      <dgm:prSet/>
      <dgm:spPr/>
      <dgm:t>
        <a:bodyPr/>
        <a:lstStyle/>
        <a:p>
          <a:endParaRPr lang="en-US"/>
        </a:p>
      </dgm:t>
    </dgm:pt>
    <dgm:pt modelId="{249E49CB-265C-4A21-893C-14646B25D044}">
      <dgm:prSet phldrT="[Text]"/>
      <dgm:spPr/>
      <dgm:t>
        <a:bodyPr/>
        <a:lstStyle/>
        <a:p>
          <a:r>
            <a:rPr lang="en-US" dirty="0" smtClean="0"/>
            <a:t>Largest Supporter of Physical Sciences in the U.S.</a:t>
          </a:r>
          <a:endParaRPr lang="en-US" dirty="0"/>
        </a:p>
      </dgm:t>
    </dgm:pt>
    <dgm:pt modelId="{07320597-12DD-4D08-B1FA-EB976F9E6C6F}" type="parTrans" cxnId="{039E6956-BB26-47AE-8853-FE744528BF3F}">
      <dgm:prSet/>
      <dgm:spPr/>
      <dgm:t>
        <a:bodyPr/>
        <a:lstStyle/>
        <a:p>
          <a:endParaRPr lang="en-US"/>
        </a:p>
      </dgm:t>
    </dgm:pt>
    <dgm:pt modelId="{C08EAA47-9730-4C22-9CAD-357F2DD856F9}" type="sibTrans" cxnId="{039E6956-BB26-47AE-8853-FE744528BF3F}">
      <dgm:prSet/>
      <dgm:spPr/>
      <dgm:t>
        <a:bodyPr/>
        <a:lstStyle/>
        <a:p>
          <a:endParaRPr lang="en-US"/>
        </a:p>
      </dgm:t>
    </dgm:pt>
    <dgm:pt modelId="{D7BB1294-C578-42A0-AA1F-68E4EE6424BA}">
      <dgm:prSet phldrT="[Text]"/>
      <dgm:spPr/>
      <dgm:t>
        <a:bodyPr/>
        <a:lstStyle/>
        <a:p>
          <a:r>
            <a:rPr lang="en-US" dirty="0" smtClean="0"/>
            <a:t>&gt;35,000 Scientific Facility Users </a:t>
          </a:r>
          <a:endParaRPr lang="en-US" dirty="0"/>
        </a:p>
      </dgm:t>
    </dgm:pt>
    <dgm:pt modelId="{E9212CC1-93FA-4EB3-A977-FD2D3E05257F}" type="parTrans" cxnId="{774ADDF5-4DC9-4CDE-B2D3-63C8840B73EC}">
      <dgm:prSet/>
      <dgm:spPr/>
      <dgm:t>
        <a:bodyPr/>
        <a:lstStyle/>
        <a:p>
          <a:endParaRPr lang="en-US"/>
        </a:p>
      </dgm:t>
    </dgm:pt>
    <dgm:pt modelId="{D4816EA7-4F8F-46E6-B3F8-F7B327BC12A7}" type="sibTrans" cxnId="{774ADDF5-4DC9-4CDE-B2D3-63C8840B73EC}">
      <dgm:prSet/>
      <dgm:spPr/>
      <dgm:t>
        <a:bodyPr/>
        <a:lstStyle/>
        <a:p>
          <a:endParaRPr lang="en-US"/>
        </a:p>
      </dgm:t>
    </dgm:pt>
    <dgm:pt modelId="{AB01F0B3-9B82-46DA-AEB8-5A91C9BE9B28}">
      <dgm:prSet phldrT="[Text]"/>
      <dgm:spPr/>
      <dgm:t>
        <a:bodyPr/>
        <a:lstStyle/>
        <a:p>
          <a:r>
            <a:rPr lang="en-US" dirty="0" smtClean="0"/>
            <a:t>Funding </a:t>
          </a:r>
          <a:r>
            <a:rPr lang="en-US" smtClean="0"/>
            <a:t>at &gt;300 </a:t>
          </a:r>
          <a:r>
            <a:rPr lang="en-US" dirty="0" smtClean="0"/>
            <a:t>Institutions including all 17 DOE Labs</a:t>
          </a:r>
          <a:endParaRPr lang="en-US" dirty="0"/>
        </a:p>
      </dgm:t>
    </dgm:pt>
    <dgm:pt modelId="{F5A51EFC-EF58-45FD-80A1-1384DA0A3A88}" type="parTrans" cxnId="{8455BA53-4E0F-441B-BB1A-AFE84B7C7F8E}">
      <dgm:prSet/>
      <dgm:spPr/>
      <dgm:t>
        <a:bodyPr/>
        <a:lstStyle/>
        <a:p>
          <a:endParaRPr lang="en-US"/>
        </a:p>
      </dgm:t>
    </dgm:pt>
    <dgm:pt modelId="{F0609EA8-3B5E-4CAB-906D-B4E7A9C8FDDC}" type="sibTrans" cxnId="{8455BA53-4E0F-441B-BB1A-AFE84B7C7F8E}">
      <dgm:prSet/>
      <dgm:spPr/>
      <dgm:t>
        <a:bodyPr/>
        <a:lstStyle/>
        <a:p>
          <a:endParaRPr lang="en-US"/>
        </a:p>
      </dgm:t>
    </dgm:pt>
    <dgm:pt modelId="{19E201A5-B510-47F9-9FFF-172CB98EBEEE}">
      <dgm:prSet phldrT="[Text]"/>
      <dgm:spPr/>
      <dgm:t>
        <a:bodyPr/>
        <a:lstStyle/>
        <a:p>
          <a:r>
            <a:rPr lang="en-US" dirty="0" smtClean="0"/>
            <a:t>Facility Operations: 36%, $2.06B </a:t>
          </a:r>
          <a:endParaRPr lang="en-US" dirty="0"/>
        </a:p>
      </dgm:t>
    </dgm:pt>
    <dgm:pt modelId="{A8A3692D-7E35-45C5-8370-4BFDE4E0C470}" type="parTrans" cxnId="{B8DC84D6-A174-426C-AF00-009434BE18B3}">
      <dgm:prSet/>
      <dgm:spPr/>
      <dgm:t>
        <a:bodyPr/>
        <a:lstStyle/>
        <a:p>
          <a:endParaRPr lang="en-US"/>
        </a:p>
      </dgm:t>
    </dgm:pt>
    <dgm:pt modelId="{7F28C141-EEF0-4092-884E-E23EA16AFB23}" type="sibTrans" cxnId="{B8DC84D6-A174-426C-AF00-009434BE18B3}">
      <dgm:prSet/>
      <dgm:spPr/>
      <dgm:t>
        <a:bodyPr/>
        <a:lstStyle/>
        <a:p>
          <a:endParaRPr lang="en-US"/>
        </a:p>
      </dgm:t>
    </dgm:pt>
    <dgm:pt modelId="{AD4E326D-3D55-444C-BE04-DCD181758BC8}">
      <dgm:prSet phldrT="[Text]"/>
      <dgm:spPr/>
      <dgm:t>
        <a:bodyPr/>
        <a:lstStyle/>
        <a:p>
          <a:r>
            <a:rPr lang="en-US" dirty="0" smtClean="0"/>
            <a:t>~40% of Research to Universities</a:t>
          </a:r>
          <a:endParaRPr lang="en-US" dirty="0"/>
        </a:p>
      </dgm:t>
    </dgm:pt>
    <dgm:pt modelId="{F7CBD069-8297-4597-A6FD-548E085E2849}" type="parTrans" cxnId="{62171AFE-DB4A-4DF3-8E94-ED9563721BE4}">
      <dgm:prSet/>
      <dgm:spPr/>
      <dgm:t>
        <a:bodyPr/>
        <a:lstStyle/>
        <a:p>
          <a:endParaRPr lang="en-US"/>
        </a:p>
      </dgm:t>
    </dgm:pt>
    <dgm:pt modelId="{0F97742F-D7CA-4C32-860E-3CB9127EE84D}" type="sibTrans" cxnId="{62171AFE-DB4A-4DF3-8E94-ED9563721BE4}">
      <dgm:prSet/>
      <dgm:spPr/>
      <dgm:t>
        <a:bodyPr/>
        <a:lstStyle/>
        <a:p>
          <a:endParaRPr lang="en-US"/>
        </a:p>
      </dgm:t>
    </dgm:pt>
    <dgm:pt modelId="{4C79043D-9F32-49B4-BE01-A4F69D69EF20}">
      <dgm:prSet phldrT="[Text]"/>
      <dgm:spPr/>
      <dgm:t>
        <a:bodyPr/>
        <a:lstStyle/>
        <a:p>
          <a:r>
            <a:rPr lang="en-US" dirty="0" smtClean="0"/>
            <a:t>Research: 42%, $2.4B</a:t>
          </a:r>
          <a:endParaRPr lang="en-US" dirty="0"/>
        </a:p>
      </dgm:t>
    </dgm:pt>
    <dgm:pt modelId="{DCA04124-013F-425D-8014-3680A4C6BE05}" type="parTrans" cxnId="{E87CE0CD-E772-4595-9352-71A0F78FCD24}">
      <dgm:prSet/>
      <dgm:spPr/>
      <dgm:t>
        <a:bodyPr/>
        <a:lstStyle/>
        <a:p>
          <a:endParaRPr lang="en-US"/>
        </a:p>
      </dgm:t>
    </dgm:pt>
    <dgm:pt modelId="{267A23E4-0966-4D2D-9A17-C778DBFCAFD9}" type="sibTrans" cxnId="{E87CE0CD-E772-4595-9352-71A0F78FCD24}">
      <dgm:prSet/>
      <dgm:spPr/>
      <dgm:t>
        <a:bodyPr/>
        <a:lstStyle/>
        <a:p>
          <a:endParaRPr lang="en-US"/>
        </a:p>
      </dgm:t>
    </dgm:pt>
    <dgm:pt modelId="{EC9B804E-7F32-4442-8E12-F97473EB6D3D}">
      <dgm:prSet phldrT="[Text]"/>
      <dgm:spPr/>
      <dgm:t>
        <a:bodyPr/>
        <a:lstStyle/>
        <a:p>
          <a:r>
            <a:rPr lang="en-US" dirty="0" smtClean="0"/>
            <a:t>$1.8B Mission Innovation</a:t>
          </a:r>
          <a:endParaRPr lang="en-US" dirty="0"/>
        </a:p>
      </dgm:t>
    </dgm:pt>
    <dgm:pt modelId="{60AFBBAB-378D-4918-A0C4-F29F8E1E42E8}" type="parTrans" cxnId="{B5F06021-5135-4F3C-A226-0C55E3389EA5}">
      <dgm:prSet/>
      <dgm:spPr/>
      <dgm:t>
        <a:bodyPr/>
        <a:lstStyle/>
        <a:p>
          <a:endParaRPr lang="en-US"/>
        </a:p>
      </dgm:t>
    </dgm:pt>
    <dgm:pt modelId="{150881A2-C40D-4E6C-B29E-86DB92A20579}" type="sibTrans" cxnId="{B5F06021-5135-4F3C-A226-0C55E3389EA5}">
      <dgm:prSet/>
      <dgm:spPr/>
      <dgm:t>
        <a:bodyPr/>
        <a:lstStyle/>
        <a:p>
          <a:endParaRPr lang="en-US"/>
        </a:p>
      </dgm:t>
    </dgm:pt>
    <dgm:pt modelId="{275C096C-B3D7-41F7-990C-DF7EB625FD8E}" type="pres">
      <dgm:prSet presAssocID="{BE52BFEE-0CB8-4BCA-B2CB-FA64B9A47763}" presName="Name0" presStyleCnt="0">
        <dgm:presLayoutVars>
          <dgm:dir/>
          <dgm:resizeHandles val="exact"/>
        </dgm:presLayoutVars>
      </dgm:prSet>
      <dgm:spPr/>
      <dgm:t>
        <a:bodyPr/>
        <a:lstStyle/>
        <a:p>
          <a:endParaRPr lang="en-US"/>
        </a:p>
      </dgm:t>
    </dgm:pt>
    <dgm:pt modelId="{5AD5E4C0-A5FF-459D-96DC-01603AA19B0D}" type="pres">
      <dgm:prSet presAssocID="{249E49CB-265C-4A21-893C-14646B25D044}" presName="compNode" presStyleCnt="0"/>
      <dgm:spPr/>
    </dgm:pt>
    <dgm:pt modelId="{08546702-CBB8-412D-AAE2-D07712DFF752}" type="pres">
      <dgm:prSet presAssocID="{249E49CB-265C-4A21-893C-14646B25D044}" presName="pictRect" presStyleLbl="node1" presStyleIdx="0" presStyleCnt="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7219E861-3FC7-49EB-8399-6577724D0840}" type="pres">
      <dgm:prSet presAssocID="{249E49CB-265C-4A21-893C-14646B25D044}" presName="textRect" presStyleLbl="revTx" presStyleIdx="0" presStyleCnt="8">
        <dgm:presLayoutVars>
          <dgm:bulletEnabled val="1"/>
        </dgm:presLayoutVars>
      </dgm:prSet>
      <dgm:spPr/>
      <dgm:t>
        <a:bodyPr/>
        <a:lstStyle/>
        <a:p>
          <a:endParaRPr lang="en-US"/>
        </a:p>
      </dgm:t>
    </dgm:pt>
    <dgm:pt modelId="{DA2E7F7E-17EA-4EF5-9EA2-D2474C33853F}" type="pres">
      <dgm:prSet presAssocID="{C08EAA47-9730-4C22-9CAD-357F2DD856F9}" presName="sibTrans" presStyleLbl="sibTrans2D1" presStyleIdx="0" presStyleCnt="0"/>
      <dgm:spPr/>
      <dgm:t>
        <a:bodyPr/>
        <a:lstStyle/>
        <a:p>
          <a:endParaRPr lang="en-US"/>
        </a:p>
      </dgm:t>
    </dgm:pt>
    <dgm:pt modelId="{C30FAD17-1C6D-4170-A9A4-F8B22BF7C547}" type="pres">
      <dgm:prSet presAssocID="{4C79043D-9F32-49B4-BE01-A4F69D69EF20}" presName="compNode" presStyleCnt="0"/>
      <dgm:spPr/>
    </dgm:pt>
    <dgm:pt modelId="{973D72ED-1E88-4FA7-A201-BC7FB8A7EF7C}" type="pres">
      <dgm:prSet presAssocID="{4C79043D-9F32-49B4-BE01-A4F69D69EF20}" presName="pictRect" presStyleLbl="node1" presStyleIdx="1" presStyleCnt="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248A0C1D-2144-4195-B29D-4587DF849927}" type="pres">
      <dgm:prSet presAssocID="{4C79043D-9F32-49B4-BE01-A4F69D69EF20}" presName="textRect" presStyleLbl="revTx" presStyleIdx="1" presStyleCnt="8">
        <dgm:presLayoutVars>
          <dgm:bulletEnabled val="1"/>
        </dgm:presLayoutVars>
      </dgm:prSet>
      <dgm:spPr/>
      <dgm:t>
        <a:bodyPr/>
        <a:lstStyle/>
        <a:p>
          <a:endParaRPr lang="en-US"/>
        </a:p>
      </dgm:t>
    </dgm:pt>
    <dgm:pt modelId="{03AE63F2-3A0F-4B07-8E27-C9BC86F5780F}" type="pres">
      <dgm:prSet presAssocID="{267A23E4-0966-4D2D-9A17-C778DBFCAFD9}" presName="sibTrans" presStyleLbl="sibTrans2D1" presStyleIdx="0" presStyleCnt="0"/>
      <dgm:spPr/>
      <dgm:t>
        <a:bodyPr/>
        <a:lstStyle/>
        <a:p>
          <a:endParaRPr lang="en-US"/>
        </a:p>
      </dgm:t>
    </dgm:pt>
    <dgm:pt modelId="{1FA5061B-9806-4A11-9489-E0AAB9E23878}" type="pres">
      <dgm:prSet presAssocID="{AD4E326D-3D55-444C-BE04-DCD181758BC8}" presName="compNode" presStyleCnt="0"/>
      <dgm:spPr/>
    </dgm:pt>
    <dgm:pt modelId="{AEBB4AA3-B2B8-455F-A169-77F9138E1B43}" type="pres">
      <dgm:prSet presAssocID="{AD4E326D-3D55-444C-BE04-DCD181758BC8}" presName="pictRect" presStyleLbl="node1" presStyleIdx="2" presStyleCnt="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9850B54B-31F8-496E-AD17-1D5A60D8D926}" type="pres">
      <dgm:prSet presAssocID="{AD4E326D-3D55-444C-BE04-DCD181758BC8}" presName="textRect" presStyleLbl="revTx" presStyleIdx="2" presStyleCnt="8">
        <dgm:presLayoutVars>
          <dgm:bulletEnabled val="1"/>
        </dgm:presLayoutVars>
      </dgm:prSet>
      <dgm:spPr/>
      <dgm:t>
        <a:bodyPr/>
        <a:lstStyle/>
        <a:p>
          <a:endParaRPr lang="en-US"/>
        </a:p>
      </dgm:t>
    </dgm:pt>
    <dgm:pt modelId="{86B56303-5D29-4E5A-9E74-991F6E7AA93E}" type="pres">
      <dgm:prSet presAssocID="{0F97742F-D7CA-4C32-860E-3CB9127EE84D}" presName="sibTrans" presStyleLbl="sibTrans2D1" presStyleIdx="0" presStyleCnt="0"/>
      <dgm:spPr/>
      <dgm:t>
        <a:bodyPr/>
        <a:lstStyle/>
        <a:p>
          <a:endParaRPr lang="en-US"/>
        </a:p>
      </dgm:t>
    </dgm:pt>
    <dgm:pt modelId="{BEA33FDF-ACF0-40B9-BE93-9635D082E660}" type="pres">
      <dgm:prSet presAssocID="{6B4D2D8F-5AE6-4511-9E21-C74D6DD472E7}" presName="compNode" presStyleCnt="0"/>
      <dgm:spPr/>
    </dgm:pt>
    <dgm:pt modelId="{BD79A1A1-63EB-4265-89D1-C054D7B063DB}" type="pres">
      <dgm:prSet presAssocID="{6B4D2D8F-5AE6-4511-9E21-C74D6DD472E7}" presName="pictRect" presStyleLbl="node1" presStyleIdx="3" presStyleCnt="8"/>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1C933CE6-5BE1-4FC2-96AD-55F36083DB4A}" type="pres">
      <dgm:prSet presAssocID="{6B4D2D8F-5AE6-4511-9E21-C74D6DD472E7}" presName="textRect" presStyleLbl="revTx" presStyleIdx="3" presStyleCnt="8">
        <dgm:presLayoutVars>
          <dgm:bulletEnabled val="1"/>
        </dgm:presLayoutVars>
      </dgm:prSet>
      <dgm:spPr/>
      <dgm:t>
        <a:bodyPr/>
        <a:lstStyle/>
        <a:p>
          <a:endParaRPr lang="en-US"/>
        </a:p>
      </dgm:t>
    </dgm:pt>
    <dgm:pt modelId="{3B6D587E-9DC6-41BF-84E9-66B406E261CC}" type="pres">
      <dgm:prSet presAssocID="{611B002F-BBE6-4FB0-8C90-19D37893897B}" presName="sibTrans" presStyleLbl="sibTrans2D1" presStyleIdx="0" presStyleCnt="0"/>
      <dgm:spPr/>
      <dgm:t>
        <a:bodyPr/>
        <a:lstStyle/>
        <a:p>
          <a:endParaRPr lang="en-US"/>
        </a:p>
      </dgm:t>
    </dgm:pt>
    <dgm:pt modelId="{9B655680-0C75-445E-818F-B38AE52019D5}" type="pres">
      <dgm:prSet presAssocID="{AB01F0B3-9B82-46DA-AEB8-5A91C9BE9B28}" presName="compNode" presStyleCnt="0"/>
      <dgm:spPr/>
    </dgm:pt>
    <dgm:pt modelId="{973836BA-3915-419B-B809-1EA9DEEB7602}" type="pres">
      <dgm:prSet presAssocID="{AB01F0B3-9B82-46DA-AEB8-5A91C9BE9B28}" presName="pictRect" presStyleLbl="node1" presStyleIdx="4" presStyleCnt="8"/>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7B8B2B6E-617B-42A7-8E29-F83EDCD5678F}" type="pres">
      <dgm:prSet presAssocID="{AB01F0B3-9B82-46DA-AEB8-5A91C9BE9B28}" presName="textRect" presStyleLbl="revTx" presStyleIdx="4" presStyleCnt="8">
        <dgm:presLayoutVars>
          <dgm:bulletEnabled val="1"/>
        </dgm:presLayoutVars>
      </dgm:prSet>
      <dgm:spPr/>
      <dgm:t>
        <a:bodyPr/>
        <a:lstStyle/>
        <a:p>
          <a:endParaRPr lang="en-US"/>
        </a:p>
      </dgm:t>
    </dgm:pt>
    <dgm:pt modelId="{784D2EA2-39E4-458A-9307-C622D2A4C7B4}" type="pres">
      <dgm:prSet presAssocID="{F0609EA8-3B5E-4CAB-906D-B4E7A9C8FDDC}" presName="sibTrans" presStyleLbl="sibTrans2D1" presStyleIdx="0" presStyleCnt="0"/>
      <dgm:spPr/>
      <dgm:t>
        <a:bodyPr/>
        <a:lstStyle/>
        <a:p>
          <a:endParaRPr lang="en-US"/>
        </a:p>
      </dgm:t>
    </dgm:pt>
    <dgm:pt modelId="{D8241511-8454-4768-A1AE-4A176D34CF30}" type="pres">
      <dgm:prSet presAssocID="{19E201A5-B510-47F9-9FFF-172CB98EBEEE}" presName="compNode" presStyleCnt="0"/>
      <dgm:spPr/>
    </dgm:pt>
    <dgm:pt modelId="{62CB5424-AE72-4D33-892D-3D40D106393C}" type="pres">
      <dgm:prSet presAssocID="{19E201A5-B510-47F9-9FFF-172CB98EBEEE}" presName="pictRect" presStyleLbl="node1" presStyleIdx="5" presStyleCnt="8"/>
      <dgm:spPr>
        <a:blipFill rotWithShape="1">
          <a:blip xmlns:r="http://schemas.openxmlformats.org/officeDocument/2006/relationships" r:embed="rId6"/>
          <a:stretch>
            <a:fillRect/>
          </a:stretch>
        </a:blipFill>
      </dgm:spPr>
      <dgm:t>
        <a:bodyPr/>
        <a:lstStyle/>
        <a:p>
          <a:endParaRPr lang="en-US"/>
        </a:p>
      </dgm:t>
    </dgm:pt>
    <dgm:pt modelId="{8B8F8671-5D43-4588-B3EB-069B432C2846}" type="pres">
      <dgm:prSet presAssocID="{19E201A5-B510-47F9-9FFF-172CB98EBEEE}" presName="textRect" presStyleLbl="revTx" presStyleIdx="5" presStyleCnt="8">
        <dgm:presLayoutVars>
          <dgm:bulletEnabled val="1"/>
        </dgm:presLayoutVars>
      </dgm:prSet>
      <dgm:spPr/>
      <dgm:t>
        <a:bodyPr/>
        <a:lstStyle/>
        <a:p>
          <a:endParaRPr lang="en-US"/>
        </a:p>
      </dgm:t>
    </dgm:pt>
    <dgm:pt modelId="{34E4A000-ECF6-441E-AE58-72A2B3B2827B}" type="pres">
      <dgm:prSet presAssocID="{7F28C141-EEF0-4092-884E-E23EA16AFB23}" presName="sibTrans" presStyleLbl="sibTrans2D1" presStyleIdx="0" presStyleCnt="0"/>
      <dgm:spPr/>
      <dgm:t>
        <a:bodyPr/>
        <a:lstStyle/>
        <a:p>
          <a:endParaRPr lang="en-US"/>
        </a:p>
      </dgm:t>
    </dgm:pt>
    <dgm:pt modelId="{76C61950-23BE-4FA7-8E9B-BE0EF296C724}" type="pres">
      <dgm:prSet presAssocID="{D7BB1294-C578-42A0-AA1F-68E4EE6424BA}" presName="compNode" presStyleCnt="0"/>
      <dgm:spPr/>
    </dgm:pt>
    <dgm:pt modelId="{B5A957FE-9AE4-44E4-893F-37DE9EFC80EB}" type="pres">
      <dgm:prSet presAssocID="{D7BB1294-C578-42A0-AA1F-68E4EE6424BA}" presName="pictRect" presStyleLbl="node1" presStyleIdx="6" presStyleCnt="8"/>
      <dgm:spPr>
        <a:blipFill rotWithShape="1">
          <a:blip xmlns:r="http://schemas.openxmlformats.org/officeDocument/2006/relationships" r:embed="rId7"/>
          <a:stretch>
            <a:fillRect/>
          </a:stretch>
        </a:blipFill>
      </dgm:spPr>
      <dgm:t>
        <a:bodyPr/>
        <a:lstStyle/>
        <a:p>
          <a:endParaRPr lang="en-US"/>
        </a:p>
      </dgm:t>
    </dgm:pt>
    <dgm:pt modelId="{037E7AA9-3714-4BDD-9F6F-762B3AB1A238}" type="pres">
      <dgm:prSet presAssocID="{D7BB1294-C578-42A0-AA1F-68E4EE6424BA}" presName="textRect" presStyleLbl="revTx" presStyleIdx="6" presStyleCnt="8">
        <dgm:presLayoutVars>
          <dgm:bulletEnabled val="1"/>
        </dgm:presLayoutVars>
      </dgm:prSet>
      <dgm:spPr/>
      <dgm:t>
        <a:bodyPr/>
        <a:lstStyle/>
        <a:p>
          <a:endParaRPr lang="en-US"/>
        </a:p>
      </dgm:t>
    </dgm:pt>
    <dgm:pt modelId="{2E2F3E99-A8E8-4270-B527-7CBC1218FB31}" type="pres">
      <dgm:prSet presAssocID="{D4816EA7-4F8F-46E6-B3F8-F7B327BC12A7}" presName="sibTrans" presStyleLbl="sibTrans2D1" presStyleIdx="0" presStyleCnt="0"/>
      <dgm:spPr/>
      <dgm:t>
        <a:bodyPr/>
        <a:lstStyle/>
        <a:p>
          <a:endParaRPr lang="en-US"/>
        </a:p>
      </dgm:t>
    </dgm:pt>
    <dgm:pt modelId="{C99E3DAC-C9BD-4F11-88C4-A466677FCDF8}" type="pres">
      <dgm:prSet presAssocID="{EC9B804E-7F32-4442-8E12-F97473EB6D3D}" presName="compNode" presStyleCnt="0"/>
      <dgm:spPr/>
    </dgm:pt>
    <dgm:pt modelId="{FF691A7F-1173-4C5D-96D1-513E1FBB6312}" type="pres">
      <dgm:prSet presAssocID="{EC9B804E-7F32-4442-8E12-F97473EB6D3D}" presName="pictRect" presStyleLbl="node1" presStyleIdx="7" presStyleCnt="8"/>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674D8959-CCFA-44FD-BCE2-D452B12DDF84}" type="pres">
      <dgm:prSet presAssocID="{EC9B804E-7F32-4442-8E12-F97473EB6D3D}" presName="textRect" presStyleLbl="revTx" presStyleIdx="7" presStyleCnt="8">
        <dgm:presLayoutVars>
          <dgm:bulletEnabled val="1"/>
        </dgm:presLayoutVars>
      </dgm:prSet>
      <dgm:spPr/>
      <dgm:t>
        <a:bodyPr/>
        <a:lstStyle/>
        <a:p>
          <a:endParaRPr lang="en-US"/>
        </a:p>
      </dgm:t>
    </dgm:pt>
  </dgm:ptLst>
  <dgm:cxnLst>
    <dgm:cxn modelId="{304911B0-1AC2-4996-ADFA-21D46195EC70}" type="presOf" srcId="{4C79043D-9F32-49B4-BE01-A4F69D69EF20}" destId="{248A0C1D-2144-4195-B29D-4587DF849927}" srcOrd="0" destOrd="0" presId="urn:microsoft.com/office/officeart/2005/8/layout/pList1"/>
    <dgm:cxn modelId="{D28F69CF-8FF3-4B40-A163-C1D966FCBC7A}" type="presOf" srcId="{267A23E4-0966-4D2D-9A17-C778DBFCAFD9}" destId="{03AE63F2-3A0F-4B07-8E27-C9BC86F5780F}" srcOrd="0" destOrd="0" presId="urn:microsoft.com/office/officeart/2005/8/layout/pList1"/>
    <dgm:cxn modelId="{5A3C365F-7334-475F-A460-6F432BEA5F28}" srcId="{BE52BFEE-0CB8-4BCA-B2CB-FA64B9A47763}" destId="{6B4D2D8F-5AE6-4511-9E21-C74D6DD472E7}" srcOrd="3" destOrd="0" parTransId="{5A24AEF2-D16D-43D4-8F03-AA9BC5AFB761}" sibTransId="{611B002F-BBE6-4FB0-8C90-19D37893897B}"/>
    <dgm:cxn modelId="{3D3597C1-C2DD-4AD2-B8F8-24DFCD7D30F2}" type="presOf" srcId="{AD4E326D-3D55-444C-BE04-DCD181758BC8}" destId="{9850B54B-31F8-496E-AD17-1D5A60D8D926}" srcOrd="0" destOrd="0" presId="urn:microsoft.com/office/officeart/2005/8/layout/pList1"/>
    <dgm:cxn modelId="{8455BA53-4E0F-441B-BB1A-AFE84B7C7F8E}" srcId="{BE52BFEE-0CB8-4BCA-B2CB-FA64B9A47763}" destId="{AB01F0B3-9B82-46DA-AEB8-5A91C9BE9B28}" srcOrd="4" destOrd="0" parTransId="{F5A51EFC-EF58-45FD-80A1-1384DA0A3A88}" sibTransId="{F0609EA8-3B5E-4CAB-906D-B4E7A9C8FDDC}"/>
    <dgm:cxn modelId="{7BB86CFF-2827-4AEA-A050-050A8048CE5C}" type="presOf" srcId="{D7BB1294-C578-42A0-AA1F-68E4EE6424BA}" destId="{037E7AA9-3714-4BDD-9F6F-762B3AB1A238}" srcOrd="0" destOrd="0" presId="urn:microsoft.com/office/officeart/2005/8/layout/pList1"/>
    <dgm:cxn modelId="{D694B2F4-4215-48D9-86F3-62C50E104112}" type="presOf" srcId="{611B002F-BBE6-4FB0-8C90-19D37893897B}" destId="{3B6D587E-9DC6-41BF-84E9-66B406E261CC}" srcOrd="0" destOrd="0" presId="urn:microsoft.com/office/officeart/2005/8/layout/pList1"/>
    <dgm:cxn modelId="{E87CE0CD-E772-4595-9352-71A0F78FCD24}" srcId="{BE52BFEE-0CB8-4BCA-B2CB-FA64B9A47763}" destId="{4C79043D-9F32-49B4-BE01-A4F69D69EF20}" srcOrd="1" destOrd="0" parTransId="{DCA04124-013F-425D-8014-3680A4C6BE05}" sibTransId="{267A23E4-0966-4D2D-9A17-C778DBFCAFD9}"/>
    <dgm:cxn modelId="{AF383B5C-2226-4EED-A522-732997646C4C}" type="presOf" srcId="{F0609EA8-3B5E-4CAB-906D-B4E7A9C8FDDC}" destId="{784D2EA2-39E4-458A-9307-C622D2A4C7B4}" srcOrd="0" destOrd="0" presId="urn:microsoft.com/office/officeart/2005/8/layout/pList1"/>
    <dgm:cxn modelId="{62171AFE-DB4A-4DF3-8E94-ED9563721BE4}" srcId="{BE52BFEE-0CB8-4BCA-B2CB-FA64B9A47763}" destId="{AD4E326D-3D55-444C-BE04-DCD181758BC8}" srcOrd="2" destOrd="0" parTransId="{F7CBD069-8297-4597-A6FD-548E085E2849}" sibTransId="{0F97742F-D7CA-4C32-860E-3CB9127EE84D}"/>
    <dgm:cxn modelId="{D005A29D-2044-4D39-B864-144DF03825BE}" type="presOf" srcId="{7F28C141-EEF0-4092-884E-E23EA16AFB23}" destId="{34E4A000-ECF6-441E-AE58-72A2B3B2827B}" srcOrd="0" destOrd="0" presId="urn:microsoft.com/office/officeart/2005/8/layout/pList1"/>
    <dgm:cxn modelId="{BAAC42A2-9761-457C-B451-6F321A49A153}" type="presOf" srcId="{D4816EA7-4F8F-46E6-B3F8-F7B327BC12A7}" destId="{2E2F3E99-A8E8-4270-B527-7CBC1218FB31}" srcOrd="0" destOrd="0" presId="urn:microsoft.com/office/officeart/2005/8/layout/pList1"/>
    <dgm:cxn modelId="{B8DC84D6-A174-426C-AF00-009434BE18B3}" srcId="{BE52BFEE-0CB8-4BCA-B2CB-FA64B9A47763}" destId="{19E201A5-B510-47F9-9FFF-172CB98EBEEE}" srcOrd="5" destOrd="0" parTransId="{A8A3692D-7E35-45C5-8370-4BFDE4E0C470}" sibTransId="{7F28C141-EEF0-4092-884E-E23EA16AFB23}"/>
    <dgm:cxn modelId="{3D74A46C-25E4-4E00-9635-59B1A3F8AF41}" type="presOf" srcId="{C08EAA47-9730-4C22-9CAD-357F2DD856F9}" destId="{DA2E7F7E-17EA-4EF5-9EA2-D2474C33853F}" srcOrd="0" destOrd="0" presId="urn:microsoft.com/office/officeart/2005/8/layout/pList1"/>
    <dgm:cxn modelId="{6EB28A74-D1FA-47B5-84F0-C86649D78C35}" type="presOf" srcId="{AB01F0B3-9B82-46DA-AEB8-5A91C9BE9B28}" destId="{7B8B2B6E-617B-42A7-8E29-F83EDCD5678F}" srcOrd="0" destOrd="0" presId="urn:microsoft.com/office/officeart/2005/8/layout/pList1"/>
    <dgm:cxn modelId="{DA508CEE-2364-4BFA-9183-5591731C4991}" type="presOf" srcId="{EC9B804E-7F32-4442-8E12-F97473EB6D3D}" destId="{674D8959-CCFA-44FD-BCE2-D452B12DDF84}" srcOrd="0" destOrd="0" presId="urn:microsoft.com/office/officeart/2005/8/layout/pList1"/>
    <dgm:cxn modelId="{B5F06021-5135-4F3C-A226-0C55E3389EA5}" srcId="{BE52BFEE-0CB8-4BCA-B2CB-FA64B9A47763}" destId="{EC9B804E-7F32-4442-8E12-F97473EB6D3D}" srcOrd="7" destOrd="0" parTransId="{60AFBBAB-378D-4918-A0C4-F29F8E1E42E8}" sibTransId="{150881A2-C40D-4E6C-B29E-86DB92A20579}"/>
    <dgm:cxn modelId="{774ADDF5-4DC9-4CDE-B2D3-63C8840B73EC}" srcId="{BE52BFEE-0CB8-4BCA-B2CB-FA64B9A47763}" destId="{D7BB1294-C578-42A0-AA1F-68E4EE6424BA}" srcOrd="6" destOrd="0" parTransId="{E9212CC1-93FA-4EB3-A977-FD2D3E05257F}" sibTransId="{D4816EA7-4F8F-46E6-B3F8-F7B327BC12A7}"/>
    <dgm:cxn modelId="{72560EB4-08AE-4837-80BA-01195B88F899}" type="presOf" srcId="{19E201A5-B510-47F9-9FFF-172CB98EBEEE}" destId="{8B8F8671-5D43-4588-B3EB-069B432C2846}" srcOrd="0" destOrd="0" presId="urn:microsoft.com/office/officeart/2005/8/layout/pList1"/>
    <dgm:cxn modelId="{2C409279-6D80-4A67-8D2C-02CD6E3FB1AC}" type="presOf" srcId="{6B4D2D8F-5AE6-4511-9E21-C74D6DD472E7}" destId="{1C933CE6-5BE1-4FC2-96AD-55F36083DB4A}" srcOrd="0" destOrd="0" presId="urn:microsoft.com/office/officeart/2005/8/layout/pList1"/>
    <dgm:cxn modelId="{EBC57764-F365-4B7E-BE74-9B632470F45A}" type="presOf" srcId="{0F97742F-D7CA-4C32-860E-3CB9127EE84D}" destId="{86B56303-5D29-4E5A-9E74-991F6E7AA93E}" srcOrd="0" destOrd="0" presId="urn:microsoft.com/office/officeart/2005/8/layout/pList1"/>
    <dgm:cxn modelId="{039E6956-BB26-47AE-8853-FE744528BF3F}" srcId="{BE52BFEE-0CB8-4BCA-B2CB-FA64B9A47763}" destId="{249E49CB-265C-4A21-893C-14646B25D044}" srcOrd="0" destOrd="0" parTransId="{07320597-12DD-4D08-B1FA-EB976F9E6C6F}" sibTransId="{C08EAA47-9730-4C22-9CAD-357F2DD856F9}"/>
    <dgm:cxn modelId="{5187AE79-4930-4E9E-88C8-F80F93BF0F39}" type="presOf" srcId="{249E49CB-265C-4A21-893C-14646B25D044}" destId="{7219E861-3FC7-49EB-8399-6577724D0840}" srcOrd="0" destOrd="0" presId="urn:microsoft.com/office/officeart/2005/8/layout/pList1"/>
    <dgm:cxn modelId="{98C42A4E-70C7-4F68-982C-30B68EEA1408}" type="presOf" srcId="{BE52BFEE-0CB8-4BCA-B2CB-FA64B9A47763}" destId="{275C096C-B3D7-41F7-990C-DF7EB625FD8E}" srcOrd="0" destOrd="0" presId="urn:microsoft.com/office/officeart/2005/8/layout/pList1"/>
    <dgm:cxn modelId="{D4E6C0A2-14A8-4928-9507-1B46243A5F5D}" type="presParOf" srcId="{275C096C-B3D7-41F7-990C-DF7EB625FD8E}" destId="{5AD5E4C0-A5FF-459D-96DC-01603AA19B0D}" srcOrd="0" destOrd="0" presId="urn:microsoft.com/office/officeart/2005/8/layout/pList1"/>
    <dgm:cxn modelId="{D0E4E41B-9F50-4FB7-BBAA-D6899EB38867}" type="presParOf" srcId="{5AD5E4C0-A5FF-459D-96DC-01603AA19B0D}" destId="{08546702-CBB8-412D-AAE2-D07712DFF752}" srcOrd="0" destOrd="0" presId="urn:microsoft.com/office/officeart/2005/8/layout/pList1"/>
    <dgm:cxn modelId="{BDC451F3-499E-470B-A282-CDF7B969181E}" type="presParOf" srcId="{5AD5E4C0-A5FF-459D-96DC-01603AA19B0D}" destId="{7219E861-3FC7-49EB-8399-6577724D0840}" srcOrd="1" destOrd="0" presId="urn:microsoft.com/office/officeart/2005/8/layout/pList1"/>
    <dgm:cxn modelId="{5FD84A53-AB57-4BA4-8DCB-F1FDC6965D33}" type="presParOf" srcId="{275C096C-B3D7-41F7-990C-DF7EB625FD8E}" destId="{DA2E7F7E-17EA-4EF5-9EA2-D2474C33853F}" srcOrd="1" destOrd="0" presId="urn:microsoft.com/office/officeart/2005/8/layout/pList1"/>
    <dgm:cxn modelId="{1AD1C247-0D67-4B0C-8268-3F46B7EE96B0}" type="presParOf" srcId="{275C096C-B3D7-41F7-990C-DF7EB625FD8E}" destId="{C30FAD17-1C6D-4170-A9A4-F8B22BF7C547}" srcOrd="2" destOrd="0" presId="urn:microsoft.com/office/officeart/2005/8/layout/pList1"/>
    <dgm:cxn modelId="{6FD4296A-8D8C-46F0-AE1A-175041ED8824}" type="presParOf" srcId="{C30FAD17-1C6D-4170-A9A4-F8B22BF7C547}" destId="{973D72ED-1E88-4FA7-A201-BC7FB8A7EF7C}" srcOrd="0" destOrd="0" presId="urn:microsoft.com/office/officeart/2005/8/layout/pList1"/>
    <dgm:cxn modelId="{977E91E8-FD34-456E-AFAA-B03D967DCFA4}" type="presParOf" srcId="{C30FAD17-1C6D-4170-A9A4-F8B22BF7C547}" destId="{248A0C1D-2144-4195-B29D-4587DF849927}" srcOrd="1" destOrd="0" presId="urn:microsoft.com/office/officeart/2005/8/layout/pList1"/>
    <dgm:cxn modelId="{C5CE15BE-0511-4959-9789-BBB143BDEE2F}" type="presParOf" srcId="{275C096C-B3D7-41F7-990C-DF7EB625FD8E}" destId="{03AE63F2-3A0F-4B07-8E27-C9BC86F5780F}" srcOrd="3" destOrd="0" presId="urn:microsoft.com/office/officeart/2005/8/layout/pList1"/>
    <dgm:cxn modelId="{04728863-91D1-427C-8E41-27C4D5652B0A}" type="presParOf" srcId="{275C096C-B3D7-41F7-990C-DF7EB625FD8E}" destId="{1FA5061B-9806-4A11-9489-E0AAB9E23878}" srcOrd="4" destOrd="0" presId="urn:microsoft.com/office/officeart/2005/8/layout/pList1"/>
    <dgm:cxn modelId="{BEFC4ACF-0C75-44B6-B0F3-2AD767D820BA}" type="presParOf" srcId="{1FA5061B-9806-4A11-9489-E0AAB9E23878}" destId="{AEBB4AA3-B2B8-455F-A169-77F9138E1B43}" srcOrd="0" destOrd="0" presId="urn:microsoft.com/office/officeart/2005/8/layout/pList1"/>
    <dgm:cxn modelId="{B8F8D5AC-695D-4295-A3FC-17DA89501FA2}" type="presParOf" srcId="{1FA5061B-9806-4A11-9489-E0AAB9E23878}" destId="{9850B54B-31F8-496E-AD17-1D5A60D8D926}" srcOrd="1" destOrd="0" presId="urn:microsoft.com/office/officeart/2005/8/layout/pList1"/>
    <dgm:cxn modelId="{EECA84D8-720C-4C71-A6B5-18B043A7ED7D}" type="presParOf" srcId="{275C096C-B3D7-41F7-990C-DF7EB625FD8E}" destId="{86B56303-5D29-4E5A-9E74-991F6E7AA93E}" srcOrd="5" destOrd="0" presId="urn:microsoft.com/office/officeart/2005/8/layout/pList1"/>
    <dgm:cxn modelId="{9E6219C8-477E-44B0-BF82-36E97F9AEAD0}" type="presParOf" srcId="{275C096C-B3D7-41F7-990C-DF7EB625FD8E}" destId="{BEA33FDF-ACF0-40B9-BE93-9635D082E660}" srcOrd="6" destOrd="0" presId="urn:microsoft.com/office/officeart/2005/8/layout/pList1"/>
    <dgm:cxn modelId="{A2D92C6B-7E48-43AF-9B38-F982748DB1FF}" type="presParOf" srcId="{BEA33FDF-ACF0-40B9-BE93-9635D082E660}" destId="{BD79A1A1-63EB-4265-89D1-C054D7B063DB}" srcOrd="0" destOrd="0" presId="urn:microsoft.com/office/officeart/2005/8/layout/pList1"/>
    <dgm:cxn modelId="{BDFB4A8A-02C1-4E44-B6BC-E336432DDDED}" type="presParOf" srcId="{BEA33FDF-ACF0-40B9-BE93-9635D082E660}" destId="{1C933CE6-5BE1-4FC2-96AD-55F36083DB4A}" srcOrd="1" destOrd="0" presId="urn:microsoft.com/office/officeart/2005/8/layout/pList1"/>
    <dgm:cxn modelId="{42CEE9DE-9F38-45FF-B515-53BB8339D39B}" type="presParOf" srcId="{275C096C-B3D7-41F7-990C-DF7EB625FD8E}" destId="{3B6D587E-9DC6-41BF-84E9-66B406E261CC}" srcOrd="7" destOrd="0" presId="urn:microsoft.com/office/officeart/2005/8/layout/pList1"/>
    <dgm:cxn modelId="{E9DCCF7D-C224-49BB-998F-EF20600436B9}" type="presParOf" srcId="{275C096C-B3D7-41F7-990C-DF7EB625FD8E}" destId="{9B655680-0C75-445E-818F-B38AE52019D5}" srcOrd="8" destOrd="0" presId="urn:microsoft.com/office/officeart/2005/8/layout/pList1"/>
    <dgm:cxn modelId="{D39667E8-5435-4FC2-9985-39F27F35D05D}" type="presParOf" srcId="{9B655680-0C75-445E-818F-B38AE52019D5}" destId="{973836BA-3915-419B-B809-1EA9DEEB7602}" srcOrd="0" destOrd="0" presId="urn:microsoft.com/office/officeart/2005/8/layout/pList1"/>
    <dgm:cxn modelId="{9AE6A3F5-0408-4735-9130-5D613ED9D08B}" type="presParOf" srcId="{9B655680-0C75-445E-818F-B38AE52019D5}" destId="{7B8B2B6E-617B-42A7-8E29-F83EDCD5678F}" srcOrd="1" destOrd="0" presId="urn:microsoft.com/office/officeart/2005/8/layout/pList1"/>
    <dgm:cxn modelId="{A1524F8E-DE93-490B-A04F-1D4698C6BC75}" type="presParOf" srcId="{275C096C-B3D7-41F7-990C-DF7EB625FD8E}" destId="{784D2EA2-39E4-458A-9307-C622D2A4C7B4}" srcOrd="9" destOrd="0" presId="urn:microsoft.com/office/officeart/2005/8/layout/pList1"/>
    <dgm:cxn modelId="{73DFE5C2-FE22-4A1E-A84C-3A149C816676}" type="presParOf" srcId="{275C096C-B3D7-41F7-990C-DF7EB625FD8E}" destId="{D8241511-8454-4768-A1AE-4A176D34CF30}" srcOrd="10" destOrd="0" presId="urn:microsoft.com/office/officeart/2005/8/layout/pList1"/>
    <dgm:cxn modelId="{6F7AA222-E898-4EE6-AB0F-8799CEC29330}" type="presParOf" srcId="{D8241511-8454-4768-A1AE-4A176D34CF30}" destId="{62CB5424-AE72-4D33-892D-3D40D106393C}" srcOrd="0" destOrd="0" presId="urn:microsoft.com/office/officeart/2005/8/layout/pList1"/>
    <dgm:cxn modelId="{22769045-B708-4F0C-BAAE-F5C173C3D3A0}" type="presParOf" srcId="{D8241511-8454-4768-A1AE-4A176D34CF30}" destId="{8B8F8671-5D43-4588-B3EB-069B432C2846}" srcOrd="1" destOrd="0" presId="urn:microsoft.com/office/officeart/2005/8/layout/pList1"/>
    <dgm:cxn modelId="{A20BD666-F0A1-4356-AC50-2F7DB60DF4A7}" type="presParOf" srcId="{275C096C-B3D7-41F7-990C-DF7EB625FD8E}" destId="{34E4A000-ECF6-441E-AE58-72A2B3B2827B}" srcOrd="11" destOrd="0" presId="urn:microsoft.com/office/officeart/2005/8/layout/pList1"/>
    <dgm:cxn modelId="{B169E061-483F-4525-BE72-A45B2A214943}" type="presParOf" srcId="{275C096C-B3D7-41F7-990C-DF7EB625FD8E}" destId="{76C61950-23BE-4FA7-8E9B-BE0EF296C724}" srcOrd="12" destOrd="0" presId="urn:microsoft.com/office/officeart/2005/8/layout/pList1"/>
    <dgm:cxn modelId="{3931064C-3C16-48D1-A718-5A45BA6033A8}" type="presParOf" srcId="{76C61950-23BE-4FA7-8E9B-BE0EF296C724}" destId="{B5A957FE-9AE4-44E4-893F-37DE9EFC80EB}" srcOrd="0" destOrd="0" presId="urn:microsoft.com/office/officeart/2005/8/layout/pList1"/>
    <dgm:cxn modelId="{3C2DBBD3-D79D-466E-9705-95268C192F23}" type="presParOf" srcId="{76C61950-23BE-4FA7-8E9B-BE0EF296C724}" destId="{037E7AA9-3714-4BDD-9F6F-762B3AB1A238}" srcOrd="1" destOrd="0" presId="urn:microsoft.com/office/officeart/2005/8/layout/pList1"/>
    <dgm:cxn modelId="{99188D86-45C8-40F3-B496-11F5CE1C403A}" type="presParOf" srcId="{275C096C-B3D7-41F7-990C-DF7EB625FD8E}" destId="{2E2F3E99-A8E8-4270-B527-7CBC1218FB31}" srcOrd="13" destOrd="0" presId="urn:microsoft.com/office/officeart/2005/8/layout/pList1"/>
    <dgm:cxn modelId="{71FAD718-661E-4243-893F-30183A988FE3}" type="presParOf" srcId="{275C096C-B3D7-41F7-990C-DF7EB625FD8E}" destId="{C99E3DAC-C9BD-4F11-88C4-A466677FCDF8}" srcOrd="14" destOrd="0" presId="urn:microsoft.com/office/officeart/2005/8/layout/pList1"/>
    <dgm:cxn modelId="{A8F15CE8-4EBB-42A9-BAF4-D086DE1EA76A}" type="presParOf" srcId="{C99E3DAC-C9BD-4F11-88C4-A466677FCDF8}" destId="{FF691A7F-1173-4C5D-96D1-513E1FBB6312}" srcOrd="0" destOrd="0" presId="urn:microsoft.com/office/officeart/2005/8/layout/pList1"/>
    <dgm:cxn modelId="{9CFF7B33-4D1B-4B86-A7CA-89C2484A5A55}" type="presParOf" srcId="{C99E3DAC-C9BD-4F11-88C4-A466677FCDF8}" destId="{674D8959-CCFA-44FD-BCE2-D452B12DDF84}"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46702-CBB8-412D-AAE2-D07712DFF752}">
      <dsp:nvSpPr>
        <dsp:cNvPr id="0" name=""/>
        <dsp:cNvSpPr/>
      </dsp:nvSpPr>
      <dsp:spPr>
        <a:xfrm>
          <a:off x="4278" y="940598"/>
          <a:ext cx="2035857" cy="1402705"/>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219E861-3FC7-49EB-8399-6577724D0840}">
      <dsp:nvSpPr>
        <dsp:cNvPr id="0" name=""/>
        <dsp:cNvSpPr/>
      </dsp:nvSpPr>
      <dsp:spPr>
        <a:xfrm>
          <a:off x="4278" y="23433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Largest Supporter of Physical Sciences in the U.S.*</a:t>
          </a:r>
          <a:endParaRPr lang="en-US" sz="1500" kern="1200" dirty="0"/>
        </a:p>
      </dsp:txBody>
      <dsp:txXfrm>
        <a:off x="4278" y="2343304"/>
        <a:ext cx="2035857" cy="755303"/>
      </dsp:txXfrm>
    </dsp:sp>
    <dsp:sp modelId="{973D72ED-1E88-4FA7-A201-BC7FB8A7EF7C}">
      <dsp:nvSpPr>
        <dsp:cNvPr id="0" name=""/>
        <dsp:cNvSpPr/>
      </dsp:nvSpPr>
      <dsp:spPr>
        <a:xfrm>
          <a:off x="2243806" y="940598"/>
          <a:ext cx="2035857" cy="1402705"/>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48A0C1D-2144-4195-B29D-4587DF849927}">
      <dsp:nvSpPr>
        <dsp:cNvPr id="0" name=""/>
        <dsp:cNvSpPr/>
      </dsp:nvSpPr>
      <dsp:spPr>
        <a:xfrm>
          <a:off x="2243806" y="23433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Research: 42%, $2.2B</a:t>
          </a:r>
          <a:endParaRPr lang="en-US" sz="1500" kern="1200" dirty="0"/>
        </a:p>
      </dsp:txBody>
      <dsp:txXfrm>
        <a:off x="2243806" y="2343304"/>
        <a:ext cx="2035857" cy="755303"/>
      </dsp:txXfrm>
    </dsp:sp>
    <dsp:sp modelId="{AEBB4AA3-B2B8-455F-A169-77F9138E1B43}">
      <dsp:nvSpPr>
        <dsp:cNvPr id="0" name=""/>
        <dsp:cNvSpPr/>
      </dsp:nvSpPr>
      <dsp:spPr>
        <a:xfrm>
          <a:off x="4483335" y="940598"/>
          <a:ext cx="2035857" cy="1402705"/>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850B54B-31F8-496E-AD17-1D5A60D8D926}">
      <dsp:nvSpPr>
        <dsp:cNvPr id="0" name=""/>
        <dsp:cNvSpPr/>
      </dsp:nvSpPr>
      <dsp:spPr>
        <a:xfrm>
          <a:off x="4483335" y="23433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~40% of Research to Universities</a:t>
          </a:r>
          <a:endParaRPr lang="en-US" sz="1500" kern="1200" dirty="0"/>
        </a:p>
      </dsp:txBody>
      <dsp:txXfrm>
        <a:off x="4483335" y="2343304"/>
        <a:ext cx="2035857" cy="755303"/>
      </dsp:txXfrm>
    </dsp:sp>
    <dsp:sp modelId="{BD79A1A1-63EB-4265-89D1-C054D7B063DB}">
      <dsp:nvSpPr>
        <dsp:cNvPr id="0" name=""/>
        <dsp:cNvSpPr/>
      </dsp:nvSpPr>
      <dsp:spPr>
        <a:xfrm>
          <a:off x="6722864" y="940598"/>
          <a:ext cx="2035857" cy="1402705"/>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C933CE6-5BE1-4FC2-96AD-55F36083DB4A}">
      <dsp:nvSpPr>
        <dsp:cNvPr id="0" name=""/>
        <dsp:cNvSpPr/>
      </dsp:nvSpPr>
      <dsp:spPr>
        <a:xfrm>
          <a:off x="6722864" y="23433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&gt; 20,000 Scientists Supported</a:t>
          </a:r>
          <a:endParaRPr lang="en-US" sz="1500" kern="1200" dirty="0"/>
        </a:p>
      </dsp:txBody>
      <dsp:txXfrm>
        <a:off x="6722864" y="2343304"/>
        <a:ext cx="2035857" cy="755303"/>
      </dsp:txXfrm>
    </dsp:sp>
    <dsp:sp modelId="{973836BA-3915-419B-B809-1EA9DEEB7602}">
      <dsp:nvSpPr>
        <dsp:cNvPr id="0" name=""/>
        <dsp:cNvSpPr/>
      </dsp:nvSpPr>
      <dsp:spPr>
        <a:xfrm>
          <a:off x="4278" y="3302192"/>
          <a:ext cx="2035857" cy="1402705"/>
        </a:xfrm>
        <a:prstGeom prst="round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B8B2B6E-617B-42A7-8E29-F83EDCD5678F}">
      <dsp:nvSpPr>
        <dsp:cNvPr id="0" name=""/>
        <dsp:cNvSpPr/>
      </dsp:nvSpPr>
      <dsp:spPr>
        <a:xfrm>
          <a:off x="4278" y="47048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Funding </a:t>
          </a:r>
          <a:r>
            <a:rPr lang="en-US" sz="1500" kern="1200" smtClean="0"/>
            <a:t>at &gt;300 </a:t>
          </a:r>
          <a:r>
            <a:rPr lang="en-US" sz="1500" kern="1200" dirty="0" smtClean="0"/>
            <a:t>Institutions including all 17 DOE Labs</a:t>
          </a:r>
          <a:endParaRPr lang="en-US" sz="1500" kern="1200" dirty="0"/>
        </a:p>
      </dsp:txBody>
      <dsp:txXfrm>
        <a:off x="4278" y="4704898"/>
        <a:ext cx="2035857" cy="755303"/>
      </dsp:txXfrm>
    </dsp:sp>
    <dsp:sp modelId="{FF691A7F-1173-4C5D-96D1-513E1FBB6312}">
      <dsp:nvSpPr>
        <dsp:cNvPr id="0" name=""/>
        <dsp:cNvSpPr/>
      </dsp:nvSpPr>
      <dsp:spPr>
        <a:xfrm>
          <a:off x="2243806" y="3302192"/>
          <a:ext cx="2035857" cy="1402705"/>
        </a:xfrm>
        <a:prstGeom prst="round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74D8959-CCFA-44FD-BCE2-D452B12DDF84}">
      <dsp:nvSpPr>
        <dsp:cNvPr id="0" name=""/>
        <dsp:cNvSpPr/>
      </dsp:nvSpPr>
      <dsp:spPr>
        <a:xfrm>
          <a:off x="2243806" y="47048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Construction: 13.5%, $723M</a:t>
          </a:r>
          <a:endParaRPr lang="en-US" sz="1500" kern="1200" dirty="0"/>
        </a:p>
      </dsp:txBody>
      <dsp:txXfrm>
        <a:off x="2243806" y="4704898"/>
        <a:ext cx="2035857" cy="755303"/>
      </dsp:txXfrm>
    </dsp:sp>
    <dsp:sp modelId="{62CB5424-AE72-4D33-892D-3D40D106393C}">
      <dsp:nvSpPr>
        <dsp:cNvPr id="0" name=""/>
        <dsp:cNvSpPr/>
      </dsp:nvSpPr>
      <dsp:spPr>
        <a:xfrm>
          <a:off x="4483335" y="3302192"/>
          <a:ext cx="2035857" cy="1402705"/>
        </a:xfrm>
        <a:prstGeom prst="roundRect">
          <a:avLst/>
        </a:prstGeom>
        <a:blipFill rotWithShape="1">
          <a:blip xmlns:r="http://schemas.openxmlformats.org/officeDocument/2006/relationships" r:embed="rId7"/>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B8F8671-5D43-4588-B3EB-069B432C2846}">
      <dsp:nvSpPr>
        <dsp:cNvPr id="0" name=""/>
        <dsp:cNvSpPr/>
      </dsp:nvSpPr>
      <dsp:spPr>
        <a:xfrm>
          <a:off x="4483335" y="47048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Facility Operations: 38%, $2.02B </a:t>
          </a:r>
          <a:endParaRPr lang="en-US" sz="1500" kern="1200" dirty="0"/>
        </a:p>
      </dsp:txBody>
      <dsp:txXfrm>
        <a:off x="4483335" y="4704898"/>
        <a:ext cx="2035857" cy="755303"/>
      </dsp:txXfrm>
    </dsp:sp>
    <dsp:sp modelId="{B5A957FE-9AE4-44E4-893F-37DE9EFC80EB}">
      <dsp:nvSpPr>
        <dsp:cNvPr id="0" name=""/>
        <dsp:cNvSpPr/>
      </dsp:nvSpPr>
      <dsp:spPr>
        <a:xfrm>
          <a:off x="6722864" y="3302192"/>
          <a:ext cx="2035857" cy="1402705"/>
        </a:xfrm>
        <a:prstGeom prst="roundRect">
          <a:avLst/>
        </a:prstGeom>
        <a:blipFill rotWithShape="1">
          <a:blip xmlns:r="http://schemas.openxmlformats.org/officeDocument/2006/relationships" r:embed="rId8"/>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37E7AA9-3714-4BDD-9F6F-762B3AB1A238}">
      <dsp:nvSpPr>
        <dsp:cNvPr id="0" name=""/>
        <dsp:cNvSpPr/>
      </dsp:nvSpPr>
      <dsp:spPr>
        <a:xfrm>
          <a:off x="6722864" y="47048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&gt;35,000 Scientific Facility Users**  </a:t>
          </a:r>
          <a:endParaRPr lang="en-US" sz="1500" kern="1200" dirty="0"/>
        </a:p>
      </dsp:txBody>
      <dsp:txXfrm>
        <a:off x="6722864" y="4704898"/>
        <a:ext cx="2035857" cy="7553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46702-CBB8-412D-AAE2-D07712DFF752}">
      <dsp:nvSpPr>
        <dsp:cNvPr id="0" name=""/>
        <dsp:cNvSpPr/>
      </dsp:nvSpPr>
      <dsp:spPr>
        <a:xfrm>
          <a:off x="4278" y="940598"/>
          <a:ext cx="2035857" cy="1402705"/>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219E861-3FC7-49EB-8399-6577724D0840}">
      <dsp:nvSpPr>
        <dsp:cNvPr id="0" name=""/>
        <dsp:cNvSpPr/>
      </dsp:nvSpPr>
      <dsp:spPr>
        <a:xfrm>
          <a:off x="4278" y="23433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Largest Supporter of Physical Sciences in the U.S.</a:t>
          </a:r>
          <a:endParaRPr lang="en-US" sz="1500" kern="1200" dirty="0"/>
        </a:p>
      </dsp:txBody>
      <dsp:txXfrm>
        <a:off x="4278" y="2343304"/>
        <a:ext cx="2035857" cy="755303"/>
      </dsp:txXfrm>
    </dsp:sp>
    <dsp:sp modelId="{973D72ED-1E88-4FA7-A201-BC7FB8A7EF7C}">
      <dsp:nvSpPr>
        <dsp:cNvPr id="0" name=""/>
        <dsp:cNvSpPr/>
      </dsp:nvSpPr>
      <dsp:spPr>
        <a:xfrm>
          <a:off x="2243806" y="940598"/>
          <a:ext cx="2035857" cy="1402705"/>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48A0C1D-2144-4195-B29D-4587DF849927}">
      <dsp:nvSpPr>
        <dsp:cNvPr id="0" name=""/>
        <dsp:cNvSpPr/>
      </dsp:nvSpPr>
      <dsp:spPr>
        <a:xfrm>
          <a:off x="2243806" y="23433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Research: 42%, $2.4B</a:t>
          </a:r>
          <a:endParaRPr lang="en-US" sz="1500" kern="1200" dirty="0"/>
        </a:p>
      </dsp:txBody>
      <dsp:txXfrm>
        <a:off x="2243806" y="2343304"/>
        <a:ext cx="2035857" cy="755303"/>
      </dsp:txXfrm>
    </dsp:sp>
    <dsp:sp modelId="{AEBB4AA3-B2B8-455F-A169-77F9138E1B43}">
      <dsp:nvSpPr>
        <dsp:cNvPr id="0" name=""/>
        <dsp:cNvSpPr/>
      </dsp:nvSpPr>
      <dsp:spPr>
        <a:xfrm>
          <a:off x="4483335" y="940598"/>
          <a:ext cx="2035857" cy="1402705"/>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850B54B-31F8-496E-AD17-1D5A60D8D926}">
      <dsp:nvSpPr>
        <dsp:cNvPr id="0" name=""/>
        <dsp:cNvSpPr/>
      </dsp:nvSpPr>
      <dsp:spPr>
        <a:xfrm>
          <a:off x="4483335" y="23433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~40% of Research to Universities</a:t>
          </a:r>
          <a:endParaRPr lang="en-US" sz="1500" kern="1200" dirty="0"/>
        </a:p>
      </dsp:txBody>
      <dsp:txXfrm>
        <a:off x="4483335" y="2343304"/>
        <a:ext cx="2035857" cy="755303"/>
      </dsp:txXfrm>
    </dsp:sp>
    <dsp:sp modelId="{BD79A1A1-63EB-4265-89D1-C054D7B063DB}">
      <dsp:nvSpPr>
        <dsp:cNvPr id="0" name=""/>
        <dsp:cNvSpPr/>
      </dsp:nvSpPr>
      <dsp:spPr>
        <a:xfrm>
          <a:off x="6722864" y="940598"/>
          <a:ext cx="2035857" cy="1402705"/>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C933CE6-5BE1-4FC2-96AD-55F36083DB4A}">
      <dsp:nvSpPr>
        <dsp:cNvPr id="0" name=""/>
        <dsp:cNvSpPr/>
      </dsp:nvSpPr>
      <dsp:spPr>
        <a:xfrm>
          <a:off x="6722864" y="2343304"/>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&gt; 20,000 Scientists Supported</a:t>
          </a:r>
          <a:endParaRPr lang="en-US" sz="1500" kern="1200" dirty="0"/>
        </a:p>
      </dsp:txBody>
      <dsp:txXfrm>
        <a:off x="6722864" y="2343304"/>
        <a:ext cx="2035857" cy="755303"/>
      </dsp:txXfrm>
    </dsp:sp>
    <dsp:sp modelId="{973836BA-3915-419B-B809-1EA9DEEB7602}">
      <dsp:nvSpPr>
        <dsp:cNvPr id="0" name=""/>
        <dsp:cNvSpPr/>
      </dsp:nvSpPr>
      <dsp:spPr>
        <a:xfrm>
          <a:off x="4278" y="3302192"/>
          <a:ext cx="2035857" cy="1402705"/>
        </a:xfrm>
        <a:prstGeom prst="round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B8B2B6E-617B-42A7-8E29-F83EDCD5678F}">
      <dsp:nvSpPr>
        <dsp:cNvPr id="0" name=""/>
        <dsp:cNvSpPr/>
      </dsp:nvSpPr>
      <dsp:spPr>
        <a:xfrm>
          <a:off x="4278" y="47048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Funding </a:t>
          </a:r>
          <a:r>
            <a:rPr lang="en-US" sz="1500" kern="1200" smtClean="0"/>
            <a:t>at &gt;300 </a:t>
          </a:r>
          <a:r>
            <a:rPr lang="en-US" sz="1500" kern="1200" dirty="0" smtClean="0"/>
            <a:t>Institutions including all 17 DOE Labs</a:t>
          </a:r>
          <a:endParaRPr lang="en-US" sz="1500" kern="1200" dirty="0"/>
        </a:p>
      </dsp:txBody>
      <dsp:txXfrm>
        <a:off x="4278" y="4704898"/>
        <a:ext cx="2035857" cy="755303"/>
      </dsp:txXfrm>
    </dsp:sp>
    <dsp:sp modelId="{62CB5424-AE72-4D33-892D-3D40D106393C}">
      <dsp:nvSpPr>
        <dsp:cNvPr id="0" name=""/>
        <dsp:cNvSpPr/>
      </dsp:nvSpPr>
      <dsp:spPr>
        <a:xfrm>
          <a:off x="2243806" y="3302192"/>
          <a:ext cx="2035857" cy="1402705"/>
        </a:xfrm>
        <a:prstGeom prst="roundRect">
          <a:avLst/>
        </a:prstGeom>
        <a:blipFill rotWithShape="1">
          <a:blip xmlns:r="http://schemas.openxmlformats.org/officeDocument/2006/relationships" r:embed="rId6"/>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B8F8671-5D43-4588-B3EB-069B432C2846}">
      <dsp:nvSpPr>
        <dsp:cNvPr id="0" name=""/>
        <dsp:cNvSpPr/>
      </dsp:nvSpPr>
      <dsp:spPr>
        <a:xfrm>
          <a:off x="2243806" y="47048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Facility Operations: 36%, $2.06B </a:t>
          </a:r>
          <a:endParaRPr lang="en-US" sz="1500" kern="1200" dirty="0"/>
        </a:p>
      </dsp:txBody>
      <dsp:txXfrm>
        <a:off x="2243806" y="4704898"/>
        <a:ext cx="2035857" cy="755303"/>
      </dsp:txXfrm>
    </dsp:sp>
    <dsp:sp modelId="{B5A957FE-9AE4-44E4-893F-37DE9EFC80EB}">
      <dsp:nvSpPr>
        <dsp:cNvPr id="0" name=""/>
        <dsp:cNvSpPr/>
      </dsp:nvSpPr>
      <dsp:spPr>
        <a:xfrm>
          <a:off x="4483335" y="3302192"/>
          <a:ext cx="2035857" cy="1402705"/>
        </a:xfrm>
        <a:prstGeom prst="roundRect">
          <a:avLst/>
        </a:prstGeom>
        <a:blipFill rotWithShape="1">
          <a:blip xmlns:r="http://schemas.openxmlformats.org/officeDocument/2006/relationships" r:embed="rId7"/>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37E7AA9-3714-4BDD-9F6F-762B3AB1A238}">
      <dsp:nvSpPr>
        <dsp:cNvPr id="0" name=""/>
        <dsp:cNvSpPr/>
      </dsp:nvSpPr>
      <dsp:spPr>
        <a:xfrm>
          <a:off x="4483335" y="47048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&gt;35,000 Scientific Facility Users </a:t>
          </a:r>
          <a:endParaRPr lang="en-US" sz="1500" kern="1200" dirty="0"/>
        </a:p>
      </dsp:txBody>
      <dsp:txXfrm>
        <a:off x="4483335" y="4704898"/>
        <a:ext cx="2035857" cy="755303"/>
      </dsp:txXfrm>
    </dsp:sp>
    <dsp:sp modelId="{FF691A7F-1173-4C5D-96D1-513E1FBB6312}">
      <dsp:nvSpPr>
        <dsp:cNvPr id="0" name=""/>
        <dsp:cNvSpPr/>
      </dsp:nvSpPr>
      <dsp:spPr>
        <a:xfrm>
          <a:off x="6722864" y="3302192"/>
          <a:ext cx="2035857" cy="1402705"/>
        </a:xfrm>
        <a:prstGeom prst="round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74D8959-CCFA-44FD-BCE2-D452B12DDF84}">
      <dsp:nvSpPr>
        <dsp:cNvPr id="0" name=""/>
        <dsp:cNvSpPr/>
      </dsp:nvSpPr>
      <dsp:spPr>
        <a:xfrm>
          <a:off x="6722864" y="4704898"/>
          <a:ext cx="2035857" cy="755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US" sz="1500" kern="1200" dirty="0" smtClean="0"/>
            <a:t>$1.8B Mission Innovation</a:t>
          </a:r>
          <a:endParaRPr lang="en-US" sz="1500" kern="1200" dirty="0"/>
        </a:p>
      </dsp:txBody>
      <dsp:txXfrm>
        <a:off x="6722864" y="4704898"/>
        <a:ext cx="2035857" cy="755303"/>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drawings/drawing1.xml><?xml version="1.0" encoding="utf-8"?>
<c:userShapes xmlns:c="http://schemas.openxmlformats.org/drawingml/2006/chart">
  <cdr:relSizeAnchor xmlns:cdr="http://schemas.openxmlformats.org/drawingml/2006/chartDrawing">
    <cdr:from>
      <cdr:x>0.69444</cdr:x>
      <cdr:y>0.85047</cdr:y>
    </cdr:from>
    <cdr:to>
      <cdr:x>0.92593</cdr:x>
      <cdr:y>1</cdr:y>
    </cdr:to>
    <cdr:sp macro="" textlink="">
      <cdr:nvSpPr>
        <cdr:cNvPr id="2" name="TextBox 1"/>
        <cdr:cNvSpPr txBox="1"/>
      </cdr:nvSpPr>
      <cdr:spPr>
        <a:xfrm xmlns:a="http://schemas.openxmlformats.org/drawingml/2006/main">
          <a:off x="5715000" y="4333874"/>
          <a:ext cx="1905000" cy="762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smtClean="0"/>
            <a:t>33,671 Total Users</a:t>
          </a:r>
          <a:endParaRPr lang="en-US" sz="1800" dirty="0"/>
        </a:p>
      </cdr:txBody>
    </cdr:sp>
  </cdr:relSizeAnchor>
</c:userShapes>
</file>

<file path=ppt/drawings/drawing2.xml><?xml version="1.0" encoding="utf-8"?>
<c:userShapes xmlns:c="http://schemas.openxmlformats.org/drawingml/2006/chart">
  <cdr:relSizeAnchor xmlns:cdr="http://schemas.openxmlformats.org/drawingml/2006/chartDrawing">
    <cdr:from>
      <cdr:x>0.70132</cdr:x>
      <cdr:y>0.48387</cdr:y>
    </cdr:from>
    <cdr:to>
      <cdr:x>0.72226</cdr:x>
      <cdr:y>0.51613</cdr:y>
    </cdr:to>
    <cdr:sp macro="" textlink="">
      <cdr:nvSpPr>
        <cdr:cNvPr id="2" name="5-Point Star 1"/>
        <cdr:cNvSpPr/>
      </cdr:nvSpPr>
      <cdr:spPr>
        <a:xfrm xmlns:a="http://schemas.openxmlformats.org/drawingml/2006/main">
          <a:off x="5105400" y="2286000"/>
          <a:ext cx="152400" cy="152400"/>
        </a:xfrm>
        <a:prstGeom xmlns:a="http://schemas.openxmlformats.org/drawingml/2006/main" prst="star5">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0.70132</cdr:x>
      <cdr:y>0.67742</cdr:y>
    </cdr:from>
    <cdr:to>
      <cdr:x>0.72226</cdr:x>
      <cdr:y>0.70968</cdr:y>
    </cdr:to>
    <cdr:sp macro="" textlink="">
      <cdr:nvSpPr>
        <cdr:cNvPr id="4" name="5-Point Star 3"/>
        <cdr:cNvSpPr/>
      </cdr:nvSpPr>
      <cdr:spPr>
        <a:xfrm xmlns:a="http://schemas.openxmlformats.org/drawingml/2006/main">
          <a:off x="5105400" y="3200400"/>
          <a:ext cx="152400" cy="152400"/>
        </a:xfrm>
        <a:prstGeom xmlns:a="http://schemas.openxmlformats.org/drawingml/2006/main" prst="star5">
          <a:avLst/>
        </a:prstGeom>
        <a:solidFill xmlns:a="http://schemas.openxmlformats.org/drawingml/2006/main">
          <a:schemeClr val="accent3"/>
        </a:solidFill>
        <a:ln xmlns:a="http://schemas.openxmlformats.org/drawingml/2006/main">
          <a:solidFill>
            <a:schemeClr val="accent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0.72712</cdr:x>
      <cdr:y>0.48387</cdr:y>
    </cdr:from>
    <cdr:to>
      <cdr:x>0.85273</cdr:x>
      <cdr:y>0.67742</cdr:y>
    </cdr:to>
    <cdr:sp macro="" textlink="">
      <cdr:nvSpPr>
        <cdr:cNvPr id="5" name="TextBox 4"/>
        <cdr:cNvSpPr txBox="1"/>
      </cdr:nvSpPr>
      <cdr:spPr>
        <a:xfrm xmlns:a="http://schemas.openxmlformats.org/drawingml/2006/main">
          <a:off x="5293201" y="22860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dirty="0" smtClean="0">
              <a:latin typeface="Arial" panose="020B0604020202020204" pitchFamily="34" charset="0"/>
              <a:cs typeface="Arial" panose="020B0604020202020204" pitchFamily="34" charset="0"/>
            </a:rPr>
            <a:t>40% of FY16 research </a:t>
          </a:r>
        </a:p>
        <a:p xmlns:a="http://schemas.openxmlformats.org/drawingml/2006/main">
          <a:r>
            <a:rPr lang="en-US" sz="1000" dirty="0" smtClean="0">
              <a:latin typeface="Arial" panose="020B0604020202020204" pitchFamily="34" charset="0"/>
              <a:cs typeface="Arial" panose="020B0604020202020204" pitchFamily="34" charset="0"/>
            </a:rPr>
            <a:t> to universities</a:t>
          </a:r>
          <a:endParaRPr lang="en-US" sz="10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0.73273</cdr:x>
      <cdr:y>0.67742</cdr:y>
    </cdr:from>
    <cdr:to>
      <cdr:x>0.85834</cdr:x>
      <cdr:y>0.87097</cdr:y>
    </cdr:to>
    <cdr:sp macro="" textlink="">
      <cdr:nvSpPr>
        <cdr:cNvPr id="6" name="TextBox 1"/>
        <cdr:cNvSpPr txBox="1"/>
      </cdr:nvSpPr>
      <cdr:spPr>
        <a:xfrm xmlns:a="http://schemas.openxmlformats.org/drawingml/2006/main">
          <a:off x="5334000" y="3200400"/>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smtClean="0">
              <a:latin typeface="Arial" panose="020B0604020202020204" pitchFamily="34" charset="0"/>
              <a:cs typeface="Arial" panose="020B0604020202020204" pitchFamily="34" charset="0"/>
            </a:rPr>
            <a:t>30% of  FY16 construction </a:t>
          </a:r>
        </a:p>
        <a:p xmlns:a="http://schemas.openxmlformats.org/drawingml/2006/main">
          <a:r>
            <a:rPr lang="en-US" sz="1000" dirty="0" smtClean="0">
              <a:latin typeface="Arial" panose="020B0604020202020204" pitchFamily="34" charset="0"/>
              <a:cs typeface="Arial" panose="020B0604020202020204" pitchFamily="34" charset="0"/>
            </a:rPr>
            <a:t>to universities</a:t>
          </a:r>
          <a:endParaRPr lang="en-US" sz="1000" dirty="0">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0.50725</cdr:x>
      <cdr:y>0.18021</cdr:y>
    </cdr:from>
    <cdr:to>
      <cdr:x>0.582</cdr:x>
      <cdr:y>0.20831</cdr:y>
    </cdr:to>
    <cdr:sp macro="" textlink="">
      <cdr:nvSpPr>
        <cdr:cNvPr id="2" name="TextBox 1"/>
        <cdr:cNvSpPr txBox="1"/>
      </cdr:nvSpPr>
      <cdr:spPr>
        <a:xfrm xmlns:a="http://schemas.openxmlformats.org/drawingml/2006/main">
          <a:off x="3167063" y="1404939"/>
          <a:ext cx="466725"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0.45161</cdr:x>
      <cdr:y>0.28125</cdr:y>
    </cdr:from>
    <cdr:to>
      <cdr:x>0.5669</cdr:x>
      <cdr:y>0.32812</cdr:y>
    </cdr:to>
    <cdr:sp macro="" textlink="">
      <cdr:nvSpPr>
        <cdr:cNvPr id="3" name="TextBox 2"/>
        <cdr:cNvSpPr txBox="1"/>
      </cdr:nvSpPr>
      <cdr:spPr>
        <a:xfrm xmlns:a="http://schemas.openxmlformats.org/drawingml/2006/main">
          <a:off x="2133600" y="1371599"/>
          <a:ext cx="544671"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dirty="0"/>
            <a:t>$9.3B</a:t>
          </a:r>
        </a:p>
      </cdr:txBody>
    </cdr:sp>
  </cdr:relSizeAnchor>
  <cdr:relSizeAnchor xmlns:cdr="http://schemas.openxmlformats.org/drawingml/2006/chartDrawing">
    <cdr:from>
      <cdr:x>0.51613</cdr:x>
      <cdr:y>0.23437</cdr:y>
    </cdr:from>
    <cdr:to>
      <cdr:x>0.64299</cdr:x>
      <cdr:y>0.26578</cdr:y>
    </cdr:to>
    <cdr:sp macro="" textlink="">
      <cdr:nvSpPr>
        <cdr:cNvPr id="4" name="TextBox 1"/>
        <cdr:cNvSpPr txBox="1"/>
      </cdr:nvSpPr>
      <cdr:spPr>
        <a:xfrm xmlns:a="http://schemas.openxmlformats.org/drawingml/2006/main">
          <a:off x="2438400" y="1142999"/>
          <a:ext cx="599333" cy="15318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t>$10.1B</a:t>
          </a:r>
        </a:p>
      </cdr:txBody>
    </cdr:sp>
  </cdr:relSizeAnchor>
  <cdr:relSizeAnchor xmlns:cdr="http://schemas.openxmlformats.org/drawingml/2006/chartDrawing">
    <cdr:from>
      <cdr:x>0.59677</cdr:x>
      <cdr:y>0.04687</cdr:y>
    </cdr:from>
    <cdr:to>
      <cdr:x>0.71933</cdr:x>
      <cdr:y>0.07977</cdr:y>
    </cdr:to>
    <cdr:sp macro="" textlink="">
      <cdr:nvSpPr>
        <cdr:cNvPr id="5" name="TextBox 1"/>
        <cdr:cNvSpPr txBox="1"/>
      </cdr:nvSpPr>
      <cdr:spPr>
        <a:xfrm xmlns:a="http://schemas.openxmlformats.org/drawingml/2006/main">
          <a:off x="2819400" y="228599"/>
          <a:ext cx="578994" cy="16044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t>$</a:t>
          </a:r>
          <a:r>
            <a:rPr lang="en-US" sz="900" b="1" dirty="0" smtClean="0"/>
            <a:t>12.9B</a:t>
          </a:r>
          <a:endParaRPr lang="en-US" sz="900" b="1" dirty="0"/>
        </a:p>
      </cdr:txBody>
    </cdr:sp>
  </cdr:relSizeAnchor>
  <cdr:relSizeAnchor xmlns:cdr="http://schemas.openxmlformats.org/drawingml/2006/chartDrawing">
    <cdr:from>
      <cdr:x>0.14516</cdr:x>
      <cdr:y>0.71875</cdr:y>
    </cdr:from>
    <cdr:to>
      <cdr:x>0.1833</cdr:x>
      <cdr:y>0.91077</cdr:y>
    </cdr:to>
    <cdr:sp macro="" textlink="">
      <cdr:nvSpPr>
        <cdr:cNvPr id="6" name="TextBox 1"/>
        <cdr:cNvSpPr txBox="1"/>
      </cdr:nvSpPr>
      <cdr:spPr>
        <a:xfrm xmlns:a="http://schemas.openxmlformats.org/drawingml/2006/main" rot="16200000">
          <a:off x="307673" y="3883326"/>
          <a:ext cx="936443" cy="1801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solidFill>
                <a:schemeClr val="bg1"/>
              </a:solidFill>
            </a:rPr>
            <a:t>Nuclear</a:t>
          </a:r>
          <a:r>
            <a:rPr lang="en-US" sz="900" b="1" baseline="0" dirty="0">
              <a:solidFill>
                <a:schemeClr val="bg1"/>
              </a:solidFill>
            </a:rPr>
            <a:t> Security</a:t>
          </a:r>
          <a:endParaRPr lang="en-US" sz="900" b="1" dirty="0">
            <a:solidFill>
              <a:schemeClr val="bg1"/>
            </a:solidFill>
          </a:endParaRPr>
        </a:p>
      </cdr:txBody>
    </cdr:sp>
  </cdr:relSizeAnchor>
  <cdr:relSizeAnchor xmlns:cdr="http://schemas.openxmlformats.org/drawingml/2006/chartDrawing">
    <cdr:from>
      <cdr:x>0.22581</cdr:x>
      <cdr:y>0.71875</cdr:y>
    </cdr:from>
    <cdr:to>
      <cdr:x>0.26395</cdr:x>
      <cdr:y>0.91077</cdr:y>
    </cdr:to>
    <cdr:sp macro="" textlink="">
      <cdr:nvSpPr>
        <cdr:cNvPr id="7" name="TextBox 1"/>
        <cdr:cNvSpPr txBox="1"/>
      </cdr:nvSpPr>
      <cdr:spPr>
        <a:xfrm xmlns:a="http://schemas.openxmlformats.org/drawingml/2006/main" rot="16200000">
          <a:off x="688672" y="3883327"/>
          <a:ext cx="936444" cy="1801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solidFill>
                <a:schemeClr val="bg1"/>
              </a:solidFill>
            </a:rPr>
            <a:t>Nuclear</a:t>
          </a:r>
          <a:r>
            <a:rPr lang="en-US" sz="900" b="1" baseline="0" dirty="0">
              <a:solidFill>
                <a:schemeClr val="bg1"/>
              </a:solidFill>
            </a:rPr>
            <a:t> Security</a:t>
          </a:r>
          <a:endParaRPr lang="en-US" sz="900" b="1" dirty="0">
            <a:solidFill>
              <a:schemeClr val="bg1"/>
            </a:solidFill>
          </a:endParaRPr>
        </a:p>
      </cdr:txBody>
    </cdr:sp>
  </cdr:relSizeAnchor>
  <cdr:relSizeAnchor xmlns:cdr="http://schemas.openxmlformats.org/drawingml/2006/chartDrawing">
    <cdr:from>
      <cdr:x>0.30645</cdr:x>
      <cdr:y>0.71875</cdr:y>
    </cdr:from>
    <cdr:to>
      <cdr:x>0.34459</cdr:x>
      <cdr:y>0.91077</cdr:y>
    </cdr:to>
    <cdr:sp macro="" textlink="">
      <cdr:nvSpPr>
        <cdr:cNvPr id="8" name="TextBox 1"/>
        <cdr:cNvSpPr txBox="1"/>
      </cdr:nvSpPr>
      <cdr:spPr>
        <a:xfrm xmlns:a="http://schemas.openxmlformats.org/drawingml/2006/main" rot="16200000">
          <a:off x="1069673" y="3883326"/>
          <a:ext cx="936444" cy="18018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solidFill>
                <a:schemeClr val="bg1"/>
              </a:solidFill>
            </a:rPr>
            <a:t>Nuclear</a:t>
          </a:r>
          <a:r>
            <a:rPr lang="en-US" sz="900" b="1" baseline="0" dirty="0">
              <a:solidFill>
                <a:schemeClr val="bg1"/>
              </a:solidFill>
            </a:rPr>
            <a:t> Security</a:t>
          </a:r>
          <a:endParaRPr lang="en-US" sz="900" b="1" dirty="0">
            <a:solidFill>
              <a:schemeClr val="bg1"/>
            </a:solidFill>
          </a:endParaRPr>
        </a:p>
      </cdr:txBody>
    </cdr:sp>
  </cdr:relSizeAnchor>
  <cdr:relSizeAnchor xmlns:cdr="http://schemas.openxmlformats.org/drawingml/2006/chartDrawing">
    <cdr:from>
      <cdr:x>0.45545</cdr:x>
      <cdr:y>0.63768</cdr:y>
    </cdr:from>
    <cdr:to>
      <cdr:x>0.49358</cdr:x>
      <cdr:y>0.82969</cdr:y>
    </cdr:to>
    <cdr:sp macro="" textlink="">
      <cdr:nvSpPr>
        <cdr:cNvPr id="9" name="TextBox 1"/>
        <cdr:cNvSpPr txBox="1"/>
      </cdr:nvSpPr>
      <cdr:spPr>
        <a:xfrm xmlns:a="http://schemas.openxmlformats.org/drawingml/2006/main" rot="16200000">
          <a:off x="3147153" y="3710847"/>
          <a:ext cx="1009550" cy="2934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solidFill>
                <a:schemeClr val="bg1"/>
              </a:solidFill>
            </a:rPr>
            <a:t>Science</a:t>
          </a:r>
        </a:p>
      </cdr:txBody>
    </cdr:sp>
  </cdr:relSizeAnchor>
  <cdr:relSizeAnchor xmlns:cdr="http://schemas.openxmlformats.org/drawingml/2006/chartDrawing">
    <cdr:from>
      <cdr:x>0.52475</cdr:x>
      <cdr:y>0.62319</cdr:y>
    </cdr:from>
    <cdr:to>
      <cdr:x>0.56289</cdr:x>
      <cdr:y>0.8152</cdr:y>
    </cdr:to>
    <cdr:sp macro="" textlink="">
      <cdr:nvSpPr>
        <cdr:cNvPr id="10" name="TextBox 1"/>
        <cdr:cNvSpPr txBox="1"/>
      </cdr:nvSpPr>
      <cdr:spPr>
        <a:xfrm xmlns:a="http://schemas.openxmlformats.org/drawingml/2006/main" rot="16200000">
          <a:off x="3680592" y="3634608"/>
          <a:ext cx="1009550" cy="2935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solidFill>
                <a:schemeClr val="bg1"/>
              </a:solidFill>
            </a:rPr>
            <a:t>Science</a:t>
          </a:r>
        </a:p>
      </cdr:txBody>
    </cdr:sp>
  </cdr:relSizeAnchor>
  <cdr:relSizeAnchor xmlns:cdr="http://schemas.openxmlformats.org/drawingml/2006/chartDrawing">
    <cdr:from>
      <cdr:x>0.60396</cdr:x>
      <cdr:y>0.62319</cdr:y>
    </cdr:from>
    <cdr:to>
      <cdr:x>0.6421</cdr:x>
      <cdr:y>0.8152</cdr:y>
    </cdr:to>
    <cdr:sp macro="" textlink="">
      <cdr:nvSpPr>
        <cdr:cNvPr id="11" name="TextBox 1"/>
        <cdr:cNvSpPr txBox="1"/>
      </cdr:nvSpPr>
      <cdr:spPr>
        <a:xfrm xmlns:a="http://schemas.openxmlformats.org/drawingml/2006/main" rot="16200000">
          <a:off x="4290192" y="3634608"/>
          <a:ext cx="1009550" cy="2935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solidFill>
                <a:schemeClr val="bg1"/>
              </a:solidFill>
            </a:rPr>
            <a:t>Science</a:t>
          </a:r>
        </a:p>
      </cdr:txBody>
    </cdr:sp>
  </cdr:relSizeAnchor>
  <cdr:relSizeAnchor xmlns:cdr="http://schemas.openxmlformats.org/drawingml/2006/chartDrawing">
    <cdr:from>
      <cdr:x>0.45545</cdr:x>
      <cdr:y>0.28986</cdr:y>
    </cdr:from>
    <cdr:to>
      <cdr:x>0.49358</cdr:x>
      <cdr:y>0.48187</cdr:y>
    </cdr:to>
    <cdr:sp macro="" textlink="">
      <cdr:nvSpPr>
        <cdr:cNvPr id="12" name="TextBox 1"/>
        <cdr:cNvSpPr txBox="1"/>
      </cdr:nvSpPr>
      <cdr:spPr>
        <a:xfrm xmlns:a="http://schemas.openxmlformats.org/drawingml/2006/main" rot="16200000">
          <a:off x="3147153" y="1882047"/>
          <a:ext cx="1009550" cy="2934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solidFill>
                <a:schemeClr val="tx1"/>
              </a:solidFill>
            </a:rPr>
            <a:t>Energy</a:t>
          </a:r>
        </a:p>
      </cdr:txBody>
    </cdr:sp>
  </cdr:relSizeAnchor>
  <cdr:relSizeAnchor xmlns:cdr="http://schemas.openxmlformats.org/drawingml/2006/chartDrawing">
    <cdr:from>
      <cdr:x>0.52475</cdr:x>
      <cdr:y>0.26087</cdr:y>
    </cdr:from>
    <cdr:to>
      <cdr:x>0.56289</cdr:x>
      <cdr:y>0.45289</cdr:y>
    </cdr:to>
    <cdr:sp macro="" textlink="">
      <cdr:nvSpPr>
        <cdr:cNvPr id="13" name="TextBox 1"/>
        <cdr:cNvSpPr txBox="1"/>
      </cdr:nvSpPr>
      <cdr:spPr>
        <a:xfrm xmlns:a="http://schemas.openxmlformats.org/drawingml/2006/main" rot="16200000">
          <a:off x="3680565" y="1729635"/>
          <a:ext cx="1009603" cy="2935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solidFill>
                <a:schemeClr val="tx1"/>
              </a:solidFill>
            </a:rPr>
            <a:t>Energy</a:t>
          </a:r>
        </a:p>
      </cdr:txBody>
    </cdr:sp>
  </cdr:relSizeAnchor>
  <cdr:relSizeAnchor xmlns:cdr="http://schemas.openxmlformats.org/drawingml/2006/chartDrawing">
    <cdr:from>
      <cdr:x>0.60396</cdr:x>
      <cdr:y>0.17391</cdr:y>
    </cdr:from>
    <cdr:to>
      <cdr:x>0.66717</cdr:x>
      <cdr:y>0.37681</cdr:y>
    </cdr:to>
    <cdr:sp macro="" textlink="">
      <cdr:nvSpPr>
        <cdr:cNvPr id="14" name="TextBox 1"/>
        <cdr:cNvSpPr txBox="1"/>
      </cdr:nvSpPr>
      <cdr:spPr>
        <a:xfrm xmlns:a="http://schemas.openxmlformats.org/drawingml/2006/main" rot="16200000">
          <a:off x="4358040" y="1204563"/>
          <a:ext cx="1066800" cy="48647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solidFill>
                <a:schemeClr val="tx1"/>
              </a:solidFill>
            </a:rPr>
            <a:t>Energy</a:t>
          </a:r>
        </a:p>
      </cdr:txBody>
    </cdr:sp>
  </cdr:relSizeAnchor>
  <cdr:relSizeAnchor xmlns:cdr="http://schemas.openxmlformats.org/drawingml/2006/chartDrawing">
    <cdr:from>
      <cdr:x>0.75806</cdr:x>
      <cdr:y>0.70312</cdr:y>
    </cdr:from>
    <cdr:to>
      <cdr:x>0.79578</cdr:x>
      <cdr:y>0.92085</cdr:y>
    </cdr:to>
    <cdr:sp macro="" textlink="">
      <cdr:nvSpPr>
        <cdr:cNvPr id="15" name="TextBox 1"/>
        <cdr:cNvSpPr txBox="1"/>
      </cdr:nvSpPr>
      <cdr:spPr>
        <a:xfrm xmlns:a="http://schemas.openxmlformats.org/drawingml/2006/main" rot="16200000">
          <a:off x="3139596" y="3870803"/>
          <a:ext cx="1061778" cy="1781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solidFill>
                <a:schemeClr val="bg1"/>
              </a:solidFill>
            </a:rPr>
            <a:t>Environmental</a:t>
          </a:r>
          <a:r>
            <a:rPr lang="en-US" sz="800" b="1" baseline="0" dirty="0">
              <a:solidFill>
                <a:schemeClr val="bg1"/>
              </a:solidFill>
            </a:rPr>
            <a:t> </a:t>
          </a:r>
          <a:r>
            <a:rPr lang="en-US" sz="800" b="1" baseline="0" dirty="0" smtClean="0">
              <a:solidFill>
                <a:schemeClr val="bg1"/>
              </a:solidFill>
            </a:rPr>
            <a:t>Management</a:t>
          </a:r>
          <a:endParaRPr lang="en-US" sz="800" b="1" dirty="0">
            <a:solidFill>
              <a:schemeClr val="bg1"/>
            </a:solidFill>
          </a:endParaRPr>
        </a:p>
      </cdr:txBody>
    </cdr:sp>
  </cdr:relSizeAnchor>
  <cdr:relSizeAnchor xmlns:cdr="http://schemas.openxmlformats.org/drawingml/2006/chartDrawing">
    <cdr:from>
      <cdr:x>0.74194</cdr:x>
      <cdr:y>0.46875</cdr:y>
    </cdr:from>
    <cdr:to>
      <cdr:x>0.85723</cdr:x>
      <cdr:y>0.49929</cdr:y>
    </cdr:to>
    <cdr:sp macro="" textlink="">
      <cdr:nvSpPr>
        <cdr:cNvPr id="21" name="TextBox 1"/>
        <cdr:cNvSpPr txBox="1"/>
      </cdr:nvSpPr>
      <cdr:spPr>
        <a:xfrm xmlns:a="http://schemas.openxmlformats.org/drawingml/2006/main">
          <a:off x="3505200" y="2285999"/>
          <a:ext cx="544719" cy="1489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t>$</a:t>
          </a:r>
          <a:r>
            <a:rPr lang="en-US" sz="900" b="1" dirty="0"/>
            <a:t>6.5B</a:t>
          </a:r>
          <a:endParaRPr lang="en-US" sz="1000" b="1" dirty="0"/>
        </a:p>
      </cdr:txBody>
    </cdr:sp>
  </cdr:relSizeAnchor>
  <cdr:relSizeAnchor xmlns:cdr="http://schemas.openxmlformats.org/drawingml/2006/chartDrawing">
    <cdr:from>
      <cdr:x>0.82258</cdr:x>
      <cdr:y>0.45312</cdr:y>
    </cdr:from>
    <cdr:to>
      <cdr:x>0.93879</cdr:x>
      <cdr:y>0.47995</cdr:y>
    </cdr:to>
    <cdr:sp macro="" textlink="">
      <cdr:nvSpPr>
        <cdr:cNvPr id="24" name="TextBox 1"/>
        <cdr:cNvSpPr txBox="1"/>
      </cdr:nvSpPr>
      <cdr:spPr>
        <a:xfrm xmlns:a="http://schemas.openxmlformats.org/drawingml/2006/main">
          <a:off x="3886200" y="2209799"/>
          <a:ext cx="549015" cy="1307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t>$</a:t>
          </a:r>
          <a:r>
            <a:rPr lang="en-US" sz="900" b="1" dirty="0"/>
            <a:t>6.9B</a:t>
          </a:r>
          <a:endParaRPr lang="en-US" sz="1000" b="1" dirty="0"/>
        </a:p>
      </cdr:txBody>
    </cdr:sp>
  </cdr:relSizeAnchor>
  <cdr:relSizeAnchor xmlns:cdr="http://schemas.openxmlformats.org/drawingml/2006/chartDrawing">
    <cdr:from>
      <cdr:x>0.90323</cdr:x>
      <cdr:y>0.45312</cdr:y>
    </cdr:from>
    <cdr:to>
      <cdr:x>1</cdr:x>
      <cdr:y>0.48569</cdr:y>
    </cdr:to>
    <cdr:sp macro="" textlink="">
      <cdr:nvSpPr>
        <cdr:cNvPr id="25" name="TextBox 1"/>
        <cdr:cNvSpPr txBox="1"/>
      </cdr:nvSpPr>
      <cdr:spPr>
        <a:xfrm xmlns:a="http://schemas.openxmlformats.org/drawingml/2006/main">
          <a:off x="4267200" y="2209799"/>
          <a:ext cx="457200" cy="1588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t>$</a:t>
          </a:r>
          <a:r>
            <a:rPr lang="en-US" sz="900" b="1" dirty="0"/>
            <a:t>6.8B</a:t>
          </a:r>
          <a:endParaRPr lang="en-US" sz="1000" b="1" dirty="0"/>
        </a:p>
      </cdr:txBody>
    </cdr:sp>
  </cdr:relSizeAnchor>
  <cdr:relSizeAnchor xmlns:cdr="http://schemas.openxmlformats.org/drawingml/2006/chartDrawing">
    <cdr:from>
      <cdr:x>0.67742</cdr:x>
      <cdr:y>0.09375</cdr:y>
    </cdr:from>
    <cdr:to>
      <cdr:x>0.91171</cdr:x>
      <cdr:y>0.125</cdr:y>
    </cdr:to>
    <cdr:sp macro="" textlink="">
      <cdr:nvSpPr>
        <cdr:cNvPr id="26" name="TextBox 1"/>
        <cdr:cNvSpPr txBox="1"/>
      </cdr:nvSpPr>
      <cdr:spPr>
        <a:xfrm xmlns:a="http://schemas.openxmlformats.org/drawingml/2006/main">
          <a:off x="3200400" y="457199"/>
          <a:ext cx="1106880" cy="152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solidFill>
                <a:schemeClr val="tx1"/>
              </a:solidFill>
            </a:rPr>
            <a:t>21st Century Clean Transportation Plan Investments</a:t>
          </a:r>
        </a:p>
      </cdr:txBody>
    </cdr:sp>
  </cdr:relSizeAnchor>
  <cdr:relSizeAnchor xmlns:cdr="http://schemas.openxmlformats.org/drawingml/2006/chartDrawing">
    <cdr:from>
      <cdr:x>0.6129</cdr:x>
      <cdr:y>0.1875</cdr:y>
    </cdr:from>
    <cdr:to>
      <cdr:x>0.71207</cdr:x>
      <cdr:y>0.21804</cdr:y>
    </cdr:to>
    <cdr:sp macro="" textlink="">
      <cdr:nvSpPr>
        <cdr:cNvPr id="27" name="TextBox 1"/>
        <cdr:cNvSpPr txBox="1"/>
      </cdr:nvSpPr>
      <cdr:spPr>
        <a:xfrm xmlns:a="http://schemas.openxmlformats.org/drawingml/2006/main">
          <a:off x="2895600" y="914399"/>
          <a:ext cx="468518" cy="1489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700" b="1" dirty="0"/>
            <a:t>$5.8B</a:t>
          </a:r>
        </a:p>
      </cdr:txBody>
    </cdr:sp>
  </cdr:relSizeAnchor>
  <cdr:relSizeAnchor xmlns:cdr="http://schemas.openxmlformats.org/drawingml/2006/chartDrawing">
    <cdr:from>
      <cdr:x>0.6129</cdr:x>
      <cdr:y>0.14062</cdr:y>
    </cdr:from>
    <cdr:to>
      <cdr:x>0.71207</cdr:x>
      <cdr:y>0.17116</cdr:y>
    </cdr:to>
    <cdr:sp macro="" textlink="">
      <cdr:nvSpPr>
        <cdr:cNvPr id="28" name="TextBox 1"/>
        <cdr:cNvSpPr txBox="1"/>
      </cdr:nvSpPr>
      <cdr:spPr>
        <a:xfrm xmlns:a="http://schemas.openxmlformats.org/drawingml/2006/main">
          <a:off x="2895600" y="685799"/>
          <a:ext cx="468518" cy="1489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700" b="1" dirty="0"/>
            <a:t>$1.3B</a:t>
          </a:r>
        </a:p>
      </cdr:txBody>
    </cdr:sp>
  </cdr:relSizeAnchor>
  <cdr:relSizeAnchor xmlns:cdr="http://schemas.openxmlformats.org/drawingml/2006/chartDrawing">
    <cdr:from>
      <cdr:x>0.58065</cdr:x>
      <cdr:y>0.1875</cdr:y>
    </cdr:from>
    <cdr:to>
      <cdr:x>0.70968</cdr:x>
      <cdr:y>0.1875</cdr:y>
    </cdr:to>
    <cdr:cxnSp macro="">
      <cdr:nvCxnSpPr>
        <cdr:cNvPr id="19" name="Straight Connector 18"/>
        <cdr:cNvCxnSpPr/>
      </cdr:nvCxnSpPr>
      <cdr:spPr>
        <a:xfrm xmlns:a="http://schemas.openxmlformats.org/drawingml/2006/main" flipH="1">
          <a:off x="2743200" y="914399"/>
          <a:ext cx="609600" cy="0"/>
        </a:xfrm>
        <a:prstGeom xmlns:a="http://schemas.openxmlformats.org/drawingml/2006/main" prst="line">
          <a:avLst/>
        </a:prstGeom>
        <a:ln xmlns:a="http://schemas.openxmlformats.org/drawingml/2006/main" w="19050">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0.83871</cdr:x>
      <cdr:y>0.70312</cdr:y>
    </cdr:from>
    <cdr:to>
      <cdr:x>0.87642</cdr:x>
      <cdr:y>0.92085</cdr:y>
    </cdr:to>
    <cdr:sp macro="" textlink="">
      <cdr:nvSpPr>
        <cdr:cNvPr id="29" name="TextBox 1"/>
        <cdr:cNvSpPr txBox="1"/>
      </cdr:nvSpPr>
      <cdr:spPr>
        <a:xfrm xmlns:a="http://schemas.openxmlformats.org/drawingml/2006/main" rot="16200000">
          <a:off x="3520596" y="3870803"/>
          <a:ext cx="1061778" cy="1781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solidFill>
                <a:schemeClr val="bg1"/>
              </a:solidFill>
            </a:rPr>
            <a:t>Environmental</a:t>
          </a:r>
          <a:r>
            <a:rPr lang="en-US" sz="800" b="1" baseline="0" dirty="0">
              <a:solidFill>
                <a:schemeClr val="bg1"/>
              </a:solidFill>
            </a:rPr>
            <a:t> </a:t>
          </a:r>
          <a:r>
            <a:rPr lang="en-US" sz="800" b="1" baseline="0" dirty="0" smtClean="0">
              <a:solidFill>
                <a:schemeClr val="bg1"/>
              </a:solidFill>
            </a:rPr>
            <a:t>Management</a:t>
          </a:r>
          <a:endParaRPr lang="en-US" sz="800" b="1" dirty="0">
            <a:solidFill>
              <a:schemeClr val="bg1"/>
            </a:solidFill>
          </a:endParaRPr>
        </a:p>
      </cdr:txBody>
    </cdr:sp>
  </cdr:relSizeAnchor>
  <cdr:relSizeAnchor xmlns:cdr="http://schemas.openxmlformats.org/drawingml/2006/chartDrawing">
    <cdr:from>
      <cdr:x>0.91935</cdr:x>
      <cdr:y>0.70312</cdr:y>
    </cdr:from>
    <cdr:to>
      <cdr:x>0.95707</cdr:x>
      <cdr:y>0.92085</cdr:y>
    </cdr:to>
    <cdr:sp macro="" textlink="">
      <cdr:nvSpPr>
        <cdr:cNvPr id="30" name="TextBox 1"/>
        <cdr:cNvSpPr txBox="1"/>
      </cdr:nvSpPr>
      <cdr:spPr>
        <a:xfrm xmlns:a="http://schemas.openxmlformats.org/drawingml/2006/main" rot="16200000">
          <a:off x="3901595" y="3870803"/>
          <a:ext cx="1061778" cy="1781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1" dirty="0">
              <a:solidFill>
                <a:schemeClr val="bg1"/>
              </a:solidFill>
            </a:rPr>
            <a:t>Environmental</a:t>
          </a:r>
          <a:r>
            <a:rPr lang="en-US" sz="800" b="1" baseline="0" dirty="0">
              <a:solidFill>
                <a:schemeClr val="bg1"/>
              </a:solidFill>
            </a:rPr>
            <a:t> </a:t>
          </a:r>
          <a:r>
            <a:rPr lang="en-US" sz="800" b="1" baseline="0" dirty="0" smtClean="0">
              <a:solidFill>
                <a:schemeClr val="bg1"/>
              </a:solidFill>
            </a:rPr>
            <a:t>Management</a:t>
          </a:r>
          <a:endParaRPr lang="en-US" sz="800" b="1" dirty="0">
            <a:solidFill>
              <a:schemeClr val="bg1"/>
            </a:solidFill>
          </a:endParaRPr>
        </a:p>
      </cdr:txBody>
    </cdr:sp>
  </cdr:relSizeAnchor>
  <cdr:relSizeAnchor xmlns:cdr="http://schemas.openxmlformats.org/drawingml/2006/chartDrawing">
    <cdr:from>
      <cdr:x>0.49104</cdr:x>
      <cdr:y>0.15625</cdr:y>
    </cdr:from>
    <cdr:to>
      <cdr:x>0.6136</cdr:x>
      <cdr:y>0.18915</cdr:y>
    </cdr:to>
    <cdr:sp macro="" textlink="">
      <cdr:nvSpPr>
        <cdr:cNvPr id="31" name="TextBox 1"/>
        <cdr:cNvSpPr txBox="1"/>
      </cdr:nvSpPr>
      <cdr:spPr>
        <a:xfrm xmlns:a="http://schemas.openxmlformats.org/drawingml/2006/main">
          <a:off x="2319868" y="762000"/>
          <a:ext cx="579023" cy="16044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t>$</a:t>
          </a:r>
          <a:r>
            <a:rPr lang="en-US" sz="900" b="1" dirty="0" smtClean="0"/>
            <a:t>11.5B</a:t>
          </a:r>
          <a:endParaRPr lang="en-US" sz="900" b="1" dirty="0"/>
        </a:p>
      </cdr:txBody>
    </cdr:sp>
  </cdr:relSizeAnchor>
  <cdr:relSizeAnchor xmlns:cdr="http://schemas.openxmlformats.org/drawingml/2006/chartDrawing">
    <cdr:from>
      <cdr:x>0.52475</cdr:x>
      <cdr:y>0.33333</cdr:y>
    </cdr:from>
    <cdr:to>
      <cdr:x>0.57426</cdr:x>
      <cdr:y>0.55072</cdr:y>
    </cdr:to>
    <cdr:sp macro="" textlink="">
      <cdr:nvSpPr>
        <cdr:cNvPr id="32" name="Rectangle 31"/>
        <cdr:cNvSpPr/>
      </cdr:nvSpPr>
      <cdr:spPr>
        <a:xfrm xmlns:a="http://schemas.openxmlformats.org/drawingml/2006/main">
          <a:off x="4038600" y="1752600"/>
          <a:ext cx="381000" cy="1143000"/>
        </a:xfrm>
        <a:prstGeom xmlns:a="http://schemas.openxmlformats.org/drawingml/2006/main" prst="rect">
          <a:avLst/>
        </a:prstGeom>
        <a:gradFill xmlns:a="http://schemas.openxmlformats.org/drawingml/2006/main" flip="none" rotWithShape="1">
          <a:gsLst>
            <a:gs pos="0">
              <a:schemeClr val="accent3">
                <a:alpha val="73000"/>
              </a:schemeClr>
            </a:gs>
            <a:gs pos="100000">
              <a:srgbClr val="FFFFFF">
                <a:alpha val="73000"/>
              </a:srgbClr>
            </a:gs>
          </a:gsLst>
          <a:lin ang="0" scaled="1"/>
          <a:tileRect/>
        </a:gradFill>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smtClean="0">
              <a:solidFill>
                <a:srgbClr val="000000"/>
              </a:solidFill>
            </a:rPr>
            <a:t>69%</a:t>
          </a:r>
          <a:endParaRPr lang="en-US" sz="900" dirty="0">
            <a:solidFill>
              <a:srgbClr val="00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4FD3B4-B332-43BE-B3C0-827AC693F738}" type="datetimeFigureOut">
              <a:rPr lang="en-US" smtClean="0"/>
              <a:t>6/9/2016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DAAC16-8D54-4B0A-89FA-9291C9405E1A}" type="slidenum">
              <a:rPr lang="en-US" smtClean="0"/>
              <a:t>‹#›</a:t>
            </a:fld>
            <a:endParaRPr lang="en-US"/>
          </a:p>
        </p:txBody>
      </p:sp>
    </p:spTree>
    <p:extLst>
      <p:ext uri="{BB962C8B-B14F-4D97-AF65-F5344CB8AC3E}">
        <p14:creationId xmlns:p14="http://schemas.microsoft.com/office/powerpoint/2010/main" val="2619933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a:t>
            </a:fld>
            <a:endParaRPr lang="en-US" dirty="0"/>
          </a:p>
        </p:txBody>
      </p:sp>
    </p:spTree>
    <p:extLst>
      <p:ext uri="{BB962C8B-B14F-4D97-AF65-F5344CB8AC3E}">
        <p14:creationId xmlns:p14="http://schemas.microsoft.com/office/powerpoint/2010/main" val="1565035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C815CE-594B-44AB-BC3C-68E8EAF5333B}" type="slidenum">
              <a:rPr lang="en-US" smtClean="0"/>
              <a:pPr>
                <a:defRPr/>
              </a:pPr>
              <a:t>14</a:t>
            </a:fld>
            <a:endParaRPr lang="en-US"/>
          </a:p>
        </p:txBody>
      </p:sp>
    </p:spTree>
    <p:extLst>
      <p:ext uri="{BB962C8B-B14F-4D97-AF65-F5344CB8AC3E}">
        <p14:creationId xmlns:p14="http://schemas.microsoft.com/office/powerpoint/2010/main" val="1619800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4579" name="Rectangle 3"/>
          <p:cNvSpPr>
            <a:spLocks noGrp="1" noChangeArrowheads="1"/>
          </p:cNvSpPr>
          <p:nvPr>
            <p:ph type="body" idx="1"/>
          </p:nvPr>
        </p:nvSpPr>
        <p:spPr bwMode="auto">
          <a:xfrm>
            <a:off x="521804" y="4343404"/>
            <a:ext cx="5739848" cy="4114801"/>
          </a:xfrm>
          <a:solidFill>
            <a:srgbClr val="FFFFFF"/>
          </a:solidFill>
          <a:ln>
            <a:solidFill>
              <a:srgbClr val="000000"/>
            </a:solidFill>
            <a:miter lim="800000"/>
            <a:headEnd/>
            <a:tailEnd/>
          </a:ln>
        </p:spPr>
        <p:txBody>
          <a:bodyPr wrap="square" numCol="1" anchor="t" anchorCtr="0" compatLnSpc="1">
            <a:prstTxWarp prst="textNoShape">
              <a:avLst/>
            </a:prstTxWarp>
            <a:normAutofit/>
          </a:bodyPr>
          <a:lstStyle/>
          <a:p>
            <a:pPr marL="0" lvl="1" eaLnBrk="0" fontAlgn="base" hangingPunct="0">
              <a:spcBef>
                <a:spcPts val="589"/>
              </a:spcBef>
              <a:spcAft>
                <a:spcPct val="0"/>
              </a:spcAft>
              <a:defRPr/>
            </a:pPr>
            <a:endParaRPr lang="en-US" sz="1400" b="1" dirty="0">
              <a:solidFill>
                <a:srgbClr val="0000FF"/>
              </a:solidFill>
            </a:endParaRPr>
          </a:p>
        </p:txBody>
      </p:sp>
    </p:spTree>
    <p:extLst>
      <p:ext uri="{BB962C8B-B14F-4D97-AF65-F5344CB8AC3E}">
        <p14:creationId xmlns:p14="http://schemas.microsoft.com/office/powerpoint/2010/main" val="3123397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20</a:t>
            </a:fld>
            <a:endParaRPr lang="en-US"/>
          </a:p>
        </p:txBody>
      </p:sp>
    </p:spTree>
    <p:extLst>
      <p:ext uri="{BB962C8B-B14F-4D97-AF65-F5344CB8AC3E}">
        <p14:creationId xmlns:p14="http://schemas.microsoft.com/office/powerpoint/2010/main" val="3457966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DAAC16-8D54-4B0A-89FA-9291C9405E1A}" type="slidenum">
              <a:rPr lang="en-US" smtClean="0"/>
              <a:t>25</a:t>
            </a:fld>
            <a:endParaRPr lang="en-US"/>
          </a:p>
        </p:txBody>
      </p:sp>
    </p:spTree>
    <p:extLst>
      <p:ext uri="{BB962C8B-B14F-4D97-AF65-F5344CB8AC3E}">
        <p14:creationId xmlns:p14="http://schemas.microsoft.com/office/powerpoint/2010/main" val="11205108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DCEE50CC-E570-4C4C-A87C-24787CB3ADAC}" type="slidenum">
              <a:rPr lang="en-US"/>
              <a:pPr>
                <a:defRPr/>
              </a:pPr>
              <a:t>‹#›</a:t>
            </a:fld>
            <a:endParaRPr lang="en-US"/>
          </a:p>
        </p:txBody>
      </p:sp>
    </p:spTree>
    <p:extLst>
      <p:ext uri="{BB962C8B-B14F-4D97-AF65-F5344CB8AC3E}">
        <p14:creationId xmlns:p14="http://schemas.microsoft.com/office/powerpoint/2010/main" val="1072632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a:xfrm>
            <a:off x="3124200" y="6353970"/>
            <a:ext cx="5334000" cy="365125"/>
          </a:xfrm>
          <a:prstGeom prst="rect">
            <a:avLst/>
          </a:prstGeom>
        </p:spPr>
        <p:txBody>
          <a:bodyPr/>
          <a:lstStyle/>
          <a:p>
            <a:pPr>
              <a:defRPr/>
            </a:pPr>
            <a:endParaRPr lang="en-US" dirty="0"/>
          </a:p>
        </p:txBody>
      </p:sp>
      <p:sp>
        <p:nvSpPr>
          <p:cNvPr id="4" name="Slide Number Placeholder 3"/>
          <p:cNvSpPr>
            <a:spLocks noGrp="1"/>
          </p:cNvSpPr>
          <p:nvPr>
            <p:ph type="sldNum" sz="quarter" idx="11"/>
          </p:nvPr>
        </p:nvSpPr>
        <p:spPr>
          <a:xfrm>
            <a:off x="8413750" y="6353970"/>
            <a:ext cx="381000" cy="365125"/>
          </a:xfrm>
          <a:prstGeom prst="rect">
            <a:avLst/>
          </a:prstGeom>
        </p:spPr>
        <p:txBody>
          <a:bodyPr/>
          <a:lstStyle/>
          <a:p>
            <a:pPr>
              <a:defRPr/>
            </a:pPr>
            <a:fld id="{6EEA275D-5A49-48A8-817D-44C3EA0A3A2F}" type="slidenum">
              <a:rPr lang="en-US" smtClean="0"/>
              <a:pPr>
                <a:defRPr/>
              </a:pPr>
              <a:t>‹#›</a:t>
            </a:fld>
            <a:endParaRPr lang="en-US" dirty="0"/>
          </a:p>
        </p:txBody>
      </p:sp>
    </p:spTree>
    <p:extLst>
      <p:ext uri="{BB962C8B-B14F-4D97-AF65-F5344CB8AC3E}">
        <p14:creationId xmlns:p14="http://schemas.microsoft.com/office/powerpoint/2010/main" val="109373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dirty="0"/>
          </a:p>
        </p:txBody>
      </p:sp>
    </p:spTree>
    <p:extLst>
      <p:ext uri="{BB962C8B-B14F-4D97-AF65-F5344CB8AC3E}">
        <p14:creationId xmlns:p14="http://schemas.microsoft.com/office/powerpoint/2010/main" val="408020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extLst>
      <p:ext uri="{BB962C8B-B14F-4D97-AF65-F5344CB8AC3E}">
        <p14:creationId xmlns:p14="http://schemas.microsoft.com/office/powerpoint/2010/main" val="1415023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209A34-5889-4E16-8BD0-8C9F0C75090B}" type="slidenum">
              <a:rPr lang="en-US" smtClean="0"/>
              <a:pPr/>
              <a:t>‹#›</a:t>
            </a:fld>
            <a:endParaRPr lang="en-US"/>
          </a:p>
        </p:txBody>
      </p:sp>
    </p:spTree>
    <p:extLst>
      <p:ext uri="{BB962C8B-B14F-4D97-AF65-F5344CB8AC3E}">
        <p14:creationId xmlns:p14="http://schemas.microsoft.com/office/powerpoint/2010/main" val="206772638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3" name="Rectangle 7"/>
          <p:cNvSpPr/>
          <p:nvPr userDrawn="1"/>
        </p:nvSpPr>
        <p:spPr bwMode="auto">
          <a:xfrm>
            <a:off x="23860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endParaRPr>
          </a:p>
        </p:txBody>
      </p:sp>
      <p:sp>
        <p:nvSpPr>
          <p:cNvPr id="4" name="Rectangle 8"/>
          <p:cNvSpPr/>
          <p:nvPr userDrawn="1"/>
        </p:nvSpPr>
        <p:spPr bwMode="auto">
          <a:xfrm>
            <a:off x="-4510" y="6629147"/>
            <a:ext cx="2363173" cy="231775"/>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endParaRPr>
          </a:p>
        </p:txBody>
      </p:sp>
      <p:sp>
        <p:nvSpPr>
          <p:cNvPr id="5" name="Rectangle 235"/>
          <p:cNvSpPr>
            <a:spLocks noChangeArrowheads="1"/>
          </p:cNvSpPr>
          <p:nvPr/>
        </p:nvSpPr>
        <p:spPr bwMode="auto">
          <a:xfrm>
            <a:off x="2386013" y="6635750"/>
            <a:ext cx="6600825" cy="211138"/>
          </a:xfrm>
          <a:prstGeom prst="rect">
            <a:avLst/>
          </a:prstGeom>
          <a:noFill/>
          <a:ln w="9525" algn="ctr">
            <a:noFill/>
            <a:miter lim="800000"/>
            <a:headEnd/>
            <a:tailEnd/>
          </a:ln>
          <a:effectLst/>
        </p:spPr>
        <p:txBody>
          <a:bodyPr/>
          <a:lstStyle/>
          <a:p>
            <a:pPr marL="171450" indent="-171450" algn="r" eaLnBrk="0" hangingPunct="0">
              <a:lnSpc>
                <a:spcPct val="90000"/>
              </a:lnSpc>
              <a:defRPr/>
            </a:pPr>
            <a:r>
              <a:rPr lang="en-US" sz="1200" b="1" dirty="0">
                <a:solidFill>
                  <a:schemeClr val="bg1"/>
                </a:solidFill>
                <a:ea typeface="Rod"/>
                <a:cs typeface="Rod"/>
              </a:rPr>
              <a:t>Department of Energy  •  Office of Science  •  Biological and Environmental Research</a:t>
            </a:r>
          </a:p>
        </p:txBody>
      </p:sp>
      <p:sp>
        <p:nvSpPr>
          <p:cNvPr id="2" name="Content Placeholder 1"/>
          <p:cNvSpPr>
            <a:spLocks noGrp="1"/>
          </p:cNvSpPr>
          <p:nvPr>
            <p:ph/>
          </p:nvPr>
        </p:nvSpPr>
        <p:spPr>
          <a:xfrm>
            <a:off x="498143" y="397681"/>
            <a:ext cx="8229600" cy="5745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bwMode="auto">
          <a:xfrm>
            <a:off x="2378241"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endParaRPr>
          </a:p>
        </p:txBody>
      </p:sp>
      <p:sp>
        <p:nvSpPr>
          <p:cNvPr id="11" name="Rectangle 10"/>
          <p:cNvSpPr/>
          <p:nvPr userDrawn="1"/>
        </p:nvSpPr>
        <p:spPr bwMode="auto">
          <a:xfrm>
            <a:off x="2366347" y="6629147"/>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marL="171450" indent="-171450" algn="r" eaLnBrk="0" hangingPunct="0">
              <a:lnSpc>
                <a:spcPct val="90000"/>
              </a:lnSpc>
              <a:defRPr/>
            </a:pPr>
            <a:r>
              <a:rPr lang="en-US" sz="1200" b="1" dirty="0" smtClean="0">
                <a:solidFill>
                  <a:schemeClr val="bg1"/>
                </a:solidFill>
                <a:ea typeface="Rod"/>
                <a:cs typeface="Rod"/>
              </a:rPr>
              <a:t>Department of Energy  •  Office of Science  •  Biological and Environmental Research</a:t>
            </a:r>
            <a:endParaRPr lang="en-US" sz="1200" b="1" dirty="0">
              <a:solidFill>
                <a:schemeClr val="bg1"/>
              </a:solidFill>
              <a:ea typeface="Rod"/>
              <a:cs typeface="Rod"/>
            </a:endParaRPr>
          </a:p>
        </p:txBody>
      </p:sp>
      <p:sp>
        <p:nvSpPr>
          <p:cNvPr id="13" name="Rectangle 235"/>
          <p:cNvSpPr>
            <a:spLocks noChangeArrowheads="1"/>
          </p:cNvSpPr>
          <p:nvPr userDrawn="1"/>
        </p:nvSpPr>
        <p:spPr bwMode="auto">
          <a:xfrm>
            <a:off x="38100" y="6634163"/>
            <a:ext cx="3111689" cy="212725"/>
          </a:xfrm>
          <a:prstGeom prst="rect">
            <a:avLst/>
          </a:prstGeom>
          <a:noFill/>
          <a:ln w="9525" algn="ctr">
            <a:noFill/>
            <a:miter lim="800000"/>
            <a:headEnd/>
            <a:tailEnd/>
          </a:ln>
          <a:effectLst/>
        </p:spPr>
        <p:txBody>
          <a:bodyPr/>
          <a:lstStyle/>
          <a:p>
            <a:pPr marL="171450" indent="-171450" eaLnBrk="0" hangingPunct="0">
              <a:lnSpc>
                <a:spcPct val="90000"/>
              </a:lnSpc>
              <a:defRPr/>
            </a:pPr>
            <a:fld id="{C73A21A1-59FF-456D-9D40-99E243DEE999}" type="slidenum">
              <a:rPr lang="en-US" sz="1000">
                <a:solidFill>
                  <a:schemeClr val="bg1"/>
                </a:solidFill>
                <a:ea typeface="Rod"/>
                <a:cs typeface="Rod"/>
              </a:rPr>
              <a:pPr marL="171450" indent="-171450" eaLnBrk="0" hangingPunct="0">
                <a:lnSpc>
                  <a:spcPct val="90000"/>
                </a:lnSpc>
                <a:defRPr/>
              </a:pPr>
              <a:t>‹#›</a:t>
            </a:fld>
            <a:r>
              <a:rPr lang="en-US" sz="1000" dirty="0">
                <a:solidFill>
                  <a:schemeClr val="bg1"/>
                </a:solidFill>
                <a:ea typeface="Rod"/>
                <a:cs typeface="Rod"/>
              </a:rPr>
              <a:t>	 </a:t>
            </a:r>
            <a:r>
              <a:rPr lang="en-US" sz="1200" b="1" dirty="0" smtClean="0">
                <a:solidFill>
                  <a:schemeClr val="bg1"/>
                </a:solidFill>
                <a:ea typeface="Rod"/>
                <a:cs typeface="Rod"/>
              </a:rPr>
              <a:t>Orr</a:t>
            </a:r>
            <a:r>
              <a:rPr lang="en-US" sz="1200" b="1" baseline="0" dirty="0" smtClean="0">
                <a:solidFill>
                  <a:schemeClr val="bg1"/>
                </a:solidFill>
                <a:ea typeface="Rod"/>
                <a:cs typeface="Rod"/>
              </a:rPr>
              <a:t> </a:t>
            </a:r>
            <a:r>
              <a:rPr lang="en-US" sz="1200" b="1" dirty="0" smtClean="0">
                <a:solidFill>
                  <a:schemeClr val="bg1"/>
                </a:solidFill>
                <a:ea typeface="Rod"/>
                <a:cs typeface="Rod"/>
              </a:rPr>
              <a:t>Briefing Jan </a:t>
            </a:r>
            <a:r>
              <a:rPr lang="en-US" sz="1200" b="1" baseline="0" dirty="0" smtClean="0">
                <a:solidFill>
                  <a:schemeClr val="bg1"/>
                </a:solidFill>
                <a:ea typeface="Rod"/>
                <a:cs typeface="Rod"/>
              </a:rPr>
              <a:t>2015</a:t>
            </a:r>
            <a:endParaRPr lang="en-US" sz="1200" b="1" dirty="0">
              <a:solidFill>
                <a:schemeClr val="bg1"/>
              </a:solidFill>
              <a:ea typeface="Rod"/>
              <a:cs typeface="Rod"/>
            </a:endParaRPr>
          </a:p>
        </p:txBody>
      </p:sp>
    </p:spTree>
    <p:extLst>
      <p:ext uri="{BB962C8B-B14F-4D97-AF65-F5344CB8AC3E}">
        <p14:creationId xmlns:p14="http://schemas.microsoft.com/office/powerpoint/2010/main" val="926082078"/>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15586"/>
      </p:ext>
    </p:extLst>
  </p:cSld>
  <p:clrMapOvr>
    <a:masterClrMapping/>
  </p:clrMapOvr>
  <p:transition spd="slow"/>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endParaRPr lang="en-US" b="0" u="none"/>
          </a:p>
        </p:txBody>
      </p:sp>
      <p:sp>
        <p:nvSpPr>
          <p:cNvPr id="4" name="Slide Number Placeholder 3"/>
          <p:cNvSpPr>
            <a:spLocks noGrp="1"/>
          </p:cNvSpPr>
          <p:nvPr>
            <p:ph type="sldNum" sz="quarter" idx="11"/>
          </p:nvPr>
        </p:nvSpPr>
        <p:spPr/>
        <p:txBody>
          <a:bodyPr/>
          <a:lstStyle/>
          <a:p>
            <a:pPr>
              <a:defRPr/>
            </a:pPr>
            <a:fld id="{D1C3E240-9EB6-4604-A43D-9910B3F588EA}" type="slidenum">
              <a:rPr lang="en-US" b="0" u="none" smtClean="0"/>
              <a:pPr>
                <a:defRPr/>
              </a:pPr>
              <a:t>‹#›</a:t>
            </a:fld>
            <a:endParaRPr lang="en-US" b="0" u="none" dirty="0"/>
          </a:p>
        </p:txBody>
      </p:sp>
    </p:spTree>
    <p:extLst>
      <p:ext uri="{BB962C8B-B14F-4D97-AF65-F5344CB8AC3E}">
        <p14:creationId xmlns:p14="http://schemas.microsoft.com/office/powerpoint/2010/main" val="529659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3916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E bottom - blank - not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Tree>
    <p:extLst>
      <p:ext uri="{BB962C8B-B14F-4D97-AF65-F5344CB8AC3E}">
        <p14:creationId xmlns:p14="http://schemas.microsoft.com/office/powerpoint/2010/main" val="145662627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1F8A97BA-DB9B-4291-87AE-AF89EA7F18B7}" type="slidenum">
              <a:rPr lang="en-US"/>
              <a:pPr>
                <a:defRPr/>
              </a:pPr>
              <a:t>‹#›</a:t>
            </a:fld>
            <a:endParaRPr lang="en-US" dirty="0"/>
          </a:p>
        </p:txBody>
      </p:sp>
      <p:pic>
        <p:nvPicPr>
          <p:cNvPr id="1030" name="Picture 9" descr="horizontal-logo-green-text.jpg"/>
          <p:cNvPicPr>
            <a:picLocks noChangeAspect="1"/>
          </p:cNvPicPr>
          <p:nvPr/>
        </p:nvPicPr>
        <p:blipFill>
          <a:blip r:embed="rId13" cstate="print"/>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1906872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18" Type="http://schemas.openxmlformats.org/officeDocument/2006/relationships/image" Target="../media/image37.jpg"/><Relationship Id="rId26" Type="http://schemas.openxmlformats.org/officeDocument/2006/relationships/image" Target="../media/image45.jpg"/><Relationship Id="rId3" Type="http://schemas.openxmlformats.org/officeDocument/2006/relationships/image" Target="../media/image22.jpg"/><Relationship Id="rId21" Type="http://schemas.openxmlformats.org/officeDocument/2006/relationships/image" Target="../media/image40.jpg"/><Relationship Id="rId7" Type="http://schemas.openxmlformats.org/officeDocument/2006/relationships/image" Target="../media/image26.jpg"/><Relationship Id="rId12" Type="http://schemas.openxmlformats.org/officeDocument/2006/relationships/image" Target="../media/image31.jpg"/><Relationship Id="rId17" Type="http://schemas.openxmlformats.org/officeDocument/2006/relationships/image" Target="../media/image36.jpg"/><Relationship Id="rId25" Type="http://schemas.openxmlformats.org/officeDocument/2006/relationships/image" Target="../media/image44.jpg"/><Relationship Id="rId2" Type="http://schemas.openxmlformats.org/officeDocument/2006/relationships/image" Target="../media/image21.jpg"/><Relationship Id="rId16" Type="http://schemas.openxmlformats.org/officeDocument/2006/relationships/image" Target="../media/image35.jpg"/><Relationship Id="rId20" Type="http://schemas.openxmlformats.org/officeDocument/2006/relationships/image" Target="../media/image39.jpg"/><Relationship Id="rId29" Type="http://schemas.openxmlformats.org/officeDocument/2006/relationships/image" Target="../media/image48.jpg"/><Relationship Id="rId1" Type="http://schemas.openxmlformats.org/officeDocument/2006/relationships/slideLayout" Target="../slideLayouts/slideLayout3.xml"/><Relationship Id="rId6" Type="http://schemas.openxmlformats.org/officeDocument/2006/relationships/image" Target="../media/image25.jpg"/><Relationship Id="rId11" Type="http://schemas.openxmlformats.org/officeDocument/2006/relationships/image" Target="../media/image30.jpg"/><Relationship Id="rId24" Type="http://schemas.openxmlformats.org/officeDocument/2006/relationships/image" Target="../media/image43.jpg"/><Relationship Id="rId5" Type="http://schemas.openxmlformats.org/officeDocument/2006/relationships/image" Target="../media/image24.jpg"/><Relationship Id="rId15" Type="http://schemas.openxmlformats.org/officeDocument/2006/relationships/image" Target="../media/image34.jpg"/><Relationship Id="rId23" Type="http://schemas.openxmlformats.org/officeDocument/2006/relationships/image" Target="../media/image42.jpg"/><Relationship Id="rId28" Type="http://schemas.openxmlformats.org/officeDocument/2006/relationships/image" Target="../media/image47.jpg"/><Relationship Id="rId10" Type="http://schemas.openxmlformats.org/officeDocument/2006/relationships/image" Target="../media/image29.jpg"/><Relationship Id="rId19" Type="http://schemas.openxmlformats.org/officeDocument/2006/relationships/image" Target="../media/image38.jpg"/><Relationship Id="rId4" Type="http://schemas.openxmlformats.org/officeDocument/2006/relationships/image" Target="../media/image23.jpg"/><Relationship Id="rId9" Type="http://schemas.openxmlformats.org/officeDocument/2006/relationships/image" Target="../media/image28.jpg"/><Relationship Id="rId14" Type="http://schemas.openxmlformats.org/officeDocument/2006/relationships/image" Target="../media/image33.jpg"/><Relationship Id="rId22" Type="http://schemas.openxmlformats.org/officeDocument/2006/relationships/image" Target="../media/image41.jpg"/><Relationship Id="rId27" Type="http://schemas.openxmlformats.org/officeDocument/2006/relationships/image" Target="../media/image46.jpg"/><Relationship Id="rId30"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oleObject" Target="../embeddings/oleObject2.bin"/><Relationship Id="rId7" Type="http://schemas.openxmlformats.org/officeDocument/2006/relationships/image" Target="../media/image54.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53.emf"/><Relationship Id="rId4" Type="http://schemas.openxmlformats.org/officeDocument/2006/relationships/package" Target="../embeddings/Microsoft_Word_Document5.docx"/></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package" Target="../embeddings/Microsoft_Excel_Worksheet1.xlsx"/></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p:cNvSpPr>
            <a:spLocks noGrp="1"/>
          </p:cNvSpPr>
          <p:nvPr>
            <p:ph type="subTitle" idx="1"/>
          </p:nvPr>
        </p:nvSpPr>
        <p:spPr>
          <a:xfrm>
            <a:off x="1371600" y="3581400"/>
            <a:ext cx="6400800" cy="1152525"/>
          </a:xfrm>
        </p:spPr>
        <p:txBody>
          <a:bodyPr rtlCol="0">
            <a:normAutofit/>
          </a:bodyPr>
          <a:lstStyle/>
          <a:p>
            <a:pPr eaLnBrk="1" fontAlgn="auto" hangingPunct="1">
              <a:spcAft>
                <a:spcPts val="0"/>
              </a:spcAft>
              <a:defRPr/>
            </a:pPr>
            <a:r>
              <a:rPr lang="en-US" sz="2000" dirty="0" smtClean="0">
                <a:solidFill>
                  <a:srgbClr val="1C1C1C"/>
                </a:solidFill>
              </a:rPr>
              <a:t>BESAC Meeting</a:t>
            </a:r>
          </a:p>
          <a:p>
            <a:pPr eaLnBrk="1" fontAlgn="auto" hangingPunct="1">
              <a:spcAft>
                <a:spcPts val="0"/>
              </a:spcAft>
              <a:defRPr/>
            </a:pPr>
            <a:r>
              <a:rPr lang="en-US" sz="2000" dirty="0" smtClean="0">
                <a:solidFill>
                  <a:srgbClr val="1C1C1C"/>
                </a:solidFill>
              </a:rPr>
              <a:t> June 8, 2016</a:t>
            </a:r>
          </a:p>
        </p:txBody>
      </p:sp>
      <p:sp>
        <p:nvSpPr>
          <p:cNvPr id="3075" name="Title 3"/>
          <p:cNvSpPr>
            <a:spLocks noGrp="1"/>
          </p:cNvSpPr>
          <p:nvPr>
            <p:ph type="title"/>
          </p:nvPr>
        </p:nvSpPr>
        <p:spPr>
          <a:xfrm>
            <a:off x="457200" y="2166938"/>
            <a:ext cx="8229600" cy="1143000"/>
          </a:xfrm>
        </p:spPr>
        <p:txBody>
          <a:bodyPr>
            <a:noAutofit/>
          </a:bodyPr>
          <a:lstStyle/>
          <a:p>
            <a:pPr eaLnBrk="1" hangingPunct="1">
              <a:defRPr/>
            </a:pPr>
            <a:r>
              <a:rPr lang="en-US" sz="4000" dirty="0" smtClean="0"/>
              <a:t>Office of Science Update</a:t>
            </a:r>
          </a:p>
        </p:txBody>
      </p:sp>
      <p:sp>
        <p:nvSpPr>
          <p:cNvPr id="7" name="Rectangle 4"/>
          <p:cNvSpPr>
            <a:spLocks noChangeArrowheads="1"/>
          </p:cNvSpPr>
          <p:nvPr/>
        </p:nvSpPr>
        <p:spPr bwMode="auto">
          <a:xfrm>
            <a:off x="2286000" y="5367338"/>
            <a:ext cx="4572000" cy="1009507"/>
          </a:xfrm>
          <a:prstGeom prst="rect">
            <a:avLst/>
          </a:prstGeom>
          <a:noFill/>
          <a:ln w="9525">
            <a:noFill/>
            <a:miter lim="800000"/>
            <a:headEnd/>
            <a:tailEnd/>
          </a:ln>
        </p:spPr>
        <p:txBody>
          <a:bodyPr>
            <a:spAutoFit/>
          </a:bodyPr>
          <a:lstStyle/>
          <a:p>
            <a:pPr algn="ctr">
              <a:spcBef>
                <a:spcPct val="10000"/>
              </a:spcBef>
            </a:pPr>
            <a:r>
              <a:rPr lang="en-US" sz="2000" dirty="0" smtClean="0">
                <a:solidFill>
                  <a:srgbClr val="1C1C1C"/>
                </a:solidFill>
                <a:latin typeface="Arial" panose="020B0604020202020204" pitchFamily="34" charset="0"/>
                <a:cs typeface="Arial" panose="020B0604020202020204" pitchFamily="34" charset="0"/>
              </a:rPr>
              <a:t>Cherry A. Murray</a:t>
            </a:r>
          </a:p>
          <a:p>
            <a:pPr algn="ctr">
              <a:spcBef>
                <a:spcPct val="10000"/>
              </a:spcBef>
            </a:pPr>
            <a:r>
              <a:rPr lang="en-US" sz="2000" dirty="0" smtClean="0">
                <a:solidFill>
                  <a:srgbClr val="1C1C1C"/>
                </a:solidFill>
                <a:latin typeface="Arial" panose="020B0604020202020204" pitchFamily="34" charset="0"/>
                <a:cs typeface="Arial" panose="020B0604020202020204" pitchFamily="34" charset="0"/>
              </a:rPr>
              <a:t>Director, Office of Science</a:t>
            </a:r>
            <a:endParaRPr lang="en-US" sz="2000" dirty="0">
              <a:solidFill>
                <a:srgbClr val="1C1C1C"/>
              </a:solidFill>
              <a:latin typeface="Arial" panose="020B0604020202020204" pitchFamily="34" charset="0"/>
              <a:cs typeface="Arial" panose="020B0604020202020204" pitchFamily="34" charset="0"/>
            </a:endParaRPr>
          </a:p>
          <a:p>
            <a:pPr algn="ctr">
              <a:spcBef>
                <a:spcPct val="10000"/>
              </a:spcBef>
            </a:pPr>
            <a:r>
              <a:rPr lang="en-US" sz="1600" dirty="0">
                <a:solidFill>
                  <a:srgbClr val="1C1C1C"/>
                </a:solidFill>
                <a:latin typeface="Arial" panose="020B0604020202020204" pitchFamily="34" charset="0"/>
                <a:cs typeface="Arial" panose="020B0604020202020204" pitchFamily="34" charset="0"/>
              </a:rPr>
              <a:t>c</a:t>
            </a:r>
            <a:r>
              <a:rPr lang="en-US" sz="1600" dirty="0" smtClean="0">
                <a:solidFill>
                  <a:srgbClr val="1C1C1C"/>
                </a:solidFill>
                <a:latin typeface="Arial" panose="020B0604020202020204" pitchFamily="34" charset="0"/>
                <a:cs typeface="Arial" panose="020B0604020202020204" pitchFamily="34" charset="0"/>
              </a:rPr>
              <a:t>herry.murray@science.energy.gov</a:t>
            </a:r>
            <a:endParaRPr lang="en-US" sz="1600" dirty="0">
              <a:solidFill>
                <a:srgbClr val="1C1C1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938218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5566" y="194833"/>
            <a:ext cx="1800225" cy="10001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013" y="194833"/>
            <a:ext cx="1800225" cy="10001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119" y="194832"/>
            <a:ext cx="1800225" cy="10001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6672" y="194833"/>
            <a:ext cx="1800225" cy="10001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5905" y="1295403"/>
            <a:ext cx="1800225" cy="100012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95403"/>
            <a:ext cx="1800225" cy="100012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5324" y="1295402"/>
            <a:ext cx="1800225" cy="1000125"/>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2362200"/>
            <a:ext cx="1800225" cy="100012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5943" y="2362200"/>
            <a:ext cx="1800225" cy="100012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 y="3446584"/>
            <a:ext cx="1800225" cy="1000125"/>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5942" y="3446584"/>
            <a:ext cx="1800225" cy="1000125"/>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71886" y="3446584"/>
            <a:ext cx="1800225" cy="1000125"/>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07830" y="3446584"/>
            <a:ext cx="1800225" cy="1000125"/>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61499" y="1295403"/>
            <a:ext cx="1800225" cy="1000125"/>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71887" y="2362200"/>
            <a:ext cx="1800225" cy="1000125"/>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07831" y="2362200"/>
            <a:ext cx="1800225" cy="1000125"/>
          </a:xfrm>
          <a:prstGeom prst="rect">
            <a:avLst/>
          </a:prstGeom>
        </p:spPr>
      </p:pic>
      <p:pic>
        <p:nvPicPr>
          <p:cNvPr id="20" name="Picture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10369" y="1295401"/>
            <a:ext cx="1800225" cy="1000125"/>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43774" y="2362200"/>
            <a:ext cx="1800225" cy="1000125"/>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43775" y="3446584"/>
            <a:ext cx="1800225" cy="1000125"/>
          </a:xfrm>
          <a:prstGeom prst="rect">
            <a:avLst/>
          </a:prstGeom>
        </p:spPr>
      </p:pic>
      <p:pic>
        <p:nvPicPr>
          <p:cNvPr id="23" name="Picture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683661" y="4536832"/>
            <a:ext cx="1800225" cy="1000125"/>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 y="4536832"/>
            <a:ext cx="1800225" cy="1000125"/>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45980" y="4536832"/>
            <a:ext cx="1800225" cy="1000125"/>
          </a:xfrm>
          <a:prstGeom prst="rect">
            <a:avLst/>
          </a:prstGeom>
        </p:spPr>
      </p:pic>
      <p:pic>
        <p:nvPicPr>
          <p:cNvPr id="26" name="Picture 2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74172" y="5638800"/>
            <a:ext cx="1800225" cy="1000125"/>
          </a:xfrm>
          <a:prstGeom prst="rect">
            <a:avLst/>
          </a:prstGeom>
        </p:spPr>
      </p:pic>
      <p:pic>
        <p:nvPicPr>
          <p:cNvPr id="27" name="Picture 2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845980" y="5638802"/>
            <a:ext cx="1800225" cy="1000125"/>
          </a:xfrm>
          <a:prstGeom prst="rect">
            <a:avLst/>
          </a:prstGeom>
        </p:spPr>
      </p:pic>
      <p:pic>
        <p:nvPicPr>
          <p:cNvPr id="28" name="Picture 2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72" y="5638801"/>
            <a:ext cx="1800225" cy="1000125"/>
          </a:xfrm>
          <a:prstGeom prst="rect">
            <a:avLst/>
          </a:prstGeom>
        </p:spPr>
      </p:pic>
      <p:pic>
        <p:nvPicPr>
          <p:cNvPr id="29" name="Picture 2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521342" y="4536832"/>
            <a:ext cx="1800225" cy="1000125"/>
          </a:xfrm>
          <a:prstGeom prst="rect">
            <a:avLst/>
          </a:prstGeom>
        </p:spPr>
      </p:pic>
      <p:pic>
        <p:nvPicPr>
          <p:cNvPr id="30" name="Picture 2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526906" y="5638802"/>
            <a:ext cx="1800225" cy="1000125"/>
          </a:xfrm>
          <a:prstGeom prst="rect">
            <a:avLst/>
          </a:prstGeom>
        </p:spPr>
      </p:pic>
      <p:pic>
        <p:nvPicPr>
          <p:cNvPr id="31" name="Picture 3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61499" y="4536832"/>
            <a:ext cx="1800225" cy="1000125"/>
          </a:xfrm>
          <a:prstGeom prst="rect">
            <a:avLst/>
          </a:prstGeom>
        </p:spPr>
      </p:pic>
      <p:sp>
        <p:nvSpPr>
          <p:cNvPr id="2" name="TextBox 1"/>
          <p:cNvSpPr txBox="1"/>
          <p:nvPr/>
        </p:nvSpPr>
        <p:spPr>
          <a:xfrm>
            <a:off x="-2" y="344880"/>
            <a:ext cx="1784464" cy="584775"/>
          </a:xfrm>
          <a:prstGeom prst="rect">
            <a:avLst/>
          </a:prstGeom>
          <a:noFill/>
        </p:spPr>
        <p:txBody>
          <a:bodyPr wrap="non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FY 2016</a:t>
            </a:r>
          </a:p>
          <a:p>
            <a:pPr algn="ctr"/>
            <a:r>
              <a:rPr lang="en-US" sz="1600" b="1" dirty="0" smtClean="0">
                <a:solidFill>
                  <a:schemeClr val="bg1"/>
                </a:solidFill>
                <a:latin typeface="Arial" panose="020B0604020202020204" pitchFamily="34" charset="0"/>
                <a:cs typeface="Arial" panose="020B0604020202020204" pitchFamily="34" charset="0"/>
              </a:rPr>
              <a:t>28 user facilities</a:t>
            </a:r>
            <a:endParaRPr lang="en-US" sz="16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543800" y="5943600"/>
            <a:ext cx="1396575" cy="451708"/>
          </a:xfrm>
          <a:prstGeom prst="rect">
            <a:avLst/>
          </a:prstGeom>
        </p:spPr>
      </p:pic>
      <p:sp>
        <p:nvSpPr>
          <p:cNvPr id="32" name="TextBox 31"/>
          <p:cNvSpPr txBox="1"/>
          <p:nvPr/>
        </p:nvSpPr>
        <p:spPr>
          <a:xfrm>
            <a:off x="3188478" y="1013287"/>
            <a:ext cx="463588" cy="215444"/>
          </a:xfrm>
          <a:prstGeom prst="rect">
            <a:avLst/>
          </a:prstGeom>
          <a:no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OLCF</a:t>
            </a:r>
            <a:endParaRPr lang="en-US" sz="8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5034867" y="1013287"/>
            <a:ext cx="463588" cy="215444"/>
          </a:xfrm>
          <a:prstGeom prst="rect">
            <a:avLst/>
          </a:prstGeom>
          <a:no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ALCF</a:t>
            </a:r>
            <a:endParaRPr lang="en-US" sz="800" b="1" dirty="0">
              <a:solidFill>
                <a:schemeClr val="bg1"/>
              </a:solidFill>
              <a:latin typeface="Arial" panose="020B0604020202020204" pitchFamily="34" charset="0"/>
              <a:cs typeface="Arial" panose="020B0604020202020204" pitchFamily="34" charset="0"/>
            </a:endParaRPr>
          </a:p>
        </p:txBody>
      </p:sp>
      <p:sp>
        <p:nvSpPr>
          <p:cNvPr id="34" name="TextBox 33"/>
          <p:cNvSpPr txBox="1"/>
          <p:nvPr/>
        </p:nvSpPr>
        <p:spPr>
          <a:xfrm>
            <a:off x="6811963" y="1013287"/>
            <a:ext cx="543739" cy="215444"/>
          </a:xfrm>
          <a:prstGeom prst="rect">
            <a:avLst/>
          </a:prstGeom>
          <a:solidFill>
            <a:schemeClr val="tx1">
              <a:alpha val="50000"/>
            </a:schemeClr>
          </a:solid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NERSC</a:t>
            </a:r>
            <a:endParaRPr lang="en-US" sz="800" b="1" dirty="0">
              <a:solidFill>
                <a:schemeClr val="bg1"/>
              </a:solidFill>
              <a:latin typeface="Arial" panose="020B0604020202020204" pitchFamily="34" charset="0"/>
              <a:cs typeface="Arial" panose="020B0604020202020204" pitchFamily="34" charset="0"/>
            </a:endParaRPr>
          </a:p>
        </p:txBody>
      </p:sp>
      <p:sp>
        <p:nvSpPr>
          <p:cNvPr id="35" name="TextBox 34"/>
          <p:cNvSpPr txBox="1"/>
          <p:nvPr/>
        </p:nvSpPr>
        <p:spPr>
          <a:xfrm>
            <a:off x="8695718" y="1013287"/>
            <a:ext cx="476413" cy="215444"/>
          </a:xfrm>
          <a:prstGeom prst="rect">
            <a:avLst/>
          </a:prstGeom>
          <a:noFill/>
        </p:spPr>
        <p:txBody>
          <a:bodyPr wrap="none" rtlCol="0">
            <a:spAutoFit/>
          </a:bodyPr>
          <a:lstStyle/>
          <a:p>
            <a:pPr algn="ctr"/>
            <a:r>
              <a:rPr lang="en-US" sz="800" b="1" dirty="0" err="1" smtClean="0">
                <a:solidFill>
                  <a:schemeClr val="bg1"/>
                </a:solidFill>
                <a:latin typeface="Arial" panose="020B0604020202020204" pitchFamily="34" charset="0"/>
                <a:cs typeface="Arial" panose="020B0604020202020204" pitchFamily="34" charset="0"/>
              </a:rPr>
              <a:t>ESnet</a:t>
            </a:r>
            <a:endParaRPr lang="en-US" sz="800" b="1" dirty="0">
              <a:solidFill>
                <a:schemeClr val="bg1"/>
              </a:solidFill>
              <a:latin typeface="Arial" panose="020B0604020202020204" pitchFamily="34" charset="0"/>
              <a:cs typeface="Arial" panose="020B0604020202020204" pitchFamily="34" charset="0"/>
            </a:endParaRPr>
          </a:p>
        </p:txBody>
      </p:sp>
      <p:sp>
        <p:nvSpPr>
          <p:cNvPr id="36" name="TextBox 35"/>
          <p:cNvSpPr txBox="1"/>
          <p:nvPr/>
        </p:nvSpPr>
        <p:spPr>
          <a:xfrm>
            <a:off x="3218963" y="2095834"/>
            <a:ext cx="417102" cy="215444"/>
          </a:xfrm>
          <a:prstGeom prst="rect">
            <a:avLst/>
          </a:prstGeom>
          <a:no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ARM</a:t>
            </a:r>
            <a:endParaRPr lang="en-US" sz="800" b="1" dirty="0">
              <a:solidFill>
                <a:schemeClr val="bg1"/>
              </a:solidFill>
              <a:latin typeface="Arial" panose="020B0604020202020204" pitchFamily="34" charset="0"/>
              <a:cs typeface="Arial" panose="020B0604020202020204" pitchFamily="34" charset="0"/>
            </a:endParaRPr>
          </a:p>
        </p:txBody>
      </p:sp>
      <p:sp>
        <p:nvSpPr>
          <p:cNvPr id="37" name="TextBox 36"/>
          <p:cNvSpPr txBox="1"/>
          <p:nvPr/>
        </p:nvSpPr>
        <p:spPr>
          <a:xfrm>
            <a:off x="5135022" y="2095834"/>
            <a:ext cx="351378" cy="215444"/>
          </a:xfrm>
          <a:prstGeom prst="rect">
            <a:avLst/>
          </a:prstGeom>
          <a:solidFill>
            <a:schemeClr val="tx1">
              <a:alpha val="55000"/>
            </a:schemeClr>
          </a:solid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JGI</a:t>
            </a:r>
            <a:endParaRPr lang="en-US" sz="800" b="1" dirty="0">
              <a:solidFill>
                <a:schemeClr val="bg1"/>
              </a:solidFill>
              <a:latin typeface="Arial" panose="020B0604020202020204" pitchFamily="34" charset="0"/>
              <a:cs typeface="Arial" panose="020B0604020202020204" pitchFamily="34" charset="0"/>
            </a:endParaRPr>
          </a:p>
        </p:txBody>
      </p:sp>
      <p:sp>
        <p:nvSpPr>
          <p:cNvPr id="38" name="TextBox 37"/>
          <p:cNvSpPr txBox="1"/>
          <p:nvPr/>
        </p:nvSpPr>
        <p:spPr>
          <a:xfrm>
            <a:off x="6928235" y="2095834"/>
            <a:ext cx="396263" cy="215444"/>
          </a:xfrm>
          <a:prstGeom prst="rect">
            <a:avLst/>
          </a:prstGeom>
          <a:solidFill>
            <a:schemeClr val="tx1">
              <a:alpha val="50000"/>
            </a:schemeClr>
          </a:solid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SNS</a:t>
            </a:r>
            <a:endParaRPr lang="en-US" sz="800" b="1" dirty="0">
              <a:solidFill>
                <a:schemeClr val="bg1"/>
              </a:solidFill>
              <a:latin typeface="Arial" panose="020B0604020202020204" pitchFamily="34" charset="0"/>
              <a:cs typeface="Arial" panose="020B0604020202020204" pitchFamily="34" charset="0"/>
            </a:endParaRPr>
          </a:p>
        </p:txBody>
      </p:sp>
      <p:sp>
        <p:nvSpPr>
          <p:cNvPr id="39" name="TextBox 38"/>
          <p:cNvSpPr txBox="1"/>
          <p:nvPr/>
        </p:nvSpPr>
        <p:spPr>
          <a:xfrm>
            <a:off x="8729409" y="2095834"/>
            <a:ext cx="423514" cy="215444"/>
          </a:xfrm>
          <a:prstGeom prst="rect">
            <a:avLst/>
          </a:prstGeom>
          <a:solidFill>
            <a:schemeClr val="tx1">
              <a:alpha val="60000"/>
            </a:schemeClr>
          </a:solid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HFIR</a:t>
            </a:r>
            <a:endParaRPr lang="en-US" sz="800" b="1" dirty="0">
              <a:solidFill>
                <a:schemeClr val="bg1"/>
              </a:solidFill>
              <a:latin typeface="Arial" panose="020B0604020202020204" pitchFamily="34" charset="0"/>
              <a:cs typeface="Arial" panose="020B0604020202020204" pitchFamily="34" charset="0"/>
            </a:endParaRPr>
          </a:p>
        </p:txBody>
      </p:sp>
      <p:sp>
        <p:nvSpPr>
          <p:cNvPr id="40" name="TextBox 39"/>
          <p:cNvSpPr txBox="1"/>
          <p:nvPr/>
        </p:nvSpPr>
        <p:spPr>
          <a:xfrm>
            <a:off x="1373342" y="2095834"/>
            <a:ext cx="470000" cy="215444"/>
          </a:xfrm>
          <a:prstGeom prst="rect">
            <a:avLst/>
          </a:prstGeom>
          <a:solidFill>
            <a:schemeClr val="tx1">
              <a:alpha val="50000"/>
            </a:schemeClr>
          </a:solid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EMSL</a:t>
            </a:r>
            <a:endParaRPr lang="en-US" sz="800" b="1" dirty="0">
              <a:solidFill>
                <a:schemeClr val="bg1"/>
              </a:solidFill>
              <a:latin typeface="Arial" panose="020B0604020202020204" pitchFamily="34" charset="0"/>
              <a:cs typeface="Arial" panose="020B0604020202020204" pitchFamily="34" charset="0"/>
            </a:endParaRPr>
          </a:p>
        </p:txBody>
      </p:sp>
      <p:sp>
        <p:nvSpPr>
          <p:cNvPr id="41" name="TextBox 40"/>
          <p:cNvSpPr txBox="1"/>
          <p:nvPr/>
        </p:nvSpPr>
        <p:spPr>
          <a:xfrm>
            <a:off x="3244478" y="3153125"/>
            <a:ext cx="396263" cy="215444"/>
          </a:xfrm>
          <a:prstGeom prst="rect">
            <a:avLst/>
          </a:prstGeom>
          <a:solidFill>
            <a:schemeClr val="tx1">
              <a:alpha val="20000"/>
            </a:schemeClr>
          </a:solid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APS</a:t>
            </a:r>
            <a:endParaRPr lang="en-US" sz="800" b="1" dirty="0">
              <a:solidFill>
                <a:schemeClr val="bg1"/>
              </a:solidFill>
              <a:latin typeface="Arial" panose="020B0604020202020204" pitchFamily="34" charset="0"/>
              <a:cs typeface="Arial" panose="020B0604020202020204" pitchFamily="34" charset="0"/>
            </a:endParaRPr>
          </a:p>
        </p:txBody>
      </p:sp>
      <p:sp>
        <p:nvSpPr>
          <p:cNvPr id="42" name="TextBox 41"/>
          <p:cNvSpPr txBox="1"/>
          <p:nvPr/>
        </p:nvSpPr>
        <p:spPr>
          <a:xfrm>
            <a:off x="5027131" y="3153125"/>
            <a:ext cx="452368" cy="215444"/>
          </a:xfrm>
          <a:prstGeom prst="rect">
            <a:avLst/>
          </a:prstGeom>
          <a:solidFill>
            <a:schemeClr val="tx1">
              <a:alpha val="70000"/>
            </a:schemeClr>
          </a:solid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LCLS</a:t>
            </a:r>
            <a:endParaRPr lang="en-US" sz="800" b="1" dirty="0">
              <a:solidFill>
                <a:schemeClr val="bg1"/>
              </a:solidFill>
              <a:latin typeface="Arial" panose="020B0604020202020204" pitchFamily="34" charset="0"/>
              <a:cs typeface="Arial" panose="020B0604020202020204" pitchFamily="34" charset="0"/>
            </a:endParaRPr>
          </a:p>
        </p:txBody>
      </p:sp>
      <p:sp>
        <p:nvSpPr>
          <p:cNvPr id="43" name="TextBox 42"/>
          <p:cNvSpPr txBox="1"/>
          <p:nvPr/>
        </p:nvSpPr>
        <p:spPr>
          <a:xfrm>
            <a:off x="6751969" y="3153125"/>
            <a:ext cx="550152" cy="215444"/>
          </a:xfrm>
          <a:prstGeom prst="rect">
            <a:avLst/>
          </a:prstGeom>
          <a:solidFill>
            <a:schemeClr val="tx1">
              <a:alpha val="30000"/>
            </a:schemeClr>
          </a:solid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NSLS-II</a:t>
            </a:r>
            <a:endParaRPr lang="en-US" sz="800" b="1" dirty="0">
              <a:solidFill>
                <a:schemeClr val="bg1"/>
              </a:solidFill>
              <a:latin typeface="Arial" panose="020B0604020202020204" pitchFamily="34" charset="0"/>
              <a:cs typeface="Arial" panose="020B0604020202020204" pitchFamily="34" charset="0"/>
            </a:endParaRPr>
          </a:p>
        </p:txBody>
      </p:sp>
      <p:sp>
        <p:nvSpPr>
          <p:cNvPr id="44" name="TextBox 43"/>
          <p:cNvSpPr txBox="1"/>
          <p:nvPr/>
        </p:nvSpPr>
        <p:spPr>
          <a:xfrm>
            <a:off x="8726872" y="3153125"/>
            <a:ext cx="458780" cy="215444"/>
          </a:xfrm>
          <a:prstGeom prst="rect">
            <a:avLst/>
          </a:prstGeom>
          <a:no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SSRL</a:t>
            </a:r>
            <a:endParaRPr lang="en-US" sz="800" b="1" dirty="0">
              <a:solidFill>
                <a:schemeClr val="bg1"/>
              </a:solidFill>
              <a:latin typeface="Arial" panose="020B0604020202020204" pitchFamily="34" charset="0"/>
              <a:cs typeface="Arial" panose="020B0604020202020204" pitchFamily="34" charset="0"/>
            </a:endParaRPr>
          </a:p>
        </p:txBody>
      </p:sp>
      <p:sp>
        <p:nvSpPr>
          <p:cNvPr id="45" name="TextBox 44"/>
          <p:cNvSpPr txBox="1"/>
          <p:nvPr/>
        </p:nvSpPr>
        <p:spPr>
          <a:xfrm>
            <a:off x="1386747" y="3153125"/>
            <a:ext cx="389851" cy="215444"/>
          </a:xfrm>
          <a:prstGeom prst="rect">
            <a:avLst/>
          </a:prstGeom>
          <a:no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ALS</a:t>
            </a:r>
            <a:endParaRPr lang="en-US" sz="800" b="1" dirty="0">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3254477" y="4236109"/>
            <a:ext cx="423514" cy="215444"/>
          </a:xfrm>
          <a:prstGeom prst="rect">
            <a:avLst/>
          </a:prstGeom>
          <a:solidFill>
            <a:schemeClr val="tx1">
              <a:alpha val="50000"/>
            </a:schemeClr>
          </a:solid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CINT</a:t>
            </a:r>
            <a:endParaRPr lang="en-US" sz="800" b="1" dirty="0">
              <a:solidFill>
                <a:schemeClr val="bg1"/>
              </a:solidFill>
              <a:latin typeface="Arial" panose="020B0604020202020204" pitchFamily="34" charset="0"/>
              <a:cs typeface="Arial" panose="020B0604020202020204" pitchFamily="34" charset="0"/>
            </a:endParaRPr>
          </a:p>
        </p:txBody>
      </p:sp>
      <p:sp>
        <p:nvSpPr>
          <p:cNvPr id="47" name="TextBox 46"/>
          <p:cNvSpPr txBox="1"/>
          <p:nvPr/>
        </p:nvSpPr>
        <p:spPr>
          <a:xfrm>
            <a:off x="5104073" y="4236109"/>
            <a:ext cx="417102" cy="215444"/>
          </a:xfrm>
          <a:prstGeom prst="rect">
            <a:avLst/>
          </a:prstGeom>
          <a:no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CNM</a:t>
            </a:r>
            <a:endParaRPr lang="en-US" sz="800" b="1" dirty="0">
              <a:solidFill>
                <a:schemeClr val="bg1"/>
              </a:solidFill>
              <a:latin typeface="Arial" panose="020B0604020202020204" pitchFamily="34" charset="0"/>
              <a:cs typeface="Arial" panose="020B0604020202020204" pitchFamily="34" charset="0"/>
            </a:endParaRPr>
          </a:p>
        </p:txBody>
      </p:sp>
      <p:sp>
        <p:nvSpPr>
          <p:cNvPr id="48" name="TextBox 47"/>
          <p:cNvSpPr txBox="1"/>
          <p:nvPr/>
        </p:nvSpPr>
        <p:spPr>
          <a:xfrm>
            <a:off x="6871971" y="4236109"/>
            <a:ext cx="486030" cy="215444"/>
          </a:xfrm>
          <a:prstGeom prst="rect">
            <a:avLst/>
          </a:prstGeom>
          <a:solidFill>
            <a:schemeClr val="tx1">
              <a:alpha val="50000"/>
            </a:schemeClr>
          </a:solid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CNMS</a:t>
            </a:r>
            <a:endParaRPr lang="en-US" sz="800" b="1" dirty="0">
              <a:solidFill>
                <a:schemeClr val="bg1"/>
              </a:solidFill>
              <a:latin typeface="Arial" panose="020B0604020202020204" pitchFamily="34" charset="0"/>
              <a:cs typeface="Arial" panose="020B0604020202020204" pitchFamily="34" charset="0"/>
            </a:endParaRPr>
          </a:p>
        </p:txBody>
      </p:sp>
      <p:sp>
        <p:nvSpPr>
          <p:cNvPr id="49" name="TextBox 48"/>
          <p:cNvSpPr txBox="1"/>
          <p:nvPr/>
        </p:nvSpPr>
        <p:spPr>
          <a:xfrm>
            <a:off x="8782557" y="4236109"/>
            <a:ext cx="394660" cy="215444"/>
          </a:xfrm>
          <a:prstGeom prst="rect">
            <a:avLst/>
          </a:prstGeom>
          <a:no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TMF</a:t>
            </a:r>
            <a:endParaRPr lang="en-US" sz="800" b="1"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1407967" y="4236109"/>
            <a:ext cx="394660" cy="215444"/>
          </a:xfrm>
          <a:prstGeom prst="rect">
            <a:avLst/>
          </a:prstGeom>
          <a:no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CFN</a:t>
            </a:r>
            <a:endParaRPr lang="en-US" sz="800" b="1" dirty="0">
              <a:solidFill>
                <a:schemeClr val="bg1"/>
              </a:solidFill>
              <a:latin typeface="Arial" panose="020B0604020202020204" pitchFamily="34" charset="0"/>
              <a:cs typeface="Arial" panose="020B0604020202020204" pitchFamily="34" charset="0"/>
            </a:endParaRPr>
          </a:p>
        </p:txBody>
      </p:sp>
      <p:sp>
        <p:nvSpPr>
          <p:cNvPr id="51" name="TextBox 50"/>
          <p:cNvSpPr txBox="1"/>
          <p:nvPr/>
        </p:nvSpPr>
        <p:spPr>
          <a:xfrm>
            <a:off x="3065584" y="5321513"/>
            <a:ext cx="566182" cy="215444"/>
          </a:xfrm>
          <a:prstGeom prst="rect">
            <a:avLst/>
          </a:prstGeom>
          <a:solidFill>
            <a:schemeClr val="tx1">
              <a:alpha val="50000"/>
            </a:schemeClr>
          </a:solid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NSTX-U</a:t>
            </a:r>
            <a:endParaRPr lang="en-US" sz="800" b="1" dirty="0">
              <a:solidFill>
                <a:schemeClr val="bg1"/>
              </a:solidFill>
              <a:latin typeface="Arial" panose="020B0604020202020204" pitchFamily="34" charset="0"/>
              <a:cs typeface="Arial" panose="020B0604020202020204" pitchFamily="34" charset="0"/>
            </a:endParaRPr>
          </a:p>
        </p:txBody>
      </p:sp>
      <p:sp>
        <p:nvSpPr>
          <p:cNvPr id="52" name="TextBox 51"/>
          <p:cNvSpPr txBox="1"/>
          <p:nvPr/>
        </p:nvSpPr>
        <p:spPr>
          <a:xfrm>
            <a:off x="5038239" y="5321513"/>
            <a:ext cx="502061" cy="215444"/>
          </a:xfrm>
          <a:prstGeom prst="rect">
            <a:avLst/>
          </a:prstGeom>
          <a:solidFill>
            <a:schemeClr val="tx1">
              <a:alpha val="50000"/>
            </a:schemeClr>
          </a:solid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C-Mod</a:t>
            </a:r>
            <a:endParaRPr lang="en-US" sz="800" b="1" dirty="0">
              <a:solidFill>
                <a:schemeClr val="bg1"/>
              </a:solidFill>
              <a:latin typeface="Arial" panose="020B0604020202020204" pitchFamily="34" charset="0"/>
              <a:cs typeface="Arial" panose="020B0604020202020204" pitchFamily="34" charset="0"/>
            </a:endParaRPr>
          </a:p>
        </p:txBody>
      </p:sp>
      <p:sp>
        <p:nvSpPr>
          <p:cNvPr id="53" name="TextBox 52"/>
          <p:cNvSpPr txBox="1"/>
          <p:nvPr/>
        </p:nvSpPr>
        <p:spPr>
          <a:xfrm>
            <a:off x="6833871" y="5321513"/>
            <a:ext cx="526106" cy="215444"/>
          </a:xfrm>
          <a:prstGeom prst="rect">
            <a:avLst/>
          </a:prstGeom>
          <a:solidFill>
            <a:schemeClr val="tx1">
              <a:alpha val="50000"/>
            </a:schemeClr>
          </a:solid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ATLAS</a:t>
            </a:r>
            <a:endParaRPr lang="en-US" sz="800" b="1" dirty="0">
              <a:solidFill>
                <a:schemeClr val="bg1"/>
              </a:solidFill>
              <a:latin typeface="Arial" panose="020B0604020202020204" pitchFamily="34" charset="0"/>
              <a:cs typeface="Arial" panose="020B0604020202020204" pitchFamily="34" charset="0"/>
            </a:endParaRPr>
          </a:p>
        </p:txBody>
      </p:sp>
      <p:sp>
        <p:nvSpPr>
          <p:cNvPr id="54" name="TextBox 53"/>
          <p:cNvSpPr txBox="1"/>
          <p:nvPr/>
        </p:nvSpPr>
        <p:spPr>
          <a:xfrm>
            <a:off x="8756749" y="5321513"/>
            <a:ext cx="434734" cy="215444"/>
          </a:xfrm>
          <a:prstGeom prst="rect">
            <a:avLst/>
          </a:prstGeom>
          <a:solidFill>
            <a:schemeClr val="tx1">
              <a:alpha val="55000"/>
            </a:schemeClr>
          </a:solid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RHIC</a:t>
            </a:r>
            <a:endParaRPr lang="en-US" sz="800" b="1" dirty="0">
              <a:solidFill>
                <a:schemeClr val="bg1"/>
              </a:solidFill>
              <a:latin typeface="Arial" panose="020B0604020202020204" pitchFamily="34" charset="0"/>
              <a:cs typeface="Arial" panose="020B0604020202020204" pitchFamily="34" charset="0"/>
            </a:endParaRPr>
          </a:p>
        </p:txBody>
      </p:sp>
      <p:sp>
        <p:nvSpPr>
          <p:cNvPr id="55" name="TextBox 54"/>
          <p:cNvSpPr txBox="1"/>
          <p:nvPr/>
        </p:nvSpPr>
        <p:spPr>
          <a:xfrm>
            <a:off x="1373342" y="5321513"/>
            <a:ext cx="452368" cy="215444"/>
          </a:xfrm>
          <a:prstGeom prst="rect">
            <a:avLst/>
          </a:prstGeom>
          <a:noFill/>
        </p:spPr>
        <p:txBody>
          <a:bodyPr wrap="none" rtlCol="0">
            <a:spAutoFit/>
          </a:bodyPr>
          <a:lstStyle/>
          <a:p>
            <a:pPr algn="ctr"/>
            <a:r>
              <a:rPr lang="en-US" sz="800" b="1" dirty="0" smtClean="0">
                <a:latin typeface="Arial" panose="020B0604020202020204" pitchFamily="34" charset="0"/>
                <a:cs typeface="Arial" panose="020B0604020202020204" pitchFamily="34" charset="0"/>
              </a:rPr>
              <a:t>DIII-D</a:t>
            </a:r>
            <a:endParaRPr lang="en-US" sz="800" b="1" dirty="0">
              <a:latin typeface="Arial" panose="020B0604020202020204" pitchFamily="34" charset="0"/>
              <a:cs typeface="Arial" panose="020B0604020202020204" pitchFamily="34" charset="0"/>
            </a:endParaRPr>
          </a:p>
        </p:txBody>
      </p:sp>
      <p:sp>
        <p:nvSpPr>
          <p:cNvPr id="56" name="TextBox 55"/>
          <p:cNvSpPr txBox="1"/>
          <p:nvPr/>
        </p:nvSpPr>
        <p:spPr>
          <a:xfrm>
            <a:off x="3227497" y="6423481"/>
            <a:ext cx="383439" cy="215444"/>
          </a:xfrm>
          <a:prstGeom prst="rect">
            <a:avLst/>
          </a:prstGeom>
          <a:solidFill>
            <a:schemeClr val="tx1">
              <a:alpha val="50000"/>
            </a:schemeClr>
          </a:solid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ATF</a:t>
            </a:r>
            <a:endParaRPr lang="en-US" sz="800" b="1" dirty="0">
              <a:solidFill>
                <a:schemeClr val="bg1"/>
              </a:solidFill>
              <a:latin typeface="Arial" panose="020B0604020202020204" pitchFamily="34" charset="0"/>
              <a:cs typeface="Arial" panose="020B0604020202020204" pitchFamily="34" charset="0"/>
            </a:endParaRPr>
          </a:p>
        </p:txBody>
      </p:sp>
      <p:sp>
        <p:nvSpPr>
          <p:cNvPr id="57" name="TextBox 56"/>
          <p:cNvSpPr txBox="1"/>
          <p:nvPr/>
        </p:nvSpPr>
        <p:spPr>
          <a:xfrm>
            <a:off x="4724400" y="6423481"/>
            <a:ext cx="790602" cy="215444"/>
          </a:xfrm>
          <a:prstGeom prst="rect">
            <a:avLst/>
          </a:prstGeom>
          <a:solidFill>
            <a:schemeClr val="tx1">
              <a:alpha val="50000"/>
            </a:schemeClr>
          </a:solid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Fermilab AC</a:t>
            </a:r>
            <a:endParaRPr lang="en-US" sz="800" b="1" dirty="0">
              <a:solidFill>
                <a:schemeClr val="bg1"/>
              </a:solidFill>
              <a:latin typeface="Arial" panose="020B0604020202020204" pitchFamily="34" charset="0"/>
              <a:cs typeface="Arial" panose="020B0604020202020204" pitchFamily="34" charset="0"/>
            </a:endParaRPr>
          </a:p>
        </p:txBody>
      </p:sp>
      <p:sp>
        <p:nvSpPr>
          <p:cNvPr id="58" name="TextBox 57"/>
          <p:cNvSpPr txBox="1"/>
          <p:nvPr/>
        </p:nvSpPr>
        <p:spPr>
          <a:xfrm>
            <a:off x="6817771" y="6423481"/>
            <a:ext cx="537327" cy="215444"/>
          </a:xfrm>
          <a:prstGeom prst="rect">
            <a:avLst/>
          </a:prstGeom>
          <a:solidFill>
            <a:schemeClr val="tx1">
              <a:alpha val="50000"/>
            </a:schemeClr>
          </a:solid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CEBAF</a:t>
            </a:r>
            <a:endParaRPr lang="en-US" sz="800" b="1" dirty="0">
              <a:solidFill>
                <a:schemeClr val="bg1"/>
              </a:solidFill>
              <a:latin typeface="Arial" panose="020B0604020202020204" pitchFamily="34" charset="0"/>
              <a:cs typeface="Arial" panose="020B0604020202020204" pitchFamily="34" charset="0"/>
            </a:endParaRPr>
          </a:p>
        </p:txBody>
      </p:sp>
      <p:sp>
        <p:nvSpPr>
          <p:cNvPr id="60" name="TextBox 59"/>
          <p:cNvSpPr txBox="1"/>
          <p:nvPr/>
        </p:nvSpPr>
        <p:spPr>
          <a:xfrm>
            <a:off x="1295225" y="6423481"/>
            <a:ext cx="526106" cy="215444"/>
          </a:xfrm>
          <a:prstGeom prst="rect">
            <a:avLst/>
          </a:prstGeom>
          <a:noFill/>
        </p:spPr>
        <p:txBody>
          <a:bodyPr wrap="none" rtlCol="0">
            <a:spAutoFit/>
          </a:bodyPr>
          <a:lstStyle/>
          <a:p>
            <a:pPr algn="ctr"/>
            <a:r>
              <a:rPr lang="en-US" sz="800" b="1" dirty="0" smtClean="0">
                <a:solidFill>
                  <a:schemeClr val="bg1"/>
                </a:solidFill>
                <a:latin typeface="Arial" panose="020B0604020202020204" pitchFamily="34" charset="0"/>
                <a:cs typeface="Arial" panose="020B0604020202020204" pitchFamily="34" charset="0"/>
              </a:rPr>
              <a:t>FACET</a:t>
            </a:r>
            <a:endParaRPr lang="en-US" sz="800" b="1" dirty="0">
              <a:solidFill>
                <a:schemeClr val="bg1"/>
              </a:solidFill>
              <a:latin typeface="Arial" panose="020B0604020202020204" pitchFamily="34" charset="0"/>
              <a:cs typeface="Arial" panose="020B0604020202020204" pitchFamily="34" charset="0"/>
            </a:endParaRPr>
          </a:p>
        </p:txBody>
      </p:sp>
      <p:sp>
        <p:nvSpPr>
          <p:cNvPr id="59" name="Rectangle 58"/>
          <p:cNvSpPr/>
          <p:nvPr/>
        </p:nvSpPr>
        <p:spPr>
          <a:xfrm>
            <a:off x="304800" y="6638927"/>
            <a:ext cx="2883678" cy="2190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26759" y="1295399"/>
            <a:ext cx="7413846" cy="2083194"/>
            <a:chOff x="26759" y="1295399"/>
            <a:chExt cx="7413846" cy="2083194"/>
          </a:xfrm>
        </p:grpSpPr>
        <p:grpSp>
          <p:nvGrpSpPr>
            <p:cNvPr id="63" name="Group 62"/>
            <p:cNvGrpSpPr/>
            <p:nvPr/>
          </p:nvGrpSpPr>
          <p:grpSpPr>
            <a:xfrm>
              <a:off x="26759" y="2366024"/>
              <a:ext cx="3618440" cy="1007262"/>
              <a:chOff x="26759" y="2366024"/>
              <a:chExt cx="3618440" cy="1007262"/>
            </a:xfrm>
          </p:grpSpPr>
          <p:sp>
            <p:nvSpPr>
              <p:cNvPr id="61" name="Rectangle 60"/>
              <p:cNvSpPr/>
              <p:nvPr/>
            </p:nvSpPr>
            <p:spPr>
              <a:xfrm>
                <a:off x="1850908" y="2373161"/>
                <a:ext cx="1794291" cy="1000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6759" y="2366024"/>
                <a:ext cx="1794291" cy="1000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Rectangle 63"/>
            <p:cNvSpPr/>
            <p:nvPr/>
          </p:nvSpPr>
          <p:spPr>
            <a:xfrm>
              <a:off x="5510796" y="1295399"/>
              <a:ext cx="1794291" cy="1000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711456" y="2378468"/>
              <a:ext cx="1794291" cy="1000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5646314" y="1551634"/>
              <a:ext cx="1794291" cy="1000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10147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1C3E240-9EB6-4604-A43D-9910B3F588EA}" type="slidenum">
              <a:rPr lang="en-US" b="0" u="none" smtClean="0"/>
              <a:pPr>
                <a:defRPr/>
              </a:pPr>
              <a:t>11</a:t>
            </a:fld>
            <a:endParaRPr lang="en-US" b="0" u="none" dirty="0"/>
          </a:p>
        </p:txBody>
      </p:sp>
      <p:sp>
        <p:nvSpPr>
          <p:cNvPr id="4" name="Rectangle 3"/>
          <p:cNvSpPr/>
          <p:nvPr/>
        </p:nvSpPr>
        <p:spPr>
          <a:xfrm>
            <a:off x="783985" y="130402"/>
            <a:ext cx="7301291" cy="461633"/>
          </a:xfrm>
          <a:prstGeom prst="rect">
            <a:avLst/>
          </a:prstGeom>
        </p:spPr>
        <p:txBody>
          <a:bodyPr wrap="none" lIns="91407" tIns="45704" rIns="91407" bIns="45704">
            <a:spAutoFit/>
          </a:bodyPr>
          <a:lstStyle/>
          <a:p>
            <a:r>
              <a:rPr lang="en-US" sz="2400" b="1" dirty="0">
                <a:solidFill>
                  <a:srgbClr val="106636"/>
                </a:solidFill>
              </a:rPr>
              <a:t>BESAC New Charge on </a:t>
            </a:r>
            <a:r>
              <a:rPr lang="en-US" sz="2400" b="1" dirty="0" smtClean="0">
                <a:solidFill>
                  <a:srgbClr val="106636"/>
                </a:solidFill>
              </a:rPr>
              <a:t>Prioritization of Facility Upgrades</a:t>
            </a:r>
            <a:endParaRPr lang="en-US" sz="2400" b="1" dirty="0">
              <a:solidFill>
                <a:srgbClr val="106636"/>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799617"/>
            <a:ext cx="881529" cy="10483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76" y="1913792"/>
            <a:ext cx="3400124" cy="41411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52" name="Rectangle 4"/>
          <p:cNvSpPr>
            <a:spLocks noChangeArrowheads="1"/>
          </p:cNvSpPr>
          <p:nvPr/>
        </p:nvSpPr>
        <p:spPr bwMode="auto">
          <a:xfrm>
            <a:off x="3429000" y="838200"/>
            <a:ext cx="5638800" cy="5216780"/>
          </a:xfrm>
          <a:prstGeom prst="rect">
            <a:avLst/>
          </a:prstGeom>
          <a:noFill/>
          <a:ln w="9525">
            <a:solidFill>
              <a:schemeClr val="tx1"/>
            </a:solidFill>
            <a:miter lim="800000"/>
            <a:headEnd/>
            <a:tailEnd/>
          </a:ln>
          <a:effectLst/>
        </p:spPr>
        <p:txBody>
          <a:bodyPr vert="horz" wrap="square" lIns="91407" tIns="45704" rIns="91407" bIns="45704" numCol="1" anchor="ctr" anchorCtr="0" compatLnSpc="1">
            <a:prstTxWarp prst="textNoShape">
              <a:avLst/>
            </a:prstTxWarp>
            <a:spAutoFit/>
          </a:bodyPr>
          <a:lstStyle/>
          <a:p>
            <a:pPr defTabSz="914079"/>
            <a:r>
              <a:rPr lang="en-US" sz="1400" dirty="0">
                <a:latin typeface="Arial" pitchFamily="34" charset="0"/>
                <a:ea typeface="Times New Roman" pitchFamily="18" charset="0"/>
                <a:cs typeface="Arial" pitchFamily="34" charset="0"/>
              </a:rPr>
              <a:t>From:  </a:t>
            </a:r>
            <a:r>
              <a:rPr lang="en-US" sz="1400" dirty="0" smtClean="0">
                <a:latin typeface="Arial" pitchFamily="34" charset="0"/>
                <a:ea typeface="Times New Roman" pitchFamily="18" charset="0"/>
                <a:cs typeface="Arial" pitchFamily="34" charset="0"/>
              </a:rPr>
              <a:t>Dr. Cherry A. Murray (Director, Office </a:t>
            </a:r>
            <a:r>
              <a:rPr lang="en-US" sz="1400" dirty="0">
                <a:latin typeface="Arial" pitchFamily="34" charset="0"/>
                <a:ea typeface="Times New Roman" pitchFamily="18" charset="0"/>
                <a:cs typeface="Arial" pitchFamily="34" charset="0"/>
              </a:rPr>
              <a:t>of Science)</a:t>
            </a:r>
          </a:p>
          <a:p>
            <a:pPr defTabSz="914079"/>
            <a:endParaRPr lang="en-US" sz="1400" dirty="0">
              <a:latin typeface="Arial" pitchFamily="34" charset="0"/>
              <a:ea typeface="Times New Roman" pitchFamily="18" charset="0"/>
              <a:cs typeface="Arial" pitchFamily="34" charset="0"/>
            </a:endParaRPr>
          </a:p>
          <a:p>
            <a:r>
              <a:rPr lang="en-US" sz="1400" dirty="0"/>
              <a:t>I am writing to present a new charge to BESAC, related to the prioritization of upgrades of existing user facilities and major construction projects for new user facilities.  </a:t>
            </a:r>
            <a:endParaRPr lang="en-US" sz="1400" dirty="0" smtClean="0"/>
          </a:p>
          <a:p>
            <a:endParaRPr lang="en-US" sz="1400" dirty="0" smtClean="0"/>
          </a:p>
          <a:p>
            <a:r>
              <a:rPr lang="en-US" sz="1400" dirty="0"/>
              <a:t>The following are the two criteria to be considered in your evaluation</a:t>
            </a:r>
            <a:r>
              <a:rPr lang="en-US" sz="1400" dirty="0" smtClean="0"/>
              <a:t>:</a:t>
            </a:r>
          </a:p>
          <a:p>
            <a:endParaRPr lang="en-US" sz="1400" dirty="0"/>
          </a:p>
          <a:p>
            <a:pPr marL="228600" indent="-228600">
              <a:buAutoNum type="arabicPeriod"/>
            </a:pPr>
            <a:r>
              <a:rPr lang="en-US" sz="1400" b="1" dirty="0" smtClean="0">
                <a:solidFill>
                  <a:srgbClr val="FF0000"/>
                </a:solidFill>
              </a:rPr>
              <a:t>The </a:t>
            </a:r>
            <a:r>
              <a:rPr lang="en-US" sz="1400" b="1" dirty="0">
                <a:solidFill>
                  <a:srgbClr val="FF0000"/>
                </a:solidFill>
              </a:rPr>
              <a:t>ability of a proposed facility or upgrade to contribute to world-leading science</a:t>
            </a:r>
            <a:r>
              <a:rPr lang="en-US" sz="1400" dirty="0">
                <a:solidFill>
                  <a:srgbClr val="FF0000"/>
                </a:solidFill>
              </a:rPr>
              <a:t>,</a:t>
            </a:r>
            <a:r>
              <a:rPr lang="en-US" sz="1400" dirty="0"/>
              <a:t> noting in particular the relevance to the 2015 BESAC report “Challenges at the Frontiers of Matter and Energy: Transformative Opportunities for Discovery Science.”  Activities will be placed in one of three categories:(a) absolutely central; (b) important; and (c) don’t know enough yet. </a:t>
            </a:r>
            <a:endParaRPr lang="en-US" sz="1400" dirty="0" smtClean="0"/>
          </a:p>
          <a:p>
            <a:pPr marL="342900" indent="-342900">
              <a:buAutoNum type="arabicPeriod"/>
            </a:pPr>
            <a:endParaRPr lang="en-US" sz="1400" dirty="0"/>
          </a:p>
          <a:p>
            <a:pPr marL="228600" indent="-228600"/>
            <a:r>
              <a:rPr lang="en-US" sz="1400" dirty="0" smtClean="0"/>
              <a:t>2.  </a:t>
            </a:r>
            <a:r>
              <a:rPr lang="en-US" sz="1400" b="1" dirty="0" smtClean="0">
                <a:solidFill>
                  <a:srgbClr val="FF0000"/>
                </a:solidFill>
              </a:rPr>
              <a:t>The </a:t>
            </a:r>
            <a:r>
              <a:rPr lang="en-US" sz="1400" b="1" dirty="0">
                <a:solidFill>
                  <a:srgbClr val="FF0000"/>
                </a:solidFill>
              </a:rPr>
              <a:t>readiness to proceed to construction</a:t>
            </a:r>
            <a:r>
              <a:rPr lang="en-US" sz="1400" dirty="0"/>
              <a:t>, noting whether the concept has been thoroughly studied, the R&amp;D performed to date is sufficient, the technical challenges can be met, and the extent to which the cost to build and operate the facility is understood. Concepts will be placed in one of three categories: (a) ready to initiate construction; (b) significant scientific/engineering challenges to resolve before initiating construction; and (c) mission and technical requirements not yet fully defined.</a:t>
            </a:r>
          </a:p>
          <a:p>
            <a:pPr defTabSz="914079" eaLnBrk="0" hangingPunct="0"/>
            <a:endParaRPr lang="en-US" sz="1100" dirty="0">
              <a:latin typeface="Arial" pitchFamily="34" charset="0"/>
              <a:cs typeface="Arial" pitchFamily="34" charset="0"/>
            </a:endParaRPr>
          </a:p>
        </p:txBody>
      </p:sp>
    </p:spTree>
    <p:extLst>
      <p:ext uri="{BB962C8B-B14F-4D97-AF65-F5344CB8AC3E}">
        <p14:creationId xmlns:p14="http://schemas.microsoft.com/office/powerpoint/2010/main" val="40126495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Office of Science User Facility Statistics FY14</a:t>
            </a:r>
            <a:endParaRPr lang="en-US" b="1" dirty="0"/>
          </a:p>
        </p:txBody>
      </p:sp>
      <p:graphicFrame>
        <p:nvGraphicFramePr>
          <p:cNvPr id="5" name="Chart 4"/>
          <p:cNvGraphicFramePr>
            <a:graphicFrameLocks/>
          </p:cNvGraphicFramePr>
          <p:nvPr>
            <p:extLst>
              <p:ext uri="{D42A27DB-BD31-4B8C-83A1-F6EECF244321}">
                <p14:modId xmlns:p14="http://schemas.microsoft.com/office/powerpoint/2010/main" val="3616570680"/>
              </p:ext>
            </p:extLst>
          </p:nvPr>
        </p:nvGraphicFramePr>
        <p:xfrm>
          <a:off x="381000" y="923925"/>
          <a:ext cx="8305800" cy="509587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124200" y="6211669"/>
            <a:ext cx="5791200" cy="523220"/>
          </a:xfrm>
          <a:prstGeom prst="rect">
            <a:avLst/>
          </a:prstGeom>
          <a:noFill/>
        </p:spPr>
        <p:txBody>
          <a:bodyPr wrap="square" rtlCol="0">
            <a:spAutoFit/>
          </a:bodyPr>
          <a:lstStyle/>
          <a:p>
            <a:r>
              <a:rPr lang="en-US" sz="1400" dirty="0" smtClean="0"/>
              <a:t>Other includes many institutions, such as: non-DOE labs, federal agencies, research hospitals, K-12 students, and international institutions</a:t>
            </a:r>
            <a:endParaRPr lang="en-US" sz="1400" dirty="0"/>
          </a:p>
        </p:txBody>
      </p:sp>
    </p:spTree>
    <p:extLst>
      <p:ext uri="{BB962C8B-B14F-4D97-AF65-F5344CB8AC3E}">
        <p14:creationId xmlns:p14="http://schemas.microsoft.com/office/powerpoint/2010/main" val="2811941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 Investments in Research, Facilities, and Construction</a:t>
            </a:r>
            <a:endParaRPr lang="en-US" dirty="0"/>
          </a:p>
        </p:txBody>
      </p:sp>
      <p:sp>
        <p:nvSpPr>
          <p:cNvPr id="5" name="Slide Number Placeholder 4"/>
          <p:cNvSpPr>
            <a:spLocks noGrp="1"/>
          </p:cNvSpPr>
          <p:nvPr>
            <p:ph type="sldNum" sz="quarter" idx="11"/>
          </p:nvPr>
        </p:nvSpPr>
        <p:spPr/>
        <p:txBody>
          <a:bodyPr/>
          <a:lstStyle/>
          <a:p>
            <a:pPr>
              <a:defRPr/>
            </a:pPr>
            <a:fld id="{C0A2BE09-5C53-429F-9B0D-04D6F428253C}" type="slidenum">
              <a:rPr lang="en-US" smtClean="0"/>
              <a:pPr>
                <a:defRPr/>
              </a:pPr>
              <a:t>13</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691061365"/>
              </p:ext>
            </p:extLst>
          </p:nvPr>
        </p:nvGraphicFramePr>
        <p:xfrm>
          <a:off x="762000" y="1066800"/>
          <a:ext cx="7279650"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044512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 Construction/MIE Funding Profile  2000 </a:t>
            </a:r>
            <a:r>
              <a:rPr lang="en-US" dirty="0" smtClean="0">
                <a:latin typeface="Arial"/>
                <a:cs typeface="Arial"/>
              </a:rPr>
              <a:t>– </a:t>
            </a:r>
            <a:r>
              <a:rPr lang="en-US" dirty="0" smtClean="0"/>
              <a:t>2017</a:t>
            </a:r>
            <a:endParaRPr lang="en-US" dirty="0"/>
          </a:p>
        </p:txBody>
      </p:sp>
      <p:sp>
        <p:nvSpPr>
          <p:cNvPr id="4" name="Slide Number Placeholder 3"/>
          <p:cNvSpPr>
            <a:spLocks noGrp="1"/>
          </p:cNvSpPr>
          <p:nvPr>
            <p:ph type="sldNum" sz="quarter" idx="11"/>
          </p:nvPr>
        </p:nvSpPr>
        <p:spPr>
          <a:xfrm>
            <a:off x="8413750" y="6491288"/>
            <a:ext cx="381000" cy="365125"/>
          </a:xfrm>
        </p:spPr>
        <p:txBody>
          <a:bodyPr/>
          <a:lstStyle/>
          <a:p>
            <a:pPr>
              <a:defRPr/>
            </a:pPr>
            <a:fld id="{6EEA275D-5A49-48A8-817D-44C3EA0A3A2F}" type="slidenum">
              <a:rPr lang="en-US" smtClean="0"/>
              <a:pPr>
                <a:defRPr/>
              </a:pPr>
              <a:t>14</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4" y="609600"/>
            <a:ext cx="8077201" cy="5678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7775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4135"/>
            <a:ext cx="9144000" cy="461665"/>
          </a:xfrm>
          <a:prstGeom prst="rect">
            <a:avLst/>
          </a:prstGeom>
          <a:noFill/>
        </p:spPr>
        <p:txBody>
          <a:bodyPr wrap="square" rtlCol="0">
            <a:spAutoFit/>
          </a:bodyPr>
          <a:lstStyle/>
          <a:p>
            <a:pPr algn="ctr"/>
            <a:r>
              <a:rPr lang="en-US" sz="2400" b="1" dirty="0" smtClean="0">
                <a:solidFill>
                  <a:srgbClr val="106636"/>
                </a:solidFill>
                <a:latin typeface="Arial" panose="020B0604020202020204" pitchFamily="34" charset="0"/>
                <a:cs typeface="Arial" panose="020B0604020202020204" pitchFamily="34" charset="0"/>
              </a:rPr>
              <a:t>FY2017 Issues and Priorities</a:t>
            </a:r>
            <a:endParaRPr lang="en-US" sz="2400" b="1" dirty="0">
              <a:solidFill>
                <a:srgbClr val="106636"/>
              </a:solidFill>
              <a:latin typeface="Arial" panose="020B0604020202020204" pitchFamily="34" charset="0"/>
              <a:cs typeface="Arial" panose="020B0604020202020204" pitchFamily="34" charset="0"/>
            </a:endParaRPr>
          </a:p>
        </p:txBody>
      </p:sp>
      <p:sp>
        <p:nvSpPr>
          <p:cNvPr id="4" name="Rectangle 3"/>
          <p:cNvSpPr/>
          <p:nvPr/>
        </p:nvSpPr>
        <p:spPr>
          <a:xfrm>
            <a:off x="281940" y="838200"/>
            <a:ext cx="8580120" cy="5755422"/>
          </a:xfrm>
          <a:prstGeom prst="rect">
            <a:avLst/>
          </a:prstGeom>
        </p:spPr>
        <p:txBody>
          <a:bodyPr wrap="square">
            <a:spAutoFit/>
          </a:bodyPr>
          <a:lstStyle/>
          <a:p>
            <a:pPr marL="228600" marR="0" lvl="0" indent="-228600">
              <a:spcBef>
                <a:spcPts val="0"/>
              </a:spcBef>
              <a:spcAft>
                <a:spcPts val="0"/>
              </a:spcAft>
              <a:buFont typeface="Symbol"/>
              <a:buChar char=""/>
            </a:pPr>
            <a:r>
              <a:rPr lang="en-US" b="1" dirty="0" smtClean="0">
                <a:solidFill>
                  <a:schemeClr val="bg1">
                    <a:lumMod val="65000"/>
                  </a:schemeClr>
                </a:solidFill>
                <a:latin typeface="Arial" panose="020B0604020202020204" pitchFamily="34" charset="0"/>
                <a:ea typeface="Calibri"/>
                <a:cs typeface="Arial" panose="020B0604020202020204" pitchFamily="34" charset="0"/>
              </a:rPr>
              <a:t>BALANCE - Research funding vs scientific user facilities construction vs operation</a:t>
            </a:r>
          </a:p>
          <a:p>
            <a:pPr marL="228600" marR="0" lvl="0" indent="-228600">
              <a:spcBef>
                <a:spcPts val="0"/>
              </a:spcBef>
              <a:spcAft>
                <a:spcPts val="0"/>
              </a:spcAft>
              <a:buFont typeface="Symbol"/>
              <a:buChar char=""/>
            </a:pPr>
            <a:endParaRPr lang="en-US" b="1" dirty="0" smtClean="0">
              <a:latin typeface="Arial" panose="020B0604020202020204" pitchFamily="34" charset="0"/>
              <a:ea typeface="Calibri"/>
              <a:cs typeface="Arial" panose="020B0604020202020204" pitchFamily="34" charset="0"/>
            </a:endParaRPr>
          </a:p>
          <a:p>
            <a:pPr marL="685800" lvl="1" indent="-228600">
              <a:buFont typeface="Symbol"/>
              <a:buChar char=""/>
            </a:pPr>
            <a:r>
              <a:rPr lang="en-US" sz="1600" b="1" dirty="0">
                <a:solidFill>
                  <a:schemeClr val="bg1">
                    <a:lumMod val="65000"/>
                  </a:schemeClr>
                </a:solidFill>
                <a:latin typeface="Arial" panose="020B0604020202020204" pitchFamily="34" charset="0"/>
                <a:ea typeface="Calibri"/>
                <a:cs typeface="Arial" panose="020B0604020202020204" pitchFamily="34" charset="0"/>
              </a:rPr>
              <a:t>BESAC study of 5 proposed user facility upgrades </a:t>
            </a:r>
          </a:p>
          <a:p>
            <a:pPr marL="228600" marR="0" lvl="0" indent="-228600">
              <a:spcBef>
                <a:spcPts val="0"/>
              </a:spcBef>
              <a:spcAft>
                <a:spcPts val="0"/>
              </a:spcAft>
              <a:buFont typeface="Symbol"/>
              <a:buChar char=""/>
            </a:pPr>
            <a:endParaRPr lang="en-US" sz="1600" dirty="0" smtClean="0">
              <a:latin typeface="Arial" panose="020B0604020202020204" pitchFamily="34" charset="0"/>
              <a:ea typeface="Calibri"/>
              <a:cs typeface="Arial" panose="020B0604020202020204" pitchFamily="34" charset="0"/>
            </a:endParaRPr>
          </a:p>
          <a:p>
            <a:pPr marR="0" lvl="0">
              <a:spcBef>
                <a:spcPts val="0"/>
              </a:spcBef>
              <a:spcAft>
                <a:spcPts val="0"/>
              </a:spcAft>
            </a:pPr>
            <a:endParaRPr lang="en-US" sz="1600" dirty="0" smtClean="0">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r>
              <a:rPr lang="en-US" b="1" dirty="0" smtClean="0">
                <a:latin typeface="Arial" panose="020B0604020202020204" pitchFamily="34" charset="0"/>
                <a:ea typeface="Calibri"/>
                <a:cs typeface="Arial" panose="020B0604020202020204" pitchFamily="34" charset="0"/>
              </a:rPr>
              <a:t>BALANCE - Discovery research vs science for clean energy and departmental crosscuts</a:t>
            </a:r>
          </a:p>
          <a:p>
            <a:pPr marL="228600" marR="0" lvl="0" indent="-228600">
              <a:spcBef>
                <a:spcPts val="1200"/>
              </a:spcBef>
              <a:spcAft>
                <a:spcPts val="0"/>
              </a:spcAft>
              <a:buFont typeface="Symbol"/>
              <a:buChar char=""/>
            </a:pPr>
            <a:endParaRPr lang="en-US" b="1" dirty="0">
              <a:solidFill>
                <a:schemeClr val="bg1">
                  <a:lumMod val="65000"/>
                </a:schemeClr>
              </a:solidFill>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r>
              <a:rPr lang="en-US" b="1" dirty="0" err="1">
                <a:solidFill>
                  <a:schemeClr val="bg1">
                    <a:lumMod val="65000"/>
                  </a:schemeClr>
                </a:solidFill>
                <a:latin typeface="Arial" panose="020B0604020202020204" pitchFamily="34" charset="0"/>
                <a:ea typeface="Calibri"/>
                <a:cs typeface="Arial" panose="020B0604020202020204" pitchFamily="34" charset="0"/>
              </a:rPr>
              <a:t>E</a:t>
            </a:r>
            <a:r>
              <a:rPr lang="en-US" b="1" dirty="0" err="1" smtClean="0">
                <a:solidFill>
                  <a:schemeClr val="bg1">
                    <a:lumMod val="65000"/>
                  </a:schemeClr>
                </a:solidFill>
                <a:latin typeface="Arial" panose="020B0604020202020204" pitchFamily="34" charset="0"/>
                <a:ea typeface="Calibri"/>
                <a:cs typeface="Arial" panose="020B0604020202020204" pitchFamily="34" charset="0"/>
              </a:rPr>
              <a:t>xascale</a:t>
            </a:r>
            <a:r>
              <a:rPr lang="en-US" b="1" dirty="0" smtClean="0">
                <a:solidFill>
                  <a:schemeClr val="bg1">
                    <a:lumMod val="65000"/>
                  </a:schemeClr>
                </a:solidFill>
                <a:latin typeface="Arial" panose="020B0604020202020204" pitchFamily="34" charset="0"/>
                <a:ea typeface="Calibri"/>
                <a:cs typeface="Arial" panose="020B0604020202020204" pitchFamily="34" charset="0"/>
              </a:rPr>
              <a:t> Computing Project!  National Strategic Computing Initiative</a:t>
            </a:r>
          </a:p>
          <a:p>
            <a:pPr marL="228600" marR="0" lvl="0" indent="-228600">
              <a:spcBef>
                <a:spcPts val="1200"/>
              </a:spcBef>
              <a:spcAft>
                <a:spcPts val="0"/>
              </a:spcAft>
              <a:buFont typeface="Symbol"/>
              <a:buChar char=""/>
            </a:pPr>
            <a:endParaRPr lang="en-US" b="1" dirty="0">
              <a:solidFill>
                <a:schemeClr val="bg1">
                  <a:lumMod val="65000"/>
                </a:schemeClr>
              </a:solidFill>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r>
              <a:rPr lang="en-US" b="1" dirty="0" smtClean="0">
                <a:solidFill>
                  <a:schemeClr val="bg1">
                    <a:lumMod val="65000"/>
                  </a:schemeClr>
                </a:solidFill>
                <a:latin typeface="Arial" panose="020B0604020202020204" pitchFamily="34" charset="0"/>
                <a:ea typeface="Calibri"/>
                <a:cs typeface="Arial" panose="020B0604020202020204" pitchFamily="34" charset="0"/>
              </a:rPr>
              <a:t>International partnerships in Big Science</a:t>
            </a:r>
          </a:p>
          <a:p>
            <a:pPr marL="685800" lvl="1" indent="-228600">
              <a:spcBef>
                <a:spcPts val="1200"/>
              </a:spcBef>
              <a:buFont typeface="Symbol"/>
              <a:buChar char=""/>
            </a:pPr>
            <a:r>
              <a:rPr lang="en-US" b="1" dirty="0" smtClean="0">
                <a:solidFill>
                  <a:schemeClr val="bg1">
                    <a:lumMod val="65000"/>
                  </a:schemeClr>
                </a:solidFill>
                <a:latin typeface="Arial" panose="020B0604020202020204" pitchFamily="34" charset="0"/>
                <a:ea typeface="Calibri"/>
                <a:cs typeface="Arial" panose="020B0604020202020204" pitchFamily="34" charset="0"/>
              </a:rPr>
              <a:t>ITER</a:t>
            </a:r>
          </a:p>
          <a:p>
            <a:pPr marL="685800" lvl="1" indent="-228600">
              <a:spcBef>
                <a:spcPts val="1200"/>
              </a:spcBef>
              <a:buFont typeface="Symbol"/>
              <a:buChar char=""/>
            </a:pPr>
            <a:r>
              <a:rPr lang="en-US" b="1" dirty="0" smtClean="0">
                <a:solidFill>
                  <a:schemeClr val="bg1">
                    <a:lumMod val="65000"/>
                  </a:schemeClr>
                </a:solidFill>
                <a:latin typeface="Arial" panose="020B0604020202020204" pitchFamily="34" charset="0"/>
                <a:ea typeface="Calibri"/>
                <a:cs typeface="Arial" panose="020B0604020202020204" pitchFamily="34" charset="0"/>
              </a:rPr>
              <a:t>LHC CMS, ATLAS upgrades at the same time as LBNF/DUNE</a:t>
            </a:r>
          </a:p>
          <a:p>
            <a:pPr marL="228600" marR="0" lvl="0" indent="-228600">
              <a:spcBef>
                <a:spcPts val="1200"/>
              </a:spcBef>
              <a:spcAft>
                <a:spcPts val="0"/>
              </a:spcAft>
              <a:buFont typeface="Symbol"/>
              <a:buChar char=""/>
            </a:pPr>
            <a:endParaRPr lang="en-US" b="1" dirty="0">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endParaRPr lang="en-US" sz="14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4218630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DOE Mission Innovation R&amp;D, FY 16 and 17 proposed </a:t>
            </a:r>
            <a:endParaRPr lang="en-US" dirty="0"/>
          </a:p>
        </p:txBody>
      </p:sp>
      <p:sp>
        <p:nvSpPr>
          <p:cNvPr id="3" name="Slide Number Placeholder 2"/>
          <p:cNvSpPr>
            <a:spLocks noGrp="1"/>
          </p:cNvSpPr>
          <p:nvPr>
            <p:ph type="sldNum" sz="quarter" idx="11"/>
          </p:nvPr>
        </p:nvSpPr>
        <p:spPr/>
        <p:txBody>
          <a:bodyPr/>
          <a:lstStyle/>
          <a:p>
            <a:pPr>
              <a:defRPr/>
            </a:pPr>
            <a:fld id="{6EEA275D-5A49-48A8-817D-44C3EA0A3A2F}" type="slidenum">
              <a:rPr lang="en-US" smtClean="0"/>
              <a:pPr>
                <a:defRPr/>
              </a:pPr>
              <a:t>16</a:t>
            </a:fld>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759801604"/>
              </p:ext>
            </p:extLst>
          </p:nvPr>
        </p:nvGraphicFramePr>
        <p:xfrm>
          <a:off x="685800" y="914400"/>
          <a:ext cx="7696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4724400" y="5410200"/>
            <a:ext cx="381000" cy="533400"/>
          </a:xfrm>
          <a:prstGeom prst="rect">
            <a:avLst/>
          </a:prstGeom>
          <a:gradFill flip="none" rotWithShape="1">
            <a:gsLst>
              <a:gs pos="0">
                <a:schemeClr val="accent3">
                  <a:alpha val="73000"/>
                </a:schemeClr>
              </a:gs>
              <a:gs pos="100000">
                <a:srgbClr val="FFFFFF">
                  <a:alpha val="73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rPr>
              <a:t>30%</a:t>
            </a:r>
            <a:endParaRPr lang="en-US" sz="900" dirty="0">
              <a:solidFill>
                <a:srgbClr val="000000"/>
              </a:solidFill>
            </a:endParaRPr>
          </a:p>
        </p:txBody>
      </p:sp>
      <p:sp>
        <p:nvSpPr>
          <p:cNvPr id="7" name="Rectangle 6"/>
          <p:cNvSpPr/>
          <p:nvPr/>
        </p:nvSpPr>
        <p:spPr>
          <a:xfrm>
            <a:off x="5257800" y="5334000"/>
            <a:ext cx="381000" cy="609600"/>
          </a:xfrm>
          <a:prstGeom prst="rect">
            <a:avLst/>
          </a:prstGeom>
          <a:gradFill flip="none" rotWithShape="1">
            <a:gsLst>
              <a:gs pos="0">
                <a:schemeClr val="accent3">
                  <a:alpha val="73000"/>
                </a:schemeClr>
              </a:gs>
              <a:gs pos="100000">
                <a:srgbClr val="FFFFFF">
                  <a:alpha val="73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rPr>
              <a:t>32%</a:t>
            </a:r>
            <a:endParaRPr lang="en-US" sz="900" dirty="0">
              <a:solidFill>
                <a:srgbClr val="000000"/>
              </a:solidFill>
            </a:endParaRPr>
          </a:p>
        </p:txBody>
      </p:sp>
      <p:sp>
        <p:nvSpPr>
          <p:cNvPr id="9" name="Rectangle 8"/>
          <p:cNvSpPr/>
          <p:nvPr/>
        </p:nvSpPr>
        <p:spPr>
          <a:xfrm>
            <a:off x="5257800" y="2286000"/>
            <a:ext cx="381000" cy="1447800"/>
          </a:xfrm>
          <a:prstGeom prst="rect">
            <a:avLst/>
          </a:prstGeom>
          <a:gradFill flip="none" rotWithShape="1">
            <a:gsLst>
              <a:gs pos="0">
                <a:schemeClr val="accent3">
                  <a:alpha val="73000"/>
                </a:schemeClr>
              </a:gs>
              <a:gs pos="100000">
                <a:srgbClr val="FFFFFF">
                  <a:alpha val="73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rgbClr val="000000"/>
                </a:solidFill>
              </a:rPr>
              <a:t>70%</a:t>
            </a:r>
            <a:endParaRPr lang="en-US" sz="900" dirty="0">
              <a:solidFill>
                <a:srgbClr val="000000"/>
              </a:solidFill>
            </a:endParaRPr>
          </a:p>
        </p:txBody>
      </p:sp>
      <p:cxnSp>
        <p:nvCxnSpPr>
          <p:cNvPr id="8" name="Straight Arrow Connector 7"/>
          <p:cNvCxnSpPr/>
          <p:nvPr/>
        </p:nvCxnSpPr>
        <p:spPr>
          <a:xfrm rot="5400000">
            <a:off x="5867400" y="2590800"/>
            <a:ext cx="533400" cy="419100"/>
          </a:xfrm>
          <a:prstGeom prst="straightConnector1">
            <a:avLst/>
          </a:prstGeom>
          <a:ln w="57150">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791200" y="2533650"/>
            <a:ext cx="552450" cy="2952750"/>
          </a:xfrm>
          <a:prstGeom prst="straightConnector1">
            <a:avLst/>
          </a:prstGeom>
          <a:ln w="5715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43650" y="1752600"/>
            <a:ext cx="2209800" cy="1477328"/>
          </a:xfrm>
          <a:prstGeom prst="rect">
            <a:avLst/>
          </a:prstGeom>
          <a:noFill/>
        </p:spPr>
        <p:txBody>
          <a:bodyPr wrap="square" rtlCol="0">
            <a:spAutoFit/>
          </a:bodyPr>
          <a:lstStyle/>
          <a:p>
            <a:r>
              <a:rPr lang="en-US" b="1" dirty="0" smtClean="0">
                <a:solidFill>
                  <a:srgbClr val="92D050"/>
                </a:solidFill>
              </a:rPr>
              <a:t>Fy17 $4.8B scored as Mission Innovation</a:t>
            </a:r>
          </a:p>
          <a:p>
            <a:r>
              <a:rPr lang="en-US" b="1" dirty="0">
                <a:solidFill>
                  <a:srgbClr val="92D050"/>
                </a:solidFill>
              </a:rPr>
              <a:t>b</a:t>
            </a:r>
            <a:r>
              <a:rPr lang="en-US" b="1" dirty="0" smtClean="0">
                <a:solidFill>
                  <a:srgbClr val="92D050"/>
                </a:solidFill>
              </a:rPr>
              <a:t>y OMB, 70% of applied energy</a:t>
            </a:r>
            <a:r>
              <a:rPr lang="en-US" b="1" smtClean="0">
                <a:solidFill>
                  <a:srgbClr val="92D050"/>
                </a:solidFill>
              </a:rPr>
              <a:t>, 32% </a:t>
            </a:r>
            <a:r>
              <a:rPr lang="en-US" b="1" dirty="0" smtClean="0">
                <a:solidFill>
                  <a:srgbClr val="92D050"/>
                </a:solidFill>
              </a:rPr>
              <a:t>of science</a:t>
            </a:r>
            <a:endParaRPr lang="en-US" b="1" dirty="0">
              <a:solidFill>
                <a:srgbClr val="92D050"/>
              </a:solidFill>
            </a:endParaRPr>
          </a:p>
        </p:txBody>
      </p:sp>
    </p:spTree>
    <p:extLst>
      <p:ext uri="{BB962C8B-B14F-4D97-AF65-F5344CB8AC3E}">
        <p14:creationId xmlns:p14="http://schemas.microsoft.com/office/powerpoint/2010/main" val="14198127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4135"/>
            <a:ext cx="9144000" cy="461665"/>
          </a:xfrm>
          <a:prstGeom prst="rect">
            <a:avLst/>
          </a:prstGeom>
          <a:noFill/>
        </p:spPr>
        <p:txBody>
          <a:bodyPr wrap="square" rtlCol="0">
            <a:spAutoFit/>
          </a:bodyPr>
          <a:lstStyle/>
          <a:p>
            <a:pPr algn="ctr"/>
            <a:r>
              <a:rPr lang="en-US" sz="2400" b="1" dirty="0" smtClean="0">
                <a:solidFill>
                  <a:srgbClr val="106636"/>
                </a:solidFill>
                <a:latin typeface="Arial" panose="020B0604020202020204" pitchFamily="34" charset="0"/>
                <a:cs typeface="Arial" panose="020B0604020202020204" pitchFamily="34" charset="0"/>
              </a:rPr>
              <a:t>FY2017 Issues and Priorities</a:t>
            </a:r>
            <a:endParaRPr lang="en-US" sz="2400" b="1" dirty="0">
              <a:solidFill>
                <a:srgbClr val="106636"/>
              </a:solidFill>
              <a:latin typeface="Arial" panose="020B0604020202020204" pitchFamily="34" charset="0"/>
              <a:cs typeface="Arial" panose="020B0604020202020204" pitchFamily="34" charset="0"/>
            </a:endParaRPr>
          </a:p>
        </p:txBody>
      </p:sp>
      <p:sp>
        <p:nvSpPr>
          <p:cNvPr id="4" name="Rectangle 3"/>
          <p:cNvSpPr/>
          <p:nvPr/>
        </p:nvSpPr>
        <p:spPr>
          <a:xfrm>
            <a:off x="281940" y="838200"/>
            <a:ext cx="8580120" cy="5755422"/>
          </a:xfrm>
          <a:prstGeom prst="rect">
            <a:avLst/>
          </a:prstGeom>
        </p:spPr>
        <p:txBody>
          <a:bodyPr wrap="square">
            <a:spAutoFit/>
          </a:bodyPr>
          <a:lstStyle/>
          <a:p>
            <a:pPr marL="228600" marR="0" lvl="0" indent="-228600">
              <a:spcBef>
                <a:spcPts val="0"/>
              </a:spcBef>
              <a:spcAft>
                <a:spcPts val="0"/>
              </a:spcAft>
              <a:buFont typeface="Symbol"/>
              <a:buChar char=""/>
            </a:pPr>
            <a:r>
              <a:rPr lang="en-US" b="1" dirty="0" smtClean="0">
                <a:solidFill>
                  <a:schemeClr val="bg1">
                    <a:lumMod val="65000"/>
                  </a:schemeClr>
                </a:solidFill>
                <a:latin typeface="Arial" panose="020B0604020202020204" pitchFamily="34" charset="0"/>
                <a:ea typeface="Calibri"/>
                <a:cs typeface="Arial" panose="020B0604020202020204" pitchFamily="34" charset="0"/>
              </a:rPr>
              <a:t>BALANCE - Research funding vs scientific user facilities construction vs operation</a:t>
            </a:r>
          </a:p>
          <a:p>
            <a:pPr marL="228600" marR="0" lvl="0" indent="-228600">
              <a:spcBef>
                <a:spcPts val="0"/>
              </a:spcBef>
              <a:spcAft>
                <a:spcPts val="0"/>
              </a:spcAft>
              <a:buFont typeface="Symbol"/>
              <a:buChar char=""/>
            </a:pPr>
            <a:endParaRPr lang="en-US" b="1" dirty="0" smtClean="0">
              <a:latin typeface="Arial" panose="020B0604020202020204" pitchFamily="34" charset="0"/>
              <a:ea typeface="Calibri"/>
              <a:cs typeface="Arial" panose="020B0604020202020204" pitchFamily="34" charset="0"/>
            </a:endParaRPr>
          </a:p>
          <a:p>
            <a:pPr marL="685800" lvl="1" indent="-228600">
              <a:buFont typeface="Symbol"/>
              <a:buChar char=""/>
            </a:pPr>
            <a:r>
              <a:rPr lang="en-US" sz="1600" b="1" dirty="0">
                <a:solidFill>
                  <a:schemeClr val="bg1">
                    <a:lumMod val="65000"/>
                  </a:schemeClr>
                </a:solidFill>
                <a:latin typeface="Arial" panose="020B0604020202020204" pitchFamily="34" charset="0"/>
                <a:ea typeface="Calibri"/>
                <a:cs typeface="Arial" panose="020B0604020202020204" pitchFamily="34" charset="0"/>
              </a:rPr>
              <a:t>BESAC study of 5 proposed user facility upgrades </a:t>
            </a:r>
          </a:p>
          <a:p>
            <a:pPr marL="228600" marR="0" lvl="0" indent="-228600">
              <a:spcBef>
                <a:spcPts val="0"/>
              </a:spcBef>
              <a:spcAft>
                <a:spcPts val="0"/>
              </a:spcAft>
              <a:buFont typeface="Symbol"/>
              <a:buChar char=""/>
            </a:pPr>
            <a:endParaRPr lang="en-US" sz="1600" dirty="0" smtClean="0">
              <a:latin typeface="Arial" panose="020B0604020202020204" pitchFamily="34" charset="0"/>
              <a:ea typeface="Calibri"/>
              <a:cs typeface="Arial" panose="020B0604020202020204" pitchFamily="34" charset="0"/>
            </a:endParaRPr>
          </a:p>
          <a:p>
            <a:pPr marR="0" lvl="0">
              <a:spcBef>
                <a:spcPts val="0"/>
              </a:spcBef>
              <a:spcAft>
                <a:spcPts val="0"/>
              </a:spcAft>
            </a:pPr>
            <a:endParaRPr lang="en-US" sz="1600" dirty="0" smtClean="0">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r>
              <a:rPr lang="en-US" b="1" dirty="0" smtClean="0">
                <a:solidFill>
                  <a:schemeClr val="bg1">
                    <a:lumMod val="65000"/>
                  </a:schemeClr>
                </a:solidFill>
                <a:latin typeface="Arial" panose="020B0604020202020204" pitchFamily="34" charset="0"/>
                <a:ea typeface="Calibri"/>
                <a:cs typeface="Arial" panose="020B0604020202020204" pitchFamily="34" charset="0"/>
              </a:rPr>
              <a:t>BALANCE - Discovery research vs science for clean energy and departmental crosscuts</a:t>
            </a:r>
          </a:p>
          <a:p>
            <a:pPr marL="228600" marR="0" lvl="0" indent="-228600">
              <a:spcBef>
                <a:spcPts val="1200"/>
              </a:spcBef>
              <a:spcAft>
                <a:spcPts val="0"/>
              </a:spcAft>
              <a:buFont typeface="Symbol"/>
              <a:buChar char=""/>
            </a:pPr>
            <a:endParaRPr lang="en-US" b="1" dirty="0">
              <a:solidFill>
                <a:schemeClr val="bg1">
                  <a:lumMod val="65000"/>
                </a:schemeClr>
              </a:solidFill>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r>
              <a:rPr lang="en-US" b="1" dirty="0" err="1">
                <a:latin typeface="Arial" panose="020B0604020202020204" pitchFamily="34" charset="0"/>
                <a:ea typeface="Calibri"/>
                <a:cs typeface="Arial" panose="020B0604020202020204" pitchFamily="34" charset="0"/>
              </a:rPr>
              <a:t>E</a:t>
            </a:r>
            <a:r>
              <a:rPr lang="en-US" b="1" dirty="0" err="1" smtClean="0">
                <a:latin typeface="Arial" panose="020B0604020202020204" pitchFamily="34" charset="0"/>
                <a:ea typeface="Calibri"/>
                <a:cs typeface="Arial" panose="020B0604020202020204" pitchFamily="34" charset="0"/>
              </a:rPr>
              <a:t>xascale</a:t>
            </a:r>
            <a:r>
              <a:rPr lang="en-US" b="1" dirty="0" smtClean="0">
                <a:latin typeface="Arial" panose="020B0604020202020204" pitchFamily="34" charset="0"/>
                <a:ea typeface="Calibri"/>
                <a:cs typeface="Arial" panose="020B0604020202020204" pitchFamily="34" charset="0"/>
              </a:rPr>
              <a:t> Computing Project!  National Strategic Computing Initiative</a:t>
            </a:r>
          </a:p>
          <a:p>
            <a:pPr marL="228600" marR="0" lvl="0" indent="-228600">
              <a:spcBef>
                <a:spcPts val="1200"/>
              </a:spcBef>
              <a:spcAft>
                <a:spcPts val="0"/>
              </a:spcAft>
              <a:buFont typeface="Symbol"/>
              <a:buChar char=""/>
            </a:pPr>
            <a:endParaRPr lang="en-US" b="1" dirty="0">
              <a:solidFill>
                <a:schemeClr val="bg1">
                  <a:lumMod val="65000"/>
                </a:schemeClr>
              </a:solidFill>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r>
              <a:rPr lang="en-US" b="1" dirty="0" smtClean="0">
                <a:solidFill>
                  <a:schemeClr val="bg1">
                    <a:lumMod val="65000"/>
                  </a:schemeClr>
                </a:solidFill>
                <a:latin typeface="Arial" panose="020B0604020202020204" pitchFamily="34" charset="0"/>
                <a:ea typeface="Calibri"/>
                <a:cs typeface="Arial" panose="020B0604020202020204" pitchFamily="34" charset="0"/>
              </a:rPr>
              <a:t>International partnerships in Big Science</a:t>
            </a:r>
          </a:p>
          <a:p>
            <a:pPr marL="685800" lvl="1" indent="-228600">
              <a:spcBef>
                <a:spcPts val="1200"/>
              </a:spcBef>
              <a:buFont typeface="Symbol"/>
              <a:buChar char=""/>
            </a:pPr>
            <a:r>
              <a:rPr lang="en-US" b="1" dirty="0" smtClean="0">
                <a:solidFill>
                  <a:schemeClr val="bg1">
                    <a:lumMod val="65000"/>
                  </a:schemeClr>
                </a:solidFill>
                <a:latin typeface="Arial" panose="020B0604020202020204" pitchFamily="34" charset="0"/>
                <a:ea typeface="Calibri"/>
                <a:cs typeface="Arial" panose="020B0604020202020204" pitchFamily="34" charset="0"/>
              </a:rPr>
              <a:t>ITER</a:t>
            </a:r>
          </a:p>
          <a:p>
            <a:pPr marL="685800" lvl="1" indent="-228600">
              <a:spcBef>
                <a:spcPts val="1200"/>
              </a:spcBef>
              <a:buFont typeface="Symbol"/>
              <a:buChar char=""/>
            </a:pPr>
            <a:r>
              <a:rPr lang="en-US" b="1" dirty="0" smtClean="0">
                <a:solidFill>
                  <a:schemeClr val="bg1">
                    <a:lumMod val="65000"/>
                  </a:schemeClr>
                </a:solidFill>
                <a:latin typeface="Arial" panose="020B0604020202020204" pitchFamily="34" charset="0"/>
                <a:ea typeface="Calibri"/>
                <a:cs typeface="Arial" panose="020B0604020202020204" pitchFamily="34" charset="0"/>
              </a:rPr>
              <a:t>LHC CMS, ATLAS upgrades at the same time as LBNF/DUNE</a:t>
            </a:r>
          </a:p>
          <a:p>
            <a:pPr marL="228600" marR="0" lvl="0" indent="-228600">
              <a:spcBef>
                <a:spcPts val="1200"/>
              </a:spcBef>
              <a:spcAft>
                <a:spcPts val="0"/>
              </a:spcAft>
              <a:buFont typeface="Symbol"/>
              <a:buChar char=""/>
            </a:pPr>
            <a:endParaRPr lang="en-US" b="1" dirty="0">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endParaRPr lang="en-US" sz="14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234022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8F455FD-F83C-4433-AE11-4D89943CC4D6}" type="slidenum">
              <a:rPr lang="en-US" smtClean="0"/>
              <a:pPr/>
              <a:t>18</a:t>
            </a:fld>
            <a:endParaRPr lang="en-US" dirty="0"/>
          </a:p>
        </p:txBody>
      </p:sp>
      <p:sp>
        <p:nvSpPr>
          <p:cNvPr id="3" name="Rectangle 2"/>
          <p:cNvSpPr/>
          <p:nvPr/>
        </p:nvSpPr>
        <p:spPr>
          <a:xfrm>
            <a:off x="304800" y="4611469"/>
            <a:ext cx="8229600" cy="338554"/>
          </a:xfrm>
          <a:prstGeom prst="rect">
            <a:avLst/>
          </a:prstGeom>
        </p:spPr>
        <p:txBody>
          <a:bodyPr wrap="square">
            <a:spAutoFit/>
          </a:bodyPr>
          <a:lstStyle/>
          <a:p>
            <a:r>
              <a:rPr lang="en-US" sz="1600" dirty="0"/>
              <a:t>http://science.energy.gov/~/media/ascr/ascac/pdf/reports/Exascale_subcommittee_report.pdf</a:t>
            </a:r>
          </a:p>
        </p:txBody>
      </p:sp>
      <p:sp>
        <p:nvSpPr>
          <p:cNvPr id="4" name="Rectangle 3"/>
          <p:cNvSpPr/>
          <p:nvPr/>
        </p:nvSpPr>
        <p:spPr>
          <a:xfrm>
            <a:off x="314324" y="5257800"/>
            <a:ext cx="8296275" cy="338554"/>
          </a:xfrm>
          <a:prstGeom prst="rect">
            <a:avLst/>
          </a:prstGeom>
        </p:spPr>
        <p:txBody>
          <a:bodyPr wrap="square">
            <a:spAutoFit/>
          </a:bodyPr>
          <a:lstStyle/>
          <a:p>
            <a:r>
              <a:rPr lang="en-US" sz="1600" dirty="0" smtClean="0"/>
              <a:t>http://science.energy.gov/~/media/ascr/ascac/pdf/meetings/20140210/Top10reportFEB14.pdf</a:t>
            </a:r>
            <a:endParaRPr lang="en-US" sz="1600" dirty="0"/>
          </a:p>
        </p:txBody>
      </p:sp>
      <p:graphicFrame>
        <p:nvGraphicFramePr>
          <p:cNvPr id="7" name="Object 6"/>
          <p:cNvGraphicFramePr>
            <a:graphicFrameLocks noChangeAspect="1"/>
          </p:cNvGraphicFramePr>
          <p:nvPr>
            <p:extLst>
              <p:ext uri="{D42A27DB-BD31-4B8C-83A1-F6EECF244321}">
                <p14:modId xmlns:p14="http://schemas.microsoft.com/office/powerpoint/2010/main" val="2674701650"/>
              </p:ext>
            </p:extLst>
          </p:nvPr>
        </p:nvGraphicFramePr>
        <p:xfrm>
          <a:off x="3065442" y="914400"/>
          <a:ext cx="2708315" cy="3505200"/>
        </p:xfrm>
        <a:graphic>
          <a:graphicData uri="http://schemas.openxmlformats.org/presentationml/2006/ole">
            <mc:AlternateContent xmlns:mc="http://schemas.openxmlformats.org/markup-compatibility/2006">
              <mc:Choice xmlns:v="urn:schemas-microsoft-com:vml" Requires="v">
                <p:oleObj spid="_x0000_s1101" name="Document" r:id="rId4" imgW="7767726" imgH="10055926" progId="Word.Document.12">
                  <p:embed/>
                </p:oleObj>
              </mc:Choice>
              <mc:Fallback>
                <p:oleObj name="Document" r:id="rId4" imgW="7767726" imgH="10055926" progId="Word.Document.12">
                  <p:embed/>
                  <p:pic>
                    <p:nvPicPr>
                      <p:cNvPr id="0" name=""/>
                      <p:cNvPicPr/>
                      <p:nvPr/>
                    </p:nvPicPr>
                    <p:blipFill>
                      <a:blip r:embed="rId5"/>
                      <a:stretch>
                        <a:fillRect/>
                      </a:stretch>
                    </p:blipFill>
                    <p:spPr>
                      <a:xfrm>
                        <a:off x="3065442" y="914400"/>
                        <a:ext cx="2708315" cy="35052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29775237"/>
              </p:ext>
            </p:extLst>
          </p:nvPr>
        </p:nvGraphicFramePr>
        <p:xfrm>
          <a:off x="285750" y="914400"/>
          <a:ext cx="2743200" cy="3550350"/>
        </p:xfrm>
        <a:graphic>
          <a:graphicData uri="http://schemas.openxmlformats.org/presentationml/2006/ole">
            <mc:AlternateContent xmlns:mc="http://schemas.openxmlformats.org/markup-compatibility/2006">
              <mc:Choice xmlns:v="urn:schemas-microsoft-com:vml" Requires="v">
                <p:oleObj spid="_x0000_s1102" name="Acrobat Document" r:id="rId6" imgW="5829199" imgH="7543800" progId="AcroExch.Document.7">
                  <p:embed/>
                </p:oleObj>
              </mc:Choice>
              <mc:Fallback>
                <p:oleObj name="Acrobat Document" r:id="rId6" imgW="5829199" imgH="7543800" progId="AcroExch.Document.7">
                  <p:embed/>
                  <p:pic>
                    <p:nvPicPr>
                      <p:cNvPr id="0" name=""/>
                      <p:cNvPicPr/>
                      <p:nvPr/>
                    </p:nvPicPr>
                    <p:blipFill>
                      <a:blip r:embed="rId7"/>
                      <a:stretch>
                        <a:fillRect/>
                      </a:stretch>
                    </p:blipFill>
                    <p:spPr>
                      <a:xfrm>
                        <a:off x="285750" y="914400"/>
                        <a:ext cx="2743200" cy="3550350"/>
                      </a:xfrm>
                      <a:prstGeom prst="rect">
                        <a:avLst/>
                      </a:prstGeom>
                    </p:spPr>
                  </p:pic>
                </p:oleObj>
              </mc:Fallback>
            </mc:AlternateContent>
          </a:graphicData>
        </a:graphic>
      </p:graphicFrame>
      <p:sp>
        <p:nvSpPr>
          <p:cNvPr id="9" name="Rectangle 8"/>
          <p:cNvSpPr/>
          <p:nvPr/>
        </p:nvSpPr>
        <p:spPr>
          <a:xfrm>
            <a:off x="323849" y="5904131"/>
            <a:ext cx="8286750" cy="338554"/>
          </a:xfrm>
          <a:prstGeom prst="rect">
            <a:avLst/>
          </a:prstGeom>
        </p:spPr>
        <p:txBody>
          <a:bodyPr wrap="square">
            <a:spAutoFit/>
          </a:bodyPr>
          <a:lstStyle/>
          <a:p>
            <a:r>
              <a:rPr lang="en-US" sz="1600" dirty="0"/>
              <a:t>http://science.energy.gov/bes/community-resources/reports/abstracts/#NCFMtSA</a:t>
            </a:r>
          </a:p>
        </p:txBody>
      </p:sp>
      <p:pic>
        <p:nvPicPr>
          <p:cNvPr id="1028" name="Picture 4" descr="C:\Users\cherry.murray\Desktop\Neuromorphic-Computing-Report_FNLBLP_lr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3749" y="914400"/>
            <a:ext cx="2698749" cy="3491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4024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6085" y="903248"/>
            <a:ext cx="5649697" cy="5282504"/>
          </a:xfrm>
        </p:spPr>
        <p:txBody>
          <a:bodyPr>
            <a:noAutofit/>
          </a:bodyPr>
          <a:lstStyle/>
          <a:p>
            <a:pPr marL="234950" lvl="0" indent="-234950">
              <a:spcBef>
                <a:spcPts val="0"/>
              </a:spcBef>
            </a:pPr>
            <a:r>
              <a:rPr lang="en-US" sz="1400" dirty="0" smtClean="0"/>
              <a:t>Departmental Crosscut – In partnership with NNSA</a:t>
            </a:r>
          </a:p>
          <a:p>
            <a:pPr marL="234950" indent="-234950">
              <a:spcBef>
                <a:spcPts val="600"/>
              </a:spcBef>
            </a:pPr>
            <a:r>
              <a:rPr lang="en-US" sz="1400" dirty="0"/>
              <a:t>“All-in” approach: hardware, software, applications, </a:t>
            </a:r>
            <a:r>
              <a:rPr lang="en-US" sz="1400" dirty="0" smtClean="0"/>
              <a:t>large data, underpinning </a:t>
            </a:r>
            <a:r>
              <a:rPr lang="en-US" sz="1400" dirty="0"/>
              <a:t>applied math and computer science </a:t>
            </a:r>
          </a:p>
          <a:p>
            <a:pPr marL="234950" lvl="0" indent="-234950">
              <a:spcBef>
                <a:spcPts val="600"/>
              </a:spcBef>
            </a:pPr>
            <a:r>
              <a:rPr lang="en-US" sz="1400" dirty="0" smtClean="0"/>
              <a:t>Supports DOE’s missions in national security and science:</a:t>
            </a:r>
          </a:p>
          <a:p>
            <a:pPr lvl="1">
              <a:spcBef>
                <a:spcPts val="200"/>
              </a:spcBef>
            </a:pPr>
            <a:r>
              <a:rPr lang="en-US" sz="1200" dirty="0" smtClean="0"/>
              <a:t>Stockpile stewardship – support annual assessment cycle</a:t>
            </a:r>
          </a:p>
          <a:p>
            <a:pPr lvl="1">
              <a:spcBef>
                <a:spcPts val="200"/>
              </a:spcBef>
            </a:pPr>
            <a:r>
              <a:rPr lang="en-US" sz="1200" dirty="0" smtClean="0"/>
              <a:t>Discovery science – </a:t>
            </a:r>
            <a:r>
              <a:rPr lang="en-US" sz="1200" dirty="0" smtClean="0">
                <a:solidFill>
                  <a:srgbClr val="0000CC"/>
                </a:solidFill>
              </a:rPr>
              <a:t>next-generation materials; chemical sciences</a:t>
            </a:r>
          </a:p>
          <a:p>
            <a:pPr lvl="1">
              <a:spcBef>
                <a:spcPts val="200"/>
              </a:spcBef>
            </a:pPr>
            <a:r>
              <a:rPr lang="en-US" sz="1200" dirty="0" smtClean="0"/>
              <a:t>Mission-focused basic science in energy – next-generation </a:t>
            </a:r>
            <a:r>
              <a:rPr lang="en-US" sz="1200" dirty="0" smtClean="0">
                <a:solidFill>
                  <a:srgbClr val="0000CC"/>
                </a:solidFill>
              </a:rPr>
              <a:t>climate software</a:t>
            </a:r>
          </a:p>
          <a:p>
            <a:pPr lvl="1">
              <a:spcBef>
                <a:spcPts val="200"/>
              </a:spcBef>
            </a:pPr>
            <a:r>
              <a:rPr lang="en-US" sz="1200" dirty="0" smtClean="0"/>
              <a:t>Use current Leadership Computing approach for users</a:t>
            </a:r>
          </a:p>
          <a:p>
            <a:pPr marL="234950" lvl="0" indent="-234950">
              <a:spcBef>
                <a:spcPts val="600"/>
              </a:spcBef>
            </a:pPr>
            <a:r>
              <a:rPr lang="en-US" sz="1400" dirty="0" smtClean="0"/>
              <a:t>The next generation of advancements will require Extreme Scale Computing</a:t>
            </a:r>
          </a:p>
          <a:p>
            <a:pPr lvl="1">
              <a:spcBef>
                <a:spcPts val="200"/>
              </a:spcBef>
            </a:pPr>
            <a:r>
              <a:rPr lang="en-US" sz="1200" dirty="0" smtClean="0"/>
              <a:t>100-1,000X capabilities of today’s computers with a similar physical size and power footprint</a:t>
            </a:r>
          </a:p>
          <a:p>
            <a:pPr lvl="1">
              <a:spcBef>
                <a:spcPts val="200"/>
              </a:spcBef>
            </a:pPr>
            <a:r>
              <a:rPr lang="en-US" sz="1200" dirty="0" smtClean="0"/>
              <a:t>Significant challenges are power consumption, high parallelism, reliability</a:t>
            </a:r>
          </a:p>
          <a:p>
            <a:pPr marL="234950" indent="-234950">
              <a:spcBef>
                <a:spcPts val="600"/>
              </a:spcBef>
            </a:pPr>
            <a:r>
              <a:rPr lang="en-US" sz="1400" dirty="0" smtClean="0"/>
              <a:t>Extreme </a:t>
            </a:r>
            <a:r>
              <a:rPr lang="en-US" sz="1400" dirty="0"/>
              <a:t>Scale </a:t>
            </a:r>
            <a:r>
              <a:rPr lang="en-US" sz="1400" dirty="0" smtClean="0"/>
              <a:t>Computing, cannot </a:t>
            </a:r>
            <a:r>
              <a:rPr lang="en-US" sz="1400" dirty="0"/>
              <a:t>be </a:t>
            </a:r>
            <a:r>
              <a:rPr lang="en-US" sz="1400" dirty="0" smtClean="0"/>
              <a:t>achieved </a:t>
            </a:r>
            <a:r>
              <a:rPr lang="en-US" sz="1400" dirty="0"/>
              <a:t>by a “</a:t>
            </a:r>
            <a:r>
              <a:rPr lang="en-US" sz="1400" dirty="0" smtClean="0"/>
              <a:t>business-as-usual,” </a:t>
            </a:r>
            <a:r>
              <a:rPr lang="en-US" sz="1400" dirty="0"/>
              <a:t>evolutionary </a:t>
            </a:r>
            <a:r>
              <a:rPr lang="en-US" sz="1400" dirty="0" smtClean="0"/>
              <a:t> approach</a:t>
            </a:r>
          </a:p>
          <a:p>
            <a:pPr marL="635000" lvl="1" indent="-234950">
              <a:spcBef>
                <a:spcPts val="200"/>
              </a:spcBef>
            </a:pPr>
            <a:r>
              <a:rPr lang="en-US" sz="1200" dirty="0" smtClean="0"/>
              <a:t>Initiate </a:t>
            </a:r>
            <a:r>
              <a:rPr lang="en-US" sz="1200" dirty="0"/>
              <a:t>partnerships with U.S. computer vendors to perform the required engineering, research and development for system architectures </a:t>
            </a:r>
            <a:r>
              <a:rPr lang="en-US" sz="1200" dirty="0" smtClean="0"/>
              <a:t>for capable </a:t>
            </a:r>
            <a:r>
              <a:rPr lang="en-US" sz="1200" dirty="0" err="1"/>
              <a:t>exascale</a:t>
            </a:r>
            <a:r>
              <a:rPr lang="en-US" sz="1200" dirty="0"/>
              <a:t> </a:t>
            </a:r>
            <a:r>
              <a:rPr lang="en-US" sz="1200" dirty="0" smtClean="0"/>
              <a:t>computing</a:t>
            </a:r>
          </a:p>
          <a:p>
            <a:pPr marL="635000" lvl="1" indent="-234950">
              <a:spcBef>
                <a:spcPts val="200"/>
              </a:spcBef>
            </a:pPr>
            <a:r>
              <a:rPr lang="en-US" sz="1200" dirty="0" err="1" smtClean="0"/>
              <a:t>Exascale</a:t>
            </a:r>
            <a:r>
              <a:rPr lang="en-US" sz="1200" dirty="0" smtClean="0"/>
              <a:t> systems will be based </a:t>
            </a:r>
            <a:r>
              <a:rPr lang="en-US" sz="1200" dirty="0"/>
              <a:t>on </a:t>
            </a:r>
            <a:r>
              <a:rPr lang="en-US" sz="1200" dirty="0" smtClean="0"/>
              <a:t>marketable technology – Not </a:t>
            </a:r>
            <a:r>
              <a:rPr lang="en-US" sz="1200" dirty="0"/>
              <a:t>a “one off” </a:t>
            </a:r>
            <a:r>
              <a:rPr lang="en-US" sz="1200" dirty="0" smtClean="0"/>
              <a:t>system</a:t>
            </a:r>
          </a:p>
          <a:p>
            <a:pPr marL="635000" lvl="1" indent="-234950">
              <a:spcBef>
                <a:spcPts val="200"/>
              </a:spcBef>
            </a:pPr>
            <a:r>
              <a:rPr lang="en-US" sz="1200" dirty="0"/>
              <a:t>Productive </a:t>
            </a:r>
            <a:r>
              <a:rPr lang="en-US" sz="1200" dirty="0" smtClean="0"/>
              <a:t>system – Usable </a:t>
            </a:r>
            <a:r>
              <a:rPr lang="en-US" sz="1200" dirty="0"/>
              <a:t>by </a:t>
            </a:r>
            <a:r>
              <a:rPr lang="en-US" sz="1200" dirty="0" smtClean="0"/>
              <a:t>scientists </a:t>
            </a:r>
            <a:r>
              <a:rPr lang="en-US" sz="1200" dirty="0"/>
              <a:t>and </a:t>
            </a:r>
            <a:r>
              <a:rPr lang="en-US" sz="1200" dirty="0" smtClean="0"/>
              <a:t>engineers</a:t>
            </a:r>
          </a:p>
          <a:p>
            <a:pPr marL="234950" lvl="0" indent="-234950">
              <a:spcBef>
                <a:spcPts val="1200"/>
              </a:spcBef>
            </a:pPr>
            <a:endParaRPr lang="en-US" sz="1400" dirty="0" smtClean="0"/>
          </a:p>
        </p:txBody>
      </p:sp>
      <p:sp>
        <p:nvSpPr>
          <p:cNvPr id="23554" name="Rectangle 5"/>
          <p:cNvSpPr>
            <a:spLocks noGrp="1" noChangeArrowheads="1"/>
          </p:cNvSpPr>
          <p:nvPr>
            <p:ph type="title"/>
          </p:nvPr>
        </p:nvSpPr>
        <p:spPr>
          <a:xfrm>
            <a:off x="0" y="-23119"/>
            <a:ext cx="9144000" cy="751088"/>
          </a:xfrm>
        </p:spPr>
        <p:txBody>
          <a:bodyPr vert="horz" lIns="91440" tIns="45720" rIns="91440" bIns="45720" rtlCol="0" anchor="ctr">
            <a:normAutofit/>
          </a:bodyPr>
          <a:lstStyle/>
          <a:p>
            <a:pPr>
              <a:lnSpc>
                <a:spcPct val="85000"/>
              </a:lnSpc>
            </a:pPr>
            <a:r>
              <a:rPr lang="en-US" b="1" dirty="0" smtClean="0"/>
              <a:t>DOE’s </a:t>
            </a:r>
            <a:r>
              <a:rPr lang="en-US" b="1" dirty="0" err="1" smtClean="0"/>
              <a:t>Exascale</a:t>
            </a:r>
            <a:r>
              <a:rPr lang="en-US" b="1" dirty="0" smtClean="0"/>
              <a:t> Computing Initiative:</a:t>
            </a:r>
            <a:r>
              <a:rPr lang="en-US" sz="3600" b="1" dirty="0"/>
              <a:t/>
            </a:r>
            <a:br>
              <a:rPr lang="en-US" sz="3600" b="1" dirty="0"/>
            </a:br>
            <a:r>
              <a:rPr lang="en-US" sz="2000" dirty="0" smtClean="0"/>
              <a:t>Next Generation of Scientific Innovation</a:t>
            </a:r>
          </a:p>
        </p:txBody>
      </p:sp>
      <p:pic>
        <p:nvPicPr>
          <p:cNvPr id="2" name="Picture 1" descr="bt0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0535" y="1534055"/>
            <a:ext cx="2940756" cy="3495242"/>
          </a:xfrm>
          <a:prstGeom prst="rect">
            <a:avLst/>
          </a:prstGeom>
          <a:effectLst>
            <a:outerShdw blurRad="50800" dist="38100" dir="2700000" algn="tl" rotWithShape="0">
              <a:srgbClr val="000000">
                <a:alpha val="43000"/>
              </a:srgbClr>
            </a:outerShdw>
          </a:effectLst>
        </p:spPr>
      </p:pic>
      <p:sp>
        <p:nvSpPr>
          <p:cNvPr id="7" name="Footer Placeholder 4"/>
          <p:cNvSpPr>
            <a:spLocks noGrp="1"/>
          </p:cNvSpPr>
          <p:nvPr>
            <p:ph type="ftr" sz="quarter" idx="4294967295"/>
          </p:nvPr>
        </p:nvSpPr>
        <p:spPr>
          <a:xfrm>
            <a:off x="5486400" y="6354763"/>
            <a:ext cx="2895600" cy="365125"/>
          </a:xfrm>
          <a:prstGeom prst="rect">
            <a:avLst/>
          </a:prstGeom>
        </p:spPr>
        <p:txBody>
          <a:bodyPr anchor="ctr"/>
          <a:lstStyle/>
          <a:p>
            <a:r>
              <a:rPr lang="en-US" smtClean="0"/>
              <a:t>BESAC Briefing February 11, 2016</a:t>
            </a:r>
            <a:endParaRPr lang="en-US" dirty="0"/>
          </a:p>
        </p:txBody>
      </p:sp>
      <p:sp>
        <p:nvSpPr>
          <p:cNvPr id="9"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19</a:t>
            </a:fld>
            <a:endParaRPr lang="en-US" dirty="0"/>
          </a:p>
        </p:txBody>
      </p:sp>
      <p:sp>
        <p:nvSpPr>
          <p:cNvPr id="4" name="TextBox 3"/>
          <p:cNvSpPr txBox="1"/>
          <p:nvPr/>
        </p:nvSpPr>
        <p:spPr>
          <a:xfrm>
            <a:off x="6573819" y="5466051"/>
            <a:ext cx="1714187" cy="369332"/>
          </a:xfrm>
          <a:prstGeom prst="rect">
            <a:avLst/>
          </a:prstGeom>
          <a:noFill/>
        </p:spPr>
        <p:txBody>
          <a:bodyPr wrap="none" rtlCol="0">
            <a:spAutoFit/>
          </a:bodyPr>
          <a:lstStyle/>
          <a:p>
            <a:r>
              <a:rPr lang="en-US" b="1" dirty="0" err="1" smtClean="0"/>
              <a:t>Exascale</a:t>
            </a:r>
            <a:r>
              <a:rPr lang="en-US" b="1" dirty="0" smtClean="0"/>
              <a:t> Project</a:t>
            </a:r>
            <a:endParaRPr lang="en-US" b="1" dirty="0"/>
          </a:p>
        </p:txBody>
      </p:sp>
      <p:sp>
        <p:nvSpPr>
          <p:cNvPr id="5" name="Right Arrow 4"/>
          <p:cNvSpPr/>
          <p:nvPr/>
        </p:nvSpPr>
        <p:spPr>
          <a:xfrm>
            <a:off x="5978120" y="5469805"/>
            <a:ext cx="513715" cy="383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3224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ER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28952" y="4168904"/>
            <a:ext cx="2949644" cy="2057400"/>
          </a:xfrm>
          <a:prstGeom prst="rect">
            <a:avLst/>
          </a:prstGeom>
          <a:ln w="19050">
            <a:solidFill>
              <a:schemeClr val="tx1"/>
            </a:solidFill>
          </a:ln>
        </p:spPr>
      </p:pic>
      <p:pic>
        <p:nvPicPr>
          <p:cNvPr id="16" name="Picture 4" descr="cryostat-section-700dpi copy.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02180" y="4187140"/>
            <a:ext cx="2690308" cy="2020928"/>
          </a:xfrm>
          <a:prstGeom prst="rect">
            <a:avLst/>
          </a:prstGeom>
          <a:noFill/>
          <a:ln w="12700">
            <a:noFill/>
            <a:miter lim="800000"/>
            <a:headEnd/>
            <a:tailEnd/>
          </a:ln>
        </p:spPr>
      </p:pic>
      <p:pic>
        <p:nvPicPr>
          <p:cNvPr id="39" name="Picture 38" descr="physicistsna.jpg"/>
          <p:cNvPicPr>
            <a:picLocks noChangeAspect="1"/>
          </p:cNvPicPr>
          <p:nvPr/>
        </p:nvPicPr>
        <p:blipFill>
          <a:blip r:embed="rId4" cstate="print"/>
          <a:stretch>
            <a:fillRect/>
          </a:stretch>
        </p:blipFill>
        <p:spPr>
          <a:xfrm>
            <a:off x="6144888" y="4156533"/>
            <a:ext cx="2590800" cy="2082142"/>
          </a:xfrm>
          <a:prstGeom prst="rect">
            <a:avLst/>
          </a:prstGeom>
        </p:spPr>
      </p:pic>
      <p:pic>
        <p:nvPicPr>
          <p:cNvPr id="42" name="Picture 9" descr="horizontal-logo-green-text.jpg"/>
          <p:cNvPicPr>
            <a:picLocks noChangeAspect="1"/>
          </p:cNvPicPr>
          <p:nvPr/>
        </p:nvPicPr>
        <p:blipFill>
          <a:blip r:embed="rId5" cstate="print"/>
          <a:srcRect/>
          <a:stretch>
            <a:fillRect/>
          </a:stretch>
        </p:blipFill>
        <p:spPr bwMode="auto">
          <a:xfrm>
            <a:off x="304799" y="6324600"/>
            <a:ext cx="2667001" cy="407987"/>
          </a:xfrm>
          <a:prstGeom prst="rect">
            <a:avLst/>
          </a:prstGeom>
          <a:noFill/>
          <a:ln w="9525">
            <a:noFill/>
            <a:miter lim="800000"/>
            <a:headEnd/>
            <a:tailEnd/>
          </a:ln>
        </p:spPr>
      </p:pic>
      <p:sp>
        <p:nvSpPr>
          <p:cNvPr id="43" name="TextBox 42"/>
          <p:cNvSpPr txBox="1"/>
          <p:nvPr/>
        </p:nvSpPr>
        <p:spPr>
          <a:xfrm>
            <a:off x="2650085" y="79068"/>
            <a:ext cx="3925305" cy="461665"/>
          </a:xfrm>
          <a:prstGeom prst="rect">
            <a:avLst/>
          </a:prstGeom>
          <a:noFill/>
        </p:spPr>
        <p:txBody>
          <a:bodyPr wrap="none" rtlCol="0">
            <a:spAutoFit/>
          </a:bodyPr>
          <a:lstStyle/>
          <a:p>
            <a:r>
              <a:rPr lang="en-US" sz="2400" dirty="0" smtClean="0">
                <a:solidFill>
                  <a:srgbClr val="106636"/>
                </a:solidFill>
                <a:latin typeface="Arial" panose="020B0604020202020204" pitchFamily="34" charset="0"/>
                <a:cs typeface="Arial" panose="020B0604020202020204" pitchFamily="34" charset="0"/>
              </a:rPr>
              <a:t>Office of Science Programs</a:t>
            </a:r>
            <a:endParaRPr lang="en-US" sz="2400" dirty="0">
              <a:solidFill>
                <a:srgbClr val="106636"/>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1"/>
          </p:nvPr>
        </p:nvSpPr>
        <p:spPr/>
        <p:txBody>
          <a:bodyPr/>
          <a:lstStyle/>
          <a:p>
            <a:pPr>
              <a:defRPr/>
            </a:pPr>
            <a:fld id="{C0A2BE09-5C53-429F-9B0D-04D6F428253C}" type="slidenum">
              <a:rPr lang="en-US" smtClean="0"/>
              <a:pPr>
                <a:defRPr/>
              </a:pPr>
              <a:t>2</a:t>
            </a:fld>
            <a:endParaRPr lang="en-US" dirty="0"/>
          </a:p>
        </p:txBody>
      </p:sp>
      <p:sp>
        <p:nvSpPr>
          <p:cNvPr id="44" name="TextBox 43"/>
          <p:cNvSpPr txBox="1"/>
          <p:nvPr/>
        </p:nvSpPr>
        <p:spPr>
          <a:xfrm>
            <a:off x="210720" y="3623845"/>
            <a:ext cx="3091460" cy="954107"/>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400" b="1" dirty="0" smtClean="0">
                <a:solidFill>
                  <a:srgbClr val="106636"/>
                </a:solidFill>
                <a:latin typeface="Arial" panose="020B0604020202020204" pitchFamily="34" charset="0"/>
                <a:cs typeface="Arial" panose="020B0604020202020204" pitchFamily="34" charset="0"/>
              </a:rPr>
              <a:t>High Energy Physics</a:t>
            </a:r>
          </a:p>
          <a:p>
            <a:pPr algn="ctr"/>
            <a:endParaRPr lang="en-US" sz="1400" b="1" dirty="0" smtClean="0">
              <a:latin typeface="Arial" panose="020B0604020202020204" pitchFamily="34" charset="0"/>
              <a:cs typeface="Arial" panose="020B0604020202020204" pitchFamily="34" charset="0"/>
            </a:endParaRPr>
          </a:p>
          <a:p>
            <a:pPr algn="ctr"/>
            <a:r>
              <a:rPr lang="en-US" sz="1400" b="1" dirty="0" smtClean="0">
                <a:latin typeface="Arial" panose="020B0604020202020204" pitchFamily="34" charset="0"/>
                <a:cs typeface="Arial" panose="020B0604020202020204" pitchFamily="34" charset="0"/>
              </a:rPr>
              <a:t>FY2016 $795M</a:t>
            </a:r>
          </a:p>
          <a:p>
            <a:pPr algn="ctr"/>
            <a:endParaRPr lang="en-US" sz="1400" b="1" dirty="0" smtClean="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251" y="869427"/>
            <a:ext cx="2716237" cy="224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3276251" y="2332634"/>
            <a:ext cx="2716237" cy="1231106"/>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400" b="1" dirty="0" smtClean="0">
                <a:solidFill>
                  <a:srgbClr val="106636"/>
                </a:solidFill>
                <a:latin typeface="Arial" panose="020B0604020202020204" pitchFamily="34" charset="0"/>
                <a:cs typeface="Arial" panose="020B0604020202020204" pitchFamily="34" charset="0"/>
              </a:rPr>
              <a:t>Basic Energy Sciences</a:t>
            </a:r>
          </a:p>
          <a:p>
            <a:pPr algn="ctr"/>
            <a:endParaRPr lang="en-US" sz="1400" b="1" dirty="0" smtClean="0">
              <a:latin typeface="Arial" panose="020B0604020202020204" pitchFamily="34" charset="0"/>
              <a:cs typeface="Arial" panose="020B0604020202020204" pitchFamily="34" charset="0"/>
            </a:endParaRPr>
          </a:p>
          <a:p>
            <a:pPr algn="ctr"/>
            <a:r>
              <a:rPr lang="en-US" sz="1400" b="1" dirty="0" smtClean="0">
                <a:latin typeface="Arial" panose="020B0604020202020204" pitchFamily="34" charset="0"/>
                <a:cs typeface="Arial" panose="020B0604020202020204" pitchFamily="34" charset="0"/>
              </a:rPr>
              <a:t>FY2016 $1849M</a:t>
            </a:r>
          </a:p>
          <a:p>
            <a:pPr algn="ctr"/>
            <a:endParaRPr lang="en-US" sz="1400" b="1" dirty="0" smtClean="0">
              <a:latin typeface="Arial" panose="020B0604020202020204" pitchFamily="34" charset="0"/>
              <a:cs typeface="Arial" panose="020B0604020202020204" pitchFamily="34" charset="0"/>
            </a:endParaRPr>
          </a:p>
          <a:p>
            <a:pPr algn="ctr"/>
            <a:endParaRPr lang="en-US" b="1" dirty="0" smtClean="0">
              <a:latin typeface="Arial" panose="020B0604020202020204" pitchFamily="34" charset="0"/>
              <a:cs typeface="Arial" panose="020B0604020202020204" pitchFamily="34" charset="0"/>
            </a:endParaRPr>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346" y="903448"/>
            <a:ext cx="2895249" cy="199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28952" y="2317336"/>
            <a:ext cx="2949644" cy="1231106"/>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400" b="1" dirty="0" smtClean="0">
                <a:solidFill>
                  <a:srgbClr val="106636"/>
                </a:solidFill>
                <a:latin typeface="Arial" panose="020B0604020202020204" pitchFamily="34" charset="0"/>
                <a:cs typeface="Arial" panose="020B0604020202020204" pitchFamily="34" charset="0"/>
              </a:rPr>
              <a:t>Advanced Scientific Computing Research</a:t>
            </a:r>
          </a:p>
          <a:p>
            <a:pPr algn="ctr"/>
            <a:r>
              <a:rPr lang="en-US" sz="1400" b="1" dirty="0" smtClean="0">
                <a:latin typeface="Arial" panose="020B0604020202020204" pitchFamily="34" charset="0"/>
                <a:cs typeface="Arial" panose="020B0604020202020204" pitchFamily="34" charset="0"/>
              </a:rPr>
              <a:t>FY2016 $621M</a:t>
            </a:r>
          </a:p>
          <a:p>
            <a:pPr algn="ctr"/>
            <a:endParaRPr lang="en-US" sz="1400" b="1" dirty="0" smtClean="0">
              <a:latin typeface="Arial" panose="020B0604020202020204" pitchFamily="34" charset="0"/>
              <a:cs typeface="Arial" panose="020B0604020202020204" pitchFamily="34" charset="0"/>
            </a:endParaRPr>
          </a:p>
          <a:p>
            <a:pPr algn="ctr"/>
            <a:endParaRPr lang="en-US" b="1" dirty="0" smtClean="0">
              <a:latin typeface="Arial" panose="020B0604020202020204" pitchFamily="34" charset="0"/>
              <a:cs typeface="Arial" panose="020B0604020202020204" pitchFamily="34" charset="0"/>
            </a:endParaRPr>
          </a:p>
        </p:txBody>
      </p:sp>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5381" y="865967"/>
            <a:ext cx="2812915" cy="206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6045380" y="2317336"/>
            <a:ext cx="2812916" cy="1231106"/>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400" b="1" dirty="0" smtClean="0">
                <a:solidFill>
                  <a:srgbClr val="106636"/>
                </a:solidFill>
                <a:latin typeface="Arial" panose="020B0604020202020204" pitchFamily="34" charset="0"/>
                <a:cs typeface="Arial" panose="020B0604020202020204" pitchFamily="34" charset="0"/>
              </a:rPr>
              <a:t>Biological and Environmental Research</a:t>
            </a:r>
          </a:p>
          <a:p>
            <a:pPr algn="ctr"/>
            <a:r>
              <a:rPr lang="en-US" sz="1400" b="1" dirty="0" smtClean="0">
                <a:latin typeface="Arial" panose="020B0604020202020204" pitchFamily="34" charset="0"/>
                <a:cs typeface="Arial" panose="020B0604020202020204" pitchFamily="34" charset="0"/>
              </a:rPr>
              <a:t>FY2016 $609M</a:t>
            </a:r>
          </a:p>
          <a:p>
            <a:pPr algn="ctr"/>
            <a:endParaRPr lang="en-US" sz="1400" b="1" dirty="0" smtClean="0">
              <a:latin typeface="Arial" panose="020B0604020202020204" pitchFamily="34" charset="0"/>
              <a:cs typeface="Arial" panose="020B0604020202020204" pitchFamily="34" charset="0"/>
            </a:endParaRPr>
          </a:p>
          <a:p>
            <a:pPr algn="ctr"/>
            <a:endParaRPr lang="en-US" b="1" dirty="0" smtClean="0">
              <a:latin typeface="Arial" panose="020B0604020202020204" pitchFamily="34" charset="0"/>
              <a:cs typeface="Arial" panose="020B0604020202020204" pitchFamily="34" charset="0"/>
            </a:endParaRPr>
          </a:p>
        </p:txBody>
      </p:sp>
      <p:sp>
        <p:nvSpPr>
          <p:cNvPr id="17" name="TextBox 16"/>
          <p:cNvSpPr txBox="1"/>
          <p:nvPr/>
        </p:nvSpPr>
        <p:spPr>
          <a:xfrm>
            <a:off x="3232990" y="3649635"/>
            <a:ext cx="2796092" cy="738664"/>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400" b="1" dirty="0" smtClean="0">
                <a:solidFill>
                  <a:srgbClr val="106636"/>
                </a:solidFill>
                <a:latin typeface="Arial" panose="020B0604020202020204" pitchFamily="34" charset="0"/>
                <a:cs typeface="Arial" panose="020B0604020202020204" pitchFamily="34" charset="0"/>
              </a:rPr>
              <a:t>Fusion Energy Sciences</a:t>
            </a:r>
          </a:p>
          <a:p>
            <a:pPr algn="ctr"/>
            <a:endParaRPr lang="en-US" sz="1400" b="1" dirty="0" smtClean="0">
              <a:latin typeface="Arial" panose="020B0604020202020204" pitchFamily="34" charset="0"/>
              <a:cs typeface="Arial" panose="020B0604020202020204" pitchFamily="34" charset="0"/>
            </a:endParaRPr>
          </a:p>
          <a:p>
            <a:pPr algn="ctr"/>
            <a:r>
              <a:rPr lang="en-US" sz="1400" b="1" dirty="0" smtClean="0">
                <a:latin typeface="Arial" panose="020B0604020202020204" pitchFamily="34" charset="0"/>
                <a:cs typeface="Arial" panose="020B0604020202020204" pitchFamily="34" charset="0"/>
              </a:rPr>
              <a:t>FY2016 $438M</a:t>
            </a:r>
          </a:p>
        </p:txBody>
      </p:sp>
      <p:sp>
        <p:nvSpPr>
          <p:cNvPr id="18" name="TextBox 17"/>
          <p:cNvSpPr txBox="1"/>
          <p:nvPr/>
        </p:nvSpPr>
        <p:spPr>
          <a:xfrm>
            <a:off x="6029082" y="3667461"/>
            <a:ext cx="2829214" cy="738664"/>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400" b="1" dirty="0" smtClean="0">
                <a:solidFill>
                  <a:srgbClr val="106636"/>
                </a:solidFill>
                <a:latin typeface="Arial" panose="020B0604020202020204" pitchFamily="34" charset="0"/>
                <a:cs typeface="Arial" panose="020B0604020202020204" pitchFamily="34" charset="0"/>
              </a:rPr>
              <a:t>Nuclear Physics</a:t>
            </a:r>
          </a:p>
          <a:p>
            <a:pPr algn="ctr"/>
            <a:endParaRPr lang="en-US" sz="1400" b="1" dirty="0" smtClean="0">
              <a:latin typeface="Arial" panose="020B0604020202020204" pitchFamily="34" charset="0"/>
              <a:cs typeface="Arial" panose="020B0604020202020204" pitchFamily="34" charset="0"/>
            </a:endParaRPr>
          </a:p>
          <a:p>
            <a:pPr algn="ctr"/>
            <a:r>
              <a:rPr lang="en-US" sz="1400" b="1" dirty="0" smtClean="0">
                <a:latin typeface="Arial" panose="020B0604020202020204" pitchFamily="34" charset="0"/>
                <a:cs typeface="Arial" panose="020B0604020202020204" pitchFamily="34" charset="0"/>
              </a:rPr>
              <a:t>FY2016 $617M</a:t>
            </a:r>
          </a:p>
        </p:txBody>
      </p:sp>
    </p:spTree>
    <p:extLst>
      <p:ext uri="{BB962C8B-B14F-4D97-AF65-F5344CB8AC3E}">
        <p14:creationId xmlns:p14="http://schemas.microsoft.com/office/powerpoint/2010/main" val="28785695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506"/>
            <a:ext cx="9144000" cy="807862"/>
          </a:xfrm>
        </p:spPr>
        <p:txBody>
          <a:bodyPr>
            <a:normAutofit/>
          </a:bodyPr>
          <a:lstStyle/>
          <a:p>
            <a:r>
              <a:rPr lang="fr-FR" sz="2800" b="1" dirty="0" err="1" smtClean="0">
                <a:effectLst/>
              </a:rPr>
              <a:t>Extreme</a:t>
            </a:r>
            <a:r>
              <a:rPr lang="fr-FR" sz="2800" b="1" dirty="0" smtClean="0">
                <a:effectLst/>
              </a:rPr>
              <a:t>-</a:t>
            </a:r>
            <a:r>
              <a:rPr lang="fr-FR" sz="2800" b="1" dirty="0" err="1" smtClean="0">
                <a:effectLst/>
              </a:rPr>
              <a:t>Scale</a:t>
            </a:r>
            <a:r>
              <a:rPr lang="fr-FR" sz="2800" b="1" dirty="0" smtClean="0">
                <a:effectLst/>
              </a:rPr>
              <a:t> Science Data Explosion</a:t>
            </a:r>
            <a:endParaRPr lang="en-US" sz="2800" b="1" dirty="0">
              <a:effectLst/>
            </a:endParaRPr>
          </a:p>
        </p:txBody>
      </p:sp>
      <p:grpSp>
        <p:nvGrpSpPr>
          <p:cNvPr id="3" name="Group 5"/>
          <p:cNvGrpSpPr/>
          <p:nvPr/>
        </p:nvGrpSpPr>
        <p:grpSpPr>
          <a:xfrm>
            <a:off x="197556" y="1128891"/>
            <a:ext cx="3739243" cy="1038679"/>
            <a:chOff x="152400" y="1061890"/>
            <a:chExt cx="3376838" cy="1143000"/>
          </a:xfrm>
        </p:grpSpPr>
        <p:sp>
          <p:nvSpPr>
            <p:cNvPr id="16" name="Freeform 15"/>
            <p:cNvSpPr/>
            <p:nvPr/>
          </p:nvSpPr>
          <p:spPr>
            <a:xfrm>
              <a:off x="1066800" y="1061890"/>
              <a:ext cx="2462438" cy="1143000"/>
            </a:xfrm>
            <a:custGeom>
              <a:avLst/>
              <a:gdLst>
                <a:gd name="connsiteX0" fmla="*/ 0 w 3594830"/>
                <a:gd name="connsiteY0" fmla="*/ 0 h 1123384"/>
                <a:gd name="connsiteX1" fmla="*/ 3594830 w 3594830"/>
                <a:gd name="connsiteY1" fmla="*/ 0 h 1123384"/>
                <a:gd name="connsiteX2" fmla="*/ 3594830 w 3594830"/>
                <a:gd name="connsiteY2" fmla="*/ 1123384 h 1123384"/>
                <a:gd name="connsiteX3" fmla="*/ 0 w 3594830"/>
                <a:gd name="connsiteY3" fmla="*/ 1123384 h 1123384"/>
                <a:gd name="connsiteX4" fmla="*/ 0 w 3594830"/>
                <a:gd name="connsiteY4" fmla="*/ 0 h 1123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30" h="1123384">
                  <a:moveTo>
                    <a:pt x="0" y="0"/>
                  </a:moveTo>
                  <a:lnTo>
                    <a:pt x="3594830" y="0"/>
                  </a:lnTo>
                  <a:lnTo>
                    <a:pt x="3594830" y="1123384"/>
                  </a:lnTo>
                  <a:lnTo>
                    <a:pt x="0" y="1123384"/>
                  </a:lnTo>
                  <a:lnTo>
                    <a:pt x="0" y="0"/>
                  </a:lnTo>
                  <a:close/>
                </a:path>
              </a:pathLst>
            </a:custGeom>
            <a:solidFill>
              <a:srgbClr val="FFFFFF">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1440" tIns="198120" rIns="198120" bIns="198120" numCol="1" spcCol="1270" anchor="ctr" anchorCtr="0">
              <a:noAutofit/>
            </a:bodyPr>
            <a:lstStyle/>
            <a:p>
              <a:pPr defTabSz="2311400" fontAlgn="auto">
                <a:lnSpc>
                  <a:spcPct val="90000"/>
                </a:lnSpc>
                <a:spcAft>
                  <a:spcPts val="0"/>
                </a:spcAft>
              </a:pPr>
              <a:r>
                <a:rPr lang="en-US" sz="2000" b="1" dirty="0" smtClean="0">
                  <a:solidFill>
                    <a:srgbClr val="0000FF"/>
                  </a:solidFill>
                  <a:latin typeface="Calibri"/>
                </a:rPr>
                <a:t>Genomics</a:t>
              </a:r>
            </a:p>
            <a:p>
              <a:pPr defTabSz="2311400" fontAlgn="auto">
                <a:lnSpc>
                  <a:spcPct val="90000"/>
                </a:lnSpc>
                <a:spcBef>
                  <a:spcPts val="600"/>
                </a:spcBef>
                <a:spcAft>
                  <a:spcPts val="0"/>
                </a:spcAft>
              </a:pPr>
              <a:r>
                <a:rPr lang="en-US" sz="2000" b="1" dirty="0" smtClean="0">
                  <a:solidFill>
                    <a:prstClr val="black">
                      <a:hueOff val="0"/>
                      <a:satOff val="0"/>
                      <a:lumOff val="0"/>
                      <a:alphaOff val="0"/>
                    </a:prstClr>
                  </a:solidFill>
                  <a:latin typeface="Calibri"/>
                </a:rPr>
                <a:t>Data Volume increases to 10 PB in FY21</a:t>
              </a:r>
            </a:p>
          </p:txBody>
        </p:sp>
        <p:sp>
          <p:nvSpPr>
            <p:cNvPr id="17" name="Rectangle 16"/>
            <p:cNvSpPr/>
            <p:nvPr/>
          </p:nvSpPr>
          <p:spPr>
            <a:xfrm>
              <a:off x="152400" y="1061890"/>
              <a:ext cx="914400" cy="1143000"/>
            </a:xfrm>
            <a:prstGeom prst="rect">
              <a:avLst/>
            </a:prstGeom>
            <a:blipFill>
              <a:blip r:embed="rId3" cstate="print">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grpSp>
        <p:nvGrpSpPr>
          <p:cNvPr id="4" name="Group 6"/>
          <p:cNvGrpSpPr/>
          <p:nvPr/>
        </p:nvGrpSpPr>
        <p:grpSpPr>
          <a:xfrm>
            <a:off x="197557" y="2195691"/>
            <a:ext cx="3739242" cy="1038680"/>
            <a:chOff x="152400" y="2209799"/>
            <a:chExt cx="3376837" cy="1143001"/>
          </a:xfrm>
        </p:grpSpPr>
        <p:sp>
          <p:nvSpPr>
            <p:cNvPr id="19" name="Freeform 18"/>
            <p:cNvSpPr/>
            <p:nvPr/>
          </p:nvSpPr>
          <p:spPr>
            <a:xfrm>
              <a:off x="1066800" y="2209800"/>
              <a:ext cx="2462437" cy="1143000"/>
            </a:xfrm>
            <a:custGeom>
              <a:avLst/>
              <a:gdLst>
                <a:gd name="connsiteX0" fmla="*/ 0 w 3594830"/>
                <a:gd name="connsiteY0" fmla="*/ 0 h 1123384"/>
                <a:gd name="connsiteX1" fmla="*/ 3594830 w 3594830"/>
                <a:gd name="connsiteY1" fmla="*/ 0 h 1123384"/>
                <a:gd name="connsiteX2" fmla="*/ 3594830 w 3594830"/>
                <a:gd name="connsiteY2" fmla="*/ 1123384 h 1123384"/>
                <a:gd name="connsiteX3" fmla="*/ 0 w 3594830"/>
                <a:gd name="connsiteY3" fmla="*/ 1123384 h 1123384"/>
                <a:gd name="connsiteX4" fmla="*/ 0 w 3594830"/>
                <a:gd name="connsiteY4" fmla="*/ 0 h 1123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30" h="1123384">
                  <a:moveTo>
                    <a:pt x="0" y="0"/>
                  </a:moveTo>
                  <a:lnTo>
                    <a:pt x="3594830" y="0"/>
                  </a:lnTo>
                  <a:lnTo>
                    <a:pt x="3594830" y="1123384"/>
                  </a:lnTo>
                  <a:lnTo>
                    <a:pt x="0" y="1123384"/>
                  </a:lnTo>
                  <a:lnTo>
                    <a:pt x="0" y="0"/>
                  </a:lnTo>
                  <a:close/>
                </a:path>
              </a:pathLst>
            </a:custGeom>
            <a:solidFill>
              <a:srgbClr val="FFFFFF">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1440" tIns="198120" rIns="198120" bIns="198120" numCol="1" spcCol="1270" anchor="ctr" anchorCtr="0">
              <a:noAutofit/>
            </a:bodyPr>
            <a:lstStyle/>
            <a:p>
              <a:pPr defTabSz="2311400" fontAlgn="auto">
                <a:lnSpc>
                  <a:spcPct val="90000"/>
                </a:lnSpc>
                <a:spcBef>
                  <a:spcPts val="600"/>
                </a:spcBef>
                <a:spcAft>
                  <a:spcPts val="0"/>
                </a:spcAft>
              </a:pPr>
              <a:r>
                <a:rPr lang="en-US" sz="2000" b="1" dirty="0" smtClean="0">
                  <a:solidFill>
                    <a:srgbClr val="0000FF"/>
                  </a:solidFill>
                  <a:latin typeface="Calibri"/>
                </a:rPr>
                <a:t>High Energy Physics </a:t>
              </a:r>
              <a:r>
                <a:rPr lang="en-US" sz="2000" b="1" dirty="0" smtClean="0">
                  <a:solidFill>
                    <a:prstClr val="black">
                      <a:hueOff val="0"/>
                      <a:satOff val="0"/>
                      <a:lumOff val="0"/>
                      <a:alphaOff val="0"/>
                    </a:prstClr>
                  </a:solidFill>
                  <a:latin typeface="Calibri"/>
                </a:rPr>
                <a:t>(Large Hadron Collider)</a:t>
              </a:r>
            </a:p>
            <a:p>
              <a:pPr defTabSz="2311400" fontAlgn="auto">
                <a:lnSpc>
                  <a:spcPct val="90000"/>
                </a:lnSpc>
                <a:spcBef>
                  <a:spcPts val="600"/>
                </a:spcBef>
                <a:spcAft>
                  <a:spcPts val="0"/>
                </a:spcAft>
              </a:pPr>
              <a:r>
                <a:rPr lang="en-US" sz="2000" b="1" dirty="0" smtClean="0">
                  <a:solidFill>
                    <a:prstClr val="black">
                      <a:hueOff val="0"/>
                      <a:satOff val="0"/>
                      <a:lumOff val="0"/>
                      <a:alphaOff val="0"/>
                    </a:prstClr>
                  </a:solidFill>
                  <a:latin typeface="Calibri"/>
                </a:rPr>
                <a:t>15 PB </a:t>
              </a:r>
              <a:r>
                <a:rPr lang="en-US" sz="2000" b="1" dirty="0">
                  <a:solidFill>
                    <a:prstClr val="black">
                      <a:hueOff val="0"/>
                      <a:satOff val="0"/>
                      <a:lumOff val="0"/>
                      <a:alphaOff val="0"/>
                    </a:prstClr>
                  </a:solidFill>
                  <a:latin typeface="Calibri"/>
                </a:rPr>
                <a:t>of data/</a:t>
              </a:r>
              <a:r>
                <a:rPr lang="en-US" sz="2000" b="1" dirty="0" smtClean="0">
                  <a:solidFill>
                    <a:prstClr val="black">
                      <a:hueOff val="0"/>
                      <a:satOff val="0"/>
                      <a:lumOff val="0"/>
                      <a:alphaOff val="0"/>
                    </a:prstClr>
                  </a:solidFill>
                  <a:latin typeface="Calibri"/>
                </a:rPr>
                <a:t>year</a:t>
              </a:r>
              <a:endParaRPr lang="en-US" sz="2000" b="1" dirty="0">
                <a:solidFill>
                  <a:prstClr val="black">
                    <a:hueOff val="0"/>
                    <a:satOff val="0"/>
                    <a:lumOff val="0"/>
                    <a:alphaOff val="0"/>
                  </a:prstClr>
                </a:solidFill>
                <a:latin typeface="Calibri"/>
              </a:endParaRPr>
            </a:p>
          </p:txBody>
        </p:sp>
        <p:sp>
          <p:nvSpPr>
            <p:cNvPr id="20" name="Rectangle 19"/>
            <p:cNvSpPr/>
            <p:nvPr/>
          </p:nvSpPr>
          <p:spPr>
            <a:xfrm>
              <a:off x="152400" y="2209799"/>
              <a:ext cx="914400" cy="1143000"/>
            </a:xfrm>
            <a:prstGeom prst="rect">
              <a:avLst/>
            </a:prstGeom>
            <a:blipFill>
              <a:blip r:embed="rId4" cstate="print">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sp>
        <p:nvSpPr>
          <p:cNvPr id="21" name="Freeform 20"/>
          <p:cNvSpPr/>
          <p:nvPr/>
        </p:nvSpPr>
        <p:spPr>
          <a:xfrm>
            <a:off x="1210091" y="3262491"/>
            <a:ext cx="2726708" cy="1038679"/>
          </a:xfrm>
          <a:custGeom>
            <a:avLst/>
            <a:gdLst>
              <a:gd name="connsiteX0" fmla="*/ 0 w 3594830"/>
              <a:gd name="connsiteY0" fmla="*/ 0 h 1123384"/>
              <a:gd name="connsiteX1" fmla="*/ 3594830 w 3594830"/>
              <a:gd name="connsiteY1" fmla="*/ 0 h 1123384"/>
              <a:gd name="connsiteX2" fmla="*/ 3594830 w 3594830"/>
              <a:gd name="connsiteY2" fmla="*/ 1123384 h 1123384"/>
              <a:gd name="connsiteX3" fmla="*/ 0 w 3594830"/>
              <a:gd name="connsiteY3" fmla="*/ 1123384 h 1123384"/>
              <a:gd name="connsiteX4" fmla="*/ 0 w 3594830"/>
              <a:gd name="connsiteY4" fmla="*/ 0 h 1123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30" h="1123384">
                <a:moveTo>
                  <a:pt x="0" y="0"/>
                </a:moveTo>
                <a:lnTo>
                  <a:pt x="3594830" y="0"/>
                </a:lnTo>
                <a:lnTo>
                  <a:pt x="3594830" y="1123384"/>
                </a:lnTo>
                <a:lnTo>
                  <a:pt x="0" y="1123384"/>
                </a:lnTo>
                <a:lnTo>
                  <a:pt x="0" y="0"/>
                </a:lnTo>
                <a:close/>
              </a:path>
            </a:pathLst>
          </a:custGeom>
          <a:solidFill>
            <a:srgbClr val="FFFFFF">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1440" tIns="198120" rIns="198120" bIns="198120" numCol="1" spcCol="1270" anchor="ctr" anchorCtr="0">
            <a:noAutofit/>
          </a:bodyPr>
          <a:lstStyle/>
          <a:p>
            <a:pPr defTabSz="2311400" fontAlgn="auto">
              <a:lnSpc>
                <a:spcPct val="90000"/>
              </a:lnSpc>
              <a:spcAft>
                <a:spcPts val="600"/>
              </a:spcAft>
            </a:pPr>
            <a:r>
              <a:rPr lang="en-US" sz="2000" b="1" dirty="0" smtClean="0">
                <a:solidFill>
                  <a:srgbClr val="0000FF"/>
                </a:solidFill>
                <a:latin typeface="Calibri"/>
              </a:rPr>
              <a:t>Light Sources</a:t>
            </a:r>
            <a:endParaRPr lang="en-US" sz="2000" b="1" dirty="0" smtClean="0">
              <a:solidFill>
                <a:prstClr val="black">
                  <a:hueOff val="0"/>
                  <a:satOff val="0"/>
                  <a:lumOff val="0"/>
                  <a:alphaOff val="0"/>
                </a:prstClr>
              </a:solidFill>
              <a:latin typeface="Calibri"/>
            </a:endParaRPr>
          </a:p>
          <a:p>
            <a:pPr defTabSz="2311400" fontAlgn="auto">
              <a:lnSpc>
                <a:spcPct val="90000"/>
              </a:lnSpc>
              <a:spcAft>
                <a:spcPts val="600"/>
              </a:spcAft>
            </a:pPr>
            <a:r>
              <a:rPr lang="en-US" sz="2000" b="1" dirty="0" smtClean="0">
                <a:solidFill>
                  <a:prstClr val="black">
                    <a:hueOff val="0"/>
                    <a:satOff val="0"/>
                    <a:lumOff val="0"/>
                    <a:alphaOff val="0"/>
                  </a:prstClr>
                </a:solidFill>
                <a:latin typeface="Calibri"/>
              </a:rPr>
              <a:t>Approximately </a:t>
            </a:r>
            <a:br>
              <a:rPr lang="en-US" sz="2000" b="1" dirty="0" smtClean="0">
                <a:solidFill>
                  <a:prstClr val="black">
                    <a:hueOff val="0"/>
                    <a:satOff val="0"/>
                    <a:lumOff val="0"/>
                    <a:alphaOff val="0"/>
                  </a:prstClr>
                </a:solidFill>
                <a:latin typeface="Calibri"/>
              </a:rPr>
            </a:br>
            <a:r>
              <a:rPr lang="en-US" sz="2000" b="1" dirty="0" smtClean="0">
                <a:solidFill>
                  <a:prstClr val="black">
                    <a:hueOff val="0"/>
                    <a:satOff val="0"/>
                    <a:lumOff val="0"/>
                    <a:alphaOff val="0"/>
                  </a:prstClr>
                </a:solidFill>
                <a:latin typeface="Calibri"/>
              </a:rPr>
              <a:t>300 TB/day</a:t>
            </a:r>
            <a:endParaRPr lang="en-US" dirty="0" smtClean="0">
              <a:solidFill>
                <a:prstClr val="black">
                  <a:hueOff val="0"/>
                  <a:satOff val="0"/>
                  <a:lumOff val="0"/>
                  <a:alphaOff val="0"/>
                </a:prstClr>
              </a:solidFill>
              <a:latin typeface="Calibri"/>
            </a:endParaRPr>
          </a:p>
        </p:txBody>
      </p:sp>
      <p:sp>
        <p:nvSpPr>
          <p:cNvPr id="22" name="Rectangle 21"/>
          <p:cNvSpPr/>
          <p:nvPr/>
        </p:nvSpPr>
        <p:spPr>
          <a:xfrm>
            <a:off x="197557" y="3262491"/>
            <a:ext cx="1012534" cy="1038679"/>
          </a:xfrm>
          <a:prstGeom prst="rect">
            <a:avLst/>
          </a:prstGeom>
          <a:blipFill>
            <a:blip r:embed="rId5" cstate="print">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nvGrpSpPr>
          <p:cNvPr id="5" name="Group 8"/>
          <p:cNvGrpSpPr/>
          <p:nvPr/>
        </p:nvGrpSpPr>
        <p:grpSpPr>
          <a:xfrm>
            <a:off x="137923" y="4329291"/>
            <a:ext cx="3793433" cy="1038679"/>
            <a:chOff x="94603" y="4931888"/>
            <a:chExt cx="3425775" cy="1143000"/>
          </a:xfrm>
        </p:grpSpPr>
        <p:sp>
          <p:nvSpPr>
            <p:cNvPr id="24" name="Freeform 23"/>
            <p:cNvSpPr/>
            <p:nvPr/>
          </p:nvSpPr>
          <p:spPr>
            <a:xfrm>
              <a:off x="1066800" y="4931888"/>
              <a:ext cx="2453578" cy="1143000"/>
            </a:xfrm>
            <a:custGeom>
              <a:avLst/>
              <a:gdLst>
                <a:gd name="connsiteX0" fmla="*/ 0 w 3594830"/>
                <a:gd name="connsiteY0" fmla="*/ 0 h 1123384"/>
                <a:gd name="connsiteX1" fmla="*/ 3594830 w 3594830"/>
                <a:gd name="connsiteY1" fmla="*/ 0 h 1123384"/>
                <a:gd name="connsiteX2" fmla="*/ 3594830 w 3594830"/>
                <a:gd name="connsiteY2" fmla="*/ 1123384 h 1123384"/>
                <a:gd name="connsiteX3" fmla="*/ 0 w 3594830"/>
                <a:gd name="connsiteY3" fmla="*/ 1123384 h 1123384"/>
                <a:gd name="connsiteX4" fmla="*/ 0 w 3594830"/>
                <a:gd name="connsiteY4" fmla="*/ 0 h 1123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30" h="1123384">
                  <a:moveTo>
                    <a:pt x="0" y="0"/>
                  </a:moveTo>
                  <a:lnTo>
                    <a:pt x="3594830" y="0"/>
                  </a:lnTo>
                  <a:lnTo>
                    <a:pt x="3594830" y="1123384"/>
                  </a:lnTo>
                  <a:lnTo>
                    <a:pt x="0" y="1123384"/>
                  </a:lnTo>
                  <a:lnTo>
                    <a:pt x="0" y="0"/>
                  </a:lnTo>
                  <a:close/>
                </a:path>
              </a:pathLst>
            </a:custGeom>
            <a:solidFill>
              <a:srgbClr val="FFFFFF">
                <a:alpha val="40000"/>
              </a:srgb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1440" tIns="198120" rIns="198120" bIns="198120" numCol="1" spcCol="1270" anchor="ctr" anchorCtr="0">
              <a:noAutofit/>
            </a:bodyPr>
            <a:lstStyle/>
            <a:p>
              <a:pPr defTabSz="2311400" fontAlgn="auto">
                <a:lnSpc>
                  <a:spcPct val="90000"/>
                </a:lnSpc>
                <a:spcBef>
                  <a:spcPts val="600"/>
                </a:spcBef>
                <a:spcAft>
                  <a:spcPts val="0"/>
                </a:spcAft>
              </a:pPr>
              <a:r>
                <a:rPr lang="en-US" sz="2000" b="1" dirty="0" smtClean="0">
                  <a:solidFill>
                    <a:srgbClr val="0000FF"/>
                  </a:solidFill>
                  <a:latin typeface="Calibri"/>
                </a:rPr>
                <a:t>Climate</a:t>
              </a:r>
              <a:endParaRPr lang="en-US" sz="2000" b="1" dirty="0">
                <a:solidFill>
                  <a:prstClr val="black">
                    <a:hueOff val="0"/>
                    <a:satOff val="0"/>
                    <a:lumOff val="0"/>
                    <a:alphaOff val="0"/>
                  </a:prstClr>
                </a:solidFill>
                <a:latin typeface="Calibri"/>
              </a:endParaRPr>
            </a:p>
            <a:p>
              <a:pPr defTabSz="2311400" fontAlgn="auto">
                <a:lnSpc>
                  <a:spcPct val="90000"/>
                </a:lnSpc>
                <a:spcBef>
                  <a:spcPts val="600"/>
                </a:spcBef>
                <a:spcAft>
                  <a:spcPts val="0"/>
                </a:spcAft>
              </a:pPr>
              <a:r>
                <a:rPr lang="en-US" sz="2000" b="1" dirty="0" smtClean="0">
                  <a:solidFill>
                    <a:prstClr val="black">
                      <a:hueOff val="0"/>
                      <a:satOff val="0"/>
                      <a:lumOff val="0"/>
                      <a:alphaOff val="0"/>
                    </a:prstClr>
                  </a:solidFill>
                  <a:latin typeface="Calibri"/>
                </a:rPr>
                <a:t>Data expected to be hundreds of 100 EB</a:t>
              </a:r>
            </a:p>
          </p:txBody>
        </p:sp>
        <p:pic>
          <p:nvPicPr>
            <p:cNvPr id="25" name="Picture 2" descr="http://www.isgtw.org/images/pcm_results_esg.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4603" y="4931888"/>
              <a:ext cx="972199" cy="1143000"/>
            </a:xfrm>
            <a:prstGeom prst="rect">
              <a:avLst/>
            </a:prstGeom>
            <a:noFill/>
          </p:spPr>
        </p:pic>
      </p:grpSp>
      <p:sp>
        <p:nvSpPr>
          <p:cNvPr id="26" name="Rectangle 25"/>
          <p:cNvSpPr/>
          <p:nvPr/>
        </p:nvSpPr>
        <p:spPr>
          <a:xfrm>
            <a:off x="4007556" y="1128891"/>
            <a:ext cx="5105400" cy="4446345"/>
          </a:xfrm>
          <a:prstGeom prst="rect">
            <a:avLst/>
          </a:prstGeom>
        </p:spPr>
        <p:txBody>
          <a:bodyPr wrap="square">
            <a:spAutoFit/>
          </a:bodyPr>
          <a:lstStyle/>
          <a:p>
            <a:pPr marL="57150" indent="4763" fontAlgn="auto">
              <a:lnSpc>
                <a:spcPct val="85000"/>
              </a:lnSpc>
              <a:spcBef>
                <a:spcPts val="1200"/>
              </a:spcBef>
              <a:spcAft>
                <a:spcPts val="0"/>
              </a:spcAft>
            </a:pPr>
            <a:r>
              <a:rPr lang="en-US" sz="2400" b="1" dirty="0" smtClean="0">
                <a:latin typeface="Calibri"/>
              </a:rPr>
              <a:t>Driven by exponential </a:t>
            </a:r>
            <a:r>
              <a:rPr lang="en-US" sz="2400" b="1" dirty="0">
                <a:latin typeface="Calibri"/>
              </a:rPr>
              <a:t>technology </a:t>
            </a:r>
            <a:r>
              <a:rPr lang="en-US" sz="2400" b="1" dirty="0" smtClean="0">
                <a:latin typeface="Calibri"/>
              </a:rPr>
              <a:t>advances</a:t>
            </a:r>
          </a:p>
          <a:p>
            <a:pPr marL="279400" indent="-217488" fontAlgn="auto">
              <a:lnSpc>
                <a:spcPct val="85000"/>
              </a:lnSpc>
              <a:spcBef>
                <a:spcPts val="1500"/>
              </a:spcBef>
              <a:spcAft>
                <a:spcPts val="0"/>
              </a:spcAft>
            </a:pPr>
            <a:r>
              <a:rPr lang="en-US" sz="2400" b="1" dirty="0" smtClean="0">
                <a:latin typeface="Calibri"/>
              </a:rPr>
              <a:t>Data sources</a:t>
            </a:r>
          </a:p>
          <a:p>
            <a:pPr marL="279400" lvl="1" indent="-217488" fontAlgn="auto">
              <a:lnSpc>
                <a:spcPct val="85000"/>
              </a:lnSpc>
              <a:spcBef>
                <a:spcPts val="400"/>
              </a:spcBef>
              <a:spcAft>
                <a:spcPts val="0"/>
              </a:spcAft>
              <a:buFont typeface="Arial"/>
              <a:buChar char="•"/>
            </a:pPr>
            <a:r>
              <a:rPr lang="en-US" sz="2000" dirty="0" smtClean="0">
                <a:latin typeface="Calibri"/>
              </a:rPr>
              <a:t>Scientific Instruments</a:t>
            </a:r>
            <a:endParaRPr lang="en-US" sz="2000" dirty="0">
              <a:latin typeface="Calibri"/>
            </a:endParaRPr>
          </a:p>
          <a:p>
            <a:pPr marL="279400" lvl="1" indent="-217488" fontAlgn="auto">
              <a:lnSpc>
                <a:spcPct val="85000"/>
              </a:lnSpc>
              <a:spcBef>
                <a:spcPts val="400"/>
              </a:spcBef>
              <a:spcAft>
                <a:spcPts val="0"/>
              </a:spcAft>
              <a:buFont typeface="Arial"/>
              <a:buChar char="•"/>
            </a:pPr>
            <a:r>
              <a:rPr lang="en-US" sz="2000" dirty="0" smtClean="0">
                <a:latin typeface="Calibri"/>
              </a:rPr>
              <a:t>Scientific </a:t>
            </a:r>
            <a:r>
              <a:rPr lang="en-US" sz="2000" dirty="0">
                <a:latin typeface="Calibri"/>
              </a:rPr>
              <a:t>Computing </a:t>
            </a:r>
            <a:r>
              <a:rPr lang="en-US" sz="2000" dirty="0" smtClean="0">
                <a:latin typeface="Calibri"/>
              </a:rPr>
              <a:t>Facilities</a:t>
            </a:r>
          </a:p>
          <a:p>
            <a:pPr marL="279400" lvl="1" indent="-217488" fontAlgn="auto">
              <a:lnSpc>
                <a:spcPct val="85000"/>
              </a:lnSpc>
              <a:spcBef>
                <a:spcPts val="400"/>
              </a:spcBef>
              <a:spcAft>
                <a:spcPts val="0"/>
              </a:spcAft>
              <a:buFont typeface="Arial"/>
              <a:buChar char="•"/>
            </a:pPr>
            <a:r>
              <a:rPr lang="en-US" sz="2000" dirty="0" smtClean="0">
                <a:latin typeface="Calibri"/>
              </a:rPr>
              <a:t>Simulation Results</a:t>
            </a:r>
          </a:p>
          <a:p>
            <a:pPr marL="279400" lvl="1" indent="-217488" fontAlgn="auto">
              <a:lnSpc>
                <a:spcPct val="85000"/>
              </a:lnSpc>
              <a:spcBef>
                <a:spcPts val="400"/>
              </a:spcBef>
              <a:spcAft>
                <a:spcPts val="0"/>
              </a:spcAft>
              <a:buFont typeface="Arial"/>
              <a:buChar char="•"/>
            </a:pPr>
            <a:r>
              <a:rPr lang="en-US" sz="2000" dirty="0" smtClean="0">
                <a:latin typeface="Calibri"/>
              </a:rPr>
              <a:t>Observational data</a:t>
            </a:r>
          </a:p>
          <a:p>
            <a:pPr fontAlgn="auto">
              <a:lnSpc>
                <a:spcPct val="85000"/>
              </a:lnSpc>
              <a:spcBef>
                <a:spcPts val="1500"/>
              </a:spcBef>
              <a:spcAft>
                <a:spcPts val="0"/>
              </a:spcAft>
            </a:pPr>
            <a:r>
              <a:rPr lang="en-US" sz="2400" b="1" dirty="0" smtClean="0">
                <a:latin typeface="Calibri"/>
              </a:rPr>
              <a:t>Big Data and Big Compute</a:t>
            </a:r>
          </a:p>
          <a:p>
            <a:pPr marL="279400" lvl="1" indent="-217488" fontAlgn="auto">
              <a:lnSpc>
                <a:spcPct val="85000"/>
              </a:lnSpc>
              <a:spcBef>
                <a:spcPts val="600"/>
              </a:spcBef>
              <a:spcAft>
                <a:spcPts val="0"/>
              </a:spcAft>
              <a:buFont typeface="Arial"/>
              <a:buChar char="•"/>
            </a:pPr>
            <a:r>
              <a:rPr lang="en-US" sz="2000" dirty="0" smtClean="0">
                <a:latin typeface="Calibri"/>
              </a:rPr>
              <a:t>Analyzing Big Data requires processing (e.g., search, transform, analyze, …)</a:t>
            </a:r>
          </a:p>
          <a:p>
            <a:pPr marL="279400" lvl="1" indent="-217488" fontAlgn="auto">
              <a:lnSpc>
                <a:spcPct val="85000"/>
              </a:lnSpc>
              <a:spcBef>
                <a:spcPts val="600"/>
              </a:spcBef>
              <a:spcAft>
                <a:spcPts val="0"/>
              </a:spcAft>
              <a:buFont typeface="Arial"/>
              <a:buChar char="•"/>
            </a:pPr>
            <a:r>
              <a:rPr lang="en-US" sz="2000" dirty="0" smtClean="0">
                <a:latin typeface="Calibri"/>
              </a:rPr>
              <a:t>Extreme scale computing will enable timely and more complex processing of increasingly large Big Data sets</a:t>
            </a:r>
            <a:endParaRPr lang="en-US" sz="2000" dirty="0">
              <a:latin typeface="Calibri"/>
            </a:endParaRPr>
          </a:p>
        </p:txBody>
      </p:sp>
      <p:sp>
        <p:nvSpPr>
          <p:cNvPr id="28" name="Slide Number Placeholder 3"/>
          <p:cNvSpPr txBox="1">
            <a:spLocks/>
          </p:cNvSpPr>
          <p:nvPr/>
        </p:nvSpPr>
        <p:spPr>
          <a:xfrm>
            <a:off x="8413750" y="6351588"/>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35970C-66DA-42B4-8591-6E363A3B576E}" type="slidenum">
              <a:rPr kumimoji="0" lang="en-US" sz="12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10663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21178760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4135"/>
            <a:ext cx="9144000" cy="461665"/>
          </a:xfrm>
          <a:prstGeom prst="rect">
            <a:avLst/>
          </a:prstGeom>
          <a:noFill/>
        </p:spPr>
        <p:txBody>
          <a:bodyPr wrap="square" rtlCol="0">
            <a:spAutoFit/>
          </a:bodyPr>
          <a:lstStyle/>
          <a:p>
            <a:pPr algn="ctr"/>
            <a:r>
              <a:rPr lang="en-US" sz="2400" b="1" dirty="0" smtClean="0">
                <a:solidFill>
                  <a:srgbClr val="106636"/>
                </a:solidFill>
                <a:latin typeface="Arial" panose="020B0604020202020204" pitchFamily="34" charset="0"/>
                <a:cs typeface="Arial" panose="020B0604020202020204" pitchFamily="34" charset="0"/>
              </a:rPr>
              <a:t>FY2017 Issues and Priorities</a:t>
            </a:r>
            <a:endParaRPr lang="en-US" sz="2400" b="1" dirty="0">
              <a:solidFill>
                <a:srgbClr val="106636"/>
              </a:solidFill>
              <a:latin typeface="Arial" panose="020B0604020202020204" pitchFamily="34" charset="0"/>
              <a:cs typeface="Arial" panose="020B0604020202020204" pitchFamily="34" charset="0"/>
            </a:endParaRPr>
          </a:p>
        </p:txBody>
      </p:sp>
      <p:sp>
        <p:nvSpPr>
          <p:cNvPr id="4" name="Rectangle 3"/>
          <p:cNvSpPr/>
          <p:nvPr/>
        </p:nvSpPr>
        <p:spPr>
          <a:xfrm>
            <a:off x="281940" y="838200"/>
            <a:ext cx="8580120" cy="5755422"/>
          </a:xfrm>
          <a:prstGeom prst="rect">
            <a:avLst/>
          </a:prstGeom>
        </p:spPr>
        <p:txBody>
          <a:bodyPr wrap="square">
            <a:spAutoFit/>
          </a:bodyPr>
          <a:lstStyle/>
          <a:p>
            <a:pPr marL="228600" marR="0" lvl="0" indent="-228600">
              <a:spcBef>
                <a:spcPts val="0"/>
              </a:spcBef>
              <a:spcAft>
                <a:spcPts val="0"/>
              </a:spcAft>
              <a:buFont typeface="Symbol"/>
              <a:buChar char=""/>
            </a:pPr>
            <a:r>
              <a:rPr lang="en-US" b="1" dirty="0" smtClean="0">
                <a:solidFill>
                  <a:schemeClr val="bg1">
                    <a:lumMod val="65000"/>
                  </a:schemeClr>
                </a:solidFill>
                <a:latin typeface="Arial" panose="020B0604020202020204" pitchFamily="34" charset="0"/>
                <a:ea typeface="Calibri"/>
                <a:cs typeface="Arial" panose="020B0604020202020204" pitchFamily="34" charset="0"/>
              </a:rPr>
              <a:t>BALANCE - Research funding vs scientific user facilities construction vs operation</a:t>
            </a:r>
          </a:p>
          <a:p>
            <a:pPr marL="228600" marR="0" lvl="0" indent="-228600">
              <a:spcBef>
                <a:spcPts val="0"/>
              </a:spcBef>
              <a:spcAft>
                <a:spcPts val="0"/>
              </a:spcAft>
              <a:buFont typeface="Symbol"/>
              <a:buChar char=""/>
            </a:pPr>
            <a:endParaRPr lang="en-US" b="1" dirty="0" smtClean="0">
              <a:latin typeface="Arial" panose="020B0604020202020204" pitchFamily="34" charset="0"/>
              <a:ea typeface="Calibri"/>
              <a:cs typeface="Arial" panose="020B0604020202020204" pitchFamily="34" charset="0"/>
            </a:endParaRPr>
          </a:p>
          <a:p>
            <a:pPr marL="685800" lvl="1" indent="-228600">
              <a:buFont typeface="Symbol"/>
              <a:buChar char=""/>
            </a:pPr>
            <a:r>
              <a:rPr lang="en-US" sz="1600" b="1" dirty="0">
                <a:solidFill>
                  <a:schemeClr val="bg1">
                    <a:lumMod val="65000"/>
                  </a:schemeClr>
                </a:solidFill>
                <a:latin typeface="Arial" panose="020B0604020202020204" pitchFamily="34" charset="0"/>
                <a:ea typeface="Calibri"/>
                <a:cs typeface="Arial" panose="020B0604020202020204" pitchFamily="34" charset="0"/>
              </a:rPr>
              <a:t>BESAC study of 5 proposed user facility upgrades </a:t>
            </a:r>
          </a:p>
          <a:p>
            <a:pPr marL="228600" marR="0" lvl="0" indent="-228600">
              <a:spcBef>
                <a:spcPts val="0"/>
              </a:spcBef>
              <a:spcAft>
                <a:spcPts val="0"/>
              </a:spcAft>
              <a:buFont typeface="Symbol"/>
              <a:buChar char=""/>
            </a:pPr>
            <a:endParaRPr lang="en-US" sz="1600" dirty="0" smtClean="0">
              <a:latin typeface="Arial" panose="020B0604020202020204" pitchFamily="34" charset="0"/>
              <a:ea typeface="Calibri"/>
              <a:cs typeface="Arial" panose="020B0604020202020204" pitchFamily="34" charset="0"/>
            </a:endParaRPr>
          </a:p>
          <a:p>
            <a:pPr marR="0" lvl="0">
              <a:spcBef>
                <a:spcPts val="0"/>
              </a:spcBef>
              <a:spcAft>
                <a:spcPts val="0"/>
              </a:spcAft>
            </a:pPr>
            <a:endParaRPr lang="en-US" sz="1600" dirty="0" smtClean="0">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r>
              <a:rPr lang="en-US" b="1" dirty="0" smtClean="0">
                <a:solidFill>
                  <a:schemeClr val="bg1">
                    <a:lumMod val="65000"/>
                  </a:schemeClr>
                </a:solidFill>
                <a:latin typeface="Arial" panose="020B0604020202020204" pitchFamily="34" charset="0"/>
                <a:ea typeface="Calibri"/>
                <a:cs typeface="Arial" panose="020B0604020202020204" pitchFamily="34" charset="0"/>
              </a:rPr>
              <a:t>BALANCE - Discovery research vs science for clean energy and departmental crosscuts</a:t>
            </a:r>
          </a:p>
          <a:p>
            <a:pPr marL="228600" marR="0" lvl="0" indent="-228600">
              <a:spcBef>
                <a:spcPts val="1200"/>
              </a:spcBef>
              <a:spcAft>
                <a:spcPts val="0"/>
              </a:spcAft>
              <a:buFont typeface="Symbol"/>
              <a:buChar char=""/>
            </a:pPr>
            <a:endParaRPr lang="en-US" b="1" dirty="0">
              <a:solidFill>
                <a:schemeClr val="bg1">
                  <a:lumMod val="65000"/>
                </a:schemeClr>
              </a:solidFill>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r>
              <a:rPr lang="en-US" b="1" dirty="0" err="1">
                <a:solidFill>
                  <a:schemeClr val="bg1">
                    <a:lumMod val="65000"/>
                  </a:schemeClr>
                </a:solidFill>
                <a:latin typeface="Arial" panose="020B0604020202020204" pitchFamily="34" charset="0"/>
                <a:ea typeface="Calibri"/>
                <a:cs typeface="Arial" panose="020B0604020202020204" pitchFamily="34" charset="0"/>
              </a:rPr>
              <a:t>E</a:t>
            </a:r>
            <a:r>
              <a:rPr lang="en-US" b="1" dirty="0" err="1" smtClean="0">
                <a:solidFill>
                  <a:schemeClr val="bg1">
                    <a:lumMod val="65000"/>
                  </a:schemeClr>
                </a:solidFill>
                <a:latin typeface="Arial" panose="020B0604020202020204" pitchFamily="34" charset="0"/>
                <a:ea typeface="Calibri"/>
                <a:cs typeface="Arial" panose="020B0604020202020204" pitchFamily="34" charset="0"/>
              </a:rPr>
              <a:t>xascale</a:t>
            </a:r>
            <a:r>
              <a:rPr lang="en-US" b="1" dirty="0" smtClean="0">
                <a:solidFill>
                  <a:schemeClr val="bg1">
                    <a:lumMod val="65000"/>
                  </a:schemeClr>
                </a:solidFill>
                <a:latin typeface="Arial" panose="020B0604020202020204" pitchFamily="34" charset="0"/>
                <a:ea typeface="Calibri"/>
                <a:cs typeface="Arial" panose="020B0604020202020204" pitchFamily="34" charset="0"/>
              </a:rPr>
              <a:t> </a:t>
            </a:r>
            <a:r>
              <a:rPr lang="en-US" b="1" dirty="0">
                <a:solidFill>
                  <a:schemeClr val="bg1">
                    <a:lumMod val="65000"/>
                  </a:schemeClr>
                </a:solidFill>
                <a:latin typeface="Arial" panose="020B0604020202020204" pitchFamily="34" charset="0"/>
                <a:ea typeface="Calibri"/>
                <a:cs typeface="Arial" panose="020B0604020202020204" pitchFamily="34" charset="0"/>
              </a:rPr>
              <a:t>C</a:t>
            </a:r>
            <a:r>
              <a:rPr lang="en-US" b="1" dirty="0" smtClean="0">
                <a:solidFill>
                  <a:schemeClr val="bg1">
                    <a:lumMod val="65000"/>
                  </a:schemeClr>
                </a:solidFill>
                <a:latin typeface="Arial" panose="020B0604020202020204" pitchFamily="34" charset="0"/>
                <a:ea typeface="Calibri"/>
                <a:cs typeface="Arial" panose="020B0604020202020204" pitchFamily="34" charset="0"/>
              </a:rPr>
              <a:t>omputing Project!  National Strategic Computing Initiative</a:t>
            </a:r>
          </a:p>
          <a:p>
            <a:pPr marL="228600" marR="0" lvl="0" indent="-228600">
              <a:spcBef>
                <a:spcPts val="1200"/>
              </a:spcBef>
              <a:spcAft>
                <a:spcPts val="0"/>
              </a:spcAft>
              <a:buFont typeface="Symbol"/>
              <a:buChar char=""/>
            </a:pPr>
            <a:endParaRPr lang="en-US" b="1" dirty="0">
              <a:solidFill>
                <a:schemeClr val="bg1">
                  <a:lumMod val="65000"/>
                </a:schemeClr>
              </a:solidFill>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r>
              <a:rPr lang="en-US" b="1" dirty="0" smtClean="0">
                <a:latin typeface="Arial" panose="020B0604020202020204" pitchFamily="34" charset="0"/>
                <a:ea typeface="Calibri"/>
                <a:cs typeface="Arial" panose="020B0604020202020204" pitchFamily="34" charset="0"/>
              </a:rPr>
              <a:t>International partnerships in Big Science</a:t>
            </a:r>
          </a:p>
          <a:p>
            <a:pPr marL="685800" lvl="1" indent="-228600">
              <a:spcBef>
                <a:spcPts val="1200"/>
              </a:spcBef>
              <a:buFont typeface="Symbol"/>
              <a:buChar char=""/>
            </a:pPr>
            <a:r>
              <a:rPr lang="en-US" b="1" dirty="0" smtClean="0">
                <a:latin typeface="Arial" panose="020B0604020202020204" pitchFamily="34" charset="0"/>
                <a:ea typeface="Calibri"/>
                <a:cs typeface="Arial" panose="020B0604020202020204" pitchFamily="34" charset="0"/>
              </a:rPr>
              <a:t>ITER</a:t>
            </a:r>
          </a:p>
          <a:p>
            <a:pPr marL="685800" lvl="1" indent="-228600">
              <a:spcBef>
                <a:spcPts val="1200"/>
              </a:spcBef>
              <a:buFont typeface="Symbol"/>
              <a:buChar char=""/>
            </a:pPr>
            <a:r>
              <a:rPr lang="en-US" b="1" dirty="0" smtClean="0">
                <a:latin typeface="Arial" panose="020B0604020202020204" pitchFamily="34" charset="0"/>
                <a:ea typeface="Calibri"/>
                <a:cs typeface="Arial" panose="020B0604020202020204" pitchFamily="34" charset="0"/>
              </a:rPr>
              <a:t>LHC CMS, ATLAS upgrades at the same time as LBNF/DUNE</a:t>
            </a:r>
          </a:p>
          <a:p>
            <a:pPr marL="228600" marR="0" lvl="0" indent="-228600">
              <a:spcBef>
                <a:spcPts val="1200"/>
              </a:spcBef>
              <a:spcAft>
                <a:spcPts val="0"/>
              </a:spcAft>
              <a:buFont typeface="Symbol"/>
              <a:buChar char=""/>
            </a:pPr>
            <a:endParaRPr lang="en-US" b="1" dirty="0">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endParaRPr lang="en-US" sz="14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387893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3871318" cy="3190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294967295"/>
          </p:nvPr>
        </p:nvSpPr>
        <p:spPr>
          <a:xfrm>
            <a:off x="8763000" y="6351588"/>
            <a:ext cx="381000" cy="365125"/>
          </a:xfrm>
        </p:spPr>
        <p:txBody>
          <a:bodyPr/>
          <a:lstStyle/>
          <a:p>
            <a:pPr>
              <a:defRPr/>
            </a:pPr>
            <a:fld id="{C0A2BE09-5C53-429F-9B0D-04D6F428253C}" type="slidenum">
              <a:rPr lang="en-US" smtClean="0"/>
              <a:pPr>
                <a:defRPr/>
              </a:pPr>
              <a:t>22</a:t>
            </a:fld>
            <a:endParaRPr lang="en-US"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838200"/>
            <a:ext cx="3986591" cy="2989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22514" y="4028811"/>
            <a:ext cx="8177591" cy="2523768"/>
          </a:xfrm>
          <a:prstGeom prst="rect">
            <a:avLst/>
          </a:prstGeom>
          <a:noFill/>
        </p:spPr>
        <p:txBody>
          <a:bodyPr wrap="square" rtlCol="0">
            <a:spAutoFit/>
          </a:bodyPr>
          <a:lstStyle/>
          <a:p>
            <a:r>
              <a:rPr lang="en-US" sz="2000" i="1" dirty="0" smtClean="0"/>
              <a:t>“…not </a:t>
            </a:r>
            <a:r>
              <a:rPr lang="en-US" sz="2000" i="1" dirty="0"/>
              <a:t>later than May 2, 2016, the Secretary of Energy shall submit to the Committees on Appropriations of both Houses of Congress a report recommending either that the United States remain a partner in the ITER project after October 2017 or terminate participation, which shall include, as applicable, an estimate of either the full cost, by fiscal year, of all future Federal funding requirements for construction, operation, and maintenance of ITER or the cost of termination</a:t>
            </a:r>
            <a:r>
              <a:rPr lang="en-US" sz="2000" i="1" dirty="0" smtClean="0"/>
              <a:t>.”</a:t>
            </a:r>
            <a:endParaRPr lang="en-US" sz="2000" dirty="0"/>
          </a:p>
          <a:p>
            <a:endParaRPr lang="en-US" dirty="0"/>
          </a:p>
        </p:txBody>
      </p:sp>
      <p:sp>
        <p:nvSpPr>
          <p:cNvPr id="7" name="TextBox 6"/>
          <p:cNvSpPr txBox="1"/>
          <p:nvPr/>
        </p:nvSpPr>
        <p:spPr>
          <a:xfrm>
            <a:off x="2286000" y="109637"/>
            <a:ext cx="5943600" cy="584775"/>
          </a:xfrm>
          <a:prstGeom prst="rect">
            <a:avLst/>
          </a:prstGeom>
          <a:noFill/>
        </p:spPr>
        <p:txBody>
          <a:bodyPr wrap="square" rtlCol="0">
            <a:spAutoFit/>
          </a:bodyPr>
          <a:lstStyle/>
          <a:p>
            <a:r>
              <a:rPr lang="en-US" sz="3200" b="1" dirty="0" smtClean="0">
                <a:solidFill>
                  <a:srgbClr val="106636"/>
                </a:solidFill>
              </a:rPr>
              <a:t>ITER Congressional Report</a:t>
            </a:r>
            <a:endParaRPr lang="en-US" sz="3200" b="1" dirty="0">
              <a:solidFill>
                <a:srgbClr val="106636"/>
              </a:solidFill>
            </a:endParaRPr>
          </a:p>
        </p:txBody>
      </p:sp>
    </p:spTree>
    <p:extLst>
      <p:ext uri="{BB962C8B-B14F-4D97-AF65-F5344CB8AC3E}">
        <p14:creationId xmlns:p14="http://schemas.microsoft.com/office/powerpoint/2010/main" val="213537826"/>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495800"/>
            <a:ext cx="1524000" cy="125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294967295"/>
          </p:nvPr>
        </p:nvSpPr>
        <p:spPr>
          <a:xfrm>
            <a:off x="8763000" y="6351588"/>
            <a:ext cx="381000" cy="365125"/>
          </a:xfrm>
        </p:spPr>
        <p:txBody>
          <a:bodyPr/>
          <a:lstStyle/>
          <a:p>
            <a:pPr>
              <a:defRPr/>
            </a:pPr>
            <a:fld id="{C0A2BE09-5C53-429F-9B0D-04D6F428253C}" type="slidenum">
              <a:rPr lang="en-US" smtClean="0"/>
              <a:pPr>
                <a:defRPr/>
              </a:pPr>
              <a:t>23</a:t>
            </a:fld>
            <a:endParaRPr lang="en-US" dirty="0"/>
          </a:p>
        </p:txBody>
      </p:sp>
      <p:sp>
        <p:nvSpPr>
          <p:cNvPr id="2" name="TextBox 1"/>
          <p:cNvSpPr txBox="1"/>
          <p:nvPr/>
        </p:nvSpPr>
        <p:spPr>
          <a:xfrm>
            <a:off x="3200400" y="896817"/>
            <a:ext cx="5791200" cy="5878532"/>
          </a:xfrm>
          <a:prstGeom prst="rect">
            <a:avLst/>
          </a:prstGeom>
          <a:noFill/>
        </p:spPr>
        <p:txBody>
          <a:bodyPr wrap="square" rtlCol="0">
            <a:spAutoFit/>
          </a:bodyPr>
          <a:lstStyle/>
          <a:p>
            <a:pPr marL="285750" indent="-285750">
              <a:buFont typeface="Arial" panose="020B0604020202020204" pitchFamily="34" charset="0"/>
              <a:buChar char="•"/>
            </a:pPr>
            <a:r>
              <a:rPr lang="en-US" sz="1900" dirty="0" smtClean="0"/>
              <a:t>The U.S. should remain an ITER partner through the end of calendar year 2017 (through FY18) and focus on efforts related to first plasma.</a:t>
            </a:r>
          </a:p>
          <a:p>
            <a:pPr marL="285750" indent="-285750">
              <a:buFont typeface="Arial" panose="020B0604020202020204" pitchFamily="34" charset="0"/>
              <a:buChar char="•"/>
            </a:pPr>
            <a:r>
              <a:rPr lang="en-US" sz="1900" dirty="0" smtClean="0"/>
              <a:t>In late calendar year 2017, the U.S. will reevaluate participation based </a:t>
            </a:r>
            <a:r>
              <a:rPr lang="en-US" sz="1900" dirty="0"/>
              <a:t>on assessment of the </a:t>
            </a:r>
            <a:r>
              <a:rPr lang="en-US" sz="1900" dirty="0" smtClean="0"/>
              <a:t>performance </a:t>
            </a:r>
            <a:r>
              <a:rPr lang="en-US" sz="1900" dirty="0"/>
              <a:t>of the ITER project management against the project schedule and milestones listed in the report. </a:t>
            </a:r>
            <a:endParaRPr lang="en-US" sz="1900" dirty="0" smtClean="0"/>
          </a:p>
          <a:p>
            <a:pPr marL="285750" indent="-285750">
              <a:buFont typeface="Arial" panose="020B0604020202020204" pitchFamily="34" charset="0"/>
              <a:buChar char="•"/>
            </a:pPr>
            <a:r>
              <a:rPr lang="en-US" sz="1900" dirty="0" smtClean="0"/>
              <a:t>Under DG Bigot, there have substantial </a:t>
            </a:r>
            <a:r>
              <a:rPr lang="en-US" sz="1900" dirty="0"/>
              <a:t>improvements to the ITER project performance and the project culture in the ITER </a:t>
            </a:r>
            <a:r>
              <a:rPr lang="en-US" sz="1900" dirty="0" smtClean="0"/>
              <a:t>organization.</a:t>
            </a:r>
          </a:p>
          <a:p>
            <a:pPr marL="285750" indent="-285750">
              <a:buFont typeface="Arial" panose="020B0604020202020204" pitchFamily="34" charset="0"/>
              <a:buChar char="•"/>
            </a:pPr>
            <a:r>
              <a:rPr lang="en-US" sz="1900" dirty="0"/>
              <a:t>Significant technical, management, and funding risks that remain</a:t>
            </a:r>
            <a:r>
              <a:rPr lang="en-US" sz="1900" dirty="0" smtClean="0"/>
              <a:t>.</a:t>
            </a:r>
          </a:p>
          <a:p>
            <a:pPr marL="285750" indent="-285750">
              <a:buFont typeface="Arial" panose="020B0604020202020204" pitchFamily="34" charset="0"/>
              <a:buChar char="•"/>
            </a:pPr>
            <a:r>
              <a:rPr lang="en-US" sz="1900" dirty="0"/>
              <a:t>DOE will baseline the U.S. ITER Project (the in-kind contribution to the IO) to FP in FY </a:t>
            </a:r>
            <a:r>
              <a:rPr lang="en-US" sz="1900" dirty="0" smtClean="0"/>
              <a:t>2017.</a:t>
            </a:r>
          </a:p>
          <a:p>
            <a:pPr marL="285750" indent="-285750">
              <a:buFont typeface="Arial" panose="020B0604020202020204" pitchFamily="34" charset="0"/>
              <a:buChar char="•"/>
            </a:pPr>
            <a:r>
              <a:rPr lang="en-US" sz="1900" dirty="0" smtClean="0"/>
              <a:t>DOE will request a National </a:t>
            </a:r>
            <a:r>
              <a:rPr lang="en-US" sz="1900" dirty="0"/>
              <a:t>Academies </a:t>
            </a:r>
            <a:r>
              <a:rPr lang="en-US" sz="1900" dirty="0" smtClean="0"/>
              <a:t>study on how </a:t>
            </a:r>
            <a:r>
              <a:rPr lang="en-US" sz="1900" dirty="0"/>
              <a:t>to best advance the fusion energy sciences in the </a:t>
            </a:r>
            <a:r>
              <a:rPr lang="en-US" sz="1900" dirty="0" smtClean="0"/>
              <a:t>U.S., with scenarios if the U.S. is in or out of ITER.</a:t>
            </a:r>
          </a:p>
          <a:p>
            <a:endParaRPr lang="en-US" dirty="0" smtClean="0"/>
          </a:p>
          <a:p>
            <a:pPr marL="285750" indent="-285750">
              <a:buFont typeface="Arial" panose="020B0604020202020204" pitchFamily="34" charset="0"/>
              <a:buChar char="•"/>
            </a:pPr>
            <a:endParaRPr lang="en-US" sz="1600" dirty="0"/>
          </a:p>
        </p:txBody>
      </p:sp>
      <p:pic>
        <p:nvPicPr>
          <p:cNvPr id="3" name="Picture 2"/>
          <p:cNvPicPr>
            <a:picLocks noChangeAspect="1"/>
          </p:cNvPicPr>
          <p:nvPr/>
        </p:nvPicPr>
        <p:blipFill>
          <a:blip r:embed="rId3"/>
          <a:stretch>
            <a:fillRect/>
          </a:stretch>
        </p:blipFill>
        <p:spPr>
          <a:xfrm>
            <a:off x="304800" y="875715"/>
            <a:ext cx="2550196" cy="3093108"/>
          </a:xfrm>
          <a:prstGeom prst="rect">
            <a:avLst/>
          </a:prstGeom>
        </p:spPr>
      </p:pic>
      <p:sp>
        <p:nvSpPr>
          <p:cNvPr id="10" name="TextBox 9"/>
          <p:cNvSpPr txBox="1"/>
          <p:nvPr/>
        </p:nvSpPr>
        <p:spPr>
          <a:xfrm>
            <a:off x="2209800" y="109637"/>
            <a:ext cx="4724400" cy="584775"/>
          </a:xfrm>
          <a:prstGeom prst="rect">
            <a:avLst/>
          </a:prstGeom>
          <a:noFill/>
        </p:spPr>
        <p:txBody>
          <a:bodyPr wrap="square" rtlCol="0">
            <a:spAutoFit/>
          </a:bodyPr>
          <a:lstStyle/>
          <a:p>
            <a:r>
              <a:rPr lang="en-US" sz="3200" b="1" dirty="0" smtClean="0">
                <a:solidFill>
                  <a:srgbClr val="106636"/>
                </a:solidFill>
              </a:rPr>
              <a:t>ITER Congressional Report</a:t>
            </a:r>
            <a:endParaRPr lang="en-US" sz="3200" b="1" dirty="0">
              <a:solidFill>
                <a:srgbClr val="106636"/>
              </a:solidFill>
            </a:endParaRPr>
          </a:p>
        </p:txBody>
      </p:sp>
    </p:spTree>
    <p:extLst>
      <p:ext uri="{BB962C8B-B14F-4D97-AF65-F5344CB8AC3E}">
        <p14:creationId xmlns:p14="http://schemas.microsoft.com/office/powerpoint/2010/main" val="3506443804"/>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symmetrymagazine.org/sites/default/files/images/standard/DUNE-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041" y="4511710"/>
            <a:ext cx="9139959" cy="235349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152400" y="866776"/>
            <a:ext cx="8839199" cy="3644934"/>
          </a:xfrm>
        </p:spPr>
        <p:txBody>
          <a:bodyPr>
            <a:normAutofit fontScale="85000" lnSpcReduction="20000"/>
          </a:bodyPr>
          <a:lstStyle/>
          <a:p>
            <a:r>
              <a:rPr lang="en-US" dirty="0" smtClean="0"/>
              <a:t>P5 recommended LBNF as the centerpiece of a U.S</a:t>
            </a:r>
            <a:r>
              <a:rPr lang="en-US" dirty="0"/>
              <a:t>.-hosted </a:t>
            </a:r>
            <a:r>
              <a:rPr lang="en-US" dirty="0" smtClean="0"/>
              <a:t>world-leading neutrino program</a:t>
            </a:r>
          </a:p>
          <a:p>
            <a:pPr lvl="1"/>
            <a:r>
              <a:rPr lang="en-US" sz="2100" dirty="0" smtClean="0"/>
              <a:t>P5 recognized LBNF as the highest-priority large project in its timeframe</a:t>
            </a:r>
          </a:p>
          <a:p>
            <a:r>
              <a:rPr lang="en-US" dirty="0" smtClean="0"/>
              <a:t>The world’s most intense neutrino beam will be produced at </a:t>
            </a:r>
            <a:r>
              <a:rPr lang="en-US" dirty="0" err="1" smtClean="0"/>
              <a:t>Fermilab</a:t>
            </a:r>
            <a:r>
              <a:rPr lang="en-US" dirty="0" smtClean="0"/>
              <a:t> and directed 800 miles through the earth to Lead, South Dakota</a:t>
            </a:r>
          </a:p>
          <a:p>
            <a:pPr lvl="1"/>
            <a:r>
              <a:rPr lang="en-US" sz="2100" dirty="0" err="1" smtClean="0"/>
              <a:t>Fermilab</a:t>
            </a:r>
            <a:r>
              <a:rPr lang="en-US" sz="2100" dirty="0" smtClean="0"/>
              <a:t> will lead this effort with a few international partners, most notably CERN</a:t>
            </a:r>
          </a:p>
          <a:p>
            <a:r>
              <a:rPr lang="en-US" dirty="0" smtClean="0"/>
              <a:t>A very large (40 kiloton) liquid argon neutrino detector will be placed in the </a:t>
            </a:r>
            <a:r>
              <a:rPr lang="en-US" dirty="0" err="1" smtClean="0"/>
              <a:t>Homestake</a:t>
            </a:r>
            <a:r>
              <a:rPr lang="en-US" dirty="0" smtClean="0"/>
              <a:t> Mine in Lead, SD</a:t>
            </a:r>
          </a:p>
          <a:p>
            <a:pPr lvl="1"/>
            <a:r>
              <a:rPr lang="en-US" sz="2100" dirty="0" smtClean="0"/>
              <a:t>An international collaboration has been established for the Deep Underground Neutrino Experiment (DUNE)</a:t>
            </a:r>
          </a:p>
          <a:p>
            <a:pPr lvl="1"/>
            <a:r>
              <a:rPr lang="en-US" sz="2100" dirty="0" smtClean="0"/>
              <a:t>The U.S. will contribute to the detector as part of the LBNF project</a:t>
            </a:r>
          </a:p>
        </p:txBody>
      </p:sp>
      <p:sp>
        <p:nvSpPr>
          <p:cNvPr id="3" name="Title 2"/>
          <p:cNvSpPr>
            <a:spLocks noGrp="1"/>
          </p:cNvSpPr>
          <p:nvPr>
            <p:ph type="title"/>
          </p:nvPr>
        </p:nvSpPr>
        <p:spPr/>
        <p:txBody>
          <a:bodyPr/>
          <a:lstStyle/>
          <a:p>
            <a:r>
              <a:rPr lang="en-US" dirty="0" smtClean="0"/>
              <a:t>Long Baseline Neutrino Facility</a:t>
            </a:r>
            <a:endParaRPr lang="en-US" dirty="0"/>
          </a:p>
        </p:txBody>
      </p:sp>
      <p:sp>
        <p:nvSpPr>
          <p:cNvPr id="7" name="Slide Number Placeholder 6"/>
          <p:cNvSpPr>
            <a:spLocks noGrp="1"/>
          </p:cNvSpPr>
          <p:nvPr>
            <p:ph type="sldNum" sz="quarter" idx="11"/>
          </p:nvPr>
        </p:nvSpPr>
        <p:spPr>
          <a:xfrm>
            <a:off x="8739584" y="6361279"/>
            <a:ext cx="381000" cy="365125"/>
          </a:xfrm>
        </p:spPr>
        <p:txBody>
          <a:bodyPr/>
          <a:lstStyle/>
          <a:p>
            <a:fld id="{26CA2777-A89F-4130-B308-73BB65955918}" type="slidenum">
              <a:rPr lang="en-US" smtClean="0">
                <a:solidFill>
                  <a:srgbClr val="0F6636"/>
                </a:solidFill>
              </a:rPr>
              <a:pPr/>
              <a:t>24</a:t>
            </a:fld>
            <a:endParaRPr lang="en-US" dirty="0">
              <a:solidFill>
                <a:srgbClr val="0F6636"/>
              </a:solidFill>
            </a:endParaRPr>
          </a:p>
        </p:txBody>
      </p:sp>
    </p:spTree>
    <p:extLst>
      <p:ext uri="{BB962C8B-B14F-4D97-AF65-F5344CB8AC3E}">
        <p14:creationId xmlns:p14="http://schemas.microsoft.com/office/powerpoint/2010/main" val="3982802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4294967295"/>
          </p:nvPr>
        </p:nvSpPr>
        <p:spPr>
          <a:xfrm>
            <a:off x="8413750" y="6353969"/>
            <a:ext cx="381000" cy="365125"/>
          </a:xfrm>
        </p:spPr>
        <p:txBody>
          <a:bodyPr/>
          <a:lstStyle/>
          <a:p>
            <a:pPr algn="ctr">
              <a:defRPr/>
            </a:pPr>
            <a:fld id="{6EEA275D-5A49-48A8-817D-44C3EA0A3A2F}" type="slidenum">
              <a:rPr lang="en-US" smtClean="0"/>
              <a:pPr algn="ctr">
                <a:defRPr/>
              </a:pPr>
              <a:t>25</a:t>
            </a:fld>
            <a:endParaRPr lang="en-US" dirty="0"/>
          </a:p>
        </p:txBody>
      </p:sp>
      <p:sp>
        <p:nvSpPr>
          <p:cNvPr id="6" name="TextBox 5"/>
          <p:cNvSpPr txBox="1"/>
          <p:nvPr/>
        </p:nvSpPr>
        <p:spPr>
          <a:xfrm>
            <a:off x="101600" y="229634"/>
            <a:ext cx="8890000" cy="461665"/>
          </a:xfrm>
          <a:prstGeom prst="rect">
            <a:avLst/>
          </a:prstGeom>
          <a:noFill/>
        </p:spPr>
        <p:txBody>
          <a:bodyPr wrap="square" rtlCol="0">
            <a:spAutoFit/>
          </a:bodyPr>
          <a:lstStyle/>
          <a:p>
            <a:pPr algn="ctr"/>
            <a:r>
              <a:rPr lang="en-US" sz="2400" b="1" dirty="0" smtClean="0">
                <a:solidFill>
                  <a:srgbClr val="106636"/>
                </a:solidFill>
                <a:latin typeface="Arial" panose="020B0604020202020204" pitchFamily="34" charset="0"/>
                <a:cs typeface="Arial" panose="020B0604020202020204" pitchFamily="34" charset="0"/>
              </a:rPr>
              <a:t>Office of Science Laboratories  </a:t>
            </a:r>
            <a:r>
              <a:rPr lang="en-US" dirty="0" smtClean="0">
                <a:solidFill>
                  <a:srgbClr val="106636"/>
                </a:solidFill>
                <a:latin typeface="Arial" panose="020B0604020202020204" pitchFamily="34" charset="0"/>
                <a:cs typeface="Arial" panose="020B0604020202020204" pitchFamily="34" charset="0"/>
              </a:rPr>
              <a:t>Total FY15 $5.5B, SC funding $3.4B</a:t>
            </a:r>
            <a:endParaRPr lang="en-US" dirty="0">
              <a:solidFill>
                <a:srgbClr val="106636"/>
              </a:solidFill>
              <a:latin typeface="Arial" panose="020B0604020202020204" pitchFamily="34" charset="0"/>
              <a:cs typeface="Arial" panose="020B0604020202020204" pitchFamily="34" charset="0"/>
            </a:endParaRPr>
          </a:p>
        </p:txBody>
      </p:sp>
      <p:sp>
        <p:nvSpPr>
          <p:cNvPr id="13314" name="AutoShape 2" descr="data:image/jpeg;base64,/9j/4AAQSkZJRgABAQAAAQABAAD/2wBDAAkGBwgHBgkIBwgKCgkLDRYPDQwMDRsUFRAWIB0iIiAdHx8kKDQsJCYxJx8fLT0tMTU3Ojo6Iys/RD84QzQ5Ojf/2wBDAQoKCg0MDRoPDxo3JR8lNzc3Nzc3Nzc3Nzc3Nzc3Nzc3Nzc3Nzc3Nzc3Nzc3Nzc3Nzc3Nzc3Nzc3Nzc3Nzc3Nzf/wAARCACgAKMDASIAAhEBAxEB/8QAHAAAAwADAQEBAAAAAAAAAAAAAAcIBAUGAQMC/8QASxAAAQMDAQQFBwcJBgUFAAAAAQIDBAAFEQYHEiExQVFhcZEIExQiMkKBI1KEobHBwxUWJGJ0kpSy0TM1Q1RWglNyosLSJVVzk+H/xAAUAQEAAAAAAAAAAAAAAAAAAAAA/8QAFBEBAAAAAAAAAAAAAAAAAAAAAP/aAAwDAQACEQMRAD8AeNFFFAUUUUBQTivytaUAqUQEgZJJxgUrtbbZrVZ1OQ7EhNzmJyC4FYYQf+b3vhw7aBoqUEpKlEADiSeQrk73tJ0nZSUSrwy46k4LcbLqs9Xq8vjipr1LrXUOplq/K9xdcZKiRHR6jQGcgbo54wMZya0GePAUFBTNvlkQVCHabg7jkpwoRnwJrTueUA/vHzenWt3PDelnP8tJOigdQ8oCV06dZ/iz/wCNbGFt+gqSPTrFJQenzLyVAeOKQlFBUVm2w6QumEuynoDivdmN7o/eBKfrruIM6JcGA/BksyGTyW0sKHiKibOBWbabxcbNKEm1THoj3zmlkZ7CORHYaC1c0UhdF7cZDCW42rI/n0ZCfTY6QFgcOKkcj08U+FOu0XeBeoKJtrlNSY6+TjasjuPUew0GfRRRQFFFFAUUUUBRRRQFYF8u0GyWx64XOSiPGZGVLV9gHST0Ac6/V4ukSz22TcLg6GY0dBWtZ6uwdJ7KlnaLrqdrO577m+xbmVH0aLn2f1ldaj9XIdobPaLtPuOqXnYcFS4VozgNA4W+OtZ6v1eXHppe8zwr3Gcca6jQ+hLvrGWUQkeZiIPy0t1J3Edg+cewUHLpQta0oQlSlKOAAMknqFdxprZVqq/JS6IPoMc/4s3LeR1hPtHwAp8aM2dWDSrSFxoyZE4D1pj6QV5xx3fmjursAMUCVtmwGKlObtfH3FEezFZCAk96ic+AromNimj204dYmPHrVII+zFMmigXK9i+jCnAiSknrElVai5bBrG8Fm33KdFWR6oWEuoHw4E+NN2igm++7D9RwAXLa9GuTY91Hyaz8FHH10t7jbZtskGPcIciK8P8ADfaKFeBq2DWrvun7Xf4Zi3eCzKa6POJyUHllJ5g9ooIx4it5pXVV20tcEzLTKU3kjzrKjlt0dSk/fzHRXcbQ9j86xpduFgK59vGVKZx8qwnn/vHPlx5cDxNKsjw66CtNAa8tms4G/HUGJzaR6REWr1kHrT85Pb4111RXZbtNstyYn26QpiQyreQtP2HrB6RVRbNtcxNZ2nzg3WZ7AAlR8+yfnJ/VOPhyoOyooFFAUUUUBXijgV7S821asVpzS5jQ3AmfccstYOChGPXX8Bgd6qBV7Z9cr1Fd12u3v5tMJe7lOQH3RzUesDkPiekUtConnxoPPA8K6LQmlZWrdQsW1gKSz7cl4Y+SaHM955DtIoN5sv2dydYTBJl7zFnZV8q6OBdI9xP3no76pm2W2HaoLMK3Rm48ZlOENtpwB/8AvbX5s9siWe2x7fb2Usxo6AhtA6B29Z7azaAorFuU6NbYT02c8lmOygrccVySBU/6z203W4SHYunP0CEDuiRj5ZztGeCR2c+2goR6QywMvOobHWtQT9tauRqzTsZRTJvttaUOYXKQPvqQZ1wl3BfnJsyRJWeJU86pZJ7yaxKCw/z30p/qW0fxjf8AWj899Kf6ltH8Y3/Wo8ooLD/PfSn+pbR/GN/1o/PfSn+pbR/GN/1qPKKC0bberTeQ5+SbjEmhvAcMd1LgTnlnHcaVO1nZa1JZk37TkfdlJy5JiNDg6OlSB0K4EkDn388TyZva1H9F/Fp5EZFBD3RW30rfpmmr1GuluVh5kneQSQl1B5oPYftwaY+3PQabXIOpLU0ExJC8TG08A24eSgOpR59vfSh4igs3TN9iajssS6QFZZkNhW6cZQrpSe0HhW1qddgWq/ybfV2CQr9FuB3mieSHgn/uAx3gVRQoCiiigDyqVdsd+Ve9czUpc3o0L9FZAPAbvtHvKs+AqmNR3JNosNwuKzgRo63BwzxAJFRi4pS1Fa1FS1HKio5JJ6aD89PGqi2M6UTpzSjT8hoIuFwAefyOITx3E/AHJHWTU/bP7L+X9YWq3FOW1vhb3q5+TT6yvEDHxFV+2kJSABgDgB1UH6HCiig0CJ8onUbvn4OnmFkNhPpMgDI3jkhAPWBgnvx1UkjzruNtTzju0m7BaioN+aQjPQPNpP2kn41w9B6Bmuj0xofUGqApdogqWwk4MhwhDYPVvHme7Na3TVtF4v8Ab7apZQmVIQ2pQOCEk8cduM1ZNvhx4ENmJDaQzHZSENtoGAkDoFBOzewnVS0gqmWhB+ap9zI8GzX5kbDNUR47jy51nKW0FZAedzgDP/Dqk6w7x/dM39nc/lNBFJ4V5XprygeHkze1qP6L+LTzpGeTN7Wo/ov4tPOgw7vb411tkq3zUBceS0ptxPWCMVH2qLI/p+/z7VJB3ozpSlR95PNKviCDVm0h/KOsgam2y+NJwl5JjPHPvJ9ZH1b3hQJmK+7FktSI6yh5lYcbWOaVA5B8RVk6Vu6L9p633RACfSWELUkH2VY4j4HNRkOBqivJ2uipOlJducUD6FKPm+xCxn+be8aBsUUUUHBbb5aomzm47iylbym2QR0grGR4AipZqkPKLdUjQ0VA5OXFtJ+CHD91TfQNryc4Ae1XPnK4iND3R2Fah9yTVE0j/JoZwi/vfOLCcd2+fvp4UBQaKKCaNvlnXC1sZwQQ1PYSsKPSpACD4AJpZngarjaJo2NrGxmE4Q3LbJXFfxnza+3rB5Ef0qW7/Yblp+4OQbtEcYfSeBI9VwdaTyI7RQYtsmPW64xp0VQS/GdS6je5ZBzx7KrPRutbNquC27AlNiTuguxVrAcbPTkcyM9PKpDHCv2h9xtaVtqKFpOUqScEdxoLezWJeD/6TN/Z3P5TUhsav1JHQUM324hJ6DIUftNftetNTOIUhd9nqSoEKBfOCDQaI15RRQPDyZva1H9F/Fp50jPJm9rUf0X8WnnQFL/bnB9L2dznAgFcZxp5Jxy9cA/UTTArmdpbQd0Bf0kZxCcV4DP3UEhU3vJvm+b1JdIJz8vEDnZ6igP++lDTJ2AOFG0BKQfbhup+w/dQU0KKBRQK3yiGVO6FjLTyauLaj3bjifvFTdVV7Z4Kp2zq6pQMqZCHx2BKgT9WalSgePk0PEm/sEjA8wsDp98H7BTyqcPJ3n+j6ykxFEBMqGoDtUlSSPq3qo+gKKKKArWXyx2u+xfRbvBYltZylLqASk9YPMHurZ1we1nW6dI2QJiKBuszKYycZ3B7yz3dHaR20Cv2maH0bptSvQ789FmKG8m3lvz5xjryCgdqiaVKjmvrJkvynnH5Lrjzzh3luOKKlLPSSTzNfGg9AJr9JbWvO4hSsc8DOK77ZRs/VrGeuTN3m7RFVh5SDhTq+B82D0cMEn+tUU/a4Fs09Ki2+GxGjojubrTTYSkeqePDpoI0ooNFA8PJm9rUf0X8WnnSM8mb2tR/RfxaedAVy+094R9n9+WeRhrR+96v311FLnbzcEw9n8hjf3VzH22kgdOFbxHgmgmI86ZXk/Nle0AKx/Zw3VHs9kffS1pxeTfBC77dZ5ScsxktA9HrqyR/0CgoEUUDlRQYV4goudqmQXcbkllbRz2jFRfKYcjSHI76Ch1lRbcQfdUDgjxq3FcqmLbjp5do1o5MabKYtyT55B6AscFjxwf91Bymj7ybBqW23UH1YshKnOGcoPBQ/dJqxWHEvNIcbO8haQpJ6weVRCOYqkNhGq0XbTgs0lwmbbRupCuamSfVx3ez8BQNKivAc0Ggx7lNYt0F+ZLcDcdhsuOLJ4JSBkmpE1rqWTqrUMq6yTupWdxhv/htAndT39J7Saa3lA6uCG2tLw3BlzD03d6BnKE/EjJ7h10iycmg8rOslrlXq6RrbAQFyZLgQ2CcDvPYBx+FYQGeVPbye9KeaYe1NLbwt0qYibw9z3ljvPD4HroGrpexRdOWOJa4KfkmEbpUQAVq6VHHSTxrLvH90zf2dz+U1mVh3j+6Zv7O5/KaCKTXlemvKB4eTN7Wo/ov4tPOkZ5M3taj+i/i086Dw8qnzyiL6mZfYVlZXlMFouvAH314wD2hIB/3U7tT3yJp6xy7pOVhqO2VbuRlauhI7ScD41H95uD92u0u4y1EvynlOr45wVHOO4cvhQYY4mqR8ny0qhaNemupwqfJUtH/AMaQEj6wr6qni12+RdLjGgw0hb8lwNNp48zw8OmrJsNsZs1mhW2P/ZRWENJJ5nA50GfRRRQFcbtU0oNWaXdjMp/TY5L8U9awDlPxGR34rsq8IzQQ+4lSHFIWlSVJOFJUMEHqNbTTN9m6evcW6QF7rzCwSnPBxPSg9hHDs59FNDbpoJcWU5qe1MlUZ4/pqE8fNr6F46j09R76TRSU8xigsjSeo4OqLMzc7av5JY9dCuCm1dKSOsHx6K+mpr3G0/Y5d1mqAajtlWMjK1dCRnpJwPjUtaC1nP0ddEyYqi5GcIEmMT6rqfuI6DVPaa1FadWWxEy3PNvNcN9pWCppXUodBoJGvNxkXa5yrhMJL8l5TiySTxJzjuHKsKrc9Ejf5dn9wV76JG/y7P7goI40rZJGor/CtUQ7rklzdK8ewkcVK+ABqw7XBj223RoMNARHjtpbbT1JAwK+qIzLat5tltKutKADX1oCsO8nFpm/s7n8prMrwgEYPEUEPGvKtz0SN/l2f3BR6JG/y7P7goEn5M4x+cR4cfRvxaeDjiW0KWtSQlIJJJwAK+DxiQmXJDhZjstpKnFnCEpA6SeykDtZ2om9+esmnnSi2jKZEkcFSf1R1I6/nd3MNZti17+dFzTb7a4fyTDWd1QPB9zkV9w6PGlwTmjio10ugtJy9X31q3x0rRHT68uQE5DKP6nkB/Q4Bh+T7pH0iU5qea0fNsZahhQ4KWRhax14Hq95PVT5AxWJabdGtNvjQILXmo0dtLbaM5wAOs8z21mUBRRRQFFFFB8ZMdqVHdYkNodZcSUrbWnKVJPAgjpFTVtU2bSNMSlXC1tuPWZ5XAgZMU/NV+rzwr4HjzpuvjKjsyY7jEhlt5l1JQ424kKStJ5gg8waCI1J3Titrp7UN007PTNs8pcd4e0AcpcHUpPIimhtI2PPRVvXTSbZejq9ZyAOK2+soPSP1eY6M0m3ELacUhxKkLSSlSVDBBHMEUFG6K2zWi7IRHv4TbJnAedUr5Bzt3vd7j40z2ZDL7SXWHUONqGUrQoKB7iKiIKUORNbWyamvlicSq0XWXFCTncQ4dw96D6p+IoLNoqcbXtz1JFSEzo0KaAkDeKC2rPWSDj6q3bPlBK9UP6bHaUTvuKPvoHnRSQc8oJAHyWm1qP600D7EVrJ23y7uoUINnhxyeSnHFOEfZQUCVeNcjqzaLpzTKVokzUPzEjhEjkLczjIBxwT8ane/wC0XVd8JTKvEhtknPmYx8yn/p4n4k1ypUpRJJJJ4k0HZ662kXrVyiy8fQ7cDlMNlZweHvq977OyuL5nj00HJrs9A7O7vq99t1DRi2wKw5McHA46ED3j9Q6T0UGn0npe5apuyLfbGionBddUPUZT85R+7pqptFaUgaSsjVvggKVgF98pwXl9Kj9w6BX10npe2aVtiIFqYCUji46rit5XzlHpP1DkK3g4UBRRRQFFFFAUUUUBRRRQGK43WWzewarCnZLHos08pccBKz/zDkrl08e2uyooJh1Rsf1NaHVKt7KbpEGSHI5AWkfrIJz4ZpfyI70V5bEppxl5BwptxJSpJ7QeVW7gdNYVytNuurRauUGNKb5YeaCvtoIqoqqrjsl0XPWVm0+YX1x3VNjwBx9VaJzYPpdSypM67oB90PNkDxRQTlXuDVFDYLpn/wBxvH/2tf8AhWyg7FtGxd3z0aXLI6X5J494TuigmKuq07s91Rf1IVCtbqGFED0iT8kgA9PHiR3A1T1p0np+zkG22eGwse+lkb3ieNbrFAqtH7FrRbFIk35wXOSk580U7rKT3c1fHh2U0mWUMNobaQhDaBhKEJwEjqAFfTFFAUUUUBRRRQFFFFB//9k="/>
          <p:cNvSpPr>
            <a:spLocks noChangeAspect="1" noChangeArrowheads="1"/>
          </p:cNvSpPr>
          <p:nvPr/>
        </p:nvSpPr>
        <p:spPr bwMode="auto">
          <a:xfrm>
            <a:off x="0" y="-701675"/>
            <a:ext cx="1485900" cy="1457325"/>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316" name="AutoShape 4" descr="data:image/jpeg;base64,/9j/4AAQSkZJRgABAQAAAQABAAD/2wBDAAkGBwgHBgkIBwgKCgkLDRYPDQwMDRsUFRAWIB0iIiAdHx8kKDQsJCYxJx8fLT0tMTU3Ojo6Iys/RD84QzQ5Ojf/2wBDAQoKCg0MDRoPDxo3JR8lNzc3Nzc3Nzc3Nzc3Nzc3Nzc3Nzc3Nzc3Nzc3Nzc3Nzc3Nzc3Nzc3Nzc3Nzc3Nzc3Nzf/wAARCACgAKMDASIAAhEBAxEB/8QAHAAAAwADAQEBAAAAAAAAAAAAAAcIBAUGAQMC/8QASxAAAQMDAQQFBwcJBgUFAAAAAQIDBAAFEQYHEiExQVFhcZEIExQiMkKBI1KEobHBwxUWJGJ0kpSy0TM1Q1RWglNyosLSJVVzk+H/xAAUAQEAAAAAAAAAAAAAAAAAAAAA/8QAFBEBAAAAAAAAAAAAAAAAAAAAAP/aAAwDAQACEQMRAD8AeNFFFAUUUUBQTivytaUAqUQEgZJJxgUrtbbZrVZ1OQ7EhNzmJyC4FYYQf+b3vhw7aBoqUEpKlEADiSeQrk73tJ0nZSUSrwy46k4LcbLqs9Xq8vjipr1LrXUOplq/K9xdcZKiRHR6jQGcgbo54wMZya0GePAUFBTNvlkQVCHabg7jkpwoRnwJrTueUA/vHzenWt3PDelnP8tJOigdQ8oCV06dZ/iz/wCNbGFt+gqSPTrFJQenzLyVAeOKQlFBUVm2w6QumEuynoDivdmN7o/eBKfrruIM6JcGA/BksyGTyW0sKHiKibOBWbabxcbNKEm1THoj3zmlkZ7CORHYaC1c0UhdF7cZDCW42rI/n0ZCfTY6QFgcOKkcj08U+FOu0XeBeoKJtrlNSY6+TjasjuPUew0GfRRRQFFFFAUUUUBRRRQFYF8u0GyWx64XOSiPGZGVLV9gHST0Ac6/V4ukSz22TcLg6GY0dBWtZ6uwdJ7KlnaLrqdrO577m+xbmVH0aLn2f1ldaj9XIdobPaLtPuOqXnYcFS4VozgNA4W+OtZ6v1eXHppe8zwr3Gcca6jQ+hLvrGWUQkeZiIPy0t1J3Edg+cewUHLpQta0oQlSlKOAAMknqFdxprZVqq/JS6IPoMc/4s3LeR1hPtHwAp8aM2dWDSrSFxoyZE4D1pj6QV5xx3fmjursAMUCVtmwGKlObtfH3FEezFZCAk96ic+AromNimj204dYmPHrVII+zFMmigXK9i+jCnAiSknrElVai5bBrG8Fm33KdFWR6oWEuoHw4E+NN2igm++7D9RwAXLa9GuTY91Hyaz8FHH10t7jbZtskGPcIciK8P8ADfaKFeBq2DWrvun7Xf4Zi3eCzKa6POJyUHllJ5g9ooIx4it5pXVV20tcEzLTKU3kjzrKjlt0dSk/fzHRXcbQ9j86xpduFgK59vGVKZx8qwnn/vHPlx5cDxNKsjw66CtNAa8tms4G/HUGJzaR6REWr1kHrT85Pb4111RXZbtNstyYn26QpiQyreQtP2HrB6RVRbNtcxNZ2nzg3WZ7AAlR8+yfnJ/VOPhyoOyooFFAUUUUBXijgV7S821asVpzS5jQ3AmfccstYOChGPXX8Bgd6qBV7Z9cr1Fd12u3v5tMJe7lOQH3RzUesDkPiekUtConnxoPPA8K6LQmlZWrdQsW1gKSz7cl4Y+SaHM955DtIoN5sv2dydYTBJl7zFnZV8q6OBdI9xP3no76pm2W2HaoLMK3Rm48ZlOENtpwB/8AvbX5s9siWe2x7fb2Usxo6AhtA6B29Z7azaAorFuU6NbYT02c8lmOygrccVySBU/6z203W4SHYunP0CEDuiRj5ZztGeCR2c+2goR6QywMvOobHWtQT9tauRqzTsZRTJvttaUOYXKQPvqQZ1wl3BfnJsyRJWeJU86pZJ7yaxKCw/z30p/qW0fxjf8AWj899Kf6ltH8Y3/Wo8ooLD/PfSn+pbR/GN/1o/PfSn+pbR/GN/1qPKKC0bberTeQ5+SbjEmhvAcMd1LgTnlnHcaVO1nZa1JZk37TkfdlJy5JiNDg6OlSB0K4EkDn388TyZva1H9F/Fp5EZFBD3RW30rfpmmr1GuluVh5kneQSQl1B5oPYftwaY+3PQabXIOpLU0ExJC8TG08A24eSgOpR59vfSh4igs3TN9iajssS6QFZZkNhW6cZQrpSe0HhW1qddgWq/ybfV2CQr9FuB3mieSHgn/uAx3gVRQoCiiigDyqVdsd+Ve9czUpc3o0L9FZAPAbvtHvKs+AqmNR3JNosNwuKzgRo63BwzxAJFRi4pS1Fa1FS1HKio5JJ6aD89PGqi2M6UTpzSjT8hoIuFwAefyOITx3E/AHJHWTU/bP7L+X9YWq3FOW1vhb3q5+TT6yvEDHxFV+2kJSABgDgB1UH6HCiig0CJ8onUbvn4OnmFkNhPpMgDI3jkhAPWBgnvx1UkjzruNtTzju0m7BaioN+aQjPQPNpP2kn41w9B6Bmuj0xofUGqApdogqWwk4MhwhDYPVvHme7Na3TVtF4v8Ab7apZQmVIQ2pQOCEk8cduM1ZNvhx4ENmJDaQzHZSENtoGAkDoFBOzewnVS0gqmWhB+ap9zI8GzX5kbDNUR47jy51nKW0FZAedzgDP/Dqk6w7x/dM39nc/lNBFJ4V5XprygeHkze1qP6L+LTzpGeTN7Wo/ov4tPOgw7vb411tkq3zUBceS0ptxPWCMVH2qLI/p+/z7VJB3ozpSlR95PNKviCDVm0h/KOsgam2y+NJwl5JjPHPvJ9ZH1b3hQJmK+7FktSI6yh5lYcbWOaVA5B8RVk6Vu6L9p633RACfSWELUkH2VY4j4HNRkOBqivJ2uipOlJducUD6FKPm+xCxn+be8aBsUUUUHBbb5aomzm47iylbym2QR0grGR4AipZqkPKLdUjQ0VA5OXFtJ+CHD91TfQNryc4Ae1XPnK4iND3R2Fah9yTVE0j/JoZwi/vfOLCcd2+fvp4UBQaKKCaNvlnXC1sZwQQ1PYSsKPSpACD4AJpZngarjaJo2NrGxmE4Q3LbJXFfxnza+3rB5Ef0qW7/Yblp+4OQbtEcYfSeBI9VwdaTyI7RQYtsmPW64xp0VQS/GdS6je5ZBzx7KrPRutbNquC27AlNiTuguxVrAcbPTkcyM9PKpDHCv2h9xtaVtqKFpOUqScEdxoLezWJeD/6TN/Z3P5TUhsav1JHQUM324hJ6DIUftNftetNTOIUhd9nqSoEKBfOCDQaI15RRQPDyZva1H9F/Fp50jPJm9rUf0X8WnnQFL/bnB9L2dznAgFcZxp5Jxy9cA/UTTArmdpbQd0Bf0kZxCcV4DP3UEhU3vJvm+b1JdIJz8vEDnZ6igP++lDTJ2AOFG0BKQfbhup+w/dQU0KKBRQK3yiGVO6FjLTyauLaj3bjifvFTdVV7Z4Kp2zq6pQMqZCHx2BKgT9WalSgePk0PEm/sEjA8wsDp98H7BTyqcPJ3n+j6ykxFEBMqGoDtUlSSPq3qo+gKKKKArWXyx2u+xfRbvBYltZylLqASk9YPMHurZ1we1nW6dI2QJiKBuszKYycZ3B7yz3dHaR20Cv2maH0bptSvQ789FmKG8m3lvz5xjryCgdqiaVKjmvrJkvynnH5Lrjzzh3luOKKlLPSSTzNfGg9AJr9JbWvO4hSsc8DOK77ZRs/VrGeuTN3m7RFVh5SDhTq+B82D0cMEn+tUU/a4Fs09Ki2+GxGjojubrTTYSkeqePDpoI0ooNFA8PJm9rUf0X8WnnSM8mb2tR/RfxaedAVy+094R9n9+WeRhrR+96v311FLnbzcEw9n8hjf3VzH22kgdOFbxHgmgmI86ZXk/Nle0AKx/Zw3VHs9kffS1pxeTfBC77dZ5ScsxktA9HrqyR/0CgoEUUDlRQYV4goudqmQXcbkllbRz2jFRfKYcjSHI76Ch1lRbcQfdUDgjxq3FcqmLbjp5do1o5MabKYtyT55B6AscFjxwf91Bymj7ybBqW23UH1YshKnOGcoPBQ/dJqxWHEvNIcbO8haQpJ6weVRCOYqkNhGq0XbTgs0lwmbbRupCuamSfVx3ez8BQNKivAc0Ggx7lNYt0F+ZLcDcdhsuOLJ4JSBkmpE1rqWTqrUMq6yTupWdxhv/htAndT39J7Saa3lA6uCG2tLw3BlzD03d6BnKE/EjJ7h10iycmg8rOslrlXq6RrbAQFyZLgQ2CcDvPYBx+FYQGeVPbye9KeaYe1NLbwt0qYibw9z3ljvPD4HroGrpexRdOWOJa4KfkmEbpUQAVq6VHHSTxrLvH90zf2dz+U1mVh3j+6Zv7O5/KaCKTXlemvKB4eTN7Wo/ov4tPOkZ5M3taj+i/i086Dw8qnzyiL6mZfYVlZXlMFouvAH314wD2hIB/3U7tT3yJp6xy7pOVhqO2VbuRlauhI7ScD41H95uD92u0u4y1EvynlOr45wVHOO4cvhQYY4mqR8ny0qhaNemupwqfJUtH/AMaQEj6wr6qni12+RdLjGgw0hb8lwNNp48zw8OmrJsNsZs1mhW2P/ZRWENJJ5nA50GfRRRQFcbtU0oNWaXdjMp/TY5L8U9awDlPxGR34rsq8IzQQ+4lSHFIWlSVJOFJUMEHqNbTTN9m6evcW6QF7rzCwSnPBxPSg9hHDs59FNDbpoJcWU5qe1MlUZ4/pqE8fNr6F46j09R76TRSU8xigsjSeo4OqLMzc7av5JY9dCuCm1dKSOsHx6K+mpr3G0/Y5d1mqAajtlWMjK1dCRnpJwPjUtaC1nP0ddEyYqi5GcIEmMT6rqfuI6DVPaa1FadWWxEy3PNvNcN9pWCppXUodBoJGvNxkXa5yrhMJL8l5TiySTxJzjuHKsKrc9Ejf5dn9wV76JG/y7P7goI40rZJGor/CtUQ7rklzdK8ewkcVK+ABqw7XBj223RoMNARHjtpbbT1JAwK+qIzLat5tltKutKADX1oCsO8nFpm/s7n8prMrwgEYPEUEPGvKtz0SN/l2f3BR6JG/y7P7goEn5M4x+cR4cfRvxaeDjiW0KWtSQlIJJJwAK+DxiQmXJDhZjstpKnFnCEpA6SeykDtZ2om9+esmnnSi2jKZEkcFSf1R1I6/nd3MNZti17+dFzTb7a4fyTDWd1QPB9zkV9w6PGlwTmjio10ugtJy9X31q3x0rRHT68uQE5DKP6nkB/Q4Bh+T7pH0iU5qea0fNsZahhQ4KWRhax14Hq95PVT5AxWJabdGtNvjQILXmo0dtLbaM5wAOs8z21mUBRRRQFFFFB8ZMdqVHdYkNodZcSUrbWnKVJPAgjpFTVtU2bSNMSlXC1tuPWZ5XAgZMU/NV+rzwr4HjzpuvjKjsyY7jEhlt5l1JQ424kKStJ5gg8waCI1J3Titrp7UN007PTNs8pcd4e0AcpcHUpPIimhtI2PPRVvXTSbZejq9ZyAOK2+soPSP1eY6M0m3ELacUhxKkLSSlSVDBBHMEUFG6K2zWi7IRHv4TbJnAedUr5Bzt3vd7j40z2ZDL7SXWHUONqGUrQoKB7iKiIKUORNbWyamvlicSq0XWXFCTncQ4dw96D6p+IoLNoqcbXtz1JFSEzo0KaAkDeKC2rPWSDj6q3bPlBK9UP6bHaUTvuKPvoHnRSQc8oJAHyWm1qP600D7EVrJ23y7uoUINnhxyeSnHFOEfZQUCVeNcjqzaLpzTKVokzUPzEjhEjkLczjIBxwT8ane/wC0XVd8JTKvEhtknPmYx8yn/p4n4k1ypUpRJJJJ4k0HZ662kXrVyiy8fQ7cDlMNlZweHvq977OyuL5nj00HJrs9A7O7vq99t1DRi2wKw5McHA46ED3j9Q6T0UGn0npe5apuyLfbGionBddUPUZT85R+7pqptFaUgaSsjVvggKVgF98pwXl9Kj9w6BX10npe2aVtiIFqYCUji46rit5XzlHpP1DkK3g4UBRRRQFFFFAUUUUBRRRQGK43WWzewarCnZLHos08pccBKz/zDkrl08e2uyooJh1Rsf1NaHVKt7KbpEGSHI5AWkfrIJz4ZpfyI70V5bEppxl5BwptxJSpJ7QeVW7gdNYVytNuurRauUGNKb5YeaCvtoIqoqqrjsl0XPWVm0+YX1x3VNjwBx9VaJzYPpdSypM67oB90PNkDxRQTlXuDVFDYLpn/wBxvH/2tf8AhWyg7FtGxd3z0aXLI6X5J494TuigmKuq07s91Rf1IVCtbqGFED0iT8kgA9PHiR3A1T1p0np+zkG22eGwse+lkb3ieNbrFAqtH7FrRbFIk35wXOSk580U7rKT3c1fHh2U0mWUMNobaQhDaBhKEJwEjqAFfTFFAUUUUBRRRQFFFFB//9k="/>
          <p:cNvSpPr>
            <a:spLocks noChangeAspect="1" noChangeArrowheads="1"/>
          </p:cNvSpPr>
          <p:nvPr/>
        </p:nvSpPr>
        <p:spPr bwMode="auto">
          <a:xfrm>
            <a:off x="0" y="-701675"/>
            <a:ext cx="1485900" cy="1457325"/>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1" y="794038"/>
            <a:ext cx="8229599" cy="2722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3549122"/>
            <a:ext cx="82296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8022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3926" y="914400"/>
            <a:ext cx="6935828" cy="5200715"/>
          </a:xfrm>
          <a:prstGeom prst="rect">
            <a:avLst/>
          </a:prstGeom>
        </p:spPr>
      </p:pic>
      <p:sp>
        <p:nvSpPr>
          <p:cNvPr id="3" name="Slide Number Placeholder 2"/>
          <p:cNvSpPr>
            <a:spLocks noGrp="1"/>
          </p:cNvSpPr>
          <p:nvPr>
            <p:ph type="sldNum" sz="quarter" idx="12"/>
          </p:nvPr>
        </p:nvSpPr>
        <p:spPr/>
        <p:txBody>
          <a:bodyPr/>
          <a:lstStyle/>
          <a:p>
            <a:fld id="{68F455FD-F83C-4433-AE11-4D89943CC4D6}" type="slidenum">
              <a:rPr lang="en-US" smtClean="0"/>
              <a:pPr/>
              <a:t>26</a:t>
            </a:fld>
            <a:endParaRPr lang="en-US"/>
          </a:p>
        </p:txBody>
      </p:sp>
      <p:sp>
        <p:nvSpPr>
          <p:cNvPr id="6" name="Rectangle 5"/>
          <p:cNvSpPr/>
          <p:nvPr/>
        </p:nvSpPr>
        <p:spPr>
          <a:xfrm>
            <a:off x="850900" y="914400"/>
            <a:ext cx="7391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5" name="TextBox 4"/>
          <p:cNvSpPr txBox="1"/>
          <p:nvPr/>
        </p:nvSpPr>
        <p:spPr>
          <a:xfrm>
            <a:off x="101600" y="157378"/>
            <a:ext cx="8890000" cy="461665"/>
          </a:xfrm>
          <a:prstGeom prst="rect">
            <a:avLst/>
          </a:prstGeom>
          <a:noFill/>
        </p:spPr>
        <p:txBody>
          <a:bodyPr wrap="square" rtlCol="0">
            <a:spAutoFit/>
          </a:bodyPr>
          <a:lstStyle/>
          <a:p>
            <a:pPr algn="ctr"/>
            <a:r>
              <a:rPr lang="en-US" sz="2400" b="1" dirty="0" smtClean="0">
                <a:solidFill>
                  <a:srgbClr val="106636"/>
                </a:solidFill>
                <a:latin typeface="Arial" panose="020B0604020202020204" pitchFamily="34" charset="0"/>
                <a:cs typeface="Arial" panose="020B0604020202020204" pitchFamily="34" charset="0"/>
              </a:rPr>
              <a:t>National Labs Address Multidisciplinary S&amp;T Challenges</a:t>
            </a:r>
            <a:endParaRPr lang="en-US" sz="2400" b="1" dirty="0">
              <a:solidFill>
                <a:srgbClr val="106636"/>
              </a:solidFill>
              <a:latin typeface="Arial" panose="020B0604020202020204" pitchFamily="34" charset="0"/>
              <a:cs typeface="Arial" panose="020B0604020202020204" pitchFamily="34" charset="0"/>
            </a:endParaRPr>
          </a:p>
        </p:txBody>
      </p:sp>
      <p:sp>
        <p:nvSpPr>
          <p:cNvPr id="2" name="Rectangle 1"/>
          <p:cNvSpPr/>
          <p:nvPr/>
        </p:nvSpPr>
        <p:spPr>
          <a:xfrm>
            <a:off x="7772400" y="5867400"/>
            <a:ext cx="469900" cy="247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57400" y="1524000"/>
            <a:ext cx="2286000" cy="609600"/>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latin typeface="Arial" pitchFamily="34" charset="0"/>
                <a:cs typeface="Arial" pitchFamily="34" charset="0"/>
              </a:rPr>
              <a:t>Office of Science funding </a:t>
            </a:r>
            <a:endParaRPr lang="en-US" dirty="0">
              <a:solidFill>
                <a:schemeClr val="tx1"/>
              </a:solidFill>
              <a:latin typeface="Arial" pitchFamily="34" charset="0"/>
              <a:cs typeface="Arial" pitchFamily="34" charset="0"/>
            </a:endParaRPr>
          </a:p>
        </p:txBody>
      </p:sp>
      <p:sp>
        <p:nvSpPr>
          <p:cNvPr id="8" name="TextBox 7"/>
          <p:cNvSpPr txBox="1"/>
          <p:nvPr/>
        </p:nvSpPr>
        <p:spPr>
          <a:xfrm>
            <a:off x="13560" y="725269"/>
            <a:ext cx="9130440" cy="369332"/>
          </a:xfrm>
          <a:prstGeom prst="rect">
            <a:avLst/>
          </a:prstGeom>
          <a:noFill/>
        </p:spPr>
        <p:txBody>
          <a:bodyPr wrap="square" rtlCol="0">
            <a:spAutoFit/>
          </a:bodyPr>
          <a:lstStyle/>
          <a:p>
            <a:pPr algn="ctr"/>
            <a:r>
              <a:rPr lang="en-US" dirty="0" smtClean="0">
                <a:solidFill>
                  <a:srgbClr val="106636"/>
                </a:solidFill>
                <a:latin typeface="Arial" panose="020B0604020202020204" pitchFamily="34" charset="0"/>
                <a:cs typeface="Arial" panose="020B0604020202020204" pitchFamily="34" charset="0"/>
              </a:rPr>
              <a:t>Most of the national labs have broader scope than Office of Science</a:t>
            </a:r>
            <a:endParaRPr lang="en-US" dirty="0">
              <a:solidFill>
                <a:srgbClr val="1066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22962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177800"/>
            <a:ext cx="9144000" cy="1143000"/>
          </a:xfrm>
        </p:spPr>
        <p:txBody>
          <a:bodyPr/>
          <a:lstStyle/>
          <a:p>
            <a:r>
              <a:rPr lang="en-US" b="1" dirty="0" smtClean="0"/>
              <a:t>Flow of Funds between DOE Programs to Labs, 2015</a:t>
            </a:r>
            <a:endParaRPr lang="en-US" b="1" dirty="0"/>
          </a:p>
        </p:txBody>
      </p:sp>
      <p:pic>
        <p:nvPicPr>
          <p:cNvPr id="1026" name="Picture 2" descr="\\schome.osc.doe.gov\cherry.murray\My Documents\DOE\SC\SC-1\DOE Laboratories Sankey 2015 Enact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38200"/>
            <a:ext cx="7086600" cy="534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7012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763000" y="6351588"/>
            <a:ext cx="381000" cy="365125"/>
          </a:xfrm>
        </p:spPr>
        <p:txBody>
          <a:bodyPr/>
          <a:lstStyle/>
          <a:p>
            <a:pPr>
              <a:defRPr/>
            </a:pPr>
            <a:fld id="{C0A2BE09-5C53-429F-9B0D-04D6F428253C}" type="slidenum">
              <a:rPr lang="en-US" smtClean="0"/>
              <a:pPr>
                <a:defRPr/>
              </a:pPr>
              <a:t>28</a:t>
            </a:fld>
            <a:endParaRPr lang="en-US" dirty="0"/>
          </a:p>
        </p:txBody>
      </p:sp>
      <p:sp>
        <p:nvSpPr>
          <p:cNvPr id="7" name="TextBox 6"/>
          <p:cNvSpPr txBox="1"/>
          <p:nvPr/>
        </p:nvSpPr>
        <p:spPr>
          <a:xfrm>
            <a:off x="2286000" y="109637"/>
            <a:ext cx="5943600" cy="584775"/>
          </a:xfrm>
          <a:prstGeom prst="rect">
            <a:avLst/>
          </a:prstGeom>
          <a:noFill/>
        </p:spPr>
        <p:txBody>
          <a:bodyPr wrap="square" rtlCol="0">
            <a:spAutoFit/>
          </a:bodyPr>
          <a:lstStyle/>
          <a:p>
            <a:r>
              <a:rPr lang="en-US" sz="3200" b="1" dirty="0" smtClean="0">
                <a:solidFill>
                  <a:srgbClr val="106636"/>
                </a:solidFill>
              </a:rPr>
              <a:t>National Lab Management</a:t>
            </a:r>
            <a:endParaRPr lang="en-US" sz="3200" b="1" dirty="0">
              <a:solidFill>
                <a:srgbClr val="106636"/>
              </a:solidFill>
            </a:endParaRPr>
          </a:p>
        </p:txBody>
      </p:sp>
      <p:sp>
        <p:nvSpPr>
          <p:cNvPr id="4" name="Rectangle 3"/>
          <p:cNvSpPr/>
          <p:nvPr/>
        </p:nvSpPr>
        <p:spPr>
          <a:xfrm>
            <a:off x="373380" y="1676400"/>
            <a:ext cx="8580120" cy="3816429"/>
          </a:xfrm>
          <a:prstGeom prst="rect">
            <a:avLst/>
          </a:prstGeom>
        </p:spPr>
        <p:txBody>
          <a:bodyPr wrap="square">
            <a:spAutoFit/>
          </a:bodyPr>
          <a:lstStyle/>
          <a:p>
            <a:pPr marL="228600" marR="0" lvl="0" indent="-228600">
              <a:spcBef>
                <a:spcPts val="0"/>
              </a:spcBef>
              <a:spcAft>
                <a:spcPts val="0"/>
              </a:spcAft>
              <a:buFont typeface="Symbol"/>
              <a:buChar char=""/>
            </a:pPr>
            <a:r>
              <a:rPr lang="en-US" b="1" dirty="0" smtClean="0">
                <a:latin typeface="Arial" panose="020B0604020202020204" pitchFamily="34" charset="0"/>
                <a:ea typeface="Calibri"/>
                <a:cs typeface="Arial" panose="020B0604020202020204" pitchFamily="34" charset="0"/>
              </a:rPr>
              <a:t>Streamlined Contracts and partnership in FFRDCs ( response to CRENEL, etc.  )</a:t>
            </a:r>
          </a:p>
          <a:p>
            <a:pPr marL="228600" marR="0" lvl="0" indent="-228600">
              <a:spcBef>
                <a:spcPts val="0"/>
              </a:spcBef>
              <a:spcAft>
                <a:spcPts val="0"/>
              </a:spcAft>
              <a:buFont typeface="Symbol"/>
              <a:buChar char=""/>
            </a:pPr>
            <a:endParaRPr lang="en-US" b="1" dirty="0" smtClean="0">
              <a:latin typeface="Arial" panose="020B0604020202020204" pitchFamily="34" charset="0"/>
              <a:ea typeface="Calibri"/>
              <a:cs typeface="Arial" panose="020B0604020202020204" pitchFamily="34" charset="0"/>
            </a:endParaRPr>
          </a:p>
          <a:p>
            <a:pPr marL="685800" lvl="1" indent="-228600">
              <a:buFont typeface="Symbol"/>
              <a:buChar char=""/>
            </a:pPr>
            <a:r>
              <a:rPr lang="en-US" sz="1600" b="1" dirty="0" smtClean="0">
                <a:latin typeface="Arial" panose="020B0604020202020204" pitchFamily="34" charset="0"/>
                <a:ea typeface="Calibri"/>
                <a:cs typeface="Arial" panose="020B0604020202020204" pitchFamily="34" charset="0"/>
              </a:rPr>
              <a:t>“Evolutionary Working Group” – will be incorporated at FNAL</a:t>
            </a:r>
          </a:p>
          <a:p>
            <a:pPr marL="685800" lvl="1" indent="-228600">
              <a:buFont typeface="Symbol"/>
              <a:buChar char=""/>
            </a:pPr>
            <a:endParaRPr lang="en-US" sz="1600" b="1" dirty="0">
              <a:latin typeface="Arial" panose="020B0604020202020204" pitchFamily="34" charset="0"/>
              <a:ea typeface="Calibri"/>
              <a:cs typeface="Arial" panose="020B0604020202020204" pitchFamily="34" charset="0"/>
            </a:endParaRPr>
          </a:p>
          <a:p>
            <a:pPr marL="685800" lvl="1" indent="-228600">
              <a:buFont typeface="Symbol"/>
              <a:buChar char=""/>
            </a:pPr>
            <a:r>
              <a:rPr lang="en-US" sz="1600" b="1" dirty="0" smtClean="0">
                <a:latin typeface="Arial" panose="020B0604020202020204" pitchFamily="34" charset="0"/>
                <a:ea typeface="Calibri"/>
                <a:cs typeface="Arial" panose="020B0604020202020204" pitchFamily="34" charset="0"/>
              </a:rPr>
              <a:t>“Revolutionary Working Group” – in concurrence process at HQ</a:t>
            </a:r>
            <a:endParaRPr lang="en-US" sz="1600" b="1" dirty="0">
              <a:latin typeface="Arial" panose="020B0604020202020204" pitchFamily="34" charset="0"/>
              <a:ea typeface="Calibri"/>
              <a:cs typeface="Arial" panose="020B0604020202020204" pitchFamily="34" charset="0"/>
            </a:endParaRPr>
          </a:p>
          <a:p>
            <a:pPr marL="228600" marR="0" lvl="0" indent="-228600">
              <a:spcBef>
                <a:spcPts val="0"/>
              </a:spcBef>
              <a:spcAft>
                <a:spcPts val="0"/>
              </a:spcAft>
              <a:buFont typeface="Symbol"/>
              <a:buChar char=""/>
            </a:pPr>
            <a:endParaRPr lang="en-US" sz="1600" dirty="0" smtClean="0">
              <a:latin typeface="Arial" panose="020B0604020202020204" pitchFamily="34" charset="0"/>
              <a:ea typeface="Calibri"/>
              <a:cs typeface="Arial" panose="020B0604020202020204" pitchFamily="34" charset="0"/>
            </a:endParaRPr>
          </a:p>
          <a:p>
            <a:pPr marR="0" lvl="0">
              <a:spcBef>
                <a:spcPts val="0"/>
              </a:spcBef>
              <a:spcAft>
                <a:spcPts val="0"/>
              </a:spcAft>
            </a:pPr>
            <a:endParaRPr lang="en-US" sz="1600" dirty="0" smtClean="0">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r>
              <a:rPr lang="en-US" b="1" dirty="0" smtClean="0">
                <a:latin typeface="Arial" panose="020B0604020202020204" pitchFamily="34" charset="0"/>
                <a:ea typeface="Calibri"/>
                <a:cs typeface="Arial" panose="020B0604020202020204" pitchFamily="34" charset="0"/>
              </a:rPr>
              <a:t>Science and Energy Programs integrated Lab strategy reviews</a:t>
            </a:r>
          </a:p>
          <a:p>
            <a:pPr marL="228600" marR="0" lvl="0" indent="-228600">
              <a:spcBef>
                <a:spcPts val="1200"/>
              </a:spcBef>
              <a:spcAft>
                <a:spcPts val="0"/>
              </a:spcAft>
              <a:buFont typeface="Symbol"/>
              <a:buChar char=""/>
            </a:pPr>
            <a:endParaRPr lang="en-US" b="1" dirty="0">
              <a:solidFill>
                <a:schemeClr val="bg1">
                  <a:lumMod val="65000"/>
                </a:schemeClr>
              </a:solidFill>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endParaRPr lang="en-US" b="1" dirty="0">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endParaRPr lang="en-US" sz="14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827859347"/>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16" name="Straight Connector 215"/>
          <p:cNvCxnSpPr/>
          <p:nvPr/>
        </p:nvCxnSpPr>
        <p:spPr>
          <a:xfrm>
            <a:off x="6177652" y="1061048"/>
            <a:ext cx="1" cy="52408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77743" y="1737532"/>
            <a:ext cx="83058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77992"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0969"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23946"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96923"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69900"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42877"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15854"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488831"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61808"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834785"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007762"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80739"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353716"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26693"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699670"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872647"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045624"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18601"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91578"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564555"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737532"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10509"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083486"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256463"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29440"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602417"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775394"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948371"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121348"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294325"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467302"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640279"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813256"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986233"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159210"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332187"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505164"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678141"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851118"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024095"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7197072"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370049"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543026"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716003"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888980"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061957"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8234934"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407911" y="1585132"/>
            <a:ext cx="0" cy="1524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00" name="Group 99"/>
          <p:cNvGrpSpPr/>
          <p:nvPr/>
        </p:nvGrpSpPr>
        <p:grpSpPr>
          <a:xfrm>
            <a:off x="164571" y="1737532"/>
            <a:ext cx="2147775" cy="246221"/>
            <a:chOff x="164571" y="2324100"/>
            <a:chExt cx="2147775" cy="246221"/>
          </a:xfrm>
        </p:grpSpPr>
        <p:sp>
          <p:nvSpPr>
            <p:cNvPr id="88" name="TextBox 87"/>
            <p:cNvSpPr txBox="1"/>
            <p:nvPr/>
          </p:nvSpPr>
          <p:spPr>
            <a:xfrm>
              <a:off x="164571" y="2324100"/>
              <a:ext cx="226344" cy="246221"/>
            </a:xfrm>
            <a:prstGeom prst="rect">
              <a:avLst/>
            </a:prstGeom>
            <a:noFill/>
          </p:spPr>
          <p:txBody>
            <a:bodyPr wrap="none" rtlCol="0">
              <a:spAutoFit/>
            </a:bodyPr>
            <a:lstStyle/>
            <a:p>
              <a:r>
                <a:rPr lang="en-US" sz="1000" dirty="0" smtClean="0"/>
                <a:t>J</a:t>
              </a:r>
              <a:endParaRPr lang="en-US" sz="1000" dirty="0"/>
            </a:p>
          </p:txBody>
        </p:sp>
        <p:sp>
          <p:nvSpPr>
            <p:cNvPr id="89" name="TextBox 88"/>
            <p:cNvSpPr txBox="1"/>
            <p:nvPr/>
          </p:nvSpPr>
          <p:spPr>
            <a:xfrm>
              <a:off x="328980" y="2324100"/>
              <a:ext cx="243978" cy="246221"/>
            </a:xfrm>
            <a:prstGeom prst="rect">
              <a:avLst/>
            </a:prstGeom>
            <a:noFill/>
          </p:spPr>
          <p:txBody>
            <a:bodyPr wrap="none" rtlCol="0">
              <a:spAutoFit/>
            </a:bodyPr>
            <a:lstStyle/>
            <a:p>
              <a:r>
                <a:rPr lang="en-US" sz="1000" dirty="0" smtClean="0"/>
                <a:t>F</a:t>
              </a:r>
              <a:endParaRPr lang="en-US" sz="1000" dirty="0"/>
            </a:p>
          </p:txBody>
        </p:sp>
        <p:sp>
          <p:nvSpPr>
            <p:cNvPr id="90" name="TextBox 89"/>
            <p:cNvSpPr txBox="1"/>
            <p:nvPr/>
          </p:nvSpPr>
          <p:spPr>
            <a:xfrm>
              <a:off x="477111" y="2324100"/>
              <a:ext cx="293670" cy="246221"/>
            </a:xfrm>
            <a:prstGeom prst="rect">
              <a:avLst/>
            </a:prstGeom>
            <a:noFill/>
          </p:spPr>
          <p:txBody>
            <a:bodyPr wrap="none" rtlCol="0">
              <a:spAutoFit/>
            </a:bodyPr>
            <a:lstStyle/>
            <a:p>
              <a:r>
                <a:rPr lang="en-US" sz="1000" dirty="0" smtClean="0"/>
                <a:t>M</a:t>
              </a:r>
              <a:endParaRPr lang="en-US" sz="1000" dirty="0"/>
            </a:p>
          </p:txBody>
        </p:sp>
        <p:sp>
          <p:nvSpPr>
            <p:cNvPr id="91" name="TextBox 90"/>
            <p:cNvSpPr txBox="1"/>
            <p:nvPr/>
          </p:nvSpPr>
          <p:spPr>
            <a:xfrm>
              <a:off x="667721" y="2324100"/>
              <a:ext cx="258404" cy="246221"/>
            </a:xfrm>
            <a:prstGeom prst="rect">
              <a:avLst/>
            </a:prstGeom>
            <a:noFill/>
          </p:spPr>
          <p:txBody>
            <a:bodyPr wrap="none" rtlCol="0">
              <a:spAutoFit/>
            </a:bodyPr>
            <a:lstStyle/>
            <a:p>
              <a:r>
                <a:rPr lang="en-US" sz="1000" dirty="0" smtClean="0"/>
                <a:t>A</a:t>
              </a:r>
              <a:endParaRPr lang="en-US" sz="1000" dirty="0"/>
            </a:p>
          </p:txBody>
        </p:sp>
        <p:sp>
          <p:nvSpPr>
            <p:cNvPr id="92" name="TextBox 91"/>
            <p:cNvSpPr txBox="1"/>
            <p:nvPr/>
          </p:nvSpPr>
          <p:spPr>
            <a:xfrm>
              <a:off x="823065" y="2324100"/>
              <a:ext cx="293670" cy="246221"/>
            </a:xfrm>
            <a:prstGeom prst="rect">
              <a:avLst/>
            </a:prstGeom>
            <a:noFill/>
          </p:spPr>
          <p:txBody>
            <a:bodyPr wrap="none" rtlCol="0">
              <a:spAutoFit/>
            </a:bodyPr>
            <a:lstStyle/>
            <a:p>
              <a:r>
                <a:rPr lang="en-US" sz="1000" dirty="0" smtClean="0"/>
                <a:t>M</a:t>
              </a:r>
              <a:endParaRPr lang="en-US" sz="1000" dirty="0"/>
            </a:p>
          </p:txBody>
        </p:sp>
        <p:sp>
          <p:nvSpPr>
            <p:cNvPr id="93" name="TextBox 92"/>
            <p:cNvSpPr txBox="1"/>
            <p:nvPr/>
          </p:nvSpPr>
          <p:spPr>
            <a:xfrm>
              <a:off x="1029705" y="2324100"/>
              <a:ext cx="226344" cy="246221"/>
            </a:xfrm>
            <a:prstGeom prst="rect">
              <a:avLst/>
            </a:prstGeom>
            <a:noFill/>
          </p:spPr>
          <p:txBody>
            <a:bodyPr wrap="none" rtlCol="0">
              <a:spAutoFit/>
            </a:bodyPr>
            <a:lstStyle/>
            <a:p>
              <a:r>
                <a:rPr lang="en-US" sz="1000" dirty="0" smtClean="0"/>
                <a:t>J</a:t>
              </a:r>
              <a:endParaRPr lang="en-US" sz="1000" dirty="0"/>
            </a:p>
          </p:txBody>
        </p:sp>
        <p:sp>
          <p:nvSpPr>
            <p:cNvPr id="94" name="TextBox 93"/>
            <p:cNvSpPr txBox="1"/>
            <p:nvPr/>
          </p:nvSpPr>
          <p:spPr>
            <a:xfrm>
              <a:off x="1202682" y="2324100"/>
              <a:ext cx="226344" cy="246221"/>
            </a:xfrm>
            <a:prstGeom prst="rect">
              <a:avLst/>
            </a:prstGeom>
            <a:noFill/>
          </p:spPr>
          <p:txBody>
            <a:bodyPr wrap="none" rtlCol="0">
              <a:spAutoFit/>
            </a:bodyPr>
            <a:lstStyle/>
            <a:p>
              <a:r>
                <a:rPr lang="en-US" sz="1000" dirty="0" smtClean="0"/>
                <a:t>J</a:t>
              </a:r>
              <a:endParaRPr lang="en-US" sz="1000" dirty="0"/>
            </a:p>
          </p:txBody>
        </p:sp>
        <p:sp>
          <p:nvSpPr>
            <p:cNvPr id="95" name="TextBox 94"/>
            <p:cNvSpPr txBox="1"/>
            <p:nvPr/>
          </p:nvSpPr>
          <p:spPr>
            <a:xfrm>
              <a:off x="1360187" y="2324100"/>
              <a:ext cx="258404" cy="246221"/>
            </a:xfrm>
            <a:prstGeom prst="rect">
              <a:avLst/>
            </a:prstGeom>
            <a:noFill/>
          </p:spPr>
          <p:txBody>
            <a:bodyPr wrap="none" rtlCol="0">
              <a:spAutoFit/>
            </a:bodyPr>
            <a:lstStyle/>
            <a:p>
              <a:r>
                <a:rPr lang="en-US" sz="1000" dirty="0" smtClean="0"/>
                <a:t>A</a:t>
              </a:r>
              <a:endParaRPr lang="en-US" sz="1000" dirty="0"/>
            </a:p>
          </p:txBody>
        </p:sp>
        <p:sp>
          <p:nvSpPr>
            <p:cNvPr id="96" name="TextBox 95"/>
            <p:cNvSpPr txBox="1"/>
            <p:nvPr/>
          </p:nvSpPr>
          <p:spPr>
            <a:xfrm>
              <a:off x="1539819" y="2324100"/>
              <a:ext cx="243978" cy="246221"/>
            </a:xfrm>
            <a:prstGeom prst="rect">
              <a:avLst/>
            </a:prstGeom>
            <a:noFill/>
          </p:spPr>
          <p:txBody>
            <a:bodyPr wrap="none" rtlCol="0">
              <a:spAutoFit/>
            </a:bodyPr>
            <a:lstStyle/>
            <a:p>
              <a:r>
                <a:rPr lang="en-US" sz="1000" dirty="0"/>
                <a:t>S</a:t>
              </a:r>
            </a:p>
          </p:txBody>
        </p:sp>
        <p:sp>
          <p:nvSpPr>
            <p:cNvPr id="97" name="TextBox 96"/>
            <p:cNvSpPr txBox="1"/>
            <p:nvPr/>
          </p:nvSpPr>
          <p:spPr>
            <a:xfrm>
              <a:off x="1699972" y="2324100"/>
              <a:ext cx="269626" cy="246221"/>
            </a:xfrm>
            <a:prstGeom prst="rect">
              <a:avLst/>
            </a:prstGeom>
            <a:noFill/>
          </p:spPr>
          <p:txBody>
            <a:bodyPr wrap="none" rtlCol="0">
              <a:spAutoFit/>
            </a:bodyPr>
            <a:lstStyle/>
            <a:p>
              <a:r>
                <a:rPr lang="en-US" sz="1000" dirty="0" smtClean="0"/>
                <a:t>O</a:t>
              </a:r>
              <a:endParaRPr lang="en-US" sz="1000" dirty="0"/>
            </a:p>
          </p:txBody>
        </p:sp>
        <p:sp>
          <p:nvSpPr>
            <p:cNvPr id="98" name="TextBox 97"/>
            <p:cNvSpPr txBox="1"/>
            <p:nvPr/>
          </p:nvSpPr>
          <p:spPr>
            <a:xfrm>
              <a:off x="1873751" y="2324100"/>
              <a:ext cx="268022" cy="246221"/>
            </a:xfrm>
            <a:prstGeom prst="rect">
              <a:avLst/>
            </a:prstGeom>
            <a:noFill/>
          </p:spPr>
          <p:txBody>
            <a:bodyPr wrap="none" rtlCol="0">
              <a:spAutoFit/>
            </a:bodyPr>
            <a:lstStyle/>
            <a:p>
              <a:r>
                <a:rPr lang="en-US" sz="1000" dirty="0" smtClean="0"/>
                <a:t>N</a:t>
              </a:r>
              <a:endParaRPr lang="en-US" sz="1000" dirty="0"/>
            </a:p>
          </p:txBody>
        </p:sp>
        <p:sp>
          <p:nvSpPr>
            <p:cNvPr id="99" name="TextBox 98"/>
            <p:cNvSpPr txBox="1"/>
            <p:nvPr/>
          </p:nvSpPr>
          <p:spPr>
            <a:xfrm>
              <a:off x="2049132" y="2324100"/>
              <a:ext cx="263214" cy="246221"/>
            </a:xfrm>
            <a:prstGeom prst="rect">
              <a:avLst/>
            </a:prstGeom>
            <a:noFill/>
          </p:spPr>
          <p:txBody>
            <a:bodyPr wrap="none" rtlCol="0">
              <a:spAutoFit/>
            </a:bodyPr>
            <a:lstStyle/>
            <a:p>
              <a:r>
                <a:rPr lang="en-US" sz="1000" dirty="0" smtClean="0"/>
                <a:t>D</a:t>
              </a:r>
              <a:endParaRPr lang="en-US" sz="1000" dirty="0"/>
            </a:p>
          </p:txBody>
        </p:sp>
      </p:grpSp>
      <p:grpSp>
        <p:nvGrpSpPr>
          <p:cNvPr id="101" name="Group 100"/>
          <p:cNvGrpSpPr/>
          <p:nvPr/>
        </p:nvGrpSpPr>
        <p:grpSpPr>
          <a:xfrm>
            <a:off x="2248769" y="1737532"/>
            <a:ext cx="2147775" cy="246221"/>
            <a:chOff x="164571" y="2324100"/>
            <a:chExt cx="2147775" cy="246221"/>
          </a:xfrm>
        </p:grpSpPr>
        <p:sp>
          <p:nvSpPr>
            <p:cNvPr id="102" name="TextBox 101"/>
            <p:cNvSpPr txBox="1"/>
            <p:nvPr/>
          </p:nvSpPr>
          <p:spPr>
            <a:xfrm>
              <a:off x="164571" y="2324100"/>
              <a:ext cx="226344" cy="246221"/>
            </a:xfrm>
            <a:prstGeom prst="rect">
              <a:avLst/>
            </a:prstGeom>
            <a:noFill/>
          </p:spPr>
          <p:txBody>
            <a:bodyPr wrap="none" rtlCol="0">
              <a:spAutoFit/>
            </a:bodyPr>
            <a:lstStyle/>
            <a:p>
              <a:r>
                <a:rPr lang="en-US" sz="1000" dirty="0" smtClean="0"/>
                <a:t>J</a:t>
              </a:r>
              <a:endParaRPr lang="en-US" sz="1000" dirty="0"/>
            </a:p>
          </p:txBody>
        </p:sp>
        <p:sp>
          <p:nvSpPr>
            <p:cNvPr id="103" name="TextBox 102"/>
            <p:cNvSpPr txBox="1"/>
            <p:nvPr/>
          </p:nvSpPr>
          <p:spPr>
            <a:xfrm>
              <a:off x="328980" y="2324100"/>
              <a:ext cx="243978" cy="246221"/>
            </a:xfrm>
            <a:prstGeom prst="rect">
              <a:avLst/>
            </a:prstGeom>
            <a:noFill/>
          </p:spPr>
          <p:txBody>
            <a:bodyPr wrap="none" rtlCol="0">
              <a:spAutoFit/>
            </a:bodyPr>
            <a:lstStyle/>
            <a:p>
              <a:r>
                <a:rPr lang="en-US" sz="1000" dirty="0" smtClean="0"/>
                <a:t>F</a:t>
              </a:r>
              <a:endParaRPr lang="en-US" sz="1000" dirty="0"/>
            </a:p>
          </p:txBody>
        </p:sp>
        <p:sp>
          <p:nvSpPr>
            <p:cNvPr id="104" name="TextBox 103"/>
            <p:cNvSpPr txBox="1"/>
            <p:nvPr/>
          </p:nvSpPr>
          <p:spPr>
            <a:xfrm>
              <a:off x="477111" y="2324100"/>
              <a:ext cx="293670" cy="246221"/>
            </a:xfrm>
            <a:prstGeom prst="rect">
              <a:avLst/>
            </a:prstGeom>
            <a:noFill/>
          </p:spPr>
          <p:txBody>
            <a:bodyPr wrap="none" rtlCol="0">
              <a:spAutoFit/>
            </a:bodyPr>
            <a:lstStyle/>
            <a:p>
              <a:r>
                <a:rPr lang="en-US" sz="1000" dirty="0" smtClean="0"/>
                <a:t>M</a:t>
              </a:r>
              <a:endParaRPr lang="en-US" sz="1000" dirty="0"/>
            </a:p>
          </p:txBody>
        </p:sp>
        <p:sp>
          <p:nvSpPr>
            <p:cNvPr id="105" name="TextBox 104"/>
            <p:cNvSpPr txBox="1"/>
            <p:nvPr/>
          </p:nvSpPr>
          <p:spPr>
            <a:xfrm>
              <a:off x="667721" y="2324100"/>
              <a:ext cx="258404" cy="246221"/>
            </a:xfrm>
            <a:prstGeom prst="rect">
              <a:avLst/>
            </a:prstGeom>
            <a:noFill/>
          </p:spPr>
          <p:txBody>
            <a:bodyPr wrap="none" rtlCol="0">
              <a:spAutoFit/>
            </a:bodyPr>
            <a:lstStyle/>
            <a:p>
              <a:r>
                <a:rPr lang="en-US" sz="1000" dirty="0" smtClean="0"/>
                <a:t>A</a:t>
              </a:r>
              <a:endParaRPr lang="en-US" sz="1000" dirty="0"/>
            </a:p>
          </p:txBody>
        </p:sp>
        <p:sp>
          <p:nvSpPr>
            <p:cNvPr id="106" name="TextBox 105"/>
            <p:cNvSpPr txBox="1"/>
            <p:nvPr/>
          </p:nvSpPr>
          <p:spPr>
            <a:xfrm>
              <a:off x="823065" y="2324100"/>
              <a:ext cx="293670" cy="246221"/>
            </a:xfrm>
            <a:prstGeom prst="rect">
              <a:avLst/>
            </a:prstGeom>
            <a:noFill/>
          </p:spPr>
          <p:txBody>
            <a:bodyPr wrap="none" rtlCol="0">
              <a:spAutoFit/>
            </a:bodyPr>
            <a:lstStyle/>
            <a:p>
              <a:r>
                <a:rPr lang="en-US" sz="1000" dirty="0" smtClean="0"/>
                <a:t>M</a:t>
              </a:r>
              <a:endParaRPr lang="en-US" sz="1000" dirty="0"/>
            </a:p>
          </p:txBody>
        </p:sp>
        <p:sp>
          <p:nvSpPr>
            <p:cNvPr id="107" name="TextBox 106"/>
            <p:cNvSpPr txBox="1"/>
            <p:nvPr/>
          </p:nvSpPr>
          <p:spPr>
            <a:xfrm>
              <a:off x="1029705" y="2324100"/>
              <a:ext cx="226344" cy="246221"/>
            </a:xfrm>
            <a:prstGeom prst="rect">
              <a:avLst/>
            </a:prstGeom>
            <a:noFill/>
          </p:spPr>
          <p:txBody>
            <a:bodyPr wrap="none" rtlCol="0">
              <a:spAutoFit/>
            </a:bodyPr>
            <a:lstStyle/>
            <a:p>
              <a:r>
                <a:rPr lang="en-US" sz="1000" dirty="0" smtClean="0"/>
                <a:t>J</a:t>
              </a:r>
              <a:endParaRPr lang="en-US" sz="1000" dirty="0"/>
            </a:p>
          </p:txBody>
        </p:sp>
        <p:sp>
          <p:nvSpPr>
            <p:cNvPr id="108" name="TextBox 107"/>
            <p:cNvSpPr txBox="1"/>
            <p:nvPr/>
          </p:nvSpPr>
          <p:spPr>
            <a:xfrm>
              <a:off x="1202682" y="2324100"/>
              <a:ext cx="226344" cy="246221"/>
            </a:xfrm>
            <a:prstGeom prst="rect">
              <a:avLst/>
            </a:prstGeom>
            <a:noFill/>
          </p:spPr>
          <p:txBody>
            <a:bodyPr wrap="none" rtlCol="0">
              <a:spAutoFit/>
            </a:bodyPr>
            <a:lstStyle/>
            <a:p>
              <a:r>
                <a:rPr lang="en-US" sz="1000" dirty="0" smtClean="0"/>
                <a:t>J</a:t>
              </a:r>
              <a:endParaRPr lang="en-US" sz="1000" dirty="0"/>
            </a:p>
          </p:txBody>
        </p:sp>
        <p:sp>
          <p:nvSpPr>
            <p:cNvPr id="109" name="TextBox 108"/>
            <p:cNvSpPr txBox="1"/>
            <p:nvPr/>
          </p:nvSpPr>
          <p:spPr>
            <a:xfrm>
              <a:off x="1360187" y="2324100"/>
              <a:ext cx="258404" cy="246221"/>
            </a:xfrm>
            <a:prstGeom prst="rect">
              <a:avLst/>
            </a:prstGeom>
            <a:noFill/>
          </p:spPr>
          <p:txBody>
            <a:bodyPr wrap="none" rtlCol="0">
              <a:spAutoFit/>
            </a:bodyPr>
            <a:lstStyle/>
            <a:p>
              <a:r>
                <a:rPr lang="en-US" sz="1000" dirty="0" smtClean="0"/>
                <a:t>A</a:t>
              </a:r>
              <a:endParaRPr lang="en-US" sz="1000" dirty="0"/>
            </a:p>
          </p:txBody>
        </p:sp>
        <p:sp>
          <p:nvSpPr>
            <p:cNvPr id="110" name="TextBox 109"/>
            <p:cNvSpPr txBox="1"/>
            <p:nvPr/>
          </p:nvSpPr>
          <p:spPr>
            <a:xfrm>
              <a:off x="1539819" y="2324100"/>
              <a:ext cx="243978" cy="246221"/>
            </a:xfrm>
            <a:prstGeom prst="rect">
              <a:avLst/>
            </a:prstGeom>
            <a:noFill/>
          </p:spPr>
          <p:txBody>
            <a:bodyPr wrap="none" rtlCol="0">
              <a:spAutoFit/>
            </a:bodyPr>
            <a:lstStyle/>
            <a:p>
              <a:r>
                <a:rPr lang="en-US" sz="1000" dirty="0"/>
                <a:t>S</a:t>
              </a:r>
            </a:p>
          </p:txBody>
        </p:sp>
        <p:sp>
          <p:nvSpPr>
            <p:cNvPr id="111" name="TextBox 110"/>
            <p:cNvSpPr txBox="1"/>
            <p:nvPr/>
          </p:nvSpPr>
          <p:spPr>
            <a:xfrm>
              <a:off x="1699972" y="2324100"/>
              <a:ext cx="269626" cy="246221"/>
            </a:xfrm>
            <a:prstGeom prst="rect">
              <a:avLst/>
            </a:prstGeom>
            <a:noFill/>
          </p:spPr>
          <p:txBody>
            <a:bodyPr wrap="none" rtlCol="0">
              <a:spAutoFit/>
            </a:bodyPr>
            <a:lstStyle/>
            <a:p>
              <a:r>
                <a:rPr lang="en-US" sz="1000" dirty="0" smtClean="0"/>
                <a:t>O</a:t>
              </a:r>
              <a:endParaRPr lang="en-US" sz="1000" dirty="0"/>
            </a:p>
          </p:txBody>
        </p:sp>
        <p:sp>
          <p:nvSpPr>
            <p:cNvPr id="112" name="TextBox 111"/>
            <p:cNvSpPr txBox="1"/>
            <p:nvPr/>
          </p:nvSpPr>
          <p:spPr>
            <a:xfrm>
              <a:off x="1873751" y="2324100"/>
              <a:ext cx="268022" cy="246221"/>
            </a:xfrm>
            <a:prstGeom prst="rect">
              <a:avLst/>
            </a:prstGeom>
            <a:noFill/>
          </p:spPr>
          <p:txBody>
            <a:bodyPr wrap="none" rtlCol="0">
              <a:spAutoFit/>
            </a:bodyPr>
            <a:lstStyle/>
            <a:p>
              <a:r>
                <a:rPr lang="en-US" sz="1000" dirty="0" smtClean="0"/>
                <a:t>N</a:t>
              </a:r>
              <a:endParaRPr lang="en-US" sz="1000" dirty="0"/>
            </a:p>
          </p:txBody>
        </p:sp>
        <p:sp>
          <p:nvSpPr>
            <p:cNvPr id="113" name="TextBox 112"/>
            <p:cNvSpPr txBox="1"/>
            <p:nvPr/>
          </p:nvSpPr>
          <p:spPr>
            <a:xfrm>
              <a:off x="2049132" y="2324100"/>
              <a:ext cx="263214" cy="246221"/>
            </a:xfrm>
            <a:prstGeom prst="rect">
              <a:avLst/>
            </a:prstGeom>
            <a:noFill/>
          </p:spPr>
          <p:txBody>
            <a:bodyPr wrap="none" rtlCol="0">
              <a:spAutoFit/>
            </a:bodyPr>
            <a:lstStyle/>
            <a:p>
              <a:r>
                <a:rPr lang="en-US" sz="1000" dirty="0" smtClean="0"/>
                <a:t>D</a:t>
              </a:r>
              <a:endParaRPr lang="en-US" sz="1000" dirty="0"/>
            </a:p>
          </p:txBody>
        </p:sp>
      </p:grpSp>
      <p:grpSp>
        <p:nvGrpSpPr>
          <p:cNvPr id="114" name="Group 113"/>
          <p:cNvGrpSpPr/>
          <p:nvPr/>
        </p:nvGrpSpPr>
        <p:grpSpPr>
          <a:xfrm>
            <a:off x="4323100" y="1737532"/>
            <a:ext cx="2147775" cy="246221"/>
            <a:chOff x="164571" y="2324100"/>
            <a:chExt cx="2147775" cy="246221"/>
          </a:xfrm>
        </p:grpSpPr>
        <p:sp>
          <p:nvSpPr>
            <p:cNvPr id="115" name="TextBox 114"/>
            <p:cNvSpPr txBox="1"/>
            <p:nvPr/>
          </p:nvSpPr>
          <p:spPr>
            <a:xfrm>
              <a:off x="164571" y="2324100"/>
              <a:ext cx="226344" cy="246221"/>
            </a:xfrm>
            <a:prstGeom prst="rect">
              <a:avLst/>
            </a:prstGeom>
            <a:noFill/>
          </p:spPr>
          <p:txBody>
            <a:bodyPr wrap="none" rtlCol="0">
              <a:spAutoFit/>
            </a:bodyPr>
            <a:lstStyle/>
            <a:p>
              <a:r>
                <a:rPr lang="en-US" sz="1000" dirty="0" smtClean="0"/>
                <a:t>J</a:t>
              </a:r>
              <a:endParaRPr lang="en-US" sz="1000" dirty="0"/>
            </a:p>
          </p:txBody>
        </p:sp>
        <p:sp>
          <p:nvSpPr>
            <p:cNvPr id="116" name="TextBox 115"/>
            <p:cNvSpPr txBox="1"/>
            <p:nvPr/>
          </p:nvSpPr>
          <p:spPr>
            <a:xfrm>
              <a:off x="328980" y="2324100"/>
              <a:ext cx="243978" cy="246221"/>
            </a:xfrm>
            <a:prstGeom prst="rect">
              <a:avLst/>
            </a:prstGeom>
            <a:noFill/>
          </p:spPr>
          <p:txBody>
            <a:bodyPr wrap="none" rtlCol="0">
              <a:spAutoFit/>
            </a:bodyPr>
            <a:lstStyle/>
            <a:p>
              <a:r>
                <a:rPr lang="en-US" sz="1000" dirty="0" smtClean="0"/>
                <a:t>F</a:t>
              </a:r>
              <a:endParaRPr lang="en-US" sz="1000" dirty="0"/>
            </a:p>
          </p:txBody>
        </p:sp>
        <p:sp>
          <p:nvSpPr>
            <p:cNvPr id="117" name="TextBox 116"/>
            <p:cNvSpPr txBox="1"/>
            <p:nvPr/>
          </p:nvSpPr>
          <p:spPr>
            <a:xfrm>
              <a:off x="477111" y="2324100"/>
              <a:ext cx="293670" cy="246221"/>
            </a:xfrm>
            <a:prstGeom prst="rect">
              <a:avLst/>
            </a:prstGeom>
            <a:noFill/>
          </p:spPr>
          <p:txBody>
            <a:bodyPr wrap="none" rtlCol="0">
              <a:spAutoFit/>
            </a:bodyPr>
            <a:lstStyle/>
            <a:p>
              <a:r>
                <a:rPr lang="en-US" sz="1000" dirty="0" smtClean="0"/>
                <a:t>M</a:t>
              </a:r>
              <a:endParaRPr lang="en-US" sz="1000" dirty="0"/>
            </a:p>
          </p:txBody>
        </p:sp>
        <p:sp>
          <p:nvSpPr>
            <p:cNvPr id="118" name="TextBox 117"/>
            <p:cNvSpPr txBox="1"/>
            <p:nvPr/>
          </p:nvSpPr>
          <p:spPr>
            <a:xfrm>
              <a:off x="667721" y="2324100"/>
              <a:ext cx="258404" cy="246221"/>
            </a:xfrm>
            <a:prstGeom prst="rect">
              <a:avLst/>
            </a:prstGeom>
            <a:noFill/>
          </p:spPr>
          <p:txBody>
            <a:bodyPr wrap="none" rtlCol="0">
              <a:spAutoFit/>
            </a:bodyPr>
            <a:lstStyle/>
            <a:p>
              <a:r>
                <a:rPr lang="en-US" sz="1000" dirty="0" smtClean="0"/>
                <a:t>A</a:t>
              </a:r>
              <a:endParaRPr lang="en-US" sz="1000" dirty="0"/>
            </a:p>
          </p:txBody>
        </p:sp>
        <p:sp>
          <p:nvSpPr>
            <p:cNvPr id="119" name="TextBox 118"/>
            <p:cNvSpPr txBox="1"/>
            <p:nvPr/>
          </p:nvSpPr>
          <p:spPr>
            <a:xfrm>
              <a:off x="823065" y="2324100"/>
              <a:ext cx="293670" cy="246221"/>
            </a:xfrm>
            <a:prstGeom prst="rect">
              <a:avLst/>
            </a:prstGeom>
            <a:noFill/>
          </p:spPr>
          <p:txBody>
            <a:bodyPr wrap="none" rtlCol="0">
              <a:spAutoFit/>
            </a:bodyPr>
            <a:lstStyle/>
            <a:p>
              <a:r>
                <a:rPr lang="en-US" sz="1000" dirty="0" smtClean="0"/>
                <a:t>M</a:t>
              </a:r>
              <a:endParaRPr lang="en-US" sz="1000" dirty="0"/>
            </a:p>
          </p:txBody>
        </p:sp>
        <p:sp>
          <p:nvSpPr>
            <p:cNvPr id="120" name="TextBox 119"/>
            <p:cNvSpPr txBox="1"/>
            <p:nvPr/>
          </p:nvSpPr>
          <p:spPr>
            <a:xfrm>
              <a:off x="1029705" y="2324100"/>
              <a:ext cx="226344" cy="246221"/>
            </a:xfrm>
            <a:prstGeom prst="rect">
              <a:avLst/>
            </a:prstGeom>
            <a:noFill/>
          </p:spPr>
          <p:txBody>
            <a:bodyPr wrap="none" rtlCol="0">
              <a:spAutoFit/>
            </a:bodyPr>
            <a:lstStyle/>
            <a:p>
              <a:r>
                <a:rPr lang="en-US" sz="1000" dirty="0" smtClean="0"/>
                <a:t>J</a:t>
              </a:r>
              <a:endParaRPr lang="en-US" sz="1000" dirty="0"/>
            </a:p>
          </p:txBody>
        </p:sp>
        <p:sp>
          <p:nvSpPr>
            <p:cNvPr id="121" name="TextBox 120"/>
            <p:cNvSpPr txBox="1"/>
            <p:nvPr/>
          </p:nvSpPr>
          <p:spPr>
            <a:xfrm>
              <a:off x="1202682" y="2324100"/>
              <a:ext cx="226344" cy="246221"/>
            </a:xfrm>
            <a:prstGeom prst="rect">
              <a:avLst/>
            </a:prstGeom>
            <a:noFill/>
          </p:spPr>
          <p:txBody>
            <a:bodyPr wrap="none" rtlCol="0">
              <a:spAutoFit/>
            </a:bodyPr>
            <a:lstStyle/>
            <a:p>
              <a:r>
                <a:rPr lang="en-US" sz="1000" dirty="0" smtClean="0"/>
                <a:t>J</a:t>
              </a:r>
              <a:endParaRPr lang="en-US" sz="1000" dirty="0"/>
            </a:p>
          </p:txBody>
        </p:sp>
        <p:sp>
          <p:nvSpPr>
            <p:cNvPr id="122" name="TextBox 121"/>
            <p:cNvSpPr txBox="1"/>
            <p:nvPr/>
          </p:nvSpPr>
          <p:spPr>
            <a:xfrm>
              <a:off x="1360187" y="2324100"/>
              <a:ext cx="258404" cy="246221"/>
            </a:xfrm>
            <a:prstGeom prst="rect">
              <a:avLst/>
            </a:prstGeom>
            <a:noFill/>
          </p:spPr>
          <p:txBody>
            <a:bodyPr wrap="none" rtlCol="0">
              <a:spAutoFit/>
            </a:bodyPr>
            <a:lstStyle/>
            <a:p>
              <a:r>
                <a:rPr lang="en-US" sz="1000" dirty="0" smtClean="0"/>
                <a:t>A</a:t>
              </a:r>
              <a:endParaRPr lang="en-US" sz="1000" dirty="0"/>
            </a:p>
          </p:txBody>
        </p:sp>
        <p:sp>
          <p:nvSpPr>
            <p:cNvPr id="123" name="TextBox 122"/>
            <p:cNvSpPr txBox="1"/>
            <p:nvPr/>
          </p:nvSpPr>
          <p:spPr>
            <a:xfrm>
              <a:off x="1539819" y="2324100"/>
              <a:ext cx="243978" cy="246221"/>
            </a:xfrm>
            <a:prstGeom prst="rect">
              <a:avLst/>
            </a:prstGeom>
            <a:noFill/>
          </p:spPr>
          <p:txBody>
            <a:bodyPr wrap="none" rtlCol="0">
              <a:spAutoFit/>
            </a:bodyPr>
            <a:lstStyle/>
            <a:p>
              <a:r>
                <a:rPr lang="en-US" sz="1000" dirty="0"/>
                <a:t>S</a:t>
              </a:r>
            </a:p>
          </p:txBody>
        </p:sp>
        <p:sp>
          <p:nvSpPr>
            <p:cNvPr id="124" name="TextBox 123"/>
            <p:cNvSpPr txBox="1"/>
            <p:nvPr/>
          </p:nvSpPr>
          <p:spPr>
            <a:xfrm>
              <a:off x="1699972" y="2324100"/>
              <a:ext cx="269626" cy="246221"/>
            </a:xfrm>
            <a:prstGeom prst="rect">
              <a:avLst/>
            </a:prstGeom>
            <a:noFill/>
          </p:spPr>
          <p:txBody>
            <a:bodyPr wrap="none" rtlCol="0">
              <a:spAutoFit/>
            </a:bodyPr>
            <a:lstStyle/>
            <a:p>
              <a:r>
                <a:rPr lang="en-US" sz="1000" dirty="0" smtClean="0"/>
                <a:t>O</a:t>
              </a:r>
              <a:endParaRPr lang="en-US" sz="1000" dirty="0"/>
            </a:p>
          </p:txBody>
        </p:sp>
        <p:sp>
          <p:nvSpPr>
            <p:cNvPr id="125" name="TextBox 124"/>
            <p:cNvSpPr txBox="1"/>
            <p:nvPr/>
          </p:nvSpPr>
          <p:spPr>
            <a:xfrm>
              <a:off x="1873751" y="2324100"/>
              <a:ext cx="268022" cy="246221"/>
            </a:xfrm>
            <a:prstGeom prst="rect">
              <a:avLst/>
            </a:prstGeom>
            <a:noFill/>
          </p:spPr>
          <p:txBody>
            <a:bodyPr wrap="none" rtlCol="0">
              <a:spAutoFit/>
            </a:bodyPr>
            <a:lstStyle/>
            <a:p>
              <a:r>
                <a:rPr lang="en-US" sz="1000" dirty="0" smtClean="0"/>
                <a:t>N</a:t>
              </a:r>
              <a:endParaRPr lang="en-US" sz="1000" dirty="0"/>
            </a:p>
          </p:txBody>
        </p:sp>
        <p:sp>
          <p:nvSpPr>
            <p:cNvPr id="126" name="TextBox 125"/>
            <p:cNvSpPr txBox="1"/>
            <p:nvPr/>
          </p:nvSpPr>
          <p:spPr>
            <a:xfrm>
              <a:off x="2049132" y="2324100"/>
              <a:ext cx="263214" cy="246221"/>
            </a:xfrm>
            <a:prstGeom prst="rect">
              <a:avLst/>
            </a:prstGeom>
            <a:noFill/>
          </p:spPr>
          <p:txBody>
            <a:bodyPr wrap="none" rtlCol="0">
              <a:spAutoFit/>
            </a:bodyPr>
            <a:lstStyle/>
            <a:p>
              <a:r>
                <a:rPr lang="en-US" sz="1000" dirty="0" smtClean="0"/>
                <a:t>D</a:t>
              </a:r>
              <a:endParaRPr lang="en-US" sz="1000" dirty="0"/>
            </a:p>
          </p:txBody>
        </p:sp>
      </p:grpSp>
      <p:grpSp>
        <p:nvGrpSpPr>
          <p:cNvPr id="127" name="Group 126"/>
          <p:cNvGrpSpPr/>
          <p:nvPr/>
        </p:nvGrpSpPr>
        <p:grpSpPr>
          <a:xfrm>
            <a:off x="6394142" y="1737532"/>
            <a:ext cx="2147775" cy="246221"/>
            <a:chOff x="164571" y="2324100"/>
            <a:chExt cx="2147775" cy="246221"/>
          </a:xfrm>
        </p:grpSpPr>
        <p:sp>
          <p:nvSpPr>
            <p:cNvPr id="128" name="TextBox 127"/>
            <p:cNvSpPr txBox="1"/>
            <p:nvPr/>
          </p:nvSpPr>
          <p:spPr>
            <a:xfrm>
              <a:off x="164571" y="2324100"/>
              <a:ext cx="226344" cy="246221"/>
            </a:xfrm>
            <a:prstGeom prst="rect">
              <a:avLst/>
            </a:prstGeom>
            <a:noFill/>
          </p:spPr>
          <p:txBody>
            <a:bodyPr wrap="none" rtlCol="0">
              <a:spAutoFit/>
            </a:bodyPr>
            <a:lstStyle/>
            <a:p>
              <a:r>
                <a:rPr lang="en-US" sz="1000" dirty="0" smtClean="0"/>
                <a:t>J</a:t>
              </a:r>
              <a:endParaRPr lang="en-US" sz="1000" dirty="0"/>
            </a:p>
          </p:txBody>
        </p:sp>
        <p:sp>
          <p:nvSpPr>
            <p:cNvPr id="129" name="TextBox 128"/>
            <p:cNvSpPr txBox="1"/>
            <p:nvPr/>
          </p:nvSpPr>
          <p:spPr>
            <a:xfrm>
              <a:off x="328980" y="2324100"/>
              <a:ext cx="243978" cy="246221"/>
            </a:xfrm>
            <a:prstGeom prst="rect">
              <a:avLst/>
            </a:prstGeom>
            <a:noFill/>
          </p:spPr>
          <p:txBody>
            <a:bodyPr wrap="none" rtlCol="0">
              <a:spAutoFit/>
            </a:bodyPr>
            <a:lstStyle/>
            <a:p>
              <a:r>
                <a:rPr lang="en-US" sz="1000" dirty="0" smtClean="0"/>
                <a:t>F</a:t>
              </a:r>
              <a:endParaRPr lang="en-US" sz="1000" dirty="0"/>
            </a:p>
          </p:txBody>
        </p:sp>
        <p:sp>
          <p:nvSpPr>
            <p:cNvPr id="130" name="TextBox 129"/>
            <p:cNvSpPr txBox="1"/>
            <p:nvPr/>
          </p:nvSpPr>
          <p:spPr>
            <a:xfrm>
              <a:off x="477111" y="2324100"/>
              <a:ext cx="293670" cy="246221"/>
            </a:xfrm>
            <a:prstGeom prst="rect">
              <a:avLst/>
            </a:prstGeom>
            <a:noFill/>
          </p:spPr>
          <p:txBody>
            <a:bodyPr wrap="none" rtlCol="0">
              <a:spAutoFit/>
            </a:bodyPr>
            <a:lstStyle/>
            <a:p>
              <a:r>
                <a:rPr lang="en-US" sz="1000" dirty="0" smtClean="0"/>
                <a:t>M</a:t>
              </a:r>
              <a:endParaRPr lang="en-US" sz="1000" dirty="0"/>
            </a:p>
          </p:txBody>
        </p:sp>
        <p:sp>
          <p:nvSpPr>
            <p:cNvPr id="131" name="TextBox 130"/>
            <p:cNvSpPr txBox="1"/>
            <p:nvPr/>
          </p:nvSpPr>
          <p:spPr>
            <a:xfrm>
              <a:off x="667721" y="2324100"/>
              <a:ext cx="258404" cy="246221"/>
            </a:xfrm>
            <a:prstGeom prst="rect">
              <a:avLst/>
            </a:prstGeom>
            <a:noFill/>
          </p:spPr>
          <p:txBody>
            <a:bodyPr wrap="none" rtlCol="0">
              <a:spAutoFit/>
            </a:bodyPr>
            <a:lstStyle/>
            <a:p>
              <a:r>
                <a:rPr lang="en-US" sz="1000" dirty="0" smtClean="0"/>
                <a:t>A</a:t>
              </a:r>
              <a:endParaRPr lang="en-US" sz="1000" dirty="0"/>
            </a:p>
          </p:txBody>
        </p:sp>
        <p:sp>
          <p:nvSpPr>
            <p:cNvPr id="132" name="TextBox 131"/>
            <p:cNvSpPr txBox="1"/>
            <p:nvPr/>
          </p:nvSpPr>
          <p:spPr>
            <a:xfrm>
              <a:off x="823065" y="2324100"/>
              <a:ext cx="293670" cy="246221"/>
            </a:xfrm>
            <a:prstGeom prst="rect">
              <a:avLst/>
            </a:prstGeom>
            <a:noFill/>
          </p:spPr>
          <p:txBody>
            <a:bodyPr wrap="none" rtlCol="0">
              <a:spAutoFit/>
            </a:bodyPr>
            <a:lstStyle/>
            <a:p>
              <a:r>
                <a:rPr lang="en-US" sz="1000" dirty="0" smtClean="0"/>
                <a:t>M</a:t>
              </a:r>
              <a:endParaRPr lang="en-US" sz="1000" dirty="0"/>
            </a:p>
          </p:txBody>
        </p:sp>
        <p:sp>
          <p:nvSpPr>
            <p:cNvPr id="133" name="TextBox 132"/>
            <p:cNvSpPr txBox="1"/>
            <p:nvPr/>
          </p:nvSpPr>
          <p:spPr>
            <a:xfrm>
              <a:off x="1029705" y="2324100"/>
              <a:ext cx="226344" cy="246221"/>
            </a:xfrm>
            <a:prstGeom prst="rect">
              <a:avLst/>
            </a:prstGeom>
            <a:noFill/>
          </p:spPr>
          <p:txBody>
            <a:bodyPr wrap="none" rtlCol="0">
              <a:spAutoFit/>
            </a:bodyPr>
            <a:lstStyle/>
            <a:p>
              <a:r>
                <a:rPr lang="en-US" sz="1000" dirty="0" smtClean="0"/>
                <a:t>J</a:t>
              </a:r>
              <a:endParaRPr lang="en-US" sz="1000" dirty="0"/>
            </a:p>
          </p:txBody>
        </p:sp>
        <p:sp>
          <p:nvSpPr>
            <p:cNvPr id="134" name="TextBox 133"/>
            <p:cNvSpPr txBox="1"/>
            <p:nvPr/>
          </p:nvSpPr>
          <p:spPr>
            <a:xfrm>
              <a:off x="1202682" y="2324100"/>
              <a:ext cx="226344" cy="246221"/>
            </a:xfrm>
            <a:prstGeom prst="rect">
              <a:avLst/>
            </a:prstGeom>
            <a:noFill/>
          </p:spPr>
          <p:txBody>
            <a:bodyPr wrap="none" rtlCol="0">
              <a:spAutoFit/>
            </a:bodyPr>
            <a:lstStyle/>
            <a:p>
              <a:r>
                <a:rPr lang="en-US" sz="1000" dirty="0" smtClean="0"/>
                <a:t>J</a:t>
              </a:r>
              <a:endParaRPr lang="en-US" sz="1000" dirty="0"/>
            </a:p>
          </p:txBody>
        </p:sp>
        <p:sp>
          <p:nvSpPr>
            <p:cNvPr id="135" name="TextBox 134"/>
            <p:cNvSpPr txBox="1"/>
            <p:nvPr/>
          </p:nvSpPr>
          <p:spPr>
            <a:xfrm>
              <a:off x="1360187" y="2324100"/>
              <a:ext cx="258404" cy="246221"/>
            </a:xfrm>
            <a:prstGeom prst="rect">
              <a:avLst/>
            </a:prstGeom>
            <a:noFill/>
          </p:spPr>
          <p:txBody>
            <a:bodyPr wrap="none" rtlCol="0">
              <a:spAutoFit/>
            </a:bodyPr>
            <a:lstStyle/>
            <a:p>
              <a:r>
                <a:rPr lang="en-US" sz="1000" dirty="0" smtClean="0"/>
                <a:t>A</a:t>
              </a:r>
              <a:endParaRPr lang="en-US" sz="1000" dirty="0"/>
            </a:p>
          </p:txBody>
        </p:sp>
        <p:sp>
          <p:nvSpPr>
            <p:cNvPr id="136" name="TextBox 135"/>
            <p:cNvSpPr txBox="1"/>
            <p:nvPr/>
          </p:nvSpPr>
          <p:spPr>
            <a:xfrm>
              <a:off x="1539819" y="2324100"/>
              <a:ext cx="243978" cy="246221"/>
            </a:xfrm>
            <a:prstGeom prst="rect">
              <a:avLst/>
            </a:prstGeom>
            <a:noFill/>
          </p:spPr>
          <p:txBody>
            <a:bodyPr wrap="none" rtlCol="0">
              <a:spAutoFit/>
            </a:bodyPr>
            <a:lstStyle/>
            <a:p>
              <a:r>
                <a:rPr lang="en-US" sz="1000" dirty="0"/>
                <a:t>S</a:t>
              </a:r>
            </a:p>
          </p:txBody>
        </p:sp>
        <p:sp>
          <p:nvSpPr>
            <p:cNvPr id="137" name="TextBox 136"/>
            <p:cNvSpPr txBox="1"/>
            <p:nvPr/>
          </p:nvSpPr>
          <p:spPr>
            <a:xfrm>
              <a:off x="1699972" y="2324100"/>
              <a:ext cx="269626" cy="246221"/>
            </a:xfrm>
            <a:prstGeom prst="rect">
              <a:avLst/>
            </a:prstGeom>
            <a:noFill/>
          </p:spPr>
          <p:txBody>
            <a:bodyPr wrap="none" rtlCol="0">
              <a:spAutoFit/>
            </a:bodyPr>
            <a:lstStyle/>
            <a:p>
              <a:r>
                <a:rPr lang="en-US" sz="1000" dirty="0" smtClean="0"/>
                <a:t>O</a:t>
              </a:r>
              <a:endParaRPr lang="en-US" sz="1000" dirty="0"/>
            </a:p>
          </p:txBody>
        </p:sp>
        <p:sp>
          <p:nvSpPr>
            <p:cNvPr id="138" name="TextBox 137"/>
            <p:cNvSpPr txBox="1"/>
            <p:nvPr/>
          </p:nvSpPr>
          <p:spPr>
            <a:xfrm>
              <a:off x="1873751" y="2324100"/>
              <a:ext cx="268022" cy="246221"/>
            </a:xfrm>
            <a:prstGeom prst="rect">
              <a:avLst/>
            </a:prstGeom>
            <a:noFill/>
          </p:spPr>
          <p:txBody>
            <a:bodyPr wrap="none" rtlCol="0">
              <a:spAutoFit/>
            </a:bodyPr>
            <a:lstStyle/>
            <a:p>
              <a:r>
                <a:rPr lang="en-US" sz="1000" dirty="0" smtClean="0"/>
                <a:t>N</a:t>
              </a:r>
              <a:endParaRPr lang="en-US" sz="1000" dirty="0"/>
            </a:p>
          </p:txBody>
        </p:sp>
        <p:sp>
          <p:nvSpPr>
            <p:cNvPr id="139" name="TextBox 138"/>
            <p:cNvSpPr txBox="1"/>
            <p:nvPr/>
          </p:nvSpPr>
          <p:spPr>
            <a:xfrm>
              <a:off x="2049132" y="2324100"/>
              <a:ext cx="263214" cy="246221"/>
            </a:xfrm>
            <a:prstGeom prst="rect">
              <a:avLst/>
            </a:prstGeom>
            <a:noFill/>
          </p:spPr>
          <p:txBody>
            <a:bodyPr wrap="none" rtlCol="0">
              <a:spAutoFit/>
            </a:bodyPr>
            <a:lstStyle/>
            <a:p>
              <a:r>
                <a:rPr lang="en-US" sz="1000" dirty="0" smtClean="0"/>
                <a:t>D</a:t>
              </a:r>
              <a:endParaRPr lang="en-US" sz="1000" dirty="0"/>
            </a:p>
          </p:txBody>
        </p:sp>
      </p:grpSp>
      <p:cxnSp>
        <p:nvCxnSpPr>
          <p:cNvPr id="142" name="Straight Connector 141"/>
          <p:cNvCxnSpPr/>
          <p:nvPr/>
        </p:nvCxnSpPr>
        <p:spPr>
          <a:xfrm>
            <a:off x="277743" y="1337589"/>
            <a:ext cx="1902996" cy="0"/>
          </a:xfrm>
          <a:prstGeom prst="line">
            <a:avLst/>
          </a:prstGeom>
          <a:ln>
            <a:solidFill>
              <a:srgbClr val="00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991813" y="1199093"/>
            <a:ext cx="498855" cy="276999"/>
          </a:xfrm>
          <a:prstGeom prst="rect">
            <a:avLst/>
          </a:prstGeom>
          <a:solidFill>
            <a:schemeClr val="bg1"/>
          </a:solidFill>
        </p:spPr>
        <p:txBody>
          <a:bodyPr wrap="none" rtlCol="0">
            <a:spAutoFit/>
          </a:bodyPr>
          <a:lstStyle/>
          <a:p>
            <a:r>
              <a:rPr lang="en-US" sz="1200" dirty="0" smtClean="0"/>
              <a:t>2014</a:t>
            </a:r>
            <a:endParaRPr lang="en-US" sz="1200" dirty="0"/>
          </a:p>
        </p:txBody>
      </p:sp>
      <p:cxnSp>
        <p:nvCxnSpPr>
          <p:cNvPr id="145" name="Straight Connector 144"/>
          <p:cNvCxnSpPr/>
          <p:nvPr/>
        </p:nvCxnSpPr>
        <p:spPr>
          <a:xfrm>
            <a:off x="2336234" y="1337589"/>
            <a:ext cx="1902996" cy="0"/>
          </a:xfrm>
          <a:prstGeom prst="line">
            <a:avLst/>
          </a:prstGeom>
          <a:ln>
            <a:solidFill>
              <a:srgbClr val="00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3050304" y="1199092"/>
            <a:ext cx="498855" cy="276999"/>
          </a:xfrm>
          <a:prstGeom prst="rect">
            <a:avLst/>
          </a:prstGeom>
          <a:solidFill>
            <a:schemeClr val="bg1"/>
          </a:solidFill>
        </p:spPr>
        <p:txBody>
          <a:bodyPr wrap="none" rtlCol="0">
            <a:spAutoFit/>
          </a:bodyPr>
          <a:lstStyle/>
          <a:p>
            <a:r>
              <a:rPr lang="en-US" sz="1200" dirty="0" smtClean="0"/>
              <a:t>2015</a:t>
            </a:r>
            <a:endParaRPr lang="en-US" sz="1200" dirty="0"/>
          </a:p>
        </p:txBody>
      </p:sp>
      <p:cxnSp>
        <p:nvCxnSpPr>
          <p:cNvPr id="148" name="Straight Connector 147"/>
          <p:cNvCxnSpPr/>
          <p:nvPr/>
        </p:nvCxnSpPr>
        <p:spPr>
          <a:xfrm>
            <a:off x="4394725" y="1337589"/>
            <a:ext cx="1902996" cy="0"/>
          </a:xfrm>
          <a:prstGeom prst="line">
            <a:avLst/>
          </a:prstGeom>
          <a:ln>
            <a:solidFill>
              <a:srgbClr val="00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5108795" y="1199091"/>
            <a:ext cx="498855" cy="276999"/>
          </a:xfrm>
          <a:prstGeom prst="rect">
            <a:avLst/>
          </a:prstGeom>
          <a:solidFill>
            <a:schemeClr val="bg1"/>
          </a:solidFill>
        </p:spPr>
        <p:txBody>
          <a:bodyPr wrap="none" rtlCol="0">
            <a:spAutoFit/>
          </a:bodyPr>
          <a:lstStyle/>
          <a:p>
            <a:r>
              <a:rPr lang="en-US" sz="1200" dirty="0" smtClean="0"/>
              <a:t>2016</a:t>
            </a:r>
            <a:endParaRPr lang="en-US" sz="1200" dirty="0"/>
          </a:p>
        </p:txBody>
      </p:sp>
      <p:cxnSp>
        <p:nvCxnSpPr>
          <p:cNvPr id="151" name="Straight Connector 150"/>
          <p:cNvCxnSpPr/>
          <p:nvPr/>
        </p:nvCxnSpPr>
        <p:spPr>
          <a:xfrm>
            <a:off x="6453216" y="1337589"/>
            <a:ext cx="1902996" cy="0"/>
          </a:xfrm>
          <a:prstGeom prst="line">
            <a:avLst/>
          </a:prstGeom>
          <a:ln>
            <a:solidFill>
              <a:srgbClr val="00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7167286" y="1199090"/>
            <a:ext cx="498855" cy="276999"/>
          </a:xfrm>
          <a:prstGeom prst="rect">
            <a:avLst/>
          </a:prstGeom>
          <a:solidFill>
            <a:schemeClr val="bg1"/>
          </a:solidFill>
          <a:ln>
            <a:noFill/>
          </a:ln>
        </p:spPr>
        <p:txBody>
          <a:bodyPr wrap="none" rtlCol="0">
            <a:spAutoFit/>
          </a:bodyPr>
          <a:lstStyle/>
          <a:p>
            <a:r>
              <a:rPr lang="en-US" sz="1200" dirty="0" smtClean="0"/>
              <a:t>2017</a:t>
            </a:r>
            <a:endParaRPr lang="en-US" sz="1200" dirty="0"/>
          </a:p>
        </p:txBody>
      </p:sp>
      <p:grpSp>
        <p:nvGrpSpPr>
          <p:cNvPr id="169" name="Group 168"/>
          <p:cNvGrpSpPr/>
          <p:nvPr/>
        </p:nvGrpSpPr>
        <p:grpSpPr>
          <a:xfrm>
            <a:off x="338373" y="1912920"/>
            <a:ext cx="7147247" cy="4270197"/>
            <a:chOff x="338374" y="1800782"/>
            <a:chExt cx="6644076" cy="4270197"/>
          </a:xfrm>
        </p:grpSpPr>
        <p:grpSp>
          <p:nvGrpSpPr>
            <p:cNvPr id="153" name="Group 152"/>
            <p:cNvGrpSpPr/>
            <p:nvPr/>
          </p:nvGrpSpPr>
          <p:grpSpPr>
            <a:xfrm>
              <a:off x="338374" y="3064816"/>
              <a:ext cx="5677158" cy="253916"/>
              <a:chOff x="277743" y="1798545"/>
              <a:chExt cx="1902996" cy="253916"/>
            </a:xfrm>
          </p:grpSpPr>
          <p:cxnSp>
            <p:nvCxnSpPr>
              <p:cNvPr id="154" name="Straight Connector 153"/>
              <p:cNvCxnSpPr/>
              <p:nvPr/>
            </p:nvCxnSpPr>
            <p:spPr>
              <a:xfrm>
                <a:off x="277743" y="1924160"/>
                <a:ext cx="1902996" cy="0"/>
              </a:xfrm>
              <a:prstGeom prst="line">
                <a:avLst/>
              </a:prstGeom>
              <a:ln>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55" name="TextBox 154"/>
              <p:cNvSpPr txBox="1"/>
              <p:nvPr/>
            </p:nvSpPr>
            <p:spPr>
              <a:xfrm>
                <a:off x="1082948" y="1798545"/>
                <a:ext cx="296594" cy="253916"/>
              </a:xfrm>
              <a:prstGeom prst="rect">
                <a:avLst/>
              </a:prstGeom>
              <a:solidFill>
                <a:schemeClr val="bg1"/>
              </a:solidFill>
              <a:ln>
                <a:noFill/>
              </a:ln>
            </p:spPr>
            <p:txBody>
              <a:bodyPr wrap="square" rtlCol="0">
                <a:spAutoFit/>
              </a:bodyPr>
              <a:lstStyle/>
              <a:p>
                <a:pPr algn="ctr"/>
                <a:r>
                  <a:rPr lang="en-US" sz="1050" b="1" dirty="0" smtClean="0">
                    <a:solidFill>
                      <a:srgbClr val="FF0000"/>
                    </a:solidFill>
                  </a:rPr>
                  <a:t>2016 Budget</a:t>
                </a:r>
                <a:endParaRPr lang="en-US" sz="1050" b="1" dirty="0">
                  <a:solidFill>
                    <a:srgbClr val="FF0000"/>
                  </a:solidFill>
                </a:endParaRPr>
              </a:p>
            </p:txBody>
          </p:sp>
        </p:grpSp>
        <p:sp>
          <p:nvSpPr>
            <p:cNvPr id="156" name="TextBox 155"/>
            <p:cNvSpPr txBox="1"/>
            <p:nvPr/>
          </p:nvSpPr>
          <p:spPr>
            <a:xfrm rot="16200000">
              <a:off x="-190573" y="2374577"/>
              <a:ext cx="1363034" cy="215444"/>
            </a:xfrm>
            <a:prstGeom prst="rect">
              <a:avLst/>
            </a:prstGeom>
            <a:noFill/>
          </p:spPr>
          <p:txBody>
            <a:bodyPr wrap="square" rtlCol="0">
              <a:spAutoFit/>
            </a:bodyPr>
            <a:lstStyle/>
            <a:p>
              <a:r>
                <a:rPr lang="en-US" sz="800" dirty="0" smtClean="0">
                  <a:solidFill>
                    <a:srgbClr val="FF0000"/>
                  </a:solidFill>
                </a:rPr>
                <a:t>Internal SC discussions</a:t>
              </a:r>
              <a:endParaRPr lang="en-US" sz="800" dirty="0">
                <a:solidFill>
                  <a:srgbClr val="FF0000"/>
                </a:solidFill>
              </a:endParaRPr>
            </a:p>
          </p:txBody>
        </p:sp>
        <p:sp>
          <p:nvSpPr>
            <p:cNvPr id="157" name="TextBox 156"/>
            <p:cNvSpPr txBox="1"/>
            <p:nvPr/>
          </p:nvSpPr>
          <p:spPr>
            <a:xfrm rot="16200000">
              <a:off x="567631" y="2374577"/>
              <a:ext cx="1363034" cy="215444"/>
            </a:xfrm>
            <a:prstGeom prst="rect">
              <a:avLst/>
            </a:prstGeom>
            <a:noFill/>
          </p:spPr>
          <p:txBody>
            <a:bodyPr wrap="square" rtlCol="0">
              <a:spAutoFit/>
            </a:bodyPr>
            <a:lstStyle/>
            <a:p>
              <a:r>
                <a:rPr lang="en-US" sz="800" dirty="0" smtClean="0">
                  <a:solidFill>
                    <a:srgbClr val="FF0000"/>
                  </a:solidFill>
                </a:rPr>
                <a:t>Internal DOE discussions</a:t>
              </a:r>
              <a:endParaRPr lang="en-US" sz="800" dirty="0">
                <a:solidFill>
                  <a:srgbClr val="FF0000"/>
                </a:solidFill>
              </a:endParaRPr>
            </a:p>
          </p:txBody>
        </p:sp>
        <p:sp>
          <p:nvSpPr>
            <p:cNvPr id="158" name="TextBox 157"/>
            <p:cNvSpPr txBox="1"/>
            <p:nvPr/>
          </p:nvSpPr>
          <p:spPr>
            <a:xfrm rot="16200000">
              <a:off x="976701" y="2374577"/>
              <a:ext cx="1363034" cy="215444"/>
            </a:xfrm>
            <a:prstGeom prst="rect">
              <a:avLst/>
            </a:prstGeom>
            <a:noFill/>
          </p:spPr>
          <p:txBody>
            <a:bodyPr wrap="square" rtlCol="0">
              <a:spAutoFit/>
            </a:bodyPr>
            <a:lstStyle/>
            <a:p>
              <a:r>
                <a:rPr lang="en-US" sz="800" dirty="0" smtClean="0">
                  <a:solidFill>
                    <a:srgbClr val="FF0000"/>
                  </a:solidFill>
                </a:rPr>
                <a:t>Submission to OMB</a:t>
              </a:r>
              <a:endParaRPr lang="en-US" sz="800" dirty="0">
                <a:solidFill>
                  <a:srgbClr val="FF0000"/>
                </a:solidFill>
              </a:endParaRPr>
            </a:p>
          </p:txBody>
        </p:sp>
        <p:sp>
          <p:nvSpPr>
            <p:cNvPr id="159" name="TextBox 158"/>
            <p:cNvSpPr txBox="1"/>
            <p:nvPr/>
          </p:nvSpPr>
          <p:spPr>
            <a:xfrm rot="16200000">
              <a:off x="1485641" y="2374577"/>
              <a:ext cx="1363034" cy="215444"/>
            </a:xfrm>
            <a:prstGeom prst="rect">
              <a:avLst/>
            </a:prstGeom>
            <a:noFill/>
          </p:spPr>
          <p:txBody>
            <a:bodyPr wrap="square" rtlCol="0">
              <a:spAutoFit/>
            </a:bodyPr>
            <a:lstStyle/>
            <a:p>
              <a:r>
                <a:rPr lang="en-US" sz="800" dirty="0" smtClean="0">
                  <a:solidFill>
                    <a:srgbClr val="FF0000"/>
                  </a:solidFill>
                </a:rPr>
                <a:t>OMB </a:t>
              </a:r>
              <a:r>
                <a:rPr lang="en-US" sz="800" dirty="0" err="1" smtClean="0">
                  <a:solidFill>
                    <a:srgbClr val="FF0000"/>
                  </a:solidFill>
                </a:rPr>
                <a:t>Passback</a:t>
              </a:r>
              <a:endParaRPr lang="en-US" sz="800" dirty="0">
                <a:solidFill>
                  <a:srgbClr val="FF0000"/>
                </a:solidFill>
              </a:endParaRPr>
            </a:p>
          </p:txBody>
        </p:sp>
        <p:sp>
          <p:nvSpPr>
            <p:cNvPr id="160" name="TextBox 159"/>
            <p:cNvSpPr txBox="1"/>
            <p:nvPr/>
          </p:nvSpPr>
          <p:spPr>
            <a:xfrm rot="16200000">
              <a:off x="1890964" y="2374577"/>
              <a:ext cx="1363034" cy="215444"/>
            </a:xfrm>
            <a:prstGeom prst="rect">
              <a:avLst/>
            </a:prstGeom>
            <a:noFill/>
          </p:spPr>
          <p:txBody>
            <a:bodyPr wrap="square" rtlCol="0">
              <a:spAutoFit/>
            </a:bodyPr>
            <a:lstStyle/>
            <a:p>
              <a:r>
                <a:rPr lang="en-US" sz="800" dirty="0" smtClean="0">
                  <a:solidFill>
                    <a:srgbClr val="FF0000"/>
                  </a:solidFill>
                </a:rPr>
                <a:t>Submission to Congress</a:t>
              </a:r>
              <a:endParaRPr lang="en-US" sz="800" dirty="0">
                <a:solidFill>
                  <a:srgbClr val="FF0000"/>
                </a:solidFill>
              </a:endParaRPr>
            </a:p>
          </p:txBody>
        </p:sp>
        <p:sp>
          <p:nvSpPr>
            <p:cNvPr id="161" name="TextBox 160"/>
            <p:cNvSpPr txBox="1"/>
            <p:nvPr/>
          </p:nvSpPr>
          <p:spPr>
            <a:xfrm rot="16200000">
              <a:off x="2475448" y="2374577"/>
              <a:ext cx="1363034" cy="215444"/>
            </a:xfrm>
            <a:prstGeom prst="rect">
              <a:avLst/>
            </a:prstGeom>
            <a:noFill/>
          </p:spPr>
          <p:txBody>
            <a:bodyPr wrap="square" rtlCol="0">
              <a:spAutoFit/>
            </a:bodyPr>
            <a:lstStyle/>
            <a:p>
              <a:r>
                <a:rPr lang="en-US" sz="800" dirty="0" smtClean="0">
                  <a:solidFill>
                    <a:srgbClr val="FF0000"/>
                  </a:solidFill>
                </a:rPr>
                <a:t>House and Senate Marks</a:t>
              </a:r>
              <a:endParaRPr lang="en-US" sz="800" dirty="0">
                <a:solidFill>
                  <a:srgbClr val="FF0000"/>
                </a:solidFill>
              </a:endParaRPr>
            </a:p>
          </p:txBody>
        </p:sp>
        <p:sp>
          <p:nvSpPr>
            <p:cNvPr id="162" name="TextBox 161"/>
            <p:cNvSpPr txBox="1"/>
            <p:nvPr/>
          </p:nvSpPr>
          <p:spPr>
            <a:xfrm rot="16200000">
              <a:off x="3042529" y="2374577"/>
              <a:ext cx="1363034" cy="215444"/>
            </a:xfrm>
            <a:prstGeom prst="rect">
              <a:avLst/>
            </a:prstGeom>
            <a:noFill/>
          </p:spPr>
          <p:txBody>
            <a:bodyPr wrap="square" rtlCol="0">
              <a:spAutoFit/>
            </a:bodyPr>
            <a:lstStyle/>
            <a:p>
              <a:r>
                <a:rPr lang="en-US" sz="800" dirty="0" smtClean="0">
                  <a:solidFill>
                    <a:srgbClr val="FF0000"/>
                  </a:solidFill>
                </a:rPr>
                <a:t>House and Senate Conf.</a:t>
              </a:r>
              <a:endParaRPr lang="en-US" sz="800" dirty="0">
                <a:solidFill>
                  <a:srgbClr val="FF0000"/>
                </a:solidFill>
              </a:endParaRPr>
            </a:p>
          </p:txBody>
        </p:sp>
        <p:sp>
          <p:nvSpPr>
            <p:cNvPr id="163" name="TextBox 162"/>
            <p:cNvSpPr txBox="1"/>
            <p:nvPr/>
          </p:nvSpPr>
          <p:spPr>
            <a:xfrm rot="16200000">
              <a:off x="3202682" y="2374577"/>
              <a:ext cx="1363034" cy="215444"/>
            </a:xfrm>
            <a:prstGeom prst="rect">
              <a:avLst/>
            </a:prstGeom>
            <a:noFill/>
          </p:spPr>
          <p:txBody>
            <a:bodyPr wrap="square" rtlCol="0">
              <a:spAutoFit/>
            </a:bodyPr>
            <a:lstStyle/>
            <a:p>
              <a:r>
                <a:rPr lang="en-US" sz="800" dirty="0" smtClean="0">
                  <a:solidFill>
                    <a:srgbClr val="FF0000"/>
                  </a:solidFill>
                </a:rPr>
                <a:t>Appropriation</a:t>
              </a:r>
              <a:endParaRPr lang="en-US" sz="800" dirty="0">
                <a:solidFill>
                  <a:srgbClr val="FF0000"/>
                </a:solidFill>
              </a:endParaRPr>
            </a:p>
          </p:txBody>
        </p:sp>
        <p:sp>
          <p:nvSpPr>
            <p:cNvPr id="164" name="TextBox 163"/>
            <p:cNvSpPr txBox="1"/>
            <p:nvPr/>
          </p:nvSpPr>
          <p:spPr>
            <a:xfrm>
              <a:off x="4258149" y="2878529"/>
              <a:ext cx="1363034" cy="215444"/>
            </a:xfrm>
            <a:prstGeom prst="rect">
              <a:avLst/>
            </a:prstGeom>
            <a:noFill/>
          </p:spPr>
          <p:txBody>
            <a:bodyPr wrap="square" rtlCol="0">
              <a:spAutoFit/>
            </a:bodyPr>
            <a:lstStyle/>
            <a:p>
              <a:pPr algn="ctr"/>
              <a:r>
                <a:rPr lang="en-US" sz="800" dirty="0" smtClean="0">
                  <a:solidFill>
                    <a:srgbClr val="FF0000"/>
                  </a:solidFill>
                </a:rPr>
                <a:t>Execution</a:t>
              </a:r>
              <a:endParaRPr lang="en-US" sz="800" dirty="0">
                <a:solidFill>
                  <a:srgbClr val="FF0000"/>
                </a:solidFill>
              </a:endParaRPr>
            </a:p>
          </p:txBody>
        </p:sp>
        <p:cxnSp>
          <p:nvCxnSpPr>
            <p:cNvPr id="166" name="Straight Connector 165"/>
            <p:cNvCxnSpPr/>
            <p:nvPr/>
          </p:nvCxnSpPr>
          <p:spPr>
            <a:xfrm>
              <a:off x="3899670" y="3069958"/>
              <a:ext cx="2111564" cy="0"/>
            </a:xfrm>
            <a:prstGeom prst="line">
              <a:avLst/>
            </a:prstGeom>
            <a:ln>
              <a:solidFill>
                <a:srgbClr val="FF0000"/>
              </a:solidFill>
              <a:headEnd type="stealth" w="sm" len="lg"/>
              <a:tailEnd type="stealth" w="sm" len="lg"/>
            </a:ln>
          </p:spPr>
          <p:style>
            <a:lnRef idx="1">
              <a:schemeClr val="accent1"/>
            </a:lnRef>
            <a:fillRef idx="0">
              <a:schemeClr val="accent1"/>
            </a:fillRef>
            <a:effectRef idx="0">
              <a:schemeClr val="accent1"/>
            </a:effectRef>
            <a:fontRef idx="minor">
              <a:schemeClr val="tx1"/>
            </a:fontRef>
          </p:style>
        </p:cxnSp>
        <p:sp>
          <p:nvSpPr>
            <p:cNvPr id="218" name="TextBox 217"/>
            <p:cNvSpPr txBox="1"/>
            <p:nvPr/>
          </p:nvSpPr>
          <p:spPr>
            <a:xfrm rot="16200000">
              <a:off x="2083841" y="2376974"/>
              <a:ext cx="1363034" cy="215444"/>
            </a:xfrm>
            <a:prstGeom prst="rect">
              <a:avLst/>
            </a:prstGeom>
            <a:noFill/>
          </p:spPr>
          <p:txBody>
            <a:bodyPr wrap="square" rtlCol="0">
              <a:spAutoFit/>
            </a:bodyPr>
            <a:lstStyle/>
            <a:p>
              <a:r>
                <a:rPr lang="en-US" sz="800" dirty="0" smtClean="0">
                  <a:solidFill>
                    <a:srgbClr val="FF0000"/>
                  </a:solidFill>
                </a:rPr>
                <a:t>Budget testimony</a:t>
              </a:r>
              <a:endParaRPr lang="en-US" sz="800" dirty="0">
                <a:solidFill>
                  <a:srgbClr val="FF0000"/>
                </a:solidFill>
              </a:endParaRPr>
            </a:p>
          </p:txBody>
        </p:sp>
        <p:sp>
          <p:nvSpPr>
            <p:cNvPr id="219" name="TextBox 218"/>
            <p:cNvSpPr txBox="1"/>
            <p:nvPr/>
          </p:nvSpPr>
          <p:spPr>
            <a:xfrm rot="16200000">
              <a:off x="4087340" y="3829355"/>
              <a:ext cx="1363034" cy="215444"/>
            </a:xfrm>
            <a:prstGeom prst="rect">
              <a:avLst/>
            </a:prstGeom>
            <a:noFill/>
          </p:spPr>
          <p:txBody>
            <a:bodyPr wrap="square" rtlCol="0">
              <a:spAutoFit/>
            </a:bodyPr>
            <a:lstStyle/>
            <a:p>
              <a:r>
                <a:rPr lang="en-US" sz="800" dirty="0" smtClean="0">
                  <a:solidFill>
                    <a:srgbClr val="0000CC"/>
                  </a:solidFill>
                </a:rPr>
                <a:t>Budget testimony</a:t>
              </a:r>
              <a:endParaRPr lang="en-US" sz="800" dirty="0">
                <a:solidFill>
                  <a:srgbClr val="0000CC"/>
                </a:solidFill>
              </a:endParaRPr>
            </a:p>
          </p:txBody>
        </p:sp>
        <p:sp>
          <p:nvSpPr>
            <p:cNvPr id="220" name="TextBox 219"/>
            <p:cNvSpPr txBox="1"/>
            <p:nvPr/>
          </p:nvSpPr>
          <p:spPr>
            <a:xfrm rot="16200000">
              <a:off x="6193211" y="5281740"/>
              <a:ext cx="1363034" cy="215444"/>
            </a:xfrm>
            <a:prstGeom prst="rect">
              <a:avLst/>
            </a:prstGeom>
            <a:noFill/>
          </p:spPr>
          <p:txBody>
            <a:bodyPr wrap="square" rtlCol="0">
              <a:spAutoFit/>
            </a:bodyPr>
            <a:lstStyle/>
            <a:p>
              <a:r>
                <a:rPr lang="en-US" sz="800" dirty="0" smtClean="0">
                  <a:solidFill>
                    <a:srgbClr val="008000"/>
                  </a:solidFill>
                </a:rPr>
                <a:t>Budget testimony</a:t>
              </a:r>
              <a:endParaRPr lang="en-US" sz="800" dirty="0">
                <a:solidFill>
                  <a:srgbClr val="008000"/>
                </a:solidFill>
              </a:endParaRPr>
            </a:p>
          </p:txBody>
        </p:sp>
      </p:grpSp>
      <p:grpSp>
        <p:nvGrpSpPr>
          <p:cNvPr id="170" name="Group 169"/>
          <p:cNvGrpSpPr/>
          <p:nvPr/>
        </p:nvGrpSpPr>
        <p:grpSpPr>
          <a:xfrm>
            <a:off x="2412757" y="3371577"/>
            <a:ext cx="6129160" cy="1517950"/>
            <a:chOff x="338374" y="1800782"/>
            <a:chExt cx="5677158" cy="1517950"/>
          </a:xfrm>
        </p:grpSpPr>
        <p:grpSp>
          <p:nvGrpSpPr>
            <p:cNvPr id="171" name="Group 170"/>
            <p:cNvGrpSpPr/>
            <p:nvPr/>
          </p:nvGrpSpPr>
          <p:grpSpPr>
            <a:xfrm>
              <a:off x="338374" y="3064816"/>
              <a:ext cx="5677158" cy="253916"/>
              <a:chOff x="277743" y="1798545"/>
              <a:chExt cx="1902996" cy="253916"/>
            </a:xfrm>
          </p:grpSpPr>
          <p:cxnSp>
            <p:nvCxnSpPr>
              <p:cNvPr id="182" name="Straight Connector 181"/>
              <p:cNvCxnSpPr/>
              <p:nvPr/>
            </p:nvCxnSpPr>
            <p:spPr>
              <a:xfrm>
                <a:off x="277743" y="1924160"/>
                <a:ext cx="1902996" cy="0"/>
              </a:xfrm>
              <a:prstGeom prst="line">
                <a:avLst/>
              </a:prstGeom>
              <a:ln>
                <a:solidFill>
                  <a:srgbClr val="0000CC"/>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83" name="TextBox 182"/>
              <p:cNvSpPr txBox="1"/>
              <p:nvPr/>
            </p:nvSpPr>
            <p:spPr>
              <a:xfrm>
                <a:off x="1082948" y="1798545"/>
                <a:ext cx="296594" cy="253916"/>
              </a:xfrm>
              <a:prstGeom prst="rect">
                <a:avLst/>
              </a:prstGeom>
              <a:solidFill>
                <a:schemeClr val="bg1"/>
              </a:solidFill>
              <a:ln>
                <a:noFill/>
              </a:ln>
            </p:spPr>
            <p:txBody>
              <a:bodyPr wrap="square" rtlCol="0">
                <a:spAutoFit/>
              </a:bodyPr>
              <a:lstStyle/>
              <a:p>
                <a:pPr algn="ctr"/>
                <a:r>
                  <a:rPr lang="en-US" sz="1050" b="1" dirty="0" smtClean="0">
                    <a:solidFill>
                      <a:srgbClr val="0000CC"/>
                    </a:solidFill>
                  </a:rPr>
                  <a:t>2017 Budget</a:t>
                </a:r>
                <a:endParaRPr lang="en-US" sz="1050" b="1" dirty="0">
                  <a:solidFill>
                    <a:srgbClr val="0000CC"/>
                  </a:solidFill>
                </a:endParaRPr>
              </a:p>
            </p:txBody>
          </p:sp>
        </p:grpSp>
        <p:sp>
          <p:nvSpPr>
            <p:cNvPr id="172" name="TextBox 171"/>
            <p:cNvSpPr txBox="1"/>
            <p:nvPr/>
          </p:nvSpPr>
          <p:spPr>
            <a:xfrm rot="16200000">
              <a:off x="-190573" y="2374577"/>
              <a:ext cx="1363034" cy="215444"/>
            </a:xfrm>
            <a:prstGeom prst="rect">
              <a:avLst/>
            </a:prstGeom>
            <a:noFill/>
          </p:spPr>
          <p:txBody>
            <a:bodyPr wrap="square" rtlCol="0">
              <a:spAutoFit/>
            </a:bodyPr>
            <a:lstStyle/>
            <a:p>
              <a:r>
                <a:rPr lang="en-US" sz="800" dirty="0" smtClean="0">
                  <a:solidFill>
                    <a:srgbClr val="0000CC"/>
                  </a:solidFill>
                </a:rPr>
                <a:t>Internal SC discussions</a:t>
              </a:r>
              <a:endParaRPr lang="en-US" sz="800" dirty="0">
                <a:solidFill>
                  <a:srgbClr val="0000CC"/>
                </a:solidFill>
              </a:endParaRPr>
            </a:p>
          </p:txBody>
        </p:sp>
        <p:sp>
          <p:nvSpPr>
            <p:cNvPr id="173" name="TextBox 172"/>
            <p:cNvSpPr txBox="1"/>
            <p:nvPr/>
          </p:nvSpPr>
          <p:spPr>
            <a:xfrm rot="16200000">
              <a:off x="567631" y="2374577"/>
              <a:ext cx="1363034" cy="215444"/>
            </a:xfrm>
            <a:prstGeom prst="rect">
              <a:avLst/>
            </a:prstGeom>
            <a:noFill/>
          </p:spPr>
          <p:txBody>
            <a:bodyPr wrap="square" rtlCol="0">
              <a:spAutoFit/>
            </a:bodyPr>
            <a:lstStyle/>
            <a:p>
              <a:r>
                <a:rPr lang="en-US" sz="800" dirty="0" smtClean="0">
                  <a:solidFill>
                    <a:srgbClr val="0000CC"/>
                  </a:solidFill>
                </a:rPr>
                <a:t>Internal DOE discussions</a:t>
              </a:r>
              <a:endParaRPr lang="en-US" sz="800" dirty="0">
                <a:solidFill>
                  <a:srgbClr val="0000CC"/>
                </a:solidFill>
              </a:endParaRPr>
            </a:p>
          </p:txBody>
        </p:sp>
        <p:sp>
          <p:nvSpPr>
            <p:cNvPr id="174" name="TextBox 173"/>
            <p:cNvSpPr txBox="1"/>
            <p:nvPr/>
          </p:nvSpPr>
          <p:spPr>
            <a:xfrm rot="16200000">
              <a:off x="976701" y="2374577"/>
              <a:ext cx="1363034" cy="215444"/>
            </a:xfrm>
            <a:prstGeom prst="rect">
              <a:avLst/>
            </a:prstGeom>
            <a:noFill/>
          </p:spPr>
          <p:txBody>
            <a:bodyPr wrap="square" rtlCol="0">
              <a:spAutoFit/>
            </a:bodyPr>
            <a:lstStyle/>
            <a:p>
              <a:r>
                <a:rPr lang="en-US" sz="800" dirty="0" smtClean="0">
                  <a:solidFill>
                    <a:srgbClr val="0000CC"/>
                  </a:solidFill>
                </a:rPr>
                <a:t>Submission to OMB</a:t>
              </a:r>
              <a:endParaRPr lang="en-US" sz="800" dirty="0">
                <a:solidFill>
                  <a:srgbClr val="0000CC"/>
                </a:solidFill>
              </a:endParaRPr>
            </a:p>
          </p:txBody>
        </p:sp>
        <p:sp>
          <p:nvSpPr>
            <p:cNvPr id="175" name="TextBox 174"/>
            <p:cNvSpPr txBox="1"/>
            <p:nvPr/>
          </p:nvSpPr>
          <p:spPr>
            <a:xfrm rot="16200000">
              <a:off x="1485641" y="2374577"/>
              <a:ext cx="1363034" cy="215444"/>
            </a:xfrm>
            <a:prstGeom prst="rect">
              <a:avLst/>
            </a:prstGeom>
            <a:noFill/>
          </p:spPr>
          <p:txBody>
            <a:bodyPr wrap="square" rtlCol="0">
              <a:spAutoFit/>
            </a:bodyPr>
            <a:lstStyle/>
            <a:p>
              <a:r>
                <a:rPr lang="en-US" sz="800" dirty="0" smtClean="0">
                  <a:solidFill>
                    <a:srgbClr val="0000CC"/>
                  </a:solidFill>
                </a:rPr>
                <a:t>OMB </a:t>
              </a:r>
              <a:r>
                <a:rPr lang="en-US" sz="800" dirty="0" err="1" smtClean="0">
                  <a:solidFill>
                    <a:srgbClr val="0000CC"/>
                  </a:solidFill>
                </a:rPr>
                <a:t>Passback</a:t>
              </a:r>
              <a:endParaRPr lang="en-US" sz="800" dirty="0">
                <a:solidFill>
                  <a:srgbClr val="0000CC"/>
                </a:solidFill>
              </a:endParaRPr>
            </a:p>
          </p:txBody>
        </p:sp>
        <p:sp>
          <p:nvSpPr>
            <p:cNvPr id="176" name="TextBox 175"/>
            <p:cNvSpPr txBox="1"/>
            <p:nvPr/>
          </p:nvSpPr>
          <p:spPr>
            <a:xfrm rot="16200000">
              <a:off x="1890964" y="2374577"/>
              <a:ext cx="1363034" cy="215444"/>
            </a:xfrm>
            <a:prstGeom prst="rect">
              <a:avLst/>
            </a:prstGeom>
            <a:noFill/>
          </p:spPr>
          <p:txBody>
            <a:bodyPr wrap="square" rtlCol="0">
              <a:spAutoFit/>
            </a:bodyPr>
            <a:lstStyle/>
            <a:p>
              <a:r>
                <a:rPr lang="en-US" sz="800" dirty="0" smtClean="0">
                  <a:solidFill>
                    <a:srgbClr val="0000CC"/>
                  </a:solidFill>
                </a:rPr>
                <a:t>Submission to Congress</a:t>
              </a:r>
              <a:endParaRPr lang="en-US" sz="800" dirty="0">
                <a:solidFill>
                  <a:srgbClr val="0000CC"/>
                </a:solidFill>
              </a:endParaRPr>
            </a:p>
          </p:txBody>
        </p:sp>
        <p:sp>
          <p:nvSpPr>
            <p:cNvPr id="177" name="TextBox 176"/>
            <p:cNvSpPr txBox="1"/>
            <p:nvPr/>
          </p:nvSpPr>
          <p:spPr>
            <a:xfrm rot="16200000">
              <a:off x="2224899" y="2397313"/>
              <a:ext cx="1363034" cy="215444"/>
            </a:xfrm>
            <a:prstGeom prst="rect">
              <a:avLst/>
            </a:prstGeom>
            <a:noFill/>
          </p:spPr>
          <p:txBody>
            <a:bodyPr wrap="square" rtlCol="0">
              <a:spAutoFit/>
            </a:bodyPr>
            <a:lstStyle/>
            <a:p>
              <a:r>
                <a:rPr lang="en-US" sz="800" dirty="0" smtClean="0">
                  <a:solidFill>
                    <a:srgbClr val="0000CC"/>
                  </a:solidFill>
                </a:rPr>
                <a:t>House and Senate Marks</a:t>
              </a:r>
              <a:endParaRPr lang="en-US" sz="800" dirty="0">
                <a:solidFill>
                  <a:srgbClr val="0000CC"/>
                </a:solidFill>
              </a:endParaRPr>
            </a:p>
          </p:txBody>
        </p:sp>
        <p:sp>
          <p:nvSpPr>
            <p:cNvPr id="178" name="TextBox 177"/>
            <p:cNvSpPr txBox="1"/>
            <p:nvPr/>
          </p:nvSpPr>
          <p:spPr>
            <a:xfrm rot="16200000">
              <a:off x="3042529" y="2374577"/>
              <a:ext cx="1363034" cy="215444"/>
            </a:xfrm>
            <a:prstGeom prst="rect">
              <a:avLst/>
            </a:prstGeom>
            <a:noFill/>
          </p:spPr>
          <p:txBody>
            <a:bodyPr wrap="square" rtlCol="0">
              <a:spAutoFit/>
            </a:bodyPr>
            <a:lstStyle/>
            <a:p>
              <a:r>
                <a:rPr lang="en-US" sz="800" dirty="0" smtClean="0">
                  <a:solidFill>
                    <a:srgbClr val="0000CC"/>
                  </a:solidFill>
                </a:rPr>
                <a:t>House and Senate Conf.</a:t>
              </a:r>
              <a:endParaRPr lang="en-US" sz="800" dirty="0">
                <a:solidFill>
                  <a:srgbClr val="0000CC"/>
                </a:solidFill>
              </a:endParaRPr>
            </a:p>
          </p:txBody>
        </p:sp>
        <p:sp>
          <p:nvSpPr>
            <p:cNvPr id="179" name="TextBox 178"/>
            <p:cNvSpPr txBox="1"/>
            <p:nvPr/>
          </p:nvSpPr>
          <p:spPr>
            <a:xfrm rot="16200000">
              <a:off x="3202682" y="2374577"/>
              <a:ext cx="1363034" cy="215444"/>
            </a:xfrm>
            <a:prstGeom prst="rect">
              <a:avLst/>
            </a:prstGeom>
            <a:noFill/>
          </p:spPr>
          <p:txBody>
            <a:bodyPr wrap="square" rtlCol="0">
              <a:spAutoFit/>
            </a:bodyPr>
            <a:lstStyle/>
            <a:p>
              <a:r>
                <a:rPr lang="en-US" sz="800" dirty="0" smtClean="0">
                  <a:solidFill>
                    <a:srgbClr val="0000CC"/>
                  </a:solidFill>
                </a:rPr>
                <a:t>Appropriation</a:t>
              </a:r>
              <a:endParaRPr lang="en-US" sz="800" dirty="0">
                <a:solidFill>
                  <a:srgbClr val="0000CC"/>
                </a:solidFill>
              </a:endParaRPr>
            </a:p>
          </p:txBody>
        </p:sp>
        <p:sp>
          <p:nvSpPr>
            <p:cNvPr id="180" name="TextBox 179"/>
            <p:cNvSpPr txBox="1"/>
            <p:nvPr/>
          </p:nvSpPr>
          <p:spPr>
            <a:xfrm>
              <a:off x="4258149" y="2878529"/>
              <a:ext cx="1363034" cy="215444"/>
            </a:xfrm>
            <a:prstGeom prst="rect">
              <a:avLst/>
            </a:prstGeom>
            <a:noFill/>
          </p:spPr>
          <p:txBody>
            <a:bodyPr wrap="square" rtlCol="0">
              <a:spAutoFit/>
            </a:bodyPr>
            <a:lstStyle/>
            <a:p>
              <a:pPr algn="ctr"/>
              <a:r>
                <a:rPr lang="en-US" sz="800" dirty="0" smtClean="0">
                  <a:solidFill>
                    <a:srgbClr val="0000CC"/>
                  </a:solidFill>
                </a:rPr>
                <a:t>Execution</a:t>
              </a:r>
              <a:endParaRPr lang="en-US" sz="800" dirty="0">
                <a:solidFill>
                  <a:srgbClr val="0000CC"/>
                </a:solidFill>
              </a:endParaRPr>
            </a:p>
          </p:txBody>
        </p:sp>
        <p:cxnSp>
          <p:nvCxnSpPr>
            <p:cNvPr id="181" name="Straight Connector 180"/>
            <p:cNvCxnSpPr/>
            <p:nvPr/>
          </p:nvCxnSpPr>
          <p:spPr>
            <a:xfrm>
              <a:off x="3899670" y="3069958"/>
              <a:ext cx="2111564" cy="0"/>
            </a:xfrm>
            <a:prstGeom prst="line">
              <a:avLst/>
            </a:prstGeom>
            <a:ln>
              <a:solidFill>
                <a:srgbClr val="0000CC"/>
              </a:solidFill>
              <a:headEnd type="stealth" w="sm" len="lg"/>
              <a:tailEnd type="stealth" w="sm" len="lg"/>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p:nvGrpSpPr>
        <p:grpSpPr>
          <a:xfrm>
            <a:off x="4444898" y="4826586"/>
            <a:ext cx="6299302" cy="1517950"/>
            <a:chOff x="338374" y="1800782"/>
            <a:chExt cx="5677158" cy="1517950"/>
          </a:xfrm>
        </p:grpSpPr>
        <p:grpSp>
          <p:nvGrpSpPr>
            <p:cNvPr id="189" name="Group 188"/>
            <p:cNvGrpSpPr/>
            <p:nvPr/>
          </p:nvGrpSpPr>
          <p:grpSpPr>
            <a:xfrm>
              <a:off x="338374" y="3064816"/>
              <a:ext cx="5677158" cy="253916"/>
              <a:chOff x="277743" y="1798545"/>
              <a:chExt cx="1902996" cy="253916"/>
            </a:xfrm>
          </p:grpSpPr>
          <p:cxnSp>
            <p:nvCxnSpPr>
              <p:cNvPr id="200" name="Straight Connector 199"/>
              <p:cNvCxnSpPr/>
              <p:nvPr/>
            </p:nvCxnSpPr>
            <p:spPr>
              <a:xfrm>
                <a:off x="277743" y="1924160"/>
                <a:ext cx="1902996" cy="0"/>
              </a:xfrm>
              <a:prstGeom prst="line">
                <a:avLst/>
              </a:prstGeom>
              <a:ln>
                <a:solidFill>
                  <a:srgbClr val="008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01" name="TextBox 200"/>
              <p:cNvSpPr txBox="1"/>
              <p:nvPr/>
            </p:nvSpPr>
            <p:spPr>
              <a:xfrm>
                <a:off x="1082948" y="1798545"/>
                <a:ext cx="296594" cy="253916"/>
              </a:xfrm>
              <a:prstGeom prst="rect">
                <a:avLst/>
              </a:prstGeom>
              <a:solidFill>
                <a:schemeClr val="bg1"/>
              </a:solidFill>
              <a:ln>
                <a:noFill/>
              </a:ln>
            </p:spPr>
            <p:txBody>
              <a:bodyPr wrap="square" rtlCol="0">
                <a:spAutoFit/>
              </a:bodyPr>
              <a:lstStyle/>
              <a:p>
                <a:pPr algn="ctr"/>
                <a:r>
                  <a:rPr lang="en-US" sz="1050" b="1" dirty="0" smtClean="0">
                    <a:solidFill>
                      <a:srgbClr val="008000"/>
                    </a:solidFill>
                  </a:rPr>
                  <a:t>2018 Budget</a:t>
                </a:r>
                <a:endParaRPr lang="en-US" sz="1050" b="1" dirty="0">
                  <a:solidFill>
                    <a:srgbClr val="008000"/>
                  </a:solidFill>
                </a:endParaRPr>
              </a:p>
            </p:txBody>
          </p:sp>
        </p:grpSp>
        <p:sp>
          <p:nvSpPr>
            <p:cNvPr id="190" name="TextBox 189"/>
            <p:cNvSpPr txBox="1"/>
            <p:nvPr/>
          </p:nvSpPr>
          <p:spPr>
            <a:xfrm rot="16200000">
              <a:off x="-190573" y="2374577"/>
              <a:ext cx="1363034" cy="215444"/>
            </a:xfrm>
            <a:prstGeom prst="rect">
              <a:avLst/>
            </a:prstGeom>
            <a:noFill/>
          </p:spPr>
          <p:txBody>
            <a:bodyPr wrap="square" rtlCol="0">
              <a:spAutoFit/>
            </a:bodyPr>
            <a:lstStyle/>
            <a:p>
              <a:r>
                <a:rPr lang="en-US" sz="800" dirty="0" smtClean="0">
                  <a:solidFill>
                    <a:srgbClr val="008000"/>
                  </a:solidFill>
                </a:rPr>
                <a:t>Internal SC discussions</a:t>
              </a:r>
              <a:endParaRPr lang="en-US" sz="800" dirty="0">
                <a:solidFill>
                  <a:srgbClr val="008000"/>
                </a:solidFill>
              </a:endParaRPr>
            </a:p>
          </p:txBody>
        </p:sp>
        <p:sp>
          <p:nvSpPr>
            <p:cNvPr id="191" name="TextBox 190"/>
            <p:cNvSpPr txBox="1"/>
            <p:nvPr/>
          </p:nvSpPr>
          <p:spPr>
            <a:xfrm rot="16200000">
              <a:off x="567631" y="2374577"/>
              <a:ext cx="1363034" cy="215444"/>
            </a:xfrm>
            <a:prstGeom prst="rect">
              <a:avLst/>
            </a:prstGeom>
            <a:noFill/>
          </p:spPr>
          <p:txBody>
            <a:bodyPr wrap="square" rtlCol="0">
              <a:spAutoFit/>
            </a:bodyPr>
            <a:lstStyle/>
            <a:p>
              <a:r>
                <a:rPr lang="en-US" sz="800" dirty="0" smtClean="0">
                  <a:solidFill>
                    <a:srgbClr val="008000"/>
                  </a:solidFill>
                </a:rPr>
                <a:t>Internal DOE discussions</a:t>
              </a:r>
              <a:endParaRPr lang="en-US" sz="800" dirty="0">
                <a:solidFill>
                  <a:srgbClr val="008000"/>
                </a:solidFill>
              </a:endParaRPr>
            </a:p>
          </p:txBody>
        </p:sp>
        <p:sp>
          <p:nvSpPr>
            <p:cNvPr id="192" name="TextBox 191"/>
            <p:cNvSpPr txBox="1"/>
            <p:nvPr/>
          </p:nvSpPr>
          <p:spPr>
            <a:xfrm rot="16200000">
              <a:off x="1787326" y="2384633"/>
              <a:ext cx="1363034" cy="215444"/>
            </a:xfrm>
            <a:prstGeom prst="rect">
              <a:avLst/>
            </a:prstGeom>
            <a:noFill/>
          </p:spPr>
          <p:txBody>
            <a:bodyPr wrap="square" rtlCol="0">
              <a:spAutoFit/>
            </a:bodyPr>
            <a:lstStyle/>
            <a:p>
              <a:r>
                <a:rPr lang="en-US" sz="800" dirty="0" smtClean="0">
                  <a:solidFill>
                    <a:srgbClr val="008000"/>
                  </a:solidFill>
                </a:rPr>
                <a:t>Submission to OMB</a:t>
              </a:r>
              <a:endParaRPr lang="en-US" sz="800" dirty="0">
                <a:solidFill>
                  <a:srgbClr val="008000"/>
                </a:solidFill>
              </a:endParaRPr>
            </a:p>
          </p:txBody>
        </p:sp>
        <p:sp>
          <p:nvSpPr>
            <p:cNvPr id="194" name="TextBox 193"/>
            <p:cNvSpPr txBox="1"/>
            <p:nvPr/>
          </p:nvSpPr>
          <p:spPr>
            <a:xfrm rot="16200000">
              <a:off x="2070673" y="2374577"/>
              <a:ext cx="1363034" cy="215444"/>
            </a:xfrm>
            <a:prstGeom prst="rect">
              <a:avLst/>
            </a:prstGeom>
            <a:noFill/>
          </p:spPr>
          <p:txBody>
            <a:bodyPr wrap="square" rtlCol="0">
              <a:spAutoFit/>
            </a:bodyPr>
            <a:lstStyle/>
            <a:p>
              <a:r>
                <a:rPr lang="en-US" sz="800" dirty="0" smtClean="0">
                  <a:solidFill>
                    <a:srgbClr val="008000"/>
                  </a:solidFill>
                </a:rPr>
                <a:t>Submission to Congress</a:t>
              </a:r>
              <a:endParaRPr lang="en-US" sz="800" dirty="0">
                <a:solidFill>
                  <a:srgbClr val="008000"/>
                </a:solidFill>
              </a:endParaRPr>
            </a:p>
          </p:txBody>
        </p:sp>
        <p:sp>
          <p:nvSpPr>
            <p:cNvPr id="195" name="TextBox 194"/>
            <p:cNvSpPr txBox="1"/>
            <p:nvPr/>
          </p:nvSpPr>
          <p:spPr>
            <a:xfrm rot="16200000">
              <a:off x="2475448" y="2374577"/>
              <a:ext cx="1363034" cy="215444"/>
            </a:xfrm>
            <a:prstGeom prst="rect">
              <a:avLst/>
            </a:prstGeom>
            <a:noFill/>
          </p:spPr>
          <p:txBody>
            <a:bodyPr wrap="square" rtlCol="0">
              <a:spAutoFit/>
            </a:bodyPr>
            <a:lstStyle/>
            <a:p>
              <a:r>
                <a:rPr lang="en-US" sz="800" dirty="0" smtClean="0">
                  <a:solidFill>
                    <a:srgbClr val="008000"/>
                  </a:solidFill>
                </a:rPr>
                <a:t>House and Senate Marks</a:t>
              </a:r>
              <a:endParaRPr lang="en-US" sz="800" dirty="0">
                <a:solidFill>
                  <a:srgbClr val="008000"/>
                </a:solidFill>
              </a:endParaRPr>
            </a:p>
          </p:txBody>
        </p:sp>
        <p:sp>
          <p:nvSpPr>
            <p:cNvPr id="196" name="TextBox 195"/>
            <p:cNvSpPr txBox="1"/>
            <p:nvPr/>
          </p:nvSpPr>
          <p:spPr>
            <a:xfrm rot="16200000">
              <a:off x="3042529" y="2374577"/>
              <a:ext cx="1363034" cy="215444"/>
            </a:xfrm>
            <a:prstGeom prst="rect">
              <a:avLst/>
            </a:prstGeom>
            <a:noFill/>
          </p:spPr>
          <p:txBody>
            <a:bodyPr wrap="square" rtlCol="0">
              <a:spAutoFit/>
            </a:bodyPr>
            <a:lstStyle/>
            <a:p>
              <a:r>
                <a:rPr lang="en-US" sz="800" dirty="0" smtClean="0">
                  <a:solidFill>
                    <a:srgbClr val="008000"/>
                  </a:solidFill>
                </a:rPr>
                <a:t>House and Senate Conf.</a:t>
              </a:r>
              <a:endParaRPr lang="en-US" sz="800" dirty="0">
                <a:solidFill>
                  <a:srgbClr val="008000"/>
                </a:solidFill>
              </a:endParaRPr>
            </a:p>
          </p:txBody>
        </p:sp>
        <p:sp>
          <p:nvSpPr>
            <p:cNvPr id="197" name="TextBox 196"/>
            <p:cNvSpPr txBox="1"/>
            <p:nvPr/>
          </p:nvSpPr>
          <p:spPr>
            <a:xfrm rot="16200000">
              <a:off x="3202682" y="2374577"/>
              <a:ext cx="1363034" cy="215444"/>
            </a:xfrm>
            <a:prstGeom prst="rect">
              <a:avLst/>
            </a:prstGeom>
            <a:noFill/>
          </p:spPr>
          <p:txBody>
            <a:bodyPr wrap="square" rtlCol="0">
              <a:spAutoFit/>
            </a:bodyPr>
            <a:lstStyle/>
            <a:p>
              <a:r>
                <a:rPr lang="en-US" sz="800" dirty="0" smtClean="0">
                  <a:solidFill>
                    <a:srgbClr val="008000"/>
                  </a:solidFill>
                </a:rPr>
                <a:t>Appropriation</a:t>
              </a:r>
              <a:endParaRPr lang="en-US" sz="800" dirty="0">
                <a:solidFill>
                  <a:srgbClr val="008000"/>
                </a:solidFill>
              </a:endParaRPr>
            </a:p>
          </p:txBody>
        </p:sp>
        <p:sp>
          <p:nvSpPr>
            <p:cNvPr id="198" name="TextBox 197"/>
            <p:cNvSpPr txBox="1"/>
            <p:nvPr/>
          </p:nvSpPr>
          <p:spPr>
            <a:xfrm>
              <a:off x="3938987" y="2878529"/>
              <a:ext cx="1363034" cy="215444"/>
            </a:xfrm>
            <a:prstGeom prst="rect">
              <a:avLst/>
            </a:prstGeom>
            <a:noFill/>
          </p:spPr>
          <p:txBody>
            <a:bodyPr wrap="square" rtlCol="0">
              <a:spAutoFit/>
            </a:bodyPr>
            <a:lstStyle/>
            <a:p>
              <a:pPr algn="ctr"/>
              <a:r>
                <a:rPr lang="en-US" sz="800" dirty="0" smtClean="0">
                  <a:solidFill>
                    <a:srgbClr val="008000"/>
                  </a:solidFill>
                </a:rPr>
                <a:t>Execution</a:t>
              </a:r>
              <a:endParaRPr lang="en-US" sz="800" dirty="0">
                <a:solidFill>
                  <a:srgbClr val="008000"/>
                </a:solidFill>
              </a:endParaRPr>
            </a:p>
          </p:txBody>
        </p:sp>
        <p:cxnSp>
          <p:nvCxnSpPr>
            <p:cNvPr id="199" name="Straight Connector 198"/>
            <p:cNvCxnSpPr/>
            <p:nvPr/>
          </p:nvCxnSpPr>
          <p:spPr>
            <a:xfrm>
              <a:off x="3899670" y="3069958"/>
              <a:ext cx="2111564" cy="0"/>
            </a:xfrm>
            <a:prstGeom prst="line">
              <a:avLst/>
            </a:prstGeom>
            <a:ln>
              <a:solidFill>
                <a:srgbClr val="008000"/>
              </a:solidFill>
              <a:headEnd type="stealth" w="sm" len="lg"/>
              <a:tailEnd type="stealth" w="sm" len="lg"/>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1892914" y="395404"/>
            <a:ext cx="276999" cy="1189728"/>
            <a:chOff x="1892914" y="395404"/>
            <a:chExt cx="276999" cy="1189728"/>
          </a:xfrm>
        </p:grpSpPr>
        <p:cxnSp>
          <p:nvCxnSpPr>
            <p:cNvPr id="206" name="Straight Connector 205"/>
            <p:cNvCxnSpPr/>
            <p:nvPr/>
          </p:nvCxnSpPr>
          <p:spPr>
            <a:xfrm>
              <a:off x="2040040" y="1061049"/>
              <a:ext cx="1" cy="52408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02" name="TextBox 201"/>
            <p:cNvSpPr txBox="1"/>
            <p:nvPr/>
          </p:nvSpPr>
          <p:spPr>
            <a:xfrm rot="16200000">
              <a:off x="1664198" y="624120"/>
              <a:ext cx="734432" cy="276999"/>
            </a:xfrm>
            <a:prstGeom prst="rect">
              <a:avLst/>
            </a:prstGeom>
            <a:solidFill>
              <a:schemeClr val="bg1"/>
            </a:solidFill>
            <a:ln>
              <a:solidFill>
                <a:srgbClr val="000000"/>
              </a:solidFill>
            </a:ln>
          </p:spPr>
          <p:txBody>
            <a:bodyPr wrap="none" rtlCol="0">
              <a:spAutoFit/>
            </a:bodyPr>
            <a:lstStyle/>
            <a:p>
              <a:r>
                <a:rPr lang="en-US" sz="1200" dirty="0" smtClean="0"/>
                <a:t>Midterm</a:t>
              </a:r>
              <a:endParaRPr lang="en-US" sz="1200" dirty="0"/>
            </a:p>
          </p:txBody>
        </p:sp>
      </p:grpSp>
      <p:grpSp>
        <p:nvGrpSpPr>
          <p:cNvPr id="209" name="Group 208"/>
          <p:cNvGrpSpPr/>
          <p:nvPr/>
        </p:nvGrpSpPr>
        <p:grpSpPr>
          <a:xfrm>
            <a:off x="6030528" y="302526"/>
            <a:ext cx="276999" cy="1282606"/>
            <a:chOff x="1892916" y="302526"/>
            <a:chExt cx="276999" cy="1282606"/>
          </a:xfrm>
        </p:grpSpPr>
        <p:cxnSp>
          <p:nvCxnSpPr>
            <p:cNvPr id="210" name="Straight Connector 209"/>
            <p:cNvCxnSpPr/>
            <p:nvPr/>
          </p:nvCxnSpPr>
          <p:spPr>
            <a:xfrm>
              <a:off x="2040040" y="1061049"/>
              <a:ext cx="1" cy="52408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11" name="TextBox 210"/>
            <p:cNvSpPr txBox="1"/>
            <p:nvPr/>
          </p:nvSpPr>
          <p:spPr>
            <a:xfrm rot="16200000">
              <a:off x="1571322" y="624120"/>
              <a:ext cx="920188" cy="276999"/>
            </a:xfrm>
            <a:prstGeom prst="rect">
              <a:avLst/>
            </a:prstGeom>
            <a:solidFill>
              <a:schemeClr val="bg1"/>
            </a:solidFill>
            <a:ln>
              <a:solidFill>
                <a:srgbClr val="000000"/>
              </a:solidFill>
            </a:ln>
          </p:spPr>
          <p:txBody>
            <a:bodyPr wrap="none" rtlCol="0">
              <a:spAutoFit/>
            </a:bodyPr>
            <a:lstStyle/>
            <a:p>
              <a:r>
                <a:rPr lang="en-US" sz="1200" dirty="0" smtClean="0"/>
                <a:t>Presidential</a:t>
              </a:r>
              <a:endParaRPr lang="en-US" sz="1200" dirty="0"/>
            </a:p>
          </p:txBody>
        </p:sp>
      </p:grpSp>
      <p:grpSp>
        <p:nvGrpSpPr>
          <p:cNvPr id="212" name="Group 211"/>
          <p:cNvGrpSpPr/>
          <p:nvPr/>
        </p:nvGrpSpPr>
        <p:grpSpPr>
          <a:xfrm>
            <a:off x="1892914" y="395403"/>
            <a:ext cx="276999" cy="1189728"/>
            <a:chOff x="1892914" y="395404"/>
            <a:chExt cx="276999" cy="1189728"/>
          </a:xfrm>
        </p:grpSpPr>
        <p:cxnSp>
          <p:nvCxnSpPr>
            <p:cNvPr id="213" name="Straight Connector 212"/>
            <p:cNvCxnSpPr/>
            <p:nvPr/>
          </p:nvCxnSpPr>
          <p:spPr>
            <a:xfrm>
              <a:off x="2040040" y="1061049"/>
              <a:ext cx="1" cy="524083"/>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14" name="TextBox 213"/>
            <p:cNvSpPr txBox="1"/>
            <p:nvPr/>
          </p:nvSpPr>
          <p:spPr>
            <a:xfrm rot="16200000">
              <a:off x="1664198" y="624120"/>
              <a:ext cx="734432" cy="276999"/>
            </a:xfrm>
            <a:prstGeom prst="rect">
              <a:avLst/>
            </a:prstGeom>
            <a:solidFill>
              <a:schemeClr val="bg1"/>
            </a:solidFill>
            <a:ln>
              <a:solidFill>
                <a:srgbClr val="000000"/>
              </a:solidFill>
            </a:ln>
          </p:spPr>
          <p:txBody>
            <a:bodyPr wrap="none" rtlCol="0">
              <a:spAutoFit/>
            </a:bodyPr>
            <a:lstStyle/>
            <a:p>
              <a:r>
                <a:rPr lang="en-US" sz="1200" dirty="0" smtClean="0"/>
                <a:t>Midterm</a:t>
              </a:r>
              <a:endParaRPr lang="en-US" sz="1200" dirty="0"/>
            </a:p>
          </p:txBody>
        </p:sp>
      </p:grpSp>
      <p:cxnSp>
        <p:nvCxnSpPr>
          <p:cNvPr id="222" name="Straight Connector 221"/>
          <p:cNvCxnSpPr/>
          <p:nvPr/>
        </p:nvCxnSpPr>
        <p:spPr>
          <a:xfrm>
            <a:off x="6621260" y="138023"/>
            <a:ext cx="0" cy="6581954"/>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67" name="TextBox 166"/>
          <p:cNvSpPr txBox="1"/>
          <p:nvPr/>
        </p:nvSpPr>
        <p:spPr>
          <a:xfrm>
            <a:off x="2650085" y="79068"/>
            <a:ext cx="3331361" cy="461665"/>
          </a:xfrm>
          <a:prstGeom prst="rect">
            <a:avLst/>
          </a:prstGeom>
          <a:noFill/>
        </p:spPr>
        <p:txBody>
          <a:bodyPr wrap="none" rtlCol="0">
            <a:spAutoFit/>
          </a:bodyPr>
          <a:lstStyle/>
          <a:p>
            <a:r>
              <a:rPr lang="en-US" sz="2400" b="1" dirty="0" smtClean="0">
                <a:solidFill>
                  <a:srgbClr val="106636"/>
                </a:solidFill>
                <a:latin typeface="Arial" panose="020B0604020202020204" pitchFamily="34" charset="0"/>
                <a:cs typeface="Arial" panose="020B0604020202020204" pitchFamily="34" charset="0"/>
              </a:rPr>
              <a:t>Federal Budget Cycle</a:t>
            </a:r>
            <a:endParaRPr lang="en-US" sz="2400" b="1" dirty="0">
              <a:solidFill>
                <a:srgbClr val="106636"/>
              </a:solidFill>
              <a:latin typeface="Arial" panose="020B0604020202020204" pitchFamily="34" charset="0"/>
              <a:cs typeface="Arial" panose="020B0604020202020204" pitchFamily="34" charset="0"/>
            </a:endParaRPr>
          </a:p>
        </p:txBody>
      </p:sp>
      <p:cxnSp>
        <p:nvCxnSpPr>
          <p:cNvPr id="168" name="Straight Connector 167"/>
          <p:cNvCxnSpPr/>
          <p:nvPr/>
        </p:nvCxnSpPr>
        <p:spPr>
          <a:xfrm>
            <a:off x="4353824" y="2209800"/>
            <a:ext cx="0" cy="1094112"/>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84" name="TextBox 183"/>
          <p:cNvSpPr txBox="1"/>
          <p:nvPr/>
        </p:nvSpPr>
        <p:spPr>
          <a:xfrm>
            <a:off x="4061283" y="2209800"/>
            <a:ext cx="1299928" cy="415498"/>
          </a:xfrm>
          <a:prstGeom prst="rect">
            <a:avLst/>
          </a:prstGeom>
          <a:solidFill>
            <a:schemeClr val="bg1"/>
          </a:solidFill>
          <a:ln>
            <a:noFill/>
          </a:ln>
        </p:spPr>
        <p:txBody>
          <a:bodyPr wrap="square" rtlCol="0">
            <a:spAutoFit/>
          </a:bodyPr>
          <a:lstStyle/>
          <a:p>
            <a:pPr algn="ctr"/>
            <a:r>
              <a:rPr lang="en-US" sz="1050" b="1" dirty="0" smtClean="0">
                <a:solidFill>
                  <a:srgbClr val="FF0000"/>
                </a:solidFill>
              </a:rPr>
              <a:t>2016 Omnibus Appropriations Act</a:t>
            </a:r>
            <a:endParaRPr lang="en-US" sz="1050" b="1" dirty="0">
              <a:solidFill>
                <a:srgbClr val="FF0000"/>
              </a:solidFill>
            </a:endParaRPr>
          </a:p>
        </p:txBody>
      </p:sp>
      <p:sp>
        <p:nvSpPr>
          <p:cNvPr id="185" name="TextBox 184"/>
          <p:cNvSpPr txBox="1"/>
          <p:nvPr/>
        </p:nvSpPr>
        <p:spPr>
          <a:xfrm>
            <a:off x="4468993" y="540011"/>
            <a:ext cx="1444607" cy="338554"/>
          </a:xfrm>
          <a:prstGeom prst="rect">
            <a:avLst/>
          </a:prstGeom>
          <a:solidFill>
            <a:schemeClr val="bg1"/>
          </a:solidFill>
          <a:ln>
            <a:noFill/>
          </a:ln>
        </p:spPr>
        <p:txBody>
          <a:bodyPr wrap="square" rtlCol="0">
            <a:spAutoFit/>
          </a:bodyPr>
          <a:lstStyle/>
          <a:p>
            <a:pPr algn="ctr"/>
            <a:r>
              <a:rPr lang="en-US" sz="1600" b="1" dirty="0" smtClean="0">
                <a:solidFill>
                  <a:srgbClr val="FF0000"/>
                </a:solidFill>
              </a:rPr>
              <a:t>We are here</a:t>
            </a:r>
            <a:endParaRPr lang="en-US" sz="1600" b="1" dirty="0">
              <a:solidFill>
                <a:srgbClr val="FF0000"/>
              </a:solidFill>
            </a:endParaRPr>
          </a:p>
        </p:txBody>
      </p:sp>
      <p:sp>
        <p:nvSpPr>
          <p:cNvPr id="44" name="Down Arrow 43"/>
          <p:cNvSpPr/>
          <p:nvPr/>
        </p:nvSpPr>
        <p:spPr>
          <a:xfrm>
            <a:off x="5293736" y="893538"/>
            <a:ext cx="145847" cy="35449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667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373618988"/>
              </p:ext>
            </p:extLst>
          </p:nvPr>
        </p:nvGraphicFramePr>
        <p:xfrm>
          <a:off x="152400" y="152400"/>
          <a:ext cx="87630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smtClean="0"/>
              <a:t>Office of Science FY16 - $5.35B</a:t>
            </a:r>
            <a:endParaRPr lang="en-US" dirty="0"/>
          </a:p>
        </p:txBody>
      </p:sp>
      <p:sp>
        <p:nvSpPr>
          <p:cNvPr id="3" name="TextBox 2"/>
          <p:cNvSpPr txBox="1"/>
          <p:nvPr/>
        </p:nvSpPr>
        <p:spPr>
          <a:xfrm>
            <a:off x="685800" y="5835134"/>
            <a:ext cx="5023811" cy="369332"/>
          </a:xfrm>
          <a:prstGeom prst="rect">
            <a:avLst/>
          </a:prstGeom>
          <a:noFill/>
        </p:spPr>
        <p:txBody>
          <a:bodyPr wrap="none" rtlCol="0">
            <a:spAutoFit/>
          </a:bodyPr>
          <a:lstStyle/>
          <a:p>
            <a:r>
              <a:rPr lang="en-US" dirty="0" smtClean="0"/>
              <a:t>* </a:t>
            </a:r>
            <a:r>
              <a:rPr lang="en-US" sz="1400" dirty="0" smtClean="0"/>
              <a:t>43% of all physical sciences,  30% of computer science and math</a:t>
            </a:r>
            <a:endParaRPr lang="en-US" dirty="0"/>
          </a:p>
        </p:txBody>
      </p:sp>
      <p:sp>
        <p:nvSpPr>
          <p:cNvPr id="5" name="TextBox 4"/>
          <p:cNvSpPr txBox="1"/>
          <p:nvPr/>
        </p:nvSpPr>
        <p:spPr>
          <a:xfrm>
            <a:off x="6553200" y="5865911"/>
            <a:ext cx="2222660" cy="307777"/>
          </a:xfrm>
          <a:prstGeom prst="rect">
            <a:avLst/>
          </a:prstGeom>
          <a:noFill/>
        </p:spPr>
        <p:txBody>
          <a:bodyPr wrap="none" rtlCol="0">
            <a:spAutoFit/>
          </a:bodyPr>
          <a:lstStyle/>
          <a:p>
            <a:r>
              <a:rPr lang="en-US" sz="1400" dirty="0" smtClean="0"/>
              <a:t>** from all 50 states and DC</a:t>
            </a:r>
            <a:endParaRPr lang="en-US" sz="1400" dirty="0"/>
          </a:p>
        </p:txBody>
      </p:sp>
    </p:spTree>
    <p:extLst>
      <p:ext uri="{BB962C8B-B14F-4D97-AF65-F5344CB8AC3E}">
        <p14:creationId xmlns:p14="http://schemas.microsoft.com/office/powerpoint/2010/main" val="2049843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6813701"/>
              </p:ext>
            </p:extLst>
          </p:nvPr>
        </p:nvGraphicFramePr>
        <p:xfrm>
          <a:off x="152400" y="152400"/>
          <a:ext cx="87630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smtClean="0"/>
              <a:t>Office of Science FY17 Request: $5.67B, +6.1%</a:t>
            </a:r>
            <a:endParaRPr lang="en-US" dirty="0"/>
          </a:p>
        </p:txBody>
      </p:sp>
      <p:sp>
        <p:nvSpPr>
          <p:cNvPr id="3" name="TextBox 2"/>
          <p:cNvSpPr txBox="1"/>
          <p:nvPr/>
        </p:nvSpPr>
        <p:spPr>
          <a:xfrm>
            <a:off x="2489200" y="5757334"/>
            <a:ext cx="4331309" cy="369332"/>
          </a:xfrm>
          <a:prstGeom prst="rect">
            <a:avLst/>
          </a:prstGeom>
          <a:noFill/>
        </p:spPr>
        <p:txBody>
          <a:bodyPr wrap="none" rtlCol="0">
            <a:spAutoFit/>
          </a:bodyPr>
          <a:lstStyle/>
          <a:p>
            <a:r>
              <a:rPr lang="en-US" dirty="0" smtClean="0"/>
              <a:t>Without $100M mandatory, $5.57B, +4%</a:t>
            </a:r>
            <a:endParaRPr lang="en-US" dirty="0"/>
          </a:p>
        </p:txBody>
      </p:sp>
    </p:spTree>
    <p:extLst>
      <p:ext uri="{BB962C8B-B14F-4D97-AF65-F5344CB8AC3E}">
        <p14:creationId xmlns:p14="http://schemas.microsoft.com/office/powerpoint/2010/main" val="3721170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4175" y="2743200"/>
            <a:ext cx="8410575" cy="5259388"/>
          </a:xfrm>
        </p:spPr>
        <p:txBody>
          <a:bodyPr/>
          <a:lstStyle/>
          <a:p>
            <a:r>
              <a:rPr lang="en-US" sz="3200" dirty="0" smtClean="0"/>
              <a:t>Science -  +3% for both marks compared to FY16 enacted but some differences of opinion </a:t>
            </a:r>
          </a:p>
          <a:p>
            <a:endParaRPr lang="en-US" sz="3200" dirty="0" smtClean="0"/>
          </a:p>
        </p:txBody>
      </p:sp>
      <p:sp>
        <p:nvSpPr>
          <p:cNvPr id="3" name="Title 2"/>
          <p:cNvSpPr>
            <a:spLocks noGrp="1"/>
          </p:cNvSpPr>
          <p:nvPr>
            <p:ph type="title"/>
          </p:nvPr>
        </p:nvSpPr>
        <p:spPr/>
        <p:txBody>
          <a:bodyPr/>
          <a:lstStyle/>
          <a:p>
            <a:r>
              <a:rPr lang="en-US" dirty="0" smtClean="0"/>
              <a:t>FY17 HEWD and SEWD Appropriations Marks, 4-14-16</a:t>
            </a:r>
            <a:endParaRPr lang="en-US" dirty="0"/>
          </a:p>
        </p:txBody>
      </p:sp>
      <p:sp>
        <p:nvSpPr>
          <p:cNvPr id="4" name="Footer Placeholder 3"/>
          <p:cNvSpPr>
            <a:spLocks noGrp="1"/>
          </p:cNvSpPr>
          <p:nvPr>
            <p:ph type="ftr" sz="quarter"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C0A2BE09-5C53-429F-9B0D-04D6F428253C}" type="slidenum">
              <a:rPr lang="en-US" smtClean="0"/>
              <a:pPr>
                <a:defRPr/>
              </a:pPr>
              <a:t>6</a:t>
            </a:fld>
            <a:endParaRPr lang="en-US" dirty="0"/>
          </a:p>
        </p:txBody>
      </p:sp>
    </p:spTree>
    <p:extLst>
      <p:ext uri="{BB962C8B-B14F-4D97-AF65-F5344CB8AC3E}">
        <p14:creationId xmlns:p14="http://schemas.microsoft.com/office/powerpoint/2010/main" val="1739321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3124200" y="6356350"/>
            <a:ext cx="5334000" cy="365125"/>
          </a:xfrm>
          <a:prstGeom prst="rect">
            <a:avLst/>
          </a:prstGeom>
        </p:spPr>
        <p:txBody>
          <a:bodyPr/>
          <a:lstStyle/>
          <a:p>
            <a:endParaRPr lang="en-US" dirty="0"/>
          </a:p>
        </p:txBody>
      </p:sp>
      <p:sp>
        <p:nvSpPr>
          <p:cNvPr id="3" name="Slide Number Placeholder 2"/>
          <p:cNvSpPr>
            <a:spLocks noGrp="1"/>
          </p:cNvSpPr>
          <p:nvPr>
            <p:ph type="sldNum" sz="quarter" idx="12"/>
          </p:nvPr>
        </p:nvSpPr>
        <p:spPr/>
        <p:txBody>
          <a:bodyPr/>
          <a:lstStyle/>
          <a:p>
            <a:fld id="{68F455FD-F83C-4433-AE11-4D89943CC4D6}" type="slidenum">
              <a:rPr lang="en-US" smtClean="0"/>
              <a:pPr/>
              <a:t>7</a:t>
            </a:fld>
            <a:endParaRPr lang="en-US" dirty="0"/>
          </a:p>
        </p:txBody>
      </p:sp>
      <p:sp>
        <p:nvSpPr>
          <p:cNvPr id="4" name="TextBox 3"/>
          <p:cNvSpPr txBox="1"/>
          <p:nvPr/>
        </p:nvSpPr>
        <p:spPr>
          <a:xfrm>
            <a:off x="1848255" y="252919"/>
            <a:ext cx="5486400" cy="369332"/>
          </a:xfrm>
          <a:prstGeom prst="rect">
            <a:avLst/>
          </a:prstGeom>
          <a:noFill/>
        </p:spPr>
        <p:txBody>
          <a:bodyPr wrap="square" rtlCol="0">
            <a:spAutoFit/>
          </a:bodyPr>
          <a:lstStyle/>
          <a:p>
            <a:pPr algn="ctr"/>
            <a:r>
              <a:rPr lang="en-US" dirty="0" smtClean="0"/>
              <a:t>FY 2017 Appropriations Action for Science Detail</a:t>
            </a:r>
            <a:endParaRPr lang="en-US" dirty="0"/>
          </a:p>
        </p:txBody>
      </p:sp>
      <p:graphicFrame>
        <p:nvGraphicFramePr>
          <p:cNvPr id="5" name="Object 4"/>
          <p:cNvGraphicFramePr>
            <a:graphicFrameLocks noChangeAspect="1"/>
          </p:cNvGraphicFramePr>
          <p:nvPr>
            <p:extLst/>
          </p:nvPr>
        </p:nvGraphicFramePr>
        <p:xfrm>
          <a:off x="675572" y="1857097"/>
          <a:ext cx="7942680" cy="3137025"/>
        </p:xfrm>
        <a:graphic>
          <a:graphicData uri="http://schemas.openxmlformats.org/presentationml/2006/ole">
            <mc:AlternateContent xmlns:mc="http://schemas.openxmlformats.org/markup-compatibility/2006">
              <mc:Choice xmlns:v="urn:schemas-microsoft-com:vml" Requires="v">
                <p:oleObj spid="_x0000_s3102" name="Worksheet" r:id="rId4" imgW="9067800" imgH="3581400" progId="Excel.Sheet.12">
                  <p:embed/>
                </p:oleObj>
              </mc:Choice>
              <mc:Fallback>
                <p:oleObj name="Worksheet" r:id="rId4" imgW="9067800" imgH="3581400" progId="Excel.Sheet.12">
                  <p:embed/>
                  <p:pic>
                    <p:nvPicPr>
                      <p:cNvPr id="0" name=""/>
                      <p:cNvPicPr/>
                      <p:nvPr/>
                    </p:nvPicPr>
                    <p:blipFill>
                      <a:blip r:embed="rId5"/>
                      <a:stretch>
                        <a:fillRect/>
                      </a:stretch>
                    </p:blipFill>
                    <p:spPr>
                      <a:xfrm>
                        <a:off x="675572" y="1857097"/>
                        <a:ext cx="7942680" cy="3137025"/>
                      </a:xfrm>
                      <a:prstGeom prst="rect">
                        <a:avLst/>
                      </a:prstGeom>
                    </p:spPr>
                  </p:pic>
                </p:oleObj>
              </mc:Fallback>
            </mc:AlternateContent>
          </a:graphicData>
        </a:graphic>
      </p:graphicFrame>
      <p:sp>
        <p:nvSpPr>
          <p:cNvPr id="6" name="Rectangle 5"/>
          <p:cNvSpPr/>
          <p:nvPr/>
        </p:nvSpPr>
        <p:spPr>
          <a:xfrm>
            <a:off x="570831" y="3281851"/>
            <a:ext cx="8191426" cy="1426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77800" y="939800"/>
            <a:ext cx="8686800" cy="923330"/>
          </a:xfrm>
          <a:prstGeom prst="rect">
            <a:avLst/>
          </a:prstGeom>
          <a:noFill/>
        </p:spPr>
        <p:txBody>
          <a:bodyPr wrap="square" rtlCol="0">
            <a:spAutoFit/>
          </a:bodyPr>
          <a:lstStyle/>
          <a:p>
            <a:r>
              <a:rPr lang="en-US" dirty="0" smtClean="0"/>
              <a:t>FY17 HEWD and SEWD marks</a:t>
            </a:r>
          </a:p>
          <a:p>
            <a:r>
              <a:rPr lang="en-US" dirty="0" smtClean="0"/>
              <a:t>2.9% increase over FY2016 enacted, 1% decrease  from FY17 disc. request</a:t>
            </a:r>
          </a:p>
          <a:p>
            <a:endParaRPr lang="en-US" dirty="0"/>
          </a:p>
        </p:txBody>
      </p:sp>
      <p:sp>
        <p:nvSpPr>
          <p:cNvPr id="8" name="TextBox 7"/>
          <p:cNvSpPr txBox="1"/>
          <p:nvPr/>
        </p:nvSpPr>
        <p:spPr>
          <a:xfrm>
            <a:off x="745066" y="5384800"/>
            <a:ext cx="5365571" cy="369332"/>
          </a:xfrm>
          <a:prstGeom prst="rect">
            <a:avLst/>
          </a:prstGeom>
          <a:noFill/>
        </p:spPr>
        <p:txBody>
          <a:bodyPr wrap="none" rtlCol="0">
            <a:spAutoFit/>
          </a:bodyPr>
          <a:lstStyle/>
          <a:p>
            <a:r>
              <a:rPr lang="en-US" dirty="0" smtClean="0">
                <a:solidFill>
                  <a:srgbClr val="FF0000"/>
                </a:solidFill>
              </a:rPr>
              <a:t>Detailed differences of opinion, esp. for  FES, BER</a:t>
            </a:r>
            <a:endParaRPr lang="en-US" dirty="0">
              <a:solidFill>
                <a:srgbClr val="FF0000"/>
              </a:solidFill>
            </a:endParaRPr>
          </a:p>
        </p:txBody>
      </p:sp>
    </p:spTree>
    <p:extLst>
      <p:ext uri="{BB962C8B-B14F-4D97-AF65-F5344CB8AC3E}">
        <p14:creationId xmlns:p14="http://schemas.microsoft.com/office/powerpoint/2010/main" val="310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3124200" y="6356350"/>
            <a:ext cx="5334000" cy="365125"/>
          </a:xfrm>
          <a:prstGeom prst="rect">
            <a:avLst/>
          </a:prstGeom>
        </p:spPr>
        <p:txBody>
          <a:bodyPr/>
          <a:lstStyle/>
          <a:p>
            <a:endParaRPr lang="en-US" dirty="0"/>
          </a:p>
        </p:txBody>
      </p:sp>
      <p:sp>
        <p:nvSpPr>
          <p:cNvPr id="3" name="Slide Number Placeholder 2"/>
          <p:cNvSpPr>
            <a:spLocks noGrp="1"/>
          </p:cNvSpPr>
          <p:nvPr>
            <p:ph type="sldNum" sz="quarter" idx="12"/>
          </p:nvPr>
        </p:nvSpPr>
        <p:spPr/>
        <p:txBody>
          <a:bodyPr/>
          <a:lstStyle/>
          <a:p>
            <a:fld id="{68F455FD-F83C-4433-AE11-4D89943CC4D6}" type="slidenum">
              <a:rPr lang="en-US" smtClean="0"/>
              <a:pPr/>
              <a:t>8</a:t>
            </a:fld>
            <a:endParaRPr lang="en-US" dirty="0"/>
          </a:p>
        </p:txBody>
      </p:sp>
      <p:sp>
        <p:nvSpPr>
          <p:cNvPr id="4" name="TextBox 3"/>
          <p:cNvSpPr txBox="1"/>
          <p:nvPr/>
        </p:nvSpPr>
        <p:spPr>
          <a:xfrm>
            <a:off x="2770471" y="287432"/>
            <a:ext cx="3418821" cy="400110"/>
          </a:xfrm>
          <a:prstGeom prst="rect">
            <a:avLst/>
          </a:prstGeom>
          <a:noFill/>
        </p:spPr>
        <p:txBody>
          <a:bodyPr wrap="none" rtlCol="0">
            <a:spAutoFit/>
          </a:bodyPr>
          <a:lstStyle/>
          <a:p>
            <a:r>
              <a:rPr lang="en-US" sz="2000" b="1" dirty="0" smtClean="0"/>
              <a:t>FY 2017 Appropriations Action</a:t>
            </a:r>
            <a:endParaRPr lang="en-US" sz="2000" b="1" dirty="0"/>
          </a:p>
        </p:txBody>
      </p:sp>
      <p:sp>
        <p:nvSpPr>
          <p:cNvPr id="5" name="TextBox 4"/>
          <p:cNvSpPr txBox="1"/>
          <p:nvPr/>
        </p:nvSpPr>
        <p:spPr>
          <a:xfrm>
            <a:off x="711200" y="1337733"/>
            <a:ext cx="7594600" cy="4924425"/>
          </a:xfrm>
          <a:prstGeom prst="rect">
            <a:avLst/>
          </a:prstGeom>
          <a:noFill/>
        </p:spPr>
        <p:txBody>
          <a:bodyPr wrap="square" rtlCol="0">
            <a:spAutoFit/>
          </a:bodyPr>
          <a:lstStyle/>
          <a:p>
            <a:endParaRPr lang="en-US" sz="1400" u="sng" dirty="0" smtClean="0"/>
          </a:p>
          <a:p>
            <a:pPr marL="285750" indent="-285750">
              <a:buFont typeface="Arial" panose="020B0604020202020204" pitchFamily="34" charset="0"/>
              <a:buChar char="•"/>
            </a:pPr>
            <a:endParaRPr lang="en-US" sz="1200" dirty="0"/>
          </a:p>
          <a:p>
            <a:r>
              <a:rPr lang="en-US" b="1" u="sng" dirty="0" smtClean="0"/>
              <a:t>Basic Energy Sciences</a:t>
            </a:r>
          </a:p>
          <a:p>
            <a:endParaRPr lang="en-US" b="1" u="sng" dirty="0" smtClean="0"/>
          </a:p>
          <a:p>
            <a:pPr marL="285750" indent="-285750">
              <a:buFont typeface="Arial" panose="020B0604020202020204" pitchFamily="34" charset="0"/>
              <a:buChar char="•"/>
            </a:pPr>
            <a:r>
              <a:rPr lang="en-US" sz="1600" b="1" dirty="0" smtClean="0"/>
              <a:t>House Mark: </a:t>
            </a:r>
            <a:r>
              <a:rPr lang="en-US" sz="1600" dirty="0" smtClean="0"/>
              <a:t>Reduces funding for new Energy Frontier Research Centers (EFRC’s); does not support new Computational Chemical Sciences component of the </a:t>
            </a:r>
            <a:r>
              <a:rPr lang="en-US" sz="1600" dirty="0" err="1" smtClean="0"/>
              <a:t>Exascale</a:t>
            </a:r>
            <a:r>
              <a:rPr lang="en-US" sz="1600" dirty="0" smtClean="0"/>
              <a:t> crosscut; and, limits proposed Mission Innovation investments in light weight materials, corrosion, quantum materials, chemistry under extreme environments and catalysis; planned research in </a:t>
            </a:r>
            <a:r>
              <a:rPr lang="en-US" sz="1600" dirty="0" err="1" smtClean="0"/>
              <a:t>thermocaloric</a:t>
            </a:r>
            <a:r>
              <a:rPr lang="en-US" sz="1600" dirty="0" smtClean="0"/>
              <a:t> materials will not proceed; planned geosciences research in support of the Subsurface crosscut will proceed.  Strong support is provided for the Advanced Photon Source Upgrade project.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smtClean="0"/>
              <a:t>Senate Mark: </a:t>
            </a:r>
            <a:r>
              <a:rPr lang="en-US" sz="1600" dirty="0" smtClean="0"/>
              <a:t>Provides a modest increase for EFRC’s; reduces Mission Innovation by almost eight percent allowing limited enhancements to research in lightweight materials, corrosion, quantum materials and catalysis, planned research in </a:t>
            </a:r>
            <a:r>
              <a:rPr lang="en-US" sz="1600" smtClean="0"/>
              <a:t>thermocaloric</a:t>
            </a:r>
            <a:r>
              <a:rPr lang="en-US" sz="1600" dirty="0" smtClean="0"/>
              <a:t> materials and chemistry under harsh/extreme environments will not proceed</a:t>
            </a:r>
            <a:r>
              <a:rPr lang="en-US" sz="1600" dirty="0"/>
              <a:t>; </a:t>
            </a:r>
            <a:r>
              <a:rPr lang="en-US" sz="1600" dirty="0" smtClean="0"/>
              <a:t>planned </a:t>
            </a:r>
            <a:r>
              <a:rPr lang="en-US" sz="1600" dirty="0"/>
              <a:t>geosciences research in support of the Subsurface crosscut will proceed.  Strong support is provided for the Advanced Photon Source Upgrade project.</a:t>
            </a:r>
          </a:p>
          <a:p>
            <a:pPr marL="285750" indent="-285750">
              <a:buFont typeface="Arial" panose="020B0604020202020204" pitchFamily="34" charset="0"/>
              <a:buChar char="•"/>
            </a:pPr>
            <a:endParaRPr lang="en-US" sz="1200" dirty="0" smtClean="0"/>
          </a:p>
        </p:txBody>
      </p:sp>
    </p:spTree>
    <p:extLst>
      <p:ext uri="{BB962C8B-B14F-4D97-AF65-F5344CB8AC3E}">
        <p14:creationId xmlns:p14="http://schemas.microsoft.com/office/powerpoint/2010/main" val="24255689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4135"/>
            <a:ext cx="9144000" cy="461665"/>
          </a:xfrm>
          <a:prstGeom prst="rect">
            <a:avLst/>
          </a:prstGeom>
          <a:noFill/>
        </p:spPr>
        <p:txBody>
          <a:bodyPr wrap="square" rtlCol="0">
            <a:spAutoFit/>
          </a:bodyPr>
          <a:lstStyle/>
          <a:p>
            <a:pPr algn="ctr"/>
            <a:r>
              <a:rPr lang="en-US" sz="2400" b="1" dirty="0" smtClean="0">
                <a:solidFill>
                  <a:srgbClr val="106636"/>
                </a:solidFill>
                <a:latin typeface="Arial" panose="020B0604020202020204" pitchFamily="34" charset="0"/>
                <a:cs typeface="Arial" panose="020B0604020202020204" pitchFamily="34" charset="0"/>
              </a:rPr>
              <a:t>FY2017 Issues and Priorities</a:t>
            </a:r>
            <a:endParaRPr lang="en-US" sz="2400" b="1" dirty="0">
              <a:solidFill>
                <a:srgbClr val="106636"/>
              </a:solidFill>
              <a:latin typeface="Arial" panose="020B0604020202020204" pitchFamily="34" charset="0"/>
              <a:cs typeface="Arial" panose="020B0604020202020204" pitchFamily="34" charset="0"/>
            </a:endParaRPr>
          </a:p>
        </p:txBody>
      </p:sp>
      <p:sp>
        <p:nvSpPr>
          <p:cNvPr id="4" name="Rectangle 3"/>
          <p:cNvSpPr/>
          <p:nvPr/>
        </p:nvSpPr>
        <p:spPr>
          <a:xfrm>
            <a:off x="281940" y="838200"/>
            <a:ext cx="8580120" cy="5755422"/>
          </a:xfrm>
          <a:prstGeom prst="rect">
            <a:avLst/>
          </a:prstGeom>
        </p:spPr>
        <p:txBody>
          <a:bodyPr wrap="square">
            <a:spAutoFit/>
          </a:bodyPr>
          <a:lstStyle/>
          <a:p>
            <a:pPr marL="228600" marR="0" lvl="0" indent="-228600">
              <a:spcBef>
                <a:spcPts val="0"/>
              </a:spcBef>
              <a:spcAft>
                <a:spcPts val="0"/>
              </a:spcAft>
              <a:buFont typeface="Symbol"/>
              <a:buChar char=""/>
            </a:pPr>
            <a:r>
              <a:rPr lang="en-US" b="1" dirty="0" smtClean="0">
                <a:latin typeface="Arial" panose="020B0604020202020204" pitchFamily="34" charset="0"/>
                <a:ea typeface="Calibri"/>
                <a:cs typeface="Arial" panose="020B0604020202020204" pitchFamily="34" charset="0"/>
              </a:rPr>
              <a:t>BALANCE - Research funding vs scientific user facilities construction vs operation</a:t>
            </a:r>
          </a:p>
          <a:p>
            <a:pPr marL="228600" marR="0" lvl="0" indent="-228600">
              <a:spcBef>
                <a:spcPts val="0"/>
              </a:spcBef>
              <a:spcAft>
                <a:spcPts val="0"/>
              </a:spcAft>
              <a:buFont typeface="Symbol"/>
              <a:buChar char=""/>
            </a:pPr>
            <a:endParaRPr lang="en-US" b="1" dirty="0" smtClean="0">
              <a:latin typeface="Arial" panose="020B0604020202020204" pitchFamily="34" charset="0"/>
              <a:ea typeface="Calibri"/>
              <a:cs typeface="Arial" panose="020B0604020202020204" pitchFamily="34" charset="0"/>
            </a:endParaRPr>
          </a:p>
          <a:p>
            <a:pPr marL="685800" lvl="1" indent="-228600">
              <a:buFont typeface="Symbol"/>
              <a:buChar char=""/>
            </a:pPr>
            <a:r>
              <a:rPr lang="en-US" sz="1600" b="1" dirty="0">
                <a:latin typeface="Arial" panose="020B0604020202020204" pitchFamily="34" charset="0"/>
                <a:ea typeface="Calibri"/>
                <a:cs typeface="Arial" panose="020B0604020202020204" pitchFamily="34" charset="0"/>
              </a:rPr>
              <a:t>BESAC study of 5 proposed user facility upgrades </a:t>
            </a:r>
          </a:p>
          <a:p>
            <a:pPr marL="228600" marR="0" lvl="0" indent="-228600">
              <a:spcBef>
                <a:spcPts val="0"/>
              </a:spcBef>
              <a:spcAft>
                <a:spcPts val="0"/>
              </a:spcAft>
              <a:buFont typeface="Symbol"/>
              <a:buChar char=""/>
            </a:pPr>
            <a:endParaRPr lang="en-US" sz="1600" dirty="0" smtClean="0">
              <a:latin typeface="Arial" panose="020B0604020202020204" pitchFamily="34" charset="0"/>
              <a:ea typeface="Calibri"/>
              <a:cs typeface="Arial" panose="020B0604020202020204" pitchFamily="34" charset="0"/>
            </a:endParaRPr>
          </a:p>
          <a:p>
            <a:pPr marR="0" lvl="0">
              <a:spcBef>
                <a:spcPts val="0"/>
              </a:spcBef>
              <a:spcAft>
                <a:spcPts val="0"/>
              </a:spcAft>
            </a:pPr>
            <a:endParaRPr lang="en-US" sz="1600" dirty="0" smtClean="0">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r>
              <a:rPr lang="en-US" b="1" dirty="0" smtClean="0">
                <a:solidFill>
                  <a:schemeClr val="bg1">
                    <a:lumMod val="65000"/>
                  </a:schemeClr>
                </a:solidFill>
                <a:latin typeface="Arial" panose="020B0604020202020204" pitchFamily="34" charset="0"/>
                <a:ea typeface="Calibri"/>
                <a:cs typeface="Arial" panose="020B0604020202020204" pitchFamily="34" charset="0"/>
              </a:rPr>
              <a:t>BALANCE - Discovery research vs science for clean energy and departmental crosscuts</a:t>
            </a:r>
          </a:p>
          <a:p>
            <a:pPr marL="228600" marR="0" lvl="0" indent="-228600">
              <a:spcBef>
                <a:spcPts val="1200"/>
              </a:spcBef>
              <a:spcAft>
                <a:spcPts val="0"/>
              </a:spcAft>
              <a:buFont typeface="Symbol"/>
              <a:buChar char=""/>
            </a:pPr>
            <a:endParaRPr lang="en-US" b="1" dirty="0">
              <a:solidFill>
                <a:schemeClr val="bg1">
                  <a:lumMod val="65000"/>
                </a:schemeClr>
              </a:solidFill>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r>
              <a:rPr lang="en-US" b="1" dirty="0" err="1">
                <a:solidFill>
                  <a:schemeClr val="bg1">
                    <a:lumMod val="65000"/>
                  </a:schemeClr>
                </a:solidFill>
                <a:latin typeface="Arial" panose="020B0604020202020204" pitchFamily="34" charset="0"/>
                <a:ea typeface="Calibri"/>
                <a:cs typeface="Arial" panose="020B0604020202020204" pitchFamily="34" charset="0"/>
              </a:rPr>
              <a:t>E</a:t>
            </a:r>
            <a:r>
              <a:rPr lang="en-US" b="1" dirty="0" err="1" smtClean="0">
                <a:solidFill>
                  <a:schemeClr val="bg1">
                    <a:lumMod val="65000"/>
                  </a:schemeClr>
                </a:solidFill>
                <a:latin typeface="Arial" panose="020B0604020202020204" pitchFamily="34" charset="0"/>
                <a:ea typeface="Calibri"/>
                <a:cs typeface="Arial" panose="020B0604020202020204" pitchFamily="34" charset="0"/>
              </a:rPr>
              <a:t>xascale</a:t>
            </a:r>
            <a:r>
              <a:rPr lang="en-US" b="1" dirty="0" smtClean="0">
                <a:solidFill>
                  <a:schemeClr val="bg1">
                    <a:lumMod val="65000"/>
                  </a:schemeClr>
                </a:solidFill>
                <a:latin typeface="Arial" panose="020B0604020202020204" pitchFamily="34" charset="0"/>
                <a:ea typeface="Calibri"/>
                <a:cs typeface="Arial" panose="020B0604020202020204" pitchFamily="34" charset="0"/>
              </a:rPr>
              <a:t> Computing Project!  National Strategic Computing Initiative</a:t>
            </a:r>
          </a:p>
          <a:p>
            <a:pPr marL="228600" marR="0" lvl="0" indent="-228600">
              <a:spcBef>
                <a:spcPts val="1200"/>
              </a:spcBef>
              <a:spcAft>
                <a:spcPts val="0"/>
              </a:spcAft>
              <a:buFont typeface="Symbol"/>
              <a:buChar char=""/>
            </a:pPr>
            <a:endParaRPr lang="en-US" b="1" dirty="0">
              <a:solidFill>
                <a:schemeClr val="bg1">
                  <a:lumMod val="65000"/>
                </a:schemeClr>
              </a:solidFill>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r>
              <a:rPr lang="en-US" b="1" dirty="0" smtClean="0">
                <a:solidFill>
                  <a:schemeClr val="bg1">
                    <a:lumMod val="65000"/>
                  </a:schemeClr>
                </a:solidFill>
                <a:latin typeface="Arial" panose="020B0604020202020204" pitchFamily="34" charset="0"/>
                <a:ea typeface="Calibri"/>
                <a:cs typeface="Arial" panose="020B0604020202020204" pitchFamily="34" charset="0"/>
              </a:rPr>
              <a:t>International partnerships in Big Science</a:t>
            </a:r>
          </a:p>
          <a:p>
            <a:pPr marL="685800" lvl="1" indent="-228600">
              <a:spcBef>
                <a:spcPts val="1200"/>
              </a:spcBef>
              <a:buFont typeface="Symbol"/>
              <a:buChar char=""/>
            </a:pPr>
            <a:r>
              <a:rPr lang="en-US" b="1" dirty="0" smtClean="0">
                <a:solidFill>
                  <a:schemeClr val="bg1">
                    <a:lumMod val="65000"/>
                  </a:schemeClr>
                </a:solidFill>
                <a:latin typeface="Arial" panose="020B0604020202020204" pitchFamily="34" charset="0"/>
                <a:ea typeface="Calibri"/>
                <a:cs typeface="Arial" panose="020B0604020202020204" pitchFamily="34" charset="0"/>
              </a:rPr>
              <a:t>ITER</a:t>
            </a:r>
          </a:p>
          <a:p>
            <a:pPr marL="685800" lvl="1" indent="-228600">
              <a:spcBef>
                <a:spcPts val="1200"/>
              </a:spcBef>
              <a:buFont typeface="Symbol"/>
              <a:buChar char=""/>
            </a:pPr>
            <a:r>
              <a:rPr lang="en-US" b="1" dirty="0" smtClean="0">
                <a:solidFill>
                  <a:schemeClr val="bg1">
                    <a:lumMod val="65000"/>
                  </a:schemeClr>
                </a:solidFill>
                <a:latin typeface="Arial" panose="020B0604020202020204" pitchFamily="34" charset="0"/>
                <a:ea typeface="Calibri"/>
                <a:cs typeface="Arial" panose="020B0604020202020204" pitchFamily="34" charset="0"/>
              </a:rPr>
              <a:t>LHC CMS, ATLAS upgrades at the same time as LBNF/DUNE</a:t>
            </a:r>
          </a:p>
          <a:p>
            <a:pPr marL="228600" marR="0" lvl="0" indent="-228600">
              <a:spcBef>
                <a:spcPts val="1200"/>
              </a:spcBef>
              <a:spcAft>
                <a:spcPts val="0"/>
              </a:spcAft>
              <a:buFont typeface="Symbol"/>
              <a:buChar char=""/>
            </a:pPr>
            <a:endParaRPr lang="en-US" b="1" dirty="0">
              <a:latin typeface="Arial" panose="020B0604020202020204" pitchFamily="34" charset="0"/>
              <a:ea typeface="Calibri"/>
              <a:cs typeface="Arial" panose="020B0604020202020204" pitchFamily="34" charset="0"/>
            </a:endParaRPr>
          </a:p>
          <a:p>
            <a:pPr marL="228600" marR="0" lvl="0" indent="-228600">
              <a:spcBef>
                <a:spcPts val="1200"/>
              </a:spcBef>
              <a:spcAft>
                <a:spcPts val="0"/>
              </a:spcAft>
              <a:buFont typeface="Symbol"/>
              <a:buChar char=""/>
            </a:pPr>
            <a:endParaRPr lang="en-US" sz="14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197569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2005</Words>
  <Application>Microsoft Office PowerPoint</Application>
  <PresentationFormat>On-screen Show (4:3)</PresentationFormat>
  <Paragraphs>378</Paragraphs>
  <Slides>28</Slides>
  <Notes>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28</vt:i4>
      </vt:variant>
    </vt:vector>
  </HeadingPairs>
  <TitlesOfParts>
    <vt:vector size="37" baseType="lpstr">
      <vt:lpstr>Arial</vt:lpstr>
      <vt:lpstr>Calibri</vt:lpstr>
      <vt:lpstr>Rod</vt:lpstr>
      <vt:lpstr>Symbol</vt:lpstr>
      <vt:lpstr>Times New Roman</vt:lpstr>
      <vt:lpstr>1_Office Theme</vt:lpstr>
      <vt:lpstr>Worksheet</vt:lpstr>
      <vt:lpstr>Document</vt:lpstr>
      <vt:lpstr>Acrobat Document</vt:lpstr>
      <vt:lpstr>Office of Science Update</vt:lpstr>
      <vt:lpstr>PowerPoint Presentation</vt:lpstr>
      <vt:lpstr>PowerPoint Presentation</vt:lpstr>
      <vt:lpstr>Office of Science FY16 - $5.35B</vt:lpstr>
      <vt:lpstr>Office of Science FY17 Request: $5.67B, +6.1%</vt:lpstr>
      <vt:lpstr>FY17 HEWD and SEWD Appropriations Marks, 4-14-16</vt:lpstr>
      <vt:lpstr>PowerPoint Presentation</vt:lpstr>
      <vt:lpstr>PowerPoint Presentation</vt:lpstr>
      <vt:lpstr>PowerPoint Presentation</vt:lpstr>
      <vt:lpstr>PowerPoint Presentation</vt:lpstr>
      <vt:lpstr>PowerPoint Presentation</vt:lpstr>
      <vt:lpstr>Office of Science User Facility Statistics FY14</vt:lpstr>
      <vt:lpstr>SC Investments in Research, Facilities, and Construction</vt:lpstr>
      <vt:lpstr>BES Construction/MIE Funding Profile  2000 – 2017</vt:lpstr>
      <vt:lpstr>PowerPoint Presentation</vt:lpstr>
      <vt:lpstr>DOE Mission Innovation R&amp;D, FY 16 and 17 proposed </vt:lpstr>
      <vt:lpstr>PowerPoint Presentation</vt:lpstr>
      <vt:lpstr>PowerPoint Presentation</vt:lpstr>
      <vt:lpstr>DOE’s Exascale Computing Initiative: Next Generation of Scientific Innovation</vt:lpstr>
      <vt:lpstr>Extreme-Scale Science Data Explosion</vt:lpstr>
      <vt:lpstr>PowerPoint Presentation</vt:lpstr>
      <vt:lpstr>PowerPoint Presentation</vt:lpstr>
      <vt:lpstr>PowerPoint Presentation</vt:lpstr>
      <vt:lpstr>Long Baseline Neutrino Facility</vt:lpstr>
      <vt:lpstr>PowerPoint Presentation</vt:lpstr>
      <vt:lpstr>PowerPoint Presentation</vt:lpstr>
      <vt:lpstr>Flow of Funds between DOE Programs to Labs, 2015</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2016-06-09T21:16:38Z</dcterms:created>
  <dcterms:modified xsi:type="dcterms:W3CDTF">2016-06-09T21:16:57Z</dcterms:modified>
</cp:coreProperties>
</file>