
<file path=[Content_Types].xml><?xml version="1.0" encoding="utf-8"?>
<Types xmlns="http://schemas.openxmlformats.org/package/2006/content-types">
  <Default Extension="png" ContentType="image/png"/>
  <Default Extension="mpg" ContentType="video/mpeg"/>
  <Default Extension="jpeg" ContentType="image/jpeg"/>
  <Default Extension="emf" ContentType="image/x-emf"/>
  <Default Extension="rels" ContentType="application/vnd.openxmlformats-package.relationships+xml"/>
  <Default Extension="xml" ContentType="application/xml"/>
  <Default Extension="gif" ContentType="image/gif"/>
  <Default Extension="tif" ContentType="image/tif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4"/>
  </p:notesMasterIdLst>
  <p:sldIdLst>
    <p:sldId id="464" r:id="rId2"/>
    <p:sldId id="415" r:id="rId3"/>
    <p:sldId id="445" r:id="rId4"/>
    <p:sldId id="438" r:id="rId5"/>
    <p:sldId id="417" r:id="rId6"/>
    <p:sldId id="420" r:id="rId7"/>
    <p:sldId id="421" r:id="rId8"/>
    <p:sldId id="423" r:id="rId9"/>
    <p:sldId id="424" r:id="rId10"/>
    <p:sldId id="436" r:id="rId11"/>
    <p:sldId id="471" r:id="rId12"/>
    <p:sldId id="451" r:id="rId13"/>
    <p:sldId id="426" r:id="rId14"/>
    <p:sldId id="433" r:id="rId15"/>
    <p:sldId id="463" r:id="rId16"/>
    <p:sldId id="457" r:id="rId17"/>
    <p:sldId id="472" r:id="rId18"/>
    <p:sldId id="454" r:id="rId19"/>
    <p:sldId id="434" r:id="rId20"/>
    <p:sldId id="467" r:id="rId21"/>
    <p:sldId id="439" r:id="rId22"/>
    <p:sldId id="435" r:id="rId23"/>
    <p:sldId id="473" r:id="rId24"/>
    <p:sldId id="475" r:id="rId25"/>
    <p:sldId id="476" r:id="rId26"/>
    <p:sldId id="474" r:id="rId27"/>
    <p:sldId id="418" r:id="rId28"/>
    <p:sldId id="444" r:id="rId29"/>
    <p:sldId id="452" r:id="rId30"/>
    <p:sldId id="453" r:id="rId31"/>
    <p:sldId id="470" r:id="rId32"/>
    <p:sldId id="425" r:id="rId33"/>
    <p:sldId id="422" r:id="rId34"/>
    <p:sldId id="468" r:id="rId35"/>
    <p:sldId id="455" r:id="rId36"/>
    <p:sldId id="477" r:id="rId37"/>
    <p:sldId id="446" r:id="rId38"/>
    <p:sldId id="447" r:id="rId39"/>
    <p:sldId id="448" r:id="rId40"/>
    <p:sldId id="449" r:id="rId41"/>
    <p:sldId id="450" r:id="rId42"/>
    <p:sldId id="419"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031BCB"/>
    <a:srgbClr val="FFFFCC"/>
    <a:srgbClr val="F0B39A"/>
    <a:srgbClr val="EB9B7B"/>
    <a:srgbClr val="FF9966"/>
    <a:srgbClr val="56BFD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133" autoAdjust="0"/>
    <p:restoredTop sz="88220" autoAdjust="0"/>
  </p:normalViewPr>
  <p:slideViewPr>
    <p:cSldViewPr snapToGrid="0" snapToObjects="1">
      <p:cViewPr varScale="1">
        <p:scale>
          <a:sx n="80" d="100"/>
          <a:sy n="80" d="100"/>
        </p:scale>
        <p:origin x="102" y="360"/>
      </p:cViewPr>
      <p:guideLst>
        <p:guide orient="horz" pos="2160"/>
        <p:guide pos="2880"/>
      </p:guideLst>
    </p:cSldViewPr>
  </p:slideViewPr>
  <p:outlineViewPr>
    <p:cViewPr>
      <p:scale>
        <a:sx n="33" d="100"/>
        <a:sy n="33" d="100"/>
      </p:scale>
      <p:origin x="0" y="-6696"/>
    </p:cViewPr>
  </p:outlineViewPr>
  <p:notesTextViewPr>
    <p:cViewPr>
      <p:scale>
        <a:sx n="3" d="2"/>
        <a:sy n="3" d="2"/>
      </p:scale>
      <p:origin x="0" y="0"/>
    </p:cViewPr>
  </p:notesTextViewPr>
  <p:sorterViewPr>
    <p:cViewPr varScale="1">
      <p:scale>
        <a:sx n="1" d="1"/>
        <a:sy n="1" d="1"/>
      </p:scale>
      <p:origin x="0" y="-385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Lisa\Desktop\FY17-summary%20stats%20-as%20of%2018Feb2017.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John\Dropbox\NSLS-II\ES\Talks\2017\BESAC%20Feb%202017\Pubs%20Feb%2012%202017.1.xls"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proposals!$C$88</c:f>
              <c:strCache>
                <c:ptCount val="1"/>
                <c:pt idx="0">
                  <c:v>GU-New</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proposals!$B$89:$B$94</c:f>
              <c:strCache>
                <c:ptCount val="6"/>
                <c:pt idx="0">
                  <c:v>2015-3</c:v>
                </c:pt>
                <c:pt idx="1">
                  <c:v>2016-1</c:v>
                </c:pt>
                <c:pt idx="2">
                  <c:v>2016-2</c:v>
                </c:pt>
                <c:pt idx="3">
                  <c:v>2016-3</c:v>
                </c:pt>
                <c:pt idx="4">
                  <c:v>2017-1</c:v>
                </c:pt>
                <c:pt idx="5">
                  <c:v>2017-2</c:v>
                </c:pt>
              </c:strCache>
            </c:strRef>
          </c:cat>
          <c:val>
            <c:numRef>
              <c:f>proposals!$C$89:$C$94</c:f>
              <c:numCache>
                <c:formatCode>General</c:formatCode>
                <c:ptCount val="6"/>
                <c:pt idx="0">
                  <c:v>54</c:v>
                </c:pt>
                <c:pt idx="1">
                  <c:v>78</c:v>
                </c:pt>
                <c:pt idx="2">
                  <c:v>87</c:v>
                </c:pt>
                <c:pt idx="3">
                  <c:v>83</c:v>
                </c:pt>
                <c:pt idx="4">
                  <c:v>177</c:v>
                </c:pt>
                <c:pt idx="5">
                  <c:v>204</c:v>
                </c:pt>
              </c:numCache>
            </c:numRef>
          </c:val>
        </c:ser>
        <c:ser>
          <c:idx val="1"/>
          <c:order val="1"/>
          <c:tx>
            <c:strRef>
              <c:f>proposals!$D$88</c:f>
              <c:strCache>
                <c:ptCount val="1"/>
                <c:pt idx="0">
                  <c:v>SC</c:v>
                </c:pt>
              </c:strCache>
            </c:strRef>
          </c:tx>
          <c:spPr>
            <a:solidFill>
              <a:schemeClr val="accent2"/>
            </a:solidFill>
            <a:ln>
              <a:noFill/>
            </a:ln>
            <a:effectLst/>
          </c:spPr>
          <c:invertIfNegative val="0"/>
          <c:dLbls>
            <c:dLbl>
              <c:idx val="0"/>
              <c:delete val="1"/>
              <c:extLst>
                <c:ext xmlns:c15="http://schemas.microsoft.com/office/drawing/2012/chart" uri="{CE6537A1-D6FC-4f65-9D91-7224C49458BB}"/>
              </c:extLst>
            </c:dLbl>
            <c:dLbl>
              <c:idx val="1"/>
              <c:delete val="1"/>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proposals!$B$89:$B$94</c:f>
              <c:strCache>
                <c:ptCount val="6"/>
                <c:pt idx="0">
                  <c:v>2015-3</c:v>
                </c:pt>
                <c:pt idx="1">
                  <c:v>2016-1</c:v>
                </c:pt>
                <c:pt idx="2">
                  <c:v>2016-2</c:v>
                </c:pt>
                <c:pt idx="3">
                  <c:v>2016-3</c:v>
                </c:pt>
                <c:pt idx="4">
                  <c:v>2017-1</c:v>
                </c:pt>
                <c:pt idx="5">
                  <c:v>2017-2</c:v>
                </c:pt>
              </c:strCache>
            </c:strRef>
          </c:cat>
          <c:val>
            <c:numRef>
              <c:f>proposals!$D$89:$D$94</c:f>
              <c:numCache>
                <c:formatCode>General</c:formatCode>
                <c:ptCount val="6"/>
                <c:pt idx="0">
                  <c:v>0</c:v>
                </c:pt>
                <c:pt idx="1">
                  <c:v>0</c:v>
                </c:pt>
                <c:pt idx="2">
                  <c:v>46</c:v>
                </c:pt>
                <c:pt idx="3">
                  <c:v>56</c:v>
                </c:pt>
                <c:pt idx="4">
                  <c:v>52</c:v>
                </c:pt>
                <c:pt idx="5">
                  <c:v>38</c:v>
                </c:pt>
              </c:numCache>
            </c:numRef>
          </c:val>
        </c:ser>
        <c:ser>
          <c:idx val="2"/>
          <c:order val="2"/>
          <c:tx>
            <c:strRef>
              <c:f>proposals!$F$88</c:f>
              <c:strCache>
                <c:ptCount val="1"/>
                <c:pt idx="0">
                  <c:v>GU-BTR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proposals!$B$89:$B$94</c:f>
              <c:strCache>
                <c:ptCount val="6"/>
                <c:pt idx="0">
                  <c:v>2015-3</c:v>
                </c:pt>
                <c:pt idx="1">
                  <c:v>2016-1</c:v>
                </c:pt>
                <c:pt idx="2">
                  <c:v>2016-2</c:v>
                </c:pt>
                <c:pt idx="3">
                  <c:v>2016-3</c:v>
                </c:pt>
                <c:pt idx="4">
                  <c:v>2017-1</c:v>
                </c:pt>
                <c:pt idx="5">
                  <c:v>2017-2</c:v>
                </c:pt>
              </c:strCache>
            </c:strRef>
          </c:cat>
          <c:val>
            <c:numRef>
              <c:f>proposals!$F$89:$F$94</c:f>
              <c:numCache>
                <c:formatCode>General</c:formatCode>
                <c:ptCount val="6"/>
                <c:pt idx="0">
                  <c:v>63</c:v>
                </c:pt>
                <c:pt idx="1">
                  <c:v>66</c:v>
                </c:pt>
                <c:pt idx="2">
                  <c:v>87</c:v>
                </c:pt>
                <c:pt idx="3">
                  <c:v>78</c:v>
                </c:pt>
                <c:pt idx="4">
                  <c:v>68</c:v>
                </c:pt>
                <c:pt idx="5">
                  <c:v>89</c:v>
                </c:pt>
              </c:numCache>
            </c:numRef>
          </c:val>
        </c:ser>
        <c:ser>
          <c:idx val="3"/>
          <c:order val="3"/>
          <c:tx>
            <c:strRef>
              <c:f>proposals!$E$88</c:f>
              <c:strCache>
                <c:ptCount val="1"/>
                <c:pt idx="0">
                  <c:v>BAGS</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lt1"/>
                    </a:solidFill>
                    <a:latin typeface="+mn-lt"/>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tx1">
                          <a:lumMod val="35000"/>
                          <a:lumOff val="65000"/>
                        </a:schemeClr>
                      </a:solidFill>
                    </a:ln>
                    <a:effectLst/>
                  </c:spPr>
                </c15:leaderLines>
              </c:ext>
            </c:extLst>
          </c:dLbls>
          <c:cat>
            <c:strRef>
              <c:f>proposals!$B$89:$B$94</c:f>
              <c:strCache>
                <c:ptCount val="6"/>
                <c:pt idx="0">
                  <c:v>2015-3</c:v>
                </c:pt>
                <c:pt idx="1">
                  <c:v>2016-1</c:v>
                </c:pt>
                <c:pt idx="2">
                  <c:v>2016-2</c:v>
                </c:pt>
                <c:pt idx="3">
                  <c:v>2016-3</c:v>
                </c:pt>
                <c:pt idx="4">
                  <c:v>2017-1</c:v>
                </c:pt>
                <c:pt idx="5">
                  <c:v>2017-2</c:v>
                </c:pt>
              </c:strCache>
            </c:strRef>
          </c:cat>
          <c:val>
            <c:numRef>
              <c:f>proposals!$E$89:$E$94</c:f>
              <c:numCache>
                <c:formatCode>General</c:formatCode>
                <c:ptCount val="6"/>
                <c:pt idx="4">
                  <c:v>14</c:v>
                </c:pt>
                <c:pt idx="5">
                  <c:v>9</c:v>
                </c:pt>
              </c:numCache>
            </c:numRef>
          </c:val>
        </c:ser>
        <c:dLbls>
          <c:dLblPos val="ctr"/>
          <c:showLegendKey val="0"/>
          <c:showVal val="1"/>
          <c:showCatName val="0"/>
          <c:showSerName val="0"/>
          <c:showPercent val="0"/>
          <c:showBubbleSize val="0"/>
        </c:dLbls>
        <c:gapWidth val="79"/>
        <c:overlap val="100"/>
        <c:axId val="89541280"/>
        <c:axId val="89541672"/>
      </c:barChart>
      <c:catAx>
        <c:axId val="89541280"/>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1" i="0" u="none" strike="noStrike" kern="1200" cap="all" spc="120" normalizeH="0" baseline="0">
                <a:solidFill>
                  <a:schemeClr val="tx1"/>
                </a:solidFill>
                <a:latin typeface="+mn-lt"/>
                <a:ea typeface="+mn-ea"/>
                <a:cs typeface="+mn-cs"/>
              </a:defRPr>
            </a:pPr>
            <a:endParaRPr lang="en-US"/>
          </a:p>
        </c:txPr>
        <c:crossAx val="89541672"/>
        <c:crosses val="autoZero"/>
        <c:auto val="1"/>
        <c:lblAlgn val="ctr"/>
        <c:lblOffset val="100"/>
        <c:noMultiLvlLbl val="0"/>
      </c:catAx>
      <c:valAx>
        <c:axId val="89541672"/>
        <c:scaling>
          <c:orientation val="minMax"/>
        </c:scaling>
        <c:delete val="1"/>
        <c:axPos val="l"/>
        <c:numFmt formatCode="General" sourceLinked="1"/>
        <c:majorTickMark val="none"/>
        <c:minorTickMark val="none"/>
        <c:tickLblPos val="nextTo"/>
        <c:crossAx val="89541280"/>
        <c:crosses val="autoZero"/>
        <c:crossBetween val="between"/>
      </c:valAx>
      <c:spPr>
        <a:noFill/>
        <a:ln>
          <a:noFill/>
        </a:ln>
        <a:effectLst/>
      </c:spPr>
    </c:plotArea>
    <c:legend>
      <c:legendPos val="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solidFill>
        <a:schemeClr val="tx1"/>
      </a:solid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r>
              <a:rPr lang="en-US" sz="2400"/>
              <a:t>NSLS-II Publications</a:t>
            </a:r>
          </a:p>
        </c:rich>
      </c:tx>
      <c:layout/>
      <c:overlay val="0"/>
      <c:spPr>
        <a:noFill/>
        <a:ln>
          <a:noFill/>
        </a:ln>
        <a:effectLst/>
      </c:spPr>
      <c:txPr>
        <a:bodyPr rot="0" spcFirstLastPara="1" vertOverflow="ellipsis" vert="horz" wrap="square" anchor="ctr" anchorCtr="1"/>
        <a:lstStyle/>
        <a:p>
          <a:pPr>
            <a:defRPr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6.1025371828521434E-2"/>
          <c:y val="0.16708333333333336"/>
          <c:w val="0.90286351706036749"/>
          <c:h val="0.61498432487605714"/>
        </c:manualLayout>
      </c:layout>
      <c:barChart>
        <c:barDir val="col"/>
        <c:grouping val="stacked"/>
        <c:varyColors val="0"/>
        <c:ser>
          <c:idx val="0"/>
          <c:order val="0"/>
          <c:spPr>
            <a:solidFill>
              <a:schemeClr val="accent1"/>
            </a:solidFill>
            <a:ln>
              <a:noFill/>
            </a:ln>
            <a:effectLst/>
          </c:spPr>
          <c:invertIfNegative val="0"/>
          <c:cat>
            <c:strRef>
              <c:f>summary!$E$4:$G$4</c:f>
              <c:strCache>
                <c:ptCount val="3"/>
                <c:pt idx="0">
                  <c:v>CY15</c:v>
                </c:pt>
                <c:pt idx="1">
                  <c:v>CY16</c:v>
                </c:pt>
                <c:pt idx="2">
                  <c:v>CY17</c:v>
                </c:pt>
              </c:strCache>
            </c:strRef>
          </c:cat>
          <c:val>
            <c:numRef>
              <c:f>summary!$E$5:$G$5</c:f>
              <c:numCache>
                <c:formatCode>General</c:formatCode>
                <c:ptCount val="3"/>
                <c:pt idx="0">
                  <c:v>16</c:v>
                </c:pt>
                <c:pt idx="1">
                  <c:v>27</c:v>
                </c:pt>
                <c:pt idx="2">
                  <c:v>2</c:v>
                </c:pt>
              </c:numCache>
            </c:numRef>
          </c:val>
        </c:ser>
        <c:ser>
          <c:idx val="1"/>
          <c:order val="1"/>
          <c:spPr>
            <a:solidFill>
              <a:schemeClr val="accent2"/>
            </a:solidFill>
            <a:ln>
              <a:noFill/>
            </a:ln>
            <a:effectLst/>
          </c:spPr>
          <c:invertIfNegative val="0"/>
          <c:cat>
            <c:strRef>
              <c:f>summary!$E$4:$G$4</c:f>
              <c:strCache>
                <c:ptCount val="3"/>
                <c:pt idx="0">
                  <c:v>CY15</c:v>
                </c:pt>
                <c:pt idx="1">
                  <c:v>CY16</c:v>
                </c:pt>
                <c:pt idx="2">
                  <c:v>CY17</c:v>
                </c:pt>
              </c:strCache>
            </c:strRef>
          </c:cat>
          <c:val>
            <c:numRef>
              <c:f>summary!$E$6:$G$6</c:f>
              <c:numCache>
                <c:formatCode>General</c:formatCode>
                <c:ptCount val="3"/>
                <c:pt idx="0">
                  <c:v>2</c:v>
                </c:pt>
                <c:pt idx="1">
                  <c:v>4</c:v>
                </c:pt>
                <c:pt idx="2">
                  <c:v>0</c:v>
                </c:pt>
              </c:numCache>
            </c:numRef>
          </c:val>
        </c:ser>
        <c:dLbls>
          <c:showLegendKey val="0"/>
          <c:showVal val="0"/>
          <c:showCatName val="0"/>
          <c:showSerName val="0"/>
          <c:showPercent val="0"/>
          <c:showBubbleSize val="0"/>
        </c:dLbls>
        <c:gapWidth val="150"/>
        <c:overlap val="100"/>
        <c:axId val="89592784"/>
        <c:axId val="89593176"/>
      </c:barChart>
      <c:catAx>
        <c:axId val="895927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9593176"/>
        <c:crosses val="autoZero"/>
        <c:auto val="1"/>
        <c:lblAlgn val="ctr"/>
        <c:lblOffset val="100"/>
        <c:noMultiLvlLbl val="0"/>
      </c:catAx>
      <c:valAx>
        <c:axId val="895931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8959278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lt1"/>
    </cs:fontRef>
    <cs:defRPr sz="900"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8858D6-35CD-4D43-8736-C5E1A5F7E6A3}" type="datetimeFigureOut">
              <a:rPr lang="en-US" smtClean="0"/>
              <a:t>2/27/2017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11DF7A-55E6-4281-814E-10409C8ABE84}" type="slidenum">
              <a:rPr lang="en-US" smtClean="0"/>
              <a:t>‹#›</a:t>
            </a:fld>
            <a:endParaRPr lang="en-US"/>
          </a:p>
        </p:txBody>
      </p:sp>
    </p:spTree>
    <p:extLst>
      <p:ext uri="{BB962C8B-B14F-4D97-AF65-F5344CB8AC3E}">
        <p14:creationId xmlns:p14="http://schemas.microsoft.com/office/powerpoint/2010/main" val="3200732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Rot="1" noChangeAspect="1" noChangeArrowheads="1" noTextEdit="1"/>
          </p:cNvSpPr>
          <p:nvPr>
            <p:ph type="sldImg"/>
          </p:nvPr>
        </p:nvSpPr>
        <p:spPr>
          <a:solidFill>
            <a:srgbClr val="FFFFFF"/>
          </a:solidFill>
          <a:ln/>
        </p:spPr>
      </p:sp>
      <p:sp>
        <p:nvSpPr>
          <p:cNvPr id="68611" name="Rectangle 3"/>
          <p:cNvSpPr>
            <a:spLocks noGrp="1" noChangeArrowheads="1"/>
          </p:cNvSpPr>
          <p:nvPr>
            <p:ph type="body" idx="1"/>
          </p:nvPr>
        </p:nvSpPr>
        <p:spPr>
          <a:xfrm>
            <a:off x="930276" y="4386264"/>
            <a:ext cx="5149850" cy="4162425"/>
          </a:xfrm>
          <a:noFill/>
          <a:ln>
            <a:solidFill>
              <a:srgbClr val="000000"/>
            </a:solidFill>
          </a:ln>
          <a:extLst>
            <a:ext uri="{909E8E84-426E-40DD-AFC4-6F175D3DCCD1}">
              <a14:hiddenFill xmlns:a14="http://schemas.microsoft.com/office/drawing/2010/main">
                <a:solidFill>
                  <a:srgbClr val="FFFFFF"/>
                </a:solidFill>
              </a14:hiddenFill>
            </a:ext>
          </a:extLst>
        </p:spPr>
        <p:txBody>
          <a:bodyPr lIns="90723" tIns="44568" rIns="90723" bIns="44568"/>
          <a:lstStyle/>
          <a:p>
            <a:endParaRPr lang="en-US" altLang="en-US" smtClean="0">
              <a:ea typeface="Osaka" charset="0"/>
              <a:cs typeface="Osaka" charset="0"/>
            </a:endParaRPr>
          </a:p>
        </p:txBody>
      </p:sp>
    </p:spTree>
    <p:extLst>
      <p:ext uri="{BB962C8B-B14F-4D97-AF65-F5344CB8AC3E}">
        <p14:creationId xmlns:p14="http://schemas.microsoft.com/office/powerpoint/2010/main" val="162971777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11DF7A-55E6-4281-814E-10409C8ABE84}" type="slidenum">
              <a:rPr lang="en-US" smtClean="0"/>
              <a:t>25</a:t>
            </a:fld>
            <a:endParaRPr lang="en-US"/>
          </a:p>
        </p:txBody>
      </p:sp>
    </p:spTree>
    <p:extLst>
      <p:ext uri="{BB962C8B-B14F-4D97-AF65-F5344CB8AC3E}">
        <p14:creationId xmlns:p14="http://schemas.microsoft.com/office/powerpoint/2010/main" val="36284786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Used </a:t>
            </a:r>
            <a:r>
              <a:rPr lang="en-US" dirty="0" err="1" smtClean="0"/>
              <a:t>txm</a:t>
            </a:r>
            <a:r>
              <a:rPr lang="en-US" dirty="0" smtClean="0"/>
              <a:t> to find magnetization carrying</a:t>
            </a:r>
            <a:r>
              <a:rPr lang="en-US" baseline="0" dirty="0" smtClean="0"/>
              <a:t> iron minerals in meteorites. XANES determined their mineral structure</a:t>
            </a:r>
            <a:endParaRPr lang="en-US" dirty="0"/>
          </a:p>
        </p:txBody>
      </p:sp>
      <p:sp>
        <p:nvSpPr>
          <p:cNvPr id="4" name="Slide Number Placeholder 3"/>
          <p:cNvSpPr>
            <a:spLocks noGrp="1"/>
          </p:cNvSpPr>
          <p:nvPr>
            <p:ph type="sldNum" sz="quarter" idx="10"/>
          </p:nvPr>
        </p:nvSpPr>
        <p:spPr/>
        <p:txBody>
          <a:bodyPr/>
          <a:lstStyle/>
          <a:p>
            <a:fld id="{8211DF7A-55E6-4281-814E-10409C8ABE84}" type="slidenum">
              <a:rPr lang="en-US" smtClean="0"/>
              <a:t>29</a:t>
            </a:fld>
            <a:endParaRPr lang="en-US"/>
          </a:p>
        </p:txBody>
      </p:sp>
    </p:spTree>
    <p:extLst>
      <p:ext uri="{BB962C8B-B14F-4D97-AF65-F5344CB8AC3E}">
        <p14:creationId xmlns:p14="http://schemas.microsoft.com/office/powerpoint/2010/main" val="42421008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smtClean="0">
                <a:ea typeface="Osaka"/>
                <a:cs typeface="Osaka"/>
              </a:rPr>
              <a:t>Same groups have same colors even if PUA is separate; hashed indicates proposals will go through GU system (although PU has opportunity to rank out-of-order for proposals they want to fill their PU time – justification required retroactively each cycle).</a:t>
            </a:r>
          </a:p>
        </p:txBody>
      </p:sp>
      <p:sp>
        <p:nvSpPr>
          <p:cNvPr id="27652" name="Slide Number Placeholder 3"/>
          <p:cNvSpPr>
            <a:spLocks noGrp="1"/>
          </p:cNvSpPr>
          <p:nvPr>
            <p:ph type="sldNum" sz="quarter" idx="5"/>
          </p:nvPr>
        </p:nvSpPr>
        <p:spPr bwMode="auto">
          <a:xfrm>
            <a:off x="3834965" y="8610886"/>
            <a:ext cx="2933165" cy="45673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473" tIns="44736" rIns="89473" bIns="44736"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15115" indent="-272055" eaLnBrk="0" hangingPunct="0">
              <a:spcBef>
                <a:spcPct val="30000"/>
              </a:spcBef>
              <a:defRPr sz="1200">
                <a:solidFill>
                  <a:schemeClr val="tx1"/>
                </a:solidFill>
                <a:latin typeface="Calibri" pitchFamily="34" charset="0"/>
              </a:defRPr>
            </a:lvl2pPr>
            <a:lvl3pPr marL="1102210" indent="-216089" eaLnBrk="0" hangingPunct="0">
              <a:spcBef>
                <a:spcPct val="30000"/>
              </a:spcBef>
              <a:defRPr sz="1200">
                <a:solidFill>
                  <a:schemeClr val="tx1"/>
                </a:solidFill>
                <a:latin typeface="Calibri" pitchFamily="34" charset="0"/>
              </a:defRPr>
            </a:lvl3pPr>
            <a:lvl4pPr marL="1545271" indent="-216089" eaLnBrk="0" hangingPunct="0">
              <a:spcBef>
                <a:spcPct val="30000"/>
              </a:spcBef>
              <a:defRPr sz="1200">
                <a:solidFill>
                  <a:schemeClr val="tx1"/>
                </a:solidFill>
                <a:latin typeface="Calibri" pitchFamily="34" charset="0"/>
              </a:defRPr>
            </a:lvl4pPr>
            <a:lvl5pPr marL="1986777" indent="-216089" eaLnBrk="0" hangingPunct="0">
              <a:spcBef>
                <a:spcPct val="30000"/>
              </a:spcBef>
              <a:defRPr sz="1200">
                <a:solidFill>
                  <a:schemeClr val="tx1"/>
                </a:solidFill>
                <a:latin typeface="Calibri" pitchFamily="34" charset="0"/>
              </a:defRPr>
            </a:lvl5pPr>
            <a:lvl6pPr marL="2434501" indent="-216089" defTabSz="447724" eaLnBrk="0" fontAlgn="base" hangingPunct="0">
              <a:spcBef>
                <a:spcPct val="30000"/>
              </a:spcBef>
              <a:spcAft>
                <a:spcPct val="0"/>
              </a:spcAft>
              <a:defRPr sz="1200">
                <a:solidFill>
                  <a:schemeClr val="tx1"/>
                </a:solidFill>
                <a:latin typeface="Calibri" pitchFamily="34" charset="0"/>
              </a:defRPr>
            </a:lvl6pPr>
            <a:lvl7pPr marL="2882225" indent="-216089" defTabSz="447724" eaLnBrk="0" fontAlgn="base" hangingPunct="0">
              <a:spcBef>
                <a:spcPct val="30000"/>
              </a:spcBef>
              <a:spcAft>
                <a:spcPct val="0"/>
              </a:spcAft>
              <a:defRPr sz="1200">
                <a:solidFill>
                  <a:schemeClr val="tx1"/>
                </a:solidFill>
                <a:latin typeface="Calibri" pitchFamily="34" charset="0"/>
              </a:defRPr>
            </a:lvl7pPr>
            <a:lvl8pPr marL="3329949" indent="-216089" defTabSz="447724" eaLnBrk="0" fontAlgn="base" hangingPunct="0">
              <a:spcBef>
                <a:spcPct val="30000"/>
              </a:spcBef>
              <a:spcAft>
                <a:spcPct val="0"/>
              </a:spcAft>
              <a:defRPr sz="1200">
                <a:solidFill>
                  <a:schemeClr val="tx1"/>
                </a:solidFill>
                <a:latin typeface="Calibri" pitchFamily="34" charset="0"/>
              </a:defRPr>
            </a:lvl8pPr>
            <a:lvl9pPr marL="3777673" indent="-216089" defTabSz="447724" eaLnBrk="0" fontAlgn="base" hangingPunct="0">
              <a:spcBef>
                <a:spcPct val="30000"/>
              </a:spcBef>
              <a:spcAft>
                <a:spcPct val="0"/>
              </a:spcAft>
              <a:defRPr sz="1200">
                <a:solidFill>
                  <a:schemeClr val="tx1"/>
                </a:solidFill>
                <a:latin typeface="Calibri" pitchFamily="34" charset="0"/>
              </a:defRPr>
            </a:lvl9pPr>
          </a:lstStyle>
          <a:p>
            <a:pPr eaLnBrk="1" fontAlgn="base" hangingPunct="1">
              <a:spcBef>
                <a:spcPct val="0"/>
              </a:spcBef>
              <a:spcAft>
                <a:spcPct val="0"/>
              </a:spcAft>
            </a:pPr>
            <a:fld id="{3E2E5CF4-EC43-4EB5-94F0-FAD8EF8B9776}" type="slidenum">
              <a:rPr lang="en-US" altLang="en-US" smtClean="0">
                <a:solidFill>
                  <a:srgbClr val="000000"/>
                </a:solidFill>
                <a:latin typeface="Arial Narrow" pitchFamily="34" charset="0"/>
                <a:ea typeface="Osaka"/>
                <a:cs typeface="Osaka"/>
              </a:rPr>
              <a:pPr eaLnBrk="1" fontAlgn="base" hangingPunct="1">
                <a:spcBef>
                  <a:spcPct val="0"/>
                </a:spcBef>
                <a:spcAft>
                  <a:spcPct val="0"/>
                </a:spcAft>
              </a:pPr>
              <a:t>30</a:t>
            </a:fld>
            <a:endParaRPr lang="en-US" altLang="en-US" smtClean="0">
              <a:solidFill>
                <a:srgbClr val="000000"/>
              </a:solidFill>
              <a:latin typeface="Arial Narrow" pitchFamily="34" charset="0"/>
              <a:ea typeface="Osaka"/>
              <a:cs typeface="Osaka"/>
            </a:endParaRPr>
          </a:p>
        </p:txBody>
      </p:sp>
    </p:spTree>
    <p:extLst>
      <p:ext uri="{BB962C8B-B14F-4D97-AF65-F5344CB8AC3E}">
        <p14:creationId xmlns:p14="http://schemas.microsoft.com/office/powerpoint/2010/main" val="4311299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11BB6E6-69F6-4BE6-ADD7-CB84D8BFD467}" type="slidenum">
              <a:rPr lang="en-US" smtClean="0"/>
              <a:t>34</a:t>
            </a:fld>
            <a:endParaRPr lang="en-US"/>
          </a:p>
        </p:txBody>
      </p:sp>
    </p:spTree>
    <p:extLst>
      <p:ext uri="{BB962C8B-B14F-4D97-AF65-F5344CB8AC3E}">
        <p14:creationId xmlns:p14="http://schemas.microsoft.com/office/powerpoint/2010/main" val="1402484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Li- and Mn-rich (LMR) cathode materials have been considered as promising candidates for energy storage applications due to high energy density. However, these materials suffer from a serious problem of voltage fade. Oxygen loss and the layer to spinel phase transition are two major contributors of such voltage fade. In this paper, using a combination of x-ray diffraction (XRD), pair distribution function (PDF), x-ray absorption (XAS) techniques and aberration-corrected scanning transmission electron microscopy (STEM), we studied the effects of micro structural defects, especially the grain boundaries on the oxygen loss and layered-to-spinel phase transition through prelithiation of a model compound Li2Ru0.5Mn0.5O3.  It is found that the nano-sized micro structural defects, especially the large amount of grain boundaries created by the prelithiation can greatly accelerate the oxygen loss and voltage fade. Defects (such as nano-sized grain boundaries) and oxygen release form a positive feedback loop, promote each other during cycling, and accelerate the two major voltage fade contributors: the transition metal reduction and layered-to-spinel phase transition. These results clearly demonstrate the important relationships among the oxygen loss, microstructural defects and voltage fade. The importance of maintaining good crystallinity and protecting the surface of LMR material are also suggested</a:t>
            </a:r>
            <a:r>
              <a:rPr lang="en-US" dirty="0" smtClean="0"/>
              <a:t>. [DOI:</a:t>
            </a:r>
            <a:r>
              <a:rPr lang="en-US" baseline="0" dirty="0" smtClean="0"/>
              <a:t> </a:t>
            </a:r>
            <a:r>
              <a:rPr lang="en-US" dirty="0" smtClean="0"/>
              <a:t>10.1021/acs.nanolett.6b01609]</a:t>
            </a:r>
          </a:p>
          <a:p>
            <a:endParaRPr lang="en-US" dirty="0" smtClean="0"/>
          </a:p>
          <a:p>
            <a:pPr defTabSz="897301">
              <a:defRPr/>
            </a:pPr>
            <a:r>
              <a:rPr lang="en-US" dirty="0">
                <a:solidFill>
                  <a:srgbClr val="106636"/>
                </a:solidFill>
              </a:rPr>
              <a:t>Work was funded by Energy Efficiency and Renewable Energy, Office of Vehicle Technologies and DOE-BES under Contract No. DE-SC0012704. </a:t>
            </a:r>
            <a:r>
              <a:rPr lang="en-US" dirty="0" smtClean="0"/>
              <a:t>Use of SSRL at SLAC was is supported by DOE-BES under Contract no. DEAC02-76SF00515. Use of the APS at ANL</a:t>
            </a:r>
            <a:r>
              <a:rPr lang="en-US" baseline="0" dirty="0" smtClean="0"/>
              <a:t> </a:t>
            </a:r>
            <a:r>
              <a:rPr lang="en-US" dirty="0" smtClean="0"/>
              <a:t>was supported by DOE-BES under contract no. DE-AC02-06CH11357.</a:t>
            </a:r>
            <a:endParaRPr lang="en-US" b="0" dirty="0" smtClean="0"/>
          </a:p>
          <a:p>
            <a:pPr defTabSz="897301">
              <a:defRPr/>
            </a:pPr>
            <a:endParaRPr lang="en-US" dirty="0">
              <a:solidFill>
                <a:srgbClr val="106636"/>
              </a:solidFill>
            </a:endParaRPr>
          </a:p>
          <a:p>
            <a:endParaRPr lang="en-US" dirty="0"/>
          </a:p>
        </p:txBody>
      </p:sp>
      <p:sp>
        <p:nvSpPr>
          <p:cNvPr id="4" name="Slide Number Placeholder 3"/>
          <p:cNvSpPr>
            <a:spLocks noGrp="1"/>
          </p:cNvSpPr>
          <p:nvPr>
            <p:ph type="sldNum" sz="quarter" idx="10"/>
          </p:nvPr>
        </p:nvSpPr>
        <p:spPr/>
        <p:txBody>
          <a:bodyPr/>
          <a:lstStyle/>
          <a:p>
            <a:fld id="{16210A8A-16C0-4562-AD3A-B1BC2569C64A}"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8923303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-GFP</a:t>
            </a:r>
            <a:r>
              <a:rPr lang="en-US" baseline="0" dirty="0" smtClean="0"/>
              <a:t> tags are also quite large, limiting the locations they can be expressed in cells.</a:t>
            </a:r>
          </a:p>
          <a:p>
            <a:r>
              <a:rPr lang="en-US" baseline="0" dirty="0" smtClean="0"/>
              <a:t>-LBTs are only ~20 amino acids long, making them easier to express anywhere, and not disturb the target protein’s function.</a:t>
            </a:r>
            <a:endParaRPr lang="en-US" dirty="0" smtClean="0"/>
          </a:p>
          <a:p>
            <a:r>
              <a:rPr lang="en-US" dirty="0" smtClean="0"/>
              <a:t>-advantage over</a:t>
            </a:r>
            <a:r>
              <a:rPr lang="en-US" baseline="0" dirty="0" smtClean="0"/>
              <a:t> EM is the ability to do 3D without sectioning or </a:t>
            </a:r>
            <a:r>
              <a:rPr lang="en-US" baseline="0" dirty="0" err="1" smtClean="0"/>
              <a:t>FIBing</a:t>
            </a:r>
            <a:r>
              <a:rPr lang="en-US" baseline="0" dirty="0" smtClean="0"/>
              <a:t> the cells.</a:t>
            </a:r>
          </a:p>
          <a:p>
            <a:r>
              <a:rPr lang="en-US" baseline="0" dirty="0" smtClean="0"/>
              <a:t>-we can embed cells in salt crystals to help retain their 3D structure and image without </a:t>
            </a:r>
            <a:r>
              <a:rPr lang="en-US" baseline="0" dirty="0" err="1" smtClean="0"/>
              <a:t>cryoprotection</a:t>
            </a:r>
            <a:endParaRPr lang="en-US" dirty="0"/>
          </a:p>
        </p:txBody>
      </p:sp>
      <p:sp>
        <p:nvSpPr>
          <p:cNvPr id="4" name="Slide Number Placeholder 3"/>
          <p:cNvSpPr>
            <a:spLocks noGrp="1"/>
          </p:cNvSpPr>
          <p:nvPr>
            <p:ph type="sldNum" sz="quarter" idx="10"/>
          </p:nvPr>
        </p:nvSpPr>
        <p:spPr/>
        <p:txBody>
          <a:bodyPr/>
          <a:lstStyle/>
          <a:p>
            <a:fld id="{011BB6E6-69F6-4BE6-ADD7-CB84D8BFD467}" type="slidenum">
              <a:rPr lang="en-US" smtClean="0"/>
              <a:t>36</a:t>
            </a:fld>
            <a:endParaRPr lang="en-US"/>
          </a:p>
        </p:txBody>
      </p:sp>
    </p:spTree>
    <p:extLst>
      <p:ext uri="{BB962C8B-B14F-4D97-AF65-F5344CB8AC3E}">
        <p14:creationId xmlns:p14="http://schemas.microsoft.com/office/powerpoint/2010/main" val="3082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1CBFE95-F61E-43C1-9ABD-391454752DB0}" type="slidenum">
              <a:rPr lang="en-US" altLang="en-US" smtClean="0"/>
              <a:pPr>
                <a:defRPr/>
              </a:pPr>
              <a:t>9</a:t>
            </a:fld>
            <a:endParaRPr lang="en-US" altLang="en-US"/>
          </a:p>
        </p:txBody>
      </p:sp>
    </p:spTree>
    <p:extLst>
      <p:ext uri="{BB962C8B-B14F-4D97-AF65-F5344CB8AC3E}">
        <p14:creationId xmlns:p14="http://schemas.microsoft.com/office/powerpoint/2010/main" val="167551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11DF7A-55E6-4281-814E-10409C8ABE84}" type="slidenum">
              <a:rPr lang="en-US" smtClean="0"/>
              <a:t>11</a:t>
            </a:fld>
            <a:endParaRPr lang="en-US"/>
          </a:p>
        </p:txBody>
      </p:sp>
    </p:spTree>
    <p:extLst>
      <p:ext uri="{BB962C8B-B14F-4D97-AF65-F5344CB8AC3E}">
        <p14:creationId xmlns:p14="http://schemas.microsoft.com/office/powerpoint/2010/main" val="10406417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SHARP from CAMERA for HXN increased</a:t>
            </a:r>
            <a:r>
              <a:rPr lang="en-US" baseline="0" dirty="0" smtClean="0"/>
              <a:t> the speed of </a:t>
            </a:r>
            <a:r>
              <a:rPr lang="en-US" baseline="0" dirty="0" err="1" smtClean="0"/>
              <a:t>ptycho</a:t>
            </a:r>
            <a:r>
              <a:rPr lang="en-US" baseline="0" dirty="0" smtClean="0"/>
              <a:t> analysis</a:t>
            </a:r>
            <a:endParaRPr lang="en-US" dirty="0" smtClean="0"/>
          </a:p>
          <a:p>
            <a:r>
              <a:rPr lang="en-US" dirty="0" smtClean="0"/>
              <a:t>Xi-CAM</a:t>
            </a:r>
          </a:p>
          <a:p>
            <a:r>
              <a:rPr lang="en-US" dirty="0" smtClean="0"/>
              <a:t>GISAXS code</a:t>
            </a:r>
            <a:endParaRPr lang="en-US" dirty="0"/>
          </a:p>
        </p:txBody>
      </p:sp>
      <p:sp>
        <p:nvSpPr>
          <p:cNvPr id="4" name="Slide Number Placeholder 3"/>
          <p:cNvSpPr>
            <a:spLocks noGrp="1"/>
          </p:cNvSpPr>
          <p:nvPr>
            <p:ph type="sldNum" sz="quarter" idx="10"/>
          </p:nvPr>
        </p:nvSpPr>
        <p:spPr/>
        <p:txBody>
          <a:bodyPr/>
          <a:lstStyle/>
          <a:p>
            <a:fld id="{8211DF7A-55E6-4281-814E-10409C8ABE84}" type="slidenum">
              <a:rPr lang="en-US" smtClean="0"/>
              <a:t>13</a:t>
            </a:fld>
            <a:endParaRPr lang="en-US"/>
          </a:p>
        </p:txBody>
      </p:sp>
    </p:spTree>
    <p:extLst>
      <p:ext uri="{BB962C8B-B14F-4D97-AF65-F5344CB8AC3E}">
        <p14:creationId xmlns:p14="http://schemas.microsoft.com/office/powerpoint/2010/main" val="15474528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11DF7A-55E6-4281-814E-10409C8ABE84}" type="slidenum">
              <a:rPr lang="en-US" smtClean="0"/>
              <a:t>15</a:t>
            </a:fld>
            <a:endParaRPr lang="en-US"/>
          </a:p>
        </p:txBody>
      </p:sp>
    </p:spTree>
    <p:extLst>
      <p:ext uri="{BB962C8B-B14F-4D97-AF65-F5344CB8AC3E}">
        <p14:creationId xmlns:p14="http://schemas.microsoft.com/office/powerpoint/2010/main" val="4268552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Measured at 12 </a:t>
            </a:r>
            <a:r>
              <a:rPr lang="en-US" dirty="0" err="1" smtClean="0"/>
              <a:t>keV</a:t>
            </a:r>
            <a:r>
              <a:rPr lang="en-US" dirty="0" smtClean="0"/>
              <a:t> with 150 mA Storage</a:t>
            </a:r>
            <a:r>
              <a:rPr lang="en-US" baseline="0" dirty="0" smtClean="0"/>
              <a:t> ring current.</a:t>
            </a:r>
            <a:endParaRPr lang="en-US" dirty="0" smtClean="0"/>
          </a:p>
          <a:p>
            <a:r>
              <a:rPr lang="en-US" dirty="0" smtClean="0"/>
              <a:t>Low res image: 35</a:t>
            </a:r>
            <a:r>
              <a:rPr lang="en-US" baseline="0" dirty="0" smtClean="0"/>
              <a:t> nm/pixel, 0.1s/pixel, 200 x 200 pixels, total imaging time = 75 mins.</a:t>
            </a:r>
          </a:p>
          <a:p>
            <a:r>
              <a:rPr lang="en-US" baseline="0" dirty="0" smtClean="0"/>
              <a:t>High res image:  10 nm/pixel 0.3s/pixel, 100 x 100 pixels, total imaging time = 55 mins.</a:t>
            </a:r>
          </a:p>
          <a:p>
            <a:r>
              <a:rPr lang="en-US" dirty="0" err="1" smtClean="0"/>
              <a:t>Zr</a:t>
            </a:r>
            <a:r>
              <a:rPr lang="en-US" dirty="0" smtClean="0"/>
              <a:t> image is</a:t>
            </a:r>
            <a:r>
              <a:rPr lang="en-US" baseline="0" dirty="0" smtClean="0"/>
              <a:t> poorer because we are detecting </a:t>
            </a:r>
            <a:r>
              <a:rPr lang="en-US" baseline="0" dirty="0" err="1" smtClean="0"/>
              <a:t>Zr</a:t>
            </a:r>
            <a:r>
              <a:rPr lang="en-US" baseline="0" dirty="0" smtClean="0"/>
              <a:t> L-edge (2.044 </a:t>
            </a:r>
            <a:r>
              <a:rPr lang="en-US" baseline="0" dirty="0" err="1" smtClean="0"/>
              <a:t>keV</a:t>
            </a:r>
            <a:r>
              <a:rPr lang="en-US" baseline="0" dirty="0" smtClean="0"/>
              <a:t>).  The XRF photons are self absorbed.  Elements with higher emission energies can be detected much better.     </a:t>
            </a:r>
          </a:p>
          <a:p>
            <a:endParaRPr lang="en-US" baseline="0" dirty="0" smtClean="0"/>
          </a:p>
          <a:p>
            <a:r>
              <a:rPr lang="en-US" baseline="0" dirty="0" smtClean="0"/>
              <a:t>This work was conducted in collaboration with </a:t>
            </a:r>
            <a:r>
              <a:rPr lang="en-US" i="0" dirty="0" smtClean="0">
                <a:solidFill>
                  <a:srgbClr val="0000FF"/>
                </a:solidFill>
              </a:rPr>
              <a:t>Xiao-Qing Yang Group at</a:t>
            </a:r>
            <a:r>
              <a:rPr lang="en-US" i="0" baseline="0" dirty="0" smtClean="0">
                <a:solidFill>
                  <a:srgbClr val="0000FF"/>
                </a:solidFill>
              </a:rPr>
              <a:t> Chemistry/BNL.</a:t>
            </a:r>
            <a:endParaRPr lang="en-US" i="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11BB6E6-69F6-4BE6-ADD7-CB84D8BFD467}" type="slidenum">
              <a:rPr lang="en-US" smtClean="0"/>
              <a:t>16</a:t>
            </a:fld>
            <a:endParaRPr lang="en-US"/>
          </a:p>
        </p:txBody>
      </p:sp>
    </p:spTree>
    <p:extLst>
      <p:ext uri="{BB962C8B-B14F-4D97-AF65-F5344CB8AC3E}">
        <p14:creationId xmlns:p14="http://schemas.microsoft.com/office/powerpoint/2010/main" val="2694866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PlaceHolder 1"/>
          <p:cNvSpPr>
            <a:spLocks noGrp="1"/>
          </p:cNvSpPr>
          <p:nvPr>
            <p:ph type="body"/>
          </p:nvPr>
        </p:nvSpPr>
        <p:spPr>
          <a:xfrm>
            <a:off x="685800" y="4343236"/>
            <a:ext cx="5486082" cy="4114473"/>
          </a:xfrm>
          <a:prstGeom prst="rect">
            <a:avLst/>
          </a:prstGeom>
        </p:spPr>
        <p:txBody>
          <a:bodyPr lIns="0" tIns="0" rIns="0" bIns="0"/>
          <a:lstStyle/>
          <a:p>
            <a:pPr algn="just">
              <a:lnSpc>
                <a:spcPct val="100000"/>
              </a:lnSpc>
            </a:pPr>
            <a:r>
              <a:rPr lang="en-US" sz="1100" spc="-1" dirty="0">
                <a:solidFill>
                  <a:srgbClr val="000000"/>
                </a:solidFill>
                <a:uFill>
                  <a:solidFill>
                    <a:srgbClr val="FFFFFF"/>
                  </a:solidFill>
                </a:uFill>
                <a:latin typeface="Calibri"/>
                <a:ea typeface="DejaVu Sans"/>
              </a:rPr>
              <a:t>The MIT group led by Prof. B. Olsen (PI) and Dr. T. </a:t>
            </a:r>
            <a:r>
              <a:rPr lang="en-US" sz="1100" spc="-1" dirty="0" err="1">
                <a:solidFill>
                  <a:srgbClr val="000000"/>
                </a:solidFill>
                <a:uFill>
                  <a:solidFill>
                    <a:srgbClr val="FFFFFF"/>
                  </a:solidFill>
                </a:uFill>
                <a:latin typeface="Calibri"/>
                <a:ea typeface="DejaVu Sans"/>
              </a:rPr>
              <a:t>Dursch</a:t>
            </a:r>
            <a:r>
              <a:rPr lang="en-US" sz="1100" spc="-1" dirty="0">
                <a:solidFill>
                  <a:srgbClr val="000000"/>
                </a:solidFill>
                <a:uFill>
                  <a:solidFill>
                    <a:srgbClr val="FFFFFF"/>
                  </a:solidFill>
                </a:uFill>
                <a:latin typeface="Calibri"/>
                <a:ea typeface="DejaVu Sans"/>
              </a:rPr>
              <a:t> (Lead Experimenter) studies transient networks of associative polymers which are used in applications such as artificial skin and self-healing gels. To complement previous results using forced Rayleigh scattering and numerical simulation with information about the molecular and </a:t>
            </a:r>
            <a:r>
              <a:rPr lang="en-US" sz="1100" spc="-1" dirty="0" err="1">
                <a:solidFill>
                  <a:srgbClr val="000000"/>
                </a:solidFill>
                <a:uFill>
                  <a:solidFill>
                    <a:srgbClr val="FFFFFF"/>
                  </a:solidFill>
                </a:uFill>
                <a:latin typeface="Calibri"/>
                <a:ea typeface="DejaVu Sans"/>
              </a:rPr>
              <a:t>meso</a:t>
            </a:r>
            <a:r>
              <a:rPr lang="en-US" sz="1100" spc="-1" dirty="0">
                <a:solidFill>
                  <a:srgbClr val="000000"/>
                </a:solidFill>
                <a:uFill>
                  <a:solidFill>
                    <a:srgbClr val="FFFFFF"/>
                  </a:solidFill>
                </a:uFill>
                <a:latin typeface="Calibri"/>
                <a:ea typeface="DejaVu Sans"/>
              </a:rPr>
              <a:t>-scale associative network dynamics, they have performed X-ray Photon Correlation Spectroscopy (XPCS) experiments at the CHX beamline. The XPCS data is recorded by a 750Hz </a:t>
            </a:r>
            <a:r>
              <a:rPr lang="en-US" sz="1100" spc="-1" dirty="0" err="1">
                <a:solidFill>
                  <a:srgbClr val="000000"/>
                </a:solidFill>
                <a:uFill>
                  <a:solidFill>
                    <a:srgbClr val="FFFFFF"/>
                  </a:solidFill>
                </a:uFill>
                <a:latin typeface="Calibri"/>
                <a:ea typeface="DejaVu Sans"/>
              </a:rPr>
              <a:t>Eiger</a:t>
            </a:r>
            <a:r>
              <a:rPr lang="en-US" sz="1100" spc="-1" dirty="0">
                <a:solidFill>
                  <a:srgbClr val="000000"/>
                </a:solidFill>
                <a:uFill>
                  <a:solidFill>
                    <a:srgbClr val="FFFFFF"/>
                  </a:solidFill>
                </a:uFill>
                <a:latin typeface="Calibri"/>
                <a:ea typeface="DejaVu Sans"/>
              </a:rPr>
              <a:t> 4M area detector. The scattered intensity is shown in the left panel with the circular averaged I(q) in the inset. Even near the structure factor peak, at the maximum of I(q) the sample scatters in average a mere ~0.1 photons/pixel/frame (1 frame = 1.33 </a:t>
            </a:r>
            <a:r>
              <a:rPr lang="en-US" sz="1100" spc="-1" dirty="0" err="1">
                <a:solidFill>
                  <a:srgbClr val="000000"/>
                </a:solidFill>
                <a:uFill>
                  <a:solidFill>
                    <a:srgbClr val="FFFFFF"/>
                  </a:solidFill>
                </a:uFill>
                <a:latin typeface="Calibri"/>
                <a:ea typeface="DejaVu Sans"/>
              </a:rPr>
              <a:t>ms</a:t>
            </a:r>
            <a:r>
              <a:rPr lang="en-US" sz="1100" spc="-1" dirty="0">
                <a:solidFill>
                  <a:srgbClr val="000000"/>
                </a:solidFill>
                <a:uFill>
                  <a:solidFill>
                    <a:srgbClr val="FFFFFF"/>
                  </a:solidFill>
                </a:uFill>
                <a:latin typeface="Calibri"/>
                <a:ea typeface="DejaVu Sans"/>
              </a:rPr>
              <a:t>!). In addition, with the unprecedented 10</a:t>
            </a:r>
            <a:r>
              <a:rPr lang="en-US" sz="1100" spc="-1" baseline="33000" dirty="0">
                <a:solidFill>
                  <a:srgbClr val="000000"/>
                </a:solidFill>
                <a:uFill>
                  <a:solidFill>
                    <a:srgbClr val="FFFFFF"/>
                  </a:solidFill>
                </a:uFill>
                <a:latin typeface="Calibri"/>
                <a:ea typeface="DejaVu Sans"/>
              </a:rPr>
              <a:t>11</a:t>
            </a:r>
            <a:r>
              <a:rPr lang="en-US" sz="1100" spc="-1" dirty="0">
                <a:solidFill>
                  <a:srgbClr val="000000"/>
                </a:solidFill>
                <a:uFill>
                  <a:solidFill>
                    <a:srgbClr val="FFFFFF"/>
                  </a:solidFill>
                </a:uFill>
                <a:latin typeface="Calibri"/>
                <a:ea typeface="DejaVu Sans"/>
              </a:rPr>
              <a:t> photon/s available at the CHX beamline, the maximum time the samples can be exposed to the beam was measured to be 400 </a:t>
            </a:r>
            <a:r>
              <a:rPr lang="en-US" sz="1100" spc="-1" dirty="0" err="1">
                <a:solidFill>
                  <a:srgbClr val="000000"/>
                </a:solidFill>
                <a:uFill>
                  <a:solidFill>
                    <a:srgbClr val="FFFFFF"/>
                  </a:solidFill>
                </a:uFill>
                <a:latin typeface="Calibri"/>
                <a:ea typeface="DejaVu Sans"/>
              </a:rPr>
              <a:t>ms.</a:t>
            </a:r>
            <a:r>
              <a:rPr lang="en-US" sz="1100" spc="-1" dirty="0">
                <a:solidFill>
                  <a:srgbClr val="000000"/>
                </a:solidFill>
                <a:uFill>
                  <a:solidFill>
                    <a:srgbClr val="FFFFFF"/>
                  </a:solidFill>
                </a:uFill>
                <a:latin typeface="Calibri"/>
                <a:ea typeface="DejaVu Sans"/>
              </a:rPr>
              <a:t> To mitigate the beam damage effects and obtain good statistics from such low scattering samples, the MIT-CHX team has employed a data acquisition strategy in which short bursts of 300 frames (=400 </a:t>
            </a:r>
            <a:r>
              <a:rPr lang="en-US" sz="1100" spc="-1" dirty="0" err="1">
                <a:solidFill>
                  <a:srgbClr val="000000"/>
                </a:solidFill>
                <a:uFill>
                  <a:solidFill>
                    <a:srgbClr val="FFFFFF"/>
                  </a:solidFill>
                </a:uFill>
                <a:latin typeface="Calibri"/>
                <a:ea typeface="DejaVu Sans"/>
              </a:rPr>
              <a:t>ms</a:t>
            </a:r>
            <a:r>
              <a:rPr lang="en-US" sz="1100" spc="-1" dirty="0">
                <a:solidFill>
                  <a:srgbClr val="000000"/>
                </a:solidFill>
                <a:uFill>
                  <a:solidFill>
                    <a:srgbClr val="FFFFFF"/>
                  </a:solidFill>
                </a:uFill>
                <a:latin typeface="Calibri"/>
                <a:ea typeface="DejaVu Sans"/>
              </a:rPr>
              <a:t>) are recorded at different locations on the sample. The intensity </a:t>
            </a:r>
            <a:r>
              <a:rPr lang="en-US" sz="1100" spc="-1" dirty="0" err="1">
                <a:solidFill>
                  <a:srgbClr val="000000"/>
                </a:solidFill>
                <a:uFill>
                  <a:solidFill>
                    <a:srgbClr val="FFFFFF"/>
                  </a:solidFill>
                </a:uFill>
                <a:latin typeface="Calibri"/>
                <a:ea typeface="DejaVu Sans"/>
              </a:rPr>
              <a:t>autocorelation</a:t>
            </a:r>
            <a:r>
              <a:rPr lang="en-US" sz="1100" spc="-1" dirty="0">
                <a:solidFill>
                  <a:srgbClr val="000000"/>
                </a:solidFill>
                <a:uFill>
                  <a:solidFill>
                    <a:srgbClr val="FFFFFF"/>
                  </a:solidFill>
                </a:uFill>
                <a:latin typeface="Calibri"/>
                <a:ea typeface="DejaVu Sans"/>
              </a:rPr>
              <a:t> functions associated with speckle fluctuations are calculated from each of these bursts independently and subsequently averaged. The right panel shows the dynamics structure factor S(</a:t>
            </a:r>
            <a:r>
              <a:rPr lang="en-US" sz="1100" spc="-1" dirty="0" err="1">
                <a:solidFill>
                  <a:srgbClr val="000000"/>
                </a:solidFill>
                <a:uFill>
                  <a:solidFill>
                    <a:srgbClr val="FFFFFF"/>
                  </a:solidFill>
                </a:uFill>
                <a:latin typeface="Calibri"/>
                <a:ea typeface="DejaVu Sans"/>
              </a:rPr>
              <a:t>q,t</a:t>
            </a:r>
            <a:r>
              <a:rPr lang="en-US" sz="1100" spc="-1" dirty="0">
                <a:solidFill>
                  <a:srgbClr val="000000"/>
                </a:solidFill>
                <a:uFill>
                  <a:solidFill>
                    <a:srgbClr val="FFFFFF"/>
                  </a:solidFill>
                </a:uFill>
                <a:latin typeface="Calibri"/>
                <a:ea typeface="DejaVu Sans"/>
              </a:rPr>
              <a:t>) obtained from the data with the publicly available CHX analysis pipelines</a:t>
            </a:r>
            <a:r>
              <a:rPr lang="en-US" sz="1100" spc="-1" dirty="0" smtClean="0">
                <a:solidFill>
                  <a:srgbClr val="000000"/>
                </a:solidFill>
                <a:uFill>
                  <a:solidFill>
                    <a:srgbClr val="FFFFFF"/>
                  </a:solidFill>
                </a:uFill>
                <a:latin typeface="Calibri"/>
                <a:ea typeface="DejaVu Sans"/>
              </a:rPr>
              <a:t>.</a:t>
            </a:r>
          </a:p>
          <a:p>
            <a:pPr algn="just">
              <a:lnSpc>
                <a:spcPct val="100000"/>
              </a:lnSpc>
            </a:pPr>
            <a:endParaRPr lang="en-US" sz="1100" spc="-1" dirty="0" smtClean="0">
              <a:solidFill>
                <a:srgbClr val="000000"/>
              </a:solidFill>
              <a:uFill>
                <a:solidFill>
                  <a:srgbClr val="FFFFFF"/>
                </a:solidFill>
              </a:uFill>
              <a:latin typeface="Calibri"/>
            </a:endParaRPr>
          </a:p>
          <a:p>
            <a:pPr marL="0" marR="0" indent="0" algn="just" defTabSz="914400" rtl="0" eaLnBrk="1" fontAlgn="auto" latinLnBrk="0" hangingPunct="1">
              <a:lnSpc>
                <a:spcPct val="100000"/>
              </a:lnSpc>
              <a:spcBef>
                <a:spcPts val="0"/>
              </a:spcBef>
              <a:spcAft>
                <a:spcPts val="0"/>
              </a:spcAft>
              <a:buClrTx/>
              <a:buSzTx/>
              <a:buFontTx/>
              <a:buNone/>
              <a:tabLst/>
              <a:defRPr/>
            </a:pPr>
            <a:r>
              <a:rPr lang="en-US" sz="1100" b="0" spc="-1" dirty="0" smtClean="0">
                <a:solidFill>
                  <a:srgbClr val="000000"/>
                </a:solidFill>
                <a:uFill>
                  <a:solidFill>
                    <a:srgbClr val="FFFFFF"/>
                  </a:solidFill>
                </a:uFill>
                <a:latin typeface="+mn-lt"/>
                <a:ea typeface="DejaVu Sans"/>
              </a:rPr>
              <a:t>XPCS data acquired on </a:t>
            </a:r>
            <a:r>
              <a:rPr lang="en-US" sz="1100" b="0" spc="-1" dirty="0" err="1" smtClean="0">
                <a:uFill>
                  <a:solidFill>
                    <a:srgbClr val="FFFFFF"/>
                  </a:solidFill>
                </a:uFill>
                <a:latin typeface="+mn-lt"/>
                <a:ea typeface="DejaVu Sans"/>
              </a:rPr>
              <a:t>Eiger</a:t>
            </a:r>
            <a:r>
              <a:rPr lang="en-US" sz="1100" b="0" spc="-1" dirty="0" smtClean="0">
                <a:uFill>
                  <a:solidFill>
                    <a:srgbClr val="FFFFFF"/>
                  </a:solidFill>
                </a:uFill>
                <a:latin typeface="+mn-lt"/>
                <a:ea typeface="DejaVu Sans"/>
              </a:rPr>
              <a:t> 4M with</a:t>
            </a:r>
            <a:r>
              <a:rPr lang="en-US" sz="1100" b="0" spc="-1" dirty="0" smtClean="0">
                <a:solidFill>
                  <a:srgbClr val="000000"/>
                </a:solidFill>
                <a:uFill>
                  <a:solidFill>
                    <a:srgbClr val="FFFFFF"/>
                  </a:solidFill>
                </a:uFill>
                <a:latin typeface="+mn-lt"/>
                <a:ea typeface="DejaVu Sans"/>
              </a:rPr>
              <a:t> short bursts of 300 frames at 1.3 </a:t>
            </a:r>
            <a:r>
              <a:rPr lang="en-US" sz="1100" b="0" spc="-1" dirty="0" err="1" smtClean="0">
                <a:solidFill>
                  <a:srgbClr val="000000"/>
                </a:solidFill>
                <a:uFill>
                  <a:solidFill>
                    <a:srgbClr val="FFFFFF"/>
                  </a:solidFill>
                </a:uFill>
                <a:latin typeface="+mn-lt"/>
                <a:ea typeface="DejaVu Sans"/>
              </a:rPr>
              <a:t>ms</a:t>
            </a:r>
            <a:r>
              <a:rPr lang="en-US" sz="1100" b="0" spc="-1" dirty="0" smtClean="0">
                <a:solidFill>
                  <a:srgbClr val="000000"/>
                </a:solidFill>
                <a:uFill>
                  <a:solidFill>
                    <a:srgbClr val="FFFFFF"/>
                  </a:solidFill>
                </a:uFill>
                <a:latin typeface="+mn-lt"/>
                <a:ea typeface="DejaVu Sans"/>
              </a:rPr>
              <a:t>/frame in 400 </a:t>
            </a:r>
            <a:r>
              <a:rPr lang="en-US" sz="1100" b="0" spc="-1" dirty="0" err="1" smtClean="0">
                <a:solidFill>
                  <a:srgbClr val="000000"/>
                </a:solidFill>
                <a:uFill>
                  <a:solidFill>
                    <a:srgbClr val="FFFFFF"/>
                  </a:solidFill>
                </a:uFill>
                <a:latin typeface="+mn-lt"/>
                <a:ea typeface="DejaVu Sans"/>
              </a:rPr>
              <a:t>ms</a:t>
            </a:r>
            <a:r>
              <a:rPr lang="en-US" sz="1100" b="0" spc="-1" dirty="0" smtClean="0">
                <a:solidFill>
                  <a:srgbClr val="000000"/>
                </a:solidFill>
                <a:uFill>
                  <a:solidFill>
                    <a:srgbClr val="FFFFFF"/>
                  </a:solidFill>
                </a:uFill>
                <a:latin typeface="+mn-lt"/>
                <a:ea typeface="DejaVu Sans"/>
              </a:rPr>
              <a:t> for fast dynamics </a:t>
            </a:r>
            <a:endParaRPr lang="en-US" sz="1800" b="0" spc="-1" dirty="0" smtClean="0">
              <a:solidFill>
                <a:srgbClr val="000000"/>
              </a:solidFill>
              <a:uFill>
                <a:solidFill>
                  <a:srgbClr val="FFFFFF"/>
                </a:solidFill>
              </a:uFill>
              <a:latin typeface="Arial"/>
            </a:endParaRPr>
          </a:p>
          <a:p>
            <a:pPr algn="just">
              <a:lnSpc>
                <a:spcPct val="100000"/>
              </a:lnSpc>
            </a:pPr>
            <a:endParaRPr lang="en-US" sz="1100" spc="-1" dirty="0">
              <a:solidFill>
                <a:srgbClr val="000000"/>
              </a:solidFill>
              <a:uFill>
                <a:solidFill>
                  <a:srgbClr val="FFFFFF"/>
                </a:solidFill>
              </a:uFill>
              <a:latin typeface="Arial"/>
            </a:endParaRPr>
          </a:p>
        </p:txBody>
      </p:sp>
    </p:spTree>
    <p:extLst>
      <p:ext uri="{BB962C8B-B14F-4D97-AF65-F5344CB8AC3E}">
        <p14:creationId xmlns:p14="http://schemas.microsoft.com/office/powerpoint/2010/main" val="3370154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897301">
              <a:defRPr/>
            </a:pPr>
            <a:r>
              <a:rPr lang="en-US" b="1" dirty="0" smtClean="0"/>
              <a:t>Notes: </a:t>
            </a:r>
            <a:r>
              <a:rPr lang="en-US" dirty="0"/>
              <a:t>Self-assembly is a powerful paradigm in material design, where molecules spontaneously form ordered phases exhibiting well-defined nanoscale periodicity and shapes. However, the inherent energy-minimization aspect of self-assembly yields a very limited set of morphologies, such as lamellae or hexagonally packed cylinders. The CFN researchers proposed a novel self-assembly paradigm and showed that self-assembled materials – here block copolymer thin films – can be ‘directed’ to form a diverse set of previously unreported three dimensional layered morphologies. In this iterative process each polymer layer acts as a structural component of the final morphology and as a template for directing the order of subsequent layers. The structures achieved by this novel method were investigated by scanning electron microscopy (SEM) at the CFN and by grazing-incidence small angle scattering (GISAXS) </a:t>
            </a:r>
            <a:r>
              <a:rPr lang="en-US"/>
              <a:t>at NSLS-II Beamline 11-ID.  </a:t>
            </a:r>
            <a:r>
              <a:rPr lang="en-US" dirty="0"/>
              <a:t>The attached image shows a representative GI-SAXS pattern from a two-layer structure in which the lamellar spacing of the first layer templates the spacing of cylinders in the second layer. The strong scattering peaks, including higher-orders, are indicative of well-defined nanostructures over wide areas.</a:t>
            </a:r>
          </a:p>
        </p:txBody>
      </p:sp>
      <p:sp>
        <p:nvSpPr>
          <p:cNvPr id="4" name="Slide Number Placeholder 3"/>
          <p:cNvSpPr>
            <a:spLocks noGrp="1"/>
          </p:cNvSpPr>
          <p:nvPr>
            <p:ph type="sldNum" sz="quarter" idx="10"/>
          </p:nvPr>
        </p:nvSpPr>
        <p:spPr/>
        <p:txBody>
          <a:bodyPr/>
          <a:lstStyle/>
          <a:p>
            <a:fld id="{16210A8A-16C0-4562-AD3A-B1BC2569C64A}"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1073907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211DF7A-55E6-4281-814E-10409C8ABE84}" type="slidenum">
              <a:rPr lang="en-US" smtClean="0"/>
              <a:t>24</a:t>
            </a:fld>
            <a:endParaRPr lang="en-US"/>
          </a:p>
        </p:txBody>
      </p:sp>
    </p:spTree>
    <p:extLst>
      <p:ext uri="{BB962C8B-B14F-4D97-AF65-F5344CB8AC3E}">
        <p14:creationId xmlns:p14="http://schemas.microsoft.com/office/powerpoint/2010/main" val="256398027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83D8199-1716-C44D-B7BE-191DFCC2B5D2}" type="datetimeFigureOut">
              <a:rPr lang="en-US" smtClean="0"/>
              <a:t>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C8E077-3101-C549-BE4A-CFD136CD1B4F}" type="slidenum">
              <a:rPr lang="en-US" smtClean="0"/>
              <a:t>‹#›</a:t>
            </a:fld>
            <a:endParaRPr lang="en-US"/>
          </a:p>
        </p:txBody>
      </p:sp>
      <p:pic>
        <p:nvPicPr>
          <p:cNvPr id="7" name="Picture 6" descr="NSLS-II Review Presentation_rev042015_ver1.jp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8" name="Title 1"/>
          <p:cNvSpPr>
            <a:spLocks noGrp="1"/>
          </p:cNvSpPr>
          <p:nvPr>
            <p:ph type="ctrTitle"/>
          </p:nvPr>
        </p:nvSpPr>
        <p:spPr>
          <a:xfrm>
            <a:off x="3114814" y="913512"/>
            <a:ext cx="5343386" cy="1211623"/>
          </a:xfrm>
          <a:effectLst>
            <a:outerShdw blurRad="50800" dist="38100" dir="2700000" algn="tl" rotWithShape="0">
              <a:prstClr val="black">
                <a:alpha val="40000"/>
              </a:prstClr>
            </a:outerShdw>
          </a:effectLst>
        </p:spPr>
        <p:txBody>
          <a:bodyPr>
            <a:normAutofit/>
          </a:bodyPr>
          <a:lstStyle>
            <a:lvl1pPr>
              <a:defRPr sz="3000" u="sng">
                <a:solidFill>
                  <a:srgbClr val="376092"/>
                </a:solidFill>
                <a:latin typeface="Arial"/>
                <a:cs typeface="Arial"/>
              </a:defRPr>
            </a:lvl1pPr>
          </a:lstStyle>
          <a:p>
            <a:pPr algn="r"/>
            <a:endParaRPr lang="en-US" sz="3300" dirty="0"/>
          </a:p>
        </p:txBody>
      </p:sp>
      <p:sp>
        <p:nvSpPr>
          <p:cNvPr id="9" name="Subtitle 2"/>
          <p:cNvSpPr>
            <a:spLocks noGrp="1"/>
          </p:cNvSpPr>
          <p:nvPr>
            <p:ph type="subTitle" idx="1"/>
          </p:nvPr>
        </p:nvSpPr>
        <p:spPr>
          <a:xfrm>
            <a:off x="2057400" y="2125135"/>
            <a:ext cx="6400800" cy="1752600"/>
          </a:xfrm>
        </p:spPr>
        <p:txBody>
          <a:bodyPr>
            <a:normAutofit/>
          </a:bodyPr>
          <a:lstStyle>
            <a:lvl1pPr marL="0" indent="0">
              <a:buNone/>
              <a:defRPr i="0">
                <a:solidFill>
                  <a:schemeClr val="tx1">
                    <a:lumMod val="50000"/>
                    <a:lumOff val="50000"/>
                  </a:schemeClr>
                </a:solidFill>
                <a:latin typeface="Arial"/>
                <a:cs typeface="Arial"/>
              </a:defRPr>
            </a:lvl1pPr>
          </a:lstStyle>
          <a:p>
            <a:pPr algn="r"/>
            <a:endParaRPr lang="en-US" sz="2400" i="1" dirty="0"/>
          </a:p>
        </p:txBody>
      </p:sp>
    </p:spTree>
    <p:extLst>
      <p:ext uri="{BB962C8B-B14F-4D97-AF65-F5344CB8AC3E}">
        <p14:creationId xmlns:p14="http://schemas.microsoft.com/office/powerpoint/2010/main" val="23438898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3D8199-1716-C44D-B7BE-191DFCC2B5D2}" type="datetimeFigureOut">
              <a:rPr lang="en-US" smtClean="0"/>
              <a:t>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C8E077-3101-C549-BE4A-CFD136CD1B4F}" type="slidenum">
              <a:rPr lang="en-US" smtClean="0"/>
              <a:t>‹#›</a:t>
            </a:fld>
            <a:endParaRPr lang="en-US"/>
          </a:p>
        </p:txBody>
      </p:sp>
    </p:spTree>
    <p:extLst>
      <p:ext uri="{BB962C8B-B14F-4D97-AF65-F5344CB8AC3E}">
        <p14:creationId xmlns:p14="http://schemas.microsoft.com/office/powerpoint/2010/main" val="2033067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83D8199-1716-C44D-B7BE-191DFCC2B5D2}" type="datetimeFigureOut">
              <a:rPr lang="en-US" smtClean="0"/>
              <a:t>2/27/2017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4C8E077-3101-C549-BE4A-CFD136CD1B4F}" type="slidenum">
              <a:rPr lang="en-US" smtClean="0"/>
              <a:t>‹#›</a:t>
            </a:fld>
            <a:endParaRPr lang="en-US"/>
          </a:p>
        </p:txBody>
      </p:sp>
    </p:spTree>
    <p:extLst>
      <p:ext uri="{BB962C8B-B14F-4D97-AF65-F5344CB8AC3E}">
        <p14:creationId xmlns:p14="http://schemas.microsoft.com/office/powerpoint/2010/main" val="12066248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pic" idx="13"/>
          </p:nvPr>
        </p:nvSpPr>
        <p:spPr>
          <a:xfrm>
            <a:off x="1129607" y="446485"/>
            <a:ext cx="6875859" cy="4161234"/>
          </a:xfrm>
          <a:prstGeom prst="rect">
            <a:avLst/>
          </a:prstGeom>
        </p:spPr>
        <p:txBody>
          <a:bodyPr lIns="91435" tIns="45717" rIns="91435" bIns="45717" anchor="t">
            <a:noAutofit/>
          </a:bodyPr>
          <a:lstStyle/>
          <a:p>
            <a:endParaRPr/>
          </a:p>
        </p:txBody>
      </p:sp>
      <p:sp>
        <p:nvSpPr>
          <p:cNvPr id="21" name="Shape 21"/>
          <p:cNvSpPr>
            <a:spLocks noGrp="1"/>
          </p:cNvSpPr>
          <p:nvPr>
            <p:ph type="title"/>
          </p:nvPr>
        </p:nvSpPr>
        <p:spPr>
          <a:xfrm>
            <a:off x="892970" y="4723805"/>
            <a:ext cx="7358063" cy="1000125"/>
          </a:xfrm>
          <a:prstGeom prst="rect">
            <a:avLst/>
          </a:prstGeom>
        </p:spPr>
        <p:txBody>
          <a:bodyPr anchor="b"/>
          <a:lstStyle/>
          <a:p>
            <a:r>
              <a:t>Title Text</a:t>
            </a:r>
          </a:p>
        </p:txBody>
      </p:sp>
      <p:sp>
        <p:nvSpPr>
          <p:cNvPr id="22" name="Shape 22"/>
          <p:cNvSpPr>
            <a:spLocks noGrp="1"/>
          </p:cNvSpPr>
          <p:nvPr>
            <p:ph type="body" sz="quarter" idx="1"/>
          </p:nvPr>
        </p:nvSpPr>
        <p:spPr>
          <a:xfrm>
            <a:off x="892970" y="5759649"/>
            <a:ext cx="7358063" cy="794742"/>
          </a:xfrm>
          <a:prstGeom prst="rect">
            <a:avLst/>
          </a:prstGeom>
        </p:spPr>
        <p:txBody>
          <a:bodyPr anchor="t"/>
          <a:lstStyle>
            <a:lvl1pPr marL="0" indent="0" algn="ctr">
              <a:spcBef>
                <a:spcPts val="0"/>
              </a:spcBef>
              <a:buSzTx/>
              <a:buNone/>
              <a:defRPr sz="2180"/>
            </a:lvl1pPr>
            <a:lvl2pPr marL="0" indent="160721" algn="ctr">
              <a:spcBef>
                <a:spcPts val="0"/>
              </a:spcBef>
              <a:buSzTx/>
              <a:buNone/>
              <a:defRPr sz="2180"/>
            </a:lvl2pPr>
            <a:lvl3pPr marL="0" indent="321440" algn="ctr">
              <a:spcBef>
                <a:spcPts val="0"/>
              </a:spcBef>
              <a:buSzTx/>
              <a:buNone/>
              <a:defRPr sz="2180"/>
            </a:lvl3pPr>
            <a:lvl4pPr marL="0" indent="482161" algn="ctr">
              <a:spcBef>
                <a:spcPts val="0"/>
              </a:spcBef>
              <a:buSzTx/>
              <a:buNone/>
              <a:defRPr sz="2180"/>
            </a:lvl4pPr>
            <a:lvl5pPr marL="0" indent="642882" algn="ctr">
              <a:spcBef>
                <a:spcPts val="0"/>
              </a:spcBef>
              <a:buSzTx/>
              <a:buNone/>
              <a:defRPr sz="2180"/>
            </a:lvl5pPr>
          </a:lstStyle>
          <a:p>
            <a:r>
              <a:t>Body Level One</a:t>
            </a:r>
          </a:p>
          <a:p>
            <a:pPr lvl="1"/>
            <a:r>
              <a:t>Body Level Two</a:t>
            </a:r>
          </a:p>
          <a:p>
            <a:pPr lvl="2"/>
            <a:r>
              <a:t>Body Level Three</a:t>
            </a:r>
          </a:p>
          <a:p>
            <a:pPr lvl="3"/>
            <a:r>
              <a:t>Body Level Four</a:t>
            </a:r>
          </a:p>
          <a:p>
            <a:pPr lvl="4"/>
            <a:r>
              <a:t>Body Level Five</a:t>
            </a:r>
          </a:p>
        </p:txBody>
      </p:sp>
      <p:sp>
        <p:nvSpPr>
          <p:cNvPr id="23" name="Shape 23"/>
          <p:cNvSpPr>
            <a:spLocks noGrp="1"/>
          </p:cNvSpPr>
          <p:nvPr>
            <p:ph type="sldNum" sz="quarter" idx="2"/>
          </p:nvPr>
        </p:nvSpPr>
        <p:spPr>
          <a:xfrm>
            <a:off x="4420275" y="6500812"/>
            <a:ext cx="294523" cy="272186"/>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59006968"/>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Shape 102"/>
          <p:cNvSpPr>
            <a:spLocks noGrp="1"/>
          </p:cNvSpPr>
          <p:nvPr>
            <p:ph type="pic" idx="13"/>
          </p:nvPr>
        </p:nvSpPr>
        <p:spPr>
          <a:xfrm>
            <a:off x="0" y="0"/>
            <a:ext cx="9144000" cy="6858000"/>
          </a:xfrm>
          <a:prstGeom prst="rect">
            <a:avLst/>
          </a:prstGeom>
        </p:spPr>
        <p:txBody>
          <a:bodyPr lIns="91435" tIns="45717" rIns="91435" bIns="45717" anchor="t">
            <a:noAutofit/>
          </a:bodyPr>
          <a:lstStyle/>
          <a:p>
            <a:endParaRPr/>
          </a:p>
        </p:txBody>
      </p:sp>
      <p:sp>
        <p:nvSpPr>
          <p:cNvPr id="103" name="Shape 10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78702236"/>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41" name="Shape 41"/>
          <p:cNvSpPr>
            <a:spLocks noGrp="1"/>
          </p:cNvSpPr>
          <p:nvPr>
            <p:ph type="title"/>
          </p:nvPr>
        </p:nvSpPr>
        <p:spPr>
          <a:prstGeom prst="rect">
            <a:avLst/>
          </a:prstGeom>
        </p:spPr>
        <p:txBody>
          <a:bodyPr/>
          <a:lstStyle>
            <a:lvl1pPr>
              <a:defRPr u="none"/>
            </a:lvl1pPr>
          </a:lstStyle>
          <a:p>
            <a:r>
              <a:t>Title Text</a:t>
            </a:r>
          </a:p>
        </p:txBody>
      </p:sp>
      <p:sp>
        <p:nvSpPr>
          <p:cNvPr id="42" name="Shape 42"/>
          <p:cNvSpPr>
            <a:spLocks noGrp="1"/>
          </p:cNvSpPr>
          <p:nvPr>
            <p:ph type="body" sz="half" idx="1"/>
          </p:nvPr>
        </p:nvSpPr>
        <p:spPr>
          <a:xfrm>
            <a:off x="457200" y="1600200"/>
            <a:ext cx="4038600" cy="5257800"/>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3" name="Shape 4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02018651"/>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normAutofit/>
          </a:bodyPr>
          <a:lstStyle>
            <a:lvl1pPr marL="0" marR="0" indent="0" algn="l" defTabSz="457200" rtl="0" eaLnBrk="1" fontAlgn="auto" latinLnBrk="0" hangingPunct="1">
              <a:lnSpc>
                <a:spcPct val="100000"/>
              </a:lnSpc>
              <a:spcBef>
                <a:spcPct val="0"/>
              </a:spcBef>
              <a:spcAft>
                <a:spcPts val="0"/>
              </a:spcAft>
              <a:buClrTx/>
              <a:buSzTx/>
              <a:buFontTx/>
              <a:buNone/>
              <a:tabLst/>
              <a:defRPr sz="3000" u="sng">
                <a:solidFill>
                  <a:schemeClr val="accent1">
                    <a:lumMod val="75000"/>
                  </a:schemeClr>
                </a:solidFill>
                <a:latin typeface="Arial"/>
                <a:cs typeface="Aria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A83D8199-1716-C44D-B7BE-191DFCC2B5D2}" type="datetimeFigureOut">
              <a:rPr lang="en-US" smtClean="0"/>
              <a:t>2/27/2017</a:t>
            </a:fld>
            <a:endParaRPr lang="en-US"/>
          </a:p>
        </p:txBody>
      </p:sp>
      <p:sp>
        <p:nvSpPr>
          <p:cNvPr id="6" name="Slide Number Placeholder 5"/>
          <p:cNvSpPr>
            <a:spLocks noGrp="1"/>
          </p:cNvSpPr>
          <p:nvPr>
            <p:ph type="sldNum" sz="quarter" idx="12"/>
          </p:nvPr>
        </p:nvSpPr>
        <p:spPr/>
        <p:txBody>
          <a:bodyPr/>
          <a:lstStyle/>
          <a:p>
            <a:fld id="{A4C8E077-3101-C549-BE4A-CFD136CD1B4F}" type="slidenum">
              <a:rPr lang="en-US" smtClean="0"/>
              <a:t>‹#›</a:t>
            </a:fld>
            <a:endParaRPr lang="en-US"/>
          </a:p>
        </p:txBody>
      </p:sp>
    </p:spTree>
    <p:extLst>
      <p:ext uri="{BB962C8B-B14F-4D97-AF65-F5344CB8AC3E}">
        <p14:creationId xmlns:p14="http://schemas.microsoft.com/office/powerpoint/2010/main" val="33106468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83D8199-1716-C44D-B7BE-191DFCC2B5D2}" type="datetimeFigureOut">
              <a:rPr lang="en-US" smtClean="0"/>
              <a:t>2/27/2017</a:t>
            </a:fld>
            <a:endParaRPr lang="en-US"/>
          </a:p>
        </p:txBody>
      </p:sp>
      <p:sp>
        <p:nvSpPr>
          <p:cNvPr id="6" name="Slide Number Placeholder 5"/>
          <p:cNvSpPr>
            <a:spLocks noGrp="1"/>
          </p:cNvSpPr>
          <p:nvPr>
            <p:ph type="sldNum" sz="quarter" idx="12"/>
          </p:nvPr>
        </p:nvSpPr>
        <p:spPr/>
        <p:txBody>
          <a:bodyPr/>
          <a:lstStyle/>
          <a:p>
            <a:fld id="{A4C8E077-3101-C549-BE4A-CFD136CD1B4F}" type="slidenum">
              <a:rPr lang="en-US" smtClean="0"/>
              <a:t>‹#›</a:t>
            </a:fld>
            <a:endParaRPr lang="en-US"/>
          </a:p>
        </p:txBody>
      </p:sp>
    </p:spTree>
    <p:extLst>
      <p:ext uri="{BB962C8B-B14F-4D97-AF65-F5344CB8AC3E}">
        <p14:creationId xmlns:p14="http://schemas.microsoft.com/office/powerpoint/2010/main" val="3242546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3D8199-1716-C44D-B7BE-191DFCC2B5D2}" type="datetimeFigureOut">
              <a:rPr lang="en-US" smtClean="0"/>
              <a:t>2/27/2017</a:t>
            </a:fld>
            <a:endParaRPr lang="en-US"/>
          </a:p>
        </p:txBody>
      </p:sp>
      <p:sp>
        <p:nvSpPr>
          <p:cNvPr id="7" name="Slide Number Placeholder 6"/>
          <p:cNvSpPr>
            <a:spLocks noGrp="1"/>
          </p:cNvSpPr>
          <p:nvPr>
            <p:ph type="sldNum" sz="quarter" idx="12"/>
          </p:nvPr>
        </p:nvSpPr>
        <p:spPr/>
        <p:txBody>
          <a:bodyPr/>
          <a:lstStyle/>
          <a:p>
            <a:fld id="{A4C8E077-3101-C549-BE4A-CFD136CD1B4F}" type="slidenum">
              <a:rPr lang="en-US" smtClean="0"/>
              <a:t>‹#›</a:t>
            </a:fld>
            <a:endParaRPr lang="en-US"/>
          </a:p>
        </p:txBody>
      </p:sp>
    </p:spTree>
    <p:extLst>
      <p:ext uri="{BB962C8B-B14F-4D97-AF65-F5344CB8AC3E}">
        <p14:creationId xmlns:p14="http://schemas.microsoft.com/office/powerpoint/2010/main" val="28642868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83D8199-1716-C44D-B7BE-191DFCC2B5D2}" type="datetimeFigureOut">
              <a:rPr lang="en-US" smtClean="0"/>
              <a:t>2/27/2017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4C8E077-3101-C549-BE4A-CFD136CD1B4F}" type="slidenum">
              <a:rPr lang="en-US" smtClean="0"/>
              <a:t>‹#›</a:t>
            </a:fld>
            <a:endParaRPr lang="en-US"/>
          </a:p>
        </p:txBody>
      </p:sp>
    </p:spTree>
    <p:extLst>
      <p:ext uri="{BB962C8B-B14F-4D97-AF65-F5344CB8AC3E}">
        <p14:creationId xmlns:p14="http://schemas.microsoft.com/office/powerpoint/2010/main" val="2955593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83D8199-1716-C44D-B7BE-191DFCC2B5D2}" type="datetimeFigureOut">
              <a:rPr lang="en-US" smtClean="0"/>
              <a:t>2/27/2017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4C8E077-3101-C549-BE4A-CFD136CD1B4F}" type="slidenum">
              <a:rPr lang="en-US" smtClean="0"/>
              <a:t>‹#›</a:t>
            </a:fld>
            <a:endParaRPr lang="en-US"/>
          </a:p>
        </p:txBody>
      </p:sp>
    </p:spTree>
    <p:extLst>
      <p:ext uri="{BB962C8B-B14F-4D97-AF65-F5344CB8AC3E}">
        <p14:creationId xmlns:p14="http://schemas.microsoft.com/office/powerpoint/2010/main" val="2686643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83D8199-1716-C44D-B7BE-191DFCC2B5D2}" type="datetimeFigureOut">
              <a:rPr lang="en-US" smtClean="0"/>
              <a:t>2/27/2017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4C8E077-3101-C549-BE4A-CFD136CD1B4F}" type="slidenum">
              <a:rPr lang="en-US" smtClean="0"/>
              <a:t>‹#›</a:t>
            </a:fld>
            <a:endParaRPr lang="en-US"/>
          </a:p>
        </p:txBody>
      </p:sp>
    </p:spTree>
    <p:extLst>
      <p:ext uri="{BB962C8B-B14F-4D97-AF65-F5344CB8AC3E}">
        <p14:creationId xmlns:p14="http://schemas.microsoft.com/office/powerpoint/2010/main" val="24738930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3D8199-1716-C44D-B7BE-191DFCC2B5D2}" type="datetimeFigureOut">
              <a:rPr lang="en-US" smtClean="0"/>
              <a:t>2/27/2017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C8E077-3101-C549-BE4A-CFD136CD1B4F}" type="slidenum">
              <a:rPr lang="en-US" smtClean="0"/>
              <a:t>‹#›</a:t>
            </a:fld>
            <a:endParaRPr lang="en-US"/>
          </a:p>
        </p:txBody>
      </p:sp>
    </p:spTree>
    <p:extLst>
      <p:ext uri="{BB962C8B-B14F-4D97-AF65-F5344CB8AC3E}">
        <p14:creationId xmlns:p14="http://schemas.microsoft.com/office/powerpoint/2010/main" val="2698236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83D8199-1716-C44D-B7BE-191DFCC2B5D2}" type="datetimeFigureOut">
              <a:rPr lang="en-US" smtClean="0"/>
              <a:t>2/27/2017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4C8E077-3101-C549-BE4A-CFD136CD1B4F}" type="slidenum">
              <a:rPr lang="en-US" smtClean="0"/>
              <a:t>‹#›</a:t>
            </a:fld>
            <a:endParaRPr lang="en-US"/>
          </a:p>
        </p:txBody>
      </p:sp>
    </p:spTree>
    <p:extLst>
      <p:ext uri="{BB962C8B-B14F-4D97-AF65-F5344CB8AC3E}">
        <p14:creationId xmlns:p14="http://schemas.microsoft.com/office/powerpoint/2010/main" val="29553059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83D8199-1716-C44D-B7BE-191DFCC2B5D2}" type="datetimeFigureOut">
              <a:rPr lang="en-US" smtClean="0"/>
              <a:t>2/27/2017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C8E077-3101-C549-BE4A-CFD136CD1B4F}" type="slidenum">
              <a:rPr lang="en-US" smtClean="0"/>
              <a:t>‹#›</a:t>
            </a:fld>
            <a:endParaRPr lang="en-US"/>
          </a:p>
        </p:txBody>
      </p:sp>
      <p:pic>
        <p:nvPicPr>
          <p:cNvPr id="8" name="Picture 7" descr="NSLS-II Review Presentation_rev042015_ver12.jpg"/>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 name="Title Placeholder 1"/>
          <p:cNvSpPr>
            <a:spLocks noGrp="1"/>
          </p:cNvSpPr>
          <p:nvPr>
            <p:ph type="title"/>
          </p:nvPr>
        </p:nvSpPr>
        <p:spPr>
          <a:xfrm>
            <a:off x="457200" y="274638"/>
            <a:ext cx="8229600" cy="1143000"/>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a:bodyPr>
          <a:lstStyle/>
          <a:p>
            <a:r>
              <a:rPr lang="en-US" dirty="0" smtClean="0"/>
              <a:t>Click to edit Master title style</a:t>
            </a:r>
            <a:endParaRPr lang="en-US" dirty="0"/>
          </a:p>
        </p:txBody>
      </p:sp>
      <p:sp>
        <p:nvSpPr>
          <p:cNvPr id="10"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1" name="Footer Placeholder 4"/>
          <p:cNvSpPr txBox="1">
            <a:spLocks/>
          </p:cNvSpPr>
          <p:nvPr userDrawn="1"/>
        </p:nvSpPr>
        <p:spPr>
          <a:xfrm>
            <a:off x="3124200" y="6430654"/>
            <a:ext cx="2895600" cy="365125"/>
          </a:xfrm>
          <a:prstGeom prst="rect">
            <a:avLst/>
          </a:prstGeom>
        </p:spPr>
        <p:txBody>
          <a:bodyPr vert="horz" lIns="91440" tIns="45720" rIns="91440" bIns="45720" rtlCol="0" anchor="ctr"/>
          <a:lstStyle>
            <a:defPPr>
              <a:defRPr lang="en-US"/>
            </a:defPPr>
            <a:lvl1pPr marL="0" marR="0" indent="0" algn="ctr" defTabSz="457200" rtl="0" eaLnBrk="1" fontAlgn="auto" latinLnBrk="0" hangingPunct="1">
              <a:lnSpc>
                <a:spcPct val="100000"/>
              </a:lnSpc>
              <a:spcBef>
                <a:spcPts val="0"/>
              </a:spcBef>
              <a:spcAft>
                <a:spcPts val="0"/>
              </a:spcAft>
              <a:buClrTx/>
              <a:buSzTx/>
              <a:buFontTx/>
              <a:buNone/>
              <a:tabLst/>
              <a:defRPr sz="1200" kern="1200">
                <a:solidFill>
                  <a:srgbClr val="37609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14B9DEA-D37F-6747-A0C3-C8AC2004C2AB}" type="slidenum">
              <a:rPr lang="en-US" smtClean="0">
                <a:solidFill>
                  <a:schemeClr val="bg1"/>
                </a:solidFill>
              </a:rPr>
              <a:pPr/>
              <a:t>‹#›</a:t>
            </a:fld>
            <a:endParaRPr lang="en-US" dirty="0">
              <a:solidFill>
                <a:schemeClr val="bg1"/>
              </a:solidFill>
            </a:endParaRPr>
          </a:p>
        </p:txBody>
      </p:sp>
    </p:spTree>
    <p:extLst>
      <p:ext uri="{BB962C8B-B14F-4D97-AF65-F5344CB8AC3E}">
        <p14:creationId xmlns:p14="http://schemas.microsoft.com/office/powerpoint/2010/main" val="1286027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xStyles>
    <p:titleStyle>
      <a:lvl1pPr algn="l" defTabSz="457200" rtl="0" eaLnBrk="1" latinLnBrk="0" hangingPunct="1">
        <a:spcBef>
          <a:spcPct val="0"/>
        </a:spcBef>
        <a:buNone/>
        <a:defRPr sz="3000" kern="1200">
          <a:solidFill>
            <a:srgbClr val="376092"/>
          </a:solidFill>
          <a:latin typeface="Arial"/>
          <a:ea typeface="+mj-ea"/>
          <a:cs typeface="Arial"/>
        </a:defRPr>
      </a:lvl1pPr>
    </p:titleStyle>
    <p:bodyStyle>
      <a:lvl1pPr marL="342900" indent="-342900" algn="l" defTabSz="457200" rtl="0" eaLnBrk="1" latinLnBrk="0" hangingPunct="1">
        <a:spcBef>
          <a:spcPct val="20000"/>
        </a:spcBef>
        <a:buFont typeface="Arial"/>
        <a:buChar char="•"/>
        <a:defRPr sz="3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2.xml"/><Relationship Id="rId7" Type="http://schemas.openxmlformats.org/officeDocument/2006/relationships/image" Target="../media/image14.jp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notesSlide" Target="../notesSlides/notesSlide5.xml"/><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tif"/><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6.xml"/><Relationship Id="rId5" Type="http://schemas.openxmlformats.org/officeDocument/2006/relationships/image" Target="../media/image32.tiff"/><Relationship Id="rId4" Type="http://schemas.openxmlformats.org/officeDocument/2006/relationships/image" Target="../media/image31.jpg"/></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1.ti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4.TIF"/><Relationship Id="rId5" Type="http://schemas.openxmlformats.org/officeDocument/2006/relationships/image" Target="../media/image43.tif"/><Relationship Id="rId4" Type="http://schemas.openxmlformats.org/officeDocument/2006/relationships/image" Target="../media/image42.tif"/></Relationships>
</file>

<file path=ppt/slides/_rels/slide35.xml.rels><?xml version="1.0" encoding="UTF-8" standalone="yes"?>
<Relationships xmlns="http://schemas.openxmlformats.org/package/2006/relationships"><Relationship Id="rId3" Type="http://schemas.openxmlformats.org/officeDocument/2006/relationships/image" Target="../media/image45.gif"/><Relationship Id="rId7" Type="http://schemas.openxmlformats.org/officeDocument/2006/relationships/image" Target="../media/image49.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png"/><Relationship Id="rId4" Type="http://schemas.openxmlformats.org/officeDocument/2006/relationships/image" Target="../media/image46.png"/></Relationships>
</file>

<file path=ppt/slides/_rels/slide3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6.xml"/><Relationship Id="rId7" Type="http://schemas.openxmlformats.org/officeDocument/2006/relationships/image" Target="../media/image52.png"/><Relationship Id="rId2" Type="http://schemas.openxmlformats.org/officeDocument/2006/relationships/video" Target="../media/media1.mpg"/><Relationship Id="rId1" Type="http://schemas.microsoft.com/office/2007/relationships/media" Target="../media/media1.mpg"/><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notesSlide" Target="../notesSlides/notesSlide15.xml"/></Relationships>
</file>

<file path=ppt/slides/_rels/slide3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5" Type="http://schemas.openxmlformats.org/officeDocument/2006/relationships/image" Target="../media/image60.png"/><Relationship Id="rId4" Type="http://schemas.openxmlformats.org/officeDocument/2006/relationships/image" Target="../media/image59.png"/></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ctrTitle"/>
          </p:nvPr>
        </p:nvSpPr>
        <p:spPr>
          <a:xfrm>
            <a:off x="1586535" y="211445"/>
            <a:ext cx="7081216" cy="1103060"/>
          </a:xfrm>
          <a:effectLst>
            <a:outerShdw blurRad="50800" dist="38100" dir="2700000" algn="tl" rotWithShape="0">
              <a:prstClr val="black">
                <a:alpha val="40000"/>
              </a:prstClr>
            </a:outerShdw>
          </a:effectLst>
        </p:spPr>
        <p:txBody>
          <a:bodyPr>
            <a:normAutofit/>
          </a:bodyPr>
          <a:lstStyle/>
          <a:p>
            <a:pPr algn="r"/>
            <a:r>
              <a:rPr lang="en-US" sz="4400" dirty="0" smtClean="0"/>
              <a:t>NSLS-II Operations Update</a:t>
            </a:r>
            <a:endParaRPr lang="en-US" sz="4400" dirty="0"/>
          </a:p>
        </p:txBody>
      </p:sp>
      <p:sp>
        <p:nvSpPr>
          <p:cNvPr id="5" name="Subtitle 2"/>
          <p:cNvSpPr>
            <a:spLocks noGrp="1"/>
          </p:cNvSpPr>
          <p:nvPr>
            <p:ph type="subTitle" idx="1"/>
          </p:nvPr>
        </p:nvSpPr>
        <p:spPr>
          <a:xfrm>
            <a:off x="465667" y="1350600"/>
            <a:ext cx="8202084" cy="1752600"/>
          </a:xfrm>
        </p:spPr>
        <p:txBody>
          <a:bodyPr>
            <a:normAutofit/>
          </a:bodyPr>
          <a:lstStyle/>
          <a:p>
            <a:pPr algn="r"/>
            <a:r>
              <a:rPr lang="en-US" sz="2400" b="1" i="1" dirty="0" smtClean="0"/>
              <a:t>J.P. Hill, Director, NSLS-II</a:t>
            </a:r>
          </a:p>
          <a:p>
            <a:pPr algn="r"/>
            <a:r>
              <a:rPr lang="en-US" sz="2000" i="1" dirty="0" smtClean="0"/>
              <a:t>BESAC February 23</a:t>
            </a:r>
            <a:r>
              <a:rPr lang="en-US" sz="2000" i="1" baseline="30000" dirty="0" smtClean="0"/>
              <a:t>rd</a:t>
            </a:r>
            <a:r>
              <a:rPr lang="en-US" sz="2000" i="1" dirty="0" smtClean="0"/>
              <a:t> 2017 </a:t>
            </a:r>
            <a:endParaRPr lang="en-US" sz="2000" i="1" dirty="0"/>
          </a:p>
          <a:p>
            <a:pPr algn="r"/>
            <a:endParaRPr lang="en-US" sz="2000" b="1" dirty="0"/>
          </a:p>
          <a:p>
            <a:pPr algn="r"/>
            <a:endParaRPr lang="en-US" sz="2000" i="1" dirty="0"/>
          </a:p>
        </p:txBody>
      </p:sp>
    </p:spTree>
    <p:extLst>
      <p:ext uri="{BB962C8B-B14F-4D97-AF65-F5344CB8AC3E}">
        <p14:creationId xmlns:p14="http://schemas.microsoft.com/office/powerpoint/2010/main" val="32881002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752" y="-25301"/>
            <a:ext cx="8229600" cy="1143000"/>
          </a:xfrm>
        </p:spPr>
        <p:txBody>
          <a:bodyPr/>
          <a:lstStyle/>
          <a:p>
            <a:r>
              <a:rPr lang="en-US" dirty="0" smtClean="0"/>
              <a:t>Beam Time Proposals</a:t>
            </a:r>
            <a:endParaRPr lang="en-US" dirty="0"/>
          </a:p>
        </p:txBody>
      </p:sp>
      <p:sp>
        <p:nvSpPr>
          <p:cNvPr id="10" name="TextBox 9"/>
          <p:cNvSpPr txBox="1"/>
          <p:nvPr/>
        </p:nvSpPr>
        <p:spPr>
          <a:xfrm>
            <a:off x="6997893" y="5189659"/>
            <a:ext cx="1861407" cy="1169551"/>
          </a:xfrm>
          <a:prstGeom prst="rect">
            <a:avLst/>
          </a:prstGeom>
          <a:noFill/>
        </p:spPr>
        <p:txBody>
          <a:bodyPr wrap="none" rtlCol="0">
            <a:spAutoFit/>
          </a:bodyPr>
          <a:lstStyle/>
          <a:p>
            <a:r>
              <a:rPr lang="en-US" sz="1400" i="1" dirty="0" smtClean="0">
                <a:solidFill>
                  <a:schemeClr val="tx2"/>
                </a:solidFill>
              </a:rPr>
              <a:t>2016-1: Jan-Apr 2016</a:t>
            </a:r>
          </a:p>
          <a:p>
            <a:r>
              <a:rPr lang="en-US" sz="1400" i="1" dirty="0" smtClean="0">
                <a:solidFill>
                  <a:schemeClr val="tx2"/>
                </a:solidFill>
              </a:rPr>
              <a:t>2016-2: May-Aug 2016</a:t>
            </a:r>
          </a:p>
          <a:p>
            <a:r>
              <a:rPr lang="en-US" sz="1400" i="1" dirty="0" smtClean="0">
                <a:solidFill>
                  <a:schemeClr val="tx2"/>
                </a:solidFill>
              </a:rPr>
              <a:t>2016-3: Sept-Dec 2016</a:t>
            </a:r>
          </a:p>
          <a:p>
            <a:r>
              <a:rPr lang="en-US" sz="1400" i="1" dirty="0" smtClean="0">
                <a:solidFill>
                  <a:schemeClr val="tx2"/>
                </a:solidFill>
              </a:rPr>
              <a:t>2017-1: Jan-Apr 2017</a:t>
            </a:r>
          </a:p>
          <a:p>
            <a:r>
              <a:rPr lang="en-US" sz="1400" i="1" dirty="0" smtClean="0">
                <a:solidFill>
                  <a:schemeClr val="tx2"/>
                </a:solidFill>
              </a:rPr>
              <a:t>2017-2: May-Aug 2017</a:t>
            </a:r>
            <a:endParaRPr lang="en-US" sz="1400" i="1" dirty="0">
              <a:solidFill>
                <a:schemeClr val="tx2"/>
              </a:solidFill>
            </a:endParaRPr>
          </a:p>
        </p:txBody>
      </p:sp>
      <p:sp>
        <p:nvSpPr>
          <p:cNvPr id="11" name="TextBox 10"/>
          <p:cNvSpPr txBox="1"/>
          <p:nvPr/>
        </p:nvSpPr>
        <p:spPr>
          <a:xfrm>
            <a:off x="301752" y="5189659"/>
            <a:ext cx="3953711" cy="954107"/>
          </a:xfrm>
          <a:prstGeom prst="rect">
            <a:avLst/>
          </a:prstGeom>
          <a:noFill/>
        </p:spPr>
        <p:txBody>
          <a:bodyPr wrap="none" rtlCol="0">
            <a:spAutoFit/>
          </a:bodyPr>
          <a:lstStyle/>
          <a:p>
            <a:r>
              <a:rPr lang="en-US" sz="1400" i="1" dirty="0" smtClean="0">
                <a:solidFill>
                  <a:schemeClr val="tx2"/>
                </a:solidFill>
              </a:rPr>
              <a:t>BTR: Beam Time Request (against existing proposal)</a:t>
            </a:r>
          </a:p>
          <a:p>
            <a:r>
              <a:rPr lang="en-US" sz="1400" i="1" dirty="0" smtClean="0">
                <a:solidFill>
                  <a:schemeClr val="tx2"/>
                </a:solidFill>
              </a:rPr>
              <a:t>GU = General User</a:t>
            </a:r>
          </a:p>
          <a:p>
            <a:r>
              <a:rPr lang="en-US" sz="1400" i="1" dirty="0" smtClean="0">
                <a:solidFill>
                  <a:schemeClr val="tx2"/>
                </a:solidFill>
              </a:rPr>
              <a:t>SC = Science Commissioning</a:t>
            </a:r>
          </a:p>
          <a:p>
            <a:r>
              <a:rPr lang="en-US" sz="1400" i="1" dirty="0" smtClean="0">
                <a:solidFill>
                  <a:schemeClr val="tx2"/>
                </a:solidFill>
              </a:rPr>
              <a:t>BAGs = Block Allocation Groups</a:t>
            </a:r>
            <a:endParaRPr lang="en-US" sz="1400" i="1" dirty="0">
              <a:solidFill>
                <a:schemeClr val="tx2"/>
              </a:solidFill>
            </a:endParaRPr>
          </a:p>
        </p:txBody>
      </p:sp>
      <p:sp>
        <p:nvSpPr>
          <p:cNvPr id="16" name="TextBox 15"/>
          <p:cNvSpPr txBox="1"/>
          <p:nvPr/>
        </p:nvSpPr>
        <p:spPr>
          <a:xfrm>
            <a:off x="1882126" y="3428772"/>
            <a:ext cx="657741" cy="424666"/>
          </a:xfrm>
          <a:prstGeom prst="rect">
            <a:avLst/>
          </a:prstGeom>
          <a:noFill/>
        </p:spPr>
        <p:txBody>
          <a:bodyPr wrap="none" rtlCol="0">
            <a:spAutoFit/>
          </a:bodyPr>
          <a:lstStyle/>
          <a:p>
            <a:r>
              <a:rPr lang="en-US" sz="1600" dirty="0" smtClean="0"/>
              <a:t>117</a:t>
            </a:r>
            <a:endParaRPr lang="en-US" sz="1600" dirty="0"/>
          </a:p>
        </p:txBody>
      </p:sp>
      <p:sp>
        <p:nvSpPr>
          <p:cNvPr id="17" name="TextBox 16"/>
          <p:cNvSpPr txBox="1"/>
          <p:nvPr/>
        </p:nvSpPr>
        <p:spPr>
          <a:xfrm>
            <a:off x="2847273" y="3239491"/>
            <a:ext cx="657741" cy="424666"/>
          </a:xfrm>
          <a:prstGeom prst="rect">
            <a:avLst/>
          </a:prstGeom>
          <a:noFill/>
        </p:spPr>
        <p:txBody>
          <a:bodyPr wrap="none" rtlCol="0">
            <a:spAutoFit/>
          </a:bodyPr>
          <a:lstStyle/>
          <a:p>
            <a:r>
              <a:rPr lang="en-US" sz="1600" dirty="0" smtClean="0"/>
              <a:t>144</a:t>
            </a:r>
            <a:endParaRPr lang="en-US" sz="1600" dirty="0"/>
          </a:p>
        </p:txBody>
      </p:sp>
      <p:sp>
        <p:nvSpPr>
          <p:cNvPr id="20" name="TextBox 19"/>
          <p:cNvSpPr txBox="1"/>
          <p:nvPr/>
        </p:nvSpPr>
        <p:spPr>
          <a:xfrm>
            <a:off x="3798490" y="2733657"/>
            <a:ext cx="657741" cy="424666"/>
          </a:xfrm>
          <a:prstGeom prst="rect">
            <a:avLst/>
          </a:prstGeom>
          <a:noFill/>
        </p:spPr>
        <p:txBody>
          <a:bodyPr wrap="none" rtlCol="0">
            <a:spAutoFit/>
          </a:bodyPr>
          <a:lstStyle/>
          <a:p>
            <a:r>
              <a:rPr lang="en-US" sz="1600" dirty="0" smtClean="0"/>
              <a:t>220</a:t>
            </a:r>
            <a:endParaRPr lang="en-US" sz="1600" dirty="0"/>
          </a:p>
        </p:txBody>
      </p:sp>
      <p:sp>
        <p:nvSpPr>
          <p:cNvPr id="21" name="TextBox 20"/>
          <p:cNvSpPr txBox="1"/>
          <p:nvPr/>
        </p:nvSpPr>
        <p:spPr>
          <a:xfrm>
            <a:off x="4776131" y="2741341"/>
            <a:ext cx="657741" cy="424666"/>
          </a:xfrm>
          <a:prstGeom prst="rect">
            <a:avLst/>
          </a:prstGeom>
          <a:noFill/>
        </p:spPr>
        <p:txBody>
          <a:bodyPr wrap="none" rtlCol="0">
            <a:spAutoFit/>
          </a:bodyPr>
          <a:lstStyle/>
          <a:p>
            <a:r>
              <a:rPr lang="en-US" sz="1600" dirty="0" smtClean="0"/>
              <a:t>217</a:t>
            </a:r>
            <a:endParaRPr lang="en-US" sz="1600" dirty="0"/>
          </a:p>
        </p:txBody>
      </p:sp>
      <p:sp>
        <p:nvSpPr>
          <p:cNvPr id="22" name="TextBox 21"/>
          <p:cNvSpPr txBox="1"/>
          <p:nvPr/>
        </p:nvSpPr>
        <p:spPr>
          <a:xfrm>
            <a:off x="5719747" y="2110402"/>
            <a:ext cx="657741" cy="424666"/>
          </a:xfrm>
          <a:prstGeom prst="rect">
            <a:avLst/>
          </a:prstGeom>
          <a:noFill/>
        </p:spPr>
        <p:txBody>
          <a:bodyPr wrap="none" rtlCol="0">
            <a:spAutoFit/>
          </a:bodyPr>
          <a:lstStyle/>
          <a:p>
            <a:r>
              <a:rPr lang="en-US" sz="1600" dirty="0" smtClean="0"/>
              <a:t>311</a:t>
            </a:r>
            <a:endParaRPr lang="en-US" sz="1600" dirty="0"/>
          </a:p>
        </p:txBody>
      </p:sp>
      <p:sp>
        <p:nvSpPr>
          <p:cNvPr id="23" name="TextBox 22"/>
          <p:cNvSpPr txBox="1"/>
          <p:nvPr/>
        </p:nvSpPr>
        <p:spPr>
          <a:xfrm>
            <a:off x="6635871" y="1915026"/>
            <a:ext cx="497252" cy="338554"/>
          </a:xfrm>
          <a:prstGeom prst="rect">
            <a:avLst/>
          </a:prstGeom>
          <a:noFill/>
        </p:spPr>
        <p:txBody>
          <a:bodyPr wrap="none" rtlCol="0">
            <a:spAutoFit/>
          </a:bodyPr>
          <a:lstStyle/>
          <a:p>
            <a:r>
              <a:rPr lang="en-US" sz="1600" dirty="0" smtClean="0"/>
              <a:t>340</a:t>
            </a:r>
            <a:endParaRPr lang="en-US" sz="1600" dirty="0"/>
          </a:p>
        </p:txBody>
      </p:sp>
      <p:graphicFrame>
        <p:nvGraphicFramePr>
          <p:cNvPr id="24" name="Chart 23"/>
          <p:cNvGraphicFramePr>
            <a:graphicFrameLocks/>
          </p:cNvGraphicFramePr>
          <p:nvPr>
            <p:extLst>
              <p:ext uri="{D42A27DB-BD31-4B8C-83A1-F6EECF244321}">
                <p14:modId xmlns:p14="http://schemas.microsoft.com/office/powerpoint/2010/main" val="227689624"/>
              </p:ext>
            </p:extLst>
          </p:nvPr>
        </p:nvGraphicFramePr>
        <p:xfrm>
          <a:off x="1490194" y="1267668"/>
          <a:ext cx="6047336" cy="377202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6161983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8198" y="147533"/>
            <a:ext cx="9076623" cy="933655"/>
          </a:xfrm>
        </p:spPr>
        <p:txBody>
          <a:bodyPr>
            <a:noAutofit/>
          </a:bodyPr>
          <a:lstStyle/>
          <a:p>
            <a:r>
              <a:rPr lang="en-US" kern="0" dirty="0">
                <a:solidFill>
                  <a:schemeClr val="tx2"/>
                </a:solidFill>
                <a:latin typeface="Arial" panose="020B0604020202020204" pitchFamily="34" charset="0"/>
                <a:cs typeface="Arial" panose="020B0604020202020204" pitchFamily="34" charset="0"/>
              </a:rPr>
              <a:t>NSLS-II Facility </a:t>
            </a:r>
            <a:r>
              <a:rPr lang="en-US" kern="0" dirty="0" smtClean="0">
                <a:solidFill>
                  <a:schemeClr val="tx2"/>
                </a:solidFill>
                <a:latin typeface="Arial" panose="020B0604020202020204" pitchFamily="34" charset="0"/>
                <a:cs typeface="Arial" panose="020B0604020202020204" pitchFamily="34" charset="0"/>
              </a:rPr>
              <a:t>Users by FY</a:t>
            </a:r>
            <a:r>
              <a:rPr lang="en-US" sz="3600" kern="0" dirty="0" smtClean="0">
                <a:solidFill>
                  <a:schemeClr val="tx2"/>
                </a:solidFill>
                <a:latin typeface="Arial" panose="020B0604020202020204" pitchFamily="34" charset="0"/>
                <a:cs typeface="Arial" panose="020B0604020202020204" pitchFamily="34" charset="0"/>
              </a:rPr>
              <a:t/>
            </a:r>
            <a:br>
              <a:rPr lang="en-US" sz="3600" kern="0" dirty="0" smtClean="0">
                <a:solidFill>
                  <a:schemeClr val="tx2"/>
                </a:solidFill>
                <a:latin typeface="Arial" panose="020B0604020202020204" pitchFamily="34" charset="0"/>
                <a:cs typeface="Arial" panose="020B0604020202020204" pitchFamily="34" charset="0"/>
              </a:rPr>
            </a:br>
            <a:r>
              <a:rPr lang="en-US" sz="2000" i="1" kern="0" dirty="0" smtClean="0">
                <a:solidFill>
                  <a:schemeClr val="tx2"/>
                </a:solidFill>
                <a:latin typeface="Arial" panose="020B0604020202020204" pitchFamily="34" charset="0"/>
                <a:cs typeface="Arial" panose="020B0604020202020204" pitchFamily="34" charset="0"/>
              </a:rPr>
              <a:t>(as </a:t>
            </a:r>
            <a:r>
              <a:rPr lang="en-US" sz="2000" i="1" kern="0" dirty="0">
                <a:solidFill>
                  <a:schemeClr val="tx2"/>
                </a:solidFill>
                <a:latin typeface="Arial" panose="020B0604020202020204" pitchFamily="34" charset="0"/>
                <a:cs typeface="Arial" panose="020B0604020202020204" pitchFamily="34" charset="0"/>
              </a:rPr>
              <a:t>of February 13, 2017)</a:t>
            </a:r>
          </a:p>
        </p:txBody>
      </p:sp>
      <p:grpSp>
        <p:nvGrpSpPr>
          <p:cNvPr id="13" name="Group 12"/>
          <p:cNvGrpSpPr/>
          <p:nvPr/>
        </p:nvGrpSpPr>
        <p:grpSpPr>
          <a:xfrm>
            <a:off x="59472" y="1578922"/>
            <a:ext cx="7303925" cy="4284041"/>
            <a:chOff x="537394" y="1712140"/>
            <a:chExt cx="7303925" cy="4284041"/>
          </a:xfrm>
        </p:grpSpPr>
        <p:grpSp>
          <p:nvGrpSpPr>
            <p:cNvPr id="34" name="Group 33"/>
            <p:cNvGrpSpPr/>
            <p:nvPr/>
          </p:nvGrpSpPr>
          <p:grpSpPr>
            <a:xfrm>
              <a:off x="6004069" y="1761802"/>
              <a:ext cx="1837250" cy="1084422"/>
              <a:chOff x="7288213" y="3248025"/>
              <a:chExt cx="1837250" cy="1084422"/>
            </a:xfrm>
          </p:grpSpPr>
          <p:sp>
            <p:nvSpPr>
              <p:cNvPr id="4" name="Rectangle 26"/>
              <p:cNvSpPr>
                <a:spLocks noChangeArrowheads="1"/>
              </p:cNvSpPr>
              <p:nvPr/>
            </p:nvSpPr>
            <p:spPr bwMode="auto">
              <a:xfrm>
                <a:off x="7288213" y="3317875"/>
                <a:ext cx="98425" cy="96838"/>
              </a:xfrm>
              <a:prstGeom prst="rect">
                <a:avLst/>
              </a:prstGeom>
              <a:solidFill>
                <a:srgbClr val="4F81B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p>
            </p:txBody>
          </p:sp>
          <p:sp>
            <p:nvSpPr>
              <p:cNvPr id="5" name="Rectangle 27"/>
              <p:cNvSpPr>
                <a:spLocks noChangeArrowheads="1"/>
              </p:cNvSpPr>
              <p:nvPr/>
            </p:nvSpPr>
            <p:spPr bwMode="auto">
              <a:xfrm>
                <a:off x="7431088" y="3248025"/>
                <a:ext cx="40235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rgbClr val="000000"/>
                    </a:solidFill>
                    <a:effectLst/>
                    <a:latin typeface="Calibri" panose="020F0502020204030204" pitchFamily="34" charset="0"/>
                  </a:rPr>
                  <a:t>FY15</a:t>
                </a:r>
                <a:endParaRPr kumimoji="0" lang="en-US" altLang="en-US" sz="2000" b="0" i="0" u="none" strike="noStrike" cap="none" normalizeH="0" baseline="0" smtClean="0">
                  <a:ln>
                    <a:noFill/>
                  </a:ln>
                  <a:solidFill>
                    <a:schemeClr val="tx1"/>
                  </a:solidFill>
                  <a:effectLst/>
                  <a:latin typeface="Arial" panose="020B0604020202020204" pitchFamily="34" charset="0"/>
                </a:endParaRPr>
              </a:p>
            </p:txBody>
          </p:sp>
          <p:sp>
            <p:nvSpPr>
              <p:cNvPr id="7" name="Rectangle 28"/>
              <p:cNvSpPr>
                <a:spLocks noChangeArrowheads="1"/>
              </p:cNvSpPr>
              <p:nvPr/>
            </p:nvSpPr>
            <p:spPr bwMode="auto">
              <a:xfrm>
                <a:off x="7288213" y="3597275"/>
                <a:ext cx="98425" cy="98425"/>
              </a:xfrm>
              <a:prstGeom prst="rect">
                <a:avLst/>
              </a:prstGeom>
              <a:solidFill>
                <a:srgbClr val="C0504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p>
            </p:txBody>
          </p:sp>
          <p:sp>
            <p:nvSpPr>
              <p:cNvPr id="8" name="Rectangle 29"/>
              <p:cNvSpPr>
                <a:spLocks noChangeArrowheads="1"/>
              </p:cNvSpPr>
              <p:nvPr/>
            </p:nvSpPr>
            <p:spPr bwMode="auto">
              <a:xfrm>
                <a:off x="7431088" y="3521605"/>
                <a:ext cx="40235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rgbClr val="000000"/>
                    </a:solidFill>
                    <a:effectLst/>
                    <a:latin typeface="Calibri" panose="020F0502020204030204" pitchFamily="34" charset="0"/>
                  </a:rPr>
                  <a:t>FY16</a:t>
                </a:r>
                <a:endParaRPr kumimoji="0" lang="en-US" altLang="en-US" sz="2000" b="0" i="0" u="none" strike="noStrike" cap="none" normalizeH="0" baseline="0" smtClean="0">
                  <a:ln>
                    <a:noFill/>
                  </a:ln>
                  <a:solidFill>
                    <a:schemeClr val="tx1"/>
                  </a:solidFill>
                  <a:effectLst/>
                  <a:latin typeface="Arial" panose="020B0604020202020204" pitchFamily="34" charset="0"/>
                </a:endParaRPr>
              </a:p>
            </p:txBody>
          </p:sp>
          <p:sp>
            <p:nvSpPr>
              <p:cNvPr id="9" name="Rectangle 30"/>
              <p:cNvSpPr>
                <a:spLocks noChangeArrowheads="1"/>
              </p:cNvSpPr>
              <p:nvPr/>
            </p:nvSpPr>
            <p:spPr bwMode="auto">
              <a:xfrm>
                <a:off x="7288213" y="4157663"/>
                <a:ext cx="98425" cy="98425"/>
              </a:xfrm>
              <a:prstGeom prst="rect">
                <a:avLst/>
              </a:prstGeom>
              <a:solidFill>
                <a:srgbClr val="9BBB5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000"/>
              </a:p>
            </p:txBody>
          </p:sp>
          <p:sp>
            <p:nvSpPr>
              <p:cNvPr id="10" name="Rectangle 31"/>
              <p:cNvSpPr>
                <a:spLocks noChangeArrowheads="1"/>
              </p:cNvSpPr>
              <p:nvPr/>
            </p:nvSpPr>
            <p:spPr bwMode="auto">
              <a:xfrm>
                <a:off x="7431088" y="4086226"/>
                <a:ext cx="16943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rgbClr val="000000"/>
                    </a:solidFill>
                    <a:effectLst/>
                    <a:latin typeface="Calibri" panose="020F0502020204030204" pitchFamily="34" charset="0"/>
                  </a:rPr>
                  <a:t>FY17 (as of 2/13/17)</a:t>
                </a:r>
                <a:endParaRPr kumimoji="0" lang="en-US" altLang="en-US" sz="2000" b="0" i="0" u="none" strike="noStrike" cap="none" normalizeH="0" baseline="0" smtClean="0">
                  <a:ln>
                    <a:noFill/>
                  </a:ln>
                  <a:solidFill>
                    <a:schemeClr val="tx1"/>
                  </a:solidFill>
                  <a:effectLst/>
                  <a:latin typeface="Arial" panose="020B0604020202020204" pitchFamily="34" charset="0"/>
                </a:endParaRPr>
              </a:p>
            </p:txBody>
          </p:sp>
          <p:sp>
            <p:nvSpPr>
              <p:cNvPr id="11" name="Rectangle 32"/>
              <p:cNvSpPr>
                <a:spLocks noChangeArrowheads="1"/>
              </p:cNvSpPr>
              <p:nvPr/>
            </p:nvSpPr>
            <p:spPr bwMode="auto">
              <a:xfrm>
                <a:off x="7288213" y="3878262"/>
                <a:ext cx="98425" cy="96838"/>
              </a:xfrm>
              <a:prstGeom prst="rect">
                <a:avLst/>
              </a:prstGeom>
              <a:pattFill prst="pct70">
                <a:fgClr>
                  <a:schemeClr val="accent2"/>
                </a:fgClr>
                <a:bgClr>
                  <a:schemeClr val="bg1"/>
                </a:bgClr>
              </a:pattFill>
              <a:ln>
                <a:noFill/>
              </a:ln>
            </p:spPr>
            <p:txBody>
              <a:bodyPr vert="horz" wrap="square" lIns="91440" tIns="45720" rIns="91440" bIns="45720" numCol="1" anchor="t" anchorCtr="0" compatLnSpc="1">
                <a:prstTxWarp prst="textNoShape">
                  <a:avLst/>
                </a:prstTxWarp>
              </a:bodyPr>
              <a:lstStyle/>
              <a:p>
                <a:endParaRPr lang="en-US" sz="2000"/>
              </a:p>
            </p:txBody>
          </p:sp>
          <p:sp>
            <p:nvSpPr>
              <p:cNvPr id="12" name="Rectangle 33"/>
              <p:cNvSpPr>
                <a:spLocks noChangeArrowheads="1"/>
              </p:cNvSpPr>
              <p:nvPr/>
            </p:nvSpPr>
            <p:spPr bwMode="auto">
              <a:xfrm>
                <a:off x="7431088" y="3795185"/>
                <a:ext cx="169437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600" b="0" i="0" u="none" strike="noStrike" cap="none" normalizeH="0" baseline="0" smtClean="0">
                    <a:ln>
                      <a:noFill/>
                    </a:ln>
                    <a:solidFill>
                      <a:srgbClr val="000000"/>
                    </a:solidFill>
                    <a:effectLst/>
                    <a:latin typeface="Calibri" panose="020F0502020204030204" pitchFamily="34" charset="0"/>
                  </a:rPr>
                  <a:t>FY16 (as of 2/13/16)</a:t>
                </a:r>
                <a:endParaRPr kumimoji="0" lang="en-US" altLang="en-US" sz="2000" b="0" i="0" u="none" strike="noStrike" cap="none" normalizeH="0" baseline="0" smtClean="0">
                  <a:ln>
                    <a:noFill/>
                  </a:ln>
                  <a:solidFill>
                    <a:schemeClr val="tx1"/>
                  </a:solidFill>
                  <a:effectLst/>
                  <a:latin typeface="Arial" panose="020B0604020202020204" pitchFamily="34" charset="0"/>
                </a:endParaRPr>
              </a:p>
            </p:txBody>
          </p:sp>
        </p:grpSp>
        <p:grpSp>
          <p:nvGrpSpPr>
            <p:cNvPr id="35" name="Group 34"/>
            <p:cNvGrpSpPr/>
            <p:nvPr/>
          </p:nvGrpSpPr>
          <p:grpSpPr>
            <a:xfrm>
              <a:off x="537394" y="1712140"/>
              <a:ext cx="5270875" cy="4017231"/>
              <a:chOff x="537394" y="1712140"/>
              <a:chExt cx="5270875" cy="4017231"/>
            </a:xfrm>
          </p:grpSpPr>
          <p:sp>
            <p:nvSpPr>
              <p:cNvPr id="14" name="Rectangle 6"/>
              <p:cNvSpPr>
                <a:spLocks noChangeArrowheads="1"/>
              </p:cNvSpPr>
              <p:nvPr/>
            </p:nvSpPr>
            <p:spPr bwMode="auto">
              <a:xfrm>
                <a:off x="1865173" y="4921610"/>
                <a:ext cx="1114425" cy="693776"/>
              </a:xfrm>
              <a:prstGeom prst="rect">
                <a:avLst/>
              </a:prstGeom>
              <a:solidFill>
                <a:srgbClr val="4F81BD"/>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5" name="Rectangle 7"/>
              <p:cNvSpPr>
                <a:spLocks noChangeArrowheads="1"/>
              </p:cNvSpPr>
              <p:nvPr/>
            </p:nvSpPr>
            <p:spPr bwMode="auto">
              <a:xfrm>
                <a:off x="2979598" y="2602939"/>
                <a:ext cx="1116013" cy="3012446"/>
              </a:xfrm>
              <a:prstGeom prst="rect">
                <a:avLst/>
              </a:prstGeom>
              <a:solidFill>
                <a:srgbClr val="C0504D"/>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6" name="Rectangle 8"/>
              <p:cNvSpPr>
                <a:spLocks noChangeArrowheads="1"/>
              </p:cNvSpPr>
              <p:nvPr/>
            </p:nvSpPr>
            <p:spPr bwMode="auto">
              <a:xfrm>
                <a:off x="4095610" y="3505369"/>
                <a:ext cx="1116013" cy="2110017"/>
              </a:xfrm>
              <a:prstGeom prst="rect">
                <a:avLst/>
              </a:prstGeom>
              <a:solidFill>
                <a:srgbClr val="9BBB59"/>
              </a:solidFill>
              <a:ln w="9525">
                <a:solidFill>
                  <a:srgbClr val="000000"/>
                </a:solidFill>
                <a:miter lim="800000"/>
                <a:headEnd/>
                <a:tailEnd/>
              </a:ln>
              <a:extLst/>
            </p:spPr>
            <p:txBody>
              <a:bodyPr vert="horz" wrap="square" lIns="91440" tIns="45720" rIns="91440" bIns="45720" numCol="1" anchor="t" anchorCtr="0" compatLnSpc="1">
                <a:prstTxWarp prst="textNoShape">
                  <a:avLst/>
                </a:prstTxWarp>
              </a:bodyPr>
              <a:lstStyle/>
              <a:p>
                <a:endParaRPr lang="en-US"/>
              </a:p>
            </p:txBody>
          </p:sp>
          <p:sp>
            <p:nvSpPr>
              <p:cNvPr id="17" name="Rectangle 9"/>
              <p:cNvSpPr>
                <a:spLocks noChangeArrowheads="1"/>
              </p:cNvSpPr>
              <p:nvPr/>
            </p:nvSpPr>
            <p:spPr bwMode="auto">
              <a:xfrm>
                <a:off x="2974836" y="4686874"/>
                <a:ext cx="1117600" cy="935032"/>
              </a:xfrm>
              <a:prstGeom prst="rect">
                <a:avLst/>
              </a:prstGeom>
              <a:pattFill prst="pct70">
                <a:fgClr>
                  <a:schemeClr val="accent2"/>
                </a:fgClr>
                <a:bgClr>
                  <a:schemeClr val="bg1"/>
                </a:bgClr>
              </a:pattFill>
              <a:ln>
                <a:noFill/>
              </a:ln>
            </p:spPr>
            <p:txBody>
              <a:bodyPr vert="horz" wrap="square" lIns="91440" tIns="45720" rIns="91440" bIns="45720" numCol="1" anchor="t" anchorCtr="0" compatLnSpc="1">
                <a:prstTxWarp prst="textNoShape">
                  <a:avLst/>
                </a:prstTxWarp>
              </a:bodyPr>
              <a:lstStyle/>
              <a:p>
                <a:endParaRPr lang="en-US"/>
              </a:p>
            </p:txBody>
          </p:sp>
          <p:sp>
            <p:nvSpPr>
              <p:cNvPr id="18" name="Rectangle 12"/>
              <p:cNvSpPr>
                <a:spLocks noChangeArrowheads="1"/>
              </p:cNvSpPr>
              <p:nvPr/>
            </p:nvSpPr>
            <p:spPr bwMode="auto">
              <a:xfrm>
                <a:off x="2249348" y="4645143"/>
                <a:ext cx="466725" cy="28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Calibri" panose="020F0502020204030204" pitchFamily="34" charset="0"/>
                  </a:rPr>
                  <a:t>110</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19" name="Rectangle 13"/>
              <p:cNvSpPr>
                <a:spLocks noChangeArrowheads="1"/>
              </p:cNvSpPr>
              <p:nvPr/>
            </p:nvSpPr>
            <p:spPr bwMode="auto">
              <a:xfrm>
                <a:off x="3365360" y="2327776"/>
                <a:ext cx="465138" cy="28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Calibri" panose="020F0502020204030204" pitchFamily="34" charset="0"/>
                  </a:rPr>
                  <a:t>477</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0" name="Rectangle 14"/>
              <p:cNvSpPr>
                <a:spLocks noChangeArrowheads="1"/>
              </p:cNvSpPr>
              <p:nvPr/>
            </p:nvSpPr>
            <p:spPr bwMode="auto">
              <a:xfrm>
                <a:off x="4479784" y="3231510"/>
                <a:ext cx="466725" cy="280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Calibri" panose="020F0502020204030204" pitchFamily="34" charset="0"/>
                  </a:rPr>
                  <a:t>334</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sp>
            <p:nvSpPr>
              <p:cNvPr id="21" name="Rectangle 15"/>
              <p:cNvSpPr>
                <a:spLocks noChangeArrowheads="1"/>
              </p:cNvSpPr>
              <p:nvPr/>
            </p:nvSpPr>
            <p:spPr bwMode="auto">
              <a:xfrm>
                <a:off x="3358517" y="5013548"/>
                <a:ext cx="466725" cy="281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dirty="0" smtClean="0">
                    <a:ln>
                      <a:noFill/>
                    </a:ln>
                    <a:solidFill>
                      <a:srgbClr val="000000"/>
                    </a:solidFill>
                    <a:effectLst/>
                    <a:latin typeface="Calibri" panose="020F0502020204030204" pitchFamily="34" charset="0"/>
                  </a:rPr>
                  <a:t>148</a:t>
                </a:r>
                <a:endParaRPr kumimoji="0" lang="en-US" altLang="en-US" sz="1800" b="0" i="0" u="none" strike="noStrike" cap="none" normalizeH="0" baseline="0" dirty="0" smtClean="0">
                  <a:ln>
                    <a:noFill/>
                  </a:ln>
                  <a:solidFill>
                    <a:schemeClr val="tx1"/>
                  </a:solidFill>
                  <a:effectLst/>
                  <a:latin typeface="Arial" panose="020B0604020202020204" pitchFamily="34" charset="0"/>
                </a:endParaRPr>
              </a:p>
            </p:txBody>
          </p:sp>
          <p:grpSp>
            <p:nvGrpSpPr>
              <p:cNvPr id="22" name="Group 21"/>
              <p:cNvGrpSpPr/>
              <p:nvPr/>
            </p:nvGrpSpPr>
            <p:grpSpPr>
              <a:xfrm>
                <a:off x="990205" y="1712140"/>
                <a:ext cx="437310" cy="4017231"/>
                <a:chOff x="488826" y="1358838"/>
                <a:chExt cx="437310" cy="4890274"/>
              </a:xfrm>
            </p:grpSpPr>
            <p:sp>
              <p:nvSpPr>
                <p:cNvPr id="24" name="Freeform 11"/>
                <p:cNvSpPr>
                  <a:spLocks noEditPoints="1"/>
                </p:cNvSpPr>
                <p:nvPr/>
              </p:nvSpPr>
              <p:spPr bwMode="auto">
                <a:xfrm>
                  <a:off x="878511" y="1490663"/>
                  <a:ext cx="47625" cy="4622800"/>
                </a:xfrm>
                <a:custGeom>
                  <a:avLst/>
                  <a:gdLst>
                    <a:gd name="T0" fmla="*/ 0 w 30"/>
                    <a:gd name="T1" fmla="*/ 2906 h 2912"/>
                    <a:gd name="T2" fmla="*/ 30 w 30"/>
                    <a:gd name="T3" fmla="*/ 2906 h 2912"/>
                    <a:gd name="T4" fmla="*/ 30 w 30"/>
                    <a:gd name="T5" fmla="*/ 2912 h 2912"/>
                    <a:gd name="T6" fmla="*/ 0 w 30"/>
                    <a:gd name="T7" fmla="*/ 2912 h 2912"/>
                    <a:gd name="T8" fmla="*/ 0 w 30"/>
                    <a:gd name="T9" fmla="*/ 2906 h 2912"/>
                    <a:gd name="T10" fmla="*/ 0 w 30"/>
                    <a:gd name="T11" fmla="*/ 2422 h 2912"/>
                    <a:gd name="T12" fmla="*/ 30 w 30"/>
                    <a:gd name="T13" fmla="*/ 2422 h 2912"/>
                    <a:gd name="T14" fmla="*/ 30 w 30"/>
                    <a:gd name="T15" fmla="*/ 2427 h 2912"/>
                    <a:gd name="T16" fmla="*/ 0 w 30"/>
                    <a:gd name="T17" fmla="*/ 2427 h 2912"/>
                    <a:gd name="T18" fmla="*/ 0 w 30"/>
                    <a:gd name="T19" fmla="*/ 2422 h 2912"/>
                    <a:gd name="T20" fmla="*/ 0 w 30"/>
                    <a:gd name="T21" fmla="*/ 1937 h 2912"/>
                    <a:gd name="T22" fmla="*/ 30 w 30"/>
                    <a:gd name="T23" fmla="*/ 1937 h 2912"/>
                    <a:gd name="T24" fmla="*/ 30 w 30"/>
                    <a:gd name="T25" fmla="*/ 1943 h 2912"/>
                    <a:gd name="T26" fmla="*/ 0 w 30"/>
                    <a:gd name="T27" fmla="*/ 1943 h 2912"/>
                    <a:gd name="T28" fmla="*/ 0 w 30"/>
                    <a:gd name="T29" fmla="*/ 1937 h 2912"/>
                    <a:gd name="T30" fmla="*/ 0 w 30"/>
                    <a:gd name="T31" fmla="*/ 1453 h 2912"/>
                    <a:gd name="T32" fmla="*/ 30 w 30"/>
                    <a:gd name="T33" fmla="*/ 1453 h 2912"/>
                    <a:gd name="T34" fmla="*/ 30 w 30"/>
                    <a:gd name="T35" fmla="*/ 1459 h 2912"/>
                    <a:gd name="T36" fmla="*/ 0 w 30"/>
                    <a:gd name="T37" fmla="*/ 1459 h 2912"/>
                    <a:gd name="T38" fmla="*/ 0 w 30"/>
                    <a:gd name="T39" fmla="*/ 1453 h 2912"/>
                    <a:gd name="T40" fmla="*/ 0 w 30"/>
                    <a:gd name="T41" fmla="*/ 969 h 2912"/>
                    <a:gd name="T42" fmla="*/ 30 w 30"/>
                    <a:gd name="T43" fmla="*/ 969 h 2912"/>
                    <a:gd name="T44" fmla="*/ 30 w 30"/>
                    <a:gd name="T45" fmla="*/ 975 h 2912"/>
                    <a:gd name="T46" fmla="*/ 0 w 30"/>
                    <a:gd name="T47" fmla="*/ 975 h 2912"/>
                    <a:gd name="T48" fmla="*/ 0 w 30"/>
                    <a:gd name="T49" fmla="*/ 969 h 2912"/>
                    <a:gd name="T50" fmla="*/ 0 w 30"/>
                    <a:gd name="T51" fmla="*/ 485 h 2912"/>
                    <a:gd name="T52" fmla="*/ 30 w 30"/>
                    <a:gd name="T53" fmla="*/ 485 h 2912"/>
                    <a:gd name="T54" fmla="*/ 30 w 30"/>
                    <a:gd name="T55" fmla="*/ 490 h 2912"/>
                    <a:gd name="T56" fmla="*/ 0 w 30"/>
                    <a:gd name="T57" fmla="*/ 490 h 2912"/>
                    <a:gd name="T58" fmla="*/ 0 w 30"/>
                    <a:gd name="T59" fmla="*/ 485 h 2912"/>
                    <a:gd name="T60" fmla="*/ 0 w 30"/>
                    <a:gd name="T61" fmla="*/ 0 h 2912"/>
                    <a:gd name="T62" fmla="*/ 30 w 30"/>
                    <a:gd name="T63" fmla="*/ 0 h 2912"/>
                    <a:gd name="T64" fmla="*/ 30 w 30"/>
                    <a:gd name="T65" fmla="*/ 6 h 2912"/>
                    <a:gd name="T66" fmla="*/ 0 w 30"/>
                    <a:gd name="T67" fmla="*/ 6 h 2912"/>
                    <a:gd name="T68" fmla="*/ 0 w 30"/>
                    <a:gd name="T69" fmla="*/ 0 h 2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0" h="2912">
                      <a:moveTo>
                        <a:pt x="0" y="2906"/>
                      </a:moveTo>
                      <a:lnTo>
                        <a:pt x="30" y="2906"/>
                      </a:lnTo>
                      <a:lnTo>
                        <a:pt x="30" y="2912"/>
                      </a:lnTo>
                      <a:lnTo>
                        <a:pt x="0" y="2912"/>
                      </a:lnTo>
                      <a:lnTo>
                        <a:pt x="0" y="2906"/>
                      </a:lnTo>
                      <a:close/>
                      <a:moveTo>
                        <a:pt x="0" y="2422"/>
                      </a:moveTo>
                      <a:lnTo>
                        <a:pt x="30" y="2422"/>
                      </a:lnTo>
                      <a:lnTo>
                        <a:pt x="30" y="2427"/>
                      </a:lnTo>
                      <a:lnTo>
                        <a:pt x="0" y="2427"/>
                      </a:lnTo>
                      <a:lnTo>
                        <a:pt x="0" y="2422"/>
                      </a:lnTo>
                      <a:close/>
                      <a:moveTo>
                        <a:pt x="0" y="1937"/>
                      </a:moveTo>
                      <a:lnTo>
                        <a:pt x="30" y="1937"/>
                      </a:lnTo>
                      <a:lnTo>
                        <a:pt x="30" y="1943"/>
                      </a:lnTo>
                      <a:lnTo>
                        <a:pt x="0" y="1943"/>
                      </a:lnTo>
                      <a:lnTo>
                        <a:pt x="0" y="1937"/>
                      </a:lnTo>
                      <a:close/>
                      <a:moveTo>
                        <a:pt x="0" y="1453"/>
                      </a:moveTo>
                      <a:lnTo>
                        <a:pt x="30" y="1453"/>
                      </a:lnTo>
                      <a:lnTo>
                        <a:pt x="30" y="1459"/>
                      </a:lnTo>
                      <a:lnTo>
                        <a:pt x="0" y="1459"/>
                      </a:lnTo>
                      <a:lnTo>
                        <a:pt x="0" y="1453"/>
                      </a:lnTo>
                      <a:close/>
                      <a:moveTo>
                        <a:pt x="0" y="969"/>
                      </a:moveTo>
                      <a:lnTo>
                        <a:pt x="30" y="969"/>
                      </a:lnTo>
                      <a:lnTo>
                        <a:pt x="30" y="975"/>
                      </a:lnTo>
                      <a:lnTo>
                        <a:pt x="0" y="975"/>
                      </a:lnTo>
                      <a:lnTo>
                        <a:pt x="0" y="969"/>
                      </a:lnTo>
                      <a:close/>
                      <a:moveTo>
                        <a:pt x="0" y="485"/>
                      </a:moveTo>
                      <a:lnTo>
                        <a:pt x="30" y="485"/>
                      </a:lnTo>
                      <a:lnTo>
                        <a:pt x="30" y="490"/>
                      </a:lnTo>
                      <a:lnTo>
                        <a:pt x="0" y="490"/>
                      </a:lnTo>
                      <a:lnTo>
                        <a:pt x="0" y="485"/>
                      </a:lnTo>
                      <a:close/>
                      <a:moveTo>
                        <a:pt x="0" y="0"/>
                      </a:moveTo>
                      <a:lnTo>
                        <a:pt x="30" y="0"/>
                      </a:lnTo>
                      <a:lnTo>
                        <a:pt x="30" y="6"/>
                      </a:lnTo>
                      <a:lnTo>
                        <a:pt x="0" y="6"/>
                      </a:lnTo>
                      <a:lnTo>
                        <a:pt x="0" y="0"/>
                      </a:lnTo>
                      <a:close/>
                    </a:path>
                  </a:pathLst>
                </a:custGeom>
                <a:solidFill>
                  <a:srgbClr val="868686"/>
                </a:solidFill>
                <a:ln w="1588" cap="flat">
                  <a:solidFill>
                    <a:srgbClr val="868686"/>
                  </a:solidFill>
                  <a:prstDash val="solid"/>
                  <a:bevel/>
                  <a:headEnd/>
                  <a:tailEnd/>
                </a:ln>
              </p:spPr>
              <p:txBody>
                <a:bodyPr vert="horz" wrap="square" lIns="91440" tIns="45720" rIns="91440" bIns="45720" numCol="1" anchor="t" anchorCtr="0" compatLnSpc="1">
                  <a:prstTxWarp prst="textNoShape">
                    <a:avLst/>
                  </a:prstTxWarp>
                </a:bodyPr>
                <a:lstStyle/>
                <a:p>
                  <a:endParaRPr lang="en-US"/>
                </a:p>
              </p:txBody>
            </p:sp>
            <p:grpSp>
              <p:nvGrpSpPr>
                <p:cNvPr id="25" name="Group 24"/>
                <p:cNvGrpSpPr/>
                <p:nvPr/>
              </p:nvGrpSpPr>
              <p:grpSpPr>
                <a:xfrm>
                  <a:off x="488826" y="1358838"/>
                  <a:ext cx="351058" cy="4890274"/>
                  <a:chOff x="488826" y="1358838"/>
                  <a:chExt cx="351058" cy="4890274"/>
                </a:xfrm>
              </p:grpSpPr>
              <p:sp>
                <p:nvSpPr>
                  <p:cNvPr id="26" name="Rectangle 16"/>
                  <p:cNvSpPr>
                    <a:spLocks noChangeArrowheads="1"/>
                  </p:cNvSpPr>
                  <p:nvPr/>
                </p:nvSpPr>
                <p:spPr bwMode="auto">
                  <a:xfrm>
                    <a:off x="722864" y="5972113"/>
                    <a:ext cx="11702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smtClean="0">
                        <a:ln>
                          <a:noFill/>
                        </a:ln>
                        <a:solidFill>
                          <a:srgbClr val="000000"/>
                        </a:solidFill>
                        <a:effectLst/>
                        <a:latin typeface="Calibri" panose="020F0502020204030204" pitchFamily="34" charset="0"/>
                      </a:rPr>
                      <a:t>0</a:t>
                    </a:r>
                    <a:endParaRPr kumimoji="0" lang="en-US" altLang="en-US" b="0" i="0" u="none" strike="noStrike" cap="none" normalizeH="0" baseline="0" smtClean="0">
                      <a:ln>
                        <a:noFill/>
                      </a:ln>
                      <a:solidFill>
                        <a:schemeClr val="tx1"/>
                      </a:solidFill>
                      <a:effectLst/>
                    </a:endParaRPr>
                  </a:p>
                </p:txBody>
              </p:sp>
              <p:sp>
                <p:nvSpPr>
                  <p:cNvPr id="27" name="Rectangle 17"/>
                  <p:cNvSpPr>
                    <a:spLocks noChangeArrowheads="1"/>
                  </p:cNvSpPr>
                  <p:nvPr/>
                </p:nvSpPr>
                <p:spPr bwMode="auto">
                  <a:xfrm>
                    <a:off x="488826" y="5202175"/>
                    <a:ext cx="3510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smtClean="0">
                        <a:ln>
                          <a:noFill/>
                        </a:ln>
                        <a:solidFill>
                          <a:srgbClr val="000000"/>
                        </a:solidFill>
                        <a:effectLst/>
                        <a:latin typeface="Calibri" panose="020F0502020204030204" pitchFamily="34" charset="0"/>
                      </a:rPr>
                      <a:t>100</a:t>
                    </a:r>
                    <a:endParaRPr kumimoji="0" lang="en-US" altLang="en-US" b="0" i="0" u="none" strike="noStrike" cap="none" normalizeH="0" baseline="0" smtClean="0">
                      <a:ln>
                        <a:noFill/>
                      </a:ln>
                      <a:solidFill>
                        <a:schemeClr val="tx1"/>
                      </a:solidFill>
                      <a:effectLst/>
                    </a:endParaRPr>
                  </a:p>
                </p:txBody>
              </p:sp>
              <p:sp>
                <p:nvSpPr>
                  <p:cNvPr id="28" name="Rectangle 18"/>
                  <p:cNvSpPr>
                    <a:spLocks noChangeArrowheads="1"/>
                  </p:cNvSpPr>
                  <p:nvPr/>
                </p:nvSpPr>
                <p:spPr bwMode="auto">
                  <a:xfrm>
                    <a:off x="488826" y="4433825"/>
                    <a:ext cx="3510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smtClean="0">
                        <a:ln>
                          <a:noFill/>
                        </a:ln>
                        <a:solidFill>
                          <a:srgbClr val="000000"/>
                        </a:solidFill>
                        <a:effectLst/>
                        <a:latin typeface="Calibri" panose="020F0502020204030204" pitchFamily="34" charset="0"/>
                      </a:rPr>
                      <a:t>200</a:t>
                    </a:r>
                    <a:endParaRPr kumimoji="0" lang="en-US" altLang="en-US" b="0" i="0" u="none" strike="noStrike" cap="none" normalizeH="0" baseline="0" smtClean="0">
                      <a:ln>
                        <a:noFill/>
                      </a:ln>
                      <a:solidFill>
                        <a:schemeClr val="tx1"/>
                      </a:solidFill>
                      <a:effectLst/>
                    </a:endParaRPr>
                  </a:p>
                </p:txBody>
              </p:sp>
              <p:sp>
                <p:nvSpPr>
                  <p:cNvPr id="29" name="Rectangle 19"/>
                  <p:cNvSpPr>
                    <a:spLocks noChangeArrowheads="1"/>
                  </p:cNvSpPr>
                  <p:nvPr/>
                </p:nvSpPr>
                <p:spPr bwMode="auto">
                  <a:xfrm>
                    <a:off x="488826" y="3665475"/>
                    <a:ext cx="3510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smtClean="0">
                        <a:ln>
                          <a:noFill/>
                        </a:ln>
                        <a:solidFill>
                          <a:srgbClr val="000000"/>
                        </a:solidFill>
                        <a:effectLst/>
                        <a:latin typeface="Calibri" panose="020F0502020204030204" pitchFamily="34" charset="0"/>
                      </a:rPr>
                      <a:t>300</a:t>
                    </a:r>
                    <a:endParaRPr kumimoji="0" lang="en-US" altLang="en-US" b="0" i="0" u="none" strike="noStrike" cap="none" normalizeH="0" baseline="0" smtClean="0">
                      <a:ln>
                        <a:noFill/>
                      </a:ln>
                      <a:solidFill>
                        <a:schemeClr val="tx1"/>
                      </a:solidFill>
                      <a:effectLst/>
                    </a:endParaRPr>
                  </a:p>
                </p:txBody>
              </p:sp>
              <p:sp>
                <p:nvSpPr>
                  <p:cNvPr id="30" name="Rectangle 20"/>
                  <p:cNvSpPr>
                    <a:spLocks noChangeArrowheads="1"/>
                  </p:cNvSpPr>
                  <p:nvPr/>
                </p:nvSpPr>
                <p:spPr bwMode="auto">
                  <a:xfrm>
                    <a:off x="488826" y="2897125"/>
                    <a:ext cx="3510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smtClean="0">
                        <a:ln>
                          <a:noFill/>
                        </a:ln>
                        <a:solidFill>
                          <a:srgbClr val="000000"/>
                        </a:solidFill>
                        <a:effectLst/>
                        <a:latin typeface="Calibri" panose="020F0502020204030204" pitchFamily="34" charset="0"/>
                      </a:rPr>
                      <a:t>400</a:t>
                    </a:r>
                    <a:endParaRPr kumimoji="0" lang="en-US" altLang="en-US" b="0" i="0" u="none" strike="noStrike" cap="none" normalizeH="0" baseline="0" smtClean="0">
                      <a:ln>
                        <a:noFill/>
                      </a:ln>
                      <a:solidFill>
                        <a:schemeClr val="tx1"/>
                      </a:solidFill>
                      <a:effectLst/>
                    </a:endParaRPr>
                  </a:p>
                </p:txBody>
              </p:sp>
              <p:sp>
                <p:nvSpPr>
                  <p:cNvPr id="31" name="Rectangle 21"/>
                  <p:cNvSpPr>
                    <a:spLocks noChangeArrowheads="1"/>
                  </p:cNvSpPr>
                  <p:nvPr/>
                </p:nvSpPr>
                <p:spPr bwMode="auto">
                  <a:xfrm>
                    <a:off x="488826" y="2125600"/>
                    <a:ext cx="3510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smtClean="0">
                        <a:ln>
                          <a:noFill/>
                        </a:ln>
                        <a:solidFill>
                          <a:srgbClr val="000000"/>
                        </a:solidFill>
                        <a:effectLst/>
                        <a:latin typeface="Calibri" panose="020F0502020204030204" pitchFamily="34" charset="0"/>
                      </a:rPr>
                      <a:t>500</a:t>
                    </a:r>
                    <a:endParaRPr kumimoji="0" lang="en-US" altLang="en-US" b="0" i="0" u="none" strike="noStrike" cap="none" normalizeH="0" baseline="0" smtClean="0">
                      <a:ln>
                        <a:noFill/>
                      </a:ln>
                      <a:solidFill>
                        <a:schemeClr val="tx1"/>
                      </a:solidFill>
                      <a:effectLst/>
                    </a:endParaRPr>
                  </a:p>
                </p:txBody>
              </p:sp>
              <p:sp>
                <p:nvSpPr>
                  <p:cNvPr id="32" name="Rectangle 22"/>
                  <p:cNvSpPr>
                    <a:spLocks noChangeArrowheads="1"/>
                  </p:cNvSpPr>
                  <p:nvPr/>
                </p:nvSpPr>
                <p:spPr bwMode="auto">
                  <a:xfrm>
                    <a:off x="488826" y="1358838"/>
                    <a:ext cx="35105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b="0" i="0" u="none" strike="noStrike" cap="none" normalizeH="0" baseline="0" dirty="0" smtClean="0">
                        <a:ln>
                          <a:noFill/>
                        </a:ln>
                        <a:solidFill>
                          <a:srgbClr val="000000"/>
                        </a:solidFill>
                        <a:effectLst/>
                        <a:latin typeface="Calibri" panose="020F0502020204030204" pitchFamily="34" charset="0"/>
                      </a:rPr>
                      <a:t>600</a:t>
                    </a:r>
                    <a:endParaRPr kumimoji="0" lang="en-US" altLang="en-US" b="0" i="0" u="none" strike="noStrike" cap="none" normalizeH="0" baseline="0" dirty="0" smtClean="0">
                      <a:ln>
                        <a:noFill/>
                      </a:ln>
                      <a:solidFill>
                        <a:schemeClr val="tx1"/>
                      </a:solidFill>
                      <a:effectLst/>
                    </a:endParaRPr>
                  </a:p>
                </p:txBody>
              </p:sp>
            </p:grpSp>
          </p:grpSp>
          <p:sp>
            <p:nvSpPr>
              <p:cNvPr id="23" name="Rectangle 22"/>
              <p:cNvSpPr/>
              <p:nvPr/>
            </p:nvSpPr>
            <p:spPr>
              <a:xfrm>
                <a:off x="1446832" y="1761802"/>
                <a:ext cx="4361437" cy="3853584"/>
              </a:xfrm>
              <a:prstGeom prst="rect">
                <a:avLst/>
              </a:prstGeom>
              <a:noFill/>
              <a:ln w="127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rot="16200000">
                <a:off x="321918" y="3352312"/>
                <a:ext cx="892617" cy="461665"/>
              </a:xfrm>
              <a:prstGeom prst="rect">
                <a:avLst/>
              </a:prstGeom>
              <a:noFill/>
            </p:spPr>
            <p:txBody>
              <a:bodyPr wrap="none" rtlCol="0">
                <a:spAutoFit/>
              </a:bodyPr>
              <a:lstStyle/>
              <a:p>
                <a:r>
                  <a:rPr lang="en-US" sz="2400" b="1" dirty="0" smtClean="0"/>
                  <a:t>Users</a:t>
                </a:r>
                <a:endParaRPr lang="en-US" sz="2400" b="1" dirty="0"/>
              </a:p>
            </p:txBody>
          </p:sp>
        </p:grpSp>
        <p:sp>
          <p:nvSpPr>
            <p:cNvPr id="6" name="TextBox 5"/>
            <p:cNvSpPr txBox="1"/>
            <p:nvPr/>
          </p:nvSpPr>
          <p:spPr>
            <a:xfrm>
              <a:off x="2077579" y="5621906"/>
              <a:ext cx="689612" cy="369332"/>
            </a:xfrm>
            <a:prstGeom prst="rect">
              <a:avLst/>
            </a:prstGeom>
            <a:noFill/>
          </p:spPr>
          <p:txBody>
            <a:bodyPr wrap="none" rtlCol="0">
              <a:spAutoFit/>
            </a:bodyPr>
            <a:lstStyle/>
            <a:p>
              <a:r>
                <a:rPr lang="en-US" dirty="0" smtClean="0"/>
                <a:t>FY 15</a:t>
              </a:r>
              <a:endParaRPr lang="en-US" dirty="0"/>
            </a:p>
          </p:txBody>
        </p:sp>
        <p:sp>
          <p:nvSpPr>
            <p:cNvPr id="36" name="TextBox 35"/>
            <p:cNvSpPr txBox="1"/>
            <p:nvPr/>
          </p:nvSpPr>
          <p:spPr>
            <a:xfrm>
              <a:off x="3188830" y="5626849"/>
              <a:ext cx="689612" cy="369332"/>
            </a:xfrm>
            <a:prstGeom prst="rect">
              <a:avLst/>
            </a:prstGeom>
            <a:noFill/>
          </p:spPr>
          <p:txBody>
            <a:bodyPr wrap="none" rtlCol="0">
              <a:spAutoFit/>
            </a:bodyPr>
            <a:lstStyle/>
            <a:p>
              <a:r>
                <a:rPr lang="en-US" dirty="0" smtClean="0"/>
                <a:t>FY 16</a:t>
              </a:r>
              <a:endParaRPr lang="en-US" dirty="0"/>
            </a:p>
          </p:txBody>
        </p:sp>
        <p:sp>
          <p:nvSpPr>
            <p:cNvPr id="37" name="TextBox 36"/>
            <p:cNvSpPr txBox="1"/>
            <p:nvPr/>
          </p:nvSpPr>
          <p:spPr>
            <a:xfrm>
              <a:off x="4308810" y="5626849"/>
              <a:ext cx="689612" cy="369332"/>
            </a:xfrm>
            <a:prstGeom prst="rect">
              <a:avLst/>
            </a:prstGeom>
            <a:noFill/>
          </p:spPr>
          <p:txBody>
            <a:bodyPr wrap="none" rtlCol="0">
              <a:spAutoFit/>
            </a:bodyPr>
            <a:lstStyle/>
            <a:p>
              <a:r>
                <a:rPr lang="en-US" dirty="0" smtClean="0"/>
                <a:t>FY 17</a:t>
              </a:r>
              <a:endParaRPr lang="en-US" dirty="0"/>
            </a:p>
          </p:txBody>
        </p:sp>
      </p:grpSp>
      <p:sp>
        <p:nvSpPr>
          <p:cNvPr id="33" name="TextBox 32"/>
          <p:cNvSpPr txBox="1"/>
          <p:nvPr/>
        </p:nvSpPr>
        <p:spPr>
          <a:xfrm>
            <a:off x="5526147" y="3795917"/>
            <a:ext cx="3524335" cy="1200329"/>
          </a:xfrm>
          <a:prstGeom prst="rect">
            <a:avLst/>
          </a:prstGeom>
          <a:noFill/>
        </p:spPr>
        <p:txBody>
          <a:bodyPr wrap="square" rtlCol="0">
            <a:spAutoFit/>
          </a:bodyPr>
          <a:lstStyle/>
          <a:p>
            <a:pPr marL="342900" indent="-342900">
              <a:buFont typeface="Arial" panose="020B0604020202020204" pitchFamily="34" charset="0"/>
              <a:buChar char="•"/>
            </a:pPr>
            <a:r>
              <a:rPr lang="en-US" sz="2400" dirty="0" smtClean="0"/>
              <a:t>51 papers from NSLS-II beamlines</a:t>
            </a:r>
          </a:p>
          <a:p>
            <a:pPr marL="342900" indent="-342900">
              <a:buFont typeface="Arial" panose="020B0604020202020204" pitchFamily="34" charset="0"/>
              <a:buChar char="•"/>
            </a:pPr>
            <a:r>
              <a:rPr lang="en-US" sz="2400" dirty="0" smtClean="0"/>
              <a:t>6 high-impact</a:t>
            </a:r>
            <a:endParaRPr lang="en-US" sz="2400" dirty="0"/>
          </a:p>
        </p:txBody>
      </p:sp>
      <p:sp>
        <p:nvSpPr>
          <p:cNvPr id="38" name="TextBox 37"/>
          <p:cNvSpPr txBox="1"/>
          <p:nvPr/>
        </p:nvSpPr>
        <p:spPr>
          <a:xfrm>
            <a:off x="5511717" y="3358905"/>
            <a:ext cx="2842574" cy="461665"/>
          </a:xfrm>
          <a:prstGeom prst="rect">
            <a:avLst/>
          </a:prstGeom>
          <a:noFill/>
        </p:spPr>
        <p:txBody>
          <a:bodyPr wrap="square" rtlCol="0">
            <a:spAutoFit/>
          </a:bodyPr>
          <a:lstStyle/>
          <a:p>
            <a:r>
              <a:rPr lang="en-US" sz="2400" b="1" dirty="0" smtClean="0"/>
              <a:t>Productivity:</a:t>
            </a:r>
            <a:endParaRPr lang="en-US" sz="2400" b="1" dirty="0"/>
          </a:p>
        </p:txBody>
      </p:sp>
    </p:spTree>
    <p:extLst>
      <p:ext uri="{BB962C8B-B14F-4D97-AF65-F5344CB8AC3E}">
        <p14:creationId xmlns:p14="http://schemas.microsoft.com/office/powerpoint/2010/main" val="30837748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36" y="0"/>
            <a:ext cx="8229600" cy="1143000"/>
          </a:xfrm>
        </p:spPr>
        <p:txBody>
          <a:bodyPr/>
          <a:lstStyle/>
          <a:p>
            <a:r>
              <a:rPr lang="en-US" dirty="0" smtClean="0"/>
              <a:t>Partnerships with other facilities</a:t>
            </a:r>
            <a:endParaRPr lang="en-US" dirty="0"/>
          </a:p>
        </p:txBody>
      </p:sp>
      <p:sp>
        <p:nvSpPr>
          <p:cNvPr id="3" name="TextBox 2"/>
          <p:cNvSpPr txBox="1"/>
          <p:nvPr/>
        </p:nvSpPr>
        <p:spPr>
          <a:xfrm>
            <a:off x="5256802" y="1521037"/>
            <a:ext cx="3507563" cy="338554"/>
          </a:xfrm>
          <a:prstGeom prst="rect">
            <a:avLst/>
          </a:prstGeom>
          <a:noFill/>
        </p:spPr>
        <p:txBody>
          <a:bodyPr wrap="none" rtlCol="0">
            <a:spAutoFit/>
          </a:bodyPr>
          <a:lstStyle/>
          <a:p>
            <a:r>
              <a:rPr lang="en-US" sz="1600" b="1" i="1" dirty="0" err="1" smtClean="0">
                <a:solidFill>
                  <a:schemeClr val="tx2"/>
                </a:solidFill>
              </a:rPr>
              <a:t>Microbeam</a:t>
            </a:r>
            <a:r>
              <a:rPr lang="en-US" sz="1600" b="1" i="1" dirty="0" smtClean="0">
                <a:solidFill>
                  <a:schemeClr val="tx2"/>
                </a:solidFill>
              </a:rPr>
              <a:t> SAXS/WAXS imaging at </a:t>
            </a:r>
            <a:r>
              <a:rPr lang="en-US" sz="1600" b="1" i="1" dirty="0" err="1" smtClean="0">
                <a:solidFill>
                  <a:schemeClr val="tx2"/>
                </a:solidFill>
              </a:rPr>
              <a:t>LiX</a:t>
            </a:r>
            <a:endParaRPr lang="en-US" sz="1600" b="1" i="1" dirty="0">
              <a:solidFill>
                <a:schemeClr val="tx2"/>
              </a:solidFill>
            </a:endParaRPr>
          </a:p>
        </p:txBody>
      </p:sp>
      <p:pic>
        <p:nvPicPr>
          <p:cNvPr id="4" name="Picture 3"/>
          <p:cNvPicPr/>
          <p:nvPr/>
        </p:nvPicPr>
        <p:blipFill>
          <a:blip r:embed="rId2" cstate="email">
            <a:extLst>
              <a:ext uri="{28A0092B-C50C-407E-A947-70E740481C1C}">
                <a14:useLocalDpi xmlns:a14="http://schemas.microsoft.com/office/drawing/2010/main" val="0"/>
              </a:ext>
            </a:extLst>
          </a:blip>
          <a:srcRect/>
          <a:stretch/>
        </p:blipFill>
        <p:spPr>
          <a:xfrm>
            <a:off x="5196625" y="1954657"/>
            <a:ext cx="3627918" cy="1095468"/>
          </a:xfrm>
          <a:prstGeom prst="rect">
            <a:avLst/>
          </a:prstGeom>
          <a:ln>
            <a:noFill/>
          </a:ln>
        </p:spPr>
      </p:pic>
      <p:pic>
        <p:nvPicPr>
          <p:cNvPr id="5" name="Picture 4"/>
          <p:cNvPicPr/>
          <p:nvPr/>
        </p:nvPicPr>
        <p:blipFill>
          <a:blip r:embed="rId3" cstate="email">
            <a:extLst>
              <a:ext uri="{28A0092B-C50C-407E-A947-70E740481C1C}">
                <a14:useLocalDpi xmlns:a14="http://schemas.microsoft.com/office/drawing/2010/main" val="0"/>
              </a:ext>
            </a:extLst>
          </a:blip>
          <a:srcRect/>
          <a:stretch/>
        </p:blipFill>
        <p:spPr>
          <a:xfrm>
            <a:off x="5196625" y="3241759"/>
            <a:ext cx="3627686" cy="1095469"/>
          </a:xfrm>
          <a:prstGeom prst="rect">
            <a:avLst/>
          </a:prstGeom>
          <a:ln>
            <a:noFill/>
          </a:ln>
        </p:spPr>
      </p:pic>
      <p:sp>
        <p:nvSpPr>
          <p:cNvPr id="6" name="CustomShape 5"/>
          <p:cNvSpPr/>
          <p:nvPr/>
        </p:nvSpPr>
        <p:spPr>
          <a:xfrm>
            <a:off x="8223378" y="2000377"/>
            <a:ext cx="678022" cy="280137"/>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600" b="1" strike="noStrike" spc="-1" dirty="0">
                <a:solidFill>
                  <a:srgbClr val="FFFF00"/>
                </a:solidFill>
                <a:uFill>
                  <a:solidFill>
                    <a:srgbClr val="FFFFFF"/>
                  </a:solidFill>
                </a:uFill>
                <a:latin typeface="Calibri"/>
              </a:rPr>
              <a:t>SAXS</a:t>
            </a:r>
            <a:endParaRPr lang="en-US" b="0" strike="noStrike" spc="-1" dirty="0">
              <a:solidFill>
                <a:srgbClr val="000000"/>
              </a:solidFill>
              <a:uFill>
                <a:solidFill>
                  <a:srgbClr val="FFFFFF"/>
                </a:solidFill>
              </a:uFill>
              <a:latin typeface="Arial"/>
            </a:endParaRPr>
          </a:p>
        </p:txBody>
      </p:sp>
      <p:sp>
        <p:nvSpPr>
          <p:cNvPr id="7" name="CustomShape 6"/>
          <p:cNvSpPr/>
          <p:nvPr/>
        </p:nvSpPr>
        <p:spPr>
          <a:xfrm>
            <a:off x="8181044" y="3287479"/>
            <a:ext cx="769239" cy="280138"/>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r>
              <a:rPr lang="en-US" sz="1600" b="1" strike="noStrike" spc="-1" dirty="0">
                <a:solidFill>
                  <a:srgbClr val="FFFF00"/>
                </a:solidFill>
                <a:uFill>
                  <a:solidFill>
                    <a:srgbClr val="FFFFFF"/>
                  </a:solidFill>
                </a:uFill>
                <a:latin typeface="Calibri"/>
              </a:rPr>
              <a:t>WAXS</a:t>
            </a:r>
            <a:endParaRPr lang="en-US" sz="1800" b="0" strike="noStrike" spc="-1" dirty="0">
              <a:solidFill>
                <a:srgbClr val="000000"/>
              </a:solidFill>
              <a:uFill>
                <a:solidFill>
                  <a:srgbClr val="FFFFFF"/>
                </a:solidFill>
              </a:uFill>
              <a:latin typeface="Arial"/>
            </a:endParaRPr>
          </a:p>
        </p:txBody>
      </p:sp>
      <p:sp>
        <p:nvSpPr>
          <p:cNvPr id="8" name="Rectangle 7"/>
          <p:cNvSpPr/>
          <p:nvPr/>
        </p:nvSpPr>
        <p:spPr>
          <a:xfrm>
            <a:off x="5196625" y="4541382"/>
            <a:ext cx="3627918" cy="738664"/>
          </a:xfrm>
          <a:prstGeom prst="rect">
            <a:avLst/>
          </a:prstGeom>
        </p:spPr>
        <p:txBody>
          <a:bodyPr wrap="square">
            <a:spAutoFit/>
          </a:bodyPr>
          <a:lstStyle/>
          <a:p>
            <a:pPr marL="1440">
              <a:lnSpc>
                <a:spcPct val="100000"/>
              </a:lnSpc>
              <a:spcBef>
                <a:spcPts val="600"/>
              </a:spcBef>
              <a:buClr>
                <a:srgbClr val="000000"/>
              </a:buClr>
            </a:pPr>
            <a:r>
              <a:rPr lang="en-US" sz="1400" spc="-1" dirty="0" smtClean="0">
                <a:solidFill>
                  <a:schemeClr val="tx2"/>
                </a:solidFill>
                <a:uFill>
                  <a:solidFill>
                    <a:srgbClr val="FFFFFF"/>
                  </a:solidFill>
                </a:uFill>
                <a:latin typeface="Calibri"/>
                <a:ea typeface="DejaVu Sans"/>
              </a:rPr>
              <a:t>SAXS/WAXS imaging of plant </a:t>
            </a:r>
            <a:r>
              <a:rPr lang="en-US" sz="1400" spc="-1" dirty="0">
                <a:solidFill>
                  <a:schemeClr val="tx2"/>
                </a:solidFill>
                <a:uFill>
                  <a:solidFill>
                    <a:srgbClr val="FFFFFF"/>
                  </a:solidFill>
                </a:uFill>
                <a:latin typeface="Calibri"/>
                <a:ea typeface="DejaVu Sans"/>
              </a:rPr>
              <a:t>tissues </a:t>
            </a:r>
            <a:r>
              <a:rPr lang="en-US" sz="1400" spc="-1" dirty="0" smtClean="0">
                <a:solidFill>
                  <a:schemeClr val="tx2"/>
                </a:solidFill>
                <a:uFill>
                  <a:solidFill>
                    <a:srgbClr val="FFFFFF"/>
                  </a:solidFill>
                </a:uFill>
                <a:latin typeface="Calibri"/>
                <a:ea typeface="DejaVu Sans"/>
              </a:rPr>
              <a:t>(</a:t>
            </a:r>
            <a:r>
              <a:rPr lang="en-US" sz="1400" spc="-1" dirty="0" err="1" smtClean="0">
                <a:solidFill>
                  <a:schemeClr val="tx2"/>
                </a:solidFill>
                <a:uFill>
                  <a:solidFill>
                    <a:srgbClr val="FFFFFF"/>
                  </a:solidFill>
                </a:uFill>
                <a:latin typeface="Calibri"/>
                <a:ea typeface="DejaVu Sans"/>
              </a:rPr>
              <a:t>Makowski</a:t>
            </a:r>
            <a:r>
              <a:rPr lang="en-US" sz="1400" spc="-1" dirty="0">
                <a:solidFill>
                  <a:schemeClr val="tx2"/>
                </a:solidFill>
                <a:uFill>
                  <a:solidFill>
                    <a:srgbClr val="FFFFFF"/>
                  </a:solidFill>
                </a:uFill>
                <a:latin typeface="Calibri"/>
                <a:ea typeface="DejaVu Sans"/>
              </a:rPr>
              <a:t>, Northeastern U; </a:t>
            </a:r>
            <a:r>
              <a:rPr lang="en-US" sz="1400" spc="-1" dirty="0" smtClean="0">
                <a:solidFill>
                  <a:schemeClr val="tx2"/>
                </a:solidFill>
                <a:uFill>
                  <a:solidFill>
                    <a:srgbClr val="FFFFFF"/>
                  </a:solidFill>
                </a:uFill>
                <a:latin typeface="Calibri"/>
                <a:ea typeface="DejaVu Sans"/>
              </a:rPr>
              <a:t>Liu</a:t>
            </a:r>
            <a:r>
              <a:rPr lang="en-US" sz="1400" spc="-1" dirty="0">
                <a:solidFill>
                  <a:schemeClr val="tx2"/>
                </a:solidFill>
                <a:uFill>
                  <a:solidFill>
                    <a:srgbClr val="FFFFFF"/>
                  </a:solidFill>
                </a:uFill>
                <a:latin typeface="Calibri"/>
                <a:ea typeface="DejaVu Sans"/>
              </a:rPr>
              <a:t>, BNL; </a:t>
            </a:r>
            <a:r>
              <a:rPr lang="en-US" sz="1400" spc="-1" dirty="0" err="1" smtClean="0">
                <a:solidFill>
                  <a:schemeClr val="tx2"/>
                </a:solidFill>
                <a:uFill>
                  <a:solidFill>
                    <a:srgbClr val="FFFFFF"/>
                  </a:solidFill>
                </a:uFill>
                <a:latin typeface="Calibri"/>
                <a:ea typeface="DejaVu Sans"/>
              </a:rPr>
              <a:t>Bomble</a:t>
            </a:r>
            <a:r>
              <a:rPr lang="en-US" sz="1400" spc="-1" dirty="0">
                <a:solidFill>
                  <a:schemeClr val="tx2"/>
                </a:solidFill>
                <a:uFill>
                  <a:solidFill>
                    <a:srgbClr val="FFFFFF"/>
                  </a:solidFill>
                </a:uFill>
                <a:latin typeface="Calibri"/>
                <a:ea typeface="DejaVu Sans"/>
              </a:rPr>
              <a:t>, NREL)</a:t>
            </a:r>
            <a:endParaRPr lang="en-US" sz="1600" spc="-1" dirty="0">
              <a:solidFill>
                <a:schemeClr val="tx2"/>
              </a:solidFill>
              <a:uFill>
                <a:solidFill>
                  <a:srgbClr val="FFFFFF"/>
                </a:solidFill>
              </a:uFill>
              <a:latin typeface="Arial"/>
            </a:endParaRPr>
          </a:p>
        </p:txBody>
      </p:sp>
      <p:sp>
        <p:nvSpPr>
          <p:cNvPr id="10" name="TextBox 9"/>
          <p:cNvSpPr txBox="1"/>
          <p:nvPr/>
        </p:nvSpPr>
        <p:spPr>
          <a:xfrm>
            <a:off x="142875" y="1521037"/>
            <a:ext cx="5053749" cy="4308872"/>
          </a:xfrm>
          <a:prstGeom prst="rect">
            <a:avLst/>
          </a:prstGeom>
          <a:noFill/>
        </p:spPr>
        <p:txBody>
          <a:bodyPr wrap="square" rtlCol="0">
            <a:spAutoFit/>
          </a:bodyPr>
          <a:lstStyle/>
          <a:p>
            <a:pPr>
              <a:spcBef>
                <a:spcPts val="600"/>
              </a:spcBef>
              <a:spcAft>
                <a:spcPts val="600"/>
              </a:spcAft>
            </a:pPr>
            <a:r>
              <a:rPr lang="en-US" sz="2200" b="1" u="sng" dirty="0" smtClean="0"/>
              <a:t>Center for Functional Nanomaterials (BNL)</a:t>
            </a:r>
            <a:br>
              <a:rPr lang="en-US" sz="2200" b="1" u="sng" dirty="0" smtClean="0"/>
            </a:br>
            <a:r>
              <a:rPr lang="en-US" sz="2200" dirty="0" smtClean="0"/>
              <a:t>Partnership on 4 beamlines:</a:t>
            </a:r>
            <a:br>
              <a:rPr lang="en-US" sz="2200" dirty="0" smtClean="0"/>
            </a:br>
            <a:r>
              <a:rPr lang="en-US" sz="2200" dirty="0" smtClean="0"/>
              <a:t>	</a:t>
            </a:r>
            <a:r>
              <a:rPr lang="en-US" dirty="0" smtClean="0"/>
              <a:t>CSX-2 – Ambient pressure PES</a:t>
            </a:r>
            <a:br>
              <a:rPr lang="en-US" dirty="0" smtClean="0"/>
            </a:br>
            <a:r>
              <a:rPr lang="en-US" dirty="0" smtClean="0"/>
              <a:t>	ESM – LEEM/PEEM</a:t>
            </a:r>
            <a:r>
              <a:rPr lang="en-US" dirty="0"/>
              <a:t/>
            </a:r>
            <a:br>
              <a:rPr lang="en-US" dirty="0"/>
            </a:br>
            <a:r>
              <a:rPr lang="en-US" dirty="0" smtClean="0"/>
              <a:t>	CMS	– SAXS/WAXS</a:t>
            </a:r>
            <a:br>
              <a:rPr lang="en-US" dirty="0" smtClean="0"/>
            </a:br>
            <a:r>
              <a:rPr lang="en-US" dirty="0" smtClean="0"/>
              <a:t>	SMI – GISAXS </a:t>
            </a:r>
            <a:r>
              <a:rPr lang="en-US" sz="2000" dirty="0" smtClean="0"/>
              <a:t>	</a:t>
            </a:r>
          </a:p>
          <a:p>
            <a:pPr>
              <a:spcBef>
                <a:spcPts val="600"/>
              </a:spcBef>
              <a:spcAft>
                <a:spcPts val="600"/>
              </a:spcAft>
            </a:pPr>
            <a:r>
              <a:rPr lang="en-US" sz="2200" b="1" u="sng" dirty="0" smtClean="0"/>
              <a:t>Neutrons @ORNL (HFIR and SNS)</a:t>
            </a:r>
            <a:br>
              <a:rPr lang="en-US" sz="2200" b="1" u="sng" dirty="0" smtClean="0"/>
            </a:br>
            <a:r>
              <a:rPr lang="en-US" sz="2200" dirty="0" smtClean="0"/>
              <a:t>Combined SAXS and SANS program. </a:t>
            </a:r>
          </a:p>
          <a:p>
            <a:pPr>
              <a:spcBef>
                <a:spcPts val="600"/>
              </a:spcBef>
              <a:spcAft>
                <a:spcPts val="600"/>
              </a:spcAft>
            </a:pPr>
            <a:r>
              <a:rPr lang="en-US" sz="2200" dirty="0" smtClean="0"/>
              <a:t>Users can write a </a:t>
            </a:r>
            <a:r>
              <a:rPr lang="en-US" sz="2200" b="1" dirty="0" smtClean="0"/>
              <a:t>single</a:t>
            </a:r>
            <a:r>
              <a:rPr lang="en-US" sz="2200" dirty="0" smtClean="0"/>
              <a:t> proposal </a:t>
            </a:r>
            <a:br>
              <a:rPr lang="en-US" sz="2200" dirty="0" smtClean="0"/>
            </a:br>
            <a:r>
              <a:rPr lang="en-US" sz="2200" dirty="0" smtClean="0"/>
              <a:t>for SAXS and SANS time at the two facilities</a:t>
            </a:r>
            <a:endParaRPr lang="en-US" sz="2200" dirty="0"/>
          </a:p>
        </p:txBody>
      </p:sp>
    </p:spTree>
    <p:extLst>
      <p:ext uri="{BB962C8B-B14F-4D97-AF65-F5344CB8AC3E}">
        <p14:creationId xmlns:p14="http://schemas.microsoft.com/office/powerpoint/2010/main" val="42355850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597" y="0"/>
            <a:ext cx="8229600" cy="1143000"/>
          </a:xfrm>
        </p:spPr>
        <p:txBody>
          <a:bodyPr/>
          <a:lstStyle/>
          <a:p>
            <a:r>
              <a:rPr lang="en-US" u="none" dirty="0" smtClean="0"/>
              <a:t>Data Acquisition, Management and Analysis</a:t>
            </a:r>
            <a:endParaRPr lang="en-US" u="none" dirty="0"/>
          </a:p>
        </p:txBody>
      </p:sp>
      <p:sp>
        <p:nvSpPr>
          <p:cNvPr id="3" name="Content Placeholder 2"/>
          <p:cNvSpPr>
            <a:spLocks noGrp="1"/>
          </p:cNvSpPr>
          <p:nvPr>
            <p:ph idx="1"/>
          </p:nvPr>
        </p:nvSpPr>
        <p:spPr>
          <a:xfrm>
            <a:off x="233386" y="1258080"/>
            <a:ext cx="6192198" cy="5106474"/>
          </a:xfrm>
        </p:spPr>
        <p:txBody>
          <a:bodyPr>
            <a:noAutofit/>
          </a:bodyPr>
          <a:lstStyle/>
          <a:p>
            <a:pPr marL="0" indent="0">
              <a:spcBef>
                <a:spcPts val="0"/>
              </a:spcBef>
              <a:buNone/>
            </a:pPr>
            <a:r>
              <a:rPr lang="en-US" sz="2100" dirty="0" smtClean="0"/>
              <a:t>Of central importance to a successful facility</a:t>
            </a:r>
          </a:p>
          <a:p>
            <a:pPr>
              <a:spcBef>
                <a:spcPts val="0"/>
              </a:spcBef>
            </a:pPr>
            <a:r>
              <a:rPr lang="en-US" sz="2100" dirty="0" err="1" smtClean="0"/>
              <a:t>BlueSky</a:t>
            </a:r>
            <a:r>
              <a:rPr lang="en-US" sz="2100" dirty="0" smtClean="0"/>
              <a:t>: open source python-based code for DAQ. Initial user reviews are very positive</a:t>
            </a:r>
          </a:p>
          <a:p>
            <a:pPr>
              <a:spcBef>
                <a:spcPts val="0"/>
              </a:spcBef>
            </a:pPr>
            <a:r>
              <a:rPr lang="en-US" sz="2100" dirty="0"/>
              <a:t>Test implementations </a:t>
            </a:r>
            <a:r>
              <a:rPr lang="en-US" sz="2100" dirty="0" smtClean="0"/>
              <a:t>installed at </a:t>
            </a:r>
            <a:r>
              <a:rPr lang="en-US" sz="2100" dirty="0"/>
              <a:t>SNS and </a:t>
            </a:r>
            <a:r>
              <a:rPr lang="en-US" sz="2100" dirty="0" smtClean="0"/>
              <a:t>APS</a:t>
            </a:r>
          </a:p>
          <a:p>
            <a:pPr>
              <a:spcBef>
                <a:spcPts val="0"/>
              </a:spcBef>
            </a:pPr>
            <a:r>
              <a:rPr lang="en-US" sz="2100" dirty="0" smtClean="0"/>
              <a:t>Developing workflows for data analysis including optimized existing code, e.g. from CAMERA (LBL) and “</a:t>
            </a:r>
            <a:r>
              <a:rPr lang="en-US" sz="2100" dirty="0" err="1" smtClean="0"/>
              <a:t>tomopy</a:t>
            </a:r>
            <a:r>
              <a:rPr lang="en-US" sz="2100" dirty="0" smtClean="0"/>
              <a:t>” (APS)</a:t>
            </a:r>
          </a:p>
          <a:p>
            <a:pPr>
              <a:spcBef>
                <a:spcPts val="0"/>
              </a:spcBef>
            </a:pPr>
            <a:r>
              <a:rPr lang="en-US" sz="2100" dirty="0" smtClean="0"/>
              <a:t>Hack-a-thons: BES SUF code developers </a:t>
            </a:r>
            <a:br>
              <a:rPr lang="en-US" sz="2100" dirty="0" smtClean="0"/>
            </a:br>
            <a:r>
              <a:rPr lang="en-US" sz="2100" dirty="0" smtClean="0"/>
              <a:t>congregate for a week to write code together around a given issue. Extremely successful in increasing collaboration across facilities and in reducing duplication of effort</a:t>
            </a:r>
          </a:p>
          <a:p>
            <a:pPr>
              <a:spcBef>
                <a:spcPts val="0"/>
              </a:spcBef>
            </a:pPr>
            <a:r>
              <a:rPr lang="en-US" sz="2100" dirty="0" smtClean="0"/>
              <a:t>BNL setting up central data and computing facility to enable near-real time and remote data analysis (CSI) with NYS investment ($15 M)</a:t>
            </a:r>
          </a:p>
        </p:txBody>
      </p:sp>
      <p:pic>
        <p:nvPicPr>
          <p:cNvPr id="5" name="Picture Placeholder 4" descr="16_4_4_Hackathon groupDSC_5400.jpg"/>
          <p:cNvPicPr>
            <a:picLocks noChangeAspect="1"/>
          </p:cNvPicPr>
          <p:nvPr/>
        </p:nvPicPr>
        <p:blipFill rotWithShape="1">
          <a:blip r:embed="rId3" cstate="email">
            <a:extLst>
              <a:ext uri="{28A0092B-C50C-407E-A947-70E740481C1C}">
                <a14:useLocalDpi xmlns:a14="http://schemas.microsoft.com/office/drawing/2010/main"/>
              </a:ext>
            </a:extLst>
          </a:blip>
          <a:srcRect t="2198" r="1253" b="26205"/>
          <a:stretch/>
        </p:blipFill>
        <p:spPr>
          <a:xfrm>
            <a:off x="6204382" y="3811317"/>
            <a:ext cx="2795101" cy="1242219"/>
          </a:xfrm>
          <a:prstGeom prst="rect">
            <a:avLst/>
          </a:prstGeom>
        </p:spPr>
      </p:pic>
      <p:grpSp>
        <p:nvGrpSpPr>
          <p:cNvPr id="4" name="Group 3"/>
          <p:cNvGrpSpPr/>
          <p:nvPr/>
        </p:nvGrpSpPr>
        <p:grpSpPr>
          <a:xfrm>
            <a:off x="6691031" y="1461698"/>
            <a:ext cx="1852317" cy="1926930"/>
            <a:chOff x="6658880" y="1153162"/>
            <a:chExt cx="1852317" cy="1926930"/>
          </a:xfrm>
        </p:grpSpPr>
        <p:sp>
          <p:nvSpPr>
            <p:cNvPr id="6" name="Rectangle 5"/>
            <p:cNvSpPr/>
            <p:nvPr/>
          </p:nvSpPr>
          <p:spPr>
            <a:xfrm>
              <a:off x="6949524" y="2112640"/>
              <a:ext cx="1304818" cy="2774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Ophyd</a:t>
              </a:r>
              <a:endParaRPr lang="fr-CA" dirty="0"/>
            </a:p>
          </p:txBody>
        </p:sp>
        <p:sp>
          <p:nvSpPr>
            <p:cNvPr id="7" name="Rectangle 6"/>
            <p:cNvSpPr/>
            <p:nvPr/>
          </p:nvSpPr>
          <p:spPr>
            <a:xfrm>
              <a:off x="6949524" y="1561261"/>
              <a:ext cx="1304818" cy="27740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smtClean="0"/>
                <a:t>Bluesky</a:t>
              </a:r>
              <a:endParaRPr lang="fr-CA" dirty="0"/>
            </a:p>
          </p:txBody>
        </p:sp>
        <p:cxnSp>
          <p:nvCxnSpPr>
            <p:cNvPr id="8" name="Straight Arrow Connector 7"/>
            <p:cNvCxnSpPr/>
            <p:nvPr/>
          </p:nvCxnSpPr>
          <p:spPr>
            <a:xfrm>
              <a:off x="7601933" y="1855788"/>
              <a:ext cx="0" cy="243154"/>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7275727" y="2403742"/>
              <a:ext cx="0" cy="243154"/>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8071119" y="2425163"/>
              <a:ext cx="0" cy="243154"/>
            </a:xfrm>
            <a:prstGeom prst="straightConnector1">
              <a:avLst/>
            </a:prstGeom>
            <a:ln>
              <a:solidFill>
                <a:srgbClr val="FF00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7906733" y="2160588"/>
              <a:ext cx="0" cy="243154"/>
            </a:xfrm>
            <a:prstGeom prst="straightConnector1">
              <a:avLst/>
            </a:prstGeom>
            <a:ln>
              <a:headEnd type="arrow"/>
              <a:tailEnd type="arrow"/>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6687531" y="2646896"/>
              <a:ext cx="770563" cy="433196"/>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rgbClr val="002060"/>
                  </a:solidFill>
                </a:rPr>
                <a:t>EPICS</a:t>
              </a:r>
              <a:endParaRPr lang="fr-CA" sz="1000" dirty="0">
                <a:solidFill>
                  <a:srgbClr val="002060"/>
                </a:solidFill>
              </a:endParaRPr>
            </a:p>
          </p:txBody>
        </p:sp>
        <p:sp>
          <p:nvSpPr>
            <p:cNvPr id="13" name="Oval 12"/>
            <p:cNvSpPr/>
            <p:nvPr/>
          </p:nvSpPr>
          <p:spPr>
            <a:xfrm>
              <a:off x="7458095" y="2668317"/>
              <a:ext cx="1053102" cy="41177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smtClean="0">
                  <a:solidFill>
                    <a:srgbClr val="002060"/>
                  </a:solidFill>
                </a:rPr>
                <a:t>Databases</a:t>
              </a:r>
              <a:endParaRPr lang="fr-CA" sz="1000" dirty="0">
                <a:solidFill>
                  <a:srgbClr val="002060"/>
                </a:solidFill>
              </a:endParaRPr>
            </a:p>
          </p:txBody>
        </p:sp>
        <p:sp>
          <p:nvSpPr>
            <p:cNvPr id="14" name="Right Arrow 13"/>
            <p:cNvSpPr/>
            <p:nvPr/>
          </p:nvSpPr>
          <p:spPr>
            <a:xfrm rot="8979466">
              <a:off x="6658880" y="1533845"/>
              <a:ext cx="440078" cy="3322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5" name="Right Arrow 14"/>
            <p:cNvSpPr/>
            <p:nvPr/>
          </p:nvSpPr>
          <p:spPr>
            <a:xfrm rot="14657520">
              <a:off x="6691616" y="1247022"/>
              <a:ext cx="515816" cy="3322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sp>
          <p:nvSpPr>
            <p:cNvPr id="16" name="Right Arrow 15"/>
            <p:cNvSpPr/>
            <p:nvPr/>
          </p:nvSpPr>
          <p:spPr>
            <a:xfrm rot="18311133">
              <a:off x="6975995" y="1244954"/>
              <a:ext cx="515816" cy="3322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a:p>
          </p:txBody>
        </p:sp>
      </p:grpSp>
    </p:spTree>
    <p:extLst>
      <p:ext uri="{BB962C8B-B14F-4D97-AF65-F5344CB8AC3E}">
        <p14:creationId xmlns:p14="http://schemas.microsoft.com/office/powerpoint/2010/main" val="300538887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053588"/>
            <a:ext cx="9143999" cy="1362075"/>
          </a:xfrm>
        </p:spPr>
        <p:txBody>
          <a:bodyPr/>
          <a:lstStyle/>
          <a:p>
            <a:pPr algn="ctr"/>
            <a:r>
              <a:rPr lang="en-US" dirty="0" smtClean="0"/>
              <a:t>Science Highlights</a:t>
            </a:r>
            <a:endParaRPr lang="en-US" dirty="0"/>
          </a:p>
        </p:txBody>
      </p:sp>
    </p:spTree>
    <p:extLst>
      <p:ext uri="{BB962C8B-B14F-4D97-AF65-F5344CB8AC3E}">
        <p14:creationId xmlns:p14="http://schemas.microsoft.com/office/powerpoint/2010/main" val="259194954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887529" y="3301598"/>
            <a:ext cx="1577939" cy="555292"/>
          </a:xfrm>
          <a:prstGeom prst="rect">
            <a:avLst/>
          </a:prstGeom>
        </p:spPr>
      </p:pic>
      <p:sp>
        <p:nvSpPr>
          <p:cNvPr id="7" name="Rectangle 6"/>
          <p:cNvSpPr/>
          <p:nvPr/>
        </p:nvSpPr>
        <p:spPr>
          <a:xfrm>
            <a:off x="83279" y="4325692"/>
            <a:ext cx="2364442" cy="307777"/>
          </a:xfrm>
          <a:prstGeom prst="rect">
            <a:avLst/>
          </a:prstGeom>
        </p:spPr>
        <p:txBody>
          <a:bodyPr wrap="square">
            <a:spAutoFit/>
          </a:bodyPr>
          <a:lstStyle/>
          <a:p>
            <a:r>
              <a:rPr lang="en-US" sz="1400" dirty="0">
                <a:solidFill>
                  <a:srgbClr val="FF0000"/>
                </a:solidFill>
              </a:rPr>
              <a:t>E. Nazaretski, Y. S. Chu, </a:t>
            </a:r>
            <a:r>
              <a:rPr lang="en-US" sz="1400" i="1" dirty="0" smtClean="0">
                <a:solidFill>
                  <a:srgbClr val="FF0000"/>
                </a:solidFill>
              </a:rPr>
              <a:t>et al.</a:t>
            </a:r>
            <a:endParaRPr lang="en-US" sz="1400" i="1" dirty="0">
              <a:solidFill>
                <a:srgbClr val="FF0000"/>
              </a:solidFill>
            </a:endParaRPr>
          </a:p>
        </p:txBody>
      </p:sp>
      <p:pic>
        <p:nvPicPr>
          <p:cNvPr id="1028" name="Picture 4"/>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72475" y="3058376"/>
            <a:ext cx="2775382" cy="1260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p:cNvSpPr>
            <a:spLocks noGrp="1"/>
          </p:cNvSpPr>
          <p:nvPr>
            <p:ph type="title"/>
          </p:nvPr>
        </p:nvSpPr>
        <p:spPr>
          <a:xfrm>
            <a:off x="457200" y="-1587"/>
            <a:ext cx="8229600" cy="1143000"/>
          </a:xfrm>
        </p:spPr>
        <p:txBody>
          <a:bodyPr>
            <a:normAutofit/>
          </a:bodyPr>
          <a:lstStyle/>
          <a:p>
            <a:r>
              <a:rPr lang="en-US" sz="3600" u="none" dirty="0" smtClean="0"/>
              <a:t>Hard X-ray </a:t>
            </a:r>
            <a:r>
              <a:rPr lang="en-US" sz="3600" u="none" dirty="0" err="1" smtClean="0"/>
              <a:t>Nanoprobe</a:t>
            </a:r>
            <a:endParaRPr lang="en-US" sz="3600" u="none" dirty="0"/>
          </a:p>
        </p:txBody>
      </p:sp>
      <p:sp>
        <p:nvSpPr>
          <p:cNvPr id="9" name="TextBox 8"/>
          <p:cNvSpPr txBox="1"/>
          <p:nvPr/>
        </p:nvSpPr>
        <p:spPr>
          <a:xfrm>
            <a:off x="83279" y="1601547"/>
            <a:ext cx="4972533" cy="1107996"/>
          </a:xfrm>
          <a:prstGeom prst="rect">
            <a:avLst/>
          </a:prstGeom>
          <a:noFill/>
        </p:spPr>
        <p:txBody>
          <a:bodyPr wrap="square" rtlCol="0">
            <a:spAutoFit/>
          </a:bodyPr>
          <a:lstStyle/>
          <a:p>
            <a:r>
              <a:rPr lang="en-US" sz="2200" dirty="0" smtClean="0"/>
              <a:t>Smallest spot in working x-ray microscope in the world (13 nm x 13 nm)!</a:t>
            </a:r>
          </a:p>
          <a:p>
            <a:pPr algn="r"/>
            <a:endParaRPr lang="en-US" sz="2200" dirty="0"/>
          </a:p>
        </p:txBody>
      </p:sp>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87529" y="2471248"/>
            <a:ext cx="1476624" cy="630361"/>
          </a:xfrm>
          <a:prstGeom prst="rect">
            <a:avLst/>
          </a:prstGeom>
        </p:spPr>
      </p:pic>
      <p:sp>
        <p:nvSpPr>
          <p:cNvPr id="12" name="TextBox 11"/>
          <p:cNvSpPr txBox="1"/>
          <p:nvPr/>
        </p:nvSpPr>
        <p:spPr>
          <a:xfrm>
            <a:off x="40005" y="1093774"/>
            <a:ext cx="3292568" cy="430887"/>
          </a:xfrm>
          <a:prstGeom prst="rect">
            <a:avLst/>
          </a:prstGeom>
          <a:noFill/>
        </p:spPr>
        <p:txBody>
          <a:bodyPr wrap="none" rtlCol="0">
            <a:spAutoFit/>
          </a:bodyPr>
          <a:lstStyle/>
          <a:p>
            <a:r>
              <a:rPr lang="en-US" sz="2200" u="sng" dirty="0"/>
              <a:t>Award </a:t>
            </a:r>
            <a:r>
              <a:rPr lang="en-US" sz="2200" u="sng" dirty="0" smtClean="0"/>
              <a:t>Winning MLL design</a:t>
            </a:r>
            <a:endParaRPr lang="en-US" sz="2200" u="sng" dirty="0"/>
          </a:p>
        </p:txBody>
      </p:sp>
      <p:grpSp>
        <p:nvGrpSpPr>
          <p:cNvPr id="8" name="Group 7"/>
          <p:cNvGrpSpPr/>
          <p:nvPr/>
        </p:nvGrpSpPr>
        <p:grpSpPr>
          <a:xfrm>
            <a:off x="2926542" y="4107757"/>
            <a:ext cx="1499912" cy="543031"/>
            <a:chOff x="131107" y="4927696"/>
            <a:chExt cx="1674257" cy="678965"/>
          </a:xfrm>
        </p:grpSpPr>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107" y="4927696"/>
              <a:ext cx="1674257" cy="630637"/>
            </a:xfrm>
            <a:prstGeom prst="rect">
              <a:avLst/>
            </a:prstGeom>
          </p:spPr>
        </p:pic>
        <p:sp>
          <p:nvSpPr>
            <p:cNvPr id="5" name="TextBox 4"/>
            <p:cNvSpPr txBox="1"/>
            <p:nvPr/>
          </p:nvSpPr>
          <p:spPr>
            <a:xfrm>
              <a:off x="1072084" y="5360440"/>
              <a:ext cx="441146" cy="246221"/>
            </a:xfrm>
            <a:prstGeom prst="rect">
              <a:avLst/>
            </a:prstGeom>
            <a:noFill/>
          </p:spPr>
          <p:txBody>
            <a:bodyPr wrap="none" rtlCol="0">
              <a:spAutoFit/>
            </a:bodyPr>
            <a:lstStyle/>
            <a:p>
              <a:r>
                <a:rPr lang="en-US" sz="1000" dirty="0" smtClean="0">
                  <a:latin typeface="Times New Roman" panose="02020603050405020304" pitchFamily="18" charset="0"/>
                  <a:cs typeface="Times New Roman" panose="02020603050405020304" pitchFamily="18" charset="0"/>
                </a:rPr>
                <a:t>2017</a:t>
              </a:r>
              <a:endParaRPr lang="en-US" sz="1000" dirty="0">
                <a:latin typeface="Times New Roman" panose="02020603050405020304" pitchFamily="18" charset="0"/>
                <a:cs typeface="Times New Roman" panose="02020603050405020304" pitchFamily="18" charset="0"/>
              </a:endParaRPr>
            </a:p>
          </p:txBody>
        </p:sp>
      </p:grpSp>
      <p:grpSp>
        <p:nvGrpSpPr>
          <p:cNvPr id="16" name="Group 15"/>
          <p:cNvGrpSpPr/>
          <p:nvPr/>
        </p:nvGrpSpPr>
        <p:grpSpPr>
          <a:xfrm>
            <a:off x="5095134" y="1141413"/>
            <a:ext cx="4048866" cy="4745591"/>
            <a:chOff x="2066574" y="2340864"/>
            <a:chExt cx="3375016" cy="4021080"/>
          </a:xfrm>
        </p:grpSpPr>
        <p:pic>
          <p:nvPicPr>
            <p:cNvPr id="17" name="Er_tansparent.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36877" t="16529" r="34654" b="15908"/>
            <a:stretch/>
          </p:blipFill>
          <p:spPr>
            <a:xfrm>
              <a:off x="2066574" y="2340864"/>
              <a:ext cx="3300954" cy="4005072"/>
            </a:xfrm>
            <a:prstGeom prst="rect">
              <a:avLst/>
            </a:prstGeom>
          </p:spPr>
        </p:pic>
        <p:sp>
          <p:nvSpPr>
            <p:cNvPr id="18" name="TextBox 17"/>
            <p:cNvSpPr txBox="1"/>
            <p:nvPr/>
          </p:nvSpPr>
          <p:spPr>
            <a:xfrm>
              <a:off x="3053008" y="2346243"/>
              <a:ext cx="1658298" cy="391182"/>
            </a:xfrm>
            <a:prstGeom prst="rect">
              <a:avLst/>
            </a:prstGeom>
            <a:noFill/>
          </p:spPr>
          <p:txBody>
            <a:bodyPr wrap="none" rtlCol="0">
              <a:spAutoFit/>
            </a:bodyPr>
            <a:lstStyle/>
            <a:p>
              <a:r>
                <a:rPr lang="en-US" sz="2400" dirty="0" err="1" smtClean="0">
                  <a:solidFill>
                    <a:schemeClr val="bg1"/>
                  </a:solidFill>
                </a:rPr>
                <a:t>Er</a:t>
              </a:r>
              <a:r>
                <a:rPr lang="en-US" sz="2400" dirty="0" smtClean="0">
                  <a:solidFill>
                    <a:schemeClr val="bg1"/>
                  </a:solidFill>
                </a:rPr>
                <a:t> Distribution</a:t>
              </a:r>
              <a:endParaRPr lang="en-US" sz="2400" dirty="0">
                <a:solidFill>
                  <a:schemeClr val="bg1"/>
                </a:solidFill>
              </a:endParaRPr>
            </a:p>
          </p:txBody>
        </p:sp>
        <p:cxnSp>
          <p:nvCxnSpPr>
            <p:cNvPr id="19" name="Straight Connector 18"/>
            <p:cNvCxnSpPr/>
            <p:nvPr/>
          </p:nvCxnSpPr>
          <p:spPr>
            <a:xfrm>
              <a:off x="4426790" y="3129414"/>
              <a:ext cx="800773" cy="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sp>
          <p:nvSpPr>
            <p:cNvPr id="20" name="TextBox 19"/>
            <p:cNvSpPr txBox="1"/>
            <p:nvPr/>
          </p:nvSpPr>
          <p:spPr>
            <a:xfrm>
              <a:off x="4462104" y="3183283"/>
              <a:ext cx="745877" cy="312946"/>
            </a:xfrm>
            <a:prstGeom prst="rect">
              <a:avLst/>
            </a:prstGeom>
            <a:noFill/>
          </p:spPr>
          <p:txBody>
            <a:bodyPr wrap="none" rtlCol="0">
              <a:spAutoFit/>
            </a:bodyPr>
            <a:lstStyle/>
            <a:p>
              <a:r>
                <a:rPr lang="en-US" dirty="0" smtClean="0">
                  <a:solidFill>
                    <a:schemeClr val="bg1"/>
                  </a:solidFill>
                </a:rPr>
                <a:t>500 nm</a:t>
              </a:r>
              <a:endParaRPr lang="en-US" dirty="0">
                <a:solidFill>
                  <a:schemeClr val="bg1"/>
                </a:solidFill>
              </a:endParaRPr>
            </a:p>
          </p:txBody>
        </p:sp>
        <p:sp>
          <p:nvSpPr>
            <p:cNvPr id="21" name="TextBox 20"/>
            <p:cNvSpPr txBox="1"/>
            <p:nvPr/>
          </p:nvSpPr>
          <p:spPr>
            <a:xfrm>
              <a:off x="2435483" y="6071763"/>
              <a:ext cx="3006107" cy="290181"/>
            </a:xfrm>
            <a:prstGeom prst="rect">
              <a:avLst/>
            </a:prstGeom>
            <a:noFill/>
          </p:spPr>
          <p:txBody>
            <a:bodyPr wrap="square" rtlCol="0">
              <a:spAutoFit/>
            </a:bodyPr>
            <a:lstStyle/>
            <a:p>
              <a:r>
                <a:rPr lang="en-US" sz="1400" dirty="0" smtClean="0">
                  <a:solidFill>
                    <a:schemeClr val="bg1"/>
                  </a:solidFill>
                </a:rPr>
                <a:t>20 nm voxel, 0.1 sec/pixel dwell</a:t>
              </a:r>
              <a:endParaRPr lang="en-US" sz="1400" dirty="0">
                <a:solidFill>
                  <a:schemeClr val="bg1"/>
                </a:solidFill>
              </a:endParaRPr>
            </a:p>
          </p:txBody>
        </p:sp>
      </p:grpSp>
      <p:sp>
        <p:nvSpPr>
          <p:cNvPr id="13" name="Rectangle 12"/>
          <p:cNvSpPr/>
          <p:nvPr/>
        </p:nvSpPr>
        <p:spPr>
          <a:xfrm>
            <a:off x="4992362" y="5921530"/>
            <a:ext cx="4572000" cy="523220"/>
          </a:xfrm>
          <a:prstGeom prst="rect">
            <a:avLst/>
          </a:prstGeom>
        </p:spPr>
        <p:txBody>
          <a:bodyPr>
            <a:spAutoFit/>
          </a:bodyPr>
          <a:lstStyle/>
          <a:p>
            <a:r>
              <a:rPr lang="en-US" sz="1400" dirty="0">
                <a:solidFill>
                  <a:srgbClr val="FF0000"/>
                </a:solidFill>
              </a:rPr>
              <a:t>K. Allen (Boston </a:t>
            </a:r>
            <a:r>
              <a:rPr lang="en-US" sz="1400" dirty="0" err="1">
                <a:solidFill>
                  <a:srgbClr val="FF0000"/>
                </a:solidFill>
              </a:rPr>
              <a:t>Univ</a:t>
            </a:r>
            <a:r>
              <a:rPr lang="en-US" sz="1400" dirty="0">
                <a:solidFill>
                  <a:srgbClr val="FF0000"/>
                </a:solidFill>
              </a:rPr>
              <a:t>), B. </a:t>
            </a:r>
            <a:r>
              <a:rPr lang="en-US" sz="1400" dirty="0" err="1">
                <a:solidFill>
                  <a:srgbClr val="FF0000"/>
                </a:solidFill>
              </a:rPr>
              <a:t>Imperiali</a:t>
            </a:r>
            <a:r>
              <a:rPr lang="en-US" sz="1400" dirty="0">
                <a:solidFill>
                  <a:srgbClr val="FF0000"/>
                </a:solidFill>
              </a:rPr>
              <a:t> (MIT), L. Miller (BNL), whole HXN </a:t>
            </a:r>
            <a:r>
              <a:rPr lang="en-US" sz="1400" dirty="0" smtClean="0">
                <a:solidFill>
                  <a:srgbClr val="FF0000"/>
                </a:solidFill>
              </a:rPr>
              <a:t>Team</a:t>
            </a:r>
            <a:endParaRPr lang="en-US" sz="1400" dirty="0">
              <a:solidFill>
                <a:srgbClr val="FF0000"/>
              </a:solidFill>
            </a:endParaRPr>
          </a:p>
        </p:txBody>
      </p:sp>
      <p:sp>
        <p:nvSpPr>
          <p:cNvPr id="15" name="TextBox 14"/>
          <p:cNvSpPr txBox="1"/>
          <p:nvPr/>
        </p:nvSpPr>
        <p:spPr>
          <a:xfrm>
            <a:off x="595083" y="5196381"/>
            <a:ext cx="4662917" cy="707886"/>
          </a:xfrm>
          <a:prstGeom prst="rect">
            <a:avLst/>
          </a:prstGeom>
          <a:noFill/>
        </p:spPr>
        <p:txBody>
          <a:bodyPr wrap="square" rtlCol="0">
            <a:spAutoFit/>
          </a:bodyPr>
          <a:lstStyle/>
          <a:p>
            <a:r>
              <a:rPr lang="en-US" sz="2000" dirty="0" smtClean="0"/>
              <a:t>Highest resolution 3D XRF image ever taken. Showing </a:t>
            </a:r>
            <a:r>
              <a:rPr lang="en-US" sz="2000" dirty="0" err="1" smtClean="0"/>
              <a:t>Er</a:t>
            </a:r>
            <a:r>
              <a:rPr lang="en-US" sz="2000" dirty="0" smtClean="0"/>
              <a:t> tag on surface of E-coli</a:t>
            </a:r>
            <a:endParaRPr lang="en-US" sz="2000" dirty="0"/>
          </a:p>
        </p:txBody>
      </p:sp>
    </p:spTree>
    <p:extLst>
      <p:ext uri="{BB962C8B-B14F-4D97-AF65-F5344CB8AC3E}">
        <p14:creationId xmlns:p14="http://schemas.microsoft.com/office/powerpoint/2010/main" val="69797726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p:cNvSpPr>
            <a:spLocks noGrp="1"/>
          </p:cNvSpPr>
          <p:nvPr>
            <p:ph type="title"/>
          </p:nvPr>
        </p:nvSpPr>
        <p:spPr>
          <a:xfrm>
            <a:off x="0" y="227265"/>
            <a:ext cx="9143999" cy="892366"/>
          </a:xfrm>
        </p:spPr>
        <p:txBody>
          <a:bodyPr>
            <a:noAutofit/>
          </a:bodyPr>
          <a:lstStyle/>
          <a:p>
            <a:r>
              <a:rPr lang="en-US" u="none" dirty="0" smtClean="0"/>
              <a:t>HXN: Imaging Grain Boundaries in Battery Materials </a:t>
            </a:r>
            <a:endParaRPr lang="en-US" u="none" dirty="0"/>
          </a:p>
        </p:txBody>
      </p:sp>
      <p:sp>
        <p:nvSpPr>
          <p:cNvPr id="3" name="TextBox 2"/>
          <p:cNvSpPr txBox="1"/>
          <p:nvPr/>
        </p:nvSpPr>
        <p:spPr>
          <a:xfrm>
            <a:off x="306895" y="1282489"/>
            <a:ext cx="8709089" cy="1671227"/>
          </a:xfrm>
          <a:prstGeom prst="rect">
            <a:avLst/>
          </a:prstGeom>
          <a:noFill/>
        </p:spPr>
        <p:txBody>
          <a:bodyPr wrap="square" rtlCol="0">
            <a:spAutoFit/>
          </a:bodyPr>
          <a:lstStyle/>
          <a:p>
            <a:pPr marL="234950" indent="-234950">
              <a:lnSpc>
                <a:spcPct val="90000"/>
              </a:lnSpc>
              <a:buFont typeface="Arial" panose="020B0604020202020204" pitchFamily="34" charset="0"/>
              <a:buChar char="•"/>
            </a:pPr>
            <a:r>
              <a:rPr lang="en-US" dirty="0" smtClean="0"/>
              <a:t>HXN investigated formation of secondary </a:t>
            </a:r>
            <a:r>
              <a:rPr lang="en-US" dirty="0"/>
              <a:t>phase </a:t>
            </a:r>
            <a:r>
              <a:rPr lang="en-US" dirty="0" smtClean="0"/>
              <a:t>Na</a:t>
            </a:r>
            <a:r>
              <a:rPr lang="en-US" baseline="-25000" dirty="0" smtClean="0"/>
              <a:t>3</a:t>
            </a:r>
            <a:r>
              <a:rPr lang="en-US" dirty="0" smtClean="0"/>
              <a:t>La(PO</a:t>
            </a:r>
            <a:r>
              <a:rPr lang="en-US" baseline="-25000" dirty="0" smtClean="0"/>
              <a:t>4</a:t>
            </a:r>
            <a:r>
              <a:rPr lang="en-US" dirty="0" smtClean="0"/>
              <a:t>)</a:t>
            </a:r>
            <a:r>
              <a:rPr lang="en-US" baseline="-25000" dirty="0" smtClean="0"/>
              <a:t>2</a:t>
            </a:r>
            <a:r>
              <a:rPr lang="en-US" dirty="0" smtClean="0"/>
              <a:t> in a </a:t>
            </a:r>
            <a:r>
              <a:rPr lang="en-US" dirty="0"/>
              <a:t>Na</a:t>
            </a:r>
            <a:r>
              <a:rPr lang="en-US" baseline="-25000" dirty="0"/>
              <a:t>3+x</a:t>
            </a:r>
            <a:r>
              <a:rPr lang="en-US" dirty="0"/>
              <a:t>Zr</a:t>
            </a:r>
            <a:r>
              <a:rPr lang="en-US" baseline="-25000" dirty="0"/>
              <a:t>2-x</a:t>
            </a:r>
            <a:r>
              <a:rPr lang="en-US" dirty="0"/>
              <a:t>La</a:t>
            </a:r>
            <a:r>
              <a:rPr lang="en-US" baseline="-25000" dirty="0"/>
              <a:t>x</a:t>
            </a:r>
            <a:r>
              <a:rPr lang="en-US" dirty="0"/>
              <a:t>Si</a:t>
            </a:r>
            <a:r>
              <a:rPr lang="en-US" baseline="-25000" dirty="0"/>
              <a:t>2</a:t>
            </a:r>
            <a:r>
              <a:rPr lang="en-US" dirty="0"/>
              <a:t>PO</a:t>
            </a:r>
            <a:r>
              <a:rPr lang="en-US" baseline="-25000" dirty="0"/>
              <a:t>12</a:t>
            </a:r>
            <a:r>
              <a:rPr lang="en-US" dirty="0" smtClean="0"/>
              <a:t> a solid electrolyte with the highest conductivity</a:t>
            </a:r>
          </a:p>
          <a:p>
            <a:pPr marL="234950" indent="-234950">
              <a:lnSpc>
                <a:spcPct val="90000"/>
              </a:lnSpc>
              <a:buFont typeface="Arial" panose="020B0604020202020204" pitchFamily="34" charset="0"/>
              <a:buChar char="•"/>
            </a:pPr>
            <a:r>
              <a:rPr lang="en-US" dirty="0" smtClean="0"/>
              <a:t>Formation of secondary phase is important to improve the bulk conductivity by facilitating ion transport along the grain boundary.</a:t>
            </a:r>
          </a:p>
          <a:p>
            <a:pPr marL="234950" indent="-234950">
              <a:lnSpc>
                <a:spcPct val="90000"/>
              </a:lnSpc>
              <a:buFont typeface="Arial" panose="020B0604020202020204" pitchFamily="34" charset="0"/>
              <a:buChar char="•"/>
            </a:pPr>
            <a:r>
              <a:rPr lang="en-US" dirty="0" smtClean="0"/>
              <a:t>Nano-XRF gives a higher elemental detection sensitivity than STEM EDX.</a:t>
            </a:r>
          </a:p>
          <a:p>
            <a:pPr marL="234950" indent="-234950">
              <a:lnSpc>
                <a:spcPct val="90000"/>
              </a:lnSpc>
            </a:pPr>
            <a:endParaRPr lang="en-US" sz="2400" dirty="0"/>
          </a:p>
        </p:txBody>
      </p:sp>
      <p:grpSp>
        <p:nvGrpSpPr>
          <p:cNvPr id="12" name="Group 11"/>
          <p:cNvGrpSpPr/>
          <p:nvPr/>
        </p:nvGrpSpPr>
        <p:grpSpPr>
          <a:xfrm>
            <a:off x="6429013" y="2846066"/>
            <a:ext cx="1111219" cy="3068568"/>
            <a:chOff x="7141462" y="1783080"/>
            <a:chExt cx="1946663" cy="4555526"/>
          </a:xfrm>
        </p:grpSpPr>
        <p:pic>
          <p:nvPicPr>
            <p:cNvPr id="19" name="Picture 2" descr="TE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247" t="38462" r="71420" b="32753"/>
            <a:stretch/>
          </p:blipFill>
          <p:spPr bwMode="auto">
            <a:xfrm>
              <a:off x="7266652" y="1839142"/>
              <a:ext cx="1721900" cy="2025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 descr="TEM"/>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52684" t="38123" r="29010" b="32753"/>
            <a:stretch/>
          </p:blipFill>
          <p:spPr bwMode="auto">
            <a:xfrm>
              <a:off x="7269480" y="3900534"/>
              <a:ext cx="1755648" cy="1896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7141462" y="5801780"/>
              <a:ext cx="1946663" cy="536826"/>
            </a:xfrm>
            <a:prstGeom prst="rect">
              <a:avLst/>
            </a:prstGeom>
            <a:noFill/>
          </p:spPr>
          <p:txBody>
            <a:bodyPr wrap="none" rtlCol="0">
              <a:spAutoFit/>
            </a:bodyPr>
            <a:lstStyle/>
            <a:p>
              <a:pPr>
                <a:lnSpc>
                  <a:spcPct val="80000"/>
                </a:lnSpc>
              </a:pPr>
              <a:r>
                <a:rPr lang="en-US" sz="1200" dirty="0" smtClean="0"/>
                <a:t>STEM-EDX from </a:t>
              </a:r>
            </a:p>
            <a:p>
              <a:pPr>
                <a:lnSpc>
                  <a:spcPct val="80000"/>
                </a:lnSpc>
              </a:pPr>
              <a:r>
                <a:rPr lang="en-US" sz="1200" dirty="0" smtClean="0"/>
                <a:t> same material</a:t>
              </a:r>
              <a:endParaRPr lang="en-US" sz="1200" dirty="0"/>
            </a:p>
          </p:txBody>
        </p:sp>
        <p:sp>
          <p:nvSpPr>
            <p:cNvPr id="5" name="Rectangle 4"/>
            <p:cNvSpPr/>
            <p:nvPr/>
          </p:nvSpPr>
          <p:spPr>
            <a:xfrm>
              <a:off x="7141464" y="1783080"/>
              <a:ext cx="1938528" cy="4535424"/>
            </a:xfrm>
            <a:prstGeom prst="rect">
              <a:avLst/>
            </a:prstGeom>
            <a:noFill/>
            <a:ln w="28575">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 name="TextBox 5"/>
          <p:cNvSpPr txBox="1"/>
          <p:nvPr/>
        </p:nvSpPr>
        <p:spPr>
          <a:xfrm>
            <a:off x="440085" y="5962586"/>
            <a:ext cx="3873946" cy="369332"/>
          </a:xfrm>
          <a:prstGeom prst="rect">
            <a:avLst/>
          </a:prstGeom>
          <a:noFill/>
        </p:spPr>
        <p:txBody>
          <a:bodyPr wrap="none" rtlCol="0">
            <a:spAutoFit/>
          </a:bodyPr>
          <a:lstStyle/>
          <a:p>
            <a:r>
              <a:rPr lang="en-US" dirty="0">
                <a:solidFill>
                  <a:srgbClr val="FF0000"/>
                </a:solidFill>
              </a:rPr>
              <a:t>Zhang </a:t>
            </a:r>
            <a:r>
              <a:rPr lang="en-US" i="1" dirty="0" smtClean="0">
                <a:solidFill>
                  <a:srgbClr val="FF0000"/>
                </a:solidFill>
              </a:rPr>
              <a:t>et </a:t>
            </a:r>
            <a:r>
              <a:rPr lang="en-US" i="1" dirty="0">
                <a:solidFill>
                  <a:srgbClr val="FF0000"/>
                </a:solidFill>
              </a:rPr>
              <a:t>al. </a:t>
            </a:r>
            <a:r>
              <a:rPr lang="en-US" dirty="0">
                <a:solidFill>
                  <a:srgbClr val="FF0000"/>
                </a:solidFill>
              </a:rPr>
              <a:t>Adv. Energy Mater. </a:t>
            </a:r>
            <a:r>
              <a:rPr lang="en-US" dirty="0" smtClean="0">
                <a:solidFill>
                  <a:srgbClr val="FF0000"/>
                </a:solidFill>
              </a:rPr>
              <a:t>(</a:t>
            </a:r>
            <a:r>
              <a:rPr lang="en-US" dirty="0">
                <a:solidFill>
                  <a:srgbClr val="FF0000"/>
                </a:solidFill>
              </a:rPr>
              <a:t>2016).</a:t>
            </a:r>
          </a:p>
        </p:txBody>
      </p:sp>
      <p:sp>
        <p:nvSpPr>
          <p:cNvPr id="7" name="TextBox 6"/>
          <p:cNvSpPr txBox="1"/>
          <p:nvPr/>
        </p:nvSpPr>
        <p:spPr>
          <a:xfrm>
            <a:off x="962633" y="5550383"/>
            <a:ext cx="2076659" cy="338554"/>
          </a:xfrm>
          <a:prstGeom prst="rect">
            <a:avLst/>
          </a:prstGeom>
          <a:noFill/>
        </p:spPr>
        <p:txBody>
          <a:bodyPr wrap="none" rtlCol="0">
            <a:spAutoFit/>
          </a:bodyPr>
          <a:lstStyle/>
          <a:p>
            <a:r>
              <a:rPr lang="en-US" sz="1600" dirty="0" smtClean="0"/>
              <a:t>35nm/pixel,  0.1s/pixel</a:t>
            </a:r>
            <a:endParaRPr lang="en-US" sz="1600" dirty="0"/>
          </a:p>
        </p:txBody>
      </p:sp>
      <p:sp>
        <p:nvSpPr>
          <p:cNvPr id="25" name="TextBox 24"/>
          <p:cNvSpPr txBox="1"/>
          <p:nvPr/>
        </p:nvSpPr>
        <p:spPr>
          <a:xfrm>
            <a:off x="4110672" y="5528220"/>
            <a:ext cx="2123145" cy="338554"/>
          </a:xfrm>
          <a:prstGeom prst="rect">
            <a:avLst/>
          </a:prstGeom>
          <a:noFill/>
        </p:spPr>
        <p:txBody>
          <a:bodyPr wrap="none" rtlCol="0">
            <a:spAutoFit/>
          </a:bodyPr>
          <a:lstStyle/>
          <a:p>
            <a:r>
              <a:rPr lang="en-US" sz="1600" dirty="0" smtClean="0"/>
              <a:t>10 nm/pixel,  0.3s/pixel</a:t>
            </a:r>
            <a:endParaRPr lang="en-US" sz="1600" dirty="0"/>
          </a:p>
        </p:txBody>
      </p:sp>
      <p:grpSp>
        <p:nvGrpSpPr>
          <p:cNvPr id="11" name="Group 10"/>
          <p:cNvGrpSpPr/>
          <p:nvPr/>
        </p:nvGrpSpPr>
        <p:grpSpPr>
          <a:xfrm>
            <a:off x="306895" y="2586576"/>
            <a:ext cx="5636001" cy="3024375"/>
            <a:chOff x="0" y="1800447"/>
            <a:chExt cx="6784848" cy="3740817"/>
          </a:xfrm>
        </p:grpSpPr>
        <p:grpSp>
          <p:nvGrpSpPr>
            <p:cNvPr id="9" name="Group 8"/>
            <p:cNvGrpSpPr/>
            <p:nvPr/>
          </p:nvGrpSpPr>
          <p:grpSpPr>
            <a:xfrm>
              <a:off x="201168" y="1819656"/>
              <a:ext cx="6583680" cy="3721608"/>
              <a:chOff x="201168" y="1819656"/>
              <a:chExt cx="6583680" cy="3721608"/>
            </a:xfrm>
          </p:grpSpPr>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300" t="538" r="28199" b="45425"/>
              <a:stretch/>
            </p:blipFill>
            <p:spPr>
              <a:xfrm>
                <a:off x="201168" y="1946480"/>
                <a:ext cx="6400800" cy="3594784"/>
              </a:xfrm>
              <a:prstGeom prst="rect">
                <a:avLst/>
              </a:prstGeom>
            </p:spPr>
          </p:pic>
          <p:sp>
            <p:nvSpPr>
              <p:cNvPr id="8" name="Rectangle 7"/>
              <p:cNvSpPr/>
              <p:nvPr/>
            </p:nvSpPr>
            <p:spPr>
              <a:xfrm>
                <a:off x="6382512" y="1819656"/>
                <a:ext cx="402336" cy="301752"/>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10" name="Rectangle 9"/>
            <p:cNvSpPr/>
            <p:nvPr/>
          </p:nvSpPr>
          <p:spPr>
            <a:xfrm>
              <a:off x="0" y="1839433"/>
              <a:ext cx="361507" cy="35087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9" name="Rectangle 28"/>
            <p:cNvSpPr/>
            <p:nvPr/>
          </p:nvSpPr>
          <p:spPr>
            <a:xfrm>
              <a:off x="4766931" y="1800447"/>
              <a:ext cx="361507" cy="35087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Tree>
    <p:extLst>
      <p:ext uri="{BB962C8B-B14F-4D97-AF65-F5344CB8AC3E}">
        <p14:creationId xmlns:p14="http://schemas.microsoft.com/office/powerpoint/2010/main" val="35930619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CustomShape 1"/>
          <p:cNvSpPr/>
          <p:nvPr/>
        </p:nvSpPr>
        <p:spPr>
          <a:xfrm>
            <a:off x="228780" y="-188640"/>
            <a:ext cx="8595000" cy="1141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ctr"/>
          <a:lstStyle/>
          <a:p>
            <a:pPr>
              <a:lnSpc>
                <a:spcPct val="100000"/>
              </a:lnSpc>
            </a:pPr>
            <a:r>
              <a:rPr lang="en-US" sz="3200" strike="noStrike" spc="-1" dirty="0">
                <a:solidFill>
                  <a:srgbClr val="376092"/>
                </a:solidFill>
                <a:effectLst>
                  <a:outerShdw blurRad="38100" dist="38100" dir="2700000" algn="tl">
                    <a:srgbClr val="000000">
                      <a:alpha val="43137"/>
                    </a:srgbClr>
                  </a:outerShdw>
                </a:effectLst>
                <a:uFill>
                  <a:solidFill>
                    <a:srgbClr val="FFFFFF"/>
                  </a:solidFill>
                </a:uFill>
                <a:latin typeface="Arial"/>
                <a:ea typeface="DejaVu Sans"/>
              </a:rPr>
              <a:t>Revealing </a:t>
            </a:r>
            <a:r>
              <a:rPr lang="en-US" sz="3200" strike="noStrike" spc="-1" dirty="0" smtClean="0">
                <a:solidFill>
                  <a:srgbClr val="376092"/>
                </a:solidFill>
                <a:effectLst>
                  <a:outerShdw blurRad="38100" dist="38100" dir="2700000" algn="tl">
                    <a:srgbClr val="000000">
                      <a:alpha val="43137"/>
                    </a:srgbClr>
                  </a:outerShdw>
                </a:effectLst>
                <a:uFill>
                  <a:solidFill>
                    <a:srgbClr val="FFFFFF"/>
                  </a:solidFill>
                </a:uFill>
                <a:latin typeface="Arial"/>
                <a:ea typeface="DejaVu Sans"/>
              </a:rPr>
              <a:t>Dynamics </a:t>
            </a:r>
            <a:r>
              <a:rPr lang="en-US" sz="3200" strike="noStrike" spc="-1" dirty="0">
                <a:solidFill>
                  <a:srgbClr val="376092"/>
                </a:solidFill>
                <a:effectLst>
                  <a:outerShdw blurRad="38100" dist="38100" dir="2700000" algn="tl">
                    <a:srgbClr val="000000">
                      <a:alpha val="43137"/>
                    </a:srgbClr>
                  </a:outerShdw>
                </a:effectLst>
                <a:uFill>
                  <a:solidFill>
                    <a:srgbClr val="FFFFFF"/>
                  </a:solidFill>
                </a:uFill>
                <a:latin typeface="Arial"/>
                <a:ea typeface="DejaVu Sans"/>
              </a:rPr>
              <a:t>of </a:t>
            </a:r>
            <a:r>
              <a:rPr lang="en-US" sz="3200" strike="noStrike" spc="-1" dirty="0" smtClean="0">
                <a:solidFill>
                  <a:srgbClr val="376092"/>
                </a:solidFill>
                <a:effectLst>
                  <a:outerShdw blurRad="38100" dist="38100" dir="2700000" algn="tl">
                    <a:srgbClr val="000000">
                      <a:alpha val="43137"/>
                    </a:srgbClr>
                  </a:outerShdw>
                </a:effectLst>
                <a:uFill>
                  <a:solidFill>
                    <a:srgbClr val="FFFFFF"/>
                  </a:solidFill>
                </a:uFill>
                <a:latin typeface="Arial"/>
                <a:ea typeface="DejaVu Sans"/>
              </a:rPr>
              <a:t>Polymer Gels</a:t>
            </a:r>
            <a:endParaRPr lang="en-US" sz="2000" strike="noStrike" spc="-1" dirty="0">
              <a:solidFill>
                <a:srgbClr val="000000"/>
              </a:solidFill>
              <a:effectLst>
                <a:outerShdw blurRad="38100" dist="38100" dir="2700000" algn="tl">
                  <a:srgbClr val="000000">
                    <a:alpha val="43137"/>
                  </a:srgbClr>
                </a:outerShdw>
              </a:effectLst>
              <a:uFill>
                <a:solidFill>
                  <a:srgbClr val="FFFFFF"/>
                </a:solidFill>
              </a:uFill>
              <a:latin typeface="Arial"/>
            </a:endParaRPr>
          </a:p>
        </p:txBody>
      </p:sp>
      <p:pic>
        <p:nvPicPr>
          <p:cNvPr id="44" name="Picture 43"/>
          <p:cNvPicPr/>
          <p:nvPr/>
        </p:nvPicPr>
        <p:blipFill>
          <a:blip r:embed="rId3"/>
          <a:stretch/>
        </p:blipFill>
        <p:spPr>
          <a:xfrm>
            <a:off x="950871" y="1341295"/>
            <a:ext cx="7067714" cy="3438616"/>
          </a:xfrm>
          <a:prstGeom prst="rect">
            <a:avLst/>
          </a:prstGeom>
          <a:ln>
            <a:noFill/>
          </a:ln>
        </p:spPr>
      </p:pic>
      <p:sp>
        <p:nvSpPr>
          <p:cNvPr id="45" name="CustomShape 2"/>
          <p:cNvSpPr/>
          <p:nvPr/>
        </p:nvSpPr>
        <p:spPr>
          <a:xfrm>
            <a:off x="268974" y="4682264"/>
            <a:ext cx="8829740" cy="1981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182880" indent="-182880">
              <a:lnSpc>
                <a:spcPct val="100000"/>
              </a:lnSpc>
              <a:spcBef>
                <a:spcPts val="600"/>
              </a:spcBef>
              <a:buClr>
                <a:srgbClr val="000000"/>
              </a:buClr>
              <a:buFont typeface="Arial" panose="020B0604020202020204" pitchFamily="34" charset="0"/>
              <a:buChar char="•"/>
            </a:pPr>
            <a:r>
              <a:rPr lang="en-US" b="0" spc="-1" dirty="0" smtClean="0">
                <a:solidFill>
                  <a:srgbClr val="000000"/>
                </a:solidFill>
                <a:uFill>
                  <a:solidFill>
                    <a:srgbClr val="FFFFFF"/>
                  </a:solidFill>
                </a:uFill>
                <a:latin typeface="Calibri"/>
                <a:ea typeface="DejaVu Sans"/>
              </a:rPr>
              <a:t>Challenging </a:t>
            </a:r>
            <a:r>
              <a:rPr lang="en-US" b="0" spc="-1" dirty="0" err="1" smtClean="0">
                <a:solidFill>
                  <a:srgbClr val="000000"/>
                </a:solidFill>
                <a:uFill>
                  <a:solidFill>
                    <a:srgbClr val="FFFFFF"/>
                  </a:solidFill>
                </a:uFill>
                <a:latin typeface="Calibri"/>
                <a:ea typeface="DejaVu Sans"/>
              </a:rPr>
              <a:t>expt</a:t>
            </a:r>
            <a:r>
              <a:rPr lang="en-US" b="0" spc="-1" dirty="0" smtClean="0">
                <a:solidFill>
                  <a:srgbClr val="000000"/>
                </a:solidFill>
                <a:uFill>
                  <a:solidFill>
                    <a:srgbClr val="FFFFFF"/>
                  </a:solidFill>
                </a:uFill>
                <a:latin typeface="Calibri"/>
                <a:ea typeface="DejaVu Sans"/>
              </a:rPr>
              <a:t>: low signal as samples </a:t>
            </a:r>
            <a:r>
              <a:rPr lang="en-US" b="0" spc="-1" dirty="0">
                <a:solidFill>
                  <a:srgbClr val="000000"/>
                </a:solidFill>
                <a:uFill>
                  <a:solidFill>
                    <a:srgbClr val="FFFFFF"/>
                  </a:solidFill>
                </a:uFill>
                <a:latin typeface="Calibri"/>
                <a:ea typeface="DejaVu Sans"/>
              </a:rPr>
              <a:t>are </a:t>
            </a:r>
            <a:r>
              <a:rPr lang="en-US" b="0" i="1" spc="-1" dirty="0" smtClean="0">
                <a:solidFill>
                  <a:srgbClr val="000000"/>
                </a:solidFill>
                <a:uFill>
                  <a:solidFill>
                    <a:srgbClr val="FFFFFF"/>
                  </a:solidFill>
                </a:uFill>
                <a:latin typeface="Calibri"/>
                <a:ea typeface="DejaVu Sans"/>
              </a:rPr>
              <a:t>real </a:t>
            </a:r>
            <a:r>
              <a:rPr lang="en-US" b="0" spc="-1" dirty="0">
                <a:solidFill>
                  <a:srgbClr val="000000"/>
                </a:solidFill>
                <a:uFill>
                  <a:solidFill>
                    <a:srgbClr val="FFFFFF"/>
                  </a:solidFill>
                </a:uFill>
                <a:latin typeface="Calibri"/>
                <a:ea typeface="DejaVu Sans"/>
              </a:rPr>
              <a:t>and not </a:t>
            </a:r>
            <a:r>
              <a:rPr lang="en-US" b="0" i="1" spc="-1" dirty="0" smtClean="0">
                <a:solidFill>
                  <a:srgbClr val="000000"/>
                </a:solidFill>
                <a:uFill>
                  <a:solidFill>
                    <a:srgbClr val="FFFFFF"/>
                  </a:solidFill>
                </a:uFill>
                <a:latin typeface="Calibri"/>
                <a:ea typeface="DejaVu Sans"/>
              </a:rPr>
              <a:t>dressed</a:t>
            </a:r>
            <a:r>
              <a:rPr lang="en-US" b="0" spc="-1" dirty="0" smtClean="0">
                <a:solidFill>
                  <a:srgbClr val="000000"/>
                </a:solidFill>
                <a:uFill>
                  <a:solidFill>
                    <a:srgbClr val="FFFFFF"/>
                  </a:solidFill>
                </a:uFill>
                <a:latin typeface="Calibri"/>
                <a:ea typeface="DejaVu Sans"/>
              </a:rPr>
              <a:t> w/ </a:t>
            </a:r>
            <a:r>
              <a:rPr lang="en-US" spc="-1" dirty="0" smtClean="0">
                <a:solidFill>
                  <a:srgbClr val="000000"/>
                </a:solidFill>
                <a:uFill>
                  <a:solidFill>
                    <a:srgbClr val="FFFFFF"/>
                  </a:solidFill>
                </a:uFill>
                <a:latin typeface="Calibri"/>
                <a:ea typeface="DejaVu Sans"/>
              </a:rPr>
              <a:t>nanoparticles</a:t>
            </a:r>
            <a:r>
              <a:rPr lang="en-US" b="0" spc="-1" dirty="0" smtClean="0">
                <a:solidFill>
                  <a:srgbClr val="000000"/>
                </a:solidFill>
                <a:uFill>
                  <a:solidFill>
                    <a:srgbClr val="FFFFFF"/>
                  </a:solidFill>
                </a:uFill>
                <a:latin typeface="Calibri"/>
                <a:ea typeface="DejaVu Sans"/>
              </a:rPr>
              <a:t> </a:t>
            </a:r>
            <a:endParaRPr lang="en-US" b="0" spc="-1" dirty="0">
              <a:solidFill>
                <a:srgbClr val="000000"/>
              </a:solidFill>
              <a:uFill>
                <a:solidFill>
                  <a:srgbClr val="FFFFFF"/>
                </a:solidFill>
              </a:uFill>
              <a:latin typeface="Arial"/>
            </a:endParaRPr>
          </a:p>
          <a:p>
            <a:pPr marL="182880" indent="-182880">
              <a:lnSpc>
                <a:spcPct val="100000"/>
              </a:lnSpc>
              <a:spcBef>
                <a:spcPts val="600"/>
              </a:spcBef>
              <a:buClr>
                <a:srgbClr val="000000"/>
              </a:buClr>
              <a:buFont typeface="Arial" panose="020B0604020202020204" pitchFamily="34" charset="0"/>
              <a:buChar char="•"/>
            </a:pPr>
            <a:r>
              <a:rPr lang="en-US" b="0" spc="-1" dirty="0" smtClean="0">
                <a:solidFill>
                  <a:srgbClr val="000000"/>
                </a:solidFill>
                <a:uFill>
                  <a:solidFill>
                    <a:srgbClr val="FFFFFF"/>
                  </a:solidFill>
                </a:uFill>
                <a:latin typeface="Calibri"/>
                <a:ea typeface="DejaVu Sans"/>
              </a:rPr>
              <a:t>Unprecedented </a:t>
            </a:r>
            <a:r>
              <a:rPr lang="en-US" b="0" spc="-1" dirty="0">
                <a:solidFill>
                  <a:srgbClr val="000000"/>
                </a:solidFill>
                <a:uFill>
                  <a:solidFill>
                    <a:srgbClr val="FFFFFF"/>
                  </a:solidFill>
                </a:uFill>
                <a:latin typeface="Calibri"/>
                <a:ea typeface="DejaVu Sans"/>
              </a:rPr>
              <a:t>coherent flux at </a:t>
            </a:r>
            <a:r>
              <a:rPr lang="en-US" b="0" spc="-1" dirty="0" smtClean="0">
                <a:solidFill>
                  <a:srgbClr val="000000"/>
                </a:solidFill>
                <a:uFill>
                  <a:solidFill>
                    <a:srgbClr val="FFFFFF"/>
                  </a:solidFill>
                </a:uFill>
                <a:latin typeface="Calibri"/>
                <a:ea typeface="DejaVu Sans"/>
              </a:rPr>
              <a:t>CHX produced high </a:t>
            </a:r>
            <a:r>
              <a:rPr lang="en-US" b="0" spc="-1" dirty="0">
                <a:solidFill>
                  <a:srgbClr val="000000"/>
                </a:solidFill>
                <a:uFill>
                  <a:solidFill>
                    <a:srgbClr val="FFFFFF"/>
                  </a:solidFill>
                </a:uFill>
                <a:latin typeface="Calibri"/>
                <a:ea typeface="DejaVu Sans"/>
              </a:rPr>
              <a:t>quality dynamical information </a:t>
            </a:r>
            <a:r>
              <a:rPr lang="en-US" b="0" spc="-1" dirty="0" smtClean="0">
                <a:solidFill>
                  <a:srgbClr val="000000"/>
                </a:solidFill>
                <a:uFill>
                  <a:solidFill>
                    <a:srgbClr val="FFFFFF"/>
                  </a:solidFill>
                </a:uFill>
                <a:latin typeface="Calibri"/>
                <a:ea typeface="DejaVu Sans"/>
              </a:rPr>
              <a:t>on smaller </a:t>
            </a:r>
            <a:r>
              <a:rPr lang="en-US" b="0" spc="-1" dirty="0">
                <a:solidFill>
                  <a:srgbClr val="000000"/>
                </a:solidFill>
                <a:uFill>
                  <a:solidFill>
                    <a:srgbClr val="FFFFFF"/>
                  </a:solidFill>
                </a:uFill>
                <a:latin typeface="Calibri"/>
                <a:ea typeface="DejaVu Sans"/>
              </a:rPr>
              <a:t>length scales (</a:t>
            </a:r>
            <a:r>
              <a:rPr lang="en-US" b="0" spc="-1" dirty="0">
                <a:uFill>
                  <a:solidFill>
                    <a:srgbClr val="FFFFFF"/>
                  </a:solidFill>
                </a:uFill>
                <a:latin typeface="Calibri"/>
                <a:ea typeface="DejaVu Sans"/>
              </a:rPr>
              <a:t>q~0.03 </a:t>
            </a:r>
            <a:r>
              <a:rPr lang="en-US" b="0" spc="-1" dirty="0" smtClean="0">
                <a:uFill>
                  <a:solidFill>
                    <a:srgbClr val="FFFFFF"/>
                  </a:solidFill>
                </a:uFill>
                <a:latin typeface="Ubuntu"/>
                <a:ea typeface="Ubuntu"/>
              </a:rPr>
              <a:t>Å</a:t>
            </a:r>
            <a:r>
              <a:rPr lang="en-US" spc="-1" baseline="30000" dirty="0" smtClean="0">
                <a:uFill>
                  <a:solidFill>
                    <a:srgbClr val="FFFFFF"/>
                  </a:solidFill>
                </a:uFill>
                <a:latin typeface="Calibri"/>
                <a:ea typeface="Ubuntu"/>
              </a:rPr>
              <a:t>-1</a:t>
            </a:r>
            <a:r>
              <a:rPr lang="en-US" b="0" spc="-1" dirty="0" smtClean="0">
                <a:solidFill>
                  <a:srgbClr val="000000"/>
                </a:solidFill>
                <a:uFill>
                  <a:solidFill>
                    <a:srgbClr val="FFFFFF"/>
                  </a:solidFill>
                </a:uFill>
                <a:latin typeface="Calibri"/>
                <a:ea typeface="DejaVu Sans"/>
              </a:rPr>
              <a:t>) </a:t>
            </a:r>
            <a:r>
              <a:rPr lang="en-US" b="0" spc="-1" dirty="0">
                <a:solidFill>
                  <a:srgbClr val="000000"/>
                </a:solidFill>
                <a:uFill>
                  <a:solidFill>
                    <a:srgbClr val="FFFFFF"/>
                  </a:solidFill>
                </a:uFill>
                <a:latin typeface="Calibri"/>
                <a:ea typeface="DejaVu Sans"/>
              </a:rPr>
              <a:t>and shorter time </a:t>
            </a:r>
            <a:r>
              <a:rPr lang="en-US" b="0" spc="-1" dirty="0" smtClean="0">
                <a:solidFill>
                  <a:srgbClr val="000000"/>
                </a:solidFill>
                <a:uFill>
                  <a:solidFill>
                    <a:srgbClr val="FFFFFF"/>
                  </a:solidFill>
                </a:uFill>
                <a:latin typeface="Calibri"/>
                <a:ea typeface="DejaVu Sans"/>
              </a:rPr>
              <a:t>scales </a:t>
            </a:r>
            <a:r>
              <a:rPr lang="en-US" b="0" spc="-1" dirty="0" smtClean="0">
                <a:uFill>
                  <a:solidFill>
                    <a:srgbClr val="FFFFFF"/>
                  </a:solidFill>
                </a:uFill>
                <a:latin typeface="Calibri"/>
                <a:ea typeface="DejaVu Sans"/>
              </a:rPr>
              <a:t>(~10 </a:t>
            </a:r>
            <a:r>
              <a:rPr lang="en-US" b="0" spc="-1" dirty="0" err="1" smtClean="0">
                <a:uFill>
                  <a:solidFill>
                    <a:srgbClr val="FFFFFF"/>
                  </a:solidFill>
                </a:uFill>
                <a:latin typeface="Calibri"/>
                <a:ea typeface="DejaVu Sans"/>
              </a:rPr>
              <a:t>ms</a:t>
            </a:r>
            <a:r>
              <a:rPr lang="en-US" b="0" spc="-1" dirty="0" smtClean="0">
                <a:solidFill>
                  <a:srgbClr val="3333FF"/>
                </a:solidFill>
                <a:uFill>
                  <a:solidFill>
                    <a:srgbClr val="FFFFFF"/>
                  </a:solidFill>
                </a:uFill>
                <a:latin typeface="Calibri"/>
                <a:ea typeface="DejaVu Sans"/>
              </a:rPr>
              <a:t>)</a:t>
            </a:r>
            <a:r>
              <a:rPr lang="en-US" b="0" spc="-1" dirty="0" smtClean="0">
                <a:solidFill>
                  <a:srgbClr val="000000"/>
                </a:solidFill>
                <a:uFill>
                  <a:solidFill>
                    <a:srgbClr val="FFFFFF"/>
                  </a:solidFill>
                </a:uFill>
                <a:latin typeface="Calibri"/>
                <a:ea typeface="DejaVu Sans"/>
              </a:rPr>
              <a:t> </a:t>
            </a:r>
            <a:r>
              <a:rPr lang="en-US" b="0" spc="-1" dirty="0">
                <a:solidFill>
                  <a:srgbClr val="000000"/>
                </a:solidFill>
                <a:uFill>
                  <a:solidFill>
                    <a:srgbClr val="FFFFFF"/>
                  </a:solidFill>
                </a:uFill>
                <a:latin typeface="Calibri"/>
                <a:ea typeface="DejaVu Sans"/>
              </a:rPr>
              <a:t>than </a:t>
            </a:r>
            <a:r>
              <a:rPr lang="en-US" b="0" spc="-1" dirty="0" smtClean="0">
                <a:solidFill>
                  <a:srgbClr val="000000"/>
                </a:solidFill>
                <a:uFill>
                  <a:solidFill>
                    <a:srgbClr val="FFFFFF"/>
                  </a:solidFill>
                </a:uFill>
                <a:latin typeface="Calibri"/>
                <a:ea typeface="DejaVu Sans"/>
              </a:rPr>
              <a:t>ever </a:t>
            </a:r>
            <a:r>
              <a:rPr lang="en-US" b="0" spc="-1" dirty="0">
                <a:solidFill>
                  <a:srgbClr val="000000"/>
                </a:solidFill>
                <a:uFill>
                  <a:solidFill>
                    <a:srgbClr val="FFFFFF"/>
                  </a:solidFill>
                </a:uFill>
                <a:latin typeface="Calibri"/>
                <a:ea typeface="DejaVu Sans"/>
              </a:rPr>
              <a:t>possible before with similar polymer </a:t>
            </a:r>
            <a:r>
              <a:rPr lang="en-US" b="0" spc="-1" dirty="0" smtClean="0">
                <a:solidFill>
                  <a:srgbClr val="000000"/>
                </a:solidFill>
                <a:uFill>
                  <a:solidFill>
                    <a:srgbClr val="FFFFFF"/>
                  </a:solidFill>
                </a:uFill>
                <a:latin typeface="Calibri"/>
                <a:ea typeface="DejaVu Sans"/>
              </a:rPr>
              <a:t>samples</a:t>
            </a:r>
            <a:endParaRPr lang="en-US" b="0" spc="-1" dirty="0">
              <a:solidFill>
                <a:srgbClr val="000000"/>
              </a:solidFill>
              <a:uFill>
                <a:solidFill>
                  <a:srgbClr val="FFFFFF"/>
                </a:solidFill>
              </a:uFill>
              <a:latin typeface="Arial"/>
            </a:endParaRPr>
          </a:p>
        </p:txBody>
      </p:sp>
      <p:sp>
        <p:nvSpPr>
          <p:cNvPr id="47" name="CustomShape 3"/>
          <p:cNvSpPr/>
          <p:nvPr/>
        </p:nvSpPr>
        <p:spPr>
          <a:xfrm>
            <a:off x="228780" y="723534"/>
            <a:ext cx="8659188" cy="16912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just">
              <a:lnSpc>
                <a:spcPct val="100000"/>
              </a:lnSpc>
              <a:buClr>
                <a:srgbClr val="000000"/>
              </a:buClr>
            </a:pPr>
            <a:r>
              <a:rPr lang="en-US" sz="2000" b="0" strike="noStrike" spc="-1" dirty="0" smtClean="0">
                <a:solidFill>
                  <a:srgbClr val="000000"/>
                </a:solidFill>
                <a:uFill>
                  <a:solidFill>
                    <a:srgbClr val="FFFFFF"/>
                  </a:solidFill>
                </a:uFill>
                <a:latin typeface="Calibri"/>
                <a:ea typeface="DejaVu Sans"/>
              </a:rPr>
              <a:t>Coherent x-ray scattering studies of dynamics </a:t>
            </a:r>
            <a:r>
              <a:rPr lang="en-US" sz="2000" b="0" strike="noStrike" spc="-1" dirty="0">
                <a:solidFill>
                  <a:srgbClr val="000000"/>
                </a:solidFill>
                <a:uFill>
                  <a:solidFill>
                    <a:srgbClr val="FFFFFF"/>
                  </a:solidFill>
                </a:uFill>
                <a:latin typeface="Calibri"/>
                <a:ea typeface="DejaVu Sans"/>
              </a:rPr>
              <a:t>in transient networks of associative polymers which are used in applications such as artificial skin and self-healing </a:t>
            </a:r>
            <a:r>
              <a:rPr lang="en-US" sz="2000" b="0" strike="noStrike" spc="-1" dirty="0" smtClean="0">
                <a:solidFill>
                  <a:srgbClr val="000000"/>
                </a:solidFill>
                <a:uFill>
                  <a:solidFill>
                    <a:srgbClr val="FFFFFF"/>
                  </a:solidFill>
                </a:uFill>
                <a:latin typeface="Calibri"/>
                <a:ea typeface="DejaVu Sans"/>
              </a:rPr>
              <a:t>gels  </a:t>
            </a:r>
            <a:endParaRPr lang="en-US" sz="2000" b="0" strike="noStrike" spc="-1" dirty="0">
              <a:solidFill>
                <a:srgbClr val="000000"/>
              </a:solidFill>
              <a:uFill>
                <a:solidFill>
                  <a:srgbClr val="FFFFFF"/>
                </a:solidFill>
              </a:uFill>
              <a:latin typeface="Arial"/>
            </a:endParaRPr>
          </a:p>
        </p:txBody>
      </p:sp>
      <p:sp>
        <p:nvSpPr>
          <p:cNvPr id="8" name="TextBox 7"/>
          <p:cNvSpPr txBox="1"/>
          <p:nvPr/>
        </p:nvSpPr>
        <p:spPr>
          <a:xfrm>
            <a:off x="406132" y="6008758"/>
            <a:ext cx="5176738" cy="369332"/>
          </a:xfrm>
          <a:prstGeom prst="rect">
            <a:avLst/>
          </a:prstGeom>
          <a:noFill/>
        </p:spPr>
        <p:txBody>
          <a:bodyPr wrap="none" rtlCol="0">
            <a:spAutoFit/>
          </a:bodyPr>
          <a:lstStyle/>
          <a:p>
            <a:r>
              <a:rPr lang="en-US" dirty="0">
                <a:solidFill>
                  <a:srgbClr val="FF0000"/>
                </a:solidFill>
              </a:rPr>
              <a:t>Olsen and </a:t>
            </a:r>
            <a:r>
              <a:rPr lang="en-US" dirty="0" err="1">
                <a:solidFill>
                  <a:srgbClr val="FF0000"/>
                </a:solidFill>
              </a:rPr>
              <a:t>Dursch</a:t>
            </a:r>
            <a:r>
              <a:rPr lang="en-US" dirty="0">
                <a:solidFill>
                  <a:srgbClr val="FF0000"/>
                </a:solidFill>
              </a:rPr>
              <a:t> (MIT) with CHX group, unpublished</a:t>
            </a:r>
          </a:p>
        </p:txBody>
      </p:sp>
    </p:spTree>
    <p:extLst>
      <p:ext uri="{BB962C8B-B14F-4D97-AF65-F5344CB8AC3E}">
        <p14:creationId xmlns:p14="http://schemas.microsoft.com/office/powerpoint/2010/main" val="3552061832"/>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078183"/>
            <a:ext cx="6199632" cy="5562600"/>
          </a:xfrm>
        </p:spPr>
        <p:txBody>
          <a:bodyPr>
            <a:noAutofit/>
          </a:bodyPr>
          <a:lstStyle/>
          <a:p>
            <a:pPr marL="523875" lvl="1">
              <a:spcBef>
                <a:spcPts val="600"/>
              </a:spcBef>
              <a:spcAft>
                <a:spcPts val="600"/>
              </a:spcAft>
              <a:buFont typeface="Arial" panose="020B0604020202020204" pitchFamily="34" charset="0"/>
              <a:buChar char="•"/>
            </a:pPr>
            <a:r>
              <a:rPr lang="en-US" sz="2000" dirty="0" smtClean="0">
                <a:solidFill>
                  <a:schemeClr val="tx1"/>
                </a:solidFill>
                <a:latin typeface="Calibri" panose="020F0502020204030204" pitchFamily="34" charset="0"/>
              </a:rPr>
              <a:t>CFN researchers developed a </a:t>
            </a:r>
            <a:r>
              <a:rPr lang="en-US" sz="2000" dirty="0">
                <a:latin typeface="Calibri" panose="020F0502020204030204" pitchFamily="34" charset="0"/>
              </a:rPr>
              <a:t>novel method for creating complex multilayered structures via block copolymer self-assembly </a:t>
            </a:r>
            <a:r>
              <a:rPr lang="en-US" sz="2000" dirty="0" smtClean="0">
                <a:solidFill>
                  <a:schemeClr val="tx1"/>
                </a:solidFill>
              </a:rPr>
              <a:t>wherein </a:t>
            </a:r>
            <a:r>
              <a:rPr lang="en-US" sz="2000" dirty="0">
                <a:solidFill>
                  <a:schemeClr val="tx1"/>
                </a:solidFill>
              </a:rPr>
              <a:t>each polymer </a:t>
            </a:r>
            <a:r>
              <a:rPr lang="en-US" sz="2000" dirty="0" smtClean="0">
                <a:solidFill>
                  <a:schemeClr val="tx1"/>
                </a:solidFill>
              </a:rPr>
              <a:t/>
            </a:r>
            <a:br>
              <a:rPr lang="en-US" sz="2000" dirty="0" smtClean="0">
                <a:solidFill>
                  <a:schemeClr val="tx1"/>
                </a:solidFill>
              </a:rPr>
            </a:br>
            <a:r>
              <a:rPr lang="en-US" sz="2000" dirty="0" smtClean="0">
                <a:solidFill>
                  <a:schemeClr val="tx1"/>
                </a:solidFill>
              </a:rPr>
              <a:t>layer </a:t>
            </a:r>
            <a:r>
              <a:rPr lang="en-US" sz="2000" dirty="0">
                <a:solidFill>
                  <a:schemeClr val="tx1"/>
                </a:solidFill>
              </a:rPr>
              <a:t>acts as both a structural component </a:t>
            </a:r>
            <a:r>
              <a:rPr lang="en-US" sz="2000" dirty="0" smtClean="0">
                <a:solidFill>
                  <a:schemeClr val="tx1"/>
                </a:solidFill>
              </a:rPr>
              <a:t>and </a:t>
            </a:r>
            <a:r>
              <a:rPr lang="en-US" sz="2000" dirty="0">
                <a:solidFill>
                  <a:schemeClr val="tx1"/>
                </a:solidFill>
              </a:rPr>
              <a:t>as </a:t>
            </a:r>
            <a:r>
              <a:rPr lang="en-US" sz="2000" dirty="0" smtClean="0">
                <a:solidFill>
                  <a:schemeClr val="tx1"/>
                </a:solidFill>
              </a:rPr>
              <a:t>a template </a:t>
            </a:r>
            <a:r>
              <a:rPr lang="en-US" sz="2000" dirty="0">
                <a:solidFill>
                  <a:schemeClr val="tx1"/>
                </a:solidFill>
              </a:rPr>
              <a:t>for directing the order of subsequent layers</a:t>
            </a:r>
            <a:r>
              <a:rPr lang="en-US" sz="2000" dirty="0" smtClean="0">
                <a:solidFill>
                  <a:schemeClr val="tx1"/>
                </a:solidFill>
              </a:rPr>
              <a:t>. </a:t>
            </a:r>
            <a:endParaRPr lang="en-US" sz="2000" dirty="0">
              <a:solidFill>
                <a:schemeClr val="tx1"/>
              </a:solidFill>
            </a:endParaRPr>
          </a:p>
          <a:p>
            <a:pPr marL="523875" lvl="1">
              <a:spcBef>
                <a:spcPts val="600"/>
              </a:spcBef>
              <a:spcAft>
                <a:spcPts val="600"/>
              </a:spcAft>
              <a:buFont typeface="Arial" panose="020B0604020202020204" pitchFamily="34" charset="0"/>
              <a:buChar char="•"/>
            </a:pPr>
            <a:r>
              <a:rPr lang="en-US" sz="2000" dirty="0" smtClean="0">
                <a:latin typeface="Calibri" panose="020F0502020204030204" pitchFamily="34" charset="0"/>
              </a:rPr>
              <a:t>This </a:t>
            </a:r>
            <a:r>
              <a:rPr lang="en-US" sz="2000" dirty="0" smtClean="0">
                <a:solidFill>
                  <a:schemeClr val="tx1"/>
                </a:solidFill>
                <a:latin typeface="Calibri" panose="020F0502020204030204" pitchFamily="34" charset="0"/>
              </a:rPr>
              <a:t>opens </a:t>
            </a:r>
            <a:r>
              <a:rPr lang="en-US" sz="2000" dirty="0">
                <a:solidFill>
                  <a:schemeClr val="tx1"/>
                </a:solidFill>
                <a:latin typeface="Calibri" panose="020F0502020204030204" pitchFamily="34" charset="0"/>
              </a:rPr>
              <a:t>the door to a wide variety of nanomaterial structures which are difficult or impossible to achieve via conventional </a:t>
            </a:r>
            <a:r>
              <a:rPr lang="en-US" sz="2000" dirty="0" smtClean="0">
                <a:solidFill>
                  <a:schemeClr val="tx1"/>
                </a:solidFill>
                <a:latin typeface="Calibri" panose="020F0502020204030204" pitchFamily="34" charset="0"/>
              </a:rPr>
              <a:t/>
            </a:r>
            <a:br>
              <a:rPr lang="en-US" sz="2000" dirty="0" smtClean="0">
                <a:solidFill>
                  <a:schemeClr val="tx1"/>
                </a:solidFill>
                <a:latin typeface="Calibri" panose="020F0502020204030204" pitchFamily="34" charset="0"/>
              </a:rPr>
            </a:br>
            <a:r>
              <a:rPr lang="en-US" sz="2000" dirty="0" smtClean="0">
                <a:solidFill>
                  <a:schemeClr val="tx1"/>
                </a:solidFill>
                <a:latin typeface="Calibri" panose="020F0502020204030204" pitchFamily="34" charset="0"/>
              </a:rPr>
              <a:t>self-assembly </a:t>
            </a:r>
            <a:r>
              <a:rPr lang="en-US" sz="2000" dirty="0">
                <a:solidFill>
                  <a:schemeClr val="tx1"/>
                </a:solidFill>
                <a:latin typeface="Calibri" panose="020F0502020204030204" pitchFamily="34" charset="0"/>
              </a:rPr>
              <a:t>or even </a:t>
            </a:r>
            <a:r>
              <a:rPr lang="en-US" sz="2000" dirty="0" smtClean="0">
                <a:solidFill>
                  <a:schemeClr val="tx1"/>
                </a:solidFill>
                <a:latin typeface="Calibri" panose="020F0502020204030204" pitchFamily="34" charset="0"/>
              </a:rPr>
              <a:t>lithography, thus potentially </a:t>
            </a:r>
            <a:r>
              <a:rPr lang="en-US" sz="2000" dirty="0">
                <a:solidFill>
                  <a:schemeClr val="tx1"/>
                </a:solidFill>
                <a:latin typeface="Calibri" panose="020F0502020204030204" pitchFamily="34" charset="0"/>
              </a:rPr>
              <a:t>advancing nanotechnology used </a:t>
            </a:r>
            <a:r>
              <a:rPr lang="en-US" sz="2000" dirty="0" smtClean="0">
                <a:solidFill>
                  <a:schemeClr val="tx1"/>
                </a:solidFill>
                <a:latin typeface="Calibri" panose="020F0502020204030204" pitchFamily="34" charset="0"/>
              </a:rPr>
              <a:t>for medicine</a:t>
            </a:r>
            <a:r>
              <a:rPr lang="en-US" sz="2000" dirty="0">
                <a:solidFill>
                  <a:schemeClr val="tx1"/>
                </a:solidFill>
                <a:latin typeface="Calibri" panose="020F0502020204030204" pitchFamily="34" charset="0"/>
              </a:rPr>
              <a:t>, energy generation, and other </a:t>
            </a:r>
            <a:r>
              <a:rPr lang="en-US" sz="2000" dirty="0" smtClean="0">
                <a:solidFill>
                  <a:schemeClr val="tx1"/>
                </a:solidFill>
                <a:latin typeface="Calibri" panose="020F0502020204030204" pitchFamily="34" charset="0"/>
              </a:rPr>
              <a:t>applications</a:t>
            </a:r>
            <a:endParaRPr lang="en-US" sz="2000" dirty="0"/>
          </a:p>
          <a:p>
            <a:pPr marL="523875" lvl="1">
              <a:spcBef>
                <a:spcPts val="600"/>
              </a:spcBef>
              <a:spcAft>
                <a:spcPts val="600"/>
              </a:spcAft>
              <a:buFont typeface="Arial" panose="020B0604020202020204" pitchFamily="34" charset="0"/>
              <a:buChar char="•"/>
            </a:pPr>
            <a:r>
              <a:rPr lang="en-US" sz="2000" dirty="0" smtClean="0">
                <a:solidFill>
                  <a:schemeClr val="tx1"/>
                </a:solidFill>
              </a:rPr>
              <a:t>The structures </a:t>
            </a:r>
            <a:r>
              <a:rPr lang="en-US" sz="2000" dirty="0">
                <a:solidFill>
                  <a:schemeClr val="tx1"/>
                </a:solidFill>
              </a:rPr>
              <a:t>were characterized by scanning electron microscopy </a:t>
            </a:r>
            <a:r>
              <a:rPr lang="en-US" sz="2000" dirty="0" smtClean="0">
                <a:solidFill>
                  <a:schemeClr val="tx1"/>
                </a:solidFill>
              </a:rPr>
              <a:t>(SEM ) at the CFN </a:t>
            </a:r>
            <a:r>
              <a:rPr lang="en-US" sz="2000" dirty="0">
                <a:solidFill>
                  <a:schemeClr val="tx1"/>
                </a:solidFill>
              </a:rPr>
              <a:t>and by </a:t>
            </a:r>
            <a:r>
              <a:rPr lang="en-US" sz="2000" dirty="0" smtClean="0">
                <a:solidFill>
                  <a:schemeClr val="tx1"/>
                </a:solidFill>
              </a:rPr>
              <a:t>Grazing </a:t>
            </a:r>
            <a:r>
              <a:rPr lang="en-US" sz="2000" dirty="0">
                <a:solidFill>
                  <a:schemeClr val="tx1"/>
                </a:solidFill>
              </a:rPr>
              <a:t>Incidence Small Angle X-ray Scattering (GISAXS) </a:t>
            </a:r>
            <a:r>
              <a:rPr lang="en-US" sz="2000" dirty="0" smtClean="0">
                <a:solidFill>
                  <a:schemeClr val="tx1"/>
                </a:solidFill>
              </a:rPr>
              <a:t>at NSLS-II</a:t>
            </a:r>
          </a:p>
        </p:txBody>
      </p:sp>
      <p:sp>
        <p:nvSpPr>
          <p:cNvPr id="3" name="Title 2"/>
          <p:cNvSpPr>
            <a:spLocks noGrp="1"/>
          </p:cNvSpPr>
          <p:nvPr>
            <p:ph type="title"/>
          </p:nvPr>
        </p:nvSpPr>
        <p:spPr>
          <a:xfrm>
            <a:off x="301752" y="99527"/>
            <a:ext cx="9144000" cy="728133"/>
          </a:xfrm>
        </p:spPr>
        <p:txBody>
          <a:bodyPr>
            <a:noAutofit/>
          </a:bodyPr>
          <a:lstStyle/>
          <a:p>
            <a:r>
              <a:rPr lang="en-US" sz="3200" dirty="0"/>
              <a:t>S</a:t>
            </a:r>
            <a:r>
              <a:rPr lang="en-US" sz="3200" dirty="0" smtClean="0"/>
              <a:t>elf-assembly of 3D </a:t>
            </a:r>
            <a:r>
              <a:rPr lang="en-US" sz="3200" dirty="0"/>
              <a:t>block copolymer </a:t>
            </a:r>
            <a:r>
              <a:rPr lang="en-US" dirty="0"/>
              <a:t>morphologies</a:t>
            </a:r>
            <a:endParaRPr lang="en-US" b="0" dirty="0">
              <a:solidFill>
                <a:schemeClr val="accent3"/>
              </a:solidFill>
            </a:endParaRPr>
          </a:p>
        </p:txBody>
      </p:sp>
      <p:sp>
        <p:nvSpPr>
          <p:cNvPr id="9" name="TextBox 8"/>
          <p:cNvSpPr txBox="1"/>
          <p:nvPr/>
        </p:nvSpPr>
        <p:spPr>
          <a:xfrm>
            <a:off x="6067921" y="5111501"/>
            <a:ext cx="2987947" cy="646331"/>
          </a:xfrm>
          <a:prstGeom prst="rect">
            <a:avLst/>
          </a:prstGeom>
          <a:noFill/>
        </p:spPr>
        <p:txBody>
          <a:bodyPr wrap="square" rtlCol="0">
            <a:spAutoFit/>
          </a:bodyPr>
          <a:lstStyle/>
          <a:p>
            <a:r>
              <a:rPr lang="en-US" dirty="0">
                <a:solidFill>
                  <a:srgbClr val="FF0000"/>
                </a:solidFill>
              </a:rPr>
              <a:t>A. </a:t>
            </a:r>
            <a:r>
              <a:rPr lang="en-US" dirty="0" smtClean="0">
                <a:solidFill>
                  <a:srgbClr val="FF0000"/>
                </a:solidFill>
              </a:rPr>
              <a:t>Rahman </a:t>
            </a:r>
            <a:r>
              <a:rPr lang="en-US" i="1" dirty="0" smtClean="0">
                <a:solidFill>
                  <a:srgbClr val="FF0000"/>
                </a:solidFill>
              </a:rPr>
              <a:t>et al</a:t>
            </a:r>
            <a:r>
              <a:rPr lang="en-US" dirty="0" smtClean="0">
                <a:solidFill>
                  <a:srgbClr val="FF0000"/>
                </a:solidFill>
              </a:rPr>
              <a:t>. Nature Comm. (</a:t>
            </a:r>
            <a:r>
              <a:rPr lang="en-US" dirty="0">
                <a:solidFill>
                  <a:srgbClr val="FF0000"/>
                </a:solidFill>
              </a:rPr>
              <a:t>2016</a:t>
            </a:r>
            <a:r>
              <a:rPr lang="en-US" dirty="0" smtClean="0">
                <a:solidFill>
                  <a:srgbClr val="FF0000"/>
                </a:solidFill>
              </a:rPr>
              <a:t>)</a:t>
            </a:r>
            <a:endParaRPr lang="en-US" dirty="0">
              <a:solidFill>
                <a:srgbClr val="FF0000"/>
              </a:solidFill>
            </a:endParaRPr>
          </a:p>
        </p:txBody>
      </p:sp>
      <p:pic>
        <p:nvPicPr>
          <p:cNvPr id="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6346" t="9341" b="3960"/>
          <a:stretch/>
        </p:blipFill>
        <p:spPr bwMode="auto">
          <a:xfrm>
            <a:off x="6067921" y="2461534"/>
            <a:ext cx="2778023" cy="248114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294445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63316"/>
            <a:ext cx="9144000" cy="1362075"/>
          </a:xfrm>
        </p:spPr>
        <p:txBody>
          <a:bodyPr/>
          <a:lstStyle/>
          <a:p>
            <a:pPr algn="ctr"/>
            <a:r>
              <a:rPr lang="en-US" dirty="0" smtClean="0"/>
              <a:t>Future: NEXT Steps</a:t>
            </a:r>
            <a:endParaRPr lang="en-US" dirty="0"/>
          </a:p>
        </p:txBody>
      </p:sp>
    </p:spTree>
    <p:extLst>
      <p:ext uri="{BB962C8B-B14F-4D97-AF65-F5344CB8AC3E}">
        <p14:creationId xmlns:p14="http://schemas.microsoft.com/office/powerpoint/2010/main" val="62457446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517" y="4182"/>
            <a:ext cx="8229600" cy="1143000"/>
          </a:xfrm>
        </p:spPr>
        <p:txBody>
          <a:bodyPr/>
          <a:lstStyle/>
          <a:p>
            <a:r>
              <a:rPr lang="en-US" dirty="0" smtClean="0"/>
              <a:t>Outline</a:t>
            </a:r>
            <a:endParaRPr lang="en-US" dirty="0"/>
          </a:p>
        </p:txBody>
      </p:sp>
      <p:sp>
        <p:nvSpPr>
          <p:cNvPr id="3" name="TextBox 2"/>
          <p:cNvSpPr txBox="1"/>
          <p:nvPr/>
        </p:nvSpPr>
        <p:spPr>
          <a:xfrm>
            <a:off x="888135" y="1163078"/>
            <a:ext cx="7283097" cy="5047536"/>
          </a:xfrm>
          <a:prstGeom prst="rect">
            <a:avLst/>
          </a:prstGeom>
          <a:noFill/>
        </p:spPr>
        <p:txBody>
          <a:bodyPr wrap="square" rtlCol="0">
            <a:spAutoFit/>
          </a:bodyPr>
          <a:lstStyle/>
          <a:p>
            <a:pPr marL="285750" indent="-285750">
              <a:buFont typeface="Arial" panose="020B0604020202020204" pitchFamily="34" charset="0"/>
              <a:buChar char="•"/>
            </a:pPr>
            <a:r>
              <a:rPr lang="en-US" sz="2200" b="1" dirty="0" smtClean="0"/>
              <a:t>The power of high brightness</a:t>
            </a:r>
          </a:p>
          <a:p>
            <a:pPr marL="742950" lvl="1" indent="-285750">
              <a:buFont typeface="Arial" panose="020B0604020202020204" pitchFamily="34" charset="0"/>
              <a:buChar char="•"/>
            </a:pPr>
            <a:r>
              <a:rPr lang="en-US" dirty="0" smtClean="0"/>
              <a:t>High-Tc superconductivity</a:t>
            </a:r>
          </a:p>
          <a:p>
            <a:pPr marL="285750" indent="-285750">
              <a:buFont typeface="Arial" panose="020B0604020202020204" pitchFamily="34" charset="0"/>
              <a:buChar char="•"/>
            </a:pPr>
            <a:r>
              <a:rPr lang="en-US" sz="2200" b="1" dirty="0" smtClean="0"/>
              <a:t>Accelerator Performance</a:t>
            </a:r>
          </a:p>
          <a:p>
            <a:pPr marL="742950" lvl="1" indent="-285750">
              <a:buFont typeface="Arial" panose="020B0604020202020204" pitchFamily="34" charset="0"/>
              <a:buChar char="•"/>
            </a:pPr>
            <a:r>
              <a:rPr lang="en-US" dirty="0" smtClean="0"/>
              <a:t>Outstanding reliability </a:t>
            </a:r>
          </a:p>
          <a:p>
            <a:pPr marL="742950" lvl="1" indent="-285750">
              <a:buFont typeface="Arial" panose="020B0604020202020204" pitchFamily="34" charset="0"/>
              <a:buChar char="•"/>
            </a:pPr>
            <a:r>
              <a:rPr lang="en-US" dirty="0" smtClean="0"/>
              <a:t>Increasing current</a:t>
            </a:r>
          </a:p>
          <a:p>
            <a:pPr marL="285750" indent="-285750">
              <a:buFont typeface="Arial" panose="020B0604020202020204" pitchFamily="34" charset="0"/>
              <a:buChar char="•"/>
            </a:pPr>
            <a:r>
              <a:rPr lang="en-US" sz="2200" b="1" dirty="0" smtClean="0"/>
              <a:t>User Program</a:t>
            </a:r>
          </a:p>
          <a:p>
            <a:pPr marL="742950" lvl="1" indent="-285750">
              <a:buFont typeface="Arial" panose="020B0604020202020204" pitchFamily="34" charset="0"/>
              <a:buChar char="•"/>
            </a:pPr>
            <a:r>
              <a:rPr lang="en-US" dirty="0"/>
              <a:t>Growing </a:t>
            </a:r>
            <a:r>
              <a:rPr lang="en-US" dirty="0" smtClean="0"/>
              <a:t>rapidly, driven by beamline construction</a:t>
            </a:r>
            <a:endParaRPr lang="en-US" dirty="0"/>
          </a:p>
          <a:p>
            <a:pPr marL="742950" lvl="1" indent="-285750">
              <a:buFont typeface="Arial" panose="020B0604020202020204" pitchFamily="34" charset="0"/>
              <a:buChar char="•"/>
            </a:pPr>
            <a:r>
              <a:rPr lang="en-US" dirty="0"/>
              <a:t>Emphasis on new users. </a:t>
            </a:r>
          </a:p>
          <a:p>
            <a:pPr marL="742950" lvl="1" indent="-285750">
              <a:buFont typeface="Arial" panose="020B0604020202020204" pitchFamily="34" charset="0"/>
              <a:buChar char="•"/>
            </a:pPr>
            <a:r>
              <a:rPr lang="en-US" dirty="0" smtClean="0"/>
              <a:t>Data and computing</a:t>
            </a:r>
            <a:endParaRPr lang="en-US" dirty="0"/>
          </a:p>
          <a:p>
            <a:pPr marL="285750" indent="-285750">
              <a:buFont typeface="Arial" panose="020B0604020202020204" pitchFamily="34" charset="0"/>
              <a:buChar char="•"/>
            </a:pPr>
            <a:r>
              <a:rPr lang="en-US" sz="2200" b="1" dirty="0" smtClean="0"/>
              <a:t>Early Science</a:t>
            </a:r>
          </a:p>
          <a:p>
            <a:pPr marL="742950" lvl="1" indent="-285750">
              <a:buFont typeface="Arial" panose="020B0604020202020204" pitchFamily="34" charset="0"/>
              <a:buChar char="•"/>
            </a:pPr>
            <a:r>
              <a:rPr lang="en-US" dirty="0"/>
              <a:t>High spatial resolution</a:t>
            </a:r>
          </a:p>
          <a:p>
            <a:pPr marL="742950" lvl="1" indent="-285750">
              <a:buFont typeface="Arial" panose="020B0604020202020204" pitchFamily="34" charset="0"/>
              <a:buChar char="•"/>
            </a:pPr>
            <a:r>
              <a:rPr lang="en-US" dirty="0"/>
              <a:t>High coherence</a:t>
            </a:r>
          </a:p>
          <a:p>
            <a:pPr marL="285750" indent="-285750">
              <a:buFont typeface="Arial" panose="020B0604020202020204" pitchFamily="34" charset="0"/>
              <a:buChar char="•"/>
            </a:pPr>
            <a:r>
              <a:rPr lang="en-US" sz="2200" b="1" dirty="0" smtClean="0"/>
              <a:t>Next steps</a:t>
            </a:r>
          </a:p>
          <a:p>
            <a:pPr marL="742950" lvl="1" indent="-285750">
              <a:buFont typeface="Arial" panose="020B0604020202020204" pitchFamily="34" charset="0"/>
              <a:buChar char="•"/>
            </a:pPr>
            <a:r>
              <a:rPr lang="en-US" dirty="0" smtClean="0"/>
              <a:t>Developing designs for next 6 beamlines</a:t>
            </a:r>
          </a:p>
          <a:p>
            <a:pPr marL="285750" indent="-285750">
              <a:buFont typeface="Arial" panose="020B0604020202020204" pitchFamily="34" charset="0"/>
              <a:buChar char="•"/>
            </a:pPr>
            <a:r>
              <a:rPr lang="en-US" sz="2200" b="1" dirty="0" smtClean="0"/>
              <a:t>Summary</a:t>
            </a:r>
          </a:p>
          <a:p>
            <a:r>
              <a:rPr lang="en-US" sz="1600" dirty="0"/>
              <a:t>	</a:t>
            </a:r>
          </a:p>
        </p:txBody>
      </p:sp>
    </p:spTree>
    <p:extLst>
      <p:ext uri="{BB962C8B-B14F-4D97-AF65-F5344CB8AC3E}">
        <p14:creationId xmlns:p14="http://schemas.microsoft.com/office/powerpoint/2010/main" val="78242205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0"/>
            <a:ext cx="8229600" cy="1143000"/>
          </a:xfrm>
        </p:spPr>
        <p:txBody>
          <a:bodyPr/>
          <a:lstStyle/>
          <a:p>
            <a:r>
              <a:rPr lang="en-US" dirty="0" smtClean="0"/>
              <a:t>Next steps</a:t>
            </a:r>
            <a:endParaRPr lang="en-US" dirty="0"/>
          </a:p>
        </p:txBody>
      </p:sp>
      <p:sp>
        <p:nvSpPr>
          <p:cNvPr id="3" name="TextBox 2"/>
          <p:cNvSpPr txBox="1"/>
          <p:nvPr/>
        </p:nvSpPr>
        <p:spPr>
          <a:xfrm>
            <a:off x="535020" y="1143000"/>
            <a:ext cx="8073957" cy="4154984"/>
          </a:xfrm>
          <a:prstGeom prst="rect">
            <a:avLst/>
          </a:prstGeom>
          <a:noFill/>
        </p:spPr>
        <p:txBody>
          <a:bodyPr wrap="square" rtlCol="0">
            <a:spAutoFit/>
          </a:bodyPr>
          <a:lstStyle/>
          <a:p>
            <a:r>
              <a:rPr lang="en-US" sz="2200" b="1" dirty="0" smtClean="0"/>
              <a:t>Priority is to </a:t>
            </a:r>
          </a:p>
          <a:p>
            <a:pPr marL="342900" indent="-342900">
              <a:buAutoNum type="arabicParenR"/>
            </a:pPr>
            <a:r>
              <a:rPr lang="en-US" sz="2200" dirty="0" smtClean="0"/>
              <a:t>Operate existing beamlines. Grow user program</a:t>
            </a:r>
          </a:p>
          <a:p>
            <a:pPr marL="342900" indent="-342900">
              <a:buAutoNum type="arabicParenR"/>
            </a:pPr>
            <a:r>
              <a:rPr lang="en-US" sz="2200" dirty="0" smtClean="0"/>
              <a:t>Maintain reliable accelerator operations. Reach design performance</a:t>
            </a:r>
          </a:p>
          <a:p>
            <a:pPr marL="342900" indent="-342900">
              <a:buAutoNum type="arabicParenR"/>
            </a:pPr>
            <a:r>
              <a:rPr lang="en-US" sz="2200" dirty="0" smtClean="0"/>
              <a:t>Develop new beamlines:</a:t>
            </a:r>
          </a:p>
          <a:p>
            <a:pPr marL="800100" lvl="1" indent="-342900">
              <a:buFont typeface="Arial" panose="020B0604020202020204" pitchFamily="34" charset="0"/>
              <a:buChar char="•"/>
            </a:pPr>
            <a:r>
              <a:rPr lang="en-US" sz="2200" dirty="0" smtClean="0"/>
              <a:t>FY15 – User community-driven proposal process</a:t>
            </a:r>
          </a:p>
          <a:p>
            <a:pPr marL="800100" lvl="1" indent="-342900">
              <a:buFont typeface="Arial" panose="020B0604020202020204" pitchFamily="34" charset="0"/>
              <a:buChar char="•"/>
            </a:pPr>
            <a:r>
              <a:rPr lang="en-US" sz="2200" dirty="0" smtClean="0"/>
              <a:t>FY16 – Selection of 6 beamlines. Task force developed approximate cost and schedule</a:t>
            </a:r>
          </a:p>
          <a:p>
            <a:pPr marL="800100" lvl="1" indent="-342900">
              <a:buFont typeface="Arial" panose="020B0604020202020204" pitchFamily="34" charset="0"/>
              <a:buChar char="•"/>
            </a:pPr>
            <a:r>
              <a:rPr lang="en-US" sz="2200" dirty="0" smtClean="0"/>
              <a:t>FY17 – Advance designs to appropriate level to seek additional funding. Push development of highest priority beamline, dependent on operating budgets</a:t>
            </a:r>
          </a:p>
          <a:p>
            <a:pPr marL="342900" indent="-342900">
              <a:buAutoNum type="arabicParenR"/>
            </a:pPr>
            <a:endParaRPr lang="en-US" sz="2200" dirty="0"/>
          </a:p>
        </p:txBody>
      </p:sp>
    </p:spTree>
    <p:extLst>
      <p:ext uri="{BB962C8B-B14F-4D97-AF65-F5344CB8AC3E}">
        <p14:creationId xmlns:p14="http://schemas.microsoft.com/office/powerpoint/2010/main" val="196011834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3310" y="12028"/>
            <a:ext cx="7996289" cy="958865"/>
          </a:xfrm>
        </p:spPr>
        <p:txBody>
          <a:bodyPr/>
          <a:lstStyle/>
          <a:p>
            <a:r>
              <a:rPr lang="en-US" dirty="0" smtClean="0"/>
              <a:t>New Beamlines</a:t>
            </a:r>
            <a:endParaRPr lang="en-US" dirty="0"/>
          </a:p>
        </p:txBody>
      </p:sp>
      <p:sp>
        <p:nvSpPr>
          <p:cNvPr id="3" name="TextBox 2"/>
          <p:cNvSpPr txBox="1"/>
          <p:nvPr/>
        </p:nvSpPr>
        <p:spPr>
          <a:xfrm>
            <a:off x="282960" y="946061"/>
            <a:ext cx="6798366" cy="4570482"/>
          </a:xfrm>
          <a:prstGeom prst="rect">
            <a:avLst/>
          </a:prstGeom>
          <a:noFill/>
        </p:spPr>
        <p:txBody>
          <a:bodyPr wrap="square" rtlCol="0">
            <a:spAutoFit/>
          </a:bodyPr>
          <a:lstStyle/>
          <a:p>
            <a:pPr marL="342900" indent="-342900">
              <a:buAutoNum type="arabicParenR"/>
            </a:pPr>
            <a:r>
              <a:rPr lang="en-US" sz="2000" b="1" dirty="0" smtClean="0"/>
              <a:t>Hard x-ray imaging</a:t>
            </a:r>
          </a:p>
          <a:p>
            <a:r>
              <a:rPr lang="en-US" sz="2000" dirty="0"/>
              <a:t>World-leading </a:t>
            </a:r>
            <a:r>
              <a:rPr lang="en-US" sz="2000" dirty="0" err="1"/>
              <a:t>lensless</a:t>
            </a:r>
            <a:r>
              <a:rPr lang="en-US" sz="2000" dirty="0"/>
              <a:t> imaging down to </a:t>
            </a:r>
            <a:r>
              <a:rPr lang="en-US" sz="2000" dirty="0" smtClean="0"/>
              <a:t>5nm</a:t>
            </a:r>
          </a:p>
          <a:p>
            <a:endParaRPr lang="en-US" sz="500" dirty="0" smtClean="0"/>
          </a:p>
          <a:p>
            <a:r>
              <a:rPr lang="en-US" sz="2000" b="1" dirty="0" smtClean="0"/>
              <a:t>2)</a:t>
            </a:r>
            <a:r>
              <a:rPr lang="en-US" sz="2000" dirty="0" smtClean="0"/>
              <a:t> </a:t>
            </a:r>
            <a:r>
              <a:rPr lang="en-US" sz="2000" b="1" dirty="0" smtClean="0"/>
              <a:t>Soft x-ray imaging-1</a:t>
            </a:r>
          </a:p>
          <a:p>
            <a:r>
              <a:rPr lang="en-US" sz="2000" dirty="0"/>
              <a:t>C</a:t>
            </a:r>
            <a:r>
              <a:rPr lang="en-US" sz="2000" dirty="0" smtClean="0"/>
              <a:t>hemical </a:t>
            </a:r>
            <a:r>
              <a:rPr lang="en-US" sz="2000" dirty="0"/>
              <a:t>and electronic structure down to 5 nm </a:t>
            </a:r>
            <a:r>
              <a:rPr lang="en-US" sz="2000" dirty="0" smtClean="0"/>
              <a:t>resolution</a:t>
            </a:r>
          </a:p>
          <a:p>
            <a:endParaRPr lang="en-US" sz="500" dirty="0" smtClean="0"/>
          </a:p>
          <a:p>
            <a:r>
              <a:rPr lang="en-US" sz="2000" b="1" dirty="0"/>
              <a:t>3) </a:t>
            </a:r>
            <a:r>
              <a:rPr lang="en-US" sz="2000" b="1" dirty="0" smtClean="0"/>
              <a:t>Soft x-ray imaging-2</a:t>
            </a:r>
          </a:p>
          <a:p>
            <a:r>
              <a:rPr lang="en-US" sz="2000" dirty="0"/>
              <a:t>S</a:t>
            </a:r>
            <a:r>
              <a:rPr lang="en-US" sz="2000" dirty="0" smtClean="0"/>
              <a:t>tate-of-the-art transmission x-ray microscope </a:t>
            </a:r>
          </a:p>
          <a:p>
            <a:endParaRPr lang="en-US" sz="600" dirty="0" smtClean="0"/>
          </a:p>
          <a:p>
            <a:r>
              <a:rPr lang="en-US" sz="2000" b="1" dirty="0" smtClean="0"/>
              <a:t>4) Chemical reactions</a:t>
            </a:r>
          </a:p>
          <a:p>
            <a:r>
              <a:rPr lang="en-US" sz="2000" dirty="0" smtClean="0"/>
              <a:t>Time-resolved snapshots of chemical reactions in-operando</a:t>
            </a:r>
          </a:p>
          <a:p>
            <a:endParaRPr lang="en-US" sz="500" dirty="0" smtClean="0"/>
          </a:p>
          <a:p>
            <a:r>
              <a:rPr lang="en-US" sz="2000" b="1" dirty="0"/>
              <a:t>5) Polymer </a:t>
            </a:r>
            <a:r>
              <a:rPr lang="en-US" sz="2000" b="1" dirty="0" smtClean="0"/>
              <a:t>processing and liquids</a:t>
            </a:r>
          </a:p>
          <a:p>
            <a:r>
              <a:rPr lang="en-US" sz="2000" dirty="0" smtClean="0"/>
              <a:t>Liquid interfaces and thin film processing studied in-situ</a:t>
            </a:r>
          </a:p>
          <a:p>
            <a:endParaRPr lang="en-US" sz="500" dirty="0" smtClean="0"/>
          </a:p>
          <a:p>
            <a:r>
              <a:rPr lang="en-US" sz="2000" b="1" dirty="0"/>
              <a:t>6) Infra-red </a:t>
            </a:r>
            <a:r>
              <a:rPr lang="en-US" sz="2000" b="1" dirty="0" smtClean="0"/>
              <a:t>spectroscopic imaging</a:t>
            </a:r>
          </a:p>
          <a:p>
            <a:r>
              <a:rPr lang="en-US" sz="2000" dirty="0" smtClean="0"/>
              <a:t>Nano-IR spectroscopy on heterogeneous solid state systems</a:t>
            </a:r>
          </a:p>
          <a:p>
            <a:pPr marL="342900" indent="-342900">
              <a:buAutoNum type="arabicParenR" startAt="5"/>
            </a:pPr>
            <a:endParaRPr lang="en-US" dirty="0" smtClean="0"/>
          </a:p>
        </p:txBody>
      </p:sp>
      <p:sp>
        <p:nvSpPr>
          <p:cNvPr id="5" name="TextBox 4"/>
          <p:cNvSpPr txBox="1"/>
          <p:nvPr/>
        </p:nvSpPr>
        <p:spPr>
          <a:xfrm>
            <a:off x="356112" y="5217187"/>
            <a:ext cx="8544075" cy="1015663"/>
          </a:xfrm>
          <a:prstGeom prst="rect">
            <a:avLst/>
          </a:prstGeom>
          <a:gradFill>
            <a:gsLst>
              <a:gs pos="0">
                <a:schemeClr val="accent1">
                  <a:lumMod val="5000"/>
                  <a:lumOff val="95000"/>
                  <a:alpha val="83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2"/>
            </a:solidFill>
          </a:ln>
        </p:spPr>
        <p:txBody>
          <a:bodyPr wrap="square" rtlCol="0">
            <a:spAutoFit/>
          </a:bodyPr>
          <a:lstStyle/>
          <a:p>
            <a:r>
              <a:rPr lang="en-US" sz="2000" dirty="0" smtClean="0"/>
              <a:t>These beamlines will provide world-leading capabilities that will significantly enhance NSLS-II. We are working with BES and others to seek additional funds to develop and operate them.</a:t>
            </a:r>
            <a:endParaRPr lang="en-US" sz="2000" dirty="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40352" y="1297318"/>
            <a:ext cx="1659835" cy="1601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19697" t="5004" r="7083" b="32082"/>
          <a:stretch/>
        </p:blipFill>
        <p:spPr bwMode="auto">
          <a:xfrm>
            <a:off x="7240352" y="3315313"/>
            <a:ext cx="1659835" cy="16896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368240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Summary</a:t>
            </a:r>
            <a:endParaRPr lang="en-US" dirty="0"/>
          </a:p>
        </p:txBody>
      </p:sp>
      <p:sp>
        <p:nvSpPr>
          <p:cNvPr id="3" name="TextBox 2"/>
          <p:cNvSpPr txBox="1"/>
          <p:nvPr/>
        </p:nvSpPr>
        <p:spPr>
          <a:xfrm>
            <a:off x="573932" y="1143000"/>
            <a:ext cx="7996136" cy="4154984"/>
          </a:xfrm>
          <a:prstGeom prst="rect">
            <a:avLst/>
          </a:prstGeom>
          <a:noFill/>
        </p:spPr>
        <p:txBody>
          <a:bodyPr wrap="square" rtlCol="0">
            <a:spAutoFit/>
          </a:bodyPr>
          <a:lstStyle/>
          <a:p>
            <a:pPr marL="285750" indent="-285750">
              <a:buFont typeface="Arial" panose="020B0604020202020204" pitchFamily="34" charset="0"/>
              <a:buChar char="•"/>
            </a:pPr>
            <a:r>
              <a:rPr lang="en-US" sz="2200" dirty="0" smtClean="0"/>
              <a:t>Accelerator is performing very well. We will continue to increase the current, consistent with maintaining reliability</a:t>
            </a:r>
          </a:p>
          <a:p>
            <a:pPr marL="285750" indent="-285750">
              <a:buFont typeface="Arial" panose="020B0604020202020204" pitchFamily="34" charset="0"/>
              <a:buChar char="•"/>
            </a:pPr>
            <a:r>
              <a:rPr lang="en-US" sz="2200" dirty="0" smtClean="0"/>
              <a:t>Beamline construction has been very rapid. 19 beamlines currently taking light. 9 more on the way</a:t>
            </a:r>
          </a:p>
          <a:p>
            <a:pPr marL="285750" indent="-285750">
              <a:buFont typeface="Arial" panose="020B0604020202020204" pitchFamily="34" charset="0"/>
              <a:buChar char="•"/>
            </a:pPr>
            <a:r>
              <a:rPr lang="en-US" sz="2200" dirty="0" smtClean="0"/>
              <a:t>User program is growing rapidly, strong demand for </a:t>
            </a:r>
            <a:r>
              <a:rPr lang="en-US" sz="2200" dirty="0" err="1" smtClean="0"/>
              <a:t>beamtime</a:t>
            </a:r>
            <a:r>
              <a:rPr lang="en-US" sz="2200" dirty="0" smtClean="0"/>
              <a:t> </a:t>
            </a:r>
          </a:p>
          <a:p>
            <a:pPr marL="285750" indent="-285750">
              <a:buFont typeface="Arial" panose="020B0604020202020204" pitchFamily="34" charset="0"/>
              <a:buChar char="•"/>
            </a:pPr>
            <a:r>
              <a:rPr lang="en-US" sz="2200" dirty="0" smtClean="0"/>
              <a:t>Early science is exciting!</a:t>
            </a:r>
            <a:r>
              <a:rPr lang="en-US" sz="2200" dirty="0"/>
              <a:t> Publications </a:t>
            </a:r>
            <a:r>
              <a:rPr lang="en-US" sz="2200" dirty="0" smtClean="0"/>
              <a:t>following</a:t>
            </a:r>
          </a:p>
          <a:p>
            <a:pPr marL="285750" indent="-285750">
              <a:buFont typeface="Arial" panose="020B0604020202020204" pitchFamily="34" charset="0"/>
              <a:buChar char="•"/>
            </a:pPr>
            <a:r>
              <a:rPr lang="en-US" sz="2200" dirty="0" smtClean="0"/>
              <a:t>Next steps</a:t>
            </a:r>
          </a:p>
          <a:p>
            <a:pPr marL="742950" lvl="1" indent="-285750">
              <a:buFont typeface="Arial" panose="020B0604020202020204" pitchFamily="34" charset="0"/>
              <a:buChar char="•"/>
            </a:pPr>
            <a:r>
              <a:rPr lang="en-US" sz="2200" dirty="0" smtClean="0"/>
              <a:t>Continue strong focus on user program growth</a:t>
            </a:r>
          </a:p>
          <a:p>
            <a:pPr marL="742950" lvl="1" indent="-285750">
              <a:buFont typeface="Arial" panose="020B0604020202020204" pitchFamily="34" charset="0"/>
              <a:buChar char="•"/>
            </a:pPr>
            <a:r>
              <a:rPr lang="en-US" sz="2200" dirty="0" smtClean="0"/>
              <a:t>Continue to push accelerator performance</a:t>
            </a:r>
          </a:p>
          <a:p>
            <a:pPr marL="742950" lvl="1" indent="-285750">
              <a:buFont typeface="Arial" panose="020B0604020202020204" pitchFamily="34" charset="0"/>
              <a:buChar char="•"/>
            </a:pPr>
            <a:r>
              <a:rPr lang="en-US" sz="2200" dirty="0" smtClean="0"/>
              <a:t>Work with BES and others to develop funding for additional beamlines</a:t>
            </a:r>
          </a:p>
          <a:p>
            <a:pPr marL="742950" lvl="1" indent="-285750">
              <a:buFont typeface="Arial" panose="020B0604020202020204" pitchFamily="34" charset="0"/>
              <a:buChar char="•"/>
            </a:pPr>
            <a:endParaRPr lang="en-US" sz="2200" dirty="0"/>
          </a:p>
        </p:txBody>
      </p:sp>
    </p:spTree>
    <p:extLst>
      <p:ext uri="{BB962C8B-B14F-4D97-AF65-F5344CB8AC3E}">
        <p14:creationId xmlns:p14="http://schemas.microsoft.com/office/powerpoint/2010/main" val="364941519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 up slides</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30256849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National context for NSLS-II</a:t>
            </a:r>
            <a:endParaRPr lang="en-US" dirty="0"/>
          </a:p>
        </p:txBody>
      </p:sp>
      <p:grpSp>
        <p:nvGrpSpPr>
          <p:cNvPr id="38" name="Group 37"/>
          <p:cNvGrpSpPr/>
          <p:nvPr/>
        </p:nvGrpSpPr>
        <p:grpSpPr>
          <a:xfrm>
            <a:off x="1131163" y="1371600"/>
            <a:ext cx="7447182" cy="4879116"/>
            <a:chOff x="1105318" y="1143000"/>
            <a:chExt cx="7717135" cy="5125266"/>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318" y="1143000"/>
              <a:ext cx="7285055" cy="5125266"/>
            </a:xfrm>
            <a:prstGeom prst="rect">
              <a:avLst/>
            </a:prstGeom>
          </p:spPr>
        </p:pic>
        <p:sp>
          <p:nvSpPr>
            <p:cNvPr id="4" name="Rectangle 3"/>
            <p:cNvSpPr/>
            <p:nvPr/>
          </p:nvSpPr>
          <p:spPr>
            <a:xfrm>
              <a:off x="7375490" y="1143000"/>
              <a:ext cx="1446963" cy="1801167"/>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reeform 6"/>
            <p:cNvSpPr/>
            <p:nvPr/>
          </p:nvSpPr>
          <p:spPr>
            <a:xfrm>
              <a:off x="2227385" y="1488831"/>
              <a:ext cx="5040923" cy="3106615"/>
            </a:xfrm>
            <a:custGeom>
              <a:avLst/>
              <a:gdLst>
                <a:gd name="connsiteX0" fmla="*/ 11723 w 5040923"/>
                <a:gd name="connsiteY0" fmla="*/ 2948354 h 3106615"/>
                <a:gd name="connsiteX1" fmla="*/ 11723 w 5040923"/>
                <a:gd name="connsiteY1" fmla="*/ 2948354 h 3106615"/>
                <a:gd name="connsiteX2" fmla="*/ 0 w 5040923"/>
                <a:gd name="connsiteY2" fmla="*/ 3059723 h 3106615"/>
                <a:gd name="connsiteX3" fmla="*/ 5861 w 5040923"/>
                <a:gd name="connsiteY3" fmla="*/ 3106615 h 3106615"/>
                <a:gd name="connsiteX4" fmla="*/ 17584 w 5040923"/>
                <a:gd name="connsiteY4" fmla="*/ 3089031 h 3106615"/>
                <a:gd name="connsiteX5" fmla="*/ 29307 w 5040923"/>
                <a:gd name="connsiteY5" fmla="*/ 3077307 h 3106615"/>
                <a:gd name="connsiteX6" fmla="*/ 52753 w 5040923"/>
                <a:gd name="connsiteY6" fmla="*/ 3042138 h 3106615"/>
                <a:gd name="connsiteX7" fmla="*/ 64477 w 5040923"/>
                <a:gd name="connsiteY7" fmla="*/ 3030415 h 3106615"/>
                <a:gd name="connsiteX8" fmla="*/ 76200 w 5040923"/>
                <a:gd name="connsiteY8" fmla="*/ 3012831 h 3106615"/>
                <a:gd name="connsiteX9" fmla="*/ 99646 w 5040923"/>
                <a:gd name="connsiteY9" fmla="*/ 3001107 h 3106615"/>
                <a:gd name="connsiteX10" fmla="*/ 140677 w 5040923"/>
                <a:gd name="connsiteY10" fmla="*/ 2977661 h 3106615"/>
                <a:gd name="connsiteX11" fmla="*/ 193430 w 5040923"/>
                <a:gd name="connsiteY11" fmla="*/ 2930769 h 3106615"/>
                <a:gd name="connsiteX12" fmla="*/ 211015 w 5040923"/>
                <a:gd name="connsiteY12" fmla="*/ 2924907 h 3106615"/>
                <a:gd name="connsiteX13" fmla="*/ 246184 w 5040923"/>
                <a:gd name="connsiteY13" fmla="*/ 2878015 h 3106615"/>
                <a:gd name="connsiteX14" fmla="*/ 263769 w 5040923"/>
                <a:gd name="connsiteY14" fmla="*/ 2854569 h 3106615"/>
                <a:gd name="connsiteX15" fmla="*/ 275492 w 5040923"/>
                <a:gd name="connsiteY15" fmla="*/ 2836984 h 3106615"/>
                <a:gd name="connsiteX16" fmla="*/ 293077 w 5040923"/>
                <a:gd name="connsiteY16" fmla="*/ 2807677 h 3106615"/>
                <a:gd name="connsiteX17" fmla="*/ 304800 w 5040923"/>
                <a:gd name="connsiteY17" fmla="*/ 2790092 h 3106615"/>
                <a:gd name="connsiteX18" fmla="*/ 339969 w 5040923"/>
                <a:gd name="connsiteY18" fmla="*/ 2760784 h 3106615"/>
                <a:gd name="connsiteX19" fmla="*/ 363415 w 5040923"/>
                <a:gd name="connsiteY19" fmla="*/ 2719754 h 3106615"/>
                <a:gd name="connsiteX20" fmla="*/ 375138 w 5040923"/>
                <a:gd name="connsiteY20" fmla="*/ 2702169 h 3106615"/>
                <a:gd name="connsiteX21" fmla="*/ 392723 w 5040923"/>
                <a:gd name="connsiteY21" fmla="*/ 2696307 h 3106615"/>
                <a:gd name="connsiteX22" fmla="*/ 427892 w 5040923"/>
                <a:gd name="connsiteY22" fmla="*/ 2661138 h 3106615"/>
                <a:gd name="connsiteX23" fmla="*/ 463061 w 5040923"/>
                <a:gd name="connsiteY23" fmla="*/ 2631831 h 3106615"/>
                <a:gd name="connsiteX24" fmla="*/ 492369 w 5040923"/>
                <a:gd name="connsiteY24" fmla="*/ 2596661 h 3106615"/>
                <a:gd name="connsiteX25" fmla="*/ 509953 w 5040923"/>
                <a:gd name="connsiteY25" fmla="*/ 2584938 h 3106615"/>
                <a:gd name="connsiteX26" fmla="*/ 562707 w 5040923"/>
                <a:gd name="connsiteY26" fmla="*/ 2549769 h 3106615"/>
                <a:gd name="connsiteX27" fmla="*/ 609600 w 5040923"/>
                <a:gd name="connsiteY27" fmla="*/ 2497015 h 3106615"/>
                <a:gd name="connsiteX28" fmla="*/ 633046 w 5040923"/>
                <a:gd name="connsiteY28" fmla="*/ 2473569 h 3106615"/>
                <a:gd name="connsiteX29" fmla="*/ 662353 w 5040923"/>
                <a:gd name="connsiteY29" fmla="*/ 2444261 h 3106615"/>
                <a:gd name="connsiteX30" fmla="*/ 685800 w 5040923"/>
                <a:gd name="connsiteY30" fmla="*/ 2414954 h 3106615"/>
                <a:gd name="connsiteX31" fmla="*/ 697523 w 5040923"/>
                <a:gd name="connsiteY31" fmla="*/ 2397369 h 3106615"/>
                <a:gd name="connsiteX32" fmla="*/ 720969 w 5040923"/>
                <a:gd name="connsiteY32" fmla="*/ 2356338 h 3106615"/>
                <a:gd name="connsiteX33" fmla="*/ 738553 w 5040923"/>
                <a:gd name="connsiteY33" fmla="*/ 2344615 h 3106615"/>
                <a:gd name="connsiteX34" fmla="*/ 767861 w 5040923"/>
                <a:gd name="connsiteY34" fmla="*/ 2291861 h 3106615"/>
                <a:gd name="connsiteX35" fmla="*/ 779584 w 5040923"/>
                <a:gd name="connsiteY35" fmla="*/ 2274277 h 3106615"/>
                <a:gd name="connsiteX36" fmla="*/ 797169 w 5040923"/>
                <a:gd name="connsiteY36" fmla="*/ 2262554 h 3106615"/>
                <a:gd name="connsiteX37" fmla="*/ 820615 w 5040923"/>
                <a:gd name="connsiteY37" fmla="*/ 2233246 h 3106615"/>
                <a:gd name="connsiteX38" fmla="*/ 855784 w 5040923"/>
                <a:gd name="connsiteY38" fmla="*/ 2198077 h 3106615"/>
                <a:gd name="connsiteX39" fmla="*/ 861646 w 5040923"/>
                <a:gd name="connsiteY39" fmla="*/ 2180492 h 3106615"/>
                <a:gd name="connsiteX40" fmla="*/ 879230 w 5040923"/>
                <a:gd name="connsiteY40" fmla="*/ 2162907 h 3106615"/>
                <a:gd name="connsiteX41" fmla="*/ 890953 w 5040923"/>
                <a:gd name="connsiteY41" fmla="*/ 2145323 h 3106615"/>
                <a:gd name="connsiteX42" fmla="*/ 902677 w 5040923"/>
                <a:gd name="connsiteY42" fmla="*/ 2133600 h 3106615"/>
                <a:gd name="connsiteX43" fmla="*/ 943707 w 5040923"/>
                <a:gd name="connsiteY43" fmla="*/ 2086707 h 3106615"/>
                <a:gd name="connsiteX44" fmla="*/ 973015 w 5040923"/>
                <a:gd name="connsiteY44" fmla="*/ 2057400 h 3106615"/>
                <a:gd name="connsiteX45" fmla="*/ 984738 w 5040923"/>
                <a:gd name="connsiteY45" fmla="*/ 2039815 h 3106615"/>
                <a:gd name="connsiteX46" fmla="*/ 1014046 w 5040923"/>
                <a:gd name="connsiteY46" fmla="*/ 2010507 h 3106615"/>
                <a:gd name="connsiteX47" fmla="*/ 1049215 w 5040923"/>
                <a:gd name="connsiteY47" fmla="*/ 1981200 h 3106615"/>
                <a:gd name="connsiteX48" fmla="*/ 1078523 w 5040923"/>
                <a:gd name="connsiteY48" fmla="*/ 1951892 h 3106615"/>
                <a:gd name="connsiteX49" fmla="*/ 1096107 w 5040923"/>
                <a:gd name="connsiteY49" fmla="*/ 1934307 h 3106615"/>
                <a:gd name="connsiteX50" fmla="*/ 1131277 w 5040923"/>
                <a:gd name="connsiteY50" fmla="*/ 1922584 h 3106615"/>
                <a:gd name="connsiteX51" fmla="*/ 1148861 w 5040923"/>
                <a:gd name="connsiteY51" fmla="*/ 1905000 h 3106615"/>
                <a:gd name="connsiteX52" fmla="*/ 1166446 w 5040923"/>
                <a:gd name="connsiteY52" fmla="*/ 1899138 h 3106615"/>
                <a:gd name="connsiteX53" fmla="*/ 1201615 w 5040923"/>
                <a:gd name="connsiteY53" fmla="*/ 1875692 h 3106615"/>
                <a:gd name="connsiteX54" fmla="*/ 1201615 w 5040923"/>
                <a:gd name="connsiteY54" fmla="*/ 1875692 h 3106615"/>
                <a:gd name="connsiteX55" fmla="*/ 1236784 w 5040923"/>
                <a:gd name="connsiteY55" fmla="*/ 1852246 h 3106615"/>
                <a:gd name="connsiteX56" fmla="*/ 1277815 w 5040923"/>
                <a:gd name="connsiteY56" fmla="*/ 1817077 h 3106615"/>
                <a:gd name="connsiteX57" fmla="*/ 1307123 w 5040923"/>
                <a:gd name="connsiteY57" fmla="*/ 1793631 h 3106615"/>
                <a:gd name="connsiteX58" fmla="*/ 1318846 w 5040923"/>
                <a:gd name="connsiteY58" fmla="*/ 1781907 h 3106615"/>
                <a:gd name="connsiteX59" fmla="*/ 1330569 w 5040923"/>
                <a:gd name="connsiteY59" fmla="*/ 1764323 h 3106615"/>
                <a:gd name="connsiteX60" fmla="*/ 1348153 w 5040923"/>
                <a:gd name="connsiteY60" fmla="*/ 1752600 h 3106615"/>
                <a:gd name="connsiteX61" fmla="*/ 1383323 w 5040923"/>
                <a:gd name="connsiteY61" fmla="*/ 1711569 h 3106615"/>
                <a:gd name="connsiteX62" fmla="*/ 1430215 w 5040923"/>
                <a:gd name="connsiteY62" fmla="*/ 1693984 h 3106615"/>
                <a:gd name="connsiteX63" fmla="*/ 1471246 w 5040923"/>
                <a:gd name="connsiteY63" fmla="*/ 1676400 h 3106615"/>
                <a:gd name="connsiteX64" fmla="*/ 1512277 w 5040923"/>
                <a:gd name="connsiteY64" fmla="*/ 1635369 h 3106615"/>
                <a:gd name="connsiteX65" fmla="*/ 1547446 w 5040923"/>
                <a:gd name="connsiteY65" fmla="*/ 1606061 h 3106615"/>
                <a:gd name="connsiteX66" fmla="*/ 1588477 w 5040923"/>
                <a:gd name="connsiteY66" fmla="*/ 1570892 h 3106615"/>
                <a:gd name="connsiteX67" fmla="*/ 1611923 w 5040923"/>
                <a:gd name="connsiteY67" fmla="*/ 1559169 h 3106615"/>
                <a:gd name="connsiteX68" fmla="*/ 1647092 w 5040923"/>
                <a:gd name="connsiteY68" fmla="*/ 1535723 h 3106615"/>
                <a:gd name="connsiteX69" fmla="*/ 1664677 w 5040923"/>
                <a:gd name="connsiteY69" fmla="*/ 1524000 h 3106615"/>
                <a:gd name="connsiteX70" fmla="*/ 1670538 w 5040923"/>
                <a:gd name="connsiteY70" fmla="*/ 1506415 h 3106615"/>
                <a:gd name="connsiteX71" fmla="*/ 1735015 w 5040923"/>
                <a:gd name="connsiteY71" fmla="*/ 1471246 h 3106615"/>
                <a:gd name="connsiteX72" fmla="*/ 1776046 w 5040923"/>
                <a:gd name="connsiteY72" fmla="*/ 1447800 h 3106615"/>
                <a:gd name="connsiteX73" fmla="*/ 1817077 w 5040923"/>
                <a:gd name="connsiteY73" fmla="*/ 1424354 h 3106615"/>
                <a:gd name="connsiteX74" fmla="*/ 1834661 w 5040923"/>
                <a:gd name="connsiteY74" fmla="*/ 1412631 h 3106615"/>
                <a:gd name="connsiteX75" fmla="*/ 1852246 w 5040923"/>
                <a:gd name="connsiteY75" fmla="*/ 1406769 h 3106615"/>
                <a:gd name="connsiteX76" fmla="*/ 1881553 w 5040923"/>
                <a:gd name="connsiteY76" fmla="*/ 1389184 h 3106615"/>
                <a:gd name="connsiteX77" fmla="*/ 1916723 w 5040923"/>
                <a:gd name="connsiteY77" fmla="*/ 1377461 h 3106615"/>
                <a:gd name="connsiteX78" fmla="*/ 1969477 w 5040923"/>
                <a:gd name="connsiteY78" fmla="*/ 1342292 h 3106615"/>
                <a:gd name="connsiteX79" fmla="*/ 1987061 w 5040923"/>
                <a:gd name="connsiteY79" fmla="*/ 1330569 h 3106615"/>
                <a:gd name="connsiteX80" fmla="*/ 2028092 w 5040923"/>
                <a:gd name="connsiteY80" fmla="*/ 1307123 h 3106615"/>
                <a:gd name="connsiteX81" fmla="*/ 2063261 w 5040923"/>
                <a:gd name="connsiteY81" fmla="*/ 1283677 h 3106615"/>
                <a:gd name="connsiteX82" fmla="*/ 2080846 w 5040923"/>
                <a:gd name="connsiteY82" fmla="*/ 1271954 h 3106615"/>
                <a:gd name="connsiteX83" fmla="*/ 2151184 w 5040923"/>
                <a:gd name="connsiteY83" fmla="*/ 1248507 h 3106615"/>
                <a:gd name="connsiteX84" fmla="*/ 2186353 w 5040923"/>
                <a:gd name="connsiteY84" fmla="*/ 1236784 h 3106615"/>
                <a:gd name="connsiteX85" fmla="*/ 2203938 w 5040923"/>
                <a:gd name="connsiteY85" fmla="*/ 1230923 h 3106615"/>
                <a:gd name="connsiteX86" fmla="*/ 2227384 w 5040923"/>
                <a:gd name="connsiteY86" fmla="*/ 1225061 h 3106615"/>
                <a:gd name="connsiteX87" fmla="*/ 2321169 w 5040923"/>
                <a:gd name="connsiteY87" fmla="*/ 1201615 h 3106615"/>
                <a:gd name="connsiteX88" fmla="*/ 2356338 w 5040923"/>
                <a:gd name="connsiteY88" fmla="*/ 1189892 h 3106615"/>
                <a:gd name="connsiteX89" fmla="*/ 2373923 w 5040923"/>
                <a:gd name="connsiteY89" fmla="*/ 1184031 h 3106615"/>
                <a:gd name="connsiteX90" fmla="*/ 2409092 w 5040923"/>
                <a:gd name="connsiteY90" fmla="*/ 1195754 h 3106615"/>
                <a:gd name="connsiteX91" fmla="*/ 2426677 w 5040923"/>
                <a:gd name="connsiteY91" fmla="*/ 1201615 h 3106615"/>
                <a:gd name="connsiteX92" fmla="*/ 2450123 w 5040923"/>
                <a:gd name="connsiteY92" fmla="*/ 1207477 h 3106615"/>
                <a:gd name="connsiteX93" fmla="*/ 2573215 w 5040923"/>
                <a:gd name="connsiteY93" fmla="*/ 1201615 h 3106615"/>
                <a:gd name="connsiteX94" fmla="*/ 2590800 w 5040923"/>
                <a:gd name="connsiteY94" fmla="*/ 1195754 h 3106615"/>
                <a:gd name="connsiteX95" fmla="*/ 2614246 w 5040923"/>
                <a:gd name="connsiteY95" fmla="*/ 1189892 h 3106615"/>
                <a:gd name="connsiteX96" fmla="*/ 2760784 w 5040923"/>
                <a:gd name="connsiteY96" fmla="*/ 1195754 h 3106615"/>
                <a:gd name="connsiteX97" fmla="*/ 2795953 w 5040923"/>
                <a:gd name="connsiteY97" fmla="*/ 1207477 h 3106615"/>
                <a:gd name="connsiteX98" fmla="*/ 2813538 w 5040923"/>
                <a:gd name="connsiteY98" fmla="*/ 1213338 h 3106615"/>
                <a:gd name="connsiteX99" fmla="*/ 2848707 w 5040923"/>
                <a:gd name="connsiteY99" fmla="*/ 1225061 h 3106615"/>
                <a:gd name="connsiteX100" fmla="*/ 2866292 w 5040923"/>
                <a:gd name="connsiteY100" fmla="*/ 1230923 h 3106615"/>
                <a:gd name="connsiteX101" fmla="*/ 2889738 w 5040923"/>
                <a:gd name="connsiteY101" fmla="*/ 1236784 h 3106615"/>
                <a:gd name="connsiteX102" fmla="*/ 2907323 w 5040923"/>
                <a:gd name="connsiteY102" fmla="*/ 1242646 h 3106615"/>
                <a:gd name="connsiteX103" fmla="*/ 2936630 w 5040923"/>
                <a:gd name="connsiteY103" fmla="*/ 1248507 h 3106615"/>
                <a:gd name="connsiteX104" fmla="*/ 2948353 w 5040923"/>
                <a:gd name="connsiteY104" fmla="*/ 1260231 h 3106615"/>
                <a:gd name="connsiteX105" fmla="*/ 2965938 w 5040923"/>
                <a:gd name="connsiteY105" fmla="*/ 1266092 h 3106615"/>
                <a:gd name="connsiteX106" fmla="*/ 2995246 w 5040923"/>
                <a:gd name="connsiteY106" fmla="*/ 1289538 h 3106615"/>
                <a:gd name="connsiteX107" fmla="*/ 3036277 w 5040923"/>
                <a:gd name="connsiteY107" fmla="*/ 1318846 h 3106615"/>
                <a:gd name="connsiteX108" fmla="*/ 3059723 w 5040923"/>
                <a:gd name="connsiteY108" fmla="*/ 1330569 h 3106615"/>
                <a:gd name="connsiteX109" fmla="*/ 3112477 w 5040923"/>
                <a:gd name="connsiteY109" fmla="*/ 1359877 h 3106615"/>
                <a:gd name="connsiteX110" fmla="*/ 3124200 w 5040923"/>
                <a:gd name="connsiteY110" fmla="*/ 1377461 h 3106615"/>
                <a:gd name="connsiteX111" fmla="*/ 3153507 w 5040923"/>
                <a:gd name="connsiteY111" fmla="*/ 1383323 h 3106615"/>
                <a:gd name="connsiteX112" fmla="*/ 3171092 w 5040923"/>
                <a:gd name="connsiteY112" fmla="*/ 1389184 h 3106615"/>
                <a:gd name="connsiteX113" fmla="*/ 3206261 w 5040923"/>
                <a:gd name="connsiteY113" fmla="*/ 1418492 h 3106615"/>
                <a:gd name="connsiteX114" fmla="*/ 3241430 w 5040923"/>
                <a:gd name="connsiteY114" fmla="*/ 1447800 h 3106615"/>
                <a:gd name="connsiteX115" fmla="*/ 3264877 w 5040923"/>
                <a:gd name="connsiteY115" fmla="*/ 1477107 h 3106615"/>
                <a:gd name="connsiteX116" fmla="*/ 3270738 w 5040923"/>
                <a:gd name="connsiteY116" fmla="*/ 1494692 h 3106615"/>
                <a:gd name="connsiteX117" fmla="*/ 3288323 w 5040923"/>
                <a:gd name="connsiteY117" fmla="*/ 1506415 h 3106615"/>
                <a:gd name="connsiteX118" fmla="*/ 3364523 w 5040923"/>
                <a:gd name="connsiteY118" fmla="*/ 1524000 h 3106615"/>
                <a:gd name="connsiteX119" fmla="*/ 3405553 w 5040923"/>
                <a:gd name="connsiteY119" fmla="*/ 1529861 h 3106615"/>
                <a:gd name="connsiteX120" fmla="*/ 3446584 w 5040923"/>
                <a:gd name="connsiteY120" fmla="*/ 1541584 h 3106615"/>
                <a:gd name="connsiteX121" fmla="*/ 3493477 w 5040923"/>
                <a:gd name="connsiteY121" fmla="*/ 1570892 h 3106615"/>
                <a:gd name="connsiteX122" fmla="*/ 3534507 w 5040923"/>
                <a:gd name="connsiteY122" fmla="*/ 1606061 h 3106615"/>
                <a:gd name="connsiteX123" fmla="*/ 3581400 w 5040923"/>
                <a:gd name="connsiteY123" fmla="*/ 1629507 h 3106615"/>
                <a:gd name="connsiteX124" fmla="*/ 3616569 w 5040923"/>
                <a:gd name="connsiteY124" fmla="*/ 1635369 h 3106615"/>
                <a:gd name="connsiteX125" fmla="*/ 3657600 w 5040923"/>
                <a:gd name="connsiteY125" fmla="*/ 1664677 h 3106615"/>
                <a:gd name="connsiteX126" fmla="*/ 3681046 w 5040923"/>
                <a:gd name="connsiteY126" fmla="*/ 1682261 h 3106615"/>
                <a:gd name="connsiteX127" fmla="*/ 3768969 w 5040923"/>
                <a:gd name="connsiteY127" fmla="*/ 1705707 h 3106615"/>
                <a:gd name="connsiteX128" fmla="*/ 3821723 w 5040923"/>
                <a:gd name="connsiteY128" fmla="*/ 1723292 h 3106615"/>
                <a:gd name="connsiteX129" fmla="*/ 3845169 w 5040923"/>
                <a:gd name="connsiteY129" fmla="*/ 1729154 h 3106615"/>
                <a:gd name="connsiteX130" fmla="*/ 3874477 w 5040923"/>
                <a:gd name="connsiteY130" fmla="*/ 1752600 h 3106615"/>
                <a:gd name="connsiteX131" fmla="*/ 3897923 w 5040923"/>
                <a:gd name="connsiteY131" fmla="*/ 1793631 h 3106615"/>
                <a:gd name="connsiteX132" fmla="*/ 3927230 w 5040923"/>
                <a:gd name="connsiteY132" fmla="*/ 1817077 h 3106615"/>
                <a:gd name="connsiteX133" fmla="*/ 3956538 w 5040923"/>
                <a:gd name="connsiteY133" fmla="*/ 1852246 h 3106615"/>
                <a:gd name="connsiteX134" fmla="*/ 3979984 w 5040923"/>
                <a:gd name="connsiteY134" fmla="*/ 1893277 h 3106615"/>
                <a:gd name="connsiteX135" fmla="*/ 3997569 w 5040923"/>
                <a:gd name="connsiteY135" fmla="*/ 1916723 h 3106615"/>
                <a:gd name="connsiteX136" fmla="*/ 4009292 w 5040923"/>
                <a:gd name="connsiteY136" fmla="*/ 1934307 h 3106615"/>
                <a:gd name="connsiteX137" fmla="*/ 4067907 w 5040923"/>
                <a:gd name="connsiteY137" fmla="*/ 1957754 h 3106615"/>
                <a:gd name="connsiteX138" fmla="*/ 4097215 w 5040923"/>
                <a:gd name="connsiteY138" fmla="*/ 1963615 h 3106615"/>
                <a:gd name="connsiteX139" fmla="*/ 4132384 w 5040923"/>
                <a:gd name="connsiteY139" fmla="*/ 1969477 h 3106615"/>
                <a:gd name="connsiteX140" fmla="*/ 4179277 w 5040923"/>
                <a:gd name="connsiteY140" fmla="*/ 1992923 h 3106615"/>
                <a:gd name="connsiteX141" fmla="*/ 4261338 w 5040923"/>
                <a:gd name="connsiteY141" fmla="*/ 2016369 h 3106615"/>
                <a:gd name="connsiteX142" fmla="*/ 4343400 w 5040923"/>
                <a:gd name="connsiteY142" fmla="*/ 2039815 h 3106615"/>
                <a:gd name="connsiteX143" fmla="*/ 4355123 w 5040923"/>
                <a:gd name="connsiteY143" fmla="*/ 2057400 h 3106615"/>
                <a:gd name="connsiteX144" fmla="*/ 4378569 w 5040923"/>
                <a:gd name="connsiteY144" fmla="*/ 2069123 h 3106615"/>
                <a:gd name="connsiteX145" fmla="*/ 4448907 w 5040923"/>
                <a:gd name="connsiteY145" fmla="*/ 2086707 h 3106615"/>
                <a:gd name="connsiteX146" fmla="*/ 4495800 w 5040923"/>
                <a:gd name="connsiteY146" fmla="*/ 2104292 h 3106615"/>
                <a:gd name="connsiteX147" fmla="*/ 4519246 w 5040923"/>
                <a:gd name="connsiteY147" fmla="*/ 2116015 h 3106615"/>
                <a:gd name="connsiteX148" fmla="*/ 4554415 w 5040923"/>
                <a:gd name="connsiteY148" fmla="*/ 2127738 h 3106615"/>
                <a:gd name="connsiteX149" fmla="*/ 4572000 w 5040923"/>
                <a:gd name="connsiteY149" fmla="*/ 2139461 h 3106615"/>
                <a:gd name="connsiteX150" fmla="*/ 4624753 w 5040923"/>
                <a:gd name="connsiteY150" fmla="*/ 2162907 h 3106615"/>
                <a:gd name="connsiteX151" fmla="*/ 4654061 w 5040923"/>
                <a:gd name="connsiteY151" fmla="*/ 2180492 h 3106615"/>
                <a:gd name="connsiteX152" fmla="*/ 4671646 w 5040923"/>
                <a:gd name="connsiteY152" fmla="*/ 2192215 h 3106615"/>
                <a:gd name="connsiteX153" fmla="*/ 4777153 w 5040923"/>
                <a:gd name="connsiteY153" fmla="*/ 2203938 h 3106615"/>
                <a:gd name="connsiteX154" fmla="*/ 4806461 w 5040923"/>
                <a:gd name="connsiteY154" fmla="*/ 2209800 h 3106615"/>
                <a:gd name="connsiteX155" fmla="*/ 4829907 w 5040923"/>
                <a:gd name="connsiteY155" fmla="*/ 2215661 h 3106615"/>
                <a:gd name="connsiteX156" fmla="*/ 5029200 w 5040923"/>
                <a:gd name="connsiteY156" fmla="*/ 2203938 h 3106615"/>
                <a:gd name="connsiteX157" fmla="*/ 5023338 w 5040923"/>
                <a:gd name="connsiteY157" fmla="*/ 2239107 h 3106615"/>
                <a:gd name="connsiteX158" fmla="*/ 4730261 w 5040923"/>
                <a:gd name="connsiteY158" fmla="*/ 2350477 h 3106615"/>
                <a:gd name="connsiteX159" fmla="*/ 4712677 w 5040923"/>
                <a:gd name="connsiteY159" fmla="*/ 2338754 h 3106615"/>
                <a:gd name="connsiteX160" fmla="*/ 4665784 w 5040923"/>
                <a:gd name="connsiteY160" fmla="*/ 2262554 h 3106615"/>
                <a:gd name="connsiteX161" fmla="*/ 4706815 w 5040923"/>
                <a:gd name="connsiteY161" fmla="*/ 2168769 h 3106615"/>
                <a:gd name="connsiteX162" fmla="*/ 4741984 w 5040923"/>
                <a:gd name="connsiteY162" fmla="*/ 2139461 h 3106615"/>
                <a:gd name="connsiteX163" fmla="*/ 4777153 w 5040923"/>
                <a:gd name="connsiteY163" fmla="*/ 2104292 h 3106615"/>
                <a:gd name="connsiteX164" fmla="*/ 4794738 w 5040923"/>
                <a:gd name="connsiteY164" fmla="*/ 2063261 h 3106615"/>
                <a:gd name="connsiteX165" fmla="*/ 4818184 w 5040923"/>
                <a:gd name="connsiteY165" fmla="*/ 2028092 h 3106615"/>
                <a:gd name="connsiteX166" fmla="*/ 4829907 w 5040923"/>
                <a:gd name="connsiteY166" fmla="*/ 2010507 h 3106615"/>
                <a:gd name="connsiteX167" fmla="*/ 4888523 w 5040923"/>
                <a:gd name="connsiteY167" fmla="*/ 1998784 h 3106615"/>
                <a:gd name="connsiteX168" fmla="*/ 4894384 w 5040923"/>
                <a:gd name="connsiteY168" fmla="*/ 1981200 h 3106615"/>
                <a:gd name="connsiteX169" fmla="*/ 4900246 w 5040923"/>
                <a:gd name="connsiteY169" fmla="*/ 1957754 h 3106615"/>
                <a:gd name="connsiteX170" fmla="*/ 4917830 w 5040923"/>
                <a:gd name="connsiteY170" fmla="*/ 1946031 h 3106615"/>
                <a:gd name="connsiteX171" fmla="*/ 4929553 w 5040923"/>
                <a:gd name="connsiteY171" fmla="*/ 1928446 h 3106615"/>
                <a:gd name="connsiteX172" fmla="*/ 4935415 w 5040923"/>
                <a:gd name="connsiteY172" fmla="*/ 1905000 h 3106615"/>
                <a:gd name="connsiteX173" fmla="*/ 4953000 w 5040923"/>
                <a:gd name="connsiteY173" fmla="*/ 1899138 h 3106615"/>
                <a:gd name="connsiteX174" fmla="*/ 4988169 w 5040923"/>
                <a:gd name="connsiteY174" fmla="*/ 1863969 h 3106615"/>
                <a:gd name="connsiteX175" fmla="*/ 5017477 w 5040923"/>
                <a:gd name="connsiteY175" fmla="*/ 1828800 h 3106615"/>
                <a:gd name="connsiteX176" fmla="*/ 5023338 w 5040923"/>
                <a:gd name="connsiteY176" fmla="*/ 1811215 h 3106615"/>
                <a:gd name="connsiteX177" fmla="*/ 5035061 w 5040923"/>
                <a:gd name="connsiteY177" fmla="*/ 1787769 h 3106615"/>
                <a:gd name="connsiteX178" fmla="*/ 5040923 w 5040923"/>
                <a:gd name="connsiteY178" fmla="*/ 1764323 h 3106615"/>
                <a:gd name="connsiteX179" fmla="*/ 5023338 w 5040923"/>
                <a:gd name="connsiteY179" fmla="*/ 1617784 h 3106615"/>
                <a:gd name="connsiteX180" fmla="*/ 5005753 w 5040923"/>
                <a:gd name="connsiteY180" fmla="*/ 1588477 h 3106615"/>
                <a:gd name="connsiteX181" fmla="*/ 4988169 w 5040923"/>
                <a:gd name="connsiteY181" fmla="*/ 1512277 h 3106615"/>
                <a:gd name="connsiteX182" fmla="*/ 4935415 w 5040923"/>
                <a:gd name="connsiteY182" fmla="*/ 1424354 h 3106615"/>
                <a:gd name="connsiteX183" fmla="*/ 4923692 w 5040923"/>
                <a:gd name="connsiteY183" fmla="*/ 1377461 h 3106615"/>
                <a:gd name="connsiteX184" fmla="*/ 4900246 w 5040923"/>
                <a:gd name="connsiteY184" fmla="*/ 1342292 h 3106615"/>
                <a:gd name="connsiteX185" fmla="*/ 4894384 w 5040923"/>
                <a:gd name="connsiteY185" fmla="*/ 1318846 h 3106615"/>
                <a:gd name="connsiteX186" fmla="*/ 4870938 w 5040923"/>
                <a:gd name="connsiteY186" fmla="*/ 1271954 h 3106615"/>
                <a:gd name="connsiteX187" fmla="*/ 4859215 w 5040923"/>
                <a:gd name="connsiteY187" fmla="*/ 1248507 h 3106615"/>
                <a:gd name="connsiteX188" fmla="*/ 4829907 w 5040923"/>
                <a:gd name="connsiteY188" fmla="*/ 1195754 h 3106615"/>
                <a:gd name="connsiteX189" fmla="*/ 4818184 w 5040923"/>
                <a:gd name="connsiteY189" fmla="*/ 1166446 h 3106615"/>
                <a:gd name="connsiteX190" fmla="*/ 4800600 w 5040923"/>
                <a:gd name="connsiteY190" fmla="*/ 1101969 h 3106615"/>
                <a:gd name="connsiteX191" fmla="*/ 4788877 w 5040923"/>
                <a:gd name="connsiteY191" fmla="*/ 1084384 h 3106615"/>
                <a:gd name="connsiteX192" fmla="*/ 4783015 w 5040923"/>
                <a:gd name="connsiteY192" fmla="*/ 1060938 h 3106615"/>
                <a:gd name="connsiteX193" fmla="*/ 4759569 w 5040923"/>
                <a:gd name="connsiteY193" fmla="*/ 990600 h 3106615"/>
                <a:gd name="connsiteX194" fmla="*/ 4747846 w 5040923"/>
                <a:gd name="connsiteY194" fmla="*/ 920261 h 3106615"/>
                <a:gd name="connsiteX195" fmla="*/ 4730261 w 5040923"/>
                <a:gd name="connsiteY195" fmla="*/ 867507 h 3106615"/>
                <a:gd name="connsiteX196" fmla="*/ 4712677 w 5040923"/>
                <a:gd name="connsiteY196" fmla="*/ 844061 h 3106615"/>
                <a:gd name="connsiteX197" fmla="*/ 4700953 w 5040923"/>
                <a:gd name="connsiteY197" fmla="*/ 808892 h 3106615"/>
                <a:gd name="connsiteX198" fmla="*/ 4689230 w 5040923"/>
                <a:gd name="connsiteY198" fmla="*/ 773723 h 3106615"/>
                <a:gd name="connsiteX199" fmla="*/ 4677507 w 5040923"/>
                <a:gd name="connsiteY199" fmla="*/ 756138 h 3106615"/>
                <a:gd name="connsiteX200" fmla="*/ 4671646 w 5040923"/>
                <a:gd name="connsiteY200" fmla="*/ 738554 h 3106615"/>
                <a:gd name="connsiteX201" fmla="*/ 4648200 w 5040923"/>
                <a:gd name="connsiteY201" fmla="*/ 703384 h 3106615"/>
                <a:gd name="connsiteX202" fmla="*/ 4636477 w 5040923"/>
                <a:gd name="connsiteY202" fmla="*/ 685800 h 3106615"/>
                <a:gd name="connsiteX203" fmla="*/ 4618892 w 5040923"/>
                <a:gd name="connsiteY203" fmla="*/ 644769 h 3106615"/>
                <a:gd name="connsiteX204" fmla="*/ 4601307 w 5040923"/>
                <a:gd name="connsiteY204" fmla="*/ 609600 h 3106615"/>
                <a:gd name="connsiteX205" fmla="*/ 4589584 w 5040923"/>
                <a:gd name="connsiteY205" fmla="*/ 574431 h 3106615"/>
                <a:gd name="connsiteX206" fmla="*/ 4572000 w 5040923"/>
                <a:gd name="connsiteY206" fmla="*/ 550984 h 3106615"/>
                <a:gd name="connsiteX207" fmla="*/ 4554415 w 5040923"/>
                <a:gd name="connsiteY207" fmla="*/ 515815 h 3106615"/>
                <a:gd name="connsiteX208" fmla="*/ 4525107 w 5040923"/>
                <a:gd name="connsiteY208" fmla="*/ 486507 h 3106615"/>
                <a:gd name="connsiteX209" fmla="*/ 4495800 w 5040923"/>
                <a:gd name="connsiteY209" fmla="*/ 457200 h 3106615"/>
                <a:gd name="connsiteX210" fmla="*/ 4460630 w 5040923"/>
                <a:gd name="connsiteY210" fmla="*/ 433754 h 3106615"/>
                <a:gd name="connsiteX211" fmla="*/ 4437184 w 5040923"/>
                <a:gd name="connsiteY211" fmla="*/ 404446 h 3106615"/>
                <a:gd name="connsiteX212" fmla="*/ 4402015 w 5040923"/>
                <a:gd name="connsiteY212" fmla="*/ 375138 h 3106615"/>
                <a:gd name="connsiteX213" fmla="*/ 4366846 w 5040923"/>
                <a:gd name="connsiteY213" fmla="*/ 328246 h 3106615"/>
                <a:gd name="connsiteX214" fmla="*/ 4343400 w 5040923"/>
                <a:gd name="connsiteY214" fmla="*/ 304800 h 3106615"/>
                <a:gd name="connsiteX215" fmla="*/ 4232030 w 5040923"/>
                <a:gd name="connsiteY215" fmla="*/ 228600 h 3106615"/>
                <a:gd name="connsiteX216" fmla="*/ 4208584 w 5040923"/>
                <a:gd name="connsiteY216" fmla="*/ 211015 h 3106615"/>
                <a:gd name="connsiteX217" fmla="*/ 4155830 w 5040923"/>
                <a:gd name="connsiteY217" fmla="*/ 187569 h 3106615"/>
                <a:gd name="connsiteX218" fmla="*/ 4120661 w 5040923"/>
                <a:gd name="connsiteY218" fmla="*/ 169984 h 3106615"/>
                <a:gd name="connsiteX219" fmla="*/ 4097215 w 5040923"/>
                <a:gd name="connsiteY219" fmla="*/ 164123 h 3106615"/>
                <a:gd name="connsiteX220" fmla="*/ 4032738 w 5040923"/>
                <a:gd name="connsiteY220" fmla="*/ 134815 h 3106615"/>
                <a:gd name="connsiteX221" fmla="*/ 3997569 w 5040923"/>
                <a:gd name="connsiteY221" fmla="*/ 123092 h 3106615"/>
                <a:gd name="connsiteX222" fmla="*/ 3938953 w 5040923"/>
                <a:gd name="connsiteY222" fmla="*/ 87923 h 3106615"/>
                <a:gd name="connsiteX223" fmla="*/ 3880338 w 5040923"/>
                <a:gd name="connsiteY223" fmla="*/ 58615 h 3106615"/>
                <a:gd name="connsiteX224" fmla="*/ 3862753 w 5040923"/>
                <a:gd name="connsiteY224" fmla="*/ 46892 h 3106615"/>
                <a:gd name="connsiteX225" fmla="*/ 3839307 w 5040923"/>
                <a:gd name="connsiteY225" fmla="*/ 41031 h 3106615"/>
                <a:gd name="connsiteX226" fmla="*/ 3780692 w 5040923"/>
                <a:gd name="connsiteY226" fmla="*/ 23446 h 3106615"/>
                <a:gd name="connsiteX227" fmla="*/ 3733800 w 5040923"/>
                <a:gd name="connsiteY227" fmla="*/ 17584 h 3106615"/>
                <a:gd name="connsiteX228" fmla="*/ 3704492 w 5040923"/>
                <a:gd name="connsiteY228" fmla="*/ 11723 h 3106615"/>
                <a:gd name="connsiteX229" fmla="*/ 3634153 w 5040923"/>
                <a:gd name="connsiteY229" fmla="*/ 5861 h 3106615"/>
                <a:gd name="connsiteX230" fmla="*/ 3593123 w 5040923"/>
                <a:gd name="connsiteY230" fmla="*/ 0 h 3106615"/>
                <a:gd name="connsiteX231" fmla="*/ 3487615 w 5040923"/>
                <a:gd name="connsiteY231" fmla="*/ 5861 h 3106615"/>
                <a:gd name="connsiteX232" fmla="*/ 3452446 w 5040923"/>
                <a:gd name="connsiteY232" fmla="*/ 29307 h 3106615"/>
                <a:gd name="connsiteX233" fmla="*/ 3434861 w 5040923"/>
                <a:gd name="connsiteY233" fmla="*/ 41031 h 3106615"/>
                <a:gd name="connsiteX234" fmla="*/ 3417277 w 5040923"/>
                <a:gd name="connsiteY234" fmla="*/ 58615 h 3106615"/>
                <a:gd name="connsiteX235" fmla="*/ 3399692 w 5040923"/>
                <a:gd name="connsiteY235" fmla="*/ 64477 h 3106615"/>
                <a:gd name="connsiteX236" fmla="*/ 3323492 w 5040923"/>
                <a:gd name="connsiteY236" fmla="*/ 87923 h 3106615"/>
                <a:gd name="connsiteX237" fmla="*/ 3323492 w 5040923"/>
                <a:gd name="connsiteY237" fmla="*/ 87923 h 3106615"/>
                <a:gd name="connsiteX238" fmla="*/ 3288323 w 5040923"/>
                <a:gd name="connsiteY238" fmla="*/ 99646 h 3106615"/>
                <a:gd name="connsiteX239" fmla="*/ 3223846 w 5040923"/>
                <a:gd name="connsiteY239" fmla="*/ 123092 h 3106615"/>
                <a:gd name="connsiteX240" fmla="*/ 3176953 w 5040923"/>
                <a:gd name="connsiteY240" fmla="*/ 128954 h 3106615"/>
                <a:gd name="connsiteX241" fmla="*/ 3153507 w 5040923"/>
                <a:gd name="connsiteY241" fmla="*/ 140677 h 3106615"/>
                <a:gd name="connsiteX242" fmla="*/ 3018692 w 5040923"/>
                <a:gd name="connsiteY242" fmla="*/ 187569 h 3106615"/>
                <a:gd name="connsiteX243" fmla="*/ 2989384 w 5040923"/>
                <a:gd name="connsiteY243" fmla="*/ 193431 h 3106615"/>
                <a:gd name="connsiteX244" fmla="*/ 2936630 w 5040923"/>
                <a:gd name="connsiteY244" fmla="*/ 211015 h 3106615"/>
                <a:gd name="connsiteX245" fmla="*/ 2889738 w 5040923"/>
                <a:gd name="connsiteY245" fmla="*/ 222738 h 3106615"/>
                <a:gd name="connsiteX246" fmla="*/ 2836984 w 5040923"/>
                <a:gd name="connsiteY246" fmla="*/ 240323 h 3106615"/>
                <a:gd name="connsiteX247" fmla="*/ 2819400 w 5040923"/>
                <a:gd name="connsiteY247" fmla="*/ 246184 h 3106615"/>
                <a:gd name="connsiteX248" fmla="*/ 2772507 w 5040923"/>
                <a:gd name="connsiteY248" fmla="*/ 257907 h 3106615"/>
                <a:gd name="connsiteX249" fmla="*/ 2737338 w 5040923"/>
                <a:gd name="connsiteY249" fmla="*/ 269631 h 3106615"/>
                <a:gd name="connsiteX250" fmla="*/ 2719753 w 5040923"/>
                <a:gd name="connsiteY250" fmla="*/ 281354 h 3106615"/>
                <a:gd name="connsiteX251" fmla="*/ 2678723 w 5040923"/>
                <a:gd name="connsiteY251" fmla="*/ 293077 h 3106615"/>
                <a:gd name="connsiteX252" fmla="*/ 2649415 w 5040923"/>
                <a:gd name="connsiteY252" fmla="*/ 304800 h 3106615"/>
                <a:gd name="connsiteX253" fmla="*/ 2614246 w 5040923"/>
                <a:gd name="connsiteY253" fmla="*/ 316523 h 3106615"/>
                <a:gd name="connsiteX254" fmla="*/ 2549769 w 5040923"/>
                <a:gd name="connsiteY254" fmla="*/ 345831 h 3106615"/>
                <a:gd name="connsiteX255" fmla="*/ 2473569 w 5040923"/>
                <a:gd name="connsiteY255" fmla="*/ 363415 h 3106615"/>
                <a:gd name="connsiteX256" fmla="*/ 2455984 w 5040923"/>
                <a:gd name="connsiteY256" fmla="*/ 369277 h 3106615"/>
                <a:gd name="connsiteX257" fmla="*/ 2414953 w 5040923"/>
                <a:gd name="connsiteY257" fmla="*/ 381000 h 3106615"/>
                <a:gd name="connsiteX258" fmla="*/ 2385646 w 5040923"/>
                <a:gd name="connsiteY258" fmla="*/ 392723 h 3106615"/>
                <a:gd name="connsiteX259" fmla="*/ 2309446 w 5040923"/>
                <a:gd name="connsiteY259" fmla="*/ 416169 h 3106615"/>
                <a:gd name="connsiteX260" fmla="*/ 2286000 w 5040923"/>
                <a:gd name="connsiteY260" fmla="*/ 422031 h 3106615"/>
                <a:gd name="connsiteX261" fmla="*/ 2262553 w 5040923"/>
                <a:gd name="connsiteY261" fmla="*/ 433754 h 3106615"/>
                <a:gd name="connsiteX262" fmla="*/ 2203938 w 5040923"/>
                <a:gd name="connsiteY262" fmla="*/ 457200 h 3106615"/>
                <a:gd name="connsiteX263" fmla="*/ 2186353 w 5040923"/>
                <a:gd name="connsiteY263" fmla="*/ 463061 h 3106615"/>
                <a:gd name="connsiteX264" fmla="*/ 2127738 w 5040923"/>
                <a:gd name="connsiteY264" fmla="*/ 486507 h 3106615"/>
                <a:gd name="connsiteX265" fmla="*/ 2051538 w 5040923"/>
                <a:gd name="connsiteY265" fmla="*/ 515815 h 3106615"/>
                <a:gd name="connsiteX266" fmla="*/ 1975338 w 5040923"/>
                <a:gd name="connsiteY266" fmla="*/ 556846 h 3106615"/>
                <a:gd name="connsiteX267" fmla="*/ 1910861 w 5040923"/>
                <a:gd name="connsiteY267" fmla="*/ 597877 h 3106615"/>
                <a:gd name="connsiteX268" fmla="*/ 1875692 w 5040923"/>
                <a:gd name="connsiteY268" fmla="*/ 633046 h 3106615"/>
                <a:gd name="connsiteX269" fmla="*/ 1858107 w 5040923"/>
                <a:gd name="connsiteY269" fmla="*/ 644769 h 3106615"/>
                <a:gd name="connsiteX270" fmla="*/ 1822938 w 5040923"/>
                <a:gd name="connsiteY270" fmla="*/ 668215 h 3106615"/>
                <a:gd name="connsiteX271" fmla="*/ 1781907 w 5040923"/>
                <a:gd name="connsiteY271" fmla="*/ 697523 h 3106615"/>
                <a:gd name="connsiteX272" fmla="*/ 1764323 w 5040923"/>
                <a:gd name="connsiteY272" fmla="*/ 703384 h 3106615"/>
                <a:gd name="connsiteX273" fmla="*/ 1735015 w 5040923"/>
                <a:gd name="connsiteY273" fmla="*/ 720969 h 3106615"/>
                <a:gd name="connsiteX274" fmla="*/ 1693984 w 5040923"/>
                <a:gd name="connsiteY274" fmla="*/ 744415 h 3106615"/>
                <a:gd name="connsiteX275" fmla="*/ 1676400 w 5040923"/>
                <a:gd name="connsiteY275" fmla="*/ 756138 h 3106615"/>
                <a:gd name="connsiteX276" fmla="*/ 1652953 w 5040923"/>
                <a:gd name="connsiteY276" fmla="*/ 762000 h 3106615"/>
                <a:gd name="connsiteX277" fmla="*/ 1576753 w 5040923"/>
                <a:gd name="connsiteY277" fmla="*/ 797169 h 3106615"/>
                <a:gd name="connsiteX278" fmla="*/ 1553307 w 5040923"/>
                <a:gd name="connsiteY278" fmla="*/ 814754 h 3106615"/>
                <a:gd name="connsiteX279" fmla="*/ 1524000 w 5040923"/>
                <a:gd name="connsiteY279" fmla="*/ 826477 h 3106615"/>
                <a:gd name="connsiteX280" fmla="*/ 1494692 w 5040923"/>
                <a:gd name="connsiteY280" fmla="*/ 844061 h 3106615"/>
                <a:gd name="connsiteX281" fmla="*/ 1471246 w 5040923"/>
                <a:gd name="connsiteY281" fmla="*/ 855784 h 3106615"/>
                <a:gd name="connsiteX282" fmla="*/ 1395046 w 5040923"/>
                <a:gd name="connsiteY282" fmla="*/ 937846 h 3106615"/>
                <a:gd name="connsiteX283" fmla="*/ 1359877 w 5040923"/>
                <a:gd name="connsiteY283" fmla="*/ 967154 h 3106615"/>
                <a:gd name="connsiteX284" fmla="*/ 1336430 w 5040923"/>
                <a:gd name="connsiteY284" fmla="*/ 990600 h 3106615"/>
                <a:gd name="connsiteX285" fmla="*/ 1289538 w 5040923"/>
                <a:gd name="connsiteY285" fmla="*/ 1025769 h 3106615"/>
                <a:gd name="connsiteX286" fmla="*/ 1260230 w 5040923"/>
                <a:gd name="connsiteY286" fmla="*/ 1049215 h 3106615"/>
                <a:gd name="connsiteX287" fmla="*/ 1236784 w 5040923"/>
                <a:gd name="connsiteY287" fmla="*/ 1060938 h 3106615"/>
                <a:gd name="connsiteX288" fmla="*/ 1207477 w 5040923"/>
                <a:gd name="connsiteY288" fmla="*/ 1084384 h 3106615"/>
                <a:gd name="connsiteX289" fmla="*/ 1137138 w 5040923"/>
                <a:gd name="connsiteY289" fmla="*/ 1125415 h 3106615"/>
                <a:gd name="connsiteX290" fmla="*/ 1078523 w 5040923"/>
                <a:gd name="connsiteY290" fmla="*/ 1172307 h 3106615"/>
                <a:gd name="connsiteX291" fmla="*/ 1055077 w 5040923"/>
                <a:gd name="connsiteY291" fmla="*/ 1195754 h 3106615"/>
                <a:gd name="connsiteX292" fmla="*/ 973015 w 5040923"/>
                <a:gd name="connsiteY292" fmla="*/ 1260231 h 3106615"/>
                <a:gd name="connsiteX293" fmla="*/ 943707 w 5040923"/>
                <a:gd name="connsiteY293" fmla="*/ 1295400 h 3106615"/>
                <a:gd name="connsiteX294" fmla="*/ 926123 w 5040923"/>
                <a:gd name="connsiteY294" fmla="*/ 1312984 h 3106615"/>
                <a:gd name="connsiteX295" fmla="*/ 896815 w 5040923"/>
                <a:gd name="connsiteY295" fmla="*/ 1348154 h 3106615"/>
                <a:gd name="connsiteX296" fmla="*/ 861646 w 5040923"/>
                <a:gd name="connsiteY296" fmla="*/ 1377461 h 3106615"/>
                <a:gd name="connsiteX297" fmla="*/ 797169 w 5040923"/>
                <a:gd name="connsiteY297" fmla="*/ 1447800 h 3106615"/>
                <a:gd name="connsiteX298" fmla="*/ 762000 w 5040923"/>
                <a:gd name="connsiteY298" fmla="*/ 1482969 h 3106615"/>
                <a:gd name="connsiteX299" fmla="*/ 744415 w 5040923"/>
                <a:gd name="connsiteY299" fmla="*/ 1506415 h 3106615"/>
                <a:gd name="connsiteX300" fmla="*/ 726830 w 5040923"/>
                <a:gd name="connsiteY300" fmla="*/ 1541584 h 3106615"/>
                <a:gd name="connsiteX301" fmla="*/ 703384 w 5040923"/>
                <a:gd name="connsiteY301" fmla="*/ 1565031 h 3106615"/>
                <a:gd name="connsiteX302" fmla="*/ 691661 w 5040923"/>
                <a:gd name="connsiteY302" fmla="*/ 1582615 h 3106615"/>
                <a:gd name="connsiteX303" fmla="*/ 674077 w 5040923"/>
                <a:gd name="connsiteY303" fmla="*/ 1600200 h 3106615"/>
                <a:gd name="connsiteX304" fmla="*/ 644769 w 5040923"/>
                <a:gd name="connsiteY304" fmla="*/ 1635369 h 3106615"/>
                <a:gd name="connsiteX305" fmla="*/ 621323 w 5040923"/>
                <a:gd name="connsiteY305" fmla="*/ 1676400 h 3106615"/>
                <a:gd name="connsiteX306" fmla="*/ 603738 w 5040923"/>
                <a:gd name="connsiteY306" fmla="*/ 1729154 h 3106615"/>
                <a:gd name="connsiteX307" fmla="*/ 597877 w 5040923"/>
                <a:gd name="connsiteY307" fmla="*/ 1746738 h 3106615"/>
                <a:gd name="connsiteX308" fmla="*/ 545123 w 5040923"/>
                <a:gd name="connsiteY308" fmla="*/ 1840523 h 3106615"/>
                <a:gd name="connsiteX309" fmla="*/ 527538 w 5040923"/>
                <a:gd name="connsiteY309" fmla="*/ 1869831 h 3106615"/>
                <a:gd name="connsiteX310" fmla="*/ 515815 w 5040923"/>
                <a:gd name="connsiteY310" fmla="*/ 1887415 h 3106615"/>
                <a:gd name="connsiteX311" fmla="*/ 474784 w 5040923"/>
                <a:gd name="connsiteY311" fmla="*/ 1922584 h 3106615"/>
                <a:gd name="connsiteX312" fmla="*/ 439615 w 5040923"/>
                <a:gd name="connsiteY312" fmla="*/ 1981200 h 3106615"/>
                <a:gd name="connsiteX313" fmla="*/ 398584 w 5040923"/>
                <a:gd name="connsiteY313" fmla="*/ 2022231 h 3106615"/>
                <a:gd name="connsiteX314" fmla="*/ 375138 w 5040923"/>
                <a:gd name="connsiteY314" fmla="*/ 2063261 h 3106615"/>
                <a:gd name="connsiteX315" fmla="*/ 351692 w 5040923"/>
                <a:gd name="connsiteY315" fmla="*/ 2098431 h 3106615"/>
                <a:gd name="connsiteX316" fmla="*/ 345830 w 5040923"/>
                <a:gd name="connsiteY316" fmla="*/ 2116015 h 3106615"/>
                <a:gd name="connsiteX317" fmla="*/ 334107 w 5040923"/>
                <a:gd name="connsiteY317" fmla="*/ 2133600 h 3106615"/>
                <a:gd name="connsiteX318" fmla="*/ 304800 w 5040923"/>
                <a:gd name="connsiteY318" fmla="*/ 2198077 h 3106615"/>
                <a:gd name="connsiteX319" fmla="*/ 287215 w 5040923"/>
                <a:gd name="connsiteY319" fmla="*/ 2221523 h 3106615"/>
                <a:gd name="connsiteX320" fmla="*/ 275492 w 5040923"/>
                <a:gd name="connsiteY320" fmla="*/ 2244969 h 3106615"/>
                <a:gd name="connsiteX321" fmla="*/ 263769 w 5040923"/>
                <a:gd name="connsiteY321" fmla="*/ 2262554 h 3106615"/>
                <a:gd name="connsiteX322" fmla="*/ 228600 w 5040923"/>
                <a:gd name="connsiteY322" fmla="*/ 2321169 h 3106615"/>
                <a:gd name="connsiteX323" fmla="*/ 205153 w 5040923"/>
                <a:gd name="connsiteY323" fmla="*/ 2356338 h 3106615"/>
                <a:gd name="connsiteX324" fmla="*/ 199292 w 5040923"/>
                <a:gd name="connsiteY324" fmla="*/ 2373923 h 3106615"/>
                <a:gd name="connsiteX325" fmla="*/ 169984 w 5040923"/>
                <a:gd name="connsiteY325" fmla="*/ 2403231 h 3106615"/>
                <a:gd name="connsiteX326" fmla="*/ 152400 w 5040923"/>
                <a:gd name="connsiteY326" fmla="*/ 2420815 h 3106615"/>
                <a:gd name="connsiteX327" fmla="*/ 134815 w 5040923"/>
                <a:gd name="connsiteY327" fmla="*/ 2438400 h 3106615"/>
                <a:gd name="connsiteX328" fmla="*/ 117230 w 5040923"/>
                <a:gd name="connsiteY328" fmla="*/ 2479431 h 3106615"/>
                <a:gd name="connsiteX329" fmla="*/ 99646 w 5040923"/>
                <a:gd name="connsiteY329" fmla="*/ 2497015 h 3106615"/>
                <a:gd name="connsiteX330" fmla="*/ 87923 w 5040923"/>
                <a:gd name="connsiteY330" fmla="*/ 2532184 h 3106615"/>
                <a:gd name="connsiteX331" fmla="*/ 82061 w 5040923"/>
                <a:gd name="connsiteY331" fmla="*/ 2549769 h 3106615"/>
                <a:gd name="connsiteX332" fmla="*/ 76200 w 5040923"/>
                <a:gd name="connsiteY332" fmla="*/ 2573215 h 3106615"/>
                <a:gd name="connsiteX333" fmla="*/ 64477 w 5040923"/>
                <a:gd name="connsiteY333" fmla="*/ 2608384 h 3106615"/>
                <a:gd name="connsiteX334" fmla="*/ 52753 w 5040923"/>
                <a:gd name="connsiteY334" fmla="*/ 2655277 h 3106615"/>
                <a:gd name="connsiteX335" fmla="*/ 17584 w 5040923"/>
                <a:gd name="connsiteY335" fmla="*/ 2696307 h 3106615"/>
                <a:gd name="connsiteX336" fmla="*/ 5861 w 5040923"/>
                <a:gd name="connsiteY336" fmla="*/ 2731477 h 3106615"/>
                <a:gd name="connsiteX337" fmla="*/ 0 w 5040923"/>
                <a:gd name="connsiteY337" fmla="*/ 2749061 h 3106615"/>
                <a:gd name="connsiteX338" fmla="*/ 5861 w 5040923"/>
                <a:gd name="connsiteY338" fmla="*/ 2831123 h 3106615"/>
                <a:gd name="connsiteX339" fmla="*/ 11723 w 5040923"/>
                <a:gd name="connsiteY339" fmla="*/ 2854569 h 3106615"/>
                <a:gd name="connsiteX340" fmla="*/ 11723 w 5040923"/>
                <a:gd name="connsiteY340" fmla="*/ 2948354 h 31066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Lst>
              <a:rect l="l" t="t" r="r" b="b"/>
              <a:pathLst>
                <a:path w="5040923" h="3106615">
                  <a:moveTo>
                    <a:pt x="11723" y="2948354"/>
                  </a:moveTo>
                  <a:lnTo>
                    <a:pt x="11723" y="2948354"/>
                  </a:lnTo>
                  <a:cubicBezTo>
                    <a:pt x="10559" y="2958826"/>
                    <a:pt x="0" y="3052087"/>
                    <a:pt x="0" y="3059723"/>
                  </a:cubicBezTo>
                  <a:cubicBezTo>
                    <a:pt x="0" y="3075475"/>
                    <a:pt x="3907" y="3090984"/>
                    <a:pt x="5861" y="3106615"/>
                  </a:cubicBezTo>
                  <a:cubicBezTo>
                    <a:pt x="9769" y="3100754"/>
                    <a:pt x="13183" y="3094532"/>
                    <a:pt x="17584" y="3089031"/>
                  </a:cubicBezTo>
                  <a:cubicBezTo>
                    <a:pt x="21036" y="3084715"/>
                    <a:pt x="25991" y="3081728"/>
                    <a:pt x="29307" y="3077307"/>
                  </a:cubicBezTo>
                  <a:cubicBezTo>
                    <a:pt x="37760" y="3066035"/>
                    <a:pt x="42790" y="3052100"/>
                    <a:pt x="52753" y="3042138"/>
                  </a:cubicBezTo>
                  <a:cubicBezTo>
                    <a:pt x="56661" y="3038230"/>
                    <a:pt x="61024" y="3034730"/>
                    <a:pt x="64477" y="3030415"/>
                  </a:cubicBezTo>
                  <a:cubicBezTo>
                    <a:pt x="68878" y="3024914"/>
                    <a:pt x="70788" y="3017341"/>
                    <a:pt x="76200" y="3012831"/>
                  </a:cubicBezTo>
                  <a:cubicBezTo>
                    <a:pt x="82913" y="3007237"/>
                    <a:pt x="92059" y="3005442"/>
                    <a:pt x="99646" y="3001107"/>
                  </a:cubicBezTo>
                  <a:cubicBezTo>
                    <a:pt x="157611" y="2967982"/>
                    <a:pt x="69858" y="3013069"/>
                    <a:pt x="140677" y="2977661"/>
                  </a:cubicBezTo>
                  <a:cubicBezTo>
                    <a:pt x="156210" y="2962128"/>
                    <a:pt x="172512" y="2941228"/>
                    <a:pt x="193430" y="2930769"/>
                  </a:cubicBezTo>
                  <a:cubicBezTo>
                    <a:pt x="198956" y="2928006"/>
                    <a:pt x="205153" y="2926861"/>
                    <a:pt x="211015" y="2924907"/>
                  </a:cubicBezTo>
                  <a:lnTo>
                    <a:pt x="246184" y="2878015"/>
                  </a:lnTo>
                  <a:cubicBezTo>
                    <a:pt x="252046" y="2870200"/>
                    <a:pt x="258350" y="2862698"/>
                    <a:pt x="263769" y="2854569"/>
                  </a:cubicBezTo>
                  <a:lnTo>
                    <a:pt x="275492" y="2836984"/>
                  </a:lnTo>
                  <a:cubicBezTo>
                    <a:pt x="285671" y="2806445"/>
                    <a:pt x="274685" y="2830667"/>
                    <a:pt x="293077" y="2807677"/>
                  </a:cubicBezTo>
                  <a:cubicBezTo>
                    <a:pt x="297478" y="2802176"/>
                    <a:pt x="299819" y="2795074"/>
                    <a:pt x="304800" y="2790092"/>
                  </a:cubicBezTo>
                  <a:cubicBezTo>
                    <a:pt x="350917" y="2743974"/>
                    <a:pt x="291943" y="2818414"/>
                    <a:pt x="339969" y="2760784"/>
                  </a:cubicBezTo>
                  <a:cubicBezTo>
                    <a:pt x="352952" y="2745205"/>
                    <a:pt x="352991" y="2737996"/>
                    <a:pt x="363415" y="2719754"/>
                  </a:cubicBezTo>
                  <a:cubicBezTo>
                    <a:pt x="366910" y="2713637"/>
                    <a:pt x="369637" y="2706570"/>
                    <a:pt x="375138" y="2702169"/>
                  </a:cubicBezTo>
                  <a:cubicBezTo>
                    <a:pt x="379963" y="2698309"/>
                    <a:pt x="386861" y="2698261"/>
                    <a:pt x="392723" y="2696307"/>
                  </a:cubicBezTo>
                  <a:cubicBezTo>
                    <a:pt x="404446" y="2684584"/>
                    <a:pt x="414097" y="2670334"/>
                    <a:pt x="427892" y="2661138"/>
                  </a:cubicBezTo>
                  <a:cubicBezTo>
                    <a:pt x="445182" y="2649612"/>
                    <a:pt x="448958" y="2648755"/>
                    <a:pt x="463061" y="2631831"/>
                  </a:cubicBezTo>
                  <a:cubicBezTo>
                    <a:pt x="484020" y="2606679"/>
                    <a:pt x="464345" y="2620015"/>
                    <a:pt x="492369" y="2596661"/>
                  </a:cubicBezTo>
                  <a:cubicBezTo>
                    <a:pt x="497781" y="2592151"/>
                    <a:pt x="503979" y="2588672"/>
                    <a:pt x="509953" y="2584938"/>
                  </a:cubicBezTo>
                  <a:cubicBezTo>
                    <a:pt x="530359" y="2572184"/>
                    <a:pt x="544964" y="2565738"/>
                    <a:pt x="562707" y="2549769"/>
                  </a:cubicBezTo>
                  <a:cubicBezTo>
                    <a:pt x="649345" y="2471795"/>
                    <a:pt x="568928" y="2544467"/>
                    <a:pt x="609600" y="2497015"/>
                  </a:cubicBezTo>
                  <a:cubicBezTo>
                    <a:pt x="616793" y="2488623"/>
                    <a:pt x="625853" y="2481961"/>
                    <a:pt x="633046" y="2473569"/>
                  </a:cubicBezTo>
                  <a:cubicBezTo>
                    <a:pt x="659098" y="2443175"/>
                    <a:pt x="628487" y="2466839"/>
                    <a:pt x="662353" y="2444261"/>
                  </a:cubicBezTo>
                  <a:cubicBezTo>
                    <a:pt x="673766" y="2410027"/>
                    <a:pt x="659286" y="2441468"/>
                    <a:pt x="685800" y="2414954"/>
                  </a:cubicBezTo>
                  <a:cubicBezTo>
                    <a:pt x="690781" y="2409973"/>
                    <a:pt x="694028" y="2403486"/>
                    <a:pt x="697523" y="2397369"/>
                  </a:cubicBezTo>
                  <a:cubicBezTo>
                    <a:pt x="703652" y="2386643"/>
                    <a:pt x="711449" y="2365858"/>
                    <a:pt x="720969" y="2356338"/>
                  </a:cubicBezTo>
                  <a:cubicBezTo>
                    <a:pt x="725950" y="2351357"/>
                    <a:pt x="732692" y="2348523"/>
                    <a:pt x="738553" y="2344615"/>
                  </a:cubicBezTo>
                  <a:cubicBezTo>
                    <a:pt x="748871" y="2313665"/>
                    <a:pt x="740988" y="2332170"/>
                    <a:pt x="767861" y="2291861"/>
                  </a:cubicBezTo>
                  <a:cubicBezTo>
                    <a:pt x="771769" y="2286000"/>
                    <a:pt x="773723" y="2278185"/>
                    <a:pt x="779584" y="2274277"/>
                  </a:cubicBezTo>
                  <a:lnTo>
                    <a:pt x="797169" y="2262554"/>
                  </a:lnTo>
                  <a:cubicBezTo>
                    <a:pt x="807355" y="2231991"/>
                    <a:pt x="795497" y="2255573"/>
                    <a:pt x="820615" y="2233246"/>
                  </a:cubicBezTo>
                  <a:cubicBezTo>
                    <a:pt x="833006" y="2222232"/>
                    <a:pt x="855784" y="2198077"/>
                    <a:pt x="855784" y="2198077"/>
                  </a:cubicBezTo>
                  <a:cubicBezTo>
                    <a:pt x="857738" y="2192215"/>
                    <a:pt x="858219" y="2185633"/>
                    <a:pt x="861646" y="2180492"/>
                  </a:cubicBezTo>
                  <a:cubicBezTo>
                    <a:pt x="866244" y="2173595"/>
                    <a:pt x="873923" y="2169275"/>
                    <a:pt x="879230" y="2162907"/>
                  </a:cubicBezTo>
                  <a:cubicBezTo>
                    <a:pt x="883740" y="2157495"/>
                    <a:pt x="886552" y="2150824"/>
                    <a:pt x="890953" y="2145323"/>
                  </a:cubicBezTo>
                  <a:cubicBezTo>
                    <a:pt x="894406" y="2141008"/>
                    <a:pt x="899361" y="2138021"/>
                    <a:pt x="902677" y="2133600"/>
                  </a:cubicBezTo>
                  <a:cubicBezTo>
                    <a:pt x="936872" y="2088008"/>
                    <a:pt x="910980" y="2108528"/>
                    <a:pt x="943707" y="2086707"/>
                  </a:cubicBezTo>
                  <a:cubicBezTo>
                    <a:pt x="974970" y="2039813"/>
                    <a:pt x="933935" y="2096480"/>
                    <a:pt x="973015" y="2057400"/>
                  </a:cubicBezTo>
                  <a:cubicBezTo>
                    <a:pt x="977996" y="2052419"/>
                    <a:pt x="980099" y="2045117"/>
                    <a:pt x="984738" y="2039815"/>
                  </a:cubicBezTo>
                  <a:cubicBezTo>
                    <a:pt x="993836" y="2029417"/>
                    <a:pt x="1004277" y="2020276"/>
                    <a:pt x="1014046" y="2010507"/>
                  </a:cubicBezTo>
                  <a:cubicBezTo>
                    <a:pt x="1036611" y="1987942"/>
                    <a:pt x="1024733" y="1997521"/>
                    <a:pt x="1049215" y="1981200"/>
                  </a:cubicBezTo>
                  <a:cubicBezTo>
                    <a:pt x="1070708" y="1948959"/>
                    <a:pt x="1049214" y="1976317"/>
                    <a:pt x="1078523" y="1951892"/>
                  </a:cubicBezTo>
                  <a:cubicBezTo>
                    <a:pt x="1084891" y="1946585"/>
                    <a:pt x="1088861" y="1938333"/>
                    <a:pt x="1096107" y="1934307"/>
                  </a:cubicBezTo>
                  <a:cubicBezTo>
                    <a:pt x="1106909" y="1928306"/>
                    <a:pt x="1131277" y="1922584"/>
                    <a:pt x="1131277" y="1922584"/>
                  </a:cubicBezTo>
                  <a:cubicBezTo>
                    <a:pt x="1137138" y="1916723"/>
                    <a:pt x="1141964" y="1909598"/>
                    <a:pt x="1148861" y="1905000"/>
                  </a:cubicBezTo>
                  <a:cubicBezTo>
                    <a:pt x="1154002" y="1901573"/>
                    <a:pt x="1161045" y="1902139"/>
                    <a:pt x="1166446" y="1899138"/>
                  </a:cubicBezTo>
                  <a:cubicBezTo>
                    <a:pt x="1178762" y="1892296"/>
                    <a:pt x="1189892" y="1883507"/>
                    <a:pt x="1201615" y="1875692"/>
                  </a:cubicBezTo>
                  <a:lnTo>
                    <a:pt x="1201615" y="1875692"/>
                  </a:lnTo>
                  <a:cubicBezTo>
                    <a:pt x="1223569" y="1853738"/>
                    <a:pt x="1211336" y="1860728"/>
                    <a:pt x="1236784" y="1852246"/>
                  </a:cubicBezTo>
                  <a:cubicBezTo>
                    <a:pt x="1254029" y="1839312"/>
                    <a:pt x="1264211" y="1833402"/>
                    <a:pt x="1277815" y="1817077"/>
                  </a:cubicBezTo>
                  <a:cubicBezTo>
                    <a:pt x="1298211" y="1792603"/>
                    <a:pt x="1278254" y="1803253"/>
                    <a:pt x="1307123" y="1793631"/>
                  </a:cubicBezTo>
                  <a:cubicBezTo>
                    <a:pt x="1311031" y="1789723"/>
                    <a:pt x="1315394" y="1786223"/>
                    <a:pt x="1318846" y="1781907"/>
                  </a:cubicBezTo>
                  <a:cubicBezTo>
                    <a:pt x="1323247" y="1776406"/>
                    <a:pt x="1325588" y="1769304"/>
                    <a:pt x="1330569" y="1764323"/>
                  </a:cubicBezTo>
                  <a:cubicBezTo>
                    <a:pt x="1335550" y="1759342"/>
                    <a:pt x="1342292" y="1756508"/>
                    <a:pt x="1348153" y="1752600"/>
                  </a:cubicBezTo>
                  <a:cubicBezTo>
                    <a:pt x="1358759" y="1736691"/>
                    <a:pt x="1366268" y="1722939"/>
                    <a:pt x="1383323" y="1711569"/>
                  </a:cubicBezTo>
                  <a:cubicBezTo>
                    <a:pt x="1397892" y="1701856"/>
                    <a:pt x="1414672" y="1700645"/>
                    <a:pt x="1430215" y="1693984"/>
                  </a:cubicBezTo>
                  <a:cubicBezTo>
                    <a:pt x="1480904" y="1672260"/>
                    <a:pt x="1430015" y="1690142"/>
                    <a:pt x="1471246" y="1676400"/>
                  </a:cubicBezTo>
                  <a:cubicBezTo>
                    <a:pt x="1484509" y="1636608"/>
                    <a:pt x="1465247" y="1682402"/>
                    <a:pt x="1512277" y="1635369"/>
                  </a:cubicBezTo>
                  <a:cubicBezTo>
                    <a:pt x="1563638" y="1584005"/>
                    <a:pt x="1498491" y="1646856"/>
                    <a:pt x="1547446" y="1606061"/>
                  </a:cubicBezTo>
                  <a:cubicBezTo>
                    <a:pt x="1576222" y="1582081"/>
                    <a:pt x="1553349" y="1592847"/>
                    <a:pt x="1588477" y="1570892"/>
                  </a:cubicBezTo>
                  <a:cubicBezTo>
                    <a:pt x="1595887" y="1566261"/>
                    <a:pt x="1604430" y="1563665"/>
                    <a:pt x="1611923" y="1559169"/>
                  </a:cubicBezTo>
                  <a:cubicBezTo>
                    <a:pt x="1624004" y="1551920"/>
                    <a:pt x="1635369" y="1543538"/>
                    <a:pt x="1647092" y="1535723"/>
                  </a:cubicBezTo>
                  <a:lnTo>
                    <a:pt x="1664677" y="1524000"/>
                  </a:lnTo>
                  <a:cubicBezTo>
                    <a:pt x="1666631" y="1518138"/>
                    <a:pt x="1666169" y="1510784"/>
                    <a:pt x="1670538" y="1506415"/>
                  </a:cubicBezTo>
                  <a:cubicBezTo>
                    <a:pt x="1701385" y="1475567"/>
                    <a:pt x="1702391" y="1489371"/>
                    <a:pt x="1735015" y="1471246"/>
                  </a:cubicBezTo>
                  <a:cubicBezTo>
                    <a:pt x="1788242" y="1441675"/>
                    <a:pt x="1733484" y="1461986"/>
                    <a:pt x="1776046" y="1447800"/>
                  </a:cubicBezTo>
                  <a:cubicBezTo>
                    <a:pt x="1832740" y="1405278"/>
                    <a:pt x="1772322" y="1446731"/>
                    <a:pt x="1817077" y="1424354"/>
                  </a:cubicBezTo>
                  <a:cubicBezTo>
                    <a:pt x="1823378" y="1421204"/>
                    <a:pt x="1828360" y="1415781"/>
                    <a:pt x="1834661" y="1412631"/>
                  </a:cubicBezTo>
                  <a:cubicBezTo>
                    <a:pt x="1840187" y="1409868"/>
                    <a:pt x="1846720" y="1409532"/>
                    <a:pt x="1852246" y="1406769"/>
                  </a:cubicBezTo>
                  <a:cubicBezTo>
                    <a:pt x="1862436" y="1401674"/>
                    <a:pt x="1871182" y="1393898"/>
                    <a:pt x="1881553" y="1389184"/>
                  </a:cubicBezTo>
                  <a:cubicBezTo>
                    <a:pt x="1892803" y="1384070"/>
                    <a:pt x="1906441" y="1384316"/>
                    <a:pt x="1916723" y="1377461"/>
                  </a:cubicBezTo>
                  <a:lnTo>
                    <a:pt x="1969477" y="1342292"/>
                  </a:lnTo>
                  <a:cubicBezTo>
                    <a:pt x="1975338" y="1338384"/>
                    <a:pt x="1981425" y="1334796"/>
                    <a:pt x="1987061" y="1330569"/>
                  </a:cubicBezTo>
                  <a:cubicBezTo>
                    <a:pt x="2015450" y="1309277"/>
                    <a:pt x="2001239" y="1316073"/>
                    <a:pt x="2028092" y="1307123"/>
                  </a:cubicBezTo>
                  <a:lnTo>
                    <a:pt x="2063261" y="1283677"/>
                  </a:lnTo>
                  <a:cubicBezTo>
                    <a:pt x="2069123" y="1279769"/>
                    <a:pt x="2074163" y="1274182"/>
                    <a:pt x="2080846" y="1271954"/>
                  </a:cubicBezTo>
                  <a:lnTo>
                    <a:pt x="2151184" y="1248507"/>
                  </a:lnTo>
                  <a:lnTo>
                    <a:pt x="2186353" y="1236784"/>
                  </a:lnTo>
                  <a:cubicBezTo>
                    <a:pt x="2192215" y="1234830"/>
                    <a:pt x="2197944" y="1232422"/>
                    <a:pt x="2203938" y="1230923"/>
                  </a:cubicBezTo>
                  <a:lnTo>
                    <a:pt x="2227384" y="1225061"/>
                  </a:lnTo>
                  <a:cubicBezTo>
                    <a:pt x="2265626" y="1186821"/>
                    <a:pt x="2228582" y="1216234"/>
                    <a:pt x="2321169" y="1201615"/>
                  </a:cubicBezTo>
                  <a:cubicBezTo>
                    <a:pt x="2333375" y="1199688"/>
                    <a:pt x="2344615" y="1193800"/>
                    <a:pt x="2356338" y="1189892"/>
                  </a:cubicBezTo>
                  <a:lnTo>
                    <a:pt x="2373923" y="1184031"/>
                  </a:lnTo>
                  <a:lnTo>
                    <a:pt x="2409092" y="1195754"/>
                  </a:lnTo>
                  <a:cubicBezTo>
                    <a:pt x="2414954" y="1197708"/>
                    <a:pt x="2420683" y="1200116"/>
                    <a:pt x="2426677" y="1201615"/>
                  </a:cubicBezTo>
                  <a:lnTo>
                    <a:pt x="2450123" y="1207477"/>
                  </a:lnTo>
                  <a:cubicBezTo>
                    <a:pt x="2491154" y="1205523"/>
                    <a:pt x="2532280" y="1205026"/>
                    <a:pt x="2573215" y="1201615"/>
                  </a:cubicBezTo>
                  <a:cubicBezTo>
                    <a:pt x="2579372" y="1201102"/>
                    <a:pt x="2584859" y="1197451"/>
                    <a:pt x="2590800" y="1195754"/>
                  </a:cubicBezTo>
                  <a:cubicBezTo>
                    <a:pt x="2598546" y="1193541"/>
                    <a:pt x="2606431" y="1191846"/>
                    <a:pt x="2614246" y="1189892"/>
                  </a:cubicBezTo>
                  <a:cubicBezTo>
                    <a:pt x="2663092" y="1191846"/>
                    <a:pt x="2712126" y="1191045"/>
                    <a:pt x="2760784" y="1195754"/>
                  </a:cubicBezTo>
                  <a:cubicBezTo>
                    <a:pt x="2773084" y="1196944"/>
                    <a:pt x="2784230" y="1203569"/>
                    <a:pt x="2795953" y="1207477"/>
                  </a:cubicBezTo>
                  <a:lnTo>
                    <a:pt x="2813538" y="1213338"/>
                  </a:lnTo>
                  <a:lnTo>
                    <a:pt x="2848707" y="1225061"/>
                  </a:lnTo>
                  <a:cubicBezTo>
                    <a:pt x="2854569" y="1227015"/>
                    <a:pt x="2860298" y="1229425"/>
                    <a:pt x="2866292" y="1230923"/>
                  </a:cubicBezTo>
                  <a:cubicBezTo>
                    <a:pt x="2874107" y="1232877"/>
                    <a:pt x="2881992" y="1234571"/>
                    <a:pt x="2889738" y="1236784"/>
                  </a:cubicBezTo>
                  <a:cubicBezTo>
                    <a:pt x="2895679" y="1238481"/>
                    <a:pt x="2901329" y="1241147"/>
                    <a:pt x="2907323" y="1242646"/>
                  </a:cubicBezTo>
                  <a:cubicBezTo>
                    <a:pt x="2916988" y="1245062"/>
                    <a:pt x="2926861" y="1246553"/>
                    <a:pt x="2936630" y="1248507"/>
                  </a:cubicBezTo>
                  <a:cubicBezTo>
                    <a:pt x="2940538" y="1252415"/>
                    <a:pt x="2943614" y="1257388"/>
                    <a:pt x="2948353" y="1260231"/>
                  </a:cubicBezTo>
                  <a:cubicBezTo>
                    <a:pt x="2953651" y="1263410"/>
                    <a:pt x="2961113" y="1262232"/>
                    <a:pt x="2965938" y="1266092"/>
                  </a:cubicBezTo>
                  <a:cubicBezTo>
                    <a:pt x="3003814" y="1296392"/>
                    <a:pt x="2951046" y="1274806"/>
                    <a:pt x="2995246" y="1289538"/>
                  </a:cubicBezTo>
                  <a:cubicBezTo>
                    <a:pt x="3005316" y="1297090"/>
                    <a:pt x="3024273" y="1311987"/>
                    <a:pt x="3036277" y="1318846"/>
                  </a:cubicBezTo>
                  <a:cubicBezTo>
                    <a:pt x="3043864" y="1323181"/>
                    <a:pt x="3052230" y="1326073"/>
                    <a:pt x="3059723" y="1330569"/>
                  </a:cubicBezTo>
                  <a:cubicBezTo>
                    <a:pt x="3110111" y="1360802"/>
                    <a:pt x="3077106" y="1348086"/>
                    <a:pt x="3112477" y="1359877"/>
                  </a:cubicBezTo>
                  <a:cubicBezTo>
                    <a:pt x="3116385" y="1365738"/>
                    <a:pt x="3118084" y="1373966"/>
                    <a:pt x="3124200" y="1377461"/>
                  </a:cubicBezTo>
                  <a:cubicBezTo>
                    <a:pt x="3132850" y="1382404"/>
                    <a:pt x="3143842" y="1380907"/>
                    <a:pt x="3153507" y="1383323"/>
                  </a:cubicBezTo>
                  <a:cubicBezTo>
                    <a:pt x="3159501" y="1384822"/>
                    <a:pt x="3165230" y="1387230"/>
                    <a:pt x="3171092" y="1389184"/>
                  </a:cubicBezTo>
                  <a:cubicBezTo>
                    <a:pt x="3222468" y="1440560"/>
                    <a:pt x="3157297" y="1377688"/>
                    <a:pt x="3206261" y="1418492"/>
                  </a:cubicBezTo>
                  <a:cubicBezTo>
                    <a:pt x="3251392" y="1456102"/>
                    <a:pt x="3197773" y="1418695"/>
                    <a:pt x="3241430" y="1447800"/>
                  </a:cubicBezTo>
                  <a:cubicBezTo>
                    <a:pt x="3256166" y="1492002"/>
                    <a:pt x="3234574" y="1439227"/>
                    <a:pt x="3264877" y="1477107"/>
                  </a:cubicBezTo>
                  <a:cubicBezTo>
                    <a:pt x="3268737" y="1481932"/>
                    <a:pt x="3266878" y="1489867"/>
                    <a:pt x="3270738" y="1494692"/>
                  </a:cubicBezTo>
                  <a:cubicBezTo>
                    <a:pt x="3275139" y="1500193"/>
                    <a:pt x="3282206" y="1502920"/>
                    <a:pt x="3288323" y="1506415"/>
                  </a:cubicBezTo>
                  <a:cubicBezTo>
                    <a:pt x="3322255" y="1525804"/>
                    <a:pt x="3313896" y="1517672"/>
                    <a:pt x="3364523" y="1524000"/>
                  </a:cubicBezTo>
                  <a:cubicBezTo>
                    <a:pt x="3378232" y="1525714"/>
                    <a:pt x="3391960" y="1527390"/>
                    <a:pt x="3405553" y="1529861"/>
                  </a:cubicBezTo>
                  <a:cubicBezTo>
                    <a:pt x="3421742" y="1532804"/>
                    <a:pt x="3431520" y="1536563"/>
                    <a:pt x="3446584" y="1541584"/>
                  </a:cubicBezTo>
                  <a:cubicBezTo>
                    <a:pt x="3481814" y="1576814"/>
                    <a:pt x="3443520" y="1543138"/>
                    <a:pt x="3493477" y="1570892"/>
                  </a:cubicBezTo>
                  <a:cubicBezTo>
                    <a:pt x="3530587" y="1591509"/>
                    <a:pt x="3504048" y="1583217"/>
                    <a:pt x="3534507" y="1606061"/>
                  </a:cubicBezTo>
                  <a:cubicBezTo>
                    <a:pt x="3548260" y="1616376"/>
                    <a:pt x="3564316" y="1625711"/>
                    <a:pt x="3581400" y="1629507"/>
                  </a:cubicBezTo>
                  <a:cubicBezTo>
                    <a:pt x="3593002" y="1632085"/>
                    <a:pt x="3604846" y="1633415"/>
                    <a:pt x="3616569" y="1635369"/>
                  </a:cubicBezTo>
                  <a:cubicBezTo>
                    <a:pt x="3693137" y="1692796"/>
                    <a:pt x="3597643" y="1621852"/>
                    <a:pt x="3657600" y="1664677"/>
                  </a:cubicBezTo>
                  <a:cubicBezTo>
                    <a:pt x="3665549" y="1670355"/>
                    <a:pt x="3672506" y="1677517"/>
                    <a:pt x="3681046" y="1682261"/>
                  </a:cubicBezTo>
                  <a:cubicBezTo>
                    <a:pt x="3710475" y="1698610"/>
                    <a:pt x="3734841" y="1697174"/>
                    <a:pt x="3768969" y="1705707"/>
                  </a:cubicBezTo>
                  <a:cubicBezTo>
                    <a:pt x="3825155" y="1719755"/>
                    <a:pt x="3755506" y="1701219"/>
                    <a:pt x="3821723" y="1723292"/>
                  </a:cubicBezTo>
                  <a:cubicBezTo>
                    <a:pt x="3829365" y="1725840"/>
                    <a:pt x="3837354" y="1727200"/>
                    <a:pt x="3845169" y="1729154"/>
                  </a:cubicBezTo>
                  <a:cubicBezTo>
                    <a:pt x="3854573" y="1735423"/>
                    <a:pt x="3867797" y="1742579"/>
                    <a:pt x="3874477" y="1752600"/>
                  </a:cubicBezTo>
                  <a:cubicBezTo>
                    <a:pt x="3883215" y="1765707"/>
                    <a:pt x="3887948" y="1781439"/>
                    <a:pt x="3897923" y="1793631"/>
                  </a:cubicBezTo>
                  <a:cubicBezTo>
                    <a:pt x="3905845" y="1803314"/>
                    <a:pt x="3918384" y="1808231"/>
                    <a:pt x="3927230" y="1817077"/>
                  </a:cubicBezTo>
                  <a:cubicBezTo>
                    <a:pt x="3938020" y="1827867"/>
                    <a:pt x="3947169" y="1840200"/>
                    <a:pt x="3956538" y="1852246"/>
                  </a:cubicBezTo>
                  <a:cubicBezTo>
                    <a:pt x="3977071" y="1878646"/>
                    <a:pt x="3960195" y="1861614"/>
                    <a:pt x="3979984" y="1893277"/>
                  </a:cubicBezTo>
                  <a:cubicBezTo>
                    <a:pt x="3985162" y="1901561"/>
                    <a:pt x="3991891" y="1908773"/>
                    <a:pt x="3997569" y="1916723"/>
                  </a:cubicBezTo>
                  <a:cubicBezTo>
                    <a:pt x="4001664" y="1922455"/>
                    <a:pt x="4003207" y="1930757"/>
                    <a:pt x="4009292" y="1934307"/>
                  </a:cubicBezTo>
                  <a:cubicBezTo>
                    <a:pt x="4027469" y="1944910"/>
                    <a:pt x="4047272" y="1953627"/>
                    <a:pt x="4067907" y="1957754"/>
                  </a:cubicBezTo>
                  <a:lnTo>
                    <a:pt x="4097215" y="1963615"/>
                  </a:lnTo>
                  <a:cubicBezTo>
                    <a:pt x="4108908" y="1965741"/>
                    <a:pt x="4120782" y="1966899"/>
                    <a:pt x="4132384" y="1969477"/>
                  </a:cubicBezTo>
                  <a:cubicBezTo>
                    <a:pt x="4158953" y="1975381"/>
                    <a:pt x="4148035" y="1978722"/>
                    <a:pt x="4179277" y="1992923"/>
                  </a:cubicBezTo>
                  <a:cubicBezTo>
                    <a:pt x="4201739" y="2003133"/>
                    <a:pt x="4238955" y="2010264"/>
                    <a:pt x="4261338" y="2016369"/>
                  </a:cubicBezTo>
                  <a:cubicBezTo>
                    <a:pt x="4288784" y="2023854"/>
                    <a:pt x="4343400" y="2039815"/>
                    <a:pt x="4343400" y="2039815"/>
                  </a:cubicBezTo>
                  <a:cubicBezTo>
                    <a:pt x="4347308" y="2045677"/>
                    <a:pt x="4349711" y="2052890"/>
                    <a:pt x="4355123" y="2057400"/>
                  </a:cubicBezTo>
                  <a:cubicBezTo>
                    <a:pt x="4361836" y="2062994"/>
                    <a:pt x="4370584" y="2065574"/>
                    <a:pt x="4378569" y="2069123"/>
                  </a:cubicBezTo>
                  <a:cubicBezTo>
                    <a:pt x="4414495" y="2085090"/>
                    <a:pt x="4405614" y="2080523"/>
                    <a:pt x="4448907" y="2086707"/>
                  </a:cubicBezTo>
                  <a:cubicBezTo>
                    <a:pt x="4464538" y="2092569"/>
                    <a:pt x="4480390" y="2097871"/>
                    <a:pt x="4495800" y="2104292"/>
                  </a:cubicBezTo>
                  <a:cubicBezTo>
                    <a:pt x="4503866" y="2107653"/>
                    <a:pt x="4511133" y="2112770"/>
                    <a:pt x="4519246" y="2116015"/>
                  </a:cubicBezTo>
                  <a:cubicBezTo>
                    <a:pt x="4530719" y="2120604"/>
                    <a:pt x="4543123" y="2122719"/>
                    <a:pt x="4554415" y="2127738"/>
                  </a:cubicBezTo>
                  <a:cubicBezTo>
                    <a:pt x="4560853" y="2130599"/>
                    <a:pt x="4565883" y="2135966"/>
                    <a:pt x="4572000" y="2139461"/>
                  </a:cubicBezTo>
                  <a:cubicBezTo>
                    <a:pt x="4591167" y="2150413"/>
                    <a:pt x="4603818" y="2154533"/>
                    <a:pt x="4624753" y="2162907"/>
                  </a:cubicBezTo>
                  <a:cubicBezTo>
                    <a:pt x="4647652" y="2185806"/>
                    <a:pt x="4623625" y="2165274"/>
                    <a:pt x="4654061" y="2180492"/>
                  </a:cubicBezTo>
                  <a:cubicBezTo>
                    <a:pt x="4660362" y="2183642"/>
                    <a:pt x="4664963" y="2189987"/>
                    <a:pt x="4671646" y="2192215"/>
                  </a:cubicBezTo>
                  <a:cubicBezTo>
                    <a:pt x="4691109" y="2198703"/>
                    <a:pt x="4772005" y="2203509"/>
                    <a:pt x="4777153" y="2203938"/>
                  </a:cubicBezTo>
                  <a:cubicBezTo>
                    <a:pt x="4786922" y="2205892"/>
                    <a:pt x="4796735" y="2207639"/>
                    <a:pt x="4806461" y="2209800"/>
                  </a:cubicBezTo>
                  <a:cubicBezTo>
                    <a:pt x="4814325" y="2211548"/>
                    <a:pt x="4821854" y="2215873"/>
                    <a:pt x="4829907" y="2215661"/>
                  </a:cubicBezTo>
                  <a:cubicBezTo>
                    <a:pt x="4896430" y="2213910"/>
                    <a:pt x="4962769" y="2207846"/>
                    <a:pt x="5029200" y="2203938"/>
                  </a:cubicBezTo>
                  <a:cubicBezTo>
                    <a:pt x="5027246" y="2215661"/>
                    <a:pt x="5034010" y="2233876"/>
                    <a:pt x="5023338" y="2239107"/>
                  </a:cubicBezTo>
                  <a:cubicBezTo>
                    <a:pt x="4929498" y="2285107"/>
                    <a:pt x="4730261" y="2350477"/>
                    <a:pt x="4730261" y="2350477"/>
                  </a:cubicBezTo>
                  <a:cubicBezTo>
                    <a:pt x="4724400" y="2346569"/>
                    <a:pt x="4716843" y="2344435"/>
                    <a:pt x="4712677" y="2338754"/>
                  </a:cubicBezTo>
                  <a:cubicBezTo>
                    <a:pt x="4695040" y="2314704"/>
                    <a:pt x="4665784" y="2262554"/>
                    <a:pt x="4665784" y="2262554"/>
                  </a:cubicBezTo>
                  <a:cubicBezTo>
                    <a:pt x="4673153" y="2242290"/>
                    <a:pt x="4687413" y="2190327"/>
                    <a:pt x="4706815" y="2168769"/>
                  </a:cubicBezTo>
                  <a:cubicBezTo>
                    <a:pt x="4717023" y="2157426"/>
                    <a:pt x="4730735" y="2149773"/>
                    <a:pt x="4741984" y="2139461"/>
                  </a:cubicBezTo>
                  <a:cubicBezTo>
                    <a:pt x="4754205" y="2128258"/>
                    <a:pt x="4777153" y="2104292"/>
                    <a:pt x="4777153" y="2104292"/>
                  </a:cubicBezTo>
                  <a:cubicBezTo>
                    <a:pt x="4783217" y="2086101"/>
                    <a:pt x="4783874" y="2081368"/>
                    <a:pt x="4794738" y="2063261"/>
                  </a:cubicBezTo>
                  <a:cubicBezTo>
                    <a:pt x="4801987" y="2051180"/>
                    <a:pt x="4810369" y="2039815"/>
                    <a:pt x="4818184" y="2028092"/>
                  </a:cubicBezTo>
                  <a:cubicBezTo>
                    <a:pt x="4822092" y="2022230"/>
                    <a:pt x="4823224" y="2012735"/>
                    <a:pt x="4829907" y="2010507"/>
                  </a:cubicBezTo>
                  <a:cubicBezTo>
                    <a:pt x="4860599" y="2000277"/>
                    <a:pt x="4841375" y="2005520"/>
                    <a:pt x="4888523" y="1998784"/>
                  </a:cubicBezTo>
                  <a:cubicBezTo>
                    <a:pt x="4890477" y="1992923"/>
                    <a:pt x="4892687" y="1987141"/>
                    <a:pt x="4894384" y="1981200"/>
                  </a:cubicBezTo>
                  <a:cubicBezTo>
                    <a:pt x="4896597" y="1973454"/>
                    <a:pt x="4895777" y="1964457"/>
                    <a:pt x="4900246" y="1957754"/>
                  </a:cubicBezTo>
                  <a:cubicBezTo>
                    <a:pt x="4904154" y="1951893"/>
                    <a:pt x="4911969" y="1949939"/>
                    <a:pt x="4917830" y="1946031"/>
                  </a:cubicBezTo>
                  <a:cubicBezTo>
                    <a:pt x="4921738" y="1940169"/>
                    <a:pt x="4926778" y="1934921"/>
                    <a:pt x="4929553" y="1928446"/>
                  </a:cubicBezTo>
                  <a:cubicBezTo>
                    <a:pt x="4932726" y="1921041"/>
                    <a:pt x="4930382" y="1911291"/>
                    <a:pt x="4935415" y="1905000"/>
                  </a:cubicBezTo>
                  <a:cubicBezTo>
                    <a:pt x="4939275" y="1900175"/>
                    <a:pt x="4947138" y="1901092"/>
                    <a:pt x="4953000" y="1899138"/>
                  </a:cubicBezTo>
                  <a:cubicBezTo>
                    <a:pt x="4964723" y="1887415"/>
                    <a:pt x="4978222" y="1877232"/>
                    <a:pt x="4988169" y="1863969"/>
                  </a:cubicBezTo>
                  <a:cubicBezTo>
                    <a:pt x="5009069" y="1836102"/>
                    <a:pt x="4998845" y="1847430"/>
                    <a:pt x="5017477" y="1828800"/>
                  </a:cubicBezTo>
                  <a:cubicBezTo>
                    <a:pt x="5019431" y="1822938"/>
                    <a:pt x="5020904" y="1816894"/>
                    <a:pt x="5023338" y="1811215"/>
                  </a:cubicBezTo>
                  <a:cubicBezTo>
                    <a:pt x="5026780" y="1803184"/>
                    <a:pt x="5031993" y="1795950"/>
                    <a:pt x="5035061" y="1787769"/>
                  </a:cubicBezTo>
                  <a:cubicBezTo>
                    <a:pt x="5037890" y="1780226"/>
                    <a:pt x="5038969" y="1772138"/>
                    <a:pt x="5040923" y="1764323"/>
                  </a:cubicBezTo>
                  <a:cubicBezTo>
                    <a:pt x="5037775" y="1704525"/>
                    <a:pt x="5045698" y="1666976"/>
                    <a:pt x="5023338" y="1617784"/>
                  </a:cubicBezTo>
                  <a:cubicBezTo>
                    <a:pt x="5018624" y="1607413"/>
                    <a:pt x="5011615" y="1598246"/>
                    <a:pt x="5005753" y="1588477"/>
                  </a:cubicBezTo>
                  <a:cubicBezTo>
                    <a:pt x="5002249" y="1567452"/>
                    <a:pt x="4997538" y="1531014"/>
                    <a:pt x="4988169" y="1512277"/>
                  </a:cubicBezTo>
                  <a:cubicBezTo>
                    <a:pt x="4972884" y="1481707"/>
                    <a:pt x="4935415" y="1424354"/>
                    <a:pt x="4935415" y="1424354"/>
                  </a:cubicBezTo>
                  <a:cubicBezTo>
                    <a:pt x="4931507" y="1408723"/>
                    <a:pt x="4930039" y="1392270"/>
                    <a:pt x="4923692" y="1377461"/>
                  </a:cubicBezTo>
                  <a:cubicBezTo>
                    <a:pt x="4918142" y="1364511"/>
                    <a:pt x="4900246" y="1342292"/>
                    <a:pt x="4900246" y="1342292"/>
                  </a:cubicBezTo>
                  <a:cubicBezTo>
                    <a:pt x="4898292" y="1334477"/>
                    <a:pt x="4897482" y="1326282"/>
                    <a:pt x="4894384" y="1318846"/>
                  </a:cubicBezTo>
                  <a:cubicBezTo>
                    <a:pt x="4887663" y="1302715"/>
                    <a:pt x="4878753" y="1287585"/>
                    <a:pt x="4870938" y="1271954"/>
                  </a:cubicBezTo>
                  <a:cubicBezTo>
                    <a:pt x="4867030" y="1264138"/>
                    <a:pt x="4864062" y="1255777"/>
                    <a:pt x="4859215" y="1248507"/>
                  </a:cubicBezTo>
                  <a:cubicBezTo>
                    <a:pt x="4843406" y="1224794"/>
                    <a:pt x="4844717" y="1228336"/>
                    <a:pt x="4829907" y="1195754"/>
                  </a:cubicBezTo>
                  <a:cubicBezTo>
                    <a:pt x="4825553" y="1186175"/>
                    <a:pt x="4821511" y="1176428"/>
                    <a:pt x="4818184" y="1166446"/>
                  </a:cubicBezTo>
                  <a:cubicBezTo>
                    <a:pt x="4806034" y="1129993"/>
                    <a:pt x="4819550" y="1149346"/>
                    <a:pt x="4800600" y="1101969"/>
                  </a:cubicBezTo>
                  <a:cubicBezTo>
                    <a:pt x="4797984" y="1095428"/>
                    <a:pt x="4792785" y="1090246"/>
                    <a:pt x="4788877" y="1084384"/>
                  </a:cubicBezTo>
                  <a:cubicBezTo>
                    <a:pt x="4786923" y="1076569"/>
                    <a:pt x="4785563" y="1068580"/>
                    <a:pt x="4783015" y="1060938"/>
                  </a:cubicBezTo>
                  <a:cubicBezTo>
                    <a:pt x="4772198" y="1028488"/>
                    <a:pt x="4764848" y="1019632"/>
                    <a:pt x="4759569" y="990600"/>
                  </a:cubicBezTo>
                  <a:cubicBezTo>
                    <a:pt x="4747343" y="923359"/>
                    <a:pt x="4759989" y="974905"/>
                    <a:pt x="4747846" y="920261"/>
                  </a:cubicBezTo>
                  <a:cubicBezTo>
                    <a:pt x="4743912" y="902558"/>
                    <a:pt x="4739124" y="883461"/>
                    <a:pt x="4730261" y="867507"/>
                  </a:cubicBezTo>
                  <a:cubicBezTo>
                    <a:pt x="4725517" y="858967"/>
                    <a:pt x="4718538" y="851876"/>
                    <a:pt x="4712677" y="844061"/>
                  </a:cubicBezTo>
                  <a:lnTo>
                    <a:pt x="4700953" y="808892"/>
                  </a:lnTo>
                  <a:cubicBezTo>
                    <a:pt x="4697045" y="797169"/>
                    <a:pt x="4696084" y="784005"/>
                    <a:pt x="4689230" y="773723"/>
                  </a:cubicBezTo>
                  <a:lnTo>
                    <a:pt x="4677507" y="756138"/>
                  </a:lnTo>
                  <a:cubicBezTo>
                    <a:pt x="4675553" y="750277"/>
                    <a:pt x="4674646" y="743955"/>
                    <a:pt x="4671646" y="738554"/>
                  </a:cubicBezTo>
                  <a:cubicBezTo>
                    <a:pt x="4664804" y="726237"/>
                    <a:pt x="4656015" y="715107"/>
                    <a:pt x="4648200" y="703384"/>
                  </a:cubicBezTo>
                  <a:cubicBezTo>
                    <a:pt x="4644292" y="697523"/>
                    <a:pt x="4639252" y="692275"/>
                    <a:pt x="4636477" y="685800"/>
                  </a:cubicBezTo>
                  <a:cubicBezTo>
                    <a:pt x="4630615" y="672123"/>
                    <a:pt x="4625128" y="658280"/>
                    <a:pt x="4618892" y="644769"/>
                  </a:cubicBezTo>
                  <a:cubicBezTo>
                    <a:pt x="4613399" y="632869"/>
                    <a:pt x="4606348" y="621699"/>
                    <a:pt x="4601307" y="609600"/>
                  </a:cubicBezTo>
                  <a:cubicBezTo>
                    <a:pt x="4596554" y="598193"/>
                    <a:pt x="4595110" y="585484"/>
                    <a:pt x="4589584" y="574431"/>
                  </a:cubicBezTo>
                  <a:cubicBezTo>
                    <a:pt x="4585215" y="565693"/>
                    <a:pt x="4577026" y="559361"/>
                    <a:pt x="4572000" y="550984"/>
                  </a:cubicBezTo>
                  <a:cubicBezTo>
                    <a:pt x="4565257" y="539745"/>
                    <a:pt x="4562124" y="526415"/>
                    <a:pt x="4554415" y="515815"/>
                  </a:cubicBezTo>
                  <a:cubicBezTo>
                    <a:pt x="4546289" y="504642"/>
                    <a:pt x="4534876" y="496276"/>
                    <a:pt x="4525107" y="486507"/>
                  </a:cubicBezTo>
                  <a:cubicBezTo>
                    <a:pt x="4515338" y="476738"/>
                    <a:pt x="4507295" y="464863"/>
                    <a:pt x="4495800" y="457200"/>
                  </a:cubicBezTo>
                  <a:cubicBezTo>
                    <a:pt x="4484077" y="449385"/>
                    <a:pt x="4471103" y="443179"/>
                    <a:pt x="4460630" y="433754"/>
                  </a:cubicBezTo>
                  <a:cubicBezTo>
                    <a:pt x="4451331" y="425385"/>
                    <a:pt x="4445422" y="413861"/>
                    <a:pt x="4437184" y="404446"/>
                  </a:cubicBezTo>
                  <a:cubicBezTo>
                    <a:pt x="4421387" y="386391"/>
                    <a:pt x="4420746" y="387625"/>
                    <a:pt x="4402015" y="375138"/>
                  </a:cubicBezTo>
                  <a:cubicBezTo>
                    <a:pt x="4388580" y="354986"/>
                    <a:pt x="4385408" y="349129"/>
                    <a:pt x="4366846" y="328246"/>
                  </a:cubicBezTo>
                  <a:cubicBezTo>
                    <a:pt x="4359503" y="319985"/>
                    <a:pt x="4352124" y="311586"/>
                    <a:pt x="4343400" y="304800"/>
                  </a:cubicBezTo>
                  <a:cubicBezTo>
                    <a:pt x="4201311" y="194286"/>
                    <a:pt x="4307366" y="278823"/>
                    <a:pt x="4232030" y="228600"/>
                  </a:cubicBezTo>
                  <a:cubicBezTo>
                    <a:pt x="4223901" y="223181"/>
                    <a:pt x="4217186" y="215647"/>
                    <a:pt x="4208584" y="211015"/>
                  </a:cubicBezTo>
                  <a:cubicBezTo>
                    <a:pt x="4191641" y="201892"/>
                    <a:pt x="4173268" y="195707"/>
                    <a:pt x="4155830" y="187569"/>
                  </a:cubicBezTo>
                  <a:cubicBezTo>
                    <a:pt x="4143953" y="182026"/>
                    <a:pt x="4132830" y="174852"/>
                    <a:pt x="4120661" y="169984"/>
                  </a:cubicBezTo>
                  <a:cubicBezTo>
                    <a:pt x="4113181" y="166992"/>
                    <a:pt x="4104695" y="167115"/>
                    <a:pt x="4097215" y="164123"/>
                  </a:cubicBezTo>
                  <a:cubicBezTo>
                    <a:pt x="4075295" y="155355"/>
                    <a:pt x="4054568" y="143804"/>
                    <a:pt x="4032738" y="134815"/>
                  </a:cubicBezTo>
                  <a:cubicBezTo>
                    <a:pt x="4021312" y="130110"/>
                    <a:pt x="4008622" y="128618"/>
                    <a:pt x="3997569" y="123092"/>
                  </a:cubicBezTo>
                  <a:cubicBezTo>
                    <a:pt x="3977189" y="112902"/>
                    <a:pt x="3959333" y="98113"/>
                    <a:pt x="3938953" y="87923"/>
                  </a:cubicBezTo>
                  <a:cubicBezTo>
                    <a:pt x="3919415" y="78154"/>
                    <a:pt x="3899572" y="68972"/>
                    <a:pt x="3880338" y="58615"/>
                  </a:cubicBezTo>
                  <a:cubicBezTo>
                    <a:pt x="3874135" y="55275"/>
                    <a:pt x="3869228" y="49667"/>
                    <a:pt x="3862753" y="46892"/>
                  </a:cubicBezTo>
                  <a:cubicBezTo>
                    <a:pt x="3855348" y="43719"/>
                    <a:pt x="3847023" y="43346"/>
                    <a:pt x="3839307" y="41031"/>
                  </a:cubicBezTo>
                  <a:cubicBezTo>
                    <a:pt x="3819748" y="35163"/>
                    <a:pt x="3800968" y="26825"/>
                    <a:pt x="3780692" y="23446"/>
                  </a:cubicBezTo>
                  <a:cubicBezTo>
                    <a:pt x="3765154" y="20856"/>
                    <a:pt x="3749369" y="19979"/>
                    <a:pt x="3733800" y="17584"/>
                  </a:cubicBezTo>
                  <a:cubicBezTo>
                    <a:pt x="3723953" y="16069"/>
                    <a:pt x="3714387" y="12887"/>
                    <a:pt x="3704492" y="11723"/>
                  </a:cubicBezTo>
                  <a:cubicBezTo>
                    <a:pt x="3681126" y="8974"/>
                    <a:pt x="3657551" y="8324"/>
                    <a:pt x="3634153" y="5861"/>
                  </a:cubicBezTo>
                  <a:cubicBezTo>
                    <a:pt x="3620413" y="4415"/>
                    <a:pt x="3606800" y="1954"/>
                    <a:pt x="3593123" y="0"/>
                  </a:cubicBezTo>
                  <a:cubicBezTo>
                    <a:pt x="3557954" y="1954"/>
                    <a:pt x="3522680" y="2522"/>
                    <a:pt x="3487615" y="5861"/>
                  </a:cubicBezTo>
                  <a:cubicBezTo>
                    <a:pt x="3466681" y="7855"/>
                    <a:pt x="3468342" y="16060"/>
                    <a:pt x="3452446" y="29307"/>
                  </a:cubicBezTo>
                  <a:cubicBezTo>
                    <a:pt x="3447034" y="33817"/>
                    <a:pt x="3440273" y="36521"/>
                    <a:pt x="3434861" y="41031"/>
                  </a:cubicBezTo>
                  <a:cubicBezTo>
                    <a:pt x="3428493" y="46338"/>
                    <a:pt x="3424174" y="54017"/>
                    <a:pt x="3417277" y="58615"/>
                  </a:cubicBezTo>
                  <a:cubicBezTo>
                    <a:pt x="3412136" y="62042"/>
                    <a:pt x="3405477" y="62307"/>
                    <a:pt x="3399692" y="64477"/>
                  </a:cubicBezTo>
                  <a:cubicBezTo>
                    <a:pt x="3346575" y="84396"/>
                    <a:pt x="3394143" y="70260"/>
                    <a:pt x="3323492" y="87923"/>
                  </a:cubicBezTo>
                  <a:lnTo>
                    <a:pt x="3323492" y="87923"/>
                  </a:lnTo>
                  <a:cubicBezTo>
                    <a:pt x="3311769" y="91831"/>
                    <a:pt x="3299936" y="95423"/>
                    <a:pt x="3288323" y="99646"/>
                  </a:cubicBezTo>
                  <a:cubicBezTo>
                    <a:pt x="3268258" y="106942"/>
                    <a:pt x="3244667" y="118630"/>
                    <a:pt x="3223846" y="123092"/>
                  </a:cubicBezTo>
                  <a:cubicBezTo>
                    <a:pt x="3208443" y="126393"/>
                    <a:pt x="3192584" y="127000"/>
                    <a:pt x="3176953" y="128954"/>
                  </a:cubicBezTo>
                  <a:cubicBezTo>
                    <a:pt x="3169138" y="132862"/>
                    <a:pt x="3161538" y="137235"/>
                    <a:pt x="3153507" y="140677"/>
                  </a:cubicBezTo>
                  <a:cubicBezTo>
                    <a:pt x="3109728" y="159440"/>
                    <a:pt x="3064956" y="176003"/>
                    <a:pt x="3018692" y="187569"/>
                  </a:cubicBezTo>
                  <a:cubicBezTo>
                    <a:pt x="3009027" y="189985"/>
                    <a:pt x="2998964" y="190694"/>
                    <a:pt x="2989384" y="193431"/>
                  </a:cubicBezTo>
                  <a:cubicBezTo>
                    <a:pt x="2971561" y="198523"/>
                    <a:pt x="2954612" y="206519"/>
                    <a:pt x="2936630" y="211015"/>
                  </a:cubicBezTo>
                  <a:cubicBezTo>
                    <a:pt x="2920999" y="214923"/>
                    <a:pt x="2905195" y="218192"/>
                    <a:pt x="2889738" y="222738"/>
                  </a:cubicBezTo>
                  <a:cubicBezTo>
                    <a:pt x="2871955" y="227968"/>
                    <a:pt x="2854569" y="234461"/>
                    <a:pt x="2836984" y="240323"/>
                  </a:cubicBezTo>
                  <a:cubicBezTo>
                    <a:pt x="2831123" y="242277"/>
                    <a:pt x="2825394" y="244686"/>
                    <a:pt x="2819400" y="246184"/>
                  </a:cubicBezTo>
                  <a:cubicBezTo>
                    <a:pt x="2803769" y="250092"/>
                    <a:pt x="2787999" y="253481"/>
                    <a:pt x="2772507" y="257907"/>
                  </a:cubicBezTo>
                  <a:cubicBezTo>
                    <a:pt x="2760625" y="261302"/>
                    <a:pt x="2747620" y="262777"/>
                    <a:pt x="2737338" y="269631"/>
                  </a:cubicBezTo>
                  <a:cubicBezTo>
                    <a:pt x="2731476" y="273539"/>
                    <a:pt x="2726054" y="278204"/>
                    <a:pt x="2719753" y="281354"/>
                  </a:cubicBezTo>
                  <a:cubicBezTo>
                    <a:pt x="2708468" y="286996"/>
                    <a:pt x="2689984" y="289323"/>
                    <a:pt x="2678723" y="293077"/>
                  </a:cubicBezTo>
                  <a:cubicBezTo>
                    <a:pt x="2668741" y="296404"/>
                    <a:pt x="2659303" y="301204"/>
                    <a:pt x="2649415" y="304800"/>
                  </a:cubicBezTo>
                  <a:cubicBezTo>
                    <a:pt x="2637802" y="309023"/>
                    <a:pt x="2625299" y="310997"/>
                    <a:pt x="2614246" y="316523"/>
                  </a:cubicBezTo>
                  <a:cubicBezTo>
                    <a:pt x="2594053" y="326619"/>
                    <a:pt x="2572539" y="340139"/>
                    <a:pt x="2549769" y="345831"/>
                  </a:cubicBezTo>
                  <a:cubicBezTo>
                    <a:pt x="2512566" y="355132"/>
                    <a:pt x="2517345" y="348822"/>
                    <a:pt x="2473569" y="363415"/>
                  </a:cubicBezTo>
                  <a:cubicBezTo>
                    <a:pt x="2467707" y="365369"/>
                    <a:pt x="2461902" y="367502"/>
                    <a:pt x="2455984" y="369277"/>
                  </a:cubicBezTo>
                  <a:cubicBezTo>
                    <a:pt x="2442360" y="373364"/>
                    <a:pt x="2428447" y="376502"/>
                    <a:pt x="2414953" y="381000"/>
                  </a:cubicBezTo>
                  <a:cubicBezTo>
                    <a:pt x="2404971" y="384327"/>
                    <a:pt x="2395628" y="389396"/>
                    <a:pt x="2385646" y="392723"/>
                  </a:cubicBezTo>
                  <a:cubicBezTo>
                    <a:pt x="2360435" y="401127"/>
                    <a:pt x="2335228" y="409723"/>
                    <a:pt x="2309446" y="416169"/>
                  </a:cubicBezTo>
                  <a:cubicBezTo>
                    <a:pt x="2301631" y="418123"/>
                    <a:pt x="2293543" y="419202"/>
                    <a:pt x="2286000" y="422031"/>
                  </a:cubicBezTo>
                  <a:cubicBezTo>
                    <a:pt x="2277818" y="425099"/>
                    <a:pt x="2270585" y="430312"/>
                    <a:pt x="2262553" y="433754"/>
                  </a:cubicBezTo>
                  <a:cubicBezTo>
                    <a:pt x="2243211" y="442043"/>
                    <a:pt x="2223579" y="449646"/>
                    <a:pt x="2203938" y="457200"/>
                  </a:cubicBezTo>
                  <a:cubicBezTo>
                    <a:pt x="2198171" y="459418"/>
                    <a:pt x="2192120" y="460843"/>
                    <a:pt x="2186353" y="463061"/>
                  </a:cubicBezTo>
                  <a:cubicBezTo>
                    <a:pt x="2166712" y="470615"/>
                    <a:pt x="2147335" y="478839"/>
                    <a:pt x="2127738" y="486507"/>
                  </a:cubicBezTo>
                  <a:cubicBezTo>
                    <a:pt x="2102395" y="496424"/>
                    <a:pt x="2075879" y="503645"/>
                    <a:pt x="2051538" y="515815"/>
                  </a:cubicBezTo>
                  <a:cubicBezTo>
                    <a:pt x="2027066" y="528051"/>
                    <a:pt x="1998372" y="540899"/>
                    <a:pt x="1975338" y="556846"/>
                  </a:cubicBezTo>
                  <a:cubicBezTo>
                    <a:pt x="1915172" y="598499"/>
                    <a:pt x="1949616" y="584958"/>
                    <a:pt x="1910861" y="597877"/>
                  </a:cubicBezTo>
                  <a:cubicBezTo>
                    <a:pt x="1899138" y="609600"/>
                    <a:pt x="1888083" y="622032"/>
                    <a:pt x="1875692" y="633046"/>
                  </a:cubicBezTo>
                  <a:cubicBezTo>
                    <a:pt x="1870427" y="637726"/>
                    <a:pt x="1863519" y="640259"/>
                    <a:pt x="1858107" y="644769"/>
                  </a:cubicBezTo>
                  <a:cubicBezTo>
                    <a:pt x="1828835" y="669162"/>
                    <a:pt x="1853842" y="657915"/>
                    <a:pt x="1822938" y="668215"/>
                  </a:cubicBezTo>
                  <a:cubicBezTo>
                    <a:pt x="1809261" y="677984"/>
                    <a:pt x="1796320" y="688875"/>
                    <a:pt x="1781907" y="697523"/>
                  </a:cubicBezTo>
                  <a:cubicBezTo>
                    <a:pt x="1776609" y="700702"/>
                    <a:pt x="1769849" y="700621"/>
                    <a:pt x="1764323" y="703384"/>
                  </a:cubicBezTo>
                  <a:cubicBezTo>
                    <a:pt x="1754133" y="708479"/>
                    <a:pt x="1744676" y="714931"/>
                    <a:pt x="1735015" y="720969"/>
                  </a:cubicBezTo>
                  <a:cubicBezTo>
                    <a:pt x="1658845" y="768575"/>
                    <a:pt x="1787378" y="691047"/>
                    <a:pt x="1693984" y="744415"/>
                  </a:cubicBezTo>
                  <a:cubicBezTo>
                    <a:pt x="1687868" y="747910"/>
                    <a:pt x="1682875" y="753363"/>
                    <a:pt x="1676400" y="756138"/>
                  </a:cubicBezTo>
                  <a:cubicBezTo>
                    <a:pt x="1668995" y="759312"/>
                    <a:pt x="1660402" y="758933"/>
                    <a:pt x="1652953" y="762000"/>
                  </a:cubicBezTo>
                  <a:cubicBezTo>
                    <a:pt x="1627085" y="772651"/>
                    <a:pt x="1601477" y="784080"/>
                    <a:pt x="1576753" y="797169"/>
                  </a:cubicBezTo>
                  <a:cubicBezTo>
                    <a:pt x="1568119" y="801740"/>
                    <a:pt x="1561847" y="810010"/>
                    <a:pt x="1553307" y="814754"/>
                  </a:cubicBezTo>
                  <a:cubicBezTo>
                    <a:pt x="1544110" y="819864"/>
                    <a:pt x="1533411" y="821772"/>
                    <a:pt x="1524000" y="826477"/>
                  </a:cubicBezTo>
                  <a:cubicBezTo>
                    <a:pt x="1513810" y="831572"/>
                    <a:pt x="1504651" y="838528"/>
                    <a:pt x="1494692" y="844061"/>
                  </a:cubicBezTo>
                  <a:cubicBezTo>
                    <a:pt x="1487054" y="848304"/>
                    <a:pt x="1479061" y="851876"/>
                    <a:pt x="1471246" y="855784"/>
                  </a:cubicBezTo>
                  <a:cubicBezTo>
                    <a:pt x="1452927" y="876720"/>
                    <a:pt x="1418058" y="918669"/>
                    <a:pt x="1395046" y="937846"/>
                  </a:cubicBezTo>
                  <a:cubicBezTo>
                    <a:pt x="1383323" y="947615"/>
                    <a:pt x="1371220" y="956946"/>
                    <a:pt x="1359877" y="967154"/>
                  </a:cubicBezTo>
                  <a:cubicBezTo>
                    <a:pt x="1351662" y="974548"/>
                    <a:pt x="1344691" y="983257"/>
                    <a:pt x="1336430" y="990600"/>
                  </a:cubicBezTo>
                  <a:cubicBezTo>
                    <a:pt x="1294064" y="1028258"/>
                    <a:pt x="1321788" y="1001582"/>
                    <a:pt x="1289538" y="1025769"/>
                  </a:cubicBezTo>
                  <a:cubicBezTo>
                    <a:pt x="1279529" y="1033275"/>
                    <a:pt x="1270640" y="1042275"/>
                    <a:pt x="1260230" y="1049215"/>
                  </a:cubicBezTo>
                  <a:cubicBezTo>
                    <a:pt x="1252960" y="1054062"/>
                    <a:pt x="1244054" y="1056091"/>
                    <a:pt x="1236784" y="1060938"/>
                  </a:cubicBezTo>
                  <a:cubicBezTo>
                    <a:pt x="1226375" y="1067878"/>
                    <a:pt x="1218032" y="1077667"/>
                    <a:pt x="1207477" y="1084384"/>
                  </a:cubicBezTo>
                  <a:cubicBezTo>
                    <a:pt x="1133810" y="1131263"/>
                    <a:pt x="1211049" y="1069982"/>
                    <a:pt x="1137138" y="1125415"/>
                  </a:cubicBezTo>
                  <a:cubicBezTo>
                    <a:pt x="1117121" y="1140428"/>
                    <a:pt x="1097520" y="1156023"/>
                    <a:pt x="1078523" y="1172307"/>
                  </a:cubicBezTo>
                  <a:cubicBezTo>
                    <a:pt x="1070131" y="1179500"/>
                    <a:pt x="1063568" y="1188678"/>
                    <a:pt x="1055077" y="1195754"/>
                  </a:cubicBezTo>
                  <a:cubicBezTo>
                    <a:pt x="1028353" y="1218024"/>
                    <a:pt x="999869" y="1238117"/>
                    <a:pt x="973015" y="1260231"/>
                  </a:cubicBezTo>
                  <a:cubicBezTo>
                    <a:pt x="945720" y="1282709"/>
                    <a:pt x="964047" y="1270992"/>
                    <a:pt x="943707" y="1295400"/>
                  </a:cubicBezTo>
                  <a:cubicBezTo>
                    <a:pt x="938400" y="1301768"/>
                    <a:pt x="931630" y="1306789"/>
                    <a:pt x="926123" y="1312984"/>
                  </a:cubicBezTo>
                  <a:cubicBezTo>
                    <a:pt x="915985" y="1324390"/>
                    <a:pt x="906953" y="1336748"/>
                    <a:pt x="896815" y="1348154"/>
                  </a:cubicBezTo>
                  <a:cubicBezTo>
                    <a:pt x="859083" y="1390602"/>
                    <a:pt x="899015" y="1344243"/>
                    <a:pt x="861646" y="1377461"/>
                  </a:cubicBezTo>
                  <a:cubicBezTo>
                    <a:pt x="817546" y="1416662"/>
                    <a:pt x="835379" y="1406117"/>
                    <a:pt x="797169" y="1447800"/>
                  </a:cubicBezTo>
                  <a:cubicBezTo>
                    <a:pt x="785966" y="1460021"/>
                    <a:pt x="771947" y="1469706"/>
                    <a:pt x="762000" y="1482969"/>
                  </a:cubicBezTo>
                  <a:cubicBezTo>
                    <a:pt x="756138" y="1490784"/>
                    <a:pt x="749441" y="1498038"/>
                    <a:pt x="744415" y="1506415"/>
                  </a:cubicBezTo>
                  <a:cubicBezTo>
                    <a:pt x="737671" y="1517654"/>
                    <a:pt x="734346" y="1530846"/>
                    <a:pt x="726830" y="1541584"/>
                  </a:cubicBezTo>
                  <a:cubicBezTo>
                    <a:pt x="720492" y="1550639"/>
                    <a:pt x="710577" y="1556639"/>
                    <a:pt x="703384" y="1565031"/>
                  </a:cubicBezTo>
                  <a:cubicBezTo>
                    <a:pt x="698800" y="1570380"/>
                    <a:pt x="696171" y="1577203"/>
                    <a:pt x="691661" y="1582615"/>
                  </a:cubicBezTo>
                  <a:cubicBezTo>
                    <a:pt x="686354" y="1588983"/>
                    <a:pt x="679584" y="1594004"/>
                    <a:pt x="674077" y="1600200"/>
                  </a:cubicBezTo>
                  <a:cubicBezTo>
                    <a:pt x="663939" y="1611606"/>
                    <a:pt x="654538" y="1623646"/>
                    <a:pt x="644769" y="1635369"/>
                  </a:cubicBezTo>
                  <a:cubicBezTo>
                    <a:pt x="622349" y="1702626"/>
                    <a:pt x="663910" y="1584129"/>
                    <a:pt x="621323" y="1676400"/>
                  </a:cubicBezTo>
                  <a:cubicBezTo>
                    <a:pt x="613555" y="1693230"/>
                    <a:pt x="609600" y="1711569"/>
                    <a:pt x="603738" y="1729154"/>
                  </a:cubicBezTo>
                  <a:cubicBezTo>
                    <a:pt x="601784" y="1735015"/>
                    <a:pt x="600640" y="1741212"/>
                    <a:pt x="597877" y="1746738"/>
                  </a:cubicBezTo>
                  <a:cubicBezTo>
                    <a:pt x="534703" y="1873086"/>
                    <a:pt x="598465" y="1751621"/>
                    <a:pt x="545123" y="1840523"/>
                  </a:cubicBezTo>
                  <a:cubicBezTo>
                    <a:pt x="539261" y="1850292"/>
                    <a:pt x="533576" y="1860170"/>
                    <a:pt x="527538" y="1869831"/>
                  </a:cubicBezTo>
                  <a:cubicBezTo>
                    <a:pt x="523804" y="1875805"/>
                    <a:pt x="520796" y="1882434"/>
                    <a:pt x="515815" y="1887415"/>
                  </a:cubicBezTo>
                  <a:cubicBezTo>
                    <a:pt x="484838" y="1918391"/>
                    <a:pt x="509795" y="1873568"/>
                    <a:pt x="474784" y="1922584"/>
                  </a:cubicBezTo>
                  <a:cubicBezTo>
                    <a:pt x="461540" y="1941126"/>
                    <a:pt x="453456" y="1963100"/>
                    <a:pt x="439615" y="1981200"/>
                  </a:cubicBezTo>
                  <a:cubicBezTo>
                    <a:pt x="427866" y="1996565"/>
                    <a:pt x="409313" y="2006137"/>
                    <a:pt x="398584" y="2022231"/>
                  </a:cubicBezTo>
                  <a:cubicBezTo>
                    <a:pt x="358044" y="2083039"/>
                    <a:pt x="419743" y="1988918"/>
                    <a:pt x="375138" y="2063261"/>
                  </a:cubicBezTo>
                  <a:cubicBezTo>
                    <a:pt x="367889" y="2075343"/>
                    <a:pt x="358535" y="2086115"/>
                    <a:pt x="351692" y="2098431"/>
                  </a:cubicBezTo>
                  <a:cubicBezTo>
                    <a:pt x="348691" y="2103832"/>
                    <a:pt x="348593" y="2110489"/>
                    <a:pt x="345830" y="2116015"/>
                  </a:cubicBezTo>
                  <a:cubicBezTo>
                    <a:pt x="342679" y="2122316"/>
                    <a:pt x="337257" y="2127299"/>
                    <a:pt x="334107" y="2133600"/>
                  </a:cubicBezTo>
                  <a:cubicBezTo>
                    <a:pt x="326853" y="2148108"/>
                    <a:pt x="315090" y="2181613"/>
                    <a:pt x="304800" y="2198077"/>
                  </a:cubicBezTo>
                  <a:cubicBezTo>
                    <a:pt x="299622" y="2206361"/>
                    <a:pt x="292393" y="2213239"/>
                    <a:pt x="287215" y="2221523"/>
                  </a:cubicBezTo>
                  <a:cubicBezTo>
                    <a:pt x="282584" y="2228933"/>
                    <a:pt x="279827" y="2237382"/>
                    <a:pt x="275492" y="2244969"/>
                  </a:cubicBezTo>
                  <a:cubicBezTo>
                    <a:pt x="271997" y="2251086"/>
                    <a:pt x="266920" y="2256253"/>
                    <a:pt x="263769" y="2262554"/>
                  </a:cubicBezTo>
                  <a:cubicBezTo>
                    <a:pt x="213013" y="2364064"/>
                    <a:pt x="273365" y="2263614"/>
                    <a:pt x="228600" y="2321169"/>
                  </a:cubicBezTo>
                  <a:cubicBezTo>
                    <a:pt x="219950" y="2332291"/>
                    <a:pt x="205153" y="2356338"/>
                    <a:pt x="205153" y="2356338"/>
                  </a:cubicBezTo>
                  <a:cubicBezTo>
                    <a:pt x="203199" y="2362200"/>
                    <a:pt x="202999" y="2368980"/>
                    <a:pt x="199292" y="2373923"/>
                  </a:cubicBezTo>
                  <a:cubicBezTo>
                    <a:pt x="191003" y="2384976"/>
                    <a:pt x="179753" y="2393462"/>
                    <a:pt x="169984" y="2403231"/>
                  </a:cubicBezTo>
                  <a:lnTo>
                    <a:pt x="152400" y="2420815"/>
                  </a:lnTo>
                  <a:lnTo>
                    <a:pt x="134815" y="2438400"/>
                  </a:lnTo>
                  <a:cubicBezTo>
                    <a:pt x="130032" y="2452748"/>
                    <a:pt x="126282" y="2466758"/>
                    <a:pt x="117230" y="2479431"/>
                  </a:cubicBezTo>
                  <a:cubicBezTo>
                    <a:pt x="112412" y="2486176"/>
                    <a:pt x="105507" y="2491154"/>
                    <a:pt x="99646" y="2497015"/>
                  </a:cubicBezTo>
                  <a:lnTo>
                    <a:pt x="87923" y="2532184"/>
                  </a:lnTo>
                  <a:cubicBezTo>
                    <a:pt x="85969" y="2538046"/>
                    <a:pt x="83559" y="2543775"/>
                    <a:pt x="82061" y="2549769"/>
                  </a:cubicBezTo>
                  <a:cubicBezTo>
                    <a:pt x="80107" y="2557584"/>
                    <a:pt x="78515" y="2565499"/>
                    <a:pt x="76200" y="2573215"/>
                  </a:cubicBezTo>
                  <a:cubicBezTo>
                    <a:pt x="72649" y="2585051"/>
                    <a:pt x="67474" y="2596396"/>
                    <a:pt x="64477" y="2608384"/>
                  </a:cubicBezTo>
                  <a:cubicBezTo>
                    <a:pt x="60569" y="2624015"/>
                    <a:pt x="62420" y="2642387"/>
                    <a:pt x="52753" y="2655277"/>
                  </a:cubicBezTo>
                  <a:cubicBezTo>
                    <a:pt x="30195" y="2685355"/>
                    <a:pt x="42077" y="2671815"/>
                    <a:pt x="17584" y="2696307"/>
                  </a:cubicBezTo>
                  <a:lnTo>
                    <a:pt x="5861" y="2731477"/>
                  </a:lnTo>
                  <a:lnTo>
                    <a:pt x="0" y="2749061"/>
                  </a:lnTo>
                  <a:cubicBezTo>
                    <a:pt x="1954" y="2776415"/>
                    <a:pt x="2833" y="2803867"/>
                    <a:pt x="5861" y="2831123"/>
                  </a:cubicBezTo>
                  <a:cubicBezTo>
                    <a:pt x="6751" y="2839130"/>
                    <a:pt x="11054" y="2846541"/>
                    <a:pt x="11723" y="2854569"/>
                  </a:cubicBezTo>
                  <a:cubicBezTo>
                    <a:pt x="17779" y="2927243"/>
                    <a:pt x="11723" y="2932723"/>
                    <a:pt x="11723" y="2948354"/>
                  </a:cubicBezTo>
                  <a:close/>
                </a:path>
              </a:pathLst>
            </a:custGeom>
            <a:solidFill>
              <a:srgbClr val="FFFFFF">
                <a:alpha val="74902"/>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reeform 8"/>
            <p:cNvSpPr/>
            <p:nvPr/>
          </p:nvSpPr>
          <p:spPr>
            <a:xfrm>
              <a:off x="2856133" y="3229708"/>
              <a:ext cx="1398146" cy="1266092"/>
            </a:xfrm>
            <a:custGeom>
              <a:avLst/>
              <a:gdLst>
                <a:gd name="connsiteX0" fmla="*/ 293744 w 1296067"/>
                <a:gd name="connsiteY0" fmla="*/ 709246 h 1207477"/>
                <a:gd name="connsiteX1" fmla="*/ 293744 w 1296067"/>
                <a:gd name="connsiteY1" fmla="*/ 709246 h 1207477"/>
                <a:gd name="connsiteX2" fmla="*/ 153067 w 1296067"/>
                <a:gd name="connsiteY2" fmla="*/ 779584 h 1207477"/>
                <a:gd name="connsiteX3" fmla="*/ 112037 w 1296067"/>
                <a:gd name="connsiteY3" fmla="*/ 861646 h 1207477"/>
                <a:gd name="connsiteX4" fmla="*/ 88590 w 1296067"/>
                <a:gd name="connsiteY4" fmla="*/ 890954 h 1207477"/>
                <a:gd name="connsiteX5" fmla="*/ 65144 w 1296067"/>
                <a:gd name="connsiteY5" fmla="*/ 931984 h 1207477"/>
                <a:gd name="connsiteX6" fmla="*/ 59283 w 1296067"/>
                <a:gd name="connsiteY6" fmla="*/ 949569 h 1207477"/>
                <a:gd name="connsiteX7" fmla="*/ 35837 w 1296067"/>
                <a:gd name="connsiteY7" fmla="*/ 984738 h 1207477"/>
                <a:gd name="connsiteX8" fmla="*/ 29975 w 1296067"/>
                <a:gd name="connsiteY8" fmla="*/ 1002323 h 1207477"/>
                <a:gd name="connsiteX9" fmla="*/ 12390 w 1296067"/>
                <a:gd name="connsiteY9" fmla="*/ 1019907 h 1207477"/>
                <a:gd name="connsiteX10" fmla="*/ 6529 w 1296067"/>
                <a:gd name="connsiteY10" fmla="*/ 1037492 h 1207477"/>
                <a:gd name="connsiteX11" fmla="*/ 6529 w 1296067"/>
                <a:gd name="connsiteY11" fmla="*/ 1195754 h 1207477"/>
                <a:gd name="connsiteX12" fmla="*/ 24113 w 1296067"/>
                <a:gd name="connsiteY12" fmla="*/ 1207477 h 1207477"/>
                <a:gd name="connsiteX13" fmla="*/ 41698 w 1296067"/>
                <a:gd name="connsiteY13" fmla="*/ 1201615 h 1207477"/>
                <a:gd name="connsiteX14" fmla="*/ 53421 w 1296067"/>
                <a:gd name="connsiteY14" fmla="*/ 1184030 h 1207477"/>
                <a:gd name="connsiteX15" fmla="*/ 71006 w 1296067"/>
                <a:gd name="connsiteY15" fmla="*/ 1166446 h 1207477"/>
                <a:gd name="connsiteX16" fmla="*/ 117898 w 1296067"/>
                <a:gd name="connsiteY16" fmla="*/ 1148861 h 1207477"/>
                <a:gd name="connsiteX17" fmla="*/ 141344 w 1296067"/>
                <a:gd name="connsiteY17" fmla="*/ 1137138 h 1207477"/>
                <a:gd name="connsiteX18" fmla="*/ 164790 w 1296067"/>
                <a:gd name="connsiteY18" fmla="*/ 1131277 h 1207477"/>
                <a:gd name="connsiteX19" fmla="*/ 182375 w 1296067"/>
                <a:gd name="connsiteY19" fmla="*/ 1125415 h 1207477"/>
                <a:gd name="connsiteX20" fmla="*/ 205821 w 1296067"/>
                <a:gd name="connsiteY20" fmla="*/ 1119554 h 1207477"/>
                <a:gd name="connsiteX21" fmla="*/ 246852 w 1296067"/>
                <a:gd name="connsiteY21" fmla="*/ 1101969 h 1207477"/>
                <a:gd name="connsiteX22" fmla="*/ 287883 w 1296067"/>
                <a:gd name="connsiteY22" fmla="*/ 1090246 h 1207477"/>
                <a:gd name="connsiteX23" fmla="*/ 328913 w 1296067"/>
                <a:gd name="connsiteY23" fmla="*/ 1066800 h 1207477"/>
                <a:gd name="connsiteX24" fmla="*/ 340637 w 1296067"/>
                <a:gd name="connsiteY24" fmla="*/ 1055077 h 1207477"/>
                <a:gd name="connsiteX25" fmla="*/ 358221 w 1296067"/>
                <a:gd name="connsiteY25" fmla="*/ 1049215 h 1207477"/>
                <a:gd name="connsiteX26" fmla="*/ 387529 w 1296067"/>
                <a:gd name="connsiteY26" fmla="*/ 1019907 h 1207477"/>
                <a:gd name="connsiteX27" fmla="*/ 416837 w 1296067"/>
                <a:gd name="connsiteY27" fmla="*/ 996461 h 1207477"/>
                <a:gd name="connsiteX28" fmla="*/ 446144 w 1296067"/>
                <a:gd name="connsiteY28" fmla="*/ 973015 h 1207477"/>
                <a:gd name="connsiteX29" fmla="*/ 457867 w 1296067"/>
                <a:gd name="connsiteY29" fmla="*/ 955430 h 1207477"/>
                <a:gd name="connsiteX30" fmla="*/ 475452 w 1296067"/>
                <a:gd name="connsiteY30" fmla="*/ 943707 h 1207477"/>
                <a:gd name="connsiteX31" fmla="*/ 487175 w 1296067"/>
                <a:gd name="connsiteY31" fmla="*/ 926123 h 1207477"/>
                <a:gd name="connsiteX32" fmla="*/ 539929 w 1296067"/>
                <a:gd name="connsiteY32" fmla="*/ 885092 h 1207477"/>
                <a:gd name="connsiteX33" fmla="*/ 557513 w 1296067"/>
                <a:gd name="connsiteY33" fmla="*/ 879230 h 1207477"/>
                <a:gd name="connsiteX34" fmla="*/ 569237 w 1296067"/>
                <a:gd name="connsiteY34" fmla="*/ 867507 h 1207477"/>
                <a:gd name="connsiteX35" fmla="*/ 580960 w 1296067"/>
                <a:gd name="connsiteY35" fmla="*/ 849923 h 1207477"/>
                <a:gd name="connsiteX36" fmla="*/ 598544 w 1296067"/>
                <a:gd name="connsiteY36" fmla="*/ 838200 h 1207477"/>
                <a:gd name="connsiteX37" fmla="*/ 657160 w 1296067"/>
                <a:gd name="connsiteY37" fmla="*/ 814754 h 1207477"/>
                <a:gd name="connsiteX38" fmla="*/ 680606 w 1296067"/>
                <a:gd name="connsiteY38" fmla="*/ 803030 h 1207477"/>
                <a:gd name="connsiteX39" fmla="*/ 698190 w 1296067"/>
                <a:gd name="connsiteY39" fmla="*/ 785446 h 1207477"/>
                <a:gd name="connsiteX40" fmla="*/ 762667 w 1296067"/>
                <a:gd name="connsiteY40" fmla="*/ 767861 h 1207477"/>
                <a:gd name="connsiteX41" fmla="*/ 797837 w 1296067"/>
                <a:gd name="connsiteY41" fmla="*/ 756138 h 1207477"/>
                <a:gd name="connsiteX42" fmla="*/ 844729 w 1296067"/>
                <a:gd name="connsiteY42" fmla="*/ 738554 h 1207477"/>
                <a:gd name="connsiteX43" fmla="*/ 879898 w 1296067"/>
                <a:gd name="connsiteY43" fmla="*/ 726830 h 1207477"/>
                <a:gd name="connsiteX44" fmla="*/ 926790 w 1296067"/>
                <a:gd name="connsiteY44" fmla="*/ 709246 h 1207477"/>
                <a:gd name="connsiteX45" fmla="*/ 950237 w 1296067"/>
                <a:gd name="connsiteY45" fmla="*/ 697523 h 1207477"/>
                <a:gd name="connsiteX46" fmla="*/ 967821 w 1296067"/>
                <a:gd name="connsiteY46" fmla="*/ 685800 h 1207477"/>
                <a:gd name="connsiteX47" fmla="*/ 991267 w 1296067"/>
                <a:gd name="connsiteY47" fmla="*/ 679938 h 1207477"/>
                <a:gd name="connsiteX48" fmla="*/ 1020575 w 1296067"/>
                <a:gd name="connsiteY48" fmla="*/ 650630 h 1207477"/>
                <a:gd name="connsiteX49" fmla="*/ 1032298 w 1296067"/>
                <a:gd name="connsiteY49" fmla="*/ 627184 h 1207477"/>
                <a:gd name="connsiteX50" fmla="*/ 1073329 w 1296067"/>
                <a:gd name="connsiteY50" fmla="*/ 597877 h 1207477"/>
                <a:gd name="connsiteX51" fmla="*/ 1102637 w 1296067"/>
                <a:gd name="connsiteY51" fmla="*/ 568569 h 1207477"/>
                <a:gd name="connsiteX52" fmla="*/ 1126083 w 1296067"/>
                <a:gd name="connsiteY52" fmla="*/ 527538 h 1207477"/>
                <a:gd name="connsiteX53" fmla="*/ 1137806 w 1296067"/>
                <a:gd name="connsiteY53" fmla="*/ 486507 h 1207477"/>
                <a:gd name="connsiteX54" fmla="*/ 1155390 w 1296067"/>
                <a:gd name="connsiteY54" fmla="*/ 468923 h 1207477"/>
                <a:gd name="connsiteX55" fmla="*/ 1178837 w 1296067"/>
                <a:gd name="connsiteY55" fmla="*/ 433754 h 1207477"/>
                <a:gd name="connsiteX56" fmla="*/ 1190560 w 1296067"/>
                <a:gd name="connsiteY56" fmla="*/ 416169 h 1207477"/>
                <a:gd name="connsiteX57" fmla="*/ 1196421 w 1296067"/>
                <a:gd name="connsiteY57" fmla="*/ 398584 h 1207477"/>
                <a:gd name="connsiteX58" fmla="*/ 1208144 w 1296067"/>
                <a:gd name="connsiteY58" fmla="*/ 375138 h 1207477"/>
                <a:gd name="connsiteX59" fmla="*/ 1214006 w 1296067"/>
                <a:gd name="connsiteY59" fmla="*/ 339969 h 1207477"/>
                <a:gd name="connsiteX60" fmla="*/ 1225729 w 1296067"/>
                <a:gd name="connsiteY60" fmla="*/ 304800 h 1207477"/>
                <a:gd name="connsiteX61" fmla="*/ 1231590 w 1296067"/>
                <a:gd name="connsiteY61" fmla="*/ 275492 h 1207477"/>
                <a:gd name="connsiteX62" fmla="*/ 1255037 w 1296067"/>
                <a:gd name="connsiteY62" fmla="*/ 222738 h 1207477"/>
                <a:gd name="connsiteX63" fmla="*/ 1272621 w 1296067"/>
                <a:gd name="connsiteY63" fmla="*/ 146538 h 1207477"/>
                <a:gd name="connsiteX64" fmla="*/ 1290206 w 1296067"/>
                <a:gd name="connsiteY64" fmla="*/ 64477 h 1207477"/>
                <a:gd name="connsiteX65" fmla="*/ 1296067 w 1296067"/>
                <a:gd name="connsiteY65" fmla="*/ 46892 h 1207477"/>
                <a:gd name="connsiteX66" fmla="*/ 1284344 w 1296067"/>
                <a:gd name="connsiteY66" fmla="*/ 29307 h 1207477"/>
                <a:gd name="connsiteX67" fmla="*/ 1231590 w 1296067"/>
                <a:gd name="connsiteY67" fmla="*/ 0 h 1207477"/>
                <a:gd name="connsiteX68" fmla="*/ 1161252 w 1296067"/>
                <a:gd name="connsiteY68" fmla="*/ 17584 h 1207477"/>
                <a:gd name="connsiteX69" fmla="*/ 1137806 w 1296067"/>
                <a:gd name="connsiteY69" fmla="*/ 23446 h 1207477"/>
                <a:gd name="connsiteX70" fmla="*/ 1102637 w 1296067"/>
                <a:gd name="connsiteY70" fmla="*/ 41030 h 1207477"/>
                <a:gd name="connsiteX71" fmla="*/ 1067467 w 1296067"/>
                <a:gd name="connsiteY71" fmla="*/ 52754 h 1207477"/>
                <a:gd name="connsiteX72" fmla="*/ 1026437 w 1296067"/>
                <a:gd name="connsiteY72" fmla="*/ 76200 h 1207477"/>
                <a:gd name="connsiteX73" fmla="*/ 1002990 w 1296067"/>
                <a:gd name="connsiteY73" fmla="*/ 82061 h 1207477"/>
                <a:gd name="connsiteX74" fmla="*/ 985406 w 1296067"/>
                <a:gd name="connsiteY74" fmla="*/ 99646 h 1207477"/>
                <a:gd name="connsiteX75" fmla="*/ 967821 w 1296067"/>
                <a:gd name="connsiteY75" fmla="*/ 105507 h 1207477"/>
                <a:gd name="connsiteX76" fmla="*/ 956098 w 1296067"/>
                <a:gd name="connsiteY76" fmla="*/ 123092 h 1207477"/>
                <a:gd name="connsiteX77" fmla="*/ 932652 w 1296067"/>
                <a:gd name="connsiteY77" fmla="*/ 134815 h 1207477"/>
                <a:gd name="connsiteX78" fmla="*/ 915067 w 1296067"/>
                <a:gd name="connsiteY78" fmla="*/ 146538 h 1207477"/>
                <a:gd name="connsiteX79" fmla="*/ 879898 w 1296067"/>
                <a:gd name="connsiteY79" fmla="*/ 158261 h 1207477"/>
                <a:gd name="connsiteX80" fmla="*/ 838867 w 1296067"/>
                <a:gd name="connsiteY80" fmla="*/ 181707 h 1207477"/>
                <a:gd name="connsiteX81" fmla="*/ 791975 w 1296067"/>
                <a:gd name="connsiteY81" fmla="*/ 193430 h 1207477"/>
                <a:gd name="connsiteX82" fmla="*/ 774390 w 1296067"/>
                <a:gd name="connsiteY82" fmla="*/ 205154 h 1207477"/>
                <a:gd name="connsiteX83" fmla="*/ 727498 w 1296067"/>
                <a:gd name="connsiteY83" fmla="*/ 228600 h 1207477"/>
                <a:gd name="connsiteX84" fmla="*/ 709913 w 1296067"/>
                <a:gd name="connsiteY84" fmla="*/ 240323 h 1207477"/>
                <a:gd name="connsiteX85" fmla="*/ 674744 w 1296067"/>
                <a:gd name="connsiteY85" fmla="*/ 252046 h 1207477"/>
                <a:gd name="connsiteX86" fmla="*/ 651298 w 1296067"/>
                <a:gd name="connsiteY86" fmla="*/ 263769 h 1207477"/>
                <a:gd name="connsiteX87" fmla="*/ 621990 w 1296067"/>
                <a:gd name="connsiteY87" fmla="*/ 269630 h 1207477"/>
                <a:gd name="connsiteX88" fmla="*/ 551652 w 1296067"/>
                <a:gd name="connsiteY88" fmla="*/ 304800 h 1207477"/>
                <a:gd name="connsiteX89" fmla="*/ 534067 w 1296067"/>
                <a:gd name="connsiteY89" fmla="*/ 316523 h 1207477"/>
                <a:gd name="connsiteX90" fmla="*/ 510621 w 1296067"/>
                <a:gd name="connsiteY90" fmla="*/ 339969 h 1207477"/>
                <a:gd name="connsiteX91" fmla="*/ 498898 w 1296067"/>
                <a:gd name="connsiteY91" fmla="*/ 357554 h 1207477"/>
                <a:gd name="connsiteX92" fmla="*/ 463729 w 1296067"/>
                <a:gd name="connsiteY92" fmla="*/ 386861 h 1207477"/>
                <a:gd name="connsiteX93" fmla="*/ 457867 w 1296067"/>
                <a:gd name="connsiteY93" fmla="*/ 404446 h 1207477"/>
                <a:gd name="connsiteX94" fmla="*/ 434421 w 1296067"/>
                <a:gd name="connsiteY94" fmla="*/ 433754 h 1207477"/>
                <a:gd name="connsiteX95" fmla="*/ 410975 w 1296067"/>
                <a:gd name="connsiteY95" fmla="*/ 463061 h 1207477"/>
                <a:gd name="connsiteX96" fmla="*/ 399252 w 1296067"/>
                <a:gd name="connsiteY96" fmla="*/ 486507 h 1207477"/>
                <a:gd name="connsiteX97" fmla="*/ 364083 w 1296067"/>
                <a:gd name="connsiteY97" fmla="*/ 521677 h 1207477"/>
                <a:gd name="connsiteX98" fmla="*/ 346498 w 1296067"/>
                <a:gd name="connsiteY98" fmla="*/ 539261 h 1207477"/>
                <a:gd name="connsiteX99" fmla="*/ 328913 w 1296067"/>
                <a:gd name="connsiteY99" fmla="*/ 550984 h 1207477"/>
                <a:gd name="connsiteX100" fmla="*/ 293744 w 1296067"/>
                <a:gd name="connsiteY100" fmla="*/ 586154 h 1207477"/>
                <a:gd name="connsiteX101" fmla="*/ 276160 w 1296067"/>
                <a:gd name="connsiteY101" fmla="*/ 603738 h 1207477"/>
                <a:gd name="connsiteX102" fmla="*/ 264437 w 1296067"/>
                <a:gd name="connsiteY102" fmla="*/ 621323 h 1207477"/>
                <a:gd name="connsiteX103" fmla="*/ 246852 w 1296067"/>
                <a:gd name="connsiteY103" fmla="*/ 633046 h 1207477"/>
                <a:gd name="connsiteX104" fmla="*/ 217544 w 1296067"/>
                <a:gd name="connsiteY104" fmla="*/ 662354 h 1207477"/>
                <a:gd name="connsiteX105" fmla="*/ 194098 w 1296067"/>
                <a:gd name="connsiteY105" fmla="*/ 685800 h 1207477"/>
                <a:gd name="connsiteX106" fmla="*/ 176513 w 1296067"/>
                <a:gd name="connsiteY106" fmla="*/ 697523 h 1207477"/>
                <a:gd name="connsiteX107" fmla="*/ 164790 w 1296067"/>
                <a:gd name="connsiteY107" fmla="*/ 715107 h 1207477"/>
                <a:gd name="connsiteX108" fmla="*/ 147206 w 1296067"/>
                <a:gd name="connsiteY108" fmla="*/ 732692 h 1207477"/>
                <a:gd name="connsiteX109" fmla="*/ 135483 w 1296067"/>
                <a:gd name="connsiteY109" fmla="*/ 767861 h 1207477"/>
                <a:gd name="connsiteX110" fmla="*/ 129621 w 1296067"/>
                <a:gd name="connsiteY110" fmla="*/ 832338 h 1207477"/>
                <a:gd name="connsiteX111" fmla="*/ 123760 w 1296067"/>
                <a:gd name="connsiteY111" fmla="*/ 849923 h 1207477"/>
                <a:gd name="connsiteX112" fmla="*/ 135483 w 1296067"/>
                <a:gd name="connsiteY112" fmla="*/ 849923 h 1207477"/>
                <a:gd name="connsiteX113" fmla="*/ 293744 w 1296067"/>
                <a:gd name="connsiteY113" fmla="*/ 709246 h 1207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Lst>
              <a:rect l="l" t="t" r="r" b="b"/>
              <a:pathLst>
                <a:path w="1296067" h="1207477">
                  <a:moveTo>
                    <a:pt x="293744" y="709246"/>
                  </a:moveTo>
                  <a:lnTo>
                    <a:pt x="293744" y="709246"/>
                  </a:lnTo>
                  <a:cubicBezTo>
                    <a:pt x="246852" y="732692"/>
                    <a:pt x="193236" y="745894"/>
                    <a:pt x="153067" y="779584"/>
                  </a:cubicBezTo>
                  <a:cubicBezTo>
                    <a:pt x="129635" y="799237"/>
                    <a:pt x="126346" y="834618"/>
                    <a:pt x="112037" y="861646"/>
                  </a:cubicBezTo>
                  <a:cubicBezTo>
                    <a:pt x="103721" y="877354"/>
                    <a:pt x="100215" y="879328"/>
                    <a:pt x="88590" y="890954"/>
                  </a:cubicBezTo>
                  <a:cubicBezTo>
                    <a:pt x="75151" y="931273"/>
                    <a:pt x="93534" y="882302"/>
                    <a:pt x="65144" y="931984"/>
                  </a:cubicBezTo>
                  <a:cubicBezTo>
                    <a:pt x="62079" y="937349"/>
                    <a:pt x="62284" y="944168"/>
                    <a:pt x="59283" y="949569"/>
                  </a:cubicBezTo>
                  <a:cubicBezTo>
                    <a:pt x="52441" y="961885"/>
                    <a:pt x="40293" y="971372"/>
                    <a:pt x="35837" y="984738"/>
                  </a:cubicBezTo>
                  <a:cubicBezTo>
                    <a:pt x="33883" y="990600"/>
                    <a:pt x="33402" y="997182"/>
                    <a:pt x="29975" y="1002323"/>
                  </a:cubicBezTo>
                  <a:cubicBezTo>
                    <a:pt x="25377" y="1009220"/>
                    <a:pt x="18252" y="1014046"/>
                    <a:pt x="12390" y="1019907"/>
                  </a:cubicBezTo>
                  <a:cubicBezTo>
                    <a:pt x="10436" y="1025769"/>
                    <a:pt x="7469" y="1031385"/>
                    <a:pt x="6529" y="1037492"/>
                  </a:cubicBezTo>
                  <a:cubicBezTo>
                    <a:pt x="-990" y="1086364"/>
                    <a:pt x="-3289" y="1149116"/>
                    <a:pt x="6529" y="1195754"/>
                  </a:cubicBezTo>
                  <a:cubicBezTo>
                    <a:pt x="7980" y="1202647"/>
                    <a:pt x="18252" y="1203569"/>
                    <a:pt x="24113" y="1207477"/>
                  </a:cubicBezTo>
                  <a:cubicBezTo>
                    <a:pt x="29975" y="1205523"/>
                    <a:pt x="36873" y="1205475"/>
                    <a:pt x="41698" y="1201615"/>
                  </a:cubicBezTo>
                  <a:cubicBezTo>
                    <a:pt x="47199" y="1197214"/>
                    <a:pt x="48911" y="1189442"/>
                    <a:pt x="53421" y="1184030"/>
                  </a:cubicBezTo>
                  <a:cubicBezTo>
                    <a:pt x="58728" y="1177662"/>
                    <a:pt x="64638" y="1171753"/>
                    <a:pt x="71006" y="1166446"/>
                  </a:cubicBezTo>
                  <a:cubicBezTo>
                    <a:pt x="90072" y="1150558"/>
                    <a:pt x="91310" y="1154179"/>
                    <a:pt x="117898" y="1148861"/>
                  </a:cubicBezTo>
                  <a:cubicBezTo>
                    <a:pt x="125713" y="1144953"/>
                    <a:pt x="133163" y="1140206"/>
                    <a:pt x="141344" y="1137138"/>
                  </a:cubicBezTo>
                  <a:cubicBezTo>
                    <a:pt x="148887" y="1134309"/>
                    <a:pt x="157044" y="1133490"/>
                    <a:pt x="164790" y="1131277"/>
                  </a:cubicBezTo>
                  <a:cubicBezTo>
                    <a:pt x="170731" y="1129580"/>
                    <a:pt x="176434" y="1127112"/>
                    <a:pt x="182375" y="1125415"/>
                  </a:cubicBezTo>
                  <a:cubicBezTo>
                    <a:pt x="190121" y="1123202"/>
                    <a:pt x="198075" y="1121767"/>
                    <a:pt x="205821" y="1119554"/>
                  </a:cubicBezTo>
                  <a:cubicBezTo>
                    <a:pt x="246567" y="1107913"/>
                    <a:pt x="196849" y="1120721"/>
                    <a:pt x="246852" y="1101969"/>
                  </a:cubicBezTo>
                  <a:cubicBezTo>
                    <a:pt x="286497" y="1087102"/>
                    <a:pt x="254828" y="1104412"/>
                    <a:pt x="287883" y="1090246"/>
                  </a:cubicBezTo>
                  <a:cubicBezTo>
                    <a:pt x="300844" y="1084691"/>
                    <a:pt x="317592" y="1075857"/>
                    <a:pt x="328913" y="1066800"/>
                  </a:cubicBezTo>
                  <a:cubicBezTo>
                    <a:pt x="333229" y="1063348"/>
                    <a:pt x="335898" y="1057920"/>
                    <a:pt x="340637" y="1055077"/>
                  </a:cubicBezTo>
                  <a:cubicBezTo>
                    <a:pt x="345935" y="1051898"/>
                    <a:pt x="352360" y="1051169"/>
                    <a:pt x="358221" y="1049215"/>
                  </a:cubicBezTo>
                  <a:cubicBezTo>
                    <a:pt x="389480" y="1002326"/>
                    <a:pt x="348454" y="1058980"/>
                    <a:pt x="387529" y="1019907"/>
                  </a:cubicBezTo>
                  <a:cubicBezTo>
                    <a:pt x="414043" y="993394"/>
                    <a:pt x="382602" y="1007873"/>
                    <a:pt x="416837" y="996461"/>
                  </a:cubicBezTo>
                  <a:cubicBezTo>
                    <a:pt x="450436" y="946064"/>
                    <a:pt x="405697" y="1005375"/>
                    <a:pt x="446144" y="973015"/>
                  </a:cubicBezTo>
                  <a:cubicBezTo>
                    <a:pt x="451645" y="968614"/>
                    <a:pt x="452886" y="960411"/>
                    <a:pt x="457867" y="955430"/>
                  </a:cubicBezTo>
                  <a:cubicBezTo>
                    <a:pt x="462848" y="950449"/>
                    <a:pt x="469590" y="947615"/>
                    <a:pt x="475452" y="943707"/>
                  </a:cubicBezTo>
                  <a:cubicBezTo>
                    <a:pt x="479360" y="937846"/>
                    <a:pt x="482665" y="931535"/>
                    <a:pt x="487175" y="926123"/>
                  </a:cubicBezTo>
                  <a:cubicBezTo>
                    <a:pt x="498847" y="912117"/>
                    <a:pt x="524846" y="890120"/>
                    <a:pt x="539929" y="885092"/>
                  </a:cubicBezTo>
                  <a:lnTo>
                    <a:pt x="557513" y="879230"/>
                  </a:lnTo>
                  <a:cubicBezTo>
                    <a:pt x="561421" y="875322"/>
                    <a:pt x="565784" y="871822"/>
                    <a:pt x="569237" y="867507"/>
                  </a:cubicBezTo>
                  <a:cubicBezTo>
                    <a:pt x="573638" y="862006"/>
                    <a:pt x="575979" y="854904"/>
                    <a:pt x="580960" y="849923"/>
                  </a:cubicBezTo>
                  <a:cubicBezTo>
                    <a:pt x="585941" y="844942"/>
                    <a:pt x="592570" y="841934"/>
                    <a:pt x="598544" y="838200"/>
                  </a:cubicBezTo>
                  <a:cubicBezTo>
                    <a:pt x="634168" y="815934"/>
                    <a:pt x="618627" y="822460"/>
                    <a:pt x="657160" y="814754"/>
                  </a:cubicBezTo>
                  <a:cubicBezTo>
                    <a:pt x="664975" y="810846"/>
                    <a:pt x="673496" y="808109"/>
                    <a:pt x="680606" y="803030"/>
                  </a:cubicBezTo>
                  <a:cubicBezTo>
                    <a:pt x="687351" y="798212"/>
                    <a:pt x="690944" y="789471"/>
                    <a:pt x="698190" y="785446"/>
                  </a:cubicBezTo>
                  <a:cubicBezTo>
                    <a:pt x="720961" y="772796"/>
                    <a:pt x="738858" y="774354"/>
                    <a:pt x="762667" y="767861"/>
                  </a:cubicBezTo>
                  <a:cubicBezTo>
                    <a:pt x="774589" y="764609"/>
                    <a:pt x="786266" y="760477"/>
                    <a:pt x="797837" y="756138"/>
                  </a:cubicBezTo>
                  <a:lnTo>
                    <a:pt x="844729" y="738554"/>
                  </a:lnTo>
                  <a:cubicBezTo>
                    <a:pt x="856366" y="734398"/>
                    <a:pt x="868845" y="732356"/>
                    <a:pt x="879898" y="726830"/>
                  </a:cubicBezTo>
                  <a:cubicBezTo>
                    <a:pt x="910549" y="711504"/>
                    <a:pt x="894867" y="717226"/>
                    <a:pt x="926790" y="709246"/>
                  </a:cubicBezTo>
                  <a:cubicBezTo>
                    <a:pt x="934606" y="705338"/>
                    <a:pt x="942650" y="701858"/>
                    <a:pt x="950237" y="697523"/>
                  </a:cubicBezTo>
                  <a:cubicBezTo>
                    <a:pt x="956353" y="694028"/>
                    <a:pt x="961346" y="688575"/>
                    <a:pt x="967821" y="685800"/>
                  </a:cubicBezTo>
                  <a:cubicBezTo>
                    <a:pt x="975225" y="682627"/>
                    <a:pt x="983452" y="681892"/>
                    <a:pt x="991267" y="679938"/>
                  </a:cubicBezTo>
                  <a:cubicBezTo>
                    <a:pt x="1001036" y="670169"/>
                    <a:pt x="1014396" y="662987"/>
                    <a:pt x="1020575" y="650630"/>
                  </a:cubicBezTo>
                  <a:cubicBezTo>
                    <a:pt x="1024483" y="642815"/>
                    <a:pt x="1027219" y="634294"/>
                    <a:pt x="1032298" y="627184"/>
                  </a:cubicBezTo>
                  <a:cubicBezTo>
                    <a:pt x="1045499" y="608703"/>
                    <a:pt x="1053603" y="607740"/>
                    <a:pt x="1073329" y="597877"/>
                  </a:cubicBezTo>
                  <a:cubicBezTo>
                    <a:pt x="1083098" y="588108"/>
                    <a:pt x="1096458" y="580926"/>
                    <a:pt x="1102637" y="568569"/>
                  </a:cubicBezTo>
                  <a:cubicBezTo>
                    <a:pt x="1117511" y="538822"/>
                    <a:pt x="1109513" y="552393"/>
                    <a:pt x="1126083" y="527538"/>
                  </a:cubicBezTo>
                  <a:cubicBezTo>
                    <a:pt x="1126865" y="524408"/>
                    <a:pt x="1134441" y="491555"/>
                    <a:pt x="1137806" y="486507"/>
                  </a:cubicBezTo>
                  <a:cubicBezTo>
                    <a:pt x="1142404" y="479610"/>
                    <a:pt x="1150301" y="475466"/>
                    <a:pt x="1155390" y="468923"/>
                  </a:cubicBezTo>
                  <a:cubicBezTo>
                    <a:pt x="1164040" y="457802"/>
                    <a:pt x="1171021" y="445477"/>
                    <a:pt x="1178837" y="433754"/>
                  </a:cubicBezTo>
                  <a:lnTo>
                    <a:pt x="1190560" y="416169"/>
                  </a:lnTo>
                  <a:cubicBezTo>
                    <a:pt x="1192514" y="410307"/>
                    <a:pt x="1193987" y="404263"/>
                    <a:pt x="1196421" y="398584"/>
                  </a:cubicBezTo>
                  <a:cubicBezTo>
                    <a:pt x="1199863" y="390553"/>
                    <a:pt x="1205633" y="383507"/>
                    <a:pt x="1208144" y="375138"/>
                  </a:cubicBezTo>
                  <a:cubicBezTo>
                    <a:pt x="1211559" y="363755"/>
                    <a:pt x="1211123" y="351499"/>
                    <a:pt x="1214006" y="339969"/>
                  </a:cubicBezTo>
                  <a:cubicBezTo>
                    <a:pt x="1217003" y="327981"/>
                    <a:pt x="1223306" y="316917"/>
                    <a:pt x="1225729" y="304800"/>
                  </a:cubicBezTo>
                  <a:cubicBezTo>
                    <a:pt x="1227683" y="295031"/>
                    <a:pt x="1228092" y="284820"/>
                    <a:pt x="1231590" y="275492"/>
                  </a:cubicBezTo>
                  <a:cubicBezTo>
                    <a:pt x="1252638" y="219360"/>
                    <a:pt x="1236751" y="314170"/>
                    <a:pt x="1255037" y="222738"/>
                  </a:cubicBezTo>
                  <a:cubicBezTo>
                    <a:pt x="1267972" y="158064"/>
                    <a:pt x="1260460" y="183026"/>
                    <a:pt x="1272621" y="146538"/>
                  </a:cubicBezTo>
                  <a:cubicBezTo>
                    <a:pt x="1280016" y="87380"/>
                    <a:pt x="1273501" y="114593"/>
                    <a:pt x="1290206" y="64477"/>
                  </a:cubicBezTo>
                  <a:lnTo>
                    <a:pt x="1296067" y="46892"/>
                  </a:lnTo>
                  <a:cubicBezTo>
                    <a:pt x="1292159" y="41030"/>
                    <a:pt x="1289646" y="33946"/>
                    <a:pt x="1284344" y="29307"/>
                  </a:cubicBezTo>
                  <a:cubicBezTo>
                    <a:pt x="1259537" y="7601"/>
                    <a:pt x="1255743" y="8050"/>
                    <a:pt x="1231590" y="0"/>
                  </a:cubicBezTo>
                  <a:cubicBezTo>
                    <a:pt x="1160786" y="10114"/>
                    <a:pt x="1218131" y="-1376"/>
                    <a:pt x="1161252" y="17584"/>
                  </a:cubicBezTo>
                  <a:cubicBezTo>
                    <a:pt x="1153610" y="20132"/>
                    <a:pt x="1145286" y="20454"/>
                    <a:pt x="1137806" y="23446"/>
                  </a:cubicBezTo>
                  <a:cubicBezTo>
                    <a:pt x="1125637" y="28314"/>
                    <a:pt x="1114735" y="35989"/>
                    <a:pt x="1102637" y="41030"/>
                  </a:cubicBezTo>
                  <a:cubicBezTo>
                    <a:pt x="1091230" y="45783"/>
                    <a:pt x="1077749" y="45899"/>
                    <a:pt x="1067467" y="52754"/>
                  </a:cubicBezTo>
                  <a:cubicBezTo>
                    <a:pt x="1052891" y="62472"/>
                    <a:pt x="1043435" y="69826"/>
                    <a:pt x="1026437" y="76200"/>
                  </a:cubicBezTo>
                  <a:cubicBezTo>
                    <a:pt x="1018894" y="79029"/>
                    <a:pt x="1010806" y="80107"/>
                    <a:pt x="1002990" y="82061"/>
                  </a:cubicBezTo>
                  <a:cubicBezTo>
                    <a:pt x="997129" y="87923"/>
                    <a:pt x="992303" y="95048"/>
                    <a:pt x="985406" y="99646"/>
                  </a:cubicBezTo>
                  <a:cubicBezTo>
                    <a:pt x="980265" y="103073"/>
                    <a:pt x="972646" y="101647"/>
                    <a:pt x="967821" y="105507"/>
                  </a:cubicBezTo>
                  <a:cubicBezTo>
                    <a:pt x="962320" y="109908"/>
                    <a:pt x="961510" y="118582"/>
                    <a:pt x="956098" y="123092"/>
                  </a:cubicBezTo>
                  <a:cubicBezTo>
                    <a:pt x="949385" y="128686"/>
                    <a:pt x="940239" y="130480"/>
                    <a:pt x="932652" y="134815"/>
                  </a:cubicBezTo>
                  <a:cubicBezTo>
                    <a:pt x="926535" y="138310"/>
                    <a:pt x="921505" y="143677"/>
                    <a:pt x="915067" y="146538"/>
                  </a:cubicBezTo>
                  <a:cubicBezTo>
                    <a:pt x="903775" y="151557"/>
                    <a:pt x="879898" y="158261"/>
                    <a:pt x="879898" y="158261"/>
                  </a:cubicBezTo>
                  <a:cubicBezTo>
                    <a:pt x="862237" y="170035"/>
                    <a:pt x="859691" y="172782"/>
                    <a:pt x="838867" y="181707"/>
                  </a:cubicBezTo>
                  <a:cubicBezTo>
                    <a:pt x="823092" y="188468"/>
                    <a:pt x="809184" y="189989"/>
                    <a:pt x="791975" y="193430"/>
                  </a:cubicBezTo>
                  <a:cubicBezTo>
                    <a:pt x="786113" y="197338"/>
                    <a:pt x="780575" y="201780"/>
                    <a:pt x="774390" y="205154"/>
                  </a:cubicBezTo>
                  <a:cubicBezTo>
                    <a:pt x="759048" y="213522"/>
                    <a:pt x="742039" y="218906"/>
                    <a:pt x="727498" y="228600"/>
                  </a:cubicBezTo>
                  <a:cubicBezTo>
                    <a:pt x="721636" y="232508"/>
                    <a:pt x="716351" y="237462"/>
                    <a:pt x="709913" y="240323"/>
                  </a:cubicBezTo>
                  <a:cubicBezTo>
                    <a:pt x="698621" y="245342"/>
                    <a:pt x="685797" y="246520"/>
                    <a:pt x="674744" y="252046"/>
                  </a:cubicBezTo>
                  <a:cubicBezTo>
                    <a:pt x="666929" y="255954"/>
                    <a:pt x="659587" y="261006"/>
                    <a:pt x="651298" y="263769"/>
                  </a:cubicBezTo>
                  <a:cubicBezTo>
                    <a:pt x="641846" y="266919"/>
                    <a:pt x="631602" y="267009"/>
                    <a:pt x="621990" y="269630"/>
                  </a:cubicBezTo>
                  <a:cubicBezTo>
                    <a:pt x="580924" y="280830"/>
                    <a:pt x="588587" y="280177"/>
                    <a:pt x="551652" y="304800"/>
                  </a:cubicBezTo>
                  <a:lnTo>
                    <a:pt x="534067" y="316523"/>
                  </a:lnTo>
                  <a:cubicBezTo>
                    <a:pt x="521279" y="354888"/>
                    <a:pt x="539040" y="317233"/>
                    <a:pt x="510621" y="339969"/>
                  </a:cubicBezTo>
                  <a:cubicBezTo>
                    <a:pt x="505120" y="344370"/>
                    <a:pt x="503408" y="352142"/>
                    <a:pt x="498898" y="357554"/>
                  </a:cubicBezTo>
                  <a:cubicBezTo>
                    <a:pt x="484796" y="374476"/>
                    <a:pt x="481017" y="375335"/>
                    <a:pt x="463729" y="386861"/>
                  </a:cubicBezTo>
                  <a:cubicBezTo>
                    <a:pt x="461775" y="392723"/>
                    <a:pt x="460630" y="398920"/>
                    <a:pt x="457867" y="404446"/>
                  </a:cubicBezTo>
                  <a:cubicBezTo>
                    <a:pt x="450474" y="419233"/>
                    <a:pt x="445323" y="422851"/>
                    <a:pt x="434421" y="433754"/>
                  </a:cubicBezTo>
                  <a:cubicBezTo>
                    <a:pt x="420428" y="475737"/>
                    <a:pt x="440434" y="427711"/>
                    <a:pt x="410975" y="463061"/>
                  </a:cubicBezTo>
                  <a:cubicBezTo>
                    <a:pt x="405381" y="469774"/>
                    <a:pt x="404710" y="479684"/>
                    <a:pt x="399252" y="486507"/>
                  </a:cubicBezTo>
                  <a:cubicBezTo>
                    <a:pt x="388895" y="499453"/>
                    <a:pt x="375806" y="509954"/>
                    <a:pt x="364083" y="521677"/>
                  </a:cubicBezTo>
                  <a:cubicBezTo>
                    <a:pt x="358221" y="527539"/>
                    <a:pt x="353395" y="534663"/>
                    <a:pt x="346498" y="539261"/>
                  </a:cubicBezTo>
                  <a:cubicBezTo>
                    <a:pt x="340636" y="543169"/>
                    <a:pt x="334178" y="546304"/>
                    <a:pt x="328913" y="550984"/>
                  </a:cubicBezTo>
                  <a:cubicBezTo>
                    <a:pt x="316522" y="561999"/>
                    <a:pt x="305467" y="574431"/>
                    <a:pt x="293744" y="586154"/>
                  </a:cubicBezTo>
                  <a:cubicBezTo>
                    <a:pt x="287883" y="592015"/>
                    <a:pt x="280758" y="596841"/>
                    <a:pt x="276160" y="603738"/>
                  </a:cubicBezTo>
                  <a:cubicBezTo>
                    <a:pt x="272252" y="609600"/>
                    <a:pt x="269418" y="616342"/>
                    <a:pt x="264437" y="621323"/>
                  </a:cubicBezTo>
                  <a:cubicBezTo>
                    <a:pt x="259456" y="626304"/>
                    <a:pt x="252154" y="628407"/>
                    <a:pt x="246852" y="633046"/>
                  </a:cubicBezTo>
                  <a:cubicBezTo>
                    <a:pt x="236454" y="642144"/>
                    <a:pt x="227313" y="652585"/>
                    <a:pt x="217544" y="662354"/>
                  </a:cubicBezTo>
                  <a:cubicBezTo>
                    <a:pt x="209729" y="670169"/>
                    <a:pt x="203294" y="679669"/>
                    <a:pt x="194098" y="685800"/>
                  </a:cubicBezTo>
                  <a:lnTo>
                    <a:pt x="176513" y="697523"/>
                  </a:lnTo>
                  <a:cubicBezTo>
                    <a:pt x="172605" y="703384"/>
                    <a:pt x="169300" y="709695"/>
                    <a:pt x="164790" y="715107"/>
                  </a:cubicBezTo>
                  <a:cubicBezTo>
                    <a:pt x="159483" y="721475"/>
                    <a:pt x="151232" y="725446"/>
                    <a:pt x="147206" y="732692"/>
                  </a:cubicBezTo>
                  <a:cubicBezTo>
                    <a:pt x="141205" y="743494"/>
                    <a:pt x="135483" y="767861"/>
                    <a:pt x="135483" y="767861"/>
                  </a:cubicBezTo>
                  <a:cubicBezTo>
                    <a:pt x="133529" y="789353"/>
                    <a:pt x="132673" y="810974"/>
                    <a:pt x="129621" y="832338"/>
                  </a:cubicBezTo>
                  <a:cubicBezTo>
                    <a:pt x="128747" y="838455"/>
                    <a:pt x="121806" y="844061"/>
                    <a:pt x="123760" y="849923"/>
                  </a:cubicBezTo>
                  <a:cubicBezTo>
                    <a:pt x="124996" y="853630"/>
                    <a:pt x="131575" y="849923"/>
                    <a:pt x="135483" y="849923"/>
                  </a:cubicBezTo>
                  <a:lnTo>
                    <a:pt x="293744" y="709246"/>
                  </a:lnTo>
                  <a:close/>
                </a:path>
              </a:pathLst>
            </a:custGeom>
            <a:solidFill>
              <a:srgbClr val="FFFFFF">
                <a:alpha val="74902"/>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Freeform 24"/>
            <p:cNvSpPr/>
            <p:nvPr/>
          </p:nvSpPr>
          <p:spPr>
            <a:xfrm>
              <a:off x="5615354" y="3564740"/>
              <a:ext cx="656492" cy="1828800"/>
            </a:xfrm>
            <a:custGeom>
              <a:avLst/>
              <a:gdLst>
                <a:gd name="connsiteX0" fmla="*/ 58615 w 656492"/>
                <a:gd name="connsiteY0" fmla="*/ 41031 h 1828800"/>
                <a:gd name="connsiteX1" fmla="*/ 58615 w 656492"/>
                <a:gd name="connsiteY1" fmla="*/ 41031 h 1828800"/>
                <a:gd name="connsiteX2" fmla="*/ 46892 w 656492"/>
                <a:gd name="connsiteY2" fmla="*/ 99646 h 1828800"/>
                <a:gd name="connsiteX3" fmla="*/ 35169 w 656492"/>
                <a:gd name="connsiteY3" fmla="*/ 146539 h 1828800"/>
                <a:gd name="connsiteX4" fmla="*/ 23446 w 656492"/>
                <a:gd name="connsiteY4" fmla="*/ 216877 h 1828800"/>
                <a:gd name="connsiteX5" fmla="*/ 17584 w 656492"/>
                <a:gd name="connsiteY5" fmla="*/ 263769 h 1828800"/>
                <a:gd name="connsiteX6" fmla="*/ 5861 w 656492"/>
                <a:gd name="connsiteY6" fmla="*/ 293077 h 1828800"/>
                <a:gd name="connsiteX7" fmla="*/ 0 w 656492"/>
                <a:gd name="connsiteY7" fmla="*/ 322385 h 1828800"/>
                <a:gd name="connsiteX8" fmla="*/ 5861 w 656492"/>
                <a:gd name="connsiteY8" fmla="*/ 392723 h 1828800"/>
                <a:gd name="connsiteX9" fmla="*/ 17584 w 656492"/>
                <a:gd name="connsiteY9" fmla="*/ 422031 h 1828800"/>
                <a:gd name="connsiteX10" fmla="*/ 35169 w 656492"/>
                <a:gd name="connsiteY10" fmla="*/ 463062 h 1828800"/>
                <a:gd name="connsiteX11" fmla="*/ 46892 w 656492"/>
                <a:gd name="connsiteY11" fmla="*/ 521677 h 1828800"/>
                <a:gd name="connsiteX12" fmla="*/ 52754 w 656492"/>
                <a:gd name="connsiteY12" fmla="*/ 556846 h 1828800"/>
                <a:gd name="connsiteX13" fmla="*/ 70338 w 656492"/>
                <a:gd name="connsiteY13" fmla="*/ 615462 h 1828800"/>
                <a:gd name="connsiteX14" fmla="*/ 76200 w 656492"/>
                <a:gd name="connsiteY14" fmla="*/ 638908 h 1828800"/>
                <a:gd name="connsiteX15" fmla="*/ 87923 w 656492"/>
                <a:gd name="connsiteY15" fmla="*/ 674077 h 1828800"/>
                <a:gd name="connsiteX16" fmla="*/ 93784 w 656492"/>
                <a:gd name="connsiteY16" fmla="*/ 703385 h 1828800"/>
                <a:gd name="connsiteX17" fmla="*/ 117231 w 656492"/>
                <a:gd name="connsiteY17" fmla="*/ 767862 h 1828800"/>
                <a:gd name="connsiteX18" fmla="*/ 128954 w 656492"/>
                <a:gd name="connsiteY18" fmla="*/ 849923 h 1828800"/>
                <a:gd name="connsiteX19" fmla="*/ 134815 w 656492"/>
                <a:gd name="connsiteY19" fmla="*/ 879231 h 1828800"/>
                <a:gd name="connsiteX20" fmla="*/ 140677 w 656492"/>
                <a:gd name="connsiteY20" fmla="*/ 896816 h 1828800"/>
                <a:gd name="connsiteX21" fmla="*/ 146538 w 656492"/>
                <a:gd name="connsiteY21" fmla="*/ 1201616 h 1828800"/>
                <a:gd name="connsiteX22" fmla="*/ 158261 w 656492"/>
                <a:gd name="connsiteY22" fmla="*/ 1307123 h 1828800"/>
                <a:gd name="connsiteX23" fmla="*/ 164123 w 656492"/>
                <a:gd name="connsiteY23" fmla="*/ 1324708 h 1828800"/>
                <a:gd name="connsiteX24" fmla="*/ 175846 w 656492"/>
                <a:gd name="connsiteY24" fmla="*/ 1342292 h 1828800"/>
                <a:gd name="connsiteX25" fmla="*/ 216877 w 656492"/>
                <a:gd name="connsiteY25" fmla="*/ 1406769 h 1828800"/>
                <a:gd name="connsiteX26" fmla="*/ 240323 w 656492"/>
                <a:gd name="connsiteY26" fmla="*/ 1441939 h 1828800"/>
                <a:gd name="connsiteX27" fmla="*/ 252046 w 656492"/>
                <a:gd name="connsiteY27" fmla="*/ 1459523 h 1828800"/>
                <a:gd name="connsiteX28" fmla="*/ 269631 w 656492"/>
                <a:gd name="connsiteY28" fmla="*/ 1477108 h 1828800"/>
                <a:gd name="connsiteX29" fmla="*/ 275492 w 656492"/>
                <a:gd name="connsiteY29" fmla="*/ 1494692 h 1828800"/>
                <a:gd name="connsiteX30" fmla="*/ 287215 w 656492"/>
                <a:gd name="connsiteY30" fmla="*/ 1506416 h 1828800"/>
                <a:gd name="connsiteX31" fmla="*/ 310661 w 656492"/>
                <a:gd name="connsiteY31" fmla="*/ 1541585 h 1828800"/>
                <a:gd name="connsiteX32" fmla="*/ 322384 w 656492"/>
                <a:gd name="connsiteY32" fmla="*/ 1565031 h 1828800"/>
                <a:gd name="connsiteX33" fmla="*/ 334108 w 656492"/>
                <a:gd name="connsiteY33" fmla="*/ 1576754 h 1828800"/>
                <a:gd name="connsiteX34" fmla="*/ 345831 w 656492"/>
                <a:gd name="connsiteY34" fmla="*/ 1594339 h 1828800"/>
                <a:gd name="connsiteX35" fmla="*/ 363415 w 656492"/>
                <a:gd name="connsiteY35" fmla="*/ 1611923 h 1828800"/>
                <a:gd name="connsiteX36" fmla="*/ 392723 w 656492"/>
                <a:gd name="connsiteY36" fmla="*/ 1641231 h 1828800"/>
                <a:gd name="connsiteX37" fmla="*/ 422031 w 656492"/>
                <a:gd name="connsiteY37" fmla="*/ 1676400 h 1828800"/>
                <a:gd name="connsiteX38" fmla="*/ 439615 w 656492"/>
                <a:gd name="connsiteY38" fmla="*/ 1682262 h 1828800"/>
                <a:gd name="connsiteX39" fmla="*/ 457200 w 656492"/>
                <a:gd name="connsiteY39" fmla="*/ 1699846 h 1828800"/>
                <a:gd name="connsiteX40" fmla="*/ 498231 w 656492"/>
                <a:gd name="connsiteY40" fmla="*/ 1717431 h 1828800"/>
                <a:gd name="connsiteX41" fmla="*/ 533400 w 656492"/>
                <a:gd name="connsiteY41" fmla="*/ 1758462 h 1828800"/>
                <a:gd name="connsiteX42" fmla="*/ 580292 w 656492"/>
                <a:gd name="connsiteY42" fmla="*/ 1799492 h 1828800"/>
                <a:gd name="connsiteX43" fmla="*/ 592015 w 656492"/>
                <a:gd name="connsiteY43" fmla="*/ 1811216 h 1828800"/>
                <a:gd name="connsiteX44" fmla="*/ 627184 w 656492"/>
                <a:gd name="connsiteY44" fmla="*/ 1828800 h 1828800"/>
                <a:gd name="connsiteX45" fmla="*/ 650631 w 656492"/>
                <a:gd name="connsiteY45" fmla="*/ 1799492 h 1828800"/>
                <a:gd name="connsiteX46" fmla="*/ 656492 w 656492"/>
                <a:gd name="connsiteY46" fmla="*/ 1781908 h 1828800"/>
                <a:gd name="connsiteX47" fmla="*/ 650631 w 656492"/>
                <a:gd name="connsiteY47" fmla="*/ 1688123 h 1828800"/>
                <a:gd name="connsiteX48" fmla="*/ 644769 w 656492"/>
                <a:gd name="connsiteY48" fmla="*/ 1670539 h 1828800"/>
                <a:gd name="connsiteX49" fmla="*/ 638908 w 656492"/>
                <a:gd name="connsiteY49" fmla="*/ 1647092 h 1828800"/>
                <a:gd name="connsiteX50" fmla="*/ 627184 w 656492"/>
                <a:gd name="connsiteY50" fmla="*/ 1611923 h 1828800"/>
                <a:gd name="connsiteX51" fmla="*/ 621323 w 656492"/>
                <a:gd name="connsiteY51" fmla="*/ 1594339 h 1828800"/>
                <a:gd name="connsiteX52" fmla="*/ 603738 w 656492"/>
                <a:gd name="connsiteY52" fmla="*/ 1559169 h 1828800"/>
                <a:gd name="connsiteX53" fmla="*/ 586154 w 656492"/>
                <a:gd name="connsiteY53" fmla="*/ 1518139 h 1828800"/>
                <a:gd name="connsiteX54" fmla="*/ 580292 w 656492"/>
                <a:gd name="connsiteY54" fmla="*/ 1488831 h 1828800"/>
                <a:gd name="connsiteX55" fmla="*/ 574431 w 656492"/>
                <a:gd name="connsiteY55" fmla="*/ 1471246 h 1828800"/>
                <a:gd name="connsiteX56" fmla="*/ 562708 w 656492"/>
                <a:gd name="connsiteY56" fmla="*/ 1424354 h 1828800"/>
                <a:gd name="connsiteX57" fmla="*/ 550984 w 656492"/>
                <a:gd name="connsiteY57" fmla="*/ 1383323 h 1828800"/>
                <a:gd name="connsiteX58" fmla="*/ 545123 w 656492"/>
                <a:gd name="connsiteY58" fmla="*/ 1365739 h 1828800"/>
                <a:gd name="connsiteX59" fmla="*/ 533400 w 656492"/>
                <a:gd name="connsiteY59" fmla="*/ 1318846 h 1828800"/>
                <a:gd name="connsiteX60" fmla="*/ 539261 w 656492"/>
                <a:gd name="connsiteY60" fmla="*/ 1195754 h 1828800"/>
                <a:gd name="connsiteX61" fmla="*/ 556846 w 656492"/>
                <a:gd name="connsiteY61" fmla="*/ 1154723 h 1828800"/>
                <a:gd name="connsiteX62" fmla="*/ 568569 w 656492"/>
                <a:gd name="connsiteY62" fmla="*/ 1101969 h 1828800"/>
                <a:gd name="connsiteX63" fmla="*/ 550984 w 656492"/>
                <a:gd name="connsiteY63" fmla="*/ 1043354 h 1828800"/>
                <a:gd name="connsiteX64" fmla="*/ 533400 w 656492"/>
                <a:gd name="connsiteY64" fmla="*/ 1014046 h 1828800"/>
                <a:gd name="connsiteX65" fmla="*/ 515815 w 656492"/>
                <a:gd name="connsiteY65" fmla="*/ 967154 h 1828800"/>
                <a:gd name="connsiteX66" fmla="*/ 504092 w 656492"/>
                <a:gd name="connsiteY66" fmla="*/ 931985 h 1828800"/>
                <a:gd name="connsiteX67" fmla="*/ 492369 w 656492"/>
                <a:gd name="connsiteY67" fmla="*/ 914400 h 1828800"/>
                <a:gd name="connsiteX68" fmla="*/ 468923 w 656492"/>
                <a:gd name="connsiteY68" fmla="*/ 873369 h 1828800"/>
                <a:gd name="connsiteX69" fmla="*/ 463061 w 656492"/>
                <a:gd name="connsiteY69" fmla="*/ 849923 h 1828800"/>
                <a:gd name="connsiteX70" fmla="*/ 433754 w 656492"/>
                <a:gd name="connsiteY70" fmla="*/ 808892 h 1828800"/>
                <a:gd name="connsiteX71" fmla="*/ 422031 w 656492"/>
                <a:gd name="connsiteY71" fmla="*/ 785446 h 1828800"/>
                <a:gd name="connsiteX72" fmla="*/ 410308 w 656492"/>
                <a:gd name="connsiteY72" fmla="*/ 767862 h 1828800"/>
                <a:gd name="connsiteX73" fmla="*/ 398584 w 656492"/>
                <a:gd name="connsiteY73" fmla="*/ 732692 h 1828800"/>
                <a:gd name="connsiteX74" fmla="*/ 392723 w 656492"/>
                <a:gd name="connsiteY74" fmla="*/ 715108 h 1828800"/>
                <a:gd name="connsiteX75" fmla="*/ 386861 w 656492"/>
                <a:gd name="connsiteY75" fmla="*/ 697523 h 1828800"/>
                <a:gd name="connsiteX76" fmla="*/ 381000 w 656492"/>
                <a:gd name="connsiteY76" fmla="*/ 674077 h 1828800"/>
                <a:gd name="connsiteX77" fmla="*/ 375138 w 656492"/>
                <a:gd name="connsiteY77" fmla="*/ 504092 h 1828800"/>
                <a:gd name="connsiteX78" fmla="*/ 351692 w 656492"/>
                <a:gd name="connsiteY78" fmla="*/ 468923 h 1828800"/>
                <a:gd name="connsiteX79" fmla="*/ 339969 w 656492"/>
                <a:gd name="connsiteY79" fmla="*/ 433754 h 1828800"/>
                <a:gd name="connsiteX80" fmla="*/ 334108 w 656492"/>
                <a:gd name="connsiteY80" fmla="*/ 416169 h 1828800"/>
                <a:gd name="connsiteX81" fmla="*/ 328246 w 656492"/>
                <a:gd name="connsiteY81" fmla="*/ 363416 h 1828800"/>
                <a:gd name="connsiteX82" fmla="*/ 316523 w 656492"/>
                <a:gd name="connsiteY82" fmla="*/ 293077 h 1828800"/>
                <a:gd name="connsiteX83" fmla="*/ 304800 w 656492"/>
                <a:gd name="connsiteY83" fmla="*/ 275492 h 1828800"/>
                <a:gd name="connsiteX84" fmla="*/ 287215 w 656492"/>
                <a:gd name="connsiteY84" fmla="*/ 240323 h 1828800"/>
                <a:gd name="connsiteX85" fmla="*/ 263769 w 656492"/>
                <a:gd name="connsiteY85" fmla="*/ 169985 h 1828800"/>
                <a:gd name="connsiteX86" fmla="*/ 252046 w 656492"/>
                <a:gd name="connsiteY86" fmla="*/ 134816 h 1828800"/>
                <a:gd name="connsiteX87" fmla="*/ 228600 w 656492"/>
                <a:gd name="connsiteY87" fmla="*/ 99646 h 1828800"/>
                <a:gd name="connsiteX88" fmla="*/ 222738 w 656492"/>
                <a:gd name="connsiteY88" fmla="*/ 82062 h 1828800"/>
                <a:gd name="connsiteX89" fmla="*/ 169984 w 656492"/>
                <a:gd name="connsiteY89" fmla="*/ 41031 h 1828800"/>
                <a:gd name="connsiteX90" fmla="*/ 134815 w 656492"/>
                <a:gd name="connsiteY90" fmla="*/ 17585 h 1828800"/>
                <a:gd name="connsiteX91" fmla="*/ 117231 w 656492"/>
                <a:gd name="connsiteY91" fmla="*/ 5862 h 1828800"/>
                <a:gd name="connsiteX92" fmla="*/ 99646 w 656492"/>
                <a:gd name="connsiteY92" fmla="*/ 0 h 1828800"/>
                <a:gd name="connsiteX93" fmla="*/ 41031 w 656492"/>
                <a:gd name="connsiteY93" fmla="*/ 5862 h 1828800"/>
                <a:gd name="connsiteX94" fmla="*/ 29308 w 656492"/>
                <a:gd name="connsiteY94" fmla="*/ 23446 h 1828800"/>
                <a:gd name="connsiteX95" fmla="*/ 23446 w 656492"/>
                <a:gd name="connsiteY95" fmla="*/ 82062 h 1828800"/>
                <a:gd name="connsiteX96" fmla="*/ 58615 w 656492"/>
                <a:gd name="connsiteY96" fmla="*/ 41031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656492" h="1828800">
                  <a:moveTo>
                    <a:pt x="58615" y="41031"/>
                  </a:moveTo>
                  <a:lnTo>
                    <a:pt x="58615" y="41031"/>
                  </a:lnTo>
                  <a:cubicBezTo>
                    <a:pt x="54707" y="60569"/>
                    <a:pt x="51214" y="80195"/>
                    <a:pt x="46892" y="99646"/>
                  </a:cubicBezTo>
                  <a:cubicBezTo>
                    <a:pt x="43397" y="115374"/>
                    <a:pt x="37818" y="130646"/>
                    <a:pt x="35169" y="146539"/>
                  </a:cubicBezTo>
                  <a:cubicBezTo>
                    <a:pt x="31261" y="169985"/>
                    <a:pt x="26394" y="193291"/>
                    <a:pt x="23446" y="216877"/>
                  </a:cubicBezTo>
                  <a:cubicBezTo>
                    <a:pt x="21492" y="232508"/>
                    <a:pt x="21126" y="248420"/>
                    <a:pt x="17584" y="263769"/>
                  </a:cubicBezTo>
                  <a:cubicBezTo>
                    <a:pt x="15218" y="274021"/>
                    <a:pt x="9769" y="283308"/>
                    <a:pt x="5861" y="293077"/>
                  </a:cubicBezTo>
                  <a:cubicBezTo>
                    <a:pt x="3907" y="302846"/>
                    <a:pt x="0" y="312422"/>
                    <a:pt x="0" y="322385"/>
                  </a:cubicBezTo>
                  <a:cubicBezTo>
                    <a:pt x="0" y="345912"/>
                    <a:pt x="1772" y="369554"/>
                    <a:pt x="5861" y="392723"/>
                  </a:cubicBezTo>
                  <a:cubicBezTo>
                    <a:pt x="7689" y="403085"/>
                    <a:pt x="13890" y="412179"/>
                    <a:pt x="17584" y="422031"/>
                  </a:cubicBezTo>
                  <a:cubicBezTo>
                    <a:pt x="30520" y="456527"/>
                    <a:pt x="14587" y="421897"/>
                    <a:pt x="35169" y="463062"/>
                  </a:cubicBezTo>
                  <a:cubicBezTo>
                    <a:pt x="39077" y="482600"/>
                    <a:pt x="43616" y="502023"/>
                    <a:pt x="46892" y="521677"/>
                  </a:cubicBezTo>
                  <a:cubicBezTo>
                    <a:pt x="48846" y="533400"/>
                    <a:pt x="50082" y="545266"/>
                    <a:pt x="52754" y="556846"/>
                  </a:cubicBezTo>
                  <a:cubicBezTo>
                    <a:pt x="67056" y="618821"/>
                    <a:pt x="59596" y="577866"/>
                    <a:pt x="70338" y="615462"/>
                  </a:cubicBezTo>
                  <a:cubicBezTo>
                    <a:pt x="72551" y="623208"/>
                    <a:pt x="73885" y="631192"/>
                    <a:pt x="76200" y="638908"/>
                  </a:cubicBezTo>
                  <a:cubicBezTo>
                    <a:pt x="79751" y="650744"/>
                    <a:pt x="85500" y="661960"/>
                    <a:pt x="87923" y="674077"/>
                  </a:cubicBezTo>
                  <a:cubicBezTo>
                    <a:pt x="89877" y="683846"/>
                    <a:pt x="91163" y="693773"/>
                    <a:pt x="93784" y="703385"/>
                  </a:cubicBezTo>
                  <a:cubicBezTo>
                    <a:pt x="100231" y="727025"/>
                    <a:pt x="108245" y="745396"/>
                    <a:pt x="117231" y="767862"/>
                  </a:cubicBezTo>
                  <a:cubicBezTo>
                    <a:pt x="122329" y="808646"/>
                    <a:pt x="122190" y="812722"/>
                    <a:pt x="128954" y="849923"/>
                  </a:cubicBezTo>
                  <a:cubicBezTo>
                    <a:pt x="130736" y="859725"/>
                    <a:pt x="132399" y="869566"/>
                    <a:pt x="134815" y="879231"/>
                  </a:cubicBezTo>
                  <a:cubicBezTo>
                    <a:pt x="136314" y="885225"/>
                    <a:pt x="138723" y="890954"/>
                    <a:pt x="140677" y="896816"/>
                  </a:cubicBezTo>
                  <a:cubicBezTo>
                    <a:pt x="142631" y="998416"/>
                    <a:pt x="143460" y="1100044"/>
                    <a:pt x="146538" y="1201616"/>
                  </a:cubicBezTo>
                  <a:cubicBezTo>
                    <a:pt x="148106" y="1253366"/>
                    <a:pt x="147179" y="1268337"/>
                    <a:pt x="158261" y="1307123"/>
                  </a:cubicBezTo>
                  <a:cubicBezTo>
                    <a:pt x="159958" y="1313064"/>
                    <a:pt x="161360" y="1319182"/>
                    <a:pt x="164123" y="1324708"/>
                  </a:cubicBezTo>
                  <a:cubicBezTo>
                    <a:pt x="167273" y="1331009"/>
                    <a:pt x="171938" y="1336431"/>
                    <a:pt x="175846" y="1342292"/>
                  </a:cubicBezTo>
                  <a:cubicBezTo>
                    <a:pt x="188584" y="1405979"/>
                    <a:pt x="168631" y="1334399"/>
                    <a:pt x="216877" y="1406769"/>
                  </a:cubicBezTo>
                  <a:lnTo>
                    <a:pt x="240323" y="1441939"/>
                  </a:lnTo>
                  <a:cubicBezTo>
                    <a:pt x="244231" y="1447800"/>
                    <a:pt x="247065" y="1454542"/>
                    <a:pt x="252046" y="1459523"/>
                  </a:cubicBezTo>
                  <a:lnTo>
                    <a:pt x="269631" y="1477108"/>
                  </a:lnTo>
                  <a:cubicBezTo>
                    <a:pt x="271585" y="1482969"/>
                    <a:pt x="272313" y="1489394"/>
                    <a:pt x="275492" y="1494692"/>
                  </a:cubicBezTo>
                  <a:cubicBezTo>
                    <a:pt x="278335" y="1499431"/>
                    <a:pt x="283899" y="1501995"/>
                    <a:pt x="287215" y="1506416"/>
                  </a:cubicBezTo>
                  <a:cubicBezTo>
                    <a:pt x="295668" y="1517688"/>
                    <a:pt x="304360" y="1528983"/>
                    <a:pt x="310661" y="1541585"/>
                  </a:cubicBezTo>
                  <a:cubicBezTo>
                    <a:pt x="314569" y="1549400"/>
                    <a:pt x="317537" y="1557761"/>
                    <a:pt x="322384" y="1565031"/>
                  </a:cubicBezTo>
                  <a:cubicBezTo>
                    <a:pt x="325450" y="1569629"/>
                    <a:pt x="330656" y="1572439"/>
                    <a:pt x="334108" y="1576754"/>
                  </a:cubicBezTo>
                  <a:cubicBezTo>
                    <a:pt x="338509" y="1582255"/>
                    <a:pt x="341321" y="1588927"/>
                    <a:pt x="345831" y="1594339"/>
                  </a:cubicBezTo>
                  <a:cubicBezTo>
                    <a:pt x="351138" y="1600707"/>
                    <a:pt x="358108" y="1605555"/>
                    <a:pt x="363415" y="1611923"/>
                  </a:cubicBezTo>
                  <a:cubicBezTo>
                    <a:pt x="387838" y="1641231"/>
                    <a:pt x="360484" y="1619739"/>
                    <a:pt x="392723" y="1641231"/>
                  </a:cubicBezTo>
                  <a:cubicBezTo>
                    <a:pt x="401374" y="1654209"/>
                    <a:pt x="408489" y="1667372"/>
                    <a:pt x="422031" y="1676400"/>
                  </a:cubicBezTo>
                  <a:cubicBezTo>
                    <a:pt x="427172" y="1679827"/>
                    <a:pt x="433754" y="1680308"/>
                    <a:pt x="439615" y="1682262"/>
                  </a:cubicBezTo>
                  <a:cubicBezTo>
                    <a:pt x="445477" y="1688123"/>
                    <a:pt x="450003" y="1695733"/>
                    <a:pt x="457200" y="1699846"/>
                  </a:cubicBezTo>
                  <a:cubicBezTo>
                    <a:pt x="506960" y="1728280"/>
                    <a:pt x="456908" y="1682995"/>
                    <a:pt x="498231" y="1717431"/>
                  </a:cubicBezTo>
                  <a:cubicBezTo>
                    <a:pt x="522396" y="1737569"/>
                    <a:pt x="511226" y="1733517"/>
                    <a:pt x="533400" y="1758462"/>
                  </a:cubicBezTo>
                  <a:cubicBezTo>
                    <a:pt x="577906" y="1808530"/>
                    <a:pt x="546003" y="1772060"/>
                    <a:pt x="580292" y="1799492"/>
                  </a:cubicBezTo>
                  <a:cubicBezTo>
                    <a:pt x="584607" y="1802945"/>
                    <a:pt x="587700" y="1807764"/>
                    <a:pt x="592015" y="1811216"/>
                  </a:cubicBezTo>
                  <a:cubicBezTo>
                    <a:pt x="608246" y="1824201"/>
                    <a:pt x="608612" y="1822610"/>
                    <a:pt x="627184" y="1828800"/>
                  </a:cubicBezTo>
                  <a:cubicBezTo>
                    <a:pt x="638090" y="1817895"/>
                    <a:pt x="643236" y="1814283"/>
                    <a:pt x="650631" y="1799492"/>
                  </a:cubicBezTo>
                  <a:cubicBezTo>
                    <a:pt x="653394" y="1793966"/>
                    <a:pt x="654538" y="1787769"/>
                    <a:pt x="656492" y="1781908"/>
                  </a:cubicBezTo>
                  <a:cubicBezTo>
                    <a:pt x="654538" y="1750646"/>
                    <a:pt x="653910" y="1719274"/>
                    <a:pt x="650631" y="1688123"/>
                  </a:cubicBezTo>
                  <a:cubicBezTo>
                    <a:pt x="649984" y="1681978"/>
                    <a:pt x="646466" y="1676480"/>
                    <a:pt x="644769" y="1670539"/>
                  </a:cubicBezTo>
                  <a:cubicBezTo>
                    <a:pt x="642556" y="1662793"/>
                    <a:pt x="641223" y="1654808"/>
                    <a:pt x="638908" y="1647092"/>
                  </a:cubicBezTo>
                  <a:cubicBezTo>
                    <a:pt x="635357" y="1635256"/>
                    <a:pt x="631092" y="1623646"/>
                    <a:pt x="627184" y="1611923"/>
                  </a:cubicBezTo>
                  <a:cubicBezTo>
                    <a:pt x="625230" y="1606062"/>
                    <a:pt x="624750" y="1599480"/>
                    <a:pt x="621323" y="1594339"/>
                  </a:cubicBezTo>
                  <a:cubicBezTo>
                    <a:pt x="598794" y="1560545"/>
                    <a:pt x="618299" y="1593144"/>
                    <a:pt x="603738" y="1559169"/>
                  </a:cubicBezTo>
                  <a:cubicBezTo>
                    <a:pt x="593672" y="1535681"/>
                    <a:pt x="591653" y="1540135"/>
                    <a:pt x="586154" y="1518139"/>
                  </a:cubicBezTo>
                  <a:cubicBezTo>
                    <a:pt x="583738" y="1508474"/>
                    <a:pt x="582708" y="1498496"/>
                    <a:pt x="580292" y="1488831"/>
                  </a:cubicBezTo>
                  <a:cubicBezTo>
                    <a:pt x="578793" y="1482837"/>
                    <a:pt x="576057" y="1477207"/>
                    <a:pt x="574431" y="1471246"/>
                  </a:cubicBezTo>
                  <a:cubicBezTo>
                    <a:pt x="570192" y="1455702"/>
                    <a:pt x="567803" y="1439639"/>
                    <a:pt x="562708" y="1424354"/>
                  </a:cubicBezTo>
                  <a:cubicBezTo>
                    <a:pt x="548658" y="1382205"/>
                    <a:pt x="565699" y="1434825"/>
                    <a:pt x="550984" y="1383323"/>
                  </a:cubicBezTo>
                  <a:cubicBezTo>
                    <a:pt x="549287" y="1377382"/>
                    <a:pt x="546621" y="1371733"/>
                    <a:pt x="545123" y="1365739"/>
                  </a:cubicBezTo>
                  <a:lnTo>
                    <a:pt x="533400" y="1318846"/>
                  </a:lnTo>
                  <a:cubicBezTo>
                    <a:pt x="535354" y="1277815"/>
                    <a:pt x="535850" y="1236689"/>
                    <a:pt x="539261" y="1195754"/>
                  </a:cubicBezTo>
                  <a:cubicBezTo>
                    <a:pt x="540301" y="1183279"/>
                    <a:pt x="553087" y="1164746"/>
                    <a:pt x="556846" y="1154723"/>
                  </a:cubicBezTo>
                  <a:cubicBezTo>
                    <a:pt x="560396" y="1145256"/>
                    <a:pt x="566976" y="1109935"/>
                    <a:pt x="568569" y="1101969"/>
                  </a:cubicBezTo>
                  <a:cubicBezTo>
                    <a:pt x="565026" y="1087795"/>
                    <a:pt x="557103" y="1053553"/>
                    <a:pt x="550984" y="1043354"/>
                  </a:cubicBezTo>
                  <a:cubicBezTo>
                    <a:pt x="545123" y="1033585"/>
                    <a:pt x="538174" y="1024390"/>
                    <a:pt x="533400" y="1014046"/>
                  </a:cubicBezTo>
                  <a:cubicBezTo>
                    <a:pt x="526404" y="998889"/>
                    <a:pt x="521430" y="982875"/>
                    <a:pt x="515815" y="967154"/>
                  </a:cubicBezTo>
                  <a:cubicBezTo>
                    <a:pt x="511659" y="955517"/>
                    <a:pt x="510946" y="942267"/>
                    <a:pt x="504092" y="931985"/>
                  </a:cubicBezTo>
                  <a:cubicBezTo>
                    <a:pt x="500184" y="926123"/>
                    <a:pt x="495864" y="920517"/>
                    <a:pt x="492369" y="914400"/>
                  </a:cubicBezTo>
                  <a:cubicBezTo>
                    <a:pt x="462622" y="862342"/>
                    <a:pt x="497484" y="916212"/>
                    <a:pt x="468923" y="873369"/>
                  </a:cubicBezTo>
                  <a:cubicBezTo>
                    <a:pt x="466969" y="865554"/>
                    <a:pt x="466234" y="857327"/>
                    <a:pt x="463061" y="849923"/>
                  </a:cubicBezTo>
                  <a:cubicBezTo>
                    <a:pt x="459682" y="842039"/>
                    <a:pt x="436478" y="813250"/>
                    <a:pt x="433754" y="808892"/>
                  </a:cubicBezTo>
                  <a:cubicBezTo>
                    <a:pt x="429123" y="801482"/>
                    <a:pt x="426366" y="793033"/>
                    <a:pt x="422031" y="785446"/>
                  </a:cubicBezTo>
                  <a:cubicBezTo>
                    <a:pt x="418536" y="779330"/>
                    <a:pt x="413169" y="774299"/>
                    <a:pt x="410308" y="767862"/>
                  </a:cubicBezTo>
                  <a:cubicBezTo>
                    <a:pt x="405289" y="756570"/>
                    <a:pt x="402492" y="744415"/>
                    <a:pt x="398584" y="732692"/>
                  </a:cubicBezTo>
                  <a:lnTo>
                    <a:pt x="392723" y="715108"/>
                  </a:lnTo>
                  <a:cubicBezTo>
                    <a:pt x="390769" y="709246"/>
                    <a:pt x="388359" y="703517"/>
                    <a:pt x="386861" y="697523"/>
                  </a:cubicBezTo>
                  <a:lnTo>
                    <a:pt x="381000" y="674077"/>
                  </a:lnTo>
                  <a:cubicBezTo>
                    <a:pt x="379046" y="617415"/>
                    <a:pt x="383156" y="560218"/>
                    <a:pt x="375138" y="504092"/>
                  </a:cubicBezTo>
                  <a:cubicBezTo>
                    <a:pt x="373145" y="490144"/>
                    <a:pt x="351692" y="468923"/>
                    <a:pt x="351692" y="468923"/>
                  </a:cubicBezTo>
                  <a:lnTo>
                    <a:pt x="339969" y="433754"/>
                  </a:lnTo>
                  <a:lnTo>
                    <a:pt x="334108" y="416169"/>
                  </a:lnTo>
                  <a:cubicBezTo>
                    <a:pt x="332154" y="398585"/>
                    <a:pt x="330313" y="380987"/>
                    <a:pt x="328246" y="363416"/>
                  </a:cubicBezTo>
                  <a:cubicBezTo>
                    <a:pt x="327059" y="353326"/>
                    <a:pt x="323303" y="308897"/>
                    <a:pt x="316523" y="293077"/>
                  </a:cubicBezTo>
                  <a:cubicBezTo>
                    <a:pt x="313748" y="286602"/>
                    <a:pt x="307951" y="281793"/>
                    <a:pt x="304800" y="275492"/>
                  </a:cubicBezTo>
                  <a:cubicBezTo>
                    <a:pt x="280531" y="226956"/>
                    <a:pt x="320812" y="290720"/>
                    <a:pt x="287215" y="240323"/>
                  </a:cubicBezTo>
                  <a:lnTo>
                    <a:pt x="263769" y="169985"/>
                  </a:lnTo>
                  <a:cubicBezTo>
                    <a:pt x="263767" y="169980"/>
                    <a:pt x="252050" y="134821"/>
                    <a:pt x="252046" y="134816"/>
                  </a:cubicBezTo>
                  <a:cubicBezTo>
                    <a:pt x="244231" y="123093"/>
                    <a:pt x="233056" y="113012"/>
                    <a:pt x="228600" y="99646"/>
                  </a:cubicBezTo>
                  <a:cubicBezTo>
                    <a:pt x="226646" y="93785"/>
                    <a:pt x="226165" y="87203"/>
                    <a:pt x="222738" y="82062"/>
                  </a:cubicBezTo>
                  <a:cubicBezTo>
                    <a:pt x="211717" y="65531"/>
                    <a:pt x="183963" y="50350"/>
                    <a:pt x="169984" y="41031"/>
                  </a:cubicBezTo>
                  <a:lnTo>
                    <a:pt x="134815" y="17585"/>
                  </a:lnTo>
                  <a:cubicBezTo>
                    <a:pt x="128954" y="13677"/>
                    <a:pt x="123914" y="8090"/>
                    <a:pt x="117231" y="5862"/>
                  </a:cubicBezTo>
                  <a:lnTo>
                    <a:pt x="99646" y="0"/>
                  </a:lnTo>
                  <a:cubicBezTo>
                    <a:pt x="80108" y="1954"/>
                    <a:pt x="59659" y="-347"/>
                    <a:pt x="41031" y="5862"/>
                  </a:cubicBezTo>
                  <a:cubicBezTo>
                    <a:pt x="34348" y="8090"/>
                    <a:pt x="31536" y="16763"/>
                    <a:pt x="29308" y="23446"/>
                  </a:cubicBezTo>
                  <a:cubicBezTo>
                    <a:pt x="22161" y="44886"/>
                    <a:pt x="23446" y="60829"/>
                    <a:pt x="23446" y="82062"/>
                  </a:cubicBezTo>
                  <a:lnTo>
                    <a:pt x="58615" y="41031"/>
                  </a:lnTo>
                  <a:close/>
                </a:path>
              </a:pathLst>
            </a:custGeom>
            <a:solidFill>
              <a:srgbClr val="FFFFFF">
                <a:alpha val="74902"/>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Freeform 25"/>
            <p:cNvSpPr/>
            <p:nvPr/>
          </p:nvSpPr>
          <p:spPr>
            <a:xfrm>
              <a:off x="4443663" y="2755232"/>
              <a:ext cx="284748" cy="352926"/>
            </a:xfrm>
            <a:custGeom>
              <a:avLst/>
              <a:gdLst>
                <a:gd name="connsiteX0" fmla="*/ 0 w 284748"/>
                <a:gd name="connsiteY0" fmla="*/ 264694 h 352926"/>
                <a:gd name="connsiteX1" fmla="*/ 0 w 284748"/>
                <a:gd name="connsiteY1" fmla="*/ 264694 h 352926"/>
                <a:gd name="connsiteX2" fmla="*/ 12032 w 284748"/>
                <a:gd name="connsiteY2" fmla="*/ 296779 h 352926"/>
                <a:gd name="connsiteX3" fmla="*/ 16042 w 284748"/>
                <a:gd name="connsiteY3" fmla="*/ 328863 h 352926"/>
                <a:gd name="connsiteX4" fmla="*/ 20053 w 284748"/>
                <a:gd name="connsiteY4" fmla="*/ 340894 h 352926"/>
                <a:gd name="connsiteX5" fmla="*/ 32084 w 284748"/>
                <a:gd name="connsiteY5" fmla="*/ 348915 h 352926"/>
                <a:gd name="connsiteX6" fmla="*/ 44116 w 284748"/>
                <a:gd name="connsiteY6" fmla="*/ 352926 h 352926"/>
                <a:gd name="connsiteX7" fmla="*/ 72190 w 284748"/>
                <a:gd name="connsiteY7" fmla="*/ 348915 h 352926"/>
                <a:gd name="connsiteX8" fmla="*/ 112295 w 284748"/>
                <a:gd name="connsiteY8" fmla="*/ 332873 h 352926"/>
                <a:gd name="connsiteX9" fmla="*/ 140369 w 284748"/>
                <a:gd name="connsiteY9" fmla="*/ 324852 h 352926"/>
                <a:gd name="connsiteX10" fmla="*/ 152400 w 284748"/>
                <a:gd name="connsiteY10" fmla="*/ 316831 h 352926"/>
                <a:gd name="connsiteX11" fmla="*/ 160421 w 284748"/>
                <a:gd name="connsiteY11" fmla="*/ 304800 h 352926"/>
                <a:gd name="connsiteX12" fmla="*/ 172453 w 284748"/>
                <a:gd name="connsiteY12" fmla="*/ 300789 h 352926"/>
                <a:gd name="connsiteX13" fmla="*/ 188495 w 284748"/>
                <a:gd name="connsiteY13" fmla="*/ 292768 h 352926"/>
                <a:gd name="connsiteX14" fmla="*/ 200526 w 284748"/>
                <a:gd name="connsiteY14" fmla="*/ 280736 h 352926"/>
                <a:gd name="connsiteX15" fmla="*/ 216569 w 284748"/>
                <a:gd name="connsiteY15" fmla="*/ 276726 h 352926"/>
                <a:gd name="connsiteX16" fmla="*/ 232611 w 284748"/>
                <a:gd name="connsiteY16" fmla="*/ 252663 h 352926"/>
                <a:gd name="connsiteX17" fmla="*/ 240632 w 284748"/>
                <a:gd name="connsiteY17" fmla="*/ 240631 h 352926"/>
                <a:gd name="connsiteX18" fmla="*/ 260684 w 284748"/>
                <a:gd name="connsiteY18" fmla="*/ 216568 h 352926"/>
                <a:gd name="connsiteX19" fmla="*/ 276726 w 284748"/>
                <a:gd name="connsiteY19" fmla="*/ 180473 h 352926"/>
                <a:gd name="connsiteX20" fmla="*/ 284748 w 284748"/>
                <a:gd name="connsiteY20" fmla="*/ 132347 h 352926"/>
                <a:gd name="connsiteX21" fmla="*/ 280737 w 284748"/>
                <a:gd name="connsiteY21" fmla="*/ 28073 h 352926"/>
                <a:gd name="connsiteX22" fmla="*/ 276726 w 284748"/>
                <a:gd name="connsiteY22" fmla="*/ 12031 h 352926"/>
                <a:gd name="connsiteX23" fmla="*/ 252663 w 284748"/>
                <a:gd name="connsiteY23" fmla="*/ 0 h 352926"/>
                <a:gd name="connsiteX24" fmla="*/ 224590 w 284748"/>
                <a:gd name="connsiteY24" fmla="*/ 12031 h 352926"/>
                <a:gd name="connsiteX25" fmla="*/ 216569 w 284748"/>
                <a:gd name="connsiteY25" fmla="*/ 24063 h 352926"/>
                <a:gd name="connsiteX26" fmla="*/ 212558 w 284748"/>
                <a:gd name="connsiteY26" fmla="*/ 36094 h 352926"/>
                <a:gd name="connsiteX27" fmla="*/ 200526 w 284748"/>
                <a:gd name="connsiteY27" fmla="*/ 40105 h 352926"/>
                <a:gd name="connsiteX28" fmla="*/ 192505 w 284748"/>
                <a:gd name="connsiteY28" fmla="*/ 52136 h 352926"/>
                <a:gd name="connsiteX29" fmla="*/ 168442 w 284748"/>
                <a:gd name="connsiteY29" fmla="*/ 64168 h 352926"/>
                <a:gd name="connsiteX30" fmla="*/ 160421 w 284748"/>
                <a:gd name="connsiteY30" fmla="*/ 76200 h 352926"/>
                <a:gd name="connsiteX31" fmla="*/ 136358 w 284748"/>
                <a:gd name="connsiteY31" fmla="*/ 92242 h 352926"/>
                <a:gd name="connsiteX32" fmla="*/ 124326 w 284748"/>
                <a:gd name="connsiteY32" fmla="*/ 100263 h 352926"/>
                <a:gd name="connsiteX33" fmla="*/ 112295 w 284748"/>
                <a:gd name="connsiteY33" fmla="*/ 112294 h 352926"/>
                <a:gd name="connsiteX34" fmla="*/ 88232 w 284748"/>
                <a:gd name="connsiteY34" fmla="*/ 120315 h 352926"/>
                <a:gd name="connsiteX35" fmla="*/ 76200 w 284748"/>
                <a:gd name="connsiteY35" fmla="*/ 124326 h 352926"/>
                <a:gd name="connsiteX36" fmla="*/ 60158 w 284748"/>
                <a:gd name="connsiteY36" fmla="*/ 148389 h 352926"/>
                <a:gd name="connsiteX37" fmla="*/ 48126 w 284748"/>
                <a:gd name="connsiteY37" fmla="*/ 168442 h 352926"/>
                <a:gd name="connsiteX38" fmla="*/ 36095 w 284748"/>
                <a:gd name="connsiteY38" fmla="*/ 192505 h 352926"/>
                <a:gd name="connsiteX39" fmla="*/ 28074 w 284748"/>
                <a:gd name="connsiteY39" fmla="*/ 216568 h 352926"/>
                <a:gd name="connsiteX40" fmla="*/ 24063 w 284748"/>
                <a:gd name="connsiteY40" fmla="*/ 228600 h 352926"/>
                <a:gd name="connsiteX41" fmla="*/ 20053 w 284748"/>
                <a:gd name="connsiteY41" fmla="*/ 240631 h 352926"/>
                <a:gd name="connsiteX42" fmla="*/ 12032 w 284748"/>
                <a:gd name="connsiteY42" fmla="*/ 252663 h 352926"/>
                <a:gd name="connsiteX43" fmla="*/ 8021 w 284748"/>
                <a:gd name="connsiteY43" fmla="*/ 264694 h 352926"/>
                <a:gd name="connsiteX44" fmla="*/ 0 w 284748"/>
                <a:gd name="connsiteY44" fmla="*/ 264694 h 3529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284748" h="352926">
                  <a:moveTo>
                    <a:pt x="0" y="264694"/>
                  </a:moveTo>
                  <a:lnTo>
                    <a:pt x="0" y="264694"/>
                  </a:lnTo>
                  <a:cubicBezTo>
                    <a:pt x="4011" y="275389"/>
                    <a:pt x="9262" y="285698"/>
                    <a:pt x="12032" y="296779"/>
                  </a:cubicBezTo>
                  <a:cubicBezTo>
                    <a:pt x="14646" y="307235"/>
                    <a:pt x="14114" y="318259"/>
                    <a:pt x="16042" y="328863"/>
                  </a:cubicBezTo>
                  <a:cubicBezTo>
                    <a:pt x="16798" y="333022"/>
                    <a:pt x="17412" y="337593"/>
                    <a:pt x="20053" y="340894"/>
                  </a:cubicBezTo>
                  <a:cubicBezTo>
                    <a:pt x="23064" y="344658"/>
                    <a:pt x="27773" y="346759"/>
                    <a:pt x="32084" y="348915"/>
                  </a:cubicBezTo>
                  <a:cubicBezTo>
                    <a:pt x="35865" y="350806"/>
                    <a:pt x="40105" y="351589"/>
                    <a:pt x="44116" y="352926"/>
                  </a:cubicBezTo>
                  <a:cubicBezTo>
                    <a:pt x="53474" y="351589"/>
                    <a:pt x="62979" y="351041"/>
                    <a:pt x="72190" y="348915"/>
                  </a:cubicBezTo>
                  <a:cubicBezTo>
                    <a:pt x="98564" y="342829"/>
                    <a:pt x="91067" y="341970"/>
                    <a:pt x="112295" y="332873"/>
                  </a:cubicBezTo>
                  <a:cubicBezTo>
                    <a:pt x="120347" y="329422"/>
                    <a:pt x="132233" y="326886"/>
                    <a:pt x="140369" y="324852"/>
                  </a:cubicBezTo>
                  <a:cubicBezTo>
                    <a:pt x="144379" y="322178"/>
                    <a:pt x="148992" y="320239"/>
                    <a:pt x="152400" y="316831"/>
                  </a:cubicBezTo>
                  <a:cubicBezTo>
                    <a:pt x="155808" y="313423"/>
                    <a:pt x="156657" y="307811"/>
                    <a:pt x="160421" y="304800"/>
                  </a:cubicBezTo>
                  <a:cubicBezTo>
                    <a:pt x="163722" y="302159"/>
                    <a:pt x="168567" y="302454"/>
                    <a:pt x="172453" y="300789"/>
                  </a:cubicBezTo>
                  <a:cubicBezTo>
                    <a:pt x="177948" y="298434"/>
                    <a:pt x="183148" y="295442"/>
                    <a:pt x="188495" y="292768"/>
                  </a:cubicBezTo>
                  <a:cubicBezTo>
                    <a:pt x="192505" y="288757"/>
                    <a:pt x="195602" y="283550"/>
                    <a:pt x="200526" y="280736"/>
                  </a:cubicBezTo>
                  <a:cubicBezTo>
                    <a:pt x="205312" y="278001"/>
                    <a:pt x="212421" y="280356"/>
                    <a:pt x="216569" y="276726"/>
                  </a:cubicBezTo>
                  <a:cubicBezTo>
                    <a:pt x="223824" y="270378"/>
                    <a:pt x="227264" y="260684"/>
                    <a:pt x="232611" y="252663"/>
                  </a:cubicBezTo>
                  <a:cubicBezTo>
                    <a:pt x="235285" y="248652"/>
                    <a:pt x="237224" y="244039"/>
                    <a:pt x="240632" y="240631"/>
                  </a:cubicBezTo>
                  <a:cubicBezTo>
                    <a:pt x="248188" y="233075"/>
                    <a:pt x="256217" y="226619"/>
                    <a:pt x="260684" y="216568"/>
                  </a:cubicBezTo>
                  <a:cubicBezTo>
                    <a:pt x="279775" y="173614"/>
                    <a:pt x="258573" y="207703"/>
                    <a:pt x="276726" y="180473"/>
                  </a:cubicBezTo>
                  <a:cubicBezTo>
                    <a:pt x="279004" y="169086"/>
                    <a:pt x="284748" y="142297"/>
                    <a:pt x="284748" y="132347"/>
                  </a:cubicBezTo>
                  <a:cubicBezTo>
                    <a:pt x="284748" y="97563"/>
                    <a:pt x="283051" y="62780"/>
                    <a:pt x="280737" y="28073"/>
                  </a:cubicBezTo>
                  <a:cubicBezTo>
                    <a:pt x="280370" y="22573"/>
                    <a:pt x="279783" y="16617"/>
                    <a:pt x="276726" y="12031"/>
                  </a:cubicBezTo>
                  <a:cubicBezTo>
                    <a:pt x="272283" y="5366"/>
                    <a:pt x="259527" y="2288"/>
                    <a:pt x="252663" y="0"/>
                  </a:cubicBezTo>
                  <a:cubicBezTo>
                    <a:pt x="240390" y="3068"/>
                    <a:pt x="233822" y="2799"/>
                    <a:pt x="224590" y="12031"/>
                  </a:cubicBezTo>
                  <a:cubicBezTo>
                    <a:pt x="221182" y="15439"/>
                    <a:pt x="218725" y="19752"/>
                    <a:pt x="216569" y="24063"/>
                  </a:cubicBezTo>
                  <a:cubicBezTo>
                    <a:pt x="214678" y="27844"/>
                    <a:pt x="215547" y="33105"/>
                    <a:pt x="212558" y="36094"/>
                  </a:cubicBezTo>
                  <a:cubicBezTo>
                    <a:pt x="209569" y="39083"/>
                    <a:pt x="204537" y="38768"/>
                    <a:pt x="200526" y="40105"/>
                  </a:cubicBezTo>
                  <a:cubicBezTo>
                    <a:pt x="197852" y="44115"/>
                    <a:pt x="195913" y="48728"/>
                    <a:pt x="192505" y="52136"/>
                  </a:cubicBezTo>
                  <a:cubicBezTo>
                    <a:pt x="184730" y="59911"/>
                    <a:pt x="178228" y="60906"/>
                    <a:pt x="168442" y="64168"/>
                  </a:cubicBezTo>
                  <a:cubicBezTo>
                    <a:pt x="165768" y="68179"/>
                    <a:pt x="164049" y="73026"/>
                    <a:pt x="160421" y="76200"/>
                  </a:cubicBezTo>
                  <a:cubicBezTo>
                    <a:pt x="153166" y="82548"/>
                    <a:pt x="144379" y="86895"/>
                    <a:pt x="136358" y="92242"/>
                  </a:cubicBezTo>
                  <a:cubicBezTo>
                    <a:pt x="132347" y="94916"/>
                    <a:pt x="127734" y="96855"/>
                    <a:pt x="124326" y="100263"/>
                  </a:cubicBezTo>
                  <a:cubicBezTo>
                    <a:pt x="120316" y="104273"/>
                    <a:pt x="117253" y="109540"/>
                    <a:pt x="112295" y="112294"/>
                  </a:cubicBezTo>
                  <a:cubicBezTo>
                    <a:pt x="104904" y="116400"/>
                    <a:pt x="96253" y="117641"/>
                    <a:pt x="88232" y="120315"/>
                  </a:cubicBezTo>
                  <a:lnTo>
                    <a:pt x="76200" y="124326"/>
                  </a:lnTo>
                  <a:cubicBezTo>
                    <a:pt x="70853" y="132347"/>
                    <a:pt x="63206" y="139244"/>
                    <a:pt x="60158" y="148389"/>
                  </a:cubicBezTo>
                  <a:cubicBezTo>
                    <a:pt x="54952" y="164008"/>
                    <a:pt x="59138" y="157432"/>
                    <a:pt x="48126" y="168442"/>
                  </a:cubicBezTo>
                  <a:cubicBezTo>
                    <a:pt x="33504" y="212311"/>
                    <a:pt x="56823" y="145866"/>
                    <a:pt x="36095" y="192505"/>
                  </a:cubicBezTo>
                  <a:cubicBezTo>
                    <a:pt x="32661" y="200231"/>
                    <a:pt x="30748" y="208547"/>
                    <a:pt x="28074" y="216568"/>
                  </a:cubicBezTo>
                  <a:lnTo>
                    <a:pt x="24063" y="228600"/>
                  </a:lnTo>
                  <a:cubicBezTo>
                    <a:pt x="22726" y="232610"/>
                    <a:pt x="22398" y="237114"/>
                    <a:pt x="20053" y="240631"/>
                  </a:cubicBezTo>
                  <a:cubicBezTo>
                    <a:pt x="17379" y="244642"/>
                    <a:pt x="14188" y="248352"/>
                    <a:pt x="12032" y="252663"/>
                  </a:cubicBezTo>
                  <a:cubicBezTo>
                    <a:pt x="10141" y="256444"/>
                    <a:pt x="11011" y="261705"/>
                    <a:pt x="8021" y="264694"/>
                  </a:cubicBezTo>
                  <a:lnTo>
                    <a:pt x="0" y="264694"/>
                  </a:lnTo>
                  <a:close/>
                </a:path>
              </a:pathLst>
            </a:custGeom>
            <a:solidFill>
              <a:srgbClr val="FFFFFF">
                <a:alpha val="74902"/>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Freeform 27"/>
            <p:cNvSpPr/>
            <p:nvPr/>
          </p:nvSpPr>
          <p:spPr>
            <a:xfrm>
              <a:off x="5386137" y="2859505"/>
              <a:ext cx="216568" cy="232611"/>
            </a:xfrm>
            <a:custGeom>
              <a:avLst/>
              <a:gdLst>
                <a:gd name="connsiteX0" fmla="*/ 0 w 216568"/>
                <a:gd name="connsiteY0" fmla="*/ 52137 h 232611"/>
                <a:gd name="connsiteX1" fmla="*/ 0 w 216568"/>
                <a:gd name="connsiteY1" fmla="*/ 52137 h 232611"/>
                <a:gd name="connsiteX2" fmla="*/ 24063 w 216568"/>
                <a:gd name="connsiteY2" fmla="*/ 80211 h 232611"/>
                <a:gd name="connsiteX3" fmla="*/ 40105 w 216568"/>
                <a:gd name="connsiteY3" fmla="*/ 96253 h 232611"/>
                <a:gd name="connsiteX4" fmla="*/ 48126 w 216568"/>
                <a:gd name="connsiteY4" fmla="*/ 124327 h 232611"/>
                <a:gd name="connsiteX5" fmla="*/ 52137 w 216568"/>
                <a:gd name="connsiteY5" fmla="*/ 136358 h 232611"/>
                <a:gd name="connsiteX6" fmla="*/ 64168 w 216568"/>
                <a:gd name="connsiteY6" fmla="*/ 140369 h 232611"/>
                <a:gd name="connsiteX7" fmla="*/ 76200 w 216568"/>
                <a:gd name="connsiteY7" fmla="*/ 148390 h 232611"/>
                <a:gd name="connsiteX8" fmla="*/ 84221 w 216568"/>
                <a:gd name="connsiteY8" fmla="*/ 160421 h 232611"/>
                <a:gd name="connsiteX9" fmla="*/ 96252 w 216568"/>
                <a:gd name="connsiteY9" fmla="*/ 168442 h 232611"/>
                <a:gd name="connsiteX10" fmla="*/ 104274 w 216568"/>
                <a:gd name="connsiteY10" fmla="*/ 176463 h 232611"/>
                <a:gd name="connsiteX11" fmla="*/ 108284 w 216568"/>
                <a:gd name="connsiteY11" fmla="*/ 188495 h 232611"/>
                <a:gd name="connsiteX12" fmla="*/ 120316 w 216568"/>
                <a:gd name="connsiteY12" fmla="*/ 196516 h 232611"/>
                <a:gd name="connsiteX13" fmla="*/ 156410 w 216568"/>
                <a:gd name="connsiteY13" fmla="*/ 224590 h 232611"/>
                <a:gd name="connsiteX14" fmla="*/ 180474 w 216568"/>
                <a:gd name="connsiteY14" fmla="*/ 232611 h 232611"/>
                <a:gd name="connsiteX15" fmla="*/ 204537 w 216568"/>
                <a:gd name="connsiteY15" fmla="*/ 228600 h 232611"/>
                <a:gd name="connsiteX16" fmla="*/ 216568 w 216568"/>
                <a:gd name="connsiteY16" fmla="*/ 204537 h 232611"/>
                <a:gd name="connsiteX17" fmla="*/ 208547 w 216568"/>
                <a:gd name="connsiteY17" fmla="*/ 180474 h 232611"/>
                <a:gd name="connsiteX18" fmla="*/ 196516 w 216568"/>
                <a:gd name="connsiteY18" fmla="*/ 168442 h 232611"/>
                <a:gd name="connsiteX19" fmla="*/ 188495 w 216568"/>
                <a:gd name="connsiteY19" fmla="*/ 156411 h 232611"/>
                <a:gd name="connsiteX20" fmla="*/ 176463 w 216568"/>
                <a:gd name="connsiteY20" fmla="*/ 148390 h 232611"/>
                <a:gd name="connsiteX21" fmla="*/ 160421 w 216568"/>
                <a:gd name="connsiteY21" fmla="*/ 128337 h 232611"/>
                <a:gd name="connsiteX22" fmla="*/ 156410 w 216568"/>
                <a:gd name="connsiteY22" fmla="*/ 116306 h 232611"/>
                <a:gd name="connsiteX23" fmla="*/ 144379 w 216568"/>
                <a:gd name="connsiteY23" fmla="*/ 108284 h 232611"/>
                <a:gd name="connsiteX24" fmla="*/ 132347 w 216568"/>
                <a:gd name="connsiteY24" fmla="*/ 96253 h 232611"/>
                <a:gd name="connsiteX25" fmla="*/ 124326 w 216568"/>
                <a:gd name="connsiteY25" fmla="*/ 84221 h 232611"/>
                <a:gd name="connsiteX26" fmla="*/ 112295 w 216568"/>
                <a:gd name="connsiteY26" fmla="*/ 80211 h 232611"/>
                <a:gd name="connsiteX27" fmla="*/ 76200 w 216568"/>
                <a:gd name="connsiteY27" fmla="*/ 52137 h 232611"/>
                <a:gd name="connsiteX28" fmla="*/ 52137 w 216568"/>
                <a:gd name="connsiteY28" fmla="*/ 40106 h 232611"/>
                <a:gd name="connsiteX29" fmla="*/ 32084 w 216568"/>
                <a:gd name="connsiteY29" fmla="*/ 24063 h 232611"/>
                <a:gd name="connsiteX30" fmla="*/ 20052 w 216568"/>
                <a:gd name="connsiteY30" fmla="*/ 20053 h 232611"/>
                <a:gd name="connsiteX31" fmla="*/ 8021 w 216568"/>
                <a:gd name="connsiteY31" fmla="*/ 12032 h 232611"/>
                <a:gd name="connsiteX32" fmla="*/ 4010 w 216568"/>
                <a:gd name="connsiteY32" fmla="*/ 0 h 232611"/>
                <a:gd name="connsiteX33" fmla="*/ 0 w 216568"/>
                <a:gd name="connsiteY33" fmla="*/ 52137 h 232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216568" h="232611">
                  <a:moveTo>
                    <a:pt x="0" y="52137"/>
                  </a:moveTo>
                  <a:lnTo>
                    <a:pt x="0" y="52137"/>
                  </a:lnTo>
                  <a:cubicBezTo>
                    <a:pt x="8021" y="61495"/>
                    <a:pt x="15772" y="71091"/>
                    <a:pt x="24063" y="80211"/>
                  </a:cubicBezTo>
                  <a:cubicBezTo>
                    <a:pt x="29150" y="85807"/>
                    <a:pt x="35709" y="90099"/>
                    <a:pt x="40105" y="96253"/>
                  </a:cubicBezTo>
                  <a:cubicBezTo>
                    <a:pt x="42397" y="99462"/>
                    <a:pt x="47605" y="122505"/>
                    <a:pt x="48126" y="124327"/>
                  </a:cubicBezTo>
                  <a:cubicBezTo>
                    <a:pt x="49287" y="128392"/>
                    <a:pt x="49148" y="133369"/>
                    <a:pt x="52137" y="136358"/>
                  </a:cubicBezTo>
                  <a:cubicBezTo>
                    <a:pt x="55126" y="139347"/>
                    <a:pt x="60387" y="138478"/>
                    <a:pt x="64168" y="140369"/>
                  </a:cubicBezTo>
                  <a:cubicBezTo>
                    <a:pt x="68479" y="142525"/>
                    <a:pt x="72189" y="145716"/>
                    <a:pt x="76200" y="148390"/>
                  </a:cubicBezTo>
                  <a:cubicBezTo>
                    <a:pt x="78874" y="152400"/>
                    <a:pt x="80813" y="157013"/>
                    <a:pt x="84221" y="160421"/>
                  </a:cubicBezTo>
                  <a:cubicBezTo>
                    <a:pt x="87629" y="163829"/>
                    <a:pt x="92488" y="165431"/>
                    <a:pt x="96252" y="168442"/>
                  </a:cubicBezTo>
                  <a:cubicBezTo>
                    <a:pt x="99205" y="170804"/>
                    <a:pt x="101600" y="173789"/>
                    <a:pt x="104274" y="176463"/>
                  </a:cubicBezTo>
                  <a:cubicBezTo>
                    <a:pt x="105611" y="180474"/>
                    <a:pt x="105643" y="185194"/>
                    <a:pt x="108284" y="188495"/>
                  </a:cubicBezTo>
                  <a:cubicBezTo>
                    <a:pt x="111295" y="192259"/>
                    <a:pt x="116613" y="193430"/>
                    <a:pt x="120316" y="196516"/>
                  </a:cubicBezTo>
                  <a:cubicBezTo>
                    <a:pt x="134159" y="208052"/>
                    <a:pt x="136134" y="217832"/>
                    <a:pt x="156410" y="224590"/>
                  </a:cubicBezTo>
                  <a:lnTo>
                    <a:pt x="180474" y="232611"/>
                  </a:lnTo>
                  <a:cubicBezTo>
                    <a:pt x="188495" y="231274"/>
                    <a:pt x="197264" y="232237"/>
                    <a:pt x="204537" y="228600"/>
                  </a:cubicBezTo>
                  <a:cubicBezTo>
                    <a:pt x="210758" y="225490"/>
                    <a:pt x="214670" y="210232"/>
                    <a:pt x="216568" y="204537"/>
                  </a:cubicBezTo>
                  <a:cubicBezTo>
                    <a:pt x="213894" y="196516"/>
                    <a:pt x="214525" y="186453"/>
                    <a:pt x="208547" y="180474"/>
                  </a:cubicBezTo>
                  <a:cubicBezTo>
                    <a:pt x="204537" y="176463"/>
                    <a:pt x="200147" y="172799"/>
                    <a:pt x="196516" y="168442"/>
                  </a:cubicBezTo>
                  <a:cubicBezTo>
                    <a:pt x="193430" y="164739"/>
                    <a:pt x="191903" y="159819"/>
                    <a:pt x="188495" y="156411"/>
                  </a:cubicBezTo>
                  <a:cubicBezTo>
                    <a:pt x="185087" y="153003"/>
                    <a:pt x="180474" y="151064"/>
                    <a:pt x="176463" y="148390"/>
                  </a:cubicBezTo>
                  <a:cubicBezTo>
                    <a:pt x="166382" y="118148"/>
                    <a:pt x="181153" y="154251"/>
                    <a:pt x="160421" y="128337"/>
                  </a:cubicBezTo>
                  <a:cubicBezTo>
                    <a:pt x="157780" y="125036"/>
                    <a:pt x="159051" y="119607"/>
                    <a:pt x="156410" y="116306"/>
                  </a:cubicBezTo>
                  <a:cubicBezTo>
                    <a:pt x="153399" y="112542"/>
                    <a:pt x="148082" y="111370"/>
                    <a:pt x="144379" y="108284"/>
                  </a:cubicBezTo>
                  <a:cubicBezTo>
                    <a:pt x="140022" y="104653"/>
                    <a:pt x="135978" y="100610"/>
                    <a:pt x="132347" y="96253"/>
                  </a:cubicBezTo>
                  <a:cubicBezTo>
                    <a:pt x="129261" y="92550"/>
                    <a:pt x="128090" y="87232"/>
                    <a:pt x="124326" y="84221"/>
                  </a:cubicBezTo>
                  <a:cubicBezTo>
                    <a:pt x="121025" y="81580"/>
                    <a:pt x="116305" y="81548"/>
                    <a:pt x="112295" y="80211"/>
                  </a:cubicBezTo>
                  <a:cubicBezTo>
                    <a:pt x="93447" y="61363"/>
                    <a:pt x="104982" y="71324"/>
                    <a:pt x="76200" y="52137"/>
                  </a:cubicBezTo>
                  <a:cubicBezTo>
                    <a:pt x="60652" y="41772"/>
                    <a:pt x="68740" y="45640"/>
                    <a:pt x="52137" y="40106"/>
                  </a:cubicBezTo>
                  <a:cubicBezTo>
                    <a:pt x="44676" y="32644"/>
                    <a:pt x="42204" y="29123"/>
                    <a:pt x="32084" y="24063"/>
                  </a:cubicBezTo>
                  <a:cubicBezTo>
                    <a:pt x="28303" y="22173"/>
                    <a:pt x="24063" y="21390"/>
                    <a:pt x="20052" y="20053"/>
                  </a:cubicBezTo>
                  <a:cubicBezTo>
                    <a:pt x="16042" y="17379"/>
                    <a:pt x="11032" y="15796"/>
                    <a:pt x="8021" y="12032"/>
                  </a:cubicBezTo>
                  <a:cubicBezTo>
                    <a:pt x="5380" y="8731"/>
                    <a:pt x="4010" y="0"/>
                    <a:pt x="4010" y="0"/>
                  </a:cubicBezTo>
                  <a:lnTo>
                    <a:pt x="0" y="52137"/>
                  </a:lnTo>
                  <a:close/>
                </a:path>
              </a:pathLst>
            </a:custGeom>
            <a:solidFill>
              <a:srgbClr val="FFFFFF">
                <a:alpha val="74902"/>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8"/>
            <p:cNvSpPr/>
            <p:nvPr/>
          </p:nvSpPr>
          <p:spPr>
            <a:xfrm>
              <a:off x="7186863" y="3300663"/>
              <a:ext cx="140369" cy="340895"/>
            </a:xfrm>
            <a:custGeom>
              <a:avLst/>
              <a:gdLst>
                <a:gd name="connsiteX0" fmla="*/ 0 w 140369"/>
                <a:gd name="connsiteY0" fmla="*/ 84221 h 340895"/>
                <a:gd name="connsiteX1" fmla="*/ 0 w 140369"/>
                <a:gd name="connsiteY1" fmla="*/ 84221 h 340895"/>
                <a:gd name="connsiteX2" fmla="*/ 36095 w 140369"/>
                <a:gd name="connsiteY2" fmla="*/ 244642 h 340895"/>
                <a:gd name="connsiteX3" fmla="*/ 56148 w 140369"/>
                <a:gd name="connsiteY3" fmla="*/ 280737 h 340895"/>
                <a:gd name="connsiteX4" fmla="*/ 92242 w 140369"/>
                <a:gd name="connsiteY4" fmla="*/ 312821 h 340895"/>
                <a:gd name="connsiteX5" fmla="*/ 104274 w 140369"/>
                <a:gd name="connsiteY5" fmla="*/ 324853 h 340895"/>
                <a:gd name="connsiteX6" fmla="*/ 112295 w 140369"/>
                <a:gd name="connsiteY6" fmla="*/ 336884 h 340895"/>
                <a:gd name="connsiteX7" fmla="*/ 124326 w 140369"/>
                <a:gd name="connsiteY7" fmla="*/ 340895 h 340895"/>
                <a:gd name="connsiteX8" fmla="*/ 132348 w 140369"/>
                <a:gd name="connsiteY8" fmla="*/ 332874 h 340895"/>
                <a:gd name="connsiteX9" fmla="*/ 140369 w 140369"/>
                <a:gd name="connsiteY9" fmla="*/ 308811 h 340895"/>
                <a:gd name="connsiteX10" fmla="*/ 136358 w 140369"/>
                <a:gd name="connsiteY10" fmla="*/ 180474 h 340895"/>
                <a:gd name="connsiteX11" fmla="*/ 128337 w 140369"/>
                <a:gd name="connsiteY11" fmla="*/ 144379 h 340895"/>
                <a:gd name="connsiteX12" fmla="*/ 124326 w 140369"/>
                <a:gd name="connsiteY12" fmla="*/ 128337 h 340895"/>
                <a:gd name="connsiteX13" fmla="*/ 112295 w 140369"/>
                <a:gd name="connsiteY13" fmla="*/ 92242 h 340895"/>
                <a:gd name="connsiteX14" fmla="*/ 104274 w 140369"/>
                <a:gd name="connsiteY14" fmla="*/ 68179 h 340895"/>
                <a:gd name="connsiteX15" fmla="*/ 96253 w 140369"/>
                <a:gd name="connsiteY15" fmla="*/ 36095 h 340895"/>
                <a:gd name="connsiteX16" fmla="*/ 92242 w 140369"/>
                <a:gd name="connsiteY16" fmla="*/ 20053 h 340895"/>
                <a:gd name="connsiteX17" fmla="*/ 88232 w 140369"/>
                <a:gd name="connsiteY17" fmla="*/ 8021 h 340895"/>
                <a:gd name="connsiteX18" fmla="*/ 64169 w 140369"/>
                <a:gd name="connsiteY18" fmla="*/ 0 h 340895"/>
                <a:gd name="connsiteX19" fmla="*/ 40105 w 140369"/>
                <a:gd name="connsiteY19" fmla="*/ 12032 h 340895"/>
                <a:gd name="connsiteX20" fmla="*/ 28074 w 140369"/>
                <a:gd name="connsiteY20" fmla="*/ 16042 h 340895"/>
                <a:gd name="connsiteX21" fmla="*/ 20053 w 140369"/>
                <a:gd name="connsiteY21" fmla="*/ 28074 h 340895"/>
                <a:gd name="connsiteX22" fmla="*/ 12032 w 140369"/>
                <a:gd name="connsiteY22" fmla="*/ 52137 h 340895"/>
                <a:gd name="connsiteX23" fmla="*/ 8021 w 140369"/>
                <a:gd name="connsiteY23" fmla="*/ 64169 h 340895"/>
                <a:gd name="connsiteX24" fmla="*/ 0 w 140369"/>
                <a:gd name="connsiteY24" fmla="*/ 84221 h 3408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40369" h="340895">
                  <a:moveTo>
                    <a:pt x="0" y="84221"/>
                  </a:moveTo>
                  <a:lnTo>
                    <a:pt x="0" y="84221"/>
                  </a:lnTo>
                  <a:cubicBezTo>
                    <a:pt x="12032" y="137695"/>
                    <a:pt x="18765" y="192643"/>
                    <a:pt x="36095" y="244642"/>
                  </a:cubicBezTo>
                  <a:cubicBezTo>
                    <a:pt x="40274" y="257181"/>
                    <a:pt x="44325" y="272855"/>
                    <a:pt x="56148" y="280737"/>
                  </a:cubicBezTo>
                  <a:cubicBezTo>
                    <a:pt x="77617" y="295050"/>
                    <a:pt x="64771" y="285350"/>
                    <a:pt x="92242" y="312821"/>
                  </a:cubicBezTo>
                  <a:cubicBezTo>
                    <a:pt x="96253" y="316832"/>
                    <a:pt x="101128" y="320134"/>
                    <a:pt x="104274" y="324853"/>
                  </a:cubicBezTo>
                  <a:cubicBezTo>
                    <a:pt x="106948" y="328863"/>
                    <a:pt x="108531" y="333873"/>
                    <a:pt x="112295" y="336884"/>
                  </a:cubicBezTo>
                  <a:cubicBezTo>
                    <a:pt x="115596" y="339525"/>
                    <a:pt x="120316" y="339558"/>
                    <a:pt x="124326" y="340895"/>
                  </a:cubicBezTo>
                  <a:cubicBezTo>
                    <a:pt x="127000" y="338221"/>
                    <a:pt x="130657" y="336256"/>
                    <a:pt x="132348" y="332874"/>
                  </a:cubicBezTo>
                  <a:cubicBezTo>
                    <a:pt x="136129" y="325312"/>
                    <a:pt x="140369" y="308811"/>
                    <a:pt x="140369" y="308811"/>
                  </a:cubicBezTo>
                  <a:cubicBezTo>
                    <a:pt x="139032" y="266032"/>
                    <a:pt x="138607" y="223215"/>
                    <a:pt x="136358" y="180474"/>
                  </a:cubicBezTo>
                  <a:cubicBezTo>
                    <a:pt x="135191" y="158292"/>
                    <a:pt x="133081" y="160979"/>
                    <a:pt x="128337" y="144379"/>
                  </a:cubicBezTo>
                  <a:cubicBezTo>
                    <a:pt x="126823" y="139079"/>
                    <a:pt x="125910" y="133616"/>
                    <a:pt x="124326" y="128337"/>
                  </a:cubicBezTo>
                  <a:cubicBezTo>
                    <a:pt x="120682" y="116189"/>
                    <a:pt x="116306" y="104274"/>
                    <a:pt x="112295" y="92242"/>
                  </a:cubicBezTo>
                  <a:cubicBezTo>
                    <a:pt x="112291" y="92229"/>
                    <a:pt x="104277" y="68192"/>
                    <a:pt x="104274" y="68179"/>
                  </a:cubicBezTo>
                  <a:cubicBezTo>
                    <a:pt x="96121" y="27418"/>
                    <a:pt x="104473" y="64864"/>
                    <a:pt x="96253" y="36095"/>
                  </a:cubicBezTo>
                  <a:cubicBezTo>
                    <a:pt x="94739" y="30795"/>
                    <a:pt x="93756" y="25353"/>
                    <a:pt x="92242" y="20053"/>
                  </a:cubicBezTo>
                  <a:cubicBezTo>
                    <a:pt x="91081" y="15988"/>
                    <a:pt x="91672" y="10478"/>
                    <a:pt x="88232" y="8021"/>
                  </a:cubicBezTo>
                  <a:cubicBezTo>
                    <a:pt x="81352" y="3107"/>
                    <a:pt x="64169" y="0"/>
                    <a:pt x="64169" y="0"/>
                  </a:cubicBezTo>
                  <a:cubicBezTo>
                    <a:pt x="33923" y="10083"/>
                    <a:pt x="71208" y="-3519"/>
                    <a:pt x="40105" y="12032"/>
                  </a:cubicBezTo>
                  <a:cubicBezTo>
                    <a:pt x="36324" y="13922"/>
                    <a:pt x="32084" y="14705"/>
                    <a:pt x="28074" y="16042"/>
                  </a:cubicBezTo>
                  <a:cubicBezTo>
                    <a:pt x="25400" y="20053"/>
                    <a:pt x="22011" y="23669"/>
                    <a:pt x="20053" y="28074"/>
                  </a:cubicBezTo>
                  <a:cubicBezTo>
                    <a:pt x="16619" y="35800"/>
                    <a:pt x="14706" y="44116"/>
                    <a:pt x="12032" y="52137"/>
                  </a:cubicBezTo>
                  <a:cubicBezTo>
                    <a:pt x="10695" y="56148"/>
                    <a:pt x="9046" y="60068"/>
                    <a:pt x="8021" y="64169"/>
                  </a:cubicBezTo>
                  <a:lnTo>
                    <a:pt x="0" y="84221"/>
                  </a:lnTo>
                  <a:close/>
                </a:path>
              </a:pathLst>
            </a:custGeom>
            <a:solidFill>
              <a:srgbClr val="FFFFFF">
                <a:alpha val="74902"/>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eeform 29"/>
            <p:cNvSpPr/>
            <p:nvPr/>
          </p:nvSpPr>
          <p:spPr>
            <a:xfrm>
              <a:off x="4254278" y="3068052"/>
              <a:ext cx="148235" cy="144379"/>
            </a:xfrm>
            <a:custGeom>
              <a:avLst/>
              <a:gdLst>
                <a:gd name="connsiteX0" fmla="*/ 0 w 96253"/>
                <a:gd name="connsiteY0" fmla="*/ 56147 h 128337"/>
                <a:gd name="connsiteX1" fmla="*/ 0 w 96253"/>
                <a:gd name="connsiteY1" fmla="*/ 56147 h 128337"/>
                <a:gd name="connsiteX2" fmla="*/ 32084 w 96253"/>
                <a:gd name="connsiteY2" fmla="*/ 96253 h 128337"/>
                <a:gd name="connsiteX3" fmla="*/ 44116 w 96253"/>
                <a:gd name="connsiteY3" fmla="*/ 104274 h 128337"/>
                <a:gd name="connsiteX4" fmla="*/ 52137 w 96253"/>
                <a:gd name="connsiteY4" fmla="*/ 116305 h 128337"/>
                <a:gd name="connsiteX5" fmla="*/ 76200 w 96253"/>
                <a:gd name="connsiteY5" fmla="*/ 128337 h 128337"/>
                <a:gd name="connsiteX6" fmla="*/ 88232 w 96253"/>
                <a:gd name="connsiteY6" fmla="*/ 92242 h 128337"/>
                <a:gd name="connsiteX7" fmla="*/ 92242 w 96253"/>
                <a:gd name="connsiteY7" fmla="*/ 80211 h 128337"/>
                <a:gd name="connsiteX8" fmla="*/ 96253 w 96253"/>
                <a:gd name="connsiteY8" fmla="*/ 68179 h 128337"/>
                <a:gd name="connsiteX9" fmla="*/ 92242 w 96253"/>
                <a:gd name="connsiteY9" fmla="*/ 28074 h 128337"/>
                <a:gd name="connsiteX10" fmla="*/ 88232 w 96253"/>
                <a:gd name="connsiteY10" fmla="*/ 16042 h 128337"/>
                <a:gd name="connsiteX11" fmla="*/ 64169 w 96253"/>
                <a:gd name="connsiteY11" fmla="*/ 0 h 128337"/>
                <a:gd name="connsiteX12" fmla="*/ 48126 w 96253"/>
                <a:gd name="connsiteY12" fmla="*/ 32084 h 128337"/>
                <a:gd name="connsiteX13" fmla="*/ 20053 w 96253"/>
                <a:gd name="connsiteY13" fmla="*/ 48126 h 128337"/>
                <a:gd name="connsiteX14" fmla="*/ 0 w 96253"/>
                <a:gd name="connsiteY14" fmla="*/ 56147 h 128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6253" h="128337">
                  <a:moveTo>
                    <a:pt x="0" y="56147"/>
                  </a:moveTo>
                  <a:lnTo>
                    <a:pt x="0" y="56147"/>
                  </a:lnTo>
                  <a:cubicBezTo>
                    <a:pt x="11320" y="71995"/>
                    <a:pt x="17854" y="84395"/>
                    <a:pt x="32084" y="96253"/>
                  </a:cubicBezTo>
                  <a:cubicBezTo>
                    <a:pt x="35787" y="99339"/>
                    <a:pt x="40105" y="101600"/>
                    <a:pt x="44116" y="104274"/>
                  </a:cubicBezTo>
                  <a:cubicBezTo>
                    <a:pt x="46790" y="108284"/>
                    <a:pt x="48729" y="112897"/>
                    <a:pt x="52137" y="116305"/>
                  </a:cubicBezTo>
                  <a:cubicBezTo>
                    <a:pt x="59911" y="124079"/>
                    <a:pt x="66415" y="125075"/>
                    <a:pt x="76200" y="128337"/>
                  </a:cubicBezTo>
                  <a:lnTo>
                    <a:pt x="88232" y="92242"/>
                  </a:lnTo>
                  <a:lnTo>
                    <a:pt x="92242" y="80211"/>
                  </a:lnTo>
                  <a:lnTo>
                    <a:pt x="96253" y="68179"/>
                  </a:lnTo>
                  <a:cubicBezTo>
                    <a:pt x="94916" y="54811"/>
                    <a:pt x="94285" y="41353"/>
                    <a:pt x="92242" y="28074"/>
                  </a:cubicBezTo>
                  <a:cubicBezTo>
                    <a:pt x="91599" y="23896"/>
                    <a:pt x="91221" y="19031"/>
                    <a:pt x="88232" y="16042"/>
                  </a:cubicBezTo>
                  <a:cubicBezTo>
                    <a:pt x="81416" y="9225"/>
                    <a:pt x="64169" y="0"/>
                    <a:pt x="64169" y="0"/>
                  </a:cubicBezTo>
                  <a:cubicBezTo>
                    <a:pt x="38889" y="8427"/>
                    <a:pt x="62305" y="-3365"/>
                    <a:pt x="48126" y="32084"/>
                  </a:cubicBezTo>
                  <a:cubicBezTo>
                    <a:pt x="42816" y="45359"/>
                    <a:pt x="31278" y="45320"/>
                    <a:pt x="20053" y="48126"/>
                  </a:cubicBezTo>
                  <a:lnTo>
                    <a:pt x="0" y="56147"/>
                  </a:lnTo>
                  <a:close/>
                </a:path>
              </a:pathLst>
            </a:custGeom>
            <a:solidFill>
              <a:srgbClr val="FFFFFF">
                <a:alpha val="74902"/>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6291287" y="1610078"/>
              <a:ext cx="760144" cy="369332"/>
            </a:xfrm>
            <a:prstGeom prst="rect">
              <a:avLst/>
            </a:prstGeom>
            <a:noFill/>
          </p:spPr>
          <p:txBody>
            <a:bodyPr wrap="none" rtlCol="0">
              <a:spAutoFit/>
            </a:bodyPr>
            <a:lstStyle/>
            <a:p>
              <a:r>
                <a:rPr lang="en-US" dirty="0" smtClean="0"/>
                <a:t>APS-U</a:t>
              </a:r>
              <a:endParaRPr lang="en-US" dirty="0"/>
            </a:p>
          </p:txBody>
        </p:sp>
        <p:sp>
          <p:nvSpPr>
            <p:cNvPr id="32" name="TextBox 31"/>
            <p:cNvSpPr txBox="1"/>
            <p:nvPr/>
          </p:nvSpPr>
          <p:spPr>
            <a:xfrm>
              <a:off x="2856132" y="2431614"/>
              <a:ext cx="739305" cy="369332"/>
            </a:xfrm>
            <a:prstGeom prst="rect">
              <a:avLst/>
            </a:prstGeom>
            <a:noFill/>
          </p:spPr>
          <p:txBody>
            <a:bodyPr wrap="none" rtlCol="0">
              <a:spAutoFit/>
            </a:bodyPr>
            <a:lstStyle/>
            <a:p>
              <a:r>
                <a:rPr lang="en-US" dirty="0" smtClean="0"/>
                <a:t>ALS-U</a:t>
              </a:r>
              <a:endParaRPr lang="en-US" dirty="0"/>
            </a:p>
          </p:txBody>
        </p:sp>
        <p:sp>
          <p:nvSpPr>
            <p:cNvPr id="33" name="TextBox 32"/>
            <p:cNvSpPr txBox="1"/>
            <p:nvPr/>
          </p:nvSpPr>
          <p:spPr>
            <a:xfrm>
              <a:off x="4545266" y="3385426"/>
              <a:ext cx="542136" cy="369332"/>
            </a:xfrm>
            <a:prstGeom prst="rect">
              <a:avLst/>
            </a:prstGeom>
            <a:noFill/>
          </p:spPr>
          <p:txBody>
            <a:bodyPr wrap="none" rtlCol="0">
              <a:spAutoFit/>
            </a:bodyPr>
            <a:lstStyle/>
            <a:p>
              <a:r>
                <a:rPr lang="en-US" dirty="0" smtClean="0"/>
                <a:t>APS</a:t>
              </a:r>
            </a:p>
          </p:txBody>
        </p:sp>
        <p:sp>
          <p:nvSpPr>
            <p:cNvPr id="34" name="TextBox 33"/>
            <p:cNvSpPr txBox="1"/>
            <p:nvPr/>
          </p:nvSpPr>
          <p:spPr>
            <a:xfrm>
              <a:off x="3585738" y="3942602"/>
              <a:ext cx="521297" cy="369332"/>
            </a:xfrm>
            <a:prstGeom prst="rect">
              <a:avLst/>
            </a:prstGeom>
            <a:noFill/>
          </p:spPr>
          <p:txBody>
            <a:bodyPr wrap="none" rtlCol="0">
              <a:spAutoFit/>
            </a:bodyPr>
            <a:lstStyle/>
            <a:p>
              <a:r>
                <a:rPr lang="en-US" dirty="0" smtClean="0"/>
                <a:t>ALS</a:t>
              </a:r>
            </a:p>
          </p:txBody>
        </p:sp>
        <p:sp>
          <p:nvSpPr>
            <p:cNvPr id="35" name="TextBox 34"/>
            <p:cNvSpPr txBox="1"/>
            <p:nvPr/>
          </p:nvSpPr>
          <p:spPr>
            <a:xfrm>
              <a:off x="4813436" y="2457116"/>
              <a:ext cx="1656223" cy="369332"/>
            </a:xfrm>
            <a:prstGeom prst="rect">
              <a:avLst/>
            </a:prstGeom>
            <a:noFill/>
          </p:spPr>
          <p:txBody>
            <a:bodyPr wrap="none" rtlCol="0">
              <a:spAutoFit/>
            </a:bodyPr>
            <a:lstStyle/>
            <a:p>
              <a:r>
                <a:rPr lang="en-US" dirty="0" smtClean="0"/>
                <a:t>NSLS-II </a:t>
              </a:r>
              <a:r>
                <a:rPr lang="en-US" dirty="0"/>
                <a:t> </a:t>
              </a:r>
              <a:r>
                <a:rPr lang="en-US" dirty="0" smtClean="0"/>
                <a:t>500 mA</a:t>
              </a:r>
            </a:p>
          </p:txBody>
        </p:sp>
        <p:sp>
          <p:nvSpPr>
            <p:cNvPr id="37" name="Freeform 36"/>
            <p:cNvSpPr/>
            <p:nvPr/>
          </p:nvSpPr>
          <p:spPr>
            <a:xfrm>
              <a:off x="5490633" y="3113617"/>
              <a:ext cx="262467" cy="440266"/>
            </a:xfrm>
            <a:custGeom>
              <a:avLst/>
              <a:gdLst>
                <a:gd name="connsiteX0" fmla="*/ 21167 w 262467"/>
                <a:gd name="connsiteY0" fmla="*/ 10583 h 440266"/>
                <a:gd name="connsiteX1" fmla="*/ 21167 w 262467"/>
                <a:gd name="connsiteY1" fmla="*/ 10583 h 440266"/>
                <a:gd name="connsiteX2" fmla="*/ 4234 w 262467"/>
                <a:gd name="connsiteY2" fmla="*/ 44450 h 440266"/>
                <a:gd name="connsiteX3" fmla="*/ 0 w 262467"/>
                <a:gd name="connsiteY3" fmla="*/ 57150 h 440266"/>
                <a:gd name="connsiteX4" fmla="*/ 2117 w 262467"/>
                <a:gd name="connsiteY4" fmla="*/ 103716 h 440266"/>
                <a:gd name="connsiteX5" fmla="*/ 6350 w 262467"/>
                <a:gd name="connsiteY5" fmla="*/ 112183 h 440266"/>
                <a:gd name="connsiteX6" fmla="*/ 8467 w 262467"/>
                <a:gd name="connsiteY6" fmla="*/ 120650 h 440266"/>
                <a:gd name="connsiteX7" fmla="*/ 12700 w 262467"/>
                <a:gd name="connsiteY7" fmla="*/ 129116 h 440266"/>
                <a:gd name="connsiteX8" fmla="*/ 14817 w 262467"/>
                <a:gd name="connsiteY8" fmla="*/ 135466 h 440266"/>
                <a:gd name="connsiteX9" fmla="*/ 19050 w 262467"/>
                <a:gd name="connsiteY9" fmla="*/ 143933 h 440266"/>
                <a:gd name="connsiteX10" fmla="*/ 23284 w 262467"/>
                <a:gd name="connsiteY10" fmla="*/ 160866 h 440266"/>
                <a:gd name="connsiteX11" fmla="*/ 27517 w 262467"/>
                <a:gd name="connsiteY11" fmla="*/ 169333 h 440266"/>
                <a:gd name="connsiteX12" fmla="*/ 31750 w 262467"/>
                <a:gd name="connsiteY12" fmla="*/ 182033 h 440266"/>
                <a:gd name="connsiteX13" fmla="*/ 35984 w 262467"/>
                <a:gd name="connsiteY13" fmla="*/ 190500 h 440266"/>
                <a:gd name="connsiteX14" fmla="*/ 40217 w 262467"/>
                <a:gd name="connsiteY14" fmla="*/ 196850 h 440266"/>
                <a:gd name="connsiteX15" fmla="*/ 44450 w 262467"/>
                <a:gd name="connsiteY15" fmla="*/ 209550 h 440266"/>
                <a:gd name="connsiteX16" fmla="*/ 52917 w 262467"/>
                <a:gd name="connsiteY16" fmla="*/ 224366 h 440266"/>
                <a:gd name="connsiteX17" fmla="*/ 55034 w 262467"/>
                <a:gd name="connsiteY17" fmla="*/ 230716 h 440266"/>
                <a:gd name="connsiteX18" fmla="*/ 59267 w 262467"/>
                <a:gd name="connsiteY18" fmla="*/ 237066 h 440266"/>
                <a:gd name="connsiteX19" fmla="*/ 61384 w 262467"/>
                <a:gd name="connsiteY19" fmla="*/ 243416 h 440266"/>
                <a:gd name="connsiteX20" fmla="*/ 65617 w 262467"/>
                <a:gd name="connsiteY20" fmla="*/ 247650 h 440266"/>
                <a:gd name="connsiteX21" fmla="*/ 78317 w 262467"/>
                <a:gd name="connsiteY21" fmla="*/ 266700 h 440266"/>
                <a:gd name="connsiteX22" fmla="*/ 82550 w 262467"/>
                <a:gd name="connsiteY22" fmla="*/ 273050 h 440266"/>
                <a:gd name="connsiteX23" fmla="*/ 86784 w 262467"/>
                <a:gd name="connsiteY23" fmla="*/ 277283 h 440266"/>
                <a:gd name="connsiteX24" fmla="*/ 95250 w 262467"/>
                <a:gd name="connsiteY24" fmla="*/ 296333 h 440266"/>
                <a:gd name="connsiteX25" fmla="*/ 99484 w 262467"/>
                <a:gd name="connsiteY25" fmla="*/ 300566 h 440266"/>
                <a:gd name="connsiteX26" fmla="*/ 107950 w 262467"/>
                <a:gd name="connsiteY26" fmla="*/ 313266 h 440266"/>
                <a:gd name="connsiteX27" fmla="*/ 112184 w 262467"/>
                <a:gd name="connsiteY27" fmla="*/ 319616 h 440266"/>
                <a:gd name="connsiteX28" fmla="*/ 116417 w 262467"/>
                <a:gd name="connsiteY28" fmla="*/ 332316 h 440266"/>
                <a:gd name="connsiteX29" fmla="*/ 120650 w 262467"/>
                <a:gd name="connsiteY29" fmla="*/ 338666 h 440266"/>
                <a:gd name="connsiteX30" fmla="*/ 124884 w 262467"/>
                <a:gd name="connsiteY30" fmla="*/ 351366 h 440266"/>
                <a:gd name="connsiteX31" fmla="*/ 135467 w 262467"/>
                <a:gd name="connsiteY31" fmla="*/ 361950 h 440266"/>
                <a:gd name="connsiteX32" fmla="*/ 137584 w 262467"/>
                <a:gd name="connsiteY32" fmla="*/ 368300 h 440266"/>
                <a:gd name="connsiteX33" fmla="*/ 150284 w 262467"/>
                <a:gd name="connsiteY33" fmla="*/ 385233 h 440266"/>
                <a:gd name="connsiteX34" fmla="*/ 156634 w 262467"/>
                <a:gd name="connsiteY34" fmla="*/ 389466 h 440266"/>
                <a:gd name="connsiteX35" fmla="*/ 160867 w 262467"/>
                <a:gd name="connsiteY35" fmla="*/ 393700 h 440266"/>
                <a:gd name="connsiteX36" fmla="*/ 173567 w 262467"/>
                <a:gd name="connsiteY36" fmla="*/ 402166 h 440266"/>
                <a:gd name="connsiteX37" fmla="*/ 177800 w 262467"/>
                <a:gd name="connsiteY37" fmla="*/ 406400 h 440266"/>
                <a:gd name="connsiteX38" fmla="*/ 190500 w 262467"/>
                <a:gd name="connsiteY38" fmla="*/ 410633 h 440266"/>
                <a:gd name="connsiteX39" fmla="*/ 196850 w 262467"/>
                <a:gd name="connsiteY39" fmla="*/ 412750 h 440266"/>
                <a:gd name="connsiteX40" fmla="*/ 203200 w 262467"/>
                <a:gd name="connsiteY40" fmla="*/ 414866 h 440266"/>
                <a:gd name="connsiteX41" fmla="*/ 213784 w 262467"/>
                <a:gd name="connsiteY41" fmla="*/ 421216 h 440266"/>
                <a:gd name="connsiteX42" fmla="*/ 228600 w 262467"/>
                <a:gd name="connsiteY42" fmla="*/ 427566 h 440266"/>
                <a:gd name="connsiteX43" fmla="*/ 234950 w 262467"/>
                <a:gd name="connsiteY43" fmla="*/ 431800 h 440266"/>
                <a:gd name="connsiteX44" fmla="*/ 241300 w 262467"/>
                <a:gd name="connsiteY44" fmla="*/ 433916 h 440266"/>
                <a:gd name="connsiteX45" fmla="*/ 251884 w 262467"/>
                <a:gd name="connsiteY45" fmla="*/ 440266 h 440266"/>
                <a:gd name="connsiteX46" fmla="*/ 256117 w 262467"/>
                <a:gd name="connsiteY46" fmla="*/ 425450 h 440266"/>
                <a:gd name="connsiteX47" fmla="*/ 258234 w 262467"/>
                <a:gd name="connsiteY47" fmla="*/ 419100 h 440266"/>
                <a:gd name="connsiteX48" fmla="*/ 260350 w 262467"/>
                <a:gd name="connsiteY48" fmla="*/ 404283 h 440266"/>
                <a:gd name="connsiteX49" fmla="*/ 262467 w 262467"/>
                <a:gd name="connsiteY49" fmla="*/ 397933 h 440266"/>
                <a:gd name="connsiteX50" fmla="*/ 258234 w 262467"/>
                <a:gd name="connsiteY50" fmla="*/ 376766 h 440266"/>
                <a:gd name="connsiteX51" fmla="*/ 256117 w 262467"/>
                <a:gd name="connsiteY51" fmla="*/ 359833 h 440266"/>
                <a:gd name="connsiteX52" fmla="*/ 254000 w 262467"/>
                <a:gd name="connsiteY52" fmla="*/ 353483 h 440266"/>
                <a:gd name="connsiteX53" fmla="*/ 249767 w 262467"/>
                <a:gd name="connsiteY53" fmla="*/ 330200 h 440266"/>
                <a:gd name="connsiteX54" fmla="*/ 245534 w 262467"/>
                <a:gd name="connsiteY54" fmla="*/ 283633 h 440266"/>
                <a:gd name="connsiteX55" fmla="*/ 241300 w 262467"/>
                <a:gd name="connsiteY55" fmla="*/ 260350 h 440266"/>
                <a:gd name="connsiteX56" fmla="*/ 237067 w 262467"/>
                <a:gd name="connsiteY56" fmla="*/ 247650 h 440266"/>
                <a:gd name="connsiteX57" fmla="*/ 232834 w 262467"/>
                <a:gd name="connsiteY57" fmla="*/ 243416 h 440266"/>
                <a:gd name="connsiteX58" fmla="*/ 226484 w 262467"/>
                <a:gd name="connsiteY58" fmla="*/ 222250 h 440266"/>
                <a:gd name="connsiteX59" fmla="*/ 224367 w 262467"/>
                <a:gd name="connsiteY59" fmla="*/ 215900 h 440266"/>
                <a:gd name="connsiteX60" fmla="*/ 222250 w 262467"/>
                <a:gd name="connsiteY60" fmla="*/ 209550 h 440266"/>
                <a:gd name="connsiteX61" fmla="*/ 218017 w 262467"/>
                <a:gd name="connsiteY61" fmla="*/ 203200 h 440266"/>
                <a:gd name="connsiteX62" fmla="*/ 209550 w 262467"/>
                <a:gd name="connsiteY62" fmla="*/ 194733 h 440266"/>
                <a:gd name="connsiteX63" fmla="*/ 192617 w 262467"/>
                <a:gd name="connsiteY63" fmla="*/ 175683 h 440266"/>
                <a:gd name="connsiteX64" fmla="*/ 190500 w 262467"/>
                <a:gd name="connsiteY64" fmla="*/ 169333 h 440266"/>
                <a:gd name="connsiteX65" fmla="*/ 182034 w 262467"/>
                <a:gd name="connsiteY65" fmla="*/ 156633 h 440266"/>
                <a:gd name="connsiteX66" fmla="*/ 173567 w 262467"/>
                <a:gd name="connsiteY66" fmla="*/ 143933 h 440266"/>
                <a:gd name="connsiteX67" fmla="*/ 165100 w 262467"/>
                <a:gd name="connsiteY67" fmla="*/ 131233 h 440266"/>
                <a:gd name="connsiteX68" fmla="*/ 154517 w 262467"/>
                <a:gd name="connsiteY68" fmla="*/ 118533 h 440266"/>
                <a:gd name="connsiteX69" fmla="*/ 148167 w 262467"/>
                <a:gd name="connsiteY69" fmla="*/ 112183 h 440266"/>
                <a:gd name="connsiteX70" fmla="*/ 139700 w 262467"/>
                <a:gd name="connsiteY70" fmla="*/ 99483 h 440266"/>
                <a:gd name="connsiteX71" fmla="*/ 133350 w 262467"/>
                <a:gd name="connsiteY71" fmla="*/ 88900 h 440266"/>
                <a:gd name="connsiteX72" fmla="*/ 131234 w 262467"/>
                <a:gd name="connsiteY72" fmla="*/ 82550 h 440266"/>
                <a:gd name="connsiteX73" fmla="*/ 127000 w 262467"/>
                <a:gd name="connsiteY73" fmla="*/ 78316 h 440266"/>
                <a:gd name="connsiteX74" fmla="*/ 122767 w 262467"/>
                <a:gd name="connsiteY74" fmla="*/ 71966 h 440266"/>
                <a:gd name="connsiteX75" fmla="*/ 112184 w 262467"/>
                <a:gd name="connsiteY75" fmla="*/ 52916 h 440266"/>
                <a:gd name="connsiteX76" fmla="*/ 101600 w 262467"/>
                <a:gd name="connsiteY76" fmla="*/ 42333 h 440266"/>
                <a:gd name="connsiteX77" fmla="*/ 84667 w 262467"/>
                <a:gd name="connsiteY77" fmla="*/ 23283 h 440266"/>
                <a:gd name="connsiteX78" fmla="*/ 78317 w 262467"/>
                <a:gd name="connsiteY78" fmla="*/ 16933 h 440266"/>
                <a:gd name="connsiteX79" fmla="*/ 71967 w 262467"/>
                <a:gd name="connsiteY79" fmla="*/ 12700 h 440266"/>
                <a:gd name="connsiteX80" fmla="*/ 57150 w 262467"/>
                <a:gd name="connsiteY80" fmla="*/ 0 h 440266"/>
                <a:gd name="connsiteX81" fmla="*/ 23284 w 262467"/>
                <a:gd name="connsiteY81" fmla="*/ 2116 h 440266"/>
                <a:gd name="connsiteX82" fmla="*/ 21167 w 262467"/>
                <a:gd name="connsiteY82" fmla="*/ 10583 h 440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Lst>
              <a:rect l="l" t="t" r="r" b="b"/>
              <a:pathLst>
                <a:path w="262467" h="440266">
                  <a:moveTo>
                    <a:pt x="21167" y="10583"/>
                  </a:moveTo>
                  <a:lnTo>
                    <a:pt x="21167" y="10583"/>
                  </a:lnTo>
                  <a:cubicBezTo>
                    <a:pt x="-1967" y="46935"/>
                    <a:pt x="10651" y="20921"/>
                    <a:pt x="4234" y="44450"/>
                  </a:cubicBezTo>
                  <a:cubicBezTo>
                    <a:pt x="3060" y="48755"/>
                    <a:pt x="0" y="57150"/>
                    <a:pt x="0" y="57150"/>
                  </a:cubicBezTo>
                  <a:cubicBezTo>
                    <a:pt x="706" y="72672"/>
                    <a:pt x="336" y="88280"/>
                    <a:pt x="2117" y="103716"/>
                  </a:cubicBezTo>
                  <a:cubicBezTo>
                    <a:pt x="2479" y="106851"/>
                    <a:pt x="5242" y="109229"/>
                    <a:pt x="6350" y="112183"/>
                  </a:cubicBezTo>
                  <a:cubicBezTo>
                    <a:pt x="7371" y="114907"/>
                    <a:pt x="7445" y="117926"/>
                    <a:pt x="8467" y="120650"/>
                  </a:cubicBezTo>
                  <a:cubicBezTo>
                    <a:pt x="9575" y="123604"/>
                    <a:pt x="11457" y="126216"/>
                    <a:pt x="12700" y="129116"/>
                  </a:cubicBezTo>
                  <a:cubicBezTo>
                    <a:pt x="13579" y="131167"/>
                    <a:pt x="13938" y="133415"/>
                    <a:pt x="14817" y="135466"/>
                  </a:cubicBezTo>
                  <a:cubicBezTo>
                    <a:pt x="16060" y="138366"/>
                    <a:pt x="18052" y="140940"/>
                    <a:pt x="19050" y="143933"/>
                  </a:cubicBezTo>
                  <a:cubicBezTo>
                    <a:pt x="20890" y="149453"/>
                    <a:pt x="20682" y="155662"/>
                    <a:pt x="23284" y="160866"/>
                  </a:cubicBezTo>
                  <a:cubicBezTo>
                    <a:pt x="24695" y="163688"/>
                    <a:pt x="26345" y="166403"/>
                    <a:pt x="27517" y="169333"/>
                  </a:cubicBezTo>
                  <a:cubicBezTo>
                    <a:pt x="29174" y="173476"/>
                    <a:pt x="29754" y="178042"/>
                    <a:pt x="31750" y="182033"/>
                  </a:cubicBezTo>
                  <a:cubicBezTo>
                    <a:pt x="33161" y="184855"/>
                    <a:pt x="34418" y="187760"/>
                    <a:pt x="35984" y="190500"/>
                  </a:cubicBezTo>
                  <a:cubicBezTo>
                    <a:pt x="37246" y="192709"/>
                    <a:pt x="39184" y="194525"/>
                    <a:pt x="40217" y="196850"/>
                  </a:cubicBezTo>
                  <a:cubicBezTo>
                    <a:pt x="42029" y="200928"/>
                    <a:pt x="41974" y="205837"/>
                    <a:pt x="44450" y="209550"/>
                  </a:cubicBezTo>
                  <a:cubicBezTo>
                    <a:pt x="48703" y="215928"/>
                    <a:pt x="49694" y="216845"/>
                    <a:pt x="52917" y="224366"/>
                  </a:cubicBezTo>
                  <a:cubicBezTo>
                    <a:pt x="53796" y="226417"/>
                    <a:pt x="54036" y="228720"/>
                    <a:pt x="55034" y="230716"/>
                  </a:cubicBezTo>
                  <a:cubicBezTo>
                    <a:pt x="56172" y="232991"/>
                    <a:pt x="58129" y="234791"/>
                    <a:pt x="59267" y="237066"/>
                  </a:cubicBezTo>
                  <a:cubicBezTo>
                    <a:pt x="60265" y="239062"/>
                    <a:pt x="60236" y="241503"/>
                    <a:pt x="61384" y="243416"/>
                  </a:cubicBezTo>
                  <a:cubicBezTo>
                    <a:pt x="62411" y="245127"/>
                    <a:pt x="64420" y="246053"/>
                    <a:pt x="65617" y="247650"/>
                  </a:cubicBezTo>
                  <a:cubicBezTo>
                    <a:pt x="65627" y="247664"/>
                    <a:pt x="76196" y="263518"/>
                    <a:pt x="78317" y="266700"/>
                  </a:cubicBezTo>
                  <a:cubicBezTo>
                    <a:pt x="79728" y="268817"/>
                    <a:pt x="80751" y="271251"/>
                    <a:pt x="82550" y="273050"/>
                  </a:cubicBezTo>
                  <a:lnTo>
                    <a:pt x="86784" y="277283"/>
                  </a:lnTo>
                  <a:cubicBezTo>
                    <a:pt x="90139" y="287350"/>
                    <a:pt x="89501" y="289147"/>
                    <a:pt x="95250" y="296333"/>
                  </a:cubicBezTo>
                  <a:cubicBezTo>
                    <a:pt x="96497" y="297891"/>
                    <a:pt x="98287" y="298969"/>
                    <a:pt x="99484" y="300566"/>
                  </a:cubicBezTo>
                  <a:cubicBezTo>
                    <a:pt x="102537" y="304636"/>
                    <a:pt x="105128" y="309033"/>
                    <a:pt x="107950" y="313266"/>
                  </a:cubicBezTo>
                  <a:lnTo>
                    <a:pt x="112184" y="319616"/>
                  </a:lnTo>
                  <a:cubicBezTo>
                    <a:pt x="113595" y="323849"/>
                    <a:pt x="113942" y="328603"/>
                    <a:pt x="116417" y="332316"/>
                  </a:cubicBezTo>
                  <a:cubicBezTo>
                    <a:pt x="117828" y="334433"/>
                    <a:pt x="119617" y="336341"/>
                    <a:pt x="120650" y="338666"/>
                  </a:cubicBezTo>
                  <a:cubicBezTo>
                    <a:pt x="122462" y="342744"/>
                    <a:pt x="121729" y="348210"/>
                    <a:pt x="124884" y="351366"/>
                  </a:cubicBezTo>
                  <a:lnTo>
                    <a:pt x="135467" y="361950"/>
                  </a:lnTo>
                  <a:cubicBezTo>
                    <a:pt x="136173" y="364067"/>
                    <a:pt x="136500" y="366350"/>
                    <a:pt x="137584" y="368300"/>
                  </a:cubicBezTo>
                  <a:cubicBezTo>
                    <a:pt x="140296" y="373182"/>
                    <a:pt x="145143" y="381121"/>
                    <a:pt x="150284" y="385233"/>
                  </a:cubicBezTo>
                  <a:cubicBezTo>
                    <a:pt x="152271" y="386822"/>
                    <a:pt x="154648" y="387877"/>
                    <a:pt x="156634" y="389466"/>
                  </a:cubicBezTo>
                  <a:cubicBezTo>
                    <a:pt x="158192" y="390713"/>
                    <a:pt x="159270" y="392503"/>
                    <a:pt x="160867" y="393700"/>
                  </a:cubicBezTo>
                  <a:cubicBezTo>
                    <a:pt x="164937" y="396753"/>
                    <a:pt x="169970" y="398568"/>
                    <a:pt x="173567" y="402166"/>
                  </a:cubicBezTo>
                  <a:cubicBezTo>
                    <a:pt x="174978" y="403577"/>
                    <a:pt x="176015" y="405507"/>
                    <a:pt x="177800" y="406400"/>
                  </a:cubicBezTo>
                  <a:cubicBezTo>
                    <a:pt x="181791" y="408396"/>
                    <a:pt x="186267" y="409222"/>
                    <a:pt x="190500" y="410633"/>
                  </a:cubicBezTo>
                  <a:lnTo>
                    <a:pt x="196850" y="412750"/>
                  </a:lnTo>
                  <a:lnTo>
                    <a:pt x="203200" y="414866"/>
                  </a:lnTo>
                  <a:cubicBezTo>
                    <a:pt x="210242" y="421908"/>
                    <a:pt x="204165" y="417093"/>
                    <a:pt x="213784" y="421216"/>
                  </a:cubicBezTo>
                  <a:cubicBezTo>
                    <a:pt x="232092" y="429063"/>
                    <a:pt x="213708" y="422604"/>
                    <a:pt x="228600" y="427566"/>
                  </a:cubicBezTo>
                  <a:cubicBezTo>
                    <a:pt x="230717" y="428977"/>
                    <a:pt x="232675" y="430662"/>
                    <a:pt x="234950" y="431800"/>
                  </a:cubicBezTo>
                  <a:cubicBezTo>
                    <a:pt x="236946" y="432798"/>
                    <a:pt x="239387" y="432768"/>
                    <a:pt x="241300" y="433916"/>
                  </a:cubicBezTo>
                  <a:cubicBezTo>
                    <a:pt x="255828" y="442632"/>
                    <a:pt x="233897" y="434272"/>
                    <a:pt x="251884" y="440266"/>
                  </a:cubicBezTo>
                  <a:cubicBezTo>
                    <a:pt x="256964" y="425020"/>
                    <a:pt x="250793" y="444080"/>
                    <a:pt x="256117" y="425450"/>
                  </a:cubicBezTo>
                  <a:cubicBezTo>
                    <a:pt x="256730" y="423305"/>
                    <a:pt x="257528" y="421217"/>
                    <a:pt x="258234" y="419100"/>
                  </a:cubicBezTo>
                  <a:cubicBezTo>
                    <a:pt x="258939" y="414161"/>
                    <a:pt x="259372" y="409175"/>
                    <a:pt x="260350" y="404283"/>
                  </a:cubicBezTo>
                  <a:cubicBezTo>
                    <a:pt x="260788" y="402095"/>
                    <a:pt x="262467" y="400164"/>
                    <a:pt x="262467" y="397933"/>
                  </a:cubicBezTo>
                  <a:cubicBezTo>
                    <a:pt x="262467" y="388207"/>
                    <a:pt x="260839" y="384585"/>
                    <a:pt x="258234" y="376766"/>
                  </a:cubicBezTo>
                  <a:cubicBezTo>
                    <a:pt x="257528" y="371122"/>
                    <a:pt x="257135" y="365429"/>
                    <a:pt x="256117" y="359833"/>
                  </a:cubicBezTo>
                  <a:cubicBezTo>
                    <a:pt x="255718" y="357638"/>
                    <a:pt x="254613" y="355628"/>
                    <a:pt x="254000" y="353483"/>
                  </a:cubicBezTo>
                  <a:cubicBezTo>
                    <a:pt x="251612" y="345123"/>
                    <a:pt x="250688" y="339413"/>
                    <a:pt x="249767" y="330200"/>
                  </a:cubicBezTo>
                  <a:cubicBezTo>
                    <a:pt x="246741" y="299943"/>
                    <a:pt x="248957" y="309305"/>
                    <a:pt x="245534" y="283633"/>
                  </a:cubicBezTo>
                  <a:cubicBezTo>
                    <a:pt x="245113" y="280475"/>
                    <a:pt x="242341" y="264168"/>
                    <a:pt x="241300" y="260350"/>
                  </a:cubicBezTo>
                  <a:cubicBezTo>
                    <a:pt x="240126" y="256045"/>
                    <a:pt x="240222" y="250806"/>
                    <a:pt x="237067" y="247650"/>
                  </a:cubicBezTo>
                  <a:lnTo>
                    <a:pt x="232834" y="243416"/>
                  </a:lnTo>
                  <a:cubicBezTo>
                    <a:pt x="229635" y="230624"/>
                    <a:pt x="231636" y="237705"/>
                    <a:pt x="226484" y="222250"/>
                  </a:cubicBezTo>
                  <a:lnTo>
                    <a:pt x="224367" y="215900"/>
                  </a:lnTo>
                  <a:cubicBezTo>
                    <a:pt x="223661" y="213783"/>
                    <a:pt x="223488" y="211407"/>
                    <a:pt x="222250" y="209550"/>
                  </a:cubicBezTo>
                  <a:cubicBezTo>
                    <a:pt x="220839" y="207433"/>
                    <a:pt x="219672" y="205131"/>
                    <a:pt x="218017" y="203200"/>
                  </a:cubicBezTo>
                  <a:cubicBezTo>
                    <a:pt x="215419" y="200169"/>
                    <a:pt x="211764" y="198054"/>
                    <a:pt x="209550" y="194733"/>
                  </a:cubicBezTo>
                  <a:cubicBezTo>
                    <a:pt x="199127" y="179098"/>
                    <a:pt x="205154" y="185086"/>
                    <a:pt x="192617" y="175683"/>
                  </a:cubicBezTo>
                  <a:cubicBezTo>
                    <a:pt x="191911" y="173566"/>
                    <a:pt x="191584" y="171283"/>
                    <a:pt x="190500" y="169333"/>
                  </a:cubicBezTo>
                  <a:cubicBezTo>
                    <a:pt x="188029" y="164886"/>
                    <a:pt x="183643" y="161460"/>
                    <a:pt x="182034" y="156633"/>
                  </a:cubicBezTo>
                  <a:cubicBezTo>
                    <a:pt x="177985" y="144489"/>
                    <a:pt x="182816" y="155825"/>
                    <a:pt x="173567" y="143933"/>
                  </a:cubicBezTo>
                  <a:cubicBezTo>
                    <a:pt x="170443" y="139917"/>
                    <a:pt x="168698" y="134831"/>
                    <a:pt x="165100" y="131233"/>
                  </a:cubicBezTo>
                  <a:cubicBezTo>
                    <a:pt x="146548" y="112681"/>
                    <a:pt x="169251" y="136214"/>
                    <a:pt x="154517" y="118533"/>
                  </a:cubicBezTo>
                  <a:cubicBezTo>
                    <a:pt x="152601" y="116233"/>
                    <a:pt x="150284" y="114300"/>
                    <a:pt x="148167" y="112183"/>
                  </a:cubicBezTo>
                  <a:cubicBezTo>
                    <a:pt x="143132" y="97081"/>
                    <a:pt x="150272" y="115342"/>
                    <a:pt x="139700" y="99483"/>
                  </a:cubicBezTo>
                  <a:cubicBezTo>
                    <a:pt x="128714" y="83002"/>
                    <a:pt x="146532" y="102079"/>
                    <a:pt x="133350" y="88900"/>
                  </a:cubicBezTo>
                  <a:cubicBezTo>
                    <a:pt x="132645" y="86783"/>
                    <a:pt x="132382" y="84463"/>
                    <a:pt x="131234" y="82550"/>
                  </a:cubicBezTo>
                  <a:cubicBezTo>
                    <a:pt x="130207" y="80838"/>
                    <a:pt x="128247" y="79875"/>
                    <a:pt x="127000" y="78316"/>
                  </a:cubicBezTo>
                  <a:cubicBezTo>
                    <a:pt x="125411" y="76330"/>
                    <a:pt x="123905" y="74241"/>
                    <a:pt x="122767" y="71966"/>
                  </a:cubicBezTo>
                  <a:cubicBezTo>
                    <a:pt x="117445" y="61323"/>
                    <a:pt x="125526" y="66257"/>
                    <a:pt x="112184" y="52916"/>
                  </a:cubicBezTo>
                  <a:cubicBezTo>
                    <a:pt x="108656" y="49388"/>
                    <a:pt x="104367" y="46484"/>
                    <a:pt x="101600" y="42333"/>
                  </a:cubicBezTo>
                  <a:cubicBezTo>
                    <a:pt x="94046" y="31002"/>
                    <a:pt x="99166" y="37782"/>
                    <a:pt x="84667" y="23283"/>
                  </a:cubicBezTo>
                  <a:cubicBezTo>
                    <a:pt x="82550" y="21166"/>
                    <a:pt x="80808" y="18593"/>
                    <a:pt x="78317" y="16933"/>
                  </a:cubicBezTo>
                  <a:cubicBezTo>
                    <a:pt x="76200" y="15522"/>
                    <a:pt x="73898" y="14355"/>
                    <a:pt x="71967" y="12700"/>
                  </a:cubicBezTo>
                  <a:cubicBezTo>
                    <a:pt x="54002" y="-2698"/>
                    <a:pt x="71728" y="9718"/>
                    <a:pt x="57150" y="0"/>
                  </a:cubicBezTo>
                  <a:cubicBezTo>
                    <a:pt x="45861" y="705"/>
                    <a:pt x="34533" y="932"/>
                    <a:pt x="23284" y="2116"/>
                  </a:cubicBezTo>
                  <a:cubicBezTo>
                    <a:pt x="16265" y="2855"/>
                    <a:pt x="21520" y="9172"/>
                    <a:pt x="21167" y="10583"/>
                  </a:cubicBezTo>
                  <a:close/>
                </a:path>
              </a:pathLst>
            </a:custGeom>
            <a:solidFill>
              <a:srgbClr val="FFFFFF">
                <a:alpha val="74902"/>
              </a:srgbClr>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963816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 name="Shape 356"/>
          <p:cNvSpPr>
            <a:spLocks noGrp="1"/>
          </p:cNvSpPr>
          <p:nvPr>
            <p:ph type="title"/>
          </p:nvPr>
        </p:nvSpPr>
        <p:spPr>
          <a:xfrm>
            <a:off x="-1" y="-287523"/>
            <a:ext cx="7560527" cy="1508125"/>
          </a:xfrm>
          <a:prstGeom prst="rect">
            <a:avLst/>
          </a:prstGeom>
        </p:spPr>
        <p:txBody>
          <a:bodyPr>
            <a:normAutofit/>
          </a:bodyPr>
          <a:lstStyle/>
          <a:p>
            <a:pPr lvl="1">
              <a:defRPr u="none"/>
            </a:pPr>
            <a:r>
              <a:rPr lang="en-US" sz="3000" b="1" kern="1200" dirty="0">
                <a:solidFill>
                  <a:srgbClr val="376092"/>
                </a:solidFill>
                <a:latin typeface="Arial"/>
                <a:ea typeface="+mj-ea"/>
                <a:cs typeface="Arial"/>
              </a:rPr>
              <a:t>What is the origin </a:t>
            </a:r>
            <a:r>
              <a:rPr lang="en-US" sz="3000" b="1" kern="1200" dirty="0" smtClean="0">
                <a:solidFill>
                  <a:srgbClr val="376092"/>
                </a:solidFill>
                <a:latin typeface="Arial"/>
                <a:ea typeface="+mj-ea"/>
                <a:cs typeface="Arial"/>
              </a:rPr>
              <a:t>of stripe pinning?</a:t>
            </a:r>
            <a:endParaRPr sz="3000" b="1" kern="1200" dirty="0">
              <a:solidFill>
                <a:srgbClr val="376092"/>
              </a:solidFill>
              <a:latin typeface="Arial"/>
              <a:ea typeface="+mj-ea"/>
              <a:cs typeface="Arial"/>
            </a:endParaRPr>
          </a:p>
        </p:txBody>
      </p:sp>
      <p:sp>
        <p:nvSpPr>
          <p:cNvPr id="357" name="Shape 357"/>
          <p:cNvSpPr>
            <a:spLocks noGrp="1"/>
          </p:cNvSpPr>
          <p:nvPr>
            <p:ph type="body" sz="half" idx="1"/>
          </p:nvPr>
        </p:nvSpPr>
        <p:spPr>
          <a:xfrm>
            <a:off x="7105" y="1600200"/>
            <a:ext cx="4953895" cy="5257800"/>
          </a:xfrm>
          <a:prstGeom prst="rect">
            <a:avLst/>
          </a:prstGeom>
        </p:spPr>
        <p:txBody>
          <a:bodyPr>
            <a:noAutofit/>
          </a:bodyPr>
          <a:lstStyle/>
          <a:p>
            <a:pPr>
              <a:defRPr sz="2600"/>
            </a:pPr>
            <a:r>
              <a:rPr lang="en-US" sz="2000" dirty="0" smtClean="0"/>
              <a:t>Ultra thin g</a:t>
            </a:r>
            <a:r>
              <a:rPr sz="2000" dirty="0" smtClean="0"/>
              <a:t>old </a:t>
            </a:r>
            <a:r>
              <a:rPr sz="2000" dirty="0"/>
              <a:t>foil </a:t>
            </a:r>
            <a:r>
              <a:rPr lang="en-US" sz="2000" dirty="0" smtClean="0"/>
              <a:t>was</a:t>
            </a:r>
            <a:r>
              <a:rPr sz="2000" dirty="0" smtClean="0"/>
              <a:t> </a:t>
            </a:r>
            <a:r>
              <a:rPr sz="2000" dirty="0"/>
              <a:t>placed on </a:t>
            </a:r>
            <a:r>
              <a:rPr sz="2000" dirty="0" smtClean="0"/>
              <a:t>sample</a:t>
            </a:r>
            <a:r>
              <a:rPr lang="en-US" sz="2000" dirty="0"/>
              <a:t> </a:t>
            </a:r>
            <a:r>
              <a:rPr lang="en-US" sz="2000" dirty="0" smtClean="0"/>
              <a:t>with pinholes made using FIB at the CFN. </a:t>
            </a:r>
          </a:p>
          <a:p>
            <a:pPr>
              <a:defRPr sz="2600"/>
            </a:pPr>
            <a:r>
              <a:rPr lang="en-US" sz="2000" dirty="0"/>
              <a:t>S</a:t>
            </a:r>
            <a:r>
              <a:rPr lang="en-US" sz="2000" dirty="0" smtClean="0"/>
              <a:t>ame </a:t>
            </a:r>
            <a:r>
              <a:rPr lang="en-US" sz="2000" dirty="0"/>
              <a:t>domain pattern is observed </a:t>
            </a:r>
            <a:r>
              <a:rPr lang="en-US" sz="2000" dirty="0" smtClean="0"/>
              <a:t>after cycling above the LTT transition and returning to 20K </a:t>
            </a:r>
            <a:endParaRPr lang="en-US" sz="2000" dirty="0"/>
          </a:p>
          <a:p>
            <a:pPr>
              <a:defRPr sz="2600"/>
            </a:pPr>
            <a:r>
              <a:rPr lang="en-US" sz="2000" dirty="0" smtClean="0"/>
              <a:t>But if the LTO transition is passed then a new domain pattern is observed. </a:t>
            </a:r>
          </a:p>
          <a:p>
            <a:pPr>
              <a:defRPr sz="2600"/>
            </a:pPr>
            <a:r>
              <a:rPr lang="en-US" sz="2000" dirty="0"/>
              <a:t>S</a:t>
            </a:r>
            <a:r>
              <a:rPr lang="en-US" sz="2000" dirty="0" smtClean="0"/>
              <a:t>uggests that there are correlations in the LTO phase which define the domain structure, even though there is no long range stripe order. </a:t>
            </a:r>
            <a:endParaRPr lang="en-US" sz="2400" dirty="0" smtClean="0"/>
          </a:p>
          <a:p>
            <a:pPr>
              <a:defRPr sz="2600"/>
            </a:pPr>
            <a:endParaRPr lang="en-US" sz="2400" dirty="0" smtClean="0"/>
          </a:p>
          <a:p>
            <a:pPr>
              <a:defRPr sz="2600"/>
            </a:pPr>
            <a:endParaRPr sz="2400" dirty="0"/>
          </a:p>
        </p:txBody>
      </p:sp>
      <p:sp>
        <p:nvSpPr>
          <p:cNvPr id="358" name="Shape 358"/>
          <p:cNvSpPr>
            <a:spLocks noGrp="1"/>
          </p:cNvSpPr>
          <p:nvPr>
            <p:ph type="sldNum" sz="quarter" idx="2"/>
          </p:nvPr>
        </p:nvSpPr>
        <p:spPr>
          <a:prstGeom prst="rect">
            <a:avLst/>
          </a:prstGeom>
          <a:extLst>
            <a:ext uri="{C572A759-6A51-4108-AA02-DFA0A04FC94B}">
              <ma14:wrappingTextBoxFlag xmlns="" xmlns:ma14="http://schemas.microsoft.com/office/mac/drawingml/2011/main" val="1"/>
            </a:ext>
          </a:extLst>
        </p:spPr>
        <p:txBody>
          <a:bodyPr/>
          <a:lstStyle/>
          <a:p>
            <a:fld id="{86CB4B4D-7CA3-9044-876B-883B54F8677D}" type="slidenum">
              <a:t>25</a:t>
            </a:fld>
            <a:endParaRPr/>
          </a:p>
        </p:txBody>
      </p:sp>
      <p:pic>
        <p:nvPicPr>
          <p:cNvPr id="359" name="pasted-image.pdf"/>
          <p:cNvPicPr>
            <a:picLocks noChangeAspect="1"/>
          </p:cNvPicPr>
          <p:nvPr/>
        </p:nvPicPr>
        <p:blipFill>
          <a:blip r:embed="rId3">
            <a:extLst/>
          </a:blip>
          <a:stretch>
            <a:fillRect/>
          </a:stretch>
        </p:blipFill>
        <p:spPr>
          <a:xfrm>
            <a:off x="5276280" y="1050326"/>
            <a:ext cx="1662260" cy="1329808"/>
          </a:xfrm>
          <a:prstGeom prst="rect">
            <a:avLst/>
          </a:prstGeom>
          <a:ln w="12700">
            <a:miter lim="400000"/>
          </a:ln>
        </p:spPr>
      </p:pic>
      <p:pic>
        <p:nvPicPr>
          <p:cNvPr id="360" name="pasted-image.pdf"/>
          <p:cNvPicPr>
            <a:picLocks noChangeAspect="1"/>
          </p:cNvPicPr>
          <p:nvPr/>
        </p:nvPicPr>
        <p:blipFill>
          <a:blip r:embed="rId4">
            <a:extLst/>
          </a:blip>
          <a:stretch>
            <a:fillRect/>
          </a:stretch>
        </p:blipFill>
        <p:spPr>
          <a:xfrm>
            <a:off x="7107862" y="1050326"/>
            <a:ext cx="1893969" cy="1329808"/>
          </a:xfrm>
          <a:prstGeom prst="rect">
            <a:avLst/>
          </a:prstGeom>
          <a:ln w="12700">
            <a:miter lim="400000"/>
          </a:ln>
        </p:spPr>
      </p:pic>
      <p:pic>
        <p:nvPicPr>
          <p:cNvPr id="361" name="pasted-image.pdf"/>
          <p:cNvPicPr>
            <a:picLocks noChangeAspect="1"/>
          </p:cNvPicPr>
          <p:nvPr/>
        </p:nvPicPr>
        <p:blipFill>
          <a:blip r:embed="rId5">
            <a:extLst/>
          </a:blip>
          <a:stretch>
            <a:fillRect/>
          </a:stretch>
        </p:blipFill>
        <p:spPr>
          <a:xfrm>
            <a:off x="5621714" y="1390878"/>
            <a:ext cx="1486148" cy="753253"/>
          </a:xfrm>
          <a:prstGeom prst="rect">
            <a:avLst/>
          </a:prstGeom>
          <a:ln w="12700">
            <a:miter lim="400000"/>
          </a:ln>
        </p:spPr>
      </p:pic>
      <p:pic>
        <p:nvPicPr>
          <p:cNvPr id="2" name="Picture 1"/>
          <p:cNvPicPr>
            <a:picLocks noChangeAspect="1"/>
          </p:cNvPicPr>
          <p:nvPr/>
        </p:nvPicPr>
        <p:blipFill>
          <a:blip r:embed="rId6"/>
          <a:stretch>
            <a:fillRect/>
          </a:stretch>
        </p:blipFill>
        <p:spPr>
          <a:xfrm>
            <a:off x="4781550" y="3022117"/>
            <a:ext cx="4362450" cy="3098230"/>
          </a:xfrm>
          <a:prstGeom prst="rect">
            <a:avLst/>
          </a:prstGeom>
        </p:spPr>
      </p:pic>
    </p:spTree>
    <p:extLst>
      <p:ext uri="{BB962C8B-B14F-4D97-AF65-F5344CB8AC3E}">
        <p14:creationId xmlns:p14="http://schemas.microsoft.com/office/powerpoint/2010/main" val="3862089472"/>
      </p:ext>
    </p:extLst>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mp-71895-D-B_brown+support2.png"/>
          <p:cNvPicPr>
            <a:picLocks noChangeAspect="1"/>
          </p:cNvPicPr>
          <p:nvPr/>
        </p:nvPicPr>
        <p:blipFill rotWithShape="1">
          <a:blip r:embed="rId2">
            <a:extLst>
              <a:ext uri="{28A0092B-C50C-407E-A947-70E740481C1C}">
                <a14:useLocalDpi xmlns:a14="http://schemas.microsoft.com/office/drawing/2010/main" val="0"/>
              </a:ext>
            </a:extLst>
          </a:blip>
          <a:srcRect l="29551" t="37020" r="35789" b="29188"/>
          <a:stretch/>
        </p:blipFill>
        <p:spPr>
          <a:xfrm>
            <a:off x="2912565" y="1345374"/>
            <a:ext cx="5332564" cy="3277100"/>
          </a:xfrm>
          <a:prstGeom prst="rect">
            <a:avLst/>
          </a:prstGeom>
        </p:spPr>
      </p:pic>
      <p:cxnSp>
        <p:nvCxnSpPr>
          <p:cNvPr id="6" name="Straight Arrow Connector 5"/>
          <p:cNvCxnSpPr/>
          <p:nvPr/>
        </p:nvCxnSpPr>
        <p:spPr>
          <a:xfrm>
            <a:off x="3596951" y="1632567"/>
            <a:ext cx="3637219" cy="0"/>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2912565" y="4980436"/>
            <a:ext cx="3218846" cy="646331"/>
          </a:xfrm>
          <a:prstGeom prst="rect">
            <a:avLst/>
          </a:prstGeom>
          <a:noFill/>
        </p:spPr>
        <p:txBody>
          <a:bodyPr wrap="square" rtlCol="0">
            <a:spAutoFit/>
          </a:bodyPr>
          <a:lstStyle/>
          <a:p>
            <a:r>
              <a:rPr lang="en-US" dirty="0" smtClean="0"/>
              <a:t>6.3 x 5.7 micron support (</a:t>
            </a:r>
            <a:r>
              <a:rPr lang="en-US" dirty="0" err="1" smtClean="0"/>
              <a:t>shrinkwrap</a:t>
            </a:r>
            <a:r>
              <a:rPr lang="en-US" dirty="0" smtClean="0"/>
              <a:t>) overlaid</a:t>
            </a:r>
            <a:endParaRPr lang="en-US" dirty="0"/>
          </a:p>
        </p:txBody>
      </p:sp>
      <p:pic>
        <p:nvPicPr>
          <p:cNvPr id="3" name="Picture 2" descr="Amp-71895-D-B_brown+support.png"/>
          <p:cNvPicPr>
            <a:picLocks noChangeAspect="1"/>
          </p:cNvPicPr>
          <p:nvPr/>
        </p:nvPicPr>
        <p:blipFill rotWithShape="1">
          <a:blip r:embed="rId3">
            <a:extLst>
              <a:ext uri="{28A0092B-C50C-407E-A947-70E740481C1C}">
                <a14:useLocalDpi xmlns:a14="http://schemas.microsoft.com/office/drawing/2010/main" val="0"/>
              </a:ext>
            </a:extLst>
          </a:blip>
          <a:srcRect l="3102" t="82845" r="90478" b="6207"/>
          <a:stretch/>
        </p:blipFill>
        <p:spPr>
          <a:xfrm>
            <a:off x="7022086" y="4655426"/>
            <a:ext cx="1205802" cy="1296352"/>
          </a:xfrm>
          <a:prstGeom prst="rect">
            <a:avLst/>
          </a:prstGeom>
        </p:spPr>
      </p:pic>
      <p:pic>
        <p:nvPicPr>
          <p:cNvPr id="9" name="Picture 8" descr="Data_71895-crop-sub-outliers-rot.jpg"/>
          <p:cNvPicPr>
            <a:picLocks noChangeAspect="1"/>
          </p:cNvPicPr>
          <p:nvPr/>
        </p:nvPicPr>
        <p:blipFill rotWithShape="1">
          <a:blip r:embed="rId4">
            <a:extLst>
              <a:ext uri="{28A0092B-C50C-407E-A947-70E740481C1C}">
                <a14:useLocalDpi xmlns:a14="http://schemas.microsoft.com/office/drawing/2010/main" val="0"/>
              </a:ext>
            </a:extLst>
          </a:blip>
          <a:srcRect l="13829" t="10782" r="13321" b="11163"/>
          <a:stretch/>
        </p:blipFill>
        <p:spPr>
          <a:xfrm>
            <a:off x="1355238" y="1271369"/>
            <a:ext cx="1397205" cy="3253147"/>
          </a:xfrm>
          <a:prstGeom prst="rect">
            <a:avLst/>
          </a:prstGeom>
        </p:spPr>
      </p:pic>
      <p:pic>
        <p:nvPicPr>
          <p:cNvPr id="11" name="Picture 10" descr="pinhole_image.tif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3853" y="4663402"/>
            <a:ext cx="1509154" cy="1288376"/>
          </a:xfrm>
          <a:prstGeom prst="rect">
            <a:avLst/>
          </a:prstGeom>
        </p:spPr>
      </p:pic>
      <p:sp>
        <p:nvSpPr>
          <p:cNvPr id="14" name="Title 13"/>
          <p:cNvSpPr>
            <a:spLocks noGrp="1"/>
          </p:cNvSpPr>
          <p:nvPr>
            <p:ph type="title"/>
          </p:nvPr>
        </p:nvSpPr>
        <p:spPr>
          <a:xfrm>
            <a:off x="235165" y="307759"/>
            <a:ext cx="8654073" cy="1143000"/>
          </a:xfrm>
        </p:spPr>
        <p:txBody>
          <a:bodyPr>
            <a:noAutofit/>
          </a:bodyPr>
          <a:lstStyle/>
          <a:p>
            <a:r>
              <a:rPr lang="en-US" sz="3600" dirty="0" smtClean="0"/>
              <a:t>BCDI reconstructed image of LBCO stripes</a:t>
            </a:r>
            <a:br>
              <a:rPr lang="en-US" sz="3600" dirty="0" smtClean="0"/>
            </a:br>
            <a:endParaRPr lang="en-US" sz="3600" dirty="0"/>
          </a:p>
        </p:txBody>
      </p:sp>
      <p:sp>
        <p:nvSpPr>
          <p:cNvPr id="2" name="Rectangle 1"/>
          <p:cNvSpPr/>
          <p:nvPr/>
        </p:nvSpPr>
        <p:spPr>
          <a:xfrm>
            <a:off x="0" y="5966936"/>
            <a:ext cx="2448234" cy="369332"/>
          </a:xfrm>
          <a:prstGeom prst="rect">
            <a:avLst/>
          </a:prstGeom>
        </p:spPr>
        <p:txBody>
          <a:bodyPr wrap="none">
            <a:spAutoFit/>
          </a:bodyPr>
          <a:lstStyle/>
          <a:p>
            <a:r>
              <a:rPr lang="en-US" dirty="0"/>
              <a:t>CSX beamline, Dec </a:t>
            </a:r>
            <a:r>
              <a:rPr lang="en-US" dirty="0" smtClean="0"/>
              <a:t>2016</a:t>
            </a:r>
            <a:endParaRPr lang="en-US" dirty="0"/>
          </a:p>
        </p:txBody>
      </p:sp>
      <p:sp>
        <p:nvSpPr>
          <p:cNvPr id="5" name="Rectangle 4"/>
          <p:cNvSpPr/>
          <p:nvPr/>
        </p:nvSpPr>
        <p:spPr>
          <a:xfrm>
            <a:off x="1351734" y="1256211"/>
            <a:ext cx="1377300" cy="400110"/>
          </a:xfrm>
          <a:prstGeom prst="rect">
            <a:avLst/>
          </a:prstGeom>
        </p:spPr>
        <p:txBody>
          <a:bodyPr wrap="none">
            <a:spAutoFit/>
          </a:bodyPr>
          <a:lstStyle/>
          <a:p>
            <a:r>
              <a:rPr lang="en-US" sz="2000" dirty="0">
                <a:solidFill>
                  <a:schemeClr val="bg1"/>
                </a:solidFill>
              </a:rPr>
              <a:t>(0.24,0,1.5)</a:t>
            </a:r>
          </a:p>
        </p:txBody>
      </p:sp>
      <p:sp>
        <p:nvSpPr>
          <p:cNvPr id="7" name="TextBox 6"/>
          <p:cNvSpPr txBox="1"/>
          <p:nvPr/>
        </p:nvSpPr>
        <p:spPr>
          <a:xfrm>
            <a:off x="4891986" y="1629740"/>
            <a:ext cx="901209" cy="461665"/>
          </a:xfrm>
          <a:prstGeom prst="rect">
            <a:avLst/>
          </a:prstGeom>
          <a:noFill/>
        </p:spPr>
        <p:txBody>
          <a:bodyPr wrap="none" rtlCol="0">
            <a:spAutoFit/>
          </a:bodyPr>
          <a:lstStyle/>
          <a:p>
            <a:r>
              <a:rPr lang="en-US" sz="2400" dirty="0" smtClean="0"/>
              <a:t> 3 </a:t>
            </a:r>
            <a:r>
              <a:rPr lang="en-US" sz="2400" dirty="0" smtClean="0">
                <a:latin typeface="Symbol" panose="05050102010706020507" pitchFamily="18" charset="2"/>
              </a:rPr>
              <a:t>m</a:t>
            </a:r>
            <a:r>
              <a:rPr lang="en-US" sz="2400" dirty="0" smtClean="0"/>
              <a:t>m</a:t>
            </a:r>
            <a:endParaRPr lang="en-US" sz="2400" dirty="0"/>
          </a:p>
        </p:txBody>
      </p:sp>
    </p:spTree>
    <p:extLst>
      <p:ext uri="{BB962C8B-B14F-4D97-AF65-F5344CB8AC3E}">
        <p14:creationId xmlns:p14="http://schemas.microsoft.com/office/powerpoint/2010/main" val="427661978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64713" y="0"/>
            <a:ext cx="8879287" cy="908050"/>
          </a:xfrm>
        </p:spPr>
        <p:txBody>
          <a:bodyPr/>
          <a:lstStyle/>
          <a:p>
            <a:r>
              <a:rPr lang="en-US" dirty="0" smtClean="0"/>
              <a:t>SIX construction progress</a:t>
            </a:r>
            <a:endParaRPr lang="en-US" dirty="0"/>
          </a:p>
        </p:txBody>
      </p:sp>
      <p:sp>
        <p:nvSpPr>
          <p:cNvPr id="10" name="TextBox 9"/>
          <p:cNvSpPr txBox="1"/>
          <p:nvPr/>
        </p:nvSpPr>
        <p:spPr>
          <a:xfrm>
            <a:off x="7243332" y="5309139"/>
            <a:ext cx="1832896" cy="757130"/>
          </a:xfrm>
          <a:prstGeom prst="rect">
            <a:avLst/>
          </a:prstGeom>
          <a:noFill/>
        </p:spPr>
        <p:txBody>
          <a:bodyPr wrap="square" rtlCol="0">
            <a:spAutoFit/>
          </a:bodyPr>
          <a:lstStyle/>
          <a:p>
            <a:pPr>
              <a:lnSpc>
                <a:spcPct val="90000"/>
              </a:lnSpc>
              <a:spcBef>
                <a:spcPct val="50000"/>
              </a:spcBef>
              <a:buClr>
                <a:srgbClr val="FF0000"/>
              </a:buClr>
              <a:buSzPct val="135000"/>
            </a:pPr>
            <a:r>
              <a:rPr lang="en-US" sz="1600" dirty="0" smtClean="0">
                <a:solidFill>
                  <a:srgbClr val="000000"/>
                </a:solidFill>
              </a:rPr>
              <a:t>Detector Chamber installed on 15m-radius track</a:t>
            </a:r>
            <a:endParaRPr lang="en-US" sz="1600" dirty="0">
              <a:solidFill>
                <a:srgbClr val="000000"/>
              </a:solidFill>
            </a:endParaRPr>
          </a:p>
        </p:txBody>
      </p:sp>
      <p:pic>
        <p:nvPicPr>
          <p:cNvPr id="19458" name="Picture 2" descr="C:\Users\hulbert\Documents\LS_Directorate\LSDir_beamline_development_plan\NEXT\SIX\SpectrometerArm_System\photos_9dec2016\IMG_20161209_162031219_HDR.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8611" t="11771" r="29814" b="14438"/>
          <a:stretch/>
        </p:blipFill>
        <p:spPr bwMode="auto">
          <a:xfrm>
            <a:off x="4836713" y="3630237"/>
            <a:ext cx="2406619" cy="2404689"/>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p:cNvGrpSpPr/>
          <p:nvPr/>
        </p:nvGrpSpPr>
        <p:grpSpPr>
          <a:xfrm>
            <a:off x="405485" y="999407"/>
            <a:ext cx="4141382" cy="3664033"/>
            <a:chOff x="3886043" y="1036320"/>
            <a:chExt cx="4995995" cy="4572000"/>
          </a:xfrm>
        </p:grpSpPr>
        <p:pic>
          <p:nvPicPr>
            <p:cNvPr id="19460"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1680" y="2611120"/>
              <a:ext cx="154432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a:picLocks noChangeAspect="1"/>
            </p:cNvPicPr>
            <p:nvPr/>
          </p:nvPicPr>
          <p:blipFill rotWithShape="1">
            <a:blip r:embed="rId4" cstate="screen">
              <a:extLst>
                <a:ext uri="{28A0092B-C50C-407E-A947-70E740481C1C}">
                  <a14:useLocalDpi xmlns:a14="http://schemas.microsoft.com/office/drawing/2010/main"/>
                </a:ext>
              </a:extLst>
            </a:blip>
            <a:srcRect l="41026" t="16300" r="-1" b="2127"/>
            <a:stretch/>
          </p:blipFill>
          <p:spPr>
            <a:xfrm>
              <a:off x="3886043" y="1036320"/>
              <a:ext cx="4995995" cy="4572000"/>
            </a:xfrm>
            <a:prstGeom prst="rect">
              <a:avLst/>
            </a:prstGeom>
          </p:spPr>
        </p:pic>
        <p:cxnSp>
          <p:nvCxnSpPr>
            <p:cNvPr id="13" name="Straight Arrow Connector 12"/>
            <p:cNvCxnSpPr/>
            <p:nvPr/>
          </p:nvCxnSpPr>
          <p:spPr>
            <a:xfrm flipH="1">
              <a:off x="7240411" y="1299637"/>
              <a:ext cx="832548" cy="380996"/>
            </a:xfrm>
            <a:prstGeom prst="straightConnector1">
              <a:avLst/>
            </a:prstGeom>
            <a:ln>
              <a:solidFill>
                <a:schemeClr val="bg1"/>
              </a:solidFill>
              <a:tailEnd type="arrow"/>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rot="20040000">
              <a:off x="6314669" y="1360475"/>
              <a:ext cx="1721223" cy="346249"/>
            </a:xfrm>
            <a:prstGeom prst="rect">
              <a:avLst/>
            </a:prstGeom>
            <a:noFill/>
          </p:spPr>
          <p:txBody>
            <a:bodyPr wrap="square" rtlCol="0">
              <a:spAutoFit/>
            </a:bodyPr>
            <a:lstStyle/>
            <a:p>
              <a:r>
                <a:rPr lang="en-US" i="1" dirty="0" smtClean="0">
                  <a:solidFill>
                    <a:srgbClr val="FFFFFF"/>
                  </a:solidFill>
                </a:rPr>
                <a:t>Beam direction</a:t>
              </a:r>
              <a:endParaRPr lang="en-US" i="1" dirty="0">
                <a:solidFill>
                  <a:srgbClr val="FFFFFF"/>
                </a:solidFill>
              </a:endParaRPr>
            </a:p>
          </p:txBody>
        </p:sp>
        <p:cxnSp>
          <p:nvCxnSpPr>
            <p:cNvPr id="15" name="Straight Arrow Connector 14"/>
            <p:cNvCxnSpPr/>
            <p:nvPr/>
          </p:nvCxnSpPr>
          <p:spPr>
            <a:xfrm flipH="1" flipV="1">
              <a:off x="7790745" y="2933417"/>
              <a:ext cx="231421" cy="228884"/>
            </a:xfrm>
            <a:prstGeom prst="straightConnector1">
              <a:avLst/>
            </a:prstGeom>
            <a:ln>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7418177" y="3098443"/>
              <a:ext cx="1463860" cy="595548"/>
            </a:xfrm>
            <a:prstGeom prst="rect">
              <a:avLst/>
            </a:prstGeom>
            <a:noFill/>
          </p:spPr>
          <p:txBody>
            <a:bodyPr wrap="square" rtlCol="0">
              <a:spAutoFit/>
            </a:bodyPr>
            <a:lstStyle/>
            <a:p>
              <a:pPr algn="ctr"/>
              <a:r>
                <a:rPr lang="en-US" dirty="0" smtClean="0">
                  <a:solidFill>
                    <a:schemeClr val="bg1"/>
                  </a:solidFill>
                </a:rPr>
                <a:t>Detector chamber</a:t>
              </a:r>
              <a:endParaRPr lang="en-US" dirty="0">
                <a:solidFill>
                  <a:schemeClr val="bg1"/>
                </a:solidFill>
              </a:endParaRPr>
            </a:p>
          </p:txBody>
        </p:sp>
      </p:grpSp>
      <p:pic>
        <p:nvPicPr>
          <p:cNvPr id="19459" name="Picture 3" descr="C:\Users\hulbert\Documents\LS_Directorate\LSDir_beamline_development_plan\NEXT\SIX\SpectrometerArm_System\photo_15dec2016\SIX_spectrometer_DAA.15dec2016.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2476" t="8798" r="13054" b="13078"/>
          <a:stretch/>
        </p:blipFill>
        <p:spPr bwMode="auto">
          <a:xfrm>
            <a:off x="4836713" y="999407"/>
            <a:ext cx="4137074" cy="2441276"/>
          </a:xfrm>
          <a:prstGeom prst="rect">
            <a:avLst/>
          </a:prstGeom>
          <a:noFill/>
          <a:extLst>
            <a:ext uri="{909E8E84-426E-40DD-AFC4-6F175D3DCCD1}">
              <a14:hiddenFill xmlns:a14="http://schemas.microsoft.com/office/drawing/2010/main">
                <a:solidFill>
                  <a:srgbClr val="FFFFFF"/>
                </a:solidFill>
              </a14:hiddenFill>
            </a:ext>
          </a:extLst>
        </p:spPr>
      </p:pic>
      <p:sp>
        <p:nvSpPr>
          <p:cNvPr id="45" name="TextBox 44"/>
          <p:cNvSpPr txBox="1"/>
          <p:nvPr/>
        </p:nvSpPr>
        <p:spPr>
          <a:xfrm>
            <a:off x="4878453" y="3065647"/>
            <a:ext cx="2323138" cy="313932"/>
          </a:xfrm>
          <a:prstGeom prst="rect">
            <a:avLst/>
          </a:prstGeom>
          <a:noFill/>
        </p:spPr>
        <p:txBody>
          <a:bodyPr wrap="square" rtlCol="0">
            <a:spAutoFit/>
          </a:bodyPr>
          <a:lstStyle/>
          <a:p>
            <a:pPr>
              <a:lnSpc>
                <a:spcPct val="90000"/>
              </a:lnSpc>
              <a:spcBef>
                <a:spcPct val="50000"/>
              </a:spcBef>
              <a:buClr>
                <a:srgbClr val="FF0000"/>
              </a:buClr>
              <a:buSzPct val="135000"/>
            </a:pPr>
            <a:r>
              <a:rPr lang="en-US" sz="1600" dirty="0" smtClean="0">
                <a:solidFill>
                  <a:srgbClr val="000000"/>
                </a:solidFill>
              </a:rPr>
              <a:t>Spectrometer Arm</a:t>
            </a:r>
            <a:endParaRPr lang="en-US" sz="1600" dirty="0">
              <a:solidFill>
                <a:srgbClr val="000000"/>
              </a:solidFill>
            </a:endParaRPr>
          </a:p>
        </p:txBody>
      </p:sp>
      <p:sp>
        <p:nvSpPr>
          <p:cNvPr id="3" name="TextBox 2"/>
          <p:cNvSpPr txBox="1"/>
          <p:nvPr/>
        </p:nvSpPr>
        <p:spPr>
          <a:xfrm>
            <a:off x="264713" y="5173152"/>
            <a:ext cx="3537147" cy="861774"/>
          </a:xfrm>
          <a:prstGeom prst="rect">
            <a:avLst/>
          </a:prstGeom>
          <a:noFill/>
        </p:spPr>
        <p:txBody>
          <a:bodyPr wrap="square" rtlCol="0">
            <a:spAutoFit/>
          </a:bodyPr>
          <a:lstStyle/>
          <a:p>
            <a:r>
              <a:rPr lang="en-US" sz="2500" dirty="0" smtClean="0"/>
              <a:t>First light projected: February 2017</a:t>
            </a:r>
            <a:endParaRPr lang="en-US" sz="2500" dirty="0"/>
          </a:p>
        </p:txBody>
      </p:sp>
    </p:spTree>
    <p:extLst>
      <p:ext uri="{BB962C8B-B14F-4D97-AF65-F5344CB8AC3E}">
        <p14:creationId xmlns:p14="http://schemas.microsoft.com/office/powerpoint/2010/main" val="6760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01711"/>
            <a:ext cx="8466810" cy="1046616"/>
          </a:xfrm>
          <a:effectLst/>
        </p:spPr>
        <p:txBody>
          <a:bodyPr/>
          <a:lstStyle/>
          <a:p>
            <a:r>
              <a:rPr lang="en-US" dirty="0" smtClean="0">
                <a:effectLst>
                  <a:outerShdw blurRad="38100" dist="38100" dir="2700000" algn="tl">
                    <a:srgbClr val="000000">
                      <a:alpha val="43137"/>
                    </a:srgbClr>
                  </a:outerShdw>
                </a:effectLst>
              </a:rPr>
              <a:t>Direct Observation </a:t>
            </a:r>
            <a:r>
              <a:rPr lang="en-US" dirty="0">
                <a:effectLst>
                  <a:outerShdw blurRad="38100" dist="38100" dir="2700000" algn="tl">
                    <a:srgbClr val="000000">
                      <a:alpha val="43137"/>
                    </a:srgbClr>
                  </a:outerShdw>
                </a:effectLst>
              </a:rPr>
              <a:t>of </a:t>
            </a:r>
            <a:r>
              <a:rPr lang="en-US" dirty="0" smtClean="0">
                <a:effectLst>
                  <a:outerShdw blurRad="38100" dist="38100" dir="2700000" algn="tl">
                    <a:srgbClr val="000000">
                      <a:alpha val="43137"/>
                    </a:srgbClr>
                  </a:outerShdw>
                </a:effectLst>
              </a:rPr>
              <a:t>Charge Stripes Locked </a:t>
            </a:r>
            <a:r>
              <a:rPr lang="en-US" dirty="0">
                <a:effectLst>
                  <a:outerShdw blurRad="38100" dist="38100" dir="2700000" algn="tl">
                    <a:srgbClr val="000000">
                      <a:alpha val="43137"/>
                    </a:srgbClr>
                  </a:outerShdw>
                </a:effectLst>
              </a:rPr>
              <a:t>to </a:t>
            </a:r>
            <a:r>
              <a:rPr lang="en-US" dirty="0" smtClean="0">
                <a:effectLst>
                  <a:outerShdw blurRad="38100" dist="38100" dir="2700000" algn="tl">
                    <a:srgbClr val="000000">
                      <a:alpha val="43137"/>
                    </a:srgbClr>
                  </a:outerShdw>
                </a:effectLst>
              </a:rPr>
              <a:t>the Lattice of </a:t>
            </a:r>
            <a:r>
              <a:rPr lang="en-US" dirty="0">
                <a:effectLst>
                  <a:outerShdw blurRad="38100" dist="38100" dir="2700000" algn="tl">
                    <a:srgbClr val="000000">
                      <a:alpha val="43137"/>
                    </a:srgbClr>
                  </a:outerShdw>
                </a:effectLst>
              </a:rPr>
              <a:t>La</a:t>
            </a:r>
            <a:r>
              <a:rPr lang="en-US" baseline="-25000" dirty="0">
                <a:effectLst>
                  <a:outerShdw blurRad="38100" dist="38100" dir="2700000" algn="tl">
                    <a:srgbClr val="000000">
                      <a:alpha val="43137"/>
                    </a:srgbClr>
                  </a:outerShdw>
                </a:effectLst>
              </a:rPr>
              <a:t>2−</a:t>
            </a:r>
            <a:r>
              <a:rPr lang="en-US" baseline="-25000" dirty="0" smtClean="0">
                <a:effectLst>
                  <a:outerShdw blurRad="38100" dist="38100" dir="2700000" algn="tl">
                    <a:srgbClr val="000000">
                      <a:alpha val="43137"/>
                    </a:srgbClr>
                  </a:outerShdw>
                </a:effectLst>
              </a:rPr>
              <a:t>x</a:t>
            </a:r>
            <a:r>
              <a:rPr lang="en-US" dirty="0" smtClean="0">
                <a:effectLst>
                  <a:outerShdw blurRad="38100" dist="38100" dir="2700000" algn="tl">
                    <a:srgbClr val="000000">
                      <a:alpha val="43137"/>
                    </a:srgbClr>
                  </a:outerShdw>
                </a:effectLst>
              </a:rPr>
              <a:t>Ba</a:t>
            </a:r>
            <a:r>
              <a:rPr lang="en-US" baseline="-25000" dirty="0" smtClean="0">
                <a:effectLst>
                  <a:outerShdw blurRad="38100" dist="38100" dir="2700000" algn="tl">
                    <a:srgbClr val="000000">
                      <a:alpha val="43137"/>
                    </a:srgbClr>
                  </a:outerShdw>
                </a:effectLst>
              </a:rPr>
              <a:t>x</a:t>
            </a:r>
            <a:r>
              <a:rPr lang="en-US" dirty="0" smtClean="0">
                <a:effectLst>
                  <a:outerShdw blurRad="38100" dist="38100" dir="2700000" algn="tl">
                    <a:srgbClr val="000000">
                      <a:alpha val="43137"/>
                    </a:srgbClr>
                  </a:outerShdw>
                </a:effectLst>
              </a:rPr>
              <a:t>CuO</a:t>
            </a:r>
            <a:r>
              <a:rPr lang="en-US" baseline="-25000" dirty="0" smtClean="0">
                <a:effectLst>
                  <a:outerShdw blurRad="38100" dist="38100" dir="2700000" algn="tl">
                    <a:srgbClr val="000000">
                      <a:alpha val="43137"/>
                    </a:srgbClr>
                  </a:outerShdw>
                </a:effectLst>
              </a:rPr>
              <a:t>4</a:t>
            </a:r>
            <a:endParaRPr lang="en-US" baseline="-25000" dirty="0">
              <a:effectLst>
                <a:outerShdw blurRad="38100" dist="38100" dir="2700000" algn="tl">
                  <a:srgbClr val="000000">
                    <a:alpha val="43137"/>
                  </a:srgbClr>
                </a:outerShdw>
              </a:effectLst>
            </a:endParaRPr>
          </a:p>
        </p:txBody>
      </p:sp>
      <p:sp>
        <p:nvSpPr>
          <p:cNvPr id="3" name="TextBox 2"/>
          <p:cNvSpPr txBox="1"/>
          <p:nvPr/>
        </p:nvSpPr>
        <p:spPr>
          <a:xfrm>
            <a:off x="320840" y="5955633"/>
            <a:ext cx="2897332" cy="369332"/>
          </a:xfrm>
          <a:prstGeom prst="rect">
            <a:avLst/>
          </a:prstGeom>
          <a:noFill/>
        </p:spPr>
        <p:txBody>
          <a:bodyPr wrap="none" rtlCol="0">
            <a:spAutoFit/>
          </a:bodyPr>
          <a:lstStyle/>
          <a:p>
            <a:r>
              <a:rPr lang="en-US" i="1" dirty="0" smtClean="0">
                <a:solidFill>
                  <a:schemeClr val="tx2"/>
                </a:solidFill>
              </a:rPr>
              <a:t>X.M. Chen, et al.  PRL (2016)</a:t>
            </a:r>
            <a:endParaRPr lang="en-US" i="1" dirty="0">
              <a:solidFill>
                <a:schemeClr val="tx2"/>
              </a:solidFill>
            </a:endParaRPr>
          </a:p>
        </p:txBody>
      </p:sp>
      <p:grpSp>
        <p:nvGrpSpPr>
          <p:cNvPr id="10" name="Group 9"/>
          <p:cNvGrpSpPr/>
          <p:nvPr/>
        </p:nvGrpSpPr>
        <p:grpSpPr>
          <a:xfrm>
            <a:off x="226428" y="1376219"/>
            <a:ext cx="4318139" cy="3689186"/>
            <a:chOff x="775267" y="3658012"/>
            <a:chExt cx="3167082" cy="2637757"/>
          </a:xfrm>
        </p:grpSpPr>
        <p:pic>
          <p:nvPicPr>
            <p:cNvPr id="11" name="Picture 10" descr="LBCO_Moving-2.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5267" y="3920457"/>
              <a:ext cx="3167082" cy="2375312"/>
            </a:xfrm>
            <a:prstGeom prst="rect">
              <a:avLst/>
            </a:prstGeom>
          </p:spPr>
        </p:pic>
        <p:sp>
          <p:nvSpPr>
            <p:cNvPr id="12" name="TextBox 11"/>
            <p:cNvSpPr txBox="1"/>
            <p:nvPr/>
          </p:nvSpPr>
          <p:spPr>
            <a:xfrm>
              <a:off x="960599" y="3658012"/>
              <a:ext cx="2789195" cy="369332"/>
            </a:xfrm>
            <a:prstGeom prst="rect">
              <a:avLst/>
            </a:prstGeom>
            <a:noFill/>
          </p:spPr>
          <p:txBody>
            <a:bodyPr wrap="none" rtlCol="0">
              <a:spAutoFit/>
            </a:bodyPr>
            <a:lstStyle/>
            <a:p>
              <a:r>
                <a:rPr lang="en-US" dirty="0" smtClean="0"/>
                <a:t>Sample translation (10 </a:t>
              </a:r>
              <a:r>
                <a:rPr lang="en-US" dirty="0" smtClean="0">
                  <a:latin typeface="Symbol" charset="2"/>
                  <a:cs typeface="Symbol" charset="2"/>
                </a:rPr>
                <a:t>m</a:t>
              </a:r>
              <a:r>
                <a:rPr lang="en-US" dirty="0" smtClean="0"/>
                <a:t>m)</a:t>
              </a:r>
              <a:endParaRPr lang="en-US" dirty="0"/>
            </a:p>
          </p:txBody>
        </p:sp>
      </p:grpSp>
      <p:sp>
        <p:nvSpPr>
          <p:cNvPr id="13" name="TextBox 12"/>
          <p:cNvSpPr txBox="1"/>
          <p:nvPr/>
        </p:nvSpPr>
        <p:spPr>
          <a:xfrm>
            <a:off x="6528564" y="5863300"/>
            <a:ext cx="2434962" cy="461665"/>
          </a:xfrm>
          <a:prstGeom prst="rect">
            <a:avLst/>
          </a:prstGeom>
          <a:noFill/>
        </p:spPr>
        <p:txBody>
          <a:bodyPr wrap="none" rtlCol="0">
            <a:spAutoFit/>
          </a:bodyPr>
          <a:lstStyle/>
          <a:p>
            <a:r>
              <a:rPr lang="en-US" sz="2400" dirty="0" smtClean="0"/>
              <a:t>CSX and CMPMSD</a:t>
            </a:r>
            <a:endParaRPr lang="en-US" sz="2400" dirty="0"/>
          </a:p>
        </p:txBody>
      </p:sp>
      <p:sp>
        <p:nvSpPr>
          <p:cNvPr id="14" name="Content Placeholder 6"/>
          <p:cNvSpPr>
            <a:spLocks noGrp="1"/>
          </p:cNvSpPr>
          <p:nvPr>
            <p:ph sz="half" idx="2"/>
          </p:nvPr>
        </p:nvSpPr>
        <p:spPr>
          <a:xfrm>
            <a:off x="4803732" y="1715353"/>
            <a:ext cx="4131219" cy="4235427"/>
          </a:xfrm>
        </p:spPr>
        <p:txBody>
          <a:bodyPr>
            <a:normAutofit/>
          </a:bodyPr>
          <a:lstStyle/>
          <a:p>
            <a:pPr marL="344488" indent="-190500">
              <a:lnSpc>
                <a:spcPct val="95000"/>
              </a:lnSpc>
              <a:spcAft>
                <a:spcPts val="600"/>
              </a:spcAft>
            </a:pPr>
            <a:r>
              <a:rPr lang="en-US" sz="2200" dirty="0" smtClean="0"/>
              <a:t>High coherent flux facilitated the </a:t>
            </a:r>
            <a:r>
              <a:rPr lang="en-US" sz="2200" b="1" dirty="0" smtClean="0">
                <a:solidFill>
                  <a:srgbClr val="C00000"/>
                </a:solidFill>
              </a:rPr>
              <a:t>first ever </a:t>
            </a:r>
            <a:r>
              <a:rPr lang="en-US" sz="2200" dirty="0" smtClean="0"/>
              <a:t>speckle and XPCS measurement of charge stripes in a </a:t>
            </a:r>
            <a:r>
              <a:rPr lang="en-US" sz="2200" dirty="0" err="1" smtClean="0"/>
              <a:t>cuprate</a:t>
            </a:r>
            <a:endParaRPr lang="en-US" sz="2200" dirty="0" smtClean="0"/>
          </a:p>
          <a:p>
            <a:pPr>
              <a:lnSpc>
                <a:spcPct val="95000"/>
              </a:lnSpc>
              <a:spcAft>
                <a:spcPts val="600"/>
              </a:spcAft>
              <a:buFont typeface="Arial" panose="020B0604020202020204" pitchFamily="34" charset="0"/>
              <a:buChar char="•"/>
            </a:pPr>
            <a:r>
              <a:rPr lang="en-US" sz="2200" dirty="0"/>
              <a:t>Stripe correlations are found to be static from 15 to 45 K </a:t>
            </a:r>
          </a:p>
          <a:p>
            <a:pPr>
              <a:lnSpc>
                <a:spcPct val="95000"/>
              </a:lnSpc>
              <a:spcAft>
                <a:spcPts val="600"/>
              </a:spcAft>
              <a:buFont typeface="Arial" panose="020B0604020202020204" pitchFamily="34" charset="0"/>
              <a:buChar char="•"/>
            </a:pPr>
            <a:r>
              <a:rPr lang="en-US" sz="2200" dirty="0"/>
              <a:t>Demonstrates that pairing mechanism is </a:t>
            </a:r>
            <a:r>
              <a:rPr lang="en-US" sz="2200" i="1" dirty="0"/>
              <a:t>not</a:t>
            </a:r>
            <a:r>
              <a:rPr lang="en-US" sz="2200" dirty="0"/>
              <a:t> fluctuating </a:t>
            </a:r>
            <a:r>
              <a:rPr lang="en-US" sz="2200" dirty="0" smtClean="0"/>
              <a:t>CDW</a:t>
            </a:r>
            <a:endParaRPr lang="en-US" sz="2200" dirty="0"/>
          </a:p>
        </p:txBody>
      </p:sp>
    </p:spTree>
    <p:extLst>
      <p:ext uri="{BB962C8B-B14F-4D97-AF65-F5344CB8AC3E}">
        <p14:creationId xmlns:p14="http://schemas.microsoft.com/office/powerpoint/2010/main" val="35800046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497"/>
            <a:ext cx="8229600" cy="1143000"/>
          </a:xfrm>
        </p:spPr>
        <p:txBody>
          <a:bodyPr/>
          <a:lstStyle/>
          <a:p>
            <a:r>
              <a:rPr lang="en-US" dirty="0" smtClean="0"/>
              <a:t>Transition User Program</a:t>
            </a:r>
            <a:endParaRPr lang="en-US" dirty="0"/>
          </a:p>
        </p:txBody>
      </p:sp>
      <p:sp>
        <p:nvSpPr>
          <p:cNvPr id="3" name="TextBox 2"/>
          <p:cNvSpPr txBox="1"/>
          <p:nvPr/>
        </p:nvSpPr>
        <p:spPr>
          <a:xfrm>
            <a:off x="457200" y="1506828"/>
            <a:ext cx="8476842" cy="2431435"/>
          </a:xfrm>
          <a:prstGeom prst="rect">
            <a:avLst/>
          </a:prstGeom>
          <a:noFill/>
        </p:spPr>
        <p:txBody>
          <a:bodyPr wrap="square" rtlCol="0">
            <a:spAutoFit/>
          </a:bodyPr>
          <a:lstStyle/>
          <a:p>
            <a:pPr>
              <a:spcBef>
                <a:spcPts val="600"/>
              </a:spcBef>
              <a:spcAft>
                <a:spcPts val="600"/>
              </a:spcAft>
            </a:pPr>
            <a:r>
              <a:rPr lang="en-US" sz="2200" dirty="0" smtClean="0"/>
              <a:t>Supporting former NSLS users at other facilities while </a:t>
            </a:r>
            <a:br>
              <a:rPr lang="en-US" sz="2200" dirty="0" smtClean="0"/>
            </a:br>
            <a:r>
              <a:rPr lang="en-US" sz="2200" dirty="0" smtClean="0"/>
              <a:t>capabilities are being ramped up at NSLS-II.</a:t>
            </a:r>
          </a:p>
          <a:p>
            <a:pPr>
              <a:spcBef>
                <a:spcPts val="600"/>
              </a:spcBef>
              <a:spcAft>
                <a:spcPts val="600"/>
              </a:spcAft>
            </a:pPr>
            <a:r>
              <a:rPr lang="en-US" sz="2200" dirty="0" smtClean="0"/>
              <a:t>Working with APS, ALS and SSRL we have had programs in </a:t>
            </a:r>
            <a:br>
              <a:rPr lang="en-US" sz="2200" dirty="0" smtClean="0"/>
            </a:br>
            <a:r>
              <a:rPr lang="en-US" sz="2200" dirty="0" smtClean="0"/>
              <a:t>EXAFS, MX, </a:t>
            </a:r>
            <a:r>
              <a:rPr lang="en-US" sz="2200" b="1" dirty="0" smtClean="0"/>
              <a:t>TXM</a:t>
            </a:r>
            <a:r>
              <a:rPr lang="en-US" sz="2200" dirty="0" smtClean="0"/>
              <a:t>, </a:t>
            </a:r>
            <a:r>
              <a:rPr lang="en-US" sz="2200" b="1" dirty="0" smtClean="0"/>
              <a:t>ED-XRD</a:t>
            </a:r>
            <a:r>
              <a:rPr lang="en-US" sz="2200" dirty="0" smtClean="0"/>
              <a:t> and </a:t>
            </a:r>
            <a:r>
              <a:rPr lang="en-US" sz="2200" b="1" dirty="0" smtClean="0"/>
              <a:t>IR </a:t>
            </a:r>
            <a:r>
              <a:rPr lang="en-US" sz="2200" dirty="0" smtClean="0"/>
              <a:t>spectroscopy</a:t>
            </a:r>
          </a:p>
          <a:p>
            <a:pPr>
              <a:spcBef>
                <a:spcPts val="600"/>
              </a:spcBef>
              <a:spcAft>
                <a:spcPts val="600"/>
              </a:spcAft>
            </a:pPr>
            <a:r>
              <a:rPr lang="en-US" sz="2200" dirty="0" smtClean="0"/>
              <a:t>We have </a:t>
            </a:r>
            <a:r>
              <a:rPr lang="en-US" sz="2200" dirty="0"/>
              <a:t>supported </a:t>
            </a:r>
            <a:r>
              <a:rPr lang="en-US" sz="2200" b="1" dirty="0"/>
              <a:t>353</a:t>
            </a:r>
            <a:r>
              <a:rPr lang="en-US" sz="2200" dirty="0"/>
              <a:t> unique us</a:t>
            </a:r>
            <a:r>
              <a:rPr lang="en-US" sz="2200" dirty="0" smtClean="0"/>
              <a:t>ers to date (FY14-17)</a:t>
            </a:r>
            <a:br>
              <a:rPr lang="en-US" sz="2200" dirty="0" smtClean="0"/>
            </a:br>
            <a:r>
              <a:rPr lang="en-US" sz="2200" dirty="0"/>
              <a:t>Producing </a:t>
            </a:r>
            <a:r>
              <a:rPr lang="en-US" sz="2200" b="1" dirty="0"/>
              <a:t>52</a:t>
            </a:r>
            <a:r>
              <a:rPr lang="en-US" sz="2200" dirty="0"/>
              <a:t> papers </a:t>
            </a:r>
            <a:r>
              <a:rPr lang="en-US" sz="2200" dirty="0" smtClean="0"/>
              <a:t>to date</a:t>
            </a:r>
            <a:endParaRPr lang="en-US" sz="2200" dirty="0"/>
          </a:p>
        </p:txBody>
      </p:sp>
      <p:sp>
        <p:nvSpPr>
          <p:cNvPr id="4" name="TextBox 3"/>
          <p:cNvSpPr txBox="1"/>
          <p:nvPr/>
        </p:nvSpPr>
        <p:spPr>
          <a:xfrm>
            <a:off x="502274" y="4248815"/>
            <a:ext cx="5473521" cy="1908215"/>
          </a:xfrm>
          <a:prstGeom prst="rect">
            <a:avLst/>
          </a:prstGeom>
          <a:noFill/>
        </p:spPr>
        <p:txBody>
          <a:bodyPr wrap="square" rtlCol="0">
            <a:spAutoFit/>
          </a:bodyPr>
          <a:lstStyle/>
          <a:p>
            <a:r>
              <a:rPr lang="en-US" sz="2000" b="1" u="sng" dirty="0" smtClean="0"/>
              <a:t>Recent highlight</a:t>
            </a:r>
            <a:r>
              <a:rPr lang="en-US" sz="2000" dirty="0" smtClean="0"/>
              <a:t>: Lifetime of solar nebula</a:t>
            </a:r>
          </a:p>
          <a:p>
            <a:endParaRPr lang="en-US" dirty="0"/>
          </a:p>
          <a:p>
            <a:r>
              <a:rPr lang="en-US" sz="1600" dirty="0" smtClean="0">
                <a:solidFill>
                  <a:schemeClr val="tx2"/>
                </a:solidFill>
              </a:rPr>
              <a:t>Measurements on the NSLS TXM instrument at the APS isolated micron-sized ferromagnetic grains of </a:t>
            </a:r>
            <a:r>
              <a:rPr lang="en-US" sz="1600" dirty="0" err="1" smtClean="0">
                <a:solidFill>
                  <a:schemeClr val="tx2"/>
                </a:solidFill>
              </a:rPr>
              <a:t>angrite</a:t>
            </a:r>
            <a:r>
              <a:rPr lang="en-US" sz="1600" dirty="0" smtClean="0">
                <a:solidFill>
                  <a:schemeClr val="tx2"/>
                </a:solidFill>
              </a:rPr>
              <a:t> in meteorites. Studying their magnetism revealed that they formed in near-zero magnetic field and therefore that the solar nebula had dispersed 3.8 million years after the solar system formed</a:t>
            </a:r>
            <a:endParaRPr lang="en-US" sz="1600" dirty="0">
              <a:solidFill>
                <a:schemeClr val="tx2"/>
              </a:solidFill>
            </a:endParaRPr>
          </a:p>
        </p:txBody>
      </p:sp>
      <p:sp>
        <p:nvSpPr>
          <p:cNvPr id="5" name="TextBox 4"/>
          <p:cNvSpPr txBox="1"/>
          <p:nvPr/>
        </p:nvSpPr>
        <p:spPr>
          <a:xfrm>
            <a:off x="6776847" y="6048114"/>
            <a:ext cx="2157194" cy="307777"/>
          </a:xfrm>
          <a:prstGeom prst="rect">
            <a:avLst/>
          </a:prstGeom>
          <a:noFill/>
        </p:spPr>
        <p:txBody>
          <a:bodyPr wrap="none" rtlCol="0">
            <a:spAutoFit/>
          </a:bodyPr>
          <a:lstStyle/>
          <a:p>
            <a:r>
              <a:rPr lang="en-US" sz="1400" dirty="0" smtClean="0">
                <a:solidFill>
                  <a:srgbClr val="FF0000"/>
                </a:solidFill>
              </a:rPr>
              <a:t>Wang </a:t>
            </a:r>
            <a:r>
              <a:rPr lang="en-US" sz="1400" i="1" dirty="0" smtClean="0">
                <a:solidFill>
                  <a:srgbClr val="FF0000"/>
                </a:solidFill>
              </a:rPr>
              <a:t>et al</a:t>
            </a:r>
            <a:r>
              <a:rPr lang="en-US" sz="1400" dirty="0" smtClean="0">
                <a:solidFill>
                  <a:srgbClr val="FF0000"/>
                </a:solidFill>
              </a:rPr>
              <a:t>., Science (2017)</a:t>
            </a:r>
            <a:endParaRPr lang="en-US" sz="1400" dirty="0">
              <a:solidFill>
                <a:srgbClr val="FF0000"/>
              </a:solidFill>
            </a:endParaRPr>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t="27052" b="9157"/>
          <a:stretch/>
        </p:blipFill>
        <p:spPr>
          <a:xfrm>
            <a:off x="6353174" y="3722308"/>
            <a:ext cx="2580867" cy="232807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303001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5315"/>
            <a:ext cx="8329650" cy="1046616"/>
          </a:xfrm>
          <a:effectLst/>
        </p:spPr>
        <p:txBody>
          <a:bodyPr/>
          <a:lstStyle/>
          <a:p>
            <a:r>
              <a:rPr lang="en-US" dirty="0" smtClean="0">
                <a:effectLst>
                  <a:outerShdw blurRad="38100" dist="38100" dir="2700000" algn="tl">
                    <a:srgbClr val="000000">
                      <a:alpha val="43137"/>
                    </a:srgbClr>
                  </a:outerShdw>
                </a:effectLst>
              </a:rPr>
              <a:t>Direct Observation </a:t>
            </a:r>
            <a:r>
              <a:rPr lang="en-US" dirty="0">
                <a:effectLst>
                  <a:outerShdw blurRad="38100" dist="38100" dir="2700000" algn="tl">
                    <a:srgbClr val="000000">
                      <a:alpha val="43137"/>
                    </a:srgbClr>
                  </a:outerShdw>
                </a:effectLst>
              </a:rPr>
              <a:t>of </a:t>
            </a:r>
            <a:r>
              <a:rPr lang="en-US" dirty="0" smtClean="0">
                <a:effectLst>
                  <a:outerShdw blurRad="38100" dist="38100" dir="2700000" algn="tl">
                    <a:srgbClr val="000000">
                      <a:alpha val="43137"/>
                    </a:srgbClr>
                  </a:outerShdw>
                </a:effectLst>
              </a:rPr>
              <a:t>Charge Stripes Locked </a:t>
            </a:r>
            <a:r>
              <a:rPr lang="en-US" dirty="0">
                <a:effectLst>
                  <a:outerShdw blurRad="38100" dist="38100" dir="2700000" algn="tl">
                    <a:srgbClr val="000000">
                      <a:alpha val="43137"/>
                    </a:srgbClr>
                  </a:outerShdw>
                </a:effectLst>
              </a:rPr>
              <a:t>to </a:t>
            </a:r>
            <a:r>
              <a:rPr lang="en-US" dirty="0" smtClean="0">
                <a:effectLst>
                  <a:outerShdw blurRad="38100" dist="38100" dir="2700000" algn="tl">
                    <a:srgbClr val="000000">
                      <a:alpha val="43137"/>
                    </a:srgbClr>
                  </a:outerShdw>
                </a:effectLst>
              </a:rPr>
              <a:t>the Lattice of </a:t>
            </a:r>
            <a:r>
              <a:rPr lang="en-US" dirty="0">
                <a:effectLst>
                  <a:outerShdw blurRad="38100" dist="38100" dir="2700000" algn="tl">
                    <a:srgbClr val="000000">
                      <a:alpha val="43137"/>
                    </a:srgbClr>
                  </a:outerShdw>
                </a:effectLst>
              </a:rPr>
              <a:t>La</a:t>
            </a:r>
            <a:r>
              <a:rPr lang="en-US" baseline="-25000" dirty="0">
                <a:effectLst>
                  <a:outerShdw blurRad="38100" dist="38100" dir="2700000" algn="tl">
                    <a:srgbClr val="000000">
                      <a:alpha val="43137"/>
                    </a:srgbClr>
                  </a:outerShdw>
                </a:effectLst>
              </a:rPr>
              <a:t>2−</a:t>
            </a:r>
            <a:r>
              <a:rPr lang="en-US" baseline="-25000" dirty="0" smtClean="0">
                <a:effectLst>
                  <a:outerShdw blurRad="38100" dist="38100" dir="2700000" algn="tl">
                    <a:srgbClr val="000000">
                      <a:alpha val="43137"/>
                    </a:srgbClr>
                  </a:outerShdw>
                </a:effectLst>
              </a:rPr>
              <a:t>x</a:t>
            </a:r>
            <a:r>
              <a:rPr lang="en-US" dirty="0" smtClean="0">
                <a:effectLst>
                  <a:outerShdw blurRad="38100" dist="38100" dir="2700000" algn="tl">
                    <a:srgbClr val="000000">
                      <a:alpha val="43137"/>
                    </a:srgbClr>
                  </a:outerShdw>
                </a:effectLst>
              </a:rPr>
              <a:t>Ba</a:t>
            </a:r>
            <a:r>
              <a:rPr lang="en-US" baseline="-25000" dirty="0" smtClean="0">
                <a:effectLst>
                  <a:outerShdw blurRad="38100" dist="38100" dir="2700000" algn="tl">
                    <a:srgbClr val="000000">
                      <a:alpha val="43137"/>
                    </a:srgbClr>
                  </a:outerShdw>
                </a:effectLst>
              </a:rPr>
              <a:t>x</a:t>
            </a:r>
            <a:r>
              <a:rPr lang="en-US" dirty="0" smtClean="0">
                <a:effectLst>
                  <a:outerShdw blurRad="38100" dist="38100" dir="2700000" algn="tl">
                    <a:srgbClr val="000000">
                      <a:alpha val="43137"/>
                    </a:srgbClr>
                  </a:outerShdw>
                </a:effectLst>
              </a:rPr>
              <a:t>CuO</a:t>
            </a:r>
            <a:r>
              <a:rPr lang="en-US" baseline="-25000" dirty="0" smtClean="0">
                <a:effectLst>
                  <a:outerShdw blurRad="38100" dist="38100" dir="2700000" algn="tl">
                    <a:srgbClr val="000000">
                      <a:alpha val="43137"/>
                    </a:srgbClr>
                  </a:outerShdw>
                </a:effectLst>
              </a:rPr>
              <a:t>4</a:t>
            </a:r>
            <a:endParaRPr lang="en-US" baseline="-25000" dirty="0">
              <a:effectLst>
                <a:outerShdw blurRad="38100" dist="38100" dir="2700000" algn="tl">
                  <a:srgbClr val="000000">
                    <a:alpha val="43137"/>
                  </a:srgbClr>
                </a:outerShdw>
              </a:effectLst>
            </a:endParaRPr>
          </a:p>
        </p:txBody>
      </p:sp>
      <p:sp>
        <p:nvSpPr>
          <p:cNvPr id="7" name="Content Placeholder 6"/>
          <p:cNvSpPr>
            <a:spLocks noGrp="1"/>
          </p:cNvSpPr>
          <p:nvPr>
            <p:ph sz="half" idx="2"/>
          </p:nvPr>
        </p:nvSpPr>
        <p:spPr>
          <a:xfrm>
            <a:off x="4964653" y="1720206"/>
            <a:ext cx="3912647" cy="4235427"/>
          </a:xfrm>
        </p:spPr>
        <p:txBody>
          <a:bodyPr>
            <a:normAutofit/>
          </a:bodyPr>
          <a:lstStyle/>
          <a:p>
            <a:pPr marL="182880" indent="-182880">
              <a:lnSpc>
                <a:spcPct val="95000"/>
              </a:lnSpc>
              <a:spcAft>
                <a:spcPts val="600"/>
              </a:spcAft>
            </a:pPr>
            <a:r>
              <a:rPr lang="en-US" sz="2200" dirty="0" smtClean="0"/>
              <a:t>High coherent flux facilitated the </a:t>
            </a:r>
            <a:r>
              <a:rPr lang="en-US" sz="2200" b="1" dirty="0" smtClean="0">
                <a:solidFill>
                  <a:srgbClr val="C00000"/>
                </a:solidFill>
              </a:rPr>
              <a:t>first ever </a:t>
            </a:r>
            <a:r>
              <a:rPr lang="en-US" sz="2200" dirty="0" smtClean="0"/>
              <a:t>speckle and XPCS measurement of charge stripes in a </a:t>
            </a:r>
            <a:r>
              <a:rPr lang="en-US" sz="2200" dirty="0" err="1" smtClean="0"/>
              <a:t>cuprate</a:t>
            </a:r>
            <a:endParaRPr lang="en-US" sz="2200" dirty="0"/>
          </a:p>
        </p:txBody>
      </p:sp>
      <p:sp>
        <p:nvSpPr>
          <p:cNvPr id="3" name="TextBox 2"/>
          <p:cNvSpPr txBox="1"/>
          <p:nvPr/>
        </p:nvSpPr>
        <p:spPr>
          <a:xfrm>
            <a:off x="165126" y="5991240"/>
            <a:ext cx="2897332" cy="369332"/>
          </a:xfrm>
          <a:prstGeom prst="rect">
            <a:avLst/>
          </a:prstGeom>
          <a:noFill/>
        </p:spPr>
        <p:txBody>
          <a:bodyPr wrap="none" rtlCol="0">
            <a:spAutoFit/>
          </a:bodyPr>
          <a:lstStyle/>
          <a:p>
            <a:r>
              <a:rPr lang="en-US" i="1" dirty="0" smtClean="0">
                <a:solidFill>
                  <a:schemeClr val="tx2"/>
                </a:solidFill>
              </a:rPr>
              <a:t>X.M. Chen, et al.  PRL (2016)</a:t>
            </a:r>
            <a:endParaRPr lang="en-US" i="1" dirty="0">
              <a:solidFill>
                <a:schemeClr val="tx2"/>
              </a:solidFill>
            </a:endParaRPr>
          </a:p>
        </p:txBody>
      </p:sp>
      <p:grpSp>
        <p:nvGrpSpPr>
          <p:cNvPr id="9" name="Group 8"/>
          <p:cNvGrpSpPr/>
          <p:nvPr/>
        </p:nvGrpSpPr>
        <p:grpSpPr>
          <a:xfrm>
            <a:off x="232912" y="1819655"/>
            <a:ext cx="4532558" cy="2924995"/>
            <a:chOff x="232912" y="2355517"/>
            <a:chExt cx="4878259" cy="3148086"/>
          </a:xfrm>
          <a:effectLst>
            <a:outerShdw blurRad="50800" dist="38100" dir="2700000" algn="tl" rotWithShape="0">
              <a:prstClr val="black">
                <a:alpha val="40000"/>
              </a:prstClr>
            </a:outerShdw>
          </a:effectLst>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5687" t="8889" r="38922" b="3333"/>
            <a:stretch/>
          </p:blipFill>
          <p:spPr>
            <a:xfrm rot="5400000">
              <a:off x="1282665" y="1305764"/>
              <a:ext cx="2778754" cy="4878259"/>
            </a:xfrm>
            <a:prstGeom prst="rect">
              <a:avLst/>
            </a:prstGeom>
          </p:spPr>
        </p:pic>
        <p:sp>
          <p:nvSpPr>
            <p:cNvPr id="5" name="TextBox 4"/>
            <p:cNvSpPr txBox="1"/>
            <p:nvPr/>
          </p:nvSpPr>
          <p:spPr>
            <a:xfrm>
              <a:off x="652162" y="5134271"/>
              <a:ext cx="4169924" cy="369332"/>
            </a:xfrm>
            <a:prstGeom prst="rect">
              <a:avLst/>
            </a:prstGeom>
            <a:noFill/>
          </p:spPr>
          <p:txBody>
            <a:bodyPr wrap="none" rtlCol="0">
              <a:spAutoFit/>
            </a:bodyPr>
            <a:lstStyle/>
            <a:p>
              <a:r>
                <a:rPr lang="en-US" dirty="0" smtClean="0"/>
                <a:t>Discovered at BNL, Tranquada </a:t>
              </a:r>
              <a:r>
                <a:rPr lang="en-US" i="1" dirty="0" smtClean="0"/>
                <a:t>et al. (</a:t>
              </a:r>
              <a:r>
                <a:rPr lang="en-US" dirty="0" smtClean="0"/>
                <a:t>1995)</a:t>
              </a:r>
              <a:endParaRPr lang="en-US" dirty="0"/>
            </a:p>
          </p:txBody>
        </p:sp>
      </p:grpSp>
      <p:sp>
        <p:nvSpPr>
          <p:cNvPr id="13" name="TextBox 12"/>
          <p:cNvSpPr txBox="1"/>
          <p:nvPr/>
        </p:nvSpPr>
        <p:spPr>
          <a:xfrm>
            <a:off x="6528564" y="5863300"/>
            <a:ext cx="2434962" cy="461665"/>
          </a:xfrm>
          <a:prstGeom prst="rect">
            <a:avLst/>
          </a:prstGeom>
          <a:noFill/>
        </p:spPr>
        <p:txBody>
          <a:bodyPr wrap="none" rtlCol="0">
            <a:spAutoFit/>
          </a:bodyPr>
          <a:lstStyle/>
          <a:p>
            <a:r>
              <a:rPr lang="en-US" sz="2400" dirty="0" smtClean="0"/>
              <a:t>CSX and CMPMSD</a:t>
            </a:r>
            <a:endParaRPr lang="en-US" sz="2400" dirty="0"/>
          </a:p>
        </p:txBody>
      </p:sp>
      <p:sp>
        <p:nvSpPr>
          <p:cNvPr id="10" name="Content Placeholder 6"/>
          <p:cNvSpPr>
            <a:spLocks noGrp="1"/>
          </p:cNvSpPr>
          <p:nvPr>
            <p:ph sz="half" idx="2"/>
          </p:nvPr>
        </p:nvSpPr>
        <p:spPr>
          <a:xfrm>
            <a:off x="4803732" y="1715353"/>
            <a:ext cx="4131219" cy="4235427"/>
          </a:xfrm>
        </p:spPr>
        <p:txBody>
          <a:bodyPr>
            <a:normAutofit/>
          </a:bodyPr>
          <a:lstStyle/>
          <a:p>
            <a:pPr marL="344488" indent="-190500">
              <a:lnSpc>
                <a:spcPct val="95000"/>
              </a:lnSpc>
              <a:spcAft>
                <a:spcPts val="600"/>
              </a:spcAft>
            </a:pPr>
            <a:r>
              <a:rPr lang="en-US" sz="2200" dirty="0" smtClean="0"/>
              <a:t>High coherent flux facilitated the </a:t>
            </a:r>
            <a:r>
              <a:rPr lang="en-US" sz="2200" b="1" dirty="0" smtClean="0">
                <a:solidFill>
                  <a:srgbClr val="C00000"/>
                </a:solidFill>
              </a:rPr>
              <a:t>first ever </a:t>
            </a:r>
            <a:r>
              <a:rPr lang="en-US" sz="2200" dirty="0" smtClean="0"/>
              <a:t>speckle and XPCS measurement of charge stripes in a </a:t>
            </a:r>
            <a:r>
              <a:rPr lang="en-US" sz="2200" dirty="0" err="1" smtClean="0"/>
              <a:t>cuprate</a:t>
            </a:r>
            <a:endParaRPr lang="en-US" sz="2200" dirty="0" smtClean="0"/>
          </a:p>
        </p:txBody>
      </p:sp>
    </p:spTree>
    <p:extLst>
      <p:ext uri="{BB962C8B-B14F-4D97-AF65-F5344CB8AC3E}">
        <p14:creationId xmlns:p14="http://schemas.microsoft.com/office/powerpoint/2010/main" val="27319290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458" y="2651760"/>
            <a:ext cx="8321174" cy="3658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10" name="Title 1"/>
          <p:cNvSpPr>
            <a:spLocks noGrp="1"/>
          </p:cNvSpPr>
          <p:nvPr>
            <p:ph type="title"/>
          </p:nvPr>
        </p:nvSpPr>
        <p:spPr>
          <a:xfrm>
            <a:off x="172713" y="0"/>
            <a:ext cx="8971287" cy="944563"/>
          </a:xfrm>
          <a:effectLst/>
        </p:spPr>
        <p:txBody>
          <a:bodyPr>
            <a:noAutofit/>
          </a:bodyPr>
          <a:lstStyle/>
          <a:p>
            <a:pPr>
              <a:defRPr/>
            </a:pPr>
            <a:r>
              <a:rPr lang="en-US" altLang="en-US" sz="3200" u="none" dirty="0" smtClean="0">
                <a:effectLst>
                  <a:outerShdw blurRad="38100" dist="38100" dir="2700000" algn="tl">
                    <a:srgbClr val="000000">
                      <a:alpha val="43137"/>
                    </a:srgbClr>
                  </a:outerShdw>
                </a:effectLst>
              </a:rPr>
              <a:t>Partner Users at NSLS-II (Run 18-1)</a:t>
            </a:r>
            <a:endParaRPr lang="en-US" altLang="en-US" sz="3200" u="none" dirty="0" smtClean="0">
              <a:solidFill>
                <a:srgbClr val="FF0000"/>
              </a:solidFill>
              <a:effectLst>
                <a:outerShdw blurRad="38100" dist="38100" dir="2700000" algn="tl">
                  <a:srgbClr val="000000">
                    <a:alpha val="43137"/>
                  </a:srgbClr>
                </a:outerShdw>
              </a:effectLst>
            </a:endParaRPr>
          </a:p>
        </p:txBody>
      </p:sp>
      <p:sp>
        <p:nvSpPr>
          <p:cNvPr id="3" name="Rectangle 3"/>
          <p:cNvSpPr txBox="1">
            <a:spLocks noChangeArrowheads="1"/>
          </p:cNvSpPr>
          <p:nvPr/>
        </p:nvSpPr>
        <p:spPr bwMode="auto">
          <a:xfrm>
            <a:off x="131763" y="1068803"/>
            <a:ext cx="8839523" cy="1065379"/>
          </a:xfrm>
          <a:prstGeom prst="rect">
            <a:avLst/>
          </a:prstGeom>
          <a:noFill/>
          <a:ln>
            <a:noFill/>
          </a:ln>
          <a:extLst/>
        </p:spPr>
        <p:txBody>
          <a:bodyPr lIns="90488" tIns="44450" rIns="90488" bIns="44450"/>
          <a:lstStyle>
            <a:lvl1pPr eaLnBrk="0" hangingPunct="0">
              <a:spcBef>
                <a:spcPct val="20000"/>
              </a:spcBef>
              <a:buFont typeface="Arial" pitchFamily="34" charset="0"/>
              <a:buChar char="•"/>
              <a:defRPr sz="3000">
                <a:solidFill>
                  <a:schemeClr val="tx1"/>
                </a:solidFill>
                <a:latin typeface="Calibri" pitchFamily="34" charset="0"/>
              </a:defRPr>
            </a:lvl1pPr>
            <a:lvl2pPr marL="690563" indent="-233363" eaLnBrk="0" hangingPunct="0">
              <a:spcBef>
                <a:spcPct val="20000"/>
              </a:spcBef>
              <a:buFont typeface="Arial" pitchFamily="34" charset="0"/>
              <a:buChar char="–"/>
              <a:defRPr sz="2800">
                <a:solidFill>
                  <a:schemeClr val="tx1"/>
                </a:solidFill>
                <a:latin typeface="Calibri" pitchFamily="34" charset="0"/>
              </a:defRPr>
            </a:lvl2pPr>
            <a:lvl3pPr marL="1085850" indent="-228600" eaLnBrk="0" hangingPunct="0">
              <a:spcBef>
                <a:spcPct val="20000"/>
              </a:spcBef>
              <a:buFont typeface="Arial" pitchFamily="34" charset="0"/>
              <a:buChar char="•"/>
              <a:defRPr sz="2400">
                <a:solidFill>
                  <a:schemeClr val="tx1"/>
                </a:solidFill>
                <a:latin typeface="Calibri" pitchFamily="34" charset="0"/>
              </a:defRPr>
            </a:lvl3pPr>
            <a:lvl4pPr marL="1428750" indent="-228600" eaLnBrk="0" hangingPunct="0">
              <a:spcBef>
                <a:spcPct val="20000"/>
              </a:spcBef>
              <a:buFont typeface="Arial" pitchFamily="34" charset="0"/>
              <a:buChar char="–"/>
              <a:defRPr sz="2000">
                <a:solidFill>
                  <a:schemeClr val="tx1"/>
                </a:solidFill>
                <a:latin typeface="Calibri" pitchFamily="34" charset="0"/>
              </a:defRPr>
            </a:lvl4pPr>
            <a:lvl5pPr marL="1771650" indent="-228600" eaLnBrk="0" hangingPunct="0">
              <a:spcBef>
                <a:spcPct val="20000"/>
              </a:spcBef>
              <a:buFont typeface="Arial" pitchFamily="34" charset="0"/>
              <a:buChar char="»"/>
              <a:defRPr sz="2000">
                <a:solidFill>
                  <a:schemeClr val="tx1"/>
                </a:solidFill>
                <a:latin typeface="Calibri" pitchFamily="34" charset="0"/>
              </a:defRPr>
            </a:lvl5pPr>
            <a:lvl6pPr marL="22288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6860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1432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600450" indent="-228600" defTabSz="4572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marL="344488" indent="-344488">
              <a:lnSpc>
                <a:spcPct val="90000"/>
              </a:lnSpc>
              <a:spcBef>
                <a:spcPts val="600"/>
              </a:spcBef>
              <a:buClr>
                <a:schemeClr val="tx1"/>
              </a:buClr>
              <a:buSzPct val="100000"/>
              <a:buFontTx/>
              <a:buChar char="•"/>
              <a:defRPr/>
            </a:pPr>
            <a:r>
              <a:rPr lang="en-US" altLang="en-US" sz="2200" dirty="0" smtClean="0">
                <a:solidFill>
                  <a:srgbClr val="000000"/>
                </a:solidFill>
                <a:ea typeface="Osaka"/>
                <a:cs typeface="Osaka"/>
              </a:rPr>
              <a:t>Percentages of </a:t>
            </a:r>
            <a:r>
              <a:rPr lang="en-US" altLang="en-US" sz="2200" dirty="0" err="1" smtClean="0">
                <a:solidFill>
                  <a:srgbClr val="000000"/>
                </a:solidFill>
                <a:ea typeface="Osaka"/>
                <a:cs typeface="Osaka"/>
              </a:rPr>
              <a:t>beamtime</a:t>
            </a:r>
            <a:r>
              <a:rPr lang="en-US" altLang="en-US" sz="2200" dirty="0" smtClean="0">
                <a:solidFill>
                  <a:srgbClr val="000000"/>
                </a:solidFill>
                <a:ea typeface="Osaka"/>
                <a:cs typeface="Osaka"/>
              </a:rPr>
              <a:t> in Run 18-1 allocated to partner users at 19 beamlines (with different solid colors indicating different approved PUPs) </a:t>
            </a:r>
          </a:p>
          <a:p>
            <a:pPr marL="344488" indent="-344488">
              <a:lnSpc>
                <a:spcPct val="90000"/>
              </a:lnSpc>
              <a:spcBef>
                <a:spcPts val="600"/>
              </a:spcBef>
              <a:buClr>
                <a:schemeClr val="tx1"/>
              </a:buClr>
              <a:buSzPct val="100000"/>
              <a:buFontTx/>
              <a:buChar char="•"/>
              <a:defRPr/>
            </a:pPr>
            <a:r>
              <a:rPr lang="en-US" altLang="en-US" sz="2200" dirty="0" smtClean="0">
                <a:solidFill>
                  <a:srgbClr val="000000"/>
                </a:solidFill>
                <a:ea typeface="Osaka"/>
                <a:cs typeface="Osaka"/>
              </a:rPr>
              <a:t>Hashed fill indicates portion of the PU time used for GU proposals reviewed through NSLS-II system</a:t>
            </a:r>
          </a:p>
        </p:txBody>
      </p:sp>
      <p:sp>
        <p:nvSpPr>
          <p:cNvPr id="101" name="TextBox 100"/>
          <p:cNvSpPr txBox="1"/>
          <p:nvPr/>
        </p:nvSpPr>
        <p:spPr>
          <a:xfrm flipH="1">
            <a:off x="3307466" y="2651760"/>
            <a:ext cx="3065304" cy="830997"/>
          </a:xfrm>
          <a:prstGeom prst="rect">
            <a:avLst/>
          </a:prstGeom>
          <a:gradFill>
            <a:gsLst>
              <a:gs pos="0">
                <a:schemeClr val="accent1">
                  <a:lumMod val="5000"/>
                  <a:lumOff val="95000"/>
                  <a:alpha val="83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chemeClr val="tx2"/>
            </a:solidFill>
          </a:ln>
        </p:spPr>
        <p:txBody>
          <a:bodyPr wrap="square" rtlCol="0">
            <a:spAutoFit/>
          </a:bodyPr>
          <a:lstStyle/>
          <a:p>
            <a:pPr algn="ctr"/>
            <a:r>
              <a:rPr lang="en-US" sz="2400" b="1" dirty="0" smtClean="0">
                <a:solidFill>
                  <a:schemeClr val="tx2"/>
                </a:solidFill>
                <a:effectLst>
                  <a:outerShdw blurRad="38100" dist="38100" dir="2700000" algn="tl">
                    <a:srgbClr val="000000">
                      <a:alpha val="43137"/>
                    </a:srgbClr>
                  </a:outerShdw>
                </a:effectLst>
              </a:rPr>
              <a:t>Total Partner Investment &gt;$</a:t>
            </a:r>
            <a:r>
              <a:rPr lang="en-US" sz="2400" b="1" dirty="0" err="1" smtClean="0">
                <a:solidFill>
                  <a:schemeClr val="tx2"/>
                </a:solidFill>
                <a:effectLst>
                  <a:outerShdw blurRad="38100" dist="38100" dir="2700000" algn="tl">
                    <a:srgbClr val="000000">
                      <a:alpha val="43137"/>
                    </a:srgbClr>
                  </a:outerShdw>
                </a:effectLst>
              </a:rPr>
              <a:t>85M</a:t>
            </a:r>
            <a:endParaRPr lang="en-US" sz="2400" b="1" dirty="0">
              <a:solidFill>
                <a:schemeClr val="tx2"/>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00952695"/>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9857" y="202474"/>
            <a:ext cx="8229600" cy="1143000"/>
          </a:xfrm>
        </p:spPr>
        <p:txBody>
          <a:bodyPr>
            <a:noAutofit/>
          </a:bodyPr>
          <a:lstStyle/>
          <a:p>
            <a:r>
              <a:rPr lang="en-US" sz="3600" dirty="0" smtClean="0"/>
              <a:t>Publications Based on Data at </a:t>
            </a:r>
            <a:br>
              <a:rPr lang="en-US" sz="3600" dirty="0" smtClean="0"/>
            </a:br>
            <a:r>
              <a:rPr lang="en-US" sz="3600" dirty="0" smtClean="0"/>
              <a:t>NSLS-II Beamlines</a:t>
            </a:r>
            <a:endParaRPr lang="en-US" sz="3600" dirty="0"/>
          </a:p>
        </p:txBody>
      </p:sp>
      <p:sp>
        <p:nvSpPr>
          <p:cNvPr id="4" name="TextBox 3"/>
          <p:cNvSpPr txBox="1"/>
          <p:nvPr/>
        </p:nvSpPr>
        <p:spPr>
          <a:xfrm>
            <a:off x="232620" y="1598849"/>
            <a:ext cx="3455125" cy="3447098"/>
          </a:xfrm>
          <a:prstGeom prst="rect">
            <a:avLst/>
          </a:prstGeom>
          <a:noFill/>
        </p:spPr>
        <p:txBody>
          <a:bodyPr wrap="square" rtlCol="0">
            <a:spAutoFit/>
          </a:bodyPr>
          <a:lstStyle/>
          <a:p>
            <a:pPr marL="342900" indent="-342900">
              <a:spcBef>
                <a:spcPts val="1200"/>
              </a:spcBef>
              <a:buFont typeface="Arial" panose="020B0604020202020204" pitchFamily="34" charset="0"/>
              <a:buChar char="•"/>
            </a:pPr>
            <a:r>
              <a:rPr lang="en-US" sz="2200" dirty="0" smtClean="0"/>
              <a:t>Total number of publications based on data from NSLS-II beamlines:  51 </a:t>
            </a:r>
          </a:p>
          <a:p>
            <a:pPr marL="342900" indent="-342900">
              <a:spcBef>
                <a:spcPts val="1200"/>
              </a:spcBef>
              <a:buFont typeface="Arial" panose="020B0604020202020204" pitchFamily="34" charset="0"/>
              <a:buChar char="•"/>
            </a:pPr>
            <a:r>
              <a:rPr lang="en-US" sz="2200" dirty="0"/>
              <a:t>6</a:t>
            </a:r>
            <a:r>
              <a:rPr lang="en-US" sz="2200" dirty="0" smtClean="0"/>
              <a:t> </a:t>
            </a:r>
            <a:r>
              <a:rPr lang="en-US" sz="2200" dirty="0"/>
              <a:t>DOE “high-impact” journal papers</a:t>
            </a:r>
          </a:p>
          <a:p>
            <a:pPr marL="342900" indent="-342900">
              <a:spcBef>
                <a:spcPts val="1200"/>
              </a:spcBef>
              <a:buFont typeface="Arial" panose="020B0604020202020204" pitchFamily="34" charset="0"/>
              <a:buChar char="•"/>
            </a:pPr>
            <a:r>
              <a:rPr lang="en-US" sz="2200" dirty="0" smtClean="0"/>
              <a:t>30% of these publications are in premier journals with impact factor &gt; 6</a:t>
            </a:r>
          </a:p>
        </p:txBody>
      </p:sp>
      <p:sp>
        <p:nvSpPr>
          <p:cNvPr id="6" name="TextBox 5"/>
          <p:cNvSpPr txBox="1"/>
          <p:nvPr/>
        </p:nvSpPr>
        <p:spPr>
          <a:xfrm>
            <a:off x="489856" y="5931844"/>
            <a:ext cx="1910908" cy="369332"/>
          </a:xfrm>
          <a:prstGeom prst="rect">
            <a:avLst/>
          </a:prstGeom>
          <a:noFill/>
        </p:spPr>
        <p:txBody>
          <a:bodyPr wrap="none" rtlCol="0">
            <a:spAutoFit/>
          </a:bodyPr>
          <a:lstStyle/>
          <a:p>
            <a:r>
              <a:rPr lang="en-US" i="1" dirty="0" smtClean="0">
                <a:solidFill>
                  <a:schemeClr val="tx2"/>
                </a:solidFill>
              </a:rPr>
              <a:t>as of Feb 12, 2017</a:t>
            </a:r>
            <a:endParaRPr lang="en-US" i="1" dirty="0">
              <a:solidFill>
                <a:schemeClr val="tx2"/>
              </a:solidFill>
            </a:endParaRPr>
          </a:p>
        </p:txBody>
      </p:sp>
      <p:sp>
        <p:nvSpPr>
          <p:cNvPr id="9" name="Rectangle 8"/>
          <p:cNvSpPr/>
          <p:nvPr/>
        </p:nvSpPr>
        <p:spPr>
          <a:xfrm>
            <a:off x="5604467" y="1421004"/>
            <a:ext cx="1969476" cy="351692"/>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6" name="Chart 15"/>
          <p:cNvGraphicFramePr>
            <a:graphicFrameLocks/>
          </p:cNvGraphicFramePr>
          <p:nvPr>
            <p:extLst>
              <p:ext uri="{D42A27DB-BD31-4B8C-83A1-F6EECF244321}">
                <p14:modId xmlns:p14="http://schemas.microsoft.com/office/powerpoint/2010/main" val="405585789"/>
              </p:ext>
            </p:extLst>
          </p:nvPr>
        </p:nvGraphicFramePr>
        <p:xfrm>
          <a:off x="3687745" y="1493843"/>
          <a:ext cx="5232679" cy="3657110"/>
        </p:xfrm>
        <a:graphic>
          <a:graphicData uri="http://schemas.openxmlformats.org/drawingml/2006/chart">
            <c:chart xmlns:c="http://schemas.openxmlformats.org/drawingml/2006/chart" xmlns:r="http://schemas.openxmlformats.org/officeDocument/2006/relationships" r:id="rId2"/>
          </a:graphicData>
        </a:graphic>
      </p:graphicFrame>
      <p:sp>
        <p:nvSpPr>
          <p:cNvPr id="15" name="Rectangle 14"/>
          <p:cNvSpPr/>
          <p:nvPr/>
        </p:nvSpPr>
        <p:spPr>
          <a:xfrm>
            <a:off x="4604657" y="4891628"/>
            <a:ext cx="3426487" cy="4076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279394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480" y="63640"/>
            <a:ext cx="8229600" cy="825862"/>
          </a:xfrm>
        </p:spPr>
        <p:txBody>
          <a:bodyPr>
            <a:normAutofit/>
          </a:bodyPr>
          <a:lstStyle/>
          <a:p>
            <a:r>
              <a:rPr lang="en-US" dirty="0" smtClean="0"/>
              <a:t>NSLS-II Beamline Buildout</a:t>
            </a:r>
            <a:endParaRPr lang="en-US" dirty="0"/>
          </a:p>
        </p:txBody>
      </p:sp>
      <p:grpSp>
        <p:nvGrpSpPr>
          <p:cNvPr id="3" name="Group 2"/>
          <p:cNvGrpSpPr/>
          <p:nvPr/>
        </p:nvGrpSpPr>
        <p:grpSpPr>
          <a:xfrm>
            <a:off x="377728" y="978407"/>
            <a:ext cx="8385508" cy="4991691"/>
            <a:chOff x="-1" y="894946"/>
            <a:chExt cx="7101192" cy="4338536"/>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828" r="22340" b="15961"/>
            <a:stretch/>
          </p:blipFill>
          <p:spPr bwMode="auto">
            <a:xfrm>
              <a:off x="-1" y="894946"/>
              <a:ext cx="7101192" cy="4338536"/>
            </a:xfrm>
            <a:prstGeom prst="rect">
              <a:avLst/>
            </a:prstGeom>
            <a:solidFill>
              <a:schemeClr val="bg1"/>
            </a:solidFill>
            <a:ln>
              <a:noFill/>
            </a:ln>
            <a:effectLst/>
          </p:spPr>
        </p:pic>
        <p:cxnSp>
          <p:nvCxnSpPr>
            <p:cNvPr id="4" name="Straight Connector 3"/>
            <p:cNvCxnSpPr/>
            <p:nvPr/>
          </p:nvCxnSpPr>
          <p:spPr>
            <a:xfrm flipH="1">
              <a:off x="5144278" y="1250302"/>
              <a:ext cx="6221" cy="3962400"/>
            </a:xfrm>
            <a:prstGeom prst="line">
              <a:avLst/>
            </a:prstGeom>
            <a:ln>
              <a:solidFill>
                <a:srgbClr val="FF0000"/>
              </a:solidFill>
            </a:ln>
            <a:effectLst/>
          </p:spPr>
          <p:style>
            <a:lnRef idx="2">
              <a:schemeClr val="accent1"/>
            </a:lnRef>
            <a:fillRef idx="0">
              <a:schemeClr val="accent1"/>
            </a:fillRef>
            <a:effectRef idx="1">
              <a:schemeClr val="accent1"/>
            </a:effectRef>
            <a:fontRef idx="minor">
              <a:schemeClr val="tx1"/>
            </a:fontRef>
          </p:style>
        </p:cxnSp>
      </p:grpSp>
      <p:sp>
        <p:nvSpPr>
          <p:cNvPr id="6" name="TextBox 5"/>
          <p:cNvSpPr txBox="1"/>
          <p:nvPr/>
        </p:nvSpPr>
        <p:spPr>
          <a:xfrm flipH="1">
            <a:off x="4351872" y="6009309"/>
            <a:ext cx="1100667" cy="369332"/>
          </a:xfrm>
          <a:prstGeom prst="rect">
            <a:avLst/>
          </a:prstGeom>
          <a:noFill/>
        </p:spPr>
        <p:txBody>
          <a:bodyPr wrap="square" rtlCol="0">
            <a:spAutoFit/>
          </a:bodyPr>
          <a:lstStyle/>
          <a:p>
            <a:pPr marL="285750" indent="-285750">
              <a:buFont typeface="Arial" panose="020B0604020202020204" pitchFamily="34" charset="0"/>
              <a:buChar char="•"/>
            </a:pPr>
            <a:r>
              <a:rPr lang="en-US" dirty="0" smtClean="0">
                <a:solidFill>
                  <a:srgbClr val="FF0000"/>
                </a:solidFill>
              </a:rPr>
              <a:t>first</a:t>
            </a:r>
            <a:endParaRPr lang="en-US" dirty="0">
              <a:solidFill>
                <a:srgbClr val="FF0000"/>
              </a:solidFill>
            </a:endParaRPr>
          </a:p>
        </p:txBody>
      </p:sp>
      <p:sp>
        <p:nvSpPr>
          <p:cNvPr id="5" name="TextBox 4"/>
          <p:cNvSpPr txBox="1"/>
          <p:nvPr/>
        </p:nvSpPr>
        <p:spPr>
          <a:xfrm>
            <a:off x="4614339" y="6008201"/>
            <a:ext cx="1521122" cy="369332"/>
          </a:xfrm>
          <a:prstGeom prst="rect">
            <a:avLst/>
          </a:prstGeom>
          <a:solidFill>
            <a:schemeClr val="bg1"/>
          </a:solidFill>
        </p:spPr>
        <p:txBody>
          <a:bodyPr wrap="none" rtlCol="0">
            <a:spAutoFit/>
          </a:bodyPr>
          <a:lstStyle/>
          <a:p>
            <a:r>
              <a:rPr lang="en-US" dirty="0" smtClean="0"/>
              <a:t>First light date</a:t>
            </a:r>
            <a:endParaRPr lang="en-US" dirty="0"/>
          </a:p>
        </p:txBody>
      </p:sp>
    </p:spTree>
    <p:extLst>
      <p:ext uri="{BB962C8B-B14F-4D97-AF65-F5344CB8AC3E}">
        <p14:creationId xmlns:p14="http://schemas.microsoft.com/office/powerpoint/2010/main" val="42472298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u="none" dirty="0" smtClean="0"/>
              <a:t>Beamline Value Engineering Process</a:t>
            </a:r>
            <a:endParaRPr lang="en-US" u="none" dirty="0"/>
          </a:p>
        </p:txBody>
      </p:sp>
      <p:sp>
        <p:nvSpPr>
          <p:cNvPr id="3" name="Content Placeholder 2"/>
          <p:cNvSpPr>
            <a:spLocks noGrp="1"/>
          </p:cNvSpPr>
          <p:nvPr>
            <p:ph idx="1"/>
          </p:nvPr>
        </p:nvSpPr>
        <p:spPr>
          <a:xfrm>
            <a:off x="457200" y="1316736"/>
            <a:ext cx="7726680" cy="4525963"/>
          </a:xfrm>
        </p:spPr>
        <p:txBody>
          <a:bodyPr>
            <a:normAutofit/>
          </a:bodyPr>
          <a:lstStyle/>
          <a:p>
            <a:r>
              <a:rPr lang="en-US" sz="2200" dirty="0" smtClean="0"/>
              <a:t>Launched process to understand costs of beamline construction and operation</a:t>
            </a:r>
          </a:p>
          <a:p>
            <a:r>
              <a:rPr lang="en-US" sz="2200" dirty="0" smtClean="0"/>
              <a:t>Working with other DOE light sources through a series of workshops</a:t>
            </a:r>
          </a:p>
          <a:p>
            <a:r>
              <a:rPr lang="en-US" sz="2200" dirty="0" smtClean="0"/>
              <a:t>Utilize the process to reduce costs for the next beamlines at NSLS-II and transfer experience to APS-U, ALS-U</a:t>
            </a:r>
            <a:endParaRPr lang="en-US" sz="2200" dirty="0"/>
          </a:p>
        </p:txBody>
      </p:sp>
    </p:spTree>
    <p:extLst>
      <p:ext uri="{BB962C8B-B14F-4D97-AF65-F5344CB8AC3E}">
        <p14:creationId xmlns:p14="http://schemas.microsoft.com/office/powerpoint/2010/main" val="212493249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49779" t="45600" r="26407" b="16953"/>
          <a:stretch/>
        </p:blipFill>
        <p:spPr>
          <a:xfrm>
            <a:off x="3727346" y="3659607"/>
            <a:ext cx="1633181" cy="2568095"/>
          </a:xfrm>
          <a:prstGeom prst="rect">
            <a:avLst/>
          </a:prstGeom>
        </p:spPr>
      </p:pic>
      <p:sp>
        <p:nvSpPr>
          <p:cNvPr id="4" name="Title 1"/>
          <p:cNvSpPr txBox="1">
            <a:spLocks/>
          </p:cNvSpPr>
          <p:nvPr/>
        </p:nvSpPr>
        <p:spPr>
          <a:xfrm>
            <a:off x="237067" y="-152722"/>
            <a:ext cx="8693138" cy="892366"/>
          </a:xfrm>
          <a:prstGeom prst="rect">
            <a:avLst/>
          </a:prstGeom>
          <a:effectLst>
            <a:outerShdw blurRad="50800" dist="38100" dir="2700000" algn="tl" rotWithShape="0">
              <a:prstClr val="black">
                <a:alpha val="40000"/>
              </a:prstClr>
            </a:outerShdw>
          </a:effectLst>
        </p:spPr>
        <p:txBody>
          <a:bodyPr vert="horz" lIns="91440" tIns="45720" rIns="91440" bIns="45720" rtlCol="0" anchor="ctr">
            <a:normAutofit fontScale="97500"/>
          </a:bodyPr>
          <a:lstStyle>
            <a:lvl1pPr marL="0" marR="0" indent="0" algn="l" defTabSz="457200" rtl="0" eaLnBrk="1" fontAlgn="auto" latinLnBrk="0" hangingPunct="1">
              <a:lnSpc>
                <a:spcPct val="100000"/>
              </a:lnSpc>
              <a:spcBef>
                <a:spcPct val="0"/>
              </a:spcBef>
              <a:spcAft>
                <a:spcPts val="0"/>
              </a:spcAft>
              <a:buClrTx/>
              <a:buSzTx/>
              <a:buFontTx/>
              <a:buNone/>
              <a:tabLst/>
              <a:defRPr sz="3000" u="sng" kern="1200">
                <a:solidFill>
                  <a:schemeClr val="accent1">
                    <a:lumMod val="75000"/>
                  </a:schemeClr>
                </a:solidFill>
                <a:latin typeface="Arial"/>
                <a:ea typeface="+mj-ea"/>
                <a:cs typeface="Arial"/>
              </a:defRPr>
            </a:lvl1pPr>
          </a:lstStyle>
          <a:p>
            <a:r>
              <a:rPr lang="en-US" u="none" dirty="0" smtClean="0"/>
              <a:t>Imaging Strain and Stacking Faults (SF)</a:t>
            </a:r>
            <a:endParaRPr lang="en-US" u="none" dirty="0"/>
          </a:p>
        </p:txBody>
      </p:sp>
      <p:sp>
        <p:nvSpPr>
          <p:cNvPr id="8" name="TextBox 7"/>
          <p:cNvSpPr txBox="1"/>
          <p:nvPr/>
        </p:nvSpPr>
        <p:spPr>
          <a:xfrm>
            <a:off x="289402" y="5352360"/>
            <a:ext cx="3298370" cy="954107"/>
          </a:xfrm>
          <a:prstGeom prst="rect">
            <a:avLst/>
          </a:prstGeom>
          <a:solidFill>
            <a:schemeClr val="bg1"/>
          </a:solidFill>
        </p:spPr>
        <p:txBody>
          <a:bodyPr wrap="square" rtlCol="0">
            <a:spAutoFit/>
          </a:bodyPr>
          <a:lstStyle/>
          <a:p>
            <a:r>
              <a:rPr lang="en-US" sz="1400" i="1" dirty="0" smtClean="0">
                <a:solidFill>
                  <a:schemeClr val="tx2"/>
                </a:solidFill>
              </a:rPr>
              <a:t>Hruszkewycz, Holt, </a:t>
            </a:r>
            <a:r>
              <a:rPr lang="en-US" sz="1400" i="1" dirty="0">
                <a:solidFill>
                  <a:schemeClr val="tx2"/>
                </a:solidFill>
              </a:rPr>
              <a:t> </a:t>
            </a:r>
            <a:r>
              <a:rPr lang="en-US" sz="1400" i="1" dirty="0" smtClean="0">
                <a:solidFill>
                  <a:schemeClr val="tx2"/>
                </a:solidFill>
              </a:rPr>
              <a:t>Stephenson – ANL   </a:t>
            </a:r>
          </a:p>
          <a:p>
            <a:r>
              <a:rPr lang="en-US" sz="1400" i="1" dirty="0" smtClean="0">
                <a:solidFill>
                  <a:schemeClr val="tx2"/>
                </a:solidFill>
              </a:rPr>
              <a:t>Hill, </a:t>
            </a:r>
            <a:r>
              <a:rPr lang="en-US" sz="1400" i="1" dirty="0">
                <a:solidFill>
                  <a:schemeClr val="tx2"/>
                </a:solidFill>
              </a:rPr>
              <a:t> </a:t>
            </a:r>
            <a:r>
              <a:rPr lang="en-US" sz="1400" i="1" dirty="0" err="1" smtClean="0">
                <a:solidFill>
                  <a:schemeClr val="tx2"/>
                </a:solidFill>
              </a:rPr>
              <a:t>Lauhon</a:t>
            </a:r>
            <a:r>
              <a:rPr lang="en-US" sz="1400" i="1" dirty="0" smtClean="0">
                <a:solidFill>
                  <a:schemeClr val="tx2"/>
                </a:solidFill>
              </a:rPr>
              <a:t> – Northwestern U. </a:t>
            </a:r>
          </a:p>
          <a:p>
            <a:r>
              <a:rPr lang="en-US" sz="1400" i="1" dirty="0" smtClean="0">
                <a:solidFill>
                  <a:schemeClr val="tx2"/>
                </a:solidFill>
              </a:rPr>
              <a:t>Huang, Yan, Chu, </a:t>
            </a:r>
            <a:r>
              <a:rPr lang="en-US" sz="1400" i="1" dirty="0" err="1" smtClean="0">
                <a:solidFill>
                  <a:schemeClr val="tx2"/>
                </a:solidFill>
              </a:rPr>
              <a:t>Nazaretski</a:t>
            </a:r>
            <a:r>
              <a:rPr lang="en-US" sz="1400" i="1" dirty="0" smtClean="0">
                <a:solidFill>
                  <a:schemeClr val="tx2"/>
                </a:solidFill>
              </a:rPr>
              <a:t> – </a:t>
            </a:r>
            <a:r>
              <a:rPr lang="en-US" sz="1400" i="1" dirty="0">
                <a:solidFill>
                  <a:schemeClr val="tx2"/>
                </a:solidFill>
              </a:rPr>
              <a:t> </a:t>
            </a:r>
            <a:r>
              <a:rPr lang="en-US" sz="1400" i="1" dirty="0" smtClean="0">
                <a:solidFill>
                  <a:schemeClr val="tx2"/>
                </a:solidFill>
              </a:rPr>
              <a:t>NSLS-II</a:t>
            </a:r>
          </a:p>
          <a:p>
            <a:r>
              <a:rPr lang="en-US" sz="1400" i="1" dirty="0" err="1" smtClean="0">
                <a:solidFill>
                  <a:schemeClr val="tx2"/>
                </a:solidFill>
              </a:rPr>
              <a:t>Treu</a:t>
            </a:r>
            <a:r>
              <a:rPr lang="en-US" sz="1400" i="1" dirty="0" smtClean="0">
                <a:solidFill>
                  <a:schemeClr val="tx2"/>
                </a:solidFill>
              </a:rPr>
              <a:t>, </a:t>
            </a:r>
            <a:r>
              <a:rPr lang="en-US" sz="1400" i="1" dirty="0" err="1" smtClean="0">
                <a:solidFill>
                  <a:schemeClr val="tx2"/>
                </a:solidFill>
              </a:rPr>
              <a:t>Morkötter</a:t>
            </a:r>
            <a:r>
              <a:rPr lang="en-US" sz="1400" i="1" dirty="0" smtClean="0">
                <a:solidFill>
                  <a:schemeClr val="tx2"/>
                </a:solidFill>
              </a:rPr>
              <a:t>, </a:t>
            </a:r>
            <a:r>
              <a:rPr lang="en-US" sz="1400" i="1" dirty="0" err="1" smtClean="0">
                <a:solidFill>
                  <a:schemeClr val="tx2"/>
                </a:solidFill>
              </a:rPr>
              <a:t>Koblmueller</a:t>
            </a:r>
            <a:r>
              <a:rPr lang="en-US" sz="1400" i="1" dirty="0" smtClean="0">
                <a:solidFill>
                  <a:schemeClr val="tx2"/>
                </a:solidFill>
              </a:rPr>
              <a:t> – TU Munich</a:t>
            </a:r>
            <a:endParaRPr lang="en-US" sz="1400" i="1" dirty="0">
              <a:solidFill>
                <a:schemeClr val="tx2"/>
              </a:solidFill>
            </a:endParaRPr>
          </a:p>
        </p:txBody>
      </p:sp>
      <p:sp>
        <p:nvSpPr>
          <p:cNvPr id="9" name="TextBox 8"/>
          <p:cNvSpPr txBox="1"/>
          <p:nvPr/>
        </p:nvSpPr>
        <p:spPr>
          <a:xfrm>
            <a:off x="237067" y="613775"/>
            <a:ext cx="2944524" cy="923330"/>
          </a:xfrm>
          <a:prstGeom prst="rect">
            <a:avLst/>
          </a:prstGeom>
          <a:noFill/>
        </p:spPr>
        <p:txBody>
          <a:bodyPr wrap="none" rtlCol="0">
            <a:spAutoFit/>
          </a:bodyPr>
          <a:lstStyle/>
          <a:p>
            <a:r>
              <a:rPr lang="en-US" dirty="0">
                <a:solidFill>
                  <a:srgbClr val="000000"/>
                </a:solidFill>
              </a:rPr>
              <a:t>In</a:t>
            </a:r>
            <a:r>
              <a:rPr lang="en-US" baseline="-25000" dirty="0">
                <a:solidFill>
                  <a:srgbClr val="000000"/>
                </a:solidFill>
              </a:rPr>
              <a:t>1-x</a:t>
            </a:r>
            <a:r>
              <a:rPr lang="en-US" dirty="0">
                <a:solidFill>
                  <a:srgbClr val="000000"/>
                </a:solidFill>
              </a:rPr>
              <a:t>Ga</a:t>
            </a:r>
            <a:r>
              <a:rPr lang="en-US" baseline="-25000" dirty="0">
                <a:solidFill>
                  <a:srgbClr val="000000"/>
                </a:solidFill>
              </a:rPr>
              <a:t>x</a:t>
            </a:r>
            <a:r>
              <a:rPr lang="en-US" dirty="0">
                <a:solidFill>
                  <a:srgbClr val="000000"/>
                </a:solidFill>
              </a:rPr>
              <a:t>As nanowires (x=0.14)</a:t>
            </a:r>
          </a:p>
          <a:p>
            <a:r>
              <a:rPr lang="en-US" dirty="0">
                <a:solidFill>
                  <a:srgbClr val="000000"/>
                </a:solidFill>
              </a:rPr>
              <a:t>Catalyst-free, </a:t>
            </a:r>
            <a:r>
              <a:rPr lang="en-US" dirty="0" smtClean="0">
                <a:solidFill>
                  <a:srgbClr val="000000"/>
                </a:solidFill>
              </a:rPr>
              <a:t>site-selective</a:t>
            </a:r>
          </a:p>
          <a:p>
            <a:r>
              <a:rPr lang="en-US" dirty="0" smtClean="0">
                <a:solidFill>
                  <a:srgbClr val="000000"/>
                </a:solidFill>
              </a:rPr>
              <a:t>growth by </a:t>
            </a:r>
            <a:r>
              <a:rPr lang="en-US" dirty="0">
                <a:solidFill>
                  <a:srgbClr val="000000"/>
                </a:solidFill>
              </a:rPr>
              <a:t>MBE on Si(111) </a:t>
            </a:r>
          </a:p>
        </p:txBody>
      </p:sp>
      <p:sp>
        <p:nvSpPr>
          <p:cNvPr id="27" name="TextBox 26"/>
          <p:cNvSpPr txBox="1"/>
          <p:nvPr/>
        </p:nvSpPr>
        <p:spPr>
          <a:xfrm>
            <a:off x="3243180" y="613775"/>
            <a:ext cx="2520690" cy="369332"/>
          </a:xfrm>
          <a:prstGeom prst="rect">
            <a:avLst/>
          </a:prstGeom>
          <a:noFill/>
        </p:spPr>
        <p:txBody>
          <a:bodyPr wrap="none" rtlCol="0">
            <a:spAutoFit/>
          </a:bodyPr>
          <a:lstStyle/>
          <a:p>
            <a:r>
              <a:rPr lang="en-US" dirty="0" smtClean="0">
                <a:solidFill>
                  <a:srgbClr val="000000"/>
                </a:solidFill>
              </a:rPr>
              <a:t>(2,0,-2,0): sensitive to SF</a:t>
            </a:r>
            <a:endParaRPr lang="en-US" dirty="0">
              <a:solidFill>
                <a:srgbClr val="000000"/>
              </a:solidFill>
            </a:endParaRPr>
          </a:p>
        </p:txBody>
      </p:sp>
      <p:sp>
        <p:nvSpPr>
          <p:cNvPr id="28" name="TextBox 27"/>
          <p:cNvSpPr txBox="1"/>
          <p:nvPr/>
        </p:nvSpPr>
        <p:spPr>
          <a:xfrm>
            <a:off x="5852515" y="613775"/>
            <a:ext cx="2706638" cy="369332"/>
          </a:xfrm>
          <a:prstGeom prst="rect">
            <a:avLst/>
          </a:prstGeom>
          <a:noFill/>
        </p:spPr>
        <p:txBody>
          <a:bodyPr wrap="none" rtlCol="0">
            <a:spAutoFit/>
          </a:bodyPr>
          <a:lstStyle/>
          <a:p>
            <a:r>
              <a:rPr lang="en-US" dirty="0" smtClean="0">
                <a:solidFill>
                  <a:srgbClr val="000000"/>
                </a:solidFill>
              </a:rPr>
              <a:t>(2,-1,-1,2) insensitive to SF</a:t>
            </a:r>
            <a:endParaRPr lang="en-US" dirty="0">
              <a:solidFill>
                <a:srgbClr val="000000"/>
              </a:solidFill>
            </a:endParaRPr>
          </a:p>
        </p:txBody>
      </p:sp>
      <p:cxnSp>
        <p:nvCxnSpPr>
          <p:cNvPr id="31" name="Straight Connector 30"/>
          <p:cNvCxnSpPr/>
          <p:nvPr/>
        </p:nvCxnSpPr>
        <p:spPr bwMode="auto">
          <a:xfrm>
            <a:off x="3887405" y="6106709"/>
            <a:ext cx="587257" cy="0"/>
          </a:xfrm>
          <a:prstGeom prst="line">
            <a:avLst/>
          </a:prstGeom>
          <a:noFill/>
          <a:ln w="38100" cap="flat" cmpd="sng" algn="ctr">
            <a:solidFill>
              <a:schemeClr val="bg1"/>
            </a:solidFill>
            <a:prstDash val="solid"/>
            <a:round/>
            <a:headEnd type="none" w="med" len="med"/>
            <a:tailEnd type="none" w="med" len="med"/>
          </a:ln>
          <a:effectLst/>
        </p:spPr>
      </p:cxnSp>
      <p:sp>
        <p:nvSpPr>
          <p:cNvPr id="32" name="TextBox 31"/>
          <p:cNvSpPr txBox="1"/>
          <p:nvPr/>
        </p:nvSpPr>
        <p:spPr>
          <a:xfrm>
            <a:off x="3887404" y="5791079"/>
            <a:ext cx="619080" cy="261610"/>
          </a:xfrm>
          <a:prstGeom prst="rect">
            <a:avLst/>
          </a:prstGeom>
          <a:noFill/>
        </p:spPr>
        <p:txBody>
          <a:bodyPr wrap="none" rtlCol="0">
            <a:spAutoFit/>
          </a:bodyPr>
          <a:lstStyle/>
          <a:p>
            <a:r>
              <a:rPr lang="en-US" sz="1100" smtClean="0">
                <a:solidFill>
                  <a:schemeClr val="bg1"/>
                </a:solidFill>
              </a:rPr>
              <a:t>100 nm</a:t>
            </a:r>
            <a:endParaRPr lang="en-US" sz="1100" dirty="0">
              <a:solidFill>
                <a:schemeClr val="bg1"/>
              </a:solidFill>
            </a:endParaRPr>
          </a:p>
        </p:txBody>
      </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32637" t="16302" r="43548" b="46330"/>
          <a:stretch/>
        </p:blipFill>
        <p:spPr>
          <a:xfrm>
            <a:off x="3715788" y="1040012"/>
            <a:ext cx="1633181" cy="2562684"/>
          </a:xfrm>
          <a:prstGeom prst="rect">
            <a:avLst/>
          </a:prstGeom>
        </p:spPr>
      </p:pic>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40337" t="19746" r="40973" b="41069"/>
          <a:stretch/>
        </p:blipFill>
        <p:spPr>
          <a:xfrm>
            <a:off x="5852515" y="1051226"/>
            <a:ext cx="1633181" cy="2567405"/>
          </a:xfrm>
          <a:prstGeom prst="rect">
            <a:avLst/>
          </a:prstGeom>
        </p:spPr>
      </p:pic>
      <p:grpSp>
        <p:nvGrpSpPr>
          <p:cNvPr id="19" name="Group 18"/>
          <p:cNvGrpSpPr/>
          <p:nvPr/>
        </p:nvGrpSpPr>
        <p:grpSpPr>
          <a:xfrm>
            <a:off x="387669" y="1690482"/>
            <a:ext cx="2880476" cy="3635403"/>
            <a:chOff x="399325" y="1490885"/>
            <a:chExt cx="2889459" cy="3646740"/>
          </a:xfrm>
        </p:grpSpPr>
        <p:grpSp>
          <p:nvGrpSpPr>
            <p:cNvPr id="7" name="Group 6"/>
            <p:cNvGrpSpPr/>
            <p:nvPr/>
          </p:nvGrpSpPr>
          <p:grpSpPr>
            <a:xfrm>
              <a:off x="399325" y="1490885"/>
              <a:ext cx="2421720" cy="3646740"/>
              <a:chOff x="399325" y="1490885"/>
              <a:chExt cx="2421720" cy="3646740"/>
            </a:xfrm>
          </p:grpSpPr>
          <p:grpSp>
            <p:nvGrpSpPr>
              <p:cNvPr id="10" name="Group 9"/>
              <p:cNvGrpSpPr/>
              <p:nvPr/>
            </p:nvGrpSpPr>
            <p:grpSpPr>
              <a:xfrm>
                <a:off x="399325" y="1490885"/>
                <a:ext cx="2421720" cy="3636671"/>
                <a:chOff x="691688" y="946292"/>
                <a:chExt cx="1819894" cy="2942601"/>
              </a:xfrm>
            </p:grpSpPr>
            <p:grpSp>
              <p:nvGrpSpPr>
                <p:cNvPr id="11" name="Group 10"/>
                <p:cNvGrpSpPr/>
                <p:nvPr/>
              </p:nvGrpSpPr>
              <p:grpSpPr>
                <a:xfrm>
                  <a:off x="691688" y="946292"/>
                  <a:ext cx="1819894" cy="2942601"/>
                  <a:chOff x="1742452" y="975703"/>
                  <a:chExt cx="1819894" cy="2942601"/>
                </a:xfrm>
              </p:grpSpPr>
              <p:pic>
                <p:nvPicPr>
                  <p:cNvPr id="14" name="Picture 13" descr="20160330_3-13.TIF"/>
                  <p:cNvPicPr>
                    <a:picLocks noChangeAspect="1"/>
                  </p:cNvPicPr>
                  <p:nvPr/>
                </p:nvPicPr>
                <p:blipFill rotWithShape="1">
                  <a:blip r:embed="rId6">
                    <a:extLst>
                      <a:ext uri="{28A0092B-C50C-407E-A947-70E740481C1C}">
                        <a14:useLocalDpi xmlns:a14="http://schemas.microsoft.com/office/drawing/2010/main" val="0"/>
                      </a:ext>
                    </a:extLst>
                  </a:blip>
                  <a:srcRect l="34850" t="5742" r="25345" b="8444"/>
                  <a:stretch/>
                </p:blipFill>
                <p:spPr>
                  <a:xfrm>
                    <a:off x="1742452" y="975703"/>
                    <a:ext cx="1819894" cy="2942601"/>
                  </a:xfrm>
                  <a:prstGeom prst="rect">
                    <a:avLst/>
                  </a:prstGeom>
                </p:spPr>
              </p:pic>
              <p:cxnSp>
                <p:nvCxnSpPr>
                  <p:cNvPr id="15" name="Straight Connector 14"/>
                  <p:cNvCxnSpPr/>
                  <p:nvPr/>
                </p:nvCxnSpPr>
                <p:spPr bwMode="auto">
                  <a:xfrm>
                    <a:off x="1997849" y="3699402"/>
                    <a:ext cx="405805" cy="0"/>
                  </a:xfrm>
                  <a:prstGeom prst="line">
                    <a:avLst/>
                  </a:prstGeom>
                  <a:noFill/>
                  <a:ln w="38100" cap="flat" cmpd="sng" algn="ctr">
                    <a:solidFill>
                      <a:schemeClr val="bg1"/>
                    </a:solidFill>
                    <a:prstDash val="solid"/>
                    <a:round/>
                    <a:headEnd type="none" w="med" len="med"/>
                    <a:tailEnd type="none" w="med" len="med"/>
                  </a:ln>
                  <a:effectLst/>
                </p:spPr>
              </p:cxnSp>
              <p:sp>
                <p:nvSpPr>
                  <p:cNvPr id="16" name="TextBox 15"/>
                  <p:cNvSpPr txBox="1"/>
                  <p:nvPr/>
                </p:nvSpPr>
                <p:spPr>
                  <a:xfrm>
                    <a:off x="1928153" y="3437792"/>
                    <a:ext cx="598156" cy="253916"/>
                  </a:xfrm>
                  <a:prstGeom prst="rect">
                    <a:avLst/>
                  </a:prstGeom>
                  <a:noFill/>
                </p:spPr>
                <p:txBody>
                  <a:bodyPr wrap="none" rtlCol="0">
                    <a:spAutoFit/>
                  </a:bodyPr>
                  <a:lstStyle/>
                  <a:p>
                    <a:r>
                      <a:rPr lang="en-US" sz="1050" dirty="0" smtClean="0">
                        <a:solidFill>
                          <a:schemeClr val="bg1"/>
                        </a:solidFill>
                      </a:rPr>
                      <a:t>500 nm</a:t>
                    </a:r>
                    <a:endParaRPr lang="en-US" sz="1050" dirty="0">
                      <a:solidFill>
                        <a:schemeClr val="bg1"/>
                      </a:solidFill>
                    </a:endParaRPr>
                  </a:p>
                </p:txBody>
              </p:sp>
            </p:grpSp>
            <p:sp>
              <p:nvSpPr>
                <p:cNvPr id="12" name="Rectangle 11"/>
                <p:cNvSpPr/>
                <p:nvPr/>
              </p:nvSpPr>
              <p:spPr bwMode="auto">
                <a:xfrm rot="19915109">
                  <a:off x="959979" y="1084235"/>
                  <a:ext cx="253016" cy="789268"/>
                </a:xfrm>
                <a:prstGeom prst="rect">
                  <a:avLst/>
                </a:prstGeom>
                <a:noFill/>
                <a:ln w="19050" cap="flat" cmpd="sng" algn="ctr">
                  <a:solidFill>
                    <a:srgbClr val="C4B1C5"/>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sp>
              <p:nvSpPr>
                <p:cNvPr id="13" name="TextBox 12"/>
                <p:cNvSpPr txBox="1"/>
                <p:nvPr/>
              </p:nvSpPr>
              <p:spPr>
                <a:xfrm>
                  <a:off x="1175857" y="1013634"/>
                  <a:ext cx="1233682" cy="473169"/>
                </a:xfrm>
                <a:prstGeom prst="rect">
                  <a:avLst/>
                </a:prstGeom>
                <a:noFill/>
              </p:spPr>
              <p:txBody>
                <a:bodyPr wrap="square" rtlCol="0">
                  <a:spAutoFit/>
                </a:bodyPr>
                <a:lstStyle/>
                <a:p>
                  <a:pPr algn="ctr"/>
                  <a:r>
                    <a:rPr lang="en-US" sz="1600" b="1" dirty="0" smtClean="0">
                      <a:solidFill>
                        <a:schemeClr val="bg1"/>
                      </a:solidFill>
                    </a:rPr>
                    <a:t>Scanned region of </a:t>
                  </a:r>
                  <a:r>
                    <a:rPr lang="en-US" sz="1600" b="1" smtClean="0">
                      <a:solidFill>
                        <a:schemeClr val="bg1"/>
                      </a:solidFill>
                    </a:rPr>
                    <a:t>interest ROI 1</a:t>
                  </a:r>
                  <a:endParaRPr lang="en-US" sz="1600" b="1" dirty="0" smtClean="0">
                    <a:solidFill>
                      <a:schemeClr val="bg1"/>
                    </a:solidFill>
                  </a:endParaRPr>
                </a:p>
              </p:txBody>
            </p:sp>
          </p:grpSp>
          <p:cxnSp>
            <p:nvCxnSpPr>
              <p:cNvPr id="17" name="Straight Arrow Connector 16"/>
              <p:cNvCxnSpPr/>
              <p:nvPr/>
            </p:nvCxnSpPr>
            <p:spPr>
              <a:xfrm>
                <a:off x="1160744" y="3058186"/>
                <a:ext cx="250501" cy="357236"/>
              </a:xfrm>
              <a:prstGeom prst="straightConnector1">
                <a:avLst/>
              </a:prstGeom>
              <a:ln w="38100">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399325" y="3067695"/>
                <a:ext cx="1038105" cy="923330"/>
              </a:xfrm>
              <a:prstGeom prst="rect">
                <a:avLst/>
              </a:prstGeom>
              <a:noFill/>
            </p:spPr>
            <p:txBody>
              <a:bodyPr wrap="none" rtlCol="0">
                <a:spAutoFit/>
              </a:bodyPr>
              <a:lstStyle/>
              <a:p>
                <a:r>
                  <a:rPr lang="en-US" b="1" dirty="0" smtClean="0">
                    <a:solidFill>
                      <a:srgbClr val="FF0000"/>
                    </a:solidFill>
                  </a:rPr>
                  <a:t>(0001)</a:t>
                </a:r>
              </a:p>
              <a:p>
                <a:r>
                  <a:rPr lang="en-US" b="1" dirty="0" smtClean="0">
                    <a:solidFill>
                      <a:srgbClr val="FF0000"/>
                    </a:solidFill>
                  </a:rPr>
                  <a:t>Growth</a:t>
                </a:r>
              </a:p>
              <a:p>
                <a:r>
                  <a:rPr lang="en-US" b="1" dirty="0" smtClean="0">
                    <a:solidFill>
                      <a:srgbClr val="FF0000"/>
                    </a:solidFill>
                  </a:rPr>
                  <a:t>direction</a:t>
                </a:r>
                <a:endParaRPr lang="en-US" b="1" dirty="0">
                  <a:solidFill>
                    <a:srgbClr val="FF0000"/>
                  </a:solidFill>
                </a:endParaRPr>
              </a:p>
            </p:txBody>
          </p:sp>
          <p:sp>
            <p:nvSpPr>
              <p:cNvPr id="48" name="Rectangle 47"/>
              <p:cNvSpPr/>
              <p:nvPr/>
            </p:nvSpPr>
            <p:spPr bwMode="auto">
              <a:xfrm rot="19915109">
                <a:off x="2291060" y="4293310"/>
                <a:ext cx="336687" cy="844315"/>
              </a:xfrm>
              <a:prstGeom prst="rect">
                <a:avLst/>
              </a:prstGeom>
              <a:noFill/>
              <a:ln w="19050" cap="flat" cmpd="sng" algn="ctr">
                <a:solidFill>
                  <a:srgbClr val="C4B1C5"/>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Calibri" pitchFamily="34" charset="0"/>
                </a:endParaRPr>
              </a:p>
            </p:txBody>
          </p:sp>
        </p:grpSp>
        <p:sp>
          <p:nvSpPr>
            <p:cNvPr id="55" name="TextBox 54"/>
            <p:cNvSpPr txBox="1"/>
            <p:nvPr/>
          </p:nvSpPr>
          <p:spPr>
            <a:xfrm>
              <a:off x="1647132" y="3782217"/>
              <a:ext cx="1641652" cy="338554"/>
            </a:xfrm>
            <a:prstGeom prst="rect">
              <a:avLst/>
            </a:prstGeom>
            <a:noFill/>
          </p:spPr>
          <p:txBody>
            <a:bodyPr wrap="square" rtlCol="0">
              <a:spAutoFit/>
            </a:bodyPr>
            <a:lstStyle/>
            <a:p>
              <a:pPr algn="ctr"/>
              <a:r>
                <a:rPr lang="en-US" sz="1600" b="1" dirty="0" smtClean="0">
                  <a:solidFill>
                    <a:schemeClr val="bg1"/>
                  </a:solidFill>
                </a:rPr>
                <a:t>ROI 2</a:t>
              </a:r>
            </a:p>
          </p:txBody>
        </p:sp>
      </p:grpSp>
      <p:sp>
        <p:nvSpPr>
          <p:cNvPr id="57" name="TextBox 56"/>
          <p:cNvSpPr txBox="1"/>
          <p:nvPr/>
        </p:nvSpPr>
        <p:spPr>
          <a:xfrm rot="16200000">
            <a:off x="2755006" y="1998504"/>
            <a:ext cx="642868" cy="338554"/>
          </a:xfrm>
          <a:prstGeom prst="rect">
            <a:avLst/>
          </a:prstGeom>
          <a:noFill/>
        </p:spPr>
        <p:txBody>
          <a:bodyPr wrap="none" rtlCol="0">
            <a:spAutoFit/>
          </a:bodyPr>
          <a:lstStyle/>
          <a:p>
            <a:r>
              <a:rPr lang="en-US" sz="1600" b="1" dirty="0" smtClean="0">
                <a:solidFill>
                  <a:srgbClr val="000000"/>
                </a:solidFill>
              </a:rPr>
              <a:t>ROI 1</a:t>
            </a:r>
            <a:endParaRPr lang="en-US" sz="1600" b="1" dirty="0">
              <a:solidFill>
                <a:srgbClr val="000000"/>
              </a:solidFill>
            </a:endParaRPr>
          </a:p>
        </p:txBody>
      </p:sp>
      <p:sp>
        <p:nvSpPr>
          <p:cNvPr id="58" name="TextBox 57"/>
          <p:cNvSpPr txBox="1"/>
          <p:nvPr/>
        </p:nvSpPr>
        <p:spPr>
          <a:xfrm rot="16200000">
            <a:off x="2755006" y="4632832"/>
            <a:ext cx="642868" cy="338554"/>
          </a:xfrm>
          <a:prstGeom prst="rect">
            <a:avLst/>
          </a:prstGeom>
          <a:noFill/>
        </p:spPr>
        <p:txBody>
          <a:bodyPr wrap="none" rtlCol="0">
            <a:spAutoFit/>
          </a:bodyPr>
          <a:lstStyle/>
          <a:p>
            <a:r>
              <a:rPr lang="en-US" sz="1600" b="1" smtClean="0">
                <a:solidFill>
                  <a:srgbClr val="000000"/>
                </a:solidFill>
              </a:rPr>
              <a:t>ROI 2</a:t>
            </a:r>
            <a:endParaRPr lang="en-US" sz="1600" b="1" dirty="0">
              <a:solidFill>
                <a:srgbClr val="000000"/>
              </a:solidFill>
            </a:endParaRPr>
          </a:p>
        </p:txBody>
      </p:sp>
      <p:sp>
        <p:nvSpPr>
          <p:cNvPr id="59" name="TextBox 58"/>
          <p:cNvSpPr txBox="1"/>
          <p:nvPr/>
        </p:nvSpPr>
        <p:spPr>
          <a:xfrm>
            <a:off x="5520585" y="3708558"/>
            <a:ext cx="3623415" cy="2585323"/>
          </a:xfrm>
          <a:prstGeom prst="rect">
            <a:avLst/>
          </a:prstGeom>
          <a:noFill/>
        </p:spPr>
        <p:txBody>
          <a:bodyPr wrap="square" rtlCol="0">
            <a:spAutoFit/>
          </a:bodyPr>
          <a:lstStyle/>
          <a:p>
            <a:pPr marL="234950" indent="-234950">
              <a:buFont typeface="Arial" charset="0"/>
              <a:buChar char="•"/>
            </a:pPr>
            <a:r>
              <a:rPr lang="en-US" dirty="0" smtClean="0">
                <a:solidFill>
                  <a:srgbClr val="000000"/>
                </a:solidFill>
              </a:rPr>
              <a:t>Imaging experiment reveals variation in stacking fault density along growth direction.</a:t>
            </a:r>
          </a:p>
          <a:p>
            <a:pPr marL="234950" indent="-234950">
              <a:buFont typeface="Arial" charset="0"/>
              <a:buChar char="•"/>
            </a:pPr>
            <a:r>
              <a:rPr lang="en-US" dirty="0" smtClean="0">
                <a:solidFill>
                  <a:srgbClr val="000000"/>
                </a:solidFill>
              </a:rPr>
              <a:t>Strain found to be largely uniform over ~100nm scale. </a:t>
            </a:r>
          </a:p>
          <a:p>
            <a:pPr marL="234950" indent="-234950">
              <a:buFont typeface="Arial" charset="0"/>
              <a:buChar char="•"/>
            </a:pPr>
            <a:r>
              <a:rPr lang="en-US" dirty="0" smtClean="0">
                <a:solidFill>
                  <a:srgbClr val="000000"/>
                </a:solidFill>
              </a:rPr>
              <a:t>~ 8 nm resolution based on signal.</a:t>
            </a:r>
          </a:p>
          <a:p>
            <a:pPr marL="234950" indent="-234950">
              <a:buFont typeface="Arial" panose="020B0604020202020204" pitchFamily="34" charset="0"/>
              <a:buChar char="•"/>
            </a:pPr>
            <a:r>
              <a:rPr lang="en-US" dirty="0" smtClean="0">
                <a:solidFill>
                  <a:srgbClr val="000000"/>
                </a:solidFill>
              </a:rPr>
              <a:t>Sampling resolution of 3.6nm/pixel.</a:t>
            </a:r>
          </a:p>
          <a:p>
            <a:pPr marL="234950" indent="-234950">
              <a:buFont typeface="Arial" panose="020B0604020202020204" pitchFamily="34" charset="0"/>
              <a:buChar char="•"/>
            </a:pPr>
            <a:r>
              <a:rPr lang="en-US" dirty="0" smtClean="0">
                <a:solidFill>
                  <a:srgbClr val="000000"/>
                </a:solidFill>
              </a:rPr>
              <a:t>2 min/image using fly-scan.</a:t>
            </a:r>
          </a:p>
        </p:txBody>
      </p:sp>
      <p:cxnSp>
        <p:nvCxnSpPr>
          <p:cNvPr id="64" name="Straight Connector 63"/>
          <p:cNvCxnSpPr/>
          <p:nvPr/>
        </p:nvCxnSpPr>
        <p:spPr bwMode="auto">
          <a:xfrm>
            <a:off x="3816890" y="3408454"/>
            <a:ext cx="587257" cy="0"/>
          </a:xfrm>
          <a:prstGeom prst="line">
            <a:avLst/>
          </a:prstGeom>
          <a:noFill/>
          <a:ln w="38100" cap="flat" cmpd="sng" algn="ctr">
            <a:solidFill>
              <a:schemeClr val="bg1"/>
            </a:solidFill>
            <a:prstDash val="solid"/>
            <a:round/>
            <a:headEnd type="none" w="med" len="med"/>
            <a:tailEnd type="none" w="med" len="med"/>
          </a:ln>
          <a:effectLst/>
        </p:spPr>
      </p:cxnSp>
      <p:sp>
        <p:nvSpPr>
          <p:cNvPr id="65" name="TextBox 64"/>
          <p:cNvSpPr txBox="1"/>
          <p:nvPr/>
        </p:nvSpPr>
        <p:spPr>
          <a:xfrm>
            <a:off x="3841894" y="3118389"/>
            <a:ext cx="619080" cy="261610"/>
          </a:xfrm>
          <a:prstGeom prst="rect">
            <a:avLst/>
          </a:prstGeom>
          <a:noFill/>
        </p:spPr>
        <p:txBody>
          <a:bodyPr wrap="none" rtlCol="0">
            <a:spAutoFit/>
          </a:bodyPr>
          <a:lstStyle/>
          <a:p>
            <a:r>
              <a:rPr lang="en-US" sz="1100" dirty="0" smtClean="0">
                <a:solidFill>
                  <a:schemeClr val="bg1"/>
                </a:solidFill>
              </a:rPr>
              <a:t>100 nm</a:t>
            </a:r>
            <a:endParaRPr lang="en-US" sz="1100" dirty="0">
              <a:solidFill>
                <a:schemeClr val="bg1"/>
              </a:solidFill>
            </a:endParaRPr>
          </a:p>
        </p:txBody>
      </p:sp>
      <p:cxnSp>
        <p:nvCxnSpPr>
          <p:cNvPr id="66" name="Straight Connector 65"/>
          <p:cNvCxnSpPr/>
          <p:nvPr/>
        </p:nvCxnSpPr>
        <p:spPr bwMode="auto">
          <a:xfrm>
            <a:off x="5955352" y="3391517"/>
            <a:ext cx="587257" cy="0"/>
          </a:xfrm>
          <a:prstGeom prst="line">
            <a:avLst/>
          </a:prstGeom>
          <a:noFill/>
          <a:ln w="38100" cap="flat" cmpd="sng" algn="ctr">
            <a:solidFill>
              <a:schemeClr val="bg1"/>
            </a:solidFill>
            <a:prstDash val="solid"/>
            <a:round/>
            <a:headEnd type="none" w="med" len="med"/>
            <a:tailEnd type="none" w="med" len="med"/>
          </a:ln>
          <a:effectLst/>
        </p:spPr>
      </p:cxnSp>
      <p:sp>
        <p:nvSpPr>
          <p:cNvPr id="67" name="TextBox 66"/>
          <p:cNvSpPr txBox="1"/>
          <p:nvPr/>
        </p:nvSpPr>
        <p:spPr>
          <a:xfrm>
            <a:off x="5935902" y="3101452"/>
            <a:ext cx="619080" cy="261610"/>
          </a:xfrm>
          <a:prstGeom prst="rect">
            <a:avLst/>
          </a:prstGeom>
          <a:noFill/>
        </p:spPr>
        <p:txBody>
          <a:bodyPr wrap="none" rtlCol="0">
            <a:spAutoFit/>
          </a:bodyPr>
          <a:lstStyle/>
          <a:p>
            <a:r>
              <a:rPr lang="en-US" sz="1100" dirty="0" smtClean="0">
                <a:solidFill>
                  <a:schemeClr val="bg1"/>
                </a:solidFill>
              </a:rPr>
              <a:t>100 nm</a:t>
            </a:r>
            <a:endParaRPr lang="en-US" sz="1100" dirty="0">
              <a:solidFill>
                <a:schemeClr val="bg1"/>
              </a:solidFill>
            </a:endParaRPr>
          </a:p>
        </p:txBody>
      </p:sp>
      <p:sp>
        <p:nvSpPr>
          <p:cNvPr id="68" name="TextBox 67"/>
          <p:cNvSpPr txBox="1"/>
          <p:nvPr/>
        </p:nvSpPr>
        <p:spPr>
          <a:xfrm>
            <a:off x="4659293" y="1062130"/>
            <a:ext cx="737446" cy="461665"/>
          </a:xfrm>
          <a:prstGeom prst="rect">
            <a:avLst/>
          </a:prstGeom>
          <a:noFill/>
        </p:spPr>
        <p:txBody>
          <a:bodyPr wrap="none" rtlCol="0">
            <a:spAutoFit/>
          </a:bodyPr>
          <a:lstStyle/>
          <a:p>
            <a:pPr algn="ctr"/>
            <a:r>
              <a:rPr lang="en-US" sz="1200" dirty="0" smtClean="0">
                <a:solidFill>
                  <a:schemeClr val="bg1"/>
                </a:solidFill>
              </a:rPr>
              <a:t>Stacking </a:t>
            </a:r>
          </a:p>
          <a:p>
            <a:pPr algn="ctr"/>
            <a:r>
              <a:rPr lang="en-US" sz="1200" dirty="0" smtClean="0">
                <a:solidFill>
                  <a:schemeClr val="bg1"/>
                </a:solidFill>
              </a:rPr>
              <a:t>faults</a:t>
            </a:r>
          </a:p>
        </p:txBody>
      </p:sp>
      <p:cxnSp>
        <p:nvCxnSpPr>
          <p:cNvPr id="69" name="Straight Arrow Connector 68"/>
          <p:cNvCxnSpPr/>
          <p:nvPr/>
        </p:nvCxnSpPr>
        <p:spPr bwMode="auto">
          <a:xfrm flipH="1">
            <a:off x="4658751" y="1664986"/>
            <a:ext cx="217623" cy="136525"/>
          </a:xfrm>
          <a:prstGeom prst="straightConnector1">
            <a:avLst/>
          </a:prstGeom>
          <a:noFill/>
          <a:ln w="19050" cap="flat" cmpd="sng" algn="ctr">
            <a:solidFill>
              <a:schemeClr val="bg1"/>
            </a:solidFill>
            <a:prstDash val="solid"/>
            <a:round/>
            <a:headEnd type="none" w="med" len="med"/>
            <a:tailEnd type="arrow"/>
          </a:ln>
          <a:effectLst/>
        </p:spPr>
      </p:cxnSp>
      <p:cxnSp>
        <p:nvCxnSpPr>
          <p:cNvPr id="70" name="Straight Arrow Connector 69"/>
          <p:cNvCxnSpPr/>
          <p:nvPr/>
        </p:nvCxnSpPr>
        <p:spPr bwMode="auto">
          <a:xfrm flipH="1">
            <a:off x="4593528" y="1528461"/>
            <a:ext cx="217623" cy="136525"/>
          </a:xfrm>
          <a:prstGeom prst="straightConnector1">
            <a:avLst/>
          </a:prstGeom>
          <a:noFill/>
          <a:ln w="19050" cap="flat" cmpd="sng" algn="ctr">
            <a:solidFill>
              <a:schemeClr val="bg1"/>
            </a:solidFill>
            <a:prstDash val="solid"/>
            <a:round/>
            <a:headEnd type="none" w="med" len="med"/>
            <a:tailEnd type="arrow"/>
          </a:ln>
          <a:effectLst/>
        </p:spPr>
      </p:cxnSp>
      <p:cxnSp>
        <p:nvCxnSpPr>
          <p:cNvPr id="71" name="Straight Arrow Connector 70"/>
          <p:cNvCxnSpPr/>
          <p:nvPr/>
        </p:nvCxnSpPr>
        <p:spPr bwMode="auto">
          <a:xfrm flipH="1">
            <a:off x="4833483" y="1938582"/>
            <a:ext cx="217623" cy="136525"/>
          </a:xfrm>
          <a:prstGeom prst="straightConnector1">
            <a:avLst/>
          </a:prstGeom>
          <a:noFill/>
          <a:ln w="19050" cap="flat" cmpd="sng" algn="ctr">
            <a:solidFill>
              <a:schemeClr val="bg1"/>
            </a:solidFill>
            <a:prstDash val="solid"/>
            <a:round/>
            <a:headEnd type="none" w="med" len="med"/>
            <a:tailEnd type="arrow"/>
          </a:ln>
          <a:effectLst/>
        </p:spPr>
      </p:cxnSp>
      <p:cxnSp>
        <p:nvCxnSpPr>
          <p:cNvPr id="72" name="Straight Arrow Connector 71"/>
          <p:cNvCxnSpPr/>
          <p:nvPr/>
        </p:nvCxnSpPr>
        <p:spPr bwMode="auto">
          <a:xfrm flipH="1">
            <a:off x="4526125" y="1425614"/>
            <a:ext cx="217623" cy="136525"/>
          </a:xfrm>
          <a:prstGeom prst="straightConnector1">
            <a:avLst/>
          </a:prstGeom>
          <a:noFill/>
          <a:ln w="19050" cap="flat" cmpd="sng" algn="ctr">
            <a:solidFill>
              <a:schemeClr val="bg1"/>
            </a:solidFill>
            <a:prstDash val="solid"/>
            <a:round/>
            <a:headEnd type="none" w="med" len="med"/>
            <a:tailEnd type="arrow"/>
          </a:ln>
          <a:effectLst/>
        </p:spPr>
      </p:cxnSp>
      <p:sp>
        <p:nvSpPr>
          <p:cNvPr id="73" name="TextBox 72"/>
          <p:cNvSpPr txBox="1"/>
          <p:nvPr/>
        </p:nvSpPr>
        <p:spPr>
          <a:xfrm>
            <a:off x="6815256" y="1213065"/>
            <a:ext cx="670440" cy="830997"/>
          </a:xfrm>
          <a:prstGeom prst="rect">
            <a:avLst/>
          </a:prstGeom>
          <a:noFill/>
        </p:spPr>
        <p:txBody>
          <a:bodyPr wrap="none" rtlCol="0">
            <a:spAutoFit/>
          </a:bodyPr>
          <a:lstStyle/>
          <a:p>
            <a:pPr algn="ctr"/>
            <a:r>
              <a:rPr lang="en-US" sz="1200" dirty="0" smtClean="0">
                <a:solidFill>
                  <a:schemeClr val="bg1"/>
                </a:solidFill>
              </a:rPr>
              <a:t>Slowly </a:t>
            </a:r>
          </a:p>
          <a:p>
            <a:pPr algn="ctr"/>
            <a:r>
              <a:rPr lang="en-US" sz="1200" dirty="0">
                <a:solidFill>
                  <a:schemeClr val="bg1"/>
                </a:solidFill>
              </a:rPr>
              <a:t>v</a:t>
            </a:r>
            <a:r>
              <a:rPr lang="en-US" sz="1200" dirty="0" smtClean="0">
                <a:solidFill>
                  <a:schemeClr val="bg1"/>
                </a:solidFill>
              </a:rPr>
              <a:t>arying </a:t>
            </a:r>
          </a:p>
          <a:p>
            <a:pPr algn="ctr"/>
            <a:r>
              <a:rPr lang="en-US" sz="1200" dirty="0">
                <a:solidFill>
                  <a:schemeClr val="bg1"/>
                </a:solidFill>
              </a:rPr>
              <a:t>s</a:t>
            </a:r>
            <a:r>
              <a:rPr lang="en-US" sz="1200" dirty="0" smtClean="0">
                <a:solidFill>
                  <a:schemeClr val="bg1"/>
                </a:solidFill>
              </a:rPr>
              <a:t>train </a:t>
            </a:r>
          </a:p>
          <a:p>
            <a:pPr algn="ctr"/>
            <a:r>
              <a:rPr lang="en-US" sz="1200" dirty="0" smtClean="0">
                <a:solidFill>
                  <a:schemeClr val="bg1"/>
                </a:solidFill>
              </a:rPr>
              <a:t>field</a:t>
            </a:r>
          </a:p>
        </p:txBody>
      </p:sp>
      <p:cxnSp>
        <p:nvCxnSpPr>
          <p:cNvPr id="74" name="Straight Arrow Connector 73"/>
          <p:cNvCxnSpPr/>
          <p:nvPr/>
        </p:nvCxnSpPr>
        <p:spPr bwMode="auto">
          <a:xfrm flipH="1">
            <a:off x="6897823" y="2071302"/>
            <a:ext cx="217623" cy="136525"/>
          </a:xfrm>
          <a:prstGeom prst="straightConnector1">
            <a:avLst/>
          </a:prstGeom>
          <a:noFill/>
          <a:ln w="19050" cap="flat" cmpd="sng" algn="ctr">
            <a:solidFill>
              <a:schemeClr val="bg1"/>
            </a:solidFill>
            <a:prstDash val="solid"/>
            <a:round/>
            <a:headEnd type="none" w="med" len="med"/>
            <a:tailEnd type="arrow"/>
          </a:ln>
          <a:effectLst/>
        </p:spPr>
      </p:cxnSp>
    </p:spTree>
    <p:extLst>
      <p:ext uri="{BB962C8B-B14F-4D97-AF65-F5344CB8AC3E}">
        <p14:creationId xmlns:p14="http://schemas.microsoft.com/office/powerpoint/2010/main" val="63890675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26835" y="1137108"/>
            <a:ext cx="5181600" cy="5259388"/>
          </a:xfrm>
        </p:spPr>
        <p:txBody>
          <a:bodyPr>
            <a:normAutofit/>
          </a:bodyPr>
          <a:lstStyle/>
          <a:p>
            <a:pPr marL="523875" lvl="1" algn="just">
              <a:spcBef>
                <a:spcPts val="600"/>
              </a:spcBef>
              <a:spcAft>
                <a:spcPts val="600"/>
              </a:spcAft>
              <a:buFont typeface="Arial" panose="020B0604020202020204" pitchFamily="34" charset="0"/>
              <a:buChar char="•"/>
            </a:pPr>
            <a:r>
              <a:rPr lang="en-US" sz="1800" dirty="0" smtClean="0">
                <a:solidFill>
                  <a:schemeClr val="tx1"/>
                </a:solidFill>
                <a:latin typeface="+mn-lt"/>
              </a:rPr>
              <a:t>Li and </a:t>
            </a:r>
            <a:r>
              <a:rPr lang="en-US" sz="1800" dirty="0" err="1" smtClean="0">
                <a:solidFill>
                  <a:schemeClr val="tx1"/>
                </a:solidFill>
                <a:latin typeface="+mn-lt"/>
              </a:rPr>
              <a:t>Mn</a:t>
            </a:r>
            <a:r>
              <a:rPr lang="en-US" sz="1800" dirty="0" smtClean="0"/>
              <a:t>-rich cathodes have a high energy density, but suffer from serious voltage fade</a:t>
            </a:r>
          </a:p>
          <a:p>
            <a:pPr marL="523875" lvl="1" algn="just">
              <a:spcBef>
                <a:spcPts val="600"/>
              </a:spcBef>
              <a:spcAft>
                <a:spcPts val="600"/>
              </a:spcAft>
              <a:buFont typeface="Arial" panose="020B0604020202020204" pitchFamily="34" charset="0"/>
              <a:buChar char="•"/>
            </a:pPr>
            <a:r>
              <a:rPr lang="en-US" sz="1800" dirty="0" smtClean="0"/>
              <a:t>Combining x-ray tools, including Pair distribution function (PDF) analysis done at NSLS-II, XPD with STEM</a:t>
            </a:r>
            <a:r>
              <a:rPr lang="en-US" sz="1800" dirty="0" smtClean="0">
                <a:solidFill>
                  <a:schemeClr val="tx1"/>
                </a:solidFill>
                <a:latin typeface="+mn-lt"/>
              </a:rPr>
              <a:t> revealed  that </a:t>
            </a:r>
            <a:r>
              <a:rPr lang="en-US" sz="1800" dirty="0" err="1" smtClean="0">
                <a:solidFill>
                  <a:schemeClr val="tx1"/>
                </a:solidFill>
                <a:latin typeface="+mn-lt"/>
              </a:rPr>
              <a:t>nanosized</a:t>
            </a:r>
            <a:r>
              <a:rPr lang="en-US" sz="1800" dirty="0" smtClean="0">
                <a:solidFill>
                  <a:schemeClr val="tx1"/>
                </a:solidFill>
                <a:latin typeface="+mn-lt"/>
              </a:rPr>
              <a:t> micro-structural </a:t>
            </a:r>
            <a:r>
              <a:rPr lang="en-US" sz="1800" dirty="0">
                <a:solidFill>
                  <a:schemeClr val="tx1"/>
                </a:solidFill>
                <a:latin typeface="+mn-lt"/>
              </a:rPr>
              <a:t>defects, especially </a:t>
            </a:r>
            <a:r>
              <a:rPr lang="en-US" sz="1800" dirty="0" smtClean="0">
                <a:solidFill>
                  <a:schemeClr val="tx1"/>
                </a:solidFill>
                <a:latin typeface="+mn-lt"/>
              </a:rPr>
              <a:t>grain </a:t>
            </a:r>
            <a:r>
              <a:rPr lang="en-US" sz="1800" dirty="0">
                <a:solidFill>
                  <a:schemeClr val="tx1"/>
                </a:solidFill>
                <a:latin typeface="+mn-lt"/>
              </a:rPr>
              <a:t>boundaries created by </a:t>
            </a:r>
            <a:r>
              <a:rPr lang="en-US" sz="1800" dirty="0" err="1" smtClean="0">
                <a:solidFill>
                  <a:schemeClr val="tx1"/>
                </a:solidFill>
                <a:latin typeface="+mn-lt"/>
              </a:rPr>
              <a:t>prelithiation</a:t>
            </a:r>
            <a:r>
              <a:rPr lang="en-US" sz="1800" dirty="0" smtClean="0"/>
              <a:t>, accelerates </a:t>
            </a:r>
            <a:r>
              <a:rPr lang="en-US" sz="1800" dirty="0"/>
              <a:t>transition metal reduction and the layered-to-spinel phase </a:t>
            </a:r>
            <a:r>
              <a:rPr lang="en-US" sz="1800" dirty="0" smtClean="0"/>
              <a:t>transition. </a:t>
            </a:r>
            <a:r>
              <a:rPr lang="en-US" sz="1800" dirty="0" smtClean="0">
                <a:solidFill>
                  <a:schemeClr val="tx1"/>
                </a:solidFill>
                <a:latin typeface="+mn-lt"/>
              </a:rPr>
              <a:t>This greatly accelerates the voltage fade in lithium ion batteries. </a:t>
            </a:r>
          </a:p>
          <a:p>
            <a:pPr marL="523875" lvl="1" algn="just">
              <a:spcBef>
                <a:spcPts val="600"/>
              </a:spcBef>
              <a:spcAft>
                <a:spcPts val="600"/>
              </a:spcAft>
              <a:buFont typeface="Arial" panose="020B0604020202020204" pitchFamily="34" charset="0"/>
              <a:buChar char="•"/>
            </a:pPr>
            <a:r>
              <a:rPr lang="en-US" sz="1800" dirty="0" smtClean="0">
                <a:solidFill>
                  <a:schemeClr val="tx1"/>
                </a:solidFill>
                <a:latin typeface="+mn-lt"/>
              </a:rPr>
              <a:t>These </a:t>
            </a:r>
            <a:r>
              <a:rPr lang="en-US" sz="1800" dirty="0">
                <a:solidFill>
                  <a:schemeClr val="tx1"/>
                </a:solidFill>
                <a:latin typeface="+mn-lt"/>
              </a:rPr>
              <a:t>findings suggest solutions to the voltage fade issue, facilitating the application of these </a:t>
            </a:r>
            <a:r>
              <a:rPr lang="en-US" sz="1800" dirty="0" smtClean="0">
                <a:solidFill>
                  <a:schemeClr val="tx1"/>
                </a:solidFill>
                <a:latin typeface="+mn-lt"/>
              </a:rPr>
              <a:t>cathode </a:t>
            </a:r>
            <a:r>
              <a:rPr lang="en-US" sz="1800" dirty="0">
                <a:solidFill>
                  <a:schemeClr val="tx1"/>
                </a:solidFill>
                <a:latin typeface="+mn-lt"/>
              </a:rPr>
              <a:t>materials </a:t>
            </a:r>
            <a:r>
              <a:rPr lang="en-US" sz="1800" dirty="0" smtClean="0">
                <a:solidFill>
                  <a:schemeClr val="tx1"/>
                </a:solidFill>
                <a:latin typeface="+mn-lt"/>
              </a:rPr>
              <a:t>for </a:t>
            </a:r>
            <a:r>
              <a:rPr lang="en-US" sz="1800" dirty="0">
                <a:solidFill>
                  <a:schemeClr val="tx1"/>
                </a:solidFill>
                <a:latin typeface="+mn-lt"/>
              </a:rPr>
              <a:t>energy storage </a:t>
            </a:r>
            <a:r>
              <a:rPr lang="en-US" sz="1800" dirty="0" err="1" smtClean="0">
                <a:solidFill>
                  <a:schemeClr val="tx1"/>
                </a:solidFill>
                <a:latin typeface="+mn-lt"/>
              </a:rPr>
              <a:t>applicationsa</a:t>
            </a:r>
            <a:endParaRPr lang="en-US" sz="1800" dirty="0">
              <a:solidFill>
                <a:schemeClr val="tx1"/>
              </a:solidFill>
              <a:latin typeface="+mn-lt"/>
            </a:endParaRPr>
          </a:p>
        </p:txBody>
      </p:sp>
      <p:sp>
        <p:nvSpPr>
          <p:cNvPr id="3" name="Title 2"/>
          <p:cNvSpPr>
            <a:spLocks noGrp="1"/>
          </p:cNvSpPr>
          <p:nvPr>
            <p:ph type="title"/>
          </p:nvPr>
        </p:nvSpPr>
        <p:spPr>
          <a:xfrm>
            <a:off x="332974" y="207807"/>
            <a:ext cx="8414017" cy="728133"/>
          </a:xfrm>
        </p:spPr>
        <p:txBody>
          <a:bodyPr>
            <a:noAutofit/>
          </a:bodyPr>
          <a:lstStyle/>
          <a:p>
            <a:r>
              <a:rPr lang="en-US" u="none" dirty="0" smtClean="0"/>
              <a:t>Microstructural </a:t>
            </a:r>
            <a:r>
              <a:rPr lang="en-US" u="none" dirty="0"/>
              <a:t>Defects </a:t>
            </a:r>
            <a:r>
              <a:rPr lang="en-US" u="none" dirty="0" smtClean="0"/>
              <a:t>and </a:t>
            </a:r>
            <a:r>
              <a:rPr lang="en-US" u="none" dirty="0"/>
              <a:t>Voltage Fade </a:t>
            </a:r>
            <a:r>
              <a:rPr lang="en-US" u="none" dirty="0" smtClean="0"/>
              <a:t>in </a:t>
            </a:r>
            <a:r>
              <a:rPr lang="en-US" u="none" dirty="0"/>
              <a:t>Li and Mn-Rich Cathodes</a:t>
            </a:r>
            <a:endParaRPr lang="en-US" b="0" u="none" dirty="0">
              <a:solidFill>
                <a:schemeClr val="accent3"/>
              </a:solidFill>
            </a:endParaRPr>
          </a:p>
        </p:txBody>
      </p:sp>
      <p:sp>
        <p:nvSpPr>
          <p:cNvPr id="8" name="TextBox 7"/>
          <p:cNvSpPr txBox="1"/>
          <p:nvPr/>
        </p:nvSpPr>
        <p:spPr>
          <a:xfrm>
            <a:off x="304860" y="4113276"/>
            <a:ext cx="3657600" cy="461665"/>
          </a:xfrm>
          <a:prstGeom prst="rect">
            <a:avLst/>
          </a:prstGeom>
          <a:noFill/>
        </p:spPr>
        <p:txBody>
          <a:bodyPr wrap="square" rtlCol="0">
            <a:spAutoFit/>
          </a:bodyPr>
          <a:lstStyle/>
          <a:p>
            <a:pPr algn="just"/>
            <a:r>
              <a:rPr lang="en-US" sz="1200" dirty="0" smtClean="0">
                <a:solidFill>
                  <a:prstClr val="black"/>
                </a:solidFill>
              </a:rPr>
              <a:t>Illustration </a:t>
            </a:r>
            <a:r>
              <a:rPr lang="en-US" sz="1200" dirty="0">
                <a:solidFill>
                  <a:prstClr val="black"/>
                </a:solidFill>
              </a:rPr>
              <a:t>of </a:t>
            </a:r>
            <a:r>
              <a:rPr lang="en-US" sz="1200" dirty="0" err="1">
                <a:solidFill>
                  <a:prstClr val="black"/>
                </a:solidFill>
              </a:rPr>
              <a:t>prelithiation</a:t>
            </a:r>
            <a:r>
              <a:rPr lang="en-US" sz="1200" dirty="0">
                <a:solidFill>
                  <a:prstClr val="black"/>
                </a:solidFill>
              </a:rPr>
              <a:t>-induced smaller crystallite size and its eﬀect on voltage fade in Li</a:t>
            </a:r>
            <a:r>
              <a:rPr lang="en-US" sz="1200" baseline="-25000" dirty="0">
                <a:solidFill>
                  <a:prstClr val="black"/>
                </a:solidFill>
              </a:rPr>
              <a:t>2</a:t>
            </a:r>
            <a:r>
              <a:rPr lang="en-US" sz="1200" dirty="0">
                <a:solidFill>
                  <a:prstClr val="black"/>
                </a:solidFill>
              </a:rPr>
              <a:t>Ru</a:t>
            </a:r>
            <a:r>
              <a:rPr lang="en-US" sz="1200" baseline="-25000" dirty="0">
                <a:solidFill>
                  <a:prstClr val="black"/>
                </a:solidFill>
              </a:rPr>
              <a:t>0.5</a:t>
            </a:r>
            <a:r>
              <a:rPr lang="en-US" sz="1200" dirty="0">
                <a:solidFill>
                  <a:prstClr val="black"/>
                </a:solidFill>
              </a:rPr>
              <a:t>Mn</a:t>
            </a:r>
            <a:r>
              <a:rPr lang="en-US" sz="1200" baseline="-25000" dirty="0">
                <a:solidFill>
                  <a:prstClr val="black"/>
                </a:solidFill>
              </a:rPr>
              <a:t>0.5</a:t>
            </a:r>
            <a:r>
              <a:rPr lang="en-US" sz="1200" dirty="0">
                <a:solidFill>
                  <a:prstClr val="black"/>
                </a:solidFill>
              </a:rPr>
              <a:t>O</a:t>
            </a:r>
            <a:r>
              <a:rPr lang="en-US" sz="1200" baseline="-25000" dirty="0">
                <a:solidFill>
                  <a:prstClr val="black"/>
                </a:solidFill>
              </a:rPr>
              <a:t>3</a:t>
            </a:r>
            <a:r>
              <a:rPr lang="en-US" sz="1200" dirty="0">
                <a:solidFill>
                  <a:prstClr val="black"/>
                </a:solidFill>
              </a:rPr>
              <a:t>.</a:t>
            </a:r>
          </a:p>
        </p:txBody>
      </p:sp>
      <p:sp>
        <p:nvSpPr>
          <p:cNvPr id="9" name="TextBox 8"/>
          <p:cNvSpPr txBox="1"/>
          <p:nvPr/>
        </p:nvSpPr>
        <p:spPr>
          <a:xfrm>
            <a:off x="304860" y="5885670"/>
            <a:ext cx="3928850" cy="369332"/>
          </a:xfrm>
          <a:prstGeom prst="rect">
            <a:avLst/>
          </a:prstGeom>
          <a:noFill/>
        </p:spPr>
        <p:txBody>
          <a:bodyPr wrap="square" rtlCol="0">
            <a:spAutoFit/>
          </a:bodyPr>
          <a:lstStyle/>
          <a:p>
            <a:r>
              <a:rPr lang="en-US" i="1" dirty="0">
                <a:solidFill>
                  <a:srgbClr val="FF0000"/>
                </a:solidFill>
              </a:rPr>
              <a:t>E.Y. Hu et al.,  </a:t>
            </a:r>
            <a:r>
              <a:rPr lang="en-US" dirty="0">
                <a:solidFill>
                  <a:srgbClr val="FF0000"/>
                </a:solidFill>
              </a:rPr>
              <a:t>Nano Lett. </a:t>
            </a:r>
            <a:r>
              <a:rPr lang="en-US" i="1" dirty="0">
                <a:solidFill>
                  <a:srgbClr val="FF0000"/>
                </a:solidFill>
              </a:rPr>
              <a:t>(2016).</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37310" y="5751263"/>
            <a:ext cx="548640" cy="54864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5715" y="5739833"/>
            <a:ext cx="457200" cy="571500"/>
          </a:xfrm>
          <a:prstGeom prst="rect">
            <a:avLst/>
          </a:prstGeom>
        </p:spPr>
      </p:pic>
      <p:pic>
        <p:nvPicPr>
          <p:cNvPr id="11" name="Picture 15" descr="https://www6.slac.stanford.edu/sites/www6.slac.stanford.edu/files/slac-logo-primaryx237.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6374" y="5900174"/>
            <a:ext cx="1371600" cy="29515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0" descr="Image result for argonne national lab logo"/>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50345" y="5796983"/>
            <a:ext cx="981635" cy="457200"/>
          </a:xfrm>
          <a:prstGeom prst="rect">
            <a:avLst/>
          </a:prstGeom>
          <a:noFill/>
          <a:extLst>
            <a:ext uri="{909E8E84-426E-40DD-AFC4-6F175D3DCCD1}">
              <a14:hiddenFill xmlns:a14="http://schemas.microsoft.com/office/drawing/2010/main">
                <a:solidFill>
                  <a:srgbClr val="FFFFFF"/>
                </a:solidFill>
              </a14:hiddenFill>
            </a:ext>
          </a:extLst>
        </p:spPr>
      </p:pic>
      <p:pic>
        <p:nvPicPr>
          <p:cNvPr id="3937" name="Picture 3936"/>
          <p:cNvPicPr>
            <a:picLocks noChangeAspect="1"/>
          </p:cNvPicPr>
          <p:nvPr/>
        </p:nvPicPr>
        <p:blipFill>
          <a:blip r:embed="rId7"/>
          <a:stretch>
            <a:fillRect/>
          </a:stretch>
        </p:blipFill>
        <p:spPr>
          <a:xfrm>
            <a:off x="461843" y="1247962"/>
            <a:ext cx="3716965" cy="2598239"/>
          </a:xfrm>
          <a:prstGeom prst="rect">
            <a:avLst/>
          </a:prstGeom>
        </p:spPr>
      </p:pic>
    </p:spTree>
    <p:extLst>
      <p:ext uri="{BB962C8B-B14F-4D97-AF65-F5344CB8AC3E}">
        <p14:creationId xmlns:p14="http://schemas.microsoft.com/office/powerpoint/2010/main" val="8209043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8695"/>
            <a:ext cx="9144000" cy="839102"/>
          </a:xfrm>
        </p:spPr>
        <p:txBody>
          <a:bodyPr>
            <a:normAutofit/>
          </a:bodyPr>
          <a:lstStyle/>
          <a:p>
            <a:r>
              <a:rPr lang="en-US" sz="2600" dirty="0" smtClean="0"/>
              <a:t>HXN: Highest Resolution X-ray Fluorescence Tomography</a:t>
            </a:r>
            <a:endParaRPr lang="en-US" sz="2600" dirty="0"/>
          </a:p>
        </p:txBody>
      </p:sp>
      <p:sp>
        <p:nvSpPr>
          <p:cNvPr id="3" name="TextBox 2"/>
          <p:cNvSpPr txBox="1"/>
          <p:nvPr/>
        </p:nvSpPr>
        <p:spPr>
          <a:xfrm>
            <a:off x="190842" y="1100175"/>
            <a:ext cx="3393849" cy="2031325"/>
          </a:xfrm>
          <a:prstGeom prst="rect">
            <a:avLst/>
          </a:prstGeom>
          <a:noFill/>
        </p:spPr>
        <p:txBody>
          <a:bodyPr wrap="square" rtlCol="0">
            <a:spAutoFit/>
          </a:bodyPr>
          <a:lstStyle/>
          <a:p>
            <a:r>
              <a:rPr lang="en-US" dirty="0" smtClean="0"/>
              <a:t>GFP fusion tags are a ubiquitous for visualizing individual proteins in cells with light microscopy. But due to the wavelengths of visible light, the spatial resolution is limited to hundreds of nm.</a:t>
            </a:r>
          </a:p>
          <a:p>
            <a:endParaRPr lang="en-US" dirty="0"/>
          </a:p>
        </p:txBody>
      </p:sp>
      <p:pic>
        <p:nvPicPr>
          <p:cNvPr id="4"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t="43164"/>
          <a:stretch/>
        </p:blipFill>
        <p:spPr bwMode="auto">
          <a:xfrm>
            <a:off x="190842" y="2739283"/>
            <a:ext cx="2095158" cy="2827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90842" y="5581504"/>
            <a:ext cx="2348251" cy="738664"/>
          </a:xfrm>
          <a:prstGeom prst="rect">
            <a:avLst/>
          </a:prstGeom>
          <a:noFill/>
        </p:spPr>
        <p:txBody>
          <a:bodyPr wrap="square" rtlCol="0">
            <a:spAutoFit/>
          </a:bodyPr>
          <a:lstStyle/>
          <a:p>
            <a:r>
              <a:rPr lang="en-US" sz="1400" dirty="0" err="1" smtClean="0"/>
              <a:t>Er</a:t>
            </a:r>
            <a:r>
              <a:rPr lang="en-US" sz="1400" dirty="0" smtClean="0"/>
              <a:t> ion (green) complexed to an LBT loop (red) in OMP-A (outer membrane protein A)</a:t>
            </a:r>
            <a:endParaRPr lang="en-US" sz="1400" dirty="0"/>
          </a:p>
        </p:txBody>
      </p:sp>
      <p:pic>
        <p:nvPicPr>
          <p:cNvPr id="6" name="Picture 5"/>
          <p:cNvPicPr>
            <a:picLocks noChangeAspect="1"/>
          </p:cNvPicPr>
          <p:nvPr/>
        </p:nvPicPr>
        <p:blipFill>
          <a:blip r:embed="rId6"/>
          <a:stretch>
            <a:fillRect/>
          </a:stretch>
        </p:blipFill>
        <p:spPr>
          <a:xfrm>
            <a:off x="3541626" y="1201230"/>
            <a:ext cx="1633543" cy="1639118"/>
          </a:xfrm>
          <a:prstGeom prst="rect">
            <a:avLst/>
          </a:prstGeom>
        </p:spPr>
      </p:pic>
      <p:sp>
        <p:nvSpPr>
          <p:cNvPr id="7" name="Rectangle 6"/>
          <p:cNvSpPr/>
          <p:nvPr/>
        </p:nvSpPr>
        <p:spPr>
          <a:xfrm>
            <a:off x="2351587" y="2932264"/>
            <a:ext cx="3276098" cy="1477328"/>
          </a:xfrm>
          <a:prstGeom prst="rect">
            <a:avLst/>
          </a:prstGeom>
        </p:spPr>
        <p:txBody>
          <a:bodyPr wrap="square">
            <a:spAutoFit/>
          </a:bodyPr>
          <a:lstStyle/>
          <a:p>
            <a:r>
              <a:rPr lang="en-US" dirty="0" smtClean="0"/>
              <a:t>We </a:t>
            </a:r>
            <a:r>
              <a:rPr lang="en-US" dirty="0"/>
              <a:t>are developing lanthanide-based fusion tags to perform the same task with X-ray fluorescence microscopy at &lt;20 nm spatial resolution in 3D.</a:t>
            </a:r>
          </a:p>
        </p:txBody>
      </p:sp>
      <p:grpSp>
        <p:nvGrpSpPr>
          <p:cNvPr id="16" name="Group 15"/>
          <p:cNvGrpSpPr/>
          <p:nvPr/>
        </p:nvGrpSpPr>
        <p:grpSpPr>
          <a:xfrm>
            <a:off x="2794027" y="4365403"/>
            <a:ext cx="1984679" cy="1954765"/>
            <a:chOff x="2549098" y="4398061"/>
            <a:chExt cx="1984679" cy="1954765"/>
          </a:xfrm>
        </p:grpSpPr>
        <p:pic>
          <p:nvPicPr>
            <p:cNvPr id="12" name="Picture 11"/>
            <p:cNvPicPr>
              <a:picLocks noChangeAspect="1"/>
            </p:cNvPicPr>
            <p:nvPr/>
          </p:nvPicPr>
          <p:blipFill>
            <a:blip r:embed="rId7"/>
            <a:stretch>
              <a:fillRect/>
            </a:stretch>
          </p:blipFill>
          <p:spPr>
            <a:xfrm>
              <a:off x="2549098" y="4431738"/>
              <a:ext cx="1949423" cy="1921088"/>
            </a:xfrm>
            <a:prstGeom prst="rect">
              <a:avLst/>
            </a:prstGeom>
            <a:ln>
              <a:solidFill>
                <a:schemeClr val="tx1">
                  <a:lumMod val="85000"/>
                </a:schemeClr>
              </a:solidFill>
            </a:ln>
          </p:spPr>
        </p:pic>
        <p:sp>
          <p:nvSpPr>
            <p:cNvPr id="15" name="TextBox 14"/>
            <p:cNvSpPr txBox="1"/>
            <p:nvPr/>
          </p:nvSpPr>
          <p:spPr>
            <a:xfrm>
              <a:off x="4113469" y="4398061"/>
              <a:ext cx="420308" cy="830997"/>
            </a:xfrm>
            <a:prstGeom prst="rect">
              <a:avLst/>
            </a:prstGeom>
            <a:noFill/>
          </p:spPr>
          <p:txBody>
            <a:bodyPr wrap="none" rtlCol="0">
              <a:spAutoFit/>
            </a:bodyPr>
            <a:lstStyle/>
            <a:p>
              <a:r>
                <a:rPr lang="en-US" sz="1600" b="1" dirty="0" err="1" smtClean="0">
                  <a:solidFill>
                    <a:srgbClr val="FF0000"/>
                  </a:solidFill>
                </a:rPr>
                <a:t>Eu</a:t>
              </a:r>
              <a:endParaRPr lang="en-US" sz="1600" b="1" dirty="0">
                <a:solidFill>
                  <a:srgbClr val="FF0000"/>
                </a:solidFill>
              </a:endParaRPr>
            </a:p>
            <a:p>
              <a:r>
                <a:rPr lang="en-US" sz="1600" b="1" dirty="0" smtClean="0">
                  <a:solidFill>
                    <a:srgbClr val="0070C0"/>
                  </a:solidFill>
                </a:rPr>
                <a:t>Zn</a:t>
              </a:r>
            </a:p>
            <a:p>
              <a:r>
                <a:rPr lang="en-US" sz="1600" b="1" dirty="0" smtClean="0">
                  <a:solidFill>
                    <a:srgbClr val="66FF33"/>
                  </a:solidFill>
                </a:rPr>
                <a:t>Au</a:t>
              </a:r>
              <a:endParaRPr lang="en-US" sz="1600" b="1" dirty="0">
                <a:solidFill>
                  <a:srgbClr val="66FF33"/>
                </a:solidFill>
              </a:endParaRPr>
            </a:p>
          </p:txBody>
        </p:sp>
      </p:grpSp>
      <p:sp>
        <p:nvSpPr>
          <p:cNvPr id="17" name="TextBox 16"/>
          <p:cNvSpPr txBox="1"/>
          <p:nvPr/>
        </p:nvSpPr>
        <p:spPr>
          <a:xfrm>
            <a:off x="4778706" y="5510981"/>
            <a:ext cx="2928380" cy="954107"/>
          </a:xfrm>
          <a:prstGeom prst="rect">
            <a:avLst/>
          </a:prstGeom>
          <a:noFill/>
        </p:spPr>
        <p:txBody>
          <a:bodyPr wrap="square" rtlCol="0">
            <a:spAutoFit/>
          </a:bodyPr>
          <a:lstStyle/>
          <a:p>
            <a:r>
              <a:rPr lang="en-US" sz="1400" dirty="0" smtClean="0"/>
              <a:t>2D image shows </a:t>
            </a:r>
            <a:r>
              <a:rPr lang="en-US" sz="1400" dirty="0" err="1" smtClean="0"/>
              <a:t>Eu</a:t>
            </a:r>
            <a:r>
              <a:rPr lang="en-US" sz="1400" dirty="0" smtClean="0"/>
              <a:t> localized on the cell membrane surface. Au (100 nm) was added as a fiducial marker for </a:t>
            </a:r>
            <a:r>
              <a:rPr lang="en-US" sz="1400" dirty="0" err="1" smtClean="0"/>
              <a:t>tomo</a:t>
            </a:r>
            <a:r>
              <a:rPr lang="en-US" sz="1400" dirty="0" smtClean="0"/>
              <a:t> reconstruction.</a:t>
            </a:r>
            <a:endParaRPr lang="en-US" sz="1400" dirty="0"/>
          </a:p>
        </p:txBody>
      </p:sp>
      <p:sp>
        <p:nvSpPr>
          <p:cNvPr id="20" name="TextBox 19"/>
          <p:cNvSpPr txBox="1"/>
          <p:nvPr/>
        </p:nvSpPr>
        <p:spPr>
          <a:xfrm>
            <a:off x="1304360" y="732807"/>
            <a:ext cx="7098738" cy="369332"/>
          </a:xfrm>
          <a:prstGeom prst="rect">
            <a:avLst/>
          </a:prstGeom>
          <a:noFill/>
        </p:spPr>
        <p:txBody>
          <a:bodyPr wrap="none" rtlCol="0">
            <a:spAutoFit/>
          </a:bodyPr>
          <a:lstStyle/>
          <a:p>
            <a:r>
              <a:rPr lang="en-US" i="1" dirty="0" smtClean="0">
                <a:solidFill>
                  <a:schemeClr val="tx2"/>
                </a:solidFill>
              </a:rPr>
              <a:t>K. Allen (Boston </a:t>
            </a:r>
            <a:r>
              <a:rPr lang="en-US" i="1" dirty="0" err="1" smtClean="0">
                <a:solidFill>
                  <a:schemeClr val="tx2"/>
                </a:solidFill>
              </a:rPr>
              <a:t>Univ</a:t>
            </a:r>
            <a:r>
              <a:rPr lang="en-US" i="1" dirty="0" smtClean="0">
                <a:solidFill>
                  <a:schemeClr val="tx2"/>
                </a:solidFill>
              </a:rPr>
              <a:t>), B. </a:t>
            </a:r>
            <a:r>
              <a:rPr lang="en-US" i="1" dirty="0" err="1" smtClean="0">
                <a:solidFill>
                  <a:schemeClr val="tx2"/>
                </a:solidFill>
              </a:rPr>
              <a:t>Imperiali</a:t>
            </a:r>
            <a:r>
              <a:rPr lang="en-US" i="1" dirty="0" smtClean="0">
                <a:solidFill>
                  <a:schemeClr val="tx2"/>
                </a:solidFill>
              </a:rPr>
              <a:t> (MIT), L. Miller (BNL), whole HXN Team</a:t>
            </a:r>
            <a:endParaRPr lang="en-US" i="1" dirty="0">
              <a:solidFill>
                <a:schemeClr val="tx2"/>
              </a:solidFill>
            </a:endParaRPr>
          </a:p>
        </p:txBody>
      </p:sp>
      <p:grpSp>
        <p:nvGrpSpPr>
          <p:cNvPr id="29" name="Group 28"/>
          <p:cNvGrpSpPr/>
          <p:nvPr/>
        </p:nvGrpSpPr>
        <p:grpSpPr>
          <a:xfrm>
            <a:off x="5629619" y="1206127"/>
            <a:ext cx="3514381" cy="4264907"/>
            <a:chOff x="2066574" y="2340864"/>
            <a:chExt cx="3375016" cy="4021080"/>
          </a:xfrm>
        </p:grpSpPr>
        <p:pic>
          <p:nvPicPr>
            <p:cNvPr id="23" name="Er_tansparent.mp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36877" t="16529" r="34654" b="15908"/>
            <a:stretch/>
          </p:blipFill>
          <p:spPr>
            <a:xfrm>
              <a:off x="2066574" y="2340864"/>
              <a:ext cx="3300954" cy="4005072"/>
            </a:xfrm>
            <a:prstGeom prst="rect">
              <a:avLst/>
            </a:prstGeom>
          </p:spPr>
        </p:pic>
        <p:sp>
          <p:nvSpPr>
            <p:cNvPr id="25" name="TextBox 24"/>
            <p:cNvSpPr txBox="1"/>
            <p:nvPr/>
          </p:nvSpPr>
          <p:spPr>
            <a:xfrm>
              <a:off x="3053008" y="2346243"/>
              <a:ext cx="1539845" cy="369332"/>
            </a:xfrm>
            <a:prstGeom prst="rect">
              <a:avLst/>
            </a:prstGeom>
            <a:noFill/>
          </p:spPr>
          <p:txBody>
            <a:bodyPr wrap="none" rtlCol="0">
              <a:spAutoFit/>
            </a:bodyPr>
            <a:lstStyle/>
            <a:p>
              <a:r>
                <a:rPr lang="en-US" dirty="0" err="1" smtClean="0">
                  <a:solidFill>
                    <a:schemeClr val="bg1"/>
                  </a:solidFill>
                </a:rPr>
                <a:t>Er</a:t>
              </a:r>
              <a:r>
                <a:rPr lang="en-US" dirty="0" smtClean="0">
                  <a:solidFill>
                    <a:schemeClr val="bg1"/>
                  </a:solidFill>
                </a:rPr>
                <a:t> Distribution</a:t>
              </a:r>
              <a:endParaRPr lang="en-US" dirty="0">
                <a:solidFill>
                  <a:schemeClr val="bg1"/>
                </a:solidFill>
              </a:endParaRPr>
            </a:p>
          </p:txBody>
        </p:sp>
        <p:cxnSp>
          <p:nvCxnSpPr>
            <p:cNvPr id="26" name="Straight Connector 25"/>
            <p:cNvCxnSpPr/>
            <p:nvPr/>
          </p:nvCxnSpPr>
          <p:spPr>
            <a:xfrm>
              <a:off x="4321378" y="2854100"/>
              <a:ext cx="800773" cy="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4356691" y="2907969"/>
              <a:ext cx="979486" cy="413025"/>
            </a:xfrm>
            <a:prstGeom prst="rect">
              <a:avLst/>
            </a:prstGeom>
            <a:noFill/>
          </p:spPr>
          <p:txBody>
            <a:bodyPr wrap="none" rtlCol="0">
              <a:spAutoFit/>
            </a:bodyPr>
            <a:lstStyle/>
            <a:p>
              <a:r>
                <a:rPr lang="en-US" dirty="0" smtClean="0">
                  <a:solidFill>
                    <a:schemeClr val="bg1"/>
                  </a:solidFill>
                </a:rPr>
                <a:t>0.5 um</a:t>
              </a:r>
              <a:endParaRPr lang="en-US" dirty="0">
                <a:solidFill>
                  <a:schemeClr val="bg1"/>
                </a:solidFill>
              </a:endParaRPr>
            </a:p>
          </p:txBody>
        </p:sp>
        <p:sp>
          <p:nvSpPr>
            <p:cNvPr id="28" name="TextBox 27"/>
            <p:cNvSpPr txBox="1"/>
            <p:nvPr/>
          </p:nvSpPr>
          <p:spPr>
            <a:xfrm>
              <a:off x="2435483" y="6071763"/>
              <a:ext cx="3006107" cy="290181"/>
            </a:xfrm>
            <a:prstGeom prst="rect">
              <a:avLst/>
            </a:prstGeom>
            <a:noFill/>
          </p:spPr>
          <p:txBody>
            <a:bodyPr wrap="square" rtlCol="0">
              <a:spAutoFit/>
            </a:bodyPr>
            <a:lstStyle/>
            <a:p>
              <a:r>
                <a:rPr lang="en-US" sz="1400" dirty="0" smtClean="0">
                  <a:solidFill>
                    <a:schemeClr val="bg1"/>
                  </a:solidFill>
                </a:rPr>
                <a:t>20 nm voxel, 0.1 sec/pixel dwell</a:t>
              </a:r>
              <a:endParaRPr lang="en-US" sz="1400" dirty="0">
                <a:solidFill>
                  <a:schemeClr val="bg1"/>
                </a:solidFill>
              </a:endParaRPr>
            </a:p>
          </p:txBody>
        </p:sp>
      </p:grpSp>
    </p:spTree>
    <p:extLst>
      <p:ext uri="{BB962C8B-B14F-4D97-AF65-F5344CB8AC3E}">
        <p14:creationId xmlns:p14="http://schemas.microsoft.com/office/powerpoint/2010/main" val="424254732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 name="Shape 343"/>
          <p:cNvSpPr>
            <a:spLocks noGrp="1"/>
          </p:cNvSpPr>
          <p:nvPr>
            <p:ph type="body" sz="quarter" idx="1"/>
          </p:nvPr>
        </p:nvSpPr>
        <p:spPr>
          <a:xfrm>
            <a:off x="9270801" y="2770389"/>
            <a:ext cx="7358063" cy="794742"/>
          </a:xfrm>
          <a:prstGeom prst="rect">
            <a:avLst/>
          </a:prstGeom>
        </p:spPr>
        <p:txBody>
          <a:bodyPr/>
          <a:lstStyle/>
          <a:p>
            <a:r>
              <a:rPr dirty="0"/>
              <a:t>this will mean we can </a:t>
            </a:r>
            <a:r>
              <a:rPr dirty="0" smtClean="0"/>
              <a:t>in</a:t>
            </a:r>
            <a:r>
              <a:rPr lang="en-US" dirty="0" smtClean="0"/>
              <a:t>n</a:t>
            </a:r>
            <a:r>
              <a:rPr dirty="0" smtClean="0"/>
              <a:t>ovate </a:t>
            </a:r>
            <a:r>
              <a:rPr dirty="0"/>
              <a:t>to study dynamics</a:t>
            </a:r>
          </a:p>
        </p:txBody>
      </p:sp>
      <p:pic>
        <p:nvPicPr>
          <p:cNvPr id="345" name="NSLS-IIadvantageBlue0.2.png"/>
          <p:cNvPicPr>
            <a:picLocks noChangeAspect="1"/>
          </p:cNvPicPr>
          <p:nvPr/>
        </p:nvPicPr>
        <p:blipFill>
          <a:blip r:embed="rId2">
            <a:extLst/>
          </a:blip>
          <a:stretch>
            <a:fillRect/>
          </a:stretch>
        </p:blipFill>
        <p:spPr>
          <a:xfrm>
            <a:off x="-321256" y="621562"/>
            <a:ext cx="9144001" cy="5758517"/>
          </a:xfrm>
          <a:prstGeom prst="rect">
            <a:avLst/>
          </a:prstGeom>
          <a:ln w="12700">
            <a:miter lim="400000"/>
          </a:ln>
        </p:spPr>
      </p:pic>
      <p:sp>
        <p:nvSpPr>
          <p:cNvPr id="3" name="Oval 2"/>
          <p:cNvSpPr/>
          <p:nvPr/>
        </p:nvSpPr>
        <p:spPr>
          <a:xfrm rot="1108966">
            <a:off x="3605878" y="2289220"/>
            <a:ext cx="1935332" cy="1180730"/>
          </a:xfrm>
          <a:prstGeom prst="ellipse">
            <a:avLst/>
          </a:prstGeom>
          <a:noFill/>
          <a:ln w="3810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5413253" y="2539557"/>
            <a:ext cx="1318693" cy="461665"/>
          </a:xfrm>
          <a:prstGeom prst="rect">
            <a:avLst/>
          </a:prstGeom>
          <a:noFill/>
        </p:spPr>
        <p:txBody>
          <a:bodyPr wrap="square" rtlCol="0">
            <a:spAutoFit/>
          </a:bodyPr>
          <a:lstStyle/>
          <a:p>
            <a:r>
              <a:rPr lang="en-US" sz="2400" dirty="0" smtClean="0">
                <a:solidFill>
                  <a:schemeClr val="accent5">
                    <a:lumMod val="75000"/>
                  </a:schemeClr>
                </a:solidFill>
              </a:rPr>
              <a:t>NSLS-II</a:t>
            </a:r>
            <a:endParaRPr lang="en-US" sz="2400" dirty="0">
              <a:solidFill>
                <a:schemeClr val="accent5">
                  <a:lumMod val="75000"/>
                </a:schemeClr>
              </a:solidFill>
            </a:endParaRPr>
          </a:p>
        </p:txBody>
      </p:sp>
      <p:sp>
        <p:nvSpPr>
          <p:cNvPr id="7" name="Shape 331"/>
          <p:cNvSpPr>
            <a:spLocks noGrp="1"/>
          </p:cNvSpPr>
          <p:nvPr>
            <p:ph type="title" idx="4294967295"/>
          </p:nvPr>
        </p:nvSpPr>
        <p:spPr>
          <a:xfrm>
            <a:off x="391327" y="0"/>
            <a:ext cx="8229600" cy="1143000"/>
          </a:xfrm>
          <a:prstGeom prst="rect">
            <a:avLst/>
          </a:prstGeom>
        </p:spPr>
        <p:txBody>
          <a:bodyPr>
            <a:noAutofit/>
          </a:bodyPr>
          <a:lstStyle>
            <a:lvl1pPr defTabSz="519937">
              <a:defRPr sz="7119"/>
            </a:lvl1pPr>
          </a:lstStyle>
          <a:p>
            <a:r>
              <a:rPr lang="en-US" sz="3000" dirty="0" smtClean="0"/>
              <a:t>NSLS-II: Brightest MX beamlines</a:t>
            </a:r>
            <a:endParaRPr sz="3000" dirty="0"/>
          </a:p>
        </p:txBody>
      </p:sp>
    </p:spTree>
    <p:extLst>
      <p:ext uri="{BB962C8B-B14F-4D97-AF65-F5344CB8AC3E}">
        <p14:creationId xmlns:p14="http://schemas.microsoft.com/office/powerpoint/2010/main" val="3484440821"/>
      </p:ext>
    </p:extLst>
  </p:cSld>
  <p:clrMapOvr>
    <a:masterClrMapping/>
  </p:clrMapOvr>
  <p:transition spd="slow"/>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Shape 331"/>
          <p:cNvSpPr>
            <a:spLocks noGrp="1"/>
          </p:cNvSpPr>
          <p:nvPr>
            <p:ph type="title" idx="4294967295"/>
          </p:nvPr>
        </p:nvSpPr>
        <p:spPr>
          <a:xfrm>
            <a:off x="0" y="0"/>
            <a:ext cx="8229600" cy="1143000"/>
          </a:xfrm>
          <a:prstGeom prst="rect">
            <a:avLst/>
          </a:prstGeom>
        </p:spPr>
        <p:txBody>
          <a:bodyPr>
            <a:noAutofit/>
          </a:bodyPr>
          <a:lstStyle>
            <a:lvl1pPr defTabSz="519937">
              <a:defRPr sz="7119"/>
            </a:lvl1pPr>
          </a:lstStyle>
          <a:p>
            <a:r>
              <a:rPr lang="en-US" sz="3000" dirty="0" smtClean="0"/>
              <a:t>T</a:t>
            </a:r>
            <a:r>
              <a:rPr sz="3000" dirty="0" smtClean="0"/>
              <a:t>he </a:t>
            </a:r>
            <a:r>
              <a:rPr sz="3000" dirty="0"/>
              <a:t>old brightness problem</a:t>
            </a:r>
          </a:p>
        </p:txBody>
      </p:sp>
      <p:pic>
        <p:nvPicPr>
          <p:cNvPr id="6" name="emit1.png"/>
          <p:cNvPicPr>
            <a:picLocks noChangeAspect="1"/>
          </p:cNvPicPr>
          <p:nvPr/>
        </p:nvPicPr>
        <p:blipFill rotWithShape="1">
          <a:blip r:embed="rId2">
            <a:extLst/>
          </a:blip>
          <a:srcRect l="-97" t="26279" r="17086" b="23495"/>
          <a:stretch/>
        </p:blipFill>
        <p:spPr>
          <a:xfrm>
            <a:off x="810530" y="1526670"/>
            <a:ext cx="7372906" cy="3345834"/>
          </a:xfrm>
          <a:prstGeom prst="rect">
            <a:avLst/>
          </a:prstGeom>
        </p:spPr>
      </p:pic>
      <p:pic>
        <p:nvPicPr>
          <p:cNvPr id="4" name="emit2.png"/>
          <p:cNvPicPr>
            <a:picLocks noChangeAspect="1"/>
          </p:cNvPicPr>
          <p:nvPr/>
        </p:nvPicPr>
        <p:blipFill rotWithShape="1">
          <a:blip r:embed="rId3">
            <a:extLst/>
          </a:blip>
          <a:srcRect l="-641" t="28563" r="17172" b="26837"/>
          <a:stretch/>
        </p:blipFill>
        <p:spPr>
          <a:xfrm>
            <a:off x="759425" y="1685337"/>
            <a:ext cx="7398610" cy="2964951"/>
          </a:xfrm>
          <a:prstGeom prst="rect">
            <a:avLst/>
          </a:prstGeom>
          <a:ln w="12700">
            <a:miter lim="400000"/>
          </a:ln>
        </p:spPr>
      </p:pic>
    </p:spTree>
    <p:extLst>
      <p:ext uri="{BB962C8B-B14F-4D97-AF65-F5344CB8AC3E}">
        <p14:creationId xmlns:p14="http://schemas.microsoft.com/office/powerpoint/2010/main" val="2021365918"/>
      </p:ext>
    </p:extLst>
  </p:cSld>
  <p:clrMapOvr>
    <a:masterClrMapping/>
  </p:clrMapOvr>
  <p:transition spd="slow"/>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 name="Shape 336"/>
          <p:cNvSpPr>
            <a:spLocks noGrp="1"/>
          </p:cNvSpPr>
          <p:nvPr>
            <p:ph type="title" idx="4294967295"/>
          </p:nvPr>
        </p:nvSpPr>
        <p:spPr>
          <a:xfrm>
            <a:off x="0" y="0"/>
            <a:ext cx="8229600" cy="1143000"/>
          </a:xfrm>
          <a:prstGeom prst="rect">
            <a:avLst/>
          </a:prstGeom>
        </p:spPr>
        <p:txBody>
          <a:bodyPr>
            <a:noAutofit/>
          </a:bodyPr>
          <a:lstStyle>
            <a:lvl1pPr defTabSz="502412">
              <a:defRPr sz="6880"/>
            </a:lvl1pPr>
          </a:lstStyle>
          <a:p>
            <a:r>
              <a:rPr lang="en-US" sz="3000" dirty="0" smtClean="0"/>
              <a:t>T</a:t>
            </a:r>
            <a:r>
              <a:rPr sz="3000" dirty="0" smtClean="0"/>
              <a:t>he </a:t>
            </a:r>
            <a:r>
              <a:rPr sz="3000" dirty="0"/>
              <a:t>new brightness problem</a:t>
            </a:r>
          </a:p>
        </p:txBody>
      </p:sp>
      <p:sp>
        <p:nvSpPr>
          <p:cNvPr id="335" name="Shape 335"/>
          <p:cNvSpPr/>
          <p:nvPr/>
        </p:nvSpPr>
        <p:spPr>
          <a:xfrm>
            <a:off x="5387931" y="4003094"/>
            <a:ext cx="69139" cy="56983"/>
          </a:xfrm>
          <a:prstGeom prst="ellipse">
            <a:avLst/>
          </a:prstGeom>
          <a:solidFill>
            <a:srgbClr val="FF8AD8"/>
          </a:solidFill>
          <a:ln w="12700">
            <a:miter lim="400000"/>
          </a:ln>
          <a:effectLst>
            <a:outerShdw blurRad="38100" dist="25400" dir="5400000" rotWithShape="0">
              <a:srgbClr val="000000">
                <a:alpha val="50000"/>
              </a:srgbClr>
            </a:outerShdw>
          </a:effectLst>
        </p:spPr>
        <p:txBody>
          <a:bodyPr lIns="35717" tIns="35717" rIns="35717" bIns="35717" anchor="ctr"/>
          <a:lstStyle/>
          <a:p>
            <a:pPr>
              <a:defRPr sz="2400">
                <a:solidFill>
                  <a:srgbClr val="FFFFFF"/>
                </a:solidFill>
              </a:defRPr>
            </a:pPr>
            <a:endParaRPr sz="1687"/>
          </a:p>
        </p:txBody>
      </p:sp>
      <p:pic>
        <p:nvPicPr>
          <p:cNvPr id="7" name="emit2.png"/>
          <p:cNvPicPr>
            <a:picLocks noChangeAspect="1"/>
          </p:cNvPicPr>
          <p:nvPr/>
        </p:nvPicPr>
        <p:blipFill rotWithShape="1">
          <a:blip r:embed="rId2">
            <a:extLst/>
          </a:blip>
          <a:srcRect l="-641" t="28563" r="17172" b="26837"/>
          <a:stretch/>
        </p:blipFill>
        <p:spPr>
          <a:xfrm>
            <a:off x="759425" y="1685337"/>
            <a:ext cx="7398610" cy="2964951"/>
          </a:xfrm>
          <a:prstGeom prst="rect">
            <a:avLst/>
          </a:prstGeom>
          <a:ln w="12700">
            <a:miter lim="400000"/>
          </a:ln>
        </p:spPr>
      </p:pic>
    </p:spTree>
    <p:extLst>
      <p:ext uri="{BB962C8B-B14F-4D97-AF65-F5344CB8AC3E}">
        <p14:creationId xmlns:p14="http://schemas.microsoft.com/office/powerpoint/2010/main" val="21544245"/>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98122"/>
            <a:ext cx="8375370" cy="1046616"/>
          </a:xfrm>
          <a:effectLst/>
        </p:spPr>
        <p:txBody>
          <a:bodyPr/>
          <a:lstStyle/>
          <a:p>
            <a:r>
              <a:rPr lang="en-US" dirty="0" smtClean="0">
                <a:effectLst>
                  <a:outerShdw blurRad="38100" dist="38100" dir="2700000" algn="tl">
                    <a:srgbClr val="000000">
                      <a:alpha val="43137"/>
                    </a:srgbClr>
                  </a:outerShdw>
                </a:effectLst>
              </a:rPr>
              <a:t>Direct Observation </a:t>
            </a:r>
            <a:r>
              <a:rPr lang="en-US" dirty="0">
                <a:effectLst>
                  <a:outerShdw blurRad="38100" dist="38100" dir="2700000" algn="tl">
                    <a:srgbClr val="000000">
                      <a:alpha val="43137"/>
                    </a:srgbClr>
                  </a:outerShdw>
                </a:effectLst>
              </a:rPr>
              <a:t>of </a:t>
            </a:r>
            <a:r>
              <a:rPr lang="en-US" dirty="0" smtClean="0">
                <a:effectLst>
                  <a:outerShdw blurRad="38100" dist="38100" dir="2700000" algn="tl">
                    <a:srgbClr val="000000">
                      <a:alpha val="43137"/>
                    </a:srgbClr>
                  </a:outerShdw>
                </a:effectLst>
              </a:rPr>
              <a:t>Charge Stripes Locked </a:t>
            </a:r>
            <a:r>
              <a:rPr lang="en-US" dirty="0">
                <a:effectLst>
                  <a:outerShdw blurRad="38100" dist="38100" dir="2700000" algn="tl">
                    <a:srgbClr val="000000">
                      <a:alpha val="43137"/>
                    </a:srgbClr>
                  </a:outerShdw>
                </a:effectLst>
              </a:rPr>
              <a:t>to </a:t>
            </a:r>
            <a:r>
              <a:rPr lang="en-US" dirty="0" smtClean="0">
                <a:effectLst>
                  <a:outerShdw blurRad="38100" dist="38100" dir="2700000" algn="tl">
                    <a:srgbClr val="000000">
                      <a:alpha val="43137"/>
                    </a:srgbClr>
                  </a:outerShdw>
                </a:effectLst>
              </a:rPr>
              <a:t>the Lattice of </a:t>
            </a:r>
            <a:r>
              <a:rPr lang="en-US" dirty="0">
                <a:effectLst>
                  <a:outerShdw blurRad="38100" dist="38100" dir="2700000" algn="tl">
                    <a:srgbClr val="000000">
                      <a:alpha val="43137"/>
                    </a:srgbClr>
                  </a:outerShdw>
                </a:effectLst>
              </a:rPr>
              <a:t>La</a:t>
            </a:r>
            <a:r>
              <a:rPr lang="en-US" baseline="-25000" dirty="0">
                <a:effectLst>
                  <a:outerShdw blurRad="38100" dist="38100" dir="2700000" algn="tl">
                    <a:srgbClr val="000000">
                      <a:alpha val="43137"/>
                    </a:srgbClr>
                  </a:outerShdw>
                </a:effectLst>
              </a:rPr>
              <a:t>2−</a:t>
            </a:r>
            <a:r>
              <a:rPr lang="en-US" baseline="-25000" dirty="0" smtClean="0">
                <a:effectLst>
                  <a:outerShdw blurRad="38100" dist="38100" dir="2700000" algn="tl">
                    <a:srgbClr val="000000">
                      <a:alpha val="43137"/>
                    </a:srgbClr>
                  </a:outerShdw>
                </a:effectLst>
              </a:rPr>
              <a:t>x</a:t>
            </a:r>
            <a:r>
              <a:rPr lang="en-US" dirty="0" smtClean="0">
                <a:effectLst>
                  <a:outerShdw blurRad="38100" dist="38100" dir="2700000" algn="tl">
                    <a:srgbClr val="000000">
                      <a:alpha val="43137"/>
                    </a:srgbClr>
                  </a:outerShdw>
                </a:effectLst>
              </a:rPr>
              <a:t>Ba</a:t>
            </a:r>
            <a:r>
              <a:rPr lang="en-US" baseline="-25000" dirty="0" smtClean="0">
                <a:effectLst>
                  <a:outerShdw blurRad="38100" dist="38100" dir="2700000" algn="tl">
                    <a:srgbClr val="000000">
                      <a:alpha val="43137"/>
                    </a:srgbClr>
                  </a:outerShdw>
                </a:effectLst>
              </a:rPr>
              <a:t>x</a:t>
            </a:r>
            <a:r>
              <a:rPr lang="en-US" dirty="0" smtClean="0">
                <a:effectLst>
                  <a:outerShdw blurRad="38100" dist="38100" dir="2700000" algn="tl">
                    <a:srgbClr val="000000">
                      <a:alpha val="43137"/>
                    </a:srgbClr>
                  </a:outerShdw>
                </a:effectLst>
              </a:rPr>
              <a:t>CuO</a:t>
            </a:r>
            <a:r>
              <a:rPr lang="en-US" baseline="-25000" dirty="0" smtClean="0">
                <a:effectLst>
                  <a:outerShdw blurRad="38100" dist="38100" dir="2700000" algn="tl">
                    <a:srgbClr val="000000">
                      <a:alpha val="43137"/>
                    </a:srgbClr>
                  </a:outerShdw>
                </a:effectLst>
              </a:rPr>
              <a:t>4</a:t>
            </a:r>
            <a:endParaRPr lang="en-US" baseline="-25000" dirty="0">
              <a:effectLst>
                <a:outerShdw blurRad="38100" dist="38100" dir="2700000" algn="tl">
                  <a:srgbClr val="000000">
                    <a:alpha val="43137"/>
                  </a:srgbClr>
                </a:outerShdw>
              </a:effectLst>
            </a:endParaRPr>
          </a:p>
        </p:txBody>
      </p:sp>
      <p:sp>
        <p:nvSpPr>
          <p:cNvPr id="3" name="TextBox 2"/>
          <p:cNvSpPr txBox="1"/>
          <p:nvPr/>
        </p:nvSpPr>
        <p:spPr>
          <a:xfrm>
            <a:off x="348006" y="5991240"/>
            <a:ext cx="2897332" cy="369332"/>
          </a:xfrm>
          <a:prstGeom prst="rect">
            <a:avLst/>
          </a:prstGeom>
          <a:noFill/>
        </p:spPr>
        <p:txBody>
          <a:bodyPr wrap="none" rtlCol="0">
            <a:spAutoFit/>
          </a:bodyPr>
          <a:lstStyle/>
          <a:p>
            <a:r>
              <a:rPr lang="en-US" i="1" dirty="0" smtClean="0">
                <a:solidFill>
                  <a:schemeClr val="tx2"/>
                </a:solidFill>
              </a:rPr>
              <a:t>X.M. Chen, et al.  PRL (2016)</a:t>
            </a:r>
            <a:endParaRPr lang="en-US" i="1" dirty="0">
              <a:solidFill>
                <a:schemeClr val="tx2"/>
              </a:solidFill>
            </a:endParaRPr>
          </a:p>
        </p:txBody>
      </p:sp>
      <p:sp>
        <p:nvSpPr>
          <p:cNvPr id="13" name="TextBox 12"/>
          <p:cNvSpPr txBox="1"/>
          <p:nvPr/>
        </p:nvSpPr>
        <p:spPr>
          <a:xfrm>
            <a:off x="6528564" y="5863300"/>
            <a:ext cx="2434962" cy="461665"/>
          </a:xfrm>
          <a:prstGeom prst="rect">
            <a:avLst/>
          </a:prstGeom>
          <a:noFill/>
        </p:spPr>
        <p:txBody>
          <a:bodyPr wrap="none" rtlCol="0">
            <a:spAutoFit/>
          </a:bodyPr>
          <a:lstStyle/>
          <a:p>
            <a:r>
              <a:rPr lang="en-US" sz="2400" dirty="0" smtClean="0"/>
              <a:t>CSX and CMPMSD</a:t>
            </a:r>
            <a:endParaRPr lang="en-US" sz="2400" dirty="0"/>
          </a:p>
        </p:txBody>
      </p:sp>
      <p:pic>
        <p:nvPicPr>
          <p:cNvPr id="8" name="Picture 7" descr="Static_LBCO_speckle.gi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8954" y="1265539"/>
            <a:ext cx="6090126" cy="5075105"/>
          </a:xfrm>
          <a:prstGeom prst="rect">
            <a:avLst/>
          </a:prstGeom>
        </p:spPr>
      </p:pic>
      <p:sp>
        <p:nvSpPr>
          <p:cNvPr id="9" name="Content Placeholder 6"/>
          <p:cNvSpPr>
            <a:spLocks noGrp="1"/>
          </p:cNvSpPr>
          <p:nvPr>
            <p:ph sz="half" idx="2"/>
          </p:nvPr>
        </p:nvSpPr>
        <p:spPr>
          <a:xfrm>
            <a:off x="4803732" y="1715353"/>
            <a:ext cx="4131219" cy="4235427"/>
          </a:xfrm>
        </p:spPr>
        <p:txBody>
          <a:bodyPr>
            <a:normAutofit/>
          </a:bodyPr>
          <a:lstStyle/>
          <a:p>
            <a:pPr marL="344488" indent="-190500">
              <a:lnSpc>
                <a:spcPct val="95000"/>
              </a:lnSpc>
              <a:spcAft>
                <a:spcPts val="600"/>
              </a:spcAft>
            </a:pPr>
            <a:r>
              <a:rPr lang="en-US" sz="2200" dirty="0" smtClean="0"/>
              <a:t>High coherent flux facilitated the </a:t>
            </a:r>
            <a:r>
              <a:rPr lang="en-US" sz="2200" b="1" dirty="0" smtClean="0">
                <a:solidFill>
                  <a:srgbClr val="C00000"/>
                </a:solidFill>
              </a:rPr>
              <a:t>first ever </a:t>
            </a:r>
            <a:r>
              <a:rPr lang="en-US" sz="2200" dirty="0" smtClean="0"/>
              <a:t>speckle and XPCS measurement of charge stripes in a </a:t>
            </a:r>
            <a:r>
              <a:rPr lang="en-US" sz="2200" dirty="0" err="1" smtClean="0"/>
              <a:t>cuprate</a:t>
            </a:r>
            <a:endParaRPr lang="en-US" sz="2200" dirty="0" smtClean="0"/>
          </a:p>
          <a:p>
            <a:pPr>
              <a:lnSpc>
                <a:spcPct val="95000"/>
              </a:lnSpc>
              <a:spcAft>
                <a:spcPts val="600"/>
              </a:spcAft>
              <a:buFont typeface="Arial" panose="020B0604020202020204" pitchFamily="34" charset="0"/>
              <a:buChar char="•"/>
            </a:pPr>
            <a:r>
              <a:rPr lang="en-US" sz="2200" dirty="0"/>
              <a:t>Stripe correlations are found to be static from 15 to 45 K </a:t>
            </a:r>
          </a:p>
          <a:p>
            <a:pPr>
              <a:lnSpc>
                <a:spcPct val="95000"/>
              </a:lnSpc>
              <a:spcAft>
                <a:spcPts val="600"/>
              </a:spcAft>
              <a:buFont typeface="Arial" panose="020B0604020202020204" pitchFamily="34" charset="0"/>
              <a:buChar char="•"/>
            </a:pPr>
            <a:r>
              <a:rPr lang="en-US" sz="2200" dirty="0"/>
              <a:t>Demonstrates that pairing mechanism is </a:t>
            </a:r>
            <a:r>
              <a:rPr lang="en-US" sz="2200" i="1" dirty="0"/>
              <a:t>not</a:t>
            </a:r>
            <a:r>
              <a:rPr lang="en-US" sz="2200" dirty="0"/>
              <a:t> fluctuating </a:t>
            </a:r>
            <a:r>
              <a:rPr lang="en-US" sz="2200" dirty="0" smtClean="0"/>
              <a:t>CDW</a:t>
            </a:r>
            <a:endParaRPr lang="en-US" sz="2200" dirty="0"/>
          </a:p>
        </p:txBody>
      </p:sp>
      <p:sp>
        <p:nvSpPr>
          <p:cNvPr id="7" name="TextBox 6"/>
          <p:cNvSpPr txBox="1"/>
          <p:nvPr/>
        </p:nvSpPr>
        <p:spPr>
          <a:xfrm>
            <a:off x="165126" y="5991240"/>
            <a:ext cx="2897332" cy="369332"/>
          </a:xfrm>
          <a:prstGeom prst="rect">
            <a:avLst/>
          </a:prstGeom>
          <a:noFill/>
        </p:spPr>
        <p:txBody>
          <a:bodyPr wrap="none" rtlCol="0">
            <a:spAutoFit/>
          </a:bodyPr>
          <a:lstStyle/>
          <a:p>
            <a:r>
              <a:rPr lang="en-US" i="1" dirty="0" smtClean="0">
                <a:solidFill>
                  <a:schemeClr val="tx2"/>
                </a:solidFill>
              </a:rPr>
              <a:t>X.M. Chen, et al.  PRL (2016)</a:t>
            </a:r>
            <a:endParaRPr lang="en-US" i="1" dirty="0">
              <a:solidFill>
                <a:schemeClr val="tx2"/>
              </a:solidFill>
            </a:endParaRPr>
          </a:p>
        </p:txBody>
      </p:sp>
    </p:spTree>
    <p:extLst>
      <p:ext uri="{BB962C8B-B14F-4D97-AF65-F5344CB8AC3E}">
        <p14:creationId xmlns:p14="http://schemas.microsoft.com/office/powerpoint/2010/main" val="338910412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 name="Shape 340"/>
          <p:cNvSpPr>
            <a:spLocks noGrp="1"/>
          </p:cNvSpPr>
          <p:nvPr>
            <p:ph type="title" idx="4294967295"/>
          </p:nvPr>
        </p:nvSpPr>
        <p:spPr>
          <a:xfrm>
            <a:off x="420624" y="0"/>
            <a:ext cx="9144000" cy="1143000"/>
          </a:xfrm>
          <a:prstGeom prst="rect">
            <a:avLst/>
          </a:prstGeom>
        </p:spPr>
        <p:txBody>
          <a:bodyPr>
            <a:noAutofit/>
          </a:bodyPr>
          <a:lstStyle>
            <a:lvl1pPr defTabSz="490727">
              <a:defRPr sz="6719"/>
            </a:lvl1pPr>
          </a:lstStyle>
          <a:p>
            <a:r>
              <a:rPr sz="3000" dirty="0"/>
              <a:t>NSLS-II can change the way </a:t>
            </a:r>
            <a:r>
              <a:rPr sz="3000" dirty="0" smtClean="0"/>
              <a:t>structural </a:t>
            </a:r>
            <a:r>
              <a:rPr lang="en-US" sz="3000" dirty="0" smtClean="0"/>
              <a:t/>
            </a:r>
            <a:br>
              <a:rPr lang="en-US" sz="3000" dirty="0" smtClean="0"/>
            </a:br>
            <a:r>
              <a:rPr sz="3000" dirty="0" smtClean="0"/>
              <a:t>biology </a:t>
            </a:r>
            <a:r>
              <a:rPr sz="3000" dirty="0"/>
              <a:t>is </a:t>
            </a:r>
            <a:r>
              <a:rPr sz="3000" dirty="0" smtClean="0"/>
              <a:t>done</a:t>
            </a:r>
            <a:endParaRPr sz="3000" dirty="0"/>
          </a:p>
        </p:txBody>
      </p:sp>
      <p:sp>
        <p:nvSpPr>
          <p:cNvPr id="3" name="TextBox 2"/>
          <p:cNvSpPr txBox="1"/>
          <p:nvPr/>
        </p:nvSpPr>
        <p:spPr>
          <a:xfrm>
            <a:off x="772907" y="5143278"/>
            <a:ext cx="6940618" cy="430887"/>
          </a:xfrm>
          <a:prstGeom prst="rect">
            <a:avLst/>
          </a:prstGeom>
          <a:noFill/>
        </p:spPr>
        <p:txBody>
          <a:bodyPr wrap="none" rtlCol="0">
            <a:spAutoFit/>
          </a:bodyPr>
          <a:lstStyle/>
          <a:p>
            <a:r>
              <a:rPr lang="en-US" sz="2200" dirty="0" smtClean="0"/>
              <a:t>~ 5ms before radiation damage destroys sample = 4 frames</a:t>
            </a:r>
            <a:endParaRPr lang="en-US" sz="2200" dirty="0"/>
          </a:p>
        </p:txBody>
      </p:sp>
      <p:pic>
        <p:nvPicPr>
          <p:cNvPr id="7" name="emit3.png"/>
          <p:cNvPicPr>
            <a:picLocks noChangeAspect="1"/>
          </p:cNvPicPr>
          <p:nvPr/>
        </p:nvPicPr>
        <p:blipFill rotWithShape="1">
          <a:blip r:embed="rId2">
            <a:extLst/>
          </a:blip>
          <a:srcRect l="-291" t="27444" r="20194" b="22330"/>
          <a:stretch/>
        </p:blipFill>
        <p:spPr>
          <a:xfrm>
            <a:off x="784818" y="1612524"/>
            <a:ext cx="7123040" cy="3349987"/>
          </a:xfrm>
          <a:prstGeom prst="rect">
            <a:avLst/>
          </a:prstGeom>
          <a:noFill/>
        </p:spPr>
      </p:pic>
    </p:spTree>
    <p:extLst>
      <p:ext uri="{BB962C8B-B14F-4D97-AF65-F5344CB8AC3E}">
        <p14:creationId xmlns:p14="http://schemas.microsoft.com/office/powerpoint/2010/main" val="2728324598"/>
      </p:ext>
    </p:extLst>
  </p:cSld>
  <p:clrMapOvr>
    <a:masterClrMapping/>
  </p:clrMapOvr>
  <p:transition spd="slow"/>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3533" y="914401"/>
            <a:ext cx="8229600" cy="5211763"/>
          </a:xfrm>
        </p:spPr>
        <p:txBody>
          <a:bodyPr>
            <a:normAutofit/>
          </a:bodyPr>
          <a:lstStyle/>
          <a:p>
            <a:pPr>
              <a:buClr>
                <a:schemeClr val="tx1"/>
              </a:buClr>
            </a:pPr>
            <a:r>
              <a:rPr lang="en-US" sz="2200" dirty="0"/>
              <a:t>Developing raster data collection</a:t>
            </a:r>
          </a:p>
          <a:p>
            <a:pPr>
              <a:buClr>
                <a:schemeClr val="tx1"/>
              </a:buClr>
            </a:pPr>
            <a:r>
              <a:rPr lang="en-US" sz="2200" dirty="0"/>
              <a:t>Serial </a:t>
            </a:r>
            <a:r>
              <a:rPr lang="en-US" sz="2200" dirty="0" err="1"/>
              <a:t>microcrystallography</a:t>
            </a:r>
            <a:r>
              <a:rPr lang="en-US" sz="2200" dirty="0"/>
              <a:t> of 1-5 µm size </a:t>
            </a:r>
            <a:r>
              <a:rPr lang="en-US" sz="2200" dirty="0" err="1"/>
              <a:t>Thaumatin</a:t>
            </a:r>
            <a:r>
              <a:rPr lang="en-US" sz="2200" dirty="0"/>
              <a:t> crystals </a:t>
            </a:r>
          </a:p>
          <a:p>
            <a:pPr>
              <a:buClr>
                <a:schemeClr val="tx1"/>
              </a:buClr>
            </a:pPr>
            <a:r>
              <a:rPr lang="en-US" sz="2200" dirty="0"/>
              <a:t>“real samples” now being studied.</a:t>
            </a:r>
          </a:p>
        </p:txBody>
      </p:sp>
      <p:sp>
        <p:nvSpPr>
          <p:cNvPr id="2" name="Title 1"/>
          <p:cNvSpPr>
            <a:spLocks noGrp="1"/>
          </p:cNvSpPr>
          <p:nvPr>
            <p:ph type="title"/>
          </p:nvPr>
        </p:nvSpPr>
        <p:spPr>
          <a:xfrm>
            <a:off x="309866" y="-151385"/>
            <a:ext cx="8229600" cy="1143000"/>
          </a:xfrm>
        </p:spPr>
        <p:txBody>
          <a:bodyPr>
            <a:normAutofit/>
          </a:bodyPr>
          <a:lstStyle/>
          <a:p>
            <a:r>
              <a:rPr lang="de-DE" u="none" dirty="0" smtClean="0"/>
              <a:t>FMX </a:t>
            </a:r>
            <a:r>
              <a:rPr lang="de-DE" u="none" dirty="0"/>
              <a:t>S</a:t>
            </a:r>
            <a:r>
              <a:rPr lang="de-DE" u="none" dirty="0" smtClean="0"/>
              <a:t>cientific </a:t>
            </a:r>
            <a:r>
              <a:rPr lang="de-DE" u="none" dirty="0"/>
              <a:t>C</a:t>
            </a:r>
            <a:r>
              <a:rPr lang="de-DE" u="none" dirty="0" smtClean="0"/>
              <a:t>ommissioning</a:t>
            </a:r>
            <a:endParaRPr lang="en-US" u="none" dirty="0"/>
          </a:p>
        </p:txBody>
      </p:sp>
      <p:pic>
        <p:nvPicPr>
          <p:cNvPr id="2050" name="Picture 2" descr="Y:\fx\data_bnl\publications\00_slides_for_others\bnl201612_4sean\liu\Screenshot from 2016-08-24 18_43_42_c.png"/>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279420" y="2284209"/>
            <a:ext cx="2071378" cy="1451374"/>
          </a:xfrm>
          <a:prstGeom prst="rect">
            <a:avLst/>
          </a:prstGeom>
          <a:noFill/>
          <a:effectLst>
            <a:outerShdw blurRad="50800" dist="38100" dir="2700000" algn="tl" rotWithShape="0">
              <a:prstClr val="black">
                <a:alpha val="40000"/>
              </a:prstClr>
            </a:outerShdw>
            <a:softEdge rad="25400"/>
          </a:effectLst>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79420" y="3980197"/>
            <a:ext cx="2071378" cy="1451374"/>
          </a:xfrm>
          <a:prstGeom prst="rect">
            <a:avLst/>
          </a:prstGeom>
          <a:effectLst>
            <a:outerShdw blurRad="50800" dist="38100" dir="2700000" algn="tl" rotWithShape="0">
              <a:prstClr val="black">
                <a:alpha val="40000"/>
              </a:prstClr>
            </a:outerShdw>
            <a:softEdge rad="25400"/>
          </a:effectLst>
        </p:spPr>
      </p:pic>
      <p:pic>
        <p:nvPicPr>
          <p:cNvPr id="24" name="Picture 2" descr="E:\fx\xfer\zm_868_131_0222.png"/>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2718464" y="2284209"/>
            <a:ext cx="6303355" cy="394518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5" name="Content Placeholder 2"/>
          <p:cNvSpPr txBox="1">
            <a:spLocks/>
          </p:cNvSpPr>
          <p:nvPr/>
        </p:nvSpPr>
        <p:spPr>
          <a:xfrm>
            <a:off x="2903989" y="2425633"/>
            <a:ext cx="5546408" cy="3662332"/>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0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34950" indent="-234950">
              <a:buClr>
                <a:schemeClr val="bg1"/>
              </a:buClr>
            </a:pPr>
            <a:r>
              <a:rPr lang="en-US" sz="2000" dirty="0" smtClean="0">
                <a:solidFill>
                  <a:schemeClr val="bg1"/>
                </a:solidFill>
              </a:rPr>
              <a:t>Maben, Stern (U Massachusetts Medical School)</a:t>
            </a:r>
          </a:p>
          <a:p>
            <a:pPr marL="635000" lvl="1" indent="-227013">
              <a:buClr>
                <a:schemeClr val="bg1"/>
              </a:buClr>
              <a:tabLst>
                <a:tab pos="796925" algn="l"/>
              </a:tabLst>
            </a:pPr>
            <a:r>
              <a:rPr lang="en-US" sz="1800" dirty="0" smtClean="0">
                <a:solidFill>
                  <a:schemeClr val="bg1"/>
                </a:solidFill>
              </a:rPr>
              <a:t> Endoplasmic-reticulum associated aminopeptidase 1</a:t>
            </a:r>
          </a:p>
          <a:p>
            <a:pPr marL="635000" lvl="1" indent="-227013">
              <a:buClr>
                <a:schemeClr val="bg1"/>
              </a:buClr>
              <a:tabLst>
                <a:tab pos="796925" algn="l"/>
              </a:tabLst>
            </a:pPr>
            <a:r>
              <a:rPr lang="en-US" sz="1800" dirty="0" smtClean="0">
                <a:solidFill>
                  <a:schemeClr val="bg1"/>
                </a:solidFill>
              </a:rPr>
              <a:t> Very large unit cell 585 × 545 × 125 Å</a:t>
            </a:r>
            <a:r>
              <a:rPr lang="en-US" sz="1800" baseline="30000" dirty="0" smtClean="0">
                <a:solidFill>
                  <a:schemeClr val="bg1"/>
                </a:solidFill>
              </a:rPr>
              <a:t>3</a:t>
            </a:r>
            <a:endParaRPr lang="en-US" sz="1800" dirty="0" smtClean="0">
              <a:solidFill>
                <a:schemeClr val="bg1"/>
              </a:solidFill>
            </a:endParaRPr>
          </a:p>
          <a:p>
            <a:pPr marL="635000" lvl="1" indent="-227013">
              <a:buClr>
                <a:schemeClr val="bg1"/>
              </a:buClr>
              <a:tabLst>
                <a:tab pos="796925" algn="l"/>
              </a:tabLst>
            </a:pPr>
            <a:r>
              <a:rPr lang="en-US" sz="1800" dirty="0" smtClean="0">
                <a:solidFill>
                  <a:schemeClr val="bg1"/>
                </a:solidFill>
              </a:rPr>
              <a:t> Full separation of 2 large axes</a:t>
            </a:r>
          </a:p>
        </p:txBody>
      </p:sp>
      <p:pic>
        <p:nvPicPr>
          <p:cNvPr id="26" name="Picture 2" descr="E:\fx\data_bnl\publications\00_slides_for_others\doe_monthly_ops\doe_monthly_ops_fmx_201611\zm_868_131_0222_cc.pn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473537" y="4295034"/>
            <a:ext cx="1935621" cy="1792931"/>
          </a:xfrm>
          <a:prstGeom prst="rect">
            <a:avLst/>
          </a:prstGeom>
          <a:noFill/>
          <a:ln>
            <a:solidFill>
              <a:schemeClr val="bg1"/>
            </a:solidFill>
          </a:ln>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73991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6"/>
          <p:cNvSpPr txBox="1">
            <a:spLocks/>
          </p:cNvSpPr>
          <p:nvPr/>
        </p:nvSpPr>
        <p:spPr bwMode="auto">
          <a:xfrm>
            <a:off x="201168" y="12032"/>
            <a:ext cx="5029200" cy="1010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1" compatLnSpc="1">
            <a:prstTxWarp prst="textNoShape">
              <a:avLst/>
            </a:prstTxWarp>
          </a:bodyPr>
          <a:lstStyle>
            <a:lvl1pPr algn="ctr" rtl="0" eaLnBrk="0" fontAlgn="base" hangingPunct="0">
              <a:lnSpc>
                <a:spcPct val="90000"/>
              </a:lnSpc>
              <a:spcBef>
                <a:spcPct val="0"/>
              </a:spcBef>
              <a:spcAft>
                <a:spcPct val="0"/>
              </a:spcAft>
              <a:defRPr sz="4000" b="1">
                <a:solidFill>
                  <a:schemeClr val="tx2"/>
                </a:solidFill>
                <a:latin typeface="+mj-lt"/>
                <a:ea typeface="+mj-ea"/>
                <a:cs typeface="Osaka"/>
              </a:defRPr>
            </a:lvl1pPr>
            <a:lvl2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cs typeface="Osaka"/>
              </a:defRPr>
            </a:lvl2pPr>
            <a:lvl3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cs typeface="Osaka"/>
              </a:defRPr>
            </a:lvl3pPr>
            <a:lvl4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cs typeface="Osaka"/>
              </a:defRPr>
            </a:lvl4pPr>
            <a:lvl5pPr algn="ctr" rtl="0" eaLnBrk="0" fontAlgn="base" hangingPunct="0">
              <a:lnSpc>
                <a:spcPct val="90000"/>
              </a:lnSpc>
              <a:spcBef>
                <a:spcPct val="0"/>
              </a:spcBef>
              <a:spcAft>
                <a:spcPct val="0"/>
              </a:spcAft>
              <a:defRPr sz="4000" b="1">
                <a:solidFill>
                  <a:schemeClr val="tx2"/>
                </a:solidFill>
                <a:latin typeface="Arial Narrow" pitchFamily="34" charset="0"/>
                <a:ea typeface="Osaka" charset="-128"/>
                <a:cs typeface="Osaka"/>
              </a:defRPr>
            </a:lvl5pPr>
            <a:lvl6pPr marL="457200" algn="ctr" rtl="0" fontAlgn="base">
              <a:lnSpc>
                <a:spcPct val="90000"/>
              </a:lnSpc>
              <a:spcBef>
                <a:spcPct val="0"/>
              </a:spcBef>
              <a:spcAft>
                <a:spcPct val="0"/>
              </a:spcAft>
              <a:defRPr sz="4000" b="1">
                <a:solidFill>
                  <a:schemeClr val="tx2"/>
                </a:solidFill>
                <a:latin typeface="Arial Narrow" pitchFamily="34" charset="0"/>
                <a:ea typeface="Osaka" charset="-128"/>
              </a:defRPr>
            </a:lvl6pPr>
            <a:lvl7pPr marL="914400" algn="ctr" rtl="0" fontAlgn="base">
              <a:lnSpc>
                <a:spcPct val="90000"/>
              </a:lnSpc>
              <a:spcBef>
                <a:spcPct val="0"/>
              </a:spcBef>
              <a:spcAft>
                <a:spcPct val="0"/>
              </a:spcAft>
              <a:defRPr sz="4000" b="1">
                <a:solidFill>
                  <a:schemeClr val="tx2"/>
                </a:solidFill>
                <a:latin typeface="Arial Narrow" pitchFamily="34" charset="0"/>
                <a:ea typeface="Osaka" charset="-128"/>
              </a:defRPr>
            </a:lvl7pPr>
            <a:lvl8pPr marL="1371600" algn="ctr" rtl="0" fontAlgn="base">
              <a:lnSpc>
                <a:spcPct val="90000"/>
              </a:lnSpc>
              <a:spcBef>
                <a:spcPct val="0"/>
              </a:spcBef>
              <a:spcAft>
                <a:spcPct val="0"/>
              </a:spcAft>
              <a:defRPr sz="4000" b="1">
                <a:solidFill>
                  <a:schemeClr val="tx2"/>
                </a:solidFill>
                <a:latin typeface="Arial Narrow" pitchFamily="34" charset="0"/>
                <a:ea typeface="Osaka" charset="-128"/>
              </a:defRPr>
            </a:lvl8pPr>
            <a:lvl9pPr marL="1828800" algn="ctr" rtl="0" fontAlgn="base">
              <a:lnSpc>
                <a:spcPct val="90000"/>
              </a:lnSpc>
              <a:spcBef>
                <a:spcPct val="0"/>
              </a:spcBef>
              <a:spcAft>
                <a:spcPct val="0"/>
              </a:spcAft>
              <a:defRPr sz="4000" b="1">
                <a:solidFill>
                  <a:schemeClr val="tx2"/>
                </a:solidFill>
                <a:latin typeface="Arial Narrow" pitchFamily="34" charset="0"/>
                <a:ea typeface="Osaka" charset="-128"/>
              </a:defRPr>
            </a:lvl9pPr>
          </a:lstStyle>
          <a:p>
            <a:pPr marL="0" marR="0" lvl="0" indent="0" algn="l" defTabSz="914400" rtl="0" eaLnBrk="0" fontAlgn="base" latinLnBrk="0" hangingPunct="0">
              <a:lnSpc>
                <a:spcPct val="90000"/>
              </a:lnSpc>
              <a:spcBef>
                <a:spcPct val="0"/>
              </a:spcBef>
              <a:spcAft>
                <a:spcPct val="0"/>
              </a:spcAft>
              <a:buClrTx/>
              <a:buSzTx/>
              <a:buFontTx/>
              <a:buNone/>
              <a:tabLst/>
              <a:defRPr/>
            </a:pPr>
            <a:r>
              <a:rPr kumimoji="0" lang="en-US" altLang="en-US" sz="3000" b="0" i="0" u="none" strike="noStrike" kern="0" cap="none" spc="0" normalizeH="0" baseline="0" noProof="0" dirty="0" smtClean="0">
                <a:ln>
                  <a:noFill/>
                </a:ln>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NSLS-II Accelerator Update</a:t>
            </a:r>
          </a:p>
        </p:txBody>
      </p:sp>
      <p:sp>
        <p:nvSpPr>
          <p:cNvPr id="13" name="Content Placeholder 7"/>
          <p:cNvSpPr txBox="1">
            <a:spLocks/>
          </p:cNvSpPr>
          <p:nvPr/>
        </p:nvSpPr>
        <p:spPr bwMode="auto">
          <a:xfrm>
            <a:off x="0" y="1209678"/>
            <a:ext cx="3396429" cy="5033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lvl1pPr marL="342900" indent="-342900" algn="l" rtl="0" eaLnBrk="0" fontAlgn="base" hangingPunct="0">
              <a:lnSpc>
                <a:spcPct val="90000"/>
              </a:lnSpc>
              <a:spcBef>
                <a:spcPct val="20000"/>
              </a:spcBef>
              <a:spcAft>
                <a:spcPct val="0"/>
              </a:spcAft>
              <a:buClr>
                <a:schemeClr val="folHlink"/>
              </a:buClr>
              <a:buSzPct val="135000"/>
              <a:buChar char="•"/>
              <a:defRPr sz="3200">
                <a:solidFill>
                  <a:schemeClr val="tx1"/>
                </a:solidFill>
                <a:latin typeface="+mn-lt"/>
                <a:ea typeface="+mn-ea"/>
                <a:cs typeface="Osaka"/>
              </a:defRPr>
            </a:lvl1pPr>
            <a:lvl2pPr marL="690563" indent="-233363" algn="l" rtl="0" eaLnBrk="0" fontAlgn="base" hangingPunct="0">
              <a:lnSpc>
                <a:spcPct val="90000"/>
              </a:lnSpc>
              <a:spcBef>
                <a:spcPct val="20000"/>
              </a:spcBef>
              <a:spcAft>
                <a:spcPct val="0"/>
              </a:spcAft>
              <a:buClr>
                <a:schemeClr val="folHlink"/>
              </a:buClr>
              <a:buSzPct val="100000"/>
              <a:buChar char="•"/>
              <a:defRPr sz="2800">
                <a:solidFill>
                  <a:schemeClr val="tx1"/>
                </a:solidFill>
                <a:latin typeface="+mn-lt"/>
                <a:ea typeface="+mn-ea"/>
                <a:cs typeface="Osaka"/>
              </a:defRPr>
            </a:lvl2pPr>
            <a:lvl3pPr marL="1085850" indent="-228600" algn="l" rtl="0" eaLnBrk="0" fontAlgn="base" hangingPunct="0">
              <a:lnSpc>
                <a:spcPct val="90000"/>
              </a:lnSpc>
              <a:spcBef>
                <a:spcPct val="20000"/>
              </a:spcBef>
              <a:spcAft>
                <a:spcPct val="0"/>
              </a:spcAft>
              <a:buSzPct val="100000"/>
              <a:buChar char="–"/>
              <a:defRPr sz="2400">
                <a:solidFill>
                  <a:schemeClr val="tx1"/>
                </a:solidFill>
                <a:latin typeface="+mn-lt"/>
                <a:ea typeface="+mn-ea"/>
                <a:cs typeface="Osaka"/>
              </a:defRPr>
            </a:lvl3pPr>
            <a:lvl4pPr marL="1428750" indent="-228600" algn="l" rtl="0" eaLnBrk="0" fontAlgn="base" hangingPunct="0">
              <a:lnSpc>
                <a:spcPct val="90000"/>
              </a:lnSpc>
              <a:spcBef>
                <a:spcPct val="20000"/>
              </a:spcBef>
              <a:spcAft>
                <a:spcPct val="0"/>
              </a:spcAft>
              <a:buSzPct val="100000"/>
              <a:buChar char="-"/>
              <a:defRPr sz="2400">
                <a:solidFill>
                  <a:schemeClr val="tx1"/>
                </a:solidFill>
                <a:latin typeface="+mn-lt"/>
                <a:ea typeface="+mn-ea"/>
                <a:cs typeface="Osaka"/>
              </a:defRPr>
            </a:lvl4pPr>
            <a:lvl5pPr marL="1771650" indent="-228600" algn="l" rtl="0" eaLnBrk="0" fontAlgn="base" hangingPunct="0">
              <a:lnSpc>
                <a:spcPct val="90000"/>
              </a:lnSpc>
              <a:spcBef>
                <a:spcPct val="20000"/>
              </a:spcBef>
              <a:spcAft>
                <a:spcPct val="0"/>
              </a:spcAft>
              <a:buSzPct val="100000"/>
              <a:buChar char="-"/>
              <a:defRPr sz="2400">
                <a:solidFill>
                  <a:schemeClr val="tx1"/>
                </a:solidFill>
                <a:latin typeface="+mn-lt"/>
                <a:ea typeface="+mn-ea"/>
                <a:cs typeface="Osaka"/>
              </a:defRPr>
            </a:lvl5pPr>
            <a:lvl6pPr marL="2228850" indent="-228600" algn="l" rtl="0" fontAlgn="base">
              <a:lnSpc>
                <a:spcPct val="90000"/>
              </a:lnSpc>
              <a:spcBef>
                <a:spcPct val="20000"/>
              </a:spcBef>
              <a:spcAft>
                <a:spcPct val="0"/>
              </a:spcAft>
              <a:buSzPct val="100000"/>
              <a:buChar char="-"/>
              <a:defRPr sz="2400">
                <a:solidFill>
                  <a:schemeClr val="tx1"/>
                </a:solidFill>
                <a:latin typeface="+mn-lt"/>
                <a:ea typeface="+mn-ea"/>
              </a:defRPr>
            </a:lvl6pPr>
            <a:lvl7pPr marL="2686050" indent="-228600" algn="l" rtl="0" fontAlgn="base">
              <a:lnSpc>
                <a:spcPct val="90000"/>
              </a:lnSpc>
              <a:spcBef>
                <a:spcPct val="20000"/>
              </a:spcBef>
              <a:spcAft>
                <a:spcPct val="0"/>
              </a:spcAft>
              <a:buSzPct val="100000"/>
              <a:buChar char="-"/>
              <a:defRPr sz="2400">
                <a:solidFill>
                  <a:schemeClr val="tx1"/>
                </a:solidFill>
                <a:latin typeface="+mn-lt"/>
                <a:ea typeface="+mn-ea"/>
              </a:defRPr>
            </a:lvl7pPr>
            <a:lvl8pPr marL="3143250" indent="-228600" algn="l" rtl="0" fontAlgn="base">
              <a:lnSpc>
                <a:spcPct val="90000"/>
              </a:lnSpc>
              <a:spcBef>
                <a:spcPct val="20000"/>
              </a:spcBef>
              <a:spcAft>
                <a:spcPct val="0"/>
              </a:spcAft>
              <a:buSzPct val="100000"/>
              <a:buChar char="-"/>
              <a:defRPr sz="2400">
                <a:solidFill>
                  <a:schemeClr val="tx1"/>
                </a:solidFill>
                <a:latin typeface="+mn-lt"/>
                <a:ea typeface="+mn-ea"/>
              </a:defRPr>
            </a:lvl8pPr>
            <a:lvl9pPr marL="3600450" indent="-228600" algn="l" rtl="0" fontAlgn="base">
              <a:lnSpc>
                <a:spcPct val="90000"/>
              </a:lnSpc>
              <a:spcBef>
                <a:spcPct val="20000"/>
              </a:spcBef>
              <a:spcAft>
                <a:spcPct val="0"/>
              </a:spcAft>
              <a:buSzPct val="100000"/>
              <a:buChar char="-"/>
              <a:defRPr sz="2400">
                <a:solidFill>
                  <a:schemeClr val="tx1"/>
                </a:solidFill>
                <a:latin typeface="+mn-lt"/>
                <a:ea typeface="+mn-ea"/>
              </a:defRPr>
            </a:lvl9pPr>
          </a:lstStyle>
          <a:p>
            <a:pPr marL="182880" indent="-182880" defTabSz="914400">
              <a:lnSpc>
                <a:spcPct val="95000"/>
              </a:lnSpc>
              <a:spcBef>
                <a:spcPts val="900"/>
              </a:spcBef>
              <a:buClr>
                <a:schemeClr val="tx1"/>
              </a:buClr>
              <a:buSzPct val="100000"/>
              <a:defRPr/>
            </a:pPr>
            <a:r>
              <a:rPr lang="en-US" sz="2200" dirty="0" smtClean="0"/>
              <a:t>Accelerator is performing well, delivering 275 mA top-off in routine operations</a:t>
            </a:r>
          </a:p>
          <a:p>
            <a:pPr marL="182880" indent="-182880" defTabSz="914400">
              <a:lnSpc>
                <a:spcPct val="95000"/>
              </a:lnSpc>
              <a:spcBef>
                <a:spcPts val="900"/>
              </a:spcBef>
              <a:buClr>
                <a:schemeClr val="tx1"/>
              </a:buClr>
              <a:buSzPct val="100000"/>
              <a:defRPr/>
            </a:pPr>
            <a:r>
              <a:rPr lang="en-US" sz="2200" dirty="0" smtClean="0"/>
              <a:t>FY17-to-date reliability performance = 96.4%</a:t>
            </a:r>
          </a:p>
          <a:p>
            <a:pPr marL="182880" indent="-182880" defTabSz="914400">
              <a:lnSpc>
                <a:spcPct val="95000"/>
              </a:lnSpc>
              <a:spcBef>
                <a:spcPts val="900"/>
              </a:spcBef>
              <a:buClr>
                <a:schemeClr val="tx1"/>
              </a:buClr>
              <a:buSzPct val="100000"/>
              <a:defRPr/>
            </a:pPr>
            <a:r>
              <a:rPr lang="en-US" sz="2200" dirty="0" smtClean="0"/>
              <a:t>Operations plan in 2017 is to reach 300 mA top-off with &gt; 95% reliability:</a:t>
            </a:r>
          </a:p>
          <a:p>
            <a:pPr marL="530543" lvl="1" indent="-182880" defTabSz="914400">
              <a:lnSpc>
                <a:spcPct val="95000"/>
              </a:lnSpc>
              <a:spcBef>
                <a:spcPts val="900"/>
              </a:spcBef>
              <a:buClr>
                <a:schemeClr val="tx1"/>
              </a:buClr>
              <a:defRPr/>
            </a:pPr>
            <a:r>
              <a:rPr lang="en-US" sz="1800" dirty="0" smtClean="0"/>
              <a:t>2/16/17:  250 mA </a:t>
            </a:r>
            <a:r>
              <a:rPr lang="en-US" sz="1800" dirty="0" smtClean="0">
                <a:sym typeface="Wingdings" panose="05000000000000000000" pitchFamily="2" charset="2"/>
              </a:rPr>
              <a:t> 275 mA</a:t>
            </a:r>
          </a:p>
          <a:p>
            <a:pPr marL="530543" lvl="1" indent="-182880" defTabSz="914400">
              <a:lnSpc>
                <a:spcPct val="95000"/>
              </a:lnSpc>
              <a:spcBef>
                <a:spcPts val="900"/>
              </a:spcBef>
              <a:buClr>
                <a:schemeClr val="tx1"/>
              </a:buClr>
              <a:defRPr/>
            </a:pPr>
            <a:r>
              <a:rPr lang="en-US" sz="1800" dirty="0" smtClean="0">
                <a:sym typeface="Wingdings" panose="05000000000000000000" pitchFamily="2" charset="2"/>
              </a:rPr>
              <a:t>4/17:        275 mA  300 mA</a:t>
            </a:r>
            <a:endParaRPr lang="en-US" sz="1800" dirty="0" smtClean="0"/>
          </a:p>
        </p:txBody>
      </p:sp>
      <p:grpSp>
        <p:nvGrpSpPr>
          <p:cNvPr id="4" name="Group 3"/>
          <p:cNvGrpSpPr/>
          <p:nvPr/>
        </p:nvGrpSpPr>
        <p:grpSpPr>
          <a:xfrm>
            <a:off x="3510718" y="1389887"/>
            <a:ext cx="5399233" cy="3615319"/>
            <a:chOff x="3390071" y="2042809"/>
            <a:chExt cx="5666831" cy="3794502"/>
          </a:xfrm>
        </p:grpSpPr>
        <p:grpSp>
          <p:nvGrpSpPr>
            <p:cNvPr id="6" name="Group 5"/>
            <p:cNvGrpSpPr/>
            <p:nvPr/>
          </p:nvGrpSpPr>
          <p:grpSpPr>
            <a:xfrm>
              <a:off x="3632199" y="5437201"/>
              <a:ext cx="5252494" cy="400110"/>
              <a:chOff x="3391230" y="5105158"/>
              <a:chExt cx="5267300" cy="400110"/>
            </a:xfrm>
          </p:grpSpPr>
          <p:cxnSp>
            <p:nvCxnSpPr>
              <p:cNvPr id="7" name="Straight Arrow Connector 6"/>
              <p:cNvCxnSpPr/>
              <p:nvPr/>
            </p:nvCxnSpPr>
            <p:spPr>
              <a:xfrm>
                <a:off x="3391230" y="5298467"/>
                <a:ext cx="5267300" cy="6746"/>
              </a:xfrm>
              <a:prstGeom prst="straightConnector1">
                <a:avLst/>
              </a:prstGeom>
              <a:ln>
                <a:solidFill>
                  <a:srgbClr val="FF000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5492520" y="5105158"/>
                <a:ext cx="970557" cy="400110"/>
              </a:xfrm>
              <a:prstGeom prst="rect">
                <a:avLst/>
              </a:prstGeom>
              <a:solidFill>
                <a:schemeClr val="bg1"/>
              </a:solidFill>
            </p:spPr>
            <p:txBody>
              <a:bodyPr wrap="none" rtlCol="0">
                <a:spAutoFit/>
              </a:bodyPr>
              <a:lstStyle/>
              <a:p>
                <a:r>
                  <a:rPr lang="en-US" sz="2000" dirty="0" smtClean="0">
                    <a:solidFill>
                      <a:srgbClr val="FF0000"/>
                    </a:solidFill>
                    <a:effectLst>
                      <a:outerShdw blurRad="38100" dist="38100" dir="2700000" algn="tl">
                        <a:srgbClr val="000000">
                          <a:alpha val="43137"/>
                        </a:srgbClr>
                      </a:outerShdw>
                    </a:effectLst>
                  </a:rPr>
                  <a:t>6+ days</a:t>
                </a:r>
                <a:endParaRPr lang="en-US" sz="2000" dirty="0">
                  <a:solidFill>
                    <a:srgbClr val="FF0000"/>
                  </a:solidFill>
                  <a:effectLst>
                    <a:outerShdw blurRad="38100" dist="38100" dir="2700000" algn="tl">
                      <a:srgbClr val="000000">
                        <a:alpha val="43137"/>
                      </a:srgbClr>
                    </a:outerShdw>
                  </a:effectLst>
                </a:endParaRPr>
              </a:p>
            </p:txBody>
          </p:sp>
        </p:grpSp>
        <p:pic>
          <p:nvPicPr>
            <p:cNvPr id="9" name="Picture 2" descr="C:\Users\rfliller\Dropbox\Machine Stats\FY2017\20170203\BeamCurrent20170204.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0071" y="2042809"/>
              <a:ext cx="5666831" cy="318759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5507125" y="2074559"/>
              <a:ext cx="563476" cy="2987397"/>
            </a:xfrm>
            <a:prstGeom prst="rect">
              <a:avLst/>
            </a:prstGeom>
            <a:solidFill>
              <a:srgbClr val="FF5050">
                <a:alpha val="3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a:p>
              <a:pPr algn="ctr"/>
              <a:endParaRPr lang="en-US" dirty="0"/>
            </a:p>
          </p:txBody>
        </p:sp>
        <p:sp>
          <p:nvSpPr>
            <p:cNvPr id="3" name="TextBox 2"/>
            <p:cNvSpPr txBox="1"/>
            <p:nvPr/>
          </p:nvSpPr>
          <p:spPr>
            <a:xfrm>
              <a:off x="5468903" y="2171700"/>
              <a:ext cx="639919" cy="276999"/>
            </a:xfrm>
            <a:prstGeom prst="rect">
              <a:avLst/>
            </a:prstGeom>
            <a:noFill/>
          </p:spPr>
          <p:txBody>
            <a:bodyPr wrap="none" rtlCol="0">
              <a:spAutoFit/>
            </a:bodyPr>
            <a:lstStyle/>
            <a:p>
              <a:r>
                <a:rPr lang="en-US" sz="1200" dirty="0" smtClean="0"/>
                <a:t>Studies</a:t>
              </a:r>
              <a:endParaRPr lang="en-US" sz="1200" dirty="0"/>
            </a:p>
          </p:txBody>
        </p:sp>
        <p:cxnSp>
          <p:nvCxnSpPr>
            <p:cNvPr id="5" name="Straight Arrow Connector 4"/>
            <p:cNvCxnSpPr>
              <a:endCxn id="3" idx="1"/>
            </p:cNvCxnSpPr>
            <p:nvPr/>
          </p:nvCxnSpPr>
          <p:spPr>
            <a:xfrm>
              <a:off x="3632200" y="2310200"/>
              <a:ext cx="1836703" cy="0"/>
            </a:xfrm>
            <a:prstGeom prst="straightConnector1">
              <a:avLst/>
            </a:prstGeom>
            <a:ln>
              <a:solidFill>
                <a:srgbClr val="00B05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6070601" y="2315350"/>
              <a:ext cx="2762249" cy="0"/>
            </a:xfrm>
            <a:prstGeom prst="straightConnector1">
              <a:avLst/>
            </a:prstGeom>
            <a:ln>
              <a:solidFill>
                <a:srgbClr val="00B050"/>
              </a:solidFill>
              <a:headEnd type="triangle" w="med" len="med"/>
              <a:tailEnd type="triangle" w="med" len="med"/>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4159138" y="2053450"/>
              <a:ext cx="893193" cy="276999"/>
            </a:xfrm>
            <a:prstGeom prst="rect">
              <a:avLst/>
            </a:prstGeom>
            <a:noFill/>
          </p:spPr>
          <p:txBody>
            <a:bodyPr wrap="none" rtlCol="0">
              <a:spAutoFit/>
            </a:bodyPr>
            <a:lstStyle/>
            <a:p>
              <a:r>
                <a:rPr lang="en-US" sz="1200" b="1" dirty="0" smtClean="0">
                  <a:solidFill>
                    <a:srgbClr val="00B050"/>
                  </a:solidFill>
                </a:rPr>
                <a:t>Operations</a:t>
              </a:r>
              <a:endParaRPr lang="en-US" sz="1200" b="1" dirty="0">
                <a:solidFill>
                  <a:srgbClr val="00B050"/>
                </a:solidFill>
              </a:endParaRPr>
            </a:p>
          </p:txBody>
        </p:sp>
        <p:sp>
          <p:nvSpPr>
            <p:cNvPr id="19" name="TextBox 18"/>
            <p:cNvSpPr txBox="1"/>
            <p:nvPr/>
          </p:nvSpPr>
          <p:spPr>
            <a:xfrm>
              <a:off x="7048738" y="2074559"/>
              <a:ext cx="893193" cy="276999"/>
            </a:xfrm>
            <a:prstGeom prst="rect">
              <a:avLst/>
            </a:prstGeom>
            <a:noFill/>
          </p:spPr>
          <p:txBody>
            <a:bodyPr wrap="none" rtlCol="0">
              <a:spAutoFit/>
            </a:bodyPr>
            <a:lstStyle/>
            <a:p>
              <a:r>
                <a:rPr lang="en-US" sz="1200" b="1" dirty="0">
                  <a:solidFill>
                    <a:srgbClr val="00B050"/>
                  </a:solidFill>
                </a:rPr>
                <a:t>Operations</a:t>
              </a:r>
            </a:p>
          </p:txBody>
        </p:sp>
      </p:grpSp>
    </p:spTree>
    <p:extLst>
      <p:ext uri="{BB962C8B-B14F-4D97-AF65-F5344CB8AC3E}">
        <p14:creationId xmlns:p14="http://schemas.microsoft.com/office/powerpoint/2010/main" val="3267813980"/>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titled.compressed.pdf"/>
          <p:cNvPicPr>
            <a:picLocks noChangeAspect="1"/>
          </p:cNvPicPr>
          <p:nvPr/>
        </p:nvPicPr>
        <p:blipFill rotWithShape="1">
          <a:blip r:embed="rId3">
            <a:extLst>
              <a:ext uri="{28A0092B-C50C-407E-A947-70E740481C1C}">
                <a14:useLocalDpi xmlns:a14="http://schemas.microsoft.com/office/drawing/2010/main"/>
              </a:ext>
            </a:extLst>
          </a:blip>
          <a:srcRect l="96" t="4548"/>
          <a:stretch/>
        </p:blipFill>
        <p:spPr>
          <a:xfrm>
            <a:off x="475312" y="1254777"/>
            <a:ext cx="7992208" cy="4592251"/>
          </a:xfrm>
          <a:prstGeom prst="rect">
            <a:avLst/>
          </a:prstGeom>
        </p:spPr>
      </p:pic>
      <p:sp>
        <p:nvSpPr>
          <p:cNvPr id="2" name="Title 1"/>
          <p:cNvSpPr>
            <a:spLocks noGrp="1"/>
          </p:cNvSpPr>
          <p:nvPr>
            <p:ph type="title"/>
          </p:nvPr>
        </p:nvSpPr>
        <p:spPr>
          <a:xfrm>
            <a:off x="356616" y="-1"/>
            <a:ext cx="8229600" cy="1060109"/>
          </a:xfrm>
        </p:spPr>
        <p:txBody>
          <a:bodyPr/>
          <a:lstStyle/>
          <a:p>
            <a:r>
              <a:rPr lang="en-US" u="none" dirty="0" smtClean="0"/>
              <a:t>Soft Inelastic X-ray (SIX) Beamline</a:t>
            </a:r>
            <a:endParaRPr lang="en-US" u="none" dirty="0"/>
          </a:p>
        </p:txBody>
      </p:sp>
      <p:sp>
        <p:nvSpPr>
          <p:cNvPr id="3" name="TextBox 2"/>
          <p:cNvSpPr txBox="1"/>
          <p:nvPr/>
        </p:nvSpPr>
        <p:spPr>
          <a:xfrm>
            <a:off x="356616" y="5679227"/>
            <a:ext cx="2899050" cy="646331"/>
          </a:xfrm>
          <a:prstGeom prst="rect">
            <a:avLst/>
          </a:prstGeom>
          <a:noFill/>
        </p:spPr>
        <p:txBody>
          <a:bodyPr wrap="square" rtlCol="0">
            <a:spAutoFit/>
          </a:bodyPr>
          <a:lstStyle/>
          <a:p>
            <a:r>
              <a:rPr lang="en-US" dirty="0" smtClean="0">
                <a:solidFill>
                  <a:srgbClr val="FF0000"/>
                </a:solidFill>
                <a:latin typeface="Symbol" panose="05050102010706020507" pitchFamily="18" charset="2"/>
              </a:rPr>
              <a:t>D</a:t>
            </a:r>
            <a:r>
              <a:rPr lang="en-US" dirty="0" smtClean="0">
                <a:solidFill>
                  <a:srgbClr val="FF0000"/>
                </a:solidFill>
              </a:rPr>
              <a:t>E=14 </a:t>
            </a:r>
            <a:r>
              <a:rPr lang="en-US" dirty="0" err="1" smtClean="0">
                <a:solidFill>
                  <a:srgbClr val="FF0000"/>
                </a:solidFill>
              </a:rPr>
              <a:t>meV</a:t>
            </a:r>
            <a:endParaRPr lang="en-US" dirty="0" smtClean="0">
              <a:solidFill>
                <a:srgbClr val="FF0000"/>
              </a:solidFill>
            </a:endParaRPr>
          </a:p>
          <a:p>
            <a:r>
              <a:rPr lang="en-US" dirty="0" smtClean="0">
                <a:solidFill>
                  <a:srgbClr val="FF0000"/>
                </a:solidFill>
              </a:rPr>
              <a:t>First light February 20</a:t>
            </a:r>
            <a:r>
              <a:rPr lang="en-US" baseline="30000" dirty="0" smtClean="0">
                <a:solidFill>
                  <a:srgbClr val="FF0000"/>
                </a:solidFill>
              </a:rPr>
              <a:t>th</a:t>
            </a:r>
            <a:r>
              <a:rPr lang="en-US" dirty="0" smtClean="0">
                <a:solidFill>
                  <a:srgbClr val="FF0000"/>
                </a:solidFill>
              </a:rPr>
              <a:t> 2017</a:t>
            </a:r>
          </a:p>
        </p:txBody>
      </p:sp>
      <p:grpSp>
        <p:nvGrpSpPr>
          <p:cNvPr id="6" name="Group 5"/>
          <p:cNvGrpSpPr/>
          <p:nvPr/>
        </p:nvGrpSpPr>
        <p:grpSpPr>
          <a:xfrm>
            <a:off x="4830457" y="3962261"/>
            <a:ext cx="2217177" cy="2308324"/>
            <a:chOff x="642667" y="2087592"/>
            <a:chExt cx="4162245" cy="3665829"/>
          </a:xfrm>
        </p:grpSpPr>
        <p:pic>
          <p:nvPicPr>
            <p:cNvPr id="7" name="Picture 6"/>
            <p:cNvPicPr>
              <a:picLocks noChangeAspect="1"/>
            </p:cNvPicPr>
            <p:nvPr/>
          </p:nvPicPr>
          <p:blipFill rotWithShape="1">
            <a:blip r:embed="rId4"/>
            <a:srcRect l="5293" t="7693" r="41084"/>
            <a:stretch/>
          </p:blipFill>
          <p:spPr>
            <a:xfrm>
              <a:off x="642667" y="2087592"/>
              <a:ext cx="3821501" cy="3665829"/>
            </a:xfrm>
            <a:prstGeom prst="rect">
              <a:avLst/>
            </a:prstGeom>
          </p:spPr>
        </p:pic>
        <p:sp>
          <p:nvSpPr>
            <p:cNvPr id="8" name="Rectangle 7"/>
            <p:cNvSpPr/>
            <p:nvPr/>
          </p:nvSpPr>
          <p:spPr>
            <a:xfrm>
              <a:off x="4123425" y="2087592"/>
              <a:ext cx="681487" cy="30623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 name="TextBox 3"/>
          <p:cNvSpPr txBox="1"/>
          <p:nvPr/>
        </p:nvSpPr>
        <p:spPr>
          <a:xfrm>
            <a:off x="356616" y="1082564"/>
            <a:ext cx="5408694" cy="769441"/>
          </a:xfrm>
          <a:prstGeom prst="rect">
            <a:avLst/>
          </a:prstGeom>
          <a:noFill/>
        </p:spPr>
        <p:txBody>
          <a:bodyPr wrap="square" rtlCol="0">
            <a:spAutoFit/>
          </a:bodyPr>
          <a:lstStyle/>
          <a:p>
            <a:r>
              <a:rPr lang="en-US" sz="2200" dirty="0" smtClean="0"/>
              <a:t>How are the spin excitations renormalized by these charge stripes?</a:t>
            </a:r>
            <a:endParaRPr lang="en-US" sz="2200" dirty="0"/>
          </a:p>
        </p:txBody>
      </p:sp>
      <p:sp>
        <p:nvSpPr>
          <p:cNvPr id="10" name="TextBox 9"/>
          <p:cNvSpPr txBox="1"/>
          <p:nvPr/>
        </p:nvSpPr>
        <p:spPr>
          <a:xfrm>
            <a:off x="6802180" y="3915738"/>
            <a:ext cx="2341820" cy="1815882"/>
          </a:xfrm>
          <a:prstGeom prst="rect">
            <a:avLst/>
          </a:prstGeom>
          <a:noFill/>
        </p:spPr>
        <p:txBody>
          <a:bodyPr wrap="square" rtlCol="0">
            <a:spAutoFit/>
          </a:bodyPr>
          <a:lstStyle/>
          <a:p>
            <a:r>
              <a:rPr lang="en-US" sz="1600" dirty="0" smtClean="0"/>
              <a:t>Theoretical prediction (</a:t>
            </a:r>
            <a:r>
              <a:rPr lang="en-US" sz="1600" dirty="0" err="1" smtClean="0"/>
              <a:t>Seibold</a:t>
            </a:r>
            <a:r>
              <a:rPr lang="en-US" sz="1600" dirty="0" smtClean="0"/>
              <a:t> </a:t>
            </a:r>
            <a:r>
              <a:rPr lang="en-US" sz="1600" i="1" dirty="0" smtClean="0"/>
              <a:t>et al., </a:t>
            </a:r>
            <a:r>
              <a:rPr lang="en-US" sz="1600" dirty="0" smtClean="0"/>
              <a:t>(2012))</a:t>
            </a:r>
          </a:p>
          <a:p>
            <a:endParaRPr lang="en-US" sz="1600" dirty="0" smtClean="0"/>
          </a:p>
          <a:p>
            <a:r>
              <a:rPr lang="en-US" sz="1600" dirty="0" smtClean="0"/>
              <a:t>Neutrons have insufficient intensity to test this. Can only be done at NSLS-II</a:t>
            </a:r>
            <a:endParaRPr lang="en-US" sz="1600" dirty="0"/>
          </a:p>
        </p:txBody>
      </p:sp>
    </p:spTree>
    <p:extLst>
      <p:ext uri="{BB962C8B-B14F-4D97-AF65-F5344CB8AC3E}">
        <p14:creationId xmlns:p14="http://schemas.microsoft.com/office/powerpoint/2010/main" val="29974437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06116"/>
            <a:ext cx="9143999" cy="1362075"/>
          </a:xfrm>
        </p:spPr>
        <p:txBody>
          <a:bodyPr/>
          <a:lstStyle/>
          <a:p>
            <a:pPr algn="ctr"/>
            <a:r>
              <a:rPr lang="en-US" dirty="0" smtClean="0"/>
              <a:t>Accelerator</a:t>
            </a:r>
            <a:br>
              <a:rPr lang="en-US" dirty="0" smtClean="0"/>
            </a:br>
            <a:r>
              <a:rPr lang="en-US" dirty="0" smtClean="0"/>
              <a:t>Performance</a:t>
            </a:r>
            <a:endParaRPr lang="en-US" dirty="0"/>
          </a:p>
        </p:txBody>
      </p:sp>
    </p:spTree>
    <p:extLst>
      <p:ext uri="{BB962C8B-B14F-4D97-AF65-F5344CB8AC3E}">
        <p14:creationId xmlns:p14="http://schemas.microsoft.com/office/powerpoint/2010/main" val="22754520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Title 1"/>
          <p:cNvSpPr>
            <a:spLocks noGrp="1"/>
          </p:cNvSpPr>
          <p:nvPr>
            <p:ph type="title"/>
          </p:nvPr>
        </p:nvSpPr>
        <p:spPr>
          <a:xfrm>
            <a:off x="243047" y="-13525"/>
            <a:ext cx="8103698" cy="1143000"/>
          </a:xfrm>
        </p:spPr>
        <p:txBody>
          <a:bodyPr>
            <a:normAutofit/>
          </a:bodyPr>
          <a:lstStyle/>
          <a:p>
            <a:r>
              <a:rPr lang="en-US" u="none" dirty="0" smtClean="0"/>
              <a:t>Accelerator Performance</a:t>
            </a:r>
            <a:endParaRPr lang="en-US" u="none"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911" y="1129476"/>
            <a:ext cx="9623351" cy="4868988"/>
          </a:xfrm>
          <a:prstGeom prst="rect">
            <a:avLst/>
          </a:prstGeom>
        </p:spPr>
      </p:pic>
      <p:sp>
        <p:nvSpPr>
          <p:cNvPr id="2" name="TextBox 1"/>
          <p:cNvSpPr txBox="1"/>
          <p:nvPr/>
        </p:nvSpPr>
        <p:spPr>
          <a:xfrm>
            <a:off x="1943100" y="6008855"/>
            <a:ext cx="5533631" cy="369332"/>
          </a:xfrm>
          <a:prstGeom prst="rect">
            <a:avLst/>
          </a:prstGeom>
          <a:noFill/>
        </p:spPr>
        <p:txBody>
          <a:bodyPr wrap="none" rtlCol="0">
            <a:spAutoFit/>
          </a:bodyPr>
          <a:lstStyle/>
          <a:p>
            <a:r>
              <a:rPr lang="en-US" dirty="0" smtClean="0"/>
              <a:t>FY17 Goals:  Reliability &gt; 95%, Operating current 300 mA. </a:t>
            </a:r>
            <a:endParaRPr lang="en-US" dirty="0"/>
          </a:p>
        </p:txBody>
      </p:sp>
    </p:spTree>
    <p:extLst>
      <p:ext uri="{BB962C8B-B14F-4D97-AF65-F5344CB8AC3E}">
        <p14:creationId xmlns:p14="http://schemas.microsoft.com/office/powerpoint/2010/main" val="4759273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943860"/>
            <a:ext cx="9144000" cy="1362075"/>
          </a:xfrm>
        </p:spPr>
        <p:txBody>
          <a:bodyPr/>
          <a:lstStyle/>
          <a:p>
            <a:pPr algn="ctr"/>
            <a:r>
              <a:rPr lang="en-US" dirty="0" smtClean="0"/>
              <a:t>User program</a:t>
            </a:r>
            <a:endParaRPr lang="en-US" dirty="0"/>
          </a:p>
        </p:txBody>
      </p:sp>
    </p:spTree>
    <p:extLst>
      <p:ext uri="{BB962C8B-B14F-4D97-AF65-F5344CB8AC3E}">
        <p14:creationId xmlns:p14="http://schemas.microsoft.com/office/powerpoint/2010/main" val="387569960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6430" y="-13525"/>
            <a:ext cx="8103698" cy="1143000"/>
          </a:xfrm>
        </p:spPr>
        <p:txBody>
          <a:bodyPr>
            <a:normAutofit/>
          </a:bodyPr>
          <a:lstStyle/>
          <a:p>
            <a:r>
              <a:rPr lang="en-US" dirty="0" smtClean="0"/>
              <a:t>Beamlines Operations Update</a:t>
            </a:r>
            <a:endParaRPr lang="en-US" dirty="0"/>
          </a:p>
        </p:txBody>
      </p:sp>
      <p:sp>
        <p:nvSpPr>
          <p:cNvPr id="3" name="TextBox 2"/>
          <p:cNvSpPr txBox="1"/>
          <p:nvPr/>
        </p:nvSpPr>
        <p:spPr>
          <a:xfrm>
            <a:off x="336430" y="1154215"/>
            <a:ext cx="3708520" cy="3754874"/>
          </a:xfrm>
          <a:prstGeom prst="rect">
            <a:avLst/>
          </a:prstGeom>
          <a:noFill/>
        </p:spPr>
        <p:txBody>
          <a:bodyPr wrap="square" rtlCol="0">
            <a:spAutoFit/>
          </a:bodyPr>
          <a:lstStyle/>
          <a:p>
            <a:r>
              <a:rPr lang="en-US" b="1" u="sng" dirty="0" smtClean="0"/>
              <a:t>General User Operations</a:t>
            </a:r>
          </a:p>
          <a:p>
            <a:r>
              <a:rPr lang="en-US" b="1" dirty="0" smtClean="0">
                <a:solidFill>
                  <a:srgbClr val="0070C0"/>
                </a:solidFill>
              </a:rPr>
              <a:t>CSX-1, CSX-2, XPD, HXN, SRX, </a:t>
            </a:r>
            <a:br>
              <a:rPr lang="en-US" b="1" dirty="0" smtClean="0">
                <a:solidFill>
                  <a:srgbClr val="0070C0"/>
                </a:solidFill>
              </a:rPr>
            </a:br>
            <a:r>
              <a:rPr lang="en-US" b="1" dirty="0" smtClean="0">
                <a:solidFill>
                  <a:srgbClr val="0070C0"/>
                </a:solidFill>
              </a:rPr>
              <a:t>IXS, CHX, </a:t>
            </a:r>
            <a:r>
              <a:rPr lang="en-US" b="1" dirty="0" err="1" smtClean="0">
                <a:solidFill>
                  <a:srgbClr val="0070C0"/>
                </a:solidFill>
              </a:rPr>
              <a:t>LiX</a:t>
            </a:r>
            <a:r>
              <a:rPr lang="en-US" b="1" dirty="0">
                <a:solidFill>
                  <a:srgbClr val="0070C0"/>
                </a:solidFill>
              </a:rPr>
              <a:t>, AMX, FMX, </a:t>
            </a:r>
            <a:endParaRPr lang="en-US" b="1" dirty="0" smtClean="0">
              <a:solidFill>
                <a:srgbClr val="0070C0"/>
              </a:solidFill>
            </a:endParaRPr>
          </a:p>
          <a:p>
            <a:endParaRPr lang="en-US" sz="1000" dirty="0" smtClean="0"/>
          </a:p>
          <a:p>
            <a:r>
              <a:rPr lang="en-US" b="1" u="sng" dirty="0" smtClean="0"/>
              <a:t>Science Commissioning</a:t>
            </a:r>
          </a:p>
          <a:p>
            <a:r>
              <a:rPr lang="en-US" b="1" dirty="0" smtClean="0">
                <a:solidFill>
                  <a:srgbClr val="0070C0"/>
                </a:solidFill>
              </a:rPr>
              <a:t>ISS, XFP, TES, CMS</a:t>
            </a:r>
          </a:p>
          <a:p>
            <a:endParaRPr lang="en-US" sz="1000" dirty="0" smtClean="0"/>
          </a:p>
          <a:p>
            <a:r>
              <a:rPr lang="en-US" b="1" u="sng" dirty="0" smtClean="0"/>
              <a:t>Technical Commissioning</a:t>
            </a:r>
          </a:p>
          <a:p>
            <a:r>
              <a:rPr lang="en-US" b="1" dirty="0" smtClean="0">
                <a:solidFill>
                  <a:srgbClr val="0070C0"/>
                </a:solidFill>
              </a:rPr>
              <a:t>ESM, ISR, SMI, NYX, SIX</a:t>
            </a:r>
            <a:endParaRPr lang="en-US" b="1" dirty="0">
              <a:solidFill>
                <a:srgbClr val="0070C0"/>
              </a:solidFill>
            </a:endParaRPr>
          </a:p>
          <a:p>
            <a:endParaRPr lang="en-US" sz="1000" dirty="0" smtClean="0"/>
          </a:p>
          <a:p>
            <a:r>
              <a:rPr lang="en-US" b="1" u="sng" dirty="0" smtClean="0"/>
              <a:t>Completion in FY17</a:t>
            </a:r>
          </a:p>
          <a:p>
            <a:r>
              <a:rPr lang="en-US" dirty="0" smtClean="0"/>
              <a:t>BMM, SST-1, SST-2, QAS, XFM</a:t>
            </a:r>
          </a:p>
          <a:p>
            <a:endParaRPr lang="en-US" sz="1000" dirty="0"/>
          </a:p>
          <a:p>
            <a:r>
              <a:rPr lang="en-US" b="1" u="sng" dirty="0" smtClean="0"/>
              <a:t>Completion in FY18</a:t>
            </a:r>
          </a:p>
          <a:p>
            <a:r>
              <a:rPr lang="en-US" dirty="0" smtClean="0"/>
              <a:t>PDF, FXI, FIS, MET</a:t>
            </a:r>
            <a:endParaRPr lang="en-US" dirty="0"/>
          </a:p>
        </p:txBody>
      </p:sp>
      <p:sp>
        <p:nvSpPr>
          <p:cNvPr id="4" name="TextBox 3"/>
          <p:cNvSpPr txBox="1"/>
          <p:nvPr/>
        </p:nvSpPr>
        <p:spPr>
          <a:xfrm>
            <a:off x="355091" y="5116684"/>
            <a:ext cx="3016370" cy="646331"/>
          </a:xfrm>
          <a:prstGeom prst="rect">
            <a:avLst/>
          </a:prstGeom>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solidFill>
              <a:srgbClr val="0070C0"/>
            </a:solidFill>
          </a:ln>
        </p:spPr>
        <p:txBody>
          <a:bodyPr wrap="square" rtlCol="0">
            <a:spAutoFit/>
          </a:bodyPr>
          <a:lstStyle/>
          <a:p>
            <a:pPr>
              <a:lnSpc>
                <a:spcPct val="90000"/>
              </a:lnSpc>
            </a:pPr>
            <a:r>
              <a:rPr lang="en-US" sz="2000" dirty="0" smtClean="0"/>
              <a:t>19 beamlines in operations or commissioning</a:t>
            </a:r>
            <a:endParaRPr lang="en-US" sz="2000" dirty="0"/>
          </a:p>
        </p:txBody>
      </p:sp>
      <p:sp>
        <p:nvSpPr>
          <p:cNvPr id="11" name="TextBox 10"/>
          <p:cNvSpPr txBox="1"/>
          <p:nvPr/>
        </p:nvSpPr>
        <p:spPr>
          <a:xfrm>
            <a:off x="4717380" y="4984439"/>
            <a:ext cx="3722748" cy="1144929"/>
          </a:xfrm>
          <a:prstGeom prst="rect">
            <a:avLst/>
          </a:prstGeom>
          <a:noFill/>
        </p:spPr>
        <p:txBody>
          <a:bodyPr wrap="square" rtlCol="0">
            <a:spAutoFit/>
          </a:bodyPr>
          <a:lstStyle/>
          <a:p>
            <a:pPr>
              <a:lnSpc>
                <a:spcPct val="95000"/>
              </a:lnSpc>
            </a:pPr>
            <a:r>
              <a:rPr lang="en-US" dirty="0" smtClean="0"/>
              <a:t>GISAXS pattern from 2D ordered monolayer of nanoparticles self-assembled at a liquid-air interface</a:t>
            </a:r>
            <a:r>
              <a:rPr lang="en-US" dirty="0"/>
              <a:t> </a:t>
            </a:r>
            <a:r>
              <a:rPr lang="en-US" dirty="0" smtClean="0"/>
              <a:t>[</a:t>
            </a:r>
            <a:r>
              <a:rPr lang="en-US" i="1" dirty="0" smtClean="0"/>
              <a:t>I. Herman group, Columbia U.</a:t>
            </a:r>
            <a:r>
              <a:rPr lang="en-US" dirty="0" smtClean="0"/>
              <a:t>]</a:t>
            </a:r>
            <a:endParaRPr lang="en-US" dirty="0"/>
          </a:p>
        </p:txBody>
      </p:sp>
      <p:pic>
        <p:nvPicPr>
          <p:cNvPr id="12" name="Picture 11" descr="S4_S1_8nm_14nm_FeO_hex_90_10_100.00s_1588.png"/>
          <p:cNvPicPr>
            <a:picLocks noChangeAspect="1"/>
          </p:cNvPicPr>
          <p:nvPr/>
        </p:nvPicPr>
        <p:blipFill>
          <a:blip r:embed="rId3"/>
          <a:srcRect l="3133" t="12198"/>
          <a:stretch>
            <a:fillRect/>
          </a:stretch>
        </p:blipFill>
        <p:spPr>
          <a:xfrm>
            <a:off x="4795933" y="1182843"/>
            <a:ext cx="3607837" cy="3732858"/>
          </a:xfrm>
          <a:prstGeom prst="rect">
            <a:avLst/>
          </a:prstGeom>
          <a:ln w="38100">
            <a:solidFill>
              <a:srgbClr val="FF0000"/>
            </a:solidFill>
          </a:ln>
          <a:effectLst>
            <a:outerShdw blurRad="50800" dist="38100" dir="2700000" algn="tl" rotWithShape="0">
              <a:prstClr val="black">
                <a:alpha val="40000"/>
              </a:prstClr>
            </a:outerShdw>
          </a:effectLst>
        </p:spPr>
      </p:pic>
      <p:sp>
        <p:nvSpPr>
          <p:cNvPr id="7" name="TextBox 6"/>
          <p:cNvSpPr txBox="1"/>
          <p:nvPr/>
        </p:nvSpPr>
        <p:spPr>
          <a:xfrm>
            <a:off x="5050972" y="1357995"/>
            <a:ext cx="667170" cy="400110"/>
          </a:xfrm>
          <a:prstGeom prst="rect">
            <a:avLst/>
          </a:prstGeom>
          <a:noFill/>
        </p:spPr>
        <p:txBody>
          <a:bodyPr wrap="none" rtlCol="0">
            <a:spAutoFit/>
          </a:bodyPr>
          <a:lstStyle/>
          <a:p>
            <a:r>
              <a:rPr lang="en-US" sz="2000" b="1" dirty="0" smtClean="0">
                <a:solidFill>
                  <a:schemeClr val="bg1"/>
                </a:solidFill>
              </a:rPr>
              <a:t>CMS</a:t>
            </a:r>
            <a:endParaRPr lang="en-US" sz="2000" b="1" dirty="0">
              <a:solidFill>
                <a:schemeClr val="bg1"/>
              </a:solidFill>
            </a:endParaRPr>
          </a:p>
        </p:txBody>
      </p:sp>
    </p:spTree>
    <p:extLst>
      <p:ext uri="{BB962C8B-B14F-4D97-AF65-F5344CB8AC3E}">
        <p14:creationId xmlns:p14="http://schemas.microsoft.com/office/powerpoint/2010/main" val="185813749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23248</TotalTime>
  <Words>3093</Words>
  <Application>Microsoft Office PowerPoint</Application>
  <PresentationFormat>On-screen Show (4:3)</PresentationFormat>
  <Paragraphs>353</Paragraphs>
  <Slides>42</Slides>
  <Notes>15</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42</vt:i4>
      </vt:variant>
    </vt:vector>
  </HeadingPairs>
  <TitlesOfParts>
    <vt:vector size="52" baseType="lpstr">
      <vt:lpstr>Arial</vt:lpstr>
      <vt:lpstr>Arial Narrow</vt:lpstr>
      <vt:lpstr>Calibri</vt:lpstr>
      <vt:lpstr>DejaVu Sans</vt:lpstr>
      <vt:lpstr>Osaka</vt:lpstr>
      <vt:lpstr>Symbol</vt:lpstr>
      <vt:lpstr>Times New Roman</vt:lpstr>
      <vt:lpstr>Ubuntu</vt:lpstr>
      <vt:lpstr>Wingdings</vt:lpstr>
      <vt:lpstr>Office Theme</vt:lpstr>
      <vt:lpstr>NSLS-II Operations Update</vt:lpstr>
      <vt:lpstr>Outline</vt:lpstr>
      <vt:lpstr>Direct Observation of Charge Stripes Locked to the Lattice of La2−xBaxCuO4</vt:lpstr>
      <vt:lpstr>Direct Observation of Charge Stripes Locked to the Lattice of La2−xBaxCuO4</vt:lpstr>
      <vt:lpstr>Soft Inelastic X-ray (SIX) Beamline</vt:lpstr>
      <vt:lpstr>Accelerator Performance</vt:lpstr>
      <vt:lpstr>Accelerator Performance</vt:lpstr>
      <vt:lpstr>User program</vt:lpstr>
      <vt:lpstr>Beamlines Operations Update</vt:lpstr>
      <vt:lpstr>Beam Time Proposals</vt:lpstr>
      <vt:lpstr>NSLS-II Facility Users by FY (as of February 13, 2017)</vt:lpstr>
      <vt:lpstr>Partnerships with other facilities</vt:lpstr>
      <vt:lpstr>Data Acquisition, Management and Analysis</vt:lpstr>
      <vt:lpstr>Science Highlights</vt:lpstr>
      <vt:lpstr>Hard X-ray Nanoprobe</vt:lpstr>
      <vt:lpstr>HXN: Imaging Grain Boundaries in Battery Materials </vt:lpstr>
      <vt:lpstr>PowerPoint Presentation</vt:lpstr>
      <vt:lpstr>Self-assembly of 3D block copolymer morphologies</vt:lpstr>
      <vt:lpstr>Future: NEXT Steps</vt:lpstr>
      <vt:lpstr>Next steps</vt:lpstr>
      <vt:lpstr>New Beamlines</vt:lpstr>
      <vt:lpstr>Summary</vt:lpstr>
      <vt:lpstr>Back up slides</vt:lpstr>
      <vt:lpstr>National context for NSLS-II</vt:lpstr>
      <vt:lpstr>What is the origin of stripe pinning?</vt:lpstr>
      <vt:lpstr>BCDI reconstructed image of LBCO stripes </vt:lpstr>
      <vt:lpstr>SIX construction progress</vt:lpstr>
      <vt:lpstr>Direct Observation of Charge Stripes Locked to the Lattice of La2−xBaxCuO4</vt:lpstr>
      <vt:lpstr>Transition User Program</vt:lpstr>
      <vt:lpstr>Partner Users at NSLS-II (Run 18-1)</vt:lpstr>
      <vt:lpstr>Publications Based on Data at  NSLS-II Beamlines</vt:lpstr>
      <vt:lpstr>NSLS-II Beamline Buildout</vt:lpstr>
      <vt:lpstr>Beamline Value Engineering Process</vt:lpstr>
      <vt:lpstr>PowerPoint Presentation</vt:lpstr>
      <vt:lpstr>Microstructural Defects and Voltage Fade in Li and Mn-Rich Cathodes</vt:lpstr>
      <vt:lpstr>HXN: Highest Resolution X-ray Fluorescence Tomography</vt:lpstr>
      <vt:lpstr>NSLS-II: Brightest MX beamlines</vt:lpstr>
      <vt:lpstr>The old brightness problem</vt:lpstr>
      <vt:lpstr>The new brightness problem</vt:lpstr>
      <vt:lpstr>NSLS-II can change the way structural  biology is done</vt:lpstr>
      <vt:lpstr>FMX Scientific Commissioning</vt:lpstr>
      <vt:lpstr>PowerPoint Presentation</vt:lpstr>
    </vt:vector>
  </TitlesOfParts>
  <Company>Brookhaven National Laboratory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Lana Belyavina</dc:creator>
  <cp:lastModifiedBy>Weiland, John</cp:lastModifiedBy>
  <cp:revision>610</cp:revision>
  <dcterms:created xsi:type="dcterms:W3CDTF">2015-04-21T20:23:32Z</dcterms:created>
  <dcterms:modified xsi:type="dcterms:W3CDTF">2017-02-27T15:19:50Z</dcterms:modified>
</cp:coreProperties>
</file>