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notesMasterIdLst>
    <p:notesMasterId r:id="rId27"/>
  </p:notesMasterIdLst>
  <p:sldIdLst>
    <p:sldId id="256" r:id="rId2"/>
    <p:sldId id="274" r:id="rId3"/>
    <p:sldId id="257" r:id="rId4"/>
    <p:sldId id="258" r:id="rId5"/>
    <p:sldId id="260" r:id="rId6"/>
    <p:sldId id="259" r:id="rId7"/>
    <p:sldId id="261" r:id="rId8"/>
    <p:sldId id="268" r:id="rId9"/>
    <p:sldId id="270" r:id="rId10"/>
    <p:sldId id="271" r:id="rId11"/>
    <p:sldId id="269" r:id="rId12"/>
    <p:sldId id="273" r:id="rId13"/>
    <p:sldId id="280" r:id="rId14"/>
    <p:sldId id="272" r:id="rId15"/>
    <p:sldId id="262" r:id="rId16"/>
    <p:sldId id="263" r:id="rId17"/>
    <p:sldId id="264" r:id="rId18"/>
    <p:sldId id="265" r:id="rId19"/>
    <p:sldId id="278" r:id="rId20"/>
    <p:sldId id="266" r:id="rId21"/>
    <p:sldId id="279" r:id="rId22"/>
    <p:sldId id="277" r:id="rId23"/>
    <p:sldId id="275" r:id="rId24"/>
    <p:sldId id="276" r:id="rId25"/>
    <p:sldId id="267"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7" d="100"/>
          <a:sy n="77" d="100"/>
        </p:scale>
        <p:origin x="96" y="576"/>
      </p:cViewPr>
      <p:guideLst>
        <p:guide orient="horz" pos="2160"/>
        <p:guide pos="2880"/>
      </p:guideLst>
    </p:cSldViewPr>
  </p:slideViewPr>
  <p:notesTextViewPr>
    <p:cViewPr>
      <p:scale>
        <a:sx n="100" d="100"/>
        <a:sy n="100" d="100"/>
      </p:scale>
      <p:origin x="0" y="0"/>
    </p:cViewPr>
  </p:notesTextViewPr>
  <p:sorterViewPr>
    <p:cViewPr>
      <p:scale>
        <a:sx n="150" d="100"/>
        <a:sy n="150" d="100"/>
      </p:scale>
      <p:origin x="0" y="256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27F2FE6-CD60-BF45-ACAA-9A4A4FB96C0D}" type="datetimeFigureOut">
              <a:rPr lang="en-US" smtClean="0"/>
              <a:t>2/27/2017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7219398-CF05-A548-A87B-F78FA0989D7B}" type="slidenum">
              <a:rPr lang="en-US" smtClean="0"/>
              <a:t>‹#›</a:t>
            </a:fld>
            <a:endParaRPr lang="en-US"/>
          </a:p>
        </p:txBody>
      </p:sp>
    </p:spTree>
    <p:extLst>
      <p:ext uri="{BB962C8B-B14F-4D97-AF65-F5344CB8AC3E}">
        <p14:creationId xmlns:p14="http://schemas.microsoft.com/office/powerpoint/2010/main" val="16825921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7219398-CF05-A548-A87B-F78FA0989D7B}" type="slidenum">
              <a:rPr lang="en-US" smtClean="0"/>
              <a:t>3</a:t>
            </a:fld>
            <a:endParaRPr lang="en-US"/>
          </a:p>
        </p:txBody>
      </p:sp>
    </p:spTree>
    <p:extLst>
      <p:ext uri="{BB962C8B-B14F-4D97-AF65-F5344CB8AC3E}">
        <p14:creationId xmlns:p14="http://schemas.microsoft.com/office/powerpoint/2010/main" val="38067135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7219398-CF05-A548-A87B-F78FA0989D7B}" type="slidenum">
              <a:rPr lang="en-US" smtClean="0"/>
              <a:t>8</a:t>
            </a:fld>
            <a:endParaRPr lang="en-US"/>
          </a:p>
        </p:txBody>
      </p:sp>
    </p:spTree>
    <p:extLst>
      <p:ext uri="{BB962C8B-B14F-4D97-AF65-F5344CB8AC3E}">
        <p14:creationId xmlns:p14="http://schemas.microsoft.com/office/powerpoint/2010/main" val="11314319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5FE4ECB-365D-8F49-A86A-B1678FB7E630}" type="datetimeFigureOut">
              <a:rPr lang="en-US" smtClean="0"/>
              <a:t>2/27/2017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3399C8-83F3-0449-B7EB-E19D672CA3AF}" type="slidenum">
              <a:rPr lang="en-US" smtClean="0"/>
              <a:t>‹#›</a:t>
            </a:fld>
            <a:endParaRPr lang="en-US"/>
          </a:p>
        </p:txBody>
      </p:sp>
    </p:spTree>
    <p:extLst>
      <p:ext uri="{BB962C8B-B14F-4D97-AF65-F5344CB8AC3E}">
        <p14:creationId xmlns:p14="http://schemas.microsoft.com/office/powerpoint/2010/main" val="31360840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FE4ECB-365D-8F49-A86A-B1678FB7E630}" type="datetimeFigureOut">
              <a:rPr lang="en-US" smtClean="0"/>
              <a:t>2/27/2017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3399C8-83F3-0449-B7EB-E19D672CA3AF}" type="slidenum">
              <a:rPr lang="en-US" smtClean="0"/>
              <a:t>‹#›</a:t>
            </a:fld>
            <a:endParaRPr lang="en-US"/>
          </a:p>
        </p:txBody>
      </p:sp>
    </p:spTree>
    <p:extLst>
      <p:ext uri="{BB962C8B-B14F-4D97-AF65-F5344CB8AC3E}">
        <p14:creationId xmlns:p14="http://schemas.microsoft.com/office/powerpoint/2010/main" val="5955625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FE4ECB-365D-8F49-A86A-B1678FB7E630}" type="datetimeFigureOut">
              <a:rPr lang="en-US" smtClean="0"/>
              <a:t>2/27/2017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3399C8-83F3-0449-B7EB-E19D672CA3AF}" type="slidenum">
              <a:rPr lang="en-US" smtClean="0"/>
              <a:t>‹#›</a:t>
            </a:fld>
            <a:endParaRPr lang="en-US"/>
          </a:p>
        </p:txBody>
      </p:sp>
    </p:spTree>
    <p:extLst>
      <p:ext uri="{BB962C8B-B14F-4D97-AF65-F5344CB8AC3E}">
        <p14:creationId xmlns:p14="http://schemas.microsoft.com/office/powerpoint/2010/main" val="2667458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FE4ECB-365D-8F49-A86A-B1678FB7E630}" type="datetimeFigureOut">
              <a:rPr lang="en-US" smtClean="0"/>
              <a:t>2/27/2017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3399C8-83F3-0449-B7EB-E19D672CA3AF}" type="slidenum">
              <a:rPr lang="en-US" smtClean="0"/>
              <a:t>‹#›</a:t>
            </a:fld>
            <a:endParaRPr lang="en-US"/>
          </a:p>
        </p:txBody>
      </p:sp>
    </p:spTree>
    <p:extLst>
      <p:ext uri="{BB962C8B-B14F-4D97-AF65-F5344CB8AC3E}">
        <p14:creationId xmlns:p14="http://schemas.microsoft.com/office/powerpoint/2010/main" val="32170060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5FE4ECB-365D-8F49-A86A-B1678FB7E630}" type="datetimeFigureOut">
              <a:rPr lang="en-US" smtClean="0"/>
              <a:t>2/27/2017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3399C8-83F3-0449-B7EB-E19D672CA3AF}" type="slidenum">
              <a:rPr lang="en-US" smtClean="0"/>
              <a:t>‹#›</a:t>
            </a:fld>
            <a:endParaRPr lang="en-US"/>
          </a:p>
        </p:txBody>
      </p:sp>
    </p:spTree>
    <p:extLst>
      <p:ext uri="{BB962C8B-B14F-4D97-AF65-F5344CB8AC3E}">
        <p14:creationId xmlns:p14="http://schemas.microsoft.com/office/powerpoint/2010/main" val="12333384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5FE4ECB-365D-8F49-A86A-B1678FB7E630}" type="datetimeFigureOut">
              <a:rPr lang="en-US" smtClean="0"/>
              <a:t>2/27/2017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3399C8-83F3-0449-B7EB-E19D672CA3AF}" type="slidenum">
              <a:rPr lang="en-US" smtClean="0"/>
              <a:t>‹#›</a:t>
            </a:fld>
            <a:endParaRPr lang="en-US"/>
          </a:p>
        </p:txBody>
      </p:sp>
    </p:spTree>
    <p:extLst>
      <p:ext uri="{BB962C8B-B14F-4D97-AF65-F5344CB8AC3E}">
        <p14:creationId xmlns:p14="http://schemas.microsoft.com/office/powerpoint/2010/main" val="2667114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5FE4ECB-365D-8F49-A86A-B1678FB7E630}" type="datetimeFigureOut">
              <a:rPr lang="en-US" smtClean="0"/>
              <a:t>2/27/2017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B3399C8-83F3-0449-B7EB-E19D672CA3AF}" type="slidenum">
              <a:rPr lang="en-US" smtClean="0"/>
              <a:t>‹#›</a:t>
            </a:fld>
            <a:endParaRPr lang="en-US"/>
          </a:p>
        </p:txBody>
      </p:sp>
    </p:spTree>
    <p:extLst>
      <p:ext uri="{BB962C8B-B14F-4D97-AF65-F5344CB8AC3E}">
        <p14:creationId xmlns:p14="http://schemas.microsoft.com/office/powerpoint/2010/main" val="1941255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5FE4ECB-365D-8F49-A86A-B1678FB7E630}" type="datetimeFigureOut">
              <a:rPr lang="en-US" smtClean="0"/>
              <a:t>2/27/2017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B3399C8-83F3-0449-B7EB-E19D672CA3AF}" type="slidenum">
              <a:rPr lang="en-US" smtClean="0"/>
              <a:t>‹#›</a:t>
            </a:fld>
            <a:endParaRPr lang="en-US"/>
          </a:p>
        </p:txBody>
      </p:sp>
    </p:spTree>
    <p:extLst>
      <p:ext uri="{BB962C8B-B14F-4D97-AF65-F5344CB8AC3E}">
        <p14:creationId xmlns:p14="http://schemas.microsoft.com/office/powerpoint/2010/main" val="520554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FE4ECB-365D-8F49-A86A-B1678FB7E630}" type="datetimeFigureOut">
              <a:rPr lang="en-US" smtClean="0"/>
              <a:t>2/27/2017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B3399C8-83F3-0449-B7EB-E19D672CA3AF}" type="slidenum">
              <a:rPr lang="en-US" smtClean="0"/>
              <a:t>‹#›</a:t>
            </a:fld>
            <a:endParaRPr lang="en-US"/>
          </a:p>
        </p:txBody>
      </p:sp>
    </p:spTree>
    <p:extLst>
      <p:ext uri="{BB962C8B-B14F-4D97-AF65-F5344CB8AC3E}">
        <p14:creationId xmlns:p14="http://schemas.microsoft.com/office/powerpoint/2010/main" val="16034997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5FE4ECB-365D-8F49-A86A-B1678FB7E630}" type="datetimeFigureOut">
              <a:rPr lang="en-US" smtClean="0"/>
              <a:t>2/27/2017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3399C8-83F3-0449-B7EB-E19D672CA3AF}" type="slidenum">
              <a:rPr lang="en-US" smtClean="0"/>
              <a:t>‹#›</a:t>
            </a:fld>
            <a:endParaRPr lang="en-US"/>
          </a:p>
        </p:txBody>
      </p:sp>
    </p:spTree>
    <p:extLst>
      <p:ext uri="{BB962C8B-B14F-4D97-AF65-F5344CB8AC3E}">
        <p14:creationId xmlns:p14="http://schemas.microsoft.com/office/powerpoint/2010/main" val="1244623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5FE4ECB-365D-8F49-A86A-B1678FB7E630}" type="datetimeFigureOut">
              <a:rPr lang="en-US" smtClean="0"/>
              <a:t>2/27/2017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3399C8-83F3-0449-B7EB-E19D672CA3AF}" type="slidenum">
              <a:rPr lang="en-US" smtClean="0"/>
              <a:t>‹#›</a:t>
            </a:fld>
            <a:endParaRPr lang="en-US"/>
          </a:p>
        </p:txBody>
      </p:sp>
    </p:spTree>
    <p:extLst>
      <p:ext uri="{BB962C8B-B14F-4D97-AF65-F5344CB8AC3E}">
        <p14:creationId xmlns:p14="http://schemas.microsoft.com/office/powerpoint/2010/main" val="13560219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FE4ECB-365D-8F49-A86A-B1678FB7E630}" type="datetimeFigureOut">
              <a:rPr lang="en-US" smtClean="0"/>
              <a:t>2/27/2017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3399C8-83F3-0449-B7EB-E19D672CA3AF}" type="slidenum">
              <a:rPr lang="en-US" smtClean="0"/>
              <a:t>‹#›</a:t>
            </a:fld>
            <a:endParaRPr lang="en-US"/>
          </a:p>
        </p:txBody>
      </p:sp>
    </p:spTree>
    <p:extLst>
      <p:ext uri="{BB962C8B-B14F-4D97-AF65-F5344CB8AC3E}">
        <p14:creationId xmlns:p14="http://schemas.microsoft.com/office/powerpoint/2010/main" val="39882752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2241" y="487449"/>
            <a:ext cx="8557065" cy="2822096"/>
          </a:xfrm>
        </p:spPr>
        <p:txBody>
          <a:bodyPr>
            <a:normAutofit fontScale="90000"/>
          </a:bodyPr>
          <a:lstStyle/>
          <a:p>
            <a:r>
              <a:rPr lang="en-US" b="1" dirty="0" smtClean="0">
                <a:latin typeface="Times New Roman"/>
                <a:cs typeface="Times New Roman"/>
              </a:rPr>
              <a:t/>
            </a:r>
            <a:br>
              <a:rPr lang="en-US" b="1" dirty="0" smtClean="0">
                <a:latin typeface="Times New Roman"/>
                <a:cs typeface="Times New Roman"/>
              </a:rPr>
            </a:br>
            <a:r>
              <a:rPr lang="en-US" b="1" dirty="0" smtClean="0">
                <a:solidFill>
                  <a:srgbClr val="0000FF"/>
                </a:solidFill>
                <a:latin typeface="Times New Roman"/>
                <a:cs typeface="Times New Roman"/>
              </a:rPr>
              <a:t>Report to BESAC on the 2016 COV Review of the DOE Office of Workforce Development for Teachers and Scientists (WDTS)</a:t>
            </a:r>
            <a:br>
              <a:rPr lang="en-US" b="1" dirty="0" smtClean="0">
                <a:solidFill>
                  <a:srgbClr val="0000FF"/>
                </a:solidFill>
                <a:latin typeface="Times New Roman"/>
                <a:cs typeface="Times New Roman"/>
              </a:rPr>
            </a:br>
            <a:endParaRPr lang="en-US" b="1" dirty="0">
              <a:solidFill>
                <a:srgbClr val="0000FF"/>
              </a:solidFill>
              <a:latin typeface="Times New Roman"/>
              <a:cs typeface="Times New Roman"/>
            </a:endParaRPr>
          </a:p>
        </p:txBody>
      </p:sp>
      <p:sp>
        <p:nvSpPr>
          <p:cNvPr id="3" name="Subtitle 2"/>
          <p:cNvSpPr>
            <a:spLocks noGrp="1"/>
          </p:cNvSpPr>
          <p:nvPr>
            <p:ph type="subTitle" idx="1"/>
          </p:nvPr>
        </p:nvSpPr>
        <p:spPr>
          <a:xfrm>
            <a:off x="1371600" y="3680362"/>
            <a:ext cx="6400800" cy="2746301"/>
          </a:xfrm>
        </p:spPr>
        <p:txBody>
          <a:bodyPr>
            <a:normAutofit fontScale="92500" lnSpcReduction="20000"/>
          </a:bodyPr>
          <a:lstStyle/>
          <a:p>
            <a:r>
              <a:rPr lang="en-US" b="1" dirty="0" smtClean="0">
                <a:solidFill>
                  <a:schemeClr val="tx1"/>
                </a:solidFill>
                <a:latin typeface="Times New Roman"/>
                <a:cs typeface="Times New Roman"/>
              </a:rPr>
              <a:t>Gordon E. Brown, Jr.</a:t>
            </a:r>
          </a:p>
          <a:p>
            <a:r>
              <a:rPr lang="en-US" b="1" dirty="0" smtClean="0">
                <a:solidFill>
                  <a:schemeClr val="tx1"/>
                </a:solidFill>
                <a:latin typeface="Times New Roman"/>
                <a:cs typeface="Times New Roman"/>
              </a:rPr>
              <a:t>Stanford University and SLAC National Accelerator Laboratory</a:t>
            </a:r>
          </a:p>
          <a:p>
            <a:endParaRPr lang="en-US" b="1" dirty="0" smtClean="0">
              <a:solidFill>
                <a:schemeClr val="tx1"/>
              </a:solidFill>
              <a:latin typeface="Times New Roman"/>
              <a:cs typeface="Times New Roman"/>
            </a:endParaRPr>
          </a:p>
          <a:p>
            <a:r>
              <a:rPr lang="en-US" b="1" dirty="0" smtClean="0">
                <a:solidFill>
                  <a:schemeClr val="tx1"/>
                </a:solidFill>
                <a:latin typeface="Times New Roman"/>
                <a:cs typeface="Times New Roman"/>
              </a:rPr>
              <a:t>February 24, 2017</a:t>
            </a:r>
          </a:p>
          <a:p>
            <a:r>
              <a:rPr lang="en-US" b="1" dirty="0" smtClean="0">
                <a:solidFill>
                  <a:schemeClr val="tx1"/>
                </a:solidFill>
                <a:latin typeface="Times New Roman"/>
                <a:cs typeface="Times New Roman"/>
              </a:rPr>
              <a:t>Rockville, MD</a:t>
            </a:r>
            <a:endParaRPr lang="en-US" b="1" dirty="0">
              <a:solidFill>
                <a:schemeClr val="tx1"/>
              </a:solidFill>
              <a:latin typeface="Times New Roman"/>
              <a:cs typeface="Times New Roman"/>
            </a:endParaRPr>
          </a:p>
        </p:txBody>
      </p:sp>
    </p:spTree>
    <p:extLst>
      <p:ext uri="{BB962C8B-B14F-4D97-AF65-F5344CB8AC3E}">
        <p14:creationId xmlns:p14="http://schemas.microsoft.com/office/powerpoint/2010/main" val="15373938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8292" y="1202543"/>
            <a:ext cx="8852136" cy="978163"/>
          </a:xfrm>
        </p:spPr>
        <p:txBody>
          <a:bodyPr>
            <a:noAutofit/>
          </a:bodyPr>
          <a:lstStyle/>
          <a:p>
            <a:pPr marL="0" indent="0" algn="just">
              <a:buNone/>
            </a:pPr>
            <a:r>
              <a:rPr lang="en-US" sz="1800" dirty="0" smtClean="0">
                <a:latin typeface="Times New Roman"/>
                <a:cs typeface="Times New Roman"/>
              </a:rPr>
              <a:t>• </a:t>
            </a:r>
            <a:r>
              <a:rPr lang="en-US" sz="1800" b="1" dirty="0" smtClean="0">
                <a:latin typeface="Times New Roman"/>
                <a:cs typeface="Times New Roman"/>
              </a:rPr>
              <a:t>Office </a:t>
            </a:r>
            <a:r>
              <a:rPr lang="en-US" sz="1800" b="1" dirty="0">
                <a:latin typeface="Times New Roman"/>
                <a:cs typeface="Times New Roman"/>
              </a:rPr>
              <a:t>of Science Graduate Fellows (SCGF) Program </a:t>
            </a:r>
            <a:r>
              <a:rPr lang="en-US" sz="1800" b="1" dirty="0" smtClean="0">
                <a:latin typeface="Times New Roman"/>
                <a:cs typeface="Times New Roman"/>
              </a:rPr>
              <a:t>eliminated </a:t>
            </a:r>
            <a:r>
              <a:rPr lang="en-US" sz="1800" b="1" dirty="0">
                <a:latin typeface="Times New Roman"/>
                <a:cs typeface="Times New Roman"/>
              </a:rPr>
              <a:t>in 2009 and replaced by </a:t>
            </a:r>
            <a:r>
              <a:rPr lang="en-US" sz="1800" b="1" dirty="0" smtClean="0">
                <a:latin typeface="Times New Roman"/>
                <a:cs typeface="Times New Roman"/>
              </a:rPr>
              <a:t>SC </a:t>
            </a:r>
            <a:r>
              <a:rPr lang="en-US" sz="1800" b="1" dirty="0">
                <a:latin typeface="Times New Roman"/>
                <a:cs typeface="Times New Roman"/>
              </a:rPr>
              <a:t>Graduate Student Research Program </a:t>
            </a:r>
            <a:r>
              <a:rPr lang="en-US" sz="1800" dirty="0">
                <a:latin typeface="Times New Roman"/>
                <a:cs typeface="Times New Roman"/>
              </a:rPr>
              <a:t>in response to OMB recommendations. After one year of operation, </a:t>
            </a:r>
            <a:r>
              <a:rPr lang="en-US" sz="1800" dirty="0" smtClean="0">
                <a:latin typeface="Times New Roman"/>
                <a:cs typeface="Times New Roman"/>
              </a:rPr>
              <a:t>the </a:t>
            </a:r>
            <a:r>
              <a:rPr lang="en-US" sz="1800" dirty="0">
                <a:latin typeface="Times New Roman"/>
                <a:cs typeface="Times New Roman"/>
              </a:rPr>
              <a:t>new SCGSR program </a:t>
            </a:r>
            <a:r>
              <a:rPr lang="en-US" sz="1800" dirty="0" smtClean="0">
                <a:latin typeface="Times New Roman"/>
                <a:cs typeface="Times New Roman"/>
              </a:rPr>
              <a:t>judged </a:t>
            </a:r>
            <a:r>
              <a:rPr lang="en-US" sz="1800" b="1" dirty="0" smtClean="0">
                <a:latin typeface="Times New Roman"/>
                <a:cs typeface="Times New Roman"/>
              </a:rPr>
              <a:t>Very Good </a:t>
            </a:r>
            <a:r>
              <a:rPr lang="en-US" sz="1800" dirty="0">
                <a:latin typeface="Times New Roman"/>
                <a:cs typeface="Times New Roman"/>
              </a:rPr>
              <a:t>by the 2010 COV</a:t>
            </a:r>
            <a:r>
              <a:rPr lang="en-US" sz="1800" dirty="0" smtClean="0">
                <a:latin typeface="Times New Roman"/>
                <a:cs typeface="Times New Roman"/>
              </a:rPr>
              <a:t>.</a:t>
            </a:r>
          </a:p>
          <a:p>
            <a:pPr marL="0" indent="0" algn="just">
              <a:buNone/>
            </a:pPr>
            <a:endParaRPr lang="en-US" sz="500" dirty="0">
              <a:effectLst/>
              <a:latin typeface="Times New Roman"/>
              <a:cs typeface="Times New Roman"/>
            </a:endParaRPr>
          </a:p>
        </p:txBody>
      </p:sp>
      <p:sp>
        <p:nvSpPr>
          <p:cNvPr id="8" name="Title 1"/>
          <p:cNvSpPr>
            <a:spLocks noGrp="1"/>
          </p:cNvSpPr>
          <p:nvPr>
            <p:ph type="title"/>
          </p:nvPr>
        </p:nvSpPr>
        <p:spPr>
          <a:xfrm>
            <a:off x="457200" y="5250"/>
            <a:ext cx="8229600" cy="1143000"/>
          </a:xfrm>
        </p:spPr>
        <p:txBody>
          <a:bodyPr>
            <a:noAutofit/>
          </a:bodyPr>
          <a:lstStyle/>
          <a:p>
            <a:r>
              <a:rPr lang="en-US" sz="3200" b="1" dirty="0" smtClean="0">
                <a:solidFill>
                  <a:srgbClr val="0000FF"/>
                </a:solidFill>
                <a:latin typeface="Times New Roman"/>
                <a:cs typeface="Times New Roman"/>
              </a:rPr>
              <a:t>Summary of Changes in WDTS Programs Since 2010 COV Review II</a:t>
            </a:r>
            <a:endParaRPr lang="en-US" sz="3200" b="1" dirty="0">
              <a:solidFill>
                <a:srgbClr val="0000FF"/>
              </a:solidFill>
              <a:latin typeface="Times New Roman"/>
              <a:cs typeface="Times New Roman"/>
            </a:endParaRPr>
          </a:p>
        </p:txBody>
      </p:sp>
      <p:sp>
        <p:nvSpPr>
          <p:cNvPr id="2" name="TextBox 1"/>
          <p:cNvSpPr txBox="1"/>
          <p:nvPr/>
        </p:nvSpPr>
        <p:spPr>
          <a:xfrm>
            <a:off x="128292" y="2283320"/>
            <a:ext cx="8852136" cy="723275"/>
          </a:xfrm>
          <a:prstGeom prst="rect">
            <a:avLst/>
          </a:prstGeom>
          <a:noFill/>
        </p:spPr>
        <p:txBody>
          <a:bodyPr wrap="square" rtlCol="0">
            <a:spAutoFit/>
          </a:bodyPr>
          <a:lstStyle/>
          <a:p>
            <a:pPr algn="just"/>
            <a:r>
              <a:rPr lang="en-US" dirty="0">
                <a:latin typeface="Times New Roman"/>
                <a:cs typeface="Times New Roman"/>
              </a:rPr>
              <a:t>• Following </a:t>
            </a:r>
            <a:r>
              <a:rPr lang="en-US" dirty="0" smtClean="0">
                <a:latin typeface="Times New Roman"/>
                <a:cs typeface="Times New Roman"/>
              </a:rPr>
              <a:t>strong </a:t>
            </a:r>
            <a:r>
              <a:rPr lang="en-US" dirty="0">
                <a:latin typeface="Times New Roman"/>
                <a:cs typeface="Times New Roman"/>
              </a:rPr>
              <a:t>recommendation of </a:t>
            </a:r>
            <a:r>
              <a:rPr lang="en-US" dirty="0" smtClean="0">
                <a:latin typeface="Times New Roman"/>
                <a:cs typeface="Times New Roman"/>
              </a:rPr>
              <a:t>2010 </a:t>
            </a:r>
            <a:r>
              <a:rPr lang="en-US" dirty="0">
                <a:latin typeface="Times New Roman"/>
                <a:cs typeface="Times New Roman"/>
              </a:rPr>
              <a:t>COV,</a:t>
            </a:r>
            <a:r>
              <a:rPr lang="en-US" b="1" dirty="0">
                <a:latin typeface="Times New Roman"/>
                <a:cs typeface="Times New Roman"/>
              </a:rPr>
              <a:t> </a:t>
            </a:r>
            <a:r>
              <a:rPr lang="en-US" b="1" dirty="0" smtClean="0">
                <a:latin typeface="Times New Roman"/>
                <a:cs typeface="Times New Roman"/>
              </a:rPr>
              <a:t>WDTS </a:t>
            </a:r>
            <a:r>
              <a:rPr lang="en-US" b="1" dirty="0">
                <a:latin typeface="Times New Roman"/>
                <a:cs typeface="Times New Roman"/>
              </a:rPr>
              <a:t>leadership team </a:t>
            </a:r>
            <a:r>
              <a:rPr lang="en-US" b="1" dirty="0" smtClean="0">
                <a:latin typeface="Times New Roman"/>
                <a:cs typeface="Times New Roman"/>
              </a:rPr>
              <a:t>expanded </a:t>
            </a:r>
            <a:r>
              <a:rPr lang="en-US" b="1" dirty="0">
                <a:latin typeface="Times New Roman"/>
                <a:cs typeface="Times New Roman"/>
              </a:rPr>
              <a:t>by </a:t>
            </a:r>
            <a:r>
              <a:rPr lang="en-US" b="1" dirty="0" smtClean="0">
                <a:latin typeface="Times New Roman"/>
                <a:cs typeface="Times New Roman"/>
              </a:rPr>
              <a:t>addition </a:t>
            </a:r>
            <a:r>
              <a:rPr lang="en-US" b="1" dirty="0">
                <a:latin typeface="Times New Roman"/>
                <a:cs typeface="Times New Roman"/>
              </a:rPr>
              <a:t>of three Ph.D.-level Program Managers</a:t>
            </a:r>
            <a:r>
              <a:rPr lang="en-US" dirty="0">
                <a:latin typeface="Times New Roman"/>
                <a:cs typeface="Times New Roman"/>
              </a:rPr>
              <a:t>. </a:t>
            </a:r>
          </a:p>
          <a:p>
            <a:pPr algn="just"/>
            <a:endParaRPr lang="en-US" sz="500" dirty="0">
              <a:latin typeface="Times New Roman"/>
              <a:cs typeface="Times New Roman"/>
            </a:endParaRPr>
          </a:p>
        </p:txBody>
      </p:sp>
      <p:sp>
        <p:nvSpPr>
          <p:cNvPr id="4" name="TextBox 3"/>
          <p:cNvSpPr txBox="1"/>
          <p:nvPr/>
        </p:nvSpPr>
        <p:spPr>
          <a:xfrm>
            <a:off x="128292" y="3147703"/>
            <a:ext cx="8852136" cy="1015663"/>
          </a:xfrm>
          <a:prstGeom prst="rect">
            <a:avLst/>
          </a:prstGeom>
          <a:noFill/>
        </p:spPr>
        <p:txBody>
          <a:bodyPr wrap="square" rtlCol="0">
            <a:spAutoFit/>
          </a:bodyPr>
          <a:lstStyle/>
          <a:p>
            <a:pPr algn="just"/>
            <a:r>
              <a:rPr lang="en-US" dirty="0">
                <a:latin typeface="Times New Roman"/>
                <a:cs typeface="Times New Roman"/>
              </a:rPr>
              <a:t>• </a:t>
            </a:r>
            <a:r>
              <a:rPr lang="en-US" b="1" dirty="0" smtClean="0">
                <a:latin typeface="Times New Roman"/>
                <a:cs typeface="Times New Roman"/>
              </a:rPr>
              <a:t>Development </a:t>
            </a:r>
            <a:r>
              <a:rPr lang="en-US" b="1" dirty="0">
                <a:latin typeface="Times New Roman"/>
                <a:cs typeface="Times New Roman"/>
              </a:rPr>
              <a:t>of close relationships and monthly teleconferences with </a:t>
            </a:r>
            <a:r>
              <a:rPr lang="en-US" b="1" dirty="0" smtClean="0">
                <a:latin typeface="Times New Roman"/>
                <a:cs typeface="Times New Roman"/>
              </a:rPr>
              <a:t>LEDs - </a:t>
            </a:r>
            <a:r>
              <a:rPr lang="en-US" b="1" dirty="0">
                <a:latin typeface="Times New Roman"/>
                <a:cs typeface="Times New Roman"/>
              </a:rPr>
              <a:t>an important improvement </a:t>
            </a:r>
            <a:r>
              <a:rPr lang="en-US" dirty="0">
                <a:latin typeface="Times New Roman"/>
                <a:cs typeface="Times New Roman"/>
              </a:rPr>
              <a:t>that will </a:t>
            </a:r>
            <a:r>
              <a:rPr lang="en-US" dirty="0" smtClean="0">
                <a:latin typeface="Times New Roman"/>
                <a:cs typeface="Times New Roman"/>
              </a:rPr>
              <a:t>unify </a:t>
            </a:r>
            <a:r>
              <a:rPr lang="en-US" dirty="0">
                <a:latin typeface="Times New Roman"/>
                <a:cs typeface="Times New Roman"/>
              </a:rPr>
              <a:t>standards and </a:t>
            </a:r>
            <a:r>
              <a:rPr lang="en-US" dirty="0" smtClean="0">
                <a:latin typeface="Times New Roman"/>
                <a:cs typeface="Times New Roman"/>
              </a:rPr>
              <a:t>improve </a:t>
            </a:r>
            <a:r>
              <a:rPr lang="en-US" dirty="0">
                <a:latin typeface="Times New Roman"/>
                <a:cs typeface="Times New Roman"/>
              </a:rPr>
              <a:t>"best practices" for the programs across </a:t>
            </a:r>
            <a:r>
              <a:rPr lang="en-US" dirty="0" smtClean="0">
                <a:latin typeface="Times New Roman"/>
                <a:cs typeface="Times New Roman"/>
              </a:rPr>
              <a:t>Laboratory </a:t>
            </a:r>
            <a:r>
              <a:rPr lang="en-US" dirty="0">
                <a:latin typeface="Times New Roman"/>
                <a:cs typeface="Times New Roman"/>
              </a:rPr>
              <a:t>system.</a:t>
            </a:r>
          </a:p>
          <a:p>
            <a:pPr algn="just"/>
            <a:endParaRPr lang="en-US" sz="600" dirty="0">
              <a:latin typeface="Times New Roman"/>
              <a:cs typeface="Times New Roman"/>
            </a:endParaRPr>
          </a:p>
        </p:txBody>
      </p:sp>
      <p:sp>
        <p:nvSpPr>
          <p:cNvPr id="5" name="TextBox 4"/>
          <p:cNvSpPr txBox="1"/>
          <p:nvPr/>
        </p:nvSpPr>
        <p:spPr>
          <a:xfrm>
            <a:off x="128292" y="4297272"/>
            <a:ext cx="8852136" cy="646331"/>
          </a:xfrm>
          <a:prstGeom prst="rect">
            <a:avLst/>
          </a:prstGeom>
          <a:noFill/>
        </p:spPr>
        <p:txBody>
          <a:bodyPr wrap="square" rtlCol="0">
            <a:spAutoFit/>
          </a:bodyPr>
          <a:lstStyle/>
          <a:p>
            <a:pPr algn="just"/>
            <a:r>
              <a:rPr lang="en-US" dirty="0">
                <a:latin typeface="Times New Roman"/>
                <a:cs typeface="Times New Roman"/>
              </a:rPr>
              <a:t>• </a:t>
            </a:r>
            <a:r>
              <a:rPr lang="en-US" b="1" dirty="0" smtClean="0">
                <a:latin typeface="Times New Roman"/>
                <a:cs typeface="Times New Roman"/>
              </a:rPr>
              <a:t>Development of </a:t>
            </a:r>
            <a:r>
              <a:rPr lang="en-US" b="1" u="sng" dirty="0" smtClean="0">
                <a:latin typeface="Times New Roman"/>
                <a:cs typeface="Times New Roman"/>
              </a:rPr>
              <a:t>W</a:t>
            </a:r>
            <a:r>
              <a:rPr lang="en-US" b="1" dirty="0" smtClean="0">
                <a:latin typeface="Times New Roman"/>
                <a:cs typeface="Times New Roman"/>
              </a:rPr>
              <a:t>DTS </a:t>
            </a:r>
            <a:r>
              <a:rPr lang="en-US" b="1" u="sng" dirty="0">
                <a:latin typeface="Times New Roman"/>
                <a:cs typeface="Times New Roman"/>
              </a:rPr>
              <a:t>A</a:t>
            </a:r>
            <a:r>
              <a:rPr lang="en-US" b="1" dirty="0">
                <a:latin typeface="Times New Roman"/>
                <a:cs typeface="Times New Roman"/>
              </a:rPr>
              <a:t>pplication and </a:t>
            </a:r>
            <a:r>
              <a:rPr lang="en-US" b="1" u="sng" dirty="0">
                <a:latin typeface="Times New Roman"/>
                <a:cs typeface="Times New Roman"/>
              </a:rPr>
              <a:t>R</a:t>
            </a:r>
            <a:r>
              <a:rPr lang="en-US" b="1" dirty="0">
                <a:latin typeface="Times New Roman"/>
                <a:cs typeface="Times New Roman"/>
              </a:rPr>
              <a:t>eview </a:t>
            </a:r>
            <a:r>
              <a:rPr lang="en-US" b="1" u="sng" dirty="0">
                <a:latin typeface="Times New Roman"/>
                <a:cs typeface="Times New Roman"/>
              </a:rPr>
              <a:t>S</a:t>
            </a:r>
            <a:r>
              <a:rPr lang="en-US" b="1" dirty="0">
                <a:latin typeface="Times New Roman"/>
                <a:cs typeface="Times New Roman"/>
              </a:rPr>
              <a:t>ystem (WARS), an online management </a:t>
            </a:r>
            <a:r>
              <a:rPr lang="en-US" b="1" dirty="0" smtClean="0">
                <a:latin typeface="Times New Roman"/>
                <a:cs typeface="Times New Roman"/>
              </a:rPr>
              <a:t>system -</a:t>
            </a:r>
            <a:r>
              <a:rPr lang="en-US" dirty="0" smtClean="0">
                <a:latin typeface="Times New Roman"/>
                <a:cs typeface="Times New Roman"/>
              </a:rPr>
              <a:t> excellent </a:t>
            </a:r>
            <a:r>
              <a:rPr lang="en-US" dirty="0">
                <a:latin typeface="Times New Roman"/>
                <a:cs typeface="Times New Roman"/>
              </a:rPr>
              <a:t>addition to </a:t>
            </a:r>
            <a:r>
              <a:rPr lang="en-US" dirty="0" smtClean="0">
                <a:latin typeface="Times New Roman"/>
                <a:cs typeface="Times New Roman"/>
              </a:rPr>
              <a:t>WDTS and </a:t>
            </a:r>
            <a:r>
              <a:rPr lang="en-US" dirty="0">
                <a:latin typeface="Times New Roman"/>
                <a:cs typeface="Times New Roman"/>
              </a:rPr>
              <a:t>to the DOE. </a:t>
            </a:r>
            <a:endParaRPr lang="en-US" dirty="0"/>
          </a:p>
        </p:txBody>
      </p:sp>
      <p:sp>
        <p:nvSpPr>
          <p:cNvPr id="6" name="TextBox 5"/>
          <p:cNvSpPr txBox="1"/>
          <p:nvPr/>
        </p:nvSpPr>
        <p:spPr>
          <a:xfrm>
            <a:off x="128292" y="5156856"/>
            <a:ext cx="8852136" cy="646331"/>
          </a:xfrm>
          <a:prstGeom prst="rect">
            <a:avLst/>
          </a:prstGeom>
          <a:noFill/>
        </p:spPr>
        <p:txBody>
          <a:bodyPr wrap="square" rtlCol="0">
            <a:spAutoFit/>
          </a:bodyPr>
          <a:lstStyle/>
          <a:p>
            <a:r>
              <a:rPr lang="en-US" dirty="0">
                <a:latin typeface="Times New Roman"/>
                <a:cs typeface="Times New Roman"/>
              </a:rPr>
              <a:t>• </a:t>
            </a:r>
            <a:r>
              <a:rPr lang="en-US" b="1" dirty="0" smtClean="0">
                <a:latin typeface="Times New Roman"/>
                <a:cs typeface="Times New Roman"/>
              </a:rPr>
              <a:t>One WDTS goal was </a:t>
            </a:r>
            <a:r>
              <a:rPr lang="en-US" b="1" dirty="0">
                <a:latin typeface="Times New Roman"/>
                <a:cs typeface="Times New Roman"/>
              </a:rPr>
              <a:t>to bring </a:t>
            </a:r>
            <a:r>
              <a:rPr lang="en-US" b="1" dirty="0" smtClean="0">
                <a:latin typeface="Times New Roman"/>
                <a:cs typeface="Times New Roman"/>
              </a:rPr>
              <a:t>administration </a:t>
            </a:r>
            <a:r>
              <a:rPr lang="en-US" b="1" dirty="0">
                <a:latin typeface="Times New Roman"/>
                <a:cs typeface="Times New Roman"/>
              </a:rPr>
              <a:t>and review of WDTS programs more in line with the rest of the Office of Science programs.</a:t>
            </a:r>
            <a:r>
              <a:rPr lang="en-US" dirty="0">
                <a:latin typeface="Times New Roman"/>
                <a:cs typeface="Times New Roman"/>
              </a:rPr>
              <a:t> This goal has now been largely </a:t>
            </a:r>
            <a:r>
              <a:rPr lang="en-US" dirty="0" smtClean="0">
                <a:latin typeface="Times New Roman"/>
                <a:cs typeface="Times New Roman"/>
              </a:rPr>
              <a:t>met.  </a:t>
            </a:r>
            <a:endParaRPr lang="en-US" dirty="0">
              <a:latin typeface="Times New Roman"/>
              <a:cs typeface="Times New Roman"/>
            </a:endParaRPr>
          </a:p>
        </p:txBody>
      </p:sp>
    </p:spTree>
    <p:extLst>
      <p:ext uri="{BB962C8B-B14F-4D97-AF65-F5344CB8AC3E}">
        <p14:creationId xmlns:p14="http://schemas.microsoft.com/office/powerpoint/2010/main" val="1827232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754" y="43734"/>
            <a:ext cx="8672528" cy="1143000"/>
          </a:xfrm>
        </p:spPr>
        <p:txBody>
          <a:bodyPr>
            <a:noAutofit/>
          </a:bodyPr>
          <a:lstStyle/>
          <a:p>
            <a:r>
              <a:rPr lang="en-US" sz="3200" b="1" dirty="0" smtClean="0">
                <a:solidFill>
                  <a:srgbClr val="0000FF"/>
                </a:solidFill>
                <a:latin typeface="Times New Roman"/>
                <a:cs typeface="Times New Roman"/>
              </a:rPr>
              <a:t>Participants in Virtual Town Hall Meeting with National Laboratory Education Directors</a:t>
            </a:r>
            <a:endParaRPr lang="en-US" sz="3200" b="1" dirty="0">
              <a:solidFill>
                <a:srgbClr val="0000FF"/>
              </a:solidFill>
              <a:latin typeface="Times New Roman"/>
              <a:cs typeface="Times New Roman"/>
            </a:endParaRPr>
          </a:p>
        </p:txBody>
      </p:sp>
      <p:sp>
        <p:nvSpPr>
          <p:cNvPr id="3" name="Content Placeholder 2"/>
          <p:cNvSpPr>
            <a:spLocks noGrp="1"/>
          </p:cNvSpPr>
          <p:nvPr>
            <p:ph idx="1"/>
          </p:nvPr>
        </p:nvSpPr>
        <p:spPr>
          <a:xfrm>
            <a:off x="333559" y="1600200"/>
            <a:ext cx="8582723" cy="4525963"/>
          </a:xfrm>
        </p:spPr>
        <p:txBody>
          <a:bodyPr>
            <a:normAutofit lnSpcReduction="10000"/>
          </a:bodyPr>
          <a:lstStyle/>
          <a:p>
            <a:pPr marL="0" indent="0" algn="just">
              <a:buNone/>
            </a:pPr>
            <a:r>
              <a:rPr lang="en-US" sz="2800" b="1" dirty="0" err="1" smtClean="0">
                <a:latin typeface="Times New Roman"/>
                <a:cs typeface="Times New Roman"/>
              </a:rPr>
              <a:t>Meridith</a:t>
            </a:r>
            <a:r>
              <a:rPr lang="en-US" sz="2800" b="1" dirty="0" smtClean="0">
                <a:latin typeface="Times New Roman"/>
                <a:cs typeface="Times New Roman"/>
              </a:rPr>
              <a:t> </a:t>
            </a:r>
            <a:r>
              <a:rPr lang="en-US" sz="2800" b="1" dirty="0" err="1" smtClean="0">
                <a:latin typeface="Times New Roman"/>
                <a:cs typeface="Times New Roman"/>
              </a:rPr>
              <a:t>Bruozas</a:t>
            </a:r>
            <a:r>
              <a:rPr lang="en-US" sz="2800" b="1" dirty="0" smtClean="0">
                <a:latin typeface="Times New Roman"/>
                <a:cs typeface="Times New Roman"/>
              </a:rPr>
              <a:t> </a:t>
            </a:r>
            <a:r>
              <a:rPr lang="en-US" sz="2800" dirty="0" smtClean="0">
                <a:latin typeface="Times New Roman"/>
                <a:cs typeface="Times New Roman"/>
              </a:rPr>
              <a:t>– Argonne </a:t>
            </a:r>
            <a:r>
              <a:rPr lang="en-US" sz="2800" dirty="0">
                <a:latin typeface="Times New Roman"/>
                <a:cs typeface="Times New Roman"/>
              </a:rPr>
              <a:t>National </a:t>
            </a:r>
            <a:r>
              <a:rPr lang="en-US" sz="2800" dirty="0" smtClean="0">
                <a:latin typeface="Times New Roman"/>
                <a:cs typeface="Times New Roman"/>
              </a:rPr>
              <a:t>Laboratory</a:t>
            </a:r>
            <a:endParaRPr lang="en-US" sz="2800" dirty="0">
              <a:latin typeface="Times New Roman"/>
              <a:cs typeface="Times New Roman"/>
            </a:endParaRPr>
          </a:p>
          <a:p>
            <a:pPr marL="0" indent="0" algn="just">
              <a:buNone/>
            </a:pPr>
            <a:r>
              <a:rPr lang="en-US" sz="2800" b="1" dirty="0" smtClean="0">
                <a:latin typeface="Times New Roman"/>
                <a:cs typeface="Times New Roman"/>
              </a:rPr>
              <a:t>Linda Lung </a:t>
            </a:r>
            <a:r>
              <a:rPr lang="en-US" sz="2800" dirty="0" smtClean="0">
                <a:latin typeface="Times New Roman"/>
                <a:cs typeface="Times New Roman"/>
              </a:rPr>
              <a:t>– National </a:t>
            </a:r>
            <a:r>
              <a:rPr lang="en-US" sz="2800" dirty="0">
                <a:latin typeface="Times New Roman"/>
                <a:cs typeface="Times New Roman"/>
              </a:rPr>
              <a:t>Renewable Energy </a:t>
            </a:r>
            <a:r>
              <a:rPr lang="en-US" sz="2800" dirty="0" smtClean="0">
                <a:latin typeface="Times New Roman"/>
                <a:cs typeface="Times New Roman"/>
              </a:rPr>
              <a:t>Laboratory</a:t>
            </a:r>
            <a:endParaRPr lang="en-US" sz="2800" dirty="0">
              <a:latin typeface="Times New Roman"/>
              <a:cs typeface="Times New Roman"/>
            </a:endParaRPr>
          </a:p>
          <a:p>
            <a:pPr marL="461963" indent="-461963" algn="just">
              <a:buNone/>
            </a:pPr>
            <a:r>
              <a:rPr lang="en-US" sz="2800" b="1" dirty="0" smtClean="0">
                <a:latin typeface="Times New Roman"/>
                <a:cs typeface="Times New Roman"/>
              </a:rPr>
              <a:t>Julie </a:t>
            </a:r>
            <a:r>
              <a:rPr lang="en-US" sz="2800" b="1" dirty="0" err="1" smtClean="0">
                <a:latin typeface="Times New Roman"/>
                <a:cs typeface="Times New Roman"/>
              </a:rPr>
              <a:t>Malicoat</a:t>
            </a:r>
            <a:r>
              <a:rPr lang="en-US" sz="2800" b="1" dirty="0" smtClean="0">
                <a:latin typeface="Times New Roman"/>
                <a:cs typeface="Times New Roman"/>
              </a:rPr>
              <a:t> </a:t>
            </a:r>
            <a:r>
              <a:rPr lang="en-US" sz="2800" dirty="0" smtClean="0">
                <a:latin typeface="Times New Roman"/>
                <a:cs typeface="Times New Roman"/>
              </a:rPr>
              <a:t>– Oak </a:t>
            </a:r>
            <a:r>
              <a:rPr lang="en-US" sz="2800" dirty="0">
                <a:latin typeface="Times New Roman"/>
                <a:cs typeface="Times New Roman"/>
              </a:rPr>
              <a:t>Ridge Institute for Science and </a:t>
            </a:r>
            <a:r>
              <a:rPr lang="en-US" sz="2800" dirty="0" smtClean="0">
                <a:latin typeface="Times New Roman"/>
                <a:cs typeface="Times New Roman"/>
              </a:rPr>
              <a:t>Engineering</a:t>
            </a:r>
          </a:p>
          <a:p>
            <a:pPr marL="0" indent="0" algn="just">
              <a:buNone/>
            </a:pPr>
            <a:r>
              <a:rPr lang="en-US" sz="2800" b="1" dirty="0" smtClean="0">
                <a:latin typeface="Times New Roman"/>
                <a:cs typeface="Times New Roman"/>
              </a:rPr>
              <a:t>Spencer </a:t>
            </a:r>
            <a:r>
              <a:rPr lang="en-US" sz="2800" b="1" dirty="0" err="1" smtClean="0">
                <a:latin typeface="Times New Roman"/>
                <a:cs typeface="Times New Roman"/>
              </a:rPr>
              <a:t>Pasero</a:t>
            </a:r>
            <a:r>
              <a:rPr lang="en-US" sz="2800" b="1" dirty="0" smtClean="0">
                <a:latin typeface="Times New Roman"/>
                <a:cs typeface="Times New Roman"/>
              </a:rPr>
              <a:t> </a:t>
            </a:r>
            <a:r>
              <a:rPr lang="en-US" sz="2800" dirty="0" smtClean="0">
                <a:latin typeface="Times New Roman"/>
                <a:cs typeface="Times New Roman"/>
              </a:rPr>
              <a:t>– Fermi </a:t>
            </a:r>
            <a:r>
              <a:rPr lang="en-US" sz="2800" dirty="0">
                <a:latin typeface="Times New Roman"/>
                <a:cs typeface="Times New Roman"/>
              </a:rPr>
              <a:t>National Accelerator </a:t>
            </a:r>
            <a:r>
              <a:rPr lang="en-US" sz="2800" dirty="0" smtClean="0">
                <a:latin typeface="Times New Roman"/>
                <a:cs typeface="Times New Roman"/>
              </a:rPr>
              <a:t>Laboratory </a:t>
            </a:r>
          </a:p>
          <a:p>
            <a:pPr marL="0" indent="0" algn="just">
              <a:buNone/>
            </a:pPr>
            <a:r>
              <a:rPr lang="en-US" sz="2800" b="1" dirty="0" smtClean="0">
                <a:latin typeface="Times New Roman"/>
                <a:cs typeface="Times New Roman"/>
              </a:rPr>
              <a:t>Scott Robbins </a:t>
            </a:r>
            <a:r>
              <a:rPr lang="en-US" sz="2800" dirty="0" smtClean="0">
                <a:latin typeface="Times New Roman"/>
                <a:cs typeface="Times New Roman"/>
              </a:rPr>
              <a:t>–  </a:t>
            </a:r>
            <a:r>
              <a:rPr lang="en-US" sz="2800" dirty="0">
                <a:latin typeface="Times New Roman"/>
                <a:cs typeface="Times New Roman"/>
              </a:rPr>
              <a:t>Los Alamos National </a:t>
            </a:r>
            <a:r>
              <a:rPr lang="en-US" sz="2800" dirty="0" smtClean="0">
                <a:latin typeface="Times New Roman"/>
                <a:cs typeface="Times New Roman"/>
              </a:rPr>
              <a:t>Laboratory </a:t>
            </a:r>
          </a:p>
          <a:p>
            <a:pPr marL="0" indent="0" algn="just">
              <a:buNone/>
            </a:pPr>
            <a:r>
              <a:rPr lang="en-US" sz="2800" b="1" dirty="0" smtClean="0">
                <a:latin typeface="Times New Roman"/>
                <a:cs typeface="Times New Roman"/>
              </a:rPr>
              <a:t>Ken White </a:t>
            </a:r>
            <a:r>
              <a:rPr lang="en-US" sz="2800" dirty="0" smtClean="0">
                <a:latin typeface="Times New Roman"/>
                <a:cs typeface="Times New Roman"/>
              </a:rPr>
              <a:t>– Brookhaven </a:t>
            </a:r>
            <a:r>
              <a:rPr lang="en-US" sz="2800" dirty="0">
                <a:latin typeface="Times New Roman"/>
                <a:cs typeface="Times New Roman"/>
              </a:rPr>
              <a:t>National </a:t>
            </a:r>
            <a:r>
              <a:rPr lang="en-US" sz="2800" dirty="0" smtClean="0">
                <a:latin typeface="Times New Roman"/>
                <a:cs typeface="Times New Roman"/>
              </a:rPr>
              <a:t>Laboratory</a:t>
            </a:r>
          </a:p>
          <a:p>
            <a:pPr marL="0" indent="0" algn="just">
              <a:buNone/>
            </a:pPr>
            <a:endParaRPr lang="en-US" sz="2800" dirty="0">
              <a:effectLst/>
              <a:latin typeface="Times New Roman"/>
              <a:cs typeface="Times New Roman"/>
            </a:endParaRPr>
          </a:p>
          <a:p>
            <a:pPr marL="0" indent="0" algn="just">
              <a:buNone/>
            </a:pPr>
            <a:r>
              <a:rPr lang="en-US" sz="2800" b="1" dirty="0" smtClean="0">
                <a:latin typeface="Times New Roman"/>
                <a:cs typeface="Times New Roman"/>
              </a:rPr>
              <a:t>All five 2016 WDTS COV members</a:t>
            </a:r>
            <a:r>
              <a:rPr lang="en-US" sz="2800" b="1" dirty="0" smtClean="0">
                <a:effectLst/>
                <a:latin typeface="Times New Roman"/>
                <a:cs typeface="Times New Roman"/>
              </a:rPr>
              <a:t> </a:t>
            </a:r>
            <a:endParaRPr lang="en-US" sz="2800" b="1" dirty="0">
              <a:latin typeface="Times New Roman"/>
              <a:cs typeface="Times New Roman"/>
            </a:endParaRPr>
          </a:p>
        </p:txBody>
      </p:sp>
    </p:spTree>
    <p:extLst>
      <p:ext uri="{BB962C8B-B14F-4D97-AF65-F5344CB8AC3E}">
        <p14:creationId xmlns:p14="http://schemas.microsoft.com/office/powerpoint/2010/main" val="8065428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906"/>
            <a:ext cx="8229600" cy="1143000"/>
          </a:xfrm>
        </p:spPr>
        <p:txBody>
          <a:bodyPr>
            <a:noAutofit/>
          </a:bodyPr>
          <a:lstStyle/>
          <a:p>
            <a:r>
              <a:rPr lang="en-US" sz="3200" b="1" dirty="0" smtClean="0">
                <a:solidFill>
                  <a:srgbClr val="0000FF"/>
                </a:solidFill>
                <a:latin typeface="Times New Roman"/>
                <a:cs typeface="Times New Roman"/>
              </a:rPr>
              <a:t>Summary of Virtual Town Hall Meeting with National Laboratory Education Directors I</a:t>
            </a:r>
            <a:endParaRPr lang="en-US" sz="3200" dirty="0">
              <a:solidFill>
                <a:srgbClr val="0000FF"/>
              </a:solidFill>
            </a:endParaRPr>
          </a:p>
        </p:txBody>
      </p:sp>
      <p:sp>
        <p:nvSpPr>
          <p:cNvPr id="3" name="Content Placeholder 2"/>
          <p:cNvSpPr>
            <a:spLocks noGrp="1"/>
          </p:cNvSpPr>
          <p:nvPr>
            <p:ph idx="1"/>
          </p:nvPr>
        </p:nvSpPr>
        <p:spPr>
          <a:xfrm>
            <a:off x="166779" y="1189705"/>
            <a:ext cx="8762332" cy="1196247"/>
          </a:xfrm>
        </p:spPr>
        <p:txBody>
          <a:bodyPr>
            <a:normAutofit/>
          </a:bodyPr>
          <a:lstStyle/>
          <a:p>
            <a:pPr marL="230188" indent="-230188" algn="just">
              <a:buNone/>
            </a:pPr>
            <a:r>
              <a:rPr lang="en-US" sz="2400" dirty="0" smtClean="0">
                <a:latin typeface="Times New Roman"/>
                <a:cs typeface="Times New Roman"/>
              </a:rPr>
              <a:t>• All LEDs </a:t>
            </a:r>
            <a:r>
              <a:rPr lang="en-US" sz="2400" dirty="0">
                <a:latin typeface="Times New Roman"/>
                <a:cs typeface="Times New Roman"/>
              </a:rPr>
              <a:t>expressed strong support for </a:t>
            </a:r>
            <a:r>
              <a:rPr lang="en-US" sz="2400" dirty="0" smtClean="0">
                <a:latin typeface="Times New Roman"/>
                <a:cs typeface="Times New Roman"/>
              </a:rPr>
              <a:t>WARS </a:t>
            </a:r>
            <a:r>
              <a:rPr lang="en-US" sz="2400" dirty="0">
                <a:latin typeface="Times New Roman"/>
                <a:cs typeface="Times New Roman"/>
              </a:rPr>
              <a:t>software system, </a:t>
            </a:r>
            <a:r>
              <a:rPr lang="en-US" sz="2400" dirty="0" smtClean="0">
                <a:latin typeface="Times New Roman"/>
                <a:cs typeface="Times New Roman"/>
              </a:rPr>
              <a:t>particularly it’s ability </a:t>
            </a:r>
            <a:r>
              <a:rPr lang="en-US" sz="2400" dirty="0">
                <a:latin typeface="Times New Roman"/>
                <a:cs typeface="Times New Roman"/>
              </a:rPr>
              <a:t>to track applicants and alumni of </a:t>
            </a:r>
            <a:r>
              <a:rPr lang="en-US" sz="2400" dirty="0" smtClean="0">
                <a:latin typeface="Times New Roman"/>
                <a:cs typeface="Times New Roman"/>
              </a:rPr>
              <a:t>WDTS programs.</a:t>
            </a:r>
            <a:r>
              <a:rPr lang="en-US" sz="2400" dirty="0" smtClean="0">
                <a:effectLst/>
                <a:latin typeface="Times New Roman"/>
                <a:cs typeface="Times New Roman"/>
              </a:rPr>
              <a:t> </a:t>
            </a:r>
          </a:p>
        </p:txBody>
      </p:sp>
      <p:sp>
        <p:nvSpPr>
          <p:cNvPr id="4" name="TextBox 3"/>
          <p:cNvSpPr txBox="1"/>
          <p:nvPr/>
        </p:nvSpPr>
        <p:spPr>
          <a:xfrm>
            <a:off x="166779" y="2514207"/>
            <a:ext cx="8762332" cy="1200328"/>
          </a:xfrm>
          <a:prstGeom prst="rect">
            <a:avLst/>
          </a:prstGeom>
          <a:noFill/>
        </p:spPr>
        <p:txBody>
          <a:bodyPr wrap="square" rtlCol="0">
            <a:spAutoFit/>
          </a:bodyPr>
          <a:lstStyle/>
          <a:p>
            <a:pPr marL="230188" indent="-230188" algn="just"/>
            <a:r>
              <a:rPr lang="en-US" sz="2400" dirty="0" smtClean="0">
                <a:latin typeface="Times New Roman"/>
                <a:cs typeface="Times New Roman"/>
              </a:rPr>
              <a:t>• Good interaction among LED’s and between LED’s and WDTS </a:t>
            </a:r>
            <a:r>
              <a:rPr lang="en-US" sz="2400" dirty="0">
                <a:latin typeface="Times New Roman"/>
                <a:cs typeface="Times New Roman"/>
              </a:rPr>
              <a:t>staff. The COV </a:t>
            </a:r>
            <a:r>
              <a:rPr lang="en-US" sz="2400" dirty="0" smtClean="0">
                <a:latin typeface="Times New Roman"/>
                <a:cs typeface="Times New Roman"/>
              </a:rPr>
              <a:t>believes LEDs </a:t>
            </a:r>
            <a:r>
              <a:rPr lang="en-US" sz="2400" dirty="0">
                <a:latin typeface="Times New Roman"/>
                <a:cs typeface="Times New Roman"/>
              </a:rPr>
              <a:t>and WDTS staff view themselves as </a:t>
            </a:r>
            <a:r>
              <a:rPr lang="en-US" sz="2400" dirty="0" smtClean="0">
                <a:latin typeface="Times New Roman"/>
                <a:cs typeface="Times New Roman"/>
              </a:rPr>
              <a:t>part </a:t>
            </a:r>
            <a:r>
              <a:rPr lang="en-US" sz="2400" dirty="0">
                <a:latin typeface="Times New Roman"/>
                <a:cs typeface="Times New Roman"/>
              </a:rPr>
              <a:t>of the same team. </a:t>
            </a:r>
          </a:p>
        </p:txBody>
      </p:sp>
      <p:sp>
        <p:nvSpPr>
          <p:cNvPr id="5" name="TextBox 4"/>
          <p:cNvSpPr txBox="1"/>
          <p:nvPr/>
        </p:nvSpPr>
        <p:spPr>
          <a:xfrm>
            <a:off x="166779" y="3937827"/>
            <a:ext cx="8762332" cy="1200328"/>
          </a:xfrm>
          <a:prstGeom prst="rect">
            <a:avLst/>
          </a:prstGeom>
          <a:noFill/>
        </p:spPr>
        <p:txBody>
          <a:bodyPr wrap="square" rtlCol="0">
            <a:spAutoFit/>
          </a:bodyPr>
          <a:lstStyle/>
          <a:p>
            <a:pPr marL="230188" indent="-230188" algn="just"/>
            <a:r>
              <a:rPr lang="en-US" sz="2400" dirty="0" smtClean="0">
                <a:latin typeface="Times New Roman"/>
                <a:cs typeface="Times New Roman"/>
              </a:rPr>
              <a:t>• Optimism </a:t>
            </a:r>
            <a:r>
              <a:rPr lang="en-US" sz="2400" dirty="0">
                <a:latin typeface="Times New Roman"/>
                <a:cs typeface="Times New Roman"/>
              </a:rPr>
              <a:t>about </a:t>
            </a:r>
            <a:r>
              <a:rPr lang="en-US" sz="2400" dirty="0" smtClean="0">
                <a:latin typeface="Times New Roman"/>
                <a:cs typeface="Times New Roman"/>
              </a:rPr>
              <a:t>direction of </a:t>
            </a:r>
            <a:r>
              <a:rPr lang="en-US" sz="2400" dirty="0">
                <a:latin typeface="Times New Roman"/>
                <a:cs typeface="Times New Roman"/>
              </a:rPr>
              <a:t>WDTS programs </a:t>
            </a:r>
            <a:r>
              <a:rPr lang="en-US" sz="2400" dirty="0" smtClean="0">
                <a:latin typeface="Times New Roman"/>
                <a:cs typeface="Times New Roman"/>
              </a:rPr>
              <a:t>and WDTS leadership, </a:t>
            </a:r>
            <a:r>
              <a:rPr lang="en-US" sz="2400" dirty="0">
                <a:latin typeface="Times New Roman"/>
                <a:cs typeface="Times New Roman"/>
              </a:rPr>
              <a:t>particularly </a:t>
            </a:r>
            <a:r>
              <a:rPr lang="en-US" sz="2400" dirty="0" smtClean="0">
                <a:latin typeface="Times New Roman"/>
                <a:cs typeface="Times New Roman"/>
              </a:rPr>
              <a:t>that </a:t>
            </a:r>
            <a:r>
              <a:rPr lang="en-US" sz="2400" dirty="0">
                <a:latin typeface="Times New Roman"/>
                <a:cs typeface="Times New Roman"/>
              </a:rPr>
              <a:t>of Director </a:t>
            </a:r>
            <a:r>
              <a:rPr lang="en-US" sz="2400" dirty="0" err="1" smtClean="0">
                <a:latin typeface="Times New Roman"/>
                <a:cs typeface="Times New Roman"/>
              </a:rPr>
              <a:t>Glownia</a:t>
            </a:r>
            <a:r>
              <a:rPr lang="en-US" sz="2400" dirty="0" smtClean="0">
                <a:latin typeface="Times New Roman"/>
                <a:cs typeface="Times New Roman"/>
              </a:rPr>
              <a:t> - a </a:t>
            </a:r>
            <a:r>
              <a:rPr lang="en-US" sz="2400" dirty="0">
                <a:latin typeface="Times New Roman"/>
                <a:cs typeface="Times New Roman"/>
              </a:rPr>
              <a:t>notable improvement since </a:t>
            </a:r>
            <a:r>
              <a:rPr lang="en-US" sz="2400" dirty="0" smtClean="0">
                <a:latin typeface="Times New Roman"/>
                <a:cs typeface="Times New Roman"/>
              </a:rPr>
              <a:t>2010 </a:t>
            </a:r>
            <a:r>
              <a:rPr lang="en-US" sz="2400" dirty="0">
                <a:latin typeface="Times New Roman"/>
                <a:cs typeface="Times New Roman"/>
              </a:rPr>
              <a:t>COV review</a:t>
            </a:r>
            <a:r>
              <a:rPr lang="en-US" sz="2400" dirty="0" smtClean="0">
                <a:latin typeface="Times New Roman"/>
                <a:cs typeface="Times New Roman"/>
              </a:rPr>
              <a:t>.</a:t>
            </a:r>
            <a:endParaRPr lang="en-US" sz="2400" dirty="0">
              <a:latin typeface="Times New Roman"/>
              <a:cs typeface="Times New Roman"/>
            </a:endParaRPr>
          </a:p>
        </p:txBody>
      </p:sp>
      <p:sp>
        <p:nvSpPr>
          <p:cNvPr id="6" name="TextBox 5"/>
          <p:cNvSpPr txBox="1"/>
          <p:nvPr/>
        </p:nvSpPr>
        <p:spPr>
          <a:xfrm>
            <a:off x="166779" y="5387625"/>
            <a:ext cx="8762332" cy="830997"/>
          </a:xfrm>
          <a:prstGeom prst="rect">
            <a:avLst/>
          </a:prstGeom>
          <a:noFill/>
        </p:spPr>
        <p:txBody>
          <a:bodyPr wrap="square" rtlCol="0">
            <a:spAutoFit/>
          </a:bodyPr>
          <a:lstStyle/>
          <a:p>
            <a:pPr marL="230188" indent="-230188" algn="just"/>
            <a:r>
              <a:rPr lang="en-US" sz="2400" dirty="0" smtClean="0">
                <a:latin typeface="Times New Roman"/>
                <a:cs typeface="Times New Roman"/>
              </a:rPr>
              <a:t>• Increasing </a:t>
            </a:r>
            <a:r>
              <a:rPr lang="en-US" sz="2400" dirty="0">
                <a:latin typeface="Times New Roman"/>
                <a:cs typeface="Times New Roman"/>
              </a:rPr>
              <a:t>coordination among </a:t>
            </a:r>
            <a:r>
              <a:rPr lang="en-US" sz="2400" dirty="0" smtClean="0">
                <a:latin typeface="Times New Roman"/>
                <a:cs typeface="Times New Roman"/>
              </a:rPr>
              <a:t>DOE National Labs - </a:t>
            </a:r>
            <a:r>
              <a:rPr lang="en-US" sz="2400" dirty="0">
                <a:latin typeface="Times New Roman"/>
                <a:cs typeface="Times New Roman"/>
              </a:rPr>
              <a:t>already having </a:t>
            </a:r>
            <a:r>
              <a:rPr lang="en-US" sz="2400" dirty="0" smtClean="0">
                <a:latin typeface="Times New Roman"/>
                <a:cs typeface="Times New Roman"/>
              </a:rPr>
              <a:t>impact </a:t>
            </a:r>
            <a:r>
              <a:rPr lang="en-US" sz="2400" dirty="0">
                <a:latin typeface="Times New Roman"/>
                <a:cs typeface="Times New Roman"/>
              </a:rPr>
              <a:t>on determining best practices, unifying procedures, etc.</a:t>
            </a:r>
          </a:p>
        </p:txBody>
      </p:sp>
    </p:spTree>
    <p:extLst>
      <p:ext uri="{BB962C8B-B14F-4D97-AF65-F5344CB8AC3E}">
        <p14:creationId xmlns:p14="http://schemas.microsoft.com/office/powerpoint/2010/main" val="1028439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609" y="1138391"/>
            <a:ext cx="8723844" cy="811417"/>
          </a:xfrm>
        </p:spPr>
        <p:txBody>
          <a:bodyPr>
            <a:noAutofit/>
          </a:bodyPr>
          <a:lstStyle/>
          <a:p>
            <a:pPr algn="just"/>
            <a:r>
              <a:rPr lang="en-US" sz="2400" dirty="0" smtClean="0">
                <a:latin typeface="Times New Roman"/>
                <a:cs typeface="Times New Roman"/>
              </a:rPr>
              <a:t>General </a:t>
            </a:r>
            <a:r>
              <a:rPr lang="en-US" sz="2400" dirty="0">
                <a:latin typeface="Times New Roman"/>
                <a:cs typeface="Times New Roman"/>
              </a:rPr>
              <a:t>consensus that five of </a:t>
            </a:r>
            <a:r>
              <a:rPr lang="en-US" sz="2400" dirty="0" smtClean="0">
                <a:latin typeface="Times New Roman"/>
                <a:cs typeface="Times New Roman"/>
              </a:rPr>
              <a:t>six Laboratories interviewed have </a:t>
            </a:r>
            <a:r>
              <a:rPr lang="en-US" sz="2400" dirty="0">
                <a:latin typeface="Times New Roman"/>
                <a:cs typeface="Times New Roman"/>
              </a:rPr>
              <a:t>more capacity </a:t>
            </a:r>
            <a:r>
              <a:rPr lang="en-US" sz="2400" dirty="0" smtClean="0">
                <a:latin typeface="Times New Roman"/>
                <a:cs typeface="Times New Roman"/>
              </a:rPr>
              <a:t>for </a:t>
            </a:r>
            <a:r>
              <a:rPr lang="en-US" sz="2400" dirty="0">
                <a:latin typeface="Times New Roman"/>
                <a:cs typeface="Times New Roman"/>
              </a:rPr>
              <a:t>SULI and VFP participants</a:t>
            </a:r>
            <a:r>
              <a:rPr lang="en-US" sz="2400" dirty="0" smtClean="0">
                <a:latin typeface="Times New Roman"/>
                <a:cs typeface="Times New Roman"/>
              </a:rPr>
              <a:t>.</a:t>
            </a:r>
          </a:p>
        </p:txBody>
      </p:sp>
      <p:sp>
        <p:nvSpPr>
          <p:cNvPr id="4" name="Title 1"/>
          <p:cNvSpPr>
            <a:spLocks noGrp="1"/>
          </p:cNvSpPr>
          <p:nvPr>
            <p:ph type="title"/>
          </p:nvPr>
        </p:nvSpPr>
        <p:spPr>
          <a:xfrm>
            <a:off x="457200" y="30906"/>
            <a:ext cx="8229600" cy="1143000"/>
          </a:xfrm>
        </p:spPr>
        <p:txBody>
          <a:bodyPr>
            <a:noAutofit/>
          </a:bodyPr>
          <a:lstStyle/>
          <a:p>
            <a:r>
              <a:rPr lang="en-US" sz="3200" b="1" dirty="0" smtClean="0">
                <a:solidFill>
                  <a:srgbClr val="0000FF"/>
                </a:solidFill>
                <a:latin typeface="Times New Roman"/>
                <a:cs typeface="Times New Roman"/>
              </a:rPr>
              <a:t>Summary of Virtual Town Hall Meeting with National Laboratory Education Directors II</a:t>
            </a:r>
            <a:endParaRPr lang="en-US" sz="3200" dirty="0">
              <a:solidFill>
                <a:srgbClr val="0000FF"/>
              </a:solidFill>
            </a:endParaRPr>
          </a:p>
        </p:txBody>
      </p:sp>
      <p:sp>
        <p:nvSpPr>
          <p:cNvPr id="2" name="TextBox 1"/>
          <p:cNvSpPr txBox="1"/>
          <p:nvPr/>
        </p:nvSpPr>
        <p:spPr>
          <a:xfrm>
            <a:off x="179609" y="2116556"/>
            <a:ext cx="8723844" cy="830997"/>
          </a:xfrm>
          <a:prstGeom prst="rect">
            <a:avLst/>
          </a:prstGeom>
          <a:noFill/>
        </p:spPr>
        <p:txBody>
          <a:bodyPr wrap="square" rtlCol="0">
            <a:spAutoFit/>
          </a:bodyPr>
          <a:lstStyle/>
          <a:p>
            <a:pPr marL="282575" indent="-282575" algn="just"/>
            <a:r>
              <a:rPr lang="en-US" sz="2400" dirty="0" smtClean="0">
                <a:latin typeface="Times New Roman"/>
                <a:cs typeface="Times New Roman"/>
              </a:rPr>
              <a:t>• Number </a:t>
            </a:r>
            <a:r>
              <a:rPr lang="en-US" sz="2400" dirty="0">
                <a:latin typeface="Times New Roman"/>
                <a:cs typeface="Times New Roman"/>
              </a:rPr>
              <a:t>and willingness of high-quality mentors </a:t>
            </a:r>
            <a:r>
              <a:rPr lang="en-US" sz="2400" dirty="0" smtClean="0">
                <a:latin typeface="Times New Roman"/>
                <a:cs typeface="Times New Roman"/>
              </a:rPr>
              <a:t>are not limitations </a:t>
            </a:r>
            <a:r>
              <a:rPr lang="en-US" sz="2400" dirty="0">
                <a:latin typeface="Times New Roman"/>
                <a:cs typeface="Times New Roman"/>
              </a:rPr>
              <a:t>for these programs</a:t>
            </a:r>
            <a:r>
              <a:rPr lang="en-US" sz="2400" dirty="0" smtClean="0">
                <a:latin typeface="Times New Roman"/>
                <a:cs typeface="Times New Roman"/>
              </a:rPr>
              <a:t>.</a:t>
            </a:r>
            <a:endParaRPr lang="en-US" sz="2400" dirty="0">
              <a:latin typeface="Times New Roman"/>
              <a:cs typeface="Times New Roman"/>
            </a:endParaRPr>
          </a:p>
        </p:txBody>
      </p:sp>
      <p:sp>
        <p:nvSpPr>
          <p:cNvPr id="5" name="TextBox 4"/>
          <p:cNvSpPr txBox="1"/>
          <p:nvPr/>
        </p:nvSpPr>
        <p:spPr>
          <a:xfrm>
            <a:off x="179609" y="3168424"/>
            <a:ext cx="8723844" cy="830997"/>
          </a:xfrm>
          <a:prstGeom prst="rect">
            <a:avLst/>
          </a:prstGeom>
          <a:noFill/>
        </p:spPr>
        <p:txBody>
          <a:bodyPr wrap="square" rtlCol="0">
            <a:spAutoFit/>
          </a:bodyPr>
          <a:lstStyle/>
          <a:p>
            <a:pPr marL="230188" indent="-230188" algn="just"/>
            <a:r>
              <a:rPr lang="en-US" sz="2400" dirty="0" smtClean="0">
                <a:latin typeface="Times New Roman"/>
                <a:cs typeface="Times New Roman"/>
              </a:rPr>
              <a:t>• LEDs </a:t>
            </a:r>
            <a:r>
              <a:rPr lang="en-US" sz="2400" dirty="0">
                <a:latin typeface="Times New Roman"/>
                <a:cs typeface="Times New Roman"/>
              </a:rPr>
              <a:t>suggested </a:t>
            </a:r>
            <a:r>
              <a:rPr lang="en-US" sz="2400" dirty="0" smtClean="0">
                <a:latin typeface="Times New Roman"/>
                <a:cs typeface="Times New Roman"/>
              </a:rPr>
              <a:t>development </a:t>
            </a:r>
            <a:r>
              <a:rPr lang="en-US" sz="2400" dirty="0">
                <a:latin typeface="Times New Roman"/>
                <a:cs typeface="Times New Roman"/>
              </a:rPr>
              <a:t>of a SULI-like program for early Ph.D./M.S. students</a:t>
            </a:r>
            <a:r>
              <a:rPr lang="en-US" sz="2400" dirty="0" smtClean="0">
                <a:latin typeface="Times New Roman"/>
                <a:cs typeface="Times New Roman"/>
              </a:rPr>
              <a:t>.</a:t>
            </a:r>
            <a:endParaRPr lang="en-US" sz="2400" dirty="0">
              <a:latin typeface="Times New Roman"/>
              <a:cs typeface="Times New Roman"/>
            </a:endParaRPr>
          </a:p>
        </p:txBody>
      </p:sp>
      <p:sp>
        <p:nvSpPr>
          <p:cNvPr id="6" name="TextBox 5"/>
          <p:cNvSpPr txBox="1"/>
          <p:nvPr/>
        </p:nvSpPr>
        <p:spPr>
          <a:xfrm>
            <a:off x="179609" y="4284441"/>
            <a:ext cx="8723844" cy="830997"/>
          </a:xfrm>
          <a:prstGeom prst="rect">
            <a:avLst/>
          </a:prstGeom>
          <a:noFill/>
        </p:spPr>
        <p:txBody>
          <a:bodyPr wrap="square" rtlCol="0">
            <a:spAutoFit/>
          </a:bodyPr>
          <a:lstStyle/>
          <a:p>
            <a:pPr marL="230188" indent="-230188" algn="just"/>
            <a:r>
              <a:rPr lang="en-US" sz="2400" dirty="0" smtClean="0">
                <a:latin typeface="Times New Roman"/>
                <a:cs typeface="Times New Roman"/>
              </a:rPr>
              <a:t>• LEDs </a:t>
            </a:r>
            <a:r>
              <a:rPr lang="en-US" sz="2400" dirty="0">
                <a:latin typeface="Times New Roman"/>
                <a:cs typeface="Times New Roman"/>
              </a:rPr>
              <a:t>suggested that </a:t>
            </a:r>
            <a:r>
              <a:rPr lang="en-US" sz="2400" dirty="0" smtClean="0">
                <a:latin typeface="Times New Roman"/>
                <a:cs typeface="Times New Roman"/>
              </a:rPr>
              <a:t>term length </a:t>
            </a:r>
            <a:r>
              <a:rPr lang="en-US" sz="2400" dirty="0">
                <a:latin typeface="Times New Roman"/>
                <a:cs typeface="Times New Roman"/>
              </a:rPr>
              <a:t>of </a:t>
            </a:r>
            <a:r>
              <a:rPr lang="en-US" sz="2400" dirty="0" smtClean="0">
                <a:latin typeface="Times New Roman"/>
                <a:cs typeface="Times New Roman"/>
              </a:rPr>
              <a:t>VFP participants (3 summers) be increased.</a:t>
            </a:r>
            <a:endParaRPr lang="en-US" sz="2400" dirty="0">
              <a:latin typeface="Times New Roman"/>
              <a:cs typeface="Times New Roman"/>
            </a:endParaRPr>
          </a:p>
        </p:txBody>
      </p:sp>
      <p:sp>
        <p:nvSpPr>
          <p:cNvPr id="7" name="TextBox 6"/>
          <p:cNvSpPr txBox="1"/>
          <p:nvPr/>
        </p:nvSpPr>
        <p:spPr>
          <a:xfrm>
            <a:off x="179609" y="5208030"/>
            <a:ext cx="8723844" cy="830997"/>
          </a:xfrm>
          <a:prstGeom prst="rect">
            <a:avLst/>
          </a:prstGeom>
          <a:noFill/>
        </p:spPr>
        <p:txBody>
          <a:bodyPr wrap="square" rtlCol="0">
            <a:spAutoFit/>
          </a:bodyPr>
          <a:lstStyle/>
          <a:p>
            <a:pPr marL="166688" indent="-166688" algn="just"/>
            <a:r>
              <a:rPr lang="en-US" sz="2400" dirty="0" smtClean="0">
                <a:latin typeface="Times New Roman"/>
                <a:cs typeface="Times New Roman"/>
              </a:rPr>
              <a:t>• COV feels </a:t>
            </a:r>
            <a:r>
              <a:rPr lang="en-US" sz="2400" dirty="0">
                <a:latin typeface="Times New Roman"/>
                <a:cs typeface="Times New Roman"/>
              </a:rPr>
              <a:t>that an energetic group of LEDs has been assembled, and monthly meetings with WDTS staff members </a:t>
            </a:r>
            <a:r>
              <a:rPr lang="en-US" sz="2400" dirty="0" smtClean="0">
                <a:latin typeface="Times New Roman"/>
                <a:cs typeface="Times New Roman"/>
              </a:rPr>
              <a:t>are </a:t>
            </a:r>
            <a:r>
              <a:rPr lang="en-US" sz="2400" dirty="0">
                <a:latin typeface="Times New Roman"/>
                <a:cs typeface="Times New Roman"/>
              </a:rPr>
              <a:t>clearly </a:t>
            </a:r>
            <a:r>
              <a:rPr lang="en-US" sz="2400" dirty="0" smtClean="0">
                <a:latin typeface="Times New Roman"/>
                <a:cs typeface="Times New Roman"/>
              </a:rPr>
              <a:t>effective</a:t>
            </a:r>
            <a:r>
              <a:rPr lang="en-US" sz="2400" dirty="0">
                <a:latin typeface="Times New Roman"/>
                <a:cs typeface="Times New Roman"/>
              </a:rPr>
              <a:t>.         </a:t>
            </a:r>
          </a:p>
        </p:txBody>
      </p:sp>
    </p:spTree>
    <p:extLst>
      <p:ext uri="{BB962C8B-B14F-4D97-AF65-F5344CB8AC3E}">
        <p14:creationId xmlns:p14="http://schemas.microsoft.com/office/powerpoint/2010/main" val="3057522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078"/>
            <a:ext cx="8229600" cy="1143000"/>
          </a:xfrm>
        </p:spPr>
        <p:txBody>
          <a:bodyPr>
            <a:noAutofit/>
          </a:bodyPr>
          <a:lstStyle/>
          <a:p>
            <a:r>
              <a:rPr lang="en-US" sz="3200" b="1" dirty="0" smtClean="0">
                <a:solidFill>
                  <a:srgbClr val="0000FF"/>
                </a:solidFill>
                <a:latin typeface="Times New Roman"/>
                <a:cs typeface="Times New Roman"/>
              </a:rPr>
              <a:t>Summaries of the Missions of the WDTS Laboratory-Based Programs</a:t>
            </a:r>
            <a:endParaRPr lang="en-US" sz="3200" b="1" dirty="0">
              <a:solidFill>
                <a:srgbClr val="0000FF"/>
              </a:solidFill>
              <a:latin typeface="Times New Roman"/>
              <a:cs typeface="Times New Roman"/>
            </a:endParaRPr>
          </a:p>
        </p:txBody>
      </p:sp>
      <p:sp>
        <p:nvSpPr>
          <p:cNvPr id="3" name="Content Placeholder 2"/>
          <p:cNvSpPr>
            <a:spLocks noGrp="1"/>
          </p:cNvSpPr>
          <p:nvPr>
            <p:ph idx="1"/>
          </p:nvPr>
        </p:nvSpPr>
        <p:spPr>
          <a:xfrm>
            <a:off x="166779" y="1189705"/>
            <a:ext cx="8762332" cy="1632382"/>
          </a:xfrm>
        </p:spPr>
        <p:txBody>
          <a:bodyPr>
            <a:normAutofit/>
          </a:bodyPr>
          <a:lstStyle/>
          <a:p>
            <a:pPr algn="just"/>
            <a:r>
              <a:rPr lang="en-US" sz="2000" b="1" dirty="0" smtClean="0">
                <a:latin typeface="Times New Roman"/>
                <a:cs typeface="Times New Roman"/>
              </a:rPr>
              <a:t>Science Undergraduate Laboratory Internship (SULI) Program – </a:t>
            </a:r>
            <a:r>
              <a:rPr lang="en-US" sz="2000" dirty="0" smtClean="0">
                <a:latin typeface="Times New Roman"/>
                <a:cs typeface="Times New Roman"/>
              </a:rPr>
              <a:t>provides </a:t>
            </a:r>
            <a:r>
              <a:rPr lang="en-US" sz="2000" dirty="0">
                <a:latin typeface="Times New Roman"/>
                <a:cs typeface="Times New Roman"/>
              </a:rPr>
              <a:t>undergraduate students from 2- and 4-year undergraduate institutions with paid internships in science and engineering activities within DOE National </a:t>
            </a:r>
            <a:r>
              <a:rPr lang="en-US" sz="2000" dirty="0" smtClean="0">
                <a:latin typeface="Times New Roman"/>
                <a:cs typeface="Times New Roman"/>
              </a:rPr>
              <a:t>Labs. </a:t>
            </a:r>
            <a:r>
              <a:rPr lang="en-US" sz="2000" dirty="0">
                <a:latin typeface="Times New Roman"/>
                <a:cs typeface="Times New Roman"/>
              </a:rPr>
              <a:t>Internships are intended to encourage students to pursue careers in STEM-related areas.</a:t>
            </a:r>
            <a:r>
              <a:rPr lang="en-US" sz="2000" i="1" dirty="0">
                <a:latin typeface="Times New Roman"/>
                <a:cs typeface="Times New Roman"/>
              </a:rPr>
              <a:t> </a:t>
            </a:r>
            <a:r>
              <a:rPr lang="en-US" sz="2000" dirty="0" smtClean="0">
                <a:latin typeface="Times New Roman"/>
                <a:cs typeface="Times New Roman"/>
              </a:rPr>
              <a:t>($8.3M in FY’16)</a:t>
            </a:r>
          </a:p>
        </p:txBody>
      </p:sp>
      <p:sp>
        <p:nvSpPr>
          <p:cNvPr id="4" name="TextBox 3"/>
          <p:cNvSpPr txBox="1"/>
          <p:nvPr/>
        </p:nvSpPr>
        <p:spPr>
          <a:xfrm>
            <a:off x="166779" y="2873397"/>
            <a:ext cx="8762332" cy="1015663"/>
          </a:xfrm>
          <a:prstGeom prst="rect">
            <a:avLst/>
          </a:prstGeom>
          <a:noFill/>
        </p:spPr>
        <p:txBody>
          <a:bodyPr wrap="square" rtlCol="0">
            <a:spAutoFit/>
          </a:bodyPr>
          <a:lstStyle/>
          <a:p>
            <a:pPr marL="282575" indent="-282575" algn="just"/>
            <a:r>
              <a:rPr lang="en-US" sz="2000" b="1" dirty="0" smtClean="0">
                <a:latin typeface="Times New Roman"/>
                <a:cs typeface="Times New Roman"/>
              </a:rPr>
              <a:t>• Community </a:t>
            </a:r>
            <a:r>
              <a:rPr lang="en-US" sz="2000" b="1" dirty="0">
                <a:latin typeface="Times New Roman"/>
                <a:cs typeface="Times New Roman"/>
              </a:rPr>
              <a:t>College Internship (CCI) Program</a:t>
            </a:r>
            <a:r>
              <a:rPr lang="en-US" sz="2000" dirty="0">
                <a:latin typeface="Times New Roman"/>
                <a:cs typeface="Times New Roman"/>
              </a:rPr>
              <a:t> – provides students from community colleges </a:t>
            </a:r>
            <a:r>
              <a:rPr lang="en-US" sz="2000" dirty="0" smtClean="0">
                <a:latin typeface="Times New Roman"/>
                <a:cs typeface="Times New Roman"/>
              </a:rPr>
              <a:t>with opportunities </a:t>
            </a:r>
            <a:r>
              <a:rPr lang="en-US" sz="2000" dirty="0">
                <a:latin typeface="Times New Roman"/>
                <a:cs typeface="Times New Roman"/>
              </a:rPr>
              <a:t>for technical internships in science and engineering at DOE National </a:t>
            </a:r>
            <a:r>
              <a:rPr lang="en-US" sz="2000" dirty="0" smtClean="0">
                <a:latin typeface="Times New Roman"/>
                <a:cs typeface="Times New Roman"/>
              </a:rPr>
              <a:t>Labs</a:t>
            </a:r>
            <a:r>
              <a:rPr lang="en-US" sz="2000" dirty="0">
                <a:latin typeface="Times New Roman"/>
                <a:cs typeface="Times New Roman"/>
              </a:rPr>
              <a:t>. ($1.0M in FY’16) </a:t>
            </a:r>
          </a:p>
        </p:txBody>
      </p:sp>
      <p:sp>
        <p:nvSpPr>
          <p:cNvPr id="5" name="TextBox 4"/>
          <p:cNvSpPr txBox="1"/>
          <p:nvPr/>
        </p:nvSpPr>
        <p:spPr>
          <a:xfrm>
            <a:off x="166779" y="3950920"/>
            <a:ext cx="8762332" cy="1323439"/>
          </a:xfrm>
          <a:prstGeom prst="rect">
            <a:avLst/>
          </a:prstGeom>
          <a:noFill/>
        </p:spPr>
        <p:txBody>
          <a:bodyPr wrap="square" rtlCol="0">
            <a:spAutoFit/>
          </a:bodyPr>
          <a:lstStyle/>
          <a:p>
            <a:pPr marL="282575" indent="-282575" algn="just"/>
            <a:r>
              <a:rPr lang="en-US" sz="2000" b="1" dirty="0" smtClean="0">
                <a:latin typeface="Times New Roman"/>
                <a:cs typeface="Times New Roman"/>
              </a:rPr>
              <a:t>• Visiting </a:t>
            </a:r>
            <a:r>
              <a:rPr lang="en-US" sz="2000" b="1" dirty="0">
                <a:latin typeface="Times New Roman"/>
                <a:cs typeface="Times New Roman"/>
              </a:rPr>
              <a:t>Faculty Program (VFP) </a:t>
            </a:r>
            <a:r>
              <a:rPr lang="en-US" sz="2000" dirty="0">
                <a:latin typeface="Times New Roman"/>
                <a:cs typeface="Times New Roman"/>
              </a:rPr>
              <a:t>– designed to increase </a:t>
            </a:r>
            <a:r>
              <a:rPr lang="en-US" sz="2000" dirty="0" smtClean="0">
                <a:latin typeface="Times New Roman"/>
                <a:cs typeface="Times New Roman"/>
              </a:rPr>
              <a:t>research </a:t>
            </a:r>
            <a:r>
              <a:rPr lang="en-US" sz="2000" dirty="0">
                <a:latin typeface="Times New Roman"/>
                <a:cs typeface="Times New Roman"/>
              </a:rPr>
              <a:t>competitiveness of faculty </a:t>
            </a:r>
            <a:r>
              <a:rPr lang="en-US" sz="2000" dirty="0" smtClean="0">
                <a:latin typeface="Times New Roman"/>
                <a:cs typeface="Times New Roman"/>
              </a:rPr>
              <a:t>members/students from educational institutions historically </a:t>
            </a:r>
            <a:r>
              <a:rPr lang="en-US" sz="2000" dirty="0">
                <a:latin typeface="Times New Roman"/>
                <a:cs typeface="Times New Roman"/>
              </a:rPr>
              <a:t>underrepresented in the research community in order to expand the workforce that addresses DOE mission areas ($1.7M in FY’16</a:t>
            </a:r>
            <a:r>
              <a:rPr lang="en-US" sz="2000" dirty="0" smtClean="0">
                <a:latin typeface="Times New Roman"/>
                <a:cs typeface="Times New Roman"/>
              </a:rPr>
              <a:t>)</a:t>
            </a:r>
            <a:endParaRPr lang="en-US" sz="2000" dirty="0">
              <a:latin typeface="Times New Roman"/>
              <a:cs typeface="Times New Roman"/>
            </a:endParaRPr>
          </a:p>
        </p:txBody>
      </p:sp>
      <p:sp>
        <p:nvSpPr>
          <p:cNvPr id="6" name="TextBox 5"/>
          <p:cNvSpPr txBox="1"/>
          <p:nvPr/>
        </p:nvSpPr>
        <p:spPr>
          <a:xfrm>
            <a:off x="166779" y="5413277"/>
            <a:ext cx="8762332" cy="1323439"/>
          </a:xfrm>
          <a:prstGeom prst="rect">
            <a:avLst/>
          </a:prstGeom>
          <a:noFill/>
        </p:spPr>
        <p:txBody>
          <a:bodyPr wrap="square" rtlCol="0">
            <a:spAutoFit/>
          </a:bodyPr>
          <a:lstStyle/>
          <a:p>
            <a:pPr marL="230188" indent="-230188" algn="just"/>
            <a:r>
              <a:rPr lang="en-US" sz="2000" b="1" dirty="0" smtClean="0">
                <a:latin typeface="Times New Roman"/>
                <a:cs typeface="Times New Roman"/>
              </a:rPr>
              <a:t>•  Office </a:t>
            </a:r>
            <a:r>
              <a:rPr lang="en-US" sz="2000" b="1" dirty="0">
                <a:latin typeface="Times New Roman"/>
                <a:cs typeface="Times New Roman"/>
              </a:rPr>
              <a:t>of Science Graduate Student Research (SCGSR) Program </a:t>
            </a:r>
            <a:r>
              <a:rPr lang="en-US" sz="2000" dirty="0">
                <a:latin typeface="Times New Roman"/>
                <a:cs typeface="Times New Roman"/>
              </a:rPr>
              <a:t>– provides outstanding graduate students with opportunities to conduct research in collaboration with DOE </a:t>
            </a:r>
            <a:r>
              <a:rPr lang="en-US" sz="2000" dirty="0" smtClean="0">
                <a:latin typeface="Times New Roman"/>
                <a:cs typeface="Times New Roman"/>
              </a:rPr>
              <a:t>Lab </a:t>
            </a:r>
            <a:r>
              <a:rPr lang="en-US" sz="2000" dirty="0">
                <a:latin typeface="Times New Roman"/>
                <a:cs typeface="Times New Roman"/>
              </a:rPr>
              <a:t>scientists and engineers in areas </a:t>
            </a:r>
            <a:r>
              <a:rPr lang="en-US" sz="2000" dirty="0" smtClean="0">
                <a:latin typeface="Times New Roman"/>
                <a:cs typeface="Times New Roman"/>
              </a:rPr>
              <a:t>central </a:t>
            </a:r>
            <a:r>
              <a:rPr lang="en-US" sz="2000" dirty="0">
                <a:latin typeface="Times New Roman"/>
                <a:cs typeface="Times New Roman"/>
              </a:rPr>
              <a:t>to </a:t>
            </a:r>
            <a:r>
              <a:rPr lang="en-US" sz="2000" dirty="0" smtClean="0">
                <a:latin typeface="Times New Roman"/>
                <a:cs typeface="Times New Roman"/>
              </a:rPr>
              <a:t>Office </a:t>
            </a:r>
            <a:r>
              <a:rPr lang="en-US" sz="2000" dirty="0">
                <a:latin typeface="Times New Roman"/>
                <a:cs typeface="Times New Roman"/>
              </a:rPr>
              <a:t>of Science mission. ($2.5M in FY’16) </a:t>
            </a:r>
            <a:r>
              <a:rPr lang="en-US" sz="2000" b="1" dirty="0" smtClean="0">
                <a:latin typeface="Times New Roman"/>
                <a:cs typeface="Times New Roman"/>
              </a:rPr>
              <a:t>  </a:t>
            </a:r>
            <a:r>
              <a:rPr lang="en-US" sz="2000" dirty="0" smtClean="0">
                <a:latin typeface="Times New Roman"/>
                <a:cs typeface="Times New Roman"/>
              </a:rPr>
              <a:t>  </a:t>
            </a:r>
            <a:endParaRPr lang="en-US" sz="2000" dirty="0">
              <a:latin typeface="Times New Roman"/>
              <a:cs typeface="Times New Roman"/>
            </a:endParaRPr>
          </a:p>
        </p:txBody>
      </p:sp>
    </p:spTree>
    <p:extLst>
      <p:ext uri="{BB962C8B-B14F-4D97-AF65-F5344CB8AC3E}">
        <p14:creationId xmlns:p14="http://schemas.microsoft.com/office/powerpoint/2010/main" val="3780525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63" y="5250"/>
            <a:ext cx="8877794" cy="1143000"/>
          </a:xfrm>
        </p:spPr>
        <p:txBody>
          <a:bodyPr>
            <a:noAutofit/>
          </a:bodyPr>
          <a:lstStyle/>
          <a:p>
            <a:r>
              <a:rPr lang="en-US" sz="2400" b="1" dirty="0">
                <a:solidFill>
                  <a:srgbClr val="0000FF"/>
                </a:solidFill>
                <a:latin typeface="Times New Roman"/>
                <a:cs typeface="Times New Roman"/>
              </a:rPr>
              <a:t>Summary of </a:t>
            </a:r>
            <a:r>
              <a:rPr lang="en-US" sz="2400" b="1" dirty="0" smtClean="0">
                <a:solidFill>
                  <a:srgbClr val="0000FF"/>
                </a:solidFill>
                <a:latin typeface="Times New Roman"/>
                <a:cs typeface="Times New Roman"/>
              </a:rPr>
              <a:t>2016 COV Recommendations for the Science Undergraduate Laboratory Internship (SULI) Program</a:t>
            </a:r>
            <a:endParaRPr lang="en-US" sz="2400" dirty="0">
              <a:solidFill>
                <a:srgbClr val="0000FF"/>
              </a:solidFill>
              <a:latin typeface="Times New Roman"/>
              <a:cs typeface="Times New Roman"/>
            </a:endParaRPr>
          </a:p>
        </p:txBody>
      </p:sp>
      <p:sp>
        <p:nvSpPr>
          <p:cNvPr id="3" name="Content Placeholder 2"/>
          <p:cNvSpPr>
            <a:spLocks noGrp="1"/>
          </p:cNvSpPr>
          <p:nvPr>
            <p:ph idx="1"/>
          </p:nvPr>
        </p:nvSpPr>
        <p:spPr>
          <a:xfrm>
            <a:off x="141121" y="1074253"/>
            <a:ext cx="8877794" cy="1324524"/>
          </a:xfrm>
        </p:spPr>
        <p:txBody>
          <a:bodyPr>
            <a:noAutofit/>
          </a:bodyPr>
          <a:lstStyle/>
          <a:p>
            <a:pPr marL="0" lvl="0" indent="0" algn="just">
              <a:buNone/>
            </a:pPr>
            <a:r>
              <a:rPr lang="en-US" sz="2000" b="1" i="1" dirty="0" smtClean="0">
                <a:latin typeface="Times New Roman"/>
                <a:cs typeface="Times New Roman"/>
              </a:rPr>
              <a:t>• COV recommends </a:t>
            </a:r>
            <a:r>
              <a:rPr lang="en-US" sz="2000" b="1" i="1" dirty="0">
                <a:latin typeface="Times New Roman"/>
                <a:cs typeface="Times New Roman"/>
              </a:rPr>
              <a:t>that </a:t>
            </a:r>
            <a:r>
              <a:rPr lang="en-US" sz="2000" b="1" i="1" dirty="0" smtClean="0">
                <a:latin typeface="Times New Roman"/>
                <a:cs typeface="Times New Roman"/>
              </a:rPr>
              <a:t>WDTS </a:t>
            </a:r>
            <a:r>
              <a:rPr lang="en-US" sz="2000" b="1" i="1" dirty="0">
                <a:latin typeface="Times New Roman"/>
                <a:cs typeface="Times New Roman"/>
              </a:rPr>
              <a:t>carry out a detailed evaluation of </a:t>
            </a:r>
            <a:r>
              <a:rPr lang="en-US" sz="2000" b="1" i="1" dirty="0" smtClean="0">
                <a:latin typeface="Times New Roman"/>
                <a:cs typeface="Times New Roman"/>
              </a:rPr>
              <a:t>SULI </a:t>
            </a:r>
            <a:r>
              <a:rPr lang="en-US" sz="2000" b="1" i="1" dirty="0">
                <a:latin typeface="Times New Roman"/>
                <a:cs typeface="Times New Roman"/>
              </a:rPr>
              <a:t>program to determine if </a:t>
            </a:r>
            <a:r>
              <a:rPr lang="en-US" sz="2000" b="1" i="1" dirty="0" smtClean="0">
                <a:latin typeface="Times New Roman"/>
                <a:cs typeface="Times New Roman"/>
              </a:rPr>
              <a:t>desired </a:t>
            </a:r>
            <a:r>
              <a:rPr lang="en-US" sz="2000" b="1" i="1" dirty="0">
                <a:latin typeface="Times New Roman"/>
                <a:cs typeface="Times New Roman"/>
              </a:rPr>
              <a:t>outcome of encouraging students to pursue </a:t>
            </a:r>
            <a:r>
              <a:rPr lang="en-US" sz="2000" b="1" i="1" dirty="0" smtClean="0">
                <a:latin typeface="Times New Roman"/>
                <a:cs typeface="Times New Roman"/>
              </a:rPr>
              <a:t>STEM careers is </a:t>
            </a:r>
            <a:r>
              <a:rPr lang="en-US" sz="2000" b="1" i="1" dirty="0">
                <a:latin typeface="Times New Roman"/>
                <a:cs typeface="Times New Roman"/>
              </a:rPr>
              <a:t>being achieved</a:t>
            </a:r>
            <a:r>
              <a:rPr lang="en-US" sz="2000" i="1" dirty="0">
                <a:latin typeface="Times New Roman"/>
                <a:cs typeface="Times New Roman"/>
              </a:rPr>
              <a:t>.</a:t>
            </a:r>
            <a:r>
              <a:rPr lang="en-US" sz="2000" dirty="0">
                <a:latin typeface="Times New Roman"/>
                <a:cs typeface="Times New Roman"/>
              </a:rPr>
              <a:t> </a:t>
            </a:r>
            <a:r>
              <a:rPr lang="en-US" sz="1800" dirty="0" smtClean="0">
                <a:latin typeface="Times New Roman"/>
                <a:cs typeface="Times New Roman"/>
              </a:rPr>
              <a:t>Effort facilitated </a:t>
            </a:r>
            <a:r>
              <a:rPr lang="en-US" sz="1800" dirty="0">
                <a:latin typeface="Times New Roman"/>
                <a:cs typeface="Times New Roman"/>
              </a:rPr>
              <a:t>by contacting </a:t>
            </a:r>
            <a:r>
              <a:rPr lang="en-US" sz="1800" dirty="0" smtClean="0">
                <a:latin typeface="Times New Roman"/>
                <a:cs typeface="Times New Roman"/>
              </a:rPr>
              <a:t>National </a:t>
            </a:r>
            <a:r>
              <a:rPr lang="en-US" sz="1800" dirty="0">
                <a:latin typeface="Times New Roman"/>
                <a:cs typeface="Times New Roman"/>
              </a:rPr>
              <a:t>Lab mentors of </a:t>
            </a:r>
            <a:r>
              <a:rPr lang="en-US" sz="1800" dirty="0" smtClean="0">
                <a:latin typeface="Times New Roman"/>
                <a:cs typeface="Times New Roman"/>
              </a:rPr>
              <a:t>SULI undergrads to </a:t>
            </a:r>
            <a:r>
              <a:rPr lang="en-US" sz="1800" dirty="0">
                <a:latin typeface="Times New Roman"/>
                <a:cs typeface="Times New Roman"/>
              </a:rPr>
              <a:t>find out </a:t>
            </a:r>
            <a:r>
              <a:rPr lang="en-US" sz="1800" dirty="0" smtClean="0">
                <a:latin typeface="Times New Roman"/>
                <a:cs typeface="Times New Roman"/>
              </a:rPr>
              <a:t>their </a:t>
            </a:r>
            <a:r>
              <a:rPr lang="en-US" sz="1800" dirty="0">
                <a:latin typeface="Times New Roman"/>
                <a:cs typeface="Times New Roman"/>
              </a:rPr>
              <a:t>career </a:t>
            </a:r>
            <a:r>
              <a:rPr lang="en-US" sz="1800" dirty="0" smtClean="0">
                <a:latin typeface="Times New Roman"/>
                <a:cs typeface="Times New Roman"/>
              </a:rPr>
              <a:t>paths. WARS data management system will help.</a:t>
            </a:r>
            <a:endParaRPr lang="en-US" sz="1800" dirty="0">
              <a:latin typeface="Times New Roman"/>
              <a:cs typeface="Times New Roman"/>
            </a:endParaRPr>
          </a:p>
        </p:txBody>
      </p:sp>
      <p:sp>
        <p:nvSpPr>
          <p:cNvPr id="4" name="TextBox 3"/>
          <p:cNvSpPr txBox="1"/>
          <p:nvPr/>
        </p:nvSpPr>
        <p:spPr>
          <a:xfrm>
            <a:off x="115463" y="2591183"/>
            <a:ext cx="8903452" cy="1015663"/>
          </a:xfrm>
          <a:prstGeom prst="rect">
            <a:avLst/>
          </a:prstGeom>
          <a:noFill/>
        </p:spPr>
        <p:txBody>
          <a:bodyPr wrap="square" rtlCol="0">
            <a:spAutoFit/>
          </a:bodyPr>
          <a:lstStyle/>
          <a:p>
            <a:pPr lvl="0" algn="just"/>
            <a:r>
              <a:rPr lang="en-US" sz="2000" b="1" i="1" dirty="0" smtClean="0">
                <a:latin typeface="Times New Roman"/>
                <a:cs typeface="Times New Roman"/>
              </a:rPr>
              <a:t>• COV </a:t>
            </a:r>
            <a:r>
              <a:rPr lang="en-US" sz="2000" b="1" i="1" dirty="0">
                <a:latin typeface="Times New Roman"/>
                <a:cs typeface="Times New Roman"/>
              </a:rPr>
              <a:t>recommends </a:t>
            </a:r>
            <a:r>
              <a:rPr lang="en-US" sz="2000" b="1" i="1" dirty="0" smtClean="0">
                <a:latin typeface="Times New Roman"/>
                <a:cs typeface="Times New Roman"/>
              </a:rPr>
              <a:t>increase in number </a:t>
            </a:r>
            <a:r>
              <a:rPr lang="en-US" sz="2000" b="1" i="1" dirty="0">
                <a:latin typeface="Times New Roman"/>
                <a:cs typeface="Times New Roman"/>
              </a:rPr>
              <a:t>of </a:t>
            </a:r>
            <a:r>
              <a:rPr lang="en-US" sz="2000" b="1" i="1" dirty="0" smtClean="0">
                <a:latin typeface="Times New Roman"/>
                <a:cs typeface="Times New Roman"/>
              </a:rPr>
              <a:t>SULI internships, </a:t>
            </a:r>
            <a:r>
              <a:rPr lang="en-US" sz="2000" b="1" i="1" dirty="0">
                <a:latin typeface="Times New Roman"/>
                <a:cs typeface="Times New Roman"/>
              </a:rPr>
              <a:t>consistent with </a:t>
            </a:r>
            <a:r>
              <a:rPr lang="en-US" sz="2000" b="1" i="1" dirty="0" smtClean="0">
                <a:latin typeface="Times New Roman"/>
                <a:cs typeface="Times New Roman"/>
              </a:rPr>
              <a:t>capacity </a:t>
            </a:r>
            <a:r>
              <a:rPr lang="en-US" sz="2000" b="1" i="1" dirty="0">
                <a:latin typeface="Times New Roman"/>
                <a:cs typeface="Times New Roman"/>
              </a:rPr>
              <a:t>of </a:t>
            </a:r>
            <a:r>
              <a:rPr lang="en-US" sz="2000" b="1" i="1" dirty="0" smtClean="0">
                <a:latin typeface="Times New Roman"/>
                <a:cs typeface="Times New Roman"/>
              </a:rPr>
              <a:t>National </a:t>
            </a:r>
            <a:r>
              <a:rPr lang="en-US" sz="2000" b="1" i="1" dirty="0">
                <a:latin typeface="Times New Roman"/>
                <a:cs typeface="Times New Roman"/>
              </a:rPr>
              <a:t>Lab staff to mentor </a:t>
            </a:r>
            <a:r>
              <a:rPr lang="en-US" sz="2000" b="1" i="1" dirty="0" smtClean="0">
                <a:latin typeface="Times New Roman"/>
                <a:cs typeface="Times New Roman"/>
              </a:rPr>
              <a:t>increased </a:t>
            </a:r>
            <a:r>
              <a:rPr lang="en-US" sz="2000" b="1" i="1" dirty="0">
                <a:latin typeface="Times New Roman"/>
                <a:cs typeface="Times New Roman"/>
              </a:rPr>
              <a:t>number of </a:t>
            </a:r>
            <a:r>
              <a:rPr lang="en-US" sz="2000" b="1" i="1" dirty="0" smtClean="0">
                <a:latin typeface="Times New Roman"/>
                <a:cs typeface="Times New Roman"/>
              </a:rPr>
              <a:t>undergrad </a:t>
            </a:r>
            <a:r>
              <a:rPr lang="en-US" sz="2000" b="1" i="1" dirty="0">
                <a:latin typeface="Times New Roman"/>
                <a:cs typeface="Times New Roman"/>
              </a:rPr>
              <a:t>interns. </a:t>
            </a:r>
            <a:r>
              <a:rPr lang="en-US" dirty="0" smtClean="0">
                <a:latin typeface="Times New Roman"/>
                <a:cs typeface="Times New Roman"/>
              </a:rPr>
              <a:t>LEDs indicated additional </a:t>
            </a:r>
            <a:r>
              <a:rPr lang="en-US" dirty="0">
                <a:latin typeface="Times New Roman"/>
                <a:cs typeface="Times New Roman"/>
              </a:rPr>
              <a:t>capacity at each of their </a:t>
            </a:r>
            <a:r>
              <a:rPr lang="en-US" dirty="0" smtClean="0">
                <a:latin typeface="Times New Roman"/>
                <a:cs typeface="Times New Roman"/>
              </a:rPr>
              <a:t>Labs </a:t>
            </a:r>
            <a:r>
              <a:rPr lang="en-US" dirty="0">
                <a:latin typeface="Times New Roman"/>
                <a:cs typeface="Times New Roman"/>
              </a:rPr>
              <a:t>for SULI students</a:t>
            </a:r>
            <a:r>
              <a:rPr lang="en-US" dirty="0" smtClean="0">
                <a:latin typeface="Times New Roman"/>
                <a:cs typeface="Times New Roman"/>
              </a:rPr>
              <a:t>.</a:t>
            </a:r>
            <a:endParaRPr lang="en-US" dirty="0">
              <a:latin typeface="Times New Roman"/>
              <a:cs typeface="Times New Roman"/>
            </a:endParaRPr>
          </a:p>
        </p:txBody>
      </p:sp>
      <p:sp>
        <p:nvSpPr>
          <p:cNvPr id="5" name="TextBox 4"/>
          <p:cNvSpPr txBox="1"/>
          <p:nvPr/>
        </p:nvSpPr>
        <p:spPr>
          <a:xfrm>
            <a:off x="141121" y="3899599"/>
            <a:ext cx="8852136" cy="1015663"/>
          </a:xfrm>
          <a:prstGeom prst="rect">
            <a:avLst/>
          </a:prstGeom>
          <a:noFill/>
        </p:spPr>
        <p:txBody>
          <a:bodyPr wrap="square" rtlCol="0">
            <a:spAutoFit/>
          </a:bodyPr>
          <a:lstStyle/>
          <a:p>
            <a:pPr lvl="0" algn="just"/>
            <a:r>
              <a:rPr lang="en-US" sz="2000" b="1" i="1" dirty="0" smtClean="0">
                <a:latin typeface="Times New Roman"/>
                <a:cs typeface="Times New Roman"/>
              </a:rPr>
              <a:t>• COV recommends development </a:t>
            </a:r>
            <a:r>
              <a:rPr lang="en-US" sz="2000" b="1" i="1" dirty="0">
                <a:latin typeface="Times New Roman"/>
                <a:cs typeface="Times New Roman"/>
              </a:rPr>
              <a:t>of </a:t>
            </a:r>
            <a:r>
              <a:rPr lang="en-US" sz="2000" b="1" i="1" dirty="0" smtClean="0">
                <a:latin typeface="Times New Roman"/>
                <a:cs typeface="Times New Roman"/>
              </a:rPr>
              <a:t>SULI</a:t>
            </a:r>
            <a:r>
              <a:rPr lang="en-US" sz="2000" b="1" i="1" dirty="0">
                <a:latin typeface="Times New Roman"/>
                <a:cs typeface="Times New Roman"/>
              </a:rPr>
              <a:t>-like program for early Ph.D./M.S. students </a:t>
            </a:r>
            <a:r>
              <a:rPr lang="en-US" sz="2000" b="1" i="1" dirty="0" smtClean="0">
                <a:latin typeface="Times New Roman"/>
                <a:cs typeface="Times New Roman"/>
              </a:rPr>
              <a:t>combined </a:t>
            </a:r>
            <a:r>
              <a:rPr lang="en-US" sz="2000" b="1" i="1" dirty="0">
                <a:latin typeface="Times New Roman"/>
                <a:cs typeface="Times New Roman"/>
              </a:rPr>
              <a:t>with </a:t>
            </a:r>
            <a:r>
              <a:rPr lang="en-US" sz="2000" b="1" i="1" dirty="0" smtClean="0">
                <a:latin typeface="Times New Roman"/>
                <a:cs typeface="Times New Roman"/>
              </a:rPr>
              <a:t>existing </a:t>
            </a:r>
            <a:r>
              <a:rPr lang="en-US" sz="2000" b="1" i="1" dirty="0">
                <a:latin typeface="Times New Roman"/>
                <a:cs typeface="Times New Roman"/>
              </a:rPr>
              <a:t>SULI program. </a:t>
            </a:r>
            <a:r>
              <a:rPr lang="en-US" sz="2000" b="1" i="1" dirty="0" smtClean="0">
                <a:latin typeface="Times New Roman"/>
                <a:cs typeface="Times New Roman"/>
              </a:rPr>
              <a:t>COV also recommends </a:t>
            </a:r>
            <a:r>
              <a:rPr lang="en-US" sz="2000" b="1" i="1" dirty="0">
                <a:latin typeface="Times New Roman"/>
                <a:cs typeface="Times New Roman"/>
              </a:rPr>
              <a:t>the name of </a:t>
            </a:r>
            <a:r>
              <a:rPr lang="en-US" sz="2000" b="1" i="1" dirty="0" smtClean="0">
                <a:latin typeface="Times New Roman"/>
                <a:cs typeface="Times New Roman"/>
              </a:rPr>
              <a:t>expanded </a:t>
            </a:r>
            <a:r>
              <a:rPr lang="en-US" sz="2000" b="1" i="1" dirty="0">
                <a:latin typeface="Times New Roman"/>
                <a:cs typeface="Times New Roman"/>
              </a:rPr>
              <a:t>program be changed </a:t>
            </a:r>
            <a:r>
              <a:rPr lang="en-US" sz="2000" b="1" i="1" dirty="0" smtClean="0">
                <a:latin typeface="Times New Roman"/>
                <a:cs typeface="Times New Roman"/>
              </a:rPr>
              <a:t>to </a:t>
            </a:r>
            <a:r>
              <a:rPr lang="en-US" sz="2000" b="1" i="1" dirty="0">
                <a:latin typeface="Times New Roman"/>
                <a:cs typeface="Times New Roman"/>
              </a:rPr>
              <a:t>Science Laboratory Internship (SLI)</a:t>
            </a:r>
            <a:r>
              <a:rPr lang="en-US" sz="2000" b="1" i="1" dirty="0" smtClean="0">
                <a:latin typeface="Times New Roman"/>
                <a:cs typeface="Times New Roman"/>
              </a:rPr>
              <a:t>.</a:t>
            </a:r>
            <a:endParaRPr lang="en-US" sz="2000" dirty="0">
              <a:latin typeface="Times New Roman"/>
              <a:cs typeface="Times New Roman"/>
            </a:endParaRPr>
          </a:p>
        </p:txBody>
      </p:sp>
      <p:sp>
        <p:nvSpPr>
          <p:cNvPr id="6" name="TextBox 5"/>
          <p:cNvSpPr txBox="1"/>
          <p:nvPr/>
        </p:nvSpPr>
        <p:spPr>
          <a:xfrm>
            <a:off x="128292" y="5228208"/>
            <a:ext cx="8890623" cy="707886"/>
          </a:xfrm>
          <a:prstGeom prst="rect">
            <a:avLst/>
          </a:prstGeom>
          <a:noFill/>
        </p:spPr>
        <p:txBody>
          <a:bodyPr wrap="square" rtlCol="0">
            <a:spAutoFit/>
          </a:bodyPr>
          <a:lstStyle/>
          <a:p>
            <a:pPr lvl="0" algn="just"/>
            <a:r>
              <a:rPr lang="en-US" sz="2000" b="1" i="1" dirty="0" smtClean="0">
                <a:latin typeface="Times New Roman"/>
                <a:cs typeface="Times New Roman"/>
              </a:rPr>
              <a:t>• COV </a:t>
            </a:r>
            <a:r>
              <a:rPr lang="en-US" sz="2000" b="1" i="1" dirty="0">
                <a:latin typeface="Times New Roman"/>
                <a:cs typeface="Times New Roman"/>
              </a:rPr>
              <a:t>recommends that all National Lab staff involved in </a:t>
            </a:r>
            <a:r>
              <a:rPr lang="en-US" sz="2000" b="1" i="1" dirty="0" smtClean="0">
                <a:latin typeface="Times New Roman"/>
                <a:cs typeface="Times New Roman"/>
              </a:rPr>
              <a:t>evaluation </a:t>
            </a:r>
            <a:r>
              <a:rPr lang="en-US" sz="2000" b="1" i="1" dirty="0">
                <a:latin typeface="Times New Roman"/>
                <a:cs typeface="Times New Roman"/>
              </a:rPr>
              <a:t>process of </a:t>
            </a:r>
            <a:r>
              <a:rPr lang="en-US" sz="2000" b="1" i="1" dirty="0" smtClean="0">
                <a:latin typeface="Times New Roman"/>
                <a:cs typeface="Times New Roman"/>
              </a:rPr>
              <a:t>SULI applicants be </a:t>
            </a:r>
            <a:r>
              <a:rPr lang="en-US" sz="2000" b="1" i="1" dirty="0">
                <a:latin typeface="Times New Roman"/>
                <a:cs typeface="Times New Roman"/>
              </a:rPr>
              <a:t>required to view an appropriate webinar on implicit bias. </a:t>
            </a:r>
            <a:endParaRPr lang="en-US" sz="2000" dirty="0">
              <a:latin typeface="Times New Roman"/>
              <a:cs typeface="Times New Roman"/>
            </a:endParaRPr>
          </a:p>
        </p:txBody>
      </p:sp>
    </p:spTree>
    <p:extLst>
      <p:ext uri="{BB962C8B-B14F-4D97-AF65-F5344CB8AC3E}">
        <p14:creationId xmlns:p14="http://schemas.microsoft.com/office/powerpoint/2010/main" val="17842722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267" y="18078"/>
            <a:ext cx="8723844" cy="1143000"/>
          </a:xfrm>
        </p:spPr>
        <p:txBody>
          <a:bodyPr>
            <a:noAutofit/>
          </a:bodyPr>
          <a:lstStyle/>
          <a:p>
            <a:r>
              <a:rPr lang="en-US" sz="3200" b="1" dirty="0" smtClean="0">
                <a:solidFill>
                  <a:srgbClr val="0000FF"/>
                </a:solidFill>
                <a:latin typeface="Times New Roman"/>
                <a:cs typeface="Times New Roman"/>
              </a:rPr>
              <a:t>Summary of 2016 COV Recommendations for the Community College Intern (CCI) Program</a:t>
            </a:r>
            <a:endParaRPr lang="en-US" sz="3200" dirty="0">
              <a:solidFill>
                <a:srgbClr val="0000FF"/>
              </a:solidFill>
            </a:endParaRPr>
          </a:p>
        </p:txBody>
      </p:sp>
      <p:sp>
        <p:nvSpPr>
          <p:cNvPr id="3" name="Content Placeholder 2"/>
          <p:cNvSpPr>
            <a:spLocks noGrp="1"/>
          </p:cNvSpPr>
          <p:nvPr>
            <p:ph idx="1"/>
          </p:nvPr>
        </p:nvSpPr>
        <p:spPr>
          <a:xfrm>
            <a:off x="205267" y="1587373"/>
            <a:ext cx="8723844" cy="2183971"/>
          </a:xfrm>
        </p:spPr>
        <p:txBody>
          <a:bodyPr>
            <a:normAutofit/>
          </a:bodyPr>
          <a:lstStyle/>
          <a:p>
            <a:pPr marL="0" lvl="0" indent="0" algn="just">
              <a:buNone/>
            </a:pPr>
            <a:r>
              <a:rPr lang="en-US" sz="2400" b="1" i="1" dirty="0" smtClean="0">
                <a:latin typeface="Times New Roman"/>
                <a:cs typeface="Times New Roman"/>
              </a:rPr>
              <a:t>• COV </a:t>
            </a:r>
            <a:r>
              <a:rPr lang="en-US" sz="2400" b="1" i="1" dirty="0">
                <a:latin typeface="Times New Roman"/>
                <a:cs typeface="Times New Roman"/>
              </a:rPr>
              <a:t>strongly recommends that WDTS leadership, in consultation with National Laboratory Education Directors, seek additional funding to grow this program. </a:t>
            </a:r>
            <a:r>
              <a:rPr lang="en-US" sz="2000" dirty="0" smtClean="0">
                <a:latin typeface="Times New Roman"/>
                <a:cs typeface="Times New Roman"/>
              </a:rPr>
              <a:t>CCI </a:t>
            </a:r>
            <a:r>
              <a:rPr lang="en-US" sz="2000" dirty="0">
                <a:latin typeface="Times New Roman"/>
                <a:cs typeface="Times New Roman"/>
              </a:rPr>
              <a:t>program </a:t>
            </a:r>
            <a:r>
              <a:rPr lang="en-US" sz="2000" dirty="0" smtClean="0">
                <a:latin typeface="Times New Roman"/>
                <a:cs typeface="Times New Roman"/>
              </a:rPr>
              <a:t>viewed </a:t>
            </a:r>
            <a:r>
              <a:rPr lang="en-US" sz="2000" dirty="0">
                <a:latin typeface="Times New Roman"/>
                <a:cs typeface="Times New Roman"/>
              </a:rPr>
              <a:t>by </a:t>
            </a:r>
            <a:r>
              <a:rPr lang="en-US" sz="2000" dirty="0" smtClean="0">
                <a:latin typeface="Times New Roman"/>
                <a:cs typeface="Times New Roman"/>
              </a:rPr>
              <a:t>COV </a:t>
            </a:r>
            <a:r>
              <a:rPr lang="en-US" sz="2000" dirty="0">
                <a:latin typeface="Times New Roman"/>
                <a:cs typeface="Times New Roman"/>
              </a:rPr>
              <a:t>as one means of increasing </a:t>
            </a:r>
            <a:r>
              <a:rPr lang="en-US" sz="2000" dirty="0" smtClean="0">
                <a:latin typeface="Times New Roman"/>
                <a:cs typeface="Times New Roman"/>
              </a:rPr>
              <a:t>ethnically </a:t>
            </a:r>
            <a:r>
              <a:rPr lang="en-US" sz="2000" dirty="0">
                <a:latin typeface="Times New Roman"/>
                <a:cs typeface="Times New Roman"/>
              </a:rPr>
              <a:t>diverse, technologically savvy workforce </a:t>
            </a:r>
            <a:r>
              <a:rPr lang="en-US" sz="2000" dirty="0" smtClean="0">
                <a:latin typeface="Times New Roman"/>
                <a:cs typeface="Times New Roman"/>
              </a:rPr>
              <a:t>in </a:t>
            </a:r>
            <a:r>
              <a:rPr lang="en-US" sz="2000" dirty="0">
                <a:latin typeface="Times New Roman"/>
                <a:cs typeface="Times New Roman"/>
              </a:rPr>
              <a:t>the DOE complex </a:t>
            </a:r>
            <a:r>
              <a:rPr lang="en-US" sz="2000" dirty="0" smtClean="0">
                <a:latin typeface="Times New Roman"/>
                <a:cs typeface="Times New Roman"/>
              </a:rPr>
              <a:t>because CCI participants </a:t>
            </a:r>
            <a:r>
              <a:rPr lang="en-US" sz="2000" dirty="0">
                <a:latin typeface="Times New Roman"/>
                <a:cs typeface="Times New Roman"/>
              </a:rPr>
              <a:t>have </a:t>
            </a:r>
            <a:r>
              <a:rPr lang="en-US" sz="2000" dirty="0" smtClean="0">
                <a:latin typeface="Times New Roman"/>
                <a:cs typeface="Times New Roman"/>
              </a:rPr>
              <a:t>higher </a:t>
            </a:r>
            <a:r>
              <a:rPr lang="en-US" sz="2000" dirty="0">
                <a:latin typeface="Times New Roman"/>
                <a:cs typeface="Times New Roman"/>
              </a:rPr>
              <a:t>degree of diversity than the national science and engineering undergraduate population</a:t>
            </a:r>
            <a:r>
              <a:rPr lang="en-US" sz="2000" dirty="0" smtClean="0">
                <a:latin typeface="Times New Roman"/>
                <a:cs typeface="Times New Roman"/>
              </a:rPr>
              <a:t>.</a:t>
            </a:r>
            <a:endParaRPr lang="en-US" sz="2400" dirty="0">
              <a:latin typeface="Times New Roman"/>
              <a:cs typeface="Times New Roman"/>
            </a:endParaRPr>
          </a:p>
        </p:txBody>
      </p:sp>
      <p:sp>
        <p:nvSpPr>
          <p:cNvPr id="4" name="TextBox 3"/>
          <p:cNvSpPr txBox="1"/>
          <p:nvPr/>
        </p:nvSpPr>
        <p:spPr>
          <a:xfrm>
            <a:off x="205267" y="4258792"/>
            <a:ext cx="8723844" cy="1477327"/>
          </a:xfrm>
          <a:prstGeom prst="rect">
            <a:avLst/>
          </a:prstGeom>
          <a:noFill/>
        </p:spPr>
        <p:txBody>
          <a:bodyPr wrap="square" rtlCol="0">
            <a:spAutoFit/>
          </a:bodyPr>
          <a:lstStyle/>
          <a:p>
            <a:pPr lvl="0" algn="just"/>
            <a:r>
              <a:rPr lang="en-US" sz="2400" b="1" i="1" dirty="0" smtClean="0">
                <a:latin typeface="Times New Roman"/>
                <a:cs typeface="Times New Roman"/>
              </a:rPr>
              <a:t>• COV </a:t>
            </a:r>
            <a:r>
              <a:rPr lang="en-US" sz="2400" b="1" i="1" dirty="0">
                <a:latin typeface="Times New Roman"/>
                <a:cs typeface="Times New Roman"/>
              </a:rPr>
              <a:t>recommends that </a:t>
            </a:r>
            <a:r>
              <a:rPr lang="en-US" sz="2400" b="1" i="1" dirty="0" smtClean="0">
                <a:latin typeface="Times New Roman"/>
                <a:cs typeface="Times New Roman"/>
              </a:rPr>
              <a:t>Labs </a:t>
            </a:r>
            <a:r>
              <a:rPr lang="en-US" sz="2400" b="1" i="1" dirty="0">
                <a:latin typeface="Times New Roman"/>
                <a:cs typeface="Times New Roman"/>
              </a:rPr>
              <a:t>increase </a:t>
            </a:r>
            <a:r>
              <a:rPr lang="en-US" sz="2400" b="1" i="1" dirty="0" smtClean="0">
                <a:latin typeface="Times New Roman"/>
                <a:cs typeface="Times New Roman"/>
              </a:rPr>
              <a:t>outreach </a:t>
            </a:r>
            <a:r>
              <a:rPr lang="en-US" sz="2400" b="1" i="1" dirty="0">
                <a:latin typeface="Times New Roman"/>
                <a:cs typeface="Times New Roman"/>
              </a:rPr>
              <a:t>to local community colleges as a means of increasing </a:t>
            </a:r>
            <a:r>
              <a:rPr lang="en-US" sz="2400" b="1" i="1" dirty="0" smtClean="0">
                <a:latin typeface="Times New Roman"/>
                <a:cs typeface="Times New Roman"/>
              </a:rPr>
              <a:t>number </a:t>
            </a:r>
            <a:r>
              <a:rPr lang="en-US" sz="2400" b="1" i="1" dirty="0">
                <a:latin typeface="Times New Roman"/>
                <a:cs typeface="Times New Roman"/>
              </a:rPr>
              <a:t>of under-represented minorities in </a:t>
            </a:r>
            <a:r>
              <a:rPr lang="en-US" sz="2400" b="1" i="1" dirty="0" smtClean="0">
                <a:latin typeface="Times New Roman"/>
                <a:cs typeface="Times New Roman"/>
              </a:rPr>
              <a:t>program</a:t>
            </a:r>
            <a:r>
              <a:rPr lang="en-US" sz="2400" b="1" dirty="0">
                <a:latin typeface="Times New Roman"/>
                <a:cs typeface="Times New Roman"/>
              </a:rPr>
              <a:t>.</a:t>
            </a:r>
            <a:endParaRPr lang="en-US" sz="2400" dirty="0">
              <a:latin typeface="Times New Roman"/>
              <a:cs typeface="Times New Roman"/>
            </a:endParaRPr>
          </a:p>
          <a:p>
            <a:endParaRPr lang="en-US" dirty="0"/>
          </a:p>
        </p:txBody>
      </p:sp>
    </p:spTree>
    <p:extLst>
      <p:ext uri="{BB962C8B-B14F-4D97-AF65-F5344CB8AC3E}">
        <p14:creationId xmlns:p14="http://schemas.microsoft.com/office/powerpoint/2010/main" val="11888974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779" y="18078"/>
            <a:ext cx="8762332" cy="1143000"/>
          </a:xfrm>
        </p:spPr>
        <p:txBody>
          <a:bodyPr>
            <a:noAutofit/>
          </a:bodyPr>
          <a:lstStyle/>
          <a:p>
            <a:r>
              <a:rPr lang="en-US" sz="3200" b="1" dirty="0" smtClean="0">
                <a:solidFill>
                  <a:srgbClr val="0000FF"/>
                </a:solidFill>
                <a:latin typeface="Times New Roman"/>
                <a:cs typeface="Times New Roman"/>
              </a:rPr>
              <a:t>Summary of 2016 COV Recommendations for the Visiting Faculty Program (VFP)</a:t>
            </a:r>
            <a:endParaRPr lang="en-US" sz="3200" dirty="0">
              <a:solidFill>
                <a:srgbClr val="0000FF"/>
              </a:solidFill>
            </a:endParaRPr>
          </a:p>
        </p:txBody>
      </p:sp>
      <p:sp>
        <p:nvSpPr>
          <p:cNvPr id="3" name="Content Placeholder 2"/>
          <p:cNvSpPr>
            <a:spLocks noGrp="1"/>
          </p:cNvSpPr>
          <p:nvPr>
            <p:ph idx="1"/>
          </p:nvPr>
        </p:nvSpPr>
        <p:spPr>
          <a:xfrm>
            <a:off x="166779" y="1253845"/>
            <a:ext cx="8762332" cy="1478451"/>
          </a:xfrm>
        </p:spPr>
        <p:txBody>
          <a:bodyPr>
            <a:noAutofit/>
          </a:bodyPr>
          <a:lstStyle/>
          <a:p>
            <a:pPr marL="0" lvl="0" indent="0" algn="just">
              <a:buNone/>
            </a:pPr>
            <a:r>
              <a:rPr lang="en-US" sz="2000" b="1" i="1" dirty="0" smtClean="0">
                <a:latin typeface="Times New Roman"/>
                <a:cs typeface="Times New Roman"/>
              </a:rPr>
              <a:t>• COV </a:t>
            </a:r>
            <a:r>
              <a:rPr lang="en-US" sz="2000" b="1" i="1" dirty="0">
                <a:latin typeface="Times New Roman"/>
                <a:cs typeface="Times New Roman"/>
              </a:rPr>
              <a:t>recommends that WDTS </a:t>
            </a:r>
            <a:r>
              <a:rPr lang="en-US" sz="2000" b="1" i="1" dirty="0" smtClean="0">
                <a:latin typeface="Times New Roman"/>
                <a:cs typeface="Times New Roman"/>
              </a:rPr>
              <a:t>and LED’s develop </a:t>
            </a:r>
            <a:r>
              <a:rPr lang="en-US" sz="2000" b="1" i="1" dirty="0">
                <a:latin typeface="Times New Roman"/>
                <a:cs typeface="Times New Roman"/>
              </a:rPr>
              <a:t>and implement more active outreach programs </a:t>
            </a:r>
            <a:r>
              <a:rPr lang="en-US" sz="2000" b="1" i="1" dirty="0" smtClean="0">
                <a:latin typeface="Times New Roman"/>
                <a:cs typeface="Times New Roman"/>
              </a:rPr>
              <a:t>to bring VFP </a:t>
            </a:r>
            <a:r>
              <a:rPr lang="en-US" sz="2000" b="1" i="1" dirty="0">
                <a:latin typeface="Times New Roman"/>
                <a:cs typeface="Times New Roman"/>
              </a:rPr>
              <a:t>to the attention of more potential participants. </a:t>
            </a:r>
            <a:r>
              <a:rPr lang="en-US" sz="1800" dirty="0">
                <a:latin typeface="Times New Roman"/>
                <a:cs typeface="Times New Roman"/>
              </a:rPr>
              <a:t>This objective is particularly important because the VFP is designed to attract faculty and students from institutions historically underrepresented in the research community and thus could result in an increase in ethnic diversity within the science and engineering workforce</a:t>
            </a:r>
            <a:r>
              <a:rPr lang="en-US" sz="1800" dirty="0" smtClean="0">
                <a:latin typeface="Times New Roman"/>
                <a:cs typeface="Times New Roman"/>
              </a:rPr>
              <a:t>.</a:t>
            </a:r>
          </a:p>
        </p:txBody>
      </p:sp>
      <p:sp>
        <p:nvSpPr>
          <p:cNvPr id="4" name="TextBox 3"/>
          <p:cNvSpPr txBox="1"/>
          <p:nvPr/>
        </p:nvSpPr>
        <p:spPr>
          <a:xfrm>
            <a:off x="166779" y="2988844"/>
            <a:ext cx="8762332" cy="984885"/>
          </a:xfrm>
          <a:prstGeom prst="rect">
            <a:avLst/>
          </a:prstGeom>
          <a:noFill/>
        </p:spPr>
        <p:txBody>
          <a:bodyPr wrap="square" rtlCol="0">
            <a:spAutoFit/>
          </a:bodyPr>
          <a:lstStyle/>
          <a:p>
            <a:pPr lvl="0" algn="just"/>
            <a:r>
              <a:rPr lang="en-US" sz="2000" b="1" i="1" dirty="0" smtClean="0">
                <a:latin typeface="Times New Roman"/>
                <a:cs typeface="Times New Roman"/>
              </a:rPr>
              <a:t>• COV </a:t>
            </a:r>
            <a:r>
              <a:rPr lang="en-US" sz="2000" b="1" i="1" dirty="0">
                <a:latin typeface="Times New Roman"/>
                <a:cs typeface="Times New Roman"/>
              </a:rPr>
              <a:t>recommends </a:t>
            </a:r>
            <a:r>
              <a:rPr lang="en-US" sz="2000" b="1" i="1" dirty="0" smtClean="0">
                <a:latin typeface="Times New Roman"/>
                <a:cs typeface="Times New Roman"/>
              </a:rPr>
              <a:t>an increase in </a:t>
            </a:r>
            <a:r>
              <a:rPr lang="en-US" sz="2000" b="1" i="1" dirty="0">
                <a:latin typeface="Times New Roman"/>
                <a:cs typeface="Times New Roman"/>
              </a:rPr>
              <a:t>breadth and impact of </a:t>
            </a:r>
            <a:r>
              <a:rPr lang="en-US" sz="2000" b="1" i="1" dirty="0" smtClean="0">
                <a:latin typeface="Times New Roman"/>
                <a:cs typeface="Times New Roman"/>
              </a:rPr>
              <a:t>program </a:t>
            </a:r>
            <a:r>
              <a:rPr lang="en-US" sz="2000" b="1" i="1" dirty="0">
                <a:latin typeface="Times New Roman"/>
                <a:cs typeface="Times New Roman"/>
              </a:rPr>
              <a:t>as well as </a:t>
            </a:r>
            <a:r>
              <a:rPr lang="en-US" sz="2000" b="1" i="1" dirty="0" smtClean="0">
                <a:latin typeface="Times New Roman"/>
                <a:cs typeface="Times New Roman"/>
              </a:rPr>
              <a:t>in </a:t>
            </a:r>
            <a:r>
              <a:rPr lang="en-US" sz="2000" b="1" i="1" dirty="0">
                <a:latin typeface="Times New Roman"/>
                <a:cs typeface="Times New Roman"/>
              </a:rPr>
              <a:t>number of program participants.</a:t>
            </a:r>
            <a:r>
              <a:rPr lang="en-US" sz="2000" dirty="0">
                <a:latin typeface="Times New Roman"/>
                <a:cs typeface="Times New Roman"/>
              </a:rPr>
              <a:t> </a:t>
            </a:r>
            <a:r>
              <a:rPr lang="en-US" dirty="0">
                <a:latin typeface="Times New Roman"/>
                <a:cs typeface="Times New Roman"/>
              </a:rPr>
              <a:t>Can successful VFP faculty be used as ambassadors (with stipends) to help expand the program</a:t>
            </a:r>
            <a:r>
              <a:rPr lang="en-US" dirty="0" smtClean="0">
                <a:latin typeface="Times New Roman"/>
                <a:cs typeface="Times New Roman"/>
              </a:rPr>
              <a:t>?</a:t>
            </a:r>
            <a:endParaRPr lang="en-US" dirty="0">
              <a:latin typeface="Times New Roman"/>
              <a:cs typeface="Times New Roman"/>
            </a:endParaRPr>
          </a:p>
        </p:txBody>
      </p:sp>
      <p:sp>
        <p:nvSpPr>
          <p:cNvPr id="5" name="TextBox 4"/>
          <p:cNvSpPr txBox="1"/>
          <p:nvPr/>
        </p:nvSpPr>
        <p:spPr>
          <a:xfrm>
            <a:off x="166779" y="4168990"/>
            <a:ext cx="8762332" cy="707886"/>
          </a:xfrm>
          <a:prstGeom prst="rect">
            <a:avLst/>
          </a:prstGeom>
          <a:noFill/>
        </p:spPr>
        <p:txBody>
          <a:bodyPr wrap="square" rtlCol="0">
            <a:spAutoFit/>
          </a:bodyPr>
          <a:lstStyle/>
          <a:p>
            <a:pPr lvl="0" algn="just"/>
            <a:r>
              <a:rPr lang="en-US" sz="2000" b="1" i="1" dirty="0" smtClean="0">
                <a:latin typeface="Times New Roman"/>
                <a:cs typeface="Times New Roman"/>
              </a:rPr>
              <a:t>• COV </a:t>
            </a:r>
            <a:r>
              <a:rPr lang="en-US" sz="2000" b="1" i="1" dirty="0">
                <a:latin typeface="Times New Roman"/>
                <a:cs typeface="Times New Roman"/>
              </a:rPr>
              <a:t>recommends that students accompanying VFP faculty to </a:t>
            </a:r>
            <a:r>
              <a:rPr lang="en-US" sz="2000" b="1" i="1" dirty="0" smtClean="0">
                <a:latin typeface="Times New Roman"/>
                <a:cs typeface="Times New Roman"/>
              </a:rPr>
              <a:t>Labs </a:t>
            </a:r>
            <a:r>
              <a:rPr lang="en-US" sz="2000" b="1" i="1" dirty="0">
                <a:latin typeface="Times New Roman"/>
                <a:cs typeface="Times New Roman"/>
              </a:rPr>
              <a:t>should be offered career advice and mentoring to keep them engaged in </a:t>
            </a:r>
            <a:r>
              <a:rPr lang="en-US" sz="2000" b="1" i="1" dirty="0" smtClean="0">
                <a:latin typeface="Times New Roman"/>
                <a:cs typeface="Times New Roman"/>
              </a:rPr>
              <a:t>Lab </a:t>
            </a:r>
            <a:r>
              <a:rPr lang="en-US" sz="2000" b="1" i="1" dirty="0">
                <a:latin typeface="Times New Roman"/>
                <a:cs typeface="Times New Roman"/>
              </a:rPr>
              <a:t>activities</a:t>
            </a:r>
            <a:r>
              <a:rPr lang="en-US" sz="2000" b="1" i="1" dirty="0" smtClean="0">
                <a:latin typeface="Times New Roman"/>
                <a:cs typeface="Times New Roman"/>
              </a:rPr>
              <a:t>.</a:t>
            </a:r>
            <a:endParaRPr lang="en-US" sz="2000" b="1" i="1" dirty="0">
              <a:latin typeface="Times New Roman"/>
              <a:cs typeface="Times New Roman"/>
            </a:endParaRPr>
          </a:p>
        </p:txBody>
      </p:sp>
      <p:sp>
        <p:nvSpPr>
          <p:cNvPr id="6" name="TextBox 5"/>
          <p:cNvSpPr txBox="1"/>
          <p:nvPr/>
        </p:nvSpPr>
        <p:spPr>
          <a:xfrm>
            <a:off x="166779" y="5041272"/>
            <a:ext cx="8762332" cy="1261884"/>
          </a:xfrm>
          <a:prstGeom prst="rect">
            <a:avLst/>
          </a:prstGeom>
          <a:noFill/>
        </p:spPr>
        <p:txBody>
          <a:bodyPr wrap="square" rtlCol="0">
            <a:spAutoFit/>
          </a:bodyPr>
          <a:lstStyle/>
          <a:p>
            <a:pPr lvl="0" algn="just"/>
            <a:r>
              <a:rPr lang="en-US" sz="2000" b="1" i="1" dirty="0" smtClean="0">
                <a:latin typeface="Times New Roman"/>
                <a:cs typeface="Times New Roman"/>
              </a:rPr>
              <a:t>• COV </a:t>
            </a:r>
            <a:r>
              <a:rPr lang="en-US" sz="2000" b="1" i="1" dirty="0">
                <a:latin typeface="Times New Roman"/>
                <a:cs typeface="Times New Roman"/>
              </a:rPr>
              <a:t>urges WDTS to consider </a:t>
            </a:r>
            <a:r>
              <a:rPr lang="en-US" sz="2000" b="1" i="1" dirty="0" smtClean="0">
                <a:latin typeface="Times New Roman"/>
                <a:cs typeface="Times New Roman"/>
              </a:rPr>
              <a:t>suggestion </a:t>
            </a:r>
            <a:r>
              <a:rPr lang="en-US" sz="2000" b="1" i="1" dirty="0">
                <a:latin typeface="Times New Roman"/>
                <a:cs typeface="Times New Roman"/>
              </a:rPr>
              <a:t>by </a:t>
            </a:r>
            <a:r>
              <a:rPr lang="en-US" sz="2000" b="1" i="1" dirty="0" smtClean="0">
                <a:latin typeface="Times New Roman"/>
                <a:cs typeface="Times New Roman"/>
              </a:rPr>
              <a:t>LEDs </a:t>
            </a:r>
            <a:r>
              <a:rPr lang="en-US" sz="2000" b="1" i="1" dirty="0">
                <a:latin typeface="Times New Roman"/>
                <a:cs typeface="Times New Roman"/>
              </a:rPr>
              <a:t>that  outcomes of </a:t>
            </a:r>
            <a:r>
              <a:rPr lang="en-US" sz="2000" b="1" i="1" dirty="0" smtClean="0">
                <a:latin typeface="Times New Roman"/>
                <a:cs typeface="Times New Roman"/>
              </a:rPr>
              <a:t>VFP could </a:t>
            </a:r>
            <a:r>
              <a:rPr lang="en-US" sz="2000" b="1" i="1" dirty="0">
                <a:latin typeface="Times New Roman"/>
                <a:cs typeface="Times New Roman"/>
              </a:rPr>
              <a:t>be </a:t>
            </a:r>
            <a:r>
              <a:rPr lang="en-US" sz="2000" b="1" i="1" dirty="0" smtClean="0">
                <a:latin typeface="Times New Roman"/>
                <a:cs typeface="Times New Roman"/>
              </a:rPr>
              <a:t>enhanced </a:t>
            </a:r>
            <a:r>
              <a:rPr lang="en-US" sz="2000" b="1" i="1" dirty="0">
                <a:latin typeface="Times New Roman"/>
                <a:cs typeface="Times New Roman"/>
              </a:rPr>
              <a:t>by extending </a:t>
            </a:r>
            <a:r>
              <a:rPr lang="en-US" sz="2000" b="1" i="1" dirty="0" smtClean="0">
                <a:latin typeface="Times New Roman"/>
                <a:cs typeface="Times New Roman"/>
              </a:rPr>
              <a:t>allowable</a:t>
            </a:r>
            <a:r>
              <a:rPr lang="en-US" sz="2000" b="1" i="1" dirty="0">
                <a:latin typeface="Times New Roman"/>
                <a:cs typeface="Times New Roman"/>
              </a:rPr>
              <a:t> term of </a:t>
            </a:r>
            <a:r>
              <a:rPr lang="en-US" sz="2000" b="1" i="1" dirty="0" smtClean="0">
                <a:latin typeface="Times New Roman"/>
                <a:cs typeface="Times New Roman"/>
              </a:rPr>
              <a:t>appointments (3 summers)</a:t>
            </a:r>
            <a:r>
              <a:rPr lang="en-US" sz="2000" i="1" dirty="0" smtClean="0">
                <a:latin typeface="Times New Roman"/>
                <a:cs typeface="Times New Roman"/>
              </a:rPr>
              <a:t>.</a:t>
            </a:r>
            <a:r>
              <a:rPr lang="en-US" sz="2000" b="1" i="1" dirty="0" smtClean="0">
                <a:latin typeface="Times New Roman"/>
                <a:cs typeface="Times New Roman"/>
              </a:rPr>
              <a:t> </a:t>
            </a:r>
            <a:r>
              <a:rPr lang="en-US" dirty="0" smtClean="0">
                <a:latin typeface="Times New Roman"/>
                <a:cs typeface="Times New Roman"/>
              </a:rPr>
              <a:t>Such </a:t>
            </a:r>
            <a:r>
              <a:rPr lang="en-US" dirty="0">
                <a:latin typeface="Times New Roman"/>
                <a:cs typeface="Times New Roman"/>
              </a:rPr>
              <a:t>an extension could limit </a:t>
            </a:r>
            <a:r>
              <a:rPr lang="en-US" dirty="0" smtClean="0">
                <a:latin typeface="Times New Roman"/>
                <a:cs typeface="Times New Roman"/>
              </a:rPr>
              <a:t>total </a:t>
            </a:r>
            <a:r>
              <a:rPr lang="en-US" dirty="0">
                <a:latin typeface="Times New Roman"/>
                <a:cs typeface="Times New Roman"/>
              </a:rPr>
              <a:t>number of </a:t>
            </a:r>
            <a:r>
              <a:rPr lang="en-US" dirty="0" smtClean="0">
                <a:latin typeface="Times New Roman"/>
                <a:cs typeface="Times New Roman"/>
              </a:rPr>
              <a:t>faculty and student </a:t>
            </a:r>
            <a:r>
              <a:rPr lang="en-US" dirty="0">
                <a:latin typeface="Times New Roman"/>
                <a:cs typeface="Times New Roman"/>
              </a:rPr>
              <a:t>participants in </a:t>
            </a:r>
            <a:r>
              <a:rPr lang="en-US" dirty="0" smtClean="0">
                <a:latin typeface="Times New Roman"/>
                <a:cs typeface="Times New Roman"/>
              </a:rPr>
              <a:t>program. Further </a:t>
            </a:r>
            <a:r>
              <a:rPr lang="en-US" dirty="0">
                <a:latin typeface="Times New Roman"/>
                <a:cs typeface="Times New Roman"/>
              </a:rPr>
              <a:t>discussion between WDTS and </a:t>
            </a:r>
            <a:r>
              <a:rPr lang="en-US" dirty="0" smtClean="0">
                <a:latin typeface="Times New Roman"/>
                <a:cs typeface="Times New Roman"/>
              </a:rPr>
              <a:t>LED’s needed about possible extension needed. </a:t>
            </a:r>
            <a:endParaRPr lang="en-US" dirty="0">
              <a:latin typeface="Times New Roman"/>
              <a:cs typeface="Times New Roman"/>
            </a:endParaRPr>
          </a:p>
        </p:txBody>
      </p:sp>
    </p:spTree>
    <p:extLst>
      <p:ext uri="{BB962C8B-B14F-4D97-AF65-F5344CB8AC3E}">
        <p14:creationId xmlns:p14="http://schemas.microsoft.com/office/powerpoint/2010/main" val="561844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8291" y="-7578"/>
            <a:ext cx="8890623" cy="879860"/>
          </a:xfrm>
        </p:spPr>
        <p:txBody>
          <a:bodyPr>
            <a:noAutofit/>
          </a:bodyPr>
          <a:lstStyle/>
          <a:p>
            <a:r>
              <a:rPr lang="en-US" sz="2800" b="1" dirty="0" smtClean="0">
                <a:solidFill>
                  <a:srgbClr val="0000FF"/>
                </a:solidFill>
                <a:latin typeface="Times New Roman"/>
                <a:cs typeface="Times New Roman"/>
              </a:rPr>
              <a:t>Summary of 2016 COV Recommendations for the </a:t>
            </a:r>
            <a:r>
              <a:rPr lang="en-US" sz="2800" b="1" dirty="0">
                <a:solidFill>
                  <a:srgbClr val="0000FF"/>
                </a:solidFill>
                <a:latin typeface="Times New Roman"/>
                <a:cs typeface="Times New Roman"/>
              </a:rPr>
              <a:t>Science Graduate Student Research </a:t>
            </a:r>
            <a:r>
              <a:rPr lang="en-US" sz="2800" b="1" dirty="0" smtClean="0">
                <a:solidFill>
                  <a:srgbClr val="0000FF"/>
                </a:solidFill>
                <a:latin typeface="Times New Roman"/>
                <a:cs typeface="Times New Roman"/>
              </a:rPr>
              <a:t>(SCGSR) I</a:t>
            </a:r>
            <a:endParaRPr lang="en-US" sz="2800" dirty="0">
              <a:solidFill>
                <a:srgbClr val="0000FF"/>
              </a:solidFill>
              <a:latin typeface="Times New Roman"/>
              <a:cs typeface="Times New Roman"/>
            </a:endParaRPr>
          </a:p>
        </p:txBody>
      </p:sp>
      <p:sp>
        <p:nvSpPr>
          <p:cNvPr id="3" name="Content Placeholder 2"/>
          <p:cNvSpPr>
            <a:spLocks noGrp="1"/>
          </p:cNvSpPr>
          <p:nvPr>
            <p:ph idx="1"/>
          </p:nvPr>
        </p:nvSpPr>
        <p:spPr>
          <a:xfrm>
            <a:off x="128291" y="1202533"/>
            <a:ext cx="8890623" cy="1465625"/>
          </a:xfrm>
        </p:spPr>
        <p:txBody>
          <a:bodyPr>
            <a:noAutofit/>
          </a:bodyPr>
          <a:lstStyle/>
          <a:p>
            <a:pPr marL="0" lvl="0" indent="0" algn="just">
              <a:buNone/>
            </a:pPr>
            <a:r>
              <a:rPr lang="en-US" sz="2400" b="1" i="1" dirty="0" smtClean="0">
                <a:latin typeface="Times New Roman"/>
                <a:cs typeface="Times New Roman"/>
              </a:rPr>
              <a:t>• COV recommends </a:t>
            </a:r>
            <a:r>
              <a:rPr lang="en-US" sz="2400" b="1" i="1" dirty="0">
                <a:latin typeface="Times New Roman"/>
                <a:cs typeface="Times New Roman"/>
              </a:rPr>
              <a:t>extending </a:t>
            </a:r>
            <a:r>
              <a:rPr lang="en-US" sz="2400" b="1" i="1" dirty="0" smtClean="0">
                <a:latin typeface="Times New Roman"/>
                <a:cs typeface="Times New Roman"/>
              </a:rPr>
              <a:t>SCGSR </a:t>
            </a:r>
            <a:r>
              <a:rPr lang="en-US" sz="2400" b="1" i="1" dirty="0">
                <a:latin typeface="Times New Roman"/>
                <a:cs typeface="Times New Roman"/>
              </a:rPr>
              <a:t>program period to better match </a:t>
            </a:r>
            <a:r>
              <a:rPr lang="en-US" sz="2400" b="1" i="1" dirty="0" smtClean="0">
                <a:latin typeface="Times New Roman"/>
                <a:cs typeface="Times New Roman"/>
              </a:rPr>
              <a:t>typical </a:t>
            </a:r>
            <a:r>
              <a:rPr lang="en-US" sz="2400" b="1" i="1" dirty="0">
                <a:latin typeface="Times New Roman"/>
                <a:cs typeface="Times New Roman"/>
              </a:rPr>
              <a:t>Ph.D. timescale (3-5 years).</a:t>
            </a:r>
            <a:r>
              <a:rPr lang="en-US" sz="2400" dirty="0">
                <a:latin typeface="Times New Roman"/>
                <a:cs typeface="Times New Roman"/>
              </a:rPr>
              <a:t> </a:t>
            </a:r>
            <a:r>
              <a:rPr lang="en-US" sz="2000" dirty="0" smtClean="0">
                <a:latin typeface="Times New Roman"/>
                <a:cs typeface="Times New Roman"/>
              </a:rPr>
              <a:t>Program </a:t>
            </a:r>
            <a:r>
              <a:rPr lang="en-US" sz="2000" dirty="0">
                <a:latin typeface="Times New Roman"/>
                <a:cs typeface="Times New Roman"/>
              </a:rPr>
              <a:t>should consider alternatives that allow </a:t>
            </a:r>
            <a:r>
              <a:rPr lang="en-US" sz="2000" dirty="0" smtClean="0">
                <a:latin typeface="Times New Roman"/>
                <a:cs typeface="Times New Roman"/>
              </a:rPr>
              <a:t>grad </a:t>
            </a:r>
            <a:r>
              <a:rPr lang="en-US" sz="2000" dirty="0">
                <a:latin typeface="Times New Roman"/>
                <a:cs typeface="Times New Roman"/>
              </a:rPr>
              <a:t>students in good standing with strong support from </a:t>
            </a:r>
            <a:r>
              <a:rPr lang="en-US" sz="2000" dirty="0" smtClean="0">
                <a:latin typeface="Times New Roman"/>
                <a:cs typeface="Times New Roman"/>
              </a:rPr>
              <a:t>Labs </a:t>
            </a:r>
            <a:r>
              <a:rPr lang="en-US" sz="2000" dirty="0">
                <a:latin typeface="Times New Roman"/>
                <a:cs typeface="Times New Roman"/>
              </a:rPr>
              <a:t>to automatically be eligible for renewal for up to 3 years. </a:t>
            </a:r>
          </a:p>
        </p:txBody>
      </p:sp>
      <p:sp>
        <p:nvSpPr>
          <p:cNvPr id="4" name="TextBox 3"/>
          <p:cNvSpPr txBox="1"/>
          <p:nvPr/>
        </p:nvSpPr>
        <p:spPr>
          <a:xfrm>
            <a:off x="128291" y="3104293"/>
            <a:ext cx="8890623" cy="1200328"/>
          </a:xfrm>
          <a:prstGeom prst="rect">
            <a:avLst/>
          </a:prstGeom>
          <a:noFill/>
        </p:spPr>
        <p:txBody>
          <a:bodyPr wrap="square" rtlCol="0">
            <a:spAutoFit/>
          </a:bodyPr>
          <a:lstStyle/>
          <a:p>
            <a:pPr lvl="0" algn="just"/>
            <a:r>
              <a:rPr lang="en-US" sz="2400" b="1" i="1" dirty="0" smtClean="0">
                <a:latin typeface="Times New Roman"/>
                <a:cs typeface="Times New Roman"/>
              </a:rPr>
              <a:t>• </a:t>
            </a:r>
            <a:r>
              <a:rPr lang="en-US" sz="2400" b="1" i="1" dirty="0">
                <a:latin typeface="Times New Roman"/>
                <a:cs typeface="Times New Roman"/>
              </a:rPr>
              <a:t>COV </a:t>
            </a:r>
            <a:r>
              <a:rPr lang="en-US" sz="2400" b="1" i="1" dirty="0" smtClean="0">
                <a:latin typeface="Times New Roman"/>
                <a:cs typeface="Times New Roman"/>
              </a:rPr>
              <a:t>recommends </a:t>
            </a:r>
            <a:r>
              <a:rPr lang="en-US" sz="2400" b="1" i="1" dirty="0">
                <a:latin typeface="Times New Roman"/>
                <a:cs typeface="Times New Roman"/>
              </a:rPr>
              <a:t>that </a:t>
            </a:r>
            <a:r>
              <a:rPr lang="en-US" sz="2400" b="1" i="1" dirty="0" smtClean="0">
                <a:latin typeface="Times New Roman"/>
                <a:cs typeface="Times New Roman"/>
              </a:rPr>
              <a:t>SCGSR </a:t>
            </a:r>
            <a:r>
              <a:rPr lang="en-US" sz="2400" b="1" i="1" dirty="0">
                <a:latin typeface="Times New Roman"/>
                <a:cs typeface="Times New Roman"/>
              </a:rPr>
              <a:t>program </a:t>
            </a:r>
            <a:r>
              <a:rPr lang="en-US" sz="2400" b="1" i="1" dirty="0" smtClean="0">
                <a:latin typeface="Times New Roman"/>
                <a:cs typeface="Times New Roman"/>
              </a:rPr>
              <a:t>assess potential </a:t>
            </a:r>
            <a:r>
              <a:rPr lang="en-US" sz="2400" b="1" i="1" dirty="0">
                <a:latin typeface="Times New Roman"/>
                <a:cs typeface="Times New Roman"/>
              </a:rPr>
              <a:t>impact of multi-year awards </a:t>
            </a:r>
            <a:r>
              <a:rPr lang="en-US" sz="2400" b="1" i="1" dirty="0" smtClean="0">
                <a:latin typeface="Times New Roman"/>
                <a:cs typeface="Times New Roman"/>
              </a:rPr>
              <a:t>and increase </a:t>
            </a:r>
            <a:r>
              <a:rPr lang="en-US" sz="2400" b="1" i="1" dirty="0">
                <a:latin typeface="Times New Roman"/>
                <a:cs typeface="Times New Roman"/>
              </a:rPr>
              <a:t>the program budget to accommodate some multi-year awards</a:t>
            </a:r>
            <a:r>
              <a:rPr lang="en-US" sz="2400" b="1" i="1" dirty="0" smtClean="0">
                <a:latin typeface="Times New Roman"/>
                <a:cs typeface="Times New Roman"/>
              </a:rPr>
              <a:t>.</a:t>
            </a:r>
            <a:endParaRPr lang="en-US" sz="2400" b="1" i="1" dirty="0">
              <a:latin typeface="Times New Roman"/>
              <a:cs typeface="Times New Roman"/>
            </a:endParaRPr>
          </a:p>
        </p:txBody>
      </p:sp>
      <p:sp>
        <p:nvSpPr>
          <p:cNvPr id="5" name="TextBox 4"/>
          <p:cNvSpPr txBox="1"/>
          <p:nvPr/>
        </p:nvSpPr>
        <p:spPr>
          <a:xfrm>
            <a:off x="128290" y="4848854"/>
            <a:ext cx="8890623" cy="1200328"/>
          </a:xfrm>
          <a:prstGeom prst="rect">
            <a:avLst/>
          </a:prstGeom>
          <a:noFill/>
        </p:spPr>
        <p:txBody>
          <a:bodyPr wrap="square" rtlCol="0">
            <a:spAutoFit/>
          </a:bodyPr>
          <a:lstStyle/>
          <a:p>
            <a:pPr lvl="0" algn="just"/>
            <a:r>
              <a:rPr lang="en-US" b="1" i="1" dirty="0" smtClean="0">
                <a:latin typeface="Times New Roman"/>
                <a:cs typeface="Times New Roman"/>
              </a:rPr>
              <a:t>•</a:t>
            </a:r>
            <a:r>
              <a:rPr lang="en-US" sz="2400" b="1" i="1" dirty="0" smtClean="0">
                <a:latin typeface="Times New Roman"/>
                <a:cs typeface="Times New Roman"/>
              </a:rPr>
              <a:t> </a:t>
            </a:r>
            <a:r>
              <a:rPr lang="en-US" sz="2400" b="1" i="1" dirty="0">
                <a:latin typeface="Times New Roman"/>
                <a:cs typeface="Times New Roman"/>
              </a:rPr>
              <a:t>COV recommends that SCGSR </a:t>
            </a:r>
            <a:r>
              <a:rPr lang="en-US" sz="2400" b="1" i="1" dirty="0" smtClean="0">
                <a:latin typeface="Times New Roman"/>
                <a:cs typeface="Times New Roman"/>
              </a:rPr>
              <a:t>evaluate interest </a:t>
            </a:r>
            <a:r>
              <a:rPr lang="en-US" sz="2400" b="1" i="1" dirty="0">
                <a:latin typeface="Times New Roman"/>
                <a:cs typeface="Times New Roman"/>
              </a:rPr>
              <a:t>and potential impact of including </a:t>
            </a:r>
            <a:r>
              <a:rPr lang="en-US" sz="2400" b="1" i="1" dirty="0" smtClean="0">
                <a:latin typeface="Times New Roman"/>
                <a:cs typeface="Times New Roman"/>
              </a:rPr>
              <a:t>M.S. </a:t>
            </a:r>
            <a:r>
              <a:rPr lang="en-US" sz="2400" b="1" i="1" dirty="0">
                <a:latin typeface="Times New Roman"/>
                <a:cs typeface="Times New Roman"/>
              </a:rPr>
              <a:t>degree students from </a:t>
            </a:r>
            <a:r>
              <a:rPr lang="en-US" sz="2400" b="1" i="1" dirty="0" smtClean="0">
                <a:latin typeface="Times New Roman"/>
                <a:cs typeface="Times New Roman"/>
              </a:rPr>
              <a:t>targeted disciplines, particularly engineering and computer science.</a:t>
            </a:r>
            <a:endParaRPr lang="en-US" sz="2400" b="1" i="1" dirty="0">
              <a:latin typeface="Times New Roman"/>
              <a:cs typeface="Times New Roman"/>
            </a:endParaRPr>
          </a:p>
        </p:txBody>
      </p:sp>
    </p:spTree>
    <p:extLst>
      <p:ext uri="{BB962C8B-B14F-4D97-AF65-F5344CB8AC3E}">
        <p14:creationId xmlns:p14="http://schemas.microsoft.com/office/powerpoint/2010/main" val="1002885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2438" y="1356469"/>
            <a:ext cx="8787989" cy="1298861"/>
          </a:xfrm>
        </p:spPr>
        <p:txBody>
          <a:bodyPr>
            <a:normAutofit/>
          </a:bodyPr>
          <a:lstStyle/>
          <a:p>
            <a:pPr marL="0" lvl="0" indent="0" algn="just">
              <a:buNone/>
            </a:pPr>
            <a:r>
              <a:rPr lang="en-US" sz="2400" b="1" i="1" dirty="0" smtClean="0">
                <a:latin typeface="Times New Roman"/>
                <a:cs typeface="Times New Roman"/>
              </a:rPr>
              <a:t>• COV recommends additional structuring of SCGSR program that would result in a more standardized approach to identifying National Lab mentors for graduate student researchers</a:t>
            </a:r>
            <a:r>
              <a:rPr lang="en-US" sz="2800" b="1" i="1" dirty="0" smtClean="0">
                <a:latin typeface="Times New Roman"/>
                <a:cs typeface="Times New Roman"/>
              </a:rPr>
              <a:t>.</a:t>
            </a:r>
          </a:p>
        </p:txBody>
      </p:sp>
      <p:sp>
        <p:nvSpPr>
          <p:cNvPr id="4" name="Title 1"/>
          <p:cNvSpPr>
            <a:spLocks noGrp="1"/>
          </p:cNvSpPr>
          <p:nvPr>
            <p:ph type="title"/>
          </p:nvPr>
        </p:nvSpPr>
        <p:spPr>
          <a:xfrm>
            <a:off x="128291" y="-7578"/>
            <a:ext cx="8890623" cy="879860"/>
          </a:xfrm>
        </p:spPr>
        <p:txBody>
          <a:bodyPr>
            <a:noAutofit/>
          </a:bodyPr>
          <a:lstStyle/>
          <a:p>
            <a:r>
              <a:rPr lang="en-US" sz="2800" b="1" dirty="0" smtClean="0">
                <a:solidFill>
                  <a:srgbClr val="0000FF"/>
                </a:solidFill>
                <a:latin typeface="Times New Roman"/>
                <a:cs typeface="Times New Roman"/>
              </a:rPr>
              <a:t>Summary of 2016 COV Recommendations for the </a:t>
            </a:r>
            <a:r>
              <a:rPr lang="en-US" sz="2800" b="1" dirty="0">
                <a:solidFill>
                  <a:srgbClr val="0000FF"/>
                </a:solidFill>
                <a:latin typeface="Times New Roman"/>
                <a:cs typeface="Times New Roman"/>
              </a:rPr>
              <a:t>Science Graduate Student Research </a:t>
            </a:r>
            <a:r>
              <a:rPr lang="en-US" sz="2800" b="1" dirty="0" smtClean="0">
                <a:solidFill>
                  <a:srgbClr val="0000FF"/>
                </a:solidFill>
                <a:latin typeface="Times New Roman"/>
                <a:cs typeface="Times New Roman"/>
              </a:rPr>
              <a:t>(SCGSR) II</a:t>
            </a:r>
            <a:endParaRPr lang="en-US" sz="2800" dirty="0">
              <a:solidFill>
                <a:srgbClr val="0000FF"/>
              </a:solidFill>
              <a:latin typeface="Times New Roman"/>
              <a:cs typeface="Times New Roman"/>
            </a:endParaRPr>
          </a:p>
        </p:txBody>
      </p:sp>
      <p:sp>
        <p:nvSpPr>
          <p:cNvPr id="2" name="TextBox 1"/>
          <p:cNvSpPr txBox="1"/>
          <p:nvPr/>
        </p:nvSpPr>
        <p:spPr>
          <a:xfrm>
            <a:off x="192438" y="3052984"/>
            <a:ext cx="8826476" cy="2185214"/>
          </a:xfrm>
          <a:prstGeom prst="rect">
            <a:avLst/>
          </a:prstGeom>
          <a:noFill/>
        </p:spPr>
        <p:txBody>
          <a:bodyPr wrap="square" rtlCol="0">
            <a:spAutoFit/>
          </a:bodyPr>
          <a:lstStyle/>
          <a:p>
            <a:pPr lvl="0" algn="just"/>
            <a:r>
              <a:rPr lang="en-US" sz="2400" b="1" i="1" dirty="0">
                <a:latin typeface="Times New Roman"/>
                <a:cs typeface="Times New Roman"/>
              </a:rPr>
              <a:t>• </a:t>
            </a:r>
            <a:r>
              <a:rPr lang="en-US" sz="2400" b="1" i="1" dirty="0" smtClean="0">
                <a:latin typeface="Times New Roman"/>
                <a:cs typeface="Times New Roman"/>
              </a:rPr>
              <a:t>COV </a:t>
            </a:r>
            <a:r>
              <a:rPr lang="en-US" sz="2400" b="1" i="1" dirty="0">
                <a:latin typeface="Times New Roman"/>
                <a:cs typeface="Times New Roman"/>
              </a:rPr>
              <a:t>recommends that </a:t>
            </a:r>
            <a:r>
              <a:rPr lang="en-US" sz="2400" b="1" i="1" dirty="0" smtClean="0">
                <a:latin typeface="Times New Roman"/>
                <a:cs typeface="Times New Roman"/>
              </a:rPr>
              <a:t>National Lab scientists </a:t>
            </a:r>
            <a:r>
              <a:rPr lang="en-US" sz="2400" b="1" i="1" dirty="0">
                <a:latin typeface="Times New Roman"/>
                <a:cs typeface="Times New Roman"/>
              </a:rPr>
              <a:t>and engineers </a:t>
            </a:r>
            <a:r>
              <a:rPr lang="en-US" sz="2400" b="1" i="1" dirty="0" smtClean="0">
                <a:latin typeface="Times New Roman"/>
                <a:cs typeface="Times New Roman"/>
              </a:rPr>
              <a:t>who mentored </a:t>
            </a:r>
            <a:r>
              <a:rPr lang="en-US" sz="2400" b="1" i="1" dirty="0">
                <a:latin typeface="Times New Roman"/>
                <a:cs typeface="Times New Roman"/>
              </a:rPr>
              <a:t>and collaborated with </a:t>
            </a:r>
            <a:r>
              <a:rPr lang="en-US" sz="2400" b="1" i="1" dirty="0" smtClean="0">
                <a:latin typeface="Times New Roman"/>
                <a:cs typeface="Times New Roman"/>
              </a:rPr>
              <a:t>SCGSR grad students provide information on their professional activities following receipt of M.S. or Ph.D., </a:t>
            </a:r>
            <a:r>
              <a:rPr lang="en-US" sz="2400" b="1" i="1" dirty="0">
                <a:latin typeface="Times New Roman"/>
                <a:cs typeface="Times New Roman"/>
              </a:rPr>
              <a:t>including place of </a:t>
            </a:r>
            <a:r>
              <a:rPr lang="en-US" sz="2400" b="1" i="1" dirty="0" smtClean="0">
                <a:latin typeface="Times New Roman"/>
                <a:cs typeface="Times New Roman"/>
              </a:rPr>
              <a:t>employment. </a:t>
            </a:r>
            <a:r>
              <a:rPr lang="en-US" sz="2000" dirty="0" smtClean="0">
                <a:latin typeface="Times New Roman"/>
                <a:cs typeface="Times New Roman"/>
              </a:rPr>
              <a:t>This information is critical for building a database on SCGSR participants for evaluating effectiveness of SCGSR </a:t>
            </a:r>
            <a:r>
              <a:rPr lang="en-US" sz="2000" dirty="0">
                <a:latin typeface="Times New Roman"/>
                <a:cs typeface="Times New Roman"/>
              </a:rPr>
              <a:t>program. </a:t>
            </a:r>
          </a:p>
        </p:txBody>
      </p:sp>
    </p:spTree>
    <p:extLst>
      <p:ext uri="{BB962C8B-B14F-4D97-AF65-F5344CB8AC3E}">
        <p14:creationId xmlns:p14="http://schemas.microsoft.com/office/powerpoint/2010/main" val="2312477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779" y="18078"/>
            <a:ext cx="8787991" cy="1143000"/>
          </a:xfrm>
        </p:spPr>
        <p:txBody>
          <a:bodyPr>
            <a:noAutofit/>
          </a:bodyPr>
          <a:lstStyle/>
          <a:p>
            <a:r>
              <a:rPr lang="en-US" sz="3200" b="1" dirty="0" smtClean="0">
                <a:solidFill>
                  <a:srgbClr val="0000FF"/>
                </a:solidFill>
                <a:latin typeface="Times New Roman"/>
                <a:cs typeface="Times New Roman"/>
              </a:rPr>
              <a:t>Mission of the Office of Workforce Development for Teachers and Scientists (WDTS)</a:t>
            </a:r>
            <a:endParaRPr lang="en-US" sz="3200" b="1" dirty="0">
              <a:solidFill>
                <a:srgbClr val="0000FF"/>
              </a:solidFill>
              <a:latin typeface="Times New Roman"/>
              <a:cs typeface="Times New Roman"/>
            </a:endParaRPr>
          </a:p>
        </p:txBody>
      </p:sp>
      <p:sp>
        <p:nvSpPr>
          <p:cNvPr id="3" name="Content Placeholder 2"/>
          <p:cNvSpPr>
            <a:spLocks noGrp="1"/>
          </p:cNvSpPr>
          <p:nvPr>
            <p:ph idx="1"/>
          </p:nvPr>
        </p:nvSpPr>
        <p:spPr>
          <a:xfrm>
            <a:off x="166779" y="1151221"/>
            <a:ext cx="8787991" cy="1645211"/>
          </a:xfrm>
        </p:spPr>
        <p:txBody>
          <a:bodyPr>
            <a:normAutofit/>
          </a:bodyPr>
          <a:lstStyle/>
          <a:p>
            <a:pPr marL="0" indent="0" algn="just">
              <a:buNone/>
            </a:pPr>
            <a:r>
              <a:rPr lang="en-US" sz="2400" i="1" dirty="0">
                <a:latin typeface="Times New Roman"/>
                <a:cs typeface="Times New Roman"/>
              </a:rPr>
              <a:t>“to help develop the next generation of scientists and engineers to support Department missions, administer its programs, and conduct research that will realize the nation’s science and innovation agenda”</a:t>
            </a:r>
            <a:r>
              <a:rPr lang="en-US" sz="2400" dirty="0">
                <a:latin typeface="Times New Roman"/>
                <a:cs typeface="Times New Roman"/>
              </a:rPr>
              <a:t> (from the DOE Strategic Plan, May 2011</a:t>
            </a:r>
            <a:r>
              <a:rPr lang="en-US" sz="2400" dirty="0" smtClean="0">
                <a:latin typeface="Times New Roman"/>
                <a:cs typeface="Times New Roman"/>
              </a:rPr>
              <a:t>)</a:t>
            </a:r>
            <a:endParaRPr lang="en-US" sz="2400" dirty="0">
              <a:latin typeface="Times New Roman"/>
              <a:cs typeface="Times New Roman"/>
            </a:endParaRPr>
          </a:p>
          <a:p>
            <a:pPr marL="0" indent="0" algn="just">
              <a:buNone/>
            </a:pPr>
            <a:endParaRPr lang="en-US" sz="2800" dirty="0">
              <a:latin typeface="Times New Roman"/>
              <a:cs typeface="Times New Roman"/>
            </a:endParaRPr>
          </a:p>
        </p:txBody>
      </p:sp>
      <p:sp>
        <p:nvSpPr>
          <p:cNvPr id="4" name="TextBox 3"/>
          <p:cNvSpPr txBox="1"/>
          <p:nvPr/>
        </p:nvSpPr>
        <p:spPr>
          <a:xfrm>
            <a:off x="166780" y="2757934"/>
            <a:ext cx="8787990" cy="1200328"/>
          </a:xfrm>
          <a:prstGeom prst="rect">
            <a:avLst/>
          </a:prstGeom>
          <a:noFill/>
        </p:spPr>
        <p:txBody>
          <a:bodyPr wrap="square" rtlCol="0">
            <a:spAutoFit/>
          </a:bodyPr>
          <a:lstStyle/>
          <a:p>
            <a:pPr algn="just"/>
            <a:r>
              <a:rPr lang="en-US" sz="2400" dirty="0" smtClean="0">
                <a:latin typeface="Times New Roman"/>
                <a:cs typeface="Times New Roman"/>
              </a:rPr>
              <a:t>WDTS was established in 1990 with the mandate that </a:t>
            </a:r>
            <a:r>
              <a:rPr lang="en-US" sz="2400" i="1" dirty="0" smtClean="0">
                <a:latin typeface="Times New Roman"/>
                <a:cs typeface="Times New Roman"/>
              </a:rPr>
              <a:t>“The Energy Secretary is authorized to establish programs to enhance the quality of [STEM] education.”</a:t>
            </a:r>
            <a:endParaRPr lang="en-US" sz="2400" i="1" dirty="0">
              <a:latin typeface="Times New Roman"/>
              <a:cs typeface="Times New Roman"/>
            </a:endParaRPr>
          </a:p>
        </p:txBody>
      </p:sp>
      <p:sp>
        <p:nvSpPr>
          <p:cNvPr id="5" name="TextBox 4"/>
          <p:cNvSpPr txBox="1"/>
          <p:nvPr/>
        </p:nvSpPr>
        <p:spPr>
          <a:xfrm>
            <a:off x="166780" y="4040709"/>
            <a:ext cx="8787990" cy="2677656"/>
          </a:xfrm>
          <a:prstGeom prst="rect">
            <a:avLst/>
          </a:prstGeom>
          <a:noFill/>
        </p:spPr>
        <p:txBody>
          <a:bodyPr wrap="square" rtlCol="0">
            <a:spAutoFit/>
          </a:bodyPr>
          <a:lstStyle/>
          <a:p>
            <a:pPr algn="just"/>
            <a:r>
              <a:rPr lang="en-US" sz="2400" dirty="0" smtClean="0">
                <a:latin typeface="Times New Roman"/>
                <a:cs typeface="Times New Roman"/>
              </a:rPr>
              <a:t>Mission </a:t>
            </a:r>
            <a:r>
              <a:rPr lang="en-US" sz="2400" dirty="0">
                <a:latin typeface="Times New Roman"/>
                <a:cs typeface="Times New Roman"/>
              </a:rPr>
              <a:t>of WDTS continues to be vitally important as major demographic changes in </a:t>
            </a:r>
            <a:r>
              <a:rPr lang="en-US" sz="2400" dirty="0" smtClean="0">
                <a:latin typeface="Times New Roman"/>
                <a:cs typeface="Times New Roman"/>
              </a:rPr>
              <a:t>workforce </a:t>
            </a:r>
            <a:r>
              <a:rPr lang="en-US" sz="2400" dirty="0">
                <a:latin typeface="Times New Roman"/>
                <a:cs typeface="Times New Roman"/>
              </a:rPr>
              <a:t>will </a:t>
            </a:r>
            <a:r>
              <a:rPr lang="en-US" sz="2400" dirty="0" smtClean="0">
                <a:latin typeface="Times New Roman"/>
                <a:cs typeface="Times New Roman"/>
              </a:rPr>
              <a:t>impact </a:t>
            </a:r>
            <a:r>
              <a:rPr lang="en-US" sz="2400" dirty="0">
                <a:latin typeface="Times New Roman"/>
                <a:cs typeface="Times New Roman"/>
              </a:rPr>
              <a:t>the DOE complex over the next 10-15 </a:t>
            </a:r>
            <a:r>
              <a:rPr lang="en-US" sz="2400" dirty="0" smtClean="0">
                <a:latin typeface="Times New Roman"/>
                <a:cs typeface="Times New Roman"/>
              </a:rPr>
              <a:t>years. </a:t>
            </a:r>
            <a:r>
              <a:rPr lang="en-US" sz="2400" dirty="0">
                <a:latin typeface="Times New Roman"/>
                <a:cs typeface="Times New Roman"/>
              </a:rPr>
              <a:t>K</a:t>
            </a:r>
            <a:r>
              <a:rPr lang="en-US" sz="2400" dirty="0" smtClean="0">
                <a:latin typeface="Times New Roman"/>
                <a:cs typeface="Times New Roman"/>
              </a:rPr>
              <a:t>ey </a:t>
            </a:r>
            <a:r>
              <a:rPr lang="en-US" sz="2400" dirty="0">
                <a:latin typeface="Times New Roman"/>
                <a:cs typeface="Times New Roman"/>
              </a:rPr>
              <a:t>retirements and </a:t>
            </a:r>
            <a:r>
              <a:rPr lang="en-US" sz="2400" dirty="0" smtClean="0">
                <a:latin typeface="Times New Roman"/>
                <a:cs typeface="Times New Roman"/>
              </a:rPr>
              <a:t>overturn </a:t>
            </a:r>
            <a:r>
              <a:rPr lang="en-US" sz="2400" dirty="0">
                <a:latin typeface="Times New Roman"/>
                <a:cs typeface="Times New Roman"/>
              </a:rPr>
              <a:t>of the workforce in skilled positions </a:t>
            </a:r>
            <a:r>
              <a:rPr lang="en-US" sz="2400" dirty="0" smtClean="0">
                <a:latin typeface="Times New Roman"/>
                <a:cs typeface="Times New Roman"/>
              </a:rPr>
              <a:t>in government Labs will take place. </a:t>
            </a:r>
            <a:r>
              <a:rPr lang="en-US" sz="2400" dirty="0">
                <a:latin typeface="Times New Roman"/>
                <a:cs typeface="Times New Roman"/>
              </a:rPr>
              <a:t>Efforts to recruit and train </a:t>
            </a:r>
            <a:r>
              <a:rPr lang="en-US" sz="2400" dirty="0" smtClean="0">
                <a:latin typeface="Times New Roman"/>
                <a:cs typeface="Times New Roman"/>
              </a:rPr>
              <a:t>future </a:t>
            </a:r>
            <a:r>
              <a:rPr lang="en-US" sz="2400" dirty="0">
                <a:latin typeface="Times New Roman"/>
                <a:cs typeface="Times New Roman"/>
              </a:rPr>
              <a:t>workforce must reflect </a:t>
            </a:r>
            <a:r>
              <a:rPr lang="en-US" sz="2400" dirty="0" smtClean="0">
                <a:latin typeface="Times New Roman"/>
                <a:cs typeface="Times New Roman"/>
              </a:rPr>
              <a:t>changes </a:t>
            </a:r>
            <a:r>
              <a:rPr lang="en-US" sz="2400" dirty="0">
                <a:latin typeface="Times New Roman"/>
                <a:cs typeface="Times New Roman"/>
              </a:rPr>
              <a:t>in </a:t>
            </a:r>
            <a:r>
              <a:rPr lang="en-US" sz="2400" dirty="0" smtClean="0">
                <a:latin typeface="Times New Roman"/>
                <a:cs typeface="Times New Roman"/>
              </a:rPr>
              <a:t>ethnic </a:t>
            </a:r>
            <a:r>
              <a:rPr lang="en-US" sz="2400" dirty="0">
                <a:latin typeface="Times New Roman"/>
                <a:cs typeface="Times New Roman"/>
              </a:rPr>
              <a:t>composition of the </a:t>
            </a:r>
            <a:r>
              <a:rPr lang="en-US" sz="2400" dirty="0" smtClean="0">
                <a:latin typeface="Times New Roman"/>
                <a:cs typeface="Times New Roman"/>
              </a:rPr>
              <a:t>workforce, which will </a:t>
            </a:r>
            <a:r>
              <a:rPr lang="en-US" sz="2400" dirty="0">
                <a:latin typeface="Times New Roman"/>
                <a:cs typeface="Times New Roman"/>
              </a:rPr>
              <a:t>vary substantially by region of the country</a:t>
            </a:r>
            <a:r>
              <a:rPr lang="en-US" sz="2400" dirty="0" smtClean="0">
                <a:latin typeface="Times New Roman"/>
                <a:cs typeface="Times New Roman"/>
              </a:rPr>
              <a:t>.</a:t>
            </a:r>
            <a:endParaRPr lang="en-US" sz="2400" dirty="0">
              <a:latin typeface="Times New Roman"/>
              <a:cs typeface="Times New Roman"/>
            </a:endParaRPr>
          </a:p>
        </p:txBody>
      </p:sp>
    </p:spTree>
    <p:extLst>
      <p:ext uri="{BB962C8B-B14F-4D97-AF65-F5344CB8AC3E}">
        <p14:creationId xmlns:p14="http://schemas.microsoft.com/office/powerpoint/2010/main" val="833595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779" y="146358"/>
            <a:ext cx="8813649" cy="1143000"/>
          </a:xfrm>
        </p:spPr>
        <p:txBody>
          <a:bodyPr>
            <a:noAutofit/>
          </a:bodyPr>
          <a:lstStyle/>
          <a:p>
            <a:r>
              <a:rPr lang="en-US" sz="3200" b="1" dirty="0" smtClean="0">
                <a:solidFill>
                  <a:srgbClr val="0000FF"/>
                </a:solidFill>
                <a:latin typeface="Times New Roman"/>
                <a:cs typeface="Times New Roman"/>
              </a:rPr>
              <a:t>Comparison of the 2010 and 2016 COV Ratings for the Laboratory-Based WDTS Programs</a:t>
            </a:r>
            <a:endParaRPr lang="en-US" sz="3200" dirty="0">
              <a:solidFill>
                <a:srgbClr val="0000FF"/>
              </a:solidFill>
            </a:endParaRPr>
          </a:p>
        </p:txBody>
      </p:sp>
      <p:sp>
        <p:nvSpPr>
          <p:cNvPr id="3" name="Content Placeholder 2"/>
          <p:cNvSpPr>
            <a:spLocks noGrp="1"/>
          </p:cNvSpPr>
          <p:nvPr>
            <p:ph idx="1"/>
          </p:nvPr>
        </p:nvSpPr>
        <p:spPr>
          <a:xfrm>
            <a:off x="166779" y="1446264"/>
            <a:ext cx="8813649" cy="5257800"/>
          </a:xfrm>
        </p:spPr>
        <p:txBody>
          <a:bodyPr>
            <a:normAutofit fontScale="55000" lnSpcReduction="20000"/>
          </a:bodyPr>
          <a:lstStyle/>
          <a:p>
            <a:pPr marL="0" indent="0">
              <a:buNone/>
            </a:pPr>
            <a:r>
              <a:rPr lang="en-US" dirty="0" smtClean="0"/>
              <a:t>				</a:t>
            </a:r>
            <a:r>
              <a:rPr lang="en-US" sz="4400" b="1" u="sng" dirty="0" smtClean="0">
                <a:latin typeface="Times New Roman"/>
                <a:cs typeface="Times New Roman"/>
              </a:rPr>
              <a:t>2010 COV Rating</a:t>
            </a:r>
            <a:r>
              <a:rPr lang="en-US" sz="4400" b="1" dirty="0" smtClean="0">
                <a:latin typeface="Times New Roman"/>
                <a:cs typeface="Times New Roman"/>
              </a:rPr>
              <a:t>	    		</a:t>
            </a:r>
            <a:r>
              <a:rPr lang="en-US" sz="4400" b="1" u="sng" dirty="0" smtClean="0">
                <a:latin typeface="Times New Roman"/>
                <a:cs typeface="Times New Roman"/>
              </a:rPr>
              <a:t>2016 COV Rating</a:t>
            </a:r>
          </a:p>
          <a:p>
            <a:pPr marL="0" indent="0">
              <a:buNone/>
            </a:pPr>
            <a:endParaRPr lang="en-US" sz="1500" b="1" dirty="0" smtClean="0">
              <a:latin typeface="Times New Roman"/>
              <a:cs typeface="Times New Roman"/>
            </a:endParaRPr>
          </a:p>
          <a:p>
            <a:pPr marL="0" indent="0">
              <a:buNone/>
              <a:tabLst>
                <a:tab pos="2168525" algn="l"/>
              </a:tabLst>
            </a:pPr>
            <a:r>
              <a:rPr lang="en-US" sz="4400" b="1" dirty="0" smtClean="0">
                <a:latin typeface="Times New Roman"/>
                <a:cs typeface="Times New Roman"/>
              </a:rPr>
              <a:t>SULI</a:t>
            </a:r>
            <a:r>
              <a:rPr lang="en-US" sz="4400" dirty="0" smtClean="0">
                <a:latin typeface="Times New Roman"/>
                <a:cs typeface="Times New Roman"/>
              </a:rPr>
              <a:t>		Excellent						Excellent</a:t>
            </a:r>
          </a:p>
          <a:p>
            <a:pPr marL="0" indent="0">
              <a:buNone/>
            </a:pPr>
            <a:endParaRPr lang="en-US" sz="1500" dirty="0" smtClean="0">
              <a:latin typeface="Times New Roman"/>
              <a:cs typeface="Times New Roman"/>
            </a:endParaRPr>
          </a:p>
          <a:p>
            <a:pPr marL="0" indent="0">
              <a:buNone/>
              <a:tabLst>
                <a:tab pos="1835150" algn="l"/>
              </a:tabLst>
            </a:pPr>
            <a:r>
              <a:rPr lang="en-US" sz="4400" b="1" dirty="0" smtClean="0">
                <a:latin typeface="Times New Roman"/>
                <a:cs typeface="Times New Roman"/>
              </a:rPr>
              <a:t>CCI</a:t>
            </a:r>
            <a:r>
              <a:rPr lang="en-US" sz="4400" dirty="0" smtClean="0">
                <a:latin typeface="Times New Roman"/>
                <a:cs typeface="Times New Roman"/>
              </a:rPr>
              <a:t>		Good							Very Good</a:t>
            </a:r>
          </a:p>
          <a:p>
            <a:pPr marL="0" indent="0">
              <a:buNone/>
            </a:pPr>
            <a:endParaRPr lang="en-US" sz="1500" dirty="0">
              <a:latin typeface="Times New Roman"/>
              <a:cs typeface="Times New Roman"/>
            </a:endParaRPr>
          </a:p>
          <a:p>
            <a:pPr marL="0" indent="0">
              <a:buNone/>
              <a:tabLst>
                <a:tab pos="2168525" algn="l"/>
              </a:tabLst>
            </a:pPr>
            <a:r>
              <a:rPr lang="en-US" sz="4400" b="1" dirty="0" smtClean="0">
                <a:latin typeface="Times New Roman"/>
                <a:cs typeface="Times New Roman"/>
              </a:rPr>
              <a:t>VFP</a:t>
            </a:r>
            <a:r>
              <a:rPr lang="en-US" sz="4400" dirty="0" smtClean="0">
                <a:latin typeface="Times New Roman"/>
                <a:cs typeface="Times New Roman"/>
              </a:rPr>
              <a:t>		Fair*							Very Good</a:t>
            </a:r>
          </a:p>
          <a:p>
            <a:pPr marL="0" indent="0">
              <a:buNone/>
            </a:pPr>
            <a:endParaRPr lang="en-US" sz="1500" dirty="0">
              <a:latin typeface="Times New Roman"/>
              <a:cs typeface="Times New Roman"/>
            </a:endParaRPr>
          </a:p>
          <a:p>
            <a:pPr marL="0" indent="0">
              <a:buNone/>
              <a:tabLst>
                <a:tab pos="2168525" algn="l"/>
              </a:tabLst>
            </a:pPr>
            <a:r>
              <a:rPr lang="en-US" sz="4400" b="1" dirty="0" smtClean="0">
                <a:latin typeface="Times New Roman"/>
                <a:cs typeface="Times New Roman"/>
              </a:rPr>
              <a:t>SCGSR </a:t>
            </a:r>
            <a:r>
              <a:rPr lang="en-US" sz="4400" dirty="0" smtClean="0">
                <a:latin typeface="Times New Roman"/>
                <a:cs typeface="Times New Roman"/>
              </a:rPr>
              <a:t>		Very Good**					Excellent</a:t>
            </a:r>
          </a:p>
          <a:p>
            <a:pPr marL="0" indent="0" algn="just">
              <a:buNone/>
            </a:pPr>
            <a:endParaRPr lang="en-US" sz="3600" dirty="0" smtClean="0">
              <a:latin typeface="Times New Roman"/>
              <a:cs typeface="Times New Roman"/>
            </a:endParaRPr>
          </a:p>
          <a:p>
            <a:pPr algn="just">
              <a:buFontTx/>
              <a:buChar char="•"/>
            </a:pPr>
            <a:r>
              <a:rPr lang="en-US" dirty="0" smtClean="0">
                <a:latin typeface="Times New Roman"/>
                <a:cs typeface="Times New Roman"/>
              </a:rPr>
              <a:t>Following 2010 COV review, Faculty and Student Teams (</a:t>
            </a:r>
            <a:r>
              <a:rPr lang="en-US" dirty="0" err="1" smtClean="0">
                <a:latin typeface="Times New Roman"/>
                <a:cs typeface="Times New Roman"/>
              </a:rPr>
              <a:t>FaST</a:t>
            </a:r>
            <a:r>
              <a:rPr lang="en-US" dirty="0" smtClean="0">
                <a:latin typeface="Times New Roman"/>
                <a:cs typeface="Times New Roman"/>
              </a:rPr>
              <a:t>) Program morphed into Visiting Faculty Program (VFP).</a:t>
            </a:r>
          </a:p>
          <a:p>
            <a:pPr marL="0" indent="0" algn="just">
              <a:buNone/>
            </a:pPr>
            <a:endParaRPr lang="en-US" sz="1500" dirty="0" smtClean="0">
              <a:latin typeface="Times New Roman"/>
              <a:cs typeface="Times New Roman"/>
            </a:endParaRPr>
          </a:p>
          <a:p>
            <a:pPr marL="0" indent="0" algn="just">
              <a:buNone/>
            </a:pPr>
            <a:r>
              <a:rPr lang="en-US" dirty="0" smtClean="0">
                <a:latin typeface="Times New Roman"/>
                <a:cs typeface="Times New Roman"/>
              </a:rPr>
              <a:t>** At 2010 COV review, this was the SC Graduate Fellowship Program.</a:t>
            </a:r>
          </a:p>
          <a:p>
            <a:pPr marL="0" indent="0" algn="just">
              <a:buNone/>
            </a:pPr>
            <a:endParaRPr lang="en-US" sz="4400" dirty="0" smtClean="0">
              <a:latin typeface="Times New Roman"/>
              <a:cs typeface="Times New Roman"/>
            </a:endParaRPr>
          </a:p>
          <a:p>
            <a:pPr marL="0" indent="0" algn="just">
              <a:buNone/>
            </a:pPr>
            <a:r>
              <a:rPr lang="en-US" sz="3600" dirty="0" smtClean="0">
                <a:latin typeface="Times New Roman"/>
                <a:cs typeface="Times New Roman"/>
              </a:rPr>
              <a:t>• 2016 </a:t>
            </a:r>
            <a:r>
              <a:rPr lang="en-US" sz="3600" dirty="0">
                <a:latin typeface="Times New Roman"/>
                <a:cs typeface="Times New Roman"/>
              </a:rPr>
              <a:t>rankings indicate that the processes used to solicit, review, recommend, monitor, and document application, proposal, and award actions in </a:t>
            </a:r>
            <a:r>
              <a:rPr lang="en-US" sz="3600" dirty="0" smtClean="0">
                <a:latin typeface="Times New Roman"/>
                <a:cs typeface="Times New Roman"/>
              </a:rPr>
              <a:t>the SULI </a:t>
            </a:r>
            <a:r>
              <a:rPr lang="en-US" sz="3600" dirty="0">
                <a:latin typeface="Times New Roman"/>
                <a:cs typeface="Times New Roman"/>
              </a:rPr>
              <a:t>and </a:t>
            </a:r>
            <a:r>
              <a:rPr lang="en-US" sz="3600" dirty="0" smtClean="0">
                <a:latin typeface="Times New Roman"/>
                <a:cs typeface="Times New Roman"/>
              </a:rPr>
              <a:t>SCGSR programs </a:t>
            </a:r>
            <a:r>
              <a:rPr lang="en-US" sz="3600" dirty="0">
                <a:latin typeface="Times New Roman"/>
                <a:cs typeface="Times New Roman"/>
              </a:rPr>
              <a:t>and the quality of the resulting </a:t>
            </a:r>
            <a:r>
              <a:rPr lang="en-US" sz="3600" dirty="0" smtClean="0">
                <a:latin typeface="Times New Roman"/>
                <a:cs typeface="Times New Roman"/>
              </a:rPr>
              <a:t>program </a:t>
            </a:r>
            <a:r>
              <a:rPr lang="en-US" sz="3600" dirty="0">
                <a:latin typeface="Times New Roman"/>
                <a:cs typeface="Times New Roman"/>
              </a:rPr>
              <a:t>portfolios are judged to be Excellent. The </a:t>
            </a:r>
            <a:r>
              <a:rPr lang="en-US" sz="3600" dirty="0" smtClean="0">
                <a:latin typeface="Times New Roman"/>
                <a:cs typeface="Times New Roman"/>
              </a:rPr>
              <a:t>CCI </a:t>
            </a:r>
            <a:r>
              <a:rPr lang="en-US" sz="3600" dirty="0">
                <a:latin typeface="Times New Roman"/>
                <a:cs typeface="Times New Roman"/>
              </a:rPr>
              <a:t>and </a:t>
            </a:r>
            <a:r>
              <a:rPr lang="en-US" sz="3600" dirty="0" smtClean="0">
                <a:latin typeface="Times New Roman"/>
                <a:cs typeface="Times New Roman"/>
              </a:rPr>
              <a:t>VFP programs </a:t>
            </a:r>
            <a:r>
              <a:rPr lang="en-US" sz="3600" dirty="0">
                <a:latin typeface="Times New Roman"/>
                <a:cs typeface="Times New Roman"/>
              </a:rPr>
              <a:t>could be improved in various ways as indicated by the </a:t>
            </a:r>
            <a:r>
              <a:rPr lang="en-US" sz="3600" dirty="0" smtClean="0">
                <a:latin typeface="Times New Roman"/>
                <a:cs typeface="Times New Roman"/>
              </a:rPr>
              <a:t>2016 COV recommendations.</a:t>
            </a:r>
            <a:r>
              <a:rPr lang="en-US" sz="3600" dirty="0" smtClean="0">
                <a:effectLst/>
                <a:latin typeface="Times New Roman"/>
                <a:cs typeface="Times New Roman"/>
              </a:rPr>
              <a:t> </a:t>
            </a:r>
            <a:endParaRPr lang="en-US" sz="3600" b="1" dirty="0">
              <a:latin typeface="Times New Roman"/>
              <a:cs typeface="Times New Roman"/>
            </a:endParaRPr>
          </a:p>
          <a:p>
            <a:pPr marL="0" indent="0">
              <a:buNone/>
            </a:pPr>
            <a:endParaRPr lang="en-US" sz="3600" b="1" dirty="0">
              <a:latin typeface="Times New Roman"/>
              <a:cs typeface="Times New Roman"/>
            </a:endParaRPr>
          </a:p>
        </p:txBody>
      </p:sp>
    </p:spTree>
    <p:extLst>
      <p:ext uri="{BB962C8B-B14F-4D97-AF65-F5344CB8AC3E}">
        <p14:creationId xmlns:p14="http://schemas.microsoft.com/office/powerpoint/2010/main" val="384408905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078"/>
            <a:ext cx="8229600" cy="879860"/>
          </a:xfrm>
        </p:spPr>
        <p:txBody>
          <a:bodyPr>
            <a:normAutofit/>
          </a:bodyPr>
          <a:lstStyle/>
          <a:p>
            <a:r>
              <a:rPr lang="en-US" sz="4000" b="1" dirty="0" smtClean="0">
                <a:solidFill>
                  <a:srgbClr val="0000FF"/>
                </a:solidFill>
                <a:latin typeface="Times New Roman"/>
                <a:cs typeface="Times New Roman"/>
              </a:rPr>
              <a:t>New Directions for WDTS</a:t>
            </a:r>
            <a:endParaRPr lang="en-US" sz="4000" b="1" dirty="0">
              <a:solidFill>
                <a:srgbClr val="0000FF"/>
              </a:solidFill>
            </a:endParaRPr>
          </a:p>
        </p:txBody>
      </p:sp>
      <p:sp>
        <p:nvSpPr>
          <p:cNvPr id="3" name="Content Placeholder 2"/>
          <p:cNvSpPr>
            <a:spLocks noGrp="1"/>
          </p:cNvSpPr>
          <p:nvPr>
            <p:ph idx="1"/>
          </p:nvPr>
        </p:nvSpPr>
        <p:spPr>
          <a:xfrm>
            <a:off x="179609" y="894660"/>
            <a:ext cx="8762331" cy="695973"/>
          </a:xfrm>
        </p:spPr>
        <p:txBody>
          <a:bodyPr>
            <a:noAutofit/>
          </a:bodyPr>
          <a:lstStyle/>
          <a:p>
            <a:pPr algn="just"/>
            <a:r>
              <a:rPr lang="en-US" sz="2000" dirty="0" smtClean="0">
                <a:latin typeface="Times New Roman"/>
                <a:cs typeface="Times New Roman"/>
              </a:rPr>
              <a:t>New </a:t>
            </a:r>
            <a:r>
              <a:rPr lang="en-US" sz="2000" dirty="0">
                <a:latin typeface="Times New Roman"/>
                <a:cs typeface="Times New Roman"/>
              </a:rPr>
              <a:t>project </a:t>
            </a:r>
            <a:r>
              <a:rPr lang="en-US" sz="2000" dirty="0" smtClean="0">
                <a:latin typeface="Times New Roman"/>
                <a:cs typeface="Times New Roman"/>
              </a:rPr>
              <a:t>begun </a:t>
            </a:r>
            <a:r>
              <a:rPr lang="en-US" sz="2000" dirty="0">
                <a:latin typeface="Times New Roman"/>
                <a:cs typeface="Times New Roman"/>
              </a:rPr>
              <a:t>with ORISE </a:t>
            </a:r>
            <a:r>
              <a:rPr lang="en-US" sz="2000" dirty="0" smtClean="0">
                <a:latin typeface="Times New Roman"/>
                <a:cs typeface="Times New Roman"/>
              </a:rPr>
              <a:t>in </a:t>
            </a:r>
            <a:r>
              <a:rPr lang="en-US" sz="2000" dirty="0">
                <a:latin typeface="Times New Roman"/>
                <a:cs typeface="Times New Roman"/>
              </a:rPr>
              <a:t>2012 to develop a WDTS-wide applications and data-management system </a:t>
            </a:r>
            <a:r>
              <a:rPr lang="en-US" sz="2000" dirty="0" smtClean="0">
                <a:latin typeface="Times New Roman"/>
                <a:cs typeface="Times New Roman"/>
              </a:rPr>
              <a:t>to replace a system managed by PNNL.</a:t>
            </a:r>
          </a:p>
        </p:txBody>
      </p:sp>
      <p:sp>
        <p:nvSpPr>
          <p:cNvPr id="4" name="TextBox 3"/>
          <p:cNvSpPr txBox="1"/>
          <p:nvPr/>
        </p:nvSpPr>
        <p:spPr>
          <a:xfrm>
            <a:off x="179609" y="1834348"/>
            <a:ext cx="8762331" cy="1831270"/>
          </a:xfrm>
          <a:prstGeom prst="rect">
            <a:avLst/>
          </a:prstGeom>
          <a:noFill/>
        </p:spPr>
        <p:txBody>
          <a:bodyPr wrap="square" rtlCol="0">
            <a:spAutoFit/>
          </a:bodyPr>
          <a:lstStyle/>
          <a:p>
            <a:pPr marL="230188" indent="-230188" algn="just"/>
            <a:r>
              <a:rPr lang="en-US" dirty="0" smtClean="0">
                <a:latin typeface="Times New Roman"/>
                <a:cs typeface="Times New Roman"/>
              </a:rPr>
              <a:t>•   </a:t>
            </a:r>
            <a:r>
              <a:rPr lang="en-US" sz="2000" dirty="0" smtClean="0">
                <a:latin typeface="Times New Roman"/>
                <a:cs typeface="Times New Roman"/>
              </a:rPr>
              <a:t>Resulting </a:t>
            </a:r>
            <a:r>
              <a:rPr lang="en-US" sz="2000" b="1" u="sng" dirty="0">
                <a:latin typeface="Times New Roman"/>
                <a:cs typeface="Times New Roman"/>
              </a:rPr>
              <a:t>W</a:t>
            </a:r>
            <a:r>
              <a:rPr lang="en-US" sz="2000" b="1" dirty="0">
                <a:latin typeface="Times New Roman"/>
                <a:cs typeface="Times New Roman"/>
              </a:rPr>
              <a:t>DTS </a:t>
            </a:r>
            <a:r>
              <a:rPr lang="en-US" sz="2000" b="1" u="sng" dirty="0">
                <a:latin typeface="Times New Roman"/>
                <a:cs typeface="Times New Roman"/>
              </a:rPr>
              <a:t>A</a:t>
            </a:r>
            <a:r>
              <a:rPr lang="en-US" sz="2000" b="1" dirty="0">
                <a:latin typeface="Times New Roman"/>
                <a:cs typeface="Times New Roman"/>
              </a:rPr>
              <a:t>pplication and </a:t>
            </a:r>
            <a:r>
              <a:rPr lang="en-US" sz="2000" b="1" u="sng" dirty="0">
                <a:latin typeface="Times New Roman"/>
                <a:cs typeface="Times New Roman"/>
              </a:rPr>
              <a:t>R</a:t>
            </a:r>
            <a:r>
              <a:rPr lang="en-US" sz="2000" b="1" dirty="0">
                <a:latin typeface="Times New Roman"/>
                <a:cs typeface="Times New Roman"/>
              </a:rPr>
              <a:t>eview </a:t>
            </a:r>
            <a:r>
              <a:rPr lang="en-US" sz="2000" b="1" u="sng" dirty="0">
                <a:latin typeface="Times New Roman"/>
                <a:cs typeface="Times New Roman"/>
              </a:rPr>
              <a:t>S</a:t>
            </a:r>
            <a:r>
              <a:rPr lang="en-US" sz="2000" b="1" dirty="0">
                <a:latin typeface="Times New Roman"/>
                <a:cs typeface="Times New Roman"/>
              </a:rPr>
              <a:t>ystem (WARS) </a:t>
            </a:r>
            <a:r>
              <a:rPr lang="en-US" sz="2000" dirty="0">
                <a:latin typeface="Times New Roman"/>
                <a:cs typeface="Times New Roman"/>
              </a:rPr>
              <a:t>online management </a:t>
            </a:r>
            <a:r>
              <a:rPr lang="en-US" sz="2000" dirty="0" smtClean="0">
                <a:latin typeface="Times New Roman"/>
                <a:cs typeface="Times New Roman"/>
              </a:rPr>
              <a:t>system. </a:t>
            </a:r>
            <a:r>
              <a:rPr lang="en-US" dirty="0" smtClean="0">
                <a:latin typeface="Times New Roman"/>
                <a:cs typeface="Times New Roman"/>
              </a:rPr>
              <a:t>Developed </a:t>
            </a:r>
            <a:r>
              <a:rPr lang="en-US" dirty="0">
                <a:latin typeface="Times New Roman"/>
                <a:cs typeface="Times New Roman"/>
              </a:rPr>
              <a:t>in collaboration with ORISE over the past five years at a cost of ~$3M</a:t>
            </a:r>
            <a:r>
              <a:rPr lang="en-US" dirty="0" smtClean="0">
                <a:latin typeface="Times New Roman"/>
                <a:cs typeface="Times New Roman"/>
              </a:rPr>
              <a:t>, </a:t>
            </a:r>
            <a:r>
              <a:rPr lang="en-US" dirty="0">
                <a:latin typeface="Times New Roman"/>
                <a:cs typeface="Times New Roman"/>
              </a:rPr>
              <a:t>based on program logic models that utilize program goals and descriptive elements that define program success factors and supports the collection and archiving of applicant information, mentor information, participant information, and outcome data into a long-term database for tracking, assessment, and evaluation of WDTS programs.</a:t>
            </a:r>
          </a:p>
          <a:p>
            <a:pPr algn="just"/>
            <a:endParaRPr lang="en-US" sz="100" dirty="0">
              <a:latin typeface="Times New Roman"/>
              <a:cs typeface="Times New Roman"/>
            </a:endParaRPr>
          </a:p>
        </p:txBody>
      </p:sp>
      <p:sp>
        <p:nvSpPr>
          <p:cNvPr id="5" name="TextBox 4"/>
          <p:cNvSpPr txBox="1"/>
          <p:nvPr/>
        </p:nvSpPr>
        <p:spPr>
          <a:xfrm>
            <a:off x="179609" y="3935734"/>
            <a:ext cx="8762331" cy="707886"/>
          </a:xfrm>
          <a:prstGeom prst="rect">
            <a:avLst/>
          </a:prstGeom>
          <a:noFill/>
        </p:spPr>
        <p:txBody>
          <a:bodyPr wrap="square" rtlCol="0">
            <a:spAutoFit/>
          </a:bodyPr>
          <a:lstStyle/>
          <a:p>
            <a:pPr marL="282575" indent="-282575" algn="just"/>
            <a:r>
              <a:rPr lang="en-US" sz="2000" dirty="0" smtClean="0">
                <a:latin typeface="Times New Roman"/>
                <a:cs typeface="Times New Roman"/>
              </a:rPr>
              <a:t>•  WARS provides extensive </a:t>
            </a:r>
            <a:r>
              <a:rPr lang="en-US" sz="2000" dirty="0">
                <a:latin typeface="Times New Roman"/>
                <a:cs typeface="Times New Roman"/>
              </a:rPr>
              <a:t>automated data </a:t>
            </a:r>
            <a:r>
              <a:rPr lang="en-US" sz="2000" dirty="0" smtClean="0">
                <a:latin typeface="Times New Roman"/>
                <a:cs typeface="Times New Roman"/>
              </a:rPr>
              <a:t>analytics and visualization capabilities – Saves significant </a:t>
            </a:r>
            <a:r>
              <a:rPr lang="en-US" sz="2000" dirty="0">
                <a:latin typeface="Times New Roman"/>
                <a:cs typeface="Times New Roman"/>
              </a:rPr>
              <a:t>staff time in </a:t>
            </a:r>
            <a:r>
              <a:rPr lang="en-US" sz="2000" dirty="0" smtClean="0">
                <a:latin typeface="Times New Roman"/>
                <a:cs typeface="Times New Roman"/>
              </a:rPr>
              <a:t>analysis </a:t>
            </a:r>
            <a:r>
              <a:rPr lang="en-US" sz="2000" dirty="0">
                <a:latin typeface="Times New Roman"/>
                <a:cs typeface="Times New Roman"/>
              </a:rPr>
              <a:t>of data</a:t>
            </a:r>
            <a:r>
              <a:rPr lang="en-US" sz="2000" dirty="0" smtClean="0">
                <a:latin typeface="Times New Roman"/>
                <a:cs typeface="Times New Roman"/>
              </a:rPr>
              <a:t>.</a:t>
            </a:r>
            <a:endParaRPr lang="en-US" sz="2000" dirty="0">
              <a:latin typeface="Times New Roman"/>
              <a:cs typeface="Times New Roman"/>
            </a:endParaRPr>
          </a:p>
        </p:txBody>
      </p:sp>
      <p:sp>
        <p:nvSpPr>
          <p:cNvPr id="6" name="TextBox 5"/>
          <p:cNvSpPr txBox="1"/>
          <p:nvPr/>
        </p:nvSpPr>
        <p:spPr>
          <a:xfrm>
            <a:off x="179609" y="4848863"/>
            <a:ext cx="8762331" cy="1015663"/>
          </a:xfrm>
          <a:prstGeom prst="rect">
            <a:avLst/>
          </a:prstGeom>
          <a:noFill/>
        </p:spPr>
        <p:txBody>
          <a:bodyPr wrap="square" rtlCol="0">
            <a:spAutoFit/>
          </a:bodyPr>
          <a:lstStyle/>
          <a:p>
            <a:pPr marL="282575" indent="-282575" algn="just"/>
            <a:r>
              <a:rPr lang="en-US" sz="2000" dirty="0" smtClean="0">
                <a:latin typeface="Times New Roman"/>
                <a:cs typeface="Times New Roman"/>
              </a:rPr>
              <a:t>• 2016 </a:t>
            </a:r>
            <a:r>
              <a:rPr lang="en-US" sz="2000" dirty="0">
                <a:latin typeface="Times New Roman"/>
                <a:cs typeface="Times New Roman"/>
              </a:rPr>
              <a:t>COV considers </a:t>
            </a:r>
            <a:r>
              <a:rPr lang="en-US" sz="2000" dirty="0" smtClean="0">
                <a:latin typeface="Times New Roman"/>
                <a:cs typeface="Times New Roman"/>
              </a:rPr>
              <a:t>development </a:t>
            </a:r>
            <a:r>
              <a:rPr lang="en-US" sz="2000" dirty="0">
                <a:latin typeface="Times New Roman"/>
                <a:cs typeface="Times New Roman"/>
              </a:rPr>
              <a:t>of WARS </a:t>
            </a:r>
            <a:r>
              <a:rPr lang="en-US" sz="2000" dirty="0" smtClean="0">
                <a:latin typeface="Times New Roman"/>
                <a:cs typeface="Times New Roman"/>
              </a:rPr>
              <a:t>as a major achievement </a:t>
            </a:r>
            <a:r>
              <a:rPr lang="en-US" sz="2000" dirty="0">
                <a:latin typeface="Times New Roman"/>
                <a:cs typeface="Times New Roman"/>
              </a:rPr>
              <a:t>of WDTS over the past five years and recognizes Dr. James </a:t>
            </a:r>
            <a:r>
              <a:rPr lang="en-US" sz="2000" dirty="0" err="1">
                <a:latin typeface="Times New Roman"/>
                <a:cs typeface="Times New Roman"/>
              </a:rPr>
              <a:t>Glownia</a:t>
            </a:r>
            <a:r>
              <a:rPr lang="en-US" sz="2000" dirty="0">
                <a:latin typeface="Times New Roman"/>
                <a:cs typeface="Times New Roman"/>
              </a:rPr>
              <a:t> as the driving force and “brains” behind WARS.   </a:t>
            </a:r>
            <a:r>
              <a:rPr lang="en-US" sz="1600" dirty="0">
                <a:latin typeface="Times New Roman"/>
                <a:cs typeface="Times New Roman"/>
              </a:rPr>
              <a:t> </a:t>
            </a:r>
          </a:p>
        </p:txBody>
      </p:sp>
    </p:spTree>
    <p:extLst>
      <p:ext uri="{BB962C8B-B14F-4D97-AF65-F5344CB8AC3E}">
        <p14:creationId xmlns:p14="http://schemas.microsoft.com/office/powerpoint/2010/main" val="2441700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803" y="18078"/>
            <a:ext cx="8941941" cy="828549"/>
          </a:xfrm>
        </p:spPr>
        <p:txBody>
          <a:bodyPr>
            <a:noAutofit/>
          </a:bodyPr>
          <a:lstStyle/>
          <a:p>
            <a:r>
              <a:rPr lang="en-US" sz="2800" b="1" dirty="0" smtClean="0">
                <a:solidFill>
                  <a:srgbClr val="0000FF"/>
                </a:solidFill>
                <a:latin typeface="Times New Roman"/>
                <a:cs typeface="Times New Roman"/>
              </a:rPr>
              <a:t>Success in Establishing New </a:t>
            </a:r>
            <a:r>
              <a:rPr lang="en-US" sz="2800" b="1" dirty="0">
                <a:solidFill>
                  <a:srgbClr val="0000FF"/>
                </a:solidFill>
                <a:latin typeface="Times New Roman"/>
                <a:cs typeface="Times New Roman"/>
              </a:rPr>
              <a:t>O</a:t>
            </a:r>
            <a:r>
              <a:rPr lang="en-US" sz="2800" b="1" dirty="0" smtClean="0">
                <a:solidFill>
                  <a:srgbClr val="0000FF"/>
                </a:solidFill>
                <a:latin typeface="Times New Roman"/>
                <a:cs typeface="Times New Roman"/>
              </a:rPr>
              <a:t>perational </a:t>
            </a:r>
            <a:r>
              <a:rPr lang="en-US" sz="2800" b="1" dirty="0">
                <a:solidFill>
                  <a:srgbClr val="0000FF"/>
                </a:solidFill>
                <a:latin typeface="Times New Roman"/>
                <a:cs typeface="Times New Roman"/>
              </a:rPr>
              <a:t>B</a:t>
            </a:r>
            <a:r>
              <a:rPr lang="en-US" sz="2800" b="1" dirty="0" smtClean="0">
                <a:solidFill>
                  <a:srgbClr val="0000FF"/>
                </a:solidFill>
                <a:latin typeface="Times New Roman"/>
                <a:cs typeface="Times New Roman"/>
              </a:rPr>
              <a:t>aselines for the Four Laboratory-Based WDTS Programs </a:t>
            </a:r>
            <a:endParaRPr lang="en-US" sz="2800" b="1" dirty="0">
              <a:solidFill>
                <a:srgbClr val="0000FF"/>
              </a:solidFill>
            </a:endParaRPr>
          </a:p>
        </p:txBody>
      </p:sp>
      <p:sp>
        <p:nvSpPr>
          <p:cNvPr id="3" name="Content Placeholder 2"/>
          <p:cNvSpPr>
            <a:spLocks noGrp="1"/>
          </p:cNvSpPr>
          <p:nvPr>
            <p:ph idx="1"/>
          </p:nvPr>
        </p:nvSpPr>
        <p:spPr>
          <a:xfrm>
            <a:off x="179609" y="933144"/>
            <a:ext cx="8736673" cy="824249"/>
          </a:xfrm>
        </p:spPr>
        <p:txBody>
          <a:bodyPr>
            <a:noAutofit/>
          </a:bodyPr>
          <a:lstStyle/>
          <a:p>
            <a:pPr marL="230188" indent="-230188" algn="just">
              <a:buNone/>
            </a:pPr>
            <a:r>
              <a:rPr lang="en-US" sz="2400" dirty="0" smtClean="0">
                <a:latin typeface="Times New Roman"/>
                <a:cs typeface="Times New Roman"/>
              </a:rPr>
              <a:t>• Additional reviews of WDTS occurred in a 2012 </a:t>
            </a:r>
            <a:r>
              <a:rPr lang="en-US" sz="2400" dirty="0">
                <a:latin typeface="Times New Roman"/>
                <a:cs typeface="Times New Roman"/>
              </a:rPr>
              <a:t>Reverse Site </a:t>
            </a:r>
            <a:r>
              <a:rPr lang="en-US" sz="2400" dirty="0" smtClean="0">
                <a:latin typeface="Times New Roman"/>
                <a:cs typeface="Times New Roman"/>
              </a:rPr>
              <a:t>Visit and a </a:t>
            </a:r>
            <a:r>
              <a:rPr lang="en-US" sz="2400" dirty="0">
                <a:latin typeface="Times New Roman"/>
                <a:cs typeface="Times New Roman"/>
              </a:rPr>
              <a:t>2015-2016 Peer Review involving all </a:t>
            </a:r>
            <a:r>
              <a:rPr lang="en-US" sz="2400" dirty="0" smtClean="0">
                <a:latin typeface="Times New Roman"/>
                <a:cs typeface="Times New Roman"/>
              </a:rPr>
              <a:t>participating  Labs.</a:t>
            </a:r>
          </a:p>
        </p:txBody>
      </p:sp>
      <p:sp>
        <p:nvSpPr>
          <p:cNvPr id="4" name="TextBox 3"/>
          <p:cNvSpPr txBox="1"/>
          <p:nvPr/>
        </p:nvSpPr>
        <p:spPr>
          <a:xfrm>
            <a:off x="179609" y="1757387"/>
            <a:ext cx="8736673" cy="892552"/>
          </a:xfrm>
          <a:prstGeom prst="rect">
            <a:avLst/>
          </a:prstGeom>
          <a:noFill/>
        </p:spPr>
        <p:txBody>
          <a:bodyPr wrap="square" rtlCol="0">
            <a:spAutoFit/>
          </a:bodyPr>
          <a:lstStyle/>
          <a:p>
            <a:pPr marL="166688" indent="-166688" algn="just"/>
            <a:r>
              <a:rPr lang="en-US" sz="2400" dirty="0">
                <a:latin typeface="Times New Roman"/>
                <a:cs typeface="Times New Roman"/>
              </a:rPr>
              <a:t>• </a:t>
            </a:r>
            <a:r>
              <a:rPr lang="en-US" sz="2400" dirty="0" smtClean="0">
                <a:latin typeface="Times New Roman"/>
                <a:cs typeface="Times New Roman"/>
              </a:rPr>
              <a:t>Purpose </a:t>
            </a:r>
            <a:r>
              <a:rPr lang="en-US" sz="2400" dirty="0">
                <a:latin typeface="Times New Roman"/>
                <a:cs typeface="Times New Roman"/>
              </a:rPr>
              <a:t>of </a:t>
            </a:r>
            <a:r>
              <a:rPr lang="en-US" sz="2400" dirty="0" smtClean="0">
                <a:latin typeface="Times New Roman"/>
                <a:cs typeface="Times New Roman"/>
              </a:rPr>
              <a:t>2012 review - ensure that common </a:t>
            </a:r>
            <a:r>
              <a:rPr lang="en-US" sz="2400" dirty="0">
                <a:latin typeface="Times New Roman"/>
                <a:cs typeface="Times New Roman"/>
              </a:rPr>
              <a:t>core requirements </a:t>
            </a:r>
            <a:r>
              <a:rPr lang="en-US" sz="2400" dirty="0" smtClean="0">
                <a:latin typeface="Times New Roman"/>
                <a:cs typeface="Times New Roman"/>
              </a:rPr>
              <a:t>employed </a:t>
            </a:r>
            <a:r>
              <a:rPr lang="en-US" sz="2400" dirty="0">
                <a:latin typeface="Times New Roman"/>
                <a:cs typeface="Times New Roman"/>
              </a:rPr>
              <a:t>by all </a:t>
            </a:r>
            <a:r>
              <a:rPr lang="en-US" sz="2400" dirty="0" smtClean="0">
                <a:latin typeface="Times New Roman"/>
                <a:cs typeface="Times New Roman"/>
              </a:rPr>
              <a:t>National </a:t>
            </a:r>
            <a:r>
              <a:rPr lang="en-US" sz="2400" dirty="0">
                <a:latin typeface="Times New Roman"/>
                <a:cs typeface="Times New Roman"/>
              </a:rPr>
              <a:t>Labs for WDTS Lab programs.</a:t>
            </a:r>
          </a:p>
          <a:p>
            <a:pPr algn="just"/>
            <a:endParaRPr lang="en-US" sz="400" dirty="0">
              <a:latin typeface="Times New Roman"/>
              <a:cs typeface="Times New Roman"/>
            </a:endParaRPr>
          </a:p>
        </p:txBody>
      </p:sp>
      <p:sp>
        <p:nvSpPr>
          <p:cNvPr id="5" name="TextBox 4"/>
          <p:cNvSpPr txBox="1"/>
          <p:nvPr/>
        </p:nvSpPr>
        <p:spPr>
          <a:xfrm>
            <a:off x="179609" y="2578355"/>
            <a:ext cx="8736673" cy="1815882"/>
          </a:xfrm>
          <a:prstGeom prst="rect">
            <a:avLst/>
          </a:prstGeom>
          <a:noFill/>
        </p:spPr>
        <p:txBody>
          <a:bodyPr wrap="square" rtlCol="0">
            <a:spAutoFit/>
          </a:bodyPr>
          <a:lstStyle/>
          <a:p>
            <a:pPr marL="166688" indent="-166688" algn="just"/>
            <a:r>
              <a:rPr lang="en-US" sz="2000" dirty="0">
                <a:latin typeface="Times New Roman"/>
                <a:cs typeface="Times New Roman"/>
              </a:rPr>
              <a:t>• </a:t>
            </a:r>
            <a:r>
              <a:rPr lang="en-US" sz="2400" dirty="0" smtClean="0">
                <a:latin typeface="Times New Roman"/>
                <a:cs typeface="Times New Roman"/>
              </a:rPr>
              <a:t>Outcome </a:t>
            </a:r>
            <a:r>
              <a:rPr lang="en-US" sz="2400" dirty="0">
                <a:latin typeface="Times New Roman"/>
                <a:cs typeface="Times New Roman"/>
              </a:rPr>
              <a:t>of </a:t>
            </a:r>
            <a:r>
              <a:rPr lang="en-US" sz="2400" dirty="0" smtClean="0">
                <a:latin typeface="Times New Roman"/>
                <a:cs typeface="Times New Roman"/>
              </a:rPr>
              <a:t>2012 </a:t>
            </a:r>
            <a:r>
              <a:rPr lang="en-US" sz="2400" dirty="0">
                <a:latin typeface="Times New Roman"/>
                <a:cs typeface="Times New Roman"/>
              </a:rPr>
              <a:t>Reverse Site </a:t>
            </a:r>
            <a:r>
              <a:rPr lang="en-US" sz="2400" dirty="0" smtClean="0">
                <a:latin typeface="Times New Roman"/>
                <a:cs typeface="Times New Roman"/>
              </a:rPr>
              <a:t>Visit - identified </a:t>
            </a:r>
            <a:r>
              <a:rPr lang="en-US" sz="2400" dirty="0">
                <a:latin typeface="Times New Roman"/>
                <a:cs typeface="Times New Roman"/>
              </a:rPr>
              <a:t>areas where common core requirements are </a:t>
            </a:r>
            <a:r>
              <a:rPr lang="en-US" sz="2400" dirty="0" smtClean="0">
                <a:latin typeface="Times New Roman"/>
                <a:cs typeface="Times New Roman"/>
              </a:rPr>
              <a:t>needed </a:t>
            </a:r>
            <a:r>
              <a:rPr lang="en-US" sz="2000" dirty="0" smtClean="0">
                <a:latin typeface="Times New Roman"/>
                <a:cs typeface="Times New Roman"/>
              </a:rPr>
              <a:t>– including application </a:t>
            </a:r>
            <a:r>
              <a:rPr lang="en-US" sz="2000" dirty="0">
                <a:latin typeface="Times New Roman"/>
                <a:cs typeface="Times New Roman"/>
              </a:rPr>
              <a:t>process, applicant review and selection, program execution, tracking to monitor participant progress, mentor selection and preparation and monitoring, WDTS funding and maintenance of financial </a:t>
            </a:r>
            <a:r>
              <a:rPr lang="en-US" sz="2000" dirty="0" smtClean="0">
                <a:latin typeface="Times New Roman"/>
                <a:cs typeface="Times New Roman"/>
              </a:rPr>
              <a:t>records.    </a:t>
            </a:r>
            <a:r>
              <a:rPr lang="en-US" dirty="0" smtClean="0">
                <a:latin typeface="Times New Roman"/>
                <a:cs typeface="Times New Roman"/>
              </a:rPr>
              <a:t>    </a:t>
            </a:r>
            <a:endParaRPr lang="en-US" dirty="0">
              <a:latin typeface="Times New Roman"/>
              <a:cs typeface="Times New Roman"/>
            </a:endParaRPr>
          </a:p>
          <a:p>
            <a:pPr algn="just"/>
            <a:r>
              <a:rPr lang="en-US" sz="400" dirty="0">
                <a:latin typeface="Times New Roman"/>
                <a:cs typeface="Times New Roman"/>
              </a:rPr>
              <a:t> </a:t>
            </a:r>
          </a:p>
        </p:txBody>
      </p:sp>
      <p:sp>
        <p:nvSpPr>
          <p:cNvPr id="6" name="TextBox 5"/>
          <p:cNvSpPr txBox="1"/>
          <p:nvPr/>
        </p:nvSpPr>
        <p:spPr>
          <a:xfrm>
            <a:off x="179609" y="4348568"/>
            <a:ext cx="8736673" cy="1569660"/>
          </a:xfrm>
          <a:prstGeom prst="rect">
            <a:avLst/>
          </a:prstGeom>
          <a:noFill/>
        </p:spPr>
        <p:txBody>
          <a:bodyPr wrap="square" rtlCol="0">
            <a:spAutoFit/>
          </a:bodyPr>
          <a:lstStyle/>
          <a:p>
            <a:pPr marL="115888" indent="-115888" algn="just"/>
            <a:r>
              <a:rPr lang="en-US" sz="2400" dirty="0">
                <a:latin typeface="Times New Roman"/>
                <a:cs typeface="Times New Roman"/>
              </a:rPr>
              <a:t>• </a:t>
            </a:r>
            <a:r>
              <a:rPr lang="en-US" sz="2400" dirty="0" smtClean="0">
                <a:latin typeface="Times New Roman"/>
                <a:cs typeface="Times New Roman"/>
              </a:rPr>
              <a:t>Purpose </a:t>
            </a:r>
            <a:r>
              <a:rPr lang="en-US" sz="2400" dirty="0">
                <a:latin typeface="Times New Roman"/>
                <a:cs typeface="Times New Roman"/>
              </a:rPr>
              <a:t>of </a:t>
            </a:r>
            <a:r>
              <a:rPr lang="en-US" sz="2400" dirty="0" smtClean="0">
                <a:latin typeface="Times New Roman"/>
                <a:cs typeface="Times New Roman"/>
              </a:rPr>
              <a:t>2015</a:t>
            </a:r>
            <a:r>
              <a:rPr lang="en-US" sz="2400" dirty="0">
                <a:latin typeface="Times New Roman"/>
                <a:cs typeface="Times New Roman"/>
              </a:rPr>
              <a:t>-2016 Peer </a:t>
            </a:r>
            <a:r>
              <a:rPr lang="en-US" sz="2400" dirty="0" smtClean="0">
                <a:latin typeface="Times New Roman"/>
                <a:cs typeface="Times New Roman"/>
              </a:rPr>
              <a:t>Review - evaluate </a:t>
            </a:r>
            <a:r>
              <a:rPr lang="en-US" sz="2400" dirty="0">
                <a:latin typeface="Times New Roman"/>
                <a:cs typeface="Times New Roman"/>
              </a:rPr>
              <a:t>whether SULI, CCI, and VFP are </a:t>
            </a:r>
            <a:r>
              <a:rPr lang="en-US" sz="2400" dirty="0" smtClean="0">
                <a:latin typeface="Times New Roman"/>
                <a:cs typeface="Times New Roman"/>
              </a:rPr>
              <a:t>managed </a:t>
            </a:r>
            <a:r>
              <a:rPr lang="en-US" sz="2400" dirty="0">
                <a:latin typeface="Times New Roman"/>
                <a:cs typeface="Times New Roman"/>
              </a:rPr>
              <a:t>and executed </a:t>
            </a:r>
            <a:r>
              <a:rPr lang="en-US" sz="2400" dirty="0" smtClean="0">
                <a:latin typeface="Times New Roman"/>
                <a:cs typeface="Times New Roman"/>
              </a:rPr>
              <a:t>so that </a:t>
            </a:r>
            <a:r>
              <a:rPr lang="en-US" sz="2400" dirty="0">
                <a:latin typeface="Times New Roman"/>
                <a:cs typeface="Times New Roman"/>
              </a:rPr>
              <a:t>program participants receive best-in-class </a:t>
            </a:r>
            <a:r>
              <a:rPr lang="en-US" sz="2400" dirty="0" smtClean="0">
                <a:latin typeface="Times New Roman"/>
                <a:cs typeface="Times New Roman"/>
              </a:rPr>
              <a:t>experiences that </a:t>
            </a:r>
            <a:r>
              <a:rPr lang="en-US" sz="2400" dirty="0">
                <a:latin typeface="Times New Roman"/>
                <a:cs typeface="Times New Roman"/>
              </a:rPr>
              <a:t>increase their preparedness for a STEM </a:t>
            </a:r>
            <a:r>
              <a:rPr lang="en-US" sz="2400" dirty="0" smtClean="0">
                <a:latin typeface="Times New Roman"/>
                <a:cs typeface="Times New Roman"/>
              </a:rPr>
              <a:t>career.</a:t>
            </a:r>
            <a:endParaRPr lang="en-US" sz="2400" dirty="0">
              <a:latin typeface="Times New Roman"/>
              <a:cs typeface="Times New Roman"/>
            </a:endParaRPr>
          </a:p>
        </p:txBody>
      </p:sp>
      <p:sp>
        <p:nvSpPr>
          <p:cNvPr id="7" name="TextBox 6"/>
          <p:cNvSpPr txBox="1"/>
          <p:nvPr/>
        </p:nvSpPr>
        <p:spPr>
          <a:xfrm>
            <a:off x="179609" y="5939204"/>
            <a:ext cx="8736673" cy="830997"/>
          </a:xfrm>
          <a:prstGeom prst="rect">
            <a:avLst/>
          </a:prstGeom>
          <a:noFill/>
        </p:spPr>
        <p:txBody>
          <a:bodyPr wrap="square" rtlCol="0">
            <a:spAutoFit/>
          </a:bodyPr>
          <a:lstStyle/>
          <a:p>
            <a:pPr marL="166688" indent="-166688" algn="just"/>
            <a:r>
              <a:rPr lang="en-US" sz="2400" dirty="0">
                <a:latin typeface="Times New Roman"/>
                <a:cs typeface="Times New Roman"/>
              </a:rPr>
              <a:t>• O</a:t>
            </a:r>
            <a:r>
              <a:rPr lang="en-US" sz="2400" dirty="0" smtClean="0">
                <a:latin typeface="Times New Roman"/>
                <a:cs typeface="Times New Roman"/>
              </a:rPr>
              <a:t>utcome </a:t>
            </a:r>
            <a:r>
              <a:rPr lang="en-US" sz="2400" dirty="0">
                <a:latin typeface="Times New Roman"/>
                <a:cs typeface="Times New Roman"/>
              </a:rPr>
              <a:t>of </a:t>
            </a:r>
            <a:r>
              <a:rPr lang="en-US" sz="2400" dirty="0" smtClean="0">
                <a:latin typeface="Times New Roman"/>
                <a:cs typeface="Times New Roman"/>
              </a:rPr>
              <a:t>2015</a:t>
            </a:r>
            <a:r>
              <a:rPr lang="en-US" sz="2400" dirty="0">
                <a:latin typeface="Times New Roman"/>
                <a:cs typeface="Times New Roman"/>
              </a:rPr>
              <a:t>-2016 Peer Review </a:t>
            </a:r>
            <a:r>
              <a:rPr lang="en-US" sz="2400" dirty="0" smtClean="0">
                <a:latin typeface="Times New Roman"/>
                <a:cs typeface="Times New Roman"/>
              </a:rPr>
              <a:t>generally </a:t>
            </a:r>
            <a:r>
              <a:rPr lang="en-US" sz="2400" dirty="0">
                <a:latin typeface="Times New Roman"/>
                <a:cs typeface="Times New Roman"/>
              </a:rPr>
              <a:t>very positive for all National </a:t>
            </a:r>
            <a:r>
              <a:rPr lang="en-US" sz="2400" dirty="0" smtClean="0">
                <a:latin typeface="Times New Roman"/>
                <a:cs typeface="Times New Roman"/>
              </a:rPr>
              <a:t>Labs </a:t>
            </a:r>
            <a:r>
              <a:rPr lang="en-US" sz="2400" dirty="0">
                <a:latin typeface="Times New Roman"/>
                <a:cs typeface="Times New Roman"/>
              </a:rPr>
              <a:t>participating in </a:t>
            </a:r>
            <a:r>
              <a:rPr lang="en-US" sz="2400" dirty="0" smtClean="0">
                <a:latin typeface="Times New Roman"/>
                <a:cs typeface="Times New Roman"/>
              </a:rPr>
              <a:t>WDTS </a:t>
            </a:r>
            <a:r>
              <a:rPr lang="en-US" sz="2400" dirty="0">
                <a:latin typeface="Times New Roman"/>
                <a:cs typeface="Times New Roman"/>
              </a:rPr>
              <a:t>programs.   </a:t>
            </a:r>
            <a:endParaRPr lang="en-US" sz="2000" dirty="0"/>
          </a:p>
        </p:txBody>
      </p:sp>
    </p:spTree>
    <p:extLst>
      <p:ext uri="{BB962C8B-B14F-4D97-AF65-F5344CB8AC3E}">
        <p14:creationId xmlns:p14="http://schemas.microsoft.com/office/powerpoint/2010/main" val="1334379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078"/>
            <a:ext cx="8229600" cy="879860"/>
          </a:xfrm>
        </p:spPr>
        <p:txBody>
          <a:bodyPr>
            <a:normAutofit/>
          </a:bodyPr>
          <a:lstStyle/>
          <a:p>
            <a:r>
              <a:rPr lang="en-US" sz="4000" b="1" dirty="0" smtClean="0">
                <a:solidFill>
                  <a:srgbClr val="0000FF"/>
                </a:solidFill>
                <a:latin typeface="Times New Roman"/>
                <a:cs typeface="Times New Roman"/>
              </a:rPr>
              <a:t>Additional COV Recommendations</a:t>
            </a:r>
            <a:endParaRPr lang="en-US" sz="4000" b="1" dirty="0">
              <a:solidFill>
                <a:srgbClr val="0000FF"/>
              </a:solidFill>
              <a:latin typeface="Times New Roman"/>
              <a:cs typeface="Times New Roman"/>
            </a:endParaRPr>
          </a:p>
        </p:txBody>
      </p:sp>
      <p:sp>
        <p:nvSpPr>
          <p:cNvPr id="3" name="Content Placeholder 2"/>
          <p:cNvSpPr>
            <a:spLocks noGrp="1"/>
          </p:cNvSpPr>
          <p:nvPr>
            <p:ph idx="1"/>
          </p:nvPr>
        </p:nvSpPr>
        <p:spPr>
          <a:xfrm>
            <a:off x="153950" y="894661"/>
            <a:ext cx="8852136" cy="1632394"/>
          </a:xfrm>
        </p:spPr>
        <p:txBody>
          <a:bodyPr>
            <a:noAutofit/>
          </a:bodyPr>
          <a:lstStyle/>
          <a:p>
            <a:pPr algn="just"/>
            <a:r>
              <a:rPr lang="en-US" sz="2000" dirty="0" smtClean="0">
                <a:latin typeface="Times New Roman"/>
                <a:cs typeface="Times New Roman"/>
              </a:rPr>
              <a:t>COV </a:t>
            </a:r>
            <a:r>
              <a:rPr lang="en-US" sz="2000" dirty="0">
                <a:latin typeface="Times New Roman"/>
                <a:cs typeface="Times New Roman"/>
              </a:rPr>
              <a:t>recognizes </a:t>
            </a:r>
            <a:r>
              <a:rPr lang="en-US" sz="2000" dirty="0" smtClean="0">
                <a:latin typeface="Times New Roman"/>
                <a:cs typeface="Times New Roman"/>
              </a:rPr>
              <a:t>constraints </a:t>
            </a:r>
            <a:r>
              <a:rPr lang="en-US" sz="2000" dirty="0">
                <a:latin typeface="Times New Roman"/>
                <a:cs typeface="Times New Roman"/>
              </a:rPr>
              <a:t>that limit </a:t>
            </a:r>
            <a:r>
              <a:rPr lang="en-US" sz="2000" dirty="0" smtClean="0">
                <a:latin typeface="Times New Roman"/>
                <a:cs typeface="Times New Roman"/>
              </a:rPr>
              <a:t>increases in </a:t>
            </a:r>
            <a:r>
              <a:rPr lang="en-US" sz="2000" dirty="0">
                <a:latin typeface="Times New Roman"/>
                <a:cs typeface="Times New Roman"/>
              </a:rPr>
              <a:t>diversity among </a:t>
            </a:r>
            <a:r>
              <a:rPr lang="en-US" sz="2000" dirty="0" smtClean="0">
                <a:latin typeface="Times New Roman"/>
                <a:cs typeface="Times New Roman"/>
              </a:rPr>
              <a:t>WDTS program </a:t>
            </a:r>
            <a:r>
              <a:rPr lang="en-US" sz="2000" i="1" dirty="0" smtClean="0">
                <a:latin typeface="Times New Roman"/>
                <a:cs typeface="Times New Roman"/>
              </a:rPr>
              <a:t>participants</a:t>
            </a:r>
            <a:r>
              <a:rPr lang="en-US" sz="2000" dirty="0" smtClean="0">
                <a:latin typeface="Times New Roman"/>
                <a:cs typeface="Times New Roman"/>
              </a:rPr>
              <a:t>. Can address </a:t>
            </a:r>
            <a:r>
              <a:rPr lang="en-US" sz="2000" dirty="0">
                <a:latin typeface="Times New Roman"/>
                <a:cs typeface="Times New Roman"/>
              </a:rPr>
              <a:t>this goal </a:t>
            </a:r>
            <a:r>
              <a:rPr lang="en-US" sz="2000" dirty="0" smtClean="0">
                <a:latin typeface="Times New Roman"/>
                <a:cs typeface="Times New Roman"/>
              </a:rPr>
              <a:t>by increasing </a:t>
            </a:r>
            <a:r>
              <a:rPr lang="en-US" sz="2000" dirty="0">
                <a:latin typeface="Times New Roman"/>
                <a:cs typeface="Times New Roman"/>
              </a:rPr>
              <a:t>diversity in </a:t>
            </a:r>
            <a:r>
              <a:rPr lang="en-US" sz="2000" i="1" dirty="0" smtClean="0">
                <a:latin typeface="Times New Roman"/>
                <a:cs typeface="Times New Roman"/>
              </a:rPr>
              <a:t>applicant </a:t>
            </a:r>
            <a:r>
              <a:rPr lang="en-US" sz="2000" dirty="0">
                <a:latin typeface="Times New Roman"/>
                <a:cs typeface="Times New Roman"/>
              </a:rPr>
              <a:t>pools. </a:t>
            </a:r>
            <a:r>
              <a:rPr lang="en-US" sz="2000" dirty="0" smtClean="0">
                <a:latin typeface="Times New Roman"/>
                <a:cs typeface="Times New Roman"/>
              </a:rPr>
              <a:t>Could accomplish this </a:t>
            </a:r>
            <a:r>
              <a:rPr lang="en-US" sz="2000" dirty="0">
                <a:latin typeface="Times New Roman"/>
                <a:cs typeface="Times New Roman"/>
              </a:rPr>
              <a:t>goal </a:t>
            </a:r>
            <a:r>
              <a:rPr lang="en-US" sz="2000" dirty="0" smtClean="0">
                <a:latin typeface="Times New Roman"/>
                <a:cs typeface="Times New Roman"/>
              </a:rPr>
              <a:t>by </a:t>
            </a:r>
            <a:r>
              <a:rPr lang="en-US" sz="2000" dirty="0">
                <a:latin typeface="Times New Roman"/>
                <a:cs typeface="Times New Roman"/>
              </a:rPr>
              <a:t>increasing awareness of WDTS programs at historically minority colleges, or smaller colleges in neighboring urban communities</a:t>
            </a:r>
            <a:r>
              <a:rPr lang="en-US" sz="2000" dirty="0" smtClean="0">
                <a:latin typeface="Times New Roman"/>
                <a:cs typeface="Times New Roman"/>
              </a:rPr>
              <a:t>.</a:t>
            </a:r>
          </a:p>
        </p:txBody>
      </p:sp>
      <p:sp>
        <p:nvSpPr>
          <p:cNvPr id="4" name="TextBox 3"/>
          <p:cNvSpPr txBox="1"/>
          <p:nvPr/>
        </p:nvSpPr>
        <p:spPr>
          <a:xfrm>
            <a:off x="153949" y="2629674"/>
            <a:ext cx="8852136" cy="1323439"/>
          </a:xfrm>
          <a:prstGeom prst="rect">
            <a:avLst/>
          </a:prstGeom>
          <a:noFill/>
        </p:spPr>
        <p:txBody>
          <a:bodyPr wrap="square" rtlCol="0">
            <a:spAutoFit/>
          </a:bodyPr>
          <a:lstStyle/>
          <a:p>
            <a:pPr marL="282575" indent="-282575" algn="just"/>
            <a:r>
              <a:rPr lang="en-US" sz="2000" dirty="0" smtClean="0">
                <a:latin typeface="Times New Roman"/>
                <a:cs typeface="Times New Roman"/>
              </a:rPr>
              <a:t>•   COV </a:t>
            </a:r>
            <a:r>
              <a:rPr lang="en-US" sz="2000" dirty="0">
                <a:latin typeface="Times New Roman"/>
                <a:cs typeface="Times New Roman"/>
              </a:rPr>
              <a:t>questions </a:t>
            </a:r>
            <a:r>
              <a:rPr lang="en-US" sz="2000" dirty="0" smtClean="0">
                <a:latin typeface="Times New Roman"/>
                <a:cs typeface="Times New Roman"/>
              </a:rPr>
              <a:t>if efforts </a:t>
            </a:r>
            <a:r>
              <a:rPr lang="en-US" sz="2000" dirty="0">
                <a:latin typeface="Times New Roman"/>
                <a:cs typeface="Times New Roman"/>
              </a:rPr>
              <a:t>are sufficient to significantly increase </a:t>
            </a:r>
            <a:r>
              <a:rPr lang="en-US" sz="2000" dirty="0" smtClean="0">
                <a:latin typeface="Times New Roman"/>
                <a:cs typeface="Times New Roman"/>
              </a:rPr>
              <a:t>ethnic </a:t>
            </a:r>
            <a:r>
              <a:rPr lang="en-US" sz="2000" dirty="0">
                <a:latin typeface="Times New Roman"/>
                <a:cs typeface="Times New Roman"/>
              </a:rPr>
              <a:t>and gender diversity of </a:t>
            </a:r>
            <a:r>
              <a:rPr lang="en-US" sz="2000" dirty="0" smtClean="0">
                <a:latin typeface="Times New Roman"/>
                <a:cs typeface="Times New Roman"/>
              </a:rPr>
              <a:t>future </a:t>
            </a:r>
            <a:r>
              <a:rPr lang="en-US" sz="2000" dirty="0">
                <a:latin typeface="Times New Roman"/>
                <a:cs typeface="Times New Roman"/>
              </a:rPr>
              <a:t>science and engineering workforce and </a:t>
            </a:r>
            <a:r>
              <a:rPr lang="en-US" sz="2000" dirty="0" smtClean="0">
                <a:latin typeface="Times New Roman"/>
                <a:cs typeface="Times New Roman"/>
              </a:rPr>
              <a:t>if </a:t>
            </a:r>
            <a:r>
              <a:rPr lang="en-US" sz="2000" dirty="0">
                <a:latin typeface="Times New Roman"/>
                <a:cs typeface="Times New Roman"/>
              </a:rPr>
              <a:t>efforts can be made to engage students from underrepresented minorities at an earlier stage of their career (</a:t>
            </a:r>
            <a:r>
              <a:rPr lang="en-US" sz="2000" i="1" dirty="0">
                <a:latin typeface="Times New Roman"/>
                <a:cs typeface="Times New Roman"/>
              </a:rPr>
              <a:t>e.g</a:t>
            </a:r>
            <a:r>
              <a:rPr lang="en-US" sz="2000" dirty="0">
                <a:latin typeface="Times New Roman"/>
                <a:cs typeface="Times New Roman"/>
              </a:rPr>
              <a:t>., high school). </a:t>
            </a:r>
          </a:p>
        </p:txBody>
      </p:sp>
      <p:sp>
        <p:nvSpPr>
          <p:cNvPr id="5" name="TextBox 4"/>
          <p:cNvSpPr txBox="1"/>
          <p:nvPr/>
        </p:nvSpPr>
        <p:spPr>
          <a:xfrm>
            <a:off x="269412" y="4066359"/>
            <a:ext cx="8736673" cy="2677656"/>
          </a:xfrm>
          <a:prstGeom prst="rect">
            <a:avLst/>
          </a:prstGeom>
          <a:noFill/>
        </p:spPr>
        <p:txBody>
          <a:bodyPr wrap="square" rtlCol="0">
            <a:spAutoFit/>
          </a:bodyPr>
          <a:lstStyle/>
          <a:p>
            <a:pPr marL="166688" indent="-166688" algn="just"/>
            <a:r>
              <a:rPr lang="en-US" sz="2400" b="1" i="1" dirty="0" smtClean="0">
                <a:latin typeface="Times New Roman"/>
                <a:cs typeface="Times New Roman"/>
              </a:rPr>
              <a:t>• We </a:t>
            </a:r>
            <a:r>
              <a:rPr lang="en-US" sz="2400" b="1" i="1" dirty="0">
                <a:latin typeface="Times New Roman"/>
                <a:cs typeface="Times New Roman"/>
              </a:rPr>
              <a:t>challenge WDTS management and the DOE Office of Science to develop a more integrated, holistic national program that would involve the DOE Office of Science, the National Science Foundation, and other STEM-related federal agencies that would be charged with developing a more ethnically diverse science and engineering workforce by addressing the pipeline problem at an earlier stage in STEM education.</a:t>
            </a:r>
            <a:r>
              <a:rPr lang="en-US" sz="2400" dirty="0">
                <a:latin typeface="Times New Roman"/>
                <a:cs typeface="Times New Roman"/>
              </a:rPr>
              <a:t> </a:t>
            </a:r>
          </a:p>
        </p:txBody>
      </p:sp>
    </p:spTree>
    <p:extLst>
      <p:ext uri="{BB962C8B-B14F-4D97-AF65-F5344CB8AC3E}">
        <p14:creationId xmlns:p14="http://schemas.microsoft.com/office/powerpoint/2010/main" val="2159084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8095" y="984457"/>
            <a:ext cx="8711015" cy="2479018"/>
          </a:xfrm>
        </p:spPr>
        <p:txBody>
          <a:bodyPr>
            <a:normAutofit/>
          </a:bodyPr>
          <a:lstStyle/>
          <a:p>
            <a:pPr algn="just"/>
            <a:r>
              <a:rPr lang="en-US" sz="2800" b="1" i="1" dirty="0">
                <a:latin typeface="Times New Roman"/>
                <a:cs typeface="Times New Roman"/>
              </a:rPr>
              <a:t>WDTS </a:t>
            </a:r>
            <a:r>
              <a:rPr lang="en-US" sz="2800" b="1" i="1" dirty="0" smtClean="0">
                <a:latin typeface="Times New Roman"/>
                <a:cs typeface="Times New Roman"/>
              </a:rPr>
              <a:t>encouraged </a:t>
            </a:r>
            <a:r>
              <a:rPr lang="en-US" sz="2800" b="1" i="1" dirty="0">
                <a:latin typeface="Times New Roman"/>
                <a:cs typeface="Times New Roman"/>
              </a:rPr>
              <a:t>to leverage </a:t>
            </a:r>
            <a:r>
              <a:rPr lang="en-US" sz="2800" b="1" i="1" dirty="0" smtClean="0">
                <a:latin typeface="Times New Roman"/>
                <a:cs typeface="Times New Roman"/>
              </a:rPr>
              <a:t>outreach </a:t>
            </a:r>
            <a:r>
              <a:rPr lang="en-US" sz="2800" b="1" i="1" dirty="0">
                <a:latin typeface="Times New Roman"/>
                <a:cs typeface="Times New Roman"/>
              </a:rPr>
              <a:t>efforts with </a:t>
            </a:r>
            <a:r>
              <a:rPr lang="en-US" sz="2800" b="1" i="1" dirty="0" smtClean="0">
                <a:latin typeface="Times New Roman"/>
                <a:cs typeface="Times New Roman"/>
              </a:rPr>
              <a:t>workforce </a:t>
            </a:r>
            <a:r>
              <a:rPr lang="en-US" sz="2800" b="1" i="1" dirty="0">
                <a:latin typeface="Times New Roman"/>
                <a:cs typeface="Times New Roman"/>
              </a:rPr>
              <a:t>development and outreach activities at the </a:t>
            </a:r>
            <a:r>
              <a:rPr lang="en-US" sz="2800" b="1" i="1" dirty="0" smtClean="0">
                <a:latin typeface="Times New Roman"/>
                <a:cs typeface="Times New Roman"/>
              </a:rPr>
              <a:t>Labs</a:t>
            </a:r>
            <a:r>
              <a:rPr lang="en-US" sz="2800" dirty="0">
                <a:latin typeface="Times New Roman"/>
                <a:cs typeface="Times New Roman"/>
              </a:rPr>
              <a:t>. </a:t>
            </a:r>
            <a:r>
              <a:rPr lang="en-US" sz="2400" dirty="0" smtClean="0">
                <a:latin typeface="Times New Roman"/>
                <a:cs typeface="Times New Roman"/>
              </a:rPr>
              <a:t>Closely coordinate </a:t>
            </a:r>
            <a:r>
              <a:rPr lang="en-US" sz="2400" dirty="0">
                <a:latin typeface="Times New Roman"/>
                <a:cs typeface="Times New Roman"/>
              </a:rPr>
              <a:t>with </a:t>
            </a:r>
            <a:r>
              <a:rPr lang="en-US" sz="2400" dirty="0" smtClean="0">
                <a:latin typeface="Times New Roman"/>
                <a:cs typeface="Times New Roman"/>
              </a:rPr>
              <a:t>Laboratory </a:t>
            </a:r>
            <a:r>
              <a:rPr lang="en-US" sz="2400" dirty="0">
                <a:latin typeface="Times New Roman"/>
                <a:cs typeface="Times New Roman"/>
              </a:rPr>
              <a:t>Education Directors, who expressed very strong satisfaction with the WDTS management team and programs as part of the 2016 COV review. </a:t>
            </a:r>
            <a:endParaRPr lang="en-US" sz="2400" b="1" i="1" dirty="0" smtClean="0">
              <a:latin typeface="Times New Roman"/>
              <a:cs typeface="Times New Roman"/>
            </a:endParaRPr>
          </a:p>
        </p:txBody>
      </p:sp>
      <p:sp>
        <p:nvSpPr>
          <p:cNvPr id="4" name="Title 1"/>
          <p:cNvSpPr>
            <a:spLocks noGrp="1"/>
          </p:cNvSpPr>
          <p:nvPr>
            <p:ph type="title"/>
          </p:nvPr>
        </p:nvSpPr>
        <p:spPr>
          <a:xfrm>
            <a:off x="457200" y="18078"/>
            <a:ext cx="8229600" cy="879860"/>
          </a:xfrm>
        </p:spPr>
        <p:txBody>
          <a:bodyPr>
            <a:normAutofit/>
          </a:bodyPr>
          <a:lstStyle/>
          <a:p>
            <a:r>
              <a:rPr lang="en-US" sz="4000" b="1" dirty="0" smtClean="0">
                <a:solidFill>
                  <a:srgbClr val="0000FF"/>
                </a:solidFill>
                <a:latin typeface="Times New Roman"/>
                <a:cs typeface="Times New Roman"/>
              </a:rPr>
              <a:t>Additional COV Recommendations</a:t>
            </a:r>
            <a:endParaRPr lang="en-US" sz="4000" b="1" dirty="0">
              <a:solidFill>
                <a:srgbClr val="0000FF"/>
              </a:solidFill>
              <a:latin typeface="Times New Roman"/>
              <a:cs typeface="Times New Roman"/>
            </a:endParaRPr>
          </a:p>
        </p:txBody>
      </p:sp>
      <p:sp>
        <p:nvSpPr>
          <p:cNvPr id="2" name="TextBox 1"/>
          <p:cNvSpPr txBox="1"/>
          <p:nvPr/>
        </p:nvSpPr>
        <p:spPr>
          <a:xfrm>
            <a:off x="218095" y="3822633"/>
            <a:ext cx="8711015" cy="1815882"/>
          </a:xfrm>
          <a:prstGeom prst="rect">
            <a:avLst/>
          </a:prstGeom>
          <a:noFill/>
        </p:spPr>
        <p:txBody>
          <a:bodyPr wrap="square" rtlCol="0">
            <a:spAutoFit/>
          </a:bodyPr>
          <a:lstStyle/>
          <a:p>
            <a:pPr marL="346075" indent="-346075" algn="just"/>
            <a:r>
              <a:rPr lang="en-US" sz="2800" b="1" i="1" dirty="0" smtClean="0">
                <a:latin typeface="Times New Roman"/>
                <a:cs typeface="Times New Roman"/>
              </a:rPr>
              <a:t>• COV </a:t>
            </a:r>
            <a:r>
              <a:rPr lang="en-US" sz="2800" b="1" i="1" dirty="0">
                <a:latin typeface="Times New Roman"/>
                <a:cs typeface="Times New Roman"/>
              </a:rPr>
              <a:t>recommends that the Equipment Donation Program </a:t>
            </a:r>
            <a:r>
              <a:rPr lang="en-US" sz="2800" b="1" i="1" dirty="0" smtClean="0">
                <a:latin typeface="Times New Roman"/>
                <a:cs typeface="Times New Roman"/>
              </a:rPr>
              <a:t>be </a:t>
            </a:r>
            <a:r>
              <a:rPr lang="en-US" sz="2800" b="1" i="1" dirty="0">
                <a:latin typeface="Times New Roman"/>
                <a:cs typeface="Times New Roman"/>
              </a:rPr>
              <a:t>better advertised at </a:t>
            </a:r>
            <a:r>
              <a:rPr lang="en-US" sz="2800" b="1" i="1" dirty="0" smtClean="0">
                <a:latin typeface="Times New Roman"/>
                <a:cs typeface="Times New Roman"/>
              </a:rPr>
              <a:t>National Labs </a:t>
            </a:r>
            <a:r>
              <a:rPr lang="en-US" sz="2800" b="1" i="1" dirty="0">
                <a:latin typeface="Times New Roman"/>
                <a:cs typeface="Times New Roman"/>
              </a:rPr>
              <a:t>and </a:t>
            </a:r>
            <a:r>
              <a:rPr lang="en-US" sz="2800" b="1" i="1" dirty="0" smtClean="0">
                <a:latin typeface="Times New Roman"/>
                <a:cs typeface="Times New Roman"/>
              </a:rPr>
              <a:t>universities </a:t>
            </a:r>
            <a:r>
              <a:rPr lang="en-US" sz="2800" b="1" i="1" dirty="0">
                <a:latin typeface="Times New Roman"/>
                <a:cs typeface="Times New Roman"/>
              </a:rPr>
              <a:t>and colleges, particularly </a:t>
            </a:r>
            <a:r>
              <a:rPr lang="en-US" sz="2800" b="1" i="1" dirty="0" smtClean="0">
                <a:latin typeface="Times New Roman"/>
                <a:cs typeface="Times New Roman"/>
              </a:rPr>
              <a:t>institutions </a:t>
            </a:r>
            <a:r>
              <a:rPr lang="en-US" sz="2800" b="1" i="1" dirty="0">
                <a:latin typeface="Times New Roman"/>
                <a:cs typeface="Times New Roman"/>
              </a:rPr>
              <a:t>historically underrepresented in </a:t>
            </a:r>
            <a:r>
              <a:rPr lang="en-US" sz="2800" b="1" i="1" dirty="0" smtClean="0">
                <a:latin typeface="Times New Roman"/>
                <a:cs typeface="Times New Roman"/>
              </a:rPr>
              <a:t>research </a:t>
            </a:r>
            <a:r>
              <a:rPr lang="en-US" sz="2800" b="1" i="1" dirty="0">
                <a:latin typeface="Times New Roman"/>
                <a:cs typeface="Times New Roman"/>
              </a:rPr>
              <a:t>community.</a:t>
            </a:r>
            <a:r>
              <a:rPr lang="en-US" sz="2800" dirty="0">
                <a:latin typeface="Times New Roman"/>
                <a:cs typeface="Times New Roman"/>
              </a:rPr>
              <a:t> </a:t>
            </a:r>
          </a:p>
        </p:txBody>
      </p:sp>
    </p:spTree>
    <p:extLst>
      <p:ext uri="{BB962C8B-B14F-4D97-AF65-F5344CB8AC3E}">
        <p14:creationId xmlns:p14="http://schemas.microsoft.com/office/powerpoint/2010/main" val="2384408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078"/>
            <a:ext cx="8229600" cy="584821"/>
          </a:xfrm>
        </p:spPr>
        <p:txBody>
          <a:bodyPr>
            <a:noAutofit/>
          </a:bodyPr>
          <a:lstStyle/>
          <a:p>
            <a:r>
              <a:rPr lang="en-US" sz="3600" b="1" dirty="0" smtClean="0">
                <a:solidFill>
                  <a:srgbClr val="0000FF"/>
                </a:solidFill>
                <a:latin typeface="Times New Roman"/>
                <a:cs typeface="Times New Roman"/>
              </a:rPr>
              <a:t>Final Comments and Acknowledgments</a:t>
            </a:r>
            <a:endParaRPr lang="en-US" sz="3600" b="1" dirty="0">
              <a:solidFill>
                <a:srgbClr val="0000FF"/>
              </a:solidFill>
              <a:latin typeface="Times New Roman"/>
              <a:cs typeface="Times New Roman"/>
            </a:endParaRPr>
          </a:p>
        </p:txBody>
      </p:sp>
      <p:sp>
        <p:nvSpPr>
          <p:cNvPr id="3" name="Content Placeholder 2"/>
          <p:cNvSpPr>
            <a:spLocks noGrp="1"/>
          </p:cNvSpPr>
          <p:nvPr>
            <p:ph idx="1"/>
          </p:nvPr>
        </p:nvSpPr>
        <p:spPr>
          <a:xfrm>
            <a:off x="140194" y="599616"/>
            <a:ext cx="8878721" cy="1914610"/>
          </a:xfrm>
        </p:spPr>
        <p:txBody>
          <a:bodyPr>
            <a:noAutofit/>
          </a:bodyPr>
          <a:lstStyle/>
          <a:p>
            <a:pPr marL="0" indent="0" algn="just">
              <a:buNone/>
            </a:pPr>
            <a:r>
              <a:rPr lang="en-US" sz="2400" dirty="0" smtClean="0">
                <a:latin typeface="Times New Roman"/>
                <a:cs typeface="Times New Roman"/>
              </a:rPr>
              <a:t>2016 COV thanks </a:t>
            </a:r>
            <a:r>
              <a:rPr lang="en-US" sz="2400" dirty="0">
                <a:latin typeface="Times New Roman"/>
                <a:cs typeface="Times New Roman"/>
              </a:rPr>
              <a:t>the WDTS staff and Dr. Jim </a:t>
            </a:r>
            <a:r>
              <a:rPr lang="en-US" sz="2400" dirty="0" err="1">
                <a:latin typeface="Times New Roman"/>
                <a:cs typeface="Times New Roman"/>
              </a:rPr>
              <a:t>Glownia</a:t>
            </a:r>
            <a:r>
              <a:rPr lang="en-US" sz="2400" dirty="0">
                <a:latin typeface="Times New Roman"/>
                <a:cs typeface="Times New Roman"/>
              </a:rPr>
              <a:t> in particular for their commitment to these important programs, their hospitality and informative presentations during the COV review, and their patience with the many interruptions by COV members during their presentations for questions and comments. </a:t>
            </a:r>
          </a:p>
          <a:p>
            <a:pPr marL="0" indent="0">
              <a:buNone/>
            </a:pPr>
            <a:r>
              <a:rPr lang="en-US" sz="600" dirty="0">
                <a:latin typeface="Times New Roman"/>
                <a:cs typeface="Times New Roman"/>
              </a:rPr>
              <a:t> </a:t>
            </a:r>
            <a:endParaRPr lang="en-US" sz="100" dirty="0">
              <a:latin typeface="Times New Roman"/>
              <a:cs typeface="Times New Roman"/>
            </a:endParaRPr>
          </a:p>
        </p:txBody>
      </p:sp>
      <p:sp>
        <p:nvSpPr>
          <p:cNvPr id="4" name="TextBox 3"/>
          <p:cNvSpPr txBox="1"/>
          <p:nvPr/>
        </p:nvSpPr>
        <p:spPr>
          <a:xfrm>
            <a:off x="140194" y="2527053"/>
            <a:ext cx="8878721" cy="2400657"/>
          </a:xfrm>
          <a:prstGeom prst="rect">
            <a:avLst/>
          </a:prstGeom>
          <a:noFill/>
        </p:spPr>
        <p:txBody>
          <a:bodyPr wrap="square" rtlCol="0">
            <a:spAutoFit/>
          </a:bodyPr>
          <a:lstStyle/>
          <a:p>
            <a:pPr algn="just"/>
            <a:r>
              <a:rPr lang="en-US" sz="2400" dirty="0" smtClean="0">
                <a:latin typeface="Times New Roman"/>
                <a:cs typeface="Times New Roman"/>
              </a:rPr>
              <a:t>The two days of the COV review left no doubt in our minds about the commitment of the WDTS staff to their programs. They care deeply about their program participants and radiate an impressive level of enthusiasm. While this is true for all of the programs, the National Science Bowl seemed to be the pinnacle, bringing everyone together to enjoy the products of their efforts.</a:t>
            </a:r>
          </a:p>
          <a:p>
            <a:pPr algn="just"/>
            <a:endParaRPr lang="en-US" sz="600" dirty="0" smtClean="0">
              <a:latin typeface="Times New Roman"/>
              <a:cs typeface="Times New Roman"/>
            </a:endParaRPr>
          </a:p>
        </p:txBody>
      </p:sp>
      <p:sp>
        <p:nvSpPr>
          <p:cNvPr id="5" name="TextBox 4"/>
          <p:cNvSpPr txBox="1"/>
          <p:nvPr/>
        </p:nvSpPr>
        <p:spPr>
          <a:xfrm>
            <a:off x="152400" y="4912997"/>
            <a:ext cx="8866515" cy="1569660"/>
          </a:xfrm>
          <a:prstGeom prst="rect">
            <a:avLst/>
          </a:prstGeom>
          <a:noFill/>
        </p:spPr>
        <p:txBody>
          <a:bodyPr wrap="square" rtlCol="0">
            <a:spAutoFit/>
          </a:bodyPr>
          <a:lstStyle/>
          <a:p>
            <a:pPr algn="just"/>
            <a:r>
              <a:rPr lang="en-US" sz="2400" dirty="0" smtClean="0">
                <a:latin typeface="Times New Roman"/>
                <a:cs typeface="Times New Roman"/>
              </a:rPr>
              <a:t>Thanks also to outgoing BESAC Chair John </a:t>
            </a:r>
            <a:r>
              <a:rPr lang="en-US" sz="2400" dirty="0" err="1" smtClean="0">
                <a:latin typeface="Times New Roman"/>
                <a:cs typeface="Times New Roman"/>
              </a:rPr>
              <a:t>Hemminger</a:t>
            </a:r>
            <a:r>
              <a:rPr lang="en-US" sz="2400" dirty="0" smtClean="0">
                <a:latin typeface="Times New Roman"/>
                <a:cs typeface="Times New Roman"/>
              </a:rPr>
              <a:t> for his tireless and effective leadership of BESAC for the past 13 years and for his leadership </a:t>
            </a:r>
            <a:r>
              <a:rPr lang="en-US" sz="2400" dirty="0">
                <a:latin typeface="Times New Roman"/>
                <a:cs typeface="Times New Roman"/>
              </a:rPr>
              <a:t>role over the years </a:t>
            </a:r>
            <a:r>
              <a:rPr lang="en-US" sz="2400" dirty="0" smtClean="0">
                <a:latin typeface="Times New Roman"/>
                <a:cs typeface="Times New Roman"/>
              </a:rPr>
              <a:t>in many COV reviews, including ours. My Stanford colleague </a:t>
            </a:r>
            <a:r>
              <a:rPr lang="en-US" sz="2400" dirty="0" err="1" smtClean="0">
                <a:latin typeface="Times New Roman"/>
                <a:cs typeface="Times New Roman"/>
              </a:rPr>
              <a:t>Persis</a:t>
            </a:r>
            <a:r>
              <a:rPr lang="en-US" sz="2400" dirty="0" smtClean="0">
                <a:latin typeface="Times New Roman"/>
                <a:cs typeface="Times New Roman"/>
              </a:rPr>
              <a:t> </a:t>
            </a:r>
            <a:r>
              <a:rPr lang="en-US" sz="2400" dirty="0" err="1" smtClean="0">
                <a:latin typeface="Times New Roman"/>
                <a:cs typeface="Times New Roman"/>
              </a:rPr>
              <a:t>Drell</a:t>
            </a:r>
            <a:r>
              <a:rPr lang="en-US" sz="2400" dirty="0" smtClean="0">
                <a:latin typeface="Times New Roman"/>
                <a:cs typeface="Times New Roman"/>
              </a:rPr>
              <a:t> has a tough act to follow.  </a:t>
            </a:r>
          </a:p>
        </p:txBody>
      </p:sp>
    </p:spTree>
    <p:extLst>
      <p:ext uri="{BB962C8B-B14F-4D97-AF65-F5344CB8AC3E}">
        <p14:creationId xmlns:p14="http://schemas.microsoft.com/office/powerpoint/2010/main" val="4036817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906"/>
            <a:ext cx="8229600" cy="1143000"/>
          </a:xfrm>
        </p:spPr>
        <p:txBody>
          <a:bodyPr>
            <a:normAutofit/>
          </a:bodyPr>
          <a:lstStyle/>
          <a:p>
            <a:r>
              <a:rPr lang="en-US" sz="4000" b="1" dirty="0" smtClean="0">
                <a:solidFill>
                  <a:srgbClr val="0000FF"/>
                </a:solidFill>
                <a:latin typeface="Times New Roman"/>
                <a:cs typeface="Times New Roman"/>
              </a:rPr>
              <a:t>2016 WDTS COV Charge</a:t>
            </a:r>
            <a:endParaRPr lang="en-US" sz="4000" b="1" dirty="0">
              <a:solidFill>
                <a:srgbClr val="0000FF"/>
              </a:solidFill>
              <a:latin typeface="Times New Roman"/>
              <a:cs typeface="Times New Roman"/>
            </a:endParaRPr>
          </a:p>
        </p:txBody>
      </p:sp>
      <p:sp>
        <p:nvSpPr>
          <p:cNvPr id="3" name="Content Placeholder 2"/>
          <p:cNvSpPr>
            <a:spLocks noGrp="1"/>
          </p:cNvSpPr>
          <p:nvPr>
            <p:ph idx="1"/>
          </p:nvPr>
        </p:nvSpPr>
        <p:spPr>
          <a:xfrm>
            <a:off x="205267" y="1138393"/>
            <a:ext cx="8749503" cy="1170580"/>
          </a:xfrm>
        </p:spPr>
        <p:txBody>
          <a:bodyPr>
            <a:normAutofit/>
          </a:bodyPr>
          <a:lstStyle/>
          <a:p>
            <a:pPr marL="0" indent="0" algn="just">
              <a:buNone/>
            </a:pPr>
            <a:r>
              <a:rPr lang="en-US" dirty="0">
                <a:latin typeface="Times New Roman"/>
                <a:cs typeface="Times New Roman"/>
              </a:rPr>
              <a:t>The 2016 WDTS COV was charged by BESAC Chair John C. </a:t>
            </a:r>
            <a:r>
              <a:rPr lang="en-US" dirty="0" err="1">
                <a:latin typeface="Times New Roman"/>
                <a:cs typeface="Times New Roman"/>
              </a:rPr>
              <a:t>Hemminger</a:t>
            </a:r>
            <a:r>
              <a:rPr lang="en-US" dirty="0">
                <a:latin typeface="Times New Roman"/>
                <a:cs typeface="Times New Roman"/>
              </a:rPr>
              <a:t> with </a:t>
            </a:r>
            <a:r>
              <a:rPr lang="en-US" dirty="0" smtClean="0">
                <a:latin typeface="Times New Roman"/>
                <a:cs typeface="Times New Roman"/>
              </a:rPr>
              <a:t>assessing the </a:t>
            </a:r>
          </a:p>
        </p:txBody>
      </p:sp>
      <p:sp>
        <p:nvSpPr>
          <p:cNvPr id="4" name="TextBox 3"/>
          <p:cNvSpPr txBox="1"/>
          <p:nvPr/>
        </p:nvSpPr>
        <p:spPr>
          <a:xfrm>
            <a:off x="205267" y="2411592"/>
            <a:ext cx="8749503" cy="1569660"/>
          </a:xfrm>
          <a:prstGeom prst="rect">
            <a:avLst/>
          </a:prstGeom>
          <a:noFill/>
        </p:spPr>
        <p:txBody>
          <a:bodyPr wrap="square" rtlCol="0">
            <a:spAutoFit/>
          </a:bodyPr>
          <a:lstStyle/>
          <a:p>
            <a:pPr marL="514350" indent="-514350" algn="just">
              <a:buAutoNum type="arabicParenBoth"/>
            </a:pPr>
            <a:r>
              <a:rPr lang="en-US" sz="3200" dirty="0" smtClean="0">
                <a:latin typeface="Times New Roman"/>
                <a:cs typeface="Times New Roman"/>
              </a:rPr>
              <a:t>efficacy and quality of processes used to solicit, review, recommend, monitor, and document application, proposal, and award actions, and </a:t>
            </a:r>
          </a:p>
        </p:txBody>
      </p:sp>
      <p:sp>
        <p:nvSpPr>
          <p:cNvPr id="5" name="TextBox 4"/>
          <p:cNvSpPr txBox="1"/>
          <p:nvPr/>
        </p:nvSpPr>
        <p:spPr>
          <a:xfrm>
            <a:off x="205267" y="4412704"/>
            <a:ext cx="8749503" cy="2062103"/>
          </a:xfrm>
          <a:prstGeom prst="rect">
            <a:avLst/>
          </a:prstGeom>
          <a:noFill/>
        </p:spPr>
        <p:txBody>
          <a:bodyPr wrap="square" rtlCol="0">
            <a:spAutoFit/>
          </a:bodyPr>
          <a:lstStyle/>
          <a:p>
            <a:pPr marL="461963" indent="-461963" algn="just"/>
            <a:r>
              <a:rPr lang="en-US" sz="3200" dirty="0" smtClean="0">
                <a:latin typeface="Times New Roman"/>
                <a:cs typeface="Times New Roman"/>
              </a:rPr>
              <a:t>(2) quality of resulting portfolio, including its breadth, depth, and national and international standing in the following National Lab-based programs: </a:t>
            </a:r>
            <a:endParaRPr lang="en-US" sz="3200" dirty="0">
              <a:latin typeface="Times New Roman"/>
              <a:cs typeface="Times New Roman"/>
            </a:endParaRPr>
          </a:p>
        </p:txBody>
      </p:sp>
    </p:spTree>
    <p:extLst>
      <p:ext uri="{BB962C8B-B14F-4D97-AF65-F5344CB8AC3E}">
        <p14:creationId xmlns:p14="http://schemas.microsoft.com/office/powerpoint/2010/main" val="1278262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3734"/>
            <a:ext cx="8229600" cy="892687"/>
          </a:xfrm>
        </p:spPr>
        <p:txBody>
          <a:bodyPr>
            <a:normAutofit/>
          </a:bodyPr>
          <a:lstStyle/>
          <a:p>
            <a:r>
              <a:rPr lang="en-US" sz="4000" b="1" dirty="0" smtClean="0">
                <a:solidFill>
                  <a:srgbClr val="0000FF"/>
                </a:solidFill>
                <a:latin typeface="Times New Roman"/>
                <a:cs typeface="Times New Roman"/>
              </a:rPr>
              <a:t>WDTS Programs Reviewed</a:t>
            </a:r>
            <a:endParaRPr lang="en-US" sz="4000" b="1" dirty="0">
              <a:solidFill>
                <a:srgbClr val="0000FF"/>
              </a:solidFill>
              <a:latin typeface="Times New Roman"/>
              <a:cs typeface="Times New Roman"/>
            </a:endParaRPr>
          </a:p>
        </p:txBody>
      </p:sp>
      <p:sp>
        <p:nvSpPr>
          <p:cNvPr id="3" name="Content Placeholder 2"/>
          <p:cNvSpPr>
            <a:spLocks noGrp="1"/>
          </p:cNvSpPr>
          <p:nvPr>
            <p:ph idx="1"/>
          </p:nvPr>
        </p:nvSpPr>
        <p:spPr>
          <a:xfrm>
            <a:off x="457200" y="1394952"/>
            <a:ext cx="8229600" cy="4525963"/>
          </a:xfrm>
        </p:spPr>
        <p:txBody>
          <a:bodyPr>
            <a:normAutofit fontScale="70000" lnSpcReduction="20000"/>
          </a:bodyPr>
          <a:lstStyle/>
          <a:p>
            <a:pPr marL="514350" indent="-514350" algn="just">
              <a:buAutoNum type="arabicParenBoth"/>
            </a:pPr>
            <a:r>
              <a:rPr lang="en-US" b="1" dirty="0" smtClean="0">
                <a:latin typeface="Times New Roman"/>
                <a:cs typeface="Times New Roman"/>
              </a:rPr>
              <a:t>Science </a:t>
            </a:r>
            <a:r>
              <a:rPr lang="en-US" b="1" dirty="0">
                <a:latin typeface="Times New Roman"/>
                <a:cs typeface="Times New Roman"/>
              </a:rPr>
              <a:t>Undergraduate Laboratory Internship (SULI) </a:t>
            </a:r>
            <a:r>
              <a:rPr lang="en-US" b="1" dirty="0" smtClean="0">
                <a:latin typeface="Times New Roman"/>
                <a:cs typeface="Times New Roman"/>
              </a:rPr>
              <a:t>Program </a:t>
            </a:r>
            <a:r>
              <a:rPr lang="en-US" i="1" dirty="0" smtClean="0">
                <a:latin typeface="Times New Roman"/>
                <a:cs typeface="Times New Roman"/>
              </a:rPr>
              <a:t>(786 participants in FY’16)</a:t>
            </a:r>
          </a:p>
          <a:p>
            <a:pPr marL="0" indent="0" algn="just">
              <a:buNone/>
            </a:pPr>
            <a:endParaRPr lang="en-US" sz="1900" dirty="0">
              <a:latin typeface="Times New Roman"/>
              <a:cs typeface="Times New Roman"/>
            </a:endParaRPr>
          </a:p>
          <a:p>
            <a:pPr marL="512763" indent="-512763" algn="just">
              <a:buNone/>
            </a:pPr>
            <a:r>
              <a:rPr lang="en-US" b="1" dirty="0">
                <a:latin typeface="Times New Roman"/>
                <a:cs typeface="Times New Roman"/>
              </a:rPr>
              <a:t>(2</a:t>
            </a:r>
            <a:r>
              <a:rPr lang="en-US" b="1" dirty="0" smtClean="0">
                <a:latin typeface="Times New Roman"/>
                <a:cs typeface="Times New Roman"/>
              </a:rPr>
              <a:t>) Community </a:t>
            </a:r>
            <a:r>
              <a:rPr lang="en-US" b="1" dirty="0">
                <a:latin typeface="Times New Roman"/>
                <a:cs typeface="Times New Roman"/>
              </a:rPr>
              <a:t>College Internship (CCI) </a:t>
            </a:r>
            <a:r>
              <a:rPr lang="en-US" b="1" dirty="0" smtClean="0">
                <a:latin typeface="Times New Roman"/>
                <a:cs typeface="Times New Roman"/>
              </a:rPr>
              <a:t>Program </a:t>
            </a:r>
            <a:r>
              <a:rPr lang="en-US" i="1" dirty="0" smtClean="0">
                <a:latin typeface="Times New Roman"/>
                <a:cs typeface="Times New Roman"/>
              </a:rPr>
              <a:t>(88 participants in FY’16)</a:t>
            </a:r>
          </a:p>
          <a:p>
            <a:pPr marL="0" indent="0" algn="just">
              <a:buNone/>
            </a:pPr>
            <a:endParaRPr lang="en-US" sz="1900" dirty="0">
              <a:latin typeface="Times New Roman"/>
              <a:cs typeface="Times New Roman"/>
            </a:endParaRPr>
          </a:p>
          <a:p>
            <a:pPr marL="0" indent="0" algn="just">
              <a:buNone/>
            </a:pPr>
            <a:r>
              <a:rPr lang="en-US" b="1" dirty="0">
                <a:latin typeface="Times New Roman"/>
                <a:cs typeface="Times New Roman"/>
              </a:rPr>
              <a:t>(3) Visiting Faculty Program (VFP</a:t>
            </a:r>
            <a:r>
              <a:rPr lang="en-US" b="1" dirty="0" smtClean="0">
                <a:latin typeface="Times New Roman"/>
                <a:cs typeface="Times New Roman"/>
              </a:rPr>
              <a:t>) </a:t>
            </a:r>
            <a:r>
              <a:rPr lang="en-US" i="1" dirty="0" smtClean="0">
                <a:latin typeface="Times New Roman"/>
                <a:cs typeface="Times New Roman"/>
              </a:rPr>
              <a:t>(107 participants in FY’16)</a:t>
            </a:r>
          </a:p>
          <a:p>
            <a:pPr marL="0" indent="0" algn="just">
              <a:buNone/>
            </a:pPr>
            <a:endParaRPr lang="en-US" sz="1800" dirty="0">
              <a:latin typeface="Times New Roman"/>
              <a:cs typeface="Times New Roman"/>
            </a:endParaRPr>
          </a:p>
          <a:p>
            <a:pPr marL="512763" indent="-512763" algn="just">
              <a:buNone/>
            </a:pPr>
            <a:r>
              <a:rPr lang="en-US" b="1" dirty="0">
                <a:latin typeface="Times New Roman"/>
                <a:cs typeface="Times New Roman"/>
              </a:rPr>
              <a:t>(4) Office of Science Graduate Student Research (SCGSR) </a:t>
            </a:r>
            <a:r>
              <a:rPr lang="en-US" b="1" dirty="0" smtClean="0">
                <a:latin typeface="Times New Roman"/>
                <a:cs typeface="Times New Roman"/>
              </a:rPr>
              <a:t>Program </a:t>
            </a:r>
            <a:r>
              <a:rPr lang="en-US" i="1" dirty="0" smtClean="0">
                <a:latin typeface="Times New Roman"/>
                <a:cs typeface="Times New Roman"/>
              </a:rPr>
              <a:t>(88 participants in FY’16)</a:t>
            </a:r>
          </a:p>
          <a:p>
            <a:pPr marL="512763" indent="-512763" algn="just">
              <a:buNone/>
            </a:pPr>
            <a:endParaRPr lang="en-US" b="1" dirty="0" smtClean="0">
              <a:latin typeface="Times New Roman"/>
              <a:cs typeface="Times New Roman"/>
            </a:endParaRPr>
          </a:p>
          <a:p>
            <a:pPr marL="0" indent="0" algn="just">
              <a:buNone/>
              <a:tabLst>
                <a:tab pos="461963" algn="l"/>
              </a:tabLst>
            </a:pPr>
            <a:r>
              <a:rPr lang="en-US" b="1" dirty="0" smtClean="0">
                <a:latin typeface="Times New Roman"/>
                <a:cs typeface="Times New Roman"/>
              </a:rPr>
              <a:t>Not Reviewed: </a:t>
            </a:r>
            <a:r>
              <a:rPr lang="en-US" dirty="0" smtClean="0">
                <a:latin typeface="Times New Roman"/>
                <a:cs typeface="Times New Roman"/>
              </a:rPr>
              <a:t>National Science Bowl (NSB), Einstein Fellows, </a:t>
            </a:r>
            <a:r>
              <a:rPr lang="en-US" dirty="0" err="1" smtClean="0">
                <a:latin typeface="Times New Roman"/>
                <a:cs typeface="Times New Roman"/>
              </a:rPr>
              <a:t>Lindau</a:t>
            </a:r>
            <a:r>
              <a:rPr lang="en-US" dirty="0" smtClean="0">
                <a:latin typeface="Times New Roman"/>
                <a:cs typeface="Times New Roman"/>
              </a:rPr>
              <a:t> Awards </a:t>
            </a:r>
          </a:p>
          <a:p>
            <a:pPr marL="512763" indent="-512763" algn="just">
              <a:buNone/>
            </a:pPr>
            <a:r>
              <a:rPr lang="en-US" b="1" dirty="0" smtClean="0">
                <a:latin typeface="Times New Roman"/>
                <a:cs typeface="Times New Roman"/>
              </a:rPr>
              <a:t> </a:t>
            </a:r>
            <a:endParaRPr lang="en-US" dirty="0">
              <a:latin typeface="Times New Roman"/>
              <a:cs typeface="Times New Roman"/>
            </a:endParaRPr>
          </a:p>
        </p:txBody>
      </p:sp>
    </p:spTree>
    <p:extLst>
      <p:ext uri="{BB962C8B-B14F-4D97-AF65-F5344CB8AC3E}">
        <p14:creationId xmlns:p14="http://schemas.microsoft.com/office/powerpoint/2010/main" val="10334603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633" y="18078"/>
            <a:ext cx="8877795" cy="1143000"/>
          </a:xfrm>
        </p:spPr>
        <p:txBody>
          <a:bodyPr>
            <a:normAutofit fontScale="90000"/>
          </a:bodyPr>
          <a:lstStyle/>
          <a:p>
            <a:r>
              <a:rPr lang="en-US" b="1" dirty="0" smtClean="0">
                <a:solidFill>
                  <a:srgbClr val="0000FF"/>
                </a:solidFill>
                <a:latin typeface="Times New Roman"/>
                <a:cs typeface="Times New Roman"/>
              </a:rPr>
              <a:t>Additional Charges to the WDTS COV</a:t>
            </a:r>
            <a:endParaRPr lang="en-US" b="1" dirty="0">
              <a:solidFill>
                <a:srgbClr val="0000FF"/>
              </a:solidFill>
              <a:latin typeface="Times New Roman"/>
              <a:cs typeface="Times New Roman"/>
            </a:endParaRPr>
          </a:p>
        </p:txBody>
      </p:sp>
      <p:sp>
        <p:nvSpPr>
          <p:cNvPr id="3" name="Content Placeholder 2"/>
          <p:cNvSpPr>
            <a:spLocks noGrp="1"/>
          </p:cNvSpPr>
          <p:nvPr>
            <p:ph idx="1"/>
          </p:nvPr>
        </p:nvSpPr>
        <p:spPr>
          <a:xfrm>
            <a:off x="457200" y="1228188"/>
            <a:ext cx="8229600" cy="1080795"/>
          </a:xfrm>
        </p:spPr>
        <p:txBody>
          <a:bodyPr>
            <a:normAutofit fontScale="85000" lnSpcReduction="20000"/>
          </a:bodyPr>
          <a:lstStyle/>
          <a:p>
            <a:pPr marL="0" indent="0" algn="just">
              <a:buNone/>
            </a:pPr>
            <a:r>
              <a:rPr lang="en-US" sz="3300" dirty="0" smtClean="0">
                <a:latin typeface="Times New Roman"/>
                <a:cs typeface="Times New Roman"/>
              </a:rPr>
              <a:t>2016 WDTS COV also asked by Dr. </a:t>
            </a:r>
            <a:r>
              <a:rPr lang="en-US" sz="3300" dirty="0" err="1" smtClean="0">
                <a:latin typeface="Times New Roman"/>
                <a:cs typeface="Times New Roman"/>
              </a:rPr>
              <a:t>Hemminger</a:t>
            </a:r>
            <a:r>
              <a:rPr lang="en-US" sz="3300" dirty="0" smtClean="0">
                <a:latin typeface="Times New Roman"/>
                <a:cs typeface="Times New Roman"/>
              </a:rPr>
              <a:t> to comment on</a:t>
            </a:r>
          </a:p>
          <a:p>
            <a:pPr marL="0" indent="0" algn="just">
              <a:buNone/>
            </a:pPr>
            <a:r>
              <a:rPr lang="en-US" sz="1900" dirty="0" smtClean="0">
                <a:latin typeface="Times New Roman"/>
                <a:cs typeface="Times New Roman"/>
              </a:rPr>
              <a:t> </a:t>
            </a:r>
          </a:p>
        </p:txBody>
      </p:sp>
      <p:sp>
        <p:nvSpPr>
          <p:cNvPr id="7" name="TextBox 6"/>
          <p:cNvSpPr txBox="1"/>
          <p:nvPr/>
        </p:nvSpPr>
        <p:spPr>
          <a:xfrm>
            <a:off x="457200" y="2308983"/>
            <a:ext cx="8229600" cy="523220"/>
          </a:xfrm>
          <a:prstGeom prst="rect">
            <a:avLst/>
          </a:prstGeom>
          <a:noFill/>
        </p:spPr>
        <p:txBody>
          <a:bodyPr wrap="square" rtlCol="0">
            <a:spAutoFit/>
          </a:bodyPr>
          <a:lstStyle/>
          <a:p>
            <a:pPr marL="514350" indent="-514350" algn="just">
              <a:buAutoNum type="arabicParenBoth"/>
            </a:pPr>
            <a:r>
              <a:rPr lang="en-US" sz="2800" dirty="0" smtClean="0">
                <a:latin typeface="Times New Roman"/>
                <a:cs typeface="Times New Roman"/>
              </a:rPr>
              <a:t>Changes since the 2010 COV review</a:t>
            </a:r>
          </a:p>
        </p:txBody>
      </p:sp>
      <p:sp>
        <p:nvSpPr>
          <p:cNvPr id="8" name="TextBox 7"/>
          <p:cNvSpPr txBox="1"/>
          <p:nvPr/>
        </p:nvSpPr>
        <p:spPr>
          <a:xfrm>
            <a:off x="457200" y="3078634"/>
            <a:ext cx="8229600" cy="2246769"/>
          </a:xfrm>
          <a:prstGeom prst="rect">
            <a:avLst/>
          </a:prstGeom>
          <a:noFill/>
        </p:spPr>
        <p:txBody>
          <a:bodyPr wrap="square" rtlCol="0">
            <a:spAutoFit/>
          </a:bodyPr>
          <a:lstStyle/>
          <a:p>
            <a:pPr marL="512763" indent="-512763" algn="just"/>
            <a:r>
              <a:rPr lang="en-US" sz="2800" dirty="0" smtClean="0">
                <a:latin typeface="Times New Roman"/>
                <a:cs typeface="Times New Roman"/>
              </a:rPr>
              <a:t>(2) new directions of WDTS, including development and implementation of an integrated on-line application, review, evaluation, and data management system (</a:t>
            </a:r>
            <a:r>
              <a:rPr lang="en-US" sz="2800" b="1" u="sng" dirty="0">
                <a:latin typeface="Times New Roman"/>
                <a:cs typeface="Times New Roman"/>
              </a:rPr>
              <a:t>W</a:t>
            </a:r>
            <a:r>
              <a:rPr lang="en-US" sz="2800" b="1" dirty="0">
                <a:latin typeface="Times New Roman"/>
                <a:cs typeface="Times New Roman"/>
              </a:rPr>
              <a:t>DTS </a:t>
            </a:r>
            <a:r>
              <a:rPr lang="en-US" sz="2800" b="1" u="sng" dirty="0">
                <a:latin typeface="Times New Roman"/>
                <a:cs typeface="Times New Roman"/>
              </a:rPr>
              <a:t>A</a:t>
            </a:r>
            <a:r>
              <a:rPr lang="en-US" sz="2800" b="1" dirty="0">
                <a:latin typeface="Times New Roman"/>
                <a:cs typeface="Times New Roman"/>
              </a:rPr>
              <a:t>pplication and </a:t>
            </a:r>
            <a:r>
              <a:rPr lang="en-US" sz="2800" b="1" u="sng" dirty="0">
                <a:latin typeface="Times New Roman"/>
                <a:cs typeface="Times New Roman"/>
              </a:rPr>
              <a:t>R</a:t>
            </a:r>
            <a:r>
              <a:rPr lang="en-US" sz="2800" b="1" dirty="0">
                <a:latin typeface="Times New Roman"/>
                <a:cs typeface="Times New Roman"/>
              </a:rPr>
              <a:t>eview </a:t>
            </a:r>
            <a:r>
              <a:rPr lang="en-US" sz="2800" b="1" u="sng" dirty="0">
                <a:latin typeface="Times New Roman"/>
                <a:cs typeface="Times New Roman"/>
              </a:rPr>
              <a:t>S</a:t>
            </a:r>
            <a:r>
              <a:rPr lang="en-US" sz="2800" b="1" dirty="0">
                <a:latin typeface="Times New Roman"/>
                <a:cs typeface="Times New Roman"/>
              </a:rPr>
              <a:t>ystem - WARS</a:t>
            </a:r>
            <a:r>
              <a:rPr lang="en-US" sz="2800" dirty="0">
                <a:latin typeface="Times New Roman"/>
                <a:cs typeface="Times New Roman"/>
              </a:rPr>
              <a:t>), </a:t>
            </a:r>
            <a:r>
              <a:rPr lang="en-US" sz="2800" dirty="0" smtClean="0">
                <a:latin typeface="Times New Roman"/>
                <a:cs typeface="Times New Roman"/>
              </a:rPr>
              <a:t>and</a:t>
            </a:r>
          </a:p>
        </p:txBody>
      </p:sp>
      <p:sp>
        <p:nvSpPr>
          <p:cNvPr id="9" name="TextBox 8"/>
          <p:cNvSpPr txBox="1"/>
          <p:nvPr/>
        </p:nvSpPr>
        <p:spPr>
          <a:xfrm>
            <a:off x="457200" y="5464601"/>
            <a:ext cx="8229600" cy="954107"/>
          </a:xfrm>
          <a:prstGeom prst="rect">
            <a:avLst/>
          </a:prstGeom>
          <a:noFill/>
        </p:spPr>
        <p:txBody>
          <a:bodyPr wrap="square" rtlCol="0">
            <a:spAutoFit/>
          </a:bodyPr>
          <a:lstStyle/>
          <a:p>
            <a:pPr marL="512763" indent="-512763" algn="just"/>
            <a:r>
              <a:rPr lang="en-US" sz="2800" dirty="0" smtClean="0">
                <a:latin typeface="Times New Roman"/>
                <a:cs typeface="Times New Roman"/>
              </a:rPr>
              <a:t>(3) new operational baselines established for the four Laboratory-based WDTS programs</a:t>
            </a:r>
          </a:p>
        </p:txBody>
      </p:sp>
    </p:spTree>
    <p:extLst>
      <p:ext uri="{BB962C8B-B14F-4D97-AF65-F5344CB8AC3E}">
        <p14:creationId xmlns:p14="http://schemas.microsoft.com/office/powerpoint/2010/main" val="1495356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906"/>
            <a:ext cx="8229600" cy="1143000"/>
          </a:xfrm>
        </p:spPr>
        <p:txBody>
          <a:bodyPr>
            <a:normAutofit/>
          </a:bodyPr>
          <a:lstStyle/>
          <a:p>
            <a:r>
              <a:rPr lang="en-US" sz="4000" b="1" dirty="0" smtClean="0">
                <a:solidFill>
                  <a:srgbClr val="0000FF"/>
                </a:solidFill>
                <a:latin typeface="Times New Roman"/>
                <a:cs typeface="Times New Roman"/>
              </a:rPr>
              <a:t>Background Information</a:t>
            </a:r>
            <a:endParaRPr lang="en-US" sz="4000" b="1" dirty="0">
              <a:solidFill>
                <a:srgbClr val="0000FF"/>
              </a:solidFill>
              <a:latin typeface="Times New Roman"/>
              <a:cs typeface="Times New Roman"/>
            </a:endParaRPr>
          </a:p>
        </p:txBody>
      </p:sp>
      <p:sp>
        <p:nvSpPr>
          <p:cNvPr id="3" name="Content Placeholder 2"/>
          <p:cNvSpPr>
            <a:spLocks noGrp="1"/>
          </p:cNvSpPr>
          <p:nvPr>
            <p:ph idx="1"/>
          </p:nvPr>
        </p:nvSpPr>
        <p:spPr>
          <a:xfrm>
            <a:off x="205267" y="1600200"/>
            <a:ext cx="8749503" cy="4525963"/>
          </a:xfrm>
        </p:spPr>
        <p:txBody>
          <a:bodyPr>
            <a:normAutofit lnSpcReduction="10000"/>
          </a:bodyPr>
          <a:lstStyle/>
          <a:p>
            <a:pPr algn="just"/>
            <a:r>
              <a:rPr lang="en-US" dirty="0" smtClean="0">
                <a:latin typeface="Times New Roman"/>
                <a:cs typeface="Times New Roman"/>
              </a:rPr>
              <a:t>The </a:t>
            </a:r>
            <a:r>
              <a:rPr lang="en-US" dirty="0">
                <a:latin typeface="Times New Roman"/>
                <a:cs typeface="Times New Roman"/>
              </a:rPr>
              <a:t>four </a:t>
            </a:r>
            <a:r>
              <a:rPr lang="en-US" dirty="0" smtClean="0">
                <a:latin typeface="Times New Roman"/>
                <a:cs typeface="Times New Roman"/>
              </a:rPr>
              <a:t>Lab-based programs </a:t>
            </a:r>
            <a:r>
              <a:rPr lang="en-US" dirty="0">
                <a:latin typeface="Times New Roman"/>
                <a:cs typeface="Times New Roman"/>
              </a:rPr>
              <a:t>account for </a:t>
            </a:r>
            <a:r>
              <a:rPr lang="en-US" dirty="0" smtClean="0">
                <a:latin typeface="Times New Roman"/>
                <a:cs typeface="Times New Roman"/>
              </a:rPr>
              <a:t>~70</a:t>
            </a:r>
            <a:r>
              <a:rPr lang="en-US" dirty="0">
                <a:latin typeface="Times New Roman"/>
                <a:cs typeface="Times New Roman"/>
              </a:rPr>
              <a:t>% of </a:t>
            </a:r>
            <a:r>
              <a:rPr lang="en-US" dirty="0" smtClean="0">
                <a:latin typeface="Times New Roman"/>
                <a:cs typeface="Times New Roman"/>
              </a:rPr>
              <a:t>WDTS </a:t>
            </a:r>
            <a:r>
              <a:rPr lang="en-US" dirty="0">
                <a:latin typeface="Times New Roman"/>
                <a:cs typeface="Times New Roman"/>
              </a:rPr>
              <a:t>annual budget (~$20M) and involve </a:t>
            </a:r>
            <a:r>
              <a:rPr lang="en-US" dirty="0" smtClean="0">
                <a:latin typeface="Times New Roman"/>
                <a:cs typeface="Times New Roman"/>
              </a:rPr>
              <a:t>~1,100 </a:t>
            </a:r>
            <a:r>
              <a:rPr lang="en-US" dirty="0">
                <a:latin typeface="Times New Roman"/>
                <a:cs typeface="Times New Roman"/>
              </a:rPr>
              <a:t>participants annually</a:t>
            </a:r>
            <a:r>
              <a:rPr lang="en-US" dirty="0" smtClean="0">
                <a:latin typeface="Times New Roman"/>
                <a:cs typeface="Times New Roman"/>
              </a:rPr>
              <a:t>.</a:t>
            </a:r>
          </a:p>
          <a:p>
            <a:pPr marL="0" indent="0" algn="just">
              <a:buNone/>
            </a:pPr>
            <a:r>
              <a:rPr lang="en-US" dirty="0" smtClean="0">
                <a:latin typeface="Times New Roman"/>
                <a:cs typeface="Times New Roman"/>
              </a:rPr>
              <a:t> </a:t>
            </a:r>
          </a:p>
          <a:p>
            <a:pPr algn="just"/>
            <a:r>
              <a:rPr lang="en-US" dirty="0" smtClean="0">
                <a:latin typeface="Times New Roman"/>
                <a:cs typeface="Times New Roman"/>
              </a:rPr>
              <a:t>Systematic </a:t>
            </a:r>
            <a:r>
              <a:rPr lang="en-US" dirty="0">
                <a:latin typeface="Times New Roman"/>
                <a:cs typeface="Times New Roman"/>
              </a:rPr>
              <a:t>data needed to evaluate </a:t>
            </a:r>
            <a:r>
              <a:rPr lang="en-US" dirty="0" smtClean="0">
                <a:latin typeface="Times New Roman"/>
                <a:cs typeface="Times New Roman"/>
              </a:rPr>
              <a:t>effectiveness </a:t>
            </a:r>
            <a:r>
              <a:rPr lang="en-US" dirty="0">
                <a:latin typeface="Times New Roman"/>
                <a:cs typeface="Times New Roman"/>
              </a:rPr>
              <a:t>of these four programs </a:t>
            </a:r>
            <a:r>
              <a:rPr lang="en-US" dirty="0" smtClean="0">
                <a:latin typeface="Times New Roman"/>
                <a:cs typeface="Times New Roman"/>
              </a:rPr>
              <a:t>currently </a:t>
            </a:r>
            <a:r>
              <a:rPr lang="en-US" dirty="0">
                <a:latin typeface="Times New Roman"/>
                <a:cs typeface="Times New Roman"/>
              </a:rPr>
              <a:t>being organized in digital form using </a:t>
            </a:r>
            <a:r>
              <a:rPr lang="en-US" dirty="0" smtClean="0">
                <a:latin typeface="Times New Roman"/>
                <a:cs typeface="Times New Roman"/>
              </a:rPr>
              <a:t>WARS. Thus, 2016 </a:t>
            </a:r>
            <a:r>
              <a:rPr lang="en-US" dirty="0">
                <a:latin typeface="Times New Roman"/>
                <a:cs typeface="Times New Roman"/>
              </a:rPr>
              <a:t>COV review </a:t>
            </a:r>
            <a:r>
              <a:rPr lang="en-US" dirty="0" smtClean="0">
                <a:latin typeface="Times New Roman"/>
                <a:cs typeface="Times New Roman"/>
              </a:rPr>
              <a:t>primarily </a:t>
            </a:r>
            <a:r>
              <a:rPr lang="en-US" dirty="0">
                <a:latin typeface="Times New Roman"/>
                <a:cs typeface="Times New Roman"/>
              </a:rPr>
              <a:t>a </a:t>
            </a:r>
            <a:r>
              <a:rPr lang="en-US" b="1" dirty="0">
                <a:latin typeface="Times New Roman"/>
                <a:cs typeface="Times New Roman"/>
              </a:rPr>
              <a:t>“process evaluation” </a:t>
            </a:r>
            <a:r>
              <a:rPr lang="en-US" dirty="0">
                <a:latin typeface="Times New Roman"/>
                <a:cs typeface="Times New Roman"/>
              </a:rPr>
              <a:t>rather than an </a:t>
            </a:r>
            <a:r>
              <a:rPr lang="en-US" b="1" dirty="0">
                <a:latin typeface="Times New Roman"/>
                <a:cs typeface="Times New Roman"/>
              </a:rPr>
              <a:t>“outcome evaluation”</a:t>
            </a:r>
            <a:r>
              <a:rPr lang="en-US" dirty="0">
                <a:latin typeface="Times New Roman"/>
                <a:cs typeface="Times New Roman"/>
              </a:rPr>
              <a:t>.</a:t>
            </a:r>
          </a:p>
          <a:p>
            <a:endParaRPr lang="en-US" dirty="0"/>
          </a:p>
        </p:txBody>
      </p:sp>
    </p:spTree>
    <p:extLst>
      <p:ext uri="{BB962C8B-B14F-4D97-AF65-F5344CB8AC3E}">
        <p14:creationId xmlns:p14="http://schemas.microsoft.com/office/powerpoint/2010/main" val="12499583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078"/>
            <a:ext cx="8229600" cy="1143000"/>
          </a:xfrm>
        </p:spPr>
        <p:txBody>
          <a:bodyPr>
            <a:normAutofit/>
          </a:bodyPr>
          <a:lstStyle/>
          <a:p>
            <a:r>
              <a:rPr lang="en-US" sz="4000" b="1" dirty="0" smtClean="0">
                <a:solidFill>
                  <a:srgbClr val="0000FF"/>
                </a:solidFill>
                <a:latin typeface="Times New Roman"/>
                <a:cs typeface="Times New Roman"/>
              </a:rPr>
              <a:t>2016 WDTS COV Members</a:t>
            </a:r>
            <a:endParaRPr lang="en-US" sz="4000" b="1" dirty="0">
              <a:solidFill>
                <a:srgbClr val="0000FF"/>
              </a:solidFill>
              <a:latin typeface="Times New Roman"/>
              <a:cs typeface="Times New Roman"/>
            </a:endParaRPr>
          </a:p>
        </p:txBody>
      </p:sp>
      <p:sp>
        <p:nvSpPr>
          <p:cNvPr id="3" name="Content Placeholder 2"/>
          <p:cNvSpPr>
            <a:spLocks noGrp="1"/>
          </p:cNvSpPr>
          <p:nvPr>
            <p:ph idx="1"/>
          </p:nvPr>
        </p:nvSpPr>
        <p:spPr>
          <a:xfrm>
            <a:off x="205267" y="1022940"/>
            <a:ext cx="8723844" cy="5835060"/>
          </a:xfrm>
        </p:spPr>
        <p:txBody>
          <a:bodyPr>
            <a:noAutofit/>
          </a:bodyPr>
          <a:lstStyle/>
          <a:p>
            <a:pPr marL="0" indent="0" algn="just">
              <a:buNone/>
            </a:pPr>
            <a:r>
              <a:rPr lang="en-US" sz="2000" b="1" dirty="0">
                <a:latin typeface="Times New Roman"/>
                <a:cs typeface="Times New Roman"/>
              </a:rPr>
              <a:t>Dr. Gordon E. Brown, Jr. </a:t>
            </a:r>
            <a:r>
              <a:rPr lang="en-US" sz="2000" dirty="0">
                <a:latin typeface="Times New Roman"/>
                <a:cs typeface="Times New Roman"/>
              </a:rPr>
              <a:t>(Chair), D.W. Kirby Professor of Geological Sciences in the School of Earth, Energy &amp; Environmental Sciences, Stanford University, Stanford, CA; Professor of Photon Science, SLAC National Accelerator Laboratory, Menlo Park, </a:t>
            </a:r>
            <a:r>
              <a:rPr lang="en-US" sz="2000" dirty="0" smtClean="0">
                <a:latin typeface="Times New Roman"/>
                <a:cs typeface="Times New Roman"/>
              </a:rPr>
              <a:t>CA</a:t>
            </a:r>
          </a:p>
          <a:p>
            <a:pPr algn="just"/>
            <a:endParaRPr lang="en-US" sz="1100" dirty="0">
              <a:latin typeface="Times New Roman"/>
              <a:cs typeface="Times New Roman"/>
            </a:endParaRPr>
          </a:p>
          <a:p>
            <a:pPr marL="0" indent="0" algn="just">
              <a:buNone/>
            </a:pPr>
            <a:r>
              <a:rPr lang="en-US" sz="2000" b="1" dirty="0">
                <a:latin typeface="Times New Roman"/>
                <a:cs typeface="Times New Roman"/>
              </a:rPr>
              <a:t>Dr. Vicki H. </a:t>
            </a:r>
            <a:r>
              <a:rPr lang="en-US" sz="2000" b="1" dirty="0" err="1">
                <a:latin typeface="Times New Roman"/>
                <a:cs typeface="Times New Roman"/>
              </a:rPr>
              <a:t>Grassian</a:t>
            </a:r>
            <a:r>
              <a:rPr lang="en-US" sz="2000" dirty="0">
                <a:latin typeface="Times New Roman"/>
                <a:cs typeface="Times New Roman"/>
              </a:rPr>
              <a:t>, Distinguished Professor and Distinguished Chair of Physical Chemistry, Departments of Chemistry &amp; Biochemistry, </a:t>
            </a:r>
            <a:r>
              <a:rPr lang="en-US" sz="2000" dirty="0" err="1">
                <a:latin typeface="Times New Roman"/>
                <a:cs typeface="Times New Roman"/>
              </a:rPr>
              <a:t>Nanoengineering</a:t>
            </a:r>
            <a:r>
              <a:rPr lang="en-US" sz="2000" dirty="0">
                <a:latin typeface="Times New Roman"/>
                <a:cs typeface="Times New Roman"/>
              </a:rPr>
              <a:t>, and Scripps Institution of Oceanography and Associate Dean, Division of Physical Sciences, U.C. San Diego, La Jolla, </a:t>
            </a:r>
            <a:r>
              <a:rPr lang="en-US" sz="2000" dirty="0" smtClean="0">
                <a:latin typeface="Times New Roman"/>
                <a:cs typeface="Times New Roman"/>
              </a:rPr>
              <a:t>CA</a:t>
            </a:r>
          </a:p>
          <a:p>
            <a:pPr algn="just"/>
            <a:endParaRPr lang="en-US" sz="1100" dirty="0">
              <a:latin typeface="Times New Roman"/>
              <a:cs typeface="Times New Roman"/>
            </a:endParaRPr>
          </a:p>
          <a:p>
            <a:pPr marL="0" indent="0" algn="just">
              <a:buNone/>
            </a:pPr>
            <a:r>
              <a:rPr lang="en-US" sz="2000" b="1" dirty="0">
                <a:latin typeface="Times New Roman"/>
                <a:cs typeface="Times New Roman"/>
              </a:rPr>
              <a:t>Dr. Stephen T. Pratt</a:t>
            </a:r>
            <a:r>
              <a:rPr lang="en-US" sz="2000" dirty="0">
                <a:latin typeface="Times New Roman"/>
                <a:cs typeface="Times New Roman"/>
              </a:rPr>
              <a:t>, Senior Chemist and Leader of the Gas-Phase Chemical Dynamics Group, Chemical Sciences and Engineering Division, Argonne National Laboratory, Argonne, </a:t>
            </a:r>
            <a:r>
              <a:rPr lang="en-US" sz="2000" dirty="0" smtClean="0">
                <a:latin typeface="Times New Roman"/>
                <a:cs typeface="Times New Roman"/>
              </a:rPr>
              <a:t>IL</a:t>
            </a:r>
          </a:p>
          <a:p>
            <a:pPr algn="just"/>
            <a:endParaRPr lang="en-US" sz="1100" dirty="0">
              <a:latin typeface="Times New Roman"/>
              <a:cs typeface="Times New Roman"/>
            </a:endParaRPr>
          </a:p>
          <a:p>
            <a:pPr marL="0" indent="0" algn="just">
              <a:buNone/>
            </a:pPr>
            <a:r>
              <a:rPr lang="en-US" sz="2000" b="1" dirty="0">
                <a:latin typeface="Times New Roman"/>
                <a:cs typeface="Times New Roman"/>
              </a:rPr>
              <a:t>Dr. Nancy L. Ross</a:t>
            </a:r>
            <a:r>
              <a:rPr lang="en-US" sz="2000" dirty="0">
                <a:latin typeface="Times New Roman"/>
                <a:cs typeface="Times New Roman"/>
              </a:rPr>
              <a:t>, Professor and Head of the Department of Geosciences, Virginia Tech, Blacksburg, </a:t>
            </a:r>
            <a:r>
              <a:rPr lang="en-US" sz="2000" dirty="0" smtClean="0">
                <a:latin typeface="Times New Roman"/>
                <a:cs typeface="Times New Roman"/>
              </a:rPr>
              <a:t>VA</a:t>
            </a:r>
          </a:p>
          <a:p>
            <a:pPr marL="0" indent="0" algn="just">
              <a:buNone/>
            </a:pPr>
            <a:endParaRPr lang="en-US" sz="1100" dirty="0">
              <a:latin typeface="Times New Roman"/>
              <a:cs typeface="Times New Roman"/>
            </a:endParaRPr>
          </a:p>
          <a:p>
            <a:pPr marL="0" indent="0" algn="just">
              <a:buNone/>
            </a:pPr>
            <a:r>
              <a:rPr lang="en-US" sz="2000" b="1" dirty="0" smtClean="0">
                <a:latin typeface="Times New Roman"/>
                <a:cs typeface="Times New Roman"/>
              </a:rPr>
              <a:t>Dr</a:t>
            </a:r>
            <a:r>
              <a:rPr lang="en-US" sz="2000" b="1" dirty="0">
                <a:latin typeface="Times New Roman"/>
                <a:cs typeface="Times New Roman"/>
              </a:rPr>
              <a:t>. Nan N. Sauer</a:t>
            </a:r>
            <a:r>
              <a:rPr lang="en-US" sz="2000" dirty="0">
                <a:latin typeface="Times New Roman"/>
                <a:cs typeface="Times New Roman"/>
              </a:rPr>
              <a:t>, Associate Director for Chemistry, Life, and Earth Sciences, Los Alamos National Laboratory, Los Alamos, NM</a:t>
            </a:r>
            <a:r>
              <a:rPr lang="en-US" sz="2000" dirty="0" smtClean="0">
                <a:effectLst/>
                <a:latin typeface="Times New Roman"/>
                <a:cs typeface="Times New Roman"/>
              </a:rPr>
              <a:t> </a:t>
            </a:r>
            <a:endParaRPr lang="en-US" sz="2000" dirty="0">
              <a:latin typeface="Times New Roman"/>
              <a:cs typeface="Times New Roman"/>
            </a:endParaRPr>
          </a:p>
        </p:txBody>
      </p:sp>
    </p:spTree>
    <p:extLst>
      <p:ext uri="{BB962C8B-B14F-4D97-AF65-F5344CB8AC3E}">
        <p14:creationId xmlns:p14="http://schemas.microsoft.com/office/powerpoint/2010/main" val="16544412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49" y="30906"/>
            <a:ext cx="8839307" cy="1143000"/>
          </a:xfrm>
        </p:spPr>
        <p:txBody>
          <a:bodyPr>
            <a:noAutofit/>
          </a:bodyPr>
          <a:lstStyle/>
          <a:p>
            <a:r>
              <a:rPr lang="en-US" sz="3200" b="1" dirty="0" smtClean="0">
                <a:solidFill>
                  <a:srgbClr val="0000FF"/>
                </a:solidFill>
                <a:latin typeface="Times New Roman"/>
                <a:cs typeface="Times New Roman"/>
              </a:rPr>
              <a:t>WDTS Staff Present During </a:t>
            </a:r>
            <a:br>
              <a:rPr lang="en-US" sz="3200" b="1" dirty="0" smtClean="0">
                <a:solidFill>
                  <a:srgbClr val="0000FF"/>
                </a:solidFill>
                <a:latin typeface="Times New Roman"/>
                <a:cs typeface="Times New Roman"/>
              </a:rPr>
            </a:br>
            <a:r>
              <a:rPr lang="en-US" sz="3200" b="1" dirty="0" smtClean="0">
                <a:solidFill>
                  <a:srgbClr val="0000FF"/>
                </a:solidFill>
                <a:latin typeface="Times New Roman"/>
                <a:cs typeface="Times New Roman"/>
              </a:rPr>
              <a:t>2016 COV Review</a:t>
            </a:r>
            <a:endParaRPr lang="en-US" sz="3200" b="1" dirty="0">
              <a:solidFill>
                <a:srgbClr val="0000FF"/>
              </a:solidFill>
              <a:latin typeface="Times New Roman"/>
              <a:cs typeface="Times New Roman"/>
            </a:endParaRPr>
          </a:p>
        </p:txBody>
      </p:sp>
      <p:sp>
        <p:nvSpPr>
          <p:cNvPr id="3" name="Content Placeholder 2"/>
          <p:cNvSpPr>
            <a:spLocks noGrp="1"/>
          </p:cNvSpPr>
          <p:nvPr>
            <p:ph idx="1"/>
          </p:nvPr>
        </p:nvSpPr>
        <p:spPr>
          <a:xfrm>
            <a:off x="551655" y="1715653"/>
            <a:ext cx="8108044" cy="3710456"/>
          </a:xfrm>
        </p:spPr>
        <p:txBody>
          <a:bodyPr>
            <a:noAutofit/>
          </a:bodyPr>
          <a:lstStyle/>
          <a:p>
            <a:pPr marL="0" indent="0" algn="just">
              <a:buNone/>
            </a:pPr>
            <a:r>
              <a:rPr lang="en-US" sz="2400" b="1" dirty="0">
                <a:latin typeface="Times New Roman"/>
                <a:cs typeface="Times New Roman"/>
              </a:rPr>
              <a:t>Dr. James </a:t>
            </a:r>
            <a:r>
              <a:rPr lang="en-US" sz="2400" b="1" dirty="0" err="1">
                <a:latin typeface="Times New Roman"/>
                <a:cs typeface="Times New Roman"/>
              </a:rPr>
              <a:t>Glownia</a:t>
            </a:r>
            <a:r>
              <a:rPr lang="en-US" sz="2400" b="1" dirty="0">
                <a:latin typeface="Times New Roman"/>
                <a:cs typeface="Times New Roman"/>
              </a:rPr>
              <a:t> </a:t>
            </a:r>
            <a:r>
              <a:rPr lang="en-US" sz="2400" dirty="0" smtClean="0">
                <a:latin typeface="Times New Roman"/>
                <a:cs typeface="Times New Roman"/>
              </a:rPr>
              <a:t>– Director </a:t>
            </a:r>
            <a:r>
              <a:rPr lang="en-US" sz="2400" dirty="0">
                <a:latin typeface="Times New Roman"/>
                <a:cs typeface="Times New Roman"/>
              </a:rPr>
              <a:t>of the Office of </a:t>
            </a:r>
            <a:r>
              <a:rPr lang="en-US" sz="2400" dirty="0" smtClean="0">
                <a:latin typeface="Times New Roman"/>
                <a:cs typeface="Times New Roman"/>
              </a:rPr>
              <a:t>WDTS </a:t>
            </a:r>
          </a:p>
          <a:p>
            <a:pPr marL="461963" indent="-461963" algn="just">
              <a:buNone/>
            </a:pPr>
            <a:r>
              <a:rPr lang="en-US" sz="2400" b="1" dirty="0" smtClean="0">
                <a:latin typeface="Times New Roman"/>
                <a:cs typeface="Times New Roman"/>
              </a:rPr>
              <a:t>Dr</a:t>
            </a:r>
            <a:r>
              <a:rPr lang="en-US" sz="2400" b="1" dirty="0">
                <a:latin typeface="Times New Roman"/>
                <a:cs typeface="Times New Roman"/>
              </a:rPr>
              <a:t>. Julie </a:t>
            </a:r>
            <a:r>
              <a:rPr lang="en-US" sz="2400" b="1" dirty="0" err="1" smtClean="0">
                <a:latin typeface="Times New Roman"/>
                <a:cs typeface="Times New Roman"/>
              </a:rPr>
              <a:t>Carruthers</a:t>
            </a:r>
            <a:r>
              <a:rPr lang="en-US" sz="2400" b="1" dirty="0" smtClean="0">
                <a:latin typeface="Times New Roman"/>
                <a:cs typeface="Times New Roman"/>
              </a:rPr>
              <a:t> – </a:t>
            </a:r>
            <a:r>
              <a:rPr lang="en-US" sz="2400" dirty="0" smtClean="0">
                <a:latin typeface="Times New Roman"/>
                <a:cs typeface="Times New Roman"/>
              </a:rPr>
              <a:t>Senior </a:t>
            </a:r>
            <a:r>
              <a:rPr lang="en-US" sz="2400" dirty="0">
                <a:latin typeface="Times New Roman"/>
                <a:cs typeface="Times New Roman"/>
              </a:rPr>
              <a:t>Science and Technology Advisor, Office of the Deputy Director for Science </a:t>
            </a:r>
            <a:r>
              <a:rPr lang="en-US" sz="2400" dirty="0" smtClean="0">
                <a:latin typeface="Times New Roman"/>
                <a:cs typeface="Times New Roman"/>
              </a:rPr>
              <a:t>Programs</a:t>
            </a:r>
            <a:endParaRPr lang="en-US" sz="2400" dirty="0">
              <a:latin typeface="Times New Roman"/>
              <a:cs typeface="Times New Roman"/>
            </a:endParaRPr>
          </a:p>
          <a:p>
            <a:pPr marL="0" indent="0" algn="just">
              <a:buNone/>
            </a:pPr>
            <a:r>
              <a:rPr lang="en-US" sz="2400" b="1" dirty="0" smtClean="0">
                <a:latin typeface="Times New Roman"/>
                <a:cs typeface="Times New Roman"/>
              </a:rPr>
              <a:t>Dr</a:t>
            </a:r>
            <a:r>
              <a:rPr lang="en-US" sz="2400" b="1" dirty="0">
                <a:latin typeface="Times New Roman"/>
                <a:cs typeface="Times New Roman"/>
              </a:rPr>
              <a:t>. Ping </a:t>
            </a:r>
            <a:r>
              <a:rPr lang="en-US" sz="2400" b="1" dirty="0" err="1">
                <a:latin typeface="Times New Roman"/>
                <a:cs typeface="Times New Roman"/>
              </a:rPr>
              <a:t>Ge</a:t>
            </a:r>
            <a:r>
              <a:rPr lang="en-US" sz="2400" b="1" dirty="0">
                <a:latin typeface="Times New Roman"/>
                <a:cs typeface="Times New Roman"/>
              </a:rPr>
              <a:t> </a:t>
            </a:r>
            <a:r>
              <a:rPr lang="en-US" sz="2400" dirty="0" smtClean="0">
                <a:latin typeface="Times New Roman"/>
                <a:cs typeface="Times New Roman"/>
              </a:rPr>
              <a:t>– SCGSR </a:t>
            </a:r>
            <a:r>
              <a:rPr lang="en-US" sz="2400" dirty="0">
                <a:latin typeface="Times New Roman"/>
                <a:cs typeface="Times New Roman"/>
              </a:rPr>
              <a:t>Program </a:t>
            </a:r>
            <a:r>
              <a:rPr lang="en-US" sz="2400" dirty="0" smtClean="0">
                <a:latin typeface="Times New Roman"/>
                <a:cs typeface="Times New Roman"/>
              </a:rPr>
              <a:t>Manager</a:t>
            </a:r>
            <a:endParaRPr lang="en-US" sz="2400" dirty="0">
              <a:latin typeface="Times New Roman"/>
              <a:cs typeface="Times New Roman"/>
            </a:endParaRPr>
          </a:p>
          <a:p>
            <a:pPr marL="0" indent="0" algn="just">
              <a:buNone/>
            </a:pPr>
            <a:r>
              <a:rPr lang="en-US" sz="2400" b="1" dirty="0" smtClean="0">
                <a:latin typeface="Times New Roman"/>
                <a:cs typeface="Times New Roman"/>
              </a:rPr>
              <a:t>Dr</a:t>
            </a:r>
            <a:r>
              <a:rPr lang="en-US" sz="2400" b="1" dirty="0">
                <a:latin typeface="Times New Roman"/>
                <a:cs typeface="Times New Roman"/>
              </a:rPr>
              <a:t>. Karen </a:t>
            </a:r>
            <a:r>
              <a:rPr lang="en-US" sz="2400" b="1" dirty="0" err="1" smtClean="0">
                <a:latin typeface="Times New Roman"/>
                <a:cs typeface="Times New Roman"/>
              </a:rPr>
              <a:t>Skubal</a:t>
            </a:r>
            <a:r>
              <a:rPr lang="en-US" sz="2400" b="1" dirty="0" smtClean="0">
                <a:latin typeface="Times New Roman"/>
                <a:cs typeface="Times New Roman"/>
              </a:rPr>
              <a:t> </a:t>
            </a:r>
            <a:r>
              <a:rPr lang="en-US" sz="2400" dirty="0" smtClean="0">
                <a:latin typeface="Times New Roman"/>
                <a:cs typeface="Times New Roman"/>
              </a:rPr>
              <a:t>– WDTS </a:t>
            </a:r>
            <a:r>
              <a:rPr lang="en-US" sz="2400" dirty="0">
                <a:latin typeface="Times New Roman"/>
                <a:cs typeface="Times New Roman"/>
              </a:rPr>
              <a:t>Program </a:t>
            </a:r>
            <a:r>
              <a:rPr lang="en-US" sz="2400" dirty="0" smtClean="0">
                <a:latin typeface="Times New Roman"/>
                <a:cs typeface="Times New Roman"/>
              </a:rPr>
              <a:t>Manager</a:t>
            </a:r>
            <a:endParaRPr lang="en-US" sz="2400" dirty="0">
              <a:latin typeface="Times New Roman"/>
              <a:cs typeface="Times New Roman"/>
            </a:endParaRPr>
          </a:p>
          <a:p>
            <a:pPr marL="461963" indent="-461963" algn="just">
              <a:buNone/>
            </a:pPr>
            <a:r>
              <a:rPr lang="en-US" sz="2400" b="1" dirty="0" smtClean="0">
                <a:latin typeface="Times New Roman"/>
                <a:cs typeface="Times New Roman"/>
              </a:rPr>
              <a:t>Dr</a:t>
            </a:r>
            <a:r>
              <a:rPr lang="en-US" sz="2400" b="1" dirty="0">
                <a:latin typeface="Times New Roman"/>
                <a:cs typeface="Times New Roman"/>
              </a:rPr>
              <a:t>. Jan </a:t>
            </a:r>
            <a:r>
              <a:rPr lang="en-US" sz="2400" b="1" dirty="0" smtClean="0">
                <a:latin typeface="Times New Roman"/>
                <a:cs typeface="Times New Roman"/>
              </a:rPr>
              <a:t>Tyler – </a:t>
            </a:r>
            <a:r>
              <a:rPr lang="en-US" sz="2400" dirty="0" smtClean="0">
                <a:latin typeface="Times New Roman"/>
                <a:cs typeface="Times New Roman"/>
              </a:rPr>
              <a:t>NSB </a:t>
            </a:r>
            <a:r>
              <a:rPr lang="en-US" sz="2400" dirty="0">
                <a:latin typeface="Times New Roman"/>
                <a:cs typeface="Times New Roman"/>
              </a:rPr>
              <a:t>and Einstein Fellows Program </a:t>
            </a:r>
            <a:r>
              <a:rPr lang="en-US" sz="2400" dirty="0" smtClean="0">
                <a:latin typeface="Times New Roman"/>
                <a:cs typeface="Times New Roman"/>
              </a:rPr>
              <a:t>Manager</a:t>
            </a:r>
            <a:endParaRPr lang="en-US" sz="2400" dirty="0">
              <a:latin typeface="Times New Roman"/>
              <a:cs typeface="Times New Roman"/>
            </a:endParaRPr>
          </a:p>
          <a:p>
            <a:pPr marL="0" indent="0" algn="just">
              <a:buNone/>
            </a:pPr>
            <a:r>
              <a:rPr lang="en-US" sz="2400" b="1" dirty="0" smtClean="0">
                <a:latin typeface="Times New Roman"/>
                <a:cs typeface="Times New Roman"/>
              </a:rPr>
              <a:t>Ms</a:t>
            </a:r>
            <a:r>
              <a:rPr lang="en-US" sz="2400" b="1" dirty="0">
                <a:latin typeface="Times New Roman"/>
                <a:cs typeface="Times New Roman"/>
              </a:rPr>
              <a:t>. Karen </a:t>
            </a:r>
            <a:r>
              <a:rPr lang="en-US" sz="2400" b="1" dirty="0" err="1">
                <a:latin typeface="Times New Roman"/>
                <a:cs typeface="Times New Roman"/>
              </a:rPr>
              <a:t>Talamini</a:t>
            </a:r>
            <a:r>
              <a:rPr lang="en-US" sz="2400" b="1" dirty="0">
                <a:latin typeface="Times New Roman"/>
                <a:cs typeface="Times New Roman"/>
              </a:rPr>
              <a:t> </a:t>
            </a:r>
            <a:r>
              <a:rPr lang="en-US" sz="2400" dirty="0">
                <a:latin typeface="Times New Roman"/>
                <a:cs typeface="Times New Roman"/>
              </a:rPr>
              <a:t>(Program Analyst</a:t>
            </a:r>
            <a:r>
              <a:rPr lang="en-US" sz="2400" dirty="0" smtClean="0">
                <a:latin typeface="Times New Roman"/>
                <a:cs typeface="Times New Roman"/>
              </a:rPr>
              <a:t>)</a:t>
            </a:r>
            <a:endParaRPr lang="en-US" sz="2400" dirty="0">
              <a:latin typeface="Times New Roman"/>
              <a:cs typeface="Times New Roman"/>
            </a:endParaRPr>
          </a:p>
          <a:p>
            <a:pPr marL="0" indent="0" algn="just">
              <a:buNone/>
            </a:pPr>
            <a:r>
              <a:rPr lang="en-US" sz="2400" b="1" dirty="0" smtClean="0">
                <a:latin typeface="Times New Roman"/>
                <a:cs typeface="Times New Roman"/>
              </a:rPr>
              <a:t>Ms</a:t>
            </a:r>
            <a:r>
              <a:rPr lang="en-US" sz="2400" b="1" dirty="0">
                <a:latin typeface="Times New Roman"/>
                <a:cs typeface="Times New Roman"/>
              </a:rPr>
              <a:t>. Yolanda White </a:t>
            </a:r>
            <a:r>
              <a:rPr lang="en-US" sz="2400" dirty="0">
                <a:latin typeface="Times New Roman"/>
                <a:cs typeface="Times New Roman"/>
              </a:rPr>
              <a:t>(Program Coordinator</a:t>
            </a:r>
            <a:r>
              <a:rPr lang="en-US" sz="2400" dirty="0" smtClean="0">
                <a:latin typeface="Times New Roman"/>
                <a:cs typeface="Times New Roman"/>
              </a:rPr>
              <a:t>)</a:t>
            </a:r>
            <a:r>
              <a:rPr lang="en-US" sz="2400" dirty="0" smtClean="0">
                <a:effectLst/>
                <a:latin typeface="Times New Roman"/>
                <a:cs typeface="Times New Roman"/>
              </a:rPr>
              <a:t> </a:t>
            </a:r>
            <a:endParaRPr lang="en-US" sz="2400" dirty="0">
              <a:latin typeface="Times New Roman"/>
              <a:cs typeface="Times New Roman"/>
            </a:endParaRPr>
          </a:p>
        </p:txBody>
      </p:sp>
    </p:spTree>
    <p:extLst>
      <p:ext uri="{BB962C8B-B14F-4D97-AF65-F5344CB8AC3E}">
        <p14:creationId xmlns:p14="http://schemas.microsoft.com/office/powerpoint/2010/main" val="35119898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50"/>
            <a:ext cx="8229600" cy="1143000"/>
          </a:xfrm>
        </p:spPr>
        <p:txBody>
          <a:bodyPr>
            <a:noAutofit/>
          </a:bodyPr>
          <a:lstStyle/>
          <a:p>
            <a:r>
              <a:rPr lang="en-US" sz="3200" b="1" dirty="0" smtClean="0">
                <a:solidFill>
                  <a:srgbClr val="0000FF"/>
                </a:solidFill>
                <a:latin typeface="Times New Roman"/>
                <a:cs typeface="Times New Roman"/>
              </a:rPr>
              <a:t>Summary of Changes in WDTS Programs Since 2010 COV Review I</a:t>
            </a:r>
            <a:endParaRPr lang="en-US" sz="3200" b="1" dirty="0">
              <a:solidFill>
                <a:srgbClr val="0000FF"/>
              </a:solidFill>
              <a:latin typeface="Times New Roman"/>
              <a:cs typeface="Times New Roman"/>
            </a:endParaRPr>
          </a:p>
        </p:txBody>
      </p:sp>
      <p:sp>
        <p:nvSpPr>
          <p:cNvPr id="3" name="Content Placeholder 2"/>
          <p:cNvSpPr>
            <a:spLocks noGrp="1"/>
          </p:cNvSpPr>
          <p:nvPr>
            <p:ph idx="1"/>
          </p:nvPr>
        </p:nvSpPr>
        <p:spPr>
          <a:xfrm>
            <a:off x="470030" y="1253844"/>
            <a:ext cx="8229600" cy="2248113"/>
          </a:xfrm>
        </p:spPr>
        <p:txBody>
          <a:bodyPr>
            <a:noAutofit/>
          </a:bodyPr>
          <a:lstStyle/>
          <a:p>
            <a:pPr marL="0" indent="0" algn="just">
              <a:buNone/>
            </a:pPr>
            <a:r>
              <a:rPr lang="en-US" sz="1800" b="1" dirty="0">
                <a:latin typeface="Times New Roman"/>
                <a:cs typeface="Times New Roman"/>
              </a:rPr>
              <a:t>Most </a:t>
            </a:r>
            <a:r>
              <a:rPr lang="en-US" sz="1800" b="1" dirty="0" smtClean="0">
                <a:latin typeface="Times New Roman"/>
                <a:cs typeface="Times New Roman"/>
              </a:rPr>
              <a:t>recommendations </a:t>
            </a:r>
            <a:r>
              <a:rPr lang="en-US" sz="1800" b="1" dirty="0">
                <a:latin typeface="Times New Roman"/>
                <a:cs typeface="Times New Roman"/>
              </a:rPr>
              <a:t>suggested by </a:t>
            </a:r>
            <a:r>
              <a:rPr lang="en-US" sz="1800" b="1" dirty="0" smtClean="0">
                <a:latin typeface="Times New Roman"/>
                <a:cs typeface="Times New Roman"/>
              </a:rPr>
              <a:t>2010 </a:t>
            </a:r>
            <a:r>
              <a:rPr lang="en-US" sz="1800" b="1" dirty="0">
                <a:latin typeface="Times New Roman"/>
                <a:cs typeface="Times New Roman"/>
              </a:rPr>
              <a:t>COV </a:t>
            </a:r>
            <a:r>
              <a:rPr lang="en-US" sz="1800" b="1" dirty="0" smtClean="0">
                <a:latin typeface="Times New Roman"/>
                <a:cs typeface="Times New Roman"/>
              </a:rPr>
              <a:t>implemented.</a:t>
            </a:r>
          </a:p>
          <a:p>
            <a:pPr marL="0" indent="0" algn="just">
              <a:buNone/>
            </a:pPr>
            <a:r>
              <a:rPr lang="en-US" sz="1800" b="1" dirty="0" smtClean="0">
                <a:latin typeface="Times New Roman"/>
                <a:cs typeface="Times New Roman"/>
              </a:rPr>
              <a:t>• The following four WDTS </a:t>
            </a:r>
            <a:r>
              <a:rPr lang="en-US" sz="1800" b="1" dirty="0">
                <a:latin typeface="Times New Roman"/>
                <a:cs typeface="Times New Roman"/>
              </a:rPr>
              <a:t>student and educator </a:t>
            </a:r>
            <a:r>
              <a:rPr lang="en-US" sz="1800" b="1" dirty="0" smtClean="0">
                <a:latin typeface="Times New Roman"/>
                <a:cs typeface="Times New Roman"/>
              </a:rPr>
              <a:t>programs were judged to be weak by the 2010 COV:</a:t>
            </a:r>
          </a:p>
          <a:p>
            <a:pPr marL="398463" indent="-398463" algn="just">
              <a:buNone/>
            </a:pPr>
            <a:r>
              <a:rPr lang="en-US" sz="1800" dirty="0" smtClean="0">
                <a:latin typeface="Times New Roman"/>
                <a:cs typeface="Times New Roman"/>
              </a:rPr>
              <a:t>	</a:t>
            </a:r>
            <a:r>
              <a:rPr lang="en-US" sz="1600" dirty="0" smtClean="0">
                <a:latin typeface="Times New Roman"/>
                <a:cs typeface="Times New Roman"/>
              </a:rPr>
              <a:t>Academies </a:t>
            </a:r>
            <a:r>
              <a:rPr lang="en-US" sz="1600" dirty="0">
                <a:latin typeface="Times New Roman"/>
                <a:cs typeface="Times New Roman"/>
              </a:rPr>
              <a:t>Creating Teacher Scientists (ACTS</a:t>
            </a:r>
            <a:r>
              <a:rPr lang="en-US" sz="1600" dirty="0" smtClean="0">
                <a:latin typeface="Times New Roman"/>
                <a:cs typeface="Times New Roman"/>
              </a:rPr>
              <a:t>)</a:t>
            </a:r>
            <a:endParaRPr lang="en-US" sz="1600" dirty="0">
              <a:latin typeface="Times New Roman"/>
              <a:cs typeface="Times New Roman"/>
            </a:endParaRPr>
          </a:p>
          <a:p>
            <a:pPr marL="398463" indent="-398463" algn="just">
              <a:buNone/>
            </a:pPr>
            <a:r>
              <a:rPr lang="en-US" sz="1600" dirty="0" smtClean="0">
                <a:latin typeface="Times New Roman"/>
                <a:cs typeface="Times New Roman"/>
              </a:rPr>
              <a:t>	Pre</a:t>
            </a:r>
            <a:r>
              <a:rPr lang="en-US" sz="1600" dirty="0">
                <a:latin typeface="Times New Roman"/>
                <a:cs typeface="Times New Roman"/>
              </a:rPr>
              <a:t>-Service Teachers (PST</a:t>
            </a:r>
            <a:r>
              <a:rPr lang="en-US" sz="1600" dirty="0" smtClean="0">
                <a:latin typeface="Times New Roman"/>
                <a:cs typeface="Times New Roman"/>
              </a:rPr>
              <a:t>)</a:t>
            </a:r>
            <a:endParaRPr lang="en-US" sz="1600" dirty="0">
              <a:latin typeface="Times New Roman"/>
              <a:cs typeface="Times New Roman"/>
            </a:endParaRPr>
          </a:p>
          <a:p>
            <a:pPr marL="398463" indent="-398463" algn="just">
              <a:buNone/>
            </a:pPr>
            <a:r>
              <a:rPr lang="en-US" sz="1600" dirty="0" smtClean="0">
                <a:latin typeface="Times New Roman"/>
                <a:cs typeface="Times New Roman"/>
              </a:rPr>
              <a:t>	Real </a:t>
            </a:r>
            <a:r>
              <a:rPr lang="en-US" sz="1600" dirty="0">
                <a:latin typeface="Times New Roman"/>
                <a:cs typeface="Times New Roman"/>
              </a:rPr>
              <a:t>World Design Challenge (RWDC</a:t>
            </a:r>
            <a:r>
              <a:rPr lang="en-US" sz="1600" dirty="0" smtClean="0">
                <a:latin typeface="Times New Roman"/>
                <a:cs typeface="Times New Roman"/>
              </a:rPr>
              <a:t>)</a:t>
            </a:r>
            <a:endParaRPr lang="en-US" sz="1600" dirty="0">
              <a:latin typeface="Times New Roman"/>
              <a:cs typeface="Times New Roman"/>
            </a:endParaRPr>
          </a:p>
          <a:p>
            <a:pPr marL="398463" indent="-398463" algn="just">
              <a:buNone/>
            </a:pPr>
            <a:r>
              <a:rPr lang="en-US" sz="1600" dirty="0" smtClean="0">
                <a:latin typeface="Times New Roman"/>
                <a:cs typeface="Times New Roman"/>
              </a:rPr>
              <a:t>	Undergraduate </a:t>
            </a:r>
            <a:r>
              <a:rPr lang="en-US" sz="1600" dirty="0">
                <a:latin typeface="Times New Roman"/>
                <a:cs typeface="Times New Roman"/>
              </a:rPr>
              <a:t>Research Journal, and College </a:t>
            </a:r>
            <a:r>
              <a:rPr lang="en-US" sz="1600" dirty="0" smtClean="0">
                <a:latin typeface="Times New Roman"/>
                <a:cs typeface="Times New Roman"/>
              </a:rPr>
              <a:t>Guide</a:t>
            </a:r>
          </a:p>
          <a:p>
            <a:pPr marL="398463" indent="-398463" algn="just">
              <a:buNone/>
            </a:pPr>
            <a:r>
              <a:rPr lang="en-US" sz="1050" dirty="0" smtClean="0">
                <a:latin typeface="Times New Roman"/>
                <a:cs typeface="Times New Roman"/>
              </a:rPr>
              <a:t> </a:t>
            </a:r>
            <a:endParaRPr lang="en-US" sz="700" dirty="0" smtClean="0">
              <a:latin typeface="Times New Roman"/>
              <a:cs typeface="Times New Roman"/>
            </a:endParaRPr>
          </a:p>
          <a:p>
            <a:pPr marL="0" indent="0">
              <a:buNone/>
            </a:pPr>
            <a:endParaRPr lang="en-US" sz="1800" dirty="0">
              <a:latin typeface="Times New Roman"/>
              <a:cs typeface="Times New Roman"/>
            </a:endParaRPr>
          </a:p>
        </p:txBody>
      </p:sp>
      <p:sp>
        <p:nvSpPr>
          <p:cNvPr id="4" name="TextBox 3"/>
          <p:cNvSpPr txBox="1"/>
          <p:nvPr/>
        </p:nvSpPr>
        <p:spPr>
          <a:xfrm>
            <a:off x="457200" y="3514779"/>
            <a:ext cx="8242430" cy="1954381"/>
          </a:xfrm>
          <a:prstGeom prst="rect">
            <a:avLst/>
          </a:prstGeom>
          <a:noFill/>
        </p:spPr>
        <p:txBody>
          <a:bodyPr wrap="square" rtlCol="0">
            <a:spAutoFit/>
          </a:bodyPr>
          <a:lstStyle/>
          <a:p>
            <a:pPr algn="just"/>
            <a:r>
              <a:rPr lang="en-US" b="1" dirty="0">
                <a:latin typeface="Times New Roman"/>
                <a:cs typeface="Times New Roman"/>
              </a:rPr>
              <a:t>• </a:t>
            </a:r>
            <a:r>
              <a:rPr lang="en-US" b="1" dirty="0" smtClean="0">
                <a:latin typeface="Times New Roman"/>
                <a:cs typeface="Times New Roman"/>
              </a:rPr>
              <a:t>2010 </a:t>
            </a:r>
            <a:r>
              <a:rPr lang="en-US" b="1" dirty="0">
                <a:latin typeface="Times New Roman"/>
                <a:cs typeface="Times New Roman"/>
              </a:rPr>
              <a:t>WDTS COV recommended </a:t>
            </a:r>
            <a:r>
              <a:rPr lang="en-US" b="1" dirty="0" smtClean="0">
                <a:latin typeface="Times New Roman"/>
                <a:cs typeface="Times New Roman"/>
              </a:rPr>
              <a:t>eliminating four programs listed above and </a:t>
            </a:r>
            <a:r>
              <a:rPr lang="en-US" b="1" dirty="0">
                <a:latin typeface="Times New Roman"/>
                <a:cs typeface="Times New Roman"/>
              </a:rPr>
              <a:t>their funding redirected to the following strongly rated WDTS programs:</a:t>
            </a:r>
          </a:p>
          <a:p>
            <a:pPr algn="just"/>
            <a:endParaRPr lang="en-US" sz="300" dirty="0">
              <a:latin typeface="Times New Roman"/>
              <a:cs typeface="Times New Roman"/>
            </a:endParaRPr>
          </a:p>
          <a:p>
            <a:pPr algn="just">
              <a:tabLst>
                <a:tab pos="461963" algn="l"/>
              </a:tabLst>
            </a:pPr>
            <a:r>
              <a:rPr lang="en-US" dirty="0">
                <a:latin typeface="Times New Roman"/>
                <a:cs typeface="Times New Roman"/>
              </a:rPr>
              <a:t>	</a:t>
            </a:r>
            <a:r>
              <a:rPr lang="en-US" sz="1600" dirty="0">
                <a:latin typeface="Times New Roman"/>
                <a:cs typeface="Times New Roman"/>
              </a:rPr>
              <a:t>Science Undergraduate Laboratory Internship (SULI)</a:t>
            </a:r>
          </a:p>
          <a:p>
            <a:pPr algn="just">
              <a:tabLst>
                <a:tab pos="461963" algn="l"/>
              </a:tabLst>
            </a:pPr>
            <a:r>
              <a:rPr lang="en-US" sz="1600" dirty="0">
                <a:latin typeface="Times New Roman"/>
                <a:cs typeface="Times New Roman"/>
              </a:rPr>
              <a:t>	Community College Internship (CCI)</a:t>
            </a:r>
          </a:p>
          <a:p>
            <a:pPr algn="just">
              <a:tabLst>
                <a:tab pos="461963" algn="l"/>
              </a:tabLst>
            </a:pPr>
            <a:r>
              <a:rPr lang="en-US" sz="1600" dirty="0">
                <a:latin typeface="Times New Roman"/>
                <a:cs typeface="Times New Roman"/>
              </a:rPr>
              <a:t>	National Science Bowl (NSB)</a:t>
            </a:r>
          </a:p>
          <a:p>
            <a:pPr algn="just">
              <a:tabLst>
                <a:tab pos="461963" algn="l"/>
              </a:tabLst>
            </a:pPr>
            <a:r>
              <a:rPr lang="en-US" sz="1600" dirty="0">
                <a:latin typeface="Times New Roman"/>
                <a:cs typeface="Times New Roman"/>
              </a:rPr>
              <a:t>	Einstein Fellows</a:t>
            </a:r>
          </a:p>
          <a:p>
            <a:pPr algn="just">
              <a:tabLst>
                <a:tab pos="461963" algn="l"/>
              </a:tabLst>
            </a:pPr>
            <a:r>
              <a:rPr lang="en-US" sz="1600" dirty="0">
                <a:latin typeface="Times New Roman"/>
                <a:cs typeface="Times New Roman"/>
              </a:rPr>
              <a:t>	</a:t>
            </a:r>
            <a:r>
              <a:rPr lang="en-US" sz="1600" dirty="0" err="1">
                <a:latin typeface="Times New Roman"/>
                <a:cs typeface="Times New Roman"/>
              </a:rPr>
              <a:t>Lindau</a:t>
            </a:r>
            <a:r>
              <a:rPr lang="en-US" sz="1600" dirty="0">
                <a:latin typeface="Times New Roman"/>
                <a:cs typeface="Times New Roman"/>
              </a:rPr>
              <a:t> Awards </a:t>
            </a:r>
          </a:p>
        </p:txBody>
      </p:sp>
      <p:sp>
        <p:nvSpPr>
          <p:cNvPr id="6" name="TextBox 5"/>
          <p:cNvSpPr txBox="1"/>
          <p:nvPr/>
        </p:nvSpPr>
        <p:spPr>
          <a:xfrm>
            <a:off x="457200" y="5682650"/>
            <a:ext cx="8242429" cy="662229"/>
          </a:xfrm>
          <a:prstGeom prst="rect">
            <a:avLst/>
          </a:prstGeom>
          <a:noFill/>
        </p:spPr>
        <p:txBody>
          <a:bodyPr wrap="square" rtlCol="0">
            <a:spAutoFit/>
          </a:bodyPr>
          <a:lstStyle/>
          <a:p>
            <a:pPr algn="just"/>
            <a:r>
              <a:rPr lang="en-US" b="1" dirty="0">
                <a:latin typeface="Times New Roman"/>
                <a:cs typeface="Times New Roman"/>
              </a:rPr>
              <a:t>•</a:t>
            </a:r>
            <a:r>
              <a:rPr lang="en-US" sz="900" b="1" dirty="0">
                <a:latin typeface="Times New Roman"/>
                <a:cs typeface="Times New Roman"/>
              </a:rPr>
              <a:t> </a:t>
            </a:r>
            <a:r>
              <a:rPr lang="en-US" b="1" dirty="0" smtClean="0">
                <a:latin typeface="Times New Roman"/>
                <a:cs typeface="Times New Roman"/>
              </a:rPr>
              <a:t>Faculty </a:t>
            </a:r>
            <a:r>
              <a:rPr lang="en-US" b="1" dirty="0">
                <a:latin typeface="Times New Roman"/>
                <a:cs typeface="Times New Roman"/>
              </a:rPr>
              <a:t>and Student Teams (</a:t>
            </a:r>
            <a:r>
              <a:rPr lang="en-US" b="1" dirty="0" err="1">
                <a:latin typeface="Times New Roman"/>
                <a:cs typeface="Times New Roman"/>
              </a:rPr>
              <a:t>FaST</a:t>
            </a:r>
            <a:r>
              <a:rPr lang="en-US" b="1" dirty="0">
                <a:latin typeface="Times New Roman"/>
                <a:cs typeface="Times New Roman"/>
              </a:rPr>
              <a:t>) program </a:t>
            </a:r>
            <a:r>
              <a:rPr lang="en-US" b="1" dirty="0" smtClean="0">
                <a:latin typeface="Times New Roman"/>
                <a:cs typeface="Times New Roman"/>
              </a:rPr>
              <a:t>revamped </a:t>
            </a:r>
            <a:r>
              <a:rPr lang="en-US" b="1" dirty="0">
                <a:latin typeface="Times New Roman"/>
                <a:cs typeface="Times New Roman"/>
              </a:rPr>
              <a:t>following </a:t>
            </a:r>
            <a:r>
              <a:rPr lang="en-US" b="1" dirty="0" smtClean="0">
                <a:latin typeface="Times New Roman"/>
                <a:cs typeface="Times New Roman"/>
              </a:rPr>
              <a:t>2010 </a:t>
            </a:r>
            <a:r>
              <a:rPr lang="en-US" b="1" dirty="0">
                <a:latin typeface="Times New Roman"/>
                <a:cs typeface="Times New Roman"/>
              </a:rPr>
              <a:t>COV review into </a:t>
            </a:r>
            <a:r>
              <a:rPr lang="en-US" b="1" dirty="0" smtClean="0">
                <a:latin typeface="Times New Roman"/>
                <a:cs typeface="Times New Roman"/>
              </a:rPr>
              <a:t>Visiting </a:t>
            </a:r>
            <a:r>
              <a:rPr lang="en-US" b="1" dirty="0">
                <a:latin typeface="Times New Roman"/>
                <a:cs typeface="Times New Roman"/>
              </a:rPr>
              <a:t>Faculty Program (VFP).</a:t>
            </a:r>
          </a:p>
        </p:txBody>
      </p:sp>
    </p:spTree>
    <p:extLst>
      <p:ext uri="{BB962C8B-B14F-4D97-AF65-F5344CB8AC3E}">
        <p14:creationId xmlns:p14="http://schemas.microsoft.com/office/powerpoint/2010/main" val="1141911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2784</Words>
  <Application>Microsoft Office PowerPoint</Application>
  <PresentationFormat>On-screen Show (4:3)</PresentationFormat>
  <Paragraphs>162</Paragraphs>
  <Slides>25</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Times New Roman</vt:lpstr>
      <vt:lpstr>Office Theme</vt:lpstr>
      <vt:lpstr> Report to BESAC on the 2016 COV Review of the DOE Office of Workforce Development for Teachers and Scientists (WDTS) </vt:lpstr>
      <vt:lpstr>Mission of the Office of Workforce Development for Teachers and Scientists (WDTS)</vt:lpstr>
      <vt:lpstr>2016 WDTS COV Charge</vt:lpstr>
      <vt:lpstr>WDTS Programs Reviewed</vt:lpstr>
      <vt:lpstr>Additional Charges to the WDTS COV</vt:lpstr>
      <vt:lpstr>Background Information</vt:lpstr>
      <vt:lpstr>2016 WDTS COV Members</vt:lpstr>
      <vt:lpstr>WDTS Staff Present During  2016 COV Review</vt:lpstr>
      <vt:lpstr>Summary of Changes in WDTS Programs Since 2010 COV Review I</vt:lpstr>
      <vt:lpstr>Summary of Changes in WDTS Programs Since 2010 COV Review II</vt:lpstr>
      <vt:lpstr>Participants in Virtual Town Hall Meeting with National Laboratory Education Directors</vt:lpstr>
      <vt:lpstr>Summary of Virtual Town Hall Meeting with National Laboratory Education Directors I</vt:lpstr>
      <vt:lpstr>Summary of Virtual Town Hall Meeting with National Laboratory Education Directors II</vt:lpstr>
      <vt:lpstr>Summaries of the Missions of the WDTS Laboratory-Based Programs</vt:lpstr>
      <vt:lpstr>Summary of 2016 COV Recommendations for the Science Undergraduate Laboratory Internship (SULI) Program</vt:lpstr>
      <vt:lpstr>Summary of 2016 COV Recommendations for the Community College Intern (CCI) Program</vt:lpstr>
      <vt:lpstr>Summary of 2016 COV Recommendations for the Visiting Faculty Program (VFP)</vt:lpstr>
      <vt:lpstr>Summary of 2016 COV Recommendations for the Science Graduate Student Research (SCGSR) I</vt:lpstr>
      <vt:lpstr>Summary of 2016 COV Recommendations for the Science Graduate Student Research (SCGSR) II</vt:lpstr>
      <vt:lpstr>Comparison of the 2010 and 2016 COV Ratings for the Laboratory-Based WDTS Programs</vt:lpstr>
      <vt:lpstr>New Directions for WDTS</vt:lpstr>
      <vt:lpstr>Success in Establishing New Operational Baselines for the Four Laboratory-Based WDTS Programs </vt:lpstr>
      <vt:lpstr>Additional COV Recommendations</vt:lpstr>
      <vt:lpstr>Additional COV Recommendations</vt:lpstr>
      <vt:lpstr>Final Comments and Acknowledgments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2017-02-27T15:22:55Z</dcterms:created>
  <dcterms:modified xsi:type="dcterms:W3CDTF">2017-02-27T15:22:59Z</dcterms:modified>
</cp:coreProperties>
</file>