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37"/>
  </p:notesMasterIdLst>
  <p:sldIdLst>
    <p:sldId id="256" r:id="rId2"/>
    <p:sldId id="257" r:id="rId3"/>
    <p:sldId id="258" r:id="rId4"/>
    <p:sldId id="263" r:id="rId5"/>
    <p:sldId id="259" r:id="rId6"/>
    <p:sldId id="262" r:id="rId7"/>
    <p:sldId id="260" r:id="rId8"/>
    <p:sldId id="265" r:id="rId9"/>
    <p:sldId id="266" r:id="rId10"/>
    <p:sldId id="267" r:id="rId11"/>
    <p:sldId id="268" r:id="rId12"/>
    <p:sldId id="269" r:id="rId13"/>
    <p:sldId id="270" r:id="rId14"/>
    <p:sldId id="271" r:id="rId15"/>
    <p:sldId id="273" r:id="rId16"/>
    <p:sldId id="272" r:id="rId17"/>
    <p:sldId id="274" r:id="rId18"/>
    <p:sldId id="276" r:id="rId19"/>
    <p:sldId id="275" r:id="rId20"/>
    <p:sldId id="292" r:id="rId21"/>
    <p:sldId id="293" r:id="rId22"/>
    <p:sldId id="277" r:id="rId23"/>
    <p:sldId id="279" r:id="rId24"/>
    <p:sldId id="280" r:id="rId25"/>
    <p:sldId id="281" r:id="rId26"/>
    <p:sldId id="282" r:id="rId27"/>
    <p:sldId id="283" r:id="rId28"/>
    <p:sldId id="285" r:id="rId29"/>
    <p:sldId id="284" r:id="rId30"/>
    <p:sldId id="286" r:id="rId31"/>
    <p:sldId id="287" r:id="rId32"/>
    <p:sldId id="288" r:id="rId33"/>
    <p:sldId id="289" r:id="rId34"/>
    <p:sldId id="290" r:id="rId35"/>
    <p:sldId id="291" r:id="rId36"/>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6">
          <p15:clr>
            <a:srgbClr val="A4A3A4"/>
          </p15:clr>
        </p15:guide>
        <p15:guide id="2" pos="18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226" autoAdjust="0"/>
  </p:normalViewPr>
  <p:slideViewPr>
    <p:cSldViewPr snapToGrid="0" snapToObjects="1" showGuides="1">
      <p:cViewPr varScale="1">
        <p:scale>
          <a:sx n="77" d="100"/>
          <a:sy n="77" d="100"/>
        </p:scale>
        <p:origin x="96" y="606"/>
      </p:cViewPr>
      <p:guideLst>
        <p:guide orient="horz" pos="2386"/>
        <p:guide pos="1875"/>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0F1FB0E-406B-F843-A230-EB74C1A5078D}" type="datetimeFigureOut">
              <a:rPr lang="en-US" smtClean="0"/>
              <a:t>2/27/2017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978DE9E-E19A-7C48-859D-1F4414B14D00}" type="slidenum">
              <a:rPr lang="en-US" smtClean="0"/>
              <a:t>‹#›</a:t>
            </a:fld>
            <a:endParaRPr lang="en-US"/>
          </a:p>
        </p:txBody>
      </p:sp>
    </p:spTree>
    <p:extLst>
      <p:ext uri="{BB962C8B-B14F-4D97-AF65-F5344CB8AC3E}">
        <p14:creationId xmlns:p14="http://schemas.microsoft.com/office/powerpoint/2010/main" val="162704389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78DE9E-E19A-7C48-859D-1F4414B14D00}" type="slidenum">
              <a:rPr lang="en-US" smtClean="0"/>
              <a:t>12</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78DE9E-E19A-7C48-859D-1F4414B14D00}" type="slidenum">
              <a:rPr lang="en-US" smtClean="0"/>
              <a:t>21</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78DE9E-E19A-7C48-859D-1F4414B14D00}" type="slidenum">
              <a:rPr lang="en-US" smtClean="0"/>
              <a:t>22</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78DE9E-E19A-7C48-859D-1F4414B14D00}" type="slidenum">
              <a:rPr lang="en-US" smtClean="0"/>
              <a:t>23</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78DE9E-E19A-7C48-859D-1F4414B14D00}" type="slidenum">
              <a:rPr lang="en-US" smtClean="0"/>
              <a:t>24</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7978DE9E-E19A-7C48-859D-1F4414B14D00}" type="slidenum">
              <a:rPr lang="en-US" smtClean="0"/>
              <a:t>25</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7978DE9E-E19A-7C48-859D-1F4414B14D00}" type="slidenum">
              <a:rPr lang="en-US" smtClean="0"/>
              <a:t>26</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7978DE9E-E19A-7C48-859D-1F4414B14D00}" type="slidenum">
              <a:rPr lang="en-US" smtClean="0"/>
              <a:t>27</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7978DE9E-E19A-7C48-859D-1F4414B14D00}" type="slidenum">
              <a:rPr lang="en-US" smtClean="0"/>
              <a:t>28</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7978DE9E-E19A-7C48-859D-1F4414B14D00}" type="slidenum">
              <a:rPr lang="en-US" smtClean="0"/>
              <a:t>29</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7978DE9E-E19A-7C48-859D-1F4414B14D00}" type="slidenum">
              <a:rPr lang="en-US" smtClean="0"/>
              <a:t>30</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78DE9E-E19A-7C48-859D-1F4414B14D00}" type="slidenum">
              <a:rPr lang="en-US" smtClean="0"/>
              <a:t>13</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7978DE9E-E19A-7C48-859D-1F4414B14D00}" type="slidenum">
              <a:rPr lang="en-US" smtClean="0"/>
              <a:t>31</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7978DE9E-E19A-7C48-859D-1F4414B14D00}" type="slidenum">
              <a:rPr lang="en-US" smtClean="0"/>
              <a:t>32</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7978DE9E-E19A-7C48-859D-1F4414B14D00}" type="slidenum">
              <a:rPr lang="en-US" smtClean="0"/>
              <a:t>33</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7978DE9E-E19A-7C48-859D-1F4414B14D00}" type="slidenum">
              <a:rPr lang="en-US" smtClean="0"/>
              <a:t>34</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7978DE9E-E19A-7C48-859D-1F4414B14D00}" type="slidenum">
              <a:rPr lang="en-US" smtClean="0"/>
              <a:t>35</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78DE9E-E19A-7C48-859D-1F4414B14D00}" type="slidenum">
              <a:rPr lang="en-US" smtClean="0"/>
              <a:t>14</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78DE9E-E19A-7C48-859D-1F4414B14D00}" type="slidenum">
              <a:rPr lang="en-US" smtClean="0"/>
              <a:t>15</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78DE9E-E19A-7C48-859D-1F4414B14D00}" type="slidenum">
              <a:rPr lang="en-US" smtClean="0"/>
              <a:t>16</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78DE9E-E19A-7C48-859D-1F4414B14D00}" type="slidenum">
              <a:rPr lang="en-US" smtClean="0"/>
              <a:t>17</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78DE9E-E19A-7C48-859D-1F4414B14D00}" type="slidenum">
              <a:rPr lang="en-US" smtClean="0"/>
              <a:t>18</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78DE9E-E19A-7C48-859D-1F4414B14D00}" type="slidenum">
              <a:rPr lang="en-US" smtClean="0"/>
              <a:t>19</a:t>
            </a:fld>
            <a:endParaRPr lang="en-US"/>
          </a:p>
        </p:txBody>
      </p:sp>
    </p:spTree>
    <p:extLst>
      <p:ext uri="{BB962C8B-B14F-4D97-AF65-F5344CB8AC3E}">
        <p14:creationId xmlns:p14="http://schemas.microsoft.com/office/powerpoint/2010/main" val="42342948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78DE9E-E19A-7C48-859D-1F4414B14D00}" type="slidenum">
              <a:rPr lang="en-US" smtClean="0"/>
              <a:t>20</a:t>
            </a:fld>
            <a:endParaRPr lang="en-US"/>
          </a:p>
        </p:txBody>
      </p:sp>
    </p:spTree>
    <p:extLst>
      <p:ext uri="{BB962C8B-B14F-4D97-AF65-F5344CB8AC3E}">
        <p14:creationId xmlns:p14="http://schemas.microsoft.com/office/powerpoint/2010/main" val="4234294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2E363D3-3896-2A40-BD86-6797C0C74369}" type="datetimeFigureOut">
              <a:rPr lang="en-US" smtClean="0"/>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2388F-DE17-B846-88BE-D1489D76CEBE}" type="slidenum">
              <a:rPr lang="en-US" smtClean="0"/>
              <a:t>‹#›</a:t>
            </a:fld>
            <a:endParaRPr lang="en-US"/>
          </a:p>
        </p:txBody>
      </p:sp>
    </p:spTree>
    <p:extLst>
      <p:ext uri="{BB962C8B-B14F-4D97-AF65-F5344CB8AC3E}">
        <p14:creationId xmlns:p14="http://schemas.microsoft.com/office/powerpoint/2010/main" val="129940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E363D3-3896-2A40-BD86-6797C0C74369}" type="datetimeFigureOut">
              <a:rPr lang="en-US" smtClean="0"/>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2388F-DE17-B846-88BE-D1489D76CEBE}" type="slidenum">
              <a:rPr lang="en-US" smtClean="0"/>
              <a:t>‹#›</a:t>
            </a:fld>
            <a:endParaRPr lang="en-US"/>
          </a:p>
        </p:txBody>
      </p:sp>
    </p:spTree>
    <p:extLst>
      <p:ext uri="{BB962C8B-B14F-4D97-AF65-F5344CB8AC3E}">
        <p14:creationId xmlns:p14="http://schemas.microsoft.com/office/powerpoint/2010/main" val="238697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E363D3-3896-2A40-BD86-6797C0C74369}" type="datetimeFigureOut">
              <a:rPr lang="en-US" smtClean="0"/>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2388F-DE17-B846-88BE-D1489D76CEBE}" type="slidenum">
              <a:rPr lang="en-US" smtClean="0"/>
              <a:t>‹#›</a:t>
            </a:fld>
            <a:endParaRPr lang="en-US"/>
          </a:p>
        </p:txBody>
      </p:sp>
    </p:spTree>
    <p:extLst>
      <p:ext uri="{BB962C8B-B14F-4D97-AF65-F5344CB8AC3E}">
        <p14:creationId xmlns:p14="http://schemas.microsoft.com/office/powerpoint/2010/main" val="3784810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E363D3-3896-2A40-BD86-6797C0C74369}" type="datetimeFigureOut">
              <a:rPr lang="en-US" smtClean="0"/>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2388F-DE17-B846-88BE-D1489D76CEBE}" type="slidenum">
              <a:rPr lang="en-US" smtClean="0"/>
              <a:t>‹#›</a:t>
            </a:fld>
            <a:endParaRPr lang="en-US"/>
          </a:p>
        </p:txBody>
      </p:sp>
    </p:spTree>
    <p:extLst>
      <p:ext uri="{BB962C8B-B14F-4D97-AF65-F5344CB8AC3E}">
        <p14:creationId xmlns:p14="http://schemas.microsoft.com/office/powerpoint/2010/main" val="3753914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E363D3-3896-2A40-BD86-6797C0C74369}" type="datetimeFigureOut">
              <a:rPr lang="en-US" smtClean="0"/>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2388F-DE17-B846-88BE-D1489D76CEBE}" type="slidenum">
              <a:rPr lang="en-US" smtClean="0"/>
              <a:t>‹#›</a:t>
            </a:fld>
            <a:endParaRPr lang="en-US"/>
          </a:p>
        </p:txBody>
      </p:sp>
    </p:spTree>
    <p:extLst>
      <p:ext uri="{BB962C8B-B14F-4D97-AF65-F5344CB8AC3E}">
        <p14:creationId xmlns:p14="http://schemas.microsoft.com/office/powerpoint/2010/main" val="3273852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E363D3-3896-2A40-BD86-6797C0C74369}" type="datetimeFigureOut">
              <a:rPr lang="en-US" smtClean="0"/>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12388F-DE17-B846-88BE-D1489D76CEBE}" type="slidenum">
              <a:rPr lang="en-US" smtClean="0"/>
              <a:t>‹#›</a:t>
            </a:fld>
            <a:endParaRPr lang="en-US"/>
          </a:p>
        </p:txBody>
      </p:sp>
    </p:spTree>
    <p:extLst>
      <p:ext uri="{BB962C8B-B14F-4D97-AF65-F5344CB8AC3E}">
        <p14:creationId xmlns:p14="http://schemas.microsoft.com/office/powerpoint/2010/main" val="1663093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E363D3-3896-2A40-BD86-6797C0C74369}" type="datetimeFigureOut">
              <a:rPr lang="en-US" smtClean="0"/>
              <a:t>2/27/2017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12388F-DE17-B846-88BE-D1489D76CEBE}" type="slidenum">
              <a:rPr lang="en-US" smtClean="0"/>
              <a:t>‹#›</a:t>
            </a:fld>
            <a:endParaRPr lang="en-US"/>
          </a:p>
        </p:txBody>
      </p:sp>
    </p:spTree>
    <p:extLst>
      <p:ext uri="{BB962C8B-B14F-4D97-AF65-F5344CB8AC3E}">
        <p14:creationId xmlns:p14="http://schemas.microsoft.com/office/powerpoint/2010/main" val="304053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E363D3-3896-2A40-BD86-6797C0C74369}" type="datetimeFigureOut">
              <a:rPr lang="en-US" smtClean="0"/>
              <a:t>2/27/2017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12388F-DE17-B846-88BE-D1489D76CEBE}" type="slidenum">
              <a:rPr lang="en-US" smtClean="0"/>
              <a:t>‹#›</a:t>
            </a:fld>
            <a:endParaRPr lang="en-US"/>
          </a:p>
        </p:txBody>
      </p:sp>
    </p:spTree>
    <p:extLst>
      <p:ext uri="{BB962C8B-B14F-4D97-AF65-F5344CB8AC3E}">
        <p14:creationId xmlns:p14="http://schemas.microsoft.com/office/powerpoint/2010/main" val="3073177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E363D3-3896-2A40-BD86-6797C0C74369}" type="datetimeFigureOut">
              <a:rPr lang="en-US" smtClean="0"/>
              <a:t>2/27/2017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12388F-DE17-B846-88BE-D1489D76CEBE}" type="slidenum">
              <a:rPr lang="en-US" smtClean="0"/>
              <a:t>‹#›</a:t>
            </a:fld>
            <a:endParaRPr lang="en-US"/>
          </a:p>
        </p:txBody>
      </p:sp>
    </p:spTree>
    <p:extLst>
      <p:ext uri="{BB962C8B-B14F-4D97-AF65-F5344CB8AC3E}">
        <p14:creationId xmlns:p14="http://schemas.microsoft.com/office/powerpoint/2010/main" val="809566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E363D3-3896-2A40-BD86-6797C0C74369}" type="datetimeFigureOut">
              <a:rPr lang="en-US" smtClean="0"/>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12388F-DE17-B846-88BE-D1489D76CEBE}" type="slidenum">
              <a:rPr lang="en-US" smtClean="0"/>
              <a:t>‹#›</a:t>
            </a:fld>
            <a:endParaRPr lang="en-US"/>
          </a:p>
        </p:txBody>
      </p:sp>
    </p:spTree>
    <p:extLst>
      <p:ext uri="{BB962C8B-B14F-4D97-AF65-F5344CB8AC3E}">
        <p14:creationId xmlns:p14="http://schemas.microsoft.com/office/powerpoint/2010/main" val="2080880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E363D3-3896-2A40-BD86-6797C0C74369}" type="datetimeFigureOut">
              <a:rPr lang="en-US" smtClean="0"/>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12388F-DE17-B846-88BE-D1489D76CEBE}" type="slidenum">
              <a:rPr lang="en-US" smtClean="0"/>
              <a:t>‹#›</a:t>
            </a:fld>
            <a:endParaRPr lang="en-US"/>
          </a:p>
        </p:txBody>
      </p:sp>
    </p:spTree>
    <p:extLst>
      <p:ext uri="{BB962C8B-B14F-4D97-AF65-F5344CB8AC3E}">
        <p14:creationId xmlns:p14="http://schemas.microsoft.com/office/powerpoint/2010/main" val="255377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E363D3-3896-2A40-BD86-6797C0C74369}" type="datetimeFigureOut">
              <a:rPr lang="en-US" smtClean="0"/>
              <a:t>2/27/2017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12388F-DE17-B846-88BE-D1489D76CEBE}" type="slidenum">
              <a:rPr lang="en-US" smtClean="0"/>
              <a:t>‹#›</a:t>
            </a:fld>
            <a:endParaRPr lang="en-US"/>
          </a:p>
        </p:txBody>
      </p:sp>
    </p:spTree>
    <p:extLst>
      <p:ext uri="{BB962C8B-B14F-4D97-AF65-F5344CB8AC3E}">
        <p14:creationId xmlns:p14="http://schemas.microsoft.com/office/powerpoint/2010/main" val="37846283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2" cstate="print"/>
          <a:srcRect/>
          <a:stretch>
            <a:fillRect/>
          </a:stretch>
        </p:blipFill>
        <p:spPr bwMode="auto">
          <a:xfrm>
            <a:off x="2195696" y="349256"/>
            <a:ext cx="4648881" cy="612623"/>
          </a:xfrm>
          <a:prstGeom prst="rect">
            <a:avLst/>
          </a:prstGeom>
          <a:noFill/>
          <a:ln w="9525">
            <a:noFill/>
            <a:miter lim="800000"/>
            <a:headEnd/>
            <a:tailEnd/>
          </a:ln>
        </p:spPr>
      </p:pic>
      <p:sp>
        <p:nvSpPr>
          <p:cNvPr id="5" name="Rectangle 4"/>
          <p:cNvSpPr/>
          <p:nvPr/>
        </p:nvSpPr>
        <p:spPr>
          <a:xfrm>
            <a:off x="147652" y="956661"/>
            <a:ext cx="8557474" cy="6124754"/>
          </a:xfrm>
          <a:prstGeom prst="rect">
            <a:avLst/>
          </a:prstGeom>
        </p:spPr>
        <p:txBody>
          <a:bodyPr wrap="square">
            <a:spAutoFit/>
          </a:bodyPr>
          <a:lstStyle/>
          <a:p>
            <a:pPr algn="ctr"/>
            <a:r>
              <a:rPr lang="en-US" sz="2800" b="1" dirty="0">
                <a:latin typeface="Arial"/>
                <a:cs typeface="Arial"/>
              </a:rPr>
              <a:t>Committee of Visitors Review </a:t>
            </a:r>
            <a:r>
              <a:rPr lang="en-US" sz="2800" b="1" dirty="0" smtClean="0">
                <a:latin typeface="Arial"/>
                <a:cs typeface="Arial"/>
              </a:rPr>
              <a:t>Report</a:t>
            </a:r>
          </a:p>
          <a:p>
            <a:pPr algn="ctr"/>
            <a:endParaRPr lang="en-US" sz="2800" dirty="0" smtClean="0">
              <a:latin typeface="Arial"/>
              <a:cs typeface="Arial"/>
            </a:endParaRPr>
          </a:p>
          <a:p>
            <a:pPr algn="ctr"/>
            <a:r>
              <a:rPr lang="en-US" sz="2800" b="1" dirty="0" smtClean="0">
                <a:latin typeface="Arial"/>
                <a:cs typeface="Arial"/>
              </a:rPr>
              <a:t>2013-2016</a:t>
            </a:r>
            <a:endParaRPr lang="en-US" sz="2800" dirty="0" smtClean="0">
              <a:latin typeface="Arial"/>
              <a:cs typeface="Arial"/>
            </a:endParaRPr>
          </a:p>
          <a:p>
            <a:pPr algn="ctr"/>
            <a:r>
              <a:rPr lang="en-US" sz="2800" b="1" dirty="0" smtClean="0">
                <a:latin typeface="Arial"/>
                <a:cs typeface="Arial"/>
              </a:rPr>
              <a:t>Energy Frontier Research Centers </a:t>
            </a:r>
            <a:endParaRPr lang="en-US" sz="2800" dirty="0" smtClean="0">
              <a:latin typeface="Arial"/>
              <a:cs typeface="Arial"/>
            </a:endParaRPr>
          </a:p>
          <a:p>
            <a:pPr algn="ctr"/>
            <a:r>
              <a:rPr lang="en-US" sz="2800" b="1" dirty="0" smtClean="0">
                <a:latin typeface="Arial"/>
                <a:cs typeface="Arial"/>
              </a:rPr>
              <a:t>and</a:t>
            </a:r>
            <a:endParaRPr lang="en-US" sz="2800" dirty="0">
              <a:latin typeface="Arial"/>
              <a:cs typeface="Arial"/>
            </a:endParaRPr>
          </a:p>
          <a:p>
            <a:pPr algn="ctr"/>
            <a:r>
              <a:rPr lang="en-US" sz="2800" b="1" dirty="0">
                <a:latin typeface="Arial"/>
                <a:cs typeface="Arial"/>
              </a:rPr>
              <a:t>Energy Innovation </a:t>
            </a:r>
            <a:r>
              <a:rPr lang="en-US" sz="2800" b="1" dirty="0" smtClean="0">
                <a:latin typeface="Arial"/>
                <a:cs typeface="Arial"/>
              </a:rPr>
              <a:t>Hubs</a:t>
            </a:r>
          </a:p>
          <a:p>
            <a:pPr algn="ctr"/>
            <a:r>
              <a:rPr lang="en-US" sz="2800" b="1" dirty="0" smtClean="0">
                <a:latin typeface="Arial"/>
                <a:cs typeface="Arial"/>
              </a:rPr>
              <a:t>November 15-17, 2016</a:t>
            </a:r>
            <a:endParaRPr lang="en-US" sz="2800" dirty="0">
              <a:latin typeface="Arial"/>
              <a:cs typeface="Arial"/>
            </a:endParaRPr>
          </a:p>
          <a:p>
            <a:pPr algn="ctr"/>
            <a:r>
              <a:rPr lang="en-US" sz="2800" b="1" dirty="0">
                <a:latin typeface="Arial"/>
                <a:cs typeface="Arial"/>
              </a:rPr>
              <a:t>  </a:t>
            </a:r>
            <a:endParaRPr lang="en-US" sz="2800" dirty="0">
              <a:latin typeface="Arial"/>
              <a:cs typeface="Arial"/>
            </a:endParaRPr>
          </a:p>
          <a:p>
            <a:pPr algn="ctr"/>
            <a:r>
              <a:rPr lang="en-US" sz="2800" b="1" dirty="0">
                <a:latin typeface="Arial"/>
                <a:cs typeface="Arial"/>
              </a:rPr>
              <a:t>p</a:t>
            </a:r>
            <a:r>
              <a:rPr lang="en-US" sz="2800" b="1" dirty="0" smtClean="0">
                <a:latin typeface="Arial"/>
                <a:cs typeface="Arial"/>
              </a:rPr>
              <a:t>resented to </a:t>
            </a:r>
            <a:endParaRPr lang="en-US" sz="2800" dirty="0">
              <a:latin typeface="Arial"/>
              <a:cs typeface="Arial"/>
            </a:endParaRPr>
          </a:p>
          <a:p>
            <a:pPr algn="ctr"/>
            <a:r>
              <a:rPr lang="en-US" sz="2800" b="1" dirty="0">
                <a:latin typeface="Arial"/>
                <a:cs typeface="Arial"/>
              </a:rPr>
              <a:t>Basic Energy Sciences Advisory </a:t>
            </a:r>
            <a:r>
              <a:rPr lang="en-US" sz="2800" b="1" dirty="0" smtClean="0">
                <a:latin typeface="Arial"/>
                <a:cs typeface="Arial"/>
              </a:rPr>
              <a:t>Committee</a:t>
            </a:r>
          </a:p>
          <a:p>
            <a:pPr algn="ctr"/>
            <a:r>
              <a:rPr lang="en-US" sz="2800" b="1" dirty="0" smtClean="0">
                <a:latin typeface="Arial"/>
                <a:cs typeface="Arial"/>
              </a:rPr>
              <a:t>February 23, 2017 </a:t>
            </a:r>
          </a:p>
          <a:p>
            <a:pPr algn="ctr"/>
            <a:endParaRPr lang="en-US" sz="2800" b="1" dirty="0">
              <a:latin typeface="Arial"/>
              <a:cs typeface="Arial"/>
            </a:endParaRPr>
          </a:p>
          <a:p>
            <a:pPr algn="ctr"/>
            <a:r>
              <a:rPr lang="en-US" sz="2800" b="1" dirty="0" smtClean="0">
                <a:latin typeface="Arial"/>
                <a:cs typeface="Arial"/>
              </a:rPr>
              <a:t>Sylvia T. Ceyer, COV Chair</a:t>
            </a:r>
          </a:p>
          <a:p>
            <a:pPr algn="ctr"/>
            <a:endParaRPr lang="en-US" sz="2800" dirty="0">
              <a:latin typeface="Arial"/>
              <a:cs typeface="Arial"/>
            </a:endParaRPr>
          </a:p>
        </p:txBody>
      </p:sp>
      <p:sp>
        <p:nvSpPr>
          <p:cNvPr id="6" name="AutoShape 6"/>
          <p:cNvSpPr>
            <a:spLocks noChangeArrowheads="1"/>
          </p:cNvSpPr>
          <p:nvPr/>
        </p:nvSpPr>
        <p:spPr bwMode="auto">
          <a:xfrm>
            <a:off x="203198" y="228600"/>
            <a:ext cx="8762995" cy="6477000"/>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Tree>
    <p:extLst>
      <p:ext uri="{BB962C8B-B14F-4D97-AF65-F5344CB8AC3E}">
        <p14:creationId xmlns:p14="http://schemas.microsoft.com/office/powerpoint/2010/main" val="12552151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2" cstate="print"/>
          <a:srcRect/>
          <a:stretch>
            <a:fillRect/>
          </a:stretch>
        </p:blipFill>
        <p:spPr bwMode="auto">
          <a:xfrm>
            <a:off x="2756467" y="349256"/>
            <a:ext cx="3631065" cy="444521"/>
          </a:xfrm>
          <a:prstGeom prst="rect">
            <a:avLst/>
          </a:prstGeom>
          <a:noFill/>
          <a:ln w="9525">
            <a:noFill/>
            <a:miter lim="800000"/>
            <a:headEnd/>
            <a:tailEnd/>
          </a:ln>
        </p:spPr>
      </p:pic>
      <p:sp>
        <p:nvSpPr>
          <p:cNvPr id="5" name="Rectangle 4"/>
          <p:cNvSpPr/>
          <p:nvPr/>
        </p:nvSpPr>
        <p:spPr>
          <a:xfrm>
            <a:off x="295745" y="3420415"/>
            <a:ext cx="8557474" cy="954107"/>
          </a:xfrm>
          <a:prstGeom prst="rect">
            <a:avLst/>
          </a:prstGeom>
        </p:spPr>
        <p:txBody>
          <a:bodyPr wrap="square">
            <a:spAutoFit/>
          </a:bodyPr>
          <a:lstStyle/>
          <a:p>
            <a:pPr algn="ctr"/>
            <a:r>
              <a:rPr lang="en-US" sz="2800" b="1" dirty="0" smtClean="0">
                <a:solidFill>
                  <a:srgbClr val="000000"/>
                </a:solidFill>
                <a:latin typeface="Arial"/>
                <a:cs typeface="Arial"/>
              </a:rPr>
              <a:t>Section VII</a:t>
            </a:r>
          </a:p>
          <a:p>
            <a:pPr algn="ctr"/>
            <a:r>
              <a:rPr lang="en-US" sz="2800" b="1" dirty="0" smtClean="0">
                <a:solidFill>
                  <a:srgbClr val="000000"/>
                </a:solidFill>
                <a:latin typeface="Arial"/>
                <a:cs typeface="Arial"/>
              </a:rPr>
              <a:t>EFRC Panel Report</a:t>
            </a:r>
            <a:endParaRPr lang="en-US" sz="2800" b="1" dirty="0">
              <a:solidFill>
                <a:srgbClr val="000000"/>
              </a:solidFill>
              <a:latin typeface="Arial"/>
              <a:cs typeface="Arial"/>
            </a:endParaRPr>
          </a:p>
        </p:txBody>
      </p:sp>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295745" y="1162500"/>
            <a:ext cx="8574765" cy="1815882"/>
          </a:xfrm>
          <a:prstGeom prst="rect">
            <a:avLst/>
          </a:prstGeom>
        </p:spPr>
        <p:txBody>
          <a:bodyPr wrap="square">
            <a:spAutoFit/>
          </a:bodyPr>
          <a:lstStyle/>
          <a:p>
            <a:pPr algn="ctr"/>
            <a:r>
              <a:rPr lang="en-US" sz="2800" b="1" dirty="0" smtClean="0">
                <a:solidFill>
                  <a:srgbClr val="008000"/>
                </a:solidFill>
                <a:latin typeface="Arial"/>
                <a:cs typeface="Arial"/>
              </a:rPr>
              <a:t>Report Structure</a:t>
            </a:r>
          </a:p>
          <a:p>
            <a:pPr algn="ctr"/>
            <a:endParaRPr lang="en-US" sz="2800" b="1" dirty="0" smtClean="0">
              <a:solidFill>
                <a:srgbClr val="008000"/>
              </a:solidFill>
              <a:latin typeface="Arial"/>
              <a:cs typeface="Arial"/>
            </a:endParaRPr>
          </a:p>
          <a:p>
            <a:pPr algn="ctr"/>
            <a:r>
              <a:rPr lang="en-US" sz="2800" b="1" dirty="0" smtClean="0">
                <a:latin typeface="Arial"/>
                <a:cs typeface="Arial"/>
              </a:rPr>
              <a:t>Sections V and VI on pages 11-12</a:t>
            </a:r>
            <a:endParaRPr lang="en-US" sz="2800" b="1" dirty="0">
              <a:latin typeface="Arial"/>
              <a:cs typeface="Arial"/>
            </a:endParaRPr>
          </a:p>
          <a:p>
            <a:pPr algn="ctr"/>
            <a:r>
              <a:rPr lang="en-US" sz="2800" b="1" dirty="0" smtClean="0">
                <a:latin typeface="Arial"/>
                <a:cs typeface="Arial"/>
              </a:rPr>
              <a:t>Major Findings and Recommendations</a:t>
            </a:r>
          </a:p>
        </p:txBody>
      </p:sp>
      <p:sp>
        <p:nvSpPr>
          <p:cNvPr id="7" name="Rectangle 6"/>
          <p:cNvSpPr/>
          <p:nvPr/>
        </p:nvSpPr>
        <p:spPr>
          <a:xfrm>
            <a:off x="295745" y="5084392"/>
            <a:ext cx="8557474" cy="954107"/>
          </a:xfrm>
          <a:prstGeom prst="rect">
            <a:avLst/>
          </a:prstGeom>
        </p:spPr>
        <p:txBody>
          <a:bodyPr wrap="square">
            <a:spAutoFit/>
          </a:bodyPr>
          <a:lstStyle/>
          <a:p>
            <a:pPr algn="ctr"/>
            <a:r>
              <a:rPr lang="en-US" sz="2800" b="1" dirty="0" smtClean="0">
                <a:solidFill>
                  <a:srgbClr val="000000"/>
                </a:solidFill>
                <a:latin typeface="Arial"/>
                <a:cs typeface="Arial"/>
              </a:rPr>
              <a:t>Section VIII</a:t>
            </a:r>
          </a:p>
          <a:p>
            <a:pPr algn="ctr"/>
            <a:r>
              <a:rPr lang="en-US" sz="2800" b="1" dirty="0" smtClean="0">
                <a:solidFill>
                  <a:srgbClr val="000000"/>
                </a:solidFill>
                <a:latin typeface="Arial"/>
                <a:cs typeface="Arial"/>
              </a:rPr>
              <a:t>Hub Panel Report</a:t>
            </a:r>
            <a:endParaRPr lang="en-US" sz="2800" b="1" dirty="0">
              <a:solidFill>
                <a:srgbClr val="000000"/>
              </a:solidFill>
              <a:latin typeface="Arial"/>
              <a:cs typeface="Arial"/>
            </a:endParaRPr>
          </a:p>
        </p:txBody>
      </p:sp>
    </p:spTree>
    <p:extLst>
      <p:ext uri="{BB962C8B-B14F-4D97-AF65-F5344CB8AC3E}">
        <p14:creationId xmlns:p14="http://schemas.microsoft.com/office/powerpoint/2010/main" val="25196254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2"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295745" y="847807"/>
            <a:ext cx="8574765" cy="5835785"/>
          </a:xfrm>
          <a:prstGeom prst="rect">
            <a:avLst/>
          </a:prstGeom>
        </p:spPr>
        <p:txBody>
          <a:bodyPr wrap="square">
            <a:spAutoFit/>
          </a:bodyPr>
          <a:lstStyle/>
          <a:p>
            <a:pPr algn="ctr"/>
            <a:r>
              <a:rPr lang="en-US" sz="2800" b="1" dirty="0" smtClean="0">
                <a:solidFill>
                  <a:srgbClr val="008000"/>
                </a:solidFill>
                <a:latin typeface="Arial"/>
                <a:cs typeface="Arial"/>
              </a:rPr>
              <a:t>MAJOR FINDING</a:t>
            </a:r>
          </a:p>
          <a:p>
            <a:pPr algn="ctr">
              <a:lnSpc>
                <a:spcPts val="2000"/>
              </a:lnSpc>
            </a:pPr>
            <a:endParaRPr lang="en-US" sz="2800" b="1" dirty="0" smtClean="0">
              <a:solidFill>
                <a:srgbClr val="008000"/>
              </a:solidFill>
              <a:latin typeface="Arial"/>
              <a:cs typeface="Arial"/>
            </a:endParaRPr>
          </a:p>
          <a:p>
            <a:pPr algn="ctr">
              <a:lnSpc>
                <a:spcPts val="4400"/>
              </a:lnSpc>
            </a:pPr>
            <a:r>
              <a:rPr lang="en-US" sz="2800" b="1" dirty="0" smtClean="0">
                <a:latin typeface="Arial"/>
                <a:cs typeface="Arial"/>
              </a:rPr>
              <a:t>The </a:t>
            </a:r>
            <a:r>
              <a:rPr lang="en-US" sz="2800" b="1" dirty="0">
                <a:latin typeface="Arial"/>
                <a:cs typeface="Arial"/>
              </a:rPr>
              <a:t>world leading fundamental science that emerges from and has the potential to emerge from the EFRCs and Energy Innovation Hubs presents a compelling case for the role of fundamental research in addressing our nation's energy needs.  Much of the success stems from the center and hub construct, through which investigators organize as teams to solve broad-reaching problems in basic energy science. </a:t>
            </a:r>
            <a:endParaRPr lang="en-US" sz="2800" b="1" dirty="0" smtClean="0">
              <a:latin typeface="Arial"/>
              <a:cs typeface="Arial"/>
            </a:endParaRPr>
          </a:p>
        </p:txBody>
      </p:sp>
    </p:spTree>
    <p:extLst>
      <p:ext uri="{BB962C8B-B14F-4D97-AF65-F5344CB8AC3E}">
        <p14:creationId xmlns:p14="http://schemas.microsoft.com/office/powerpoint/2010/main" val="620363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295745" y="1008799"/>
            <a:ext cx="8574765" cy="5004789"/>
          </a:xfrm>
          <a:prstGeom prst="rect">
            <a:avLst/>
          </a:prstGeom>
        </p:spPr>
        <p:txBody>
          <a:bodyPr wrap="square">
            <a:spAutoFit/>
          </a:bodyPr>
          <a:lstStyle/>
          <a:p>
            <a:pPr algn="ctr"/>
            <a:r>
              <a:rPr lang="en-US" sz="2800" b="1" dirty="0" smtClean="0">
                <a:solidFill>
                  <a:srgbClr val="008000"/>
                </a:solidFill>
                <a:latin typeface="Arial"/>
                <a:cs typeface="Arial"/>
              </a:rPr>
              <a:t>FINDINGS – Award Processes – EFRCs</a:t>
            </a:r>
          </a:p>
          <a:p>
            <a:pPr algn="ctr"/>
            <a:r>
              <a:rPr lang="en-US" sz="2800" b="1" dirty="0">
                <a:solidFill>
                  <a:srgbClr val="008000"/>
                </a:solidFill>
                <a:latin typeface="Arial"/>
                <a:cs typeface="Arial"/>
              </a:rPr>
              <a:t>2014 EFRC </a:t>
            </a:r>
            <a:r>
              <a:rPr lang="en-US" sz="2800" b="1" dirty="0" smtClean="0">
                <a:solidFill>
                  <a:srgbClr val="008000"/>
                </a:solidFill>
                <a:latin typeface="Arial"/>
                <a:cs typeface="Arial"/>
              </a:rPr>
              <a:t>call and award </a:t>
            </a:r>
            <a:r>
              <a:rPr lang="en-US" sz="2800" b="1" dirty="0">
                <a:solidFill>
                  <a:srgbClr val="008000"/>
                </a:solidFill>
                <a:latin typeface="Arial"/>
                <a:cs typeface="Arial"/>
              </a:rPr>
              <a:t>selection</a:t>
            </a:r>
          </a:p>
          <a:p>
            <a:pPr algn="ctr"/>
            <a:r>
              <a:rPr lang="en-US" sz="2800" b="1" dirty="0">
                <a:solidFill>
                  <a:srgbClr val="008000"/>
                </a:solidFill>
                <a:latin typeface="Arial"/>
                <a:cs typeface="Arial"/>
              </a:rPr>
              <a:t>2016 EFRC </a:t>
            </a:r>
            <a:r>
              <a:rPr lang="en-US" sz="2800" b="1" dirty="0" smtClean="0">
                <a:solidFill>
                  <a:srgbClr val="008000"/>
                </a:solidFill>
                <a:latin typeface="Arial"/>
                <a:cs typeface="Arial"/>
              </a:rPr>
              <a:t>call and award </a:t>
            </a:r>
            <a:r>
              <a:rPr lang="en-US" sz="2800" b="1" dirty="0">
                <a:solidFill>
                  <a:srgbClr val="008000"/>
                </a:solidFill>
                <a:latin typeface="Arial"/>
                <a:cs typeface="Arial"/>
              </a:rPr>
              <a:t>selection</a:t>
            </a:r>
          </a:p>
          <a:p>
            <a:pPr algn="ctr">
              <a:lnSpc>
                <a:spcPts val="2000"/>
              </a:lnSpc>
            </a:pPr>
            <a:endParaRPr lang="en-US" sz="2800" b="1" dirty="0" smtClean="0">
              <a:solidFill>
                <a:srgbClr val="008000"/>
              </a:solidFill>
              <a:latin typeface="Arial"/>
              <a:cs typeface="Arial"/>
            </a:endParaRPr>
          </a:p>
          <a:p>
            <a:pPr algn="ctr">
              <a:lnSpc>
                <a:spcPts val="4400"/>
              </a:lnSpc>
            </a:pPr>
            <a:r>
              <a:rPr lang="en-US" sz="2800" b="1" dirty="0">
                <a:latin typeface="Arial"/>
                <a:cs typeface="Arial"/>
              </a:rPr>
              <a:t>BES team has constructed rigorous processes for proposal solicitation, review and award of EFRCs.  The program staff has demonstrated remarkable efficiency in handling a very large number of simultaneous proposal submissions and </a:t>
            </a:r>
            <a:r>
              <a:rPr lang="en-US" sz="2800" b="1" dirty="0" smtClean="0">
                <a:latin typeface="Arial"/>
                <a:cs typeface="Arial"/>
              </a:rPr>
              <a:t>reviews. </a:t>
            </a:r>
          </a:p>
        </p:txBody>
      </p:sp>
    </p:spTree>
    <p:extLst>
      <p:ext uri="{BB962C8B-B14F-4D97-AF65-F5344CB8AC3E}">
        <p14:creationId xmlns:p14="http://schemas.microsoft.com/office/powerpoint/2010/main" val="17811465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482601" y="793777"/>
            <a:ext cx="8204200" cy="5878533"/>
          </a:xfrm>
          <a:prstGeom prst="rect">
            <a:avLst/>
          </a:prstGeom>
        </p:spPr>
        <p:txBody>
          <a:bodyPr wrap="square">
            <a:spAutoFit/>
          </a:bodyPr>
          <a:lstStyle/>
          <a:p>
            <a:pPr algn="ctr"/>
            <a:r>
              <a:rPr lang="en-US" sz="2800" b="1" dirty="0" smtClean="0">
                <a:solidFill>
                  <a:srgbClr val="008000"/>
                </a:solidFill>
                <a:latin typeface="Arial"/>
                <a:cs typeface="Arial"/>
              </a:rPr>
              <a:t>FINDINGS – AWARD PROCESSES – EFRCs</a:t>
            </a:r>
          </a:p>
          <a:p>
            <a:pPr algn="ctr">
              <a:lnSpc>
                <a:spcPts val="1200"/>
              </a:lnSpc>
            </a:pPr>
            <a:endParaRPr lang="en-US" sz="2800" b="1" dirty="0" smtClean="0">
              <a:solidFill>
                <a:srgbClr val="008000"/>
              </a:solidFill>
              <a:latin typeface="Arial"/>
              <a:cs typeface="Arial"/>
            </a:endParaRPr>
          </a:p>
          <a:p>
            <a:r>
              <a:rPr lang="en-US" sz="2800" b="1" dirty="0">
                <a:latin typeface="Wingdings"/>
                <a:ea typeface="Wingdings"/>
                <a:cs typeface="Wingdings"/>
                <a:sym typeface="Wingdings"/>
              </a:rPr>
              <a:t></a:t>
            </a:r>
            <a:r>
              <a:rPr lang="en-US" sz="2800" b="1" dirty="0" smtClean="0">
                <a:latin typeface="Arial"/>
                <a:cs typeface="Arial"/>
              </a:rPr>
              <a:t>2014 </a:t>
            </a:r>
            <a:r>
              <a:rPr lang="en-US" sz="2800" b="1" dirty="0">
                <a:latin typeface="Arial"/>
                <a:cs typeface="Arial"/>
              </a:rPr>
              <a:t>EFRC </a:t>
            </a:r>
            <a:r>
              <a:rPr lang="en-US" sz="2800" b="1" dirty="0" smtClean="0">
                <a:latin typeface="Arial"/>
                <a:cs typeface="Arial"/>
              </a:rPr>
              <a:t>call and award selection resulted in 229 proposals to review in 5 months  </a:t>
            </a:r>
          </a:p>
          <a:p>
            <a:pPr>
              <a:lnSpc>
                <a:spcPts val="1800"/>
              </a:lnSpc>
            </a:pPr>
            <a:endParaRPr lang="en-US" sz="2800" b="1" dirty="0">
              <a:latin typeface="Arial"/>
              <a:cs typeface="Arial"/>
            </a:endParaRPr>
          </a:p>
          <a:p>
            <a:r>
              <a:rPr lang="en-US" sz="2800" b="1" dirty="0">
                <a:latin typeface="Wingdings"/>
                <a:ea typeface="Wingdings"/>
                <a:cs typeface="Wingdings"/>
                <a:sym typeface="Wingdings"/>
              </a:rPr>
              <a:t></a:t>
            </a:r>
            <a:r>
              <a:rPr lang="en-US" sz="2800" b="1" dirty="0" smtClean="0">
                <a:latin typeface="Arial"/>
                <a:cs typeface="Arial"/>
              </a:rPr>
              <a:t>Resulted in significant reduction in size and depth of domestic reviewer pool – use of international reviewers coupled with excellent judgment of BES team filled gap in appropriate award decisions</a:t>
            </a:r>
          </a:p>
          <a:p>
            <a:pPr>
              <a:lnSpc>
                <a:spcPts val="1800"/>
              </a:lnSpc>
            </a:pPr>
            <a:endParaRPr lang="en-US" sz="2800" b="1" dirty="0">
              <a:latin typeface="Arial"/>
              <a:cs typeface="Arial"/>
            </a:endParaRPr>
          </a:p>
          <a:p>
            <a:r>
              <a:rPr lang="en-US" sz="2800" b="1" dirty="0">
                <a:latin typeface="Wingdings"/>
                <a:ea typeface="Wingdings"/>
                <a:cs typeface="Wingdings"/>
                <a:sym typeface="Wingdings"/>
              </a:rPr>
              <a:t></a:t>
            </a:r>
            <a:r>
              <a:rPr lang="en-US" sz="2800" b="1" dirty="0" smtClean="0">
                <a:latin typeface="Arial"/>
                <a:cs typeface="Arial"/>
              </a:rPr>
              <a:t>Large number of proposals likely resulted in incomplete documentation of declined awards after the first stage of proposal review.  </a:t>
            </a:r>
          </a:p>
          <a:p>
            <a:r>
              <a:rPr lang="en-US" sz="2800" b="1" dirty="0">
                <a:latin typeface="Arial"/>
                <a:cs typeface="Arial"/>
              </a:rPr>
              <a:t>2013 COV made similar </a:t>
            </a:r>
            <a:r>
              <a:rPr lang="en-US" sz="2800" b="1" dirty="0" smtClean="0">
                <a:latin typeface="Arial"/>
                <a:cs typeface="Arial"/>
              </a:rPr>
              <a:t>comment</a:t>
            </a:r>
            <a:endParaRPr lang="en-US" sz="2800" b="1" dirty="0">
              <a:latin typeface="Arial"/>
              <a:cs typeface="Arial"/>
            </a:endParaRPr>
          </a:p>
        </p:txBody>
      </p:sp>
      <p:sp>
        <p:nvSpPr>
          <p:cNvPr id="3" name="Rectangle 2"/>
          <p:cNvSpPr/>
          <p:nvPr/>
        </p:nvSpPr>
        <p:spPr>
          <a:xfrm>
            <a:off x="4412998" y="3244334"/>
            <a:ext cx="318003" cy="369332"/>
          </a:xfrm>
          <a:prstGeom prst="rect">
            <a:avLst/>
          </a:prstGeom>
        </p:spPr>
        <p:txBody>
          <a:bodyPr wrap="none">
            <a:spAutoFit/>
          </a:bodyPr>
          <a:lstStyle/>
          <a:p>
            <a:r>
              <a:rPr lang="en-US" b="1" dirty="0">
                <a:latin typeface="Wingdings"/>
                <a:ea typeface="Wingdings"/>
                <a:cs typeface="Wingdings"/>
                <a:sym typeface="Wingdings"/>
              </a:rPr>
              <a:t></a:t>
            </a:r>
            <a:endParaRPr lang="en-US" dirty="0"/>
          </a:p>
        </p:txBody>
      </p:sp>
    </p:spTree>
    <p:extLst>
      <p:ext uri="{BB962C8B-B14F-4D97-AF65-F5344CB8AC3E}">
        <p14:creationId xmlns:p14="http://schemas.microsoft.com/office/powerpoint/2010/main" val="3335466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533400" y="1169666"/>
            <a:ext cx="8102600" cy="4401205"/>
          </a:xfrm>
          <a:prstGeom prst="rect">
            <a:avLst/>
          </a:prstGeom>
        </p:spPr>
        <p:txBody>
          <a:bodyPr wrap="square">
            <a:spAutoFit/>
          </a:bodyPr>
          <a:lstStyle/>
          <a:p>
            <a:pPr algn="ctr"/>
            <a:r>
              <a:rPr lang="en-US" sz="2800" b="1" dirty="0" smtClean="0">
                <a:solidFill>
                  <a:srgbClr val="008000"/>
                </a:solidFill>
                <a:latin typeface="Arial"/>
                <a:cs typeface="Arial"/>
              </a:rPr>
              <a:t>FINDINGS – AWARD PROCESSES – EFRCs</a:t>
            </a:r>
          </a:p>
          <a:p>
            <a:pPr algn="ctr"/>
            <a:endParaRPr lang="en-US" sz="2800" b="1" dirty="0">
              <a:latin typeface="Arial"/>
              <a:cs typeface="Arial"/>
            </a:endParaRPr>
          </a:p>
          <a:p>
            <a:pPr algn="just"/>
            <a:r>
              <a:rPr lang="en-US" sz="2800" b="1" dirty="0">
                <a:latin typeface="Wingdings"/>
                <a:ea typeface="Wingdings"/>
                <a:cs typeface="Wingdings"/>
                <a:sym typeface="Wingdings"/>
              </a:rPr>
              <a:t></a:t>
            </a:r>
            <a:r>
              <a:rPr lang="en-US" sz="2800" b="1" dirty="0" smtClean="0">
                <a:latin typeface="Arial"/>
                <a:cs typeface="Arial"/>
              </a:rPr>
              <a:t>BES responded by implementing a 2-stage review process in 2014 but also</a:t>
            </a:r>
          </a:p>
          <a:p>
            <a:pPr algn="just"/>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Targeted 2016 EFRC call </a:t>
            </a:r>
          </a:p>
          <a:p>
            <a:pPr algn="just"/>
            <a:r>
              <a:rPr lang="en-US" sz="2800" b="1" dirty="0" smtClean="0">
                <a:latin typeface="Arial"/>
                <a:cs typeface="Arial"/>
              </a:rPr>
              <a:t>~25 proposals for review in 2 months</a:t>
            </a:r>
          </a:p>
          <a:p>
            <a:pPr algn="just"/>
            <a:endParaRPr lang="en-US" sz="2800" b="1" dirty="0">
              <a:latin typeface="Arial"/>
              <a:cs typeface="Arial"/>
            </a:endParaRPr>
          </a:p>
          <a:p>
            <a:pPr algn="just"/>
            <a:r>
              <a:rPr lang="en-US" sz="2800" b="1" dirty="0">
                <a:latin typeface="Wingdings"/>
                <a:ea typeface="Wingdings"/>
                <a:cs typeface="Wingdings"/>
                <a:sym typeface="Wingdings"/>
              </a:rPr>
              <a:t></a:t>
            </a:r>
            <a:r>
              <a:rPr lang="en-US" sz="2800" b="1" dirty="0" smtClean="0">
                <a:latin typeface="Arial"/>
                <a:cs typeface="Arial"/>
              </a:rPr>
              <a:t>Future plan – reduce EFRC award to 4 years so that there is a FOA every two years</a:t>
            </a:r>
          </a:p>
        </p:txBody>
      </p:sp>
    </p:spTree>
    <p:extLst>
      <p:ext uri="{BB962C8B-B14F-4D97-AF65-F5344CB8AC3E}">
        <p14:creationId xmlns:p14="http://schemas.microsoft.com/office/powerpoint/2010/main" val="1187118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372534" y="1008799"/>
            <a:ext cx="8348134" cy="5693867"/>
          </a:xfrm>
          <a:prstGeom prst="rect">
            <a:avLst/>
          </a:prstGeom>
        </p:spPr>
        <p:txBody>
          <a:bodyPr wrap="square">
            <a:spAutoFit/>
          </a:bodyPr>
          <a:lstStyle/>
          <a:p>
            <a:pPr algn="ctr"/>
            <a:r>
              <a:rPr lang="en-US" sz="2800" b="1" dirty="0" smtClean="0">
                <a:solidFill>
                  <a:srgbClr val="008000"/>
                </a:solidFill>
                <a:latin typeface="Arial"/>
                <a:cs typeface="Arial"/>
              </a:rPr>
              <a:t>RECOMMENDATIONS – AWARD PROCESSES EFRCs</a:t>
            </a:r>
          </a:p>
          <a:p>
            <a:pPr algn="ctr"/>
            <a:endParaRPr lang="en-US" sz="2800" b="1" dirty="0">
              <a:latin typeface="Arial"/>
              <a:cs typeface="Arial"/>
            </a:endParaRPr>
          </a:p>
          <a:p>
            <a:pPr algn="just"/>
            <a:r>
              <a:rPr lang="en-US" sz="2800" b="1" dirty="0">
                <a:latin typeface="Wingdings"/>
                <a:ea typeface="Wingdings"/>
                <a:cs typeface="Wingdings"/>
                <a:sym typeface="Wingdings"/>
              </a:rPr>
              <a:t></a:t>
            </a:r>
            <a:r>
              <a:rPr lang="en-US" sz="2800" b="1" dirty="0" smtClean="0">
                <a:latin typeface="Arial"/>
                <a:cs typeface="Arial"/>
              </a:rPr>
              <a:t>COV </a:t>
            </a:r>
            <a:r>
              <a:rPr lang="en-US" sz="2800" b="1" dirty="0">
                <a:latin typeface="Arial"/>
                <a:cs typeface="Arial"/>
              </a:rPr>
              <a:t>recommends that BES explore mechanisms to reduce the number of full proposals </a:t>
            </a:r>
            <a:r>
              <a:rPr lang="en-US" sz="2800" b="1" dirty="0" smtClean="0">
                <a:latin typeface="Arial"/>
                <a:cs typeface="Arial"/>
              </a:rPr>
              <a:t>evaluated </a:t>
            </a:r>
            <a:r>
              <a:rPr lang="en-US" sz="2800" b="1" dirty="0">
                <a:latin typeface="Arial"/>
                <a:cs typeface="Arial"/>
              </a:rPr>
              <a:t>simultaneously as the result of broad FOAs</a:t>
            </a:r>
            <a:r>
              <a:rPr lang="en-US" sz="2800" b="1" dirty="0" smtClean="0">
                <a:latin typeface="Arial"/>
                <a:cs typeface="Arial"/>
              </a:rPr>
              <a:t>.</a:t>
            </a:r>
          </a:p>
          <a:p>
            <a:pPr algn="just"/>
            <a:endParaRPr lang="en-US" sz="2800" b="1" dirty="0">
              <a:latin typeface="Arial"/>
              <a:cs typeface="Arial"/>
            </a:endParaRPr>
          </a:p>
          <a:p>
            <a:pPr algn="just"/>
            <a:r>
              <a:rPr lang="en-US" sz="2800" b="1" dirty="0">
                <a:latin typeface="Wingdings"/>
                <a:ea typeface="Wingdings"/>
                <a:cs typeface="Wingdings"/>
                <a:sym typeface="Wingdings"/>
              </a:rPr>
              <a:t></a:t>
            </a:r>
            <a:r>
              <a:rPr lang="en-US" sz="2800" b="1" dirty="0" smtClean="0">
                <a:latin typeface="Arial"/>
                <a:cs typeface="Arial"/>
              </a:rPr>
              <a:t>And that this mechanism return to a </a:t>
            </a:r>
            <a:r>
              <a:rPr lang="en-US" sz="2800" b="1" dirty="0">
                <a:latin typeface="Arial"/>
                <a:cs typeface="Arial"/>
              </a:rPr>
              <a:t>5-year funding </a:t>
            </a:r>
            <a:r>
              <a:rPr lang="en-US" sz="2800" b="1" dirty="0" smtClean="0">
                <a:latin typeface="Arial"/>
                <a:cs typeface="Arial"/>
              </a:rPr>
              <a:t>model, given that </a:t>
            </a:r>
            <a:r>
              <a:rPr lang="en-US" sz="2800" b="1" dirty="0">
                <a:latin typeface="Arial"/>
                <a:cs typeface="Arial"/>
              </a:rPr>
              <a:t>the </a:t>
            </a:r>
            <a:r>
              <a:rPr lang="en-US" sz="2800" b="1" dirty="0" smtClean="0">
                <a:latin typeface="Arial"/>
                <a:cs typeface="Arial"/>
              </a:rPr>
              <a:t>4-</a:t>
            </a:r>
            <a:r>
              <a:rPr lang="en-US" sz="2800" b="1" dirty="0">
                <a:latin typeface="Arial"/>
                <a:cs typeface="Arial"/>
              </a:rPr>
              <a:t>year duration of </a:t>
            </a:r>
            <a:r>
              <a:rPr lang="en-US" sz="2800" b="1" dirty="0" smtClean="0">
                <a:latin typeface="Arial"/>
                <a:cs typeface="Arial"/>
              </a:rPr>
              <a:t>grant </a:t>
            </a:r>
            <a:r>
              <a:rPr lang="en-US" sz="2800" b="1" dirty="0">
                <a:latin typeface="Arial"/>
                <a:cs typeface="Arial"/>
              </a:rPr>
              <a:t>was not </a:t>
            </a:r>
            <a:r>
              <a:rPr lang="en-US" sz="2800" b="1" dirty="0" smtClean="0">
                <a:latin typeface="Arial"/>
                <a:cs typeface="Arial"/>
              </a:rPr>
              <a:t>deemed optimal </a:t>
            </a:r>
            <a:r>
              <a:rPr lang="en-US" sz="2800" b="1" dirty="0">
                <a:latin typeface="Arial"/>
                <a:cs typeface="Arial"/>
              </a:rPr>
              <a:t>for maximum scientific </a:t>
            </a:r>
            <a:r>
              <a:rPr lang="en-US" sz="2800" b="1" dirty="0" smtClean="0">
                <a:latin typeface="Arial"/>
                <a:cs typeface="Arial"/>
              </a:rPr>
              <a:t>impact.   </a:t>
            </a:r>
            <a:endParaRPr lang="en-US" sz="2800" b="1" dirty="0">
              <a:latin typeface="Arial"/>
              <a:cs typeface="Arial"/>
            </a:endParaRPr>
          </a:p>
          <a:p>
            <a:pPr algn="just"/>
            <a:endParaRPr lang="en-US" sz="2800" b="1" dirty="0">
              <a:latin typeface="Arial"/>
              <a:cs typeface="Arial"/>
            </a:endParaRPr>
          </a:p>
        </p:txBody>
      </p:sp>
    </p:spTree>
    <p:extLst>
      <p:ext uri="{BB962C8B-B14F-4D97-AF65-F5344CB8AC3E}">
        <p14:creationId xmlns:p14="http://schemas.microsoft.com/office/powerpoint/2010/main" val="28013409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474133" y="1008799"/>
            <a:ext cx="8212667" cy="5262980"/>
          </a:xfrm>
          <a:prstGeom prst="rect">
            <a:avLst/>
          </a:prstGeom>
        </p:spPr>
        <p:txBody>
          <a:bodyPr wrap="square">
            <a:spAutoFit/>
          </a:bodyPr>
          <a:lstStyle/>
          <a:p>
            <a:pPr algn="ctr"/>
            <a:r>
              <a:rPr lang="en-US" sz="2800" b="1" dirty="0" smtClean="0">
                <a:solidFill>
                  <a:srgbClr val="008000"/>
                </a:solidFill>
                <a:latin typeface="Arial"/>
                <a:cs typeface="Arial"/>
              </a:rPr>
              <a:t>COMMENTS – AWARD PROCESSES – EFRC</a:t>
            </a:r>
          </a:p>
          <a:p>
            <a:pPr algn="ctr"/>
            <a:endParaRPr lang="en-US" sz="2800" b="1" dirty="0">
              <a:latin typeface="Arial"/>
              <a:cs typeface="Arial"/>
            </a:endParaRPr>
          </a:p>
          <a:p>
            <a:pPr algn="just"/>
            <a:r>
              <a:rPr lang="en-US" sz="2800" b="1" dirty="0">
                <a:latin typeface="Wingdings"/>
                <a:ea typeface="Wingdings"/>
                <a:cs typeface="Wingdings"/>
                <a:sym typeface="Wingdings"/>
              </a:rPr>
              <a:t></a:t>
            </a:r>
            <a:r>
              <a:rPr lang="en-US" sz="2800" b="1" dirty="0" smtClean="0">
                <a:latin typeface="Arial"/>
                <a:cs typeface="Arial"/>
              </a:rPr>
              <a:t>Short time allotted between FOA and proposal may </a:t>
            </a:r>
            <a:r>
              <a:rPr lang="en-US" sz="2800" b="1" dirty="0">
                <a:latin typeface="Arial"/>
                <a:cs typeface="Arial"/>
              </a:rPr>
              <a:t>tend to favor individuals already engaged with DOE and/or institutions with substantial support for preparation of proposals on the scale of an EFRC. </a:t>
            </a:r>
          </a:p>
          <a:p>
            <a:pPr algn="ctr"/>
            <a:endParaRPr lang="en-US" sz="2800" b="1" dirty="0">
              <a:latin typeface="Arial"/>
              <a:cs typeface="Arial"/>
            </a:endParaRPr>
          </a:p>
          <a:p>
            <a:pPr algn="just"/>
            <a:r>
              <a:rPr lang="en-US" sz="2800" b="1" dirty="0">
                <a:latin typeface="Wingdings"/>
                <a:ea typeface="Wingdings"/>
                <a:cs typeface="Wingdings"/>
                <a:sym typeface="Wingdings"/>
              </a:rPr>
              <a:t></a:t>
            </a:r>
            <a:r>
              <a:rPr lang="en-US" sz="2800" b="1" dirty="0" smtClean="0">
                <a:latin typeface="Arial"/>
                <a:cs typeface="Arial"/>
              </a:rPr>
              <a:t>No </a:t>
            </a:r>
            <a:r>
              <a:rPr lang="en-US" sz="2800" b="1" dirty="0">
                <a:latin typeface="Arial"/>
                <a:cs typeface="Arial"/>
              </a:rPr>
              <a:t>statistics concerning representation of women and minorities as PIs in submitted or awarded proposals or amongst reviewers were available to the COV. </a:t>
            </a:r>
          </a:p>
        </p:txBody>
      </p:sp>
    </p:spTree>
    <p:extLst>
      <p:ext uri="{BB962C8B-B14F-4D97-AF65-F5344CB8AC3E}">
        <p14:creationId xmlns:p14="http://schemas.microsoft.com/office/powerpoint/2010/main" val="22789392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474133" y="856402"/>
            <a:ext cx="8212667" cy="5693867"/>
          </a:xfrm>
          <a:prstGeom prst="rect">
            <a:avLst/>
          </a:prstGeom>
        </p:spPr>
        <p:txBody>
          <a:bodyPr wrap="square">
            <a:spAutoFit/>
          </a:bodyPr>
          <a:lstStyle/>
          <a:p>
            <a:pPr algn="ctr"/>
            <a:r>
              <a:rPr lang="en-US" sz="2800" b="1" dirty="0" smtClean="0">
                <a:solidFill>
                  <a:srgbClr val="008000"/>
                </a:solidFill>
                <a:latin typeface="Arial"/>
                <a:cs typeface="Arial"/>
              </a:rPr>
              <a:t>FINDINGS – MANAGEMENT OF EFRCs</a:t>
            </a:r>
            <a:endParaRPr lang="en-US" sz="2800" b="1" dirty="0" smtClean="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Excellent </a:t>
            </a:r>
            <a:r>
              <a:rPr lang="en-US" sz="2800" b="1" dirty="0">
                <a:latin typeface="Arial"/>
                <a:cs typeface="Arial"/>
              </a:rPr>
              <a:t>and meticulous management of this large </a:t>
            </a:r>
            <a:r>
              <a:rPr lang="en-US" sz="2800" b="1" dirty="0" smtClean="0">
                <a:latin typeface="Arial"/>
                <a:cs typeface="Arial"/>
              </a:rPr>
              <a:t>program</a:t>
            </a:r>
            <a:r>
              <a:rPr lang="en-US" sz="2800" b="1" dirty="0">
                <a:latin typeface="Arial"/>
                <a:cs typeface="Arial"/>
              </a:rPr>
              <a:t>. </a:t>
            </a:r>
            <a:endParaRPr lang="en-US" sz="2800" b="1" dirty="0" smtClean="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Deep </a:t>
            </a:r>
            <a:r>
              <a:rPr lang="en-US" sz="2800" b="1" dirty="0">
                <a:latin typeface="Arial"/>
                <a:cs typeface="Arial"/>
              </a:rPr>
              <a:t>and sophisticated understanding of management issues along with </a:t>
            </a:r>
            <a:r>
              <a:rPr lang="en-US" sz="2800" b="1" dirty="0" smtClean="0">
                <a:latin typeface="Arial"/>
                <a:cs typeface="Arial"/>
              </a:rPr>
              <a:t>ability </a:t>
            </a:r>
            <a:r>
              <a:rPr lang="en-US" sz="2800" b="1" dirty="0">
                <a:latin typeface="Arial"/>
                <a:cs typeface="Arial"/>
              </a:rPr>
              <a:t>to weigh multiple peer reviewer comments in perspective. </a:t>
            </a:r>
          </a:p>
          <a:p>
            <a:pPr algn="just"/>
            <a:r>
              <a:rPr lang="en-US" sz="2800" b="1" dirty="0" smtClean="0">
                <a:latin typeface="Wingdings"/>
                <a:ea typeface="Wingdings"/>
                <a:cs typeface="Wingdings"/>
                <a:sym typeface="Wingdings"/>
              </a:rPr>
              <a:t></a:t>
            </a:r>
            <a:r>
              <a:rPr lang="en-US" sz="2800" b="1" dirty="0">
                <a:latin typeface="Arial"/>
                <a:cs typeface="Arial"/>
                <a:sym typeface="Wingdings"/>
              </a:rPr>
              <a:t>M</a:t>
            </a:r>
            <a:r>
              <a:rPr lang="en-US" sz="2800" b="1" dirty="0" smtClean="0">
                <a:latin typeface="Arial"/>
                <a:cs typeface="Arial"/>
              </a:rPr>
              <a:t>anagement </a:t>
            </a:r>
            <a:r>
              <a:rPr lang="en-US" sz="2800" b="1" dirty="0">
                <a:latin typeface="Arial"/>
                <a:cs typeface="Arial"/>
              </a:rPr>
              <a:t>process ensures effective stewardship of federal resources by </a:t>
            </a:r>
            <a:r>
              <a:rPr lang="en-US" sz="2800" b="1" dirty="0" smtClean="0">
                <a:latin typeface="Arial"/>
                <a:cs typeface="Arial"/>
              </a:rPr>
              <a:t>providing </a:t>
            </a:r>
            <a:r>
              <a:rPr lang="en-US" sz="2800" b="1" dirty="0">
                <a:latin typeface="Arial"/>
                <a:cs typeface="Arial"/>
              </a:rPr>
              <a:t>expert feedback to both center participants and </a:t>
            </a:r>
            <a:r>
              <a:rPr lang="en-US" sz="2800" b="1" dirty="0" smtClean="0">
                <a:latin typeface="Arial"/>
                <a:cs typeface="Arial"/>
              </a:rPr>
              <a:t>BES </a:t>
            </a:r>
            <a:r>
              <a:rPr lang="en-US" sz="2800" b="1" dirty="0">
                <a:latin typeface="Arial"/>
                <a:cs typeface="Arial"/>
              </a:rPr>
              <a:t>leadership, enabling timely redirection of funds towards </a:t>
            </a:r>
            <a:r>
              <a:rPr lang="en-US" sz="2800" b="1" dirty="0" smtClean="0">
                <a:latin typeface="Arial"/>
                <a:cs typeface="Arial"/>
              </a:rPr>
              <a:t>most </a:t>
            </a:r>
            <a:r>
              <a:rPr lang="en-US" sz="2800" b="1" dirty="0">
                <a:latin typeface="Arial"/>
                <a:cs typeface="Arial"/>
              </a:rPr>
              <a:t>promising lines of investigation both within and across </a:t>
            </a:r>
            <a:r>
              <a:rPr lang="en-US" sz="2800" b="1" dirty="0" smtClean="0">
                <a:latin typeface="Arial"/>
                <a:cs typeface="Arial"/>
              </a:rPr>
              <a:t>centers</a:t>
            </a:r>
            <a:endParaRPr lang="en-US" sz="2800" b="1" dirty="0">
              <a:latin typeface="Arial"/>
              <a:cs typeface="Arial"/>
            </a:endParaRPr>
          </a:p>
        </p:txBody>
      </p:sp>
    </p:spTree>
    <p:extLst>
      <p:ext uri="{BB962C8B-B14F-4D97-AF65-F5344CB8AC3E}">
        <p14:creationId xmlns:p14="http://schemas.microsoft.com/office/powerpoint/2010/main" val="7283964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474133" y="1051143"/>
            <a:ext cx="8212667" cy="4832093"/>
          </a:xfrm>
          <a:prstGeom prst="rect">
            <a:avLst/>
          </a:prstGeom>
        </p:spPr>
        <p:txBody>
          <a:bodyPr wrap="square">
            <a:spAutoFit/>
          </a:bodyPr>
          <a:lstStyle/>
          <a:p>
            <a:pPr algn="ctr"/>
            <a:r>
              <a:rPr lang="en-US" sz="2800" b="1" dirty="0" smtClean="0">
                <a:solidFill>
                  <a:srgbClr val="008000"/>
                </a:solidFill>
                <a:latin typeface="Arial"/>
                <a:cs typeface="Arial"/>
              </a:rPr>
              <a:t>FINDINGS - MANAGEMENT OF EFRCs</a:t>
            </a:r>
          </a:p>
          <a:p>
            <a:pPr algn="ctr"/>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ea typeface="Wingdings"/>
                <a:cs typeface="Arial"/>
                <a:sym typeface="Wingdings"/>
              </a:rPr>
              <a:t>In </a:t>
            </a:r>
            <a:r>
              <a:rPr lang="en-US" sz="2800" b="1" dirty="0" smtClean="0">
                <a:latin typeface="Arial"/>
                <a:cs typeface="Arial"/>
              </a:rPr>
              <a:t>particular</a:t>
            </a:r>
            <a:r>
              <a:rPr lang="en-US" sz="2800" b="1" dirty="0">
                <a:latin typeface="Arial"/>
                <a:cs typeface="Arial"/>
              </a:rPr>
              <a:t>, </a:t>
            </a:r>
            <a:r>
              <a:rPr lang="en-US" sz="2800" b="1" dirty="0" smtClean="0">
                <a:latin typeface="Arial"/>
                <a:cs typeface="Arial"/>
              </a:rPr>
              <a:t>BES </a:t>
            </a:r>
            <a:r>
              <a:rPr lang="en-US" sz="2800" b="1" dirty="0">
                <a:latin typeface="Arial"/>
                <a:cs typeface="Arial"/>
              </a:rPr>
              <a:t>has instituted mechanisms to make effective management within a center a top priority, instilling best practices from the </a:t>
            </a:r>
            <a:r>
              <a:rPr lang="en-US" sz="2800" b="1" dirty="0" smtClean="0">
                <a:latin typeface="Arial"/>
                <a:cs typeface="Arial"/>
              </a:rPr>
              <a:t>outset and providing </a:t>
            </a:r>
            <a:r>
              <a:rPr lang="en-US" sz="2800" b="1" dirty="0">
                <a:latin typeface="Arial"/>
                <a:cs typeface="Arial"/>
              </a:rPr>
              <a:t>BES management and center directors with </a:t>
            </a:r>
            <a:r>
              <a:rPr lang="en-US" sz="2800" b="1" dirty="0" smtClean="0">
                <a:latin typeface="Arial"/>
                <a:cs typeface="Arial"/>
              </a:rPr>
              <a:t>data </a:t>
            </a:r>
            <a:r>
              <a:rPr lang="en-US" sz="2800" b="1" dirty="0">
                <a:latin typeface="Arial"/>
                <a:cs typeface="Arial"/>
              </a:rPr>
              <a:t>and advice needed for effective asset reallocation and course </a:t>
            </a:r>
            <a:r>
              <a:rPr lang="en-US" sz="2800" b="1" dirty="0" smtClean="0">
                <a:latin typeface="Arial"/>
                <a:cs typeface="Arial"/>
              </a:rPr>
              <a:t>adjustment.  Success </a:t>
            </a:r>
            <a:r>
              <a:rPr lang="en-US" sz="2800" b="1" dirty="0">
                <a:latin typeface="Arial"/>
                <a:cs typeface="Arial"/>
              </a:rPr>
              <a:t>of </a:t>
            </a:r>
            <a:r>
              <a:rPr lang="en-US" sz="2800" b="1" dirty="0" smtClean="0">
                <a:latin typeface="Arial"/>
                <a:cs typeface="Arial"/>
              </a:rPr>
              <a:t>management </a:t>
            </a:r>
            <a:r>
              <a:rPr lang="en-US" sz="2800" b="1" dirty="0">
                <a:latin typeface="Arial"/>
                <a:cs typeface="Arial"/>
              </a:rPr>
              <a:t>strategy </a:t>
            </a:r>
            <a:r>
              <a:rPr lang="en-US" sz="2800" b="1" dirty="0" smtClean="0">
                <a:latin typeface="Arial"/>
                <a:cs typeface="Arial"/>
              </a:rPr>
              <a:t>demonstrated</a:t>
            </a:r>
            <a:r>
              <a:rPr lang="en-US" sz="2800" b="1" dirty="0">
                <a:latin typeface="Arial"/>
                <a:cs typeface="Arial"/>
              </a:rPr>
              <a:t>, in part, by </a:t>
            </a:r>
            <a:r>
              <a:rPr lang="en-US" sz="2800" b="1" dirty="0" smtClean="0">
                <a:latin typeface="Arial"/>
                <a:cs typeface="Arial"/>
              </a:rPr>
              <a:t>high </a:t>
            </a:r>
            <a:r>
              <a:rPr lang="en-US" sz="2800" b="1" dirty="0">
                <a:latin typeface="Arial"/>
                <a:cs typeface="Arial"/>
              </a:rPr>
              <a:t>impact of </a:t>
            </a:r>
            <a:r>
              <a:rPr lang="en-US" sz="2800" b="1" dirty="0" smtClean="0">
                <a:latin typeface="Arial"/>
                <a:cs typeface="Arial"/>
              </a:rPr>
              <a:t>EFRC </a:t>
            </a:r>
            <a:r>
              <a:rPr lang="en-US" sz="2800" b="1" dirty="0">
                <a:latin typeface="Arial"/>
                <a:cs typeface="Arial"/>
              </a:rPr>
              <a:t>research</a:t>
            </a:r>
            <a:r>
              <a:rPr lang="en-US" sz="2800" dirty="0" smtClean="0"/>
              <a:t>.</a:t>
            </a:r>
            <a:endParaRPr lang="en-US" sz="2800" dirty="0"/>
          </a:p>
        </p:txBody>
      </p:sp>
    </p:spTree>
    <p:extLst>
      <p:ext uri="{BB962C8B-B14F-4D97-AF65-F5344CB8AC3E}">
        <p14:creationId xmlns:p14="http://schemas.microsoft.com/office/powerpoint/2010/main" val="13476007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474133" y="856402"/>
            <a:ext cx="8212667" cy="4832093"/>
          </a:xfrm>
          <a:prstGeom prst="rect">
            <a:avLst/>
          </a:prstGeom>
        </p:spPr>
        <p:txBody>
          <a:bodyPr wrap="square">
            <a:spAutoFit/>
          </a:bodyPr>
          <a:lstStyle/>
          <a:p>
            <a:pPr algn="ctr"/>
            <a:r>
              <a:rPr lang="en-US" sz="2800" b="1" dirty="0" smtClean="0">
                <a:solidFill>
                  <a:srgbClr val="008000"/>
                </a:solidFill>
                <a:latin typeface="Arial"/>
                <a:cs typeface="Arial"/>
              </a:rPr>
              <a:t>COMMENTS – MANAGEMENT OF EFRCs</a:t>
            </a:r>
          </a:p>
          <a:p>
            <a:pPr algn="ctr"/>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Ample </a:t>
            </a:r>
            <a:r>
              <a:rPr lang="en-US" sz="2800" b="1" dirty="0">
                <a:latin typeface="Arial"/>
                <a:cs typeface="Arial"/>
              </a:rPr>
              <a:t>communication, both oral and written, between BES program directors, </a:t>
            </a:r>
            <a:r>
              <a:rPr lang="en-US" sz="2800" b="1" dirty="0" smtClean="0">
                <a:latin typeface="Arial"/>
                <a:cs typeface="Arial"/>
              </a:rPr>
              <a:t>and EFRC directors </a:t>
            </a:r>
            <a:r>
              <a:rPr lang="en-US" sz="2800" b="1" dirty="0">
                <a:latin typeface="Arial"/>
                <a:cs typeface="Arial"/>
              </a:rPr>
              <a:t>and </a:t>
            </a:r>
            <a:r>
              <a:rPr lang="en-US" sz="2800" b="1" dirty="0" smtClean="0">
                <a:latin typeface="Arial"/>
                <a:cs typeface="Arial"/>
              </a:rPr>
              <a:t> </a:t>
            </a:r>
            <a:r>
              <a:rPr lang="en-US" sz="2800" b="1" dirty="0">
                <a:latin typeface="Arial"/>
                <a:cs typeface="Arial"/>
              </a:rPr>
              <a:t>researchers.  </a:t>
            </a:r>
            <a:endParaRPr lang="en-US" sz="2800" b="1" dirty="0" smtClean="0">
              <a:latin typeface="Arial"/>
              <a:cs typeface="Arial"/>
            </a:endParaRPr>
          </a:p>
          <a:p>
            <a:pPr algn="just"/>
            <a:endParaRPr lang="en-US" sz="2800" b="1" dirty="0">
              <a:latin typeface="Arial"/>
              <a:cs typeface="Arial"/>
            </a:endParaRPr>
          </a:p>
          <a:p>
            <a:pPr algn="just"/>
            <a:r>
              <a:rPr lang="en-US" sz="2800" b="1" dirty="0">
                <a:latin typeface="Wingdings"/>
                <a:ea typeface="Wingdings"/>
                <a:cs typeface="Wingdings"/>
                <a:sym typeface="Wingdings"/>
              </a:rPr>
              <a:t></a:t>
            </a:r>
            <a:r>
              <a:rPr lang="en-US" sz="2800" b="1" dirty="0" smtClean="0">
                <a:latin typeface="Arial"/>
                <a:cs typeface="Arial"/>
              </a:rPr>
              <a:t>While </a:t>
            </a:r>
            <a:r>
              <a:rPr lang="en-US" sz="2800" b="1" dirty="0">
                <a:latin typeface="Arial"/>
                <a:cs typeface="Arial"/>
              </a:rPr>
              <a:t>no one communication task is onerous, the panel did have some concerns that — when taken as a whole — the multitude of reporting requirements may be diverting resources that could be more effective elsewhere.</a:t>
            </a:r>
          </a:p>
        </p:txBody>
      </p:sp>
    </p:spTree>
    <p:extLst>
      <p:ext uri="{BB962C8B-B14F-4D97-AF65-F5344CB8AC3E}">
        <p14:creationId xmlns:p14="http://schemas.microsoft.com/office/powerpoint/2010/main" val="21794669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2" cstate="print"/>
          <a:srcRect/>
          <a:stretch>
            <a:fillRect/>
          </a:stretch>
        </p:blipFill>
        <p:spPr bwMode="auto">
          <a:xfrm>
            <a:off x="2756467" y="349256"/>
            <a:ext cx="3631065" cy="444521"/>
          </a:xfrm>
          <a:prstGeom prst="rect">
            <a:avLst/>
          </a:prstGeom>
          <a:noFill/>
          <a:ln w="9525">
            <a:noFill/>
            <a:miter lim="800000"/>
            <a:headEnd/>
            <a:tailEnd/>
          </a:ln>
        </p:spPr>
      </p:pic>
      <p:sp>
        <p:nvSpPr>
          <p:cNvPr id="5" name="Rectangle 4"/>
          <p:cNvSpPr/>
          <p:nvPr/>
        </p:nvSpPr>
        <p:spPr>
          <a:xfrm>
            <a:off x="493158" y="1634833"/>
            <a:ext cx="8557474" cy="2246769"/>
          </a:xfrm>
          <a:prstGeom prst="rect">
            <a:avLst/>
          </a:prstGeom>
        </p:spPr>
        <p:txBody>
          <a:bodyPr wrap="square">
            <a:spAutoFit/>
          </a:bodyPr>
          <a:lstStyle/>
          <a:p>
            <a:r>
              <a:rPr lang="en-US" sz="2800" b="1" dirty="0" smtClean="0">
                <a:solidFill>
                  <a:srgbClr val="008000"/>
                </a:solidFill>
                <a:latin typeface="Arial"/>
                <a:cs typeface="Arial"/>
              </a:rPr>
              <a:t>1.</a:t>
            </a:r>
            <a:r>
              <a:rPr lang="en-US" sz="2800" b="1" dirty="0" smtClean="0">
                <a:latin typeface="Arial"/>
                <a:cs typeface="Arial"/>
              </a:rPr>
              <a:t>  For EFRCs and Hubs, assess efficacy and quality of processes used to</a:t>
            </a:r>
          </a:p>
          <a:p>
            <a:r>
              <a:rPr lang="en-US" sz="2800" b="1" dirty="0" smtClean="0">
                <a:latin typeface="Arial"/>
                <a:cs typeface="Arial"/>
              </a:rPr>
              <a:t>	</a:t>
            </a:r>
            <a:r>
              <a:rPr lang="en-US" sz="2800" b="1" dirty="0" smtClean="0">
                <a:solidFill>
                  <a:srgbClr val="008000"/>
                </a:solidFill>
                <a:latin typeface="Arial"/>
                <a:cs typeface="Arial"/>
              </a:rPr>
              <a:t>(a)</a:t>
            </a:r>
            <a:r>
              <a:rPr lang="en-US" sz="2800" b="1" dirty="0" smtClean="0">
                <a:latin typeface="Arial"/>
                <a:cs typeface="Arial"/>
              </a:rPr>
              <a:t> solicit, review, recommend and document proposal actions and </a:t>
            </a:r>
          </a:p>
          <a:p>
            <a:r>
              <a:rPr lang="en-US" sz="2800" b="1" dirty="0" smtClean="0">
                <a:latin typeface="Arial"/>
                <a:cs typeface="Arial"/>
              </a:rPr>
              <a:t>	</a:t>
            </a:r>
            <a:r>
              <a:rPr lang="en-US" sz="2800" b="1" dirty="0" smtClean="0">
                <a:solidFill>
                  <a:srgbClr val="008000"/>
                </a:solidFill>
                <a:latin typeface="Arial"/>
                <a:cs typeface="Arial"/>
              </a:rPr>
              <a:t>(b)</a:t>
            </a:r>
            <a:r>
              <a:rPr lang="en-US" sz="2800" b="1" dirty="0" smtClean="0">
                <a:latin typeface="Arial"/>
                <a:cs typeface="Arial"/>
              </a:rPr>
              <a:t> monitor active projects</a:t>
            </a:r>
          </a:p>
        </p:txBody>
      </p:sp>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1958970" y="965727"/>
            <a:ext cx="5226060" cy="523220"/>
          </a:xfrm>
          <a:prstGeom prst="rect">
            <a:avLst/>
          </a:prstGeom>
        </p:spPr>
        <p:txBody>
          <a:bodyPr wrap="none">
            <a:spAutoFit/>
          </a:bodyPr>
          <a:lstStyle/>
          <a:p>
            <a:pPr algn="ctr"/>
            <a:r>
              <a:rPr lang="en-US" sz="2800" b="1" dirty="0" smtClean="0">
                <a:latin typeface="Arial"/>
                <a:cs typeface="Arial"/>
              </a:rPr>
              <a:t>Committee of Visitors Charge</a:t>
            </a:r>
          </a:p>
        </p:txBody>
      </p:sp>
      <p:sp>
        <p:nvSpPr>
          <p:cNvPr id="3" name="Rectangle 2"/>
          <p:cNvSpPr/>
          <p:nvPr/>
        </p:nvSpPr>
        <p:spPr>
          <a:xfrm>
            <a:off x="455806" y="4217301"/>
            <a:ext cx="8431995" cy="2246769"/>
          </a:xfrm>
          <a:prstGeom prst="rect">
            <a:avLst/>
          </a:prstGeom>
        </p:spPr>
        <p:txBody>
          <a:bodyPr wrap="square">
            <a:spAutoFit/>
          </a:bodyPr>
          <a:lstStyle/>
          <a:p>
            <a:r>
              <a:rPr lang="en-US" sz="2800" b="1" dirty="0" smtClean="0">
                <a:solidFill>
                  <a:srgbClr val="008000"/>
                </a:solidFill>
                <a:latin typeface="Arial"/>
                <a:cs typeface="Arial"/>
              </a:rPr>
              <a:t>2.</a:t>
            </a:r>
            <a:r>
              <a:rPr lang="en-US" sz="2800" b="1" dirty="0" smtClean="0">
                <a:latin typeface="Arial"/>
                <a:cs typeface="Arial"/>
              </a:rPr>
              <a:t>  Within boundaries of DOE missions and available funding, comment on how award process has affected</a:t>
            </a:r>
          </a:p>
          <a:p>
            <a:r>
              <a:rPr lang="en-US" sz="2800" b="1" dirty="0">
                <a:latin typeface="Arial"/>
                <a:cs typeface="Arial"/>
              </a:rPr>
              <a:t>	</a:t>
            </a:r>
            <a:r>
              <a:rPr lang="en-US" sz="2800" b="1" dirty="0" smtClean="0">
                <a:solidFill>
                  <a:srgbClr val="008000"/>
                </a:solidFill>
                <a:latin typeface="Arial"/>
                <a:cs typeface="Arial"/>
              </a:rPr>
              <a:t>(a)</a:t>
            </a:r>
            <a:r>
              <a:rPr lang="en-US" sz="2800" b="1" dirty="0" smtClean="0">
                <a:latin typeface="Arial"/>
                <a:cs typeface="Arial"/>
              </a:rPr>
              <a:t> breadth and depth of portfolio elements</a:t>
            </a:r>
          </a:p>
          <a:p>
            <a:r>
              <a:rPr lang="en-US" sz="2800" b="1" dirty="0" smtClean="0">
                <a:latin typeface="Arial"/>
                <a:cs typeface="Arial"/>
              </a:rPr>
              <a:t>	</a:t>
            </a:r>
            <a:r>
              <a:rPr lang="en-US" sz="2800" b="1" dirty="0" smtClean="0">
                <a:solidFill>
                  <a:srgbClr val="008000"/>
                </a:solidFill>
                <a:latin typeface="Arial"/>
                <a:cs typeface="Arial"/>
              </a:rPr>
              <a:t>(b)</a:t>
            </a:r>
            <a:r>
              <a:rPr lang="en-US" sz="2800" b="1" dirty="0" smtClean="0">
                <a:latin typeface="Arial"/>
                <a:cs typeface="Arial"/>
              </a:rPr>
              <a:t> national and international standing</a:t>
            </a:r>
          </a:p>
        </p:txBody>
      </p:sp>
    </p:spTree>
    <p:extLst>
      <p:ext uri="{BB962C8B-B14F-4D97-AF65-F5344CB8AC3E}">
        <p14:creationId xmlns:p14="http://schemas.microsoft.com/office/powerpoint/2010/main" val="31539779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474133" y="856402"/>
            <a:ext cx="8212667" cy="6181180"/>
          </a:xfrm>
          <a:prstGeom prst="rect">
            <a:avLst/>
          </a:prstGeom>
        </p:spPr>
        <p:txBody>
          <a:bodyPr wrap="square">
            <a:spAutoFit/>
          </a:bodyPr>
          <a:lstStyle/>
          <a:p>
            <a:pPr algn="ctr"/>
            <a:r>
              <a:rPr lang="en-US" sz="2800" b="1" dirty="0" smtClean="0">
                <a:solidFill>
                  <a:srgbClr val="008000"/>
                </a:solidFill>
                <a:latin typeface="Arial"/>
                <a:cs typeface="Arial"/>
              </a:rPr>
              <a:t>IMPACT AND STANDING OF EFRCs</a:t>
            </a:r>
            <a:endParaRPr lang="en-US" sz="2800" b="1" dirty="0">
              <a:solidFill>
                <a:srgbClr val="008000"/>
              </a:solidFill>
              <a:latin typeface="Arial"/>
              <a:cs typeface="Arial"/>
            </a:endParaRPr>
          </a:p>
          <a:p>
            <a:pPr algn="ctr"/>
            <a:r>
              <a:rPr lang="en-US" sz="2800" b="1" dirty="0">
                <a:solidFill>
                  <a:srgbClr val="008000"/>
                </a:solidFill>
                <a:latin typeface="Arial"/>
                <a:cs typeface="Arial"/>
              </a:rPr>
              <a:t>FINDINGS</a:t>
            </a:r>
          </a:p>
          <a:p>
            <a:pPr algn="ctr">
              <a:lnSpc>
                <a:spcPts val="2000"/>
              </a:lnSpc>
            </a:pPr>
            <a:endParaRPr lang="en-US" sz="2800" b="1" dirty="0">
              <a:solidFill>
                <a:srgbClr val="008000"/>
              </a:solidFill>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EFRCs funded represent </a:t>
            </a:r>
            <a:r>
              <a:rPr lang="en-US" sz="2800" b="1" dirty="0">
                <a:latin typeface="Arial"/>
                <a:cs typeface="Arial"/>
              </a:rPr>
              <a:t>research areas </a:t>
            </a:r>
            <a:r>
              <a:rPr lang="en-US" sz="2800" b="1" dirty="0" smtClean="0">
                <a:latin typeface="Arial"/>
                <a:cs typeface="Arial"/>
              </a:rPr>
              <a:t>central to </a:t>
            </a:r>
            <a:r>
              <a:rPr lang="en-US" sz="2800" b="1" dirty="0">
                <a:latin typeface="Arial"/>
                <a:cs typeface="Arial"/>
              </a:rPr>
              <a:t>mission of DOE and BES. </a:t>
            </a:r>
            <a:r>
              <a:rPr lang="en-US" sz="2800" b="1" dirty="0" smtClean="0">
                <a:latin typeface="Arial"/>
                <a:cs typeface="Arial"/>
              </a:rPr>
              <a:t>Appropriate </a:t>
            </a:r>
            <a:r>
              <a:rPr lang="en-US" sz="2800" b="1" dirty="0">
                <a:latin typeface="Arial"/>
                <a:cs typeface="Arial"/>
              </a:rPr>
              <a:t>mix of fundamental </a:t>
            </a:r>
            <a:r>
              <a:rPr lang="en-US" sz="2800" b="1" dirty="0" smtClean="0">
                <a:latin typeface="Arial"/>
                <a:cs typeface="Arial"/>
              </a:rPr>
              <a:t>research </a:t>
            </a:r>
            <a:r>
              <a:rPr lang="en-US" sz="2800" b="1" dirty="0">
                <a:latin typeface="Arial"/>
                <a:cs typeface="Arial"/>
              </a:rPr>
              <a:t>as well as “use-inspired” topics that resulted in a balanced portfolio. </a:t>
            </a:r>
            <a:r>
              <a:rPr lang="en-US" sz="2800" b="1" dirty="0" smtClean="0">
                <a:latin typeface="Arial"/>
                <a:cs typeface="Arial"/>
              </a:rPr>
              <a:t> EFRCs </a:t>
            </a:r>
            <a:r>
              <a:rPr lang="en-US" sz="2800" b="1" dirty="0">
                <a:latin typeface="Arial"/>
                <a:cs typeface="Arial"/>
              </a:rPr>
              <a:t>were ambitious and had mission statements that challenge </a:t>
            </a:r>
            <a:r>
              <a:rPr lang="en-US" sz="2800" b="1" dirty="0" smtClean="0">
                <a:latin typeface="Arial"/>
                <a:cs typeface="Arial"/>
              </a:rPr>
              <a:t>forefront </a:t>
            </a:r>
            <a:r>
              <a:rPr lang="en-US" sz="2800" b="1" dirty="0">
                <a:latin typeface="Arial"/>
                <a:cs typeface="Arial"/>
              </a:rPr>
              <a:t>of fields. </a:t>
            </a:r>
            <a:endParaRPr lang="en-US" sz="2800" b="1" dirty="0" smtClean="0">
              <a:latin typeface="Arial"/>
              <a:cs typeface="Arial"/>
            </a:endParaRPr>
          </a:p>
          <a:p>
            <a:pPr algn="just">
              <a:lnSpc>
                <a:spcPts val="1800"/>
              </a:lnSpc>
            </a:pPr>
            <a:endParaRPr lang="en-US" sz="2800" b="1" dirty="0" smtClean="0">
              <a:latin typeface="Arial"/>
              <a:cs typeface="Arial"/>
            </a:endParaRPr>
          </a:p>
          <a:p>
            <a:pPr algn="just"/>
            <a:r>
              <a:rPr lang="en-US" sz="2800" b="1" dirty="0">
                <a:latin typeface="Wingdings"/>
                <a:ea typeface="Wingdings"/>
                <a:cs typeface="Wingdings"/>
                <a:sym typeface="Wingdings"/>
              </a:rPr>
              <a:t></a:t>
            </a:r>
            <a:r>
              <a:rPr lang="en-US" sz="2800" b="1" dirty="0" smtClean="0">
                <a:latin typeface="Arial"/>
                <a:cs typeface="Arial"/>
                <a:sym typeface="Wingdings"/>
              </a:rPr>
              <a:t>R</a:t>
            </a:r>
            <a:r>
              <a:rPr lang="en-US" sz="2800" b="1" dirty="0" smtClean="0">
                <a:latin typeface="Arial"/>
                <a:cs typeface="Arial"/>
              </a:rPr>
              <a:t>esearch </a:t>
            </a:r>
            <a:r>
              <a:rPr lang="en-US" sz="2800" b="1" dirty="0">
                <a:latin typeface="Arial"/>
                <a:cs typeface="Arial"/>
              </a:rPr>
              <a:t>portfolio addresses many Grand Challenges identified by BES as key to fundamental and transformative discoveries</a:t>
            </a:r>
          </a:p>
          <a:p>
            <a:pPr algn="just"/>
            <a:endParaRPr lang="en-US" sz="2800" b="1" dirty="0">
              <a:latin typeface="Arial"/>
              <a:cs typeface="Arial"/>
            </a:endParaRPr>
          </a:p>
        </p:txBody>
      </p:sp>
    </p:spTree>
    <p:extLst>
      <p:ext uri="{BB962C8B-B14F-4D97-AF65-F5344CB8AC3E}">
        <p14:creationId xmlns:p14="http://schemas.microsoft.com/office/powerpoint/2010/main" val="10995565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474133" y="991874"/>
            <a:ext cx="8212667" cy="5324536"/>
          </a:xfrm>
          <a:prstGeom prst="rect">
            <a:avLst/>
          </a:prstGeom>
        </p:spPr>
        <p:txBody>
          <a:bodyPr wrap="square">
            <a:spAutoFit/>
          </a:bodyPr>
          <a:lstStyle/>
          <a:p>
            <a:pPr algn="ctr"/>
            <a:r>
              <a:rPr lang="en-US" sz="2800" b="1" dirty="0" smtClean="0">
                <a:solidFill>
                  <a:srgbClr val="008000"/>
                </a:solidFill>
                <a:latin typeface="Arial"/>
                <a:cs typeface="Arial"/>
              </a:rPr>
              <a:t>IMPACT AND STANDING OF EFRCs</a:t>
            </a:r>
          </a:p>
          <a:p>
            <a:pPr algn="ctr"/>
            <a:r>
              <a:rPr lang="en-US" sz="2800" b="1" dirty="0" smtClean="0">
                <a:solidFill>
                  <a:srgbClr val="008000"/>
                </a:solidFill>
                <a:latin typeface="Arial"/>
                <a:cs typeface="Arial"/>
              </a:rPr>
              <a:t>FINDINGS</a:t>
            </a:r>
          </a:p>
          <a:p>
            <a:pPr algn="ctr">
              <a:lnSpc>
                <a:spcPts val="2000"/>
              </a:lnSpc>
            </a:pPr>
            <a:endParaRPr lang="en-US" sz="2800" b="1" dirty="0">
              <a:solidFill>
                <a:srgbClr val="008000"/>
              </a:solidFill>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PIs </a:t>
            </a:r>
            <a:r>
              <a:rPr lang="en-US" sz="2800" b="1" dirty="0">
                <a:latin typeface="Arial"/>
                <a:cs typeface="Arial"/>
              </a:rPr>
              <a:t>are generally well recognized as national and international leaders in their fields.</a:t>
            </a:r>
          </a:p>
          <a:p>
            <a:pPr algn="just">
              <a:lnSpc>
                <a:spcPts val="2400"/>
              </a:lnSpc>
            </a:pPr>
            <a:r>
              <a:rPr lang="en-US" sz="2800" b="1" dirty="0" smtClean="0">
                <a:latin typeface="Arial"/>
                <a:cs typeface="Arial"/>
              </a:rPr>
              <a:t> </a:t>
            </a:r>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Technology </a:t>
            </a:r>
            <a:r>
              <a:rPr lang="en-US" sz="2800" b="1" dirty="0">
                <a:latin typeface="Arial"/>
                <a:cs typeface="Arial"/>
              </a:rPr>
              <a:t>impact </a:t>
            </a:r>
            <a:r>
              <a:rPr lang="en-US" sz="2800" b="1" dirty="0" smtClean="0">
                <a:latin typeface="Arial"/>
                <a:cs typeface="Arial"/>
              </a:rPr>
              <a:t>of </a:t>
            </a:r>
            <a:r>
              <a:rPr lang="en-US" sz="2800" b="1" dirty="0">
                <a:latin typeface="Arial"/>
                <a:cs typeface="Arial"/>
              </a:rPr>
              <a:t>EFRCs is evident </a:t>
            </a:r>
            <a:r>
              <a:rPr lang="en-US" sz="2800" b="1" dirty="0" smtClean="0">
                <a:latin typeface="Arial"/>
                <a:cs typeface="Arial"/>
              </a:rPr>
              <a:t>by </a:t>
            </a:r>
            <a:r>
              <a:rPr lang="en-US" sz="2800" b="1" dirty="0">
                <a:latin typeface="Arial"/>
                <a:cs typeface="Arial"/>
              </a:rPr>
              <a:t>large number of patent </a:t>
            </a:r>
            <a:r>
              <a:rPr lang="en-US" sz="2800" b="1" dirty="0" smtClean="0">
                <a:latin typeface="Arial"/>
                <a:cs typeface="Arial"/>
              </a:rPr>
              <a:t>applications, </a:t>
            </a:r>
            <a:r>
              <a:rPr lang="en-US" sz="2800" b="1" dirty="0">
                <a:latin typeface="Arial"/>
                <a:cs typeface="Arial"/>
              </a:rPr>
              <a:t>licensing </a:t>
            </a:r>
            <a:r>
              <a:rPr lang="en-US" sz="2800" b="1" dirty="0" smtClean="0">
                <a:latin typeface="Arial"/>
                <a:cs typeface="Arial"/>
              </a:rPr>
              <a:t>agreements, </a:t>
            </a:r>
            <a:r>
              <a:rPr lang="en-US" sz="2800" b="1" dirty="0">
                <a:latin typeface="Arial"/>
                <a:cs typeface="Arial"/>
              </a:rPr>
              <a:t>and start-up </a:t>
            </a:r>
            <a:r>
              <a:rPr lang="en-US" sz="2800" b="1" dirty="0" smtClean="0">
                <a:latin typeface="Arial"/>
                <a:cs typeface="Arial"/>
              </a:rPr>
              <a:t>companies. </a:t>
            </a:r>
          </a:p>
          <a:p>
            <a:pPr algn="just">
              <a:lnSpc>
                <a:spcPts val="2800"/>
              </a:lnSpc>
            </a:pPr>
            <a:endParaRPr lang="en-US" sz="2800" b="1" dirty="0" smtClean="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EFRCs </a:t>
            </a:r>
            <a:r>
              <a:rPr lang="en-US" sz="2800" b="1" dirty="0">
                <a:latin typeface="Arial"/>
                <a:cs typeface="Arial"/>
              </a:rPr>
              <a:t>are </a:t>
            </a:r>
            <a:r>
              <a:rPr lang="en-US" sz="2800" b="1" dirty="0" smtClean="0">
                <a:latin typeface="Arial"/>
                <a:cs typeface="Arial"/>
              </a:rPr>
              <a:t>contributing </a:t>
            </a:r>
            <a:r>
              <a:rPr lang="en-US" sz="2800" b="1" dirty="0">
                <a:latin typeface="Arial"/>
                <a:cs typeface="Arial"/>
              </a:rPr>
              <a:t>to </a:t>
            </a:r>
            <a:r>
              <a:rPr lang="en-US" sz="2800" b="1" dirty="0" smtClean="0">
                <a:latin typeface="Arial"/>
                <a:cs typeface="Arial"/>
              </a:rPr>
              <a:t>training </a:t>
            </a:r>
            <a:r>
              <a:rPr lang="en-US" sz="2800" b="1" dirty="0">
                <a:latin typeface="Arial"/>
                <a:cs typeface="Arial"/>
              </a:rPr>
              <a:t>of </a:t>
            </a:r>
            <a:r>
              <a:rPr lang="en-US" sz="2800" b="1" dirty="0" smtClean="0">
                <a:latin typeface="Arial"/>
                <a:cs typeface="Arial"/>
              </a:rPr>
              <a:t>next </a:t>
            </a:r>
            <a:r>
              <a:rPr lang="en-US" sz="2800" b="1" dirty="0">
                <a:latin typeface="Arial"/>
                <a:cs typeface="Arial"/>
              </a:rPr>
              <a:t>generation of scientists with over 1000 graduate students and post docs </a:t>
            </a:r>
            <a:r>
              <a:rPr lang="en-US" sz="2800" b="1" dirty="0" smtClean="0">
                <a:latin typeface="Arial"/>
                <a:cs typeface="Arial"/>
              </a:rPr>
              <a:t>participating. </a:t>
            </a:r>
          </a:p>
        </p:txBody>
      </p:sp>
    </p:spTree>
    <p:extLst>
      <p:ext uri="{BB962C8B-B14F-4D97-AF65-F5344CB8AC3E}">
        <p14:creationId xmlns:p14="http://schemas.microsoft.com/office/powerpoint/2010/main" val="29738034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474133" y="856402"/>
            <a:ext cx="8212667" cy="5693867"/>
          </a:xfrm>
          <a:prstGeom prst="rect">
            <a:avLst/>
          </a:prstGeom>
        </p:spPr>
        <p:txBody>
          <a:bodyPr wrap="square">
            <a:spAutoFit/>
          </a:bodyPr>
          <a:lstStyle/>
          <a:p>
            <a:pPr algn="ctr"/>
            <a:r>
              <a:rPr lang="en-US" sz="2800" b="1" dirty="0" smtClean="0">
                <a:solidFill>
                  <a:srgbClr val="008000"/>
                </a:solidFill>
                <a:latin typeface="Arial"/>
                <a:cs typeface="Arial"/>
              </a:rPr>
              <a:t>2015 JCAP RENEWAL - AWARD PROCESSES</a:t>
            </a:r>
          </a:p>
          <a:p>
            <a:pPr algn="ctr"/>
            <a:r>
              <a:rPr lang="en-US" sz="2800" b="1" dirty="0" smtClean="0">
                <a:solidFill>
                  <a:srgbClr val="008000"/>
                </a:solidFill>
                <a:latin typeface="Arial"/>
                <a:cs typeface="Arial"/>
              </a:rPr>
              <a:t>FINDINGS</a:t>
            </a:r>
          </a:p>
          <a:p>
            <a:pPr algn="ctr"/>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Decision </a:t>
            </a:r>
            <a:r>
              <a:rPr lang="en-US" sz="2800" b="1" dirty="0">
                <a:latin typeface="Arial"/>
                <a:cs typeface="Arial"/>
              </a:rPr>
              <a:t>to restrict eligibility for the renewal proposal of the Fuels from Sunlight Hub was made using a disciplined process that included recommendations of the SEAB 2014 Hubs+ report and careful consideration by DOE leadership. </a:t>
            </a:r>
            <a:endParaRPr lang="en-US" sz="2800" b="1" dirty="0" smtClean="0">
              <a:latin typeface="Arial"/>
              <a:cs typeface="Arial"/>
            </a:endParaRPr>
          </a:p>
          <a:p>
            <a:pPr algn="just"/>
            <a:endParaRPr lang="en-US" sz="2800" b="1" dirty="0" smtClean="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sym typeface="Wingdings"/>
              </a:rPr>
              <a:t>Review process adequate with 6 reviewers, some of whom provided very high quality and thoughtful comments.  </a:t>
            </a:r>
            <a:endParaRPr lang="en-US" sz="2800" b="1" dirty="0">
              <a:latin typeface="Arial"/>
              <a:cs typeface="Arial"/>
            </a:endParaRPr>
          </a:p>
        </p:txBody>
      </p:sp>
    </p:spTree>
    <p:extLst>
      <p:ext uri="{BB962C8B-B14F-4D97-AF65-F5344CB8AC3E}">
        <p14:creationId xmlns:p14="http://schemas.microsoft.com/office/powerpoint/2010/main" val="30829456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474133" y="856402"/>
            <a:ext cx="8212667" cy="3970318"/>
          </a:xfrm>
          <a:prstGeom prst="rect">
            <a:avLst/>
          </a:prstGeom>
        </p:spPr>
        <p:txBody>
          <a:bodyPr wrap="square">
            <a:spAutoFit/>
          </a:bodyPr>
          <a:lstStyle/>
          <a:p>
            <a:pPr algn="ctr"/>
            <a:r>
              <a:rPr lang="en-US" sz="2800" b="1" dirty="0" smtClean="0">
                <a:solidFill>
                  <a:srgbClr val="008000"/>
                </a:solidFill>
                <a:latin typeface="Arial"/>
                <a:cs typeface="Arial"/>
              </a:rPr>
              <a:t>2015 JCAP RENEWAL  -  AWARD PROCESSES</a:t>
            </a:r>
          </a:p>
          <a:p>
            <a:pPr algn="ctr"/>
            <a:r>
              <a:rPr lang="en-US" sz="2800" b="1" dirty="0" smtClean="0">
                <a:solidFill>
                  <a:srgbClr val="008000"/>
                </a:solidFill>
                <a:latin typeface="Arial"/>
                <a:cs typeface="Arial"/>
              </a:rPr>
              <a:t>COMMENTS</a:t>
            </a:r>
          </a:p>
          <a:p>
            <a:pPr algn="ctr"/>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COV found that the number of 6 reviewers to be small for this complex and large hub effort.</a:t>
            </a:r>
          </a:p>
          <a:p>
            <a:pPr algn="just"/>
            <a:endParaRPr lang="en-US" sz="2800" b="1" dirty="0" smtClean="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sym typeface="Wingdings"/>
              </a:rPr>
              <a:t>COV found that no reviewer on panel appeared to have expertise in CO</a:t>
            </a:r>
            <a:r>
              <a:rPr lang="en-US" sz="2800" b="1" baseline="-25000" dirty="0" smtClean="0">
                <a:latin typeface="Arial"/>
                <a:cs typeface="Arial"/>
                <a:sym typeface="Wingdings"/>
              </a:rPr>
              <a:t>2</a:t>
            </a:r>
            <a:r>
              <a:rPr lang="en-US" sz="2800" b="1" dirty="0" smtClean="0">
                <a:latin typeface="Arial"/>
                <a:cs typeface="Arial"/>
                <a:sym typeface="Wingdings"/>
              </a:rPr>
              <a:t> reduction, the core area of hub.  </a:t>
            </a:r>
            <a:endParaRPr lang="en-US" sz="2800" b="1" dirty="0">
              <a:latin typeface="Arial"/>
              <a:cs typeface="Arial"/>
            </a:endParaRPr>
          </a:p>
        </p:txBody>
      </p:sp>
    </p:spTree>
    <p:extLst>
      <p:ext uri="{BB962C8B-B14F-4D97-AF65-F5344CB8AC3E}">
        <p14:creationId xmlns:p14="http://schemas.microsoft.com/office/powerpoint/2010/main" val="41170779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474133" y="856402"/>
            <a:ext cx="8212667" cy="4832093"/>
          </a:xfrm>
          <a:prstGeom prst="rect">
            <a:avLst/>
          </a:prstGeom>
        </p:spPr>
        <p:txBody>
          <a:bodyPr wrap="square">
            <a:spAutoFit/>
          </a:bodyPr>
          <a:lstStyle/>
          <a:p>
            <a:pPr algn="ctr"/>
            <a:r>
              <a:rPr lang="en-US" sz="2800" b="1" dirty="0" smtClean="0">
                <a:solidFill>
                  <a:srgbClr val="008000"/>
                </a:solidFill>
                <a:latin typeface="Arial"/>
                <a:cs typeface="Arial"/>
              </a:rPr>
              <a:t>2015 JCAP RENEWAL</a:t>
            </a:r>
          </a:p>
          <a:p>
            <a:pPr algn="ctr"/>
            <a:r>
              <a:rPr lang="en-US" sz="2800" b="1" dirty="0" smtClean="0">
                <a:solidFill>
                  <a:srgbClr val="008000"/>
                </a:solidFill>
                <a:latin typeface="Arial"/>
                <a:cs typeface="Arial"/>
              </a:rPr>
              <a:t>RECOMMENDATIONS - AWARD PROCESSES</a:t>
            </a:r>
          </a:p>
          <a:p>
            <a:pPr algn="ctr"/>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a:latin typeface="Arial"/>
                <a:cs typeface="Arial"/>
                <a:sym typeface="Wingdings"/>
              </a:rPr>
              <a:t>P</a:t>
            </a:r>
            <a:r>
              <a:rPr lang="en-US" sz="2800" b="1" dirty="0" smtClean="0">
                <a:latin typeface="Arial"/>
                <a:cs typeface="Arial"/>
              </a:rPr>
              <a:t>rocesses </a:t>
            </a:r>
            <a:r>
              <a:rPr lang="en-US" sz="2800" b="1" dirty="0">
                <a:latin typeface="Arial"/>
                <a:cs typeface="Arial"/>
              </a:rPr>
              <a:t>used </a:t>
            </a:r>
            <a:r>
              <a:rPr lang="en-US" sz="2800" b="1" dirty="0" smtClean="0">
                <a:latin typeface="Arial"/>
                <a:cs typeface="Arial"/>
              </a:rPr>
              <a:t>for </a:t>
            </a:r>
            <a:r>
              <a:rPr lang="en-US" sz="2800" b="1" dirty="0">
                <a:latin typeface="Arial"/>
                <a:cs typeface="Arial"/>
              </a:rPr>
              <a:t>renewal of </a:t>
            </a:r>
            <a:r>
              <a:rPr lang="en-US" sz="2800" b="1" dirty="0" smtClean="0">
                <a:latin typeface="Arial"/>
                <a:cs typeface="Arial"/>
              </a:rPr>
              <a:t>JCAP, including eligibility restriction, </a:t>
            </a:r>
            <a:r>
              <a:rPr lang="en-US" sz="2800" b="1" dirty="0">
                <a:latin typeface="Arial"/>
                <a:cs typeface="Arial"/>
              </a:rPr>
              <a:t>were judged to be </a:t>
            </a:r>
            <a:r>
              <a:rPr lang="en-US" sz="2800" b="1" dirty="0" smtClean="0">
                <a:latin typeface="Arial"/>
                <a:cs typeface="Arial"/>
              </a:rPr>
              <a:t>excellent.  It </a:t>
            </a:r>
            <a:r>
              <a:rPr lang="en-US" sz="2800" b="1" dirty="0">
                <a:latin typeface="Arial"/>
                <a:cs typeface="Arial"/>
              </a:rPr>
              <a:t>is recommended that these </a:t>
            </a:r>
            <a:r>
              <a:rPr lang="en-US" sz="2800" b="1" dirty="0" smtClean="0">
                <a:latin typeface="Arial"/>
                <a:cs typeface="Arial"/>
              </a:rPr>
              <a:t>processes that took </a:t>
            </a:r>
            <a:r>
              <a:rPr lang="en-US" sz="2800" b="1" dirty="0">
                <a:latin typeface="Arial"/>
                <a:cs typeface="Arial"/>
              </a:rPr>
              <a:t>into account past investment, past performance and potential for new </a:t>
            </a:r>
            <a:r>
              <a:rPr lang="en-US" sz="2800" b="1" dirty="0" smtClean="0">
                <a:latin typeface="Arial"/>
                <a:cs typeface="Arial"/>
              </a:rPr>
              <a:t>discovery be </a:t>
            </a:r>
            <a:r>
              <a:rPr lang="en-US" sz="2800" b="1" dirty="0">
                <a:latin typeface="Arial"/>
                <a:cs typeface="Arial"/>
              </a:rPr>
              <a:t>well documented </a:t>
            </a:r>
            <a:r>
              <a:rPr lang="en-US" sz="2800" b="1" dirty="0" smtClean="0">
                <a:latin typeface="Arial"/>
                <a:cs typeface="Arial"/>
              </a:rPr>
              <a:t>so </a:t>
            </a:r>
            <a:r>
              <a:rPr lang="en-US" sz="2800" b="1" dirty="0">
                <a:latin typeface="Arial"/>
                <a:cs typeface="Arial"/>
              </a:rPr>
              <a:t>that similar ones can be used for future hub renewals. </a:t>
            </a:r>
          </a:p>
        </p:txBody>
      </p:sp>
    </p:spTree>
    <p:extLst>
      <p:ext uri="{BB962C8B-B14F-4D97-AF65-F5344CB8AC3E}">
        <p14:creationId xmlns:p14="http://schemas.microsoft.com/office/powerpoint/2010/main" val="38613443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474133" y="856402"/>
            <a:ext cx="8212667" cy="6186309"/>
          </a:xfrm>
          <a:prstGeom prst="rect">
            <a:avLst/>
          </a:prstGeom>
        </p:spPr>
        <p:txBody>
          <a:bodyPr wrap="square">
            <a:spAutoFit/>
          </a:bodyPr>
          <a:lstStyle/>
          <a:p>
            <a:pPr algn="ctr"/>
            <a:r>
              <a:rPr lang="en-US" sz="2800" b="1" dirty="0" smtClean="0">
                <a:solidFill>
                  <a:srgbClr val="008000"/>
                </a:solidFill>
                <a:latin typeface="Arial"/>
                <a:cs typeface="Arial"/>
              </a:rPr>
              <a:t>2015 JCAP RENEWAL</a:t>
            </a:r>
          </a:p>
          <a:p>
            <a:pPr algn="ctr"/>
            <a:r>
              <a:rPr lang="en-US" sz="2800" b="1" dirty="0" smtClean="0">
                <a:solidFill>
                  <a:srgbClr val="008000"/>
                </a:solidFill>
                <a:latin typeface="Arial"/>
                <a:cs typeface="Arial"/>
              </a:rPr>
              <a:t>FINDINGS AND COMMENTS - MANAGEMENT</a:t>
            </a:r>
          </a:p>
          <a:p>
            <a:pPr algn="ctr">
              <a:lnSpc>
                <a:spcPts val="2400"/>
              </a:lnSpc>
            </a:pPr>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a:latin typeface="Arial"/>
                <a:cs typeface="Arial"/>
              </a:rPr>
              <a:t>Both </a:t>
            </a:r>
            <a:r>
              <a:rPr lang="en-US" sz="2800" b="1" dirty="0" smtClean="0">
                <a:latin typeface="Arial"/>
                <a:cs typeface="Arial"/>
              </a:rPr>
              <a:t>JCAP and BES management </a:t>
            </a:r>
            <a:r>
              <a:rPr lang="en-US" sz="2800" b="1" dirty="0">
                <a:latin typeface="Arial"/>
                <a:cs typeface="Arial"/>
              </a:rPr>
              <a:t>of JCAP </a:t>
            </a:r>
            <a:r>
              <a:rPr lang="en-US" sz="2800" b="1" dirty="0" smtClean="0">
                <a:latin typeface="Arial"/>
                <a:cs typeface="Arial"/>
              </a:rPr>
              <a:t>evolved </a:t>
            </a:r>
            <a:r>
              <a:rPr lang="en-US" sz="2800" b="1" dirty="0">
                <a:latin typeface="Arial"/>
                <a:cs typeface="Arial"/>
              </a:rPr>
              <a:t>significantly during </a:t>
            </a:r>
            <a:r>
              <a:rPr lang="en-US" sz="2800" b="1" dirty="0" smtClean="0">
                <a:latin typeface="Arial"/>
                <a:cs typeface="Arial"/>
              </a:rPr>
              <a:t>time </a:t>
            </a:r>
            <a:r>
              <a:rPr lang="en-US" sz="2800" b="1" dirty="0">
                <a:latin typeface="Arial"/>
                <a:cs typeface="Arial"/>
              </a:rPr>
              <a:t>period covered by this review. </a:t>
            </a:r>
            <a:r>
              <a:rPr lang="en-US" sz="2800" b="1" dirty="0" smtClean="0">
                <a:latin typeface="Arial"/>
                <a:cs typeface="Arial"/>
              </a:rPr>
              <a:t> Evolution was </a:t>
            </a:r>
            <a:r>
              <a:rPr lang="en-US" sz="2800" b="1" dirty="0">
                <a:latin typeface="Arial"/>
                <a:cs typeface="Arial"/>
              </a:rPr>
              <a:t>in part motivated by feedback from </a:t>
            </a:r>
            <a:r>
              <a:rPr lang="en-US" sz="2800" b="1" dirty="0" smtClean="0">
                <a:latin typeface="Arial"/>
                <a:cs typeface="Arial"/>
              </a:rPr>
              <a:t>on</a:t>
            </a:r>
            <a:r>
              <a:rPr lang="en-US" sz="2800" b="1" dirty="0">
                <a:latin typeface="Arial"/>
                <a:cs typeface="Arial"/>
              </a:rPr>
              <a:t>-site </a:t>
            </a:r>
            <a:r>
              <a:rPr lang="en-US" sz="2800" b="1" dirty="0" smtClean="0">
                <a:latin typeface="Arial"/>
                <a:cs typeface="Arial"/>
              </a:rPr>
              <a:t>reviews.</a:t>
            </a:r>
          </a:p>
          <a:p>
            <a:pPr algn="just">
              <a:lnSpc>
                <a:spcPts val="2400"/>
              </a:lnSpc>
            </a:pPr>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a:latin typeface="Arial"/>
                <a:cs typeface="Arial"/>
              </a:rPr>
              <a:t>Overall, </a:t>
            </a:r>
            <a:r>
              <a:rPr lang="en-US" sz="2800" b="1" dirty="0" smtClean="0">
                <a:latin typeface="Arial"/>
                <a:cs typeface="Arial"/>
              </a:rPr>
              <a:t>management </a:t>
            </a:r>
            <a:r>
              <a:rPr lang="en-US" sz="2800" b="1" dirty="0">
                <a:latin typeface="Arial"/>
                <a:cs typeface="Arial"/>
              </a:rPr>
              <a:t>processes used by </a:t>
            </a:r>
            <a:r>
              <a:rPr lang="en-US" sz="2800" b="1" dirty="0" smtClean="0">
                <a:latin typeface="Arial"/>
                <a:cs typeface="Arial"/>
              </a:rPr>
              <a:t>BES </a:t>
            </a:r>
            <a:r>
              <a:rPr lang="en-US" sz="2800" b="1" dirty="0">
                <a:latin typeface="Arial"/>
                <a:cs typeface="Arial"/>
              </a:rPr>
              <a:t>for </a:t>
            </a:r>
            <a:r>
              <a:rPr lang="en-US" sz="2800" b="1" dirty="0" smtClean="0">
                <a:latin typeface="Arial"/>
                <a:cs typeface="Arial"/>
              </a:rPr>
              <a:t>JCAP were </a:t>
            </a:r>
            <a:r>
              <a:rPr lang="en-US" sz="2800" b="1" dirty="0">
                <a:latin typeface="Arial"/>
                <a:cs typeface="Arial"/>
              </a:rPr>
              <a:t>extensive, logical, </a:t>
            </a:r>
            <a:r>
              <a:rPr lang="en-US" sz="2800" b="1" dirty="0" smtClean="0">
                <a:latin typeface="Arial"/>
                <a:cs typeface="Arial"/>
              </a:rPr>
              <a:t>disciplined</a:t>
            </a:r>
            <a:r>
              <a:rPr lang="en-US" sz="2800" b="1" dirty="0">
                <a:latin typeface="Arial"/>
                <a:cs typeface="Arial"/>
              </a:rPr>
              <a:t>. </a:t>
            </a:r>
            <a:endParaRPr lang="en-US" sz="2800" b="1" dirty="0" smtClean="0">
              <a:latin typeface="Arial"/>
              <a:cs typeface="Arial"/>
            </a:endParaRPr>
          </a:p>
          <a:p>
            <a:pPr algn="just">
              <a:lnSpc>
                <a:spcPts val="2400"/>
              </a:lnSpc>
            </a:pPr>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Not </a:t>
            </a:r>
            <a:r>
              <a:rPr lang="en-US" sz="2800" b="1" dirty="0">
                <a:latin typeface="Arial"/>
                <a:cs typeface="Arial"/>
              </a:rPr>
              <a:t>clear </a:t>
            </a:r>
            <a:r>
              <a:rPr lang="en-US" sz="2800" b="1" dirty="0" smtClean="0">
                <a:latin typeface="Arial"/>
                <a:cs typeface="Arial"/>
              </a:rPr>
              <a:t>whether a </a:t>
            </a:r>
            <a:r>
              <a:rPr lang="en-US" sz="2800" b="1" dirty="0">
                <a:latin typeface="Arial"/>
                <a:cs typeface="Arial"/>
              </a:rPr>
              <a:t>regular effort to jointly examine </a:t>
            </a:r>
            <a:r>
              <a:rPr lang="en-US" sz="2800" b="1" dirty="0" smtClean="0">
                <a:latin typeface="Arial"/>
                <a:cs typeface="Arial"/>
              </a:rPr>
              <a:t>milestones to </a:t>
            </a:r>
            <a:r>
              <a:rPr lang="en-US" sz="2800" b="1" dirty="0">
                <a:latin typeface="Arial"/>
                <a:cs typeface="Arial"/>
              </a:rPr>
              <a:t>see if renegotiation, redefinition, or modification is </a:t>
            </a:r>
            <a:r>
              <a:rPr lang="en-US" sz="2800" b="1" dirty="0" smtClean="0">
                <a:latin typeface="Arial"/>
                <a:cs typeface="Arial"/>
              </a:rPr>
              <a:t>necessary. </a:t>
            </a:r>
            <a:endParaRPr lang="en-US" sz="2800" b="1" dirty="0">
              <a:latin typeface="Arial"/>
              <a:cs typeface="Arial"/>
            </a:endParaRPr>
          </a:p>
          <a:p>
            <a:pPr algn="just"/>
            <a:endParaRPr lang="en-US" sz="2800" b="1" dirty="0">
              <a:latin typeface="Arial"/>
              <a:cs typeface="Arial"/>
            </a:endParaRPr>
          </a:p>
        </p:txBody>
      </p:sp>
    </p:spTree>
    <p:extLst>
      <p:ext uri="{BB962C8B-B14F-4D97-AF65-F5344CB8AC3E}">
        <p14:creationId xmlns:p14="http://schemas.microsoft.com/office/powerpoint/2010/main" val="39250097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474133" y="856402"/>
            <a:ext cx="8212667" cy="4708982"/>
          </a:xfrm>
          <a:prstGeom prst="rect">
            <a:avLst/>
          </a:prstGeom>
        </p:spPr>
        <p:txBody>
          <a:bodyPr wrap="square">
            <a:spAutoFit/>
          </a:bodyPr>
          <a:lstStyle/>
          <a:p>
            <a:pPr algn="ctr"/>
            <a:r>
              <a:rPr lang="en-US" sz="2800" b="1" dirty="0" smtClean="0">
                <a:solidFill>
                  <a:srgbClr val="008000"/>
                </a:solidFill>
                <a:latin typeface="Arial"/>
                <a:cs typeface="Arial"/>
              </a:rPr>
              <a:t>2015 JCAP RENEWAL</a:t>
            </a:r>
          </a:p>
          <a:p>
            <a:pPr algn="ctr"/>
            <a:r>
              <a:rPr lang="en-US" sz="2800" b="1" dirty="0" smtClean="0">
                <a:solidFill>
                  <a:srgbClr val="008000"/>
                </a:solidFill>
                <a:latin typeface="Arial"/>
                <a:cs typeface="Arial"/>
              </a:rPr>
              <a:t>RECOMMENDATIONS - MANAGEMENT</a:t>
            </a:r>
          </a:p>
          <a:p>
            <a:pPr algn="ctr">
              <a:lnSpc>
                <a:spcPts val="2400"/>
              </a:lnSpc>
            </a:pPr>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dirty="0"/>
              <a:t> </a:t>
            </a:r>
            <a:r>
              <a:rPr lang="en-US" sz="2800" b="1" dirty="0" smtClean="0">
                <a:latin typeface="Arial"/>
                <a:cs typeface="Arial"/>
              </a:rPr>
              <a:t>Irrespective </a:t>
            </a:r>
            <a:r>
              <a:rPr lang="en-US" sz="2800" b="1" dirty="0">
                <a:latin typeface="Arial"/>
                <a:cs typeface="Arial"/>
              </a:rPr>
              <a:t>of renewal, </a:t>
            </a:r>
            <a:r>
              <a:rPr lang="en-US" sz="2800" b="1" dirty="0" smtClean="0">
                <a:latin typeface="Arial"/>
                <a:cs typeface="Arial"/>
              </a:rPr>
              <a:t>a </a:t>
            </a:r>
            <a:r>
              <a:rPr lang="en-US" sz="2800" b="1" dirty="0">
                <a:latin typeface="Arial"/>
                <a:cs typeface="Arial"/>
              </a:rPr>
              <a:t>final 5-year summary of accomplishments be required.  </a:t>
            </a:r>
            <a:r>
              <a:rPr lang="en-US" sz="2800" b="1" dirty="0" smtClean="0">
                <a:latin typeface="Arial"/>
                <a:cs typeface="Arial"/>
              </a:rPr>
              <a:t>Report should be </a:t>
            </a:r>
            <a:r>
              <a:rPr lang="en-US" sz="2800" b="1" dirty="0">
                <a:latin typeface="Arial"/>
                <a:cs typeface="Arial"/>
              </a:rPr>
              <a:t>a “retroactive measure of transformational impact” </a:t>
            </a:r>
            <a:r>
              <a:rPr lang="en-US" sz="2800" b="1" dirty="0" smtClean="0">
                <a:latin typeface="Arial"/>
                <a:cs typeface="Arial"/>
              </a:rPr>
              <a:t>as stressed by the </a:t>
            </a:r>
            <a:r>
              <a:rPr lang="en-US" sz="2800" b="1" dirty="0">
                <a:latin typeface="Arial"/>
                <a:cs typeface="Arial"/>
              </a:rPr>
              <a:t>SEAB Hubs+ </a:t>
            </a:r>
            <a:r>
              <a:rPr lang="en-US" sz="2800" b="1" dirty="0" smtClean="0">
                <a:latin typeface="Arial"/>
                <a:cs typeface="Arial"/>
              </a:rPr>
              <a:t>report.  The </a:t>
            </a:r>
            <a:r>
              <a:rPr lang="en-US" sz="2800" b="1" dirty="0">
                <a:latin typeface="Arial"/>
                <a:cs typeface="Arial"/>
              </a:rPr>
              <a:t>core language in this report should be accessible by a wide variety of interested parties, e.g., congressional staffers. </a:t>
            </a:r>
          </a:p>
        </p:txBody>
      </p:sp>
    </p:spTree>
    <p:extLst>
      <p:ext uri="{BB962C8B-B14F-4D97-AF65-F5344CB8AC3E}">
        <p14:creationId xmlns:p14="http://schemas.microsoft.com/office/powerpoint/2010/main" val="10774599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474133" y="856402"/>
            <a:ext cx="8212667" cy="5693867"/>
          </a:xfrm>
          <a:prstGeom prst="rect">
            <a:avLst/>
          </a:prstGeom>
        </p:spPr>
        <p:txBody>
          <a:bodyPr wrap="square">
            <a:spAutoFit/>
          </a:bodyPr>
          <a:lstStyle/>
          <a:p>
            <a:pPr algn="ctr"/>
            <a:r>
              <a:rPr lang="en-US" sz="2800" b="1" dirty="0" smtClean="0">
                <a:solidFill>
                  <a:srgbClr val="008000"/>
                </a:solidFill>
                <a:latin typeface="Arial"/>
                <a:cs typeface="Arial"/>
              </a:rPr>
              <a:t>2012 JCESR SELECTION</a:t>
            </a:r>
          </a:p>
          <a:p>
            <a:pPr algn="ctr"/>
            <a:r>
              <a:rPr lang="en-US" sz="2800" b="1" dirty="0" smtClean="0">
                <a:solidFill>
                  <a:srgbClr val="008000"/>
                </a:solidFill>
                <a:latin typeface="Arial"/>
                <a:cs typeface="Arial"/>
              </a:rPr>
              <a:t>FINDINGS - AWARD PROCESSES</a:t>
            </a:r>
            <a:endParaRPr lang="en-US" sz="2800" b="1" dirty="0" smtClean="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Solicitation processes for Electrical </a:t>
            </a:r>
            <a:r>
              <a:rPr lang="en-US" sz="2800" b="1" dirty="0">
                <a:latin typeface="Arial"/>
                <a:cs typeface="Arial"/>
              </a:rPr>
              <a:t>Storage Innovation </a:t>
            </a:r>
            <a:r>
              <a:rPr lang="en-US" sz="2800" b="1" dirty="0" smtClean="0">
                <a:latin typeface="Arial"/>
                <a:cs typeface="Arial"/>
              </a:rPr>
              <a:t>Hub were </a:t>
            </a:r>
            <a:r>
              <a:rPr lang="en-US" sz="2800" b="1" dirty="0">
                <a:latin typeface="Arial"/>
                <a:cs typeface="Arial"/>
              </a:rPr>
              <a:t>thorough and conducted well. </a:t>
            </a:r>
            <a:r>
              <a:rPr lang="en-US" sz="2800" b="1" dirty="0" smtClean="0">
                <a:latin typeface="Arial"/>
                <a:cs typeface="Arial"/>
              </a:rPr>
              <a:t> Review </a:t>
            </a:r>
            <a:r>
              <a:rPr lang="en-US" sz="2800" b="1" dirty="0">
                <a:latin typeface="Arial"/>
                <a:cs typeface="Arial"/>
              </a:rPr>
              <a:t>plan </a:t>
            </a:r>
            <a:r>
              <a:rPr lang="en-US" sz="2800" b="1" dirty="0" smtClean="0">
                <a:latin typeface="Arial"/>
                <a:cs typeface="Arial"/>
              </a:rPr>
              <a:t>of proposals </a:t>
            </a:r>
            <a:r>
              <a:rPr lang="en-US" sz="2800" b="1" dirty="0">
                <a:latin typeface="Arial"/>
                <a:cs typeface="Arial"/>
              </a:rPr>
              <a:t>was rigorous and commensurate with </a:t>
            </a:r>
            <a:r>
              <a:rPr lang="en-US" sz="2800" b="1" dirty="0" smtClean="0">
                <a:latin typeface="Arial"/>
                <a:cs typeface="Arial"/>
              </a:rPr>
              <a:t>scope </a:t>
            </a:r>
            <a:r>
              <a:rPr lang="en-US" sz="2800" b="1" dirty="0">
                <a:latin typeface="Arial"/>
                <a:cs typeface="Arial"/>
              </a:rPr>
              <a:t>and breadth of an Innovation Hub.   </a:t>
            </a:r>
            <a:endParaRPr lang="en-US" sz="2800" b="1" dirty="0" smtClean="0">
              <a:latin typeface="Arial"/>
              <a:cs typeface="Arial"/>
            </a:endParaRPr>
          </a:p>
          <a:p>
            <a:pPr algn="just"/>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Generally 11-13 mail reviews for each proposal.  Reviewers and panel reviewers well balanced and excellent expertise.   Resulting evaluation scores were spread out and score consistent with award. </a:t>
            </a:r>
            <a:endParaRPr lang="en-US" sz="2800" b="1" dirty="0">
              <a:latin typeface="Arial"/>
              <a:cs typeface="Arial"/>
            </a:endParaRPr>
          </a:p>
        </p:txBody>
      </p:sp>
    </p:spTree>
    <p:extLst>
      <p:ext uri="{BB962C8B-B14F-4D97-AF65-F5344CB8AC3E}">
        <p14:creationId xmlns:p14="http://schemas.microsoft.com/office/powerpoint/2010/main" val="23807666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474133" y="856402"/>
            <a:ext cx="8212667" cy="4832093"/>
          </a:xfrm>
          <a:prstGeom prst="rect">
            <a:avLst/>
          </a:prstGeom>
        </p:spPr>
        <p:txBody>
          <a:bodyPr wrap="square">
            <a:spAutoFit/>
          </a:bodyPr>
          <a:lstStyle/>
          <a:p>
            <a:pPr algn="ctr"/>
            <a:r>
              <a:rPr lang="en-US" sz="2800" b="1" dirty="0" smtClean="0">
                <a:solidFill>
                  <a:srgbClr val="008000"/>
                </a:solidFill>
                <a:latin typeface="Arial"/>
                <a:cs typeface="Arial"/>
              </a:rPr>
              <a:t>2012 JCESR SELECTION</a:t>
            </a:r>
          </a:p>
          <a:p>
            <a:pPr algn="ctr"/>
            <a:r>
              <a:rPr lang="en-US" sz="2800" b="1" dirty="0" smtClean="0">
                <a:solidFill>
                  <a:srgbClr val="008000"/>
                </a:solidFill>
                <a:latin typeface="Arial"/>
                <a:cs typeface="Arial"/>
              </a:rPr>
              <a:t>FINDINGS - AWARD PROCESSES</a:t>
            </a:r>
          </a:p>
          <a:p>
            <a:pPr algn="ctr"/>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a:latin typeface="Arial"/>
                <a:cs typeface="Arial"/>
                <a:sym typeface="Wingdings"/>
              </a:rPr>
              <a:t>P</a:t>
            </a:r>
            <a:r>
              <a:rPr lang="en-US" sz="2800" b="1" dirty="0" smtClean="0">
                <a:latin typeface="Arial"/>
                <a:cs typeface="Arial"/>
              </a:rPr>
              <a:t>rocedures </a:t>
            </a:r>
            <a:r>
              <a:rPr lang="en-US" sz="2800" b="1" dirty="0">
                <a:latin typeface="Arial"/>
                <a:cs typeface="Arial"/>
              </a:rPr>
              <a:t>and actions taken throughout the process of soliciting and selecting the JCESR Innovation Hub were carefully documented. </a:t>
            </a:r>
            <a:r>
              <a:rPr lang="en-US" sz="2800" b="1" dirty="0" smtClean="0">
                <a:latin typeface="Arial"/>
                <a:cs typeface="Arial"/>
              </a:rPr>
              <a:t>BES </a:t>
            </a:r>
            <a:r>
              <a:rPr lang="en-US" sz="2800" b="1" dirty="0">
                <a:latin typeface="Arial"/>
                <a:cs typeface="Arial"/>
              </a:rPr>
              <a:t>expectations were clearly defined and appropriate guidance was provided to the review team and hub leadership, in both oral and written communications.</a:t>
            </a:r>
            <a:r>
              <a:rPr lang="en-US" sz="2800" dirty="0"/>
              <a:t> </a:t>
            </a:r>
            <a:endParaRPr lang="en-US" sz="2800" b="1" dirty="0" smtClean="0">
              <a:latin typeface="Arial"/>
              <a:cs typeface="Arial"/>
            </a:endParaRPr>
          </a:p>
          <a:p>
            <a:endParaRPr lang="en-US" sz="2800" b="1" dirty="0">
              <a:latin typeface="Arial"/>
              <a:cs typeface="Arial"/>
            </a:endParaRPr>
          </a:p>
        </p:txBody>
      </p:sp>
    </p:spTree>
    <p:extLst>
      <p:ext uri="{BB962C8B-B14F-4D97-AF65-F5344CB8AC3E}">
        <p14:creationId xmlns:p14="http://schemas.microsoft.com/office/powerpoint/2010/main" val="24474403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474133" y="793777"/>
            <a:ext cx="8212667" cy="4832093"/>
          </a:xfrm>
          <a:prstGeom prst="rect">
            <a:avLst/>
          </a:prstGeom>
        </p:spPr>
        <p:txBody>
          <a:bodyPr wrap="square">
            <a:spAutoFit/>
          </a:bodyPr>
          <a:lstStyle/>
          <a:p>
            <a:pPr algn="ctr"/>
            <a:r>
              <a:rPr lang="en-US" sz="2800" b="1" dirty="0" smtClean="0">
                <a:solidFill>
                  <a:srgbClr val="008000"/>
                </a:solidFill>
                <a:latin typeface="Arial"/>
                <a:cs typeface="Arial"/>
              </a:rPr>
              <a:t>2012 JCESR SELECTION</a:t>
            </a:r>
          </a:p>
          <a:p>
            <a:pPr algn="ctr"/>
            <a:r>
              <a:rPr lang="en-US" sz="2800" b="1" dirty="0" smtClean="0">
                <a:solidFill>
                  <a:srgbClr val="008000"/>
                </a:solidFill>
                <a:latin typeface="Arial"/>
                <a:cs typeface="Arial"/>
              </a:rPr>
              <a:t>COMMENTS - AWARD PROCESSES</a:t>
            </a:r>
          </a:p>
          <a:p>
            <a:pPr algn="ctr"/>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Pre</a:t>
            </a:r>
            <a:r>
              <a:rPr lang="en-US" sz="2800" b="1" dirty="0">
                <a:latin typeface="Arial"/>
                <a:cs typeface="Arial"/>
              </a:rPr>
              <a:t>-FOA informational meeting was a good </a:t>
            </a:r>
            <a:r>
              <a:rPr lang="en-US" sz="2800" b="1" dirty="0" smtClean="0">
                <a:latin typeface="Arial"/>
                <a:cs typeface="Arial"/>
              </a:rPr>
              <a:t>practice allowing potential proposers to understand </a:t>
            </a:r>
            <a:r>
              <a:rPr lang="en-US" sz="2800" b="1" dirty="0">
                <a:latin typeface="Arial"/>
                <a:cs typeface="Arial"/>
              </a:rPr>
              <a:t>how an Innovation Hub science and technology program would fit into the overall energy storage strategy. </a:t>
            </a:r>
          </a:p>
          <a:p>
            <a:endParaRPr lang="en-US" sz="2800" b="1" dirty="0" smtClean="0">
              <a:latin typeface="Arial"/>
              <a:cs typeface="Arial"/>
            </a:endParaRPr>
          </a:p>
          <a:p>
            <a:endParaRPr lang="en-US" sz="2800" dirty="0"/>
          </a:p>
          <a:p>
            <a:endParaRPr lang="en-US" sz="2800" dirty="0" smtClean="0"/>
          </a:p>
        </p:txBody>
      </p:sp>
      <p:sp>
        <p:nvSpPr>
          <p:cNvPr id="3" name="TextBox 2"/>
          <p:cNvSpPr txBox="1"/>
          <p:nvPr/>
        </p:nvSpPr>
        <p:spPr>
          <a:xfrm>
            <a:off x="4546600" y="4030133"/>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712220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2" cstate="print"/>
          <a:srcRect/>
          <a:stretch>
            <a:fillRect/>
          </a:stretch>
        </p:blipFill>
        <p:spPr bwMode="auto">
          <a:xfrm>
            <a:off x="2756467" y="349256"/>
            <a:ext cx="3631065" cy="444521"/>
          </a:xfrm>
          <a:prstGeom prst="rect">
            <a:avLst/>
          </a:prstGeom>
          <a:noFill/>
          <a:ln w="9525">
            <a:noFill/>
            <a:miter lim="800000"/>
            <a:headEnd/>
            <a:tailEnd/>
          </a:ln>
        </p:spPr>
      </p:pic>
      <p:sp>
        <p:nvSpPr>
          <p:cNvPr id="5" name="Rectangle 4"/>
          <p:cNvSpPr/>
          <p:nvPr/>
        </p:nvSpPr>
        <p:spPr>
          <a:xfrm>
            <a:off x="331363" y="2348087"/>
            <a:ext cx="8557474" cy="3293209"/>
          </a:xfrm>
          <a:prstGeom prst="rect">
            <a:avLst/>
          </a:prstGeom>
        </p:spPr>
        <p:txBody>
          <a:bodyPr wrap="square">
            <a:spAutoFit/>
          </a:bodyPr>
          <a:lstStyle/>
          <a:p>
            <a:pPr algn="ctr"/>
            <a:r>
              <a:rPr lang="en-US" sz="2600" b="1" dirty="0">
                <a:latin typeface="Arial"/>
                <a:cs typeface="Arial"/>
              </a:rPr>
              <a:t>Hub </a:t>
            </a:r>
            <a:r>
              <a:rPr lang="en-US" sz="2600" b="1" dirty="0" smtClean="0">
                <a:latin typeface="Arial"/>
                <a:cs typeface="Arial"/>
              </a:rPr>
              <a:t>Panel – 7 Members</a:t>
            </a:r>
            <a:endParaRPr lang="en-US" sz="2600" b="1" dirty="0">
              <a:latin typeface="Arial"/>
              <a:cs typeface="Arial"/>
            </a:endParaRPr>
          </a:p>
          <a:p>
            <a:r>
              <a:rPr lang="en-US" sz="2600" b="1" dirty="0">
                <a:solidFill>
                  <a:srgbClr val="008000"/>
                </a:solidFill>
                <a:latin typeface="Arial"/>
                <a:cs typeface="Arial"/>
              </a:rPr>
              <a:t>Ernest Hall, GE Global Research, co-</a:t>
            </a:r>
            <a:r>
              <a:rPr lang="en-US" sz="2600" b="1" dirty="0" smtClean="0">
                <a:solidFill>
                  <a:srgbClr val="008000"/>
                </a:solidFill>
                <a:latin typeface="Arial"/>
                <a:cs typeface="Arial"/>
              </a:rPr>
              <a:t>chair, Hub Panel</a:t>
            </a:r>
            <a:endParaRPr lang="en-US" sz="2600" b="1" dirty="0">
              <a:solidFill>
                <a:srgbClr val="008000"/>
              </a:solidFill>
              <a:latin typeface="Arial"/>
              <a:cs typeface="Arial"/>
            </a:endParaRPr>
          </a:p>
          <a:p>
            <a:r>
              <a:rPr lang="en-US" sz="2600" b="1" dirty="0">
                <a:latin typeface="Arial"/>
                <a:cs typeface="Arial"/>
              </a:rPr>
              <a:t>Clyde </a:t>
            </a:r>
            <a:r>
              <a:rPr lang="en-US" sz="2600" b="1" dirty="0" err="1">
                <a:latin typeface="Arial"/>
                <a:cs typeface="Arial"/>
              </a:rPr>
              <a:t>Briant</a:t>
            </a:r>
            <a:r>
              <a:rPr lang="en-US" sz="2600" b="1" dirty="0">
                <a:latin typeface="Arial"/>
                <a:cs typeface="Arial"/>
              </a:rPr>
              <a:t>, </a:t>
            </a:r>
            <a:r>
              <a:rPr lang="en-US" sz="2600" b="1" dirty="0" smtClean="0">
                <a:latin typeface="Arial"/>
                <a:cs typeface="Arial"/>
              </a:rPr>
              <a:t>Brown </a:t>
            </a:r>
            <a:r>
              <a:rPr lang="en-US" sz="2600" b="1" dirty="0">
                <a:latin typeface="Arial"/>
                <a:cs typeface="Arial"/>
              </a:rPr>
              <a:t>University</a:t>
            </a:r>
          </a:p>
          <a:p>
            <a:r>
              <a:rPr lang="en-US" sz="2600" b="1" dirty="0">
                <a:latin typeface="Arial"/>
                <a:cs typeface="Arial"/>
              </a:rPr>
              <a:t>Laura Greene, </a:t>
            </a:r>
            <a:r>
              <a:rPr lang="en-US" sz="2600" b="1" dirty="0" smtClean="0">
                <a:latin typeface="Arial"/>
                <a:cs typeface="Arial"/>
              </a:rPr>
              <a:t>FSU </a:t>
            </a:r>
            <a:r>
              <a:rPr lang="en-US" sz="2600" b="1" dirty="0">
                <a:latin typeface="Arial"/>
                <a:cs typeface="Arial"/>
              </a:rPr>
              <a:t>and </a:t>
            </a:r>
            <a:r>
              <a:rPr lang="en-US" sz="2600" b="1" dirty="0" smtClean="0">
                <a:latin typeface="Arial"/>
                <a:cs typeface="Arial"/>
              </a:rPr>
              <a:t>NHFM Laboratory</a:t>
            </a:r>
            <a:endParaRPr lang="en-US" sz="2600" b="1" dirty="0">
              <a:latin typeface="Arial"/>
              <a:cs typeface="Arial"/>
            </a:endParaRPr>
          </a:p>
          <a:p>
            <a:r>
              <a:rPr lang="en-US" sz="2600" b="1" dirty="0">
                <a:latin typeface="Arial"/>
                <a:cs typeface="Arial"/>
              </a:rPr>
              <a:t>Robert </a:t>
            </a:r>
            <a:r>
              <a:rPr lang="en-US" sz="2600" b="1" dirty="0" err="1">
                <a:latin typeface="Arial"/>
                <a:cs typeface="Arial"/>
              </a:rPr>
              <a:t>Hamers</a:t>
            </a:r>
            <a:r>
              <a:rPr lang="en-US" sz="2600" b="1" dirty="0">
                <a:latin typeface="Arial"/>
                <a:cs typeface="Arial"/>
              </a:rPr>
              <a:t>, </a:t>
            </a:r>
            <a:r>
              <a:rPr lang="en-US" sz="2600" b="1" dirty="0" smtClean="0">
                <a:latin typeface="Arial"/>
                <a:cs typeface="Arial"/>
              </a:rPr>
              <a:t>University </a:t>
            </a:r>
            <a:r>
              <a:rPr lang="en-US" sz="2600" b="1" dirty="0">
                <a:latin typeface="Arial"/>
                <a:cs typeface="Arial"/>
              </a:rPr>
              <a:t>of Wisconsin, Madison</a:t>
            </a:r>
          </a:p>
          <a:p>
            <a:r>
              <a:rPr lang="en-US" sz="2600" b="1" dirty="0">
                <a:latin typeface="Arial"/>
                <a:cs typeface="Arial"/>
              </a:rPr>
              <a:t>Tom </a:t>
            </a:r>
            <a:r>
              <a:rPr lang="en-US" sz="2600" b="1" dirty="0" err="1">
                <a:latin typeface="Arial"/>
                <a:cs typeface="Arial"/>
              </a:rPr>
              <a:t>Lograsso</a:t>
            </a:r>
            <a:r>
              <a:rPr lang="en-US" sz="2600" b="1" dirty="0" smtClean="0">
                <a:latin typeface="Arial"/>
                <a:cs typeface="Arial"/>
              </a:rPr>
              <a:t>, Ames </a:t>
            </a:r>
            <a:r>
              <a:rPr lang="en-US" sz="2600" b="1" dirty="0">
                <a:latin typeface="Arial"/>
                <a:cs typeface="Arial"/>
              </a:rPr>
              <a:t>Laboratory</a:t>
            </a:r>
          </a:p>
          <a:p>
            <a:r>
              <a:rPr lang="en-US" sz="2600" b="1" dirty="0">
                <a:latin typeface="Arial"/>
                <a:cs typeface="Arial"/>
              </a:rPr>
              <a:t>Eric </a:t>
            </a:r>
            <a:r>
              <a:rPr lang="en-US" sz="2600" b="1" dirty="0" err="1">
                <a:latin typeface="Arial"/>
                <a:cs typeface="Arial"/>
              </a:rPr>
              <a:t>Schwegler</a:t>
            </a:r>
            <a:r>
              <a:rPr lang="en-US" sz="2600" b="1" dirty="0" smtClean="0">
                <a:latin typeface="Arial"/>
                <a:cs typeface="Arial"/>
              </a:rPr>
              <a:t>, Lawrence </a:t>
            </a:r>
            <a:r>
              <a:rPr lang="en-US" sz="2600" b="1" dirty="0">
                <a:latin typeface="Arial"/>
                <a:cs typeface="Arial"/>
              </a:rPr>
              <a:t>Livermore National </a:t>
            </a:r>
            <a:r>
              <a:rPr lang="en-US" sz="2600" b="1" dirty="0" smtClean="0">
                <a:latin typeface="Arial"/>
                <a:cs typeface="Arial"/>
              </a:rPr>
              <a:t>Lab</a:t>
            </a:r>
            <a:endParaRPr lang="en-US" sz="2600" b="1" dirty="0">
              <a:latin typeface="Arial"/>
              <a:cs typeface="Arial"/>
            </a:endParaRPr>
          </a:p>
          <a:p>
            <a:r>
              <a:rPr lang="en-US" sz="2600" b="1" dirty="0">
                <a:latin typeface="Arial"/>
                <a:cs typeface="Arial"/>
              </a:rPr>
              <a:t>Mary Beth </a:t>
            </a:r>
            <a:r>
              <a:rPr lang="en-US" sz="2600" b="1" dirty="0" smtClean="0">
                <a:latin typeface="Arial"/>
                <a:cs typeface="Arial"/>
              </a:rPr>
              <a:t>Williams, Penn State U - unable </a:t>
            </a:r>
            <a:r>
              <a:rPr lang="en-US" sz="2600" b="1" dirty="0">
                <a:latin typeface="Arial"/>
                <a:cs typeface="Arial"/>
              </a:rPr>
              <a:t>to attend</a:t>
            </a:r>
          </a:p>
        </p:txBody>
      </p:sp>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3252458" y="1199184"/>
            <a:ext cx="2639089" cy="954107"/>
          </a:xfrm>
          <a:prstGeom prst="rect">
            <a:avLst/>
          </a:prstGeom>
        </p:spPr>
        <p:txBody>
          <a:bodyPr wrap="none">
            <a:spAutoFit/>
          </a:bodyPr>
          <a:lstStyle/>
          <a:p>
            <a:pPr algn="ctr"/>
            <a:r>
              <a:rPr lang="en-US" sz="2800" b="1" dirty="0" smtClean="0">
                <a:latin typeface="Arial"/>
                <a:cs typeface="Arial"/>
              </a:rPr>
              <a:t>COV Members</a:t>
            </a:r>
          </a:p>
          <a:p>
            <a:pPr algn="ctr"/>
            <a:r>
              <a:rPr lang="en-US" sz="2800" b="1" dirty="0" smtClean="0">
                <a:latin typeface="Arial"/>
                <a:cs typeface="Arial"/>
              </a:rPr>
              <a:t>20 total</a:t>
            </a:r>
          </a:p>
        </p:txBody>
      </p:sp>
    </p:spTree>
    <p:extLst>
      <p:ext uri="{BB962C8B-B14F-4D97-AF65-F5344CB8AC3E}">
        <p14:creationId xmlns:p14="http://schemas.microsoft.com/office/powerpoint/2010/main" val="38048820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474133" y="793777"/>
            <a:ext cx="8212667" cy="6986528"/>
          </a:xfrm>
          <a:prstGeom prst="rect">
            <a:avLst/>
          </a:prstGeom>
        </p:spPr>
        <p:txBody>
          <a:bodyPr wrap="square">
            <a:spAutoFit/>
          </a:bodyPr>
          <a:lstStyle/>
          <a:p>
            <a:pPr algn="ctr"/>
            <a:r>
              <a:rPr lang="en-US" sz="2800" b="1" dirty="0" smtClean="0">
                <a:solidFill>
                  <a:srgbClr val="008000"/>
                </a:solidFill>
                <a:latin typeface="Arial"/>
                <a:cs typeface="Arial"/>
              </a:rPr>
              <a:t>JCESR</a:t>
            </a:r>
            <a:endParaRPr lang="en-US" sz="2800" b="1" dirty="0">
              <a:solidFill>
                <a:srgbClr val="008000"/>
              </a:solidFill>
              <a:latin typeface="Arial"/>
              <a:cs typeface="Arial"/>
            </a:endParaRPr>
          </a:p>
          <a:p>
            <a:pPr algn="ctr"/>
            <a:r>
              <a:rPr lang="en-US" sz="2800" b="1" dirty="0" smtClean="0">
                <a:solidFill>
                  <a:srgbClr val="008000"/>
                </a:solidFill>
                <a:latin typeface="Arial"/>
                <a:cs typeface="Arial"/>
              </a:rPr>
              <a:t>FINDINGS AND COMMENTS – MANAGEMENT</a:t>
            </a:r>
          </a:p>
          <a:p>
            <a:pPr algn="ctr"/>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BES </a:t>
            </a:r>
            <a:r>
              <a:rPr lang="en-US" sz="2800" b="1" dirty="0">
                <a:latin typeface="Arial"/>
                <a:cs typeface="Arial"/>
              </a:rPr>
              <a:t>management </a:t>
            </a:r>
            <a:r>
              <a:rPr lang="en-US" sz="2800" b="1" dirty="0" smtClean="0">
                <a:latin typeface="Arial"/>
                <a:cs typeface="Arial"/>
              </a:rPr>
              <a:t>processes are </a:t>
            </a:r>
            <a:r>
              <a:rPr lang="en-US" sz="2800" b="1" dirty="0">
                <a:latin typeface="Arial"/>
                <a:cs typeface="Arial"/>
              </a:rPr>
              <a:t>excellent. </a:t>
            </a:r>
            <a:r>
              <a:rPr lang="en-US" sz="2800" b="1" dirty="0" smtClean="0">
                <a:latin typeface="Arial"/>
                <a:cs typeface="Arial"/>
              </a:rPr>
              <a:t> Extensive </a:t>
            </a:r>
            <a:r>
              <a:rPr lang="en-US" sz="2800" b="1" dirty="0">
                <a:latin typeface="Arial"/>
                <a:cs typeface="Arial"/>
              </a:rPr>
              <a:t>communications between BES and </a:t>
            </a:r>
            <a:r>
              <a:rPr lang="en-US" sz="2800" b="1" dirty="0" smtClean="0">
                <a:latin typeface="Arial"/>
                <a:cs typeface="Arial"/>
              </a:rPr>
              <a:t>JCESR take place, with that synergy resulting in several new management strategies implemented by JCESR.   </a:t>
            </a:r>
          </a:p>
          <a:p>
            <a:pPr algn="just"/>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BES </a:t>
            </a:r>
            <a:r>
              <a:rPr lang="en-US" sz="2800" b="1" dirty="0">
                <a:latin typeface="Arial"/>
                <a:cs typeface="Arial"/>
              </a:rPr>
              <a:t>has shown growth in its ability to oversee projects on the scale of a hub, as demonstrated </a:t>
            </a:r>
            <a:r>
              <a:rPr lang="en-US" sz="2800" b="1" dirty="0" smtClean="0">
                <a:latin typeface="Arial"/>
                <a:cs typeface="Arial"/>
              </a:rPr>
              <a:t>by </a:t>
            </a:r>
            <a:r>
              <a:rPr lang="en-US" sz="2800" b="1" dirty="0">
                <a:latin typeface="Arial"/>
                <a:cs typeface="Arial"/>
              </a:rPr>
              <a:t>fast start-up and excellent productivity </a:t>
            </a:r>
            <a:r>
              <a:rPr lang="en-US" sz="2800" b="1" dirty="0" smtClean="0">
                <a:latin typeface="Arial"/>
                <a:cs typeface="Arial"/>
              </a:rPr>
              <a:t>of JCESR. </a:t>
            </a:r>
            <a:endParaRPr lang="en-US" sz="2800" b="1" dirty="0">
              <a:latin typeface="Arial"/>
              <a:cs typeface="Arial"/>
            </a:endParaRPr>
          </a:p>
          <a:p>
            <a:endParaRPr lang="en-US" sz="2800" b="1" dirty="0" smtClean="0">
              <a:latin typeface="Arial"/>
              <a:cs typeface="Arial"/>
            </a:endParaRPr>
          </a:p>
          <a:p>
            <a:endParaRPr lang="en-US" sz="2800" dirty="0"/>
          </a:p>
          <a:p>
            <a:endParaRPr lang="en-US" sz="2800" dirty="0" smtClean="0"/>
          </a:p>
        </p:txBody>
      </p:sp>
      <p:sp>
        <p:nvSpPr>
          <p:cNvPr id="3" name="TextBox 2"/>
          <p:cNvSpPr txBox="1"/>
          <p:nvPr/>
        </p:nvSpPr>
        <p:spPr>
          <a:xfrm>
            <a:off x="4546600" y="4030133"/>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4638837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397933" y="793777"/>
            <a:ext cx="8356600" cy="7243009"/>
          </a:xfrm>
          <a:prstGeom prst="rect">
            <a:avLst/>
          </a:prstGeom>
        </p:spPr>
        <p:txBody>
          <a:bodyPr wrap="square">
            <a:spAutoFit/>
          </a:bodyPr>
          <a:lstStyle/>
          <a:p>
            <a:pPr algn="ctr"/>
            <a:r>
              <a:rPr lang="en-US" sz="2800" b="1" dirty="0" smtClean="0">
                <a:solidFill>
                  <a:srgbClr val="008000"/>
                </a:solidFill>
                <a:latin typeface="Arial"/>
                <a:cs typeface="Arial"/>
              </a:rPr>
              <a:t>JCAP, JCESR</a:t>
            </a:r>
            <a:endParaRPr lang="en-US" sz="2800" b="1" dirty="0">
              <a:solidFill>
                <a:srgbClr val="008000"/>
              </a:solidFill>
              <a:latin typeface="Arial"/>
              <a:cs typeface="Arial"/>
            </a:endParaRPr>
          </a:p>
          <a:p>
            <a:pPr algn="ctr"/>
            <a:r>
              <a:rPr lang="en-US" sz="2800" b="1" dirty="0" smtClean="0">
                <a:solidFill>
                  <a:srgbClr val="008000"/>
                </a:solidFill>
                <a:latin typeface="Arial"/>
                <a:cs typeface="Arial"/>
              </a:rPr>
              <a:t>Impact and Standing of Energy Innovation Hubs</a:t>
            </a:r>
          </a:p>
          <a:p>
            <a:pPr algn="ctr"/>
            <a:r>
              <a:rPr lang="en-US" sz="2800" b="1" dirty="0" smtClean="0">
                <a:solidFill>
                  <a:srgbClr val="008000"/>
                </a:solidFill>
                <a:latin typeface="Arial"/>
                <a:cs typeface="Arial"/>
              </a:rPr>
              <a:t>FINDINGS</a:t>
            </a:r>
          </a:p>
          <a:p>
            <a:pPr algn="ctr">
              <a:lnSpc>
                <a:spcPts val="2000"/>
              </a:lnSpc>
            </a:pPr>
            <a:endParaRPr lang="en-US" sz="2800" b="1" dirty="0">
              <a:solidFill>
                <a:srgbClr val="008000"/>
              </a:solidFill>
              <a:latin typeface="Arial"/>
              <a:cs typeface="Arial"/>
            </a:endParaRPr>
          </a:p>
          <a:p>
            <a:pPr algn="just"/>
            <a:r>
              <a:rPr lang="en-US" sz="2800" b="1" dirty="0" smtClean="0">
                <a:latin typeface="Wingdings"/>
                <a:ea typeface="Wingdings"/>
                <a:cs typeface="Wingdings"/>
                <a:sym typeface="Wingdings"/>
              </a:rPr>
              <a:t></a:t>
            </a:r>
            <a:r>
              <a:rPr lang="en-US" sz="2800" b="1" dirty="0">
                <a:latin typeface="Arial"/>
                <a:cs typeface="Arial"/>
              </a:rPr>
              <a:t>BES award and oversight processes resulted in </a:t>
            </a:r>
            <a:r>
              <a:rPr lang="en-US" sz="2800" b="1" dirty="0" smtClean="0">
                <a:latin typeface="Arial"/>
                <a:cs typeface="Arial"/>
              </a:rPr>
              <a:t>Energy Innovation Hubs that are </a:t>
            </a:r>
            <a:r>
              <a:rPr lang="en-US" sz="2800" b="1" dirty="0">
                <a:latin typeface="Arial"/>
                <a:cs typeface="Arial"/>
              </a:rPr>
              <a:t>composed of outstanding, world-leading scientists at top US institutions. </a:t>
            </a:r>
            <a:endParaRPr lang="en-US" sz="2800" b="1" dirty="0" smtClean="0">
              <a:latin typeface="Arial"/>
              <a:cs typeface="Arial"/>
            </a:endParaRPr>
          </a:p>
          <a:p>
            <a:pPr algn="just"/>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Hubs are carrying out high risk, innovative research requiring an interdisciplinary approach </a:t>
            </a:r>
            <a:r>
              <a:rPr lang="en-US" sz="2800" b="1" dirty="0">
                <a:latin typeface="Arial"/>
                <a:cs typeface="Arial"/>
              </a:rPr>
              <a:t>to advance promising areas of energy science and engineering from </a:t>
            </a:r>
            <a:r>
              <a:rPr lang="en-US" sz="2800" b="1" dirty="0" smtClean="0">
                <a:latin typeface="Arial"/>
                <a:cs typeface="Arial"/>
              </a:rPr>
              <a:t>earliest </a:t>
            </a:r>
            <a:r>
              <a:rPr lang="en-US" sz="2800" b="1" dirty="0">
                <a:latin typeface="Arial"/>
                <a:cs typeface="Arial"/>
              </a:rPr>
              <a:t>stages of research to </a:t>
            </a:r>
            <a:r>
              <a:rPr lang="en-US" sz="2800" b="1" dirty="0" smtClean="0">
                <a:latin typeface="Arial"/>
                <a:cs typeface="Arial"/>
              </a:rPr>
              <a:t>commercialization.   </a:t>
            </a:r>
            <a:endParaRPr lang="en-US" sz="2800" b="1" dirty="0">
              <a:latin typeface="Arial"/>
              <a:cs typeface="Arial"/>
            </a:endParaRPr>
          </a:p>
          <a:p>
            <a:endParaRPr lang="en-US" sz="2800" b="1" dirty="0" smtClean="0">
              <a:latin typeface="Arial"/>
              <a:cs typeface="Arial"/>
            </a:endParaRPr>
          </a:p>
          <a:p>
            <a:endParaRPr lang="en-US" sz="2800" dirty="0"/>
          </a:p>
          <a:p>
            <a:endParaRPr lang="en-US" sz="2800" dirty="0" smtClean="0"/>
          </a:p>
        </p:txBody>
      </p:sp>
      <p:sp>
        <p:nvSpPr>
          <p:cNvPr id="3" name="TextBox 2"/>
          <p:cNvSpPr txBox="1"/>
          <p:nvPr/>
        </p:nvSpPr>
        <p:spPr>
          <a:xfrm>
            <a:off x="4546600" y="4030133"/>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47590194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397933" y="793777"/>
            <a:ext cx="8356600" cy="5950347"/>
          </a:xfrm>
          <a:prstGeom prst="rect">
            <a:avLst/>
          </a:prstGeom>
        </p:spPr>
        <p:txBody>
          <a:bodyPr wrap="square">
            <a:spAutoFit/>
          </a:bodyPr>
          <a:lstStyle/>
          <a:p>
            <a:pPr algn="ctr"/>
            <a:r>
              <a:rPr lang="en-US" sz="2800" b="1" dirty="0" smtClean="0">
                <a:solidFill>
                  <a:srgbClr val="008000"/>
                </a:solidFill>
                <a:latin typeface="Arial"/>
                <a:cs typeface="Arial"/>
              </a:rPr>
              <a:t>JCAP, JCESR</a:t>
            </a:r>
            <a:endParaRPr lang="en-US" sz="2800" b="1" dirty="0">
              <a:solidFill>
                <a:srgbClr val="008000"/>
              </a:solidFill>
              <a:latin typeface="Arial"/>
              <a:cs typeface="Arial"/>
            </a:endParaRPr>
          </a:p>
          <a:p>
            <a:pPr algn="ctr"/>
            <a:r>
              <a:rPr lang="en-US" sz="2800" b="1" dirty="0" smtClean="0">
                <a:solidFill>
                  <a:srgbClr val="008000"/>
                </a:solidFill>
                <a:latin typeface="Arial"/>
                <a:cs typeface="Arial"/>
              </a:rPr>
              <a:t>Impact and Standing of Energy Innovation Hubs</a:t>
            </a:r>
          </a:p>
          <a:p>
            <a:pPr algn="ctr"/>
            <a:r>
              <a:rPr lang="en-US" sz="2800" b="1" dirty="0" smtClean="0">
                <a:solidFill>
                  <a:srgbClr val="008000"/>
                </a:solidFill>
                <a:latin typeface="Arial"/>
                <a:cs typeface="Arial"/>
              </a:rPr>
              <a:t>COMMENTS</a:t>
            </a:r>
          </a:p>
          <a:p>
            <a:pPr algn="ctr">
              <a:lnSpc>
                <a:spcPts val="2000"/>
              </a:lnSpc>
            </a:pPr>
            <a:endParaRPr lang="en-US" sz="2800" b="1" dirty="0">
              <a:solidFill>
                <a:srgbClr val="008000"/>
              </a:solidFill>
              <a:latin typeface="Arial"/>
              <a:cs typeface="Arial"/>
            </a:endParaRPr>
          </a:p>
          <a:p>
            <a:pPr algn="just"/>
            <a:r>
              <a:rPr lang="en-US" sz="2800" b="1" dirty="0" smtClean="0">
                <a:latin typeface="Wingdings"/>
                <a:ea typeface="Wingdings"/>
                <a:cs typeface="Wingdings"/>
                <a:sym typeface="Wingdings"/>
              </a:rPr>
              <a:t></a:t>
            </a:r>
            <a:r>
              <a:rPr lang="en-US" sz="2800" b="1" dirty="0">
                <a:latin typeface="Arial"/>
                <a:cs typeface="Arial"/>
              </a:rPr>
              <a:t>JCAP </a:t>
            </a:r>
            <a:r>
              <a:rPr lang="en-US" sz="2800" b="1" dirty="0" smtClean="0">
                <a:latin typeface="Arial"/>
                <a:cs typeface="Arial"/>
              </a:rPr>
              <a:t>recognize </a:t>
            </a:r>
            <a:r>
              <a:rPr lang="en-US" sz="2800" b="1" dirty="0">
                <a:latin typeface="Arial"/>
                <a:cs typeface="Arial"/>
              </a:rPr>
              <a:t>other groups who are working on CO</a:t>
            </a:r>
            <a:r>
              <a:rPr lang="en-US" sz="2800" b="1" baseline="-25000" dirty="0">
                <a:latin typeface="Arial"/>
                <a:cs typeface="Arial"/>
              </a:rPr>
              <a:t>2</a:t>
            </a:r>
            <a:r>
              <a:rPr lang="en-US" sz="2800" b="1" dirty="0">
                <a:latin typeface="Arial"/>
                <a:cs typeface="Arial"/>
              </a:rPr>
              <a:t> reduction in order to take full advantage of </a:t>
            </a:r>
            <a:r>
              <a:rPr lang="en-US" sz="2800" b="1" dirty="0" smtClean="0">
                <a:latin typeface="Arial"/>
                <a:cs typeface="Arial"/>
              </a:rPr>
              <a:t>totality </a:t>
            </a:r>
            <a:r>
              <a:rPr lang="en-US" sz="2800" b="1" dirty="0">
                <a:latin typeface="Arial"/>
                <a:cs typeface="Arial"/>
              </a:rPr>
              <a:t>of </a:t>
            </a:r>
            <a:r>
              <a:rPr lang="en-US" sz="2800" b="1" dirty="0" smtClean="0">
                <a:latin typeface="Arial"/>
                <a:cs typeface="Arial"/>
              </a:rPr>
              <a:t>knowledge </a:t>
            </a:r>
            <a:r>
              <a:rPr lang="en-US" sz="2800" b="1" dirty="0">
                <a:latin typeface="Arial"/>
                <a:cs typeface="Arial"/>
              </a:rPr>
              <a:t>base.  A full understanding of this related work could speed </a:t>
            </a:r>
            <a:r>
              <a:rPr lang="en-US" sz="2800" b="1" dirty="0" smtClean="0">
                <a:latin typeface="Arial"/>
                <a:cs typeface="Arial"/>
              </a:rPr>
              <a:t> </a:t>
            </a:r>
            <a:r>
              <a:rPr lang="en-US" sz="2800" b="1" dirty="0">
                <a:latin typeface="Arial"/>
                <a:cs typeface="Arial"/>
              </a:rPr>
              <a:t>their research and technology development. </a:t>
            </a:r>
            <a:endParaRPr lang="en-US" sz="2800" b="1" dirty="0" smtClean="0">
              <a:latin typeface="Arial"/>
              <a:cs typeface="Arial"/>
            </a:endParaRPr>
          </a:p>
          <a:p>
            <a:pPr algn="just"/>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sym typeface="Wingdings"/>
              </a:rPr>
              <a:t>Comparison of </a:t>
            </a:r>
            <a:r>
              <a:rPr lang="en-US" sz="2800" b="1" dirty="0" smtClean="0">
                <a:latin typeface="Arial"/>
                <a:cs typeface="Arial"/>
              </a:rPr>
              <a:t>JCESR with </a:t>
            </a:r>
            <a:r>
              <a:rPr lang="en-US" sz="2800" b="1" dirty="0">
                <a:latin typeface="Arial"/>
                <a:cs typeface="Arial"/>
              </a:rPr>
              <a:t>battery research centers throughout </a:t>
            </a:r>
            <a:r>
              <a:rPr lang="en-US" sz="2800" b="1" dirty="0" smtClean="0">
                <a:latin typeface="Arial"/>
                <a:cs typeface="Arial"/>
              </a:rPr>
              <a:t>world unclear.  </a:t>
            </a:r>
            <a:r>
              <a:rPr lang="en-US" sz="2800" b="1" dirty="0">
                <a:latin typeface="Arial"/>
                <a:cs typeface="Arial"/>
              </a:rPr>
              <a:t>It would be good to see some comparisons, as well as </a:t>
            </a:r>
            <a:r>
              <a:rPr lang="en-US" sz="2800" b="1" dirty="0" smtClean="0">
                <a:latin typeface="Arial"/>
                <a:cs typeface="Arial"/>
              </a:rPr>
              <a:t>communication </a:t>
            </a:r>
            <a:r>
              <a:rPr lang="en-US" sz="2800" b="1" dirty="0">
                <a:latin typeface="Arial"/>
                <a:cs typeface="Arial"/>
              </a:rPr>
              <a:t>among battery </a:t>
            </a:r>
            <a:r>
              <a:rPr lang="en-US" sz="2800" b="1" dirty="0" smtClean="0">
                <a:latin typeface="Arial"/>
                <a:cs typeface="Arial"/>
              </a:rPr>
              <a:t>researchers. </a:t>
            </a:r>
          </a:p>
        </p:txBody>
      </p:sp>
      <p:sp>
        <p:nvSpPr>
          <p:cNvPr id="3" name="TextBox 2"/>
          <p:cNvSpPr txBox="1"/>
          <p:nvPr/>
        </p:nvSpPr>
        <p:spPr>
          <a:xfrm>
            <a:off x="4546600" y="4030133"/>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58585498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397933" y="793777"/>
            <a:ext cx="8356600" cy="5088573"/>
          </a:xfrm>
          <a:prstGeom prst="rect">
            <a:avLst/>
          </a:prstGeom>
        </p:spPr>
        <p:txBody>
          <a:bodyPr wrap="square">
            <a:spAutoFit/>
          </a:bodyPr>
          <a:lstStyle/>
          <a:p>
            <a:pPr algn="ctr"/>
            <a:r>
              <a:rPr lang="en-US" sz="2800" b="1" dirty="0" smtClean="0">
                <a:solidFill>
                  <a:srgbClr val="008000"/>
                </a:solidFill>
                <a:latin typeface="Arial"/>
                <a:cs typeface="Arial"/>
              </a:rPr>
              <a:t>JCAP, JCESR</a:t>
            </a:r>
            <a:endParaRPr lang="en-US" sz="2800" b="1" dirty="0">
              <a:solidFill>
                <a:srgbClr val="008000"/>
              </a:solidFill>
              <a:latin typeface="Arial"/>
              <a:cs typeface="Arial"/>
            </a:endParaRPr>
          </a:p>
          <a:p>
            <a:pPr algn="ctr"/>
            <a:r>
              <a:rPr lang="en-US" sz="2800" b="1" dirty="0" smtClean="0">
                <a:solidFill>
                  <a:srgbClr val="008000"/>
                </a:solidFill>
                <a:latin typeface="Arial"/>
                <a:cs typeface="Arial"/>
              </a:rPr>
              <a:t>Impact and Standing of Energy Innovation Hubs</a:t>
            </a:r>
          </a:p>
          <a:p>
            <a:pPr algn="ctr"/>
            <a:r>
              <a:rPr lang="en-US" sz="2800" b="1" dirty="0" smtClean="0">
                <a:solidFill>
                  <a:srgbClr val="008000"/>
                </a:solidFill>
                <a:latin typeface="Arial"/>
                <a:cs typeface="Arial"/>
              </a:rPr>
              <a:t>COMMENTS AND RECOMMENDATION</a:t>
            </a:r>
          </a:p>
          <a:p>
            <a:pPr algn="ctr">
              <a:lnSpc>
                <a:spcPts val="2000"/>
              </a:lnSpc>
            </a:pPr>
            <a:endParaRPr lang="en-US" sz="2800" b="1" dirty="0" smtClean="0">
              <a:solidFill>
                <a:srgbClr val="008000"/>
              </a:solidFill>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cs typeface="Arial"/>
              </a:rPr>
              <a:t>“Sunset clause,” that prevents hubs from being granted a second renewal.  COV hopes that BES find ways to continue this research construct into the future.</a:t>
            </a:r>
          </a:p>
          <a:p>
            <a:pPr algn="just"/>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a:latin typeface="Arial"/>
                <a:cs typeface="Arial"/>
              </a:rPr>
              <a:t>DOE should develop a process to gauge the international standing of the hubs. </a:t>
            </a:r>
          </a:p>
          <a:p>
            <a:pPr algn="just"/>
            <a:endParaRPr lang="en-US" sz="2800" b="1" dirty="0" smtClean="0">
              <a:latin typeface="Arial"/>
              <a:cs typeface="Arial"/>
            </a:endParaRPr>
          </a:p>
        </p:txBody>
      </p:sp>
      <p:sp>
        <p:nvSpPr>
          <p:cNvPr id="3" name="TextBox 2"/>
          <p:cNvSpPr txBox="1"/>
          <p:nvPr/>
        </p:nvSpPr>
        <p:spPr>
          <a:xfrm>
            <a:off x="4546600" y="4030133"/>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91592289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397933" y="793777"/>
            <a:ext cx="8356600" cy="5519460"/>
          </a:xfrm>
          <a:prstGeom prst="rect">
            <a:avLst/>
          </a:prstGeom>
        </p:spPr>
        <p:txBody>
          <a:bodyPr wrap="square">
            <a:spAutoFit/>
          </a:bodyPr>
          <a:lstStyle/>
          <a:p>
            <a:pPr algn="ctr"/>
            <a:r>
              <a:rPr lang="en-US" sz="2800" b="1" dirty="0" smtClean="0">
                <a:solidFill>
                  <a:srgbClr val="008000"/>
                </a:solidFill>
                <a:latin typeface="Arial"/>
                <a:cs typeface="Arial"/>
              </a:rPr>
              <a:t>BROADER RECOMMENDATIONS</a:t>
            </a:r>
          </a:p>
          <a:p>
            <a:pPr algn="ctr">
              <a:lnSpc>
                <a:spcPts val="2000"/>
              </a:lnSpc>
            </a:pPr>
            <a:endParaRPr lang="en-US" sz="2800" b="1" dirty="0">
              <a:solidFill>
                <a:srgbClr val="008000"/>
              </a:solidFill>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ea typeface="Wingdings"/>
                <a:cs typeface="Arial"/>
                <a:sym typeface="Wingdings"/>
              </a:rPr>
              <a:t>EFRCs, Hubs and reviewers produce more concise reports and review documents.  BES should encourage such, perhaps by requiring executive summaries and succinct descriptions of accomplishments and instituting page limits.</a:t>
            </a:r>
            <a:endParaRPr lang="en-US" sz="2800" b="1" dirty="0">
              <a:latin typeface="Arial"/>
              <a:cs typeface="Arial"/>
            </a:endParaRPr>
          </a:p>
          <a:p>
            <a:pPr algn="just"/>
            <a:endParaRPr lang="en-US" sz="2800" b="1" dirty="0">
              <a:latin typeface="Arial"/>
              <a:cs typeface="Arial"/>
            </a:endParaRPr>
          </a:p>
          <a:p>
            <a:pPr algn="just"/>
            <a:r>
              <a:rPr lang="en-US" sz="2800" b="1" dirty="0" smtClean="0">
                <a:latin typeface="Wingdings"/>
                <a:ea typeface="Wingdings"/>
                <a:cs typeface="Wingdings"/>
                <a:sym typeface="Wingdings"/>
              </a:rPr>
              <a:t></a:t>
            </a:r>
            <a:r>
              <a:rPr lang="en-US" sz="2800" b="1" dirty="0" smtClean="0">
                <a:latin typeface="Arial"/>
                <a:ea typeface="Wingdings"/>
                <a:cs typeface="Arial"/>
                <a:sym typeface="Wingdings"/>
              </a:rPr>
              <a:t>Travel funds for program managers be increased for site visits, engagement with community and continuing education of these rapidly evolving fields.  </a:t>
            </a:r>
            <a:endParaRPr lang="en-US" sz="2800" b="1" dirty="0">
              <a:latin typeface="Arial"/>
              <a:cs typeface="Arial"/>
            </a:endParaRPr>
          </a:p>
          <a:p>
            <a:pPr algn="just"/>
            <a:endParaRPr lang="en-US" sz="2800" b="1" dirty="0" smtClean="0">
              <a:latin typeface="Arial"/>
              <a:cs typeface="Arial"/>
            </a:endParaRPr>
          </a:p>
        </p:txBody>
      </p:sp>
      <p:sp>
        <p:nvSpPr>
          <p:cNvPr id="3" name="TextBox 2"/>
          <p:cNvSpPr txBox="1"/>
          <p:nvPr/>
        </p:nvSpPr>
        <p:spPr>
          <a:xfrm>
            <a:off x="4546600" y="4030133"/>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3853479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3"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368300" y="874970"/>
            <a:ext cx="8356600" cy="5693867"/>
          </a:xfrm>
          <a:prstGeom prst="rect">
            <a:avLst/>
          </a:prstGeom>
        </p:spPr>
        <p:txBody>
          <a:bodyPr wrap="square">
            <a:spAutoFit/>
          </a:bodyPr>
          <a:lstStyle/>
          <a:p>
            <a:pPr algn="ctr"/>
            <a:r>
              <a:rPr lang="en-US" sz="2800" b="1" dirty="0" smtClean="0">
                <a:latin typeface="Arial"/>
                <a:cs typeface="Arial"/>
              </a:rPr>
              <a:t>THANKS TO</a:t>
            </a:r>
          </a:p>
          <a:p>
            <a:pPr algn="ctr"/>
            <a:r>
              <a:rPr lang="en-US" sz="2800" b="1" dirty="0" smtClean="0">
                <a:latin typeface="Arial"/>
                <a:cs typeface="Arial"/>
              </a:rPr>
              <a:t>Entire EFRC and Hub BES Teams</a:t>
            </a:r>
          </a:p>
          <a:p>
            <a:pPr algn="ctr"/>
            <a:endParaRPr lang="en-US" sz="2800" b="1" dirty="0" smtClean="0">
              <a:latin typeface="Arial"/>
              <a:cs typeface="Arial"/>
            </a:endParaRPr>
          </a:p>
          <a:p>
            <a:pPr algn="ctr"/>
            <a:r>
              <a:rPr lang="en-US" sz="2800" b="1" dirty="0" smtClean="0">
                <a:latin typeface="Arial"/>
                <a:cs typeface="Arial"/>
              </a:rPr>
              <a:t>in particular</a:t>
            </a:r>
          </a:p>
          <a:p>
            <a:pPr algn="ctr"/>
            <a:endParaRPr lang="en-US" sz="2800" b="1" dirty="0">
              <a:latin typeface="Arial"/>
              <a:cs typeface="Arial"/>
            </a:endParaRPr>
          </a:p>
          <a:p>
            <a:pPr algn="ctr"/>
            <a:r>
              <a:rPr lang="en-US" sz="2800" b="1" dirty="0" smtClean="0">
                <a:latin typeface="Arial"/>
                <a:cs typeface="Arial"/>
              </a:rPr>
              <a:t>Andrew Schwartz</a:t>
            </a:r>
          </a:p>
          <a:p>
            <a:pPr algn="ctr"/>
            <a:r>
              <a:rPr lang="en-US" sz="2800" b="1" dirty="0" smtClean="0">
                <a:latin typeface="Arial"/>
                <a:cs typeface="Arial"/>
              </a:rPr>
              <a:t>Linda Horton</a:t>
            </a:r>
          </a:p>
          <a:p>
            <a:pPr algn="ctr"/>
            <a:r>
              <a:rPr lang="en-US" sz="2800" b="1" dirty="0" smtClean="0">
                <a:latin typeface="Arial"/>
                <a:cs typeface="Arial"/>
              </a:rPr>
              <a:t>Gail McLean</a:t>
            </a:r>
          </a:p>
          <a:p>
            <a:pPr algn="ctr"/>
            <a:r>
              <a:rPr lang="en-US" sz="2800" b="1" dirty="0" smtClean="0">
                <a:latin typeface="Arial"/>
                <a:cs typeface="Arial"/>
              </a:rPr>
              <a:t>Chris </a:t>
            </a:r>
            <a:r>
              <a:rPr lang="en-US" sz="2800" b="1" dirty="0" err="1" smtClean="0">
                <a:latin typeface="Arial"/>
                <a:cs typeface="Arial"/>
              </a:rPr>
              <a:t>Fecko</a:t>
            </a:r>
            <a:endParaRPr lang="en-US" sz="2800" b="1" dirty="0" smtClean="0">
              <a:latin typeface="Arial"/>
              <a:cs typeface="Arial"/>
            </a:endParaRPr>
          </a:p>
          <a:p>
            <a:pPr algn="ctr"/>
            <a:endParaRPr lang="en-US" sz="2800" b="1" dirty="0">
              <a:latin typeface="Arial"/>
              <a:cs typeface="Arial"/>
            </a:endParaRPr>
          </a:p>
          <a:p>
            <a:pPr algn="ctr"/>
            <a:r>
              <a:rPr lang="en-US" sz="2800" b="1" dirty="0" smtClean="0">
                <a:latin typeface="Arial"/>
                <a:cs typeface="Arial"/>
              </a:rPr>
              <a:t>Harriet Kung</a:t>
            </a:r>
          </a:p>
          <a:p>
            <a:pPr algn="ctr"/>
            <a:endParaRPr lang="en-US" sz="2800" b="1" dirty="0">
              <a:latin typeface="Arial"/>
              <a:cs typeface="Arial"/>
            </a:endParaRPr>
          </a:p>
          <a:p>
            <a:pPr algn="r"/>
            <a:r>
              <a:rPr lang="en-US" sz="2800" b="1" dirty="0" smtClean="0">
                <a:latin typeface="Arial"/>
                <a:cs typeface="Arial"/>
              </a:rPr>
              <a:t>- From everyone on the COV</a:t>
            </a:r>
          </a:p>
        </p:txBody>
      </p:sp>
      <p:sp>
        <p:nvSpPr>
          <p:cNvPr id="3" name="TextBox 2"/>
          <p:cNvSpPr txBox="1"/>
          <p:nvPr/>
        </p:nvSpPr>
        <p:spPr>
          <a:xfrm>
            <a:off x="4546600" y="4030133"/>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9189149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2" cstate="print"/>
          <a:srcRect/>
          <a:stretch>
            <a:fillRect/>
          </a:stretch>
        </p:blipFill>
        <p:spPr bwMode="auto">
          <a:xfrm>
            <a:off x="2756467" y="349256"/>
            <a:ext cx="3631065" cy="444521"/>
          </a:xfrm>
          <a:prstGeom prst="rect">
            <a:avLst/>
          </a:prstGeom>
          <a:noFill/>
          <a:ln w="9525">
            <a:noFill/>
            <a:miter lim="800000"/>
            <a:headEnd/>
            <a:tailEnd/>
          </a:ln>
        </p:spPr>
      </p:pic>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3" name="Rectangle 2"/>
          <p:cNvSpPr/>
          <p:nvPr/>
        </p:nvSpPr>
        <p:spPr>
          <a:xfrm>
            <a:off x="742342" y="1784381"/>
            <a:ext cx="7808008" cy="2477601"/>
          </a:xfrm>
          <a:prstGeom prst="rect">
            <a:avLst/>
          </a:prstGeom>
        </p:spPr>
        <p:txBody>
          <a:bodyPr wrap="square">
            <a:spAutoFit/>
          </a:bodyPr>
          <a:lstStyle/>
          <a:p>
            <a:pPr algn="ctr"/>
            <a:r>
              <a:rPr lang="en-US" sz="2800" b="1" dirty="0" smtClean="0">
                <a:latin typeface="Arial"/>
                <a:cs typeface="Arial"/>
              </a:rPr>
              <a:t>Hub </a:t>
            </a:r>
            <a:r>
              <a:rPr lang="en-US" sz="2800" b="1" dirty="0">
                <a:latin typeface="Arial"/>
                <a:cs typeface="Arial"/>
              </a:rPr>
              <a:t>Panel Conflict of Interest</a:t>
            </a:r>
          </a:p>
          <a:p>
            <a:pPr algn="ctr">
              <a:lnSpc>
                <a:spcPts val="1800"/>
              </a:lnSpc>
            </a:pPr>
            <a:endParaRPr lang="en-US" sz="2800" b="1" dirty="0">
              <a:latin typeface="Arial"/>
              <a:cs typeface="Arial"/>
            </a:endParaRPr>
          </a:p>
          <a:p>
            <a:pPr algn="ctr"/>
            <a:r>
              <a:rPr lang="en-US" sz="2800" b="1" dirty="0">
                <a:solidFill>
                  <a:srgbClr val="008000"/>
                </a:solidFill>
                <a:latin typeface="Arial"/>
                <a:cs typeface="Arial"/>
              </a:rPr>
              <a:t>Members of </a:t>
            </a:r>
            <a:r>
              <a:rPr lang="en-US" sz="2800" b="1" dirty="0" smtClean="0">
                <a:solidFill>
                  <a:srgbClr val="008000"/>
                </a:solidFill>
                <a:latin typeface="Arial"/>
                <a:cs typeface="Arial"/>
              </a:rPr>
              <a:t>Hub Panel were not </a:t>
            </a:r>
            <a:r>
              <a:rPr lang="en-US" sz="2800" b="1" dirty="0">
                <a:solidFill>
                  <a:srgbClr val="008000"/>
                </a:solidFill>
                <a:latin typeface="Arial"/>
                <a:cs typeface="Arial"/>
              </a:rPr>
              <a:t>involved with </a:t>
            </a:r>
            <a:r>
              <a:rPr lang="en-US" sz="2800" b="1" dirty="0" smtClean="0">
                <a:solidFill>
                  <a:srgbClr val="008000"/>
                </a:solidFill>
                <a:latin typeface="Arial"/>
                <a:cs typeface="Arial"/>
              </a:rPr>
              <a:t>any Hub proposal </a:t>
            </a:r>
            <a:r>
              <a:rPr lang="en-US" sz="2800" b="1" dirty="0">
                <a:solidFill>
                  <a:srgbClr val="008000"/>
                </a:solidFill>
                <a:latin typeface="Arial"/>
                <a:cs typeface="Arial"/>
              </a:rPr>
              <a:t>or award </a:t>
            </a:r>
            <a:r>
              <a:rPr lang="en-US" sz="2800" b="1" dirty="0" smtClean="0">
                <a:solidFill>
                  <a:srgbClr val="008000"/>
                </a:solidFill>
                <a:latin typeface="Arial"/>
                <a:cs typeface="Arial"/>
              </a:rPr>
              <a:t>nor are </a:t>
            </a:r>
            <a:r>
              <a:rPr lang="en-US" sz="2800" b="1" dirty="0">
                <a:solidFill>
                  <a:srgbClr val="008000"/>
                </a:solidFill>
                <a:latin typeface="Arial"/>
                <a:cs typeface="Arial"/>
              </a:rPr>
              <a:t>employed at an institution involved in a </a:t>
            </a:r>
            <a:r>
              <a:rPr lang="en-US" sz="2800" b="1" dirty="0" smtClean="0">
                <a:solidFill>
                  <a:srgbClr val="008000"/>
                </a:solidFill>
                <a:latin typeface="Arial"/>
                <a:cs typeface="Arial"/>
              </a:rPr>
              <a:t>Hub </a:t>
            </a:r>
            <a:r>
              <a:rPr lang="en-US" sz="2800" b="1" dirty="0">
                <a:solidFill>
                  <a:srgbClr val="008000"/>
                </a:solidFill>
                <a:latin typeface="Arial"/>
                <a:cs typeface="Arial"/>
              </a:rPr>
              <a:t>proposal or </a:t>
            </a:r>
            <a:r>
              <a:rPr lang="en-US" sz="2800" b="1" dirty="0" smtClean="0">
                <a:solidFill>
                  <a:srgbClr val="008000"/>
                </a:solidFill>
                <a:latin typeface="Arial"/>
                <a:cs typeface="Arial"/>
              </a:rPr>
              <a:t>award.</a:t>
            </a:r>
            <a:endParaRPr lang="en-US" sz="2800" b="1" dirty="0">
              <a:latin typeface="Arial"/>
              <a:cs typeface="Arial"/>
            </a:endParaRPr>
          </a:p>
        </p:txBody>
      </p:sp>
    </p:spTree>
    <p:extLst>
      <p:ext uri="{BB962C8B-B14F-4D97-AF65-F5344CB8AC3E}">
        <p14:creationId xmlns:p14="http://schemas.microsoft.com/office/powerpoint/2010/main" val="20024062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2" cstate="print"/>
          <a:srcRect/>
          <a:stretch>
            <a:fillRect/>
          </a:stretch>
        </p:blipFill>
        <p:spPr bwMode="auto">
          <a:xfrm>
            <a:off x="2756467" y="349256"/>
            <a:ext cx="3631065" cy="444521"/>
          </a:xfrm>
          <a:prstGeom prst="rect">
            <a:avLst/>
          </a:prstGeom>
          <a:noFill/>
          <a:ln w="9525">
            <a:noFill/>
            <a:miter lim="800000"/>
            <a:headEnd/>
            <a:tailEnd/>
          </a:ln>
        </p:spPr>
      </p:pic>
      <p:sp>
        <p:nvSpPr>
          <p:cNvPr id="5" name="Rectangle 4"/>
          <p:cNvSpPr/>
          <p:nvPr/>
        </p:nvSpPr>
        <p:spPr>
          <a:xfrm>
            <a:off x="331363" y="1052679"/>
            <a:ext cx="8557474" cy="5555368"/>
          </a:xfrm>
          <a:prstGeom prst="rect">
            <a:avLst/>
          </a:prstGeom>
        </p:spPr>
        <p:txBody>
          <a:bodyPr wrap="square">
            <a:spAutoFit/>
          </a:bodyPr>
          <a:lstStyle/>
          <a:p>
            <a:pPr algn="ctr"/>
            <a:r>
              <a:rPr lang="en-US" sz="2800" b="1" dirty="0">
                <a:latin typeface="Arial"/>
                <a:cs typeface="Arial"/>
              </a:rPr>
              <a:t>EFRC </a:t>
            </a:r>
            <a:r>
              <a:rPr lang="en-US" sz="2800" b="1" dirty="0" smtClean="0">
                <a:latin typeface="Arial"/>
                <a:cs typeface="Arial"/>
              </a:rPr>
              <a:t>Panel – 12 members</a:t>
            </a:r>
          </a:p>
          <a:p>
            <a:pPr algn="ctr">
              <a:lnSpc>
                <a:spcPts val="1800"/>
              </a:lnSpc>
            </a:pPr>
            <a:endParaRPr lang="en-US" sz="2800" b="1" dirty="0">
              <a:latin typeface="Arial"/>
              <a:cs typeface="Arial"/>
            </a:endParaRPr>
          </a:p>
          <a:p>
            <a:r>
              <a:rPr lang="en-US" sz="2600" b="1" dirty="0">
                <a:solidFill>
                  <a:srgbClr val="008000"/>
                </a:solidFill>
                <a:latin typeface="Arial"/>
                <a:cs typeface="Arial"/>
              </a:rPr>
              <a:t>James </a:t>
            </a:r>
            <a:r>
              <a:rPr lang="en-US" sz="2600" b="1" dirty="0" err="1">
                <a:solidFill>
                  <a:srgbClr val="008000"/>
                </a:solidFill>
                <a:latin typeface="Arial"/>
                <a:cs typeface="Arial"/>
              </a:rPr>
              <a:t>McCusker</a:t>
            </a:r>
            <a:r>
              <a:rPr lang="en-US" sz="2600" b="1" dirty="0">
                <a:solidFill>
                  <a:srgbClr val="008000"/>
                </a:solidFill>
                <a:latin typeface="Arial"/>
                <a:cs typeface="Arial"/>
              </a:rPr>
              <a:t>, </a:t>
            </a:r>
            <a:r>
              <a:rPr lang="en-US" sz="2600" b="1" dirty="0" smtClean="0">
                <a:solidFill>
                  <a:srgbClr val="008000"/>
                </a:solidFill>
                <a:latin typeface="Arial"/>
                <a:cs typeface="Arial"/>
              </a:rPr>
              <a:t>Michigan </a:t>
            </a:r>
            <a:r>
              <a:rPr lang="en-US" sz="2600" b="1" dirty="0">
                <a:solidFill>
                  <a:srgbClr val="008000"/>
                </a:solidFill>
                <a:latin typeface="Arial"/>
                <a:cs typeface="Arial"/>
              </a:rPr>
              <a:t>State, co-</a:t>
            </a:r>
            <a:r>
              <a:rPr lang="en-US" sz="2600" b="1" dirty="0" smtClean="0">
                <a:solidFill>
                  <a:srgbClr val="008000"/>
                </a:solidFill>
                <a:latin typeface="Arial"/>
                <a:cs typeface="Arial"/>
              </a:rPr>
              <a:t>chair EFRC</a:t>
            </a:r>
            <a:endParaRPr lang="en-US" sz="2600" b="1" dirty="0">
              <a:solidFill>
                <a:srgbClr val="008000"/>
              </a:solidFill>
              <a:latin typeface="Arial"/>
              <a:cs typeface="Arial"/>
            </a:endParaRPr>
          </a:p>
          <a:p>
            <a:r>
              <a:rPr lang="en-US" sz="2600" b="1" dirty="0">
                <a:solidFill>
                  <a:srgbClr val="008000"/>
                </a:solidFill>
                <a:latin typeface="Arial"/>
                <a:cs typeface="Arial"/>
              </a:rPr>
              <a:t>Richard Osgood, </a:t>
            </a:r>
            <a:r>
              <a:rPr lang="en-US" sz="2600" b="1" dirty="0" smtClean="0">
                <a:solidFill>
                  <a:srgbClr val="008000"/>
                </a:solidFill>
                <a:latin typeface="Arial"/>
                <a:cs typeface="Arial"/>
              </a:rPr>
              <a:t>Columbia</a:t>
            </a:r>
            <a:r>
              <a:rPr lang="en-US" sz="2600" b="1" dirty="0">
                <a:solidFill>
                  <a:srgbClr val="008000"/>
                </a:solidFill>
                <a:latin typeface="Arial"/>
                <a:cs typeface="Arial"/>
              </a:rPr>
              <a:t>, co-chair </a:t>
            </a:r>
            <a:r>
              <a:rPr lang="en-US" sz="2600" b="1" dirty="0" smtClean="0">
                <a:solidFill>
                  <a:srgbClr val="008000"/>
                </a:solidFill>
                <a:latin typeface="Arial"/>
                <a:cs typeface="Arial"/>
              </a:rPr>
              <a:t>EFRC </a:t>
            </a:r>
            <a:r>
              <a:rPr lang="en-US" sz="2600" b="1" dirty="0">
                <a:solidFill>
                  <a:srgbClr val="008000"/>
                </a:solidFill>
                <a:latin typeface="Arial"/>
                <a:cs typeface="Arial"/>
              </a:rPr>
              <a:t>panel</a:t>
            </a:r>
          </a:p>
          <a:p>
            <a:r>
              <a:rPr lang="en-US" sz="2600" b="1" dirty="0">
                <a:latin typeface="Arial"/>
                <a:cs typeface="Arial"/>
              </a:rPr>
              <a:t>Susan Babcock, </a:t>
            </a:r>
            <a:r>
              <a:rPr lang="en-US" sz="2600" b="1" dirty="0" smtClean="0">
                <a:latin typeface="Arial"/>
                <a:cs typeface="Arial"/>
              </a:rPr>
              <a:t>University </a:t>
            </a:r>
            <a:r>
              <a:rPr lang="en-US" sz="2600" b="1" dirty="0">
                <a:latin typeface="Arial"/>
                <a:cs typeface="Arial"/>
              </a:rPr>
              <a:t>of Wisconsin, Madison</a:t>
            </a:r>
          </a:p>
          <a:p>
            <a:r>
              <a:rPr lang="en-US" sz="2600" b="1" dirty="0">
                <a:latin typeface="Arial"/>
                <a:cs typeface="Arial"/>
              </a:rPr>
              <a:t>Alan </a:t>
            </a:r>
            <a:r>
              <a:rPr lang="en-US" sz="2600" b="1" dirty="0" err="1">
                <a:latin typeface="Arial"/>
                <a:cs typeface="Arial"/>
              </a:rPr>
              <a:t>Darvill</a:t>
            </a:r>
            <a:r>
              <a:rPr lang="en-US" sz="2600" b="1" dirty="0">
                <a:latin typeface="Arial"/>
                <a:cs typeface="Arial"/>
              </a:rPr>
              <a:t>, </a:t>
            </a:r>
            <a:r>
              <a:rPr lang="en-US" sz="2600" b="1" dirty="0" smtClean="0">
                <a:latin typeface="Arial"/>
                <a:cs typeface="Arial"/>
              </a:rPr>
              <a:t>University </a:t>
            </a:r>
            <a:r>
              <a:rPr lang="en-US" sz="2600" b="1" dirty="0">
                <a:latin typeface="Arial"/>
                <a:cs typeface="Arial"/>
              </a:rPr>
              <a:t>of </a:t>
            </a:r>
            <a:r>
              <a:rPr lang="en-US" sz="2600" b="1" dirty="0" smtClean="0">
                <a:latin typeface="Arial"/>
                <a:cs typeface="Arial"/>
              </a:rPr>
              <a:t>Georgia</a:t>
            </a:r>
            <a:endParaRPr lang="en-US" sz="2600" b="1" dirty="0">
              <a:latin typeface="Arial"/>
              <a:cs typeface="Arial"/>
            </a:endParaRPr>
          </a:p>
          <a:p>
            <a:r>
              <a:rPr lang="en-US" sz="2600" b="1" dirty="0">
                <a:latin typeface="Arial"/>
                <a:cs typeface="Arial"/>
              </a:rPr>
              <a:t>Melissa Hines, </a:t>
            </a:r>
            <a:r>
              <a:rPr lang="en-US" sz="2600" b="1" dirty="0" smtClean="0">
                <a:latin typeface="Arial"/>
                <a:cs typeface="Arial"/>
              </a:rPr>
              <a:t>Cornell </a:t>
            </a:r>
            <a:r>
              <a:rPr lang="en-US" sz="2600" b="1" dirty="0">
                <a:latin typeface="Arial"/>
                <a:cs typeface="Arial"/>
              </a:rPr>
              <a:t>University</a:t>
            </a:r>
          </a:p>
          <a:p>
            <a:r>
              <a:rPr lang="en-US" sz="2600" b="1" dirty="0">
                <a:latin typeface="Arial"/>
                <a:cs typeface="Arial"/>
              </a:rPr>
              <a:t>Cliff </a:t>
            </a:r>
            <a:r>
              <a:rPr lang="en-US" sz="2600" b="1" dirty="0" err="1">
                <a:latin typeface="Arial"/>
                <a:cs typeface="Arial"/>
              </a:rPr>
              <a:t>Kubiak</a:t>
            </a:r>
            <a:r>
              <a:rPr lang="en-US" sz="2600" b="1" dirty="0">
                <a:latin typeface="Arial"/>
                <a:cs typeface="Arial"/>
              </a:rPr>
              <a:t>, </a:t>
            </a:r>
            <a:r>
              <a:rPr lang="en-US" sz="2600" b="1" dirty="0" smtClean="0">
                <a:latin typeface="Arial"/>
                <a:cs typeface="Arial"/>
              </a:rPr>
              <a:t>UC </a:t>
            </a:r>
            <a:r>
              <a:rPr lang="en-US" sz="2600" b="1" dirty="0">
                <a:latin typeface="Arial"/>
                <a:cs typeface="Arial"/>
              </a:rPr>
              <a:t>San Diego</a:t>
            </a:r>
          </a:p>
          <a:p>
            <a:r>
              <a:rPr lang="en-US" sz="2600" b="1" dirty="0">
                <a:latin typeface="Arial"/>
                <a:cs typeface="Arial"/>
              </a:rPr>
              <a:t>Laura </a:t>
            </a:r>
            <a:r>
              <a:rPr lang="en-US" sz="2600" b="1" dirty="0" err="1">
                <a:latin typeface="Arial"/>
                <a:cs typeface="Arial"/>
              </a:rPr>
              <a:t>Pyrak</a:t>
            </a:r>
            <a:r>
              <a:rPr lang="en-US" sz="2600" b="1" dirty="0">
                <a:latin typeface="Arial"/>
                <a:cs typeface="Arial"/>
              </a:rPr>
              <a:t>-Nolte, </a:t>
            </a:r>
            <a:r>
              <a:rPr lang="en-US" sz="2600" b="1" dirty="0" smtClean="0">
                <a:latin typeface="Arial"/>
                <a:cs typeface="Arial"/>
              </a:rPr>
              <a:t>Purdue </a:t>
            </a:r>
            <a:r>
              <a:rPr lang="en-US" sz="2600" b="1" dirty="0">
                <a:latin typeface="Arial"/>
                <a:cs typeface="Arial"/>
              </a:rPr>
              <a:t>University</a:t>
            </a:r>
          </a:p>
          <a:p>
            <a:r>
              <a:rPr lang="en-US" sz="2600" b="1" dirty="0">
                <a:latin typeface="Arial"/>
                <a:cs typeface="Arial"/>
              </a:rPr>
              <a:t>Greg Rohrer, </a:t>
            </a:r>
            <a:r>
              <a:rPr lang="en-US" sz="2600" b="1" dirty="0" smtClean="0">
                <a:latin typeface="Arial"/>
                <a:cs typeface="Arial"/>
              </a:rPr>
              <a:t>Carnegie </a:t>
            </a:r>
            <a:r>
              <a:rPr lang="en-US" sz="2600" b="1" dirty="0">
                <a:latin typeface="Arial"/>
                <a:cs typeface="Arial"/>
              </a:rPr>
              <a:t>Mellon University</a:t>
            </a:r>
          </a:p>
          <a:p>
            <a:r>
              <a:rPr lang="en-US" sz="2600" b="1" dirty="0">
                <a:latin typeface="Arial"/>
                <a:cs typeface="Arial"/>
              </a:rPr>
              <a:t>Greg </a:t>
            </a:r>
            <a:r>
              <a:rPr lang="en-US" sz="2600" b="1" dirty="0" err="1">
                <a:latin typeface="Arial"/>
                <a:cs typeface="Arial"/>
              </a:rPr>
              <a:t>Schenter</a:t>
            </a:r>
            <a:r>
              <a:rPr lang="en-US" sz="2600" b="1" dirty="0" smtClean="0">
                <a:latin typeface="Arial"/>
                <a:cs typeface="Arial"/>
              </a:rPr>
              <a:t>, PNNL</a:t>
            </a:r>
            <a:endParaRPr lang="en-US" sz="2600" b="1" dirty="0">
              <a:latin typeface="Arial"/>
              <a:cs typeface="Arial"/>
            </a:endParaRPr>
          </a:p>
          <a:p>
            <a:r>
              <a:rPr lang="en-US" sz="2600" b="1" dirty="0">
                <a:latin typeface="Arial"/>
                <a:cs typeface="Arial"/>
              </a:rPr>
              <a:t>Greg Scholes, </a:t>
            </a:r>
            <a:r>
              <a:rPr lang="en-US" sz="2600" b="1" dirty="0" smtClean="0">
                <a:latin typeface="Arial"/>
                <a:cs typeface="Arial"/>
              </a:rPr>
              <a:t>Princeton </a:t>
            </a:r>
            <a:r>
              <a:rPr lang="en-US" sz="2600" b="1" dirty="0">
                <a:latin typeface="Arial"/>
                <a:cs typeface="Arial"/>
              </a:rPr>
              <a:t>University</a:t>
            </a:r>
          </a:p>
          <a:p>
            <a:r>
              <a:rPr lang="en-US" sz="2600" b="1" dirty="0">
                <a:latin typeface="Arial"/>
                <a:cs typeface="Arial"/>
              </a:rPr>
              <a:t>Bob </a:t>
            </a:r>
            <a:r>
              <a:rPr lang="en-US" sz="2600" b="1" dirty="0" err="1">
                <a:latin typeface="Arial"/>
                <a:cs typeface="Arial"/>
              </a:rPr>
              <a:t>Westervelt</a:t>
            </a:r>
            <a:r>
              <a:rPr lang="en-US" sz="2600" b="1" dirty="0" smtClean="0">
                <a:latin typeface="Arial"/>
                <a:cs typeface="Arial"/>
              </a:rPr>
              <a:t>, </a:t>
            </a:r>
            <a:r>
              <a:rPr lang="en-US" sz="2600" b="1" dirty="0">
                <a:latin typeface="Arial"/>
                <a:cs typeface="Arial"/>
              </a:rPr>
              <a:t>Harvard University</a:t>
            </a:r>
          </a:p>
          <a:p>
            <a:r>
              <a:rPr lang="en-US" sz="2600" b="1" dirty="0">
                <a:latin typeface="Arial"/>
                <a:cs typeface="Arial"/>
              </a:rPr>
              <a:t>Michael White, </a:t>
            </a:r>
            <a:r>
              <a:rPr lang="en-US" sz="2600" b="1" dirty="0" smtClean="0">
                <a:latin typeface="Arial"/>
                <a:cs typeface="Arial"/>
              </a:rPr>
              <a:t>Brookhaven </a:t>
            </a:r>
            <a:r>
              <a:rPr lang="en-US" sz="2600" b="1" dirty="0">
                <a:latin typeface="Arial"/>
                <a:cs typeface="Arial"/>
              </a:rPr>
              <a:t>National </a:t>
            </a:r>
            <a:r>
              <a:rPr lang="en-US" sz="2600" b="1" dirty="0" smtClean="0">
                <a:latin typeface="Arial"/>
                <a:cs typeface="Arial"/>
              </a:rPr>
              <a:t>Laboratory</a:t>
            </a:r>
            <a:endParaRPr lang="en-US" sz="2600" b="1" dirty="0">
              <a:latin typeface="Arial"/>
              <a:cs typeface="Arial"/>
            </a:endParaRPr>
          </a:p>
        </p:txBody>
      </p:sp>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Tree>
    <p:extLst>
      <p:ext uri="{BB962C8B-B14F-4D97-AF65-F5344CB8AC3E}">
        <p14:creationId xmlns:p14="http://schemas.microsoft.com/office/powerpoint/2010/main" val="27936706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2" cstate="print"/>
          <a:srcRect/>
          <a:stretch>
            <a:fillRect/>
          </a:stretch>
        </p:blipFill>
        <p:spPr bwMode="auto">
          <a:xfrm>
            <a:off x="2756467" y="349256"/>
            <a:ext cx="3631065" cy="444521"/>
          </a:xfrm>
          <a:prstGeom prst="rect">
            <a:avLst/>
          </a:prstGeom>
          <a:noFill/>
          <a:ln w="9525">
            <a:noFill/>
            <a:miter lim="800000"/>
            <a:headEnd/>
            <a:tailEnd/>
          </a:ln>
        </p:spPr>
      </p:pic>
      <p:sp>
        <p:nvSpPr>
          <p:cNvPr id="5" name="Rectangle 4"/>
          <p:cNvSpPr/>
          <p:nvPr/>
        </p:nvSpPr>
        <p:spPr>
          <a:xfrm>
            <a:off x="268756" y="1669832"/>
            <a:ext cx="8557474" cy="2354491"/>
          </a:xfrm>
          <a:prstGeom prst="rect">
            <a:avLst/>
          </a:prstGeom>
        </p:spPr>
        <p:txBody>
          <a:bodyPr wrap="square">
            <a:spAutoFit/>
          </a:bodyPr>
          <a:lstStyle/>
          <a:p>
            <a:pPr algn="ctr"/>
            <a:r>
              <a:rPr lang="en-US" sz="2800" b="1" dirty="0">
                <a:latin typeface="Arial"/>
                <a:cs typeface="Arial"/>
              </a:rPr>
              <a:t>EFRC </a:t>
            </a:r>
            <a:r>
              <a:rPr lang="en-US" sz="2800" b="1" dirty="0" smtClean="0">
                <a:latin typeface="Arial"/>
                <a:cs typeface="Arial"/>
              </a:rPr>
              <a:t>Panel Conflict of Interest</a:t>
            </a:r>
          </a:p>
          <a:p>
            <a:pPr algn="ctr">
              <a:lnSpc>
                <a:spcPts val="1800"/>
              </a:lnSpc>
            </a:pPr>
            <a:endParaRPr lang="en-US" sz="2800" b="1" dirty="0">
              <a:latin typeface="Arial"/>
              <a:cs typeface="Arial"/>
            </a:endParaRPr>
          </a:p>
          <a:p>
            <a:pPr algn="ctr"/>
            <a:r>
              <a:rPr lang="en-US" sz="2600" b="1" dirty="0" smtClean="0">
                <a:solidFill>
                  <a:srgbClr val="008000"/>
                </a:solidFill>
                <a:latin typeface="Arial"/>
                <a:cs typeface="Arial"/>
              </a:rPr>
              <a:t>Members of EFRC Panel who were involved with a EFRC proposal or award and/or who are employed at an institution involved in a EFRC proposal or award were not given access to those files.</a:t>
            </a:r>
            <a:endParaRPr lang="en-US" sz="2600" b="1" dirty="0">
              <a:latin typeface="Arial"/>
              <a:cs typeface="Arial"/>
            </a:endParaRPr>
          </a:p>
        </p:txBody>
      </p:sp>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Tree>
    <p:extLst>
      <p:ext uri="{BB962C8B-B14F-4D97-AF65-F5344CB8AC3E}">
        <p14:creationId xmlns:p14="http://schemas.microsoft.com/office/powerpoint/2010/main" val="3910152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2" cstate="print"/>
          <a:srcRect/>
          <a:stretch>
            <a:fillRect/>
          </a:stretch>
        </p:blipFill>
        <p:spPr bwMode="auto">
          <a:xfrm>
            <a:off x="2756467" y="349256"/>
            <a:ext cx="3631065" cy="444521"/>
          </a:xfrm>
          <a:prstGeom prst="rect">
            <a:avLst/>
          </a:prstGeom>
          <a:noFill/>
          <a:ln w="9525">
            <a:noFill/>
            <a:miter lim="800000"/>
            <a:headEnd/>
            <a:tailEnd/>
          </a:ln>
        </p:spPr>
      </p:pic>
      <p:sp>
        <p:nvSpPr>
          <p:cNvPr id="5" name="Rectangle 4"/>
          <p:cNvSpPr/>
          <p:nvPr/>
        </p:nvSpPr>
        <p:spPr>
          <a:xfrm>
            <a:off x="331363" y="808924"/>
            <a:ext cx="8557474" cy="7417415"/>
          </a:xfrm>
          <a:prstGeom prst="rect">
            <a:avLst/>
          </a:prstGeom>
        </p:spPr>
        <p:txBody>
          <a:bodyPr wrap="square">
            <a:spAutoFit/>
          </a:bodyPr>
          <a:lstStyle/>
          <a:p>
            <a:pPr algn="ctr"/>
            <a:r>
              <a:rPr lang="en-US" sz="2800" b="1" dirty="0" smtClean="0">
                <a:latin typeface="Arial"/>
                <a:cs typeface="Arial"/>
              </a:rPr>
              <a:t>COV </a:t>
            </a:r>
          </a:p>
          <a:p>
            <a:pPr algn="ctr"/>
            <a:r>
              <a:rPr lang="en-US" sz="2800" b="1" dirty="0" smtClean="0">
                <a:latin typeface="Arial"/>
                <a:cs typeface="Arial"/>
              </a:rPr>
              <a:t>20 Member Demographics</a:t>
            </a:r>
          </a:p>
          <a:p>
            <a:pPr algn="ctr"/>
            <a:endParaRPr lang="en-US" sz="2800" b="1" dirty="0" smtClean="0">
              <a:latin typeface="Arial"/>
              <a:cs typeface="Arial"/>
            </a:endParaRPr>
          </a:p>
          <a:p>
            <a:pPr algn="ctr"/>
            <a:r>
              <a:rPr lang="en-US" sz="2800" b="1" dirty="0" smtClean="0">
                <a:latin typeface="Arial"/>
                <a:cs typeface="Arial"/>
              </a:rPr>
              <a:t>15 academics</a:t>
            </a:r>
          </a:p>
          <a:p>
            <a:pPr algn="ctr"/>
            <a:r>
              <a:rPr lang="en-US" sz="2800" b="1" dirty="0" smtClean="0">
                <a:latin typeface="Arial"/>
                <a:cs typeface="Arial"/>
              </a:rPr>
              <a:t>4 national lab scientists</a:t>
            </a:r>
          </a:p>
          <a:p>
            <a:pPr algn="ctr"/>
            <a:r>
              <a:rPr lang="en-US" sz="2800" b="1" dirty="0" smtClean="0">
                <a:latin typeface="Arial"/>
                <a:cs typeface="Arial"/>
              </a:rPr>
              <a:t>1 industry scientist</a:t>
            </a:r>
          </a:p>
          <a:p>
            <a:pPr algn="ctr"/>
            <a:endParaRPr lang="en-US" sz="2800" b="1" dirty="0">
              <a:latin typeface="Arial"/>
              <a:cs typeface="Arial"/>
            </a:endParaRPr>
          </a:p>
          <a:p>
            <a:pPr algn="ctr"/>
            <a:r>
              <a:rPr lang="en-US" sz="2800" b="1" dirty="0" smtClean="0">
                <a:latin typeface="Arial"/>
                <a:cs typeface="Arial"/>
              </a:rPr>
              <a:t>Of 15 academics, 10 currently are funded by BES.</a:t>
            </a:r>
          </a:p>
          <a:p>
            <a:pPr algn="ctr"/>
            <a:endParaRPr lang="en-US" sz="2800" b="1" dirty="0">
              <a:latin typeface="Arial"/>
              <a:cs typeface="Arial"/>
            </a:endParaRPr>
          </a:p>
          <a:p>
            <a:pPr algn="ctr"/>
            <a:r>
              <a:rPr lang="en-US" sz="2800" b="1" dirty="0" smtClean="0">
                <a:latin typeface="Arial"/>
                <a:cs typeface="Arial"/>
              </a:rPr>
              <a:t>6 members served on a previous COV</a:t>
            </a:r>
          </a:p>
          <a:p>
            <a:pPr algn="ctr"/>
            <a:r>
              <a:rPr lang="en-US" sz="2800" b="1" dirty="0" smtClean="0">
                <a:latin typeface="Arial"/>
                <a:cs typeface="Arial"/>
              </a:rPr>
              <a:t>14 had not served on a previous COV</a:t>
            </a:r>
          </a:p>
          <a:p>
            <a:pPr algn="ctr"/>
            <a:endParaRPr lang="en-US" sz="2800" b="1" dirty="0">
              <a:latin typeface="Arial"/>
              <a:cs typeface="Arial"/>
            </a:endParaRPr>
          </a:p>
          <a:p>
            <a:pPr algn="ctr"/>
            <a:r>
              <a:rPr lang="en-US" sz="2800" b="1" dirty="0" smtClean="0">
                <a:latin typeface="Arial"/>
                <a:cs typeface="Arial"/>
              </a:rPr>
              <a:t>2 members of BESAC</a:t>
            </a:r>
          </a:p>
          <a:p>
            <a:pPr algn="ctr"/>
            <a:endParaRPr lang="en-US" sz="2800" b="1" dirty="0">
              <a:latin typeface="Arial"/>
              <a:cs typeface="Arial"/>
            </a:endParaRPr>
          </a:p>
          <a:p>
            <a:pPr algn="ctr"/>
            <a:endParaRPr lang="en-US" sz="2800" b="1" dirty="0" smtClean="0">
              <a:latin typeface="Arial"/>
              <a:cs typeface="Arial"/>
            </a:endParaRPr>
          </a:p>
          <a:p>
            <a:pPr algn="ctr"/>
            <a:endParaRPr lang="en-US" sz="2800" b="1" dirty="0">
              <a:latin typeface="Arial"/>
              <a:cs typeface="Arial"/>
            </a:endParaRPr>
          </a:p>
          <a:p>
            <a:pPr algn="ctr"/>
            <a:endParaRPr lang="en-US" sz="2800" b="1" dirty="0">
              <a:latin typeface="Arial"/>
              <a:cs typeface="Arial"/>
            </a:endParaRPr>
          </a:p>
        </p:txBody>
      </p:sp>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Tree>
    <p:extLst>
      <p:ext uri="{BB962C8B-B14F-4D97-AF65-F5344CB8AC3E}">
        <p14:creationId xmlns:p14="http://schemas.microsoft.com/office/powerpoint/2010/main" val="42809839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2" cstate="print"/>
          <a:srcRect/>
          <a:stretch>
            <a:fillRect/>
          </a:stretch>
        </p:blipFill>
        <p:spPr bwMode="auto">
          <a:xfrm>
            <a:off x="2756467" y="349256"/>
            <a:ext cx="3631065" cy="444521"/>
          </a:xfrm>
          <a:prstGeom prst="rect">
            <a:avLst/>
          </a:prstGeom>
          <a:noFill/>
          <a:ln w="9525">
            <a:noFill/>
            <a:miter lim="800000"/>
            <a:headEnd/>
            <a:tailEnd/>
          </a:ln>
        </p:spPr>
      </p:pic>
      <p:sp>
        <p:nvSpPr>
          <p:cNvPr id="5" name="Rectangle 4"/>
          <p:cNvSpPr/>
          <p:nvPr/>
        </p:nvSpPr>
        <p:spPr>
          <a:xfrm>
            <a:off x="313036" y="3210762"/>
            <a:ext cx="8557474" cy="3539431"/>
          </a:xfrm>
          <a:prstGeom prst="rect">
            <a:avLst/>
          </a:prstGeom>
        </p:spPr>
        <p:txBody>
          <a:bodyPr wrap="square">
            <a:spAutoFit/>
          </a:bodyPr>
          <a:lstStyle/>
          <a:p>
            <a:pPr algn="ctr"/>
            <a:r>
              <a:rPr lang="en-US" sz="2800" b="1" dirty="0" smtClean="0">
                <a:solidFill>
                  <a:srgbClr val="008000"/>
                </a:solidFill>
                <a:latin typeface="Arial"/>
                <a:cs typeface="Arial"/>
              </a:rPr>
              <a:t>Specific Components</a:t>
            </a:r>
          </a:p>
          <a:p>
            <a:pPr algn="ctr"/>
            <a:r>
              <a:rPr lang="en-US" sz="2800" b="1" dirty="0" smtClean="0">
                <a:latin typeface="Arial"/>
                <a:cs typeface="Arial"/>
              </a:rPr>
              <a:t>2014 EFRC award selection</a:t>
            </a:r>
          </a:p>
          <a:p>
            <a:pPr algn="ctr"/>
            <a:r>
              <a:rPr lang="en-US" sz="2800" b="1" dirty="0" smtClean="0">
                <a:latin typeface="Arial"/>
                <a:cs typeface="Arial"/>
              </a:rPr>
              <a:t>2016 EFRC award selection</a:t>
            </a:r>
          </a:p>
          <a:p>
            <a:pPr algn="ctr"/>
            <a:endParaRPr lang="en-US" sz="2800" b="1" dirty="0">
              <a:latin typeface="Arial"/>
              <a:cs typeface="Arial"/>
            </a:endParaRPr>
          </a:p>
          <a:p>
            <a:pPr algn="ctr"/>
            <a:r>
              <a:rPr lang="en-US" sz="2800" b="1" dirty="0" smtClean="0">
                <a:latin typeface="Arial"/>
                <a:cs typeface="Arial"/>
              </a:rPr>
              <a:t>2012 JCESR award selection</a:t>
            </a:r>
          </a:p>
          <a:p>
            <a:pPr algn="ctr"/>
            <a:r>
              <a:rPr lang="en-US" sz="2800" b="1" dirty="0" smtClean="0">
                <a:latin typeface="Arial"/>
                <a:cs typeface="Arial"/>
              </a:rPr>
              <a:t>2015 JCAP renewal award selection</a:t>
            </a:r>
          </a:p>
          <a:p>
            <a:pPr algn="ctr"/>
            <a:endParaRPr lang="en-US" sz="2800" b="1" dirty="0" smtClean="0">
              <a:solidFill>
                <a:srgbClr val="008000"/>
              </a:solidFill>
              <a:latin typeface="Arial"/>
              <a:cs typeface="Arial"/>
            </a:endParaRPr>
          </a:p>
          <a:p>
            <a:pPr algn="ctr"/>
            <a:endParaRPr lang="en-US" sz="2800" b="1" dirty="0" smtClean="0">
              <a:latin typeface="Arial"/>
              <a:cs typeface="Arial"/>
            </a:endParaRPr>
          </a:p>
        </p:txBody>
      </p:sp>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313036" y="965727"/>
            <a:ext cx="8574765" cy="1815882"/>
          </a:xfrm>
          <a:prstGeom prst="rect">
            <a:avLst/>
          </a:prstGeom>
        </p:spPr>
        <p:txBody>
          <a:bodyPr wrap="square">
            <a:spAutoFit/>
          </a:bodyPr>
          <a:lstStyle/>
          <a:p>
            <a:pPr algn="ctr"/>
            <a:r>
              <a:rPr lang="en-US" sz="2800" b="1" dirty="0" smtClean="0">
                <a:latin typeface="Arial"/>
                <a:cs typeface="Arial"/>
              </a:rPr>
              <a:t>Specific Charge</a:t>
            </a:r>
          </a:p>
          <a:p>
            <a:pPr algn="ctr"/>
            <a:r>
              <a:rPr lang="en-US" sz="2800" b="1" dirty="0" smtClean="0">
                <a:latin typeface="Arial"/>
                <a:cs typeface="Arial"/>
              </a:rPr>
              <a:t>Energy Frontier Research Centers and Energy Innovation Hubs</a:t>
            </a:r>
          </a:p>
          <a:p>
            <a:pPr algn="ctr"/>
            <a:r>
              <a:rPr lang="en-US" sz="2800" b="1" dirty="0" smtClean="0">
                <a:latin typeface="Arial"/>
                <a:cs typeface="Arial"/>
              </a:rPr>
              <a:t>2013 - 2016</a:t>
            </a:r>
          </a:p>
        </p:txBody>
      </p:sp>
    </p:spTree>
    <p:extLst>
      <p:ext uri="{BB962C8B-B14F-4D97-AF65-F5344CB8AC3E}">
        <p14:creationId xmlns:p14="http://schemas.microsoft.com/office/powerpoint/2010/main" val="31193018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horizontal-logo-green-text.jpg"/>
          <p:cNvPicPr>
            <a:picLocks noChangeAspect="1"/>
          </p:cNvPicPr>
          <p:nvPr/>
        </p:nvPicPr>
        <p:blipFill>
          <a:blip r:embed="rId2" cstate="print"/>
          <a:srcRect/>
          <a:stretch>
            <a:fillRect/>
          </a:stretch>
        </p:blipFill>
        <p:spPr bwMode="auto">
          <a:xfrm>
            <a:off x="2756467" y="349256"/>
            <a:ext cx="3631065" cy="444521"/>
          </a:xfrm>
          <a:prstGeom prst="rect">
            <a:avLst/>
          </a:prstGeom>
          <a:noFill/>
          <a:ln w="9525">
            <a:noFill/>
            <a:miter lim="800000"/>
            <a:headEnd/>
            <a:tailEnd/>
          </a:ln>
        </p:spPr>
      </p:pic>
      <p:sp>
        <p:nvSpPr>
          <p:cNvPr id="5" name="Rectangle 4"/>
          <p:cNvSpPr/>
          <p:nvPr/>
        </p:nvSpPr>
        <p:spPr>
          <a:xfrm>
            <a:off x="313036" y="4824158"/>
            <a:ext cx="8557474" cy="954107"/>
          </a:xfrm>
          <a:prstGeom prst="rect">
            <a:avLst/>
          </a:prstGeom>
        </p:spPr>
        <p:txBody>
          <a:bodyPr wrap="square">
            <a:spAutoFit/>
          </a:bodyPr>
          <a:lstStyle/>
          <a:p>
            <a:pPr algn="ctr"/>
            <a:r>
              <a:rPr lang="en-US" sz="2800" b="1" dirty="0" smtClean="0">
                <a:solidFill>
                  <a:srgbClr val="008000"/>
                </a:solidFill>
                <a:latin typeface="Arial"/>
                <a:cs typeface="Arial"/>
              </a:rPr>
              <a:t>First COV</a:t>
            </a:r>
          </a:p>
          <a:p>
            <a:pPr algn="ctr"/>
            <a:r>
              <a:rPr lang="en-US" sz="2800" b="1" dirty="0" smtClean="0">
                <a:latin typeface="Arial"/>
                <a:cs typeface="Arial"/>
              </a:rPr>
              <a:t>JCESR </a:t>
            </a:r>
            <a:r>
              <a:rPr lang="en-US" sz="2800" b="1" dirty="0">
                <a:latin typeface="Arial"/>
                <a:cs typeface="Arial"/>
              </a:rPr>
              <a:t>Energy Innovation </a:t>
            </a:r>
            <a:r>
              <a:rPr lang="en-US" sz="2800" b="1" dirty="0" smtClean="0">
                <a:latin typeface="Arial"/>
                <a:cs typeface="Arial"/>
              </a:rPr>
              <a:t>Hub</a:t>
            </a:r>
            <a:endParaRPr lang="en-US" sz="2800" b="1" dirty="0">
              <a:latin typeface="Arial"/>
              <a:cs typeface="Arial"/>
            </a:endParaRPr>
          </a:p>
        </p:txBody>
      </p:sp>
      <p:sp>
        <p:nvSpPr>
          <p:cNvPr id="6" name="AutoShape 6"/>
          <p:cNvSpPr>
            <a:spLocks noChangeArrowheads="1"/>
          </p:cNvSpPr>
          <p:nvPr/>
        </p:nvSpPr>
        <p:spPr bwMode="auto">
          <a:xfrm>
            <a:off x="203198" y="177043"/>
            <a:ext cx="8762995" cy="6556054"/>
          </a:xfrm>
          <a:prstGeom prst="bevel">
            <a:avLst>
              <a:gd name="adj" fmla="val 954"/>
            </a:avLst>
          </a:prstGeom>
          <a:noFill/>
          <a:ln w="28575">
            <a:solidFill>
              <a:srgbClr val="008000"/>
            </a:solidFill>
            <a:miter lim="800000"/>
            <a:headEnd/>
            <a:tailEnd/>
          </a:ln>
        </p:spPr>
        <p:txBody>
          <a:bodyPr wrap="none" anchor="ctr">
            <a:prstTxWarp prst="textNoShape">
              <a:avLst/>
            </a:prstTxWarp>
          </a:bodyPr>
          <a:lstStyle/>
          <a:p>
            <a:endParaRPr lang="en-US">
              <a:solidFill>
                <a:srgbClr val="008000"/>
              </a:solidFill>
              <a:latin typeface="Calibri" charset="0"/>
            </a:endParaRPr>
          </a:p>
        </p:txBody>
      </p:sp>
      <p:sp>
        <p:nvSpPr>
          <p:cNvPr id="2" name="Rectangle 1"/>
          <p:cNvSpPr/>
          <p:nvPr/>
        </p:nvSpPr>
        <p:spPr>
          <a:xfrm>
            <a:off x="295745" y="1162500"/>
            <a:ext cx="8574765" cy="3108544"/>
          </a:xfrm>
          <a:prstGeom prst="rect">
            <a:avLst/>
          </a:prstGeom>
        </p:spPr>
        <p:txBody>
          <a:bodyPr wrap="square">
            <a:spAutoFit/>
          </a:bodyPr>
          <a:lstStyle/>
          <a:p>
            <a:pPr algn="ctr"/>
            <a:r>
              <a:rPr lang="en-US" sz="2800" b="1" dirty="0" smtClean="0">
                <a:solidFill>
                  <a:srgbClr val="008000"/>
                </a:solidFill>
                <a:latin typeface="Arial"/>
                <a:cs typeface="Arial"/>
              </a:rPr>
              <a:t>Second COV</a:t>
            </a:r>
          </a:p>
          <a:p>
            <a:pPr algn="ctr"/>
            <a:r>
              <a:rPr lang="en-US" sz="2800" b="1" dirty="0" smtClean="0">
                <a:latin typeface="Arial"/>
                <a:cs typeface="Arial"/>
              </a:rPr>
              <a:t>Energy Frontier Research Centers</a:t>
            </a:r>
          </a:p>
          <a:p>
            <a:pPr algn="ctr"/>
            <a:r>
              <a:rPr lang="en-US" sz="2800" b="1" dirty="0" smtClean="0">
                <a:latin typeface="Arial"/>
                <a:cs typeface="Arial"/>
              </a:rPr>
              <a:t>JCAP Energy Innovation Hub</a:t>
            </a:r>
          </a:p>
          <a:p>
            <a:pPr algn="ctr"/>
            <a:endParaRPr lang="en-US" sz="2800" b="1" dirty="0">
              <a:latin typeface="Arial"/>
              <a:cs typeface="Arial"/>
            </a:endParaRPr>
          </a:p>
          <a:p>
            <a:pPr algn="ctr"/>
            <a:r>
              <a:rPr lang="en-US" sz="2800" b="1" dirty="0">
                <a:latin typeface="Arial"/>
                <a:cs typeface="Arial"/>
              </a:rPr>
              <a:t>2013 COV</a:t>
            </a:r>
          </a:p>
          <a:p>
            <a:pPr algn="ctr"/>
            <a:r>
              <a:rPr lang="en-US" sz="2800" b="1" dirty="0" smtClean="0">
                <a:latin typeface="Arial"/>
                <a:cs typeface="Arial"/>
              </a:rPr>
              <a:t>previously reviewed from their 2009 initiation through 2012 FY</a:t>
            </a:r>
          </a:p>
        </p:txBody>
      </p:sp>
    </p:spTree>
    <p:extLst>
      <p:ext uri="{BB962C8B-B14F-4D97-AF65-F5344CB8AC3E}">
        <p14:creationId xmlns:p14="http://schemas.microsoft.com/office/powerpoint/2010/main" val="10485916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1945</Words>
  <Application>Microsoft Office PowerPoint</Application>
  <PresentationFormat>On-screen Show (4:3)</PresentationFormat>
  <Paragraphs>264</Paragraphs>
  <Slides>35</Slides>
  <Notes>24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2017-02-27T15:24:17Z</dcterms:created>
  <dcterms:modified xsi:type="dcterms:W3CDTF">2017-02-27T15:24:24Z</dcterms:modified>
</cp:coreProperties>
</file>