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 id="2147483800" r:id="rId2"/>
  </p:sldMasterIdLst>
  <p:notesMasterIdLst>
    <p:notesMasterId r:id="rId29"/>
  </p:notesMasterIdLst>
  <p:handoutMasterIdLst>
    <p:handoutMasterId r:id="rId30"/>
  </p:handoutMasterIdLst>
  <p:sldIdLst>
    <p:sldId id="460" r:id="rId3"/>
    <p:sldId id="461" r:id="rId4"/>
    <p:sldId id="473" r:id="rId5"/>
    <p:sldId id="444" r:id="rId6"/>
    <p:sldId id="450" r:id="rId7"/>
    <p:sldId id="454" r:id="rId8"/>
    <p:sldId id="456" r:id="rId9"/>
    <p:sldId id="455" r:id="rId10"/>
    <p:sldId id="440" r:id="rId11"/>
    <p:sldId id="441" r:id="rId12"/>
    <p:sldId id="449" r:id="rId13"/>
    <p:sldId id="451" r:id="rId14"/>
    <p:sldId id="457" r:id="rId15"/>
    <p:sldId id="458" r:id="rId16"/>
    <p:sldId id="459" r:id="rId17"/>
    <p:sldId id="462" r:id="rId18"/>
    <p:sldId id="463" r:id="rId19"/>
    <p:sldId id="464" r:id="rId20"/>
    <p:sldId id="465" r:id="rId21"/>
    <p:sldId id="466" r:id="rId22"/>
    <p:sldId id="467" r:id="rId23"/>
    <p:sldId id="468" r:id="rId24"/>
    <p:sldId id="469" r:id="rId25"/>
    <p:sldId id="470" r:id="rId26"/>
    <p:sldId id="471" r:id="rId27"/>
    <p:sldId id="472" r:id="rId28"/>
  </p:sldIdLst>
  <p:sldSz cx="9144000" cy="6858000" type="screen4x3"/>
  <p:notesSz cx="7010400" cy="9296400"/>
  <p:defaultTex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2">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46737"/>
    <a:srgbClr val="FFFF00"/>
    <a:srgbClr val="44A9C4"/>
    <a:srgbClr val="008000"/>
    <a:srgbClr val="FFFF99"/>
    <a:srgbClr val="0000FF"/>
    <a:srgbClr val="106636"/>
    <a:srgbClr val="FF66CC"/>
    <a:srgbClr val="99FF9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7" autoAdjust="0"/>
    <p:restoredTop sz="87561" autoAdjust="0"/>
  </p:normalViewPr>
  <p:slideViewPr>
    <p:cSldViewPr snapToGrid="0">
      <p:cViewPr varScale="1">
        <p:scale>
          <a:sx n="71" d="100"/>
          <a:sy n="71" d="100"/>
        </p:scale>
        <p:origin x="78" y="522"/>
      </p:cViewPr>
      <p:guideLst>
        <p:guide orient="horz" pos="2160"/>
        <p:guide pos="2880"/>
        <p:guide orient="horz" pos="1612"/>
      </p:guideLst>
    </p:cSldViewPr>
  </p:slideViewPr>
  <p:notesTextViewPr>
    <p:cViewPr>
      <p:scale>
        <a:sx n="85" d="100"/>
        <a:sy n="85" d="100"/>
      </p:scale>
      <p:origin x="0" y="0"/>
    </p:cViewPr>
  </p:notesTextViewPr>
  <p:sorterViewPr>
    <p:cViewPr>
      <p:scale>
        <a:sx n="90" d="100"/>
        <a:sy n="90" d="100"/>
      </p:scale>
      <p:origin x="0" y="3804"/>
    </p:cViewPr>
  </p:sorterViewPr>
  <p:notesViewPr>
    <p:cSldViewPr snapToGrid="0">
      <p:cViewPr>
        <p:scale>
          <a:sx n="100" d="100"/>
          <a:sy n="100" d="100"/>
        </p:scale>
        <p:origin x="-1584" y="498"/>
      </p:cViewPr>
      <p:guideLst>
        <p:guide orient="horz" pos="2835"/>
        <p:guide pos="2116"/>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1" tIns="46577" rIns="93151" bIns="46577" rtlCol="0"/>
          <a:lstStyle>
            <a:lvl1pPr algn="r">
              <a:defRPr sz="1200"/>
            </a:lvl1pPr>
          </a:lstStyle>
          <a:p>
            <a:fld id="{EC5FAF0F-ADF5-4238-BEEA-078B1A2211DA}" type="datetime4">
              <a:rPr lang="en-US" smtClean="0"/>
              <a:t>February 27, 2017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1" tIns="46577" rIns="93151" bIns="46577" rtlCol="0" anchor="b"/>
          <a:lstStyle>
            <a:lvl1pPr algn="r">
              <a:defRPr sz="1200"/>
            </a:lvl1pPr>
          </a:lstStyle>
          <a:p>
            <a:fld id="{0577AAAE-EFD1-46CE-9D9A-48392384399F}" type="slidenum">
              <a:rPr lang="en-US" smtClean="0"/>
              <a:pPr/>
              <a:t>‹#›</a:t>
            </a:fld>
            <a:endParaRPr lang="en-US" dirty="0"/>
          </a:p>
        </p:txBody>
      </p:sp>
    </p:spTree>
    <p:extLst>
      <p:ext uri="{BB962C8B-B14F-4D97-AF65-F5344CB8AC3E}">
        <p14:creationId xmlns:p14="http://schemas.microsoft.com/office/powerpoint/2010/main" val="4139865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1" tIns="46577" rIns="93151" bIns="46577" rtlCol="0"/>
          <a:lstStyle>
            <a:lvl1pPr algn="r">
              <a:defRPr sz="1200"/>
            </a:lvl1pPr>
          </a:lstStyle>
          <a:p>
            <a:fld id="{F419E5AB-CF42-45B3-B169-2C34626BDAF7}" type="datetime4">
              <a:rPr lang="en-US" smtClean="0"/>
              <a:t>February 27, 2017</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51" tIns="46577" rIns="93151" bIns="4657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1" tIns="46577" rIns="93151" bIns="465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1" tIns="46577" rIns="93151" bIns="46577" rtlCol="0" anchor="b"/>
          <a:lstStyle>
            <a:lvl1pPr algn="r">
              <a:defRPr sz="1200"/>
            </a:lvl1pPr>
          </a:lstStyle>
          <a:p>
            <a:fld id="{038FE3A6-A945-4FF6-AA32-24C96799F79F}" type="slidenum">
              <a:rPr lang="en-US" smtClean="0"/>
              <a:pPr/>
              <a:t>‹#›</a:t>
            </a:fld>
            <a:endParaRPr lang="en-US" dirty="0"/>
          </a:p>
        </p:txBody>
      </p:sp>
    </p:spTree>
    <p:extLst>
      <p:ext uri="{BB962C8B-B14F-4D97-AF65-F5344CB8AC3E}">
        <p14:creationId xmlns:p14="http://schemas.microsoft.com/office/powerpoint/2010/main" val="3623913143"/>
      </p:ext>
    </p:extLst>
  </p:cSld>
  <p:clrMap bg1="lt1" tx1="dk1" bg2="lt2" tx2="dk2" accent1="accent1" accent2="accent2" accent3="accent3" accent4="accent4" accent5="accent5" accent6="accent6" hlink="hlink" folHlink="folHlink"/>
  <p:hf hdr="0" ftr="0"/>
  <p:notesStyle>
    <a:lvl1pPr marL="0" algn="l" defTabSz="914272" rtl="0" eaLnBrk="1" latinLnBrk="0" hangingPunct="1">
      <a:defRPr sz="1200" kern="1200">
        <a:solidFill>
          <a:schemeClr val="tx1"/>
        </a:solidFill>
        <a:latin typeface="+mn-lt"/>
        <a:ea typeface="+mn-ea"/>
        <a:cs typeface="+mn-cs"/>
      </a:defRPr>
    </a:lvl1pPr>
    <a:lvl2pPr marL="457136" algn="l" defTabSz="914272" rtl="0" eaLnBrk="1" latinLnBrk="0" hangingPunct="1">
      <a:defRPr sz="1200" kern="1200">
        <a:solidFill>
          <a:schemeClr val="tx1"/>
        </a:solidFill>
        <a:latin typeface="+mn-lt"/>
        <a:ea typeface="+mn-ea"/>
        <a:cs typeface="+mn-cs"/>
      </a:defRPr>
    </a:lvl2pPr>
    <a:lvl3pPr marL="914272" algn="l" defTabSz="914272" rtl="0" eaLnBrk="1" latinLnBrk="0" hangingPunct="1">
      <a:defRPr sz="1200" kern="1200">
        <a:solidFill>
          <a:schemeClr val="tx1"/>
        </a:solidFill>
        <a:latin typeface="+mn-lt"/>
        <a:ea typeface="+mn-ea"/>
        <a:cs typeface="+mn-cs"/>
      </a:defRPr>
    </a:lvl3pPr>
    <a:lvl4pPr marL="1371407" algn="l" defTabSz="914272" rtl="0" eaLnBrk="1" latinLnBrk="0" hangingPunct="1">
      <a:defRPr sz="1200" kern="1200">
        <a:solidFill>
          <a:schemeClr val="tx1"/>
        </a:solidFill>
        <a:latin typeface="+mn-lt"/>
        <a:ea typeface="+mn-ea"/>
        <a:cs typeface="+mn-cs"/>
      </a:defRPr>
    </a:lvl4pPr>
    <a:lvl5pPr marL="1828542" algn="l" defTabSz="914272" rtl="0" eaLnBrk="1" latinLnBrk="0" hangingPunct="1">
      <a:defRPr sz="1200" kern="1200">
        <a:solidFill>
          <a:schemeClr val="tx1"/>
        </a:solidFill>
        <a:latin typeface="+mn-lt"/>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6"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C37360F-ABAE-4E67-BD9B-518BC90539E8}" type="slidenum">
              <a:rPr lang="en-US" smtClean="0"/>
              <a:pPr defTabSz="912813" fontAlgn="base">
                <a:spcBef>
                  <a:spcPct val="0"/>
                </a:spcBef>
                <a:spcAft>
                  <a:spcPct val="0"/>
                </a:spcAft>
                <a:defRPr/>
              </a:pPr>
              <a:t>2</a:t>
            </a:fld>
            <a:endParaRPr lang="en-US" smtClean="0"/>
          </a:p>
        </p:txBody>
      </p:sp>
      <p:sp>
        <p:nvSpPr>
          <p:cNvPr id="8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984BC551-8C32-4750-92C9-AAB26E31A055}" type="datetime7">
              <a:rPr lang="en-US" smtClean="0"/>
              <a:pPr defTabSz="912813" fontAlgn="base">
                <a:spcBef>
                  <a:spcPct val="0"/>
                </a:spcBef>
                <a:spcAft>
                  <a:spcPct val="0"/>
                </a:spcAft>
                <a:defRPr/>
              </a:pPr>
              <a:t>Feb-17</a:t>
            </a:fld>
            <a:endParaRPr lang="en-US" smtClean="0"/>
          </a:p>
        </p:txBody>
      </p:sp>
    </p:spTree>
    <p:extLst>
      <p:ext uri="{BB962C8B-B14F-4D97-AF65-F5344CB8AC3E}">
        <p14:creationId xmlns:p14="http://schemas.microsoft.com/office/powerpoint/2010/main" val="311639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C37360F-ABAE-4E67-BD9B-518BC90539E8}" type="slidenum">
              <a:rPr lang="en-US" smtClean="0"/>
              <a:pPr defTabSz="912813" fontAlgn="base">
                <a:spcBef>
                  <a:spcPct val="0"/>
                </a:spcBef>
                <a:spcAft>
                  <a:spcPct val="0"/>
                </a:spcAft>
                <a:defRPr/>
              </a:pPr>
              <a:t>16</a:t>
            </a:fld>
            <a:endParaRPr lang="en-US" smtClean="0"/>
          </a:p>
        </p:txBody>
      </p:sp>
      <p:sp>
        <p:nvSpPr>
          <p:cNvPr id="8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984BC551-8C32-4750-92C9-AAB26E31A055}" type="datetime7">
              <a:rPr lang="en-US" smtClean="0"/>
              <a:pPr defTabSz="912813" fontAlgn="base">
                <a:spcBef>
                  <a:spcPct val="0"/>
                </a:spcBef>
                <a:spcAft>
                  <a:spcPct val="0"/>
                </a:spcAft>
                <a:defRPr/>
              </a:pPr>
              <a:t>Feb-17</a:t>
            </a:fld>
            <a:endParaRPr lang="en-US" smtClean="0"/>
          </a:p>
        </p:txBody>
      </p:sp>
    </p:spTree>
    <p:extLst>
      <p:ext uri="{BB962C8B-B14F-4D97-AF65-F5344CB8AC3E}">
        <p14:creationId xmlns:p14="http://schemas.microsoft.com/office/powerpoint/2010/main" val="99537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solidFill>
                  <a:prstClr val="black"/>
                </a:solidFill>
              </a:rPr>
              <a:pPr/>
              <a:t>18</a:t>
            </a:fld>
            <a:endParaRPr lang="en-US">
              <a:solidFill>
                <a:prstClr val="black"/>
              </a:solidFill>
            </a:endParaRPr>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66871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038FE3A6-A945-4FF6-AA32-24C96799F79F}" type="slidenum">
              <a:rPr lang="en-US" smtClean="0"/>
              <a:pPr/>
              <a:t>19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72744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20</a:t>
            </a:fld>
            <a:endParaRPr lang="en-US"/>
          </a:p>
        </p:txBody>
      </p:sp>
    </p:spTree>
    <p:extLst>
      <p:ext uri="{BB962C8B-B14F-4D97-AF65-F5344CB8AC3E}">
        <p14:creationId xmlns:p14="http://schemas.microsoft.com/office/powerpoint/2010/main" val="57635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93FADF0-2DFD-4D92-983F-6C0AE1EE1763}" type="slidenum">
              <a:rPr lang="en-US" smtClean="0"/>
              <a:pPr defTabSz="912813" fontAlgn="base">
                <a:spcBef>
                  <a:spcPct val="0"/>
                </a:spcBef>
                <a:spcAft>
                  <a:spcPct val="0"/>
                </a:spcAft>
                <a:defRPr/>
              </a:pPr>
              <a:t>22</a:t>
            </a:fld>
            <a:endParaRPr lang="en-US" smtClean="0"/>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6F04409-E3B2-41E1-9C8F-89260D03BDE5}" type="datetime7">
              <a:rPr lang="en-US" smtClean="0"/>
              <a:pPr defTabSz="912813" fontAlgn="base">
                <a:spcBef>
                  <a:spcPct val="0"/>
                </a:spcBef>
                <a:spcAft>
                  <a:spcPct val="0"/>
                </a:spcAft>
                <a:defRPr/>
              </a:pPr>
              <a:t>Feb-17</a:t>
            </a:fld>
            <a:endParaRPr lang="en-US" smtClean="0"/>
          </a:p>
        </p:txBody>
      </p:sp>
    </p:spTree>
    <p:extLst>
      <p:ext uri="{BB962C8B-B14F-4D97-AF65-F5344CB8AC3E}">
        <p14:creationId xmlns:p14="http://schemas.microsoft.com/office/powerpoint/2010/main" val="90492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881261"/>
            <a:fld id="{6E0AE276-D214-4DC1-AC0F-47C40AC36157}" type="slidenum">
              <a:rPr lang="en-US">
                <a:solidFill>
                  <a:prstClr val="black"/>
                </a:solidFill>
              </a:rPr>
              <a:pPr defTabSz="881261"/>
              <a:t>3</a:t>
            </a:fld>
            <a:endParaRPr lang="en-US">
              <a:solidFill>
                <a:prstClr val="black"/>
              </a:solidFill>
            </a:endParaRPr>
          </a:p>
        </p:txBody>
      </p:sp>
      <p:sp>
        <p:nvSpPr>
          <p:cNvPr id="92163" name="Rectangle 7"/>
          <p:cNvSpPr txBox="1">
            <a:spLocks noGrp="1" noChangeArrowheads="1"/>
          </p:cNvSpPr>
          <p:nvPr/>
        </p:nvSpPr>
        <p:spPr bwMode="auto">
          <a:xfrm>
            <a:off x="3838380" y="8515551"/>
            <a:ext cx="2879923" cy="450372"/>
          </a:xfrm>
          <a:prstGeom prst="rect">
            <a:avLst/>
          </a:prstGeom>
          <a:noFill/>
          <a:ln w="9525">
            <a:noFill/>
            <a:miter lim="800000"/>
            <a:headEnd/>
            <a:tailEnd/>
          </a:ln>
        </p:spPr>
        <p:txBody>
          <a:bodyPr lIns="88448" tIns="44219" rIns="88448" bIns="44219" anchor="b"/>
          <a:lstStyle/>
          <a:p>
            <a:pPr algn="r" defTabSz="881390" fontAlgn="base">
              <a:spcBef>
                <a:spcPct val="0"/>
              </a:spcBef>
              <a:spcAft>
                <a:spcPct val="0"/>
              </a:spcAft>
            </a:pPr>
            <a:fld id="{A2570CB6-EEC5-45CB-A879-330CB0354E95}" type="slidenum">
              <a:rPr lang="en-US">
                <a:solidFill>
                  <a:prstClr val="black"/>
                </a:solidFill>
                <a:latin typeface="Arial" charset="0"/>
              </a:rPr>
              <a:pPr algn="r" defTabSz="881390" fontAlgn="base">
                <a:spcBef>
                  <a:spcPct val="0"/>
                </a:spcBef>
                <a:spcAft>
                  <a:spcPct val="0"/>
                </a:spcAft>
              </a:pPr>
              <a:t>3</a:t>
            </a:fld>
            <a:endParaRPr lang="en-US">
              <a:solidFill>
                <a:prstClr val="black"/>
              </a:solidFill>
              <a:latin typeface="Arial" charset="0"/>
            </a:endParaRPr>
          </a:p>
        </p:txBody>
      </p:sp>
      <p:sp>
        <p:nvSpPr>
          <p:cNvPr id="92164" name="Rectangle 2"/>
          <p:cNvSpPr>
            <a:spLocks noGrp="1" noRot="1" noChangeAspect="1" noChangeArrowheads="1" noTextEdit="1"/>
          </p:cNvSpPr>
          <p:nvPr>
            <p:ph type="sldImg"/>
          </p:nvPr>
        </p:nvSpPr>
        <p:spPr>
          <a:xfrm>
            <a:off x="1116013" y="671513"/>
            <a:ext cx="4481512" cy="3362325"/>
          </a:xfrm>
          <a:ln/>
        </p:spPr>
      </p:sp>
      <p:sp>
        <p:nvSpPr>
          <p:cNvPr id="92165" name="Rectangle 3"/>
          <p:cNvSpPr>
            <a:spLocks noGrp="1" noChangeArrowheads="1"/>
          </p:cNvSpPr>
          <p:nvPr>
            <p:ph type="body" idx="1"/>
          </p:nvPr>
        </p:nvSpPr>
        <p:spPr>
          <a:xfrm>
            <a:off x="885430" y="4257776"/>
            <a:ext cx="4947444" cy="4034896"/>
          </a:xfrm>
          <a:noFill/>
          <a:ln/>
        </p:spPr>
        <p:txBody>
          <a:bodyPr lIns="88448" tIns="44219" rIns="88448" bIns="44219"/>
          <a:lstStyle/>
          <a:p>
            <a:endParaRPr lang="en-US" dirty="0"/>
          </a:p>
        </p:txBody>
      </p:sp>
    </p:spTree>
    <p:extLst>
      <p:ext uri="{BB962C8B-B14F-4D97-AF65-F5344CB8AC3E}">
        <p14:creationId xmlns:p14="http://schemas.microsoft.com/office/powerpoint/2010/main" val="30480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18077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876416"/>
            <a:fld id="{BD385DA1-D8E0-455E-BA90-2B48F8B22765}" type="slidenum">
              <a:rPr lang="en-US" smtClean="0">
                <a:solidFill>
                  <a:prstClr val="black"/>
                </a:solidFill>
              </a:rPr>
              <a:pPr defTabSz="876416"/>
              <a:t>5</a:t>
            </a:fld>
            <a:endParaRPr lang="en-US" smtClean="0">
              <a:solidFill>
                <a:prstClr val="black"/>
              </a:solidFill>
            </a:endParaRPr>
          </a:p>
        </p:txBody>
      </p:sp>
      <p:sp>
        <p:nvSpPr>
          <p:cNvPr id="84995" name="Rectangle 2"/>
          <p:cNvSpPr>
            <a:spLocks noGrp="1" noRot="1" noChangeAspect="1" noChangeArrowheads="1" noTextEdit="1"/>
          </p:cNvSpPr>
          <p:nvPr>
            <p:ph type="sldImg"/>
          </p:nvPr>
        </p:nvSpPr>
        <p:spPr bwMode="auto">
          <a:xfrm>
            <a:off x="1123950" y="669925"/>
            <a:ext cx="4471988" cy="3354388"/>
          </a:xfrm>
          <a:noFill/>
          <a:ln>
            <a:solidFill>
              <a:srgbClr val="000000"/>
            </a:solidFill>
            <a:miter lim="800000"/>
            <a:headEnd/>
            <a:tailEnd/>
          </a:ln>
        </p:spPr>
      </p:sp>
      <p:sp>
        <p:nvSpPr>
          <p:cNvPr id="84996" name="Rectangle 3"/>
          <p:cNvSpPr>
            <a:spLocks noGrp="1" noChangeArrowheads="1"/>
          </p:cNvSpPr>
          <p:nvPr>
            <p:ph type="body" idx="1"/>
          </p:nvPr>
        </p:nvSpPr>
        <p:spPr>
          <a:xfrm>
            <a:off x="292100" y="4398132"/>
            <a:ext cx="6207125" cy="4024290"/>
          </a:xfrm>
          <a:noFill/>
          <a:ln/>
        </p:spPr>
        <p:txBody>
          <a:bodyPr>
            <a:normAutofit/>
          </a:bodyPr>
          <a:lstStyle/>
          <a:p>
            <a:pPr marL="0" lvl="1"/>
            <a:endParaRPr lang="en-US" dirty="0"/>
          </a:p>
        </p:txBody>
      </p:sp>
    </p:spTree>
    <p:extLst>
      <p:ext uri="{BB962C8B-B14F-4D97-AF65-F5344CB8AC3E}">
        <p14:creationId xmlns:p14="http://schemas.microsoft.com/office/powerpoint/2010/main" val="382718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876416"/>
            <a:fld id="{BD385DA1-D8E0-455E-BA90-2B48F8B22765}" type="slidenum">
              <a:rPr lang="en-US" smtClean="0">
                <a:solidFill>
                  <a:prstClr val="black"/>
                </a:solidFill>
              </a:rPr>
              <a:pPr defTabSz="876416"/>
              <a:t>6</a:t>
            </a:fld>
            <a:endParaRPr lang="en-US" smtClean="0">
              <a:solidFill>
                <a:prstClr val="black"/>
              </a:solidFill>
            </a:endParaRPr>
          </a:p>
        </p:txBody>
      </p:sp>
      <p:sp>
        <p:nvSpPr>
          <p:cNvPr id="84995" name="Rectangle 2"/>
          <p:cNvSpPr>
            <a:spLocks noGrp="1" noRot="1" noChangeAspect="1" noChangeArrowheads="1" noTextEdit="1"/>
          </p:cNvSpPr>
          <p:nvPr>
            <p:ph type="sldImg"/>
          </p:nvPr>
        </p:nvSpPr>
        <p:spPr bwMode="auto">
          <a:xfrm>
            <a:off x="1123950" y="669925"/>
            <a:ext cx="4471988" cy="3354388"/>
          </a:xfrm>
          <a:noFill/>
          <a:ln>
            <a:solidFill>
              <a:srgbClr val="000000"/>
            </a:solidFill>
            <a:miter lim="800000"/>
            <a:headEnd/>
            <a:tailEnd/>
          </a:ln>
        </p:spPr>
      </p:sp>
      <p:sp>
        <p:nvSpPr>
          <p:cNvPr id="84996" name="Rectangle 3"/>
          <p:cNvSpPr>
            <a:spLocks noGrp="1" noChangeArrowheads="1"/>
          </p:cNvSpPr>
          <p:nvPr>
            <p:ph type="body" idx="1"/>
          </p:nvPr>
        </p:nvSpPr>
        <p:spPr>
          <a:xfrm>
            <a:off x="292100" y="4398132"/>
            <a:ext cx="6207125" cy="4024290"/>
          </a:xfrm>
          <a:noFill/>
          <a:ln/>
        </p:spPr>
        <p:txBody>
          <a:bodyPr>
            <a:normAutofit/>
          </a:bodyPr>
          <a:lstStyle/>
          <a:p>
            <a:pPr marL="0" lvl="1"/>
            <a:endParaRPr lang="en-US" dirty="0"/>
          </a:p>
        </p:txBody>
      </p:sp>
    </p:spTree>
    <p:extLst>
      <p:ext uri="{BB962C8B-B14F-4D97-AF65-F5344CB8AC3E}">
        <p14:creationId xmlns:p14="http://schemas.microsoft.com/office/powerpoint/2010/main" val="66658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dirty="0"/>
          </a:p>
        </p:txBody>
      </p:sp>
      <p:sp>
        <p:nvSpPr>
          <p:cNvPr id="5" name="Slide Number Placeholder 4"/>
          <p:cNvSpPr>
            <a:spLocks noGrp="1"/>
          </p:cNvSpPr>
          <p:nvPr>
            <p:ph type="sldNum" sz="quarter" idx="11"/>
          </p:nvPr>
        </p:nvSpPr>
        <p:spPr/>
        <p:txBody>
          <a:bodyPr/>
          <a:lstStyle/>
          <a:p>
            <a:fld id="{038FE3A6-A945-4FF6-AA32-24C96799F79F}" type="slidenum">
              <a:rPr lang="en-US" smtClean="0"/>
              <a:pPr/>
              <a:t>7</a:t>
            </a:fld>
            <a:endParaRPr lang="en-US" dirty="0"/>
          </a:p>
        </p:txBody>
      </p:sp>
    </p:spTree>
    <p:extLst>
      <p:ext uri="{BB962C8B-B14F-4D97-AF65-F5344CB8AC3E}">
        <p14:creationId xmlns:p14="http://schemas.microsoft.com/office/powerpoint/2010/main" val="39015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dirty="0"/>
          </a:p>
        </p:txBody>
      </p:sp>
      <p:sp>
        <p:nvSpPr>
          <p:cNvPr id="5" name="Slide Number Placeholder 4"/>
          <p:cNvSpPr>
            <a:spLocks noGrp="1"/>
          </p:cNvSpPr>
          <p:nvPr>
            <p:ph type="sldNum" sz="quarter" idx="11"/>
          </p:nvPr>
        </p:nvSpPr>
        <p:spPr/>
        <p:txBody>
          <a:bodyPr/>
          <a:lstStyle/>
          <a:p>
            <a:fld id="{038FE3A6-A945-4FF6-AA32-24C96799F79F}" type="slidenum">
              <a:rPr lang="en-US" smtClean="0"/>
              <a:pPr/>
              <a:t>9</a:t>
            </a:fld>
            <a:endParaRPr lang="en-US" dirty="0"/>
          </a:p>
        </p:txBody>
      </p:sp>
    </p:spTree>
    <p:extLst>
      <p:ext uri="{BB962C8B-B14F-4D97-AF65-F5344CB8AC3E}">
        <p14:creationId xmlns:p14="http://schemas.microsoft.com/office/powerpoint/2010/main" val="396008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dirty="0"/>
          </a:p>
        </p:txBody>
      </p:sp>
      <p:sp>
        <p:nvSpPr>
          <p:cNvPr id="5" name="Slide Number Placeholder 4"/>
          <p:cNvSpPr>
            <a:spLocks noGrp="1"/>
          </p:cNvSpPr>
          <p:nvPr>
            <p:ph type="sldNum" sz="quarter" idx="11"/>
          </p:nvPr>
        </p:nvSpPr>
        <p:spPr/>
        <p:txBody>
          <a:bodyPr/>
          <a:lstStyle/>
          <a:p>
            <a:fld id="{038FE3A6-A945-4FF6-AA32-24C96799F79F}" type="slidenum">
              <a:rPr lang="en-US" smtClean="0"/>
              <a:pPr/>
              <a:t>12</a:t>
            </a:fld>
            <a:endParaRPr lang="en-US" dirty="0"/>
          </a:p>
        </p:txBody>
      </p:sp>
    </p:spTree>
    <p:extLst>
      <p:ext uri="{BB962C8B-B14F-4D97-AF65-F5344CB8AC3E}">
        <p14:creationId xmlns:p14="http://schemas.microsoft.com/office/powerpoint/2010/main" val="254042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13</a:t>
            </a:fld>
            <a:endParaRPr lang="en-US"/>
          </a:p>
        </p:txBody>
      </p:sp>
    </p:spTree>
    <p:extLst>
      <p:ext uri="{BB962C8B-B14F-4D97-AF65-F5344CB8AC3E}">
        <p14:creationId xmlns:p14="http://schemas.microsoft.com/office/powerpoint/2010/main" val="3997512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7" indent="0" algn="ctr">
              <a:buNone/>
              <a:defRPr>
                <a:solidFill>
                  <a:schemeClr val="tx1">
                    <a:tint val="75000"/>
                  </a:schemeClr>
                </a:solidFill>
              </a:defRPr>
            </a:lvl4pPr>
            <a:lvl5pPr marL="1828542" indent="0" algn="ctr">
              <a:buNone/>
              <a:defRPr>
                <a:solidFill>
                  <a:schemeClr val="tx1">
                    <a:tint val="75000"/>
                  </a:schemeClr>
                </a:solidFill>
              </a:defRPr>
            </a:lvl5pPr>
            <a:lvl6pPr marL="2285678" indent="0" algn="ctr">
              <a:buNone/>
              <a:defRPr>
                <a:solidFill>
                  <a:schemeClr val="tx1">
                    <a:tint val="75000"/>
                  </a:schemeClr>
                </a:solidFill>
              </a:defRPr>
            </a:lvl6pPr>
            <a:lvl7pPr marL="2742814" indent="0" algn="ctr">
              <a:buNone/>
              <a:defRPr>
                <a:solidFill>
                  <a:schemeClr val="tx1">
                    <a:tint val="75000"/>
                  </a:schemeClr>
                </a:solidFill>
              </a:defRPr>
            </a:lvl7pPr>
            <a:lvl8pPr marL="3199950" indent="0" algn="ctr">
              <a:buNone/>
              <a:defRPr>
                <a:solidFill>
                  <a:schemeClr val="tx1">
                    <a:tint val="75000"/>
                  </a:schemeClr>
                </a:solidFill>
              </a:defRPr>
            </a:lvl8pPr>
            <a:lvl9pPr marL="365708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0" y="136519"/>
            <a:ext cx="9144000" cy="822960"/>
          </a:xfrm>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261708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78192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
        <p:nvSpPr>
          <p:cNvPr id="5" name="Title 6"/>
          <p:cNvSpPr>
            <a:spLocks noGrp="1"/>
          </p:cNvSpPr>
          <p:nvPr>
            <p:ph type="title"/>
          </p:nvPr>
        </p:nvSpPr>
        <p:spPr>
          <a:xfrm>
            <a:off x="457200" y="1981200"/>
            <a:ext cx="8229600" cy="1143000"/>
          </a:xfrm>
          <a:prstGeom prst="rect">
            <a:avLst/>
          </a:prstGeom>
        </p:spPr>
        <p:txBody>
          <a:bodyPr>
            <a:normAutofit/>
          </a:bodyPr>
          <a:lstStyle>
            <a:lvl1pPr algn="ctr">
              <a:defRPr sz="28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150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7" y="866774"/>
            <a:ext cx="8410575" cy="5029200"/>
          </a:xfrm>
        </p:spPr>
        <p:txBody>
          <a:bodyPr/>
          <a:lstStyle>
            <a:lvl1pPr>
              <a:defRPr b="0">
                <a:solidFill>
                  <a:schemeClr val="tx1"/>
                </a:solidFill>
              </a:defRPr>
            </a:lvl1pPr>
            <a:lvl2pPr>
              <a:buSzPct val="125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6775"/>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Content Placeholder 2"/>
          <p:cNvSpPr>
            <a:spLocks noGrp="1"/>
          </p:cNvSpPr>
          <p:nvPr>
            <p:ph idx="10"/>
          </p:nvPr>
        </p:nvSpPr>
        <p:spPr>
          <a:xfrm>
            <a:off x="4724400" y="866774"/>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336106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84153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a:prstGeom prst="rect">
            <a:avLst/>
          </a:prstGeo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353973"/>
            <a:ext cx="5334000" cy="365125"/>
          </a:xfrm>
          <a:prstGeom prst="rect">
            <a:avLst/>
          </a:prstGeom>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231890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7" indent="0" algn="ctr">
              <a:buNone/>
              <a:defRPr>
                <a:solidFill>
                  <a:schemeClr val="tx1">
                    <a:tint val="75000"/>
                  </a:schemeClr>
                </a:solidFill>
              </a:defRPr>
            </a:lvl4pPr>
            <a:lvl5pPr marL="1828542" indent="0" algn="ctr">
              <a:buNone/>
              <a:defRPr>
                <a:solidFill>
                  <a:schemeClr val="tx1">
                    <a:tint val="75000"/>
                  </a:schemeClr>
                </a:solidFill>
              </a:defRPr>
            </a:lvl5pPr>
            <a:lvl6pPr marL="2285678" indent="0" algn="ctr">
              <a:buNone/>
              <a:defRPr>
                <a:solidFill>
                  <a:schemeClr val="tx1">
                    <a:tint val="75000"/>
                  </a:schemeClr>
                </a:solidFill>
              </a:defRPr>
            </a:lvl6pPr>
            <a:lvl7pPr marL="2742814" indent="0" algn="ctr">
              <a:buNone/>
              <a:defRPr>
                <a:solidFill>
                  <a:schemeClr val="tx1">
                    <a:tint val="75000"/>
                  </a:schemeClr>
                </a:solidFill>
              </a:defRPr>
            </a:lvl7pPr>
            <a:lvl8pPr marL="3199950" indent="0" algn="ctr">
              <a:buNone/>
              <a:defRPr>
                <a:solidFill>
                  <a:schemeClr val="tx1">
                    <a:tint val="75000"/>
                  </a:schemeClr>
                </a:solidFill>
              </a:defRPr>
            </a:lvl8pPr>
            <a:lvl9pPr marL="365708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572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C018BF8-88BD-4F3D-8BB5-C5A1AA0706D6}" type="slidenum">
              <a:rPr lang="en-US" smtClean="0"/>
              <a:t>‹#›</a:t>
            </a:fld>
            <a:endParaRPr lang="en-US" dirty="0"/>
          </a:p>
        </p:txBody>
      </p:sp>
    </p:spTree>
    <p:extLst>
      <p:ext uri="{BB962C8B-B14F-4D97-AF65-F5344CB8AC3E}">
        <p14:creationId xmlns:p14="http://schemas.microsoft.com/office/powerpoint/2010/main" val="320397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69545"/>
            <a:ext cx="4114800" cy="5029200"/>
          </a:xfrm>
        </p:spPr>
        <p:txBody>
          <a:bodyPr>
            <a:normAutofit/>
          </a:bodyPr>
          <a:lstStyle>
            <a:lvl1pPr>
              <a:defRPr sz="2400" b="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0" y="136519"/>
            <a:ext cx="9144000" cy="822960"/>
          </a:xfrm>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0"/>
          </p:nvPr>
        </p:nvSpPr>
        <p:spPr>
          <a:xfrm>
            <a:off x="4724400" y="1269544"/>
            <a:ext cx="4114800" cy="5029200"/>
          </a:xfrm>
        </p:spPr>
        <p:txBody>
          <a:bodyPr/>
          <a:lstStyle>
            <a:lvl1pPr>
              <a:defRPr sz="2400" b="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6343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7308"/>
            <a:ext cx="9144000" cy="461653"/>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352427" y="866774"/>
            <a:ext cx="8410575" cy="5029200"/>
          </a:xfrm>
          <a:prstGeom prst="rect">
            <a:avLst/>
          </a:prstGeom>
          <a:noFill/>
          <a:ln w="9525">
            <a:noFill/>
            <a:miter lim="800000"/>
            <a:headEnd/>
            <a:tailEnd/>
          </a:ln>
        </p:spPr>
        <p:txBody>
          <a:bodyPr vert="horz" wrap="square" lIns="91427" tIns="45714" rIns="91427" bIns="45714"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90"/>
            <a:ext cx="381000" cy="365125"/>
          </a:xfrm>
          <a:prstGeom prst="rect">
            <a:avLst/>
          </a:prstGeom>
        </p:spPr>
        <p:txBody>
          <a:bodyPr vert="horz" lIns="91427" tIns="45714" rIns="91427"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816" r:id="rId2"/>
    <p:sldLayoutId id="2147483662" r:id="rId3"/>
    <p:sldLayoutId id="2147483793" r:id="rId4"/>
    <p:sldLayoutId id="2147483794" r:id="rId5"/>
    <p:sldLayoutId id="2147483817" r:id="rId6"/>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36" algn="ctr" rtl="0" fontAlgn="base">
        <a:spcBef>
          <a:spcPct val="0"/>
        </a:spcBef>
        <a:spcAft>
          <a:spcPct val="0"/>
        </a:spcAft>
        <a:defRPr sz="2400">
          <a:solidFill>
            <a:srgbClr val="106636"/>
          </a:solidFill>
          <a:latin typeface="Arial" charset="0"/>
          <a:cs typeface="Arial" charset="0"/>
        </a:defRPr>
      </a:lvl6pPr>
      <a:lvl7pPr marL="914272" algn="ctr" rtl="0" fontAlgn="base">
        <a:spcBef>
          <a:spcPct val="0"/>
        </a:spcBef>
        <a:spcAft>
          <a:spcPct val="0"/>
        </a:spcAft>
        <a:defRPr sz="2400">
          <a:solidFill>
            <a:srgbClr val="106636"/>
          </a:solidFill>
          <a:latin typeface="Arial" charset="0"/>
          <a:cs typeface="Arial" charset="0"/>
        </a:defRPr>
      </a:lvl7pPr>
      <a:lvl8pPr marL="1371407" algn="ctr" rtl="0" fontAlgn="base">
        <a:spcBef>
          <a:spcPct val="0"/>
        </a:spcBef>
        <a:spcAft>
          <a:spcPct val="0"/>
        </a:spcAft>
        <a:defRPr sz="2400">
          <a:solidFill>
            <a:srgbClr val="106636"/>
          </a:solidFill>
          <a:latin typeface="Arial" charset="0"/>
          <a:cs typeface="Arial" charset="0"/>
        </a:defRPr>
      </a:lvl8pPr>
      <a:lvl9pPr marL="1828542" algn="ctr" rtl="0" fontAlgn="base">
        <a:spcBef>
          <a:spcPct val="0"/>
        </a:spcBef>
        <a:spcAft>
          <a:spcPct val="0"/>
        </a:spcAft>
        <a:defRPr sz="2400">
          <a:solidFill>
            <a:srgbClr val="106636"/>
          </a:solidFill>
          <a:latin typeface="Arial" charset="0"/>
          <a:cs typeface="Arial" charset="0"/>
        </a:defRPr>
      </a:lvl9pPr>
    </p:titleStyle>
    <p:bodyStyle>
      <a:lvl1pPr marL="342851" indent="-342851" algn="l" rtl="0" eaLnBrk="0" fontAlgn="base" hangingPunct="0">
        <a:spcBef>
          <a:spcPct val="20000"/>
        </a:spcBef>
        <a:spcAft>
          <a:spcPct val="0"/>
        </a:spcAft>
        <a:buClr>
          <a:schemeClr val="tx1"/>
        </a:buClr>
        <a:buFont typeface="Wingdings" panose="05000000000000000000" pitchFamily="2" charset="2"/>
        <a:buChar char="Ø"/>
        <a:defRPr sz="2400" b="0" kern="1200">
          <a:solidFill>
            <a:schemeClr val="tx1"/>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panose="020B0604020202020204" pitchFamily="34" charset="0"/>
        <a:buChar char="•"/>
        <a:defRPr sz="2200" b="0" kern="1200">
          <a:solidFill>
            <a:schemeClr val="tx1"/>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36520"/>
            <a:ext cx="9144000" cy="822960"/>
          </a:xfrm>
          <a:prstGeom prst="rect">
            <a:avLst/>
          </a:prstGeom>
        </p:spPr>
        <p:txBody>
          <a:bodyPr vert="horz" lIns="91440" tIns="45720" rIns="91440" bIns="45720" rtlCol="0" anchor="ctr">
            <a:normAutofit/>
          </a:bodyPr>
          <a:lstStyle/>
          <a:p>
            <a:r>
              <a:rPr kumimoji="0" lang="en-US" sz="2400" b="1"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Click to edit Master title style</a:t>
            </a:r>
            <a:endParaRPr lang="en-US" dirty="0"/>
          </a:p>
        </p:txBody>
      </p:sp>
      <p:sp>
        <p:nvSpPr>
          <p:cNvPr id="3" name="Text Placeholder 2"/>
          <p:cNvSpPr>
            <a:spLocks noGrp="1"/>
          </p:cNvSpPr>
          <p:nvPr>
            <p:ph type="body" idx="1"/>
          </p:nvPr>
        </p:nvSpPr>
        <p:spPr>
          <a:xfrm>
            <a:off x="365760" y="1132113"/>
            <a:ext cx="8412480" cy="5029200"/>
          </a:xfrm>
          <a:prstGeom prst="rect">
            <a:avLst/>
          </a:prstGeom>
        </p:spPr>
        <p:txBody>
          <a:bodyPr vert="horz" lIns="91440" tIns="45720" rIns="91440" bIns="45720" rtlCol="0">
            <a:normAutofit/>
          </a:bodyPr>
          <a:lstStyle/>
          <a:p>
            <a:pPr marL="342851" marR="0" lvl="0" indent="-342851" algn="l" defTabSz="914400" rtl="0" eaLnBrk="0" fontAlgn="base" latinLnBrk="0" hangingPunct="0">
              <a:lnSpc>
                <a:spcPct val="100000"/>
              </a:lnSpc>
              <a:spcBef>
                <a:spcPct val="20000"/>
              </a:spcBef>
              <a:spcAft>
                <a:spcPct val="0"/>
              </a:spcAft>
              <a:buClr>
                <a:prstClr val="black"/>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Click to edit Master text styles</a:t>
            </a:r>
          </a:p>
          <a:p>
            <a:pPr marL="742845" marR="0" lvl="1" indent="-28571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Second level</a:t>
            </a:r>
          </a:p>
          <a:p>
            <a:pPr marL="1142839" marR="0" lvl="2" indent="-228568"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Third level</a:t>
            </a:r>
          </a:p>
          <a:p>
            <a:pPr marL="1599974" marR="0" lvl="3" indent="-22856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Fourth level</a:t>
            </a:r>
          </a:p>
          <a:p>
            <a:pPr marL="2057111" marR="0" lvl="4" indent="-22856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Fifth level</a:t>
            </a:r>
          </a:p>
        </p:txBody>
      </p:sp>
      <p:sp>
        <p:nvSpPr>
          <p:cNvPr id="6" name="Slide Number Placeholder 5"/>
          <p:cNvSpPr>
            <a:spLocks noGrp="1"/>
          </p:cNvSpPr>
          <p:nvPr>
            <p:ph type="sldNum" sz="quarter" idx="4"/>
          </p:nvPr>
        </p:nvSpPr>
        <p:spPr>
          <a:xfrm>
            <a:off x="8088086" y="6356350"/>
            <a:ext cx="427264" cy="365125"/>
          </a:xfrm>
          <a:prstGeom prst="rect">
            <a:avLst/>
          </a:prstGeom>
        </p:spPr>
        <p:txBody>
          <a:bodyPr vert="horz" lIns="91440" tIns="45720" rIns="91440" bIns="45720" rtlCol="0" anchor="ctr"/>
          <a:lstStyle>
            <a:lvl1pPr algn="r">
              <a:defRPr sz="1200">
                <a:solidFill>
                  <a:srgbClr val="006600"/>
                </a:solidFill>
                <a:latin typeface="Arial" panose="020B0604020202020204" pitchFamily="34" charset="0"/>
                <a:cs typeface="Arial" panose="020B0604020202020204" pitchFamily="34" charset="0"/>
              </a:defRPr>
            </a:lvl1pPr>
          </a:lstStyle>
          <a:p>
            <a:fld id="{2C018BF8-88BD-4F3D-8BB5-C5A1AA0706D6}" type="slidenum">
              <a:rPr lang="en-US" smtClean="0"/>
              <a:pPr/>
              <a:t>‹#›</a:t>
            </a:fld>
            <a:endParaRPr lang="en-US" dirty="0"/>
          </a:p>
        </p:txBody>
      </p:sp>
    </p:spTree>
    <p:extLst>
      <p:ext uri="{BB962C8B-B14F-4D97-AF65-F5344CB8AC3E}">
        <p14:creationId xmlns:p14="http://schemas.microsoft.com/office/powerpoint/2010/main" val="1573517653"/>
      </p:ext>
    </p:extLst>
  </p:cSld>
  <p:clrMap bg1="lt1" tx1="dk1" bg2="lt2" tx2="dk2" accent1="accent1" accent2="accent2" accent3="accent3" accent4="accent4" accent5="accent5" accent6="accent6" hlink="hlink" folHlink="folHlink"/>
  <p:sldLayoutIdLst>
    <p:sldLayoutId id="2147483812" r:id="rId1"/>
    <p:sldLayoutId id="2147483802" r:id="rId2"/>
    <p:sldLayoutId id="2147483813" r:id="rId3"/>
    <p:sldLayoutId id="2147483814" r:id="rId4"/>
    <p:sldLayoutId id="2147483815" r:id="rId5"/>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851" marR="0" indent="-342851" algn="l" defTabSz="914400" rtl="0" eaLnBrk="0" fontAlgn="base" latinLnBrk="0" hangingPunct="0">
        <a:lnSpc>
          <a:spcPct val="100000"/>
        </a:lnSpc>
        <a:spcBef>
          <a:spcPct val="20000"/>
        </a:spcBef>
        <a:spcAft>
          <a:spcPct val="0"/>
        </a:spcAft>
        <a:buClr>
          <a:prstClr val="black"/>
        </a:buClr>
        <a:buSzTx/>
        <a:buFont typeface="Wingdings" panose="05000000000000000000" pitchFamily="2" charset="2"/>
        <a:buChar char="Ø"/>
        <a:tabLst/>
        <a:defRPr sz="2000" kern="1200">
          <a:solidFill>
            <a:schemeClr val="tx1"/>
          </a:solidFill>
          <a:latin typeface="+mn-lt"/>
          <a:ea typeface="+mn-ea"/>
          <a:cs typeface="+mn-cs"/>
        </a:defRPr>
      </a:lvl1pPr>
      <a:lvl2pPr marL="742845" marR="0" indent="-28571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defRPr sz="2000" kern="1200">
          <a:solidFill>
            <a:schemeClr val="tx1"/>
          </a:solidFill>
          <a:latin typeface="+mn-lt"/>
          <a:ea typeface="+mn-ea"/>
          <a:cs typeface="+mn-cs"/>
        </a:defRPr>
      </a:lvl2pPr>
      <a:lvl3pPr marL="1142839" marR="0" indent="-228568"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sz="1800" kern="1200">
          <a:solidFill>
            <a:schemeClr val="tx1"/>
          </a:solidFill>
          <a:latin typeface="+mn-lt"/>
          <a:ea typeface="+mn-ea"/>
          <a:cs typeface="+mn-cs"/>
        </a:defRPr>
      </a:lvl3pPr>
      <a:lvl4pPr marL="1599974" marR="0" indent="-228568" algn="l" defTabSz="9144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mn-lt"/>
          <a:ea typeface="+mn-ea"/>
          <a:cs typeface="+mn-cs"/>
        </a:defRPr>
      </a:lvl4pPr>
      <a:lvl5pPr marL="2057111" marR="0" indent="-228568" algn="l" defTabSz="9144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emf"/><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ience.energy.gov/bes/about/bes-c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jpeg"/><Relationship Id="rId39" Type="http://schemas.openxmlformats.org/officeDocument/2006/relationships/image" Target="../media/image41.png"/><Relationship Id="rId3" Type="http://schemas.openxmlformats.org/officeDocument/2006/relationships/image" Target="../media/image5.png"/><Relationship Id="rId21" Type="http://schemas.openxmlformats.org/officeDocument/2006/relationships/image" Target="../media/image23.jpeg"/><Relationship Id="rId34" Type="http://schemas.openxmlformats.org/officeDocument/2006/relationships/image" Target="../media/image36.png"/><Relationship Id="rId42" Type="http://schemas.openxmlformats.org/officeDocument/2006/relationships/image" Target="../media/image44.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32" Type="http://schemas.openxmlformats.org/officeDocument/2006/relationships/image" Target="../media/image34.png"/><Relationship Id="rId37" Type="http://schemas.openxmlformats.org/officeDocument/2006/relationships/image" Target="../media/image39.jpeg"/><Relationship Id="rId40" Type="http://schemas.openxmlformats.org/officeDocument/2006/relationships/image" Target="../media/image42.png"/><Relationship Id="rId45" Type="http://schemas.openxmlformats.org/officeDocument/2006/relationships/image" Target="../media/image47.jpe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36" Type="http://schemas.openxmlformats.org/officeDocument/2006/relationships/image" Target="../media/image38.jpeg"/><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png"/><Relationship Id="rId44"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emf"/><Relationship Id="rId35" Type="http://schemas.openxmlformats.org/officeDocument/2006/relationships/image" Target="../media/image37.jpeg"/><Relationship Id="rId43" Type="http://schemas.openxmlformats.org/officeDocument/2006/relationships/image" Target="../media/image45.jpeg"/></Relationships>
</file>

<file path=ppt/slides/_rels/slide4.xml.rels><?xml version="1.0" encoding="UTF-8" standalone="yes"?>
<Relationships xmlns="http://schemas.openxmlformats.org/package/2006/relationships"><Relationship Id="rId18" Type="http://schemas.openxmlformats.org/officeDocument/2006/relationships/image" Target="../media/image49.png"/><Relationship Id="rId17"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1.pdf"/><Relationship Id="rId1" Type="http://schemas.openxmlformats.org/officeDocument/2006/relationships/slideLayout" Target="../slideLayouts/slideLayout3.xml"/><Relationship Id="rId10" Type="http://schemas.openxmlformats.org/officeDocument/2006/relationships/image" Target="../media/image9.pdf"/></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3.wmf"/><Relationship Id="rId5" Type="http://schemas.openxmlformats.org/officeDocument/2006/relationships/image" Target="../media/image52.png"/><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3.wmf"/><Relationship Id="rId5" Type="http://schemas.openxmlformats.org/officeDocument/2006/relationships/image" Target="../media/image52.pn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390404"/>
            <a:ext cx="6400800" cy="867865"/>
          </a:xfrm>
          <a:prstGeom prst="rect">
            <a:avLst/>
          </a:prstGeom>
        </p:spPr>
        <p:txBody>
          <a:bodyPr lIns="91376" tIns="45688" rIns="91376" bIns="45688" rtlCol="0">
            <a:spAutoFit/>
          </a:bodyPr>
          <a:lstStyle/>
          <a:p>
            <a:pPr marL="252772" indent="-252772" algn="ctr" defTabSz="1014184">
              <a:buNone/>
            </a:pPr>
            <a:r>
              <a:rPr lang="en-US" kern="0" dirty="0" smtClean="0">
                <a:solidFill>
                  <a:srgbClr val="006600"/>
                </a:solidFill>
              </a:rPr>
              <a:t>Briefing to BESAC</a:t>
            </a:r>
          </a:p>
          <a:p>
            <a:pPr marL="252772" indent="-252772" algn="ctr" defTabSz="1014184">
              <a:buNone/>
            </a:pPr>
            <a:r>
              <a:rPr lang="en-US" sz="2200" kern="0" dirty="0" smtClean="0">
                <a:solidFill>
                  <a:srgbClr val="006600"/>
                </a:solidFill>
              </a:rPr>
              <a:t>February 24, 2017</a:t>
            </a:r>
          </a:p>
        </p:txBody>
      </p:sp>
      <p:sp useBgFill="1">
        <p:nvSpPr>
          <p:cNvPr id="3075" name="Title 3"/>
          <p:cNvSpPr>
            <a:spLocks noGrp="1"/>
          </p:cNvSpPr>
          <p:nvPr>
            <p:ph type="title"/>
          </p:nvPr>
        </p:nvSpPr>
        <p:spPr>
          <a:xfrm>
            <a:off x="457200" y="2197945"/>
            <a:ext cx="8229600" cy="1089517"/>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dirty="0" smtClean="0"/>
              <a:t>CSGB Strategic Planning Update </a:t>
            </a:r>
            <a:br>
              <a:rPr lang="en-US" sz="3600" dirty="0" smtClean="0"/>
            </a:br>
            <a:r>
              <a:rPr lang="en-US" sz="3600" dirty="0" smtClean="0"/>
              <a:t>&amp; COV Planning</a:t>
            </a:r>
            <a:endParaRPr lang="en-US" sz="3600" b="1" i="1" spc="50" dirty="0">
              <a:ln w="11430"/>
              <a:solidFill>
                <a:srgbClr val="006600"/>
              </a:solidFill>
            </a:endParaRPr>
          </a:p>
        </p:txBody>
      </p:sp>
      <p:sp>
        <p:nvSpPr>
          <p:cNvPr id="8196" name="Rectangle 4"/>
          <p:cNvSpPr>
            <a:spLocks noChangeArrowheads="1"/>
          </p:cNvSpPr>
          <p:nvPr/>
        </p:nvSpPr>
        <p:spPr bwMode="auto">
          <a:xfrm>
            <a:off x="675861" y="5586838"/>
            <a:ext cx="7792279" cy="840165"/>
          </a:xfrm>
          <a:prstGeom prst="rect">
            <a:avLst/>
          </a:prstGeom>
          <a:noFill/>
          <a:ln w="9525">
            <a:noFill/>
            <a:miter lim="800000"/>
            <a:headEnd/>
            <a:tailEnd/>
          </a:ln>
        </p:spPr>
        <p:txBody>
          <a:bodyPr wrap="square" lIns="91376" tIns="45688" rIns="91376" bIns="45688">
            <a:spAutoFit/>
          </a:bodyPr>
          <a:lstStyle/>
          <a:p>
            <a:pPr algn="ctr">
              <a:lnSpc>
                <a:spcPct val="90000"/>
              </a:lnSpc>
              <a:spcBef>
                <a:spcPts val="0"/>
              </a:spcBef>
            </a:pPr>
            <a:r>
              <a:rPr lang="en-US" dirty="0" smtClean="0">
                <a:solidFill>
                  <a:srgbClr val="006600"/>
                </a:solidFill>
                <a:latin typeface="Arial" pitchFamily="34" charset="0"/>
                <a:cs typeface="Arial" pitchFamily="34" charset="0"/>
              </a:rPr>
              <a:t>Bruce Garrett, CSGB Division Director</a:t>
            </a:r>
            <a:r>
              <a:rPr lang="en-US" dirty="0">
                <a:solidFill>
                  <a:srgbClr val="006600"/>
                </a:solidFill>
                <a:latin typeface="Arial" pitchFamily="34" charset="0"/>
                <a:cs typeface="Arial" pitchFamily="34" charset="0"/>
              </a:rPr>
              <a:t/>
            </a:r>
            <a:br>
              <a:rPr lang="en-US" dirty="0">
                <a:solidFill>
                  <a:srgbClr val="006600"/>
                </a:solidFill>
                <a:latin typeface="Arial" pitchFamily="34" charset="0"/>
                <a:cs typeface="Arial" pitchFamily="34" charset="0"/>
              </a:rPr>
            </a:br>
            <a:r>
              <a:rPr lang="en-US" dirty="0" smtClean="0">
                <a:solidFill>
                  <a:srgbClr val="006600"/>
                </a:solidFill>
                <a:latin typeface="Arial" pitchFamily="34" charset="0"/>
                <a:cs typeface="Arial" pitchFamily="34" charset="0"/>
              </a:rPr>
              <a:t>Basic Energy Sciences</a:t>
            </a:r>
            <a:endParaRPr lang="en-US" dirty="0">
              <a:solidFill>
                <a:srgbClr val="006600"/>
              </a:solidFill>
              <a:latin typeface="Arial" pitchFamily="34" charset="0"/>
              <a:cs typeface="Arial" pitchFamily="34" charset="0"/>
            </a:endParaRPr>
          </a:p>
          <a:p>
            <a:pPr algn="ctr">
              <a:lnSpc>
                <a:spcPct val="90000"/>
              </a:lnSpc>
              <a:spcBef>
                <a:spcPts val="0"/>
              </a:spcBef>
            </a:pPr>
            <a:r>
              <a:rPr lang="en-US" dirty="0">
                <a:solidFill>
                  <a:srgbClr val="006600"/>
                </a:solidFill>
                <a:latin typeface="Arial" pitchFamily="34" charset="0"/>
                <a:cs typeface="Arial" pitchFamily="34" charset="0"/>
              </a:rPr>
              <a:t>Office of Science, U.S. Department of </a:t>
            </a:r>
            <a:r>
              <a:rPr lang="en-US" dirty="0" smtClean="0">
                <a:solidFill>
                  <a:srgbClr val="006600"/>
                </a:solidFill>
                <a:latin typeface="Arial" pitchFamily="34" charset="0"/>
                <a:cs typeface="Arial" pitchFamily="34" charset="0"/>
              </a:rPr>
              <a:t>Energy</a:t>
            </a:r>
            <a:r>
              <a:rPr lang="en-US" dirty="0">
                <a:solidFill>
                  <a:srgbClr val="006600"/>
                </a:solidFill>
                <a:latin typeface="Arial" pitchFamily="34" charset="0"/>
                <a:cs typeface="Arial" pitchFamily="34" charset="0"/>
              </a:rPr>
              <a:t> </a:t>
            </a:r>
          </a:p>
        </p:txBody>
      </p:sp>
    </p:spTree>
    <p:extLst>
      <p:ext uri="{BB962C8B-B14F-4D97-AF65-F5344CB8AC3E}">
        <p14:creationId xmlns:p14="http://schemas.microsoft.com/office/powerpoint/2010/main" val="22979357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6044720"/>
          </a:xfrm>
        </p:spPr>
        <p:txBody>
          <a:bodyPr/>
          <a:lstStyle/>
          <a:p>
            <a:r>
              <a:rPr lang="en-US" dirty="0"/>
              <a:t>Inventory assessment: </a:t>
            </a:r>
            <a:r>
              <a:rPr lang="en-US" dirty="0" smtClean="0"/>
              <a:t>what’s </a:t>
            </a:r>
            <a:r>
              <a:rPr lang="en-US" dirty="0"/>
              <a:t>in the </a:t>
            </a:r>
            <a:r>
              <a:rPr lang="en-US" dirty="0" smtClean="0"/>
              <a:t>portfolio and why? </a:t>
            </a:r>
          </a:p>
          <a:p>
            <a:pPr lvl="1"/>
            <a:r>
              <a:rPr lang="en-US" dirty="0" smtClean="0"/>
              <a:t>What is the overarching goal? Why is it important? What </a:t>
            </a:r>
            <a:r>
              <a:rPr lang="en-US" dirty="0"/>
              <a:t>areas are being addressed?</a:t>
            </a:r>
            <a:r>
              <a:rPr lang="en-US" dirty="0" smtClean="0"/>
              <a:t> </a:t>
            </a:r>
            <a:r>
              <a:rPr lang="en-US" dirty="0"/>
              <a:t>W</a:t>
            </a:r>
            <a:r>
              <a:rPr lang="en-US" dirty="0" smtClean="0"/>
              <a:t>hy are they the right research areas? What is the distribution across lab and </a:t>
            </a:r>
            <a:r>
              <a:rPr lang="en-US" dirty="0"/>
              <a:t>university programs, PI demographics, etc</a:t>
            </a:r>
            <a:r>
              <a:rPr lang="en-US" dirty="0" smtClean="0"/>
              <a:t>.? </a:t>
            </a:r>
          </a:p>
          <a:p>
            <a:r>
              <a:rPr lang="en-US" dirty="0"/>
              <a:t>Opportunity assessment: </a:t>
            </a:r>
            <a:r>
              <a:rPr lang="en-US" dirty="0" smtClean="0"/>
              <a:t>what new opportunities have emerged? </a:t>
            </a:r>
          </a:p>
          <a:p>
            <a:pPr lvl="1"/>
            <a:r>
              <a:rPr lang="en-US" dirty="0" smtClean="0"/>
              <a:t>What </a:t>
            </a:r>
            <a:r>
              <a:rPr lang="en-US" dirty="0"/>
              <a:t>are the most pressing scientific needs and key scientific </a:t>
            </a:r>
            <a:r>
              <a:rPr lang="en-US" dirty="0" smtClean="0"/>
              <a:t>challenges? </a:t>
            </a:r>
            <a:r>
              <a:rPr lang="en-US" dirty="0"/>
              <a:t>What are the highest priorities for focusing the </a:t>
            </a:r>
            <a:r>
              <a:rPr lang="en-US" dirty="0" smtClean="0"/>
              <a:t>portfolio on areas with high potential impact?</a:t>
            </a:r>
          </a:p>
          <a:p>
            <a:r>
              <a:rPr lang="en-US" dirty="0"/>
              <a:t>Capability assessment: </a:t>
            </a:r>
            <a:r>
              <a:rPr lang="en-US" dirty="0" smtClean="0"/>
              <a:t>what is needed to succeed? </a:t>
            </a:r>
          </a:p>
          <a:p>
            <a:pPr lvl="1"/>
            <a:r>
              <a:rPr lang="en-US" dirty="0" smtClean="0"/>
              <a:t>What current research areas and capabilities can </a:t>
            </a:r>
            <a:r>
              <a:rPr lang="en-US" dirty="0"/>
              <a:t>help move </a:t>
            </a:r>
            <a:r>
              <a:rPr lang="en-US" dirty="0" smtClean="0"/>
              <a:t>the portfolio into new directions? What’s missing, i.e., what new research areas </a:t>
            </a:r>
            <a:r>
              <a:rPr lang="en-US" dirty="0"/>
              <a:t>and capabilities are </a:t>
            </a:r>
            <a:r>
              <a:rPr lang="en-US" dirty="0" smtClean="0"/>
              <a:t>required? </a:t>
            </a:r>
          </a:p>
          <a:p>
            <a:pPr marL="0" lvl="0" indent="0" defTabSz="914272" eaLnBrk="1" fontAlgn="auto" hangingPunct="1">
              <a:spcBef>
                <a:spcPts val="0"/>
              </a:spcBef>
              <a:spcAft>
                <a:spcPts val="0"/>
              </a:spcAft>
              <a:buClrTx/>
              <a:buNone/>
              <a:defRPr/>
            </a:pPr>
            <a:endParaRPr lang="en-US" dirty="0" smtClean="0"/>
          </a:p>
          <a:p>
            <a:pPr marL="0" lvl="0" indent="0" defTabSz="914272" eaLnBrk="1" fontAlgn="auto" hangingPunct="1">
              <a:spcBef>
                <a:spcPts val="0"/>
              </a:spcBef>
              <a:spcAft>
                <a:spcPts val="0"/>
              </a:spcAft>
              <a:buClrTx/>
              <a:buNone/>
              <a:defRPr/>
            </a:pPr>
            <a:endParaRPr lang="en-US" dirty="0"/>
          </a:p>
        </p:txBody>
      </p:sp>
      <p:sp>
        <p:nvSpPr>
          <p:cNvPr id="3" name="Title 2"/>
          <p:cNvSpPr>
            <a:spLocks noGrp="1"/>
          </p:cNvSpPr>
          <p:nvPr>
            <p:ph type="title"/>
          </p:nvPr>
        </p:nvSpPr>
        <p:spPr/>
        <p:txBody>
          <a:bodyPr/>
          <a:lstStyle/>
          <a:p>
            <a:r>
              <a:rPr lang="en-US" dirty="0" smtClean="0"/>
              <a:t>Assessments of program elements (CRAs)</a:t>
            </a:r>
            <a:endParaRPr lang="en-US"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10</a:t>
            </a:fld>
            <a:endParaRPr lang="en-US" dirty="0"/>
          </a:p>
        </p:txBody>
      </p:sp>
    </p:spTree>
    <p:extLst>
      <p:ext uri="{BB962C8B-B14F-4D97-AF65-F5344CB8AC3E}">
        <p14:creationId xmlns:p14="http://schemas.microsoft.com/office/powerpoint/2010/main" val="163294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454EFB-966A-6745-99E7-4F03FD4C89CA}" type="slidenum">
              <a:rPr lang="en-US" smtClean="0"/>
              <a:pPr/>
              <a:t>11</a:t>
            </a:fld>
            <a:endParaRPr lang="en-US" dirty="0"/>
          </a:p>
        </p:txBody>
      </p:sp>
      <p:sp>
        <p:nvSpPr>
          <p:cNvPr id="3" name="Title 2"/>
          <p:cNvSpPr>
            <a:spLocks noGrp="1"/>
          </p:cNvSpPr>
          <p:nvPr>
            <p:ph type="title"/>
          </p:nvPr>
        </p:nvSpPr>
        <p:spPr>
          <a:xfrm>
            <a:off x="457200" y="1981200"/>
            <a:ext cx="8229600" cy="3196442"/>
          </a:xfrm>
        </p:spPr>
        <p:txBody>
          <a:bodyPr>
            <a:normAutofit/>
          </a:bodyPr>
          <a:lstStyle/>
          <a:p>
            <a:r>
              <a:rPr lang="en-US" dirty="0" smtClean="0"/>
              <a:t>Example of Recent Strategic Planning</a:t>
            </a:r>
            <a:br>
              <a:rPr lang="en-US" dirty="0" smtClean="0"/>
            </a:br>
            <a:r>
              <a:rPr lang="en-US" dirty="0"/>
              <a:t/>
            </a:r>
            <a:br>
              <a:rPr lang="en-US" dirty="0"/>
            </a:br>
            <a:r>
              <a:rPr lang="en-US" sz="2400" dirty="0" smtClean="0"/>
              <a:t>Assessment of Condensed Phase and </a:t>
            </a:r>
            <a:br>
              <a:rPr lang="en-US" sz="2400" dirty="0" smtClean="0"/>
            </a:br>
            <a:r>
              <a:rPr lang="en-US" sz="2400" dirty="0" smtClean="0"/>
              <a:t>Interfacial Molecular Science (CPIMS)</a:t>
            </a:r>
            <a:endParaRPr lang="en-US" sz="2400" dirty="0"/>
          </a:p>
        </p:txBody>
      </p:sp>
    </p:spTree>
    <p:extLst>
      <p:ext uri="{BB962C8B-B14F-4D97-AF65-F5344CB8AC3E}">
        <p14:creationId xmlns:p14="http://schemas.microsoft.com/office/powerpoint/2010/main" val="3626556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2427" y="866774"/>
            <a:ext cx="4846320" cy="5139856"/>
          </a:xfrm>
        </p:spPr>
        <p:txBody>
          <a:bodyPr/>
          <a:lstStyle/>
          <a:p>
            <a:r>
              <a:rPr lang="en-US" sz="2000" dirty="0" smtClean="0"/>
              <a:t>Overarching CPIMS goal: understand and ultimately control chemical processes </a:t>
            </a:r>
            <a:r>
              <a:rPr lang="en-US" sz="2000" dirty="0"/>
              <a:t>and dynamics in liquids and </a:t>
            </a:r>
            <a:r>
              <a:rPr lang="en-US" sz="2000" dirty="0" smtClean="0"/>
              <a:t>at interfaces at a molecular level, and confront </a:t>
            </a:r>
            <a:r>
              <a:rPr lang="en-US" sz="2000" dirty="0"/>
              <a:t>the transition from </a:t>
            </a:r>
            <a:r>
              <a:rPr lang="en-US" sz="2000" dirty="0" smtClean="0"/>
              <a:t>molecular-scale </a:t>
            </a:r>
            <a:r>
              <a:rPr lang="en-US" sz="2000" dirty="0"/>
              <a:t>chemistry to collective </a:t>
            </a:r>
            <a:r>
              <a:rPr lang="en-US" sz="2000" dirty="0" smtClean="0"/>
              <a:t>phenomena </a:t>
            </a:r>
            <a:r>
              <a:rPr lang="en-US" sz="2000" dirty="0"/>
              <a:t>in complex </a:t>
            </a:r>
            <a:r>
              <a:rPr lang="en-US" sz="2000" dirty="0" smtClean="0"/>
              <a:t>systems</a:t>
            </a:r>
            <a:endParaRPr lang="en-US" sz="2000" dirty="0"/>
          </a:p>
          <a:p>
            <a:pPr marL="795338" indent="-344488">
              <a:buNone/>
            </a:pPr>
            <a:r>
              <a:rPr lang="en-US" sz="2000" dirty="0" smtClean="0">
                <a:sym typeface="Wingdings" panose="05000000000000000000" pitchFamily="2" charset="2"/>
              </a:rPr>
              <a:t>	</a:t>
            </a:r>
            <a:r>
              <a:rPr lang="en-US" sz="2000" dirty="0" smtClean="0"/>
              <a:t>Discover </a:t>
            </a:r>
            <a:r>
              <a:rPr lang="en-US" sz="2000" dirty="0"/>
              <a:t>the factors controlling chemical reactivity and dynamics in the gas phase, condensed phases and at interfaces, </a:t>
            </a:r>
            <a:r>
              <a:rPr lang="en-US" sz="2000" dirty="0" smtClean="0"/>
              <a:t>… (Fundamental Interactions)</a:t>
            </a:r>
            <a:endParaRPr lang="en-US" sz="2000" dirty="0"/>
          </a:p>
          <a:p>
            <a:pPr marL="1258888" indent="-344488">
              <a:buNone/>
            </a:pPr>
            <a:r>
              <a:rPr lang="en-US" sz="2000" dirty="0" smtClean="0">
                <a:sym typeface="Wingdings" panose="05000000000000000000" pitchFamily="2" charset="2"/>
              </a:rPr>
              <a:t>	</a:t>
            </a:r>
            <a:r>
              <a:rPr lang="en-US" sz="2000" dirty="0" smtClean="0"/>
              <a:t>Gain </a:t>
            </a:r>
            <a:r>
              <a:rPr lang="en-US" sz="2000" dirty="0"/>
              <a:t>fundamental </a:t>
            </a:r>
            <a:r>
              <a:rPr lang="en-US" sz="2000" dirty="0">
                <a:solidFill>
                  <a:prstClr val="black"/>
                </a:solidFill>
              </a:rPr>
              <a:t>understanding of chemical transformations and energy flow, </a:t>
            </a:r>
            <a:r>
              <a:rPr lang="en-US" sz="2000" dirty="0" smtClean="0">
                <a:solidFill>
                  <a:prstClr val="black"/>
                </a:solidFill>
              </a:rPr>
              <a:t>… (CSGB) </a:t>
            </a:r>
            <a:endParaRPr lang="en-US" sz="2000" dirty="0">
              <a:solidFill>
                <a:prstClr val="black"/>
              </a:solidFill>
            </a:endParaRPr>
          </a:p>
        </p:txBody>
      </p:sp>
      <p:sp>
        <p:nvSpPr>
          <p:cNvPr id="4" name="Title 3"/>
          <p:cNvSpPr>
            <a:spLocks noGrp="1"/>
          </p:cNvSpPr>
          <p:nvPr>
            <p:ph type="title"/>
          </p:nvPr>
        </p:nvSpPr>
        <p:spPr/>
        <p:txBody>
          <a:bodyPr/>
          <a:lstStyle/>
          <a:p>
            <a:r>
              <a:rPr lang="en-US" dirty="0" smtClean="0"/>
              <a:t>CPIMS goal aligned with team and division focus</a:t>
            </a:r>
            <a:endParaRPr lang="en-US" dirty="0"/>
          </a:p>
        </p:txBody>
      </p:sp>
      <p:sp>
        <p:nvSpPr>
          <p:cNvPr id="2" name="Slide Number Placeholder 1"/>
          <p:cNvSpPr>
            <a:spLocks noGrp="1"/>
          </p:cNvSpPr>
          <p:nvPr>
            <p:ph type="sldNum" sz="quarter" idx="12"/>
          </p:nvPr>
        </p:nvSpPr>
        <p:spPr/>
        <p:txBody>
          <a:bodyPr/>
          <a:lstStyle/>
          <a:p>
            <a:fld id="{50454EFB-966A-6745-99E7-4F03FD4C89CA}" type="slidenum">
              <a:rPr lang="en-US" smtClean="0"/>
              <a:pPr/>
              <a:t>12</a:t>
            </a:fld>
            <a:endParaRPr lang="en-US" dirty="0"/>
          </a:p>
        </p:txBody>
      </p:sp>
      <p:pic>
        <p:nvPicPr>
          <p:cNvPr id="13" name="Picture 12"/>
          <p:cNvPicPr>
            <a:picLocks noChangeAspect="1"/>
          </p:cNvPicPr>
          <p:nvPr/>
        </p:nvPicPr>
        <p:blipFill rotWithShape="1">
          <a:blip r:embed="rId3"/>
          <a:srcRect b="65874"/>
          <a:stretch/>
        </p:blipFill>
        <p:spPr>
          <a:xfrm>
            <a:off x="5240513" y="885860"/>
            <a:ext cx="3571014" cy="17899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482" y="2540074"/>
            <a:ext cx="2267294" cy="2113166"/>
          </a:xfrm>
          <a:prstGeom prst="rect">
            <a:avLst/>
          </a:prstGeom>
        </p:spPr>
      </p:pic>
      <p:grpSp>
        <p:nvGrpSpPr>
          <p:cNvPr id="45" name="Group 44"/>
          <p:cNvGrpSpPr/>
          <p:nvPr/>
        </p:nvGrpSpPr>
        <p:grpSpPr>
          <a:xfrm>
            <a:off x="5103213" y="4232349"/>
            <a:ext cx="2194560" cy="1828800"/>
            <a:chOff x="5161484" y="4199069"/>
            <a:chExt cx="2194560" cy="1828800"/>
          </a:xfrm>
        </p:grpSpPr>
        <p:sp>
          <p:nvSpPr>
            <p:cNvPr id="43" name="Rectangle 42"/>
            <p:cNvSpPr/>
            <p:nvPr/>
          </p:nvSpPr>
          <p:spPr>
            <a:xfrm>
              <a:off x="5161484" y="4199069"/>
              <a:ext cx="2194560" cy="1828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p:nvGrpSpPr>
          <p:grpSpPr>
            <a:xfrm>
              <a:off x="5218223" y="4244906"/>
              <a:ext cx="2081082" cy="1764423"/>
              <a:chOff x="335344" y="667487"/>
              <a:chExt cx="6161990" cy="5150541"/>
            </a:xfrm>
          </p:grpSpPr>
          <p:grpSp>
            <p:nvGrpSpPr>
              <p:cNvPr id="18" name="Group 17"/>
              <p:cNvGrpSpPr/>
              <p:nvPr/>
            </p:nvGrpSpPr>
            <p:grpSpPr>
              <a:xfrm>
                <a:off x="335344" y="667487"/>
                <a:ext cx="6161990" cy="5150541"/>
                <a:chOff x="373162" y="1048028"/>
                <a:chExt cx="6161990" cy="5150541"/>
              </a:xfrm>
            </p:grpSpPr>
            <p:grpSp>
              <p:nvGrpSpPr>
                <p:cNvPr id="24" name="Group 23"/>
                <p:cNvGrpSpPr/>
                <p:nvPr/>
              </p:nvGrpSpPr>
              <p:grpSpPr>
                <a:xfrm>
                  <a:off x="373162" y="1048028"/>
                  <a:ext cx="6161990" cy="5150541"/>
                  <a:chOff x="1781832" y="1091277"/>
                  <a:chExt cx="6161990" cy="5150541"/>
                </a:xfrm>
              </p:grpSpPr>
              <p:grpSp>
                <p:nvGrpSpPr>
                  <p:cNvPr id="27" name="Group 26"/>
                  <p:cNvGrpSpPr/>
                  <p:nvPr/>
                </p:nvGrpSpPr>
                <p:grpSpPr>
                  <a:xfrm>
                    <a:off x="2057400" y="1091277"/>
                    <a:ext cx="5801496" cy="1938226"/>
                    <a:chOff x="3373850" y="1833198"/>
                    <a:chExt cx="5801496" cy="1949651"/>
                  </a:xfrm>
                </p:grpSpPr>
                <p:sp>
                  <p:nvSpPr>
                    <p:cNvPr id="38" name="Rectangle 37"/>
                    <p:cNvSpPr/>
                    <p:nvPr/>
                  </p:nvSpPr>
                  <p:spPr>
                    <a:xfrm>
                      <a:off x="3373850" y="1833198"/>
                      <a:ext cx="5801496" cy="1949651"/>
                    </a:xfrm>
                    <a:prstGeom prst="rect">
                      <a:avLst/>
                    </a:prstGeom>
                    <a:solidFill>
                      <a:srgbClr val="327EC4">
                        <a:alpha val="28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19983" y="2002078"/>
                      <a:ext cx="1258792" cy="1735531"/>
                    </a:xfrm>
                    <a:prstGeom prst="rect">
                      <a:avLst/>
                    </a:prstGeom>
                  </p:spPr>
                </p:pic>
                <p:sp>
                  <p:nvSpPr>
                    <p:cNvPr id="40" name="Freeform 39"/>
                    <p:cNvSpPr/>
                    <p:nvPr/>
                  </p:nvSpPr>
                  <p:spPr>
                    <a:xfrm rot="1800000">
                      <a:off x="4362297" y="3227349"/>
                      <a:ext cx="214396" cy="223085"/>
                    </a:xfrm>
                    <a:custGeom>
                      <a:avLst/>
                      <a:gdLst>
                        <a:gd name="connsiteX0" fmla="*/ 0 w 665018"/>
                        <a:gd name="connsiteY0" fmla="*/ 166519 h 229904"/>
                        <a:gd name="connsiteX1" fmla="*/ 93518 w 665018"/>
                        <a:gd name="connsiteY1" fmla="*/ 83392 h 229904"/>
                        <a:gd name="connsiteX2" fmla="*/ 145473 w 665018"/>
                        <a:gd name="connsiteY2" fmla="*/ 31437 h 229904"/>
                        <a:gd name="connsiteX3" fmla="*/ 166255 w 665018"/>
                        <a:gd name="connsiteY3" fmla="*/ 264 h 229904"/>
                        <a:gd name="connsiteX4" fmla="*/ 187037 w 665018"/>
                        <a:gd name="connsiteY4" fmla="*/ 41828 h 229904"/>
                        <a:gd name="connsiteX5" fmla="*/ 176646 w 665018"/>
                        <a:gd name="connsiteY5" fmla="*/ 124955 h 229904"/>
                        <a:gd name="connsiteX6" fmla="*/ 187037 w 665018"/>
                        <a:gd name="connsiteY6" fmla="*/ 197692 h 229904"/>
                        <a:gd name="connsiteX7" fmla="*/ 228600 w 665018"/>
                        <a:gd name="connsiteY7" fmla="*/ 135346 h 229904"/>
                        <a:gd name="connsiteX8" fmla="*/ 301337 w 665018"/>
                        <a:gd name="connsiteY8" fmla="*/ 73001 h 229904"/>
                        <a:gd name="connsiteX9" fmla="*/ 342900 w 665018"/>
                        <a:gd name="connsiteY9" fmla="*/ 21046 h 229904"/>
                        <a:gd name="connsiteX10" fmla="*/ 353291 w 665018"/>
                        <a:gd name="connsiteY10" fmla="*/ 62610 h 229904"/>
                        <a:gd name="connsiteX11" fmla="*/ 363682 w 665018"/>
                        <a:gd name="connsiteY11" fmla="*/ 187301 h 229904"/>
                        <a:gd name="connsiteX12" fmla="*/ 415637 w 665018"/>
                        <a:gd name="connsiteY12" fmla="*/ 93782 h 229904"/>
                        <a:gd name="connsiteX13" fmla="*/ 436418 w 665018"/>
                        <a:gd name="connsiteY13" fmla="*/ 52219 h 229904"/>
                        <a:gd name="connsiteX14" fmla="*/ 477982 w 665018"/>
                        <a:gd name="connsiteY14" fmla="*/ 41828 h 229904"/>
                        <a:gd name="connsiteX15" fmla="*/ 509155 w 665018"/>
                        <a:gd name="connsiteY15" fmla="*/ 31437 h 229904"/>
                        <a:gd name="connsiteX16" fmla="*/ 509155 w 665018"/>
                        <a:gd name="connsiteY16" fmla="*/ 124955 h 229904"/>
                        <a:gd name="connsiteX17" fmla="*/ 498764 w 665018"/>
                        <a:gd name="connsiteY17" fmla="*/ 218473 h 229904"/>
                        <a:gd name="connsiteX18" fmla="*/ 540328 w 665018"/>
                        <a:gd name="connsiteY18" fmla="*/ 228864 h 229904"/>
                        <a:gd name="connsiteX19" fmla="*/ 561109 w 665018"/>
                        <a:gd name="connsiteY19" fmla="*/ 197692 h 229904"/>
                        <a:gd name="connsiteX20" fmla="*/ 592282 w 665018"/>
                        <a:gd name="connsiteY20" fmla="*/ 176910 h 229904"/>
                        <a:gd name="connsiteX21" fmla="*/ 613064 w 665018"/>
                        <a:gd name="connsiteY21" fmla="*/ 145737 h 229904"/>
                        <a:gd name="connsiteX22" fmla="*/ 644237 w 665018"/>
                        <a:gd name="connsiteY22" fmla="*/ 135346 h 229904"/>
                        <a:gd name="connsiteX23" fmla="*/ 654628 w 665018"/>
                        <a:gd name="connsiteY23" fmla="*/ 104173 h 229904"/>
                        <a:gd name="connsiteX24" fmla="*/ 665018 w 665018"/>
                        <a:gd name="connsiteY24" fmla="*/ 93782 h 2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5018" h="229904">
                          <a:moveTo>
                            <a:pt x="0" y="166519"/>
                          </a:moveTo>
                          <a:cubicBezTo>
                            <a:pt x="23125" y="147249"/>
                            <a:pt x="70654" y="110829"/>
                            <a:pt x="93518" y="83392"/>
                          </a:cubicBezTo>
                          <a:cubicBezTo>
                            <a:pt x="136814" y="31437"/>
                            <a:pt x="88323" y="69537"/>
                            <a:pt x="145473" y="31437"/>
                          </a:cubicBezTo>
                          <a:cubicBezTo>
                            <a:pt x="152400" y="21046"/>
                            <a:pt x="154139" y="-2765"/>
                            <a:pt x="166255" y="264"/>
                          </a:cubicBezTo>
                          <a:cubicBezTo>
                            <a:pt x="181282" y="4021"/>
                            <a:pt x="185751" y="26392"/>
                            <a:pt x="187037" y="41828"/>
                          </a:cubicBezTo>
                          <a:cubicBezTo>
                            <a:pt x="189356" y="69656"/>
                            <a:pt x="180110" y="97246"/>
                            <a:pt x="176646" y="124955"/>
                          </a:cubicBezTo>
                          <a:cubicBezTo>
                            <a:pt x="180110" y="149201"/>
                            <a:pt x="169719" y="180373"/>
                            <a:pt x="187037" y="197692"/>
                          </a:cubicBezTo>
                          <a:cubicBezTo>
                            <a:pt x="206925" y="217580"/>
                            <a:pt x="227746" y="136627"/>
                            <a:pt x="228600" y="135346"/>
                          </a:cubicBezTo>
                          <a:cubicBezTo>
                            <a:pt x="243074" y="113635"/>
                            <a:pt x="282128" y="87407"/>
                            <a:pt x="301337" y="73001"/>
                          </a:cubicBezTo>
                          <a:cubicBezTo>
                            <a:pt x="303899" y="65315"/>
                            <a:pt x="316043" y="7617"/>
                            <a:pt x="342900" y="21046"/>
                          </a:cubicBezTo>
                          <a:cubicBezTo>
                            <a:pt x="355673" y="27433"/>
                            <a:pt x="349827" y="48755"/>
                            <a:pt x="353291" y="62610"/>
                          </a:cubicBezTo>
                          <a:cubicBezTo>
                            <a:pt x="356755" y="104174"/>
                            <a:pt x="336981" y="155260"/>
                            <a:pt x="363682" y="187301"/>
                          </a:cubicBezTo>
                          <a:cubicBezTo>
                            <a:pt x="382787" y="210226"/>
                            <a:pt x="409861" y="107260"/>
                            <a:pt x="415637" y="93782"/>
                          </a:cubicBezTo>
                          <a:cubicBezTo>
                            <a:pt x="421739" y="79545"/>
                            <a:pt x="424519" y="62135"/>
                            <a:pt x="436418" y="52219"/>
                          </a:cubicBezTo>
                          <a:cubicBezTo>
                            <a:pt x="447389" y="43077"/>
                            <a:pt x="464250" y="45751"/>
                            <a:pt x="477982" y="41828"/>
                          </a:cubicBezTo>
                          <a:cubicBezTo>
                            <a:pt x="488514" y="38819"/>
                            <a:pt x="498764" y="34901"/>
                            <a:pt x="509155" y="31437"/>
                          </a:cubicBezTo>
                          <a:cubicBezTo>
                            <a:pt x="527114" y="85314"/>
                            <a:pt x="519605" y="46581"/>
                            <a:pt x="509155" y="124955"/>
                          </a:cubicBezTo>
                          <a:cubicBezTo>
                            <a:pt x="505010" y="156044"/>
                            <a:pt x="502228" y="187300"/>
                            <a:pt x="498764" y="218473"/>
                          </a:cubicBezTo>
                          <a:cubicBezTo>
                            <a:pt x="512619" y="221937"/>
                            <a:pt x="526780" y="233380"/>
                            <a:pt x="540328" y="228864"/>
                          </a:cubicBezTo>
                          <a:cubicBezTo>
                            <a:pt x="552175" y="224915"/>
                            <a:pt x="552279" y="206522"/>
                            <a:pt x="561109" y="197692"/>
                          </a:cubicBezTo>
                          <a:cubicBezTo>
                            <a:pt x="569940" y="188861"/>
                            <a:pt x="581891" y="183837"/>
                            <a:pt x="592282" y="176910"/>
                          </a:cubicBezTo>
                          <a:cubicBezTo>
                            <a:pt x="599209" y="166519"/>
                            <a:pt x="603312" y="153538"/>
                            <a:pt x="613064" y="145737"/>
                          </a:cubicBezTo>
                          <a:cubicBezTo>
                            <a:pt x="621617" y="138895"/>
                            <a:pt x="636492" y="143091"/>
                            <a:pt x="644237" y="135346"/>
                          </a:cubicBezTo>
                          <a:cubicBezTo>
                            <a:pt x="651982" y="127601"/>
                            <a:pt x="649730" y="113970"/>
                            <a:pt x="654628" y="104173"/>
                          </a:cubicBezTo>
                          <a:cubicBezTo>
                            <a:pt x="656818" y="99792"/>
                            <a:pt x="661555" y="97246"/>
                            <a:pt x="665018" y="93782"/>
                          </a:cubicBezTo>
                        </a:path>
                      </a:pathLst>
                    </a:custGeom>
                    <a:noFill/>
                    <a:ln w="12700">
                      <a:solidFill>
                        <a:srgbClr val="FF9D0D"/>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effectLst>
                          <a:outerShdw blurRad="38100" dist="38100" dir="2700000" algn="tl">
                            <a:srgbClr val="000000">
                              <a:alpha val="43137"/>
                            </a:srgbClr>
                          </a:outerShdw>
                        </a:effectLst>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17" y="2054138"/>
                      <a:ext cx="2119027" cy="1643129"/>
                    </a:xfrm>
                    <a:prstGeom prst="rect">
                      <a:avLst/>
                    </a:prstGeom>
                  </p:spPr>
                </p:pic>
              </p:grpSp>
              <p:grpSp>
                <p:nvGrpSpPr>
                  <p:cNvPr id="28" name="Group 27"/>
                  <p:cNvGrpSpPr/>
                  <p:nvPr/>
                </p:nvGrpSpPr>
                <p:grpSpPr>
                  <a:xfrm>
                    <a:off x="1902813" y="3036736"/>
                    <a:ext cx="6041009" cy="3058221"/>
                    <a:chOff x="-508647" y="2508327"/>
                    <a:chExt cx="6041009" cy="3058221"/>
                  </a:xfrm>
                </p:grpSpPr>
                <p:pic>
                  <p:nvPicPr>
                    <p:cNvPr id="32" name="Picture 31"/>
                    <p:cNvPicPr>
                      <a:picLocks noChangeAspect="1"/>
                    </p:cNvPicPr>
                    <p:nvPr/>
                  </p:nvPicPr>
                  <p:blipFill rotWithShape="1">
                    <a:blip r:embed="rId7"/>
                    <a:srcRect l="-390" t="1885" r="-3675" b="-5385"/>
                    <a:stretch/>
                  </p:blipFill>
                  <p:spPr>
                    <a:xfrm>
                      <a:off x="2573809" y="2514427"/>
                      <a:ext cx="2958553" cy="3052121"/>
                    </a:xfrm>
                    <a:prstGeom prst="rect">
                      <a:avLst/>
                    </a:prstGeom>
                  </p:spPr>
                </p:pic>
                <p:pic>
                  <p:nvPicPr>
                    <p:cNvPr id="33" name="Picture 32"/>
                    <p:cNvPicPr>
                      <a:picLocks noChangeAspect="1"/>
                    </p:cNvPicPr>
                    <p:nvPr/>
                  </p:nvPicPr>
                  <p:blipFill rotWithShape="1">
                    <a:blip r:embed="rId8"/>
                    <a:srcRect l="-227" t="2119" r="-4818" b="-1422"/>
                    <a:stretch/>
                  </p:blipFill>
                  <p:spPr>
                    <a:xfrm flipH="1">
                      <a:off x="-508647" y="2508327"/>
                      <a:ext cx="3107852" cy="2975457"/>
                    </a:xfrm>
                    <a:prstGeom prst="rect">
                      <a:avLst/>
                    </a:prstGeom>
                  </p:spPr>
                </p:pic>
                <p:sp>
                  <p:nvSpPr>
                    <p:cNvPr id="34" name="Arc 33"/>
                    <p:cNvSpPr/>
                    <p:nvPr/>
                  </p:nvSpPr>
                  <p:spPr>
                    <a:xfrm rot="19320005">
                      <a:off x="3654285" y="3505360"/>
                      <a:ext cx="631996" cy="553015"/>
                    </a:xfrm>
                    <a:prstGeom prst="arc">
                      <a:avLst>
                        <a:gd name="adj1" fmla="val 1559494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35" name="Arc 34"/>
                    <p:cNvSpPr/>
                    <p:nvPr/>
                  </p:nvSpPr>
                  <p:spPr>
                    <a:xfrm rot="19320005">
                      <a:off x="3640315" y="3417407"/>
                      <a:ext cx="631996" cy="553015"/>
                    </a:xfrm>
                    <a:prstGeom prst="arc">
                      <a:avLst>
                        <a:gd name="adj1" fmla="val 1559494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36" name="Arc 35"/>
                    <p:cNvSpPr/>
                    <p:nvPr/>
                  </p:nvSpPr>
                  <p:spPr>
                    <a:xfrm rot="8654064">
                      <a:off x="3716492" y="3220610"/>
                      <a:ext cx="631996" cy="553015"/>
                    </a:xfrm>
                    <a:prstGeom prst="arc">
                      <a:avLst>
                        <a:gd name="adj1" fmla="val 1559494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37" name="Arc 36"/>
                    <p:cNvSpPr/>
                    <p:nvPr/>
                  </p:nvSpPr>
                  <p:spPr>
                    <a:xfrm rot="8524531">
                      <a:off x="3717911" y="3316797"/>
                      <a:ext cx="631996" cy="553015"/>
                    </a:xfrm>
                    <a:prstGeom prst="arc">
                      <a:avLst>
                        <a:gd name="adj1" fmla="val 1559494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grpSp>
              <p:sp>
                <p:nvSpPr>
                  <p:cNvPr id="29" name="Oval 28"/>
                  <p:cNvSpPr/>
                  <p:nvPr/>
                </p:nvSpPr>
                <p:spPr>
                  <a:xfrm>
                    <a:off x="1781832" y="4703497"/>
                    <a:ext cx="1558912" cy="1538321"/>
                  </a:xfrm>
                  <a:prstGeom prst="ellipse">
                    <a:avLst/>
                  </a:prstGeom>
                  <a:solidFill>
                    <a:srgbClr val="6FC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t="-5101" r="-3684"/>
                  <a:stretch/>
                </p:blipFill>
                <p:spPr>
                  <a:xfrm rot="552981" flipH="1">
                    <a:off x="6253921" y="1395246"/>
                    <a:ext cx="1569681" cy="1285822"/>
                  </a:xfrm>
                  <a:prstGeom prst="rect">
                    <a:avLst/>
                  </a:prstGeom>
                </p:spPr>
              </p:pic>
              <p:cxnSp>
                <p:nvCxnSpPr>
                  <p:cNvPr id="31" name="Curved Connector 30"/>
                  <p:cNvCxnSpPr/>
                  <p:nvPr/>
                </p:nvCxnSpPr>
                <p:spPr>
                  <a:xfrm flipV="1">
                    <a:off x="3236885" y="1874304"/>
                    <a:ext cx="1051184" cy="567675"/>
                  </a:xfrm>
                  <a:prstGeom prst="curved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266430" y="1636561"/>
                  <a:ext cx="1844648" cy="898434"/>
                </a:xfrm>
                <a:prstGeom prst="rect">
                  <a:avLst/>
                </a:prstGeom>
                <a:noFill/>
              </p:spPr>
              <p:txBody>
                <a:bodyPr wrap="none" rtlCol="0">
                  <a:spAutoFit/>
                </a:bodyPr>
                <a:lstStyle/>
                <a:p>
                  <a:r>
                    <a:rPr lang="en-US" sz="1400" b="1" dirty="0"/>
                    <a:t> </a:t>
                  </a:r>
                  <a:r>
                    <a:rPr lang="en-US" sz="1400" b="1" dirty="0">
                      <a:sym typeface="Symbol" panose="05050102010706020507" pitchFamily="18" charset="2"/>
                    </a:rPr>
                    <a:t></a:t>
                  </a:r>
                  <a:r>
                    <a:rPr lang="en-US" sz="1400" b="1" dirty="0"/>
                    <a:t>4 </a:t>
                  </a:r>
                  <a:r>
                    <a:rPr lang="en-US" sz="1400" b="1" u="sng" dirty="0" err="1"/>
                    <a:t>ps</a:t>
                  </a:r>
                  <a:endParaRPr lang="en-US" sz="1400" b="1" u="sng" dirty="0"/>
                </a:p>
              </p:txBody>
            </p:sp>
            <p:sp>
              <p:nvSpPr>
                <p:cNvPr id="26" name="TextBox 25"/>
                <p:cNvSpPr txBox="1"/>
                <p:nvPr/>
              </p:nvSpPr>
              <p:spPr>
                <a:xfrm>
                  <a:off x="1861569" y="1328240"/>
                  <a:ext cx="755440" cy="379489"/>
                </a:xfrm>
                <a:prstGeom prst="rect">
                  <a:avLst/>
                </a:prstGeom>
                <a:noFill/>
              </p:spPr>
              <p:txBody>
                <a:bodyPr wrap="none" rtlCol="0">
                  <a:spAutoFit/>
                </a:bodyPr>
                <a:lstStyle/>
                <a:p>
                  <a:r>
                    <a:rPr lang="en-US" sz="1400" b="1" dirty="0"/>
                    <a:t>1.3 </a:t>
                  </a:r>
                  <a:r>
                    <a:rPr lang="en-US" sz="1400" b="1" dirty="0" err="1"/>
                    <a:t>ps</a:t>
                  </a:r>
                  <a:endParaRPr lang="en-US" sz="1400" b="1" dirty="0"/>
                </a:p>
              </p:txBody>
            </p:sp>
          </p:grpSp>
          <p:sp>
            <p:nvSpPr>
              <p:cNvPr id="19" name="Oval 18"/>
              <p:cNvSpPr/>
              <p:nvPr/>
            </p:nvSpPr>
            <p:spPr>
              <a:xfrm>
                <a:off x="803073" y="4441757"/>
                <a:ext cx="311727" cy="29787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725094" y="4346210"/>
                <a:ext cx="412476" cy="379489"/>
              </a:xfrm>
              <a:prstGeom prst="rect">
                <a:avLst/>
              </a:prstGeom>
              <a:noFill/>
            </p:spPr>
            <p:txBody>
              <a:bodyPr wrap="none" rtlCol="0">
                <a:spAutoFit/>
              </a:bodyPr>
              <a:lstStyle/>
              <a:p>
                <a:r>
                  <a:rPr lang="en-US" sz="1400" b="1" dirty="0"/>
                  <a:t>h</a:t>
                </a:r>
                <a:r>
                  <a:rPr lang="en-US" sz="1400" b="1" baseline="30000" dirty="0"/>
                  <a:t>+</a:t>
                </a:r>
                <a:endParaRPr lang="en-US" sz="1400" b="1" dirty="0"/>
              </a:p>
            </p:txBody>
          </p:sp>
          <p:cxnSp>
            <p:nvCxnSpPr>
              <p:cNvPr id="21" name="Curved Connector 20"/>
              <p:cNvCxnSpPr>
                <a:stCxn id="19" idx="0"/>
              </p:cNvCxnSpPr>
              <p:nvPr/>
            </p:nvCxnSpPr>
            <p:spPr>
              <a:xfrm rot="5400000" flipH="1" flipV="1">
                <a:off x="262555" y="3048753"/>
                <a:ext cx="2089386" cy="696622"/>
              </a:xfrm>
              <a:prstGeom prst="curvedConnector3">
                <a:avLst>
                  <a:gd name="adj1" fmla="val 50000"/>
                </a:avLst>
              </a:prstGeom>
              <a:ln w="254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7202965">
                <a:off x="3333965" y="2054403"/>
                <a:ext cx="574206" cy="531986"/>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2011448">
                <a:off x="1681701" y="1351576"/>
                <a:ext cx="574206" cy="531986"/>
              </a:xfrm>
              <a:prstGeom prst="rect">
                <a:avLst/>
              </a:prstGeom>
            </p:spPr>
          </p:pic>
        </p:grpSp>
      </p:grpSp>
    </p:spTree>
    <p:extLst>
      <p:ext uri="{BB962C8B-B14F-4D97-AF65-F5344CB8AC3E}">
        <p14:creationId xmlns:p14="http://schemas.microsoft.com/office/powerpoint/2010/main" val="3865124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889482"/>
            <a:ext cx="8763000" cy="400110"/>
          </a:xfrm>
          <a:prstGeom prst="rect">
            <a:avLst/>
          </a:prstGeom>
          <a:noFill/>
        </p:spPr>
        <p:txBody>
          <a:bodyPr wrap="square" rtlCol="0">
            <a:spAutoFit/>
          </a:bodyPr>
          <a:lstStyle/>
          <a:p>
            <a:pPr defTabSz="865188" eaLnBrk="0" hangingPunct="0">
              <a:spcAft>
                <a:spcPts val="500"/>
              </a:spcAft>
              <a:buClr>
                <a:schemeClr val="tx1"/>
              </a:buClr>
              <a:buSzPct val="75000"/>
            </a:pPr>
            <a:endParaRPr lang="en-US" sz="2000" dirty="0" smtClean="0">
              <a:latin typeface="Arial Narrow" pitchFamily="34" charset="0"/>
            </a:endParaRPr>
          </a:p>
        </p:txBody>
      </p:sp>
      <p:sp>
        <p:nvSpPr>
          <p:cNvPr id="2" name="Content Placeholder 1"/>
          <p:cNvSpPr>
            <a:spLocks noGrp="1"/>
          </p:cNvSpPr>
          <p:nvPr>
            <p:ph idx="1"/>
          </p:nvPr>
        </p:nvSpPr>
        <p:spPr>
          <a:xfrm>
            <a:off x="352427" y="866774"/>
            <a:ext cx="8410575" cy="5127545"/>
          </a:xfrm>
        </p:spPr>
        <p:txBody>
          <a:bodyPr/>
          <a:lstStyle/>
          <a:p>
            <a:r>
              <a:rPr lang="en-US" sz="2000" dirty="0" smtClean="0"/>
              <a:t>Current emphasis:</a:t>
            </a:r>
            <a:endParaRPr lang="en-US" sz="2000" dirty="0"/>
          </a:p>
          <a:p>
            <a:pPr lvl="1"/>
            <a:r>
              <a:rPr lang="en-US" sz="1800" dirty="0" smtClean="0"/>
              <a:t>Discovering the molecular-origins of heterogeneous chemistry processes for well-characterized </a:t>
            </a:r>
            <a:r>
              <a:rPr lang="en-US" sz="1800" dirty="0"/>
              <a:t>metal and metal-oxide </a:t>
            </a:r>
            <a:r>
              <a:rPr lang="en-US" sz="1800" dirty="0" smtClean="0"/>
              <a:t>surfaces </a:t>
            </a:r>
          </a:p>
          <a:p>
            <a:pPr lvl="1"/>
            <a:r>
              <a:rPr lang="en-US" sz="1800" dirty="0" smtClean="0"/>
              <a:t>Understanding reactivity </a:t>
            </a:r>
            <a:r>
              <a:rPr lang="en-US" sz="1800" dirty="0"/>
              <a:t>and dynamical processes in </a:t>
            </a:r>
            <a:r>
              <a:rPr lang="en-US" sz="1800" dirty="0" smtClean="0"/>
              <a:t>solutions (e.g., aqueous systems) </a:t>
            </a:r>
            <a:r>
              <a:rPr lang="en-US" sz="1800" dirty="0"/>
              <a:t>and at </a:t>
            </a:r>
            <a:r>
              <a:rPr lang="en-US" sz="1800" dirty="0" smtClean="0"/>
              <a:t>their interfaces using model systems</a:t>
            </a:r>
          </a:p>
          <a:p>
            <a:pPr lvl="1"/>
            <a:r>
              <a:rPr lang="en-US" sz="1800" dirty="0" smtClean="0"/>
              <a:t>Advancing knowledge of the transition </a:t>
            </a:r>
            <a:r>
              <a:rPr lang="en-US" sz="1800" dirty="0"/>
              <a:t>from molecular-scale chemistry to collective phenomena in complex </a:t>
            </a:r>
            <a:r>
              <a:rPr lang="en-US" sz="1800" dirty="0" smtClean="0"/>
              <a:t>systems</a:t>
            </a:r>
            <a:endParaRPr lang="en-US" sz="1800" dirty="0"/>
          </a:p>
          <a:p>
            <a:r>
              <a:rPr lang="en-US" sz="2000" dirty="0" smtClean="0"/>
              <a:t>Reducing emphasis:</a:t>
            </a:r>
          </a:p>
          <a:p>
            <a:pPr lvl="1"/>
            <a:r>
              <a:rPr lang="en-US" sz="1800" dirty="0" smtClean="0"/>
              <a:t>Understanding reactions </a:t>
            </a:r>
            <a:r>
              <a:rPr lang="en-US" sz="1800" dirty="0"/>
              <a:t>and dynamics </a:t>
            </a:r>
            <a:r>
              <a:rPr lang="en-US" sz="1800" dirty="0" smtClean="0"/>
              <a:t>for gas-phase clusters</a:t>
            </a:r>
          </a:p>
          <a:p>
            <a:pPr lvl="1"/>
            <a:r>
              <a:rPr lang="en-US" sz="1800" dirty="0" smtClean="0"/>
              <a:t>Exploring the dynamics </a:t>
            </a:r>
            <a:r>
              <a:rPr lang="en-US" sz="1800" dirty="0"/>
              <a:t>of single molecules with extreme spatial and/or temporal resolution on model systems</a:t>
            </a:r>
          </a:p>
          <a:p>
            <a:r>
              <a:rPr lang="en-US" sz="2000" dirty="0" smtClean="0"/>
              <a:t>Increasing emphasis of future work:</a:t>
            </a:r>
          </a:p>
          <a:p>
            <a:pPr lvl="1"/>
            <a:r>
              <a:rPr lang="en-US" sz="1800" dirty="0" smtClean="0"/>
              <a:t>Building on model system studies to understand </a:t>
            </a:r>
            <a:r>
              <a:rPr lang="en-US" sz="1800" dirty="0"/>
              <a:t>i</a:t>
            </a:r>
            <a:r>
              <a:rPr lang="en-US" sz="1800" dirty="0" smtClean="0"/>
              <a:t>ncreasingly more </a:t>
            </a:r>
            <a:r>
              <a:rPr lang="en-US" sz="1800" dirty="0"/>
              <a:t>complex </a:t>
            </a:r>
            <a:r>
              <a:rPr lang="en-US" sz="1800" dirty="0" smtClean="0"/>
              <a:t>interfacial and solution systems (e.g. </a:t>
            </a:r>
            <a:r>
              <a:rPr lang="en-US" sz="1800" dirty="0"/>
              <a:t>n</a:t>
            </a:r>
            <a:r>
              <a:rPr lang="en-US" sz="1800" dirty="0" smtClean="0"/>
              <a:t>ovel and </a:t>
            </a:r>
            <a:r>
              <a:rPr lang="en-US" sz="1800" dirty="0"/>
              <a:t>mixed </a:t>
            </a:r>
            <a:r>
              <a:rPr lang="en-US" sz="1800" dirty="0" smtClean="0"/>
              <a:t>solvents)</a:t>
            </a:r>
          </a:p>
          <a:p>
            <a:pPr lvl="1"/>
            <a:r>
              <a:rPr lang="en-US" sz="1800" dirty="0" smtClean="0"/>
              <a:t>Extending </a:t>
            </a:r>
            <a:r>
              <a:rPr lang="en-US" sz="1800" dirty="0"/>
              <a:t>molecular-level </a:t>
            </a:r>
            <a:r>
              <a:rPr lang="en-US" sz="1800" dirty="0" smtClean="0"/>
              <a:t>insight in model </a:t>
            </a:r>
            <a:r>
              <a:rPr lang="en-US" sz="1800" dirty="0"/>
              <a:t>systems across a range of scales to </a:t>
            </a:r>
            <a:r>
              <a:rPr lang="en-US" sz="1800" dirty="0" smtClean="0"/>
              <a:t>understand origins of macroscopic processes</a:t>
            </a:r>
          </a:p>
        </p:txBody>
      </p:sp>
      <p:sp>
        <p:nvSpPr>
          <p:cNvPr id="5" name="Rectangle 2"/>
          <p:cNvSpPr>
            <a:spLocks noGrp="1" noChangeArrowheads="1"/>
          </p:cNvSpPr>
          <p:nvPr>
            <p:ph type="title"/>
          </p:nvPr>
        </p:nvSpPr>
        <p:spPr bwMode="auto">
          <a:xfrm>
            <a:off x="0" y="143218"/>
            <a:ext cx="9144000" cy="449834"/>
          </a:xfrm>
          <a:prstGeom prst="rect">
            <a:avLst/>
          </a:prstGeom>
          <a:noFill/>
          <a:ln w="12700">
            <a:noFill/>
            <a:miter lim="800000"/>
            <a:headEnd/>
            <a:tailEnd/>
          </a:ln>
          <a:effectLst/>
        </p:spPr>
        <p:txBody>
          <a:bodyPr wrap="square" lIns="81146" tIns="39862" rIns="81146" bIns="39862">
            <a:spAutoFit/>
          </a:bodyPr>
          <a:lstStyle/>
          <a:p>
            <a:pPr algn="ctr" defTabSz="820738" eaLnBrk="0" hangingPunct="0">
              <a:buClr>
                <a:schemeClr val="tx1"/>
              </a:buClr>
              <a:defRPr/>
            </a:pPr>
            <a:r>
              <a:rPr lang="en-US" sz="2400" b="1" dirty="0" smtClean="0">
                <a:effectLst>
                  <a:outerShdw blurRad="38100" dist="38100" dir="2700000" algn="tl">
                    <a:srgbClr val="C0C0C0"/>
                  </a:outerShdw>
                </a:effectLst>
              </a:rPr>
              <a:t>CPIMS</a:t>
            </a: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is evolving to address new science challenges </a:t>
            </a:r>
            <a:endParaRPr lang="en-US" sz="24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827113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47589" y="3248722"/>
            <a:ext cx="2048821" cy="2990314"/>
            <a:chOff x="3547589" y="3168512"/>
            <a:chExt cx="2048821" cy="299031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589" y="3168512"/>
              <a:ext cx="2048821" cy="2651760"/>
            </a:xfrm>
            <a:prstGeom prst="rect">
              <a:avLst/>
            </a:prstGeom>
            <a:solidFill>
              <a:schemeClr val="bg1">
                <a:alpha val="84000"/>
              </a:schemeClr>
            </a:solidFill>
          </p:spPr>
        </p:pic>
        <p:sp>
          <p:nvSpPr>
            <p:cNvPr id="13" name="TextBox 12"/>
            <p:cNvSpPr txBox="1"/>
            <p:nvPr/>
          </p:nvSpPr>
          <p:spPr>
            <a:xfrm>
              <a:off x="4208759" y="5820272"/>
              <a:ext cx="726481" cy="338554"/>
            </a:xfrm>
            <a:prstGeom prst="rect">
              <a:avLst/>
            </a:prstGeom>
            <a:noFill/>
          </p:spPr>
          <p:txBody>
            <a:bodyPr wrap="none" rtlCol="0">
              <a:spAutoFit/>
            </a:bodyPr>
            <a:lstStyle/>
            <a:p>
              <a:r>
                <a:rPr lang="en-US" sz="1600" dirty="0" smtClean="0"/>
                <a:t>(2012)</a:t>
              </a:r>
              <a:endParaRPr lang="en-US" sz="1600" dirty="0"/>
            </a:p>
          </p:txBody>
        </p:sp>
      </p:grpSp>
      <p:sp>
        <p:nvSpPr>
          <p:cNvPr id="4" name="Title 3"/>
          <p:cNvSpPr>
            <a:spLocks noGrp="1"/>
          </p:cNvSpPr>
          <p:nvPr>
            <p:ph type="title"/>
          </p:nvPr>
        </p:nvSpPr>
        <p:spPr>
          <a:xfrm>
            <a:off x="0" y="-47358"/>
            <a:ext cx="9144000" cy="830985"/>
          </a:xfrm>
        </p:spPr>
        <p:txBody>
          <a:bodyPr/>
          <a:lstStyle/>
          <a:p>
            <a:r>
              <a:rPr lang="en-US" dirty="0" smtClean="0"/>
              <a:t>CPIMS is positioned to address </a:t>
            </a:r>
            <a:br>
              <a:rPr lang="en-US" dirty="0" smtClean="0"/>
            </a:br>
            <a:r>
              <a:rPr lang="en-US" dirty="0" smtClean="0"/>
              <a:t>mesoscale chemistry challenges</a:t>
            </a:r>
            <a:endParaRPr lang="en-US" dirty="0"/>
          </a:p>
        </p:txBody>
      </p:sp>
      <p:sp>
        <p:nvSpPr>
          <p:cNvPr id="2" name="Slide Number Placeholder 1"/>
          <p:cNvSpPr>
            <a:spLocks noGrp="1"/>
          </p:cNvSpPr>
          <p:nvPr>
            <p:ph type="sldNum" sz="quarter" idx="12"/>
          </p:nvPr>
        </p:nvSpPr>
        <p:spPr/>
        <p:txBody>
          <a:bodyPr/>
          <a:lstStyle/>
          <a:p>
            <a:fld id="{50454EFB-966A-6745-99E7-4F03FD4C89CA}"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84" y="3248722"/>
            <a:ext cx="2049376" cy="2651760"/>
          </a:xfrm>
          <a:prstGeom prst="rect">
            <a:avLst/>
          </a:prstGeom>
          <a:solidFill>
            <a:schemeClr val="bg1">
              <a:alpha val="84000"/>
            </a:schemeClr>
          </a:solidFill>
        </p:spPr>
      </p:pic>
      <p:graphicFrame>
        <p:nvGraphicFramePr>
          <p:cNvPr id="11" name="Table 10"/>
          <p:cNvGraphicFramePr>
            <a:graphicFrameLocks noGrp="1"/>
          </p:cNvGraphicFramePr>
          <p:nvPr>
            <p:extLst>
              <p:ext uri="{D42A27DB-BD31-4B8C-83A1-F6EECF244321}">
                <p14:modId xmlns:p14="http://schemas.microsoft.com/office/powerpoint/2010/main" val="3212875923"/>
              </p:ext>
            </p:extLst>
          </p:nvPr>
        </p:nvGraphicFramePr>
        <p:xfrm>
          <a:off x="396399" y="872883"/>
          <a:ext cx="8351203" cy="2251661"/>
        </p:xfrm>
        <a:graphic>
          <a:graphicData uri="http://schemas.openxmlformats.org/drawingml/2006/table">
            <a:tbl>
              <a:tblPr firstRow="1" bandRow="1">
                <a:tableStyleId>{2D5ABB26-0587-4C30-8999-92F81FD0307C}</a:tableStyleId>
              </a:tblPr>
              <a:tblGrid>
                <a:gridCol w="3683886"/>
                <a:gridCol w="1028700"/>
                <a:gridCol w="3638617"/>
              </a:tblGrid>
              <a:tr h="422861">
                <a:tc>
                  <a:txBody>
                    <a:bodyPr/>
                    <a:lstStyle/>
                    <a:p>
                      <a:pPr algn="ctr" defTabSz="865188" eaLnBrk="0" hangingPunct="0">
                        <a:spcAft>
                          <a:spcPts val="500"/>
                        </a:spcAft>
                        <a:buClr>
                          <a:schemeClr val="tx1"/>
                        </a:buClr>
                        <a:buSzPct val="75000"/>
                        <a:tabLst>
                          <a:tab pos="1543050" algn="ctr"/>
                          <a:tab pos="3086100" algn="r"/>
                        </a:tabLst>
                      </a:pPr>
                      <a:r>
                        <a:rPr lang="en-US" sz="2200" b="1" u="none" dirty="0" smtClean="0">
                          <a:solidFill>
                            <a:srgbClr val="106636"/>
                          </a:solidFill>
                          <a:latin typeface="Arial Narrow" pitchFamily="34" charset="0"/>
                        </a:rPr>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b="1" u="none" dirty="0" smtClean="0">
                          <a:solidFill>
                            <a:srgbClr val="106636"/>
                          </a:solidFill>
                          <a:effectLst/>
                          <a:latin typeface="Arial Narrow" pitchFamily="34" charset="0"/>
                        </a:rPr>
                        <a:t>Emerging</a:t>
                      </a:r>
                      <a:endParaRPr lang="en-US" sz="2200" u="none"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861">
                <a:tc>
                  <a:txBody>
                    <a:bodyPr/>
                    <a:lstStyle/>
                    <a:p>
                      <a:pPr marL="0" marR="0" lvl="0" indent="0" algn="ctr" defTabSz="914272"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rPr>
                        <a:t>Aqueous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272"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rPr>
                        <a:t>Mixed and Novel Solvents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22861">
                <a:tc>
                  <a:txBody>
                    <a:bodyPr/>
                    <a:lstStyle/>
                    <a:p>
                      <a:pPr marL="0" marR="0" lvl="0" indent="0" algn="ctr" defTabSz="914272"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rPr>
                        <a:t>Clusters, Ideal Interfaces, UHV Surface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sym typeface="Wingdings" panose="05000000000000000000" pitchFamily="2" charset="2"/>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272"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rPr>
                        <a:t>Complex (Heterogeneous</a:t>
                      </a:r>
                      <a:r>
                        <a:rPr lang="en-US" sz="2000" baseline="0" dirty="0" smtClean="0">
                          <a:latin typeface="Arial Narrow" pitchFamily="34" charset="0"/>
                        </a:rPr>
                        <a:t> </a:t>
                      </a:r>
                      <a:br>
                        <a:rPr lang="en-US" sz="2000" baseline="0" dirty="0" smtClean="0">
                          <a:latin typeface="Arial Narrow" pitchFamily="34" charset="0"/>
                        </a:rPr>
                      </a:br>
                      <a:r>
                        <a:rPr lang="en-US" sz="2000" baseline="0" dirty="0" smtClean="0">
                          <a:latin typeface="Arial Narrow" pitchFamily="34" charset="0"/>
                        </a:rPr>
                        <a:t>and Dynamic) </a:t>
                      </a:r>
                      <a:r>
                        <a:rPr lang="en-US" sz="2000" dirty="0" smtClean="0">
                          <a:latin typeface="Arial Narrow" pitchFamily="34" charset="0"/>
                        </a:rPr>
                        <a:t>Interfaces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22861">
                <a:tc>
                  <a:txBody>
                    <a:bodyPr/>
                    <a:lstStyle/>
                    <a:p>
                      <a:pPr algn="ctr"/>
                      <a:r>
                        <a:rPr lang="en-US" sz="2000" dirty="0" smtClean="0">
                          <a:latin typeface="Arial Narrow" pitchFamily="34" charset="0"/>
                        </a:rPr>
                        <a:t>Model Single-Molecule </a:t>
                      </a:r>
                      <a:br>
                        <a:rPr lang="en-US" sz="2000" dirty="0" smtClean="0">
                          <a:latin typeface="Arial Narrow" pitchFamily="34" charset="0"/>
                        </a:rPr>
                      </a:br>
                      <a:r>
                        <a:rPr lang="en-US" sz="2000" dirty="0" smtClean="0">
                          <a:latin typeface="Arial Narrow" pitchFamily="34" charset="0"/>
                        </a:rPr>
                        <a:t>Systems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272" rtl="0" eaLnBrk="1" fontAlgn="auto" latinLnBrk="0" hangingPunct="1">
                        <a:lnSpc>
                          <a:spcPct val="100000"/>
                        </a:lnSpc>
                        <a:spcBef>
                          <a:spcPts val="0"/>
                        </a:spcBef>
                        <a:spcAft>
                          <a:spcPts val="0"/>
                        </a:spcAft>
                        <a:buClrTx/>
                        <a:buSzTx/>
                        <a:buFontTx/>
                        <a:buNone/>
                        <a:tabLst/>
                        <a:defRPr/>
                      </a:pPr>
                      <a:r>
                        <a:rPr lang="en-US" sz="2000" dirty="0" smtClean="0">
                          <a:latin typeface="Arial Narrow" pitchFamily="34" charset="0"/>
                        </a:rPr>
                        <a:t>Molecular Imaging of </a:t>
                      </a:r>
                      <a:br>
                        <a:rPr lang="en-US" sz="2000" dirty="0" smtClean="0">
                          <a:latin typeface="Arial Narrow" pitchFamily="34" charset="0"/>
                        </a:rPr>
                      </a:br>
                      <a:r>
                        <a:rPr lang="en-US" sz="2000" dirty="0" smtClean="0">
                          <a:latin typeface="Arial Narrow" pitchFamily="34" charset="0"/>
                        </a:rPr>
                        <a:t>Multiscale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3566159" y="4823264"/>
            <a:ext cx="2011680" cy="1077218"/>
          </a:xfrm>
          <a:prstGeom prst="rect">
            <a:avLst/>
          </a:prstGeom>
          <a:solidFill>
            <a:schemeClr val="bg1">
              <a:alpha val="84000"/>
            </a:schemeClr>
          </a:solidFill>
        </p:spPr>
        <p:txBody>
          <a:bodyPr wrap="square">
            <a:spAutoFit/>
          </a:bodyPr>
          <a:lstStyle/>
          <a:p>
            <a:pPr algn="ctr">
              <a:spcBef>
                <a:spcPts val="600"/>
              </a:spcBef>
            </a:pPr>
            <a:r>
              <a:rPr lang="en-US" sz="1600" i="1" dirty="0">
                <a:latin typeface="+mj-lt"/>
                <a:cs typeface="Arial" pitchFamily="34" charset="0"/>
              </a:rPr>
              <a:t>Bridging from </a:t>
            </a:r>
            <a:r>
              <a:rPr lang="en-US" sz="1600" i="1" dirty="0" smtClean="0">
                <a:latin typeface="+mj-lt"/>
                <a:cs typeface="Arial" pitchFamily="34" charset="0"/>
              </a:rPr>
              <a:t>molecular details </a:t>
            </a:r>
            <a:r>
              <a:rPr lang="en-US" sz="1600" i="1" dirty="0">
                <a:latin typeface="+mj-lt"/>
                <a:cs typeface="Arial" pitchFamily="34" charset="0"/>
              </a:rPr>
              <a:t/>
            </a:r>
            <a:br>
              <a:rPr lang="en-US" sz="1600" i="1" dirty="0">
                <a:latin typeface="+mj-lt"/>
                <a:cs typeface="Arial" pitchFamily="34" charset="0"/>
              </a:rPr>
            </a:br>
            <a:r>
              <a:rPr lang="en-US" sz="1600" i="1" dirty="0">
                <a:latin typeface="+mj-lt"/>
                <a:cs typeface="Arial" pitchFamily="34" charset="0"/>
              </a:rPr>
              <a:t>to ensemble outcomes</a:t>
            </a:r>
          </a:p>
        </p:txBody>
      </p:sp>
      <p:sp>
        <p:nvSpPr>
          <p:cNvPr id="14" name="TextBox 13"/>
          <p:cNvSpPr txBox="1"/>
          <p:nvPr/>
        </p:nvSpPr>
        <p:spPr>
          <a:xfrm>
            <a:off x="6664332" y="4084600"/>
            <a:ext cx="2011680" cy="1815882"/>
          </a:xfrm>
          <a:prstGeom prst="rect">
            <a:avLst/>
          </a:prstGeom>
          <a:solidFill>
            <a:schemeClr val="bg1">
              <a:alpha val="84000"/>
            </a:schemeClr>
          </a:solidFill>
        </p:spPr>
        <p:txBody>
          <a:bodyPr wrap="square" rtlCol="0">
            <a:spAutoFit/>
          </a:bodyPr>
          <a:lstStyle/>
          <a:p>
            <a:pPr algn="ctr"/>
            <a:r>
              <a:rPr lang="en-US" sz="1600" i="1" dirty="0" smtClean="0">
                <a:latin typeface="+mj-lt"/>
              </a:rPr>
              <a:t>“Beyond ideal materials &amp; systems: understanding the critical role of heterogeneity, interfaces and disorder …”</a:t>
            </a:r>
            <a:endParaRPr lang="en-US" sz="1600" i="1" dirty="0">
              <a:latin typeface="+mj-lt"/>
            </a:endParaRPr>
          </a:p>
        </p:txBody>
      </p:sp>
      <p:pic>
        <p:nvPicPr>
          <p:cNvPr id="15" name="Picture 2" descr="https://science.energy.gov/~/media/bes/images/reports/gc-x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19" y="3248722"/>
            <a:ext cx="2048821" cy="2651760"/>
          </a:xfrm>
          <a:prstGeom prst="rect">
            <a:avLst/>
          </a:prstGeom>
          <a:solidFill>
            <a:schemeClr val="bg1">
              <a:alpha val="84000"/>
            </a:schemeClr>
          </a:solidFill>
        </p:spPr>
      </p:pic>
      <p:sp>
        <p:nvSpPr>
          <p:cNvPr id="8" name="TextBox 7"/>
          <p:cNvSpPr txBox="1"/>
          <p:nvPr/>
        </p:nvSpPr>
        <p:spPr>
          <a:xfrm>
            <a:off x="470389" y="4084600"/>
            <a:ext cx="2011680" cy="1815882"/>
          </a:xfrm>
          <a:prstGeom prst="rect">
            <a:avLst/>
          </a:prstGeom>
          <a:solidFill>
            <a:schemeClr val="bg1">
              <a:alpha val="84000"/>
            </a:schemeClr>
          </a:solidFill>
        </p:spPr>
        <p:txBody>
          <a:bodyPr wrap="square" rtlCol="0">
            <a:spAutoFit/>
          </a:bodyPr>
          <a:lstStyle/>
          <a:p>
            <a:pPr algn="ctr"/>
            <a:r>
              <a:rPr lang="en-US" sz="1600" i="1" dirty="0" smtClean="0"/>
              <a:t>“Understanding how remarkable </a:t>
            </a:r>
            <a:r>
              <a:rPr lang="en-US" sz="1600" i="1" dirty="0"/>
              <a:t>properties of matter emerge from complex correlations of the atomic or electronic </a:t>
            </a:r>
            <a:r>
              <a:rPr lang="en-US" sz="1600" i="1" dirty="0" smtClean="0"/>
              <a:t>constituents …”</a:t>
            </a:r>
            <a:endParaRPr lang="en-US" sz="1600" i="1" dirty="0"/>
          </a:p>
        </p:txBody>
      </p:sp>
      <p:sp>
        <p:nvSpPr>
          <p:cNvPr id="3" name="TextBox 2"/>
          <p:cNvSpPr txBox="1"/>
          <p:nvPr/>
        </p:nvSpPr>
        <p:spPr>
          <a:xfrm>
            <a:off x="7306932" y="5900482"/>
            <a:ext cx="726481" cy="338554"/>
          </a:xfrm>
          <a:prstGeom prst="rect">
            <a:avLst/>
          </a:prstGeom>
          <a:noFill/>
        </p:spPr>
        <p:txBody>
          <a:bodyPr wrap="none" rtlCol="0">
            <a:spAutoFit/>
          </a:bodyPr>
          <a:lstStyle/>
          <a:p>
            <a:r>
              <a:rPr lang="en-US" sz="1600" dirty="0" smtClean="0"/>
              <a:t>(2015)</a:t>
            </a:r>
            <a:endParaRPr lang="en-US" sz="1600" dirty="0"/>
          </a:p>
        </p:txBody>
      </p:sp>
      <p:sp>
        <p:nvSpPr>
          <p:cNvPr id="16" name="TextBox 15"/>
          <p:cNvSpPr txBox="1"/>
          <p:nvPr/>
        </p:nvSpPr>
        <p:spPr>
          <a:xfrm>
            <a:off x="1112989" y="5900482"/>
            <a:ext cx="726481" cy="338554"/>
          </a:xfrm>
          <a:prstGeom prst="rect">
            <a:avLst/>
          </a:prstGeom>
          <a:noFill/>
        </p:spPr>
        <p:txBody>
          <a:bodyPr wrap="none" rtlCol="0">
            <a:spAutoFit/>
          </a:bodyPr>
          <a:lstStyle/>
          <a:p>
            <a:r>
              <a:rPr lang="en-US" sz="1600" dirty="0" smtClean="0"/>
              <a:t>(2007)</a:t>
            </a:r>
            <a:endParaRPr lang="en-US" sz="1600" dirty="0"/>
          </a:p>
        </p:txBody>
      </p:sp>
    </p:spTree>
    <p:extLst>
      <p:ext uri="{BB962C8B-B14F-4D97-AF65-F5344CB8AC3E}">
        <p14:creationId xmlns:p14="http://schemas.microsoft.com/office/powerpoint/2010/main" val="23845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454EFB-966A-6745-99E7-4F03FD4C89CA}" type="slidenum">
              <a:rPr lang="en-US" smtClean="0"/>
              <a:pPr/>
              <a:t>15</a:t>
            </a:fld>
            <a:endParaRPr lang="en-US" dirty="0"/>
          </a:p>
        </p:txBody>
      </p:sp>
      <p:sp>
        <p:nvSpPr>
          <p:cNvPr id="3" name="Title 2"/>
          <p:cNvSpPr>
            <a:spLocks noGrp="1"/>
          </p:cNvSpPr>
          <p:nvPr>
            <p:ph type="title"/>
          </p:nvPr>
        </p:nvSpPr>
        <p:spPr/>
        <p:txBody>
          <a:bodyPr/>
          <a:lstStyle/>
          <a:p>
            <a:r>
              <a:rPr lang="en-US" dirty="0" smtClean="0"/>
              <a:t>Questions/comments?</a:t>
            </a:r>
            <a:endParaRPr lang="en-US" dirty="0"/>
          </a:p>
        </p:txBody>
      </p:sp>
    </p:spTree>
    <p:extLst>
      <p:ext uri="{BB962C8B-B14F-4D97-AF65-F5344CB8AC3E}">
        <p14:creationId xmlns:p14="http://schemas.microsoft.com/office/powerpoint/2010/main" val="64384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199"/>
            <a:ext cx="8229600" cy="2080161"/>
          </a:xfrm>
        </p:spPr>
        <p:txBody>
          <a:bodyPr>
            <a:noAutofit/>
          </a:bodyPr>
          <a:lstStyle/>
          <a:p>
            <a:pPr marL="206503" indent="-206503" defTabSz="914318" fontAlgn="auto">
              <a:spcBef>
                <a:spcPts val="0"/>
              </a:spcBef>
              <a:spcAft>
                <a:spcPct val="25000"/>
              </a:spcAft>
              <a:defRPr/>
            </a:pPr>
            <a:r>
              <a:rPr lang="en-US" dirty="0" smtClean="0">
                <a:solidFill>
                  <a:srgbClr val="106636"/>
                </a:solidFill>
              </a:rPr>
              <a:t>Planning for Committee </a:t>
            </a:r>
            <a:r>
              <a:rPr lang="en-US" dirty="0">
                <a:solidFill>
                  <a:srgbClr val="106636"/>
                </a:solidFill>
              </a:rPr>
              <a:t>of Visitors Review </a:t>
            </a:r>
            <a:r>
              <a:rPr lang="en-US" dirty="0" smtClean="0">
                <a:solidFill>
                  <a:srgbClr val="106636"/>
                </a:solidFill>
              </a:rPr>
              <a:t/>
            </a:r>
            <a:br>
              <a:rPr lang="en-US" dirty="0" smtClean="0">
                <a:solidFill>
                  <a:srgbClr val="106636"/>
                </a:solidFill>
              </a:rPr>
            </a:br>
            <a:r>
              <a:rPr lang="en-US" dirty="0" smtClean="0">
                <a:solidFill>
                  <a:srgbClr val="106636"/>
                </a:solidFill>
              </a:rPr>
              <a:t>of </a:t>
            </a:r>
            <a:r>
              <a:rPr lang="en-US" dirty="0">
                <a:solidFill>
                  <a:srgbClr val="106636"/>
                </a:solidFill>
              </a:rPr>
              <a:t>the </a:t>
            </a:r>
            <a:r>
              <a:rPr lang="en-US" dirty="0" smtClean="0">
                <a:solidFill>
                  <a:srgbClr val="106636"/>
                </a:solidFill>
              </a:rPr>
              <a:t>BES </a:t>
            </a:r>
            <a:r>
              <a:rPr lang="en-US" dirty="0">
                <a:solidFill>
                  <a:srgbClr val="106636"/>
                </a:solidFill>
              </a:rPr>
              <a:t>Chemical Sciences, </a:t>
            </a:r>
            <a:r>
              <a:rPr lang="en-US" dirty="0" smtClean="0">
                <a:solidFill>
                  <a:srgbClr val="106636"/>
                </a:solidFill>
              </a:rPr>
              <a:t/>
            </a:r>
            <a:br>
              <a:rPr lang="en-US" dirty="0" smtClean="0">
                <a:solidFill>
                  <a:srgbClr val="106636"/>
                </a:solidFill>
              </a:rPr>
            </a:br>
            <a:r>
              <a:rPr lang="en-US" dirty="0" smtClean="0">
                <a:solidFill>
                  <a:srgbClr val="106636"/>
                </a:solidFill>
              </a:rPr>
              <a:t>Geosciences</a:t>
            </a:r>
            <a:r>
              <a:rPr lang="en-US" dirty="0">
                <a:solidFill>
                  <a:srgbClr val="106636"/>
                </a:solidFill>
              </a:rPr>
              <a:t>, </a:t>
            </a:r>
            <a:r>
              <a:rPr lang="en-US" dirty="0" smtClean="0">
                <a:solidFill>
                  <a:srgbClr val="106636"/>
                </a:solidFill>
              </a:rPr>
              <a:t>and </a:t>
            </a:r>
            <a:r>
              <a:rPr lang="en-US" dirty="0">
                <a:solidFill>
                  <a:srgbClr val="106636"/>
                </a:solidFill>
              </a:rPr>
              <a:t>Biosciences </a:t>
            </a:r>
            <a:r>
              <a:rPr lang="en-US" dirty="0" smtClean="0">
                <a:solidFill>
                  <a:srgbClr val="106636"/>
                </a:solidFill>
              </a:rPr>
              <a:t>Division</a:t>
            </a:r>
            <a:endParaRPr lang="en-US" dirty="0"/>
          </a:p>
        </p:txBody>
      </p:sp>
    </p:spTree>
    <p:extLst>
      <p:ext uri="{BB962C8B-B14F-4D97-AF65-F5344CB8AC3E}">
        <p14:creationId xmlns:p14="http://schemas.microsoft.com/office/powerpoint/2010/main" val="162965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b="1" dirty="0" smtClean="0">
                <a:latin typeface="Arial" charset="0"/>
                <a:cs typeface="Arial" charset="0"/>
              </a:rPr>
              <a:t>Committee of Visitor Charge (Standard)</a:t>
            </a:r>
            <a:endParaRPr lang="en-US" dirty="0" smtClean="0">
              <a:latin typeface="Arial" charset="0"/>
              <a:cs typeface="Arial" charset="0"/>
            </a:endParaRPr>
          </a:p>
        </p:txBody>
      </p:sp>
      <p:sp>
        <p:nvSpPr>
          <p:cNvPr id="4" name="TextBox 3"/>
          <p:cNvSpPr txBox="1"/>
          <p:nvPr/>
        </p:nvSpPr>
        <p:spPr>
          <a:xfrm>
            <a:off x="304800" y="1143000"/>
            <a:ext cx="8305800" cy="4308864"/>
          </a:xfrm>
          <a:prstGeom prst="rect">
            <a:avLst/>
          </a:prstGeom>
          <a:noFill/>
        </p:spPr>
        <p:txBody>
          <a:bodyPr lIns="91432" tIns="45716" rIns="91432" bIns="45716">
            <a:spAutoFit/>
          </a:bodyPr>
          <a:lstStyle/>
          <a:p>
            <a:pPr marL="284163" indent="-284163" defTabSz="914318" fontAlgn="auto">
              <a:spcBef>
                <a:spcPts val="576"/>
              </a:spcBef>
              <a:spcAft>
                <a:spcPts val="0"/>
              </a:spcAft>
              <a:defRPr/>
            </a:pPr>
            <a:r>
              <a:rPr lang="en-US" sz="2400" dirty="0">
                <a:latin typeface="Arial" pitchFamily="34" charset="0"/>
                <a:cs typeface="Arial" pitchFamily="34" charset="0"/>
              </a:rPr>
              <a:t>1. For both the DOE laboratory projects and the university projects, assess the efficacy and quality of the processes used to: </a:t>
            </a:r>
          </a:p>
          <a:p>
            <a:pPr marL="457159" lvl="1" indent="0" defTabSz="914318" fontAlgn="auto">
              <a:spcBef>
                <a:spcPts val="576"/>
              </a:spcBef>
              <a:spcAft>
                <a:spcPts val="0"/>
              </a:spcAft>
              <a:defRPr/>
            </a:pPr>
            <a:r>
              <a:rPr lang="en-US" sz="2000" dirty="0">
                <a:latin typeface="Arial" pitchFamily="34" charset="0"/>
                <a:cs typeface="Arial" pitchFamily="34" charset="0"/>
              </a:rPr>
              <a:t>(a) solicit, review, recommend, and document proposal </a:t>
            </a:r>
            <a:r>
              <a:rPr lang="en-US" sz="2000" dirty="0" smtClean="0">
                <a:latin typeface="Arial" pitchFamily="34" charset="0"/>
                <a:cs typeface="Arial" pitchFamily="34" charset="0"/>
              </a:rPr>
              <a:t>actions,  </a:t>
            </a:r>
            <a:r>
              <a:rPr lang="en-US" sz="2000" dirty="0">
                <a:latin typeface="Arial" pitchFamily="34" charset="0"/>
                <a:cs typeface="Arial" pitchFamily="34" charset="0"/>
              </a:rPr>
              <a:t>and </a:t>
            </a:r>
          </a:p>
          <a:p>
            <a:pPr marL="457159" lvl="1" indent="0" defTabSz="914318" fontAlgn="auto">
              <a:spcBef>
                <a:spcPts val="576"/>
              </a:spcBef>
              <a:spcAft>
                <a:spcPts val="0"/>
              </a:spcAft>
              <a:defRPr/>
            </a:pPr>
            <a:r>
              <a:rPr lang="en-US" sz="2000" dirty="0">
                <a:latin typeface="Arial" pitchFamily="34" charset="0"/>
                <a:cs typeface="Arial" pitchFamily="34" charset="0"/>
              </a:rPr>
              <a:t>(b) monitor active projects and programs.</a:t>
            </a:r>
          </a:p>
          <a:p>
            <a:pPr marL="457159" lvl="1" indent="0" defTabSz="914318" fontAlgn="auto">
              <a:spcBef>
                <a:spcPts val="576"/>
              </a:spcBef>
              <a:spcAft>
                <a:spcPts val="0"/>
              </a:spcAft>
              <a:defRPr/>
            </a:pPr>
            <a:endParaRPr lang="en-US" sz="2000" dirty="0">
              <a:latin typeface="Arial" pitchFamily="34" charset="0"/>
              <a:cs typeface="Arial" pitchFamily="34" charset="0"/>
            </a:endParaRPr>
          </a:p>
          <a:p>
            <a:pPr marL="284163" indent="-284163" defTabSz="914318" fontAlgn="auto">
              <a:spcBef>
                <a:spcPts val="576"/>
              </a:spcBef>
              <a:spcAft>
                <a:spcPts val="0"/>
              </a:spcAft>
              <a:defRPr/>
            </a:pPr>
            <a:r>
              <a:rPr lang="en-US" sz="2400" dirty="0">
                <a:latin typeface="Arial" pitchFamily="34" charset="0"/>
                <a:cs typeface="Arial" pitchFamily="34" charset="0"/>
              </a:rPr>
              <a:t>2. Within the boundaries defined by DOE missions and available funding, comment on how the award process has affected:</a:t>
            </a:r>
          </a:p>
          <a:p>
            <a:pPr marL="457159" lvl="1" indent="0" defTabSz="914318" fontAlgn="auto">
              <a:spcBef>
                <a:spcPts val="576"/>
              </a:spcBef>
              <a:spcAft>
                <a:spcPts val="0"/>
              </a:spcAft>
              <a:defRPr/>
            </a:pPr>
            <a:r>
              <a:rPr lang="en-US" sz="2000" dirty="0">
                <a:latin typeface="Arial" pitchFamily="34" charset="0"/>
                <a:cs typeface="Arial" pitchFamily="34" charset="0"/>
              </a:rPr>
              <a:t>(a) the breadth and depth of portfolio elements, and</a:t>
            </a:r>
          </a:p>
          <a:p>
            <a:pPr marL="457159" lvl="1" indent="0" defTabSz="914318" fontAlgn="auto">
              <a:spcBef>
                <a:spcPts val="576"/>
              </a:spcBef>
              <a:spcAft>
                <a:spcPts val="0"/>
              </a:spcAft>
              <a:defRPr/>
            </a:pPr>
            <a:r>
              <a:rPr lang="en-US" sz="2000" dirty="0">
                <a:latin typeface="Arial" pitchFamily="34" charset="0"/>
                <a:cs typeface="Arial" pitchFamily="34" charset="0"/>
              </a:rPr>
              <a:t>(b) the national and international standing of the portfolio elements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2596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3785640"/>
          </a:xfrm>
        </p:spPr>
        <p:txBody>
          <a:bodyPr/>
          <a:lstStyle/>
          <a:p>
            <a:r>
              <a:rPr lang="en-US" dirty="0" smtClean="0"/>
              <a:t>Initiated in 2002 with review of </a:t>
            </a:r>
            <a:r>
              <a:rPr lang="en-US" dirty="0"/>
              <a:t>the chemical sciences portion of the CSGB division </a:t>
            </a:r>
            <a:endParaRPr lang="en-US" dirty="0" smtClean="0"/>
          </a:p>
          <a:p>
            <a:r>
              <a:rPr lang="en-US" dirty="0" smtClean="0"/>
              <a:t>Now </a:t>
            </a:r>
            <a:r>
              <a:rPr lang="en-US" dirty="0"/>
              <a:t>a standard </a:t>
            </a:r>
            <a:r>
              <a:rPr lang="en-US" dirty="0" smtClean="0"/>
              <a:t>BES practice, </a:t>
            </a:r>
            <a:r>
              <a:rPr lang="en-US" dirty="0"/>
              <a:t>and </a:t>
            </a:r>
            <a:r>
              <a:rPr lang="en-US" dirty="0" smtClean="0"/>
              <a:t>embraced </a:t>
            </a:r>
            <a:r>
              <a:rPr lang="en-US" dirty="0"/>
              <a:t>by all </a:t>
            </a:r>
            <a:r>
              <a:rPr lang="en-US" dirty="0" smtClean="0"/>
              <a:t>SC offices </a:t>
            </a:r>
          </a:p>
          <a:p>
            <a:r>
              <a:rPr lang="en-US" dirty="0" smtClean="0"/>
              <a:t>COV recommendations have an impact</a:t>
            </a:r>
          </a:p>
          <a:p>
            <a:endParaRPr lang="en-US" dirty="0"/>
          </a:p>
          <a:p>
            <a:r>
              <a:rPr lang="en-US" dirty="0"/>
              <a:t>Previous COV reports and BES responses </a:t>
            </a:r>
            <a:r>
              <a:rPr lang="en-US" dirty="0" smtClean="0"/>
              <a:t>available at: </a:t>
            </a:r>
            <a:r>
              <a:rPr lang="en-US" dirty="0">
                <a:hlinkClick r:id="rId3"/>
              </a:rPr>
              <a:t>http://science.energy.gov/bes/about/bes-cov</a:t>
            </a:r>
            <a:r>
              <a:rPr lang="en-US" dirty="0" smtClean="0">
                <a:hlinkClick r:id="rId3"/>
              </a:rPr>
              <a:t>/</a:t>
            </a:r>
            <a:endParaRPr lang="en-US" dirty="0"/>
          </a:p>
          <a:p>
            <a:endParaRPr lang="en-US" dirty="0"/>
          </a:p>
        </p:txBody>
      </p:sp>
      <p:sp>
        <p:nvSpPr>
          <p:cNvPr id="5" name="Title 4"/>
          <p:cNvSpPr>
            <a:spLocks noGrp="1"/>
          </p:cNvSpPr>
          <p:nvPr>
            <p:ph type="title"/>
          </p:nvPr>
        </p:nvSpPr>
        <p:spPr/>
        <p:txBody>
          <a:bodyPr/>
          <a:lstStyle/>
          <a:p>
            <a:r>
              <a:rPr lang="en-US" b="1" dirty="0" smtClean="0"/>
              <a:t>COV reviews play a significant role in BES &amp; SC</a:t>
            </a:r>
            <a:endParaRPr lang="en-US" b="1" dirty="0"/>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1400" dirty="0">
              <a:solidFill>
                <a:srgbClr val="106636"/>
              </a:solidFill>
              <a:latin typeface="Arial" pitchFamily="34" charset="0"/>
              <a:ea typeface="+mj-ea"/>
              <a:cs typeface="Arial" pitchFamily="34" charset="0"/>
            </a:endParaRPr>
          </a:p>
        </p:txBody>
      </p:sp>
    </p:spTree>
    <p:extLst>
      <p:ext uri="{BB962C8B-B14F-4D97-AF65-F5344CB8AC3E}">
        <p14:creationId xmlns:p14="http://schemas.microsoft.com/office/powerpoint/2010/main" val="113011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5296823"/>
          </a:xfrm>
        </p:spPr>
        <p:txBody>
          <a:bodyPr/>
          <a:lstStyle/>
          <a:p>
            <a:pPr defTabSz="865188">
              <a:spcAft>
                <a:spcPts val="600"/>
              </a:spcAft>
              <a:buClr>
                <a:prstClr val="black"/>
              </a:buClr>
              <a:buSzPct val="75000"/>
            </a:pPr>
            <a:r>
              <a:rPr lang="en-US" dirty="0">
                <a:solidFill>
                  <a:prstClr val="black"/>
                </a:solidFill>
              </a:rPr>
              <a:t>The Portfolio Analysis and Management System (PAMS) is enabling the “rigorous collection of data on all aspects of proposal solicitation, review, funding recommendation, proposed action and all metrics associated with progress …” </a:t>
            </a:r>
            <a:r>
              <a:rPr lang="en-US" dirty="0" smtClean="0">
                <a:solidFill>
                  <a:prstClr val="black"/>
                </a:solidFill>
              </a:rPr>
              <a:t>(2008)</a:t>
            </a:r>
            <a:endParaRPr lang="en-US" dirty="0">
              <a:solidFill>
                <a:prstClr val="black"/>
              </a:solidFill>
            </a:endParaRPr>
          </a:p>
          <a:p>
            <a:pPr lvl="1" defTabSz="865188">
              <a:spcAft>
                <a:spcPts val="600"/>
              </a:spcAft>
              <a:buClr>
                <a:prstClr val="black"/>
              </a:buClr>
            </a:pPr>
            <a:r>
              <a:rPr lang="en-US" sz="2000" dirty="0">
                <a:solidFill>
                  <a:prstClr val="black"/>
                </a:solidFill>
              </a:rPr>
              <a:t>Recommendations for portfolio management tool in all COVs through </a:t>
            </a:r>
            <a:r>
              <a:rPr lang="en-US" sz="2000" dirty="0" smtClean="0"/>
              <a:t>2014</a:t>
            </a:r>
            <a:r>
              <a:rPr lang="en-US" sz="2000" dirty="0" smtClean="0">
                <a:solidFill>
                  <a:prstClr val="black"/>
                </a:solidFill>
              </a:rPr>
              <a:t>; </a:t>
            </a:r>
            <a:r>
              <a:rPr lang="en-US" sz="2000" dirty="0">
                <a:solidFill>
                  <a:prstClr val="black"/>
                </a:solidFill>
              </a:rPr>
              <a:t>BES concurred and SC responded with development of PAMS</a:t>
            </a:r>
          </a:p>
          <a:p>
            <a:pPr lvl="1" defTabSz="865188">
              <a:spcAft>
                <a:spcPts val="600"/>
              </a:spcAft>
              <a:buClr>
                <a:prstClr val="black"/>
              </a:buClr>
            </a:pPr>
            <a:r>
              <a:rPr lang="en-US" sz="2000" dirty="0">
                <a:solidFill>
                  <a:prstClr val="black"/>
                </a:solidFill>
              </a:rPr>
              <a:t>PAMS significantly changed how BES conducts its management of proposals and projects</a:t>
            </a:r>
          </a:p>
          <a:p>
            <a:pPr lvl="1" defTabSz="865188">
              <a:spcAft>
                <a:spcPts val="600"/>
              </a:spcAft>
              <a:buClr>
                <a:prstClr val="black"/>
              </a:buClr>
            </a:pPr>
            <a:r>
              <a:rPr lang="en-US" sz="2000" dirty="0">
                <a:solidFill>
                  <a:prstClr val="black"/>
                </a:solidFill>
              </a:rPr>
              <a:t>PAMS continues to add capabilities:</a:t>
            </a:r>
          </a:p>
          <a:p>
            <a:pPr lvl="2" defTabSz="865188">
              <a:spcAft>
                <a:spcPts val="600"/>
              </a:spcAft>
              <a:buClr>
                <a:prstClr val="black"/>
              </a:buClr>
            </a:pPr>
            <a:r>
              <a:rPr lang="en-US" sz="1800" dirty="0">
                <a:solidFill>
                  <a:prstClr val="black"/>
                </a:solidFill>
              </a:rPr>
              <a:t>Progress </a:t>
            </a:r>
            <a:r>
              <a:rPr lang="en-US" sz="1800" dirty="0" smtClean="0">
                <a:solidFill>
                  <a:prstClr val="black"/>
                </a:solidFill>
              </a:rPr>
              <a:t>towards </a:t>
            </a:r>
            <a:r>
              <a:rPr lang="en-US" sz="1800" dirty="0">
                <a:solidFill>
                  <a:prstClr val="black"/>
                </a:solidFill>
              </a:rPr>
              <a:t>full implementation </a:t>
            </a:r>
            <a:r>
              <a:rPr lang="en-US" sz="1800" dirty="0" smtClean="0">
                <a:solidFill>
                  <a:prstClr val="black"/>
                </a:solidFill>
              </a:rPr>
              <a:t>“to </a:t>
            </a:r>
            <a:r>
              <a:rPr lang="en-US" sz="1800" dirty="0">
                <a:solidFill>
                  <a:prstClr val="black"/>
                </a:solidFill>
              </a:rPr>
              <a:t>allow data analysis related to the reviewing </a:t>
            </a:r>
            <a:r>
              <a:rPr lang="en-US" sz="1800" dirty="0" smtClean="0">
                <a:solidFill>
                  <a:prstClr val="black"/>
                </a:solidFill>
              </a:rPr>
              <a:t>process and demographics of BES programs” (2014)</a:t>
            </a:r>
            <a:endParaRPr lang="en-US" sz="1800" dirty="0">
              <a:solidFill>
                <a:prstClr val="black"/>
              </a:solidFill>
            </a:endParaRPr>
          </a:p>
          <a:p>
            <a:pPr lvl="2" defTabSz="865188">
              <a:spcAft>
                <a:spcPts val="600"/>
              </a:spcAft>
              <a:buClr>
                <a:prstClr val="black"/>
              </a:buClr>
            </a:pPr>
            <a:r>
              <a:rPr lang="en-US" sz="1800" dirty="0" smtClean="0">
                <a:solidFill>
                  <a:prstClr val="black"/>
                </a:solidFill>
              </a:rPr>
              <a:t>The COV will use PAMS </a:t>
            </a:r>
            <a:r>
              <a:rPr lang="en-US" sz="1800" i="1" dirty="0" smtClean="0">
                <a:solidFill>
                  <a:prstClr val="black"/>
                </a:solidFill>
              </a:rPr>
              <a:t>for </a:t>
            </a:r>
            <a:r>
              <a:rPr lang="en-US" sz="1800" i="1" dirty="0">
                <a:solidFill>
                  <a:prstClr val="black"/>
                </a:solidFill>
              </a:rPr>
              <a:t>the first time</a:t>
            </a:r>
            <a:r>
              <a:rPr lang="en-US" sz="1800" dirty="0">
                <a:solidFill>
                  <a:prstClr val="black"/>
                </a:solidFill>
              </a:rPr>
              <a:t> </a:t>
            </a:r>
            <a:r>
              <a:rPr lang="en-US" sz="1800" dirty="0" smtClean="0">
                <a:solidFill>
                  <a:prstClr val="black"/>
                </a:solidFill>
              </a:rPr>
              <a:t>in </a:t>
            </a:r>
            <a:r>
              <a:rPr lang="en-US" sz="1800" dirty="0">
                <a:solidFill>
                  <a:prstClr val="black"/>
                </a:solidFill>
              </a:rPr>
              <a:t>the </a:t>
            </a:r>
            <a:r>
              <a:rPr lang="en-US" sz="1800" dirty="0" smtClean="0">
                <a:solidFill>
                  <a:prstClr val="black"/>
                </a:solidFill>
              </a:rPr>
              <a:t>upcoming meeting</a:t>
            </a:r>
            <a:endParaRPr lang="en-US" dirty="0">
              <a:solidFill>
                <a:prstClr val="black"/>
              </a:solidFill>
            </a:endParaRPr>
          </a:p>
        </p:txBody>
      </p:sp>
      <p:sp>
        <p:nvSpPr>
          <p:cNvPr id="3" name="Title 2"/>
          <p:cNvSpPr>
            <a:spLocks noGrp="1"/>
          </p:cNvSpPr>
          <p:nvPr>
            <p:ph type="title"/>
          </p:nvPr>
        </p:nvSpPr>
        <p:spPr/>
        <p:txBody>
          <a:bodyPr/>
          <a:lstStyle/>
          <a:p>
            <a:r>
              <a:rPr lang="en-US" b="1" dirty="0" smtClean="0"/>
              <a:t>COV recommendations led to a significant outcome</a:t>
            </a:r>
            <a:endParaRPr lang="en-US" b="1" dirty="0"/>
          </a:p>
        </p:txBody>
      </p:sp>
    </p:spTree>
    <p:extLst>
      <p:ext uri="{BB962C8B-B14F-4D97-AF65-F5344CB8AC3E}">
        <p14:creationId xmlns:p14="http://schemas.microsoft.com/office/powerpoint/2010/main" val="146807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199"/>
            <a:ext cx="8229600" cy="1628900"/>
          </a:xfrm>
        </p:spPr>
        <p:txBody>
          <a:bodyPr>
            <a:normAutofit/>
          </a:bodyPr>
          <a:lstStyle/>
          <a:p>
            <a:r>
              <a:rPr lang="en-US" dirty="0">
                <a:solidFill>
                  <a:srgbClr val="106636"/>
                </a:solidFill>
              </a:rPr>
              <a:t>Strategic Planning for </a:t>
            </a:r>
            <a:br>
              <a:rPr lang="en-US" dirty="0">
                <a:solidFill>
                  <a:srgbClr val="106636"/>
                </a:solidFill>
              </a:rPr>
            </a:br>
            <a:r>
              <a:rPr lang="en-US" dirty="0">
                <a:solidFill>
                  <a:srgbClr val="106636"/>
                </a:solidFill>
              </a:rPr>
              <a:t>BES Chemical Sciences, Geosciences, </a:t>
            </a:r>
            <a:br>
              <a:rPr lang="en-US" dirty="0">
                <a:solidFill>
                  <a:srgbClr val="106636"/>
                </a:solidFill>
              </a:rPr>
            </a:br>
            <a:r>
              <a:rPr lang="en-US" dirty="0">
                <a:solidFill>
                  <a:srgbClr val="106636"/>
                </a:solidFill>
              </a:rPr>
              <a:t>and Biosciences Division</a:t>
            </a:r>
            <a:endParaRPr lang="en-US" dirty="0"/>
          </a:p>
        </p:txBody>
      </p:sp>
    </p:spTree>
    <p:extLst>
      <p:ext uri="{BB962C8B-B14F-4D97-AF65-F5344CB8AC3E}">
        <p14:creationId xmlns:p14="http://schemas.microsoft.com/office/powerpoint/2010/main" val="3159217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4745902"/>
          </a:xfrm>
        </p:spPr>
        <p:txBody>
          <a:bodyPr/>
          <a:lstStyle/>
          <a:p>
            <a:r>
              <a:rPr lang="en-US" dirty="0" smtClean="0"/>
              <a:t>Continued “use of preliminary </a:t>
            </a:r>
            <a:r>
              <a:rPr lang="en-US" dirty="0"/>
              <a:t>statements of potential research </a:t>
            </a:r>
            <a:r>
              <a:rPr lang="en-US" dirty="0" smtClean="0"/>
              <a:t>projects” (2014)</a:t>
            </a:r>
          </a:p>
          <a:p>
            <a:r>
              <a:rPr lang="en-US" dirty="0" smtClean="0"/>
              <a:t>Initiated </a:t>
            </a:r>
            <a:r>
              <a:rPr lang="en-US" dirty="0"/>
              <a:t>“strategic planning session at the </a:t>
            </a:r>
            <a:r>
              <a:rPr lang="en-US" dirty="0" smtClean="0"/>
              <a:t>division level </a:t>
            </a:r>
            <a:r>
              <a:rPr lang="en-US" dirty="0"/>
              <a:t>to evaluate current directions and identify new opportunities and synergies strategic </a:t>
            </a:r>
            <a:r>
              <a:rPr lang="en-US" dirty="0" smtClean="0"/>
              <a:t>planning” (2014)</a:t>
            </a:r>
          </a:p>
          <a:p>
            <a:r>
              <a:rPr lang="en-US" dirty="0" smtClean="0"/>
              <a:t>Continuing updates to BES web sites, </a:t>
            </a:r>
            <a:r>
              <a:rPr lang="en-US" dirty="0"/>
              <a:t>as part of </a:t>
            </a:r>
            <a:r>
              <a:rPr lang="en-US" dirty="0" smtClean="0"/>
              <a:t>SC effort, to “</a:t>
            </a:r>
            <a:r>
              <a:rPr lang="en-US" dirty="0"/>
              <a:t>provide web sites that are more accessible </a:t>
            </a:r>
            <a:r>
              <a:rPr lang="en-US" dirty="0" smtClean="0"/>
              <a:t>and encouraging” (2011)</a:t>
            </a:r>
          </a:p>
          <a:p>
            <a:r>
              <a:rPr lang="en-US" dirty="0" smtClean="0"/>
              <a:t>Evolving </a:t>
            </a:r>
            <a:r>
              <a:rPr lang="en-US" dirty="0"/>
              <a:t>laboratory </a:t>
            </a:r>
            <a:r>
              <a:rPr lang="en-US" dirty="0" smtClean="0"/>
              <a:t>review formats (on-site, mail, virtual meetings) </a:t>
            </a:r>
            <a:r>
              <a:rPr lang="en-US" dirty="0"/>
              <a:t>to allow </a:t>
            </a:r>
            <a:r>
              <a:rPr lang="en-US" dirty="0" smtClean="0"/>
              <a:t>“</a:t>
            </a:r>
            <a:r>
              <a:rPr lang="en-US" dirty="0"/>
              <a:t>increase in the funding for </a:t>
            </a:r>
            <a:r>
              <a:rPr lang="en-US" dirty="0" smtClean="0"/>
              <a:t>Program Officers </a:t>
            </a:r>
            <a:r>
              <a:rPr lang="en-US" dirty="0"/>
              <a:t>to travel to national and international </a:t>
            </a:r>
            <a:r>
              <a:rPr lang="en-US" dirty="0" smtClean="0"/>
              <a:t>conferences” (2014)</a:t>
            </a:r>
            <a:endParaRPr lang="en-US" dirty="0"/>
          </a:p>
        </p:txBody>
      </p:sp>
      <p:sp>
        <p:nvSpPr>
          <p:cNvPr id="3" name="Title 2"/>
          <p:cNvSpPr>
            <a:spLocks noGrp="1"/>
          </p:cNvSpPr>
          <p:nvPr>
            <p:ph type="title"/>
          </p:nvPr>
        </p:nvSpPr>
        <p:spPr/>
        <p:txBody>
          <a:bodyPr/>
          <a:lstStyle/>
          <a:p>
            <a:r>
              <a:rPr lang="en-US" dirty="0"/>
              <a:t>COV recommendations </a:t>
            </a:r>
            <a:r>
              <a:rPr lang="en-US" dirty="0" smtClean="0"/>
              <a:t>changing BES/CSGB practices</a:t>
            </a:r>
            <a:endParaRPr lang="en-US"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20</a:t>
            </a:fld>
            <a:endParaRPr lang="en-US" dirty="0"/>
          </a:p>
        </p:txBody>
      </p:sp>
    </p:spTree>
    <p:extLst>
      <p:ext uri="{BB962C8B-B14F-4D97-AF65-F5344CB8AC3E}">
        <p14:creationId xmlns:p14="http://schemas.microsoft.com/office/powerpoint/2010/main" val="229335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536392" cy="4616636"/>
          </a:xfrm>
        </p:spPr>
        <p:txBody>
          <a:bodyPr/>
          <a:lstStyle/>
          <a:p>
            <a:r>
              <a:rPr lang="en-US" dirty="0" smtClean="0"/>
              <a:t>The COV will review actions on:</a:t>
            </a:r>
            <a:endParaRPr lang="en-US" dirty="0"/>
          </a:p>
          <a:p>
            <a:pPr lvl="1"/>
            <a:r>
              <a:rPr lang="en-US" sz="2000" dirty="0" smtClean="0"/>
              <a:t>New and renewal proposals to CSGB programs from universities through the SC Financial Assistance Program (“annual solicitation”)</a:t>
            </a:r>
          </a:p>
          <a:p>
            <a:pPr lvl="1"/>
            <a:r>
              <a:rPr lang="en-US" sz="2000" dirty="0" smtClean="0"/>
              <a:t>New and </a:t>
            </a:r>
            <a:r>
              <a:rPr lang="en-US" sz="2000" dirty="0"/>
              <a:t>renewal proposals </a:t>
            </a:r>
            <a:r>
              <a:rPr lang="en-US" sz="2000" dirty="0" smtClean="0"/>
              <a:t>to CSGB programs from DOE labs</a:t>
            </a:r>
          </a:p>
          <a:p>
            <a:pPr lvl="1"/>
            <a:r>
              <a:rPr lang="en-US" sz="2000" dirty="0" smtClean="0"/>
              <a:t>Proposals for new solicitations:</a:t>
            </a:r>
          </a:p>
          <a:p>
            <a:pPr lvl="2"/>
            <a:r>
              <a:rPr lang="en-US" sz="1800" dirty="0" smtClean="0"/>
              <a:t>FY14 FOA </a:t>
            </a:r>
            <a:r>
              <a:rPr lang="en-US" sz="1800" dirty="0"/>
              <a:t>for Scientific Discovery through Ultrafast Materials </a:t>
            </a:r>
            <a:r>
              <a:rPr lang="en-US" sz="1800" dirty="0" smtClean="0"/>
              <a:t>and Chemical Sciences</a:t>
            </a:r>
          </a:p>
          <a:p>
            <a:pPr lvl="2"/>
            <a:r>
              <a:rPr lang="en-US" sz="1800" dirty="0" smtClean="0"/>
              <a:t>FY16 FOA on Sustainable Ammonia Synthesis</a:t>
            </a:r>
            <a:endParaRPr lang="en-US" sz="1800" dirty="0" smtClean="0">
              <a:solidFill>
                <a:srgbClr val="FF0000"/>
              </a:solidFill>
            </a:endParaRPr>
          </a:p>
          <a:p>
            <a:r>
              <a:rPr lang="en-US" dirty="0" smtClean="0"/>
              <a:t>The COV will not review actions from other opportunities such as:  </a:t>
            </a:r>
          </a:p>
          <a:p>
            <a:pPr lvl="1"/>
            <a:r>
              <a:rPr lang="en-US" sz="2000" dirty="0"/>
              <a:t>Energy Innovation Hubs, </a:t>
            </a:r>
            <a:r>
              <a:rPr lang="en-US" sz="2000" dirty="0" smtClean="0"/>
              <a:t>Energy </a:t>
            </a:r>
            <a:r>
              <a:rPr lang="en-US" sz="2000" dirty="0"/>
              <a:t>Frontier Research </a:t>
            </a:r>
            <a:r>
              <a:rPr lang="en-US" sz="2000" dirty="0" smtClean="0"/>
              <a:t>Centers, SC </a:t>
            </a:r>
            <a:r>
              <a:rPr lang="en-US" sz="2000" dirty="0"/>
              <a:t>Early Career </a:t>
            </a:r>
            <a:r>
              <a:rPr lang="en-US" sz="2000" dirty="0" smtClean="0"/>
              <a:t>Awards, SC </a:t>
            </a:r>
            <a:r>
              <a:rPr lang="en-US" sz="2000" dirty="0"/>
              <a:t>Graduate Fellowship </a:t>
            </a:r>
            <a:r>
              <a:rPr lang="en-US" sz="2000" dirty="0" smtClean="0"/>
              <a:t>Program, </a:t>
            </a:r>
            <a:r>
              <a:rPr lang="en-US" sz="2000" dirty="0" err="1" smtClean="0"/>
              <a:t>EPSCoR</a:t>
            </a:r>
            <a:r>
              <a:rPr lang="en-US" sz="2000" dirty="0" smtClean="0"/>
              <a:t>, SBIR/STTR</a:t>
            </a:r>
            <a:endParaRPr lang="en-US" sz="2000" dirty="0"/>
          </a:p>
        </p:txBody>
      </p:sp>
      <p:sp>
        <p:nvSpPr>
          <p:cNvPr id="3" name="Title 2"/>
          <p:cNvSpPr>
            <a:spLocks noGrp="1"/>
          </p:cNvSpPr>
          <p:nvPr>
            <p:ph type="title"/>
          </p:nvPr>
        </p:nvSpPr>
        <p:spPr>
          <a:xfrm>
            <a:off x="0" y="137308"/>
            <a:ext cx="9144000" cy="461653"/>
          </a:xfrm>
        </p:spPr>
        <p:txBody>
          <a:bodyPr/>
          <a:lstStyle/>
          <a:p>
            <a:r>
              <a:rPr lang="en-US" b="1" dirty="0" smtClean="0"/>
              <a:t>2017 COV will </a:t>
            </a:r>
            <a:r>
              <a:rPr lang="en-US" dirty="0" smtClean="0"/>
              <a:t>r</a:t>
            </a:r>
            <a:r>
              <a:rPr lang="en-US" b="1" dirty="0" smtClean="0"/>
              <a:t>eview actions for FY14-FY16</a:t>
            </a:r>
            <a:endParaRPr lang="en-US" b="1" dirty="0"/>
          </a:p>
        </p:txBody>
      </p:sp>
    </p:spTree>
    <p:extLst>
      <p:ext uri="{BB962C8B-B14F-4D97-AF65-F5344CB8AC3E}">
        <p14:creationId xmlns:p14="http://schemas.microsoft.com/office/powerpoint/2010/main" val="104649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4567392"/>
          </a:xfrm>
        </p:spPr>
        <p:txBody>
          <a:bodyPr/>
          <a:lstStyle/>
          <a:p>
            <a:r>
              <a:rPr lang="en-US" dirty="0" smtClean="0"/>
              <a:t>Chair: Bruce </a:t>
            </a:r>
            <a:r>
              <a:rPr lang="en-US" dirty="0"/>
              <a:t>Kay, Pacific Northwest National </a:t>
            </a:r>
            <a:r>
              <a:rPr lang="en-US" dirty="0" smtClean="0"/>
              <a:t>Laboratory</a:t>
            </a:r>
            <a:endParaRPr lang="en-US" dirty="0"/>
          </a:p>
          <a:p>
            <a:r>
              <a:rPr lang="en-US" dirty="0" smtClean="0"/>
              <a:t>Location: Rockville Hilton Hotel</a:t>
            </a:r>
          </a:p>
          <a:p>
            <a:r>
              <a:rPr lang="en-US" dirty="0" smtClean="0"/>
              <a:t>Dates: </a:t>
            </a:r>
            <a:r>
              <a:rPr lang="en-US" dirty="0"/>
              <a:t>March 28 – 30</a:t>
            </a:r>
            <a:r>
              <a:rPr lang="en-US"/>
              <a:t>, </a:t>
            </a:r>
            <a:r>
              <a:rPr lang="en-US" smtClean="0"/>
              <a:t>2017</a:t>
            </a:r>
            <a:endParaRPr lang="en-US" dirty="0"/>
          </a:p>
          <a:p>
            <a:r>
              <a:rPr lang="en-US" dirty="0" smtClean="0"/>
              <a:t>COV statistics</a:t>
            </a:r>
          </a:p>
          <a:p>
            <a:pPr lvl="1"/>
            <a:r>
              <a:rPr lang="en-US" dirty="0" smtClean="0"/>
              <a:t>18 </a:t>
            </a:r>
            <a:r>
              <a:rPr lang="en-US" dirty="0"/>
              <a:t>COV panelists organized into 3 panels  </a:t>
            </a:r>
          </a:p>
          <a:p>
            <a:pPr lvl="1"/>
            <a:r>
              <a:rPr lang="en-US" dirty="0" smtClean="0"/>
              <a:t>12 from academia, 4 from DOE labs, 2 from other Federal Agencies (NSF and AFOSR) </a:t>
            </a:r>
          </a:p>
          <a:p>
            <a:pPr lvl="1"/>
            <a:r>
              <a:rPr lang="en-US" dirty="0"/>
              <a:t>9</a:t>
            </a:r>
            <a:r>
              <a:rPr lang="en-US" dirty="0" smtClean="0"/>
              <a:t> </a:t>
            </a:r>
            <a:r>
              <a:rPr lang="en-US" dirty="0"/>
              <a:t>female, </a:t>
            </a:r>
            <a:r>
              <a:rPr lang="en-US" dirty="0" smtClean="0"/>
              <a:t>9 </a:t>
            </a:r>
            <a:r>
              <a:rPr lang="en-US" dirty="0"/>
              <a:t>male</a:t>
            </a:r>
          </a:p>
          <a:p>
            <a:pPr lvl="1"/>
            <a:r>
              <a:rPr lang="en-US" dirty="0" smtClean="0"/>
              <a:t>12 funded by CSGB</a:t>
            </a:r>
          </a:p>
          <a:p>
            <a:pPr lvl="1"/>
            <a:r>
              <a:rPr lang="en-US" dirty="0" smtClean="0"/>
              <a:t>3 served on prior COVs (Kay, McCoy, Berman)</a:t>
            </a:r>
          </a:p>
          <a:p>
            <a:pPr lvl="1"/>
            <a:r>
              <a:rPr lang="en-US" dirty="0" smtClean="0"/>
              <a:t>1 BESAC member (Kay)</a:t>
            </a:r>
            <a:endParaRPr lang="en-US" dirty="0"/>
          </a:p>
        </p:txBody>
      </p:sp>
      <p:sp>
        <p:nvSpPr>
          <p:cNvPr id="11266" name="Title 4"/>
          <p:cNvSpPr>
            <a:spLocks noGrp="1"/>
          </p:cNvSpPr>
          <p:nvPr>
            <p:ph type="title"/>
          </p:nvPr>
        </p:nvSpPr>
        <p:spPr/>
        <p:txBody>
          <a:bodyPr/>
          <a:lstStyle/>
          <a:p>
            <a:r>
              <a:rPr lang="en-US" b="1" dirty="0" smtClean="0">
                <a:latin typeface="Arial" charset="0"/>
                <a:cs typeface="Arial" charset="0"/>
              </a:rPr>
              <a:t>FY 2017 Committee of Visitors</a:t>
            </a: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lIns="91432" tIns="45716" rIns="91432" bIns="45716" anchor="ctr"/>
          <a:lstStyle/>
          <a:p>
            <a:pPr algn="ctr" defTabSz="914318" eaLnBrk="0" hangingPunct="0">
              <a:defRPr/>
            </a:pPr>
            <a:endParaRPr lang="en-US" sz="1400" dirty="0">
              <a:solidFill>
                <a:srgbClr val="106636"/>
              </a:solidFill>
              <a:latin typeface="Arial" pitchFamily="34" charset="0"/>
              <a:ea typeface="+mj-ea"/>
              <a:cs typeface="Arial" pitchFamily="34" charset="0"/>
            </a:endParaRPr>
          </a:p>
        </p:txBody>
      </p:sp>
    </p:spTree>
    <p:extLst>
      <p:ext uri="{BB962C8B-B14F-4D97-AF65-F5344CB8AC3E}">
        <p14:creationId xmlns:p14="http://schemas.microsoft.com/office/powerpoint/2010/main" val="4110336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2427" y="866774"/>
            <a:ext cx="8410575" cy="5053679"/>
          </a:xfrm>
        </p:spPr>
        <p:txBody>
          <a:bodyPr/>
          <a:lstStyle/>
          <a:p>
            <a:pPr marL="914400" indent="-914400">
              <a:buNone/>
            </a:pPr>
            <a:r>
              <a:rPr lang="en-US" sz="1600" b="1" dirty="0"/>
              <a:t>Panel 1: </a:t>
            </a:r>
            <a:r>
              <a:rPr lang="en-US" sz="1600" b="1" dirty="0" smtClean="0"/>
              <a:t>	Fundamental Interactions, </a:t>
            </a:r>
            <a:r>
              <a:rPr lang="en-US" sz="1600" dirty="0" smtClean="0"/>
              <a:t>Anne McCoy, University </a:t>
            </a:r>
            <a:r>
              <a:rPr lang="en-US" sz="1600" dirty="0"/>
              <a:t>of </a:t>
            </a:r>
            <a:r>
              <a:rPr lang="en-US" sz="1600" dirty="0" smtClean="0"/>
              <a:t>Washington</a:t>
            </a:r>
            <a:endParaRPr lang="en-US" sz="1600" dirty="0"/>
          </a:p>
          <a:p>
            <a:pPr marL="912812" indent="0">
              <a:buNone/>
              <a:tabLst>
                <a:tab pos="2743200" algn="l"/>
              </a:tabLst>
            </a:pPr>
            <a:r>
              <a:rPr lang="en-US" sz="1600" dirty="0" smtClean="0"/>
              <a:t>Michael </a:t>
            </a:r>
            <a:r>
              <a:rPr lang="en-US" sz="1600" dirty="0"/>
              <a:t>Berman	AFOSR</a:t>
            </a:r>
          </a:p>
          <a:p>
            <a:pPr marL="912812" indent="0">
              <a:buNone/>
              <a:tabLst>
                <a:tab pos="2743200" algn="l"/>
              </a:tabLst>
            </a:pPr>
            <a:r>
              <a:rPr lang="en-US" sz="1600" dirty="0"/>
              <a:t>Gary </a:t>
            </a:r>
            <a:r>
              <a:rPr lang="en-US" sz="1600" dirty="0" err="1"/>
              <a:t>Douberly</a:t>
            </a:r>
            <a:r>
              <a:rPr lang="en-US" sz="1600" dirty="0"/>
              <a:t>	University of Georgia</a:t>
            </a:r>
          </a:p>
          <a:p>
            <a:pPr marL="912812" indent="0">
              <a:buNone/>
              <a:tabLst>
                <a:tab pos="2743200" algn="l"/>
              </a:tabLst>
            </a:pPr>
            <a:r>
              <a:rPr lang="en-US" sz="1600" dirty="0"/>
              <a:t>Kelly Gaffney	SLAC</a:t>
            </a:r>
          </a:p>
          <a:p>
            <a:pPr marL="912812" indent="0">
              <a:buNone/>
              <a:tabLst>
                <a:tab pos="2743200" algn="l"/>
              </a:tabLst>
            </a:pPr>
            <a:r>
              <a:rPr lang="en-US" sz="1600" dirty="0"/>
              <a:t>Evelyn Goldfield	</a:t>
            </a:r>
            <a:r>
              <a:rPr lang="en-US" sz="1600" dirty="0" smtClean="0"/>
              <a:t>NSF</a:t>
            </a:r>
          </a:p>
          <a:p>
            <a:pPr marL="912812" indent="0">
              <a:buNone/>
              <a:tabLst>
                <a:tab pos="2743200" algn="l"/>
              </a:tabLst>
            </a:pPr>
            <a:r>
              <a:rPr lang="en-US" sz="1600" dirty="0" smtClean="0"/>
              <a:t>Amber </a:t>
            </a:r>
            <a:r>
              <a:rPr lang="en-US" sz="1600" dirty="0" err="1" smtClean="0"/>
              <a:t>Krummel</a:t>
            </a:r>
            <a:r>
              <a:rPr lang="en-US" sz="1600" dirty="0" smtClean="0"/>
              <a:t>	Colorado State University</a:t>
            </a:r>
            <a:endParaRPr lang="en-US" sz="1800" dirty="0"/>
          </a:p>
          <a:p>
            <a:pPr marL="914400" indent="-914400">
              <a:buNone/>
              <a:tabLst>
                <a:tab pos="2743200" algn="l"/>
              </a:tabLst>
            </a:pPr>
            <a:r>
              <a:rPr lang="en-US" sz="1600" b="1" dirty="0" smtClean="0"/>
              <a:t>Panel 2: 	Photochemistry and Biochemistry</a:t>
            </a:r>
            <a:r>
              <a:rPr lang="en-US" sz="1600" dirty="0" smtClean="0"/>
              <a:t>, Robert </a:t>
            </a:r>
            <a:r>
              <a:rPr lang="en-US" sz="1600" dirty="0"/>
              <a:t>Blankenship, Washington University </a:t>
            </a:r>
            <a:r>
              <a:rPr lang="en-US" sz="1600" dirty="0" smtClean="0"/>
              <a:t>David </a:t>
            </a:r>
            <a:r>
              <a:rPr lang="en-US" sz="1600" dirty="0"/>
              <a:t>Britt	</a:t>
            </a:r>
            <a:r>
              <a:rPr lang="en-US" sz="1600" dirty="0" smtClean="0"/>
              <a:t>University of California, </a:t>
            </a:r>
            <a:r>
              <a:rPr lang="en-US" sz="1600" dirty="0"/>
              <a:t>Davis</a:t>
            </a:r>
          </a:p>
          <a:p>
            <a:pPr marL="912812" indent="0">
              <a:buNone/>
              <a:tabLst>
                <a:tab pos="2743200" algn="l"/>
              </a:tabLst>
            </a:pPr>
            <a:r>
              <a:rPr lang="en-US" sz="1600" dirty="0"/>
              <a:t>Marilyn Gunner	City College </a:t>
            </a:r>
            <a:r>
              <a:rPr lang="en-US" sz="1600" dirty="0" smtClean="0"/>
              <a:t>University of New York</a:t>
            </a:r>
            <a:endParaRPr lang="en-US" sz="1600" dirty="0"/>
          </a:p>
          <a:p>
            <a:pPr marL="912812" indent="0">
              <a:buNone/>
              <a:tabLst>
                <a:tab pos="2743200" algn="l"/>
              </a:tabLst>
            </a:pPr>
            <a:r>
              <a:rPr lang="en-US" sz="1600" dirty="0"/>
              <a:t>Jennifer Ogilvie	University of Michigan</a:t>
            </a:r>
          </a:p>
          <a:p>
            <a:pPr marL="912812" indent="0">
              <a:buNone/>
              <a:tabLst>
                <a:tab pos="2743200" algn="l"/>
              </a:tabLst>
            </a:pPr>
            <a:r>
              <a:rPr lang="en-US" sz="1600" dirty="0"/>
              <a:t>Cyndi Zoski	</a:t>
            </a:r>
            <a:r>
              <a:rPr lang="en-US" sz="1600" dirty="0" smtClean="0"/>
              <a:t>New </a:t>
            </a:r>
            <a:r>
              <a:rPr lang="en-US" sz="1600" dirty="0"/>
              <a:t>Mexico State </a:t>
            </a:r>
            <a:r>
              <a:rPr lang="en-US" sz="1600" dirty="0" smtClean="0"/>
              <a:t>University</a:t>
            </a:r>
            <a:endParaRPr lang="en-US" sz="1600" dirty="0"/>
          </a:p>
          <a:p>
            <a:pPr marL="914400" indent="-914400">
              <a:buNone/>
              <a:tabLst>
                <a:tab pos="2743200" algn="l"/>
              </a:tabLst>
            </a:pPr>
            <a:r>
              <a:rPr lang="en-US" sz="1600" b="1" dirty="0" smtClean="0"/>
              <a:t>Panel </a:t>
            </a:r>
            <a:r>
              <a:rPr lang="en-US" sz="1600" b="1" dirty="0"/>
              <a:t>3: </a:t>
            </a:r>
            <a:r>
              <a:rPr lang="en-US" sz="1600" b="1" dirty="0" smtClean="0"/>
              <a:t>	Chemical Transformations, </a:t>
            </a:r>
            <a:r>
              <a:rPr lang="en-US" sz="1600" dirty="0" smtClean="0"/>
              <a:t>Michael </a:t>
            </a:r>
            <a:r>
              <a:rPr lang="en-US" sz="1600" dirty="0"/>
              <a:t>Hochella, </a:t>
            </a:r>
            <a:r>
              <a:rPr lang="en-US" sz="1600" dirty="0" smtClean="0"/>
              <a:t>Virginia Tech </a:t>
            </a:r>
          </a:p>
          <a:p>
            <a:pPr marL="912812" indent="0">
              <a:buNone/>
              <a:tabLst>
                <a:tab pos="2743200" algn="l"/>
              </a:tabLst>
            </a:pPr>
            <a:r>
              <a:rPr lang="en-US" sz="1600" dirty="0" smtClean="0"/>
              <a:t>Donna </a:t>
            </a:r>
            <a:r>
              <a:rPr lang="en-US" sz="1600" dirty="0"/>
              <a:t>Chen	</a:t>
            </a:r>
            <a:r>
              <a:rPr lang="en-US" sz="1600" dirty="0" smtClean="0"/>
              <a:t>University of </a:t>
            </a:r>
            <a:r>
              <a:rPr lang="en-US" sz="1600" dirty="0"/>
              <a:t>South Carolina </a:t>
            </a:r>
            <a:endParaRPr lang="en-US" sz="1600" dirty="0" smtClean="0"/>
          </a:p>
          <a:p>
            <a:pPr marL="912812" indent="0">
              <a:buNone/>
              <a:tabLst>
                <a:tab pos="2743200" algn="l"/>
              </a:tabLst>
            </a:pPr>
            <a:r>
              <a:rPr lang="en-US" sz="1600" dirty="0" smtClean="0"/>
              <a:t>Pete McGrail</a:t>
            </a:r>
            <a:r>
              <a:rPr lang="en-US" sz="1600" dirty="0"/>
              <a:t>	</a:t>
            </a:r>
            <a:r>
              <a:rPr lang="en-US" sz="1600" dirty="0" smtClean="0"/>
              <a:t>PNNL</a:t>
            </a:r>
            <a:endParaRPr lang="en-US" sz="1600" dirty="0"/>
          </a:p>
          <a:p>
            <a:pPr marL="912812" indent="0">
              <a:buNone/>
              <a:tabLst>
                <a:tab pos="2743200" algn="l"/>
              </a:tabLst>
            </a:pPr>
            <a:r>
              <a:rPr lang="en-US" sz="1600" dirty="0" smtClean="0"/>
              <a:t>Laura Pyrak</a:t>
            </a:r>
            <a:r>
              <a:rPr lang="en-US" sz="1600" dirty="0"/>
              <a:t>-</a:t>
            </a:r>
            <a:r>
              <a:rPr lang="en-US" sz="1600" dirty="0" smtClean="0"/>
              <a:t>Nolte</a:t>
            </a:r>
            <a:r>
              <a:rPr lang="en-US" sz="1600" dirty="0"/>
              <a:t>	</a:t>
            </a:r>
            <a:r>
              <a:rPr lang="en-US" sz="1600" dirty="0" smtClean="0"/>
              <a:t>Purdue University</a:t>
            </a:r>
            <a:endParaRPr lang="en-US" sz="1600" dirty="0"/>
          </a:p>
          <a:p>
            <a:pPr marL="912812" indent="0">
              <a:buNone/>
              <a:tabLst>
                <a:tab pos="2743200" algn="l"/>
              </a:tabLst>
            </a:pPr>
            <a:r>
              <a:rPr lang="en-US" sz="1600" dirty="0"/>
              <a:t>Lynda </a:t>
            </a:r>
            <a:r>
              <a:rPr lang="en-US" sz="1600" dirty="0" err="1" smtClean="0"/>
              <a:t>Soderholm</a:t>
            </a:r>
            <a:r>
              <a:rPr lang="en-US" sz="1600" dirty="0"/>
              <a:t>	</a:t>
            </a:r>
            <a:r>
              <a:rPr lang="en-US" sz="1600" dirty="0" smtClean="0"/>
              <a:t>ANL</a:t>
            </a:r>
            <a:endParaRPr lang="en-US" sz="1600" dirty="0"/>
          </a:p>
          <a:p>
            <a:pPr marL="912812" indent="0">
              <a:buNone/>
              <a:tabLst>
                <a:tab pos="2743200" algn="l"/>
              </a:tabLst>
            </a:pPr>
            <a:r>
              <a:rPr lang="en-US" sz="1600" dirty="0" smtClean="0"/>
              <a:t>Peter Stair</a:t>
            </a:r>
            <a:r>
              <a:rPr lang="en-US" sz="1600" dirty="0"/>
              <a:t>	</a:t>
            </a:r>
            <a:r>
              <a:rPr lang="en-US" sz="1600" dirty="0" smtClean="0"/>
              <a:t>Northwestern </a:t>
            </a:r>
            <a:r>
              <a:rPr lang="en-US" sz="1600" dirty="0"/>
              <a:t>University</a:t>
            </a:r>
          </a:p>
        </p:txBody>
      </p:sp>
      <p:sp>
        <p:nvSpPr>
          <p:cNvPr id="12290" name="Title 1"/>
          <p:cNvSpPr>
            <a:spLocks noGrp="1"/>
          </p:cNvSpPr>
          <p:nvPr>
            <p:ph type="title"/>
          </p:nvPr>
        </p:nvSpPr>
        <p:spPr/>
        <p:txBody>
          <a:bodyPr/>
          <a:lstStyle/>
          <a:p>
            <a:r>
              <a:rPr lang="en-US" b="1" dirty="0" smtClean="0">
                <a:latin typeface="Arial" charset="0"/>
                <a:cs typeface="Arial" charset="0"/>
              </a:rPr>
              <a:t>Panel Structure and Membership</a:t>
            </a:r>
          </a:p>
        </p:txBody>
      </p:sp>
    </p:spTree>
    <p:extLst>
      <p:ext uri="{BB962C8B-B14F-4D97-AF65-F5344CB8AC3E}">
        <p14:creationId xmlns:p14="http://schemas.microsoft.com/office/powerpoint/2010/main" val="102211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4893635"/>
          </a:xfrm>
        </p:spPr>
        <p:txBody>
          <a:bodyPr/>
          <a:lstStyle/>
          <a:p>
            <a:r>
              <a:rPr lang="en-US" sz="2000" dirty="0" smtClean="0"/>
              <a:t>COV members will have read-only access to proposals that </a:t>
            </a:r>
            <a:r>
              <a:rPr lang="en-US" sz="2000" smtClean="0"/>
              <a:t>had actions (awarded</a:t>
            </a:r>
            <a:r>
              <a:rPr lang="en-US" sz="2000" dirty="0" smtClean="0"/>
              <a:t>, declined, </a:t>
            </a:r>
            <a:r>
              <a:rPr lang="en-US" sz="2000" smtClean="0"/>
              <a:t>or withdrawn) </a:t>
            </a:r>
            <a:r>
              <a:rPr lang="en-US" sz="2000" dirty="0" smtClean="0"/>
              <a:t>in fiscal years 2014, 2015, and 2016</a:t>
            </a:r>
            <a:endParaRPr lang="en-US" dirty="0" smtClean="0"/>
          </a:p>
          <a:p>
            <a:r>
              <a:rPr lang="en-US" sz="1800" dirty="0" smtClean="0"/>
              <a:t>Material provided:</a:t>
            </a:r>
          </a:p>
          <a:p>
            <a:pPr lvl="1"/>
            <a:r>
              <a:rPr lang="en-US" sz="1600" dirty="0" smtClean="0"/>
              <a:t>Reference Materials</a:t>
            </a:r>
          </a:p>
          <a:p>
            <a:pPr lvl="2"/>
            <a:r>
              <a:rPr lang="en-US" sz="1600" dirty="0" smtClean="0"/>
              <a:t>Description of programs</a:t>
            </a:r>
          </a:p>
          <a:p>
            <a:pPr lvl="2"/>
            <a:r>
              <a:rPr lang="en-US" sz="1600" dirty="0" smtClean="0"/>
              <a:t>Lists of awarded, declined, and withdrawn proposals</a:t>
            </a:r>
            <a:endParaRPr lang="en-US" sz="1600" dirty="0"/>
          </a:p>
          <a:p>
            <a:pPr marL="800035" lvl="1" indent="-342900"/>
            <a:r>
              <a:rPr lang="en-US" sz="1600" dirty="0" smtClean="0"/>
              <a:t>Solicitation Folders</a:t>
            </a:r>
          </a:p>
          <a:p>
            <a:pPr marL="1200029" lvl="2" indent="-342900"/>
            <a:r>
              <a:rPr lang="en-US" sz="1600" dirty="0" smtClean="0"/>
              <a:t>Letters of intent/preproposals</a:t>
            </a:r>
          </a:p>
          <a:p>
            <a:pPr marL="800035" lvl="1" indent="-342900"/>
            <a:r>
              <a:rPr lang="en-US" sz="1600" dirty="0" smtClean="0"/>
              <a:t>Proposal Folders</a:t>
            </a:r>
          </a:p>
          <a:p>
            <a:pPr marL="1200029" lvl="2" indent="-342900"/>
            <a:r>
              <a:rPr lang="en-US" sz="1600" dirty="0" smtClean="0"/>
              <a:t>Proposals</a:t>
            </a:r>
          </a:p>
          <a:p>
            <a:pPr marL="1200029" lvl="2" indent="-342900"/>
            <a:r>
              <a:rPr lang="en-US" sz="1600" dirty="0" smtClean="0"/>
              <a:t>Reviews</a:t>
            </a:r>
          </a:p>
          <a:p>
            <a:pPr marL="1200029" lvl="2" indent="-342900"/>
            <a:r>
              <a:rPr lang="en-US" sz="1600" dirty="0" smtClean="0"/>
              <a:t>Declination memos</a:t>
            </a:r>
            <a:endParaRPr lang="en-US" sz="1600" dirty="0"/>
          </a:p>
          <a:p>
            <a:pPr marL="800035" lvl="1" indent="-342900"/>
            <a:r>
              <a:rPr lang="en-US" sz="1600" dirty="0" smtClean="0"/>
              <a:t>Award Folders</a:t>
            </a:r>
          </a:p>
          <a:p>
            <a:pPr marL="1200029" lvl="2" indent="-342900"/>
            <a:r>
              <a:rPr lang="en-US" sz="1600" dirty="0" smtClean="0"/>
              <a:t>Budgets</a:t>
            </a:r>
          </a:p>
          <a:p>
            <a:pPr marL="1200029" lvl="2" indent="-342900"/>
            <a:r>
              <a:rPr lang="en-US" sz="1600" dirty="0" smtClean="0"/>
              <a:t>Selection statements</a:t>
            </a:r>
          </a:p>
        </p:txBody>
      </p:sp>
      <p:sp>
        <p:nvSpPr>
          <p:cNvPr id="14338" name="Title 1"/>
          <p:cNvSpPr>
            <a:spLocks noGrp="1"/>
          </p:cNvSpPr>
          <p:nvPr>
            <p:ph type="title"/>
          </p:nvPr>
        </p:nvSpPr>
        <p:spPr/>
        <p:txBody>
          <a:bodyPr/>
          <a:lstStyle/>
          <a:p>
            <a:r>
              <a:rPr lang="en-US" b="1" dirty="0" smtClean="0">
                <a:latin typeface="Arial" charset="0"/>
                <a:cs typeface="Arial" charset="0"/>
              </a:rPr>
              <a:t>PAMS will be used by the COV</a:t>
            </a:r>
          </a:p>
        </p:txBody>
      </p:sp>
      <p:sp>
        <p:nvSpPr>
          <p:cNvPr id="8" name="Rectangle 7"/>
          <p:cNvSpPr/>
          <p:nvPr/>
        </p:nvSpPr>
        <p:spPr>
          <a:xfrm>
            <a:off x="3352800" y="6172200"/>
            <a:ext cx="579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defTabSz="914318" fontAlgn="auto">
              <a:spcBef>
                <a:spcPts val="0"/>
              </a:spcBef>
              <a:spcAft>
                <a:spcPts val="0"/>
              </a:spcAft>
              <a:defRPr/>
            </a:pPr>
            <a:endParaRPr lang="en-US"/>
          </a:p>
        </p:txBody>
      </p:sp>
    </p:spTree>
    <p:extLst>
      <p:ext uri="{BB962C8B-B14F-4D97-AF65-F5344CB8AC3E}">
        <p14:creationId xmlns:p14="http://schemas.microsoft.com/office/powerpoint/2010/main" val="2052547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5829276"/>
          </a:xfrm>
        </p:spPr>
        <p:txBody>
          <a:bodyPr/>
          <a:lstStyle/>
          <a:p>
            <a:r>
              <a:rPr lang="en-US" sz="2000" dirty="0" smtClean="0"/>
              <a:t>Day 1</a:t>
            </a:r>
          </a:p>
          <a:p>
            <a:pPr lvl="1"/>
            <a:r>
              <a:rPr lang="en-US" sz="1800" dirty="0" smtClean="0"/>
              <a:t>Plenary session: welcome, BESAC charge, BES and CSGB overviews, introduction to review process and PAMS COV module</a:t>
            </a:r>
          </a:p>
          <a:p>
            <a:pPr lvl="1"/>
            <a:r>
              <a:rPr lang="en-US" sz="1800" dirty="0" smtClean="0"/>
              <a:t>Panel breakout sessions: </a:t>
            </a:r>
            <a:r>
              <a:rPr lang="en-US" sz="1800" dirty="0"/>
              <a:t>brief portfolios overviews </a:t>
            </a:r>
            <a:r>
              <a:rPr lang="en-US" sz="1800" dirty="0" smtClean="0"/>
              <a:t>from CSGB team leads; first read of selected packages by COV; Program Managers on call</a:t>
            </a:r>
          </a:p>
          <a:p>
            <a:pPr lvl="1"/>
            <a:r>
              <a:rPr lang="en-US" sz="1800" dirty="0" smtClean="0"/>
              <a:t>Executive session: preliminary report drafting and first assessment of key elements and gaps</a:t>
            </a:r>
          </a:p>
          <a:p>
            <a:r>
              <a:rPr lang="en-US" sz="2000" dirty="0" smtClean="0"/>
              <a:t>Day 2</a:t>
            </a:r>
          </a:p>
          <a:p>
            <a:pPr lvl="1"/>
            <a:r>
              <a:rPr lang="en-US" sz="1800" dirty="0" smtClean="0"/>
              <a:t>Executive session: completion and discussion of first read reports</a:t>
            </a:r>
          </a:p>
          <a:p>
            <a:pPr lvl="1"/>
            <a:r>
              <a:rPr lang="en-US" sz="1800" dirty="0" smtClean="0"/>
              <a:t>Panel </a:t>
            </a:r>
            <a:r>
              <a:rPr lang="en-US" sz="1800" dirty="0"/>
              <a:t>breakout sessions</a:t>
            </a:r>
            <a:r>
              <a:rPr lang="en-US" sz="1800" dirty="0" smtClean="0"/>
              <a:t>: portfolio overviews available if requested, second read by </a:t>
            </a:r>
            <a:r>
              <a:rPr lang="en-US" sz="1800" dirty="0"/>
              <a:t>COV; Program Managers on call</a:t>
            </a:r>
            <a:endParaRPr lang="en-US" sz="1800" dirty="0" smtClean="0"/>
          </a:p>
          <a:p>
            <a:pPr lvl="1"/>
            <a:r>
              <a:rPr lang="en-US" sz="1800" dirty="0" smtClean="0"/>
              <a:t>Executive session: merge first and second read input; draft and discuss panel reports</a:t>
            </a:r>
          </a:p>
          <a:p>
            <a:r>
              <a:rPr lang="en-US" sz="2000" dirty="0" smtClean="0"/>
              <a:t>Day 3</a:t>
            </a:r>
          </a:p>
          <a:p>
            <a:pPr lvl="1"/>
            <a:r>
              <a:rPr lang="en-US" sz="1800" dirty="0" smtClean="0"/>
              <a:t>Executive session: finalize draft panel reports</a:t>
            </a:r>
          </a:p>
          <a:p>
            <a:pPr lvl="1"/>
            <a:r>
              <a:rPr lang="en-US" sz="1800" dirty="0" smtClean="0"/>
              <a:t>Closeout plenary session: presentation of  major findings and recommendations</a:t>
            </a:r>
          </a:p>
          <a:p>
            <a:pPr lvl="1"/>
            <a:endParaRPr lang="en-US" sz="2000" dirty="0"/>
          </a:p>
        </p:txBody>
      </p:sp>
      <p:sp>
        <p:nvSpPr>
          <p:cNvPr id="11" name="Title 1"/>
          <p:cNvSpPr>
            <a:spLocks noGrp="1"/>
          </p:cNvSpPr>
          <p:nvPr>
            <p:ph type="title"/>
          </p:nvPr>
        </p:nvSpPr>
        <p:spPr/>
        <p:txBody>
          <a:bodyPr/>
          <a:lstStyle/>
          <a:p>
            <a:r>
              <a:rPr lang="en-US" dirty="0" smtClean="0">
                <a:latin typeface="Arial" charset="0"/>
                <a:cs typeface="Arial" charset="0"/>
              </a:rPr>
              <a:t>Elements of a</a:t>
            </a:r>
            <a:r>
              <a:rPr lang="en-US" b="1" dirty="0" smtClean="0">
                <a:latin typeface="Arial" charset="0"/>
                <a:cs typeface="Arial" charset="0"/>
              </a:rPr>
              <a:t>genda</a:t>
            </a:r>
          </a:p>
        </p:txBody>
      </p:sp>
    </p:spTree>
    <p:extLst>
      <p:ext uri="{BB962C8B-B14F-4D97-AF65-F5344CB8AC3E}">
        <p14:creationId xmlns:p14="http://schemas.microsoft.com/office/powerpoint/2010/main" val="819313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454EFB-966A-6745-99E7-4F03FD4C89CA}" type="slidenum">
              <a:rPr lang="en-US" smtClean="0"/>
              <a:pPr/>
              <a:t>26</a:t>
            </a:fld>
            <a:endParaRPr lang="en-US" dirty="0"/>
          </a:p>
        </p:txBody>
      </p:sp>
      <p:sp>
        <p:nvSpPr>
          <p:cNvPr id="3" name="Title 2"/>
          <p:cNvSpPr>
            <a:spLocks noGrp="1"/>
          </p:cNvSpPr>
          <p:nvPr>
            <p:ph type="title"/>
          </p:nvPr>
        </p:nvSpPr>
        <p:spPr/>
        <p:txBody>
          <a:bodyPr/>
          <a:lstStyle/>
          <a:p>
            <a:r>
              <a:rPr lang="en-US" dirty="0" smtClean="0"/>
              <a:t>Questions/comments?</a:t>
            </a:r>
            <a:endParaRPr lang="en-US" dirty="0"/>
          </a:p>
        </p:txBody>
      </p:sp>
    </p:spTree>
    <p:extLst>
      <p:ext uri="{BB962C8B-B14F-4D97-AF65-F5344CB8AC3E}">
        <p14:creationId xmlns:p14="http://schemas.microsoft.com/office/powerpoint/2010/main" val="232688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4"/>
          <p:cNvSpPr txBox="1">
            <a:spLocks noChangeArrowheads="1"/>
          </p:cNvSpPr>
          <p:nvPr/>
        </p:nvSpPr>
        <p:spPr bwMode="auto">
          <a:xfrm>
            <a:off x="2" y="2243714"/>
            <a:ext cx="3389536"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Science for National Needs</a:t>
            </a:r>
          </a:p>
        </p:txBody>
      </p:sp>
      <p:sp>
        <p:nvSpPr>
          <p:cNvPr id="60419" name="Text Box 45"/>
          <p:cNvSpPr txBox="1">
            <a:spLocks noChangeArrowheads="1"/>
          </p:cNvSpPr>
          <p:nvPr/>
        </p:nvSpPr>
        <p:spPr bwMode="auto">
          <a:xfrm>
            <a:off x="2" y="790017"/>
            <a:ext cx="2825279"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Science for Discovery</a:t>
            </a:r>
          </a:p>
        </p:txBody>
      </p:sp>
      <p:sp>
        <p:nvSpPr>
          <p:cNvPr id="60420" name="Rectangle 2"/>
          <p:cNvSpPr>
            <a:spLocks noGrp="1" noChangeArrowheads="1"/>
          </p:cNvSpPr>
          <p:nvPr>
            <p:ph type="title"/>
          </p:nvPr>
        </p:nvSpPr>
        <p:spPr>
          <a:xfrm>
            <a:off x="0" y="-53277"/>
            <a:ext cx="9144000" cy="830740"/>
          </a:xfrm>
        </p:spPr>
        <p:txBody>
          <a:bodyPr lIns="91184" tIns="45593" rIns="91184" bIns="45593"/>
          <a:lstStyle/>
          <a:p>
            <a:pPr defTabSz="1015399">
              <a:tabLst>
                <a:tab pos="1885539" algn="l"/>
              </a:tabLst>
            </a:pPr>
            <a:r>
              <a:rPr lang="en-US" dirty="0"/>
              <a:t>BES strategic planning activities </a:t>
            </a:r>
            <a:br>
              <a:rPr lang="en-US" dirty="0"/>
            </a:br>
            <a:r>
              <a:rPr lang="en-US" dirty="0"/>
              <a:t>provide the foundation for the CSGB strategy</a:t>
            </a:r>
            <a:endParaRPr lang="en-US" dirty="0" smtClean="0"/>
          </a:p>
        </p:txBody>
      </p:sp>
      <p:grpSp>
        <p:nvGrpSpPr>
          <p:cNvPr id="2" name="Group 10"/>
          <p:cNvGrpSpPr>
            <a:grpSpLocks/>
          </p:cNvGrpSpPr>
          <p:nvPr/>
        </p:nvGrpSpPr>
        <p:grpSpPr bwMode="auto">
          <a:xfrm>
            <a:off x="11425" y="5130017"/>
            <a:ext cx="5619839" cy="1192334"/>
            <a:chOff x="322" y="3612"/>
            <a:chExt cx="4773" cy="1107"/>
          </a:xfrm>
        </p:grpSpPr>
        <p:grpSp>
          <p:nvGrpSpPr>
            <p:cNvPr id="3" name="Group 11"/>
            <p:cNvGrpSpPr>
              <a:grpSpLocks noChangeAspect="1"/>
            </p:cNvGrpSpPr>
            <p:nvPr/>
          </p:nvGrpSpPr>
          <p:grpSpPr bwMode="auto">
            <a:xfrm>
              <a:off x="2817" y="3617"/>
              <a:ext cx="765" cy="983"/>
              <a:chOff x="1093" y="1454"/>
              <a:chExt cx="805" cy="1035"/>
            </a:xfrm>
          </p:grpSpPr>
          <p:sp>
            <p:nvSpPr>
              <p:cNvPr id="3097613" name="Rectangle 13"/>
              <p:cNvSpPr>
                <a:spLocks noChangeAspect="1" noChangeArrowheads="1"/>
              </p:cNvSpPr>
              <p:nvPr/>
            </p:nvSpPr>
            <p:spPr bwMode="auto">
              <a:xfrm>
                <a:off x="1093" y="1454"/>
                <a:ext cx="805"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4" name="Picture 12"/>
              <p:cNvPicPr preferRelativeResize="0">
                <a:picLocks noChangeAspect="1" noChangeArrowheads="1"/>
              </p:cNvPicPr>
              <p:nvPr/>
            </p:nvPicPr>
            <p:blipFill>
              <a:blip r:embed="rId3" cstate="screen"/>
              <a:srcRect l="8398" r="11044" b="23692"/>
              <a:stretch>
                <a:fillRect/>
              </a:stretch>
            </p:blipFill>
            <p:spPr bwMode="auto">
              <a:xfrm>
                <a:off x="1164" y="1485"/>
                <a:ext cx="671" cy="845"/>
              </a:xfrm>
              <a:prstGeom prst="rect">
                <a:avLst/>
              </a:prstGeom>
              <a:solidFill>
                <a:schemeClr val="bg1"/>
              </a:solidFill>
              <a:ln w="9525">
                <a:solidFill>
                  <a:schemeClr val="bg1"/>
                </a:solidFill>
                <a:miter lim="800000"/>
                <a:headEnd/>
                <a:tailEnd/>
              </a:ln>
            </p:spPr>
          </p:pic>
        </p:grpSp>
        <p:grpSp>
          <p:nvGrpSpPr>
            <p:cNvPr id="4" name="Group 14"/>
            <p:cNvGrpSpPr>
              <a:grpSpLocks noChangeAspect="1"/>
            </p:cNvGrpSpPr>
            <p:nvPr/>
          </p:nvGrpSpPr>
          <p:grpSpPr bwMode="auto">
            <a:xfrm>
              <a:off x="3360" y="3657"/>
              <a:ext cx="770" cy="983"/>
              <a:chOff x="1952" y="1468"/>
              <a:chExt cx="810" cy="1035"/>
            </a:xfrm>
          </p:grpSpPr>
          <p:sp>
            <p:nvSpPr>
              <p:cNvPr id="3097615" name="Rectangle 15"/>
              <p:cNvSpPr>
                <a:spLocks noChangeAspect="1" noChangeArrowheads="1"/>
              </p:cNvSpPr>
              <p:nvPr/>
            </p:nvSpPr>
            <p:spPr bwMode="auto">
              <a:xfrm>
                <a:off x="1952" y="1468"/>
                <a:ext cx="810"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3" name="Picture 16"/>
              <p:cNvPicPr preferRelativeResize="0">
                <a:picLocks noChangeAspect="1" noChangeArrowheads="1"/>
              </p:cNvPicPr>
              <p:nvPr/>
            </p:nvPicPr>
            <p:blipFill>
              <a:blip r:embed="rId4" cstate="screen"/>
              <a:srcRect/>
              <a:stretch>
                <a:fillRect/>
              </a:stretch>
            </p:blipFill>
            <p:spPr bwMode="auto">
              <a:xfrm>
                <a:off x="1990" y="1560"/>
                <a:ext cx="750" cy="561"/>
              </a:xfrm>
              <a:prstGeom prst="rect">
                <a:avLst/>
              </a:prstGeom>
              <a:solidFill>
                <a:schemeClr val="bg1"/>
              </a:solidFill>
              <a:ln w="9525">
                <a:noFill/>
                <a:miter lim="800000"/>
                <a:headEnd/>
                <a:tailEnd/>
              </a:ln>
            </p:spPr>
          </p:pic>
        </p:grpSp>
        <p:pic>
          <p:nvPicPr>
            <p:cNvPr id="60463" name="Picture 17"/>
            <p:cNvPicPr>
              <a:picLocks noChangeArrowheads="1"/>
            </p:cNvPicPr>
            <p:nvPr/>
          </p:nvPicPr>
          <p:blipFill>
            <a:blip r:embed="rId5" cstate="screen"/>
            <a:srcRect/>
            <a:stretch>
              <a:fillRect/>
            </a:stretch>
          </p:blipFill>
          <p:spPr bwMode="auto">
            <a:xfrm>
              <a:off x="3787" y="3733"/>
              <a:ext cx="782" cy="986"/>
            </a:xfrm>
            <a:prstGeom prst="rect">
              <a:avLst/>
            </a:prstGeom>
            <a:noFill/>
            <a:ln w="12700">
              <a:noFill/>
              <a:miter lim="800000"/>
              <a:headEnd/>
              <a:tailEnd/>
            </a:ln>
          </p:spPr>
        </p:pic>
        <p:pic>
          <p:nvPicPr>
            <p:cNvPr id="60464" name="Picture 18" descr="covers_0001"/>
            <p:cNvPicPr preferRelativeResize="0">
              <a:picLocks noChangeAspect="1" noChangeArrowheads="1"/>
            </p:cNvPicPr>
            <p:nvPr/>
          </p:nvPicPr>
          <p:blipFill>
            <a:blip r:embed="rId6" cstate="screen"/>
            <a:srcRect/>
            <a:stretch>
              <a:fillRect/>
            </a:stretch>
          </p:blipFill>
          <p:spPr bwMode="auto">
            <a:xfrm>
              <a:off x="322" y="3648"/>
              <a:ext cx="766" cy="984"/>
            </a:xfrm>
            <a:prstGeom prst="rect">
              <a:avLst/>
            </a:prstGeom>
            <a:noFill/>
            <a:ln w="9525">
              <a:noFill/>
              <a:miter lim="800000"/>
              <a:headEnd/>
              <a:tailEnd/>
            </a:ln>
          </p:spPr>
        </p:pic>
        <p:pic>
          <p:nvPicPr>
            <p:cNvPr id="60465" name="Picture 19" descr="covers_0002"/>
            <p:cNvPicPr preferRelativeResize="0">
              <a:picLocks noChangeAspect="1" noChangeArrowheads="1"/>
            </p:cNvPicPr>
            <p:nvPr/>
          </p:nvPicPr>
          <p:blipFill>
            <a:blip r:embed="rId7" cstate="screen"/>
            <a:srcRect/>
            <a:stretch>
              <a:fillRect/>
            </a:stretch>
          </p:blipFill>
          <p:spPr bwMode="auto">
            <a:xfrm>
              <a:off x="644" y="3677"/>
              <a:ext cx="766" cy="984"/>
            </a:xfrm>
            <a:prstGeom prst="rect">
              <a:avLst/>
            </a:prstGeom>
            <a:noFill/>
            <a:ln w="9525">
              <a:noFill/>
              <a:miter lim="800000"/>
              <a:headEnd/>
              <a:tailEnd/>
            </a:ln>
          </p:spPr>
        </p:pic>
        <p:grpSp>
          <p:nvGrpSpPr>
            <p:cNvPr id="5" name="Group 20"/>
            <p:cNvGrpSpPr>
              <a:grpSpLocks noChangeAspect="1"/>
            </p:cNvGrpSpPr>
            <p:nvPr/>
          </p:nvGrpSpPr>
          <p:grpSpPr bwMode="auto">
            <a:xfrm>
              <a:off x="1712" y="3735"/>
              <a:ext cx="761" cy="983"/>
              <a:chOff x="897" y="1216"/>
              <a:chExt cx="801" cy="1035"/>
            </a:xfrm>
          </p:grpSpPr>
          <p:sp>
            <p:nvSpPr>
              <p:cNvPr id="3097622" name="Rectangle 22"/>
              <p:cNvSpPr>
                <a:spLocks noChangeAspect="1" noChangeArrowheads="1"/>
              </p:cNvSpPr>
              <p:nvPr/>
            </p:nvSpPr>
            <p:spPr bwMode="auto">
              <a:xfrm>
                <a:off x="897" y="1216"/>
                <a:ext cx="801"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0" name="Picture 21"/>
              <p:cNvPicPr preferRelativeResize="0">
                <a:picLocks noChangeAspect="1" noChangeArrowheads="1"/>
              </p:cNvPicPr>
              <p:nvPr/>
            </p:nvPicPr>
            <p:blipFill>
              <a:blip r:embed="rId8" cstate="screen"/>
              <a:srcRect/>
              <a:stretch>
                <a:fillRect/>
              </a:stretch>
            </p:blipFill>
            <p:spPr bwMode="auto">
              <a:xfrm>
                <a:off x="993" y="1329"/>
                <a:ext cx="613" cy="848"/>
              </a:xfrm>
              <a:prstGeom prst="rect">
                <a:avLst/>
              </a:prstGeom>
              <a:noFill/>
              <a:ln w="9525">
                <a:noFill/>
                <a:miter lim="800000"/>
                <a:headEnd/>
                <a:tailEnd/>
              </a:ln>
            </p:spPr>
          </p:pic>
        </p:grpSp>
        <p:pic>
          <p:nvPicPr>
            <p:cNvPr id="60468" name="Picture 24"/>
            <p:cNvPicPr preferRelativeResize="0">
              <a:picLocks noChangeAspect="1" noChangeArrowheads="1"/>
            </p:cNvPicPr>
            <p:nvPr/>
          </p:nvPicPr>
          <p:blipFill>
            <a:blip r:embed="rId9" cstate="screen"/>
            <a:srcRect/>
            <a:stretch>
              <a:fillRect/>
            </a:stretch>
          </p:blipFill>
          <p:spPr bwMode="auto">
            <a:xfrm>
              <a:off x="1190" y="3715"/>
              <a:ext cx="766" cy="984"/>
            </a:xfrm>
            <a:prstGeom prst="rect">
              <a:avLst/>
            </a:prstGeom>
            <a:noFill/>
            <a:ln w="12700">
              <a:solidFill>
                <a:schemeClr val="tx1"/>
              </a:solidFill>
              <a:miter lim="800000"/>
              <a:headEnd/>
              <a:tailEnd/>
            </a:ln>
          </p:spPr>
        </p:pic>
        <p:pic>
          <p:nvPicPr>
            <p:cNvPr id="60469" name="Picture 25"/>
            <p:cNvPicPr>
              <a:picLocks noChangeAspect="1" noChangeArrowheads="1"/>
            </p:cNvPicPr>
            <p:nvPr/>
          </p:nvPicPr>
          <p:blipFill>
            <a:blip r:embed="rId10" cstate="screen"/>
            <a:srcRect/>
            <a:stretch>
              <a:fillRect/>
            </a:stretch>
          </p:blipFill>
          <p:spPr bwMode="auto">
            <a:xfrm>
              <a:off x="4348" y="3612"/>
              <a:ext cx="747" cy="966"/>
            </a:xfrm>
            <a:prstGeom prst="rect">
              <a:avLst/>
            </a:prstGeom>
            <a:noFill/>
            <a:ln w="57150">
              <a:noFill/>
              <a:miter lim="800000"/>
              <a:headEnd/>
              <a:tailEnd/>
            </a:ln>
          </p:spPr>
        </p:pic>
        <p:pic>
          <p:nvPicPr>
            <p:cNvPr id="60467" name="Picture 23"/>
            <p:cNvPicPr preferRelativeResize="0">
              <a:picLocks noChangeAspect="1" noChangeArrowheads="1"/>
            </p:cNvPicPr>
            <p:nvPr/>
          </p:nvPicPr>
          <p:blipFill>
            <a:blip r:embed="rId11" cstate="screen"/>
            <a:srcRect/>
            <a:stretch>
              <a:fillRect/>
            </a:stretch>
          </p:blipFill>
          <p:spPr bwMode="auto">
            <a:xfrm>
              <a:off x="2271" y="3639"/>
              <a:ext cx="766" cy="984"/>
            </a:xfrm>
            <a:prstGeom prst="rect">
              <a:avLst/>
            </a:prstGeom>
            <a:noFill/>
            <a:ln w="9525">
              <a:solidFill>
                <a:schemeClr val="tx1"/>
              </a:solidFill>
              <a:miter lim="800000"/>
              <a:headEnd/>
              <a:tailEnd/>
            </a:ln>
          </p:spPr>
        </p:pic>
      </p:grpSp>
      <p:pic>
        <p:nvPicPr>
          <p:cNvPr id="60423" name="Picture 27"/>
          <p:cNvPicPr>
            <a:picLocks noChangeAspect="1" noChangeArrowheads="1"/>
          </p:cNvPicPr>
          <p:nvPr/>
        </p:nvPicPr>
        <p:blipFill>
          <a:blip r:embed="rId12" cstate="screen"/>
          <a:srcRect/>
          <a:stretch>
            <a:fillRect/>
          </a:stretch>
        </p:blipFill>
        <p:spPr bwMode="auto">
          <a:xfrm>
            <a:off x="5289189" y="5269508"/>
            <a:ext cx="837045" cy="1112184"/>
          </a:xfrm>
          <a:prstGeom prst="rect">
            <a:avLst/>
          </a:prstGeom>
          <a:noFill/>
          <a:ln w="9525" algn="ctr">
            <a:noFill/>
            <a:miter lim="800000"/>
            <a:headEnd/>
            <a:tailEnd/>
          </a:ln>
        </p:spPr>
      </p:pic>
      <p:sp>
        <p:nvSpPr>
          <p:cNvPr id="60425" name="Text Box 46"/>
          <p:cNvSpPr txBox="1">
            <a:spLocks noChangeArrowheads="1"/>
          </p:cNvSpPr>
          <p:nvPr/>
        </p:nvSpPr>
        <p:spPr bwMode="auto">
          <a:xfrm>
            <a:off x="-69272" y="4778593"/>
            <a:ext cx="7680775"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National Scientific User Facilities, the 21</a:t>
            </a:r>
            <a:r>
              <a:rPr lang="en-US" b="1" baseline="30000" dirty="0">
                <a:solidFill>
                  <a:srgbClr val="106636"/>
                </a:solidFill>
                <a:latin typeface="Arial" charset="0"/>
                <a:cs typeface="Arial" pitchFamily="34" charset="0"/>
              </a:rPr>
              <a:t>st</a:t>
            </a:r>
            <a:r>
              <a:rPr lang="en-US" b="1" dirty="0">
                <a:solidFill>
                  <a:srgbClr val="106636"/>
                </a:solidFill>
                <a:latin typeface="Arial" charset="0"/>
                <a:cs typeface="Arial" pitchFamily="34" charset="0"/>
              </a:rPr>
              <a:t> century tools of science</a:t>
            </a:r>
          </a:p>
        </p:txBody>
      </p:sp>
      <p:pic>
        <p:nvPicPr>
          <p:cNvPr id="60426" name="Picture 3"/>
          <p:cNvPicPr preferRelativeResize="0">
            <a:picLocks noChangeAspect="1" noChangeArrowheads="1"/>
          </p:cNvPicPr>
          <p:nvPr/>
        </p:nvPicPr>
        <p:blipFill>
          <a:blip r:embed="rId13" cstate="screen"/>
          <a:srcRect/>
          <a:stretch>
            <a:fillRect/>
          </a:stretch>
        </p:blipFill>
        <p:spPr bwMode="auto">
          <a:xfrm>
            <a:off x="2140239" y="1182932"/>
            <a:ext cx="979920" cy="1046350"/>
          </a:xfrm>
          <a:prstGeom prst="rect">
            <a:avLst/>
          </a:prstGeom>
          <a:noFill/>
          <a:ln w="28575">
            <a:solidFill>
              <a:schemeClr val="tx1"/>
            </a:solidFill>
            <a:miter lim="800000"/>
            <a:headEnd/>
            <a:tailEnd/>
          </a:ln>
        </p:spPr>
      </p:pic>
      <p:pic>
        <p:nvPicPr>
          <p:cNvPr id="60427" name="Picture 4"/>
          <p:cNvPicPr preferRelativeResize="0">
            <a:picLocks noChangeAspect="1" noChangeArrowheads="1"/>
          </p:cNvPicPr>
          <p:nvPr/>
        </p:nvPicPr>
        <p:blipFill>
          <a:blip r:embed="rId14" cstate="screen"/>
          <a:srcRect/>
          <a:stretch>
            <a:fillRect/>
          </a:stretch>
        </p:blipFill>
        <p:spPr bwMode="auto">
          <a:xfrm>
            <a:off x="3125932" y="1182932"/>
            <a:ext cx="860136" cy="1036544"/>
          </a:xfrm>
          <a:prstGeom prst="rect">
            <a:avLst/>
          </a:prstGeom>
          <a:noFill/>
          <a:ln w="28575">
            <a:solidFill>
              <a:schemeClr val="tx1"/>
            </a:solidFill>
            <a:miter lim="800000"/>
            <a:headEnd/>
            <a:tailEnd/>
          </a:ln>
        </p:spPr>
      </p:pic>
      <p:grpSp>
        <p:nvGrpSpPr>
          <p:cNvPr id="6" name="Group 5"/>
          <p:cNvGrpSpPr>
            <a:grpSpLocks/>
          </p:cNvGrpSpPr>
          <p:nvPr/>
        </p:nvGrpSpPr>
        <p:grpSpPr bwMode="auto">
          <a:xfrm>
            <a:off x="1193515" y="1166408"/>
            <a:ext cx="975591" cy="1051560"/>
            <a:chOff x="180" y="2744"/>
            <a:chExt cx="1661" cy="2152"/>
          </a:xfrm>
        </p:grpSpPr>
        <p:pic>
          <p:nvPicPr>
            <p:cNvPr id="60459" name="Picture 6" descr="nes_fc"/>
            <p:cNvPicPr>
              <a:picLocks noChangeAspect="1" noChangeArrowheads="1"/>
            </p:cNvPicPr>
            <p:nvPr/>
          </p:nvPicPr>
          <p:blipFill>
            <a:blip r:embed="rId15" cstate="screen"/>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80" y="2744"/>
              <a:ext cx="1656" cy="2152"/>
            </a:xfrm>
            <a:prstGeom prst="rect">
              <a:avLst/>
            </a:prstGeom>
            <a:noFill/>
            <a:ln w="28575">
              <a:solidFill>
                <a:schemeClr val="tx1"/>
              </a:solidFill>
              <a:miter lim="800000"/>
              <a:headEnd/>
              <a:tailEnd/>
            </a:ln>
            <a:effectLst/>
          </p:spPr>
          <p:txBody>
            <a:bodyPr wrap="none" lIns="100797" tIns="49515" rIns="100797" bIns="49515" anchor="ctr"/>
            <a:lstStyle/>
            <a:p>
              <a:pPr algn="ctr" defTabSz="914400" eaLnBrk="0" fontAlgn="base" hangingPunct="0">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grpSp>
      <p:sp>
        <p:nvSpPr>
          <p:cNvPr id="67" name="Rectangle 8"/>
          <p:cNvSpPr>
            <a:spLocks noChangeArrowheads="1"/>
          </p:cNvSpPr>
          <p:nvPr/>
        </p:nvSpPr>
        <p:spPr bwMode="auto">
          <a:xfrm>
            <a:off x="206378" y="1156606"/>
            <a:ext cx="968375" cy="1085569"/>
          </a:xfrm>
          <a:prstGeom prst="rect">
            <a:avLst/>
          </a:prstGeom>
          <a:solidFill>
            <a:srgbClr val="000000"/>
          </a:solidFill>
          <a:ln w="28575">
            <a:solidFill>
              <a:schemeClr val="tx1"/>
            </a:solidFill>
            <a:miter lim="800000"/>
            <a:headEnd/>
            <a:tailEnd/>
          </a:ln>
        </p:spPr>
        <p:txBody>
          <a:bodyPr lIns="91227" tIns="45614" rIns="91227" bIns="45614"/>
          <a:lstStyle/>
          <a:p>
            <a:pPr defTabSz="914400" eaLnBrk="0" fontAlgn="base" hangingPunct="0">
              <a:spcBef>
                <a:spcPct val="0"/>
              </a:spcBef>
              <a:spcAft>
                <a:spcPct val="0"/>
              </a:spcAft>
              <a:defRPr/>
            </a:pPr>
            <a:endParaRPr lang="en-US" dirty="0">
              <a:solidFill>
                <a:prstClr val="black"/>
              </a:solidFill>
              <a:effectLst>
                <a:outerShdw blurRad="38100" dist="38100" dir="2700000" algn="tl">
                  <a:srgbClr val="000000">
                    <a:alpha val="43137"/>
                  </a:srgbClr>
                </a:outerShdw>
              </a:effectLst>
              <a:latin typeface="Arial" charset="0"/>
            </a:endParaRPr>
          </a:p>
        </p:txBody>
      </p:sp>
      <p:pic>
        <p:nvPicPr>
          <p:cNvPr id="60430" name="Picture 9"/>
          <p:cNvPicPr>
            <a:picLocks noChangeAspect="1" noChangeArrowheads="1"/>
          </p:cNvPicPr>
          <p:nvPr/>
        </p:nvPicPr>
        <p:blipFill>
          <a:blip r:embed="rId16" cstate="screen"/>
          <a:srcRect/>
          <a:stretch>
            <a:fillRect/>
          </a:stretch>
        </p:blipFill>
        <p:spPr bwMode="auto">
          <a:xfrm>
            <a:off x="291526" y="1408735"/>
            <a:ext cx="773545" cy="682158"/>
          </a:xfrm>
          <a:prstGeom prst="rect">
            <a:avLst/>
          </a:prstGeom>
          <a:noFill/>
          <a:ln w="28575">
            <a:solidFill>
              <a:schemeClr val="tx1"/>
            </a:solidFill>
            <a:miter lim="800000"/>
            <a:headEnd/>
            <a:tailEnd/>
          </a:ln>
        </p:spPr>
      </p:pic>
      <p:pic>
        <p:nvPicPr>
          <p:cNvPr id="60431" name="Picture 42" descr="OD_xlg"/>
          <p:cNvPicPr>
            <a:picLocks noChangeAspect="1" noChangeArrowheads="1"/>
          </p:cNvPicPr>
          <p:nvPr/>
        </p:nvPicPr>
        <p:blipFill>
          <a:blip r:embed="rId17" cstate="screen"/>
          <a:srcRect/>
          <a:stretch>
            <a:fillRect/>
          </a:stretch>
        </p:blipFill>
        <p:spPr bwMode="auto">
          <a:xfrm>
            <a:off x="4013493" y="1182932"/>
            <a:ext cx="932295" cy="1035144"/>
          </a:xfrm>
          <a:prstGeom prst="rect">
            <a:avLst/>
          </a:prstGeom>
          <a:noFill/>
          <a:ln w="28575">
            <a:solidFill>
              <a:schemeClr val="tx1"/>
            </a:solidFill>
            <a:miter lim="800000"/>
            <a:headEnd/>
            <a:tailEnd/>
          </a:ln>
        </p:spPr>
      </p:pic>
      <p:pic>
        <p:nvPicPr>
          <p:cNvPr id="60432" name="Picture 43" descr="GC_xlg"/>
          <p:cNvPicPr preferRelativeResize="0">
            <a:picLocks noChangeAspect="1" noChangeArrowheads="1"/>
          </p:cNvPicPr>
          <p:nvPr/>
        </p:nvPicPr>
        <p:blipFill>
          <a:blip r:embed="rId18" cstate="screen"/>
          <a:srcRect/>
          <a:stretch>
            <a:fillRect/>
          </a:stretch>
        </p:blipFill>
        <p:spPr bwMode="auto">
          <a:xfrm>
            <a:off x="4973205" y="1182932"/>
            <a:ext cx="897321" cy="1037280"/>
          </a:xfrm>
          <a:prstGeom prst="rect">
            <a:avLst/>
          </a:prstGeom>
          <a:noFill/>
          <a:ln w="28575">
            <a:solidFill>
              <a:schemeClr val="tx1"/>
            </a:solidFill>
            <a:miter lim="800000"/>
            <a:headEnd/>
            <a:tailEnd/>
          </a:ln>
        </p:spPr>
      </p:pic>
      <p:sp>
        <p:nvSpPr>
          <p:cNvPr id="71" name="Rectangle 47"/>
          <p:cNvSpPr>
            <a:spLocks noChangeArrowheads="1"/>
          </p:cNvSpPr>
          <p:nvPr/>
        </p:nvSpPr>
        <p:spPr bwMode="auto">
          <a:xfrm>
            <a:off x="285750" y="1309282"/>
            <a:ext cx="412750" cy="308162"/>
          </a:xfrm>
          <a:prstGeom prst="rect">
            <a:avLst/>
          </a:prstGeom>
          <a:noFill/>
          <a:ln w="28575">
            <a:solidFill>
              <a:schemeClr val="tx1"/>
            </a:solidFill>
            <a:miter lim="800000"/>
            <a:headEnd/>
            <a:tailEnd/>
          </a:ln>
        </p:spPr>
        <p:txBody>
          <a:bodyPr lIns="0" tIns="0" rIns="0" bIns="0">
            <a:spAutoFit/>
          </a:bodyPr>
          <a:lstStyle/>
          <a:p>
            <a:pPr defTabSz="914400" eaLnBrk="0" fontAlgn="base" hangingPunct="0">
              <a:spcBef>
                <a:spcPct val="0"/>
              </a:spcBef>
              <a:spcAft>
                <a:spcPct val="0"/>
              </a:spcAft>
              <a:defRPr/>
            </a:pPr>
            <a:r>
              <a:rPr lang="en-US" sz="1000" dirty="0">
                <a:solidFill>
                  <a:srgbClr val="FFFFFF"/>
                </a:solidFill>
                <a:latin typeface="Arial" charset="0"/>
              </a:rPr>
              <a:t>Systems</a:t>
            </a:r>
            <a:endParaRPr lang="en-US" sz="1000" dirty="0">
              <a:solidFill>
                <a:prstClr val="black"/>
              </a:solidFill>
              <a:effectLst>
                <a:outerShdw blurRad="38100" dist="38100" dir="2700000" algn="tl">
                  <a:srgbClr val="C0C0C0"/>
                </a:outerShdw>
              </a:effectLst>
              <a:latin typeface="Arial" charset="0"/>
            </a:endParaRPr>
          </a:p>
        </p:txBody>
      </p:sp>
      <p:sp>
        <p:nvSpPr>
          <p:cNvPr id="72" name="Rectangle 48"/>
          <p:cNvSpPr>
            <a:spLocks noChangeArrowheads="1"/>
          </p:cNvSpPr>
          <p:nvPr/>
        </p:nvSpPr>
        <p:spPr bwMode="auto">
          <a:xfrm>
            <a:off x="285752" y="1208430"/>
            <a:ext cx="504946" cy="153888"/>
          </a:xfrm>
          <a:prstGeom prst="rect">
            <a:avLst/>
          </a:prstGeom>
          <a:noFill/>
          <a:ln w="2857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defRPr/>
            </a:pPr>
            <a:r>
              <a:rPr lang="en-US" sz="1000" dirty="0">
                <a:solidFill>
                  <a:srgbClr val="FFFFFF"/>
                </a:solidFill>
                <a:latin typeface="Arial" charset="0"/>
              </a:rPr>
              <a:t>Complex</a:t>
            </a:r>
            <a:endParaRPr lang="en-US" sz="1000" dirty="0">
              <a:solidFill>
                <a:prstClr val="black"/>
              </a:solidFill>
              <a:effectLst>
                <a:outerShdw blurRad="38100" dist="38100" dir="2700000" algn="tl">
                  <a:srgbClr val="C0C0C0"/>
                </a:outerShdw>
              </a:effectLst>
              <a:latin typeface="Arial" charset="0"/>
            </a:endParaRPr>
          </a:p>
        </p:txBody>
      </p:sp>
      <p:pic>
        <p:nvPicPr>
          <p:cNvPr id="60436" name="Picture 28" descr="NGPS_xlg"/>
          <p:cNvPicPr>
            <a:picLocks noChangeAspect="1" noChangeArrowheads="1"/>
          </p:cNvPicPr>
          <p:nvPr/>
        </p:nvPicPr>
        <p:blipFill>
          <a:blip r:embed="rId19" cstate="screen"/>
          <a:srcRect/>
          <a:stretch>
            <a:fillRect/>
          </a:stretch>
        </p:blipFill>
        <p:spPr bwMode="auto">
          <a:xfrm>
            <a:off x="5906301" y="5133482"/>
            <a:ext cx="850034" cy="1103779"/>
          </a:xfrm>
          <a:prstGeom prst="rect">
            <a:avLst/>
          </a:prstGeom>
          <a:noFill/>
          <a:ln w="38100">
            <a:noFill/>
            <a:miter lim="800000"/>
            <a:headEnd/>
            <a:tailEnd/>
          </a:ln>
        </p:spPr>
      </p:pic>
      <p:pic>
        <p:nvPicPr>
          <p:cNvPr id="60437" name="Picture 2"/>
          <p:cNvPicPr>
            <a:picLocks noChangeAspect="1"/>
          </p:cNvPicPr>
          <p:nvPr/>
        </p:nvPicPr>
        <p:blipFill>
          <a:blip r:embed="rId20" cstate="screen"/>
          <a:srcRect/>
          <a:stretch>
            <a:fillRect/>
          </a:stretch>
        </p:blipFill>
        <p:spPr bwMode="auto">
          <a:xfrm>
            <a:off x="6430886" y="5287652"/>
            <a:ext cx="828386" cy="1099577"/>
          </a:xfrm>
          <a:prstGeom prst="rect">
            <a:avLst/>
          </a:prstGeom>
          <a:noFill/>
          <a:ln w="38100">
            <a:noFill/>
            <a:miter lim="800000"/>
            <a:headEnd/>
            <a:tailEnd/>
          </a:ln>
        </p:spPr>
      </p:pic>
      <p:pic>
        <p:nvPicPr>
          <p:cNvPr id="60448" name="Picture 30" descr="CAT_lg"/>
          <p:cNvPicPr preferRelativeResize="0">
            <a:picLocks noChangeAspect="1" noChangeArrowheads="1"/>
          </p:cNvPicPr>
          <p:nvPr/>
        </p:nvPicPr>
        <p:blipFill>
          <a:blip r:embed="rId21" cstate="screen"/>
          <a:srcRect/>
          <a:stretch>
            <a:fillRect/>
          </a:stretch>
        </p:blipFill>
        <p:spPr bwMode="auto">
          <a:xfrm>
            <a:off x="2908475" y="3708676"/>
            <a:ext cx="791487" cy="1060704"/>
          </a:xfrm>
          <a:prstGeom prst="rect">
            <a:avLst/>
          </a:prstGeom>
          <a:noFill/>
          <a:ln w="28575">
            <a:solidFill>
              <a:schemeClr val="tx1"/>
            </a:solidFill>
            <a:miter lim="800000"/>
            <a:headEnd/>
            <a:tailEnd/>
          </a:ln>
        </p:spPr>
      </p:pic>
      <p:pic>
        <p:nvPicPr>
          <p:cNvPr id="60455" name="Picture 37" descr="EES_xlg"/>
          <p:cNvPicPr preferRelativeResize="0">
            <a:picLocks noChangeAspect="1" noChangeArrowheads="1"/>
          </p:cNvPicPr>
          <p:nvPr/>
        </p:nvPicPr>
        <p:blipFill>
          <a:blip r:embed="rId22" cstate="screen"/>
          <a:srcRect/>
          <a:stretch>
            <a:fillRect/>
          </a:stretch>
        </p:blipFill>
        <p:spPr bwMode="auto">
          <a:xfrm>
            <a:off x="2091294" y="3699532"/>
            <a:ext cx="793109" cy="1060704"/>
          </a:xfrm>
          <a:prstGeom prst="rect">
            <a:avLst/>
          </a:prstGeom>
          <a:noFill/>
          <a:ln w="28575">
            <a:solidFill>
              <a:schemeClr val="tx1"/>
            </a:solidFill>
            <a:miter lim="800000"/>
            <a:headEnd/>
            <a:tailEnd/>
          </a:ln>
        </p:spPr>
      </p:pic>
      <p:pic>
        <p:nvPicPr>
          <p:cNvPr id="60456" name="Picture 38" descr="GEO_lg"/>
          <p:cNvPicPr preferRelativeResize="0">
            <a:picLocks noChangeAspect="1" noChangeArrowheads="1"/>
          </p:cNvPicPr>
          <p:nvPr/>
        </p:nvPicPr>
        <p:blipFill>
          <a:blip r:embed="rId23" cstate="screen"/>
          <a:srcRect/>
          <a:stretch>
            <a:fillRect/>
          </a:stretch>
        </p:blipFill>
        <p:spPr bwMode="auto">
          <a:xfrm>
            <a:off x="1262555" y="3690388"/>
            <a:ext cx="791487" cy="1060704"/>
          </a:xfrm>
          <a:prstGeom prst="rect">
            <a:avLst/>
          </a:prstGeom>
          <a:noFill/>
          <a:ln w="28575">
            <a:solidFill>
              <a:schemeClr val="tx1"/>
            </a:solidFill>
            <a:miter lim="800000"/>
            <a:headEnd/>
            <a:tailEnd/>
          </a:ln>
        </p:spPr>
      </p:pic>
      <p:pic>
        <p:nvPicPr>
          <p:cNvPr id="60457" name="Picture 39" descr="MuEE"/>
          <p:cNvPicPr preferRelativeResize="0">
            <a:picLocks noChangeAspect="1" noChangeArrowheads="1"/>
          </p:cNvPicPr>
          <p:nvPr/>
        </p:nvPicPr>
        <p:blipFill>
          <a:blip r:embed="rId24" cstate="screen"/>
          <a:srcRect/>
          <a:stretch>
            <a:fillRect/>
          </a:stretch>
        </p:blipFill>
        <p:spPr bwMode="auto">
          <a:xfrm>
            <a:off x="3691113" y="3705378"/>
            <a:ext cx="791487" cy="1060704"/>
          </a:xfrm>
          <a:prstGeom prst="rect">
            <a:avLst/>
          </a:prstGeom>
          <a:noFill/>
          <a:ln w="28575">
            <a:solidFill>
              <a:schemeClr val="tx1"/>
            </a:solidFill>
            <a:miter lim="800000"/>
            <a:headEnd/>
            <a:tailEnd/>
          </a:ln>
        </p:spPr>
      </p:pic>
      <p:sp>
        <p:nvSpPr>
          <p:cNvPr id="60441" name="Slide Number Placeholder 39"/>
          <p:cNvSpPr>
            <a:spLocks noGrp="1"/>
          </p:cNvSpPr>
          <p:nvPr>
            <p:ph type="sldNum" sz="quarter" idx="4294967295"/>
          </p:nvPr>
        </p:nvSpPr>
        <p:spPr bwMode="auto">
          <a:xfrm>
            <a:off x="8413750" y="6134910"/>
            <a:ext cx="381000" cy="365591"/>
          </a:xfrm>
          <a:noFill/>
          <a:ln>
            <a:miter lim="800000"/>
            <a:headEnd/>
            <a:tailEnd/>
          </a:ln>
        </p:spPr>
        <p:txBody>
          <a:bodyPr wrap="square" lIns="91280" tIns="45641" rIns="91280" bIns="45641" numCol="1" anchorCtr="0" compatLnSpc="1">
            <a:prstTxWarp prst="textNoShape">
              <a:avLst/>
            </a:prstTxWarp>
          </a:bodyPr>
          <a:lstStyle/>
          <a:p>
            <a:pPr fontAlgn="base">
              <a:spcBef>
                <a:spcPct val="0"/>
              </a:spcBef>
              <a:spcAft>
                <a:spcPct val="0"/>
              </a:spcAft>
            </a:pPr>
            <a:fld id="{E47BE503-47A1-43EE-8B7D-2D249B245C67}" type="slidenum">
              <a:rPr lang="en-US" smtClean="0"/>
              <a:pPr fontAlgn="base">
                <a:spcBef>
                  <a:spcPct val="0"/>
                </a:spcBef>
                <a:spcAft>
                  <a:spcPct val="0"/>
                </a:spcAft>
              </a:pPr>
              <a:t>3</a:t>
            </a:fld>
            <a:endParaRPr lang="en-US" smtClean="0"/>
          </a:p>
        </p:txBody>
      </p:sp>
      <p:pic>
        <p:nvPicPr>
          <p:cNvPr id="62" name="Picture 61" descr="User_Data_Report_coverjpg.jpg"/>
          <p:cNvPicPr>
            <a:picLocks noChangeAspect="1"/>
          </p:cNvPicPr>
          <p:nvPr/>
        </p:nvPicPr>
        <p:blipFill>
          <a:blip r:embed="rId25" cstate="screen"/>
          <a:stretch>
            <a:fillRect/>
          </a:stretch>
        </p:blipFill>
        <p:spPr>
          <a:xfrm>
            <a:off x="7034567" y="5130017"/>
            <a:ext cx="801943" cy="1037810"/>
          </a:xfrm>
          <a:prstGeom prst="rect">
            <a:avLst/>
          </a:prstGeom>
          <a:ln w="28575">
            <a:solidFill>
              <a:schemeClr val="tx1"/>
            </a:solidFill>
          </a:ln>
        </p:spPr>
      </p:pic>
      <p:pic>
        <p:nvPicPr>
          <p:cNvPr id="61" name="Picture 60" descr="OFMS_lg.jpg"/>
          <p:cNvPicPr>
            <a:picLocks/>
          </p:cNvPicPr>
          <p:nvPr/>
        </p:nvPicPr>
        <p:blipFill>
          <a:blip r:embed="rId26" cstate="screen">
            <a:lum bright="20000"/>
          </a:blip>
          <a:stretch>
            <a:fillRect/>
          </a:stretch>
        </p:blipFill>
        <p:spPr>
          <a:xfrm>
            <a:off x="5894916" y="1164271"/>
            <a:ext cx="883826" cy="1078992"/>
          </a:xfrm>
          <a:prstGeom prst="rect">
            <a:avLst/>
          </a:prstGeom>
          <a:ln w="19050">
            <a:solidFill>
              <a:schemeClr val="tx1"/>
            </a:solidFill>
          </a:ln>
        </p:spPr>
      </p:pic>
      <p:sp>
        <p:nvSpPr>
          <p:cNvPr id="10" name="Rectangle 9"/>
          <p:cNvSpPr/>
          <p:nvPr/>
        </p:nvSpPr>
        <p:spPr>
          <a:xfrm>
            <a:off x="3317880" y="6560135"/>
            <a:ext cx="4572000" cy="307777"/>
          </a:xfrm>
          <a:prstGeom prst="rect">
            <a:avLst/>
          </a:prstGeom>
        </p:spPr>
        <p:txBody>
          <a:bodyPr>
            <a:spAutoFit/>
          </a:bodyPr>
          <a:lstStyle/>
          <a:p>
            <a:pPr defTabSz="914400" fontAlgn="base">
              <a:spcBef>
                <a:spcPct val="0"/>
              </a:spcBef>
              <a:spcAft>
                <a:spcPct val="0"/>
              </a:spcAft>
            </a:pPr>
            <a:r>
              <a:rPr lang="en-US" sz="1100" b="1" u="sng" dirty="0">
                <a:solidFill>
                  <a:srgbClr val="3333FF"/>
                </a:solidFill>
                <a:latin typeface="Arial Narrow" pitchFamily="34" charset="0"/>
              </a:rPr>
              <a:t>http://</a:t>
            </a:r>
            <a:r>
              <a:rPr lang="en-US" sz="1400" b="1" u="sng" dirty="0">
                <a:solidFill>
                  <a:srgbClr val="3333FF"/>
                </a:solidFill>
                <a:latin typeface="Arial Narrow" pitchFamily="34" charset="0"/>
              </a:rPr>
              <a:t>science.energy.gov/bes/news-and-resources/reports</a:t>
            </a:r>
            <a:r>
              <a:rPr lang="en-US" sz="1100" b="1" u="sng" dirty="0">
                <a:solidFill>
                  <a:srgbClr val="3333FF"/>
                </a:solidFill>
                <a:latin typeface="Arial Narrow" pitchFamily="34" charset="0"/>
              </a:rPr>
              <a:t>/</a:t>
            </a:r>
          </a:p>
        </p:txBody>
      </p:sp>
      <p:pic>
        <p:nvPicPr>
          <p:cNvPr id="60" name="Picture 4" descr="http://science.energy.gov/~/media/bes/besac/images/banner-images/CFME_Lrg.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99540" y="1182932"/>
            <a:ext cx="811963" cy="10438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4" name="Picture 2" descr="http://science.energy.gov/~/media/bes/images/reports/2016/BRNEM_FrontCover.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151774" y="3697883"/>
            <a:ext cx="838752" cy="10607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8"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391706" y="5203415"/>
            <a:ext cx="979076" cy="1188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7490090" y="5292543"/>
            <a:ext cx="782307" cy="784830"/>
          </a:xfrm>
          <a:prstGeom prst="rect">
            <a:avLst/>
          </a:prstGeom>
          <a:solidFill>
            <a:schemeClr val="bg1"/>
          </a:solidFill>
        </p:spPr>
        <p:txBody>
          <a:bodyPr wrap="square" rtlCol="0">
            <a:spAutoFit/>
          </a:bodyPr>
          <a:lstStyle/>
          <a:p>
            <a:pPr algn="ctr" defTabSz="914400" fontAlgn="base">
              <a:spcBef>
                <a:spcPct val="0"/>
              </a:spcBef>
              <a:spcAft>
                <a:spcPct val="0"/>
              </a:spcAft>
            </a:pPr>
            <a:r>
              <a:rPr lang="en-US" sz="900" b="1" dirty="0">
                <a:solidFill>
                  <a:prstClr val="black"/>
                </a:solidFill>
                <a:latin typeface="Arial" charset="0"/>
              </a:rPr>
              <a:t>BESAC Future Light Sources</a:t>
            </a:r>
          </a:p>
          <a:p>
            <a:pPr algn="ctr" defTabSz="914400" fontAlgn="base">
              <a:spcBef>
                <a:spcPct val="0"/>
              </a:spcBef>
              <a:spcAft>
                <a:spcPct val="0"/>
              </a:spcAft>
            </a:pPr>
            <a:r>
              <a:rPr lang="en-US" sz="900" b="1" dirty="0">
                <a:solidFill>
                  <a:prstClr val="black"/>
                </a:solidFill>
                <a:latin typeface="Arial" charset="0"/>
              </a:rPr>
              <a:t>2013</a:t>
            </a:r>
          </a:p>
        </p:txBody>
      </p:sp>
      <p:pic>
        <p:nvPicPr>
          <p:cNvPr id="11" name="Picture 10"/>
          <p:cNvPicPr>
            <a:picLocks noChangeAspect="1"/>
          </p:cNvPicPr>
          <p:nvPr/>
        </p:nvPicPr>
        <p:blipFill>
          <a:blip r:embed="rId30"/>
          <a:stretch>
            <a:fillRect/>
          </a:stretch>
        </p:blipFill>
        <p:spPr>
          <a:xfrm>
            <a:off x="8139799" y="5167237"/>
            <a:ext cx="945967" cy="1224898"/>
          </a:xfrm>
          <a:prstGeom prst="rect">
            <a:avLst/>
          </a:prstGeom>
          <a:ln>
            <a:solidFill>
              <a:schemeClr val="tx1"/>
            </a:solidFill>
          </a:ln>
        </p:spPr>
      </p:pic>
      <p:sp>
        <p:nvSpPr>
          <p:cNvPr id="70" name="TextBox 69"/>
          <p:cNvSpPr txBox="1"/>
          <p:nvPr/>
        </p:nvSpPr>
        <p:spPr>
          <a:xfrm>
            <a:off x="8199271" y="5367396"/>
            <a:ext cx="782307" cy="784830"/>
          </a:xfrm>
          <a:prstGeom prst="rect">
            <a:avLst/>
          </a:prstGeom>
          <a:solidFill>
            <a:schemeClr val="bg1"/>
          </a:solidFill>
        </p:spPr>
        <p:txBody>
          <a:bodyPr wrap="square" rtlCol="0">
            <a:spAutoFit/>
          </a:bodyPr>
          <a:lstStyle/>
          <a:p>
            <a:pPr algn="ctr" defTabSz="914400" fontAlgn="base">
              <a:spcBef>
                <a:spcPct val="0"/>
              </a:spcBef>
              <a:spcAft>
                <a:spcPct val="0"/>
              </a:spcAft>
            </a:pPr>
            <a:r>
              <a:rPr lang="en-US" sz="900" b="1" dirty="0">
                <a:solidFill>
                  <a:prstClr val="black"/>
                </a:solidFill>
                <a:latin typeface="Arial" charset="0"/>
              </a:rPr>
              <a:t>BESAC Report on Facility Upgrades</a:t>
            </a:r>
          </a:p>
          <a:p>
            <a:pPr algn="ctr" defTabSz="914400" fontAlgn="base">
              <a:spcBef>
                <a:spcPct val="0"/>
              </a:spcBef>
              <a:spcAft>
                <a:spcPct val="0"/>
              </a:spcAft>
            </a:pPr>
            <a:r>
              <a:rPr lang="en-US" sz="900" b="1" dirty="0">
                <a:solidFill>
                  <a:prstClr val="black"/>
                </a:solidFill>
                <a:latin typeface="Arial" charset="0"/>
              </a:rPr>
              <a:t>2016</a:t>
            </a:r>
          </a:p>
        </p:txBody>
      </p:sp>
      <p:pic>
        <p:nvPicPr>
          <p:cNvPr id="12" name="Picture 11"/>
          <p:cNvPicPr>
            <a:picLocks noChangeAspect="1"/>
          </p:cNvPicPr>
          <p:nvPr/>
        </p:nvPicPr>
        <p:blipFill>
          <a:blip r:embed="rId31"/>
          <a:stretch>
            <a:fillRect/>
          </a:stretch>
        </p:blipFill>
        <p:spPr>
          <a:xfrm>
            <a:off x="7021787" y="3690388"/>
            <a:ext cx="813839" cy="1060704"/>
          </a:xfrm>
          <a:prstGeom prst="rect">
            <a:avLst/>
          </a:prstGeom>
          <a:ln w="28575">
            <a:solidFill>
              <a:schemeClr val="tx1"/>
            </a:solidFill>
          </a:ln>
        </p:spPr>
      </p:pic>
      <p:pic>
        <p:nvPicPr>
          <p:cNvPr id="60454" name="Picture 36"/>
          <p:cNvPicPr preferRelativeResize="0">
            <a:picLocks noChangeAspect="1" noChangeArrowheads="1"/>
          </p:cNvPicPr>
          <p:nvPr/>
        </p:nvPicPr>
        <p:blipFill>
          <a:blip r:embed="rId32" cstate="screen"/>
          <a:srcRect/>
          <a:stretch>
            <a:fillRect/>
          </a:stretch>
        </p:blipFill>
        <p:spPr bwMode="auto">
          <a:xfrm>
            <a:off x="463598" y="3690388"/>
            <a:ext cx="793109" cy="1060704"/>
          </a:xfrm>
          <a:prstGeom prst="rect">
            <a:avLst/>
          </a:prstGeom>
          <a:noFill/>
          <a:ln w="28575">
            <a:solidFill>
              <a:schemeClr val="tx1"/>
            </a:solidFill>
            <a:miter lim="800000"/>
            <a:headEnd/>
            <a:tailEnd/>
          </a:ln>
        </p:spPr>
      </p:pic>
      <p:pic>
        <p:nvPicPr>
          <p:cNvPr id="16" name="Picture 1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866887" y="3682893"/>
            <a:ext cx="826701" cy="1069848"/>
          </a:xfrm>
          <a:prstGeom prst="rect">
            <a:avLst/>
          </a:prstGeom>
          <a:ln w="28575">
            <a:solidFill>
              <a:schemeClr val="tx1"/>
            </a:solidFill>
          </a:ln>
        </p:spPr>
      </p:pic>
      <p:pic>
        <p:nvPicPr>
          <p:cNvPr id="60421" name="Picture 26"/>
          <p:cNvPicPr preferRelativeResize="0">
            <a:picLocks noGrp="1" noChangeAspect="1" noChangeArrowheads="1"/>
          </p:cNvPicPr>
          <p:nvPr>
            <p:ph sz="quarter" idx="4294967295"/>
          </p:nvPr>
        </p:nvPicPr>
        <p:blipFill>
          <a:blip r:embed="rId34" cstate="screen"/>
          <a:srcRect/>
          <a:stretch>
            <a:fillRect/>
          </a:stretch>
        </p:blipFill>
        <p:spPr>
          <a:xfrm>
            <a:off x="60004" y="2634724"/>
            <a:ext cx="828015" cy="1060704"/>
          </a:xfrm>
          <a:ln w="28575">
            <a:solidFill>
              <a:schemeClr val="tx1"/>
            </a:solidFill>
          </a:ln>
        </p:spPr>
      </p:pic>
      <p:pic>
        <p:nvPicPr>
          <p:cNvPr id="60424" name="Picture 41"/>
          <p:cNvPicPr preferRelativeResize="0">
            <a:picLocks noChangeAspect="1" noChangeArrowheads="1"/>
          </p:cNvPicPr>
          <p:nvPr/>
        </p:nvPicPr>
        <p:blipFill>
          <a:blip r:embed="rId35" cstate="screen"/>
          <a:srcRect/>
          <a:stretch>
            <a:fillRect/>
          </a:stretch>
        </p:blipFill>
        <p:spPr bwMode="auto">
          <a:xfrm>
            <a:off x="4802720" y="2625199"/>
            <a:ext cx="800273" cy="1060704"/>
          </a:xfrm>
          <a:prstGeom prst="rect">
            <a:avLst/>
          </a:prstGeom>
          <a:noFill/>
          <a:ln w="19050">
            <a:solidFill>
              <a:schemeClr val="tx1"/>
            </a:solidFill>
            <a:miter lim="800000"/>
            <a:headEnd/>
            <a:tailEnd/>
          </a:ln>
        </p:spPr>
      </p:pic>
      <p:pic>
        <p:nvPicPr>
          <p:cNvPr id="60435" name="Picture 50" descr="SET_xlg.jpg"/>
          <p:cNvPicPr>
            <a:picLocks noChangeAspect="1"/>
          </p:cNvPicPr>
          <p:nvPr/>
        </p:nvPicPr>
        <p:blipFill>
          <a:blip r:embed="rId36" cstate="screen"/>
          <a:srcRect/>
          <a:stretch>
            <a:fillRect/>
          </a:stretch>
        </p:blipFill>
        <p:spPr bwMode="auto">
          <a:xfrm>
            <a:off x="5649082" y="2634724"/>
            <a:ext cx="819982" cy="1060704"/>
          </a:xfrm>
          <a:prstGeom prst="rect">
            <a:avLst/>
          </a:prstGeom>
          <a:noFill/>
          <a:ln w="28575">
            <a:solidFill>
              <a:schemeClr val="tx1"/>
            </a:solidFill>
            <a:miter lim="800000"/>
            <a:headEnd/>
            <a:tailEnd/>
          </a:ln>
        </p:spPr>
      </p:pic>
      <p:pic>
        <p:nvPicPr>
          <p:cNvPr id="60450" name="Picture 32" descr="BES_H_Cover8-03"/>
          <p:cNvPicPr preferRelativeResize="0">
            <a:picLocks noChangeAspect="1" noChangeArrowheads="1"/>
          </p:cNvPicPr>
          <p:nvPr/>
        </p:nvPicPr>
        <p:blipFill>
          <a:blip r:embed="rId37" cstate="screen"/>
          <a:srcRect/>
          <a:stretch>
            <a:fillRect/>
          </a:stretch>
        </p:blipFill>
        <p:spPr bwMode="auto">
          <a:xfrm>
            <a:off x="875967" y="2635035"/>
            <a:ext cx="774700" cy="1038207"/>
          </a:xfrm>
          <a:prstGeom prst="rect">
            <a:avLst/>
          </a:prstGeom>
          <a:noFill/>
          <a:ln w="28575">
            <a:solidFill>
              <a:schemeClr val="tx1"/>
            </a:solidFill>
            <a:miter lim="800000"/>
            <a:headEnd/>
            <a:tailEnd/>
          </a:ln>
        </p:spPr>
      </p:pic>
      <p:pic>
        <p:nvPicPr>
          <p:cNvPr id="60451" name="Picture 33"/>
          <p:cNvPicPr preferRelativeResize="0">
            <a:picLocks noChangeAspect="1" noChangeArrowheads="1"/>
          </p:cNvPicPr>
          <p:nvPr/>
        </p:nvPicPr>
        <p:blipFill>
          <a:blip r:embed="rId38" cstate="screen"/>
          <a:srcRect/>
          <a:stretch>
            <a:fillRect/>
          </a:stretch>
        </p:blipFill>
        <p:spPr bwMode="auto">
          <a:xfrm>
            <a:off x="1669717" y="2635035"/>
            <a:ext cx="774700" cy="1038207"/>
          </a:xfrm>
          <a:prstGeom prst="rect">
            <a:avLst/>
          </a:prstGeom>
          <a:noFill/>
          <a:ln w="28575">
            <a:solidFill>
              <a:schemeClr val="tx1"/>
            </a:solidFill>
            <a:miter lim="800000"/>
            <a:headEnd/>
            <a:tailEnd/>
          </a:ln>
        </p:spPr>
      </p:pic>
      <p:pic>
        <p:nvPicPr>
          <p:cNvPr id="60452" name="Picture 34"/>
          <p:cNvPicPr preferRelativeResize="0">
            <a:picLocks noChangeAspect="1" noChangeArrowheads="1"/>
          </p:cNvPicPr>
          <p:nvPr/>
        </p:nvPicPr>
        <p:blipFill>
          <a:blip r:embed="rId39" cstate="screen">
            <a:lum bright="-10000" contrast="20000"/>
          </a:blip>
          <a:srcRect/>
          <a:stretch>
            <a:fillRect/>
          </a:stretch>
        </p:blipFill>
        <p:spPr bwMode="auto">
          <a:xfrm>
            <a:off x="3258805" y="2635035"/>
            <a:ext cx="774700" cy="1038207"/>
          </a:xfrm>
          <a:prstGeom prst="rect">
            <a:avLst/>
          </a:prstGeom>
          <a:noFill/>
          <a:ln w="28575">
            <a:solidFill>
              <a:schemeClr val="tx1"/>
            </a:solidFill>
            <a:miter lim="800000"/>
            <a:headEnd/>
            <a:tailEnd/>
          </a:ln>
        </p:spPr>
      </p:pic>
      <p:pic>
        <p:nvPicPr>
          <p:cNvPr id="60453" name="Picture 35"/>
          <p:cNvPicPr preferRelativeResize="0">
            <a:picLocks noChangeAspect="1" noChangeArrowheads="1"/>
          </p:cNvPicPr>
          <p:nvPr/>
        </p:nvPicPr>
        <p:blipFill>
          <a:blip r:embed="rId40" cstate="screen"/>
          <a:srcRect/>
          <a:stretch>
            <a:fillRect/>
          </a:stretch>
        </p:blipFill>
        <p:spPr bwMode="auto">
          <a:xfrm>
            <a:off x="4052555" y="2635035"/>
            <a:ext cx="774700" cy="1038207"/>
          </a:xfrm>
          <a:prstGeom prst="rect">
            <a:avLst/>
          </a:prstGeom>
          <a:noFill/>
          <a:ln w="28575">
            <a:solidFill>
              <a:schemeClr val="tx1"/>
            </a:solidFill>
            <a:miter lim="800000"/>
            <a:headEnd/>
            <a:tailEnd/>
          </a:ln>
        </p:spPr>
      </p:pic>
      <p:pic>
        <p:nvPicPr>
          <p:cNvPr id="60458" name="Picture 40" descr="Cover_921"/>
          <p:cNvPicPr preferRelativeResize="0">
            <a:picLocks noChangeAspect="1" noChangeArrowheads="1"/>
          </p:cNvPicPr>
          <p:nvPr/>
        </p:nvPicPr>
        <p:blipFill>
          <a:blip r:embed="rId41" cstate="screen"/>
          <a:srcRect/>
          <a:stretch>
            <a:fillRect/>
          </a:stretch>
        </p:blipFill>
        <p:spPr bwMode="auto">
          <a:xfrm>
            <a:off x="2463467" y="2635035"/>
            <a:ext cx="776288" cy="1038207"/>
          </a:xfrm>
          <a:prstGeom prst="rect">
            <a:avLst/>
          </a:prstGeom>
          <a:noFill/>
          <a:ln w="28575">
            <a:solidFill>
              <a:schemeClr val="tx1"/>
            </a:solidFill>
            <a:miter lim="800000"/>
            <a:headEnd/>
            <a:tailEnd/>
          </a:ln>
        </p:spPr>
      </p:pic>
      <p:pic>
        <p:nvPicPr>
          <p:cNvPr id="60443" name="Picture 61" descr="SETF_xlg.jpg"/>
          <p:cNvPicPr>
            <a:picLocks noChangeAspect="1"/>
          </p:cNvPicPr>
          <p:nvPr/>
        </p:nvPicPr>
        <p:blipFill>
          <a:blip r:embed="rId42" cstate="screen"/>
          <a:srcRect/>
          <a:stretch>
            <a:fillRect/>
          </a:stretch>
        </p:blipFill>
        <p:spPr bwMode="auto">
          <a:xfrm>
            <a:off x="6461566" y="2634724"/>
            <a:ext cx="838106" cy="1058734"/>
          </a:xfrm>
          <a:prstGeom prst="rect">
            <a:avLst/>
          </a:prstGeom>
          <a:noFill/>
          <a:ln w="28575">
            <a:solidFill>
              <a:schemeClr val="tx1"/>
            </a:solidFill>
            <a:miter lim="800000"/>
            <a:headEnd/>
            <a:tailEnd/>
          </a:ln>
        </p:spPr>
      </p:pic>
      <p:pic>
        <p:nvPicPr>
          <p:cNvPr id="60445" name="Picture 64" descr="CMSC_xlg.jpg"/>
          <p:cNvPicPr>
            <a:picLocks noChangeAspect="1"/>
          </p:cNvPicPr>
          <p:nvPr/>
        </p:nvPicPr>
        <p:blipFill>
          <a:blip r:embed="rId43" cstate="screen"/>
          <a:srcRect/>
          <a:stretch>
            <a:fillRect/>
          </a:stretch>
        </p:blipFill>
        <p:spPr bwMode="auto">
          <a:xfrm>
            <a:off x="5258018" y="3699913"/>
            <a:ext cx="869849" cy="1060704"/>
          </a:xfrm>
          <a:prstGeom prst="rect">
            <a:avLst/>
          </a:prstGeom>
          <a:noFill/>
          <a:ln w="28575">
            <a:solidFill>
              <a:schemeClr val="tx1"/>
            </a:solidFill>
            <a:miter lim="800000"/>
            <a:headEnd/>
            <a:tailEnd/>
          </a:ln>
        </p:spPr>
      </p:pic>
      <p:pic>
        <p:nvPicPr>
          <p:cNvPr id="65" name="Picture 6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292053" y="2634724"/>
            <a:ext cx="835034" cy="1061399"/>
          </a:xfrm>
          <a:prstGeom prst="rect">
            <a:avLst/>
          </a:prstGeom>
          <a:ln w="28575">
            <a:solidFill>
              <a:schemeClr val="tx1"/>
            </a:solidFill>
          </a:ln>
        </p:spPr>
      </p:pic>
      <p:pic>
        <p:nvPicPr>
          <p:cNvPr id="60444" name="Picture 63" descr="CCB2020_xlg.jpg"/>
          <p:cNvPicPr>
            <a:picLocks noChangeAspect="1"/>
          </p:cNvPicPr>
          <p:nvPr/>
        </p:nvPicPr>
        <p:blipFill>
          <a:blip r:embed="rId45" cstate="screen"/>
          <a:srcRect/>
          <a:stretch>
            <a:fillRect/>
          </a:stretch>
        </p:blipFill>
        <p:spPr bwMode="auto">
          <a:xfrm>
            <a:off x="4462729" y="3707027"/>
            <a:ext cx="843945" cy="1060704"/>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7941996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2427" y="866774"/>
            <a:ext cx="8410575" cy="5589210"/>
          </a:xfrm>
        </p:spPr>
        <p:txBody>
          <a:bodyPr/>
          <a:lstStyle/>
          <a:p>
            <a:r>
              <a:rPr lang="en-US" sz="2000" b="1" dirty="0" smtClean="0"/>
              <a:t>Mission</a:t>
            </a:r>
            <a:r>
              <a:rPr lang="en-US" sz="2000" dirty="0" smtClean="0"/>
              <a:t>: BES/CSGB research focus is on gaining </a:t>
            </a:r>
            <a:r>
              <a:rPr lang="en-US" sz="2000" dirty="0" smtClean="0">
                <a:solidFill>
                  <a:prstClr val="black"/>
                </a:solidFill>
              </a:rPr>
              <a:t>understanding leading to control of chemical </a:t>
            </a:r>
            <a:r>
              <a:rPr lang="en-US" sz="2000" dirty="0">
                <a:solidFill>
                  <a:prstClr val="black"/>
                </a:solidFill>
              </a:rPr>
              <a:t>transformations and energy </a:t>
            </a:r>
            <a:r>
              <a:rPr lang="en-US" sz="2000" dirty="0" smtClean="0">
                <a:solidFill>
                  <a:prstClr val="black"/>
                </a:solidFill>
              </a:rPr>
              <a:t>flow, which provides foundations for new technologies to </a:t>
            </a:r>
            <a:r>
              <a:rPr lang="en-US" sz="2000" dirty="0" smtClean="0"/>
              <a:t>generate, store, and use energy and to mitigate its environmental impacts</a:t>
            </a:r>
            <a:endParaRPr lang="en-US" sz="2000" dirty="0">
              <a:solidFill>
                <a:prstClr val="black"/>
              </a:solidFill>
            </a:endParaRPr>
          </a:p>
          <a:p>
            <a:r>
              <a:rPr lang="en-US" sz="2000" b="1" dirty="0" smtClean="0"/>
              <a:t>Vision</a:t>
            </a:r>
            <a:r>
              <a:rPr lang="en-US" sz="2000" dirty="0" smtClean="0"/>
              <a:t>: </a:t>
            </a:r>
            <a:r>
              <a:rPr lang="en-US" sz="2000" dirty="0"/>
              <a:t>Recognition of </a:t>
            </a:r>
            <a:r>
              <a:rPr lang="en-US" sz="2000" dirty="0" smtClean="0"/>
              <a:t>BES/CSGB </a:t>
            </a:r>
            <a:r>
              <a:rPr lang="en-US" sz="2000" dirty="0"/>
              <a:t>for impact of scientific programs that are at the forefront of chemical sciences, geosciences and biosciences and advance DOE missions</a:t>
            </a:r>
          </a:p>
          <a:p>
            <a:r>
              <a:rPr lang="en-US" sz="2000" b="1" dirty="0" smtClean="0"/>
              <a:t>Goals</a:t>
            </a:r>
            <a:r>
              <a:rPr lang="en-US" sz="2000" dirty="0" smtClean="0"/>
              <a:t>: </a:t>
            </a:r>
          </a:p>
          <a:p>
            <a:pPr lvl="1"/>
            <a:r>
              <a:rPr lang="en-US" sz="1800" dirty="0" smtClean="0"/>
              <a:t>Balance </a:t>
            </a:r>
            <a:r>
              <a:rPr lang="en-US" sz="1800" dirty="0"/>
              <a:t>and synergy of </a:t>
            </a:r>
            <a:r>
              <a:rPr lang="en-US" sz="1800" dirty="0" smtClean="0"/>
              <a:t>discovery and </a:t>
            </a:r>
            <a:r>
              <a:rPr lang="en-US" sz="1800" dirty="0"/>
              <a:t>use-inspired </a:t>
            </a:r>
            <a:r>
              <a:rPr lang="en-US" sz="1800" dirty="0" smtClean="0"/>
              <a:t/>
            </a:r>
            <a:br>
              <a:rPr lang="en-US" sz="1800" dirty="0" smtClean="0"/>
            </a:br>
            <a:r>
              <a:rPr lang="en-US" sz="1800" dirty="0" smtClean="0"/>
              <a:t>fundamental research</a:t>
            </a:r>
          </a:p>
          <a:p>
            <a:pPr lvl="2"/>
            <a:r>
              <a:rPr lang="en-US" sz="1600" dirty="0" smtClean="0"/>
              <a:t>Advance ability to understand, predict, and ultimately </a:t>
            </a:r>
            <a:br>
              <a:rPr lang="en-US" sz="1600" dirty="0" smtClean="0"/>
            </a:br>
            <a:r>
              <a:rPr lang="en-US" sz="1600" dirty="0" smtClean="0"/>
              <a:t>control matter and energy </a:t>
            </a:r>
          </a:p>
          <a:p>
            <a:pPr lvl="2"/>
            <a:r>
              <a:rPr lang="en-US" sz="1600" dirty="0" smtClean="0"/>
              <a:t>Surmount scientific </a:t>
            </a:r>
            <a:r>
              <a:rPr lang="en-US" sz="1600" dirty="0"/>
              <a:t>barriers </a:t>
            </a:r>
            <a:r>
              <a:rPr lang="en-US" sz="1600" dirty="0" smtClean="0"/>
              <a:t>to implementing technologies</a:t>
            </a:r>
          </a:p>
          <a:p>
            <a:pPr lvl="1"/>
            <a:r>
              <a:rPr lang="en-US" sz="1800" dirty="0" smtClean="0"/>
              <a:t>Innovative management of science portfolios</a:t>
            </a:r>
          </a:p>
          <a:p>
            <a:pPr lvl="2"/>
            <a:r>
              <a:rPr lang="en-US" sz="1600" dirty="0" smtClean="0"/>
              <a:t>Provide </a:t>
            </a:r>
            <a:r>
              <a:rPr lang="en-US" sz="1600" dirty="0"/>
              <a:t>focus on key and evolving scientific challenges </a:t>
            </a:r>
          </a:p>
          <a:p>
            <a:pPr lvl="2"/>
            <a:r>
              <a:rPr lang="en-US" sz="1600" dirty="0"/>
              <a:t>Maintain balance and health of university and lab programs; </a:t>
            </a:r>
            <a:r>
              <a:rPr lang="en-US" sz="1600" dirty="0" smtClean="0"/>
              <a:t/>
            </a:r>
            <a:br>
              <a:rPr lang="en-US" sz="1600" dirty="0" smtClean="0"/>
            </a:br>
            <a:r>
              <a:rPr lang="en-US" sz="1600" dirty="0" smtClean="0"/>
              <a:t>demonstrate </a:t>
            </a:r>
            <a:r>
              <a:rPr lang="en-US" sz="1600" dirty="0"/>
              <a:t>the value and distinction of both</a:t>
            </a:r>
          </a:p>
          <a:p>
            <a:pPr lvl="2"/>
            <a:endParaRPr lang="en-US" sz="1600" dirty="0"/>
          </a:p>
        </p:txBody>
      </p:sp>
      <p:sp>
        <p:nvSpPr>
          <p:cNvPr id="3" name="Title 2"/>
          <p:cNvSpPr>
            <a:spLocks noGrp="1"/>
          </p:cNvSpPr>
          <p:nvPr>
            <p:ph type="title"/>
          </p:nvPr>
        </p:nvSpPr>
        <p:spPr/>
        <p:txBody>
          <a:bodyPr>
            <a:normAutofit/>
          </a:bodyPr>
          <a:lstStyle/>
          <a:p>
            <a:r>
              <a:rPr lang="en-US" dirty="0" smtClean="0"/>
              <a:t>BES/CSGB strategic plan driven by mission/vision/goals</a:t>
            </a:r>
            <a:endParaRPr lang="en-US" b="1" dirty="0"/>
          </a:p>
        </p:txBody>
      </p:sp>
      <p:pic>
        <p:nvPicPr>
          <p:cNvPr id="10" name="Picture 9" descr="CFME_rpt_prin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6"/>
              <a:stretch>
                <a:fillRect/>
              </a:stretch>
            </p:blipFill>
          </mc:Choice>
          <mc:Fallback>
            <p:blipFill>
              <a:blip r:embed="rId17"/>
              <a:stretch>
                <a:fillRect/>
              </a:stretch>
            </p:blipFill>
          </mc:Fallback>
        </mc:AlternateContent>
        <p:spPr>
          <a:xfrm>
            <a:off x="6833176" y="2941058"/>
            <a:ext cx="1625139" cy="2103120"/>
          </a:xfrm>
          <a:prstGeom prst="rect">
            <a:avLst/>
          </a:prstGeom>
        </p:spPr>
      </p:pic>
      <p:pic>
        <p:nvPicPr>
          <p:cNvPr id="21" name="Picture 20" descr="BRNEM_rp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8"/>
              <a:stretch>
                <a:fillRect/>
              </a:stretch>
            </p:blipFill>
          </mc:Fallback>
        </mc:AlternateContent>
        <p:spPr>
          <a:xfrm>
            <a:off x="7408239" y="3802613"/>
            <a:ext cx="1622409" cy="2103120"/>
          </a:xfrm>
          <a:prstGeom prst="rect">
            <a:avLst/>
          </a:prstGeom>
        </p:spPr>
      </p:pic>
    </p:spTree>
    <p:extLst>
      <p:ext uri="{BB962C8B-B14F-4D97-AF65-F5344CB8AC3E}">
        <p14:creationId xmlns:p14="http://schemas.microsoft.com/office/powerpoint/2010/main" val="1398034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270" y="1388316"/>
            <a:ext cx="1280160" cy="1184627"/>
          </a:xfrm>
          <a:prstGeom prst="rect">
            <a:avLst/>
          </a:prstGeom>
        </p:spPr>
      </p:pic>
      <p:pic>
        <p:nvPicPr>
          <p:cNvPr id="14" name="Picture 8" descr="PSI_structure from bryant.jpg"/>
          <p:cNvPicPr>
            <a:picLocks noChangeAspect="1"/>
          </p:cNvPicPr>
          <p:nvPr/>
        </p:nvPicPr>
        <p:blipFill>
          <a:blip r:embed="rId4" cstate="print"/>
          <a:srcRect l="2325"/>
          <a:stretch>
            <a:fillRect/>
          </a:stretch>
        </p:blipFill>
        <p:spPr bwMode="auto">
          <a:xfrm>
            <a:off x="1609025" y="3266660"/>
            <a:ext cx="1371600" cy="1137284"/>
          </a:xfrm>
          <a:prstGeom prst="rect">
            <a:avLst/>
          </a:prstGeom>
          <a:noFill/>
          <a:ln w="9525">
            <a:noFill/>
            <a:miter lim="800000"/>
            <a:headEnd/>
            <a:tailEnd/>
          </a:ln>
        </p:spPr>
      </p:pic>
      <p:sp>
        <p:nvSpPr>
          <p:cNvPr id="2" name="Content Placeholder 1"/>
          <p:cNvSpPr>
            <a:spLocks noGrp="1"/>
          </p:cNvSpPr>
          <p:nvPr>
            <p:ph idx="1"/>
          </p:nvPr>
        </p:nvSpPr>
        <p:spPr>
          <a:xfrm>
            <a:off x="3205186" y="866774"/>
            <a:ext cx="5557815" cy="5256812"/>
          </a:xfrm>
        </p:spPr>
        <p:txBody>
          <a:bodyPr/>
          <a:lstStyle/>
          <a:p>
            <a:r>
              <a:rPr lang="en-US" sz="2000" dirty="0"/>
              <a:t>Fundamental Interactions: </a:t>
            </a:r>
          </a:p>
          <a:p>
            <a:pPr lvl="1"/>
            <a:r>
              <a:rPr lang="en-US" sz="1800" dirty="0"/>
              <a:t>Discover the factors controlling chemical reactivity and dynamics in the gas phase, condensed phases and at interfaces, based upon a quantum description of the interactions </a:t>
            </a:r>
            <a:r>
              <a:rPr lang="en-US" sz="1800" dirty="0" smtClean="0"/>
              <a:t>among photons, </a:t>
            </a:r>
            <a:r>
              <a:rPr lang="en-US" sz="1800" dirty="0"/>
              <a:t>electrons, atoms, molecules and nanostructures </a:t>
            </a:r>
            <a:endParaRPr lang="en-US" sz="1800" dirty="0" smtClean="0"/>
          </a:p>
          <a:p>
            <a:r>
              <a:rPr lang="en-US" sz="2000" dirty="0" smtClean="0"/>
              <a:t>Photochemistry </a:t>
            </a:r>
            <a:r>
              <a:rPr lang="en-US" sz="2000" dirty="0"/>
              <a:t>and Biochemistry:</a:t>
            </a:r>
            <a:r>
              <a:rPr lang="en-US" dirty="0"/>
              <a:t> </a:t>
            </a:r>
          </a:p>
          <a:p>
            <a:pPr lvl="1"/>
            <a:r>
              <a:rPr lang="en-US" sz="1800" dirty="0"/>
              <a:t>Elucidate the molecular mechanisms of </a:t>
            </a:r>
            <a:r>
              <a:rPr lang="en-US" sz="1800" dirty="0" smtClean="0"/>
              <a:t>the capture </a:t>
            </a:r>
            <a:r>
              <a:rPr lang="en-US" sz="1800" dirty="0"/>
              <a:t>of light energy and its conversion into chemical and electrical </a:t>
            </a:r>
            <a:r>
              <a:rPr lang="en-US" sz="1800" dirty="0" smtClean="0"/>
              <a:t>energy through </a:t>
            </a:r>
            <a:r>
              <a:rPr lang="en-US" sz="1800" dirty="0"/>
              <a:t>biological and chemical pathways</a:t>
            </a:r>
          </a:p>
          <a:p>
            <a:r>
              <a:rPr lang="en-US" sz="2000" dirty="0"/>
              <a:t>Chemical Transformations: </a:t>
            </a:r>
          </a:p>
          <a:p>
            <a:pPr lvl="1"/>
            <a:r>
              <a:rPr lang="en-US" sz="1800" dirty="0"/>
              <a:t>Understand </a:t>
            </a:r>
            <a:r>
              <a:rPr lang="en-US" sz="1800" dirty="0" smtClean="0"/>
              <a:t>and control synthesis</a:t>
            </a:r>
            <a:r>
              <a:rPr lang="en-US" sz="1800" dirty="0"/>
              <a:t>, conversion, stabilization and transport processes in chemical systems, </a:t>
            </a:r>
            <a:r>
              <a:rPr lang="en-US" sz="1800" dirty="0" smtClean="0"/>
              <a:t>from atomic to geologic scales</a:t>
            </a:r>
            <a:endParaRPr lang="en-US" sz="1800" dirty="0"/>
          </a:p>
        </p:txBody>
      </p:sp>
      <p:sp>
        <p:nvSpPr>
          <p:cNvPr id="41986" name="Rectangle 2"/>
          <p:cNvSpPr>
            <a:spLocks noGrp="1" noChangeArrowheads="1"/>
          </p:cNvSpPr>
          <p:nvPr>
            <p:ph type="title"/>
          </p:nvPr>
        </p:nvSpPr>
        <p:spPr/>
        <p:txBody>
          <a:bodyPr/>
          <a:lstStyle/>
          <a:p>
            <a:pPr eaLnBrk="1" hangingPunct="1"/>
            <a:r>
              <a:rPr lang="en-US" dirty="0" smtClean="0"/>
              <a:t>CSGB Research Portfolio – current status</a:t>
            </a:r>
            <a:endParaRPr lang="en-US" sz="2000" dirty="0" smtClean="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04" y="2665180"/>
            <a:ext cx="1554480" cy="132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laceholder" descr="placeholder-base---neutral.png"/>
          <p:cNvPicPr/>
          <p:nvPr/>
        </p:nvPicPr>
        <p:blipFill>
          <a:blip r:embed="rId6" cstate="print"/>
          <a:srcRect/>
          <a:stretch>
            <a:fillRect/>
          </a:stretch>
        </p:blipFill>
        <p:spPr bwMode="auto">
          <a:xfrm>
            <a:off x="275414" y="1031209"/>
            <a:ext cx="1301261" cy="1172309"/>
          </a:xfrm>
          <a:prstGeom prst="rect">
            <a:avLst/>
          </a:prstGeom>
          <a:noFill/>
        </p:spPr>
      </p:pic>
      <p:pic>
        <p:nvPicPr>
          <p:cNvPr id="17" name="Picture 16"/>
          <p:cNvPicPr>
            <a:picLocks noChangeAspect="1"/>
          </p:cNvPicPr>
          <p:nvPr/>
        </p:nvPicPr>
        <p:blipFill>
          <a:blip r:embed="rId7"/>
          <a:stretch>
            <a:fillRect/>
          </a:stretch>
        </p:blipFill>
        <p:spPr>
          <a:xfrm>
            <a:off x="225999" y="4581332"/>
            <a:ext cx="1666875" cy="1271936"/>
          </a:xfrm>
          <a:prstGeom prst="rect">
            <a:avLst/>
          </a:prstGeom>
        </p:spPr>
      </p:pic>
      <p:pic>
        <p:nvPicPr>
          <p:cNvPr id="18" name="Picture 3"/>
          <p:cNvPicPr>
            <a:picLocks noChangeAspect="1" noChangeArrowheads="1"/>
          </p:cNvPicPr>
          <p:nvPr/>
        </p:nvPicPr>
        <p:blipFill>
          <a:blip r:embed="rId8" cstate="print"/>
          <a:srcRect/>
          <a:stretch>
            <a:fillRect/>
          </a:stretch>
        </p:blipFill>
        <p:spPr bwMode="auto">
          <a:xfrm>
            <a:off x="1954670" y="4822632"/>
            <a:ext cx="1188720" cy="1204572"/>
          </a:xfrm>
          <a:prstGeom prst="rect">
            <a:avLst/>
          </a:prstGeom>
          <a:noFill/>
          <a:ln w="9525">
            <a:noFill/>
            <a:miter lim="800000"/>
            <a:headEnd/>
            <a:tailEnd/>
          </a:ln>
        </p:spPr>
      </p:pic>
    </p:spTree>
    <p:extLst>
      <p:ext uri="{BB962C8B-B14F-4D97-AF65-F5344CB8AC3E}">
        <p14:creationId xmlns:p14="http://schemas.microsoft.com/office/powerpoint/2010/main" val="5183845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270" y="1388316"/>
            <a:ext cx="1280160" cy="1184627"/>
          </a:xfrm>
          <a:prstGeom prst="rect">
            <a:avLst/>
          </a:prstGeom>
        </p:spPr>
      </p:pic>
      <p:pic>
        <p:nvPicPr>
          <p:cNvPr id="14" name="Picture 8" descr="PSI_structure from bryant.jpg"/>
          <p:cNvPicPr>
            <a:picLocks noChangeAspect="1"/>
          </p:cNvPicPr>
          <p:nvPr/>
        </p:nvPicPr>
        <p:blipFill>
          <a:blip r:embed="rId4" cstate="print"/>
          <a:srcRect l="2325"/>
          <a:stretch>
            <a:fillRect/>
          </a:stretch>
        </p:blipFill>
        <p:spPr bwMode="auto">
          <a:xfrm>
            <a:off x="1609025" y="3266660"/>
            <a:ext cx="1371600" cy="1137284"/>
          </a:xfrm>
          <a:prstGeom prst="rect">
            <a:avLst/>
          </a:prstGeom>
          <a:noFill/>
          <a:ln w="9525">
            <a:noFill/>
            <a:miter lim="800000"/>
            <a:headEnd/>
            <a:tailEnd/>
          </a:ln>
        </p:spPr>
      </p:pic>
      <p:sp>
        <p:nvSpPr>
          <p:cNvPr id="2" name="Content Placeholder 1"/>
          <p:cNvSpPr>
            <a:spLocks noGrp="1"/>
          </p:cNvSpPr>
          <p:nvPr>
            <p:ph idx="1"/>
          </p:nvPr>
        </p:nvSpPr>
        <p:spPr>
          <a:xfrm>
            <a:off x="3205186" y="866774"/>
            <a:ext cx="5557815" cy="5256812"/>
          </a:xfrm>
        </p:spPr>
        <p:txBody>
          <a:bodyPr/>
          <a:lstStyle/>
          <a:p>
            <a:r>
              <a:rPr lang="en-US" sz="2000" dirty="0"/>
              <a:t>Fundamental Interactions: </a:t>
            </a:r>
          </a:p>
          <a:p>
            <a:pPr lvl="1"/>
            <a:r>
              <a:rPr lang="en-US" sz="1800" dirty="0"/>
              <a:t>Discover the factors controlling chemical reactivity and dynamics in the gas phase, condensed phases and at interfaces, based upon a quantum description of the interactions among electrons, atoms, molecules and nanostructures </a:t>
            </a:r>
            <a:endParaRPr lang="en-US" sz="1800" dirty="0" smtClean="0"/>
          </a:p>
          <a:p>
            <a:r>
              <a:rPr lang="en-US" sz="2000" dirty="0" smtClean="0"/>
              <a:t>Photochemistry </a:t>
            </a:r>
            <a:r>
              <a:rPr lang="en-US" sz="2000" dirty="0"/>
              <a:t>and Biochemistry:</a:t>
            </a:r>
            <a:r>
              <a:rPr lang="en-US" dirty="0"/>
              <a:t> </a:t>
            </a:r>
          </a:p>
          <a:p>
            <a:pPr lvl="1"/>
            <a:r>
              <a:rPr lang="en-US" sz="1800" dirty="0"/>
              <a:t>Elucidate the molecular mechanisms of </a:t>
            </a:r>
            <a:r>
              <a:rPr lang="en-US" sz="1800" dirty="0" smtClean="0"/>
              <a:t>the capture </a:t>
            </a:r>
            <a:r>
              <a:rPr lang="en-US" sz="1800" dirty="0"/>
              <a:t>of light energy and its conversion into chemical and electrical </a:t>
            </a:r>
            <a:r>
              <a:rPr lang="en-US" sz="1800" dirty="0" smtClean="0"/>
              <a:t>energy through </a:t>
            </a:r>
            <a:r>
              <a:rPr lang="en-US" sz="1800" dirty="0"/>
              <a:t>biological and chemical pathways</a:t>
            </a:r>
          </a:p>
          <a:p>
            <a:r>
              <a:rPr lang="en-US" sz="2000" dirty="0"/>
              <a:t>Chemical Transformations: </a:t>
            </a:r>
          </a:p>
          <a:p>
            <a:pPr lvl="1"/>
            <a:r>
              <a:rPr lang="en-US" sz="1800" dirty="0"/>
              <a:t>Understand </a:t>
            </a:r>
            <a:r>
              <a:rPr lang="en-US" sz="1800" dirty="0" smtClean="0"/>
              <a:t>and control synthesis</a:t>
            </a:r>
            <a:r>
              <a:rPr lang="en-US" sz="1800" dirty="0"/>
              <a:t>, conversion, stabilization and transport processes in chemical systems, </a:t>
            </a:r>
            <a:r>
              <a:rPr lang="en-US" sz="1800" dirty="0" smtClean="0"/>
              <a:t>from atomic to geologic scales</a:t>
            </a:r>
            <a:endParaRPr lang="en-US" sz="1800" dirty="0"/>
          </a:p>
        </p:txBody>
      </p:sp>
      <p:sp>
        <p:nvSpPr>
          <p:cNvPr id="41986" name="Rectangle 2"/>
          <p:cNvSpPr>
            <a:spLocks noGrp="1" noChangeArrowheads="1"/>
          </p:cNvSpPr>
          <p:nvPr>
            <p:ph type="title"/>
          </p:nvPr>
        </p:nvSpPr>
        <p:spPr/>
        <p:txBody>
          <a:bodyPr/>
          <a:lstStyle/>
          <a:p>
            <a:pPr eaLnBrk="1" hangingPunct="1"/>
            <a:r>
              <a:rPr lang="en-US" dirty="0" smtClean="0"/>
              <a:t>CSGB Research Portfolio – current status</a:t>
            </a:r>
            <a:endParaRPr lang="en-US" sz="2000" dirty="0" smtClean="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04" y="2665180"/>
            <a:ext cx="1554480" cy="1324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laceholder" descr="placeholder-base---neutral.png"/>
          <p:cNvPicPr/>
          <p:nvPr/>
        </p:nvPicPr>
        <p:blipFill>
          <a:blip r:embed="rId6" cstate="print"/>
          <a:srcRect/>
          <a:stretch>
            <a:fillRect/>
          </a:stretch>
        </p:blipFill>
        <p:spPr bwMode="auto">
          <a:xfrm>
            <a:off x="275414" y="1031209"/>
            <a:ext cx="1301261" cy="1172309"/>
          </a:xfrm>
          <a:prstGeom prst="rect">
            <a:avLst/>
          </a:prstGeom>
          <a:noFill/>
        </p:spPr>
      </p:pic>
      <p:pic>
        <p:nvPicPr>
          <p:cNvPr id="17" name="Picture 16"/>
          <p:cNvPicPr>
            <a:picLocks noChangeAspect="1"/>
          </p:cNvPicPr>
          <p:nvPr/>
        </p:nvPicPr>
        <p:blipFill>
          <a:blip r:embed="rId7"/>
          <a:stretch>
            <a:fillRect/>
          </a:stretch>
        </p:blipFill>
        <p:spPr>
          <a:xfrm>
            <a:off x="225999" y="4581332"/>
            <a:ext cx="1666875" cy="1271936"/>
          </a:xfrm>
          <a:prstGeom prst="rect">
            <a:avLst/>
          </a:prstGeom>
        </p:spPr>
      </p:pic>
      <p:pic>
        <p:nvPicPr>
          <p:cNvPr id="18" name="Picture 3"/>
          <p:cNvPicPr>
            <a:picLocks noChangeAspect="1" noChangeArrowheads="1"/>
          </p:cNvPicPr>
          <p:nvPr/>
        </p:nvPicPr>
        <p:blipFill>
          <a:blip r:embed="rId8" cstate="print"/>
          <a:srcRect/>
          <a:stretch>
            <a:fillRect/>
          </a:stretch>
        </p:blipFill>
        <p:spPr bwMode="auto">
          <a:xfrm>
            <a:off x="1954670" y="4822632"/>
            <a:ext cx="1188720" cy="1204572"/>
          </a:xfrm>
          <a:prstGeom prst="rect">
            <a:avLst/>
          </a:prstGeom>
          <a:noFill/>
          <a:ln w="9525">
            <a:noFill/>
            <a:miter lim="800000"/>
            <a:headEnd/>
            <a:tailEnd/>
          </a:ln>
        </p:spPr>
      </p:pic>
      <p:sp>
        <p:nvSpPr>
          <p:cNvPr id="41991" name="Text Box 13"/>
          <p:cNvSpPr txBox="1">
            <a:spLocks noChangeArrowheads="1"/>
          </p:cNvSpPr>
          <p:nvPr/>
        </p:nvSpPr>
        <p:spPr bwMode="auto">
          <a:xfrm>
            <a:off x="2549030" y="1806235"/>
            <a:ext cx="5723408" cy="3411065"/>
          </a:xfrm>
          <a:prstGeom prst="rect">
            <a:avLst/>
          </a:prstGeom>
          <a:solidFill>
            <a:srgbClr val="FFFFCC"/>
          </a:solidFill>
          <a:ln w="9525">
            <a:solidFill>
              <a:schemeClr val="tx1"/>
            </a:solidFill>
            <a:miter lim="800000"/>
            <a:headEnd/>
            <a:tailEnd/>
          </a:ln>
        </p:spPr>
        <p:txBody>
          <a:bodyPr wrap="square" lIns="45720" tIns="43118" rIns="45720" bIns="43118" anchor="ctr" anchorCtr="1">
            <a:spAutoFit/>
          </a:bodyPr>
          <a:lstStyle/>
          <a:p>
            <a:pPr algn="ctr" defTabSz="861381"/>
            <a:r>
              <a:rPr lang="en-US" sz="2400" b="1" u="sng" dirty="0">
                <a:solidFill>
                  <a:srgbClr val="FF3300"/>
                </a:solidFill>
                <a:latin typeface="Arial Narrow" pitchFamily="34" charset="0"/>
              </a:rPr>
              <a:t>Division-wide </a:t>
            </a:r>
            <a:r>
              <a:rPr lang="en-US" sz="2400" b="1" u="sng" dirty="0" smtClean="0">
                <a:solidFill>
                  <a:srgbClr val="FF3300"/>
                </a:solidFill>
                <a:latin typeface="Arial Narrow" pitchFamily="34" charset="0"/>
              </a:rPr>
              <a:t>themes</a:t>
            </a:r>
          </a:p>
          <a:p>
            <a:pPr algn="ctr" defTabSz="861381"/>
            <a:r>
              <a:rPr lang="en-US" sz="2400" b="1" dirty="0" smtClean="0">
                <a:solidFill>
                  <a:srgbClr val="FF3300"/>
                </a:solidFill>
                <a:latin typeface="Arial Narrow" pitchFamily="34" charset="0"/>
              </a:rPr>
              <a:t>energy </a:t>
            </a:r>
            <a:r>
              <a:rPr lang="en-US" sz="2400" b="1" dirty="0" smtClean="0">
                <a:solidFill>
                  <a:srgbClr val="FF3300"/>
                </a:solidFill>
                <a:latin typeface="Arial Narrow" pitchFamily="34" charset="0"/>
                <a:sym typeface="Wingdings" panose="05000000000000000000" pitchFamily="2" charset="2"/>
              </a:rPr>
              <a:t></a:t>
            </a:r>
            <a:r>
              <a:rPr lang="en-US" sz="2400" b="1" dirty="0" smtClean="0">
                <a:solidFill>
                  <a:srgbClr val="FF3300"/>
                </a:solidFill>
                <a:latin typeface="Arial Narrow" pitchFamily="34" charset="0"/>
              </a:rPr>
              <a:t> chemical conversions</a:t>
            </a:r>
          </a:p>
          <a:p>
            <a:pPr algn="ctr" defTabSz="861381"/>
            <a:r>
              <a:rPr lang="en-US" sz="2400" b="1" dirty="0" smtClean="0">
                <a:solidFill>
                  <a:srgbClr val="FF3300"/>
                </a:solidFill>
                <a:latin typeface="Arial Narrow" pitchFamily="34" charset="0"/>
              </a:rPr>
              <a:t>molecular to </a:t>
            </a:r>
            <a:r>
              <a:rPr lang="en-US" sz="2400" b="1" dirty="0" err="1" smtClean="0">
                <a:solidFill>
                  <a:srgbClr val="FF3300"/>
                </a:solidFill>
                <a:latin typeface="Arial Narrow" pitchFamily="34" charset="0"/>
              </a:rPr>
              <a:t>meso</a:t>
            </a:r>
            <a:r>
              <a:rPr lang="en-US" sz="2400" b="1" dirty="0" smtClean="0">
                <a:solidFill>
                  <a:srgbClr val="FF3300"/>
                </a:solidFill>
                <a:latin typeface="Arial Narrow" pitchFamily="34" charset="0"/>
              </a:rPr>
              <a:t>-scale science</a:t>
            </a:r>
          </a:p>
          <a:p>
            <a:pPr algn="ctr" defTabSz="861381"/>
            <a:r>
              <a:rPr lang="en-US" sz="2400" b="1" dirty="0">
                <a:solidFill>
                  <a:srgbClr val="FF3300"/>
                </a:solidFill>
                <a:latin typeface="Arial Narrow" pitchFamily="34" charset="0"/>
              </a:rPr>
              <a:t>u</a:t>
            </a:r>
            <a:r>
              <a:rPr lang="en-US" sz="2400" b="1" dirty="0" smtClean="0">
                <a:solidFill>
                  <a:srgbClr val="FF3300"/>
                </a:solidFill>
                <a:latin typeface="Arial Narrow" pitchFamily="34" charset="0"/>
              </a:rPr>
              <a:t>ltrafast science</a:t>
            </a:r>
          </a:p>
          <a:p>
            <a:pPr algn="ctr" defTabSz="861381"/>
            <a:r>
              <a:rPr lang="en-US" sz="2400" b="1" dirty="0" smtClean="0">
                <a:solidFill>
                  <a:srgbClr val="FF3300"/>
                </a:solidFill>
                <a:latin typeface="Arial Narrow" pitchFamily="34" charset="0"/>
              </a:rPr>
              <a:t>complex interfaces</a:t>
            </a:r>
          </a:p>
          <a:p>
            <a:pPr algn="ctr" defTabSz="861381"/>
            <a:r>
              <a:rPr lang="en-US" sz="2400" b="1" dirty="0" smtClean="0">
                <a:solidFill>
                  <a:srgbClr val="FF3300"/>
                </a:solidFill>
                <a:latin typeface="Arial Narrow" pitchFamily="34" charset="0"/>
              </a:rPr>
              <a:t>artificial and natural systems</a:t>
            </a:r>
          </a:p>
          <a:p>
            <a:pPr algn="ctr" defTabSz="861381"/>
            <a:r>
              <a:rPr lang="en-US" sz="2400" b="1" dirty="0" smtClean="0">
                <a:solidFill>
                  <a:srgbClr val="FF3300"/>
                </a:solidFill>
                <a:latin typeface="Arial Narrow" pitchFamily="34" charset="0"/>
              </a:rPr>
              <a:t>chemical imaging</a:t>
            </a:r>
          </a:p>
          <a:p>
            <a:pPr algn="ctr" defTabSz="861381"/>
            <a:r>
              <a:rPr lang="en-US" sz="2400" b="1" dirty="0" smtClean="0">
                <a:solidFill>
                  <a:srgbClr val="FF3300"/>
                </a:solidFill>
                <a:latin typeface="Arial Narrow" pitchFamily="34" charset="0"/>
              </a:rPr>
              <a:t>chemical </a:t>
            </a:r>
            <a:r>
              <a:rPr lang="en-US" sz="2400" b="1" dirty="0">
                <a:solidFill>
                  <a:srgbClr val="FF3300"/>
                </a:solidFill>
                <a:latin typeface="Arial Narrow" pitchFamily="34" charset="0"/>
              </a:rPr>
              <a:t>synthesis</a:t>
            </a:r>
          </a:p>
          <a:p>
            <a:pPr algn="ctr" defTabSz="861381"/>
            <a:r>
              <a:rPr lang="en-US" sz="2400" b="1" dirty="0" smtClean="0">
                <a:solidFill>
                  <a:srgbClr val="FF3300"/>
                </a:solidFill>
                <a:latin typeface="Arial Narrow" pitchFamily="34" charset="0"/>
              </a:rPr>
              <a:t>theory</a:t>
            </a:r>
            <a:r>
              <a:rPr lang="en-US" sz="2400" b="1" dirty="0">
                <a:solidFill>
                  <a:srgbClr val="FF3300"/>
                </a:solidFill>
                <a:latin typeface="Arial Narrow" pitchFamily="34" charset="0"/>
              </a:rPr>
              <a:t>, modeling &amp; computation</a:t>
            </a:r>
          </a:p>
        </p:txBody>
      </p:sp>
    </p:spTree>
    <p:extLst>
      <p:ext uri="{BB962C8B-B14F-4D97-AF65-F5344CB8AC3E}">
        <p14:creationId xmlns:p14="http://schemas.microsoft.com/office/powerpoint/2010/main" val="1714130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ppt_x"/>
                                          </p:val>
                                        </p:tav>
                                        <p:tav tm="100000">
                                          <p:val>
                                            <p:strVal val="#ppt_x"/>
                                          </p:val>
                                        </p:tav>
                                      </p:tavLst>
                                    </p:anim>
                                    <p:anim calcmode="lin" valueType="num">
                                      <p:cBhvr additive="base">
                                        <p:cTn id="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463297" y="3929884"/>
            <a:ext cx="1645920" cy="109728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2000" b="1" dirty="0">
                <a:solidFill>
                  <a:schemeClr val="bg1"/>
                </a:solidFill>
              </a:rPr>
              <a:t>Physical Biosciences</a:t>
            </a:r>
          </a:p>
        </p:txBody>
      </p:sp>
      <p:sp>
        <p:nvSpPr>
          <p:cNvPr id="86" name="Rectangle 85"/>
          <p:cNvSpPr/>
          <p:nvPr/>
        </p:nvSpPr>
        <p:spPr>
          <a:xfrm>
            <a:off x="76200" y="6096000"/>
            <a:ext cx="89916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64518" name="Title 2"/>
          <p:cNvSpPr>
            <a:spLocks noGrp="1"/>
          </p:cNvSpPr>
          <p:nvPr>
            <p:ph type="title"/>
          </p:nvPr>
        </p:nvSpPr>
        <p:spPr>
          <a:xfrm>
            <a:off x="0" y="-47358"/>
            <a:ext cx="9144000" cy="830985"/>
          </a:xfrm>
        </p:spPr>
        <p:txBody>
          <a:bodyPr/>
          <a:lstStyle/>
          <a:p>
            <a:r>
              <a:rPr lang="en-US" altLang="en-US" dirty="0"/>
              <a:t>Photochemistry and Biochemistry Team:</a:t>
            </a:r>
            <a:br>
              <a:rPr lang="en-US" altLang="en-US" dirty="0"/>
            </a:br>
            <a:r>
              <a:rPr lang="en-US" altLang="en-US" dirty="0"/>
              <a:t> Integrating vision across </a:t>
            </a:r>
            <a:r>
              <a:rPr lang="en-US" altLang="en-US" dirty="0" smtClean="0"/>
              <a:t>programs</a:t>
            </a:r>
            <a:endParaRPr lang="en-US" altLang="en-US" b="1" dirty="0" smtClean="0"/>
          </a:p>
        </p:txBody>
      </p:sp>
      <p:pic>
        <p:nvPicPr>
          <p:cNvPr id="64519" name="Picture 7" descr="MCj0434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608044"/>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6694" y="5181600"/>
            <a:ext cx="10906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11"/>
          <p:cNvSpPr txBox="1">
            <a:spLocks noChangeArrowheads="1"/>
          </p:cNvSpPr>
          <p:nvPr/>
        </p:nvSpPr>
        <p:spPr bwMode="auto">
          <a:xfrm>
            <a:off x="2913063" y="1219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800">
                <a:solidFill>
                  <a:srgbClr val="000000"/>
                </a:solidFill>
                <a:latin typeface="Calibri" panose="020F0502020204030204" pitchFamily="34" charset="0"/>
              </a:rPr>
              <a:t>λ</a:t>
            </a:r>
          </a:p>
        </p:txBody>
      </p:sp>
      <p:sp>
        <p:nvSpPr>
          <p:cNvPr id="64522" name="TextBox 18"/>
          <p:cNvSpPr txBox="1">
            <a:spLocks noChangeArrowheads="1"/>
          </p:cNvSpPr>
          <p:nvPr/>
        </p:nvSpPr>
        <p:spPr bwMode="auto">
          <a:xfrm>
            <a:off x="938822" y="181665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400" dirty="0">
                <a:solidFill>
                  <a:srgbClr val="000000"/>
                </a:solidFill>
                <a:latin typeface="Calibri" panose="020F0502020204030204" pitchFamily="34" charset="0"/>
              </a:rPr>
              <a:t>BIOCHEMICAL</a:t>
            </a:r>
          </a:p>
        </p:txBody>
      </p:sp>
      <p:sp>
        <p:nvSpPr>
          <p:cNvPr id="64523" name="TextBox 19"/>
          <p:cNvSpPr txBox="1">
            <a:spLocks noChangeArrowheads="1"/>
          </p:cNvSpPr>
          <p:nvPr/>
        </p:nvSpPr>
        <p:spPr bwMode="auto">
          <a:xfrm>
            <a:off x="6337300" y="181665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400" dirty="0">
                <a:solidFill>
                  <a:srgbClr val="000000"/>
                </a:solidFill>
                <a:latin typeface="Calibri" panose="020F0502020204030204" pitchFamily="34" charset="0"/>
              </a:rPr>
              <a:t>CHEMICAL</a:t>
            </a:r>
          </a:p>
        </p:txBody>
      </p:sp>
      <p:sp>
        <p:nvSpPr>
          <p:cNvPr id="64524" name="TextBox 21"/>
          <p:cNvSpPr txBox="1">
            <a:spLocks noChangeArrowheads="1"/>
          </p:cNvSpPr>
          <p:nvPr/>
        </p:nvSpPr>
        <p:spPr bwMode="auto">
          <a:xfrm>
            <a:off x="5791200" y="1219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800">
                <a:solidFill>
                  <a:srgbClr val="000000"/>
                </a:solidFill>
                <a:latin typeface="Calibri" panose="020F0502020204030204" pitchFamily="34" charset="0"/>
              </a:rPr>
              <a:t>λ</a:t>
            </a:r>
          </a:p>
        </p:txBody>
      </p:sp>
      <p:cxnSp>
        <p:nvCxnSpPr>
          <p:cNvPr id="25" name="Straight Arrow Connector 24"/>
          <p:cNvCxnSpPr/>
          <p:nvPr/>
        </p:nvCxnSpPr>
        <p:spPr>
          <a:xfrm>
            <a:off x="5295900" y="1603802"/>
            <a:ext cx="640080" cy="64008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3177130" y="1603802"/>
            <a:ext cx="640080" cy="64008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109720" y="2784344"/>
            <a:ext cx="895688"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3" idx="2"/>
            <a:endCxn id="52" idx="0"/>
          </p:cNvCxnSpPr>
          <p:nvPr/>
        </p:nvCxnSpPr>
        <p:spPr>
          <a:xfrm flipH="1">
            <a:off x="3286257" y="3378704"/>
            <a:ext cx="503" cy="55118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3"/>
          </p:cNvCxnSpPr>
          <p:nvPr/>
        </p:nvCxnSpPr>
        <p:spPr>
          <a:xfrm>
            <a:off x="4109217" y="4478524"/>
            <a:ext cx="896191"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2463800" y="2281424"/>
            <a:ext cx="1645920" cy="109728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2000" b="1" dirty="0" smtClean="0">
                <a:solidFill>
                  <a:schemeClr val="bg1"/>
                </a:solidFill>
              </a:rPr>
              <a:t>Photo-synthetic </a:t>
            </a:r>
            <a:r>
              <a:rPr lang="en-US" sz="2000" b="1" dirty="0">
                <a:solidFill>
                  <a:schemeClr val="bg1"/>
                </a:solidFill>
              </a:rPr>
              <a:t>Systems</a:t>
            </a:r>
          </a:p>
        </p:txBody>
      </p:sp>
      <p:sp>
        <p:nvSpPr>
          <p:cNvPr id="51" name="Rectangle 50"/>
          <p:cNvSpPr/>
          <p:nvPr/>
        </p:nvSpPr>
        <p:spPr>
          <a:xfrm>
            <a:off x="5034280" y="2281424"/>
            <a:ext cx="1645920" cy="274320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sz="2000" b="1" dirty="0">
                <a:solidFill>
                  <a:schemeClr val="bg1"/>
                </a:solidFill>
              </a:rPr>
              <a:t>Solar </a:t>
            </a:r>
          </a:p>
          <a:p>
            <a:pPr algn="ctr" defTabSz="914400" eaLnBrk="1" fontAlgn="auto" hangingPunct="1">
              <a:spcBef>
                <a:spcPts val="0"/>
              </a:spcBef>
              <a:spcAft>
                <a:spcPts val="0"/>
              </a:spcAft>
              <a:defRPr/>
            </a:pPr>
            <a:r>
              <a:rPr lang="en-US" sz="2000" b="1" dirty="0" smtClean="0">
                <a:solidFill>
                  <a:schemeClr val="bg1"/>
                </a:solidFill>
              </a:rPr>
              <a:t>Photo-chemistry</a:t>
            </a:r>
            <a:endParaRPr lang="en-US" sz="2000" b="1" dirty="0">
              <a:solidFill>
                <a:schemeClr val="bg1"/>
              </a:solidFill>
            </a:endParaRPr>
          </a:p>
        </p:txBody>
      </p:sp>
      <p:sp>
        <p:nvSpPr>
          <p:cNvPr id="62" name="Rectangle 61"/>
          <p:cNvSpPr/>
          <p:nvPr/>
        </p:nvSpPr>
        <p:spPr>
          <a:xfrm>
            <a:off x="7604761" y="2281424"/>
            <a:ext cx="109728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dirty="0">
                <a:solidFill>
                  <a:srgbClr val="000000"/>
                </a:solidFill>
              </a:rPr>
              <a:t>Fuels from Sunlight Hub </a:t>
            </a:r>
            <a:r>
              <a:rPr lang="en-US" dirty="0" smtClean="0">
                <a:solidFill>
                  <a:srgbClr val="000000"/>
                </a:solidFill>
              </a:rPr>
              <a:t>(JCAP) </a:t>
            </a:r>
            <a:endParaRPr lang="en-US" dirty="0">
              <a:solidFill>
                <a:srgbClr val="000000"/>
              </a:solidFill>
            </a:endParaRPr>
          </a:p>
          <a:p>
            <a:pPr algn="ctr" defTabSz="914400" eaLnBrk="1" fontAlgn="auto" hangingPunct="1">
              <a:spcBef>
                <a:spcPts val="0"/>
              </a:spcBef>
              <a:spcAft>
                <a:spcPts val="0"/>
              </a:spcAft>
              <a:defRPr/>
            </a:pPr>
            <a:r>
              <a:rPr lang="en-US" dirty="0">
                <a:solidFill>
                  <a:srgbClr val="000000"/>
                </a:solidFill>
              </a:rPr>
              <a:t>&amp; </a:t>
            </a:r>
          </a:p>
          <a:p>
            <a:pPr algn="ctr" defTabSz="914400" eaLnBrk="1" fontAlgn="auto" hangingPunct="1">
              <a:spcBef>
                <a:spcPts val="0"/>
              </a:spcBef>
              <a:spcAft>
                <a:spcPts val="0"/>
              </a:spcAft>
              <a:defRPr/>
            </a:pPr>
            <a:r>
              <a:rPr lang="en-US" dirty="0">
                <a:solidFill>
                  <a:srgbClr val="000000"/>
                </a:solidFill>
              </a:rPr>
              <a:t>Solar </a:t>
            </a:r>
            <a:r>
              <a:rPr lang="en-US" dirty="0" smtClean="0">
                <a:solidFill>
                  <a:srgbClr val="000000"/>
                </a:solidFill>
              </a:rPr>
              <a:t>related </a:t>
            </a:r>
            <a:r>
              <a:rPr lang="en-US" dirty="0">
                <a:solidFill>
                  <a:srgbClr val="000000"/>
                </a:solidFill>
              </a:rPr>
              <a:t>EFRCs</a:t>
            </a:r>
          </a:p>
        </p:txBody>
      </p:sp>
      <p:sp>
        <p:nvSpPr>
          <p:cNvPr id="64" name="Rectangle 63"/>
          <p:cNvSpPr/>
          <p:nvPr/>
        </p:nvSpPr>
        <p:spPr>
          <a:xfrm>
            <a:off x="441960" y="2281424"/>
            <a:ext cx="109728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dirty="0" smtClean="0">
                <a:solidFill>
                  <a:srgbClr val="000000"/>
                </a:solidFill>
              </a:rPr>
              <a:t>Bio </a:t>
            </a:r>
            <a:r>
              <a:rPr lang="en-US" dirty="0">
                <a:solidFill>
                  <a:srgbClr val="000000"/>
                </a:solidFill>
              </a:rPr>
              <a:t>related</a:t>
            </a:r>
          </a:p>
          <a:p>
            <a:pPr algn="ctr" defTabSz="914400" eaLnBrk="1" fontAlgn="auto" hangingPunct="1">
              <a:spcBef>
                <a:spcPts val="0"/>
              </a:spcBef>
              <a:spcAft>
                <a:spcPts val="0"/>
              </a:spcAft>
              <a:defRPr/>
            </a:pPr>
            <a:r>
              <a:rPr lang="en-US" dirty="0">
                <a:solidFill>
                  <a:srgbClr val="000000"/>
                </a:solidFill>
              </a:rPr>
              <a:t>EFRCs</a:t>
            </a:r>
          </a:p>
        </p:txBody>
      </p:sp>
      <p:cxnSp>
        <p:nvCxnSpPr>
          <p:cNvPr id="76" name="Straight Arrow Connector 75"/>
          <p:cNvCxnSpPr>
            <a:endCxn id="52" idx="1"/>
          </p:cNvCxnSpPr>
          <p:nvPr/>
        </p:nvCxnSpPr>
        <p:spPr>
          <a:xfrm>
            <a:off x="1568112" y="4478524"/>
            <a:ext cx="895185"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671500" y="2784344"/>
            <a:ext cx="933261"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52" idx="2"/>
            <a:endCxn id="64520" idx="1"/>
          </p:cNvCxnSpPr>
          <p:nvPr/>
        </p:nvCxnSpPr>
        <p:spPr>
          <a:xfrm>
            <a:off x="3286257" y="5027164"/>
            <a:ext cx="740437" cy="7703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51" idx="2"/>
            <a:endCxn id="64520" idx="3"/>
          </p:cNvCxnSpPr>
          <p:nvPr/>
        </p:nvCxnSpPr>
        <p:spPr>
          <a:xfrm flipH="1">
            <a:off x="5117307" y="5024624"/>
            <a:ext cx="739933" cy="77292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568112" y="2784344"/>
            <a:ext cx="895688"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680200" y="4505036"/>
            <a:ext cx="92456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4544" name="Title 2"/>
          <p:cNvSpPr txBox="1">
            <a:spLocks/>
          </p:cNvSpPr>
          <p:nvPr/>
        </p:nvSpPr>
        <p:spPr bwMode="auto">
          <a:xfrm>
            <a:off x="322077" y="871807"/>
            <a:ext cx="2103120" cy="7315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a:spcBef>
                <a:spcPct val="20000"/>
              </a:spcBef>
              <a:buFont typeface="Arial" panose="020B0604020202020204" pitchFamily="34" charset="0"/>
              <a:buChar char="•"/>
              <a:defRPr sz="2400" b="1">
                <a:solidFill>
                  <a:srgbClr val="146737"/>
                </a:solidFill>
                <a:latin typeface="Arial" panose="020B0604020202020204" pitchFamily="34" charset="0"/>
                <a:cs typeface="Arial" panose="020B0604020202020204" pitchFamily="34" charset="0"/>
              </a:defRPr>
            </a:lvl1pPr>
            <a:lvl2pPr marL="741363" indent="-284163">
              <a:spcBef>
                <a:spcPct val="20000"/>
              </a:spcBef>
              <a:buFont typeface="Arial" panose="020B0604020202020204" pitchFamily="34" charset="0"/>
              <a:buChar char="–"/>
              <a:defRPr sz="2200">
                <a:solidFill>
                  <a:srgbClr val="404040"/>
                </a:solidFill>
                <a:latin typeface="Arial" panose="020B0604020202020204" pitchFamily="34" charset="0"/>
                <a:cs typeface="Arial" panose="020B0604020202020204" pitchFamily="34" charset="0"/>
              </a:defRPr>
            </a:lvl2pPr>
            <a:lvl3pPr marL="1141413" indent="-2270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598613" indent="-2270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4225" indent="-2270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defTabSz="914400">
              <a:spcBef>
                <a:spcPct val="0"/>
              </a:spcBef>
              <a:buFontTx/>
              <a:buNone/>
            </a:pPr>
            <a:r>
              <a:rPr lang="en-US" altLang="en-US" sz="2000" dirty="0" smtClean="0">
                <a:solidFill>
                  <a:srgbClr val="106636"/>
                </a:solidFill>
              </a:rPr>
              <a:t>Scientific Interactions</a:t>
            </a:r>
            <a:endParaRPr lang="en-US" altLang="en-US" sz="2000" dirty="0">
              <a:solidFill>
                <a:srgbClr val="106636"/>
              </a:solidFill>
            </a:endParaRPr>
          </a:p>
        </p:txBody>
      </p:sp>
      <p:sp>
        <p:nvSpPr>
          <p:cNvPr id="2" name="TextBox 1"/>
          <p:cNvSpPr txBox="1"/>
          <p:nvPr/>
        </p:nvSpPr>
        <p:spPr>
          <a:xfrm>
            <a:off x="85090" y="830897"/>
            <a:ext cx="2103120" cy="731520"/>
          </a:xfrm>
          <a:prstGeom prst="rect">
            <a:avLst/>
          </a:prstGeom>
          <a:solidFill>
            <a:schemeClr val="bg1"/>
          </a:solidFill>
        </p:spPr>
        <p:txBody>
          <a:bodyPr wrap="square" rtlCol="0">
            <a:spAutoFit/>
          </a:bodyPr>
          <a:lstStyle/>
          <a:p>
            <a:pPr lvl="0" algn="ctr" defTabSz="914400">
              <a:spcBef>
                <a:spcPct val="0"/>
              </a:spcBef>
            </a:pPr>
            <a:r>
              <a:rPr lang="en-US" altLang="en-US" sz="2000" b="1" dirty="0" smtClean="0">
                <a:solidFill>
                  <a:srgbClr val="106636"/>
                </a:solidFill>
                <a:latin typeface="Arial" panose="020B0604020202020204" pitchFamily="34" charset="0"/>
                <a:cs typeface="Arial" panose="020B0604020202020204" pitchFamily="34" charset="0"/>
              </a:rPr>
              <a:t>Program </a:t>
            </a:r>
            <a:r>
              <a:rPr lang="en-US" altLang="en-US" sz="2000" b="1" dirty="0">
                <a:solidFill>
                  <a:srgbClr val="106636"/>
                </a:solidFill>
                <a:latin typeface="Arial" panose="020B0604020202020204" pitchFamily="34" charset="0"/>
                <a:cs typeface="Arial" panose="020B0604020202020204" pitchFamily="34" charset="0"/>
              </a:rPr>
              <a:t>Interactions</a:t>
            </a:r>
          </a:p>
        </p:txBody>
      </p:sp>
      <p:sp>
        <p:nvSpPr>
          <p:cNvPr id="37" name="Right Arrow 36"/>
          <p:cNvSpPr/>
          <p:nvPr/>
        </p:nvSpPr>
        <p:spPr>
          <a:xfrm rot="16200000">
            <a:off x="1760379" y="5075238"/>
            <a:ext cx="449262" cy="36671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38" name="Right Arrow 37"/>
          <p:cNvSpPr/>
          <p:nvPr/>
        </p:nvSpPr>
        <p:spPr bwMode="auto">
          <a:xfrm rot="16200000">
            <a:off x="6944629" y="5088961"/>
            <a:ext cx="456663" cy="34666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39" name="TextBox 88"/>
          <p:cNvSpPr txBox="1">
            <a:spLocks noChangeArrowheads="1"/>
          </p:cNvSpPr>
          <p:nvPr/>
        </p:nvSpPr>
        <p:spPr bwMode="auto">
          <a:xfrm>
            <a:off x="2743200" y="63246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000" dirty="0">
                <a:solidFill>
                  <a:srgbClr val="000000"/>
                </a:solidFill>
                <a:latin typeface="Calibri" panose="020F0502020204030204" pitchFamily="34" charset="0"/>
              </a:rPr>
              <a:t>Fuel, (bio)chemicals, electricity</a:t>
            </a:r>
          </a:p>
        </p:txBody>
      </p:sp>
      <p:sp>
        <p:nvSpPr>
          <p:cNvPr id="40" name="Rectangle 39"/>
          <p:cNvSpPr/>
          <p:nvPr/>
        </p:nvSpPr>
        <p:spPr>
          <a:xfrm>
            <a:off x="1162050" y="5432924"/>
            <a:ext cx="1645920" cy="12801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cs typeface="Arial" panose="020B0604020202020204" pitchFamily="34" charset="0"/>
              </a:rPr>
              <a:t>Catalysis</a:t>
            </a:r>
          </a:p>
          <a:p>
            <a:pPr algn="ctr" defTabSz="914400">
              <a:defRPr/>
            </a:pPr>
            <a:r>
              <a:rPr lang="en-US" dirty="0">
                <a:solidFill>
                  <a:prstClr val="white"/>
                </a:solidFill>
                <a:cs typeface="Arial" panose="020B0604020202020204" pitchFamily="34" charset="0"/>
              </a:rPr>
              <a:t>AMOS</a:t>
            </a:r>
          </a:p>
          <a:p>
            <a:pPr algn="ctr" defTabSz="914400">
              <a:defRPr/>
            </a:pPr>
            <a:r>
              <a:rPr lang="en-US" dirty="0">
                <a:solidFill>
                  <a:prstClr val="white"/>
                </a:solidFill>
                <a:cs typeface="Arial" panose="020B0604020202020204" pitchFamily="34" charset="0"/>
              </a:rPr>
              <a:t>CTC</a:t>
            </a:r>
          </a:p>
        </p:txBody>
      </p:sp>
      <p:sp>
        <p:nvSpPr>
          <p:cNvPr id="41" name="Rectangle 40"/>
          <p:cNvSpPr/>
          <p:nvPr/>
        </p:nvSpPr>
        <p:spPr bwMode="auto">
          <a:xfrm>
            <a:off x="6350000" y="5432924"/>
            <a:ext cx="1645920" cy="12801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cs typeface="Arial" panose="020B0604020202020204" pitchFamily="34" charset="0"/>
              </a:rPr>
              <a:t>Catalysis</a:t>
            </a:r>
          </a:p>
          <a:p>
            <a:pPr algn="ctr" defTabSz="914400">
              <a:defRPr/>
            </a:pPr>
            <a:r>
              <a:rPr lang="en-US" dirty="0">
                <a:solidFill>
                  <a:prstClr val="white"/>
                </a:solidFill>
                <a:cs typeface="Arial" panose="020B0604020202020204" pitchFamily="34" charset="0"/>
              </a:rPr>
              <a:t>AMOS</a:t>
            </a:r>
          </a:p>
          <a:p>
            <a:pPr algn="ctr" defTabSz="914400">
              <a:defRPr/>
            </a:pPr>
            <a:r>
              <a:rPr lang="en-US" dirty="0">
                <a:solidFill>
                  <a:prstClr val="white"/>
                </a:solidFill>
                <a:cs typeface="Arial" panose="020B0604020202020204" pitchFamily="34" charset="0"/>
              </a:rPr>
              <a:t>CTC</a:t>
            </a:r>
          </a:p>
          <a:p>
            <a:pPr algn="ctr" defTabSz="914400">
              <a:defRPr/>
            </a:pPr>
            <a:r>
              <a:rPr lang="en-US" dirty="0">
                <a:solidFill>
                  <a:prstClr val="white"/>
                </a:solidFill>
              </a:rPr>
              <a:t>CPIMS</a:t>
            </a:r>
          </a:p>
        </p:txBody>
      </p:sp>
    </p:spTree>
    <p:extLst>
      <p:ext uri="{BB962C8B-B14F-4D97-AF65-F5344CB8AC3E}">
        <p14:creationId xmlns:p14="http://schemas.microsoft.com/office/powerpoint/2010/main" val="330533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6200000">
            <a:off x="1760379" y="5075238"/>
            <a:ext cx="449262" cy="36671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42" name="Right Arrow 41"/>
          <p:cNvSpPr/>
          <p:nvPr/>
        </p:nvSpPr>
        <p:spPr bwMode="auto">
          <a:xfrm rot="16200000">
            <a:off x="6944629" y="5088961"/>
            <a:ext cx="456663" cy="34666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52" name="Rectangle 51"/>
          <p:cNvSpPr/>
          <p:nvPr/>
        </p:nvSpPr>
        <p:spPr>
          <a:xfrm>
            <a:off x="2463297" y="3927344"/>
            <a:ext cx="1645920" cy="109728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b="1" dirty="0">
                <a:solidFill>
                  <a:schemeClr val="bg1"/>
                </a:solidFill>
              </a:rPr>
              <a:t>Biological Energy Conversion &amp; Storage</a:t>
            </a:r>
          </a:p>
        </p:txBody>
      </p:sp>
      <p:sp>
        <p:nvSpPr>
          <p:cNvPr id="86" name="Rectangle 85"/>
          <p:cNvSpPr/>
          <p:nvPr/>
        </p:nvSpPr>
        <p:spPr>
          <a:xfrm>
            <a:off x="76200" y="6096000"/>
            <a:ext cx="89916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64518" name="Title 2"/>
          <p:cNvSpPr>
            <a:spLocks noGrp="1"/>
          </p:cNvSpPr>
          <p:nvPr>
            <p:ph type="title"/>
          </p:nvPr>
        </p:nvSpPr>
        <p:spPr>
          <a:xfrm>
            <a:off x="0" y="-47358"/>
            <a:ext cx="9144000" cy="830985"/>
          </a:xfrm>
        </p:spPr>
        <p:txBody>
          <a:bodyPr/>
          <a:lstStyle/>
          <a:p>
            <a:r>
              <a:rPr lang="en-US" altLang="en-US" dirty="0"/>
              <a:t>Photochemistry and Biochemistry Team:</a:t>
            </a:r>
            <a:br>
              <a:rPr lang="en-US" altLang="en-US" dirty="0"/>
            </a:br>
            <a:r>
              <a:rPr lang="en-US" altLang="en-US" dirty="0"/>
              <a:t> Integrating vision across </a:t>
            </a:r>
            <a:r>
              <a:rPr lang="en-US" altLang="en-US" dirty="0" smtClean="0"/>
              <a:t>programs</a:t>
            </a:r>
            <a:endParaRPr lang="en-US" altLang="en-US" b="1" dirty="0" smtClean="0"/>
          </a:p>
        </p:txBody>
      </p:sp>
      <p:pic>
        <p:nvPicPr>
          <p:cNvPr id="64519" name="Picture 7" descr="MCj043473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608044"/>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6694" y="5181600"/>
            <a:ext cx="10906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11"/>
          <p:cNvSpPr txBox="1">
            <a:spLocks noChangeArrowheads="1"/>
          </p:cNvSpPr>
          <p:nvPr/>
        </p:nvSpPr>
        <p:spPr bwMode="auto">
          <a:xfrm>
            <a:off x="2913063" y="1219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800">
                <a:solidFill>
                  <a:srgbClr val="000000"/>
                </a:solidFill>
                <a:latin typeface="Calibri" panose="020F0502020204030204" pitchFamily="34" charset="0"/>
              </a:rPr>
              <a:t>λ</a:t>
            </a:r>
          </a:p>
        </p:txBody>
      </p:sp>
      <p:sp>
        <p:nvSpPr>
          <p:cNvPr id="64522" name="TextBox 18"/>
          <p:cNvSpPr txBox="1">
            <a:spLocks noChangeArrowheads="1"/>
          </p:cNvSpPr>
          <p:nvPr/>
        </p:nvSpPr>
        <p:spPr bwMode="auto">
          <a:xfrm>
            <a:off x="938822" y="181665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400" dirty="0">
                <a:solidFill>
                  <a:srgbClr val="000000"/>
                </a:solidFill>
                <a:latin typeface="Calibri" panose="020F0502020204030204" pitchFamily="34" charset="0"/>
              </a:rPr>
              <a:t>BIOCHEMICAL</a:t>
            </a:r>
          </a:p>
        </p:txBody>
      </p:sp>
      <p:sp>
        <p:nvSpPr>
          <p:cNvPr id="64523" name="TextBox 19"/>
          <p:cNvSpPr txBox="1">
            <a:spLocks noChangeArrowheads="1"/>
          </p:cNvSpPr>
          <p:nvPr/>
        </p:nvSpPr>
        <p:spPr bwMode="auto">
          <a:xfrm>
            <a:off x="6337300" y="181665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400" dirty="0">
                <a:solidFill>
                  <a:srgbClr val="000000"/>
                </a:solidFill>
                <a:latin typeface="Calibri" panose="020F0502020204030204" pitchFamily="34" charset="0"/>
              </a:rPr>
              <a:t>CHEMICAL</a:t>
            </a:r>
          </a:p>
        </p:txBody>
      </p:sp>
      <p:sp>
        <p:nvSpPr>
          <p:cNvPr id="64524" name="TextBox 21"/>
          <p:cNvSpPr txBox="1">
            <a:spLocks noChangeArrowheads="1"/>
          </p:cNvSpPr>
          <p:nvPr/>
        </p:nvSpPr>
        <p:spPr bwMode="auto">
          <a:xfrm>
            <a:off x="5791200" y="1219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800">
                <a:solidFill>
                  <a:srgbClr val="000000"/>
                </a:solidFill>
                <a:latin typeface="Calibri" panose="020F0502020204030204" pitchFamily="34" charset="0"/>
              </a:rPr>
              <a:t>λ</a:t>
            </a:r>
          </a:p>
        </p:txBody>
      </p:sp>
      <p:cxnSp>
        <p:nvCxnSpPr>
          <p:cNvPr id="25" name="Straight Arrow Connector 24"/>
          <p:cNvCxnSpPr/>
          <p:nvPr/>
        </p:nvCxnSpPr>
        <p:spPr>
          <a:xfrm>
            <a:off x="5295900" y="1603802"/>
            <a:ext cx="640080" cy="64008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3177130" y="1603802"/>
            <a:ext cx="640080" cy="64008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109720" y="2784344"/>
            <a:ext cx="895688"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53" idx="2"/>
            <a:endCxn id="52" idx="0"/>
          </p:cNvCxnSpPr>
          <p:nvPr/>
        </p:nvCxnSpPr>
        <p:spPr>
          <a:xfrm flipH="1">
            <a:off x="3286257" y="3378704"/>
            <a:ext cx="503" cy="54864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3"/>
          </p:cNvCxnSpPr>
          <p:nvPr/>
        </p:nvCxnSpPr>
        <p:spPr>
          <a:xfrm>
            <a:off x="4109217" y="4475984"/>
            <a:ext cx="895185"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2463800" y="2281424"/>
            <a:ext cx="1645920" cy="109728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b="1" dirty="0">
                <a:solidFill>
                  <a:schemeClr val="bg1"/>
                </a:solidFill>
              </a:rPr>
              <a:t>Biological Energy Capture &amp; Conversion</a:t>
            </a:r>
          </a:p>
        </p:txBody>
      </p:sp>
      <p:sp>
        <p:nvSpPr>
          <p:cNvPr id="51" name="Rectangle 50"/>
          <p:cNvSpPr/>
          <p:nvPr/>
        </p:nvSpPr>
        <p:spPr>
          <a:xfrm>
            <a:off x="5034280" y="2281424"/>
            <a:ext cx="1645920" cy="2743200"/>
          </a:xfrm>
          <a:prstGeom prst="rect">
            <a:avLst/>
          </a:prstGeom>
          <a:solidFill>
            <a:srgbClr val="00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b="1" dirty="0">
                <a:solidFill>
                  <a:schemeClr val="bg1"/>
                </a:solidFill>
              </a:rPr>
              <a:t>Chemical </a:t>
            </a:r>
            <a:r>
              <a:rPr lang="en-US" b="1" dirty="0" smtClean="0">
                <a:solidFill>
                  <a:schemeClr val="bg1"/>
                </a:solidFill>
              </a:rPr>
              <a:t/>
            </a:r>
            <a:br>
              <a:rPr lang="en-US" b="1" dirty="0" smtClean="0">
                <a:solidFill>
                  <a:schemeClr val="bg1"/>
                </a:solidFill>
              </a:rPr>
            </a:br>
            <a:r>
              <a:rPr lang="en-US" b="1" dirty="0" smtClean="0">
                <a:solidFill>
                  <a:schemeClr val="bg1"/>
                </a:solidFill>
              </a:rPr>
              <a:t>Solar </a:t>
            </a:r>
            <a:endParaRPr lang="en-US" b="1" dirty="0">
              <a:solidFill>
                <a:schemeClr val="bg1"/>
              </a:solidFill>
            </a:endParaRPr>
          </a:p>
          <a:p>
            <a:pPr algn="ctr" defTabSz="914400">
              <a:defRPr/>
            </a:pPr>
            <a:r>
              <a:rPr lang="en-US" b="1" dirty="0" smtClean="0">
                <a:solidFill>
                  <a:schemeClr val="bg1"/>
                </a:solidFill>
              </a:rPr>
              <a:t>Energy </a:t>
            </a:r>
            <a:br>
              <a:rPr lang="en-US" b="1" dirty="0" smtClean="0">
                <a:solidFill>
                  <a:schemeClr val="bg1"/>
                </a:solidFill>
              </a:rPr>
            </a:br>
            <a:r>
              <a:rPr lang="en-US" b="1" dirty="0" smtClean="0">
                <a:solidFill>
                  <a:schemeClr val="bg1"/>
                </a:solidFill>
              </a:rPr>
              <a:t>Capture &amp; </a:t>
            </a:r>
            <a:r>
              <a:rPr lang="en-US" b="1" dirty="0">
                <a:solidFill>
                  <a:schemeClr val="bg1"/>
                </a:solidFill>
              </a:rPr>
              <a:t>Conversion</a:t>
            </a:r>
          </a:p>
        </p:txBody>
      </p:sp>
      <p:sp>
        <p:nvSpPr>
          <p:cNvPr id="62" name="Rectangle 61"/>
          <p:cNvSpPr/>
          <p:nvPr/>
        </p:nvSpPr>
        <p:spPr>
          <a:xfrm>
            <a:off x="7604761" y="2281424"/>
            <a:ext cx="109728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dirty="0">
                <a:solidFill>
                  <a:srgbClr val="000000"/>
                </a:solidFill>
              </a:rPr>
              <a:t>Fuels from Sunlight Hub </a:t>
            </a:r>
            <a:r>
              <a:rPr lang="en-US" dirty="0" smtClean="0">
                <a:solidFill>
                  <a:srgbClr val="000000"/>
                </a:solidFill>
              </a:rPr>
              <a:t>(JCAP) </a:t>
            </a:r>
            <a:endParaRPr lang="en-US" dirty="0">
              <a:solidFill>
                <a:srgbClr val="000000"/>
              </a:solidFill>
            </a:endParaRPr>
          </a:p>
          <a:p>
            <a:pPr algn="ctr" defTabSz="914400" eaLnBrk="1" fontAlgn="auto" hangingPunct="1">
              <a:spcBef>
                <a:spcPts val="0"/>
              </a:spcBef>
              <a:spcAft>
                <a:spcPts val="0"/>
              </a:spcAft>
              <a:defRPr/>
            </a:pPr>
            <a:r>
              <a:rPr lang="en-US" dirty="0">
                <a:solidFill>
                  <a:srgbClr val="000000"/>
                </a:solidFill>
              </a:rPr>
              <a:t>&amp; </a:t>
            </a:r>
          </a:p>
          <a:p>
            <a:pPr algn="ctr" defTabSz="914400" eaLnBrk="1" fontAlgn="auto" hangingPunct="1">
              <a:spcBef>
                <a:spcPts val="0"/>
              </a:spcBef>
              <a:spcAft>
                <a:spcPts val="0"/>
              </a:spcAft>
              <a:defRPr/>
            </a:pPr>
            <a:r>
              <a:rPr lang="en-US" dirty="0">
                <a:solidFill>
                  <a:srgbClr val="000000"/>
                </a:solidFill>
              </a:rPr>
              <a:t>Solar </a:t>
            </a:r>
            <a:r>
              <a:rPr lang="en-US" dirty="0" smtClean="0">
                <a:solidFill>
                  <a:srgbClr val="000000"/>
                </a:solidFill>
              </a:rPr>
              <a:t>related </a:t>
            </a:r>
            <a:r>
              <a:rPr lang="en-US" dirty="0">
                <a:solidFill>
                  <a:srgbClr val="000000"/>
                </a:solidFill>
              </a:rPr>
              <a:t>EFRCs</a:t>
            </a:r>
          </a:p>
        </p:txBody>
      </p:sp>
      <p:sp>
        <p:nvSpPr>
          <p:cNvPr id="64" name="Rectangle 63"/>
          <p:cNvSpPr/>
          <p:nvPr/>
        </p:nvSpPr>
        <p:spPr>
          <a:xfrm>
            <a:off x="441960" y="2281424"/>
            <a:ext cx="109728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r>
              <a:rPr lang="en-US" dirty="0" smtClean="0">
                <a:solidFill>
                  <a:srgbClr val="000000"/>
                </a:solidFill>
              </a:rPr>
              <a:t>Bio </a:t>
            </a:r>
            <a:r>
              <a:rPr lang="en-US" dirty="0">
                <a:solidFill>
                  <a:srgbClr val="000000"/>
                </a:solidFill>
              </a:rPr>
              <a:t>related</a:t>
            </a:r>
          </a:p>
          <a:p>
            <a:pPr algn="ctr" defTabSz="914400" eaLnBrk="1" fontAlgn="auto" hangingPunct="1">
              <a:spcBef>
                <a:spcPts val="0"/>
              </a:spcBef>
              <a:spcAft>
                <a:spcPts val="0"/>
              </a:spcAft>
              <a:defRPr/>
            </a:pPr>
            <a:r>
              <a:rPr lang="en-US" dirty="0">
                <a:solidFill>
                  <a:srgbClr val="000000"/>
                </a:solidFill>
              </a:rPr>
              <a:t>EFRCs</a:t>
            </a:r>
          </a:p>
        </p:txBody>
      </p:sp>
      <p:cxnSp>
        <p:nvCxnSpPr>
          <p:cNvPr id="76" name="Straight Arrow Connector 75"/>
          <p:cNvCxnSpPr>
            <a:endCxn id="52" idx="1"/>
          </p:cNvCxnSpPr>
          <p:nvPr/>
        </p:nvCxnSpPr>
        <p:spPr>
          <a:xfrm>
            <a:off x="1568112" y="4475415"/>
            <a:ext cx="895185" cy="569"/>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671500" y="2784344"/>
            <a:ext cx="933261"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4534" name="TextBox 88"/>
          <p:cNvSpPr txBox="1">
            <a:spLocks noChangeArrowheads="1"/>
          </p:cNvSpPr>
          <p:nvPr/>
        </p:nvSpPr>
        <p:spPr bwMode="auto">
          <a:xfrm>
            <a:off x="2743200" y="63246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000" dirty="0">
                <a:solidFill>
                  <a:srgbClr val="000000"/>
                </a:solidFill>
                <a:latin typeface="Calibri" panose="020F0502020204030204" pitchFamily="34" charset="0"/>
              </a:rPr>
              <a:t>Fuel, (bio)chemicals, electricity</a:t>
            </a:r>
          </a:p>
        </p:txBody>
      </p:sp>
      <p:cxnSp>
        <p:nvCxnSpPr>
          <p:cNvPr id="90" name="Straight Arrow Connector 89"/>
          <p:cNvCxnSpPr>
            <a:stCxn id="52" idx="2"/>
            <a:endCxn id="64520" idx="1"/>
          </p:cNvCxnSpPr>
          <p:nvPr/>
        </p:nvCxnSpPr>
        <p:spPr>
          <a:xfrm>
            <a:off x="3286257" y="5024624"/>
            <a:ext cx="740437" cy="77292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51" idx="2"/>
            <a:endCxn id="64520" idx="3"/>
          </p:cNvCxnSpPr>
          <p:nvPr/>
        </p:nvCxnSpPr>
        <p:spPr>
          <a:xfrm flipH="1">
            <a:off x="5117307" y="5024624"/>
            <a:ext cx="739933" cy="77292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568112" y="2784344"/>
            <a:ext cx="895688"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680200" y="4505036"/>
            <a:ext cx="92456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162050" y="5432924"/>
            <a:ext cx="1645920" cy="12801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cs typeface="Arial" panose="020B0604020202020204" pitchFamily="34" charset="0"/>
              </a:rPr>
              <a:t>Catalysis</a:t>
            </a:r>
          </a:p>
          <a:p>
            <a:pPr algn="ctr" defTabSz="914400">
              <a:defRPr/>
            </a:pPr>
            <a:r>
              <a:rPr lang="en-US" dirty="0">
                <a:solidFill>
                  <a:prstClr val="white"/>
                </a:solidFill>
                <a:cs typeface="Arial" panose="020B0604020202020204" pitchFamily="34" charset="0"/>
              </a:rPr>
              <a:t>Ultrafast sci.</a:t>
            </a:r>
          </a:p>
          <a:p>
            <a:pPr algn="ctr" defTabSz="914400">
              <a:defRPr/>
            </a:pPr>
            <a:r>
              <a:rPr lang="en-US" dirty="0">
                <a:solidFill>
                  <a:prstClr val="white"/>
                </a:solidFill>
                <a:cs typeface="Arial" panose="020B0604020202020204" pitchFamily="34" charset="0"/>
              </a:rPr>
              <a:t>Theory/comp.</a:t>
            </a:r>
          </a:p>
        </p:txBody>
      </p:sp>
      <p:sp>
        <p:nvSpPr>
          <p:cNvPr id="45" name="Rectangle 44"/>
          <p:cNvSpPr/>
          <p:nvPr/>
        </p:nvSpPr>
        <p:spPr bwMode="auto">
          <a:xfrm>
            <a:off x="6350000" y="5432924"/>
            <a:ext cx="1645920" cy="128016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cs typeface="Arial" panose="020B0604020202020204" pitchFamily="34" charset="0"/>
              </a:rPr>
              <a:t>Catalysis</a:t>
            </a:r>
          </a:p>
          <a:p>
            <a:pPr algn="ctr" defTabSz="914400">
              <a:defRPr/>
            </a:pPr>
            <a:r>
              <a:rPr lang="en-US" dirty="0">
                <a:solidFill>
                  <a:prstClr val="white"/>
                </a:solidFill>
                <a:cs typeface="Arial" panose="020B0604020202020204" pitchFamily="34" charset="0"/>
              </a:rPr>
              <a:t>Ultrafast sci.</a:t>
            </a:r>
          </a:p>
          <a:p>
            <a:pPr algn="ctr" defTabSz="914400">
              <a:defRPr/>
            </a:pPr>
            <a:r>
              <a:rPr lang="en-US" dirty="0">
                <a:solidFill>
                  <a:prstClr val="white"/>
                </a:solidFill>
                <a:cs typeface="Arial" panose="020B0604020202020204" pitchFamily="34" charset="0"/>
              </a:rPr>
              <a:t>Theory/comp.</a:t>
            </a:r>
          </a:p>
          <a:p>
            <a:pPr algn="ctr" defTabSz="914400">
              <a:defRPr/>
            </a:pPr>
            <a:r>
              <a:rPr lang="en-US" dirty="0">
                <a:solidFill>
                  <a:prstClr val="white"/>
                </a:solidFill>
              </a:rPr>
              <a:t>Interfacial proc.</a:t>
            </a:r>
          </a:p>
        </p:txBody>
      </p:sp>
      <p:sp>
        <p:nvSpPr>
          <p:cNvPr id="63" name="TextBox 62"/>
          <p:cNvSpPr txBox="1"/>
          <p:nvPr/>
        </p:nvSpPr>
        <p:spPr>
          <a:xfrm>
            <a:off x="85090" y="830897"/>
            <a:ext cx="2103120" cy="707886"/>
          </a:xfrm>
          <a:prstGeom prst="rect">
            <a:avLst/>
          </a:prstGeom>
          <a:solidFill>
            <a:schemeClr val="bg1"/>
          </a:solidFill>
        </p:spPr>
        <p:txBody>
          <a:bodyPr wrap="square" rtlCol="0">
            <a:spAutoFit/>
          </a:bodyPr>
          <a:lstStyle/>
          <a:p>
            <a:pPr lvl="0" algn="ctr" defTabSz="914400">
              <a:spcBef>
                <a:spcPct val="0"/>
              </a:spcBef>
            </a:pPr>
            <a:r>
              <a:rPr lang="en-US" altLang="en-US" sz="2000" b="1" dirty="0" smtClean="0">
                <a:solidFill>
                  <a:srgbClr val="106636"/>
                </a:solidFill>
                <a:latin typeface="Arial" panose="020B0604020202020204" pitchFamily="34" charset="0"/>
                <a:cs typeface="Arial" panose="020B0604020202020204" pitchFamily="34" charset="0"/>
              </a:rPr>
              <a:t>Scientific Interactions</a:t>
            </a:r>
            <a:endParaRPr lang="en-US" altLang="en-US" sz="2000" b="1"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61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a:stCxn id="2" idx="2"/>
            <a:endCxn id="6" idx="0"/>
          </p:cNvCxnSpPr>
          <p:nvPr/>
        </p:nvCxnSpPr>
        <p:spPr>
          <a:xfrm>
            <a:off x="2888674" y="2221877"/>
            <a:ext cx="0" cy="614624"/>
          </a:xfrm>
          <a:prstGeom prst="straightConnector1">
            <a:avLst/>
          </a:prstGeom>
          <a:ln w="152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7" idx="0"/>
          </p:cNvCxnSpPr>
          <p:nvPr/>
        </p:nvCxnSpPr>
        <p:spPr>
          <a:xfrm>
            <a:off x="2888674" y="4025221"/>
            <a:ext cx="0" cy="614624"/>
          </a:xfrm>
          <a:prstGeom prst="straightConnector1">
            <a:avLst/>
          </a:prstGeom>
          <a:ln w="152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Division-wide strategic planning process to move forward</a:t>
            </a:r>
            <a:endParaRPr lang="en-US" dirty="0"/>
          </a:p>
        </p:txBody>
      </p:sp>
      <p:sp>
        <p:nvSpPr>
          <p:cNvPr id="37" name="Content Placeholder 36"/>
          <p:cNvSpPr>
            <a:spLocks noGrp="1"/>
          </p:cNvSpPr>
          <p:nvPr>
            <p:ph idx="10"/>
          </p:nvPr>
        </p:nvSpPr>
        <p:spPr>
          <a:xfrm>
            <a:off x="4435522" y="1030686"/>
            <a:ext cx="4359228" cy="4949035"/>
          </a:xfrm>
        </p:spPr>
        <p:txBody>
          <a:bodyPr/>
          <a:lstStyle/>
          <a:p>
            <a:r>
              <a:rPr lang="en-US" sz="2000" dirty="0" smtClean="0"/>
              <a:t>Start assessment at level of core research areas (CRAs)</a:t>
            </a:r>
          </a:p>
          <a:p>
            <a:r>
              <a:rPr lang="en-US" sz="2000" dirty="0" smtClean="0"/>
              <a:t>Assess current programs, opportunities, and capabilities</a:t>
            </a:r>
          </a:p>
          <a:p>
            <a:pPr marL="0" indent="0">
              <a:spcBef>
                <a:spcPts val="1200"/>
              </a:spcBef>
              <a:buNone/>
            </a:pPr>
            <a:endParaRPr lang="en-US" sz="2000" dirty="0"/>
          </a:p>
          <a:p>
            <a:r>
              <a:rPr lang="en-US" sz="2000" dirty="0" smtClean="0"/>
              <a:t>Analyze/integrate CRA assessments </a:t>
            </a:r>
            <a:r>
              <a:rPr lang="en-US" sz="2000" dirty="0" smtClean="0">
                <a:sym typeface="Wingdings" panose="05000000000000000000" pitchFamily="2" charset="2"/>
              </a:rPr>
              <a:t> teams  division</a:t>
            </a:r>
          </a:p>
          <a:p>
            <a:r>
              <a:rPr lang="en-US" sz="2000" dirty="0" smtClean="0">
                <a:sym typeface="Wingdings" panose="05000000000000000000" pitchFamily="2" charset="2"/>
              </a:rPr>
              <a:t>Identify strategic research directions; set objectives</a:t>
            </a:r>
          </a:p>
          <a:p>
            <a:pPr marL="0" indent="0">
              <a:spcBef>
                <a:spcPts val="1200"/>
              </a:spcBef>
              <a:buNone/>
            </a:pPr>
            <a:endParaRPr lang="en-US" sz="2000" dirty="0"/>
          </a:p>
          <a:p>
            <a:r>
              <a:rPr lang="en-US" sz="2000" dirty="0" smtClean="0">
                <a:sym typeface="Wingdings" panose="05000000000000000000" pitchFamily="2" charset="2"/>
              </a:rPr>
              <a:t>Create action plan (steps to achieve objectives) and act on it</a:t>
            </a:r>
          </a:p>
          <a:p>
            <a:pPr lvl="1"/>
            <a:r>
              <a:rPr lang="en-US" sz="1800" dirty="0" smtClean="0">
                <a:sym typeface="Wingdings" panose="05000000000000000000" pitchFamily="2" charset="2"/>
              </a:rPr>
              <a:t>Consider budget, organization, operations, communications, etc. </a:t>
            </a:r>
          </a:p>
        </p:txBody>
      </p:sp>
      <p:sp>
        <p:nvSpPr>
          <p:cNvPr id="4" name="Slide Number Placeholder 3"/>
          <p:cNvSpPr>
            <a:spLocks noGrp="1"/>
          </p:cNvSpPr>
          <p:nvPr>
            <p:ph type="sldNum" sz="quarter" idx="12"/>
          </p:nvPr>
        </p:nvSpPr>
        <p:spPr/>
        <p:txBody>
          <a:bodyPr/>
          <a:lstStyle/>
          <a:p>
            <a:fld id="{50454EFB-966A-6745-99E7-4F03FD4C89CA}" type="slidenum">
              <a:rPr lang="en-US" smtClean="0"/>
              <a:pPr/>
              <a:t>9</a:t>
            </a:fld>
            <a:endParaRPr lang="en-US" dirty="0"/>
          </a:p>
        </p:txBody>
      </p:sp>
      <p:sp>
        <p:nvSpPr>
          <p:cNvPr id="2" name="Rectangle 1"/>
          <p:cNvSpPr/>
          <p:nvPr/>
        </p:nvSpPr>
        <p:spPr>
          <a:xfrm>
            <a:off x="1745674" y="1033157"/>
            <a:ext cx="2286000" cy="118872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Assess</a:t>
            </a:r>
            <a:endParaRPr lang="en-US" sz="2400" b="1" dirty="0"/>
          </a:p>
        </p:txBody>
      </p:sp>
      <p:sp>
        <p:nvSpPr>
          <p:cNvPr id="6" name="Rectangle 5"/>
          <p:cNvSpPr/>
          <p:nvPr/>
        </p:nvSpPr>
        <p:spPr>
          <a:xfrm>
            <a:off x="1745674" y="2836501"/>
            <a:ext cx="2286000" cy="118872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Analyze/Plan</a:t>
            </a:r>
            <a:endParaRPr lang="en-US" sz="2400" b="1" dirty="0"/>
          </a:p>
        </p:txBody>
      </p:sp>
      <p:cxnSp>
        <p:nvCxnSpPr>
          <p:cNvPr id="13" name="Elbow Connector 12"/>
          <p:cNvCxnSpPr>
            <a:stCxn id="7" idx="1"/>
            <a:endCxn id="2" idx="1"/>
          </p:cNvCxnSpPr>
          <p:nvPr/>
        </p:nvCxnSpPr>
        <p:spPr>
          <a:xfrm rot="10800000">
            <a:off x="1745674" y="1627517"/>
            <a:ext cx="12700" cy="3606688"/>
          </a:xfrm>
          <a:prstGeom prst="bentConnector3">
            <a:avLst>
              <a:gd name="adj1" fmla="val 6237205"/>
            </a:avLst>
          </a:prstGeom>
          <a:ln w="152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45674" y="4639845"/>
            <a:ext cx="2286000" cy="1188720"/>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Execute</a:t>
            </a:r>
            <a:endParaRPr lang="en-US" sz="2400" b="1" dirty="0"/>
          </a:p>
        </p:txBody>
      </p:sp>
      <p:sp>
        <p:nvSpPr>
          <p:cNvPr id="39" name="TextBox 38"/>
          <p:cNvSpPr txBox="1"/>
          <p:nvPr/>
        </p:nvSpPr>
        <p:spPr>
          <a:xfrm>
            <a:off x="1732025" y="1821767"/>
            <a:ext cx="2286001" cy="400110"/>
          </a:xfrm>
          <a:prstGeom prst="rect">
            <a:avLst/>
          </a:prstGeom>
          <a:noFill/>
        </p:spPr>
        <p:txBody>
          <a:bodyPr wrap="square" rtlCol="0">
            <a:spAutoFit/>
          </a:bodyPr>
          <a:lstStyle/>
          <a:p>
            <a:pPr algn="ctr"/>
            <a:r>
              <a:rPr lang="en-US" sz="2000" b="1" dirty="0" smtClean="0">
                <a:solidFill>
                  <a:srgbClr val="FF0000"/>
                </a:solidFill>
              </a:rPr>
              <a:t>We are here</a:t>
            </a:r>
            <a:endParaRPr lang="en-US" sz="2000" b="1" dirty="0">
              <a:solidFill>
                <a:srgbClr val="FF0000"/>
              </a:solidFill>
            </a:endParaRPr>
          </a:p>
        </p:txBody>
      </p:sp>
    </p:spTree>
    <p:extLst>
      <p:ext uri="{BB962C8B-B14F-4D97-AF65-F5344CB8AC3E}">
        <p14:creationId xmlns:p14="http://schemas.microsoft.com/office/powerpoint/2010/main" val="12450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DO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 DOE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On-screen Show (4:3)</PresentationFormat>
  <Paragraphs>277</Paragraphs>
  <Slides>26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Narrow</vt:lpstr>
      <vt:lpstr>Calibri</vt:lpstr>
      <vt:lpstr>Calibri Light</vt:lpstr>
      <vt:lpstr>Symbol</vt:lpstr>
      <vt:lpstr>Wingdings</vt:lpstr>
      <vt:lpstr>DOE logo</vt:lpstr>
      <vt:lpstr>No DOE logo</vt:lpstr>
      <vt:lpstr>CSGB Strategic Planning Update  &amp; COV Planning</vt:lpstr>
      <vt:lpstr>Strategic Planning for  BES Chemical Sciences, Geosciences,  and Biosciences Division</vt:lpstr>
      <vt:lpstr>BES strategic planning activities  provide the foundation for the CSGB strategy</vt:lpstr>
      <vt:lpstr>BES/CSGB strategic plan driven by mission/vision/goals</vt:lpstr>
      <vt:lpstr>CSGB Research Portfolio – current status</vt:lpstr>
      <vt:lpstr>CSGB Research Portfolio – current status</vt:lpstr>
      <vt:lpstr>Photochemistry and Biochemistry Team:  Integrating vision across programs</vt:lpstr>
      <vt:lpstr>Photochemistry and Biochemistry Team:  Integrating vision across programs</vt:lpstr>
      <vt:lpstr>Division-wide strategic planning process to move forward</vt:lpstr>
      <vt:lpstr>Assessments of program elements (CRAs)</vt:lpstr>
      <vt:lpstr>Example of Recent Strategic Planning  Assessment of Condensed Phase and  Interfacial Molecular Science (CPIMS)</vt:lpstr>
      <vt:lpstr>CPIMS goal aligned with team and division focus</vt:lpstr>
      <vt:lpstr>CPIMS is evolving to address new science challenges </vt:lpstr>
      <vt:lpstr>CPIMS is positioned to address  mesoscale chemistry challenges</vt:lpstr>
      <vt:lpstr>Questions/comments?</vt:lpstr>
      <vt:lpstr>Planning for Committee of Visitors Review  of the BES Chemical Sciences,  Geosciences, and Biosciences Division</vt:lpstr>
      <vt:lpstr>Committee of Visitor Charge (Standard)</vt:lpstr>
      <vt:lpstr>COV reviews play a significant role in BES &amp; SC</vt:lpstr>
      <vt:lpstr>COV recommendations led to a significant outcome</vt:lpstr>
      <vt:lpstr>COV recommendations changing BES/CSGB practices</vt:lpstr>
      <vt:lpstr>2017 COV will review actions for FY14-FY16</vt:lpstr>
      <vt:lpstr>FY 2017 Committee of Visitors</vt:lpstr>
      <vt:lpstr>Panel Structure and Membership</vt:lpstr>
      <vt:lpstr>PAMS will be used by the COV</vt:lpstr>
      <vt:lpstr>Elements of agenda</vt:lpstr>
      <vt:lpstr>Questions/comments?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2017-02-27T15:27:05Z</dcterms:created>
  <dcterms:modified xsi:type="dcterms:W3CDTF">2017-02-27T15:27:15Z</dcterms:modified>
</cp:coreProperties>
</file>