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3660" r:id="rId1"/>
    <p:sldMasterId id="2147483800" r:id="rId2"/>
  </p:sldMasterIdLst>
  <p:notesMasterIdLst>
    <p:notesMasterId r:id="rId23"/>
  </p:notesMasterIdLst>
  <p:handoutMasterIdLst>
    <p:handoutMasterId r:id="rId24"/>
  </p:handoutMasterIdLst>
  <p:sldIdLst>
    <p:sldId id="460" r:id="rId3"/>
    <p:sldId id="463" r:id="rId4"/>
    <p:sldId id="468" r:id="rId5"/>
    <p:sldId id="473" r:id="rId6"/>
    <p:sldId id="469" r:id="rId7"/>
    <p:sldId id="470" r:id="rId8"/>
    <p:sldId id="471" r:id="rId9"/>
    <p:sldId id="474" r:id="rId10"/>
    <p:sldId id="475" r:id="rId11"/>
    <p:sldId id="476" r:id="rId12"/>
    <p:sldId id="477" r:id="rId13"/>
    <p:sldId id="485" r:id="rId14"/>
    <p:sldId id="484" r:id="rId15"/>
    <p:sldId id="483" r:id="rId16"/>
    <p:sldId id="482" r:id="rId17"/>
    <p:sldId id="481" r:id="rId18"/>
    <p:sldId id="480" r:id="rId19"/>
    <p:sldId id="479" r:id="rId20"/>
    <p:sldId id="478" r:id="rId21"/>
    <p:sldId id="486" r:id="rId22"/>
  </p:sldIdLst>
  <p:sldSz cx="9144000" cy="6858000" type="screen4x3"/>
  <p:notesSz cx="7010400" cy="9296400"/>
  <p:defaultTextStyle>
    <a:defPPr>
      <a:defRPr lang="en-US"/>
    </a:defPPr>
    <a:lvl1pPr marL="0" algn="l" defTabSz="914272" rtl="0" eaLnBrk="1" latinLnBrk="0" hangingPunct="1">
      <a:defRPr sz="1800" kern="1200">
        <a:solidFill>
          <a:schemeClr val="tx1"/>
        </a:solidFill>
        <a:latin typeface="+mn-lt"/>
        <a:ea typeface="+mn-ea"/>
        <a:cs typeface="+mn-cs"/>
      </a:defRPr>
    </a:lvl1pPr>
    <a:lvl2pPr marL="457136" algn="l" defTabSz="914272" rtl="0" eaLnBrk="1" latinLnBrk="0" hangingPunct="1">
      <a:defRPr sz="1800" kern="1200">
        <a:solidFill>
          <a:schemeClr val="tx1"/>
        </a:solidFill>
        <a:latin typeface="+mn-lt"/>
        <a:ea typeface="+mn-ea"/>
        <a:cs typeface="+mn-cs"/>
      </a:defRPr>
    </a:lvl2pPr>
    <a:lvl3pPr marL="914272" algn="l" defTabSz="914272" rtl="0" eaLnBrk="1" latinLnBrk="0" hangingPunct="1">
      <a:defRPr sz="1800" kern="1200">
        <a:solidFill>
          <a:schemeClr val="tx1"/>
        </a:solidFill>
        <a:latin typeface="+mn-lt"/>
        <a:ea typeface="+mn-ea"/>
        <a:cs typeface="+mn-cs"/>
      </a:defRPr>
    </a:lvl3pPr>
    <a:lvl4pPr marL="1371407" algn="l" defTabSz="914272" rtl="0" eaLnBrk="1" latinLnBrk="0" hangingPunct="1">
      <a:defRPr sz="1800" kern="1200">
        <a:solidFill>
          <a:schemeClr val="tx1"/>
        </a:solidFill>
        <a:latin typeface="+mn-lt"/>
        <a:ea typeface="+mn-ea"/>
        <a:cs typeface="+mn-cs"/>
      </a:defRPr>
    </a:lvl4pPr>
    <a:lvl5pPr marL="1828542" algn="l" defTabSz="914272" rtl="0" eaLnBrk="1" latinLnBrk="0" hangingPunct="1">
      <a:defRPr sz="1800" kern="1200">
        <a:solidFill>
          <a:schemeClr val="tx1"/>
        </a:solidFill>
        <a:latin typeface="+mn-lt"/>
        <a:ea typeface="+mn-ea"/>
        <a:cs typeface="+mn-cs"/>
      </a:defRPr>
    </a:lvl5pPr>
    <a:lvl6pPr marL="2285678" algn="l" defTabSz="914272" rtl="0" eaLnBrk="1" latinLnBrk="0" hangingPunct="1">
      <a:defRPr sz="1800" kern="1200">
        <a:solidFill>
          <a:schemeClr val="tx1"/>
        </a:solidFill>
        <a:latin typeface="+mn-lt"/>
        <a:ea typeface="+mn-ea"/>
        <a:cs typeface="+mn-cs"/>
      </a:defRPr>
    </a:lvl6pPr>
    <a:lvl7pPr marL="2742814" algn="l" defTabSz="914272" rtl="0" eaLnBrk="1" latinLnBrk="0" hangingPunct="1">
      <a:defRPr sz="1800" kern="1200">
        <a:solidFill>
          <a:schemeClr val="tx1"/>
        </a:solidFill>
        <a:latin typeface="+mn-lt"/>
        <a:ea typeface="+mn-ea"/>
        <a:cs typeface="+mn-cs"/>
      </a:defRPr>
    </a:lvl7pPr>
    <a:lvl8pPr marL="3199950" algn="l" defTabSz="914272" rtl="0" eaLnBrk="1" latinLnBrk="0" hangingPunct="1">
      <a:defRPr sz="1800" kern="1200">
        <a:solidFill>
          <a:schemeClr val="tx1"/>
        </a:solidFill>
        <a:latin typeface="+mn-lt"/>
        <a:ea typeface="+mn-ea"/>
        <a:cs typeface="+mn-cs"/>
      </a:defRPr>
    </a:lvl8pPr>
    <a:lvl9pPr marL="3657086" algn="l" defTabSz="91427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12">
          <p15:clr>
            <a:srgbClr val="A4A3A4"/>
          </p15:clr>
        </p15:guide>
      </p15:sldGuideLst>
    </p:ext>
    <p:ext uri="{2D200454-40CA-4A62-9FC3-DE9A4176ACB9}">
      <p15:notesGuideLst xmlns:p15="http://schemas.microsoft.com/office/powerpoint/2012/main">
        <p15:guide id="1" orient="horz" pos="2835" userDrawn="1">
          <p15:clr>
            <a:srgbClr val="A4A3A4"/>
          </p15:clr>
        </p15:guide>
        <p15:guide id="2" pos="2116" userDrawn="1">
          <p15:clr>
            <a:srgbClr val="A4A3A4"/>
          </p15:clr>
        </p15:guide>
        <p15:guide id="3" orient="horz" pos="2928" userDrawn="1">
          <p15:clr>
            <a:srgbClr val="A4A3A4"/>
          </p15:clr>
        </p15:guide>
        <p15:guide id="4"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06636"/>
    <a:srgbClr val="006600"/>
    <a:srgbClr val="146737"/>
    <a:srgbClr val="FFFF00"/>
    <a:srgbClr val="44A9C4"/>
    <a:srgbClr val="008000"/>
    <a:srgbClr val="FFFF99"/>
    <a:srgbClr val="FF66CC"/>
    <a:srgbClr val="99FF99"/>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17" autoAdjust="0"/>
    <p:restoredTop sz="87561" autoAdjust="0"/>
  </p:normalViewPr>
  <p:slideViewPr>
    <p:cSldViewPr snapToGrid="0">
      <p:cViewPr varScale="1">
        <p:scale>
          <a:sx n="101" d="100"/>
          <a:sy n="101" d="100"/>
        </p:scale>
        <p:origin x="1566" y="114"/>
      </p:cViewPr>
      <p:guideLst>
        <p:guide orient="horz" pos="2160"/>
        <p:guide pos="2880"/>
        <p:guide orient="horz" pos="1612"/>
      </p:guideLst>
    </p:cSldViewPr>
  </p:slideViewPr>
  <p:notesTextViewPr>
    <p:cViewPr>
      <p:scale>
        <a:sx n="85" d="100"/>
        <a:sy n="85" d="100"/>
      </p:scale>
      <p:origin x="0" y="0"/>
    </p:cViewPr>
  </p:notesTextViewPr>
  <p:sorterViewPr>
    <p:cViewPr>
      <p:scale>
        <a:sx n="90" d="100"/>
        <a:sy n="90" d="100"/>
      </p:scale>
      <p:origin x="0" y="0"/>
    </p:cViewPr>
  </p:sorterViewPr>
  <p:notesViewPr>
    <p:cSldViewPr snapToGrid="0">
      <p:cViewPr>
        <p:scale>
          <a:sx n="100" d="100"/>
          <a:sy n="100" d="100"/>
        </p:scale>
        <p:origin x="-1584" y="498"/>
      </p:cViewPr>
      <p:guideLst>
        <p:guide orient="horz" pos="2835"/>
        <p:guide pos="2116"/>
        <p:guide orient="horz" pos="2928"/>
        <p:guide pos="2208"/>
      </p:guideLst>
    </p:cSldViewPr>
  </p:notes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51" tIns="46577" rIns="93151" bIns="46577"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51" tIns="46577" rIns="93151" bIns="46577" rtlCol="0"/>
          <a:lstStyle>
            <a:lvl1pPr algn="r">
              <a:defRPr sz="1200"/>
            </a:lvl1pPr>
          </a:lstStyle>
          <a:p>
            <a:fld id="{EC5FAF0F-ADF5-4238-BEEA-078B1A2211DA}" type="datetime4">
              <a:rPr lang="en-US" smtClean="0"/>
              <a:t>July 14, 2017</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151" tIns="46577" rIns="93151" bIns="4657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1" tIns="46577" rIns="93151" bIns="46577" rtlCol="0" anchor="b"/>
          <a:lstStyle>
            <a:lvl1pPr algn="r">
              <a:defRPr sz="1200"/>
            </a:lvl1pPr>
          </a:lstStyle>
          <a:p>
            <a:fld id="{0577AAAE-EFD1-46CE-9D9A-48392384399F}" type="slidenum">
              <a:rPr lang="en-US" smtClean="0"/>
              <a:pPr/>
              <a:t>‹#›</a:t>
            </a:fld>
            <a:endParaRPr lang="en-US" dirty="0"/>
          </a:p>
        </p:txBody>
      </p:sp>
    </p:spTree>
    <p:extLst>
      <p:ext uri="{BB962C8B-B14F-4D97-AF65-F5344CB8AC3E}">
        <p14:creationId xmlns:p14="http://schemas.microsoft.com/office/powerpoint/2010/main" val="413986517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51" tIns="46577" rIns="93151" bIns="46577"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51" tIns="46577" rIns="93151" bIns="46577" rtlCol="0"/>
          <a:lstStyle>
            <a:lvl1pPr algn="r">
              <a:defRPr sz="1200"/>
            </a:lvl1pPr>
          </a:lstStyle>
          <a:p>
            <a:fld id="{F419E5AB-CF42-45B3-B169-2C34626BDAF7}" type="datetime4">
              <a:rPr lang="en-US" smtClean="0"/>
              <a:t>July 14, 2017</a:t>
            </a:fld>
            <a:endParaRPr lang="en-US" dirty="0"/>
          </a:p>
        </p:txBody>
      </p:sp>
      <p:sp>
        <p:nvSpPr>
          <p:cNvPr id="4" name="Slide Image Placeholder 3"/>
          <p:cNvSpPr>
            <a:spLocks noGrp="1" noRot="1" noChangeAspect="1"/>
          </p:cNvSpPr>
          <p:nvPr>
            <p:ph type="sldImg" idx="2"/>
          </p:nvPr>
        </p:nvSpPr>
        <p:spPr>
          <a:xfrm>
            <a:off x="1181100" y="695325"/>
            <a:ext cx="4648200" cy="3486150"/>
          </a:xfrm>
          <a:prstGeom prst="rect">
            <a:avLst/>
          </a:prstGeom>
          <a:noFill/>
          <a:ln w="12700">
            <a:solidFill>
              <a:prstClr val="black"/>
            </a:solidFill>
          </a:ln>
        </p:spPr>
        <p:txBody>
          <a:bodyPr vert="horz" lIns="93151" tIns="46577" rIns="93151" bIns="46577"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51" tIns="46577" rIns="93151" bIns="4657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51" tIns="46577" rIns="93151" bIns="465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1" tIns="46577" rIns="93151" bIns="46577" rtlCol="0" anchor="b"/>
          <a:lstStyle>
            <a:lvl1pPr algn="r">
              <a:defRPr sz="1200"/>
            </a:lvl1pPr>
          </a:lstStyle>
          <a:p>
            <a:fld id="{038FE3A6-A945-4FF6-AA32-24C96799F79F}" type="slidenum">
              <a:rPr lang="en-US" smtClean="0"/>
              <a:pPr/>
              <a:t>‹#›</a:t>
            </a:fld>
            <a:endParaRPr lang="en-US" dirty="0"/>
          </a:p>
        </p:txBody>
      </p:sp>
    </p:spTree>
    <p:extLst>
      <p:ext uri="{BB962C8B-B14F-4D97-AF65-F5344CB8AC3E}">
        <p14:creationId xmlns:p14="http://schemas.microsoft.com/office/powerpoint/2010/main" val="3623913143"/>
      </p:ext>
    </p:extLst>
  </p:cSld>
  <p:clrMap bg1="lt1" tx1="dk1" bg2="lt2" tx2="dk2" accent1="accent1" accent2="accent2" accent3="accent3" accent4="accent4" accent5="accent5" accent6="accent6" hlink="hlink" folHlink="folHlink"/>
  <p:hf hdr="0" ftr="0"/>
  <p:notesStyle>
    <a:lvl1pPr marL="0" algn="l" defTabSz="914272" rtl="0" eaLnBrk="1" latinLnBrk="0" hangingPunct="1">
      <a:defRPr sz="1200" kern="1200">
        <a:solidFill>
          <a:schemeClr val="tx1"/>
        </a:solidFill>
        <a:latin typeface="+mn-lt"/>
        <a:ea typeface="+mn-ea"/>
        <a:cs typeface="+mn-cs"/>
      </a:defRPr>
    </a:lvl1pPr>
    <a:lvl2pPr marL="457136" algn="l" defTabSz="914272" rtl="0" eaLnBrk="1" latinLnBrk="0" hangingPunct="1">
      <a:defRPr sz="1200" kern="1200">
        <a:solidFill>
          <a:schemeClr val="tx1"/>
        </a:solidFill>
        <a:latin typeface="+mn-lt"/>
        <a:ea typeface="+mn-ea"/>
        <a:cs typeface="+mn-cs"/>
      </a:defRPr>
    </a:lvl2pPr>
    <a:lvl3pPr marL="914272" algn="l" defTabSz="914272" rtl="0" eaLnBrk="1" latinLnBrk="0" hangingPunct="1">
      <a:defRPr sz="1200" kern="1200">
        <a:solidFill>
          <a:schemeClr val="tx1"/>
        </a:solidFill>
        <a:latin typeface="+mn-lt"/>
        <a:ea typeface="+mn-ea"/>
        <a:cs typeface="+mn-cs"/>
      </a:defRPr>
    </a:lvl3pPr>
    <a:lvl4pPr marL="1371407" algn="l" defTabSz="914272" rtl="0" eaLnBrk="1" latinLnBrk="0" hangingPunct="1">
      <a:defRPr sz="1200" kern="1200">
        <a:solidFill>
          <a:schemeClr val="tx1"/>
        </a:solidFill>
        <a:latin typeface="+mn-lt"/>
        <a:ea typeface="+mn-ea"/>
        <a:cs typeface="+mn-cs"/>
      </a:defRPr>
    </a:lvl4pPr>
    <a:lvl5pPr marL="1828542" algn="l" defTabSz="914272" rtl="0" eaLnBrk="1" latinLnBrk="0" hangingPunct="1">
      <a:defRPr sz="1200" kern="1200">
        <a:solidFill>
          <a:schemeClr val="tx1"/>
        </a:solidFill>
        <a:latin typeface="+mn-lt"/>
        <a:ea typeface="+mn-ea"/>
        <a:cs typeface="+mn-cs"/>
      </a:defRPr>
    </a:lvl5pPr>
    <a:lvl6pPr marL="2285678" algn="l" defTabSz="914272" rtl="0" eaLnBrk="1" latinLnBrk="0" hangingPunct="1">
      <a:defRPr sz="1200" kern="1200">
        <a:solidFill>
          <a:schemeClr val="tx1"/>
        </a:solidFill>
        <a:latin typeface="+mn-lt"/>
        <a:ea typeface="+mn-ea"/>
        <a:cs typeface="+mn-cs"/>
      </a:defRPr>
    </a:lvl6pPr>
    <a:lvl7pPr marL="2742814" algn="l" defTabSz="914272" rtl="0" eaLnBrk="1" latinLnBrk="0" hangingPunct="1">
      <a:defRPr sz="1200" kern="1200">
        <a:solidFill>
          <a:schemeClr val="tx1"/>
        </a:solidFill>
        <a:latin typeface="+mn-lt"/>
        <a:ea typeface="+mn-ea"/>
        <a:cs typeface="+mn-cs"/>
      </a:defRPr>
    </a:lvl7pPr>
    <a:lvl8pPr marL="3199950" algn="l" defTabSz="914272" rtl="0" eaLnBrk="1" latinLnBrk="0" hangingPunct="1">
      <a:defRPr sz="1200" kern="1200">
        <a:solidFill>
          <a:schemeClr val="tx1"/>
        </a:solidFill>
        <a:latin typeface="+mn-lt"/>
        <a:ea typeface="+mn-ea"/>
        <a:cs typeface="+mn-cs"/>
      </a:defRPr>
    </a:lvl8pPr>
    <a:lvl9pPr marL="3657086" algn="l" defTabSz="91427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893FADF0-2DFD-4D92-983F-6C0AE1EE1763}" type="slidenum">
              <a:rPr lang="en-US" smtClean="0"/>
              <a:pPr defTabSz="912813" fontAlgn="base">
                <a:spcBef>
                  <a:spcPct val="0"/>
                </a:spcBef>
                <a:spcAft>
                  <a:spcPct val="0"/>
                </a:spcAft>
                <a:defRPr/>
              </a:pPr>
              <a:t>3</a:t>
            </a:fld>
            <a:endParaRPr lang="en-US" smtClean="0"/>
          </a:p>
        </p:txBody>
      </p:sp>
      <p:sp>
        <p:nvSpPr>
          <p:cNvPr id="17412"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A6F04409-E3B2-41E1-9C8F-89260D03BDE5}" type="datetime7">
              <a:rPr lang="en-US" smtClean="0"/>
              <a:pPr defTabSz="912813" fontAlgn="base">
                <a:spcBef>
                  <a:spcPct val="0"/>
                </a:spcBef>
                <a:spcAft>
                  <a:spcPct val="0"/>
                </a:spcAft>
                <a:defRPr/>
              </a:pPr>
              <a:t>Jul-17</a:t>
            </a:fld>
            <a:endParaRPr lang="en-US" smtClean="0"/>
          </a:p>
        </p:txBody>
      </p:sp>
    </p:spTree>
    <p:extLst>
      <p:ext uri="{BB962C8B-B14F-4D97-AF65-F5344CB8AC3E}">
        <p14:creationId xmlns:p14="http://schemas.microsoft.com/office/powerpoint/2010/main" val="904926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F419E5AB-CF42-45B3-B169-2C34626BDAF7}" type="datetime4">
              <a:rPr lang="en-US" smtClean="0"/>
              <a:t>July 14, 2017</a:t>
            </a:fld>
            <a:endParaRPr lang="en-US" dirty="0"/>
          </a:p>
        </p:txBody>
      </p:sp>
      <p:sp>
        <p:nvSpPr>
          <p:cNvPr id="5" name="Slide Number Placeholder 4"/>
          <p:cNvSpPr>
            <a:spLocks noGrp="1"/>
          </p:cNvSpPr>
          <p:nvPr>
            <p:ph type="sldNum" sz="quarter" idx="11"/>
          </p:nvPr>
        </p:nvSpPr>
        <p:spPr/>
        <p:txBody>
          <a:bodyPr/>
          <a:lstStyle/>
          <a:p>
            <a:fld id="{038FE3A6-A945-4FF6-AA32-24C96799F79F}" type="slidenum">
              <a:rPr lang="en-US" smtClean="0"/>
              <a:pPr/>
              <a:t>6</a:t>
            </a:fld>
            <a:endParaRPr lang="en-US" dirty="0"/>
          </a:p>
        </p:txBody>
      </p:sp>
    </p:spTree>
    <p:extLst>
      <p:ext uri="{BB962C8B-B14F-4D97-AF65-F5344CB8AC3E}">
        <p14:creationId xmlns:p14="http://schemas.microsoft.com/office/powerpoint/2010/main" val="2273205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7" tIns="45714" rIns="91427" bIns="45714" anchor="ctr"/>
          <a:lstStyle/>
          <a:p>
            <a:pPr algn="ctr">
              <a:defRPr/>
            </a:pPr>
            <a:endParaRPr lang="en-US" dirty="0">
              <a:solidFill>
                <a:prstClr val="white"/>
              </a:solidFill>
            </a:endParaRPr>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2"/>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136" indent="0" algn="ctr">
              <a:buNone/>
              <a:defRPr>
                <a:solidFill>
                  <a:schemeClr val="tx1">
                    <a:tint val="75000"/>
                  </a:schemeClr>
                </a:solidFill>
              </a:defRPr>
            </a:lvl2pPr>
            <a:lvl3pPr marL="914272" indent="0" algn="ctr">
              <a:buNone/>
              <a:defRPr>
                <a:solidFill>
                  <a:schemeClr val="tx1">
                    <a:tint val="75000"/>
                  </a:schemeClr>
                </a:solidFill>
              </a:defRPr>
            </a:lvl3pPr>
            <a:lvl4pPr marL="1371407" indent="0" algn="ctr">
              <a:buNone/>
              <a:defRPr>
                <a:solidFill>
                  <a:schemeClr val="tx1">
                    <a:tint val="75000"/>
                  </a:schemeClr>
                </a:solidFill>
              </a:defRPr>
            </a:lvl4pPr>
            <a:lvl5pPr marL="1828542" indent="0" algn="ctr">
              <a:buNone/>
              <a:defRPr>
                <a:solidFill>
                  <a:schemeClr val="tx1">
                    <a:tint val="75000"/>
                  </a:schemeClr>
                </a:solidFill>
              </a:defRPr>
            </a:lvl5pPr>
            <a:lvl6pPr marL="2285678" indent="0" algn="ctr">
              <a:buNone/>
              <a:defRPr>
                <a:solidFill>
                  <a:schemeClr val="tx1">
                    <a:tint val="75000"/>
                  </a:schemeClr>
                </a:solidFill>
              </a:defRPr>
            </a:lvl6pPr>
            <a:lvl7pPr marL="2742814" indent="0" algn="ctr">
              <a:buNone/>
              <a:defRPr>
                <a:solidFill>
                  <a:schemeClr val="tx1">
                    <a:tint val="75000"/>
                  </a:schemeClr>
                </a:solidFill>
              </a:defRPr>
            </a:lvl7pPr>
            <a:lvl8pPr marL="3199950" indent="0" algn="ctr">
              <a:buNone/>
              <a:defRPr>
                <a:solidFill>
                  <a:schemeClr val="tx1">
                    <a:tint val="75000"/>
                  </a:schemeClr>
                </a:solidFill>
              </a:defRPr>
            </a:lvl8pPr>
            <a:lvl9pPr marL="3657086"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a:xfrm>
            <a:off x="0" y="136519"/>
            <a:ext cx="9144000" cy="822960"/>
          </a:xfrm>
        </p:spPr>
        <p:txBody>
          <a:bodyPr>
            <a:normAutofit/>
          </a:bodyPr>
          <a:lstStyle>
            <a:lvl1pPr>
              <a:defRPr sz="2400" b="1">
                <a:solidFill>
                  <a:srgbClr val="006600"/>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5"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Tree>
    <p:extLst>
      <p:ext uri="{BB962C8B-B14F-4D97-AF65-F5344CB8AC3E}">
        <p14:creationId xmlns:p14="http://schemas.microsoft.com/office/powerpoint/2010/main" val="2617088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Tree>
    <p:extLst>
      <p:ext uri="{BB962C8B-B14F-4D97-AF65-F5344CB8AC3E}">
        <p14:creationId xmlns:p14="http://schemas.microsoft.com/office/powerpoint/2010/main" val="78192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ubtitle slide">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
        <p:nvSpPr>
          <p:cNvPr id="5" name="Title 6"/>
          <p:cNvSpPr>
            <a:spLocks noGrp="1"/>
          </p:cNvSpPr>
          <p:nvPr>
            <p:ph type="title"/>
          </p:nvPr>
        </p:nvSpPr>
        <p:spPr>
          <a:xfrm>
            <a:off x="457200" y="1981200"/>
            <a:ext cx="8229600" cy="1143000"/>
          </a:xfrm>
          <a:prstGeom prst="rect">
            <a:avLst/>
          </a:prstGeom>
        </p:spPr>
        <p:txBody>
          <a:bodyPr>
            <a:normAutofit/>
          </a:bodyPr>
          <a:lstStyle>
            <a:lvl1pPr algn="ctr">
              <a:defRPr sz="2800" b="1">
                <a:solidFill>
                  <a:srgbClr val="146737"/>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351509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427" y="866774"/>
            <a:ext cx="8410575" cy="5029200"/>
          </a:xfrm>
        </p:spPr>
        <p:txBody>
          <a:bodyPr/>
          <a:lstStyle>
            <a:lvl1pPr>
              <a:defRPr b="0">
                <a:solidFill>
                  <a:schemeClr val="tx1"/>
                </a:solidFill>
              </a:defRPr>
            </a:lvl1pPr>
            <a:lvl2pPr>
              <a:buSzPct val="125000"/>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4"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wo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66775"/>
            <a:ext cx="4114800" cy="5212080"/>
          </a:xfrm>
        </p:spPr>
        <p:txBody>
          <a:bodyPr/>
          <a:lstStyle>
            <a:lvl1pPr>
              <a:defRPr b="0">
                <a:solidFill>
                  <a:schemeClr val="tx1"/>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4" name="Content Placeholder 2"/>
          <p:cNvSpPr>
            <a:spLocks noGrp="1"/>
          </p:cNvSpPr>
          <p:nvPr>
            <p:ph idx="10"/>
          </p:nvPr>
        </p:nvSpPr>
        <p:spPr>
          <a:xfrm>
            <a:off x="4724400" y="866774"/>
            <a:ext cx="4114800" cy="5212080"/>
          </a:xfrm>
        </p:spPr>
        <p:txBody>
          <a:bodyPr/>
          <a:lstStyle>
            <a:lvl1pPr>
              <a:defRPr b="0">
                <a:solidFill>
                  <a:schemeClr val="tx1"/>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Tree>
    <p:extLst>
      <p:ext uri="{BB962C8B-B14F-4D97-AF65-F5344CB8AC3E}">
        <p14:creationId xmlns:p14="http://schemas.microsoft.com/office/powerpoint/2010/main" val="3361067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4"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Tree>
    <p:extLst>
      <p:ext uri="{BB962C8B-B14F-4D97-AF65-F5344CB8AC3E}">
        <p14:creationId xmlns:p14="http://schemas.microsoft.com/office/powerpoint/2010/main" val="841534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07" tIns="45704" rIns="91407" bIns="45704" anchor="ctr"/>
          <a:lstStyle/>
          <a:p>
            <a:pPr algn="ctr" fontAlgn="auto">
              <a:spcBef>
                <a:spcPts val="0"/>
              </a:spcBef>
              <a:spcAft>
                <a:spcPts val="0"/>
              </a:spcAft>
              <a:defRPr/>
            </a:pPr>
            <a:endParaRPr lang="en-US" dirty="0"/>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a:prstGeom prst="rect">
            <a:avLst/>
          </a:prstGeo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039" indent="0" algn="ctr">
              <a:buNone/>
              <a:defRPr>
                <a:solidFill>
                  <a:schemeClr val="tx1">
                    <a:tint val="75000"/>
                  </a:schemeClr>
                </a:solidFill>
              </a:defRPr>
            </a:lvl2pPr>
            <a:lvl3pPr marL="914079" indent="0" algn="ctr">
              <a:buNone/>
              <a:defRPr>
                <a:solidFill>
                  <a:schemeClr val="tx1">
                    <a:tint val="75000"/>
                  </a:schemeClr>
                </a:solidFill>
              </a:defRPr>
            </a:lvl3pPr>
            <a:lvl4pPr marL="1371119" indent="0" algn="ctr">
              <a:buNone/>
              <a:defRPr>
                <a:solidFill>
                  <a:schemeClr val="tx1">
                    <a:tint val="75000"/>
                  </a:schemeClr>
                </a:solidFill>
              </a:defRPr>
            </a:lvl4pPr>
            <a:lvl5pPr marL="1828159" indent="0" algn="ctr">
              <a:buNone/>
              <a:defRPr>
                <a:solidFill>
                  <a:schemeClr val="tx1">
                    <a:tint val="75000"/>
                  </a:schemeClr>
                </a:solidFill>
              </a:defRPr>
            </a:lvl5pPr>
            <a:lvl6pPr marL="2285199" indent="0" algn="ctr">
              <a:buNone/>
              <a:defRPr>
                <a:solidFill>
                  <a:schemeClr val="tx1">
                    <a:tint val="75000"/>
                  </a:schemeClr>
                </a:solidFill>
              </a:defRPr>
            </a:lvl6pPr>
            <a:lvl7pPr marL="2742237" indent="0" algn="ctr">
              <a:buNone/>
              <a:defRPr>
                <a:solidFill>
                  <a:schemeClr val="tx1">
                    <a:tint val="75000"/>
                  </a:schemeClr>
                </a:solidFill>
              </a:defRPr>
            </a:lvl7pPr>
            <a:lvl8pPr marL="3199278" indent="0" algn="ctr">
              <a:buNone/>
              <a:defRPr>
                <a:solidFill>
                  <a:schemeClr val="tx1">
                    <a:tint val="75000"/>
                  </a:schemeClr>
                </a:solidFill>
              </a:defRPr>
            </a:lvl8pPr>
            <a:lvl9pPr marL="3656316"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
        <p:nvSpPr>
          <p:cNvPr id="6" name="Footer Placeholder 4"/>
          <p:cNvSpPr>
            <a:spLocks noGrp="1"/>
          </p:cNvSpPr>
          <p:nvPr>
            <p:ph type="ftr" sz="quarter" idx="10"/>
          </p:nvPr>
        </p:nvSpPr>
        <p:spPr>
          <a:xfrm>
            <a:off x="3124200" y="6353973"/>
            <a:ext cx="5334000" cy="365125"/>
          </a:xfrm>
          <a:prstGeom prst="rect">
            <a:avLst/>
          </a:prstGeom>
        </p:spPr>
        <p:txBody>
          <a:bodyPr/>
          <a:lstStyle>
            <a:lvl1pPr>
              <a:defRPr/>
            </a:lvl1pPr>
          </a:lstStyle>
          <a:p>
            <a:pPr>
              <a:defRPr/>
            </a:pPr>
            <a:r>
              <a:rPr lang="en-US"/>
              <a:t>Office of Science FY 2011 Budget</a:t>
            </a:r>
          </a:p>
        </p:txBody>
      </p:sp>
      <p:sp>
        <p:nvSpPr>
          <p:cNvPr id="7" name="Slide Number Placeholder 5"/>
          <p:cNvSpPr>
            <a:spLocks noGrp="1"/>
          </p:cNvSpPr>
          <p:nvPr>
            <p:ph type="sldNum" sz="quarter" idx="11"/>
          </p:nvPr>
        </p:nvSpPr>
        <p:spPr/>
        <p:txBody>
          <a:bodyPr/>
          <a:lstStyle>
            <a:lvl1pPr>
              <a:defRPr/>
            </a:lvl1pPr>
          </a:lstStyle>
          <a:p>
            <a:pPr>
              <a:defRPr/>
            </a:pPr>
            <a:fld id="{5CD1E85B-7BF8-4BD7-AC1E-4E995D3832E0}" type="slidenum">
              <a:rPr lang="en-US"/>
              <a:pPr>
                <a:defRPr/>
              </a:pPr>
              <a:t>‹#›</a:t>
            </a:fld>
            <a:endParaRPr lang="en-US"/>
          </a:p>
        </p:txBody>
      </p:sp>
    </p:spTree>
    <p:extLst>
      <p:ext uri="{BB962C8B-B14F-4D97-AF65-F5344CB8AC3E}">
        <p14:creationId xmlns:p14="http://schemas.microsoft.com/office/powerpoint/2010/main" val="2318905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7" tIns="45714" rIns="91427" bIns="45714" anchor="ctr"/>
          <a:lstStyle/>
          <a:p>
            <a:pPr algn="ctr">
              <a:defRPr/>
            </a:pPr>
            <a:endParaRPr lang="en-US" dirty="0">
              <a:solidFill>
                <a:prstClr val="white"/>
              </a:solidFill>
            </a:endParaRPr>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2"/>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136" indent="0" algn="ctr">
              <a:buNone/>
              <a:defRPr>
                <a:solidFill>
                  <a:schemeClr val="tx1">
                    <a:tint val="75000"/>
                  </a:schemeClr>
                </a:solidFill>
              </a:defRPr>
            </a:lvl2pPr>
            <a:lvl3pPr marL="914272" indent="0" algn="ctr">
              <a:buNone/>
              <a:defRPr>
                <a:solidFill>
                  <a:schemeClr val="tx1">
                    <a:tint val="75000"/>
                  </a:schemeClr>
                </a:solidFill>
              </a:defRPr>
            </a:lvl3pPr>
            <a:lvl4pPr marL="1371407" indent="0" algn="ctr">
              <a:buNone/>
              <a:defRPr>
                <a:solidFill>
                  <a:schemeClr val="tx1">
                    <a:tint val="75000"/>
                  </a:schemeClr>
                </a:solidFill>
              </a:defRPr>
            </a:lvl4pPr>
            <a:lvl5pPr marL="1828542" indent="0" algn="ctr">
              <a:buNone/>
              <a:defRPr>
                <a:solidFill>
                  <a:schemeClr val="tx1">
                    <a:tint val="75000"/>
                  </a:schemeClr>
                </a:solidFill>
              </a:defRPr>
            </a:lvl5pPr>
            <a:lvl6pPr marL="2285678" indent="0" algn="ctr">
              <a:buNone/>
              <a:defRPr>
                <a:solidFill>
                  <a:schemeClr val="tx1">
                    <a:tint val="75000"/>
                  </a:schemeClr>
                </a:solidFill>
              </a:defRPr>
            </a:lvl6pPr>
            <a:lvl7pPr marL="2742814" indent="0" algn="ctr">
              <a:buNone/>
              <a:defRPr>
                <a:solidFill>
                  <a:schemeClr val="tx1">
                    <a:tint val="75000"/>
                  </a:schemeClr>
                </a:solidFill>
              </a:defRPr>
            </a:lvl7pPr>
            <a:lvl8pPr marL="3199950" indent="0" algn="ctr">
              <a:buNone/>
              <a:defRPr>
                <a:solidFill>
                  <a:schemeClr val="tx1">
                    <a:tint val="75000"/>
                  </a:schemeClr>
                </a:solidFill>
              </a:defRPr>
            </a:lvl8pPr>
            <a:lvl9pPr marL="3657086"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65726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400" b="1">
                <a:solidFill>
                  <a:srgbClr val="006600"/>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2C018BF8-88BD-4F3D-8BB5-C5A1AA0706D6}" type="slidenum">
              <a:rPr lang="en-US" smtClean="0"/>
              <a:t>‹#›</a:t>
            </a:fld>
            <a:endParaRPr lang="en-US" dirty="0"/>
          </a:p>
        </p:txBody>
      </p:sp>
    </p:spTree>
    <p:extLst>
      <p:ext uri="{BB962C8B-B14F-4D97-AF65-F5344CB8AC3E}">
        <p14:creationId xmlns:p14="http://schemas.microsoft.com/office/powerpoint/2010/main" val="320397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wo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69545"/>
            <a:ext cx="4114800" cy="5029200"/>
          </a:xfrm>
        </p:spPr>
        <p:txBody>
          <a:bodyPr>
            <a:normAutofit/>
          </a:bodyPr>
          <a:lstStyle>
            <a:lvl1pPr>
              <a:defRPr sz="2400" b="0">
                <a:solidFill>
                  <a:schemeClr val="tx1"/>
                </a:solidFill>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a:xfrm>
            <a:off x="0" y="136519"/>
            <a:ext cx="9144000" cy="822960"/>
          </a:xfrm>
        </p:spPr>
        <p:txBody>
          <a:bodyPr>
            <a:normAutofit/>
          </a:bodyPr>
          <a:lstStyle>
            <a:lvl1pPr>
              <a:defRPr sz="2400" b="1">
                <a:solidFill>
                  <a:srgbClr val="006600"/>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4" name="Content Placeholder 2"/>
          <p:cNvSpPr>
            <a:spLocks noGrp="1"/>
          </p:cNvSpPr>
          <p:nvPr>
            <p:ph idx="10"/>
          </p:nvPr>
        </p:nvSpPr>
        <p:spPr>
          <a:xfrm>
            <a:off x="4724400" y="1269544"/>
            <a:ext cx="4114800" cy="5029200"/>
          </a:xfrm>
        </p:spPr>
        <p:txBody>
          <a:bodyPr/>
          <a:lstStyle>
            <a:lvl1pPr>
              <a:defRPr sz="2400" b="0">
                <a:solidFill>
                  <a:schemeClr val="tx1"/>
                </a:solidFill>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2"/>
          </p:nvPr>
        </p:nvSpPr>
        <p:spPr>
          <a:xfrm>
            <a:off x="8413750" y="6351590"/>
            <a:ext cx="381000" cy="365125"/>
          </a:xfrm>
        </p:spPr>
        <p:txBody>
          <a:bodyPr/>
          <a:lstStyle/>
          <a:p>
            <a:fld id="{50454EFB-966A-6745-99E7-4F03FD4C89CA}" type="slidenum">
              <a:rPr lang="en-US" smtClean="0"/>
              <a:pPr/>
              <a:t>‹#›</a:t>
            </a:fld>
            <a:endParaRPr lang="en-US" dirty="0"/>
          </a:p>
        </p:txBody>
      </p:sp>
    </p:spTree>
    <p:extLst>
      <p:ext uri="{BB962C8B-B14F-4D97-AF65-F5344CB8AC3E}">
        <p14:creationId xmlns:p14="http://schemas.microsoft.com/office/powerpoint/2010/main" val="63435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137308"/>
            <a:ext cx="9144000" cy="461653"/>
          </a:xfrm>
          <a:prstGeom prst="rect">
            <a:avLst/>
          </a:prstGeom>
          <a:noFill/>
          <a:ln w="9525">
            <a:noFill/>
            <a:miter lim="800000"/>
            <a:headEnd/>
            <a:tailEnd/>
          </a:ln>
        </p:spPr>
        <p:txBody>
          <a:bodyPr vert="horz" wrap="square" lIns="91427" tIns="45714" rIns="91427" bIns="45714" numCol="1" anchor="ctr" anchorCtr="0" compatLnSpc="1">
            <a:prstTxWarp prst="textNoShape">
              <a:avLst/>
            </a:prstTxWarp>
            <a:spAutoFit/>
          </a:bodyPr>
          <a:lstStyle/>
          <a:p>
            <a:pPr lvl="0"/>
            <a:r>
              <a:rPr lang="en-US" dirty="0" smtClean="0"/>
              <a:t>Click to edit Master title style</a:t>
            </a:r>
          </a:p>
        </p:txBody>
      </p:sp>
      <p:sp>
        <p:nvSpPr>
          <p:cNvPr id="1027" name="Text Placeholder 2"/>
          <p:cNvSpPr>
            <a:spLocks noGrp="1"/>
          </p:cNvSpPr>
          <p:nvPr>
            <p:ph type="body" idx="1"/>
          </p:nvPr>
        </p:nvSpPr>
        <p:spPr bwMode="auto">
          <a:xfrm>
            <a:off x="352427" y="866774"/>
            <a:ext cx="8410575" cy="5029200"/>
          </a:xfrm>
          <a:prstGeom prst="rect">
            <a:avLst/>
          </a:prstGeom>
          <a:noFill/>
          <a:ln w="9525">
            <a:noFill/>
            <a:miter lim="800000"/>
            <a:headEnd/>
            <a:tailEnd/>
          </a:ln>
        </p:spPr>
        <p:txBody>
          <a:bodyPr vert="horz" wrap="square" lIns="91427" tIns="45714" rIns="91427" bIns="45714"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a:xfrm>
            <a:off x="8413750" y="6351590"/>
            <a:ext cx="381000" cy="365125"/>
          </a:xfrm>
          <a:prstGeom prst="rect">
            <a:avLst/>
          </a:prstGeom>
        </p:spPr>
        <p:txBody>
          <a:bodyPr vert="horz" lIns="91427" tIns="45714" rIns="91427" bIns="45714"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BAAD86A7-DF98-4833-9A9E-353DA9F97E65}" type="slidenum">
              <a:rPr lang="en-US"/>
              <a:pPr>
                <a:defRPr/>
              </a:pPr>
              <a:t>‹#›</a:t>
            </a:fld>
            <a:endParaRPr lang="en-US" dirty="0"/>
          </a:p>
        </p:txBody>
      </p:sp>
      <p:pic>
        <p:nvPicPr>
          <p:cNvPr id="1030" name="Picture 9" descr="horizontal-logo-green-text.jpg"/>
          <p:cNvPicPr>
            <a:picLocks noChangeAspect="1"/>
          </p:cNvPicPr>
          <p:nvPr/>
        </p:nvPicPr>
        <p:blipFill>
          <a:blip r:embed="rId9"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816" r:id="rId2"/>
    <p:sldLayoutId id="2147483662" r:id="rId3"/>
    <p:sldLayoutId id="2147483793" r:id="rId4"/>
    <p:sldLayoutId id="2147483794" r:id="rId5"/>
    <p:sldLayoutId id="2147483817" r:id="rId6"/>
  </p:sldLayoutIdLst>
  <p:timing>
    <p:tnLst>
      <p:par>
        <p:cTn id="1" dur="indefinite" restart="never" nodeType="tmRoot"/>
      </p:par>
    </p:tnLst>
  </p:timing>
  <p:hf hdr="0" ftr="0" dt="0"/>
  <p:txStyles>
    <p:titleStyle>
      <a:lvl1pPr algn="ctr" rtl="0" eaLnBrk="0" fontAlgn="base" hangingPunct="0">
        <a:spcBef>
          <a:spcPct val="0"/>
        </a:spcBef>
        <a:spcAft>
          <a:spcPct val="0"/>
        </a:spcAft>
        <a:defRPr sz="2400" b="1"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136" algn="ctr" rtl="0" fontAlgn="base">
        <a:spcBef>
          <a:spcPct val="0"/>
        </a:spcBef>
        <a:spcAft>
          <a:spcPct val="0"/>
        </a:spcAft>
        <a:defRPr sz="2400">
          <a:solidFill>
            <a:srgbClr val="106636"/>
          </a:solidFill>
          <a:latin typeface="Arial" charset="0"/>
          <a:cs typeface="Arial" charset="0"/>
        </a:defRPr>
      </a:lvl6pPr>
      <a:lvl7pPr marL="914272" algn="ctr" rtl="0" fontAlgn="base">
        <a:spcBef>
          <a:spcPct val="0"/>
        </a:spcBef>
        <a:spcAft>
          <a:spcPct val="0"/>
        </a:spcAft>
        <a:defRPr sz="2400">
          <a:solidFill>
            <a:srgbClr val="106636"/>
          </a:solidFill>
          <a:latin typeface="Arial" charset="0"/>
          <a:cs typeface="Arial" charset="0"/>
        </a:defRPr>
      </a:lvl7pPr>
      <a:lvl8pPr marL="1371407" algn="ctr" rtl="0" fontAlgn="base">
        <a:spcBef>
          <a:spcPct val="0"/>
        </a:spcBef>
        <a:spcAft>
          <a:spcPct val="0"/>
        </a:spcAft>
        <a:defRPr sz="2400">
          <a:solidFill>
            <a:srgbClr val="106636"/>
          </a:solidFill>
          <a:latin typeface="Arial" charset="0"/>
          <a:cs typeface="Arial" charset="0"/>
        </a:defRPr>
      </a:lvl8pPr>
      <a:lvl9pPr marL="1828542" algn="ctr" rtl="0" fontAlgn="base">
        <a:spcBef>
          <a:spcPct val="0"/>
        </a:spcBef>
        <a:spcAft>
          <a:spcPct val="0"/>
        </a:spcAft>
        <a:defRPr sz="2400">
          <a:solidFill>
            <a:srgbClr val="106636"/>
          </a:solidFill>
          <a:latin typeface="Arial" charset="0"/>
          <a:cs typeface="Arial" charset="0"/>
        </a:defRPr>
      </a:lvl9pPr>
    </p:titleStyle>
    <p:bodyStyle>
      <a:lvl1pPr marL="342851" indent="-342851" algn="l" rtl="0" eaLnBrk="0" fontAlgn="base" hangingPunct="0">
        <a:spcBef>
          <a:spcPct val="20000"/>
        </a:spcBef>
        <a:spcAft>
          <a:spcPct val="0"/>
        </a:spcAft>
        <a:buClr>
          <a:schemeClr val="tx1"/>
        </a:buClr>
        <a:buFont typeface="Wingdings" panose="05000000000000000000" pitchFamily="2" charset="2"/>
        <a:buChar char="Ø"/>
        <a:defRPr sz="2400" b="0" kern="1200">
          <a:solidFill>
            <a:schemeClr val="tx1"/>
          </a:solidFill>
          <a:latin typeface="Arial" pitchFamily="34" charset="0"/>
          <a:ea typeface="+mn-ea"/>
          <a:cs typeface="Arial" pitchFamily="34" charset="0"/>
        </a:defRPr>
      </a:lvl1pPr>
      <a:lvl2pPr marL="742845" indent="-285710" algn="l" rtl="0" eaLnBrk="0" fontAlgn="base" hangingPunct="0">
        <a:spcBef>
          <a:spcPct val="20000"/>
        </a:spcBef>
        <a:spcAft>
          <a:spcPct val="0"/>
        </a:spcAft>
        <a:buFont typeface="Arial" panose="020B0604020202020204" pitchFamily="34" charset="0"/>
        <a:buChar char="•"/>
        <a:defRPr sz="2200" b="0" kern="1200">
          <a:solidFill>
            <a:schemeClr val="tx1"/>
          </a:solidFill>
          <a:latin typeface="Arial" pitchFamily="34" charset="0"/>
          <a:ea typeface="+mn-ea"/>
          <a:cs typeface="Arial" pitchFamily="34" charset="0"/>
        </a:defRPr>
      </a:lvl2pPr>
      <a:lvl3pPr marL="1142839" indent="-228568" algn="l" rtl="0" eaLnBrk="0" fontAlgn="base" hangingPunct="0">
        <a:spcBef>
          <a:spcPct val="20000"/>
        </a:spcBef>
        <a:spcAft>
          <a:spcPct val="0"/>
        </a:spcAft>
        <a:buFont typeface="Wingdings" panose="05000000000000000000" pitchFamily="2" charset="2"/>
        <a:buChar char="§"/>
        <a:defRPr sz="2000" kern="1200">
          <a:solidFill>
            <a:schemeClr val="tx1"/>
          </a:solidFill>
          <a:latin typeface="Arial" pitchFamily="34" charset="0"/>
          <a:ea typeface="+mn-ea"/>
          <a:cs typeface="Arial" pitchFamily="34" charset="0"/>
        </a:defRPr>
      </a:lvl3pPr>
      <a:lvl4pPr marL="1599974" indent="-228568"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111" indent="-228568"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246" indent="-228568" algn="l" defTabSz="91427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82" indent="-228568" algn="l" defTabSz="91427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18" indent="-228568" algn="l" defTabSz="91427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653" indent="-228568" algn="l" defTabSz="91427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72" rtl="0" eaLnBrk="1" latinLnBrk="0" hangingPunct="1">
        <a:defRPr sz="1800" kern="1200">
          <a:solidFill>
            <a:schemeClr val="tx1"/>
          </a:solidFill>
          <a:latin typeface="+mn-lt"/>
          <a:ea typeface="+mn-ea"/>
          <a:cs typeface="+mn-cs"/>
        </a:defRPr>
      </a:lvl1pPr>
      <a:lvl2pPr marL="457136" algn="l" defTabSz="914272" rtl="0" eaLnBrk="1" latinLnBrk="0" hangingPunct="1">
        <a:defRPr sz="1800" kern="1200">
          <a:solidFill>
            <a:schemeClr val="tx1"/>
          </a:solidFill>
          <a:latin typeface="+mn-lt"/>
          <a:ea typeface="+mn-ea"/>
          <a:cs typeface="+mn-cs"/>
        </a:defRPr>
      </a:lvl2pPr>
      <a:lvl3pPr marL="914272" algn="l" defTabSz="914272" rtl="0" eaLnBrk="1" latinLnBrk="0" hangingPunct="1">
        <a:defRPr sz="1800" kern="1200">
          <a:solidFill>
            <a:schemeClr val="tx1"/>
          </a:solidFill>
          <a:latin typeface="+mn-lt"/>
          <a:ea typeface="+mn-ea"/>
          <a:cs typeface="+mn-cs"/>
        </a:defRPr>
      </a:lvl3pPr>
      <a:lvl4pPr marL="1371407" algn="l" defTabSz="914272" rtl="0" eaLnBrk="1" latinLnBrk="0" hangingPunct="1">
        <a:defRPr sz="1800" kern="1200">
          <a:solidFill>
            <a:schemeClr val="tx1"/>
          </a:solidFill>
          <a:latin typeface="+mn-lt"/>
          <a:ea typeface="+mn-ea"/>
          <a:cs typeface="+mn-cs"/>
        </a:defRPr>
      </a:lvl4pPr>
      <a:lvl5pPr marL="1828542" algn="l" defTabSz="914272" rtl="0" eaLnBrk="1" latinLnBrk="0" hangingPunct="1">
        <a:defRPr sz="1800" kern="1200">
          <a:solidFill>
            <a:schemeClr val="tx1"/>
          </a:solidFill>
          <a:latin typeface="+mn-lt"/>
          <a:ea typeface="+mn-ea"/>
          <a:cs typeface="+mn-cs"/>
        </a:defRPr>
      </a:lvl5pPr>
      <a:lvl6pPr marL="2285678" algn="l" defTabSz="914272" rtl="0" eaLnBrk="1" latinLnBrk="0" hangingPunct="1">
        <a:defRPr sz="1800" kern="1200">
          <a:solidFill>
            <a:schemeClr val="tx1"/>
          </a:solidFill>
          <a:latin typeface="+mn-lt"/>
          <a:ea typeface="+mn-ea"/>
          <a:cs typeface="+mn-cs"/>
        </a:defRPr>
      </a:lvl6pPr>
      <a:lvl7pPr marL="2742814" algn="l" defTabSz="914272" rtl="0" eaLnBrk="1" latinLnBrk="0" hangingPunct="1">
        <a:defRPr sz="1800" kern="1200">
          <a:solidFill>
            <a:schemeClr val="tx1"/>
          </a:solidFill>
          <a:latin typeface="+mn-lt"/>
          <a:ea typeface="+mn-ea"/>
          <a:cs typeface="+mn-cs"/>
        </a:defRPr>
      </a:lvl7pPr>
      <a:lvl8pPr marL="3199950" algn="l" defTabSz="914272" rtl="0" eaLnBrk="1" latinLnBrk="0" hangingPunct="1">
        <a:defRPr sz="1800" kern="1200">
          <a:solidFill>
            <a:schemeClr val="tx1"/>
          </a:solidFill>
          <a:latin typeface="+mn-lt"/>
          <a:ea typeface="+mn-ea"/>
          <a:cs typeface="+mn-cs"/>
        </a:defRPr>
      </a:lvl8pPr>
      <a:lvl9pPr marL="3657086" algn="l" defTabSz="91427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36520"/>
            <a:ext cx="9144000" cy="822960"/>
          </a:xfrm>
          <a:prstGeom prst="rect">
            <a:avLst/>
          </a:prstGeom>
        </p:spPr>
        <p:txBody>
          <a:bodyPr vert="horz" lIns="91440" tIns="45720" rIns="91440" bIns="45720" rtlCol="0" anchor="ctr">
            <a:normAutofit/>
          </a:bodyPr>
          <a:lstStyle/>
          <a:p>
            <a:r>
              <a:rPr kumimoji="0" lang="en-US" sz="2400" b="1" i="0" u="none" strike="noStrike" kern="1200" cap="none" spc="0" normalizeH="0" baseline="0" noProof="0" dirty="0" smtClean="0">
                <a:ln>
                  <a:noFill/>
                </a:ln>
                <a:solidFill>
                  <a:srgbClr val="106636"/>
                </a:solidFill>
                <a:effectLst/>
                <a:uLnTx/>
                <a:uFillTx/>
                <a:latin typeface="Arial" pitchFamily="34" charset="0"/>
                <a:ea typeface="+mj-ea"/>
                <a:cs typeface="Arial" pitchFamily="34" charset="0"/>
              </a:rPr>
              <a:t>Click to edit Master title style</a:t>
            </a:r>
            <a:endParaRPr lang="en-US" dirty="0"/>
          </a:p>
        </p:txBody>
      </p:sp>
      <p:sp>
        <p:nvSpPr>
          <p:cNvPr id="3" name="Text Placeholder 2"/>
          <p:cNvSpPr>
            <a:spLocks noGrp="1"/>
          </p:cNvSpPr>
          <p:nvPr>
            <p:ph type="body" idx="1"/>
          </p:nvPr>
        </p:nvSpPr>
        <p:spPr>
          <a:xfrm>
            <a:off x="365760" y="1132113"/>
            <a:ext cx="8412480" cy="5029200"/>
          </a:xfrm>
          <a:prstGeom prst="rect">
            <a:avLst/>
          </a:prstGeom>
        </p:spPr>
        <p:txBody>
          <a:bodyPr vert="horz" lIns="91440" tIns="45720" rIns="91440" bIns="45720" rtlCol="0">
            <a:normAutofit/>
          </a:bodyPr>
          <a:lstStyle/>
          <a:p>
            <a:pPr marL="342851" marR="0" lvl="0" indent="-342851" algn="l" defTabSz="914400" rtl="0" eaLnBrk="0" fontAlgn="base" latinLnBrk="0" hangingPunct="0">
              <a:lnSpc>
                <a:spcPct val="100000"/>
              </a:lnSpc>
              <a:spcBef>
                <a:spcPct val="20000"/>
              </a:spcBef>
              <a:spcAft>
                <a:spcPct val="0"/>
              </a:spcAft>
              <a:buClr>
                <a:prstClr val="black"/>
              </a:buClr>
              <a:buSzTx/>
              <a:buFont typeface="Wingdings" panose="05000000000000000000" pitchFamily="2" charset="2"/>
              <a:buChar char="Ø"/>
              <a:tabLst/>
              <a:defRPr/>
            </a:pPr>
            <a:r>
              <a:rPr kumimoji="0" lang="en-US" sz="24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Click to edit Master text styles</a:t>
            </a:r>
          </a:p>
          <a:p>
            <a:pPr marL="742845" marR="0" lvl="1" indent="-28571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2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Second level</a:t>
            </a:r>
          </a:p>
          <a:p>
            <a:pPr marL="1142839" marR="0" lvl="2" indent="-228568" algn="l" defTabSz="914400" rtl="0" eaLnBrk="0" fontAlgn="base" latinLnBrk="0" hangingPunct="0">
              <a:lnSpc>
                <a:spcPct val="100000"/>
              </a:lnSpc>
              <a:spcBef>
                <a:spcPct val="20000"/>
              </a:spcBef>
              <a:spcAft>
                <a:spcPct val="0"/>
              </a:spcAft>
              <a:buClrTx/>
              <a:buSzTx/>
              <a:buFont typeface="Wingdings" panose="05000000000000000000" pitchFamily="2" charset="2"/>
              <a:buChar char="§"/>
              <a:tabLst/>
              <a:defRPr/>
            </a:pPr>
            <a:r>
              <a:rPr kumimoji="0" lang="en-US" sz="20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Third level</a:t>
            </a:r>
          </a:p>
          <a:p>
            <a:pPr marL="1599974" marR="0" lvl="3" indent="-228568"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Fourth level</a:t>
            </a:r>
          </a:p>
          <a:p>
            <a:pPr marL="2057111" marR="0" lvl="4" indent="-228568"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Fifth level</a:t>
            </a:r>
          </a:p>
        </p:txBody>
      </p:sp>
      <p:sp>
        <p:nvSpPr>
          <p:cNvPr id="6" name="Slide Number Placeholder 5"/>
          <p:cNvSpPr>
            <a:spLocks noGrp="1"/>
          </p:cNvSpPr>
          <p:nvPr>
            <p:ph type="sldNum" sz="quarter" idx="4"/>
          </p:nvPr>
        </p:nvSpPr>
        <p:spPr>
          <a:xfrm>
            <a:off x="8088086" y="6356350"/>
            <a:ext cx="427264" cy="365125"/>
          </a:xfrm>
          <a:prstGeom prst="rect">
            <a:avLst/>
          </a:prstGeom>
        </p:spPr>
        <p:txBody>
          <a:bodyPr vert="horz" lIns="91440" tIns="45720" rIns="91440" bIns="45720" rtlCol="0" anchor="ctr"/>
          <a:lstStyle>
            <a:lvl1pPr algn="r">
              <a:defRPr sz="1200">
                <a:solidFill>
                  <a:srgbClr val="006600"/>
                </a:solidFill>
                <a:latin typeface="Arial" panose="020B0604020202020204" pitchFamily="34" charset="0"/>
                <a:cs typeface="Arial" panose="020B0604020202020204" pitchFamily="34" charset="0"/>
              </a:defRPr>
            </a:lvl1pPr>
          </a:lstStyle>
          <a:p>
            <a:fld id="{2C018BF8-88BD-4F3D-8BB5-C5A1AA0706D6}" type="slidenum">
              <a:rPr lang="en-US" smtClean="0"/>
              <a:pPr/>
              <a:t>‹#›</a:t>
            </a:fld>
            <a:endParaRPr lang="en-US" dirty="0"/>
          </a:p>
        </p:txBody>
      </p:sp>
    </p:spTree>
    <p:extLst>
      <p:ext uri="{BB962C8B-B14F-4D97-AF65-F5344CB8AC3E}">
        <p14:creationId xmlns:p14="http://schemas.microsoft.com/office/powerpoint/2010/main" val="1573517653"/>
      </p:ext>
    </p:extLst>
  </p:cSld>
  <p:clrMap bg1="lt1" tx1="dk1" bg2="lt2" tx2="dk2" accent1="accent1" accent2="accent2" accent3="accent3" accent4="accent4" accent5="accent5" accent6="accent6" hlink="hlink" folHlink="folHlink"/>
  <p:sldLayoutIdLst>
    <p:sldLayoutId id="2147483812" r:id="rId1"/>
    <p:sldLayoutId id="2147483802" r:id="rId2"/>
    <p:sldLayoutId id="2147483813" r:id="rId3"/>
    <p:sldLayoutId id="2147483814" r:id="rId4"/>
    <p:sldLayoutId id="2147483815" r:id="rId5"/>
  </p:sldLayoutIdLst>
  <p:hf hdr="0" ftr="0" dt="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342851" marR="0" indent="-342851" algn="l" defTabSz="914400" rtl="0" eaLnBrk="0" fontAlgn="base" latinLnBrk="0" hangingPunct="0">
        <a:lnSpc>
          <a:spcPct val="100000"/>
        </a:lnSpc>
        <a:spcBef>
          <a:spcPct val="20000"/>
        </a:spcBef>
        <a:spcAft>
          <a:spcPct val="0"/>
        </a:spcAft>
        <a:buClr>
          <a:prstClr val="black"/>
        </a:buClr>
        <a:buSzTx/>
        <a:buFont typeface="Wingdings" panose="05000000000000000000" pitchFamily="2" charset="2"/>
        <a:buChar char="Ø"/>
        <a:tabLst/>
        <a:defRPr sz="2000" kern="1200">
          <a:solidFill>
            <a:schemeClr val="tx1"/>
          </a:solidFill>
          <a:latin typeface="+mn-lt"/>
          <a:ea typeface="+mn-ea"/>
          <a:cs typeface="+mn-cs"/>
        </a:defRPr>
      </a:lvl1pPr>
      <a:lvl2pPr marL="742845" marR="0" indent="-285710" algn="l" defTabSz="914400" rtl="0" eaLnBrk="0" fontAlgn="base" latinLnBrk="0" hangingPunct="0">
        <a:lnSpc>
          <a:spcPct val="100000"/>
        </a:lnSpc>
        <a:spcBef>
          <a:spcPct val="20000"/>
        </a:spcBef>
        <a:spcAft>
          <a:spcPct val="0"/>
        </a:spcAft>
        <a:buClrTx/>
        <a:buSzPct val="125000"/>
        <a:buFont typeface="Arial" panose="020B0604020202020204" pitchFamily="34" charset="0"/>
        <a:buChar char="•"/>
        <a:tabLst/>
        <a:defRPr sz="2000" kern="1200">
          <a:solidFill>
            <a:schemeClr val="tx1"/>
          </a:solidFill>
          <a:latin typeface="+mn-lt"/>
          <a:ea typeface="+mn-ea"/>
          <a:cs typeface="+mn-cs"/>
        </a:defRPr>
      </a:lvl2pPr>
      <a:lvl3pPr marL="1142839" marR="0" indent="-228568" algn="l" defTabSz="914400" rtl="0" eaLnBrk="0" fontAlgn="base" latinLnBrk="0" hangingPunct="0">
        <a:lnSpc>
          <a:spcPct val="100000"/>
        </a:lnSpc>
        <a:spcBef>
          <a:spcPct val="20000"/>
        </a:spcBef>
        <a:spcAft>
          <a:spcPct val="0"/>
        </a:spcAft>
        <a:buClrTx/>
        <a:buSzTx/>
        <a:buFont typeface="Wingdings" panose="05000000000000000000" pitchFamily="2" charset="2"/>
        <a:buChar char="§"/>
        <a:tabLst/>
        <a:defRPr sz="1800" kern="1200">
          <a:solidFill>
            <a:schemeClr val="tx1"/>
          </a:solidFill>
          <a:latin typeface="+mn-lt"/>
          <a:ea typeface="+mn-ea"/>
          <a:cs typeface="+mn-cs"/>
        </a:defRPr>
      </a:lvl3pPr>
      <a:lvl4pPr marL="1599974" marR="0" indent="-228568" algn="l" defTabSz="914400" rtl="0" eaLnBrk="0" fontAlgn="base" latinLnBrk="0" hangingPunct="0">
        <a:lnSpc>
          <a:spcPct val="100000"/>
        </a:lnSpc>
        <a:spcBef>
          <a:spcPct val="20000"/>
        </a:spcBef>
        <a:spcAft>
          <a:spcPct val="0"/>
        </a:spcAft>
        <a:buClrTx/>
        <a:buSzTx/>
        <a:buFont typeface="Arial" charset="0"/>
        <a:buChar char="–"/>
        <a:tabLst/>
        <a:defRPr sz="1800" kern="1200">
          <a:solidFill>
            <a:schemeClr val="tx1"/>
          </a:solidFill>
          <a:latin typeface="+mn-lt"/>
          <a:ea typeface="+mn-ea"/>
          <a:cs typeface="+mn-cs"/>
        </a:defRPr>
      </a:lvl4pPr>
      <a:lvl5pPr marL="2057111" marR="0" indent="-228568" algn="l" defTabSz="914400" rtl="0" eaLnBrk="0" fontAlgn="base" latinLnBrk="0" hangingPunct="0">
        <a:lnSpc>
          <a:spcPct val="100000"/>
        </a:lnSpc>
        <a:spcBef>
          <a:spcPct val="20000"/>
        </a:spcBef>
        <a:spcAft>
          <a:spcPct val="0"/>
        </a:spcAft>
        <a:buClrTx/>
        <a:buSzTx/>
        <a:buFont typeface="Arial" charset="0"/>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3127" y="1819298"/>
            <a:ext cx="8986057" cy="4688398"/>
          </a:xfrm>
          <a:prstGeom prst="rect">
            <a:avLst/>
          </a:prstGeom>
        </p:spPr>
        <p:txBody>
          <a:bodyPr wrap="square" lIns="91376" tIns="45688" rIns="91376" bIns="45688" rtlCol="0">
            <a:spAutoFit/>
          </a:bodyPr>
          <a:lstStyle/>
          <a:p>
            <a:pPr marL="252772" indent="-252772" defTabSz="1014184">
              <a:spcBef>
                <a:spcPts val="0"/>
              </a:spcBef>
              <a:spcAft>
                <a:spcPts val="800"/>
              </a:spcAft>
            </a:pPr>
            <a:r>
              <a:rPr lang="en-US" sz="2800" b="1" dirty="0">
                <a:solidFill>
                  <a:srgbClr val="106636"/>
                </a:solidFill>
              </a:rPr>
              <a:t>FY 2017 Report of the Committee of </a:t>
            </a:r>
            <a:r>
              <a:rPr lang="en-US" sz="2800" b="1" dirty="0" smtClean="0">
                <a:solidFill>
                  <a:srgbClr val="106636"/>
                </a:solidFill>
              </a:rPr>
              <a:t>Visitors</a:t>
            </a:r>
          </a:p>
          <a:p>
            <a:pPr marL="252772" indent="-252772" defTabSz="1014184">
              <a:spcBef>
                <a:spcPts val="0"/>
              </a:spcBef>
              <a:spcAft>
                <a:spcPts val="800"/>
              </a:spcAft>
            </a:pPr>
            <a:r>
              <a:rPr lang="en-US" sz="2800" b="1" dirty="0">
                <a:solidFill>
                  <a:srgbClr val="106636"/>
                </a:solidFill>
              </a:rPr>
              <a:t> </a:t>
            </a:r>
            <a:r>
              <a:rPr lang="en-US" sz="2800" b="1" dirty="0" smtClean="0">
                <a:solidFill>
                  <a:srgbClr val="106636"/>
                </a:solidFill>
              </a:rPr>
              <a:t>BES Division </a:t>
            </a:r>
            <a:r>
              <a:rPr lang="en-US" sz="2800" b="1" dirty="0">
                <a:solidFill>
                  <a:srgbClr val="106636"/>
                </a:solidFill>
              </a:rPr>
              <a:t>of Chemical Sciences, Geosciences, </a:t>
            </a:r>
            <a:r>
              <a:rPr lang="en-US" sz="2800" b="1" dirty="0" smtClean="0">
                <a:solidFill>
                  <a:srgbClr val="106636"/>
                </a:solidFill>
              </a:rPr>
              <a:t>and </a:t>
            </a:r>
            <a:r>
              <a:rPr lang="en-US" sz="2800" b="1" dirty="0">
                <a:solidFill>
                  <a:srgbClr val="106636"/>
                </a:solidFill>
              </a:rPr>
              <a:t>Biosciences (CSGB</a:t>
            </a:r>
            <a:r>
              <a:rPr lang="en-US" sz="2800" b="1" dirty="0" smtClean="0">
                <a:solidFill>
                  <a:srgbClr val="106636"/>
                </a:solidFill>
              </a:rPr>
              <a:t>)</a:t>
            </a:r>
          </a:p>
          <a:p>
            <a:pPr marL="252772" indent="-252772" defTabSz="1014184">
              <a:spcBef>
                <a:spcPts val="0"/>
              </a:spcBef>
              <a:spcAft>
                <a:spcPts val="800"/>
              </a:spcAft>
            </a:pPr>
            <a:r>
              <a:rPr lang="en-US" sz="2800" b="1" dirty="0" smtClean="0">
                <a:solidFill>
                  <a:srgbClr val="106636"/>
                </a:solidFill>
              </a:rPr>
              <a:t>FY </a:t>
            </a:r>
            <a:r>
              <a:rPr lang="en-US" sz="2800" b="1" dirty="0">
                <a:solidFill>
                  <a:srgbClr val="106636"/>
                </a:solidFill>
              </a:rPr>
              <a:t>2014, 2015, </a:t>
            </a:r>
            <a:r>
              <a:rPr lang="en-US" sz="2800" b="1" dirty="0" smtClean="0">
                <a:solidFill>
                  <a:srgbClr val="106636"/>
                </a:solidFill>
              </a:rPr>
              <a:t>2016</a:t>
            </a:r>
          </a:p>
          <a:p>
            <a:pPr marL="252772" indent="-252772" defTabSz="1014184">
              <a:spcBef>
                <a:spcPts val="0"/>
              </a:spcBef>
              <a:spcAft>
                <a:spcPts val="800"/>
              </a:spcAft>
            </a:pPr>
            <a:r>
              <a:rPr lang="en-US" sz="2800" b="1" dirty="0" smtClean="0">
                <a:solidFill>
                  <a:srgbClr val="106636"/>
                </a:solidFill>
              </a:rPr>
              <a:t>March </a:t>
            </a:r>
            <a:r>
              <a:rPr lang="en-US" sz="2800" b="1" dirty="0">
                <a:solidFill>
                  <a:srgbClr val="106636"/>
                </a:solidFill>
              </a:rPr>
              <a:t>28-30</a:t>
            </a:r>
            <a:r>
              <a:rPr lang="en-US" sz="2800" b="1" dirty="0" smtClean="0">
                <a:solidFill>
                  <a:srgbClr val="106636"/>
                </a:solidFill>
              </a:rPr>
              <a:t>, 2017</a:t>
            </a:r>
          </a:p>
          <a:p>
            <a:pPr marL="252772" indent="-252772" defTabSz="1014184">
              <a:spcBef>
                <a:spcPts val="0"/>
              </a:spcBef>
              <a:spcAft>
                <a:spcPts val="800"/>
              </a:spcAft>
            </a:pPr>
            <a:r>
              <a:rPr lang="en-US" sz="2800" b="1" dirty="0" smtClean="0">
                <a:solidFill>
                  <a:srgbClr val="106636"/>
                </a:solidFill>
              </a:rPr>
              <a:t> Rockville, MD</a:t>
            </a:r>
          </a:p>
          <a:p>
            <a:pPr marL="252772" indent="-252772" defTabSz="1014184">
              <a:spcBef>
                <a:spcPts val="0"/>
              </a:spcBef>
              <a:spcAft>
                <a:spcPts val="800"/>
              </a:spcAft>
            </a:pPr>
            <a:endParaRPr lang="en-US" sz="2800" b="1" dirty="0" smtClean="0">
              <a:solidFill>
                <a:srgbClr val="106636"/>
              </a:solidFill>
            </a:endParaRPr>
          </a:p>
          <a:p>
            <a:pPr marL="252772" indent="-252772" defTabSz="1014184">
              <a:spcBef>
                <a:spcPts val="0"/>
              </a:spcBef>
              <a:spcAft>
                <a:spcPts val="800"/>
              </a:spcAft>
            </a:pPr>
            <a:endParaRPr lang="en-US" sz="2800" b="1" dirty="0" smtClean="0">
              <a:solidFill>
                <a:srgbClr val="106636"/>
              </a:solidFill>
            </a:endParaRPr>
          </a:p>
          <a:p>
            <a:pPr marL="252772" indent="-252772" defTabSz="1014184">
              <a:spcBef>
                <a:spcPts val="0"/>
              </a:spcBef>
              <a:spcAft>
                <a:spcPts val="800"/>
              </a:spcAft>
            </a:pPr>
            <a:endParaRPr lang="en-US" sz="2800" b="1" kern="0" dirty="0" smtClean="0">
              <a:solidFill>
                <a:srgbClr val="106636"/>
              </a:solidFill>
            </a:endParaRPr>
          </a:p>
        </p:txBody>
      </p:sp>
      <p:sp>
        <p:nvSpPr>
          <p:cNvPr id="2" name="TextBox 1"/>
          <p:cNvSpPr txBox="1"/>
          <p:nvPr/>
        </p:nvSpPr>
        <p:spPr>
          <a:xfrm>
            <a:off x="1165046" y="5039163"/>
            <a:ext cx="7121478"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Presented to the Basic Energy Sciences Advisory Committee</a:t>
            </a:r>
            <a:endParaRPr lang="en-US" sz="2000" dirty="0">
              <a:latin typeface="Arial" panose="020B0604020202020204" pitchFamily="34" charset="0"/>
              <a:cs typeface="Arial" panose="020B0604020202020204" pitchFamily="34" charset="0"/>
            </a:endParaRPr>
          </a:p>
        </p:txBody>
      </p:sp>
      <p:sp>
        <p:nvSpPr>
          <p:cNvPr id="6" name="TextBox 5"/>
          <p:cNvSpPr txBox="1"/>
          <p:nvPr/>
        </p:nvSpPr>
        <p:spPr>
          <a:xfrm>
            <a:off x="1165046" y="5570627"/>
            <a:ext cx="7121478" cy="769441"/>
          </a:xfrm>
          <a:prstGeom prst="rect">
            <a:avLst/>
          </a:prstGeom>
          <a:noFill/>
        </p:spPr>
        <p:txBody>
          <a:bodyPr wrap="square" rtlCol="0">
            <a:spAutoFit/>
          </a:bodyPr>
          <a:lstStyle/>
          <a:p>
            <a:pPr algn="ctr"/>
            <a:r>
              <a:rPr lang="en-US" sz="2400" b="1" dirty="0" smtClean="0">
                <a:latin typeface="Arial" panose="020B0604020202020204" pitchFamily="34" charset="0"/>
                <a:cs typeface="Arial" panose="020B0604020202020204" pitchFamily="34" charset="0"/>
              </a:rPr>
              <a:t>Bruce Kay, COV Chair</a:t>
            </a:r>
          </a:p>
          <a:p>
            <a:pPr algn="ctr"/>
            <a:r>
              <a:rPr lang="en-US" sz="2000" dirty="0" smtClean="0">
                <a:latin typeface="Arial" panose="020B0604020202020204" pitchFamily="34" charset="0"/>
                <a:cs typeface="Arial" panose="020B0604020202020204" pitchFamily="34" charset="0"/>
              </a:rPr>
              <a:t>July 14, 2017</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793572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484566"/>
          </a:xfrm>
        </p:spPr>
        <p:txBody>
          <a:bodyPr/>
          <a:lstStyle/>
          <a:p>
            <a:pPr marL="0" indent="0">
              <a:buNone/>
            </a:pPr>
            <a:r>
              <a:rPr lang="en-US" dirty="0"/>
              <a:t>The COV judges </a:t>
            </a:r>
            <a:r>
              <a:rPr lang="en-US" dirty="0">
                <a:solidFill>
                  <a:srgbClr val="000000"/>
                </a:solidFill>
              </a:rPr>
              <a:t>that DOE continues to maintain the breadth and depth of the portfolio elements, as well as the quality of the science and principal investigators, to be excellent.  The Program Managers have successfully balanced the mission-oriented nature of the DOE with the flexibility required for high-quality scientific research. For example, the program managers have specifically encouraged innovative and unique research directions to broaden the portfolio. </a:t>
            </a:r>
            <a:endParaRPr lang="en-US" dirty="0" smtClean="0">
              <a:solidFill>
                <a:srgbClr val="000000"/>
              </a:solidFill>
            </a:endParaRPr>
          </a:p>
          <a:p>
            <a:pPr marL="0" indent="0">
              <a:buNone/>
            </a:pPr>
            <a:endParaRPr lang="en-US" dirty="0">
              <a:solidFill>
                <a:srgbClr val="000000"/>
              </a:solidFill>
            </a:endParaRPr>
          </a:p>
          <a:p>
            <a:pPr marL="0" indent="0">
              <a:buNone/>
            </a:pPr>
            <a:r>
              <a:rPr lang="en-US" dirty="0" smtClean="0">
                <a:solidFill>
                  <a:srgbClr val="000000"/>
                </a:solidFill>
              </a:rPr>
              <a:t>Additionally</a:t>
            </a:r>
            <a:r>
              <a:rPr lang="en-US" dirty="0">
                <a:solidFill>
                  <a:srgbClr val="000000"/>
                </a:solidFill>
              </a:rPr>
              <a:t>, the portfolio includes a balance of internationally renowned senior scientists </a:t>
            </a:r>
            <a:r>
              <a:rPr lang="en-US" dirty="0"/>
              <a:t>and a significant fraction of early- to mid-career scientists with similarly promising career trajectories. </a:t>
            </a:r>
          </a:p>
          <a:p>
            <a:endParaRPr lang="en-US" dirty="0"/>
          </a:p>
        </p:txBody>
      </p:sp>
      <p:sp>
        <p:nvSpPr>
          <p:cNvPr id="3" name="Title 2"/>
          <p:cNvSpPr>
            <a:spLocks noGrp="1"/>
          </p:cNvSpPr>
          <p:nvPr>
            <p:ph type="title"/>
          </p:nvPr>
        </p:nvSpPr>
        <p:spPr/>
        <p:txBody>
          <a:bodyPr/>
          <a:lstStyle/>
          <a:p>
            <a:r>
              <a:rPr lang="en-US" dirty="0"/>
              <a:t>Major Finding </a:t>
            </a:r>
            <a:r>
              <a:rPr lang="en-US" dirty="0" smtClean="0"/>
              <a:t>2</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10</a:t>
            </a:fld>
            <a:endParaRPr lang="en-US" dirty="0"/>
          </a:p>
        </p:txBody>
      </p:sp>
    </p:spTree>
    <p:extLst>
      <p:ext uri="{BB962C8B-B14F-4D97-AF65-F5344CB8AC3E}">
        <p14:creationId xmlns:p14="http://schemas.microsoft.com/office/powerpoint/2010/main" val="1672385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4745902"/>
          </a:xfrm>
        </p:spPr>
        <p:txBody>
          <a:bodyPr/>
          <a:lstStyle/>
          <a:p>
            <a:pPr marL="0" indent="0">
              <a:buNone/>
            </a:pPr>
            <a:r>
              <a:rPr lang="en-US" dirty="0">
                <a:solidFill>
                  <a:srgbClr val="000000"/>
                </a:solidFill>
              </a:rPr>
              <a:t>The COV commends the practice of encouraging submission of white papers by university PIs, with feedback by the Program Managers, to help screen proposal submissions to those within the programmatic scope and provide guidance on how scientists can improve their full proposal prior to submission</a:t>
            </a:r>
            <a:r>
              <a:rPr lang="en-US" dirty="0" smtClean="0">
                <a:solidFill>
                  <a:srgbClr val="000000"/>
                </a:solidFill>
              </a:rPr>
              <a:t>.</a:t>
            </a:r>
          </a:p>
          <a:p>
            <a:pPr marL="0" indent="0">
              <a:buNone/>
            </a:pPr>
            <a:endParaRPr lang="en-US" dirty="0">
              <a:solidFill>
                <a:srgbClr val="000000"/>
              </a:solidFill>
            </a:endParaRPr>
          </a:p>
          <a:p>
            <a:pPr marL="0" indent="0">
              <a:buNone/>
            </a:pPr>
            <a:r>
              <a:rPr lang="en-US" dirty="0" smtClean="0">
                <a:solidFill>
                  <a:srgbClr val="000000"/>
                </a:solidFill>
              </a:rPr>
              <a:t>While </a:t>
            </a:r>
            <a:r>
              <a:rPr lang="en-US" dirty="0">
                <a:solidFill>
                  <a:srgbClr val="000000"/>
                </a:solidFill>
              </a:rPr>
              <a:t>this process is effective, additional tracking of the whitepapers is encouraged.  </a:t>
            </a:r>
            <a:r>
              <a:rPr lang="en-US" dirty="0">
                <a:latin typeface="Arial"/>
                <a:cs typeface="Arial"/>
              </a:rPr>
              <a:t>This process could benefit from better documentation concerning success statistics and PI demographics.</a:t>
            </a:r>
          </a:p>
          <a:p>
            <a:endParaRPr lang="en-US" dirty="0"/>
          </a:p>
        </p:txBody>
      </p:sp>
      <p:sp>
        <p:nvSpPr>
          <p:cNvPr id="3" name="Title 2"/>
          <p:cNvSpPr>
            <a:spLocks noGrp="1"/>
          </p:cNvSpPr>
          <p:nvPr>
            <p:ph type="title"/>
          </p:nvPr>
        </p:nvSpPr>
        <p:spPr/>
        <p:txBody>
          <a:bodyPr/>
          <a:lstStyle/>
          <a:p>
            <a:r>
              <a:rPr lang="en-US" dirty="0"/>
              <a:t>Major Finding </a:t>
            </a:r>
            <a:r>
              <a:rPr lang="en-US" dirty="0" smtClean="0"/>
              <a:t>3</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11</a:t>
            </a:fld>
            <a:endParaRPr lang="en-US" dirty="0"/>
          </a:p>
        </p:txBody>
      </p:sp>
    </p:spTree>
    <p:extLst>
      <p:ext uri="{BB962C8B-B14F-4D97-AF65-F5344CB8AC3E}">
        <p14:creationId xmlns:p14="http://schemas.microsoft.com/office/powerpoint/2010/main" val="222871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2899243"/>
          </a:xfrm>
        </p:spPr>
        <p:txBody>
          <a:bodyPr/>
          <a:lstStyle/>
          <a:p>
            <a:pPr marL="0" indent="0" algn="just">
              <a:buNone/>
            </a:pPr>
            <a:r>
              <a:rPr lang="en-US" dirty="0" smtClean="0">
                <a:solidFill>
                  <a:srgbClr val="000000"/>
                </a:solidFill>
              </a:rPr>
              <a:t>The </a:t>
            </a:r>
            <a:r>
              <a:rPr lang="en-US" dirty="0">
                <a:solidFill>
                  <a:srgbClr val="000000"/>
                </a:solidFill>
              </a:rPr>
              <a:t>COV </a:t>
            </a:r>
            <a:r>
              <a:rPr lang="en-US" dirty="0" smtClean="0">
                <a:solidFill>
                  <a:srgbClr val="000000"/>
                </a:solidFill>
              </a:rPr>
              <a:t>was </a:t>
            </a:r>
            <a:r>
              <a:rPr lang="en-US" dirty="0">
                <a:solidFill>
                  <a:srgbClr val="000000"/>
                </a:solidFill>
              </a:rPr>
              <a:t>honored to be the first to employ the PAMS COV module.  </a:t>
            </a:r>
          </a:p>
          <a:p>
            <a:pPr algn="just"/>
            <a:endParaRPr lang="en-US" dirty="0">
              <a:solidFill>
                <a:srgbClr val="000000"/>
              </a:solidFill>
            </a:endParaRPr>
          </a:p>
          <a:p>
            <a:pPr marL="0" indent="0" algn="just">
              <a:buNone/>
            </a:pPr>
            <a:r>
              <a:rPr lang="en-US" dirty="0">
                <a:solidFill>
                  <a:srgbClr val="000000"/>
                </a:solidFill>
              </a:rPr>
              <a:t>Navigating PAMS proved to be more challenging than anticipated.   The lessons learned from our experience will undoubtedly benefit future COVs within BES.</a:t>
            </a:r>
          </a:p>
          <a:p>
            <a:endParaRPr lang="en-US" dirty="0"/>
          </a:p>
        </p:txBody>
      </p:sp>
      <p:sp>
        <p:nvSpPr>
          <p:cNvPr id="3" name="Title 2"/>
          <p:cNvSpPr>
            <a:spLocks noGrp="1"/>
          </p:cNvSpPr>
          <p:nvPr>
            <p:ph type="title"/>
          </p:nvPr>
        </p:nvSpPr>
        <p:spPr/>
        <p:txBody>
          <a:bodyPr/>
          <a:lstStyle/>
          <a:p>
            <a:r>
              <a:rPr lang="en-US" dirty="0"/>
              <a:t>Major Finding </a:t>
            </a:r>
            <a:r>
              <a:rPr lang="en-US" dirty="0" smtClean="0"/>
              <a:t>4</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12</a:t>
            </a:fld>
            <a:endParaRPr lang="en-US" dirty="0"/>
          </a:p>
        </p:txBody>
      </p:sp>
    </p:spTree>
    <p:extLst>
      <p:ext uri="{BB962C8B-B14F-4D97-AF65-F5344CB8AC3E}">
        <p14:creationId xmlns:p14="http://schemas.microsoft.com/office/powerpoint/2010/main" val="2762466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853898"/>
          </a:xfrm>
        </p:spPr>
        <p:txBody>
          <a:bodyPr/>
          <a:lstStyle/>
          <a:p>
            <a:pPr marL="0" lvl="0" indent="0" algn="just">
              <a:buNone/>
            </a:pPr>
            <a:r>
              <a:rPr lang="en-US" dirty="0"/>
              <a:t>The COV strongly recommends providing the opportunity and resources for Program Officers to travel to national and international conferences, as well as to visit the laboratories of researchers in their programs.  </a:t>
            </a:r>
            <a:r>
              <a:rPr lang="en-US" dirty="0">
                <a:solidFill>
                  <a:srgbClr val="000000"/>
                </a:solidFill>
              </a:rPr>
              <a:t>Attending conferences is critical for PMs to maintain cutting edge portfolios and identify emerging research opportunities. </a:t>
            </a:r>
            <a:r>
              <a:rPr lang="en-US" dirty="0"/>
              <a:t>Visiting the laboratories of principal investigators allows the Program Managers to maintain closer contact with these researchers and to discuss new research directions within their programs.  </a:t>
            </a:r>
          </a:p>
          <a:p>
            <a:pPr marL="0" lvl="0" indent="0" algn="just">
              <a:buNone/>
            </a:pPr>
            <a:endParaRPr lang="en-US" dirty="0"/>
          </a:p>
          <a:p>
            <a:pPr marL="0" lvl="0" indent="0" algn="just">
              <a:buNone/>
            </a:pPr>
            <a:r>
              <a:rPr lang="en-US" dirty="0"/>
              <a:t>Overall, increased travel will broaden participation in the BES programs and ensure that the research remains at the scientific frontier.  </a:t>
            </a:r>
          </a:p>
          <a:p>
            <a:endParaRPr lang="en-US" dirty="0"/>
          </a:p>
        </p:txBody>
      </p:sp>
      <p:sp>
        <p:nvSpPr>
          <p:cNvPr id="3" name="Title 2"/>
          <p:cNvSpPr>
            <a:spLocks noGrp="1"/>
          </p:cNvSpPr>
          <p:nvPr>
            <p:ph type="title"/>
          </p:nvPr>
        </p:nvSpPr>
        <p:spPr/>
        <p:txBody>
          <a:bodyPr/>
          <a:lstStyle/>
          <a:p>
            <a:r>
              <a:rPr lang="en-US" dirty="0" smtClean="0"/>
              <a:t>Major Recommendation 1</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13</a:t>
            </a:fld>
            <a:endParaRPr lang="en-US" dirty="0"/>
          </a:p>
        </p:txBody>
      </p:sp>
    </p:spTree>
    <p:extLst>
      <p:ext uri="{BB962C8B-B14F-4D97-AF65-F5344CB8AC3E}">
        <p14:creationId xmlns:p14="http://schemas.microsoft.com/office/powerpoint/2010/main" val="246792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644610"/>
          </a:xfrm>
        </p:spPr>
        <p:txBody>
          <a:bodyPr/>
          <a:lstStyle/>
          <a:p>
            <a:pPr marL="0" lvl="0" indent="0" algn="just">
              <a:buNone/>
            </a:pPr>
            <a:r>
              <a:rPr lang="en-US" sz="2000" dirty="0">
                <a:latin typeface="Arial"/>
                <a:cs typeface="Arial"/>
              </a:rPr>
              <a:t>Implementation of the PAMS system is laudable. Nonetheless, additional modules and improvements will be beneficial. </a:t>
            </a:r>
            <a:endParaRPr lang="en-US" sz="2000" dirty="0" smtClean="0">
              <a:latin typeface="Arial"/>
              <a:cs typeface="Arial"/>
            </a:endParaRPr>
          </a:p>
          <a:p>
            <a:pPr marL="0" lvl="0" indent="0" algn="just">
              <a:buNone/>
            </a:pPr>
            <a:r>
              <a:rPr lang="en-US" sz="2000" dirty="0" smtClean="0">
                <a:latin typeface="Arial"/>
                <a:cs typeface="Arial"/>
              </a:rPr>
              <a:t> </a:t>
            </a:r>
            <a:endParaRPr lang="en-US" sz="2000" dirty="0">
              <a:latin typeface="Arial"/>
              <a:cs typeface="Arial"/>
            </a:endParaRPr>
          </a:p>
          <a:p>
            <a:pPr lvl="0" algn="just">
              <a:buFont typeface="Arial" panose="020B0604020202020204" pitchFamily="34" charset="0"/>
              <a:buChar char="•"/>
            </a:pPr>
            <a:r>
              <a:rPr lang="en-US" sz="2000" dirty="0" smtClean="0">
                <a:latin typeface="Arial"/>
                <a:cs typeface="Arial"/>
              </a:rPr>
              <a:t>Additional </a:t>
            </a:r>
            <a:r>
              <a:rPr lang="en-US" sz="2000" dirty="0">
                <a:latin typeface="Arial"/>
                <a:cs typeface="Arial"/>
              </a:rPr>
              <a:t>functionality is needed to facilitate analysis of demographic data.  Such data are critical for determining how the reviewing process could be improved and the diversity of the investigator pool could be broadened</a:t>
            </a:r>
            <a:r>
              <a:rPr lang="en-US" sz="2000" dirty="0" smtClean="0">
                <a:latin typeface="Arial"/>
                <a:cs typeface="Arial"/>
              </a:rPr>
              <a:t>.</a:t>
            </a:r>
          </a:p>
          <a:p>
            <a:pPr lvl="0" algn="just">
              <a:buFont typeface="Arial" panose="020B0604020202020204" pitchFamily="34" charset="0"/>
              <a:buChar char="•"/>
            </a:pPr>
            <a:endParaRPr lang="en-US" sz="2000" dirty="0">
              <a:latin typeface="Arial"/>
              <a:cs typeface="Arial"/>
            </a:endParaRPr>
          </a:p>
          <a:p>
            <a:pPr lvl="0" algn="just">
              <a:buFont typeface="Arial" panose="020B0604020202020204" pitchFamily="34" charset="0"/>
              <a:buChar char="•"/>
            </a:pPr>
            <a:r>
              <a:rPr lang="en-US" sz="2000" dirty="0" smtClean="0">
                <a:latin typeface="Arial"/>
                <a:cs typeface="Arial"/>
              </a:rPr>
              <a:t>The </a:t>
            </a:r>
            <a:r>
              <a:rPr lang="en-US" sz="2000" dirty="0">
                <a:latin typeface="Arial"/>
                <a:cs typeface="Arial"/>
              </a:rPr>
              <a:t>National Laboratory module needs to be developed and deployed to facilitate efficient and effective review of laboratory programs</a:t>
            </a:r>
            <a:r>
              <a:rPr lang="en-US" sz="2000" dirty="0" smtClean="0">
                <a:latin typeface="Arial"/>
                <a:cs typeface="Arial"/>
              </a:rPr>
              <a:t>.</a:t>
            </a:r>
          </a:p>
          <a:p>
            <a:pPr marL="0" lvl="0" indent="0" algn="just">
              <a:buNone/>
            </a:pPr>
            <a:endParaRPr lang="en-US" sz="2000" dirty="0">
              <a:latin typeface="Arial"/>
              <a:cs typeface="Arial"/>
            </a:endParaRPr>
          </a:p>
          <a:p>
            <a:pPr algn="just">
              <a:buFont typeface="Arial" panose="020B0604020202020204" pitchFamily="34" charset="0"/>
              <a:buChar char="•"/>
            </a:pPr>
            <a:r>
              <a:rPr lang="en-US" sz="2000" dirty="0" smtClean="0">
                <a:latin typeface="Arial"/>
                <a:cs typeface="Arial"/>
              </a:rPr>
              <a:t>Attention </a:t>
            </a:r>
            <a:r>
              <a:rPr lang="en-US" sz="2000" dirty="0">
                <a:latin typeface="Arial"/>
                <a:cs typeface="Arial"/>
              </a:rPr>
              <a:t>needs to be paid to the ease of use for people who are new to the system, e.g., members of a COV.</a:t>
            </a:r>
          </a:p>
          <a:p>
            <a:pPr lvl="0" algn="just"/>
            <a:endParaRPr lang="en-US" sz="2000" dirty="0">
              <a:latin typeface="Arial"/>
              <a:cs typeface="Arial"/>
            </a:endParaRPr>
          </a:p>
          <a:p>
            <a:pPr lvl="0"/>
            <a:endParaRPr lang="en-US" sz="2000" dirty="0">
              <a:solidFill>
                <a:srgbClr val="FF6600"/>
              </a:solidFill>
            </a:endParaRPr>
          </a:p>
          <a:p>
            <a:endParaRPr lang="en-US" dirty="0"/>
          </a:p>
        </p:txBody>
      </p:sp>
      <p:sp>
        <p:nvSpPr>
          <p:cNvPr id="3" name="Title 2"/>
          <p:cNvSpPr>
            <a:spLocks noGrp="1"/>
          </p:cNvSpPr>
          <p:nvPr>
            <p:ph type="title"/>
          </p:nvPr>
        </p:nvSpPr>
        <p:spPr/>
        <p:txBody>
          <a:bodyPr/>
          <a:lstStyle/>
          <a:p>
            <a:r>
              <a:rPr lang="en-US" dirty="0"/>
              <a:t>Major Recommendation </a:t>
            </a:r>
            <a:r>
              <a:rPr lang="en-US" dirty="0" smtClean="0"/>
              <a:t>2</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14</a:t>
            </a:fld>
            <a:endParaRPr lang="en-US" dirty="0"/>
          </a:p>
        </p:txBody>
      </p:sp>
    </p:spTree>
    <p:extLst>
      <p:ext uri="{BB962C8B-B14F-4D97-AF65-F5344CB8AC3E}">
        <p14:creationId xmlns:p14="http://schemas.microsoft.com/office/powerpoint/2010/main" val="1921491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2456045"/>
          </a:xfrm>
        </p:spPr>
        <p:txBody>
          <a:bodyPr/>
          <a:lstStyle/>
          <a:p>
            <a:pPr marL="0" indent="0" algn="just">
              <a:buNone/>
            </a:pPr>
            <a:r>
              <a:rPr lang="en-US" dirty="0">
                <a:latin typeface="Arial"/>
                <a:cs typeface="Arial"/>
              </a:rPr>
              <a:t>The COV commends CSGB’s initial implementation of strategic planning and encourages broadening the scope to identify synergies and new research opportunities among various CSGB teams and with other BES divisions.</a:t>
            </a:r>
          </a:p>
          <a:p>
            <a:pPr algn="just"/>
            <a:endParaRPr lang="en-US" dirty="0"/>
          </a:p>
          <a:p>
            <a:endParaRPr lang="en-US" dirty="0"/>
          </a:p>
        </p:txBody>
      </p:sp>
      <p:sp>
        <p:nvSpPr>
          <p:cNvPr id="3" name="Title 2"/>
          <p:cNvSpPr>
            <a:spLocks noGrp="1"/>
          </p:cNvSpPr>
          <p:nvPr>
            <p:ph type="title"/>
          </p:nvPr>
        </p:nvSpPr>
        <p:spPr/>
        <p:txBody>
          <a:bodyPr/>
          <a:lstStyle/>
          <a:p>
            <a:r>
              <a:rPr lang="en-US" dirty="0"/>
              <a:t>Major Recommendation </a:t>
            </a:r>
            <a:r>
              <a:rPr lang="en-US" dirty="0" smtClean="0"/>
              <a:t>3</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15</a:t>
            </a:fld>
            <a:endParaRPr lang="en-US" dirty="0"/>
          </a:p>
        </p:txBody>
      </p:sp>
    </p:spTree>
    <p:extLst>
      <p:ext uri="{BB962C8B-B14F-4D97-AF65-F5344CB8AC3E}">
        <p14:creationId xmlns:p14="http://schemas.microsoft.com/office/powerpoint/2010/main" val="786305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4967502"/>
          </a:xfrm>
        </p:spPr>
        <p:txBody>
          <a:bodyPr/>
          <a:lstStyle/>
          <a:p>
            <a:pPr marL="0" indent="0" algn="just">
              <a:buNone/>
            </a:pPr>
            <a:endParaRPr lang="en-US" dirty="0" smtClean="0">
              <a:solidFill>
                <a:srgbClr val="000000"/>
              </a:solidFill>
              <a:latin typeface="Arial"/>
              <a:cs typeface="Arial"/>
            </a:endParaRPr>
          </a:p>
          <a:p>
            <a:pPr marL="0" indent="0" algn="just">
              <a:buNone/>
            </a:pPr>
            <a:endParaRPr lang="en-US" dirty="0">
              <a:solidFill>
                <a:srgbClr val="000000"/>
              </a:solidFill>
              <a:latin typeface="Arial"/>
              <a:cs typeface="Arial"/>
            </a:endParaRPr>
          </a:p>
          <a:p>
            <a:pPr marL="0" indent="0" algn="just">
              <a:buNone/>
            </a:pPr>
            <a:r>
              <a:rPr lang="en-US" dirty="0" smtClean="0">
                <a:solidFill>
                  <a:srgbClr val="000000"/>
                </a:solidFill>
                <a:latin typeface="Arial"/>
                <a:cs typeface="Arial"/>
              </a:rPr>
              <a:t>With the excellent descriptions of funding decisions already generated by the PMs, we encourage the program managers to consider ways in which some of this information could be extracted from these documents, and transmitted to the PI in writing as well as over the phone.  This is particularly important for proposals that are being declined or terminated.</a:t>
            </a:r>
          </a:p>
          <a:p>
            <a:pPr lvl="0"/>
            <a:endParaRPr lang="en-US" sz="2800" dirty="0" smtClean="0">
              <a:solidFill>
                <a:srgbClr val="0000CC"/>
              </a:solidFill>
            </a:endParaRPr>
          </a:p>
          <a:p>
            <a:pPr lvl="0"/>
            <a:endParaRPr lang="en-US" dirty="0" smtClean="0">
              <a:solidFill>
                <a:srgbClr val="000000"/>
              </a:solidFill>
            </a:endParaRPr>
          </a:p>
          <a:p>
            <a:endParaRPr lang="en-US" dirty="0"/>
          </a:p>
        </p:txBody>
      </p:sp>
      <p:sp>
        <p:nvSpPr>
          <p:cNvPr id="3" name="Title 2"/>
          <p:cNvSpPr>
            <a:spLocks noGrp="1"/>
          </p:cNvSpPr>
          <p:nvPr>
            <p:ph type="title"/>
          </p:nvPr>
        </p:nvSpPr>
        <p:spPr/>
        <p:txBody>
          <a:bodyPr/>
          <a:lstStyle/>
          <a:p>
            <a:r>
              <a:rPr lang="en-US" dirty="0" smtClean="0"/>
              <a:t>Other Comments and Suggestions 1</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16</a:t>
            </a:fld>
            <a:endParaRPr lang="en-US" dirty="0"/>
          </a:p>
        </p:txBody>
      </p:sp>
    </p:spTree>
    <p:extLst>
      <p:ext uri="{BB962C8B-B14F-4D97-AF65-F5344CB8AC3E}">
        <p14:creationId xmlns:p14="http://schemas.microsoft.com/office/powerpoint/2010/main" val="580211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3268575"/>
          </a:xfrm>
        </p:spPr>
        <p:txBody>
          <a:bodyPr/>
          <a:lstStyle/>
          <a:p>
            <a:pPr marL="0" lvl="0" indent="0">
              <a:buNone/>
            </a:pPr>
            <a:endParaRPr lang="en-US" dirty="0" smtClean="0">
              <a:solidFill>
                <a:sysClr val="windowText" lastClr="000000"/>
              </a:solidFill>
              <a:latin typeface="Arial"/>
              <a:cs typeface="Arial"/>
            </a:endParaRPr>
          </a:p>
          <a:p>
            <a:pPr marL="0" lvl="0" indent="0">
              <a:buNone/>
            </a:pPr>
            <a:endParaRPr lang="en-US" dirty="0">
              <a:solidFill>
                <a:sysClr val="windowText" lastClr="000000"/>
              </a:solidFill>
              <a:latin typeface="Arial"/>
              <a:cs typeface="Arial"/>
            </a:endParaRPr>
          </a:p>
          <a:p>
            <a:pPr marL="0" lvl="0" indent="0">
              <a:buNone/>
            </a:pPr>
            <a:r>
              <a:rPr lang="en-US" dirty="0" smtClean="0">
                <a:solidFill>
                  <a:sysClr val="windowText" lastClr="000000"/>
                </a:solidFill>
                <a:latin typeface="Arial"/>
                <a:cs typeface="Arial"/>
              </a:rPr>
              <a:t>With </a:t>
            </a:r>
            <a:r>
              <a:rPr lang="en-US" dirty="0">
                <a:solidFill>
                  <a:sysClr val="windowText" lastClr="000000"/>
                </a:solidFill>
                <a:latin typeface="Arial"/>
                <a:cs typeface="Arial"/>
              </a:rPr>
              <a:t>the blurring of boundaries between different areas of </a:t>
            </a:r>
            <a:r>
              <a:rPr lang="en-US" dirty="0" smtClean="0">
                <a:solidFill>
                  <a:sysClr val="windowText" lastClr="000000"/>
                </a:solidFill>
                <a:latin typeface="Arial"/>
                <a:cs typeface="Arial"/>
              </a:rPr>
              <a:t>research, </a:t>
            </a:r>
            <a:r>
              <a:rPr lang="en-US" dirty="0">
                <a:solidFill>
                  <a:sysClr val="windowText" lastClr="000000"/>
                </a:solidFill>
                <a:latin typeface="Arial"/>
                <a:cs typeface="Arial"/>
              </a:rPr>
              <a:t>and the importance of multidisciplinary and interdisciplinary science, the COV suggests occasional cross-team PI meetings between various programs within BES.</a:t>
            </a:r>
          </a:p>
          <a:p>
            <a:endParaRPr lang="en-US" dirty="0"/>
          </a:p>
        </p:txBody>
      </p:sp>
      <p:sp>
        <p:nvSpPr>
          <p:cNvPr id="3" name="Title 2"/>
          <p:cNvSpPr>
            <a:spLocks noGrp="1"/>
          </p:cNvSpPr>
          <p:nvPr>
            <p:ph type="title"/>
          </p:nvPr>
        </p:nvSpPr>
        <p:spPr/>
        <p:txBody>
          <a:bodyPr/>
          <a:lstStyle/>
          <a:p>
            <a:r>
              <a:rPr lang="en-US" dirty="0" smtClean="0"/>
              <a:t>Other Comments </a:t>
            </a:r>
            <a:r>
              <a:rPr lang="en-US" dirty="0"/>
              <a:t>and Suggestions </a:t>
            </a:r>
            <a:r>
              <a:rPr lang="en-US" dirty="0" smtClean="0"/>
              <a:t>2</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17</a:t>
            </a:fld>
            <a:endParaRPr lang="en-US" dirty="0"/>
          </a:p>
        </p:txBody>
      </p:sp>
    </p:spTree>
    <p:extLst>
      <p:ext uri="{BB962C8B-B14F-4D97-AF65-F5344CB8AC3E}">
        <p14:creationId xmlns:p14="http://schemas.microsoft.com/office/powerpoint/2010/main" val="811606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4081105"/>
          </a:xfrm>
        </p:spPr>
        <p:txBody>
          <a:bodyPr/>
          <a:lstStyle/>
          <a:p>
            <a:pPr marL="0" lvl="0" indent="0" algn="just">
              <a:buNone/>
            </a:pPr>
            <a:endParaRPr lang="en-US" dirty="0" smtClean="0">
              <a:solidFill>
                <a:srgbClr val="000000"/>
              </a:solidFill>
            </a:endParaRPr>
          </a:p>
          <a:p>
            <a:pPr marL="0" lvl="0" indent="0" algn="just">
              <a:buNone/>
            </a:pPr>
            <a:endParaRPr lang="en-US" dirty="0">
              <a:solidFill>
                <a:srgbClr val="000000"/>
              </a:solidFill>
            </a:endParaRPr>
          </a:p>
          <a:p>
            <a:pPr marL="0" lvl="0" indent="0" algn="just">
              <a:buNone/>
            </a:pPr>
            <a:r>
              <a:rPr lang="en-US" dirty="0" smtClean="0">
                <a:solidFill>
                  <a:srgbClr val="000000"/>
                </a:solidFill>
              </a:rPr>
              <a:t>The </a:t>
            </a:r>
            <a:r>
              <a:rPr lang="en-US" dirty="0">
                <a:solidFill>
                  <a:srgbClr val="000000"/>
                </a:solidFill>
              </a:rPr>
              <a:t>COV greatly appreciated having the program stature documents.  These are exceptionally useful in marketing and promoting the programs appropriately (and impressively!).   We suggest that the structure and content of these documents become uniform across the programs in the future.</a:t>
            </a:r>
          </a:p>
          <a:p>
            <a:pPr lvl="0"/>
            <a:endParaRPr lang="en-US" dirty="0">
              <a:solidFill>
                <a:srgbClr val="FF6600"/>
              </a:solidFill>
            </a:endParaRPr>
          </a:p>
          <a:p>
            <a:endParaRPr lang="en-US" dirty="0"/>
          </a:p>
        </p:txBody>
      </p:sp>
      <p:sp>
        <p:nvSpPr>
          <p:cNvPr id="3" name="Title 2"/>
          <p:cNvSpPr>
            <a:spLocks noGrp="1"/>
          </p:cNvSpPr>
          <p:nvPr>
            <p:ph type="title"/>
          </p:nvPr>
        </p:nvSpPr>
        <p:spPr/>
        <p:txBody>
          <a:bodyPr/>
          <a:lstStyle/>
          <a:p>
            <a:r>
              <a:rPr lang="en-US" dirty="0" smtClean="0"/>
              <a:t>Other Comments </a:t>
            </a:r>
            <a:r>
              <a:rPr lang="en-US" dirty="0"/>
              <a:t>and Suggestions </a:t>
            </a:r>
            <a:r>
              <a:rPr lang="en-US" dirty="0" smtClean="0"/>
              <a:t>3</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18</a:t>
            </a:fld>
            <a:endParaRPr lang="en-US" dirty="0"/>
          </a:p>
        </p:txBody>
      </p:sp>
    </p:spTree>
    <p:extLst>
      <p:ext uri="{BB962C8B-B14F-4D97-AF65-F5344CB8AC3E}">
        <p14:creationId xmlns:p14="http://schemas.microsoft.com/office/powerpoint/2010/main" val="2246892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783109"/>
          </a:xfrm>
        </p:spPr>
        <p:txBody>
          <a:bodyPr/>
          <a:lstStyle/>
          <a:p>
            <a:pPr marL="0" indent="0" algn="just">
              <a:buNone/>
            </a:pPr>
            <a:r>
              <a:rPr lang="en-US" dirty="0" smtClean="0">
                <a:solidFill>
                  <a:srgbClr val="000000"/>
                </a:solidFill>
                <a:latin typeface="Arial"/>
                <a:cs typeface="Arial"/>
              </a:rPr>
              <a:t>At </a:t>
            </a:r>
            <a:r>
              <a:rPr lang="en-US" dirty="0">
                <a:solidFill>
                  <a:srgbClr val="000000"/>
                </a:solidFill>
                <a:latin typeface="Arial"/>
                <a:cs typeface="Arial"/>
              </a:rPr>
              <a:t>present the email response to whitepapers simply indicates whether a full proposal is encouraged or discouraged but without explanation. In order to provide more feedback to the PI, without significantly increasing the burden on the PMs, a checkbox system could be implemented. </a:t>
            </a:r>
          </a:p>
          <a:p>
            <a:pPr algn="just"/>
            <a:endParaRPr lang="en-US" dirty="0">
              <a:solidFill>
                <a:srgbClr val="000000"/>
              </a:solidFill>
              <a:latin typeface="Arial"/>
              <a:cs typeface="Arial"/>
            </a:endParaRPr>
          </a:p>
          <a:p>
            <a:pPr marL="0" indent="0" algn="just">
              <a:spcAft>
                <a:spcPts val="600"/>
              </a:spcAft>
              <a:buNone/>
            </a:pPr>
            <a:r>
              <a:rPr lang="en-US" dirty="0">
                <a:solidFill>
                  <a:srgbClr val="000000"/>
                </a:solidFill>
                <a:latin typeface="Arial"/>
                <a:cs typeface="Arial"/>
              </a:rPr>
              <a:t>For example, checkboxes might include</a:t>
            </a:r>
            <a:r>
              <a:rPr lang="en-US" dirty="0" smtClean="0">
                <a:solidFill>
                  <a:srgbClr val="000000"/>
                </a:solidFill>
                <a:latin typeface="Arial"/>
                <a:cs typeface="Arial"/>
              </a:rPr>
              <a:t>:</a:t>
            </a:r>
            <a:endParaRPr lang="en-US" dirty="0">
              <a:solidFill>
                <a:srgbClr val="000000"/>
              </a:solidFill>
              <a:latin typeface="Arial"/>
              <a:cs typeface="Arial"/>
            </a:endParaRPr>
          </a:p>
          <a:p>
            <a:pPr marL="742894" lvl="1" indent="-342900" algn="just">
              <a:buFont typeface="Arial"/>
              <a:buChar char="•"/>
            </a:pPr>
            <a:r>
              <a:rPr lang="en-US" dirty="0">
                <a:solidFill>
                  <a:srgbClr val="000000"/>
                </a:solidFill>
                <a:latin typeface="Arial"/>
                <a:cs typeface="Arial"/>
              </a:rPr>
              <a:t>Unresponsive to the solicitation topic</a:t>
            </a:r>
          </a:p>
          <a:p>
            <a:pPr marL="742894" lvl="1" indent="-342900" algn="just">
              <a:buFont typeface="Arial"/>
              <a:buChar char="•"/>
            </a:pPr>
            <a:r>
              <a:rPr lang="en-US" dirty="0">
                <a:solidFill>
                  <a:srgbClr val="000000"/>
                </a:solidFill>
                <a:latin typeface="Arial"/>
                <a:cs typeface="Arial"/>
              </a:rPr>
              <a:t>Outside the programmatic scope</a:t>
            </a:r>
          </a:p>
          <a:p>
            <a:pPr marL="742894" lvl="1" indent="-342900" algn="just">
              <a:buFont typeface="Arial"/>
              <a:buChar char="•"/>
            </a:pPr>
            <a:r>
              <a:rPr lang="en-US" dirty="0">
                <a:solidFill>
                  <a:srgbClr val="000000"/>
                </a:solidFill>
                <a:latin typeface="Arial"/>
                <a:cs typeface="Arial"/>
              </a:rPr>
              <a:t>Lacks innovation relative to funded program components</a:t>
            </a:r>
          </a:p>
          <a:p>
            <a:pPr marL="742894" lvl="1" indent="-342900" algn="just">
              <a:buFont typeface="Arial"/>
              <a:buChar char="•"/>
            </a:pPr>
            <a:r>
              <a:rPr lang="en-US" dirty="0">
                <a:solidFill>
                  <a:srgbClr val="000000"/>
                </a:solidFill>
                <a:latin typeface="Arial"/>
                <a:cs typeface="Arial"/>
              </a:rPr>
              <a:t>Etc.</a:t>
            </a:r>
          </a:p>
          <a:p>
            <a:pPr lvl="0"/>
            <a:endParaRPr lang="en-US" dirty="0"/>
          </a:p>
          <a:p>
            <a:endParaRPr lang="en-US" dirty="0"/>
          </a:p>
        </p:txBody>
      </p:sp>
      <p:sp>
        <p:nvSpPr>
          <p:cNvPr id="3" name="Title 2"/>
          <p:cNvSpPr>
            <a:spLocks noGrp="1"/>
          </p:cNvSpPr>
          <p:nvPr>
            <p:ph type="title"/>
          </p:nvPr>
        </p:nvSpPr>
        <p:spPr/>
        <p:txBody>
          <a:bodyPr/>
          <a:lstStyle/>
          <a:p>
            <a:r>
              <a:rPr lang="en-US" dirty="0" smtClean="0"/>
              <a:t>Other Comments </a:t>
            </a:r>
            <a:r>
              <a:rPr lang="en-US" dirty="0"/>
              <a:t>and Suggestions </a:t>
            </a:r>
            <a:r>
              <a:rPr lang="en-US" dirty="0" smtClean="0"/>
              <a:t>4</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19</a:t>
            </a:fld>
            <a:endParaRPr lang="en-US" dirty="0"/>
          </a:p>
        </p:txBody>
      </p:sp>
    </p:spTree>
    <p:extLst>
      <p:ext uri="{BB962C8B-B14F-4D97-AF65-F5344CB8AC3E}">
        <p14:creationId xmlns:p14="http://schemas.microsoft.com/office/powerpoint/2010/main" val="2831983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2"/>
          <p:cNvSpPr>
            <a:spLocks noGrp="1"/>
          </p:cNvSpPr>
          <p:nvPr>
            <p:ph type="title"/>
          </p:nvPr>
        </p:nvSpPr>
        <p:spPr/>
        <p:txBody>
          <a:bodyPr/>
          <a:lstStyle/>
          <a:p>
            <a:r>
              <a:rPr lang="en-US" b="1" dirty="0" smtClean="0">
                <a:latin typeface="Arial" charset="0"/>
                <a:cs typeface="Arial" charset="0"/>
              </a:rPr>
              <a:t>Committee of Visitor Charge (Standard)</a:t>
            </a:r>
            <a:endParaRPr lang="en-US" dirty="0" smtClean="0">
              <a:latin typeface="Arial" charset="0"/>
              <a:cs typeface="Arial" charset="0"/>
            </a:endParaRPr>
          </a:p>
        </p:txBody>
      </p:sp>
      <p:sp>
        <p:nvSpPr>
          <p:cNvPr id="4" name="TextBox 3"/>
          <p:cNvSpPr txBox="1"/>
          <p:nvPr/>
        </p:nvSpPr>
        <p:spPr>
          <a:xfrm>
            <a:off x="221672" y="827116"/>
            <a:ext cx="8305800" cy="6093968"/>
          </a:xfrm>
          <a:prstGeom prst="rect">
            <a:avLst/>
          </a:prstGeom>
          <a:noFill/>
        </p:spPr>
        <p:txBody>
          <a:bodyPr lIns="91432" tIns="45716" rIns="91432" bIns="45716">
            <a:spAutoFit/>
          </a:bodyPr>
          <a:lstStyle/>
          <a:p>
            <a:pPr marL="284163" indent="-284163" defTabSz="914318" fontAlgn="auto">
              <a:spcBef>
                <a:spcPts val="576"/>
              </a:spcBef>
              <a:spcAft>
                <a:spcPts val="0"/>
              </a:spcAft>
              <a:defRPr/>
            </a:pPr>
            <a:r>
              <a:rPr lang="en-US" sz="2400" dirty="0">
                <a:latin typeface="Arial" pitchFamily="34" charset="0"/>
                <a:cs typeface="Arial" pitchFamily="34" charset="0"/>
              </a:rPr>
              <a:t>1. For both the DOE laboratory projects and the university projects, assess the efficacy and quality of the processes used to: </a:t>
            </a:r>
          </a:p>
          <a:p>
            <a:pPr marL="457159" lvl="1" indent="0" defTabSz="914318" fontAlgn="auto">
              <a:spcBef>
                <a:spcPts val="576"/>
              </a:spcBef>
              <a:spcAft>
                <a:spcPts val="0"/>
              </a:spcAft>
              <a:defRPr/>
            </a:pPr>
            <a:r>
              <a:rPr lang="en-US" sz="2000" dirty="0">
                <a:latin typeface="Arial" pitchFamily="34" charset="0"/>
                <a:cs typeface="Arial" pitchFamily="34" charset="0"/>
              </a:rPr>
              <a:t>(a) solicit, review, recommend, and document proposal </a:t>
            </a:r>
            <a:r>
              <a:rPr lang="en-US" sz="2000" dirty="0" smtClean="0">
                <a:latin typeface="Arial" pitchFamily="34" charset="0"/>
                <a:cs typeface="Arial" pitchFamily="34" charset="0"/>
              </a:rPr>
              <a:t>actions,  </a:t>
            </a:r>
            <a:r>
              <a:rPr lang="en-US" sz="2000" dirty="0">
                <a:latin typeface="Arial" pitchFamily="34" charset="0"/>
                <a:cs typeface="Arial" pitchFamily="34" charset="0"/>
              </a:rPr>
              <a:t>and </a:t>
            </a:r>
          </a:p>
          <a:p>
            <a:pPr marL="457159" lvl="1" indent="0" defTabSz="914318" fontAlgn="auto">
              <a:spcBef>
                <a:spcPts val="576"/>
              </a:spcBef>
              <a:spcAft>
                <a:spcPts val="0"/>
              </a:spcAft>
              <a:defRPr/>
            </a:pPr>
            <a:r>
              <a:rPr lang="en-US" sz="2000" dirty="0">
                <a:latin typeface="Arial" pitchFamily="34" charset="0"/>
                <a:cs typeface="Arial" pitchFamily="34" charset="0"/>
              </a:rPr>
              <a:t>(b) monitor active projects and programs.</a:t>
            </a:r>
          </a:p>
          <a:p>
            <a:pPr marL="457159" lvl="1" indent="0" defTabSz="914318" fontAlgn="auto">
              <a:spcBef>
                <a:spcPts val="576"/>
              </a:spcBef>
              <a:spcAft>
                <a:spcPts val="0"/>
              </a:spcAft>
              <a:defRPr/>
            </a:pPr>
            <a:endParaRPr lang="en-US" sz="2000" dirty="0">
              <a:latin typeface="Arial" pitchFamily="34" charset="0"/>
              <a:cs typeface="Arial" pitchFamily="34" charset="0"/>
            </a:endParaRPr>
          </a:p>
          <a:p>
            <a:pPr marL="284163" indent="-284163" defTabSz="914318" fontAlgn="auto">
              <a:spcBef>
                <a:spcPts val="576"/>
              </a:spcBef>
              <a:spcAft>
                <a:spcPts val="0"/>
              </a:spcAft>
              <a:defRPr/>
            </a:pPr>
            <a:r>
              <a:rPr lang="en-US" sz="2400" dirty="0">
                <a:latin typeface="Arial" pitchFamily="34" charset="0"/>
                <a:cs typeface="Arial" pitchFamily="34" charset="0"/>
              </a:rPr>
              <a:t>2. Within the boundaries defined by DOE missions and available funding, comment on how the award process has affected:</a:t>
            </a:r>
          </a:p>
          <a:p>
            <a:pPr marL="457159" lvl="1" indent="0" defTabSz="914318" fontAlgn="auto">
              <a:spcBef>
                <a:spcPts val="576"/>
              </a:spcBef>
              <a:spcAft>
                <a:spcPts val="0"/>
              </a:spcAft>
              <a:defRPr/>
            </a:pPr>
            <a:r>
              <a:rPr lang="en-US" sz="2000" dirty="0">
                <a:latin typeface="Arial" pitchFamily="34" charset="0"/>
                <a:cs typeface="Arial" pitchFamily="34" charset="0"/>
              </a:rPr>
              <a:t>(a) the breadth and depth of portfolio elements, and</a:t>
            </a:r>
          </a:p>
          <a:p>
            <a:pPr marL="457159" lvl="1" indent="0" defTabSz="914318" fontAlgn="auto">
              <a:spcBef>
                <a:spcPts val="576"/>
              </a:spcBef>
              <a:spcAft>
                <a:spcPts val="0"/>
              </a:spcAft>
              <a:defRPr/>
            </a:pPr>
            <a:r>
              <a:rPr lang="en-US" sz="2000" dirty="0">
                <a:latin typeface="Arial" pitchFamily="34" charset="0"/>
                <a:cs typeface="Arial" pitchFamily="34" charset="0"/>
              </a:rPr>
              <a:t>(b) the national and international standing of the portfolio elements</a:t>
            </a:r>
            <a:r>
              <a:rPr lang="en-US" sz="2000" dirty="0" smtClean="0">
                <a:latin typeface="Arial" pitchFamily="34" charset="0"/>
                <a:cs typeface="Arial" pitchFamily="34" charset="0"/>
              </a:rPr>
              <a:t>.</a:t>
            </a:r>
          </a:p>
          <a:p>
            <a:pPr marL="457159" lvl="1" indent="0" defTabSz="914318" fontAlgn="auto">
              <a:spcBef>
                <a:spcPts val="576"/>
              </a:spcBef>
              <a:spcAft>
                <a:spcPts val="0"/>
              </a:spcAft>
              <a:defRPr/>
            </a:pPr>
            <a:endParaRPr lang="en-US" sz="2000" dirty="0" smtClean="0">
              <a:latin typeface="Arial" pitchFamily="34" charset="0"/>
              <a:cs typeface="Arial" pitchFamily="34" charset="0"/>
            </a:endParaRPr>
          </a:p>
          <a:p>
            <a:pPr marL="457159" lvl="1" indent="0" defTabSz="914318" fontAlgn="auto">
              <a:spcBef>
                <a:spcPts val="576"/>
              </a:spcBef>
              <a:spcAft>
                <a:spcPts val="0"/>
              </a:spcAft>
              <a:defRPr/>
            </a:pPr>
            <a:r>
              <a:rPr lang="en-US" dirty="0" smtClean="0">
                <a:solidFill>
                  <a:srgbClr val="0000FF"/>
                </a:solidFill>
                <a:latin typeface="Arial" pitchFamily="34" charset="0"/>
                <a:cs typeface="Arial" pitchFamily="34" charset="0"/>
              </a:rPr>
              <a:t>Not </a:t>
            </a:r>
            <a:r>
              <a:rPr lang="en-US" dirty="0">
                <a:solidFill>
                  <a:srgbClr val="0000FF"/>
                </a:solidFill>
                <a:latin typeface="Arial" pitchFamily="34" charset="0"/>
                <a:cs typeface="Arial" pitchFamily="34" charset="0"/>
              </a:rPr>
              <a:t>included: EFRCs, Fuels from Sunlight Energy Innovation Hub, SC Early Career Awards, SC Graduate Fellowship Program, </a:t>
            </a:r>
            <a:r>
              <a:rPr lang="en-US" dirty="0" err="1">
                <a:solidFill>
                  <a:srgbClr val="0000FF"/>
                </a:solidFill>
                <a:latin typeface="Arial" pitchFamily="34" charset="0"/>
                <a:cs typeface="Arial" pitchFamily="34" charset="0"/>
              </a:rPr>
              <a:t>EPSCoR</a:t>
            </a:r>
            <a:r>
              <a:rPr lang="en-US" dirty="0">
                <a:solidFill>
                  <a:srgbClr val="0000FF"/>
                </a:solidFill>
                <a:latin typeface="Arial" pitchFamily="34" charset="0"/>
                <a:cs typeface="Arial" pitchFamily="34" charset="0"/>
              </a:rPr>
              <a:t>, SBIR/STTR</a:t>
            </a:r>
          </a:p>
          <a:p>
            <a:pPr marL="457159" lvl="1" defTabSz="914318">
              <a:spcBef>
                <a:spcPts val="576"/>
              </a:spcBef>
              <a:defRPr/>
            </a:pPr>
            <a:endParaRPr lang="en-US" sz="2000" dirty="0">
              <a:latin typeface="Arial" pitchFamily="34" charset="0"/>
              <a:cs typeface="Arial" pitchFamily="34" charset="0"/>
            </a:endParaRPr>
          </a:p>
          <a:p>
            <a:pPr marL="457159" lvl="1" indent="0" defTabSz="914318" fontAlgn="auto">
              <a:spcBef>
                <a:spcPts val="576"/>
              </a:spcBef>
              <a:spcAft>
                <a:spcPts val="0"/>
              </a:spcAft>
              <a:defRPr/>
            </a:pPr>
            <a:endParaRPr lang="en-US" sz="2000" dirty="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50454EFB-966A-6745-99E7-4F03FD4C89CA}" type="slidenum">
              <a:rPr lang="en-US" smtClean="0"/>
              <a:pPr/>
              <a:t>2</a:t>
            </a:fld>
            <a:endParaRPr lang="en-US" dirty="0"/>
          </a:p>
        </p:txBody>
      </p:sp>
    </p:spTree>
    <p:extLst>
      <p:ext uri="{BB962C8B-B14F-4D97-AF65-F5344CB8AC3E}">
        <p14:creationId xmlns:p14="http://schemas.microsoft.com/office/powerpoint/2010/main" val="20259698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4893635"/>
          </a:xfrm>
        </p:spPr>
        <p:txBody>
          <a:bodyPr/>
          <a:lstStyle/>
          <a:p>
            <a:pPr marL="0" lvl="0" indent="0">
              <a:buNone/>
            </a:pPr>
            <a:endParaRPr lang="en-US" dirty="0" smtClean="0"/>
          </a:p>
          <a:p>
            <a:pPr marL="0" lvl="0" indent="0">
              <a:buNone/>
            </a:pPr>
            <a:r>
              <a:rPr lang="en-US" dirty="0" smtClean="0"/>
              <a:t>-Harriet </a:t>
            </a:r>
            <a:r>
              <a:rPr lang="en-US" dirty="0"/>
              <a:t>Kung, Associate Director of Science for BES</a:t>
            </a:r>
          </a:p>
          <a:p>
            <a:pPr marL="0" lvl="0" indent="0">
              <a:buNone/>
            </a:pPr>
            <a:r>
              <a:rPr lang="en-US" dirty="0" smtClean="0"/>
              <a:t>-Gail McLean, </a:t>
            </a:r>
            <a:r>
              <a:rPr lang="en-US" dirty="0"/>
              <a:t>Previous Acting Director of CSGB</a:t>
            </a:r>
          </a:p>
          <a:p>
            <a:pPr marL="0" lvl="0" indent="0">
              <a:buNone/>
            </a:pPr>
            <a:r>
              <a:rPr lang="en-US" dirty="0" smtClean="0"/>
              <a:t>-Bruce Garrett, Director </a:t>
            </a:r>
            <a:r>
              <a:rPr lang="en-US" dirty="0"/>
              <a:t>of CSGB</a:t>
            </a:r>
          </a:p>
          <a:p>
            <a:pPr marL="0" lvl="0" indent="0">
              <a:buNone/>
            </a:pPr>
            <a:r>
              <a:rPr lang="en-US" dirty="0" smtClean="0"/>
              <a:t>-John </a:t>
            </a:r>
            <a:r>
              <a:rPr lang="en-US" dirty="0" err="1"/>
              <a:t>Hemminger</a:t>
            </a:r>
            <a:r>
              <a:rPr lang="en-US" dirty="0"/>
              <a:t>, </a:t>
            </a:r>
            <a:r>
              <a:rPr lang="en-US" dirty="0" smtClean="0"/>
              <a:t>Past Chair </a:t>
            </a:r>
            <a:r>
              <a:rPr lang="en-US" dirty="0"/>
              <a:t>of BESAC</a:t>
            </a:r>
          </a:p>
          <a:p>
            <a:pPr lvl="0"/>
            <a:endParaRPr lang="en-US" dirty="0"/>
          </a:p>
          <a:p>
            <a:pPr marL="0" lvl="0" indent="0">
              <a:buNone/>
            </a:pPr>
            <a:r>
              <a:rPr lang="en-US" dirty="0" smtClean="0"/>
              <a:t>-Outstanding </a:t>
            </a:r>
            <a:r>
              <a:rPr lang="en-US" dirty="0"/>
              <a:t>BES Program Managers and Staff!</a:t>
            </a:r>
          </a:p>
          <a:p>
            <a:pPr lvl="0"/>
            <a:endParaRPr lang="en-US" dirty="0"/>
          </a:p>
          <a:p>
            <a:pPr marL="0" lvl="0" indent="0">
              <a:buNone/>
            </a:pPr>
            <a:r>
              <a:rPr lang="en-US" dirty="0" smtClean="0"/>
              <a:t>-Diane Marceau (BES) and Connie </a:t>
            </a:r>
            <a:r>
              <a:rPr lang="en-US" dirty="0" err="1" smtClean="0"/>
              <a:t>Lansdon</a:t>
            </a:r>
            <a:r>
              <a:rPr lang="en-US" dirty="0" smtClean="0"/>
              <a:t> (ORAU)</a:t>
            </a:r>
            <a:endParaRPr lang="en-US" dirty="0"/>
          </a:p>
          <a:p>
            <a:pPr lvl="0"/>
            <a:endParaRPr lang="en-US" dirty="0"/>
          </a:p>
          <a:p>
            <a:pPr marL="0" lvl="0" indent="0">
              <a:buNone/>
            </a:pPr>
            <a:r>
              <a:rPr lang="en-US" dirty="0" smtClean="0"/>
              <a:t>-Terrific </a:t>
            </a:r>
            <a:r>
              <a:rPr lang="en-US" dirty="0"/>
              <a:t>COV Members</a:t>
            </a:r>
            <a:r>
              <a:rPr lang="en-US" dirty="0" smtClean="0"/>
              <a:t>!</a:t>
            </a:r>
            <a:endParaRPr lang="en-US" dirty="0"/>
          </a:p>
        </p:txBody>
      </p:sp>
      <p:sp>
        <p:nvSpPr>
          <p:cNvPr id="3" name="Title 2"/>
          <p:cNvSpPr>
            <a:spLocks noGrp="1"/>
          </p:cNvSpPr>
          <p:nvPr>
            <p:ph type="title"/>
          </p:nvPr>
        </p:nvSpPr>
        <p:spPr/>
        <p:txBody>
          <a:bodyPr/>
          <a:lstStyle/>
          <a:p>
            <a:r>
              <a:rPr lang="en-US" dirty="0" smtClean="0"/>
              <a:t>Many Thanks!</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20</a:t>
            </a:fld>
            <a:endParaRPr lang="en-US" dirty="0"/>
          </a:p>
        </p:txBody>
      </p:sp>
    </p:spTree>
    <p:extLst>
      <p:ext uri="{BB962C8B-B14F-4D97-AF65-F5344CB8AC3E}">
        <p14:creationId xmlns:p14="http://schemas.microsoft.com/office/powerpoint/2010/main" val="325892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078301"/>
          </a:xfrm>
        </p:spPr>
        <p:txBody>
          <a:bodyPr/>
          <a:lstStyle/>
          <a:p>
            <a:pPr marL="0" indent="0">
              <a:buNone/>
            </a:pPr>
            <a:r>
              <a:rPr lang="en-US" dirty="0" smtClean="0"/>
              <a:t>Chair: Bruce </a:t>
            </a:r>
            <a:r>
              <a:rPr lang="en-US" dirty="0"/>
              <a:t>Kay, Pacific Northwest National </a:t>
            </a:r>
            <a:r>
              <a:rPr lang="en-US" dirty="0" smtClean="0"/>
              <a:t>Laboratory</a:t>
            </a:r>
            <a:endParaRPr lang="en-US" dirty="0"/>
          </a:p>
          <a:p>
            <a:pPr marL="0" indent="0">
              <a:buNone/>
            </a:pPr>
            <a:r>
              <a:rPr lang="en-US" dirty="0" smtClean="0"/>
              <a:t>Location: Rockville Hilton Hotel</a:t>
            </a:r>
          </a:p>
          <a:p>
            <a:pPr marL="0" indent="0">
              <a:buNone/>
            </a:pPr>
            <a:r>
              <a:rPr lang="en-US" dirty="0" smtClean="0"/>
              <a:t>Dates: </a:t>
            </a:r>
            <a:r>
              <a:rPr lang="en-US" dirty="0"/>
              <a:t>March 28 – 30, </a:t>
            </a:r>
            <a:r>
              <a:rPr lang="en-US" dirty="0" smtClean="0"/>
              <a:t>2017</a:t>
            </a:r>
          </a:p>
          <a:p>
            <a:pPr marL="0" indent="0">
              <a:buNone/>
            </a:pPr>
            <a:endParaRPr lang="en-US" dirty="0"/>
          </a:p>
          <a:p>
            <a:pPr marL="0" indent="0">
              <a:buNone/>
            </a:pPr>
            <a:r>
              <a:rPr lang="en-US" dirty="0" smtClean="0"/>
              <a:t>COV Demographics</a:t>
            </a:r>
          </a:p>
          <a:p>
            <a:pPr marL="457135" lvl="1" indent="0">
              <a:buNone/>
            </a:pPr>
            <a:r>
              <a:rPr lang="en-US" dirty="0" smtClean="0"/>
              <a:t>-18 </a:t>
            </a:r>
            <a:r>
              <a:rPr lang="en-US" dirty="0"/>
              <a:t>COV panelists organized into 3 panels  </a:t>
            </a:r>
          </a:p>
          <a:p>
            <a:pPr marL="457135" lvl="1" indent="0">
              <a:buNone/>
            </a:pPr>
            <a:r>
              <a:rPr lang="en-US" dirty="0" smtClean="0"/>
              <a:t>-12 from academia, 4 from DOE labs, 2 from other Federal       Agencies (NSF and AFOSR) </a:t>
            </a:r>
          </a:p>
          <a:p>
            <a:pPr marL="457135" lvl="1" indent="0">
              <a:buNone/>
            </a:pPr>
            <a:r>
              <a:rPr lang="en-US" dirty="0" smtClean="0"/>
              <a:t>-9 </a:t>
            </a:r>
            <a:r>
              <a:rPr lang="en-US" dirty="0"/>
              <a:t>female, </a:t>
            </a:r>
            <a:r>
              <a:rPr lang="en-US" dirty="0" smtClean="0"/>
              <a:t>9 </a:t>
            </a:r>
            <a:r>
              <a:rPr lang="en-US" dirty="0"/>
              <a:t>male</a:t>
            </a:r>
          </a:p>
          <a:p>
            <a:pPr marL="457135" lvl="1" indent="0">
              <a:buNone/>
            </a:pPr>
            <a:r>
              <a:rPr lang="en-US" dirty="0" smtClean="0"/>
              <a:t>-12 funded by CSGB</a:t>
            </a:r>
          </a:p>
          <a:p>
            <a:pPr marL="457135" lvl="1" indent="0">
              <a:buNone/>
            </a:pPr>
            <a:r>
              <a:rPr lang="en-US" dirty="0" smtClean="0"/>
              <a:t>-3 served on prior COVs (Kay, McCoy, Berman)</a:t>
            </a:r>
          </a:p>
          <a:p>
            <a:pPr marL="457135" lvl="1" indent="0">
              <a:buNone/>
            </a:pPr>
            <a:r>
              <a:rPr lang="en-US" dirty="0" smtClean="0"/>
              <a:t>-1 BESAC member (Kay)</a:t>
            </a:r>
            <a:endParaRPr lang="en-US" dirty="0"/>
          </a:p>
        </p:txBody>
      </p:sp>
      <p:sp>
        <p:nvSpPr>
          <p:cNvPr id="11266" name="Title 4"/>
          <p:cNvSpPr>
            <a:spLocks noGrp="1"/>
          </p:cNvSpPr>
          <p:nvPr>
            <p:ph type="title"/>
          </p:nvPr>
        </p:nvSpPr>
        <p:spPr/>
        <p:txBody>
          <a:bodyPr/>
          <a:lstStyle/>
          <a:p>
            <a:r>
              <a:rPr lang="en-US" b="1" dirty="0" smtClean="0">
                <a:latin typeface="Arial" charset="0"/>
                <a:cs typeface="Arial" charset="0"/>
              </a:rPr>
              <a:t>FY 2017 Committee of Visitors</a:t>
            </a:r>
          </a:p>
        </p:txBody>
      </p:sp>
      <p:sp>
        <p:nvSpPr>
          <p:cNvPr id="9" name="Title 4"/>
          <p:cNvSpPr txBox="1">
            <a:spLocks/>
          </p:cNvSpPr>
          <p:nvPr/>
        </p:nvSpPr>
        <p:spPr bwMode="auto">
          <a:xfrm>
            <a:off x="4343400" y="6400800"/>
            <a:ext cx="3429000" cy="304800"/>
          </a:xfrm>
          <a:prstGeom prst="rect">
            <a:avLst/>
          </a:prstGeom>
          <a:noFill/>
          <a:ln w="9525">
            <a:noFill/>
            <a:miter lim="800000"/>
            <a:headEnd/>
            <a:tailEnd/>
          </a:ln>
        </p:spPr>
        <p:txBody>
          <a:bodyPr lIns="91432" tIns="45716" rIns="91432" bIns="45716" anchor="ctr"/>
          <a:lstStyle/>
          <a:p>
            <a:pPr algn="ctr" defTabSz="914318" eaLnBrk="0" hangingPunct="0">
              <a:defRPr/>
            </a:pPr>
            <a:endParaRPr lang="en-US" sz="1400" dirty="0">
              <a:solidFill>
                <a:srgbClr val="106636"/>
              </a:solidFill>
              <a:latin typeface="Arial" pitchFamily="34" charset="0"/>
              <a:ea typeface="+mj-ea"/>
              <a:cs typeface="Arial" pitchFamily="34" charset="0"/>
            </a:endParaRPr>
          </a:p>
        </p:txBody>
      </p:sp>
      <p:sp>
        <p:nvSpPr>
          <p:cNvPr id="3" name="Slide Number Placeholder 2"/>
          <p:cNvSpPr>
            <a:spLocks noGrp="1"/>
          </p:cNvSpPr>
          <p:nvPr>
            <p:ph type="sldNum" sz="quarter" idx="12"/>
          </p:nvPr>
        </p:nvSpPr>
        <p:spPr/>
        <p:txBody>
          <a:bodyPr/>
          <a:lstStyle/>
          <a:p>
            <a:fld id="{50454EFB-966A-6745-99E7-4F03FD4C89CA}" type="slidenum">
              <a:rPr lang="en-US" smtClean="0"/>
              <a:pPr/>
              <a:t>3</a:t>
            </a:fld>
            <a:endParaRPr lang="en-US" dirty="0"/>
          </a:p>
        </p:txBody>
      </p:sp>
    </p:spTree>
    <p:extLst>
      <p:ext uri="{BB962C8B-B14F-4D97-AF65-F5344CB8AC3E}">
        <p14:creationId xmlns:p14="http://schemas.microsoft.com/office/powerpoint/2010/main" val="4110336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386078"/>
          </a:xfrm>
        </p:spPr>
        <p:txBody>
          <a:bodyPr/>
          <a:lstStyle/>
          <a:p>
            <a:pPr marL="0" indent="0">
              <a:spcBef>
                <a:spcPct val="0"/>
              </a:spcBef>
              <a:buNone/>
            </a:pPr>
            <a:r>
              <a:rPr lang="en-US" altLang="en-US" sz="2000" b="1" dirty="0"/>
              <a:t>Panel 1: Fundamental Interactions</a:t>
            </a:r>
          </a:p>
          <a:p>
            <a:pPr marL="0" indent="0">
              <a:spcBef>
                <a:spcPct val="0"/>
              </a:spcBef>
              <a:buNone/>
            </a:pPr>
            <a:r>
              <a:rPr lang="en-US" altLang="en-US" sz="2000" b="1" dirty="0"/>
              <a:t>	</a:t>
            </a:r>
            <a:r>
              <a:rPr lang="en-US" altLang="en-US" sz="2000" dirty="0"/>
              <a:t>Atomic, Molecular, and Optical Sciences</a:t>
            </a:r>
          </a:p>
          <a:p>
            <a:pPr marL="0" indent="0">
              <a:spcBef>
                <a:spcPct val="0"/>
              </a:spcBef>
              <a:buNone/>
            </a:pPr>
            <a:r>
              <a:rPr lang="en-US" altLang="en-US" sz="2000" dirty="0"/>
              <a:t>	Gas Phase Chemical Physics</a:t>
            </a:r>
          </a:p>
          <a:p>
            <a:pPr marL="0" indent="0">
              <a:spcBef>
                <a:spcPct val="0"/>
              </a:spcBef>
              <a:buNone/>
            </a:pPr>
            <a:r>
              <a:rPr lang="en-US" altLang="en-US" sz="2000" dirty="0"/>
              <a:t>	Condensed Phase and Interfacial Molecular Science</a:t>
            </a:r>
          </a:p>
          <a:p>
            <a:pPr marL="0" indent="0">
              <a:spcBef>
                <a:spcPct val="0"/>
              </a:spcBef>
              <a:buNone/>
            </a:pPr>
            <a:r>
              <a:rPr lang="en-US" altLang="en-US" sz="2000" dirty="0"/>
              <a:t>	Computational and Theoretical Chemistry</a:t>
            </a:r>
          </a:p>
          <a:p>
            <a:pPr marL="0" indent="0">
              <a:spcBef>
                <a:spcPct val="0"/>
              </a:spcBef>
              <a:buNone/>
            </a:pPr>
            <a:endParaRPr lang="en-US" altLang="en-US" sz="2000" b="1" dirty="0"/>
          </a:p>
          <a:p>
            <a:pPr marL="0" indent="0">
              <a:spcBef>
                <a:spcPct val="0"/>
              </a:spcBef>
              <a:buNone/>
            </a:pPr>
            <a:r>
              <a:rPr lang="en-US" altLang="en-US" sz="2000" b="1" dirty="0"/>
              <a:t>Panel 2: Photochemistry and Biochemistry</a:t>
            </a:r>
          </a:p>
          <a:p>
            <a:pPr marL="0" indent="0">
              <a:spcBef>
                <a:spcPct val="0"/>
              </a:spcBef>
              <a:buNone/>
            </a:pPr>
            <a:r>
              <a:rPr lang="en-US" altLang="en-US" sz="2000" dirty="0"/>
              <a:t>	Solar Photochemistry</a:t>
            </a:r>
          </a:p>
          <a:p>
            <a:pPr marL="0" indent="0">
              <a:spcBef>
                <a:spcPct val="0"/>
              </a:spcBef>
              <a:buNone/>
            </a:pPr>
            <a:r>
              <a:rPr lang="en-US" altLang="en-US" sz="2000" dirty="0"/>
              <a:t>	Photosynthetic Systems</a:t>
            </a:r>
          </a:p>
          <a:p>
            <a:pPr marL="0" indent="0">
              <a:spcBef>
                <a:spcPct val="0"/>
              </a:spcBef>
              <a:buNone/>
            </a:pPr>
            <a:r>
              <a:rPr lang="en-US" altLang="en-US" sz="2000" dirty="0"/>
              <a:t>	Physical Biosciences</a:t>
            </a:r>
          </a:p>
          <a:p>
            <a:pPr marL="0" indent="0">
              <a:spcBef>
                <a:spcPct val="0"/>
              </a:spcBef>
              <a:buNone/>
            </a:pPr>
            <a:endParaRPr lang="en-US" altLang="en-US" sz="2000" b="1" dirty="0"/>
          </a:p>
          <a:p>
            <a:pPr marL="0" indent="0">
              <a:spcBef>
                <a:spcPct val="0"/>
              </a:spcBef>
              <a:buNone/>
            </a:pPr>
            <a:r>
              <a:rPr lang="en-US" altLang="en-US" sz="2000" b="1" dirty="0"/>
              <a:t>Panel 3: Chemical Transformations</a:t>
            </a:r>
          </a:p>
          <a:p>
            <a:pPr marL="0" indent="0">
              <a:spcBef>
                <a:spcPct val="0"/>
              </a:spcBef>
              <a:buNone/>
            </a:pPr>
            <a:r>
              <a:rPr lang="en-US" altLang="en-US" sz="2000" dirty="0"/>
              <a:t>	Catalysis Science</a:t>
            </a:r>
          </a:p>
          <a:p>
            <a:pPr marL="0" indent="0">
              <a:spcBef>
                <a:spcPct val="0"/>
              </a:spcBef>
              <a:buNone/>
            </a:pPr>
            <a:r>
              <a:rPr lang="en-US" altLang="en-US" sz="2000" dirty="0"/>
              <a:t>	Separations and Analysis</a:t>
            </a:r>
          </a:p>
          <a:p>
            <a:pPr marL="0" indent="0">
              <a:spcBef>
                <a:spcPct val="0"/>
              </a:spcBef>
              <a:buNone/>
            </a:pPr>
            <a:r>
              <a:rPr lang="en-US" altLang="en-US" sz="2000" dirty="0"/>
              <a:t>	Heavy Element Chemistry</a:t>
            </a:r>
          </a:p>
          <a:p>
            <a:pPr marL="0" indent="0">
              <a:spcBef>
                <a:spcPct val="0"/>
              </a:spcBef>
              <a:buNone/>
            </a:pPr>
            <a:r>
              <a:rPr lang="en-US" altLang="en-US" sz="2000" dirty="0"/>
              <a:t>	Geosciences</a:t>
            </a:r>
          </a:p>
          <a:p>
            <a:pPr marL="0" indent="0">
              <a:buNone/>
            </a:pPr>
            <a:endParaRPr lang="en-US" sz="2000" dirty="0"/>
          </a:p>
        </p:txBody>
      </p:sp>
      <p:sp>
        <p:nvSpPr>
          <p:cNvPr id="3" name="Title 2"/>
          <p:cNvSpPr>
            <a:spLocks noGrp="1"/>
          </p:cNvSpPr>
          <p:nvPr>
            <p:ph type="title"/>
          </p:nvPr>
        </p:nvSpPr>
        <p:spPr/>
        <p:txBody>
          <a:bodyPr/>
          <a:lstStyle/>
          <a:p>
            <a:r>
              <a:rPr lang="en-US" dirty="0" smtClean="0"/>
              <a:t>Three Panels</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4</a:t>
            </a:fld>
            <a:endParaRPr lang="en-US" dirty="0"/>
          </a:p>
        </p:txBody>
      </p:sp>
    </p:spTree>
    <p:extLst>
      <p:ext uri="{BB962C8B-B14F-4D97-AF65-F5344CB8AC3E}">
        <p14:creationId xmlns:p14="http://schemas.microsoft.com/office/powerpoint/2010/main" val="605601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77365" y="1022465"/>
            <a:ext cx="8410575" cy="5016746"/>
          </a:xfrm>
        </p:spPr>
        <p:txBody>
          <a:bodyPr/>
          <a:lstStyle/>
          <a:p>
            <a:pPr marL="914400" indent="-914400">
              <a:buNone/>
            </a:pPr>
            <a:r>
              <a:rPr lang="en-US" sz="1600" b="1" dirty="0"/>
              <a:t>Panel 1: </a:t>
            </a:r>
            <a:r>
              <a:rPr lang="en-US" sz="1600" b="1" dirty="0" smtClean="0"/>
              <a:t>	Fundamental Interactions, </a:t>
            </a:r>
            <a:r>
              <a:rPr lang="en-US" sz="1600" dirty="0" smtClean="0"/>
              <a:t>Anne McCoy, University </a:t>
            </a:r>
            <a:r>
              <a:rPr lang="en-US" sz="1600" dirty="0"/>
              <a:t>of </a:t>
            </a:r>
            <a:r>
              <a:rPr lang="en-US" sz="1600" dirty="0" smtClean="0"/>
              <a:t>Washington</a:t>
            </a:r>
            <a:endParaRPr lang="en-US" sz="1600" dirty="0"/>
          </a:p>
          <a:p>
            <a:pPr marL="912812" indent="0">
              <a:buNone/>
              <a:tabLst>
                <a:tab pos="2743200" algn="l"/>
              </a:tabLst>
            </a:pPr>
            <a:r>
              <a:rPr lang="en-US" sz="1600" dirty="0" smtClean="0"/>
              <a:t>Michael </a:t>
            </a:r>
            <a:r>
              <a:rPr lang="en-US" sz="1600" dirty="0"/>
              <a:t>Berman	AFOSR</a:t>
            </a:r>
          </a:p>
          <a:p>
            <a:pPr marL="912812" indent="0">
              <a:buNone/>
              <a:tabLst>
                <a:tab pos="2743200" algn="l"/>
              </a:tabLst>
            </a:pPr>
            <a:r>
              <a:rPr lang="en-US" sz="1600" dirty="0"/>
              <a:t>Gary </a:t>
            </a:r>
            <a:r>
              <a:rPr lang="en-US" sz="1600" dirty="0" err="1"/>
              <a:t>Douberly</a:t>
            </a:r>
            <a:r>
              <a:rPr lang="en-US" sz="1600" dirty="0"/>
              <a:t>	University of Georgia</a:t>
            </a:r>
          </a:p>
          <a:p>
            <a:pPr marL="912812" indent="0">
              <a:buNone/>
              <a:tabLst>
                <a:tab pos="2743200" algn="l"/>
              </a:tabLst>
            </a:pPr>
            <a:r>
              <a:rPr lang="en-US" sz="1600" dirty="0"/>
              <a:t>Kelly Gaffney	SLAC</a:t>
            </a:r>
          </a:p>
          <a:p>
            <a:pPr marL="912812" indent="0">
              <a:buNone/>
              <a:tabLst>
                <a:tab pos="2743200" algn="l"/>
              </a:tabLst>
            </a:pPr>
            <a:r>
              <a:rPr lang="en-US" sz="1600" dirty="0"/>
              <a:t>Evelyn Goldfield	</a:t>
            </a:r>
            <a:r>
              <a:rPr lang="en-US" sz="1600" dirty="0" smtClean="0"/>
              <a:t>NSF</a:t>
            </a:r>
          </a:p>
          <a:p>
            <a:pPr marL="912812" indent="0">
              <a:buNone/>
              <a:tabLst>
                <a:tab pos="2743200" algn="l"/>
              </a:tabLst>
            </a:pPr>
            <a:r>
              <a:rPr lang="en-US" sz="1600" dirty="0" smtClean="0"/>
              <a:t>Amber </a:t>
            </a:r>
            <a:r>
              <a:rPr lang="en-US" sz="1600" dirty="0" err="1" smtClean="0"/>
              <a:t>Krummel</a:t>
            </a:r>
            <a:r>
              <a:rPr lang="en-US" sz="1600" dirty="0" smtClean="0"/>
              <a:t>	Colorado State University</a:t>
            </a:r>
          </a:p>
          <a:p>
            <a:pPr marL="914400" indent="-914400">
              <a:buNone/>
              <a:tabLst>
                <a:tab pos="2743200" algn="l"/>
              </a:tabLst>
            </a:pPr>
            <a:r>
              <a:rPr lang="en-US" sz="1600" b="1" dirty="0" smtClean="0"/>
              <a:t>Panel 2: 	Photochemistry and Biochemistry</a:t>
            </a:r>
            <a:r>
              <a:rPr lang="en-US" sz="1600" dirty="0" smtClean="0"/>
              <a:t>, Robert </a:t>
            </a:r>
            <a:r>
              <a:rPr lang="en-US" sz="1600" dirty="0"/>
              <a:t>Blankenship, Washington University </a:t>
            </a:r>
            <a:r>
              <a:rPr lang="en-US" sz="1600" dirty="0" smtClean="0"/>
              <a:t>David </a:t>
            </a:r>
            <a:r>
              <a:rPr lang="en-US" sz="1600" dirty="0"/>
              <a:t>Britt	</a:t>
            </a:r>
            <a:r>
              <a:rPr lang="en-US" sz="1600" dirty="0" smtClean="0"/>
              <a:t>University of California, </a:t>
            </a:r>
            <a:r>
              <a:rPr lang="en-US" sz="1600" dirty="0"/>
              <a:t>Davis</a:t>
            </a:r>
          </a:p>
          <a:p>
            <a:pPr marL="912812" indent="0">
              <a:buNone/>
              <a:tabLst>
                <a:tab pos="2743200" algn="l"/>
              </a:tabLst>
            </a:pPr>
            <a:r>
              <a:rPr lang="en-US" sz="1600" dirty="0"/>
              <a:t>Marilyn Gunner	City </a:t>
            </a:r>
            <a:r>
              <a:rPr lang="en-US" sz="1600" dirty="0" smtClean="0"/>
              <a:t>College of New York</a:t>
            </a:r>
            <a:endParaRPr lang="en-US" sz="1600" dirty="0"/>
          </a:p>
          <a:p>
            <a:pPr marL="912812" indent="0">
              <a:buNone/>
              <a:tabLst>
                <a:tab pos="2743200" algn="l"/>
              </a:tabLst>
            </a:pPr>
            <a:r>
              <a:rPr lang="en-US" sz="1600" dirty="0"/>
              <a:t>Jennifer Ogilvie	University of Michigan</a:t>
            </a:r>
          </a:p>
          <a:p>
            <a:pPr marL="912812" indent="0">
              <a:buNone/>
              <a:tabLst>
                <a:tab pos="2743200" algn="l"/>
              </a:tabLst>
            </a:pPr>
            <a:r>
              <a:rPr lang="en-US" sz="1600" dirty="0"/>
              <a:t>Cyndi Zoski	</a:t>
            </a:r>
            <a:r>
              <a:rPr lang="en-US" sz="1600" dirty="0" smtClean="0"/>
              <a:t>New </a:t>
            </a:r>
            <a:r>
              <a:rPr lang="en-US" sz="1600" dirty="0"/>
              <a:t>Mexico State </a:t>
            </a:r>
            <a:r>
              <a:rPr lang="en-US" sz="1600" dirty="0" smtClean="0"/>
              <a:t>University</a:t>
            </a:r>
            <a:endParaRPr lang="en-US" sz="1600" dirty="0"/>
          </a:p>
          <a:p>
            <a:pPr marL="914400" indent="-914400">
              <a:buNone/>
              <a:tabLst>
                <a:tab pos="2743200" algn="l"/>
              </a:tabLst>
            </a:pPr>
            <a:r>
              <a:rPr lang="en-US" sz="1600" b="1" dirty="0" smtClean="0"/>
              <a:t>Panel </a:t>
            </a:r>
            <a:r>
              <a:rPr lang="en-US" sz="1600" b="1" dirty="0"/>
              <a:t>3: </a:t>
            </a:r>
            <a:r>
              <a:rPr lang="en-US" sz="1600" b="1" dirty="0" smtClean="0"/>
              <a:t>	Chemical Transformations, </a:t>
            </a:r>
            <a:r>
              <a:rPr lang="en-US" sz="1600" dirty="0" smtClean="0"/>
              <a:t>Michael </a:t>
            </a:r>
            <a:r>
              <a:rPr lang="en-US" sz="1600" dirty="0"/>
              <a:t>Hochella, </a:t>
            </a:r>
            <a:r>
              <a:rPr lang="en-US" sz="1600" dirty="0" smtClean="0"/>
              <a:t>Virginia Tech </a:t>
            </a:r>
          </a:p>
          <a:p>
            <a:pPr marL="912812" indent="0">
              <a:buNone/>
              <a:tabLst>
                <a:tab pos="2743200" algn="l"/>
              </a:tabLst>
            </a:pPr>
            <a:r>
              <a:rPr lang="en-US" sz="1600" dirty="0" smtClean="0"/>
              <a:t>Donna </a:t>
            </a:r>
            <a:r>
              <a:rPr lang="en-US" sz="1600" dirty="0"/>
              <a:t>Chen	</a:t>
            </a:r>
            <a:r>
              <a:rPr lang="en-US" sz="1600" dirty="0" smtClean="0"/>
              <a:t>University of </a:t>
            </a:r>
            <a:r>
              <a:rPr lang="en-US" sz="1600" dirty="0"/>
              <a:t>South Carolina </a:t>
            </a:r>
            <a:endParaRPr lang="en-US" sz="1600" dirty="0" smtClean="0"/>
          </a:p>
          <a:p>
            <a:pPr marL="912812" indent="0">
              <a:buNone/>
              <a:tabLst>
                <a:tab pos="2743200" algn="l"/>
              </a:tabLst>
            </a:pPr>
            <a:r>
              <a:rPr lang="en-US" sz="1600" dirty="0" smtClean="0"/>
              <a:t>Pete McGrail</a:t>
            </a:r>
            <a:r>
              <a:rPr lang="en-US" sz="1600" dirty="0"/>
              <a:t>	</a:t>
            </a:r>
            <a:r>
              <a:rPr lang="en-US" sz="1600" dirty="0" smtClean="0"/>
              <a:t>PNNL</a:t>
            </a:r>
            <a:endParaRPr lang="en-US" sz="1600" dirty="0"/>
          </a:p>
          <a:p>
            <a:pPr marL="912812" indent="0">
              <a:buNone/>
              <a:tabLst>
                <a:tab pos="2743200" algn="l"/>
              </a:tabLst>
            </a:pPr>
            <a:r>
              <a:rPr lang="en-US" sz="1600" dirty="0" smtClean="0"/>
              <a:t>Laura Pyrak</a:t>
            </a:r>
            <a:r>
              <a:rPr lang="en-US" sz="1600" dirty="0"/>
              <a:t>-</a:t>
            </a:r>
            <a:r>
              <a:rPr lang="en-US" sz="1600" dirty="0" smtClean="0"/>
              <a:t>Nolte</a:t>
            </a:r>
            <a:r>
              <a:rPr lang="en-US" sz="1600" dirty="0"/>
              <a:t>	</a:t>
            </a:r>
            <a:r>
              <a:rPr lang="en-US" sz="1600" dirty="0" smtClean="0"/>
              <a:t>Purdue University</a:t>
            </a:r>
            <a:endParaRPr lang="en-US" sz="1600" dirty="0"/>
          </a:p>
          <a:p>
            <a:pPr marL="912812" indent="0">
              <a:buNone/>
              <a:tabLst>
                <a:tab pos="2743200" algn="l"/>
              </a:tabLst>
            </a:pPr>
            <a:r>
              <a:rPr lang="en-US" sz="1600" dirty="0"/>
              <a:t>Lynda </a:t>
            </a:r>
            <a:r>
              <a:rPr lang="en-US" sz="1600" dirty="0" err="1" smtClean="0"/>
              <a:t>Soderholm</a:t>
            </a:r>
            <a:r>
              <a:rPr lang="en-US" sz="1600" dirty="0"/>
              <a:t>	</a:t>
            </a:r>
            <a:r>
              <a:rPr lang="en-US" sz="1600" dirty="0" smtClean="0"/>
              <a:t>ANL</a:t>
            </a:r>
            <a:endParaRPr lang="en-US" sz="1600" dirty="0"/>
          </a:p>
          <a:p>
            <a:pPr marL="912812" indent="0">
              <a:buNone/>
              <a:tabLst>
                <a:tab pos="2743200" algn="l"/>
              </a:tabLst>
            </a:pPr>
            <a:r>
              <a:rPr lang="en-US" sz="1600" dirty="0" smtClean="0"/>
              <a:t>Peter Stair</a:t>
            </a:r>
            <a:r>
              <a:rPr lang="en-US" sz="1600" dirty="0"/>
              <a:t>	</a:t>
            </a:r>
            <a:r>
              <a:rPr lang="en-US" sz="1600" dirty="0" smtClean="0"/>
              <a:t>Northwestern </a:t>
            </a:r>
            <a:r>
              <a:rPr lang="en-US" sz="1600" dirty="0"/>
              <a:t>University</a:t>
            </a:r>
          </a:p>
        </p:txBody>
      </p:sp>
      <p:sp>
        <p:nvSpPr>
          <p:cNvPr id="12290" name="Title 1"/>
          <p:cNvSpPr>
            <a:spLocks noGrp="1"/>
          </p:cNvSpPr>
          <p:nvPr>
            <p:ph type="title"/>
          </p:nvPr>
        </p:nvSpPr>
        <p:spPr/>
        <p:txBody>
          <a:bodyPr/>
          <a:lstStyle/>
          <a:p>
            <a:r>
              <a:rPr lang="en-US" b="1" dirty="0" smtClean="0">
                <a:latin typeface="Arial" charset="0"/>
                <a:cs typeface="Arial" charset="0"/>
              </a:rPr>
              <a:t>Panel Structure and Membership</a:t>
            </a:r>
          </a:p>
        </p:txBody>
      </p:sp>
      <p:sp>
        <p:nvSpPr>
          <p:cNvPr id="2" name="Slide Number Placeholder 1"/>
          <p:cNvSpPr>
            <a:spLocks noGrp="1"/>
          </p:cNvSpPr>
          <p:nvPr>
            <p:ph type="sldNum" sz="quarter" idx="12"/>
          </p:nvPr>
        </p:nvSpPr>
        <p:spPr/>
        <p:txBody>
          <a:bodyPr/>
          <a:lstStyle/>
          <a:p>
            <a:fld id="{50454EFB-966A-6745-99E7-4F03FD4C89CA}" type="slidenum">
              <a:rPr lang="en-US" smtClean="0"/>
              <a:pPr/>
              <a:t>5</a:t>
            </a:fld>
            <a:endParaRPr lang="en-US" dirty="0"/>
          </a:p>
        </p:txBody>
      </p:sp>
    </p:spTree>
    <p:extLst>
      <p:ext uri="{BB962C8B-B14F-4D97-AF65-F5344CB8AC3E}">
        <p14:creationId xmlns:p14="http://schemas.microsoft.com/office/powerpoint/2010/main" val="102211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4918257"/>
          </a:xfrm>
        </p:spPr>
        <p:txBody>
          <a:bodyPr/>
          <a:lstStyle/>
          <a:p>
            <a:pPr marL="0" indent="0">
              <a:buNone/>
            </a:pPr>
            <a:r>
              <a:rPr lang="en-US" sz="2000" dirty="0" smtClean="0"/>
              <a:t>COV members had read-only access to proposals that had actions (awarded, declined, or withdrawn) in fiscal years 2014, 2015, and 2016</a:t>
            </a:r>
            <a:endParaRPr lang="en-US" dirty="0" smtClean="0"/>
          </a:p>
          <a:p>
            <a:pPr marL="0" indent="0">
              <a:buNone/>
            </a:pPr>
            <a:endParaRPr lang="en-US" sz="1800" dirty="0"/>
          </a:p>
          <a:p>
            <a:pPr marL="0" indent="0">
              <a:buNone/>
            </a:pPr>
            <a:r>
              <a:rPr lang="en-US" sz="1800" dirty="0" smtClean="0"/>
              <a:t>Material provided:</a:t>
            </a:r>
          </a:p>
          <a:p>
            <a:pPr lvl="1"/>
            <a:r>
              <a:rPr lang="en-US" sz="1600" dirty="0" smtClean="0"/>
              <a:t>Reference Materials</a:t>
            </a:r>
          </a:p>
          <a:p>
            <a:pPr lvl="2"/>
            <a:r>
              <a:rPr lang="en-US" sz="1600" dirty="0" smtClean="0"/>
              <a:t>Description of programs</a:t>
            </a:r>
          </a:p>
          <a:p>
            <a:pPr lvl="2"/>
            <a:r>
              <a:rPr lang="en-US" sz="1600" dirty="0" smtClean="0"/>
              <a:t>Lists of awarded, declined, and withdrawn proposals</a:t>
            </a:r>
            <a:endParaRPr lang="en-US" sz="1600" dirty="0"/>
          </a:p>
          <a:p>
            <a:pPr marL="800035" lvl="1" indent="-342900"/>
            <a:r>
              <a:rPr lang="en-US" sz="1600" dirty="0" smtClean="0"/>
              <a:t>Solicitation Folders</a:t>
            </a:r>
          </a:p>
          <a:p>
            <a:pPr marL="1200029" lvl="2" indent="-342900"/>
            <a:r>
              <a:rPr lang="en-US" sz="1600" dirty="0" smtClean="0"/>
              <a:t>Letters of intent/preproposals</a:t>
            </a:r>
          </a:p>
          <a:p>
            <a:pPr marL="800035" lvl="1" indent="-342900"/>
            <a:r>
              <a:rPr lang="en-US" sz="1600" dirty="0" smtClean="0"/>
              <a:t>Proposal Folders</a:t>
            </a:r>
          </a:p>
          <a:p>
            <a:pPr marL="1200029" lvl="2" indent="-342900"/>
            <a:r>
              <a:rPr lang="en-US" sz="1600" dirty="0" smtClean="0"/>
              <a:t>Proposals</a:t>
            </a:r>
          </a:p>
          <a:p>
            <a:pPr marL="1200029" lvl="2" indent="-342900"/>
            <a:r>
              <a:rPr lang="en-US" sz="1600" dirty="0" smtClean="0"/>
              <a:t>Reviews</a:t>
            </a:r>
          </a:p>
          <a:p>
            <a:pPr marL="1200029" lvl="2" indent="-342900"/>
            <a:r>
              <a:rPr lang="en-US" sz="1600" dirty="0" smtClean="0"/>
              <a:t>Declination memos</a:t>
            </a:r>
            <a:endParaRPr lang="en-US" sz="1600" dirty="0"/>
          </a:p>
          <a:p>
            <a:pPr marL="800035" lvl="1" indent="-342900"/>
            <a:r>
              <a:rPr lang="en-US" sz="1600" dirty="0" smtClean="0"/>
              <a:t>Award Folders</a:t>
            </a:r>
          </a:p>
          <a:p>
            <a:pPr marL="1200029" lvl="2" indent="-342900"/>
            <a:r>
              <a:rPr lang="en-US" sz="1600" dirty="0" smtClean="0"/>
              <a:t>Budgets</a:t>
            </a:r>
          </a:p>
          <a:p>
            <a:pPr marL="1200029" lvl="2" indent="-342900"/>
            <a:r>
              <a:rPr lang="en-US" sz="1600" dirty="0" smtClean="0"/>
              <a:t>Selection statements</a:t>
            </a:r>
          </a:p>
        </p:txBody>
      </p:sp>
      <p:sp>
        <p:nvSpPr>
          <p:cNvPr id="14338" name="Title 1"/>
          <p:cNvSpPr>
            <a:spLocks noGrp="1"/>
          </p:cNvSpPr>
          <p:nvPr>
            <p:ph type="title"/>
          </p:nvPr>
        </p:nvSpPr>
        <p:spPr/>
        <p:txBody>
          <a:bodyPr/>
          <a:lstStyle/>
          <a:p>
            <a:r>
              <a:rPr lang="en-US" b="1" dirty="0" smtClean="0">
                <a:latin typeface="Arial" charset="0"/>
                <a:cs typeface="Arial" charset="0"/>
              </a:rPr>
              <a:t>PAMS was used by the COV</a:t>
            </a:r>
          </a:p>
        </p:txBody>
      </p:sp>
      <p:sp>
        <p:nvSpPr>
          <p:cNvPr id="8" name="Rectangle 7"/>
          <p:cNvSpPr/>
          <p:nvPr/>
        </p:nvSpPr>
        <p:spPr>
          <a:xfrm>
            <a:off x="3352800" y="6172200"/>
            <a:ext cx="57912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nchor="ctr"/>
          <a:lstStyle/>
          <a:p>
            <a:pPr algn="ctr" defTabSz="914318" fontAlgn="auto">
              <a:spcBef>
                <a:spcPts val="0"/>
              </a:spcBef>
              <a:spcAft>
                <a:spcPts val="0"/>
              </a:spcAft>
              <a:defRPr/>
            </a:pPr>
            <a:endParaRPr lang="en-US"/>
          </a:p>
        </p:txBody>
      </p:sp>
      <p:sp>
        <p:nvSpPr>
          <p:cNvPr id="3" name="Slide Number Placeholder 2"/>
          <p:cNvSpPr>
            <a:spLocks noGrp="1"/>
          </p:cNvSpPr>
          <p:nvPr>
            <p:ph type="sldNum" sz="quarter" idx="12"/>
          </p:nvPr>
        </p:nvSpPr>
        <p:spPr/>
        <p:txBody>
          <a:bodyPr/>
          <a:lstStyle/>
          <a:p>
            <a:fld id="{50454EFB-966A-6745-99E7-4F03FD4C89CA}" type="slidenum">
              <a:rPr lang="en-US" smtClean="0"/>
              <a:pPr/>
              <a:t>6</a:t>
            </a:fld>
            <a:endParaRPr lang="en-US" dirty="0"/>
          </a:p>
        </p:txBody>
      </p:sp>
    </p:spTree>
    <p:extLst>
      <p:ext uri="{BB962C8B-B14F-4D97-AF65-F5344CB8AC3E}">
        <p14:creationId xmlns:p14="http://schemas.microsoft.com/office/powerpoint/2010/main" val="2052547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829276"/>
          </a:xfrm>
        </p:spPr>
        <p:txBody>
          <a:bodyPr/>
          <a:lstStyle/>
          <a:p>
            <a:pPr marL="0" indent="0">
              <a:buNone/>
            </a:pPr>
            <a:r>
              <a:rPr lang="en-US" sz="2000" dirty="0" smtClean="0"/>
              <a:t>Day 1</a:t>
            </a:r>
          </a:p>
          <a:p>
            <a:pPr lvl="1"/>
            <a:r>
              <a:rPr lang="en-US" sz="1800" dirty="0" smtClean="0"/>
              <a:t>Plenary session: welcome, BESAC charge, BES and CSGB overviews, introduction to review process and PAMS COV module</a:t>
            </a:r>
          </a:p>
          <a:p>
            <a:pPr lvl="1"/>
            <a:r>
              <a:rPr lang="en-US" sz="1800" dirty="0" smtClean="0"/>
              <a:t>Panel breakout sessions: </a:t>
            </a:r>
            <a:r>
              <a:rPr lang="en-US" sz="1800" dirty="0"/>
              <a:t>brief portfolios overviews </a:t>
            </a:r>
            <a:r>
              <a:rPr lang="en-US" sz="1800" dirty="0" smtClean="0"/>
              <a:t>from CSGB team leads; first read of selected packages by COV; Program Managers on call</a:t>
            </a:r>
          </a:p>
          <a:p>
            <a:pPr lvl="1"/>
            <a:r>
              <a:rPr lang="en-US" sz="1800" dirty="0" smtClean="0"/>
              <a:t>Executive session: preliminary report drafting and first assessment of key elements and gaps</a:t>
            </a:r>
          </a:p>
          <a:p>
            <a:pPr marL="0" indent="0">
              <a:buNone/>
            </a:pPr>
            <a:r>
              <a:rPr lang="en-US" sz="2000" dirty="0" smtClean="0"/>
              <a:t>Day 2</a:t>
            </a:r>
          </a:p>
          <a:p>
            <a:pPr lvl="1"/>
            <a:r>
              <a:rPr lang="en-US" sz="1800" dirty="0" smtClean="0"/>
              <a:t>Executive session: completion and discussion of first read reports</a:t>
            </a:r>
          </a:p>
          <a:p>
            <a:pPr lvl="1"/>
            <a:r>
              <a:rPr lang="en-US" sz="1800" dirty="0" smtClean="0"/>
              <a:t>Panel </a:t>
            </a:r>
            <a:r>
              <a:rPr lang="en-US" sz="1800" dirty="0"/>
              <a:t>breakout sessions</a:t>
            </a:r>
            <a:r>
              <a:rPr lang="en-US" sz="1800" dirty="0" smtClean="0"/>
              <a:t>: portfolio overviews available if requested, second read by </a:t>
            </a:r>
            <a:r>
              <a:rPr lang="en-US" sz="1800" dirty="0"/>
              <a:t>COV; Program Managers on call</a:t>
            </a:r>
            <a:endParaRPr lang="en-US" sz="1800" dirty="0" smtClean="0"/>
          </a:p>
          <a:p>
            <a:pPr lvl="1"/>
            <a:r>
              <a:rPr lang="en-US" sz="1800" dirty="0" smtClean="0"/>
              <a:t>Executive session: merge first and second read input; draft and discuss panel reports</a:t>
            </a:r>
          </a:p>
          <a:p>
            <a:pPr marL="0" indent="0">
              <a:buNone/>
            </a:pPr>
            <a:r>
              <a:rPr lang="en-US" sz="2000" dirty="0" smtClean="0"/>
              <a:t>Day 3</a:t>
            </a:r>
          </a:p>
          <a:p>
            <a:pPr lvl="1"/>
            <a:r>
              <a:rPr lang="en-US" sz="1800" dirty="0" smtClean="0"/>
              <a:t>Executive session: finalize draft panel reports</a:t>
            </a:r>
          </a:p>
          <a:p>
            <a:pPr lvl="1"/>
            <a:r>
              <a:rPr lang="en-US" sz="1800" dirty="0" smtClean="0"/>
              <a:t>Closeout plenary session: presentation of  major findings and recommendations</a:t>
            </a:r>
          </a:p>
          <a:p>
            <a:pPr lvl="1"/>
            <a:endParaRPr lang="en-US" sz="2000" dirty="0"/>
          </a:p>
        </p:txBody>
      </p:sp>
      <p:sp>
        <p:nvSpPr>
          <p:cNvPr id="11" name="Title 1"/>
          <p:cNvSpPr>
            <a:spLocks noGrp="1"/>
          </p:cNvSpPr>
          <p:nvPr>
            <p:ph type="title"/>
          </p:nvPr>
        </p:nvSpPr>
        <p:spPr/>
        <p:txBody>
          <a:bodyPr/>
          <a:lstStyle/>
          <a:p>
            <a:r>
              <a:rPr lang="en-US" dirty="0" smtClean="0">
                <a:latin typeface="Arial" charset="0"/>
                <a:cs typeface="Arial" charset="0"/>
              </a:rPr>
              <a:t>COV Agenda</a:t>
            </a:r>
            <a:endParaRPr lang="en-US" b="1" dirty="0" smtClean="0">
              <a:latin typeface="Arial" charset="0"/>
              <a:cs typeface="Arial" charset="0"/>
            </a:endParaRPr>
          </a:p>
        </p:txBody>
      </p:sp>
      <p:sp>
        <p:nvSpPr>
          <p:cNvPr id="3" name="Slide Number Placeholder 2"/>
          <p:cNvSpPr>
            <a:spLocks noGrp="1"/>
          </p:cNvSpPr>
          <p:nvPr>
            <p:ph type="sldNum" sz="quarter" idx="12"/>
          </p:nvPr>
        </p:nvSpPr>
        <p:spPr/>
        <p:txBody>
          <a:bodyPr/>
          <a:lstStyle/>
          <a:p>
            <a:fld id="{50454EFB-966A-6745-99E7-4F03FD4C89CA}" type="slidenum">
              <a:rPr lang="en-US" smtClean="0"/>
              <a:pPr/>
              <a:t>7</a:t>
            </a:fld>
            <a:endParaRPr lang="en-US" dirty="0"/>
          </a:p>
        </p:txBody>
      </p:sp>
    </p:spTree>
    <p:extLst>
      <p:ext uri="{BB962C8B-B14F-4D97-AF65-F5344CB8AC3E}">
        <p14:creationId xmlns:p14="http://schemas.microsoft.com/office/powerpoint/2010/main" val="8193132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780032"/>
          </a:xfrm>
        </p:spPr>
        <p:txBody>
          <a:bodyPr/>
          <a:lstStyle/>
          <a:p>
            <a:pPr marL="342900" lvl="0" indent="-342900">
              <a:buFont typeface="Arial" panose="020B0604020202020204" pitchFamily="34" charset="0"/>
              <a:buChar char="•"/>
            </a:pPr>
            <a:endParaRPr lang="en-US" dirty="0" smtClean="0"/>
          </a:p>
          <a:p>
            <a:pPr marL="342900" lvl="0" indent="-342900">
              <a:buFont typeface="Arial" panose="020B0604020202020204" pitchFamily="34" charset="0"/>
              <a:buChar char="•"/>
            </a:pPr>
            <a:r>
              <a:rPr lang="en-US" dirty="0" smtClean="0"/>
              <a:t>Four </a:t>
            </a:r>
            <a:r>
              <a:rPr lang="en-US" dirty="0"/>
              <a:t>Major Findings</a:t>
            </a:r>
          </a:p>
          <a:p>
            <a:pPr marL="342900" lvl="0" indent="-342900">
              <a:buFont typeface="Arial" panose="020B0604020202020204" pitchFamily="34" charset="0"/>
              <a:buChar char="•"/>
            </a:pPr>
            <a:endParaRPr lang="en-US" dirty="0"/>
          </a:p>
          <a:p>
            <a:pPr marL="342900" lvl="0" indent="-342900">
              <a:buFont typeface="Arial" panose="020B0604020202020204" pitchFamily="34" charset="0"/>
              <a:buChar char="•"/>
            </a:pPr>
            <a:r>
              <a:rPr lang="en-US" dirty="0"/>
              <a:t>Three Major Recommendations</a:t>
            </a:r>
          </a:p>
          <a:p>
            <a:pPr marL="0" lvl="0" indent="0">
              <a:buNone/>
            </a:pPr>
            <a:endParaRPr lang="en-US" dirty="0"/>
          </a:p>
          <a:p>
            <a:pPr marL="342900" lvl="0" indent="-342900">
              <a:buFont typeface="Arial" panose="020B0604020202020204" pitchFamily="34" charset="0"/>
              <a:buChar char="•"/>
            </a:pPr>
            <a:r>
              <a:rPr lang="en-US" dirty="0"/>
              <a:t>Four </a:t>
            </a:r>
            <a:r>
              <a:rPr lang="en-US" dirty="0" smtClean="0"/>
              <a:t>Other Comments </a:t>
            </a:r>
            <a:r>
              <a:rPr lang="en-US" dirty="0"/>
              <a:t>and </a:t>
            </a:r>
            <a:r>
              <a:rPr lang="en-US" dirty="0" smtClean="0"/>
              <a:t>Suggestions</a:t>
            </a:r>
          </a:p>
          <a:p>
            <a:pPr marL="0" lvl="0" indent="0">
              <a:buNone/>
            </a:pPr>
            <a:endParaRPr lang="en-US" dirty="0" smtClean="0"/>
          </a:p>
          <a:p>
            <a:pPr marL="342900" lvl="0" indent="-342900">
              <a:buFont typeface="Arial" panose="020B0604020202020204" pitchFamily="34" charset="0"/>
              <a:buChar char="•"/>
            </a:pPr>
            <a:endParaRPr lang="en-US" dirty="0"/>
          </a:p>
          <a:p>
            <a:pPr marL="0" lvl="0" indent="0">
              <a:buNone/>
            </a:pPr>
            <a:endParaRPr lang="en-US" dirty="0"/>
          </a:p>
          <a:p>
            <a:pPr marL="0" lvl="0" indent="0">
              <a:buNone/>
            </a:pPr>
            <a:endParaRPr lang="en-US" dirty="0" smtClean="0"/>
          </a:p>
          <a:p>
            <a:pPr marL="0" lvl="0" indent="0">
              <a:buNone/>
            </a:pPr>
            <a:endParaRPr lang="en-US" dirty="0" smtClean="0"/>
          </a:p>
          <a:p>
            <a:pPr marL="0" indent="0">
              <a:buNone/>
            </a:pPr>
            <a:endParaRPr lang="en-US" dirty="0"/>
          </a:p>
          <a:p>
            <a:pPr marL="0" indent="0">
              <a:buNone/>
            </a:pPr>
            <a:endParaRPr lang="en-US" dirty="0"/>
          </a:p>
        </p:txBody>
      </p:sp>
      <p:sp>
        <p:nvSpPr>
          <p:cNvPr id="3" name="Title 2"/>
          <p:cNvSpPr>
            <a:spLocks noGrp="1"/>
          </p:cNvSpPr>
          <p:nvPr>
            <p:ph type="title"/>
          </p:nvPr>
        </p:nvSpPr>
        <p:spPr/>
        <p:txBody>
          <a:bodyPr/>
          <a:lstStyle/>
          <a:p>
            <a:r>
              <a:rPr lang="en-US" dirty="0"/>
              <a:t>2017 CSGB COV Summary</a:t>
            </a:r>
          </a:p>
        </p:txBody>
      </p:sp>
      <p:sp>
        <p:nvSpPr>
          <p:cNvPr id="4" name="Slide Number Placeholder 3"/>
          <p:cNvSpPr>
            <a:spLocks noGrp="1"/>
          </p:cNvSpPr>
          <p:nvPr>
            <p:ph type="sldNum" sz="quarter" idx="12"/>
          </p:nvPr>
        </p:nvSpPr>
        <p:spPr/>
        <p:txBody>
          <a:bodyPr/>
          <a:lstStyle/>
          <a:p>
            <a:fld id="{50454EFB-966A-6745-99E7-4F03FD4C89CA}" type="slidenum">
              <a:rPr lang="en-US" smtClean="0"/>
              <a:pPr/>
              <a:t>8</a:t>
            </a:fld>
            <a:endParaRPr lang="en-US" dirty="0"/>
          </a:p>
        </p:txBody>
      </p:sp>
    </p:spTree>
    <p:extLst>
      <p:ext uri="{BB962C8B-B14F-4D97-AF65-F5344CB8AC3E}">
        <p14:creationId xmlns:p14="http://schemas.microsoft.com/office/powerpoint/2010/main" val="2007902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2427" y="866774"/>
            <a:ext cx="8410575" cy="5336833"/>
          </a:xfrm>
        </p:spPr>
        <p:txBody>
          <a:bodyPr/>
          <a:lstStyle/>
          <a:p>
            <a:pPr marL="0" lvl="0" indent="0" algn="just">
              <a:buNone/>
            </a:pPr>
            <a:r>
              <a:rPr lang="en-US" dirty="0"/>
              <a:t>The COV realizes that the processes of solicitation, review, documentation, and monitoring of proposals by DOE Program Managers is work that is intricate and difficult, requiring astute scientific insight, not-to-be-taken-for-granted organizational skills both within and outside of DOE, deep understanding of organizational mission (both now and for the future), and thoughtful human interaction skills.  This COV has found the Program Managers, although at various stages in their careers in these positions, to be dedicated, focused, professional, committed and effective to serve the DOE and the nation to the very best of their abilities.  We truly commend their efforts in supporting current scientific efforts with a vision to future endeavors.   </a:t>
            </a:r>
          </a:p>
          <a:p>
            <a:endParaRPr lang="en-US" dirty="0"/>
          </a:p>
        </p:txBody>
      </p:sp>
      <p:sp>
        <p:nvSpPr>
          <p:cNvPr id="3" name="Title 2"/>
          <p:cNvSpPr>
            <a:spLocks noGrp="1"/>
          </p:cNvSpPr>
          <p:nvPr>
            <p:ph type="title"/>
          </p:nvPr>
        </p:nvSpPr>
        <p:spPr/>
        <p:txBody>
          <a:bodyPr/>
          <a:lstStyle/>
          <a:p>
            <a:r>
              <a:rPr lang="en-US" dirty="0" smtClean="0"/>
              <a:t>Major Finding 1</a:t>
            </a:r>
            <a:endParaRPr lang="en-US" dirty="0"/>
          </a:p>
        </p:txBody>
      </p:sp>
      <p:sp>
        <p:nvSpPr>
          <p:cNvPr id="4" name="Slide Number Placeholder 3"/>
          <p:cNvSpPr>
            <a:spLocks noGrp="1"/>
          </p:cNvSpPr>
          <p:nvPr>
            <p:ph type="sldNum" sz="quarter" idx="12"/>
          </p:nvPr>
        </p:nvSpPr>
        <p:spPr/>
        <p:txBody>
          <a:bodyPr/>
          <a:lstStyle/>
          <a:p>
            <a:fld id="{50454EFB-966A-6745-99E7-4F03FD4C89CA}" type="slidenum">
              <a:rPr lang="en-US" smtClean="0"/>
              <a:pPr/>
              <a:t>9</a:t>
            </a:fld>
            <a:endParaRPr lang="en-US" dirty="0"/>
          </a:p>
        </p:txBody>
      </p:sp>
    </p:spTree>
    <p:extLst>
      <p:ext uri="{BB962C8B-B14F-4D97-AF65-F5344CB8AC3E}">
        <p14:creationId xmlns:p14="http://schemas.microsoft.com/office/powerpoint/2010/main" val="69036215"/>
      </p:ext>
    </p:extLst>
  </p:cSld>
  <p:clrMapOvr>
    <a:masterClrMapping/>
  </p:clrMapOvr>
</p:sld>
</file>

<file path=ppt/theme/theme1.xml><?xml version="1.0" encoding="utf-8"?>
<a:theme xmlns:a="http://schemas.openxmlformats.org/drawingml/2006/main" name="DOE 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o DOE lo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1397</Words>
  <Application>Microsoft Office PowerPoint</Application>
  <PresentationFormat>On-screen Show (4:3)</PresentationFormat>
  <Paragraphs>190</Paragraphs>
  <Slides>20</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Wingdings</vt:lpstr>
      <vt:lpstr>DOE logo</vt:lpstr>
      <vt:lpstr>No DOE logo</vt:lpstr>
      <vt:lpstr>PowerPoint Presentation</vt:lpstr>
      <vt:lpstr>Committee of Visitor Charge (Standard)</vt:lpstr>
      <vt:lpstr>FY 2017 Committee of Visitors</vt:lpstr>
      <vt:lpstr>Three Panels</vt:lpstr>
      <vt:lpstr>Panel Structure and Membership</vt:lpstr>
      <vt:lpstr>PAMS was used by the COV</vt:lpstr>
      <vt:lpstr>COV Agenda</vt:lpstr>
      <vt:lpstr>2017 CSGB COV Summary</vt:lpstr>
      <vt:lpstr>Major Finding 1</vt:lpstr>
      <vt:lpstr>Major Finding 2</vt:lpstr>
      <vt:lpstr>Major Finding 3</vt:lpstr>
      <vt:lpstr>Major Finding 4</vt:lpstr>
      <vt:lpstr>Major Recommendation 1</vt:lpstr>
      <vt:lpstr>Major Recommendation 2</vt:lpstr>
      <vt:lpstr>Major Recommendation 3</vt:lpstr>
      <vt:lpstr>Other Comments and Suggestions 1</vt:lpstr>
      <vt:lpstr>Other Comments and Suggestions 2</vt:lpstr>
      <vt:lpstr>Other Comments and Suggestions 3</vt:lpstr>
      <vt:lpstr>Other Comments and Suggestions 4</vt:lpstr>
      <vt:lpstr>Many 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2017-02-27T15:27:05Z</dcterms:created>
  <dcterms:modified xsi:type="dcterms:W3CDTF">2017-07-14T14:01:10Z</dcterms:modified>
</cp:coreProperties>
</file>