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tif" ContentType="image/tif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2" r:id="rId1"/>
  </p:sldMasterIdLst>
  <p:notesMasterIdLst>
    <p:notesMasterId r:id="rId36"/>
  </p:notesMasterIdLst>
  <p:handoutMasterIdLst>
    <p:handoutMasterId r:id="rId37"/>
  </p:handoutMasterIdLst>
  <p:sldIdLst>
    <p:sldId id="573" r:id="rId2"/>
    <p:sldId id="639" r:id="rId3"/>
    <p:sldId id="638" r:id="rId4"/>
    <p:sldId id="645" r:id="rId5"/>
    <p:sldId id="620" r:id="rId6"/>
    <p:sldId id="648" r:id="rId7"/>
    <p:sldId id="649" r:id="rId8"/>
    <p:sldId id="650" r:id="rId9"/>
    <p:sldId id="651" r:id="rId10"/>
    <p:sldId id="652" r:id="rId11"/>
    <p:sldId id="644" r:id="rId12"/>
    <p:sldId id="647" r:id="rId13"/>
    <p:sldId id="637" r:id="rId14"/>
    <p:sldId id="577" r:id="rId15"/>
    <p:sldId id="585" r:id="rId16"/>
    <p:sldId id="579" r:id="rId17"/>
    <p:sldId id="578" r:id="rId18"/>
    <p:sldId id="583" r:id="rId19"/>
    <p:sldId id="584" r:id="rId20"/>
    <p:sldId id="589" r:id="rId21"/>
    <p:sldId id="605" r:id="rId22"/>
    <p:sldId id="609" r:id="rId23"/>
    <p:sldId id="614" r:id="rId24"/>
    <p:sldId id="590" r:id="rId25"/>
    <p:sldId id="591" r:id="rId26"/>
    <p:sldId id="527" r:id="rId27"/>
    <p:sldId id="528" r:id="rId28"/>
    <p:sldId id="530" r:id="rId29"/>
    <p:sldId id="551" r:id="rId30"/>
    <p:sldId id="633" r:id="rId31"/>
    <p:sldId id="653" r:id="rId32"/>
    <p:sldId id="642" r:id="rId33"/>
    <p:sldId id="520" r:id="rId34"/>
    <p:sldId id="521" r:id="rId3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scaleToFitPaper="1" frameSlides="1"/>
  <p:clrMru>
    <a:srgbClr val="FCF241"/>
    <a:srgbClr val="3569F4"/>
    <a:srgbClr val="8064A2"/>
    <a:srgbClr val="C4ACE0"/>
    <a:srgbClr val="C09FFF"/>
    <a:srgbClr val="B3A2C7"/>
    <a:srgbClr val="B997FF"/>
    <a:srgbClr val="705B9F"/>
    <a:srgbClr val="9A3264"/>
    <a:srgbClr val="FD6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82948" autoAdjust="0"/>
  </p:normalViewPr>
  <p:slideViewPr>
    <p:cSldViewPr snapToGrid="0">
      <p:cViewPr varScale="1">
        <p:scale>
          <a:sx n="96" d="100"/>
          <a:sy n="96" d="100"/>
        </p:scale>
        <p:origin x="840" y="84"/>
      </p:cViewPr>
      <p:guideLst>
        <p:guide orient="horz" pos="2160"/>
        <p:guide pos="3840"/>
      </p:guideLst>
    </p:cSldViewPr>
  </p:slideViewPr>
  <p:notesTextViewPr>
    <p:cViewPr>
      <p:scale>
        <a:sx n="130" d="100"/>
        <a:sy n="130" d="100"/>
      </p:scale>
      <p:origin x="0" y="0"/>
    </p:cViewPr>
  </p:notesTextViewPr>
  <p:sorterViewPr>
    <p:cViewPr varScale="1">
      <p:scale>
        <a:sx n="1" d="1"/>
        <a:sy n="1" d="1"/>
      </p:scale>
      <p:origin x="0" y="0"/>
    </p:cViewPr>
  </p:sorterViewPr>
  <p:notesViewPr>
    <p:cSldViewPr snapToGrid="0">
      <p:cViewPr>
        <p:scale>
          <a:sx n="100" d="100"/>
          <a:sy n="100" d="100"/>
        </p:scale>
        <p:origin x="2720" y="-1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var\folders\vr\xy_v_7xj4v3bvhsgx_4q6k6h0012z2\T\com.microsoft.Outlook\Outlook%20Temp\QIS_PATSENTS_BY_ORGTYP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smtClean="0"/>
              <a:t>QIS </a:t>
            </a:r>
            <a:r>
              <a:rPr lang="en-US" sz="1800" dirty="0"/>
              <a:t>Patents by Type</a:t>
            </a:r>
            <a:r>
              <a:rPr lang="en-US" sz="1800" baseline="0" dirty="0"/>
              <a:t> of Organization</a:t>
            </a:r>
          </a:p>
          <a:p>
            <a:pPr>
              <a:defRPr/>
            </a:pPr>
            <a:r>
              <a:rPr lang="en-US" sz="1000" b="0" i="0" u="none" strike="noStrike" baseline="0" dirty="0">
                <a:effectLst/>
              </a:rPr>
              <a:t>US patents including terms "quantum information" or "quantum computer" or "quantum computing" or "quantum communication"</a:t>
            </a:r>
            <a:endParaRPr lang="en-US" sz="10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solidFill>
            <a:ln>
              <a:noFill/>
            </a:ln>
            <a:effectLst/>
          </c:spPr>
          <c:invertIfNegative val="0"/>
          <c:val>
            <c:numRef>
              <c:f>Sheet2!$G$2:$W$2</c:f>
              <c:numCache>
                <c:formatCode>General</c:formatCode>
                <c:ptCount val="17"/>
                <c:pt idx="0">
                  <c:v>1</c:v>
                </c:pt>
                <c:pt idx="1">
                  <c:v>3</c:v>
                </c:pt>
                <c:pt idx="2">
                  <c:v>15</c:v>
                </c:pt>
                <c:pt idx="3">
                  <c:v>30</c:v>
                </c:pt>
                <c:pt idx="4">
                  <c:v>32</c:v>
                </c:pt>
                <c:pt idx="5">
                  <c:v>34</c:v>
                </c:pt>
                <c:pt idx="6">
                  <c:v>38</c:v>
                </c:pt>
                <c:pt idx="7">
                  <c:v>24</c:v>
                </c:pt>
                <c:pt idx="8">
                  <c:v>50</c:v>
                </c:pt>
                <c:pt idx="9">
                  <c:v>51</c:v>
                </c:pt>
                <c:pt idx="10">
                  <c:v>40</c:v>
                </c:pt>
                <c:pt idx="11">
                  <c:v>47</c:v>
                </c:pt>
                <c:pt idx="12">
                  <c:v>53</c:v>
                </c:pt>
                <c:pt idx="13">
                  <c:v>37</c:v>
                </c:pt>
                <c:pt idx="14">
                  <c:v>54</c:v>
                </c:pt>
                <c:pt idx="15">
                  <c:v>52</c:v>
                </c:pt>
                <c:pt idx="16">
                  <c:v>77</c:v>
                </c:pt>
              </c:numCache>
            </c:numRef>
          </c:val>
          <c:extLst xmlns:c16r2="http://schemas.microsoft.com/office/drawing/2015/06/chart">
            <c:ext xmlns:c16="http://schemas.microsoft.com/office/drawing/2014/chart" uri="{C3380CC4-5D6E-409C-BE32-E72D297353CC}">
              <c16:uniqueId val="{00000000-43B0-49E5-900C-371E98D84CB5}"/>
            </c:ext>
            <c:ext xmlns:c15="http://schemas.microsoft.com/office/drawing/2012/chart" uri="{02D57815-91ED-43cb-92C2-25804820EDAC}">
              <c15:filteredSeriesTitle>
                <c15:tx>
                  <c:strRef>
                    <c:extLst>
                      <c:ext uri="{02D57815-91ED-43cb-92C2-25804820EDAC}">
                        <c15:formulaRef>
                          <c15:sqref>Sheet2!$A$2</c15:sqref>
                        </c15:formulaRef>
                      </c:ext>
                    </c:extLst>
                    <c:strCache>
                      <c:ptCount val="1"/>
                      <c:pt idx="0">
                        <c:v>Industry</c:v>
                      </c:pt>
                    </c:strCache>
                  </c:strRef>
                </c15:tx>
              </c15:filteredSeriesTitle>
            </c:ext>
            <c:ext xmlns:c15="http://schemas.microsoft.com/office/drawing/2012/chart" uri="{02D57815-91ED-43cb-92C2-25804820EDAC}">
              <c15:filteredCategoryTitle>
                <c15:cat>
                  <c:numRef>
                    <c:extLst>
                      <c:ext uri="{02D57815-91ED-43cb-92C2-25804820EDAC}">
                        <c15:formulaRef>
                          <c15:sqref>Sheet2!$G$1:$W$1</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15:cat>
              </c15:filteredCategoryTitle>
            </c:ext>
          </c:extLst>
        </c:ser>
        <c:ser>
          <c:idx val="1"/>
          <c:order val="1"/>
          <c:spPr>
            <a:solidFill>
              <a:schemeClr val="accent2"/>
            </a:solidFill>
            <a:ln>
              <a:noFill/>
            </a:ln>
            <a:effectLst/>
          </c:spPr>
          <c:invertIfNegative val="0"/>
          <c:val>
            <c:numRef>
              <c:f>Sheet2!$G$3:$W$3</c:f>
              <c:numCache>
                <c:formatCode>General</c:formatCode>
                <c:ptCount val="17"/>
                <c:pt idx="0">
                  <c:v>1</c:v>
                </c:pt>
                <c:pt idx="1">
                  <c:v>0</c:v>
                </c:pt>
                <c:pt idx="2">
                  <c:v>1</c:v>
                </c:pt>
                <c:pt idx="3">
                  <c:v>2</c:v>
                </c:pt>
                <c:pt idx="4">
                  <c:v>5</c:v>
                </c:pt>
                <c:pt idx="5">
                  <c:v>4</c:v>
                </c:pt>
                <c:pt idx="6">
                  <c:v>5</c:v>
                </c:pt>
                <c:pt idx="7">
                  <c:v>9</c:v>
                </c:pt>
                <c:pt idx="8">
                  <c:v>8</c:v>
                </c:pt>
                <c:pt idx="9">
                  <c:v>6</c:v>
                </c:pt>
                <c:pt idx="10">
                  <c:v>9</c:v>
                </c:pt>
                <c:pt idx="11">
                  <c:v>6</c:v>
                </c:pt>
                <c:pt idx="12">
                  <c:v>10</c:v>
                </c:pt>
                <c:pt idx="13">
                  <c:v>10</c:v>
                </c:pt>
                <c:pt idx="14">
                  <c:v>12</c:v>
                </c:pt>
                <c:pt idx="15">
                  <c:v>6</c:v>
                </c:pt>
                <c:pt idx="16">
                  <c:v>16</c:v>
                </c:pt>
              </c:numCache>
            </c:numRef>
          </c:val>
          <c:extLst xmlns:c16r2="http://schemas.microsoft.com/office/drawing/2015/06/chart">
            <c:ext xmlns:c16="http://schemas.microsoft.com/office/drawing/2014/chart" uri="{C3380CC4-5D6E-409C-BE32-E72D297353CC}">
              <c16:uniqueId val="{00000001-43B0-49E5-900C-371E98D84CB5}"/>
            </c:ext>
            <c:ext xmlns:c15="http://schemas.microsoft.com/office/drawing/2012/chart" uri="{02D57815-91ED-43cb-92C2-25804820EDAC}">
              <c15:filteredSeriesTitle>
                <c15:tx>
                  <c:strRef>
                    <c:extLst>
                      <c:ext uri="{02D57815-91ED-43cb-92C2-25804820EDAC}">
                        <c15:formulaRef>
                          <c15:sqref>Sheet2!$A$3</c15:sqref>
                        </c15:formulaRef>
                      </c:ext>
                    </c:extLst>
                    <c:strCache>
                      <c:ptCount val="1"/>
                      <c:pt idx="0">
                        <c:v>University</c:v>
                      </c:pt>
                    </c:strCache>
                  </c:strRef>
                </c15:tx>
              </c15:filteredSeriesTitle>
            </c:ext>
            <c:ext xmlns:c15="http://schemas.microsoft.com/office/drawing/2012/chart" uri="{02D57815-91ED-43cb-92C2-25804820EDAC}">
              <c15:filteredCategoryTitle>
                <c15:cat>
                  <c:numRef>
                    <c:extLst>
                      <c:ext uri="{02D57815-91ED-43cb-92C2-25804820EDAC}">
                        <c15:formulaRef>
                          <c15:sqref>Sheet2!$G$1:$W$1</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15:cat>
              </c15:filteredCategoryTitle>
            </c:ext>
          </c:extLst>
        </c:ser>
        <c:ser>
          <c:idx val="2"/>
          <c:order val="2"/>
          <c:spPr>
            <a:solidFill>
              <a:schemeClr val="accent3"/>
            </a:solidFill>
            <a:ln>
              <a:noFill/>
            </a:ln>
            <a:effectLst/>
          </c:spPr>
          <c:invertIfNegative val="0"/>
          <c:val>
            <c:numRef>
              <c:f>Sheet2!$G$4:$W$4</c:f>
              <c:numCache>
                <c:formatCode>General</c:formatCode>
                <c:ptCount val="17"/>
                <c:pt idx="0">
                  <c:v>1</c:v>
                </c:pt>
                <c:pt idx="1">
                  <c:v>0</c:v>
                </c:pt>
                <c:pt idx="2">
                  <c:v>1</c:v>
                </c:pt>
                <c:pt idx="3">
                  <c:v>3</c:v>
                </c:pt>
                <c:pt idx="4">
                  <c:v>6</c:v>
                </c:pt>
                <c:pt idx="5">
                  <c:v>3</c:v>
                </c:pt>
                <c:pt idx="6">
                  <c:v>8</c:v>
                </c:pt>
                <c:pt idx="7">
                  <c:v>7</c:v>
                </c:pt>
                <c:pt idx="8">
                  <c:v>5</c:v>
                </c:pt>
                <c:pt idx="9">
                  <c:v>6</c:v>
                </c:pt>
                <c:pt idx="10">
                  <c:v>8</c:v>
                </c:pt>
                <c:pt idx="11">
                  <c:v>4</c:v>
                </c:pt>
                <c:pt idx="12">
                  <c:v>2</c:v>
                </c:pt>
                <c:pt idx="13">
                  <c:v>5</c:v>
                </c:pt>
                <c:pt idx="14">
                  <c:v>3</c:v>
                </c:pt>
                <c:pt idx="15">
                  <c:v>5</c:v>
                </c:pt>
                <c:pt idx="16">
                  <c:v>5</c:v>
                </c:pt>
              </c:numCache>
            </c:numRef>
          </c:val>
          <c:extLst xmlns:c16r2="http://schemas.microsoft.com/office/drawing/2015/06/chart">
            <c:ext xmlns:c16="http://schemas.microsoft.com/office/drawing/2014/chart" uri="{C3380CC4-5D6E-409C-BE32-E72D297353CC}">
              <c16:uniqueId val="{00000002-43B0-49E5-900C-371E98D84CB5}"/>
            </c:ext>
            <c:ext xmlns:c15="http://schemas.microsoft.com/office/drawing/2012/chart" uri="{02D57815-91ED-43cb-92C2-25804820EDAC}">
              <c15:filteredSeriesTitle>
                <c15:tx>
                  <c:strRef>
                    <c:extLst>
                      <c:ext uri="{02D57815-91ED-43cb-92C2-25804820EDAC}">
                        <c15:formulaRef>
                          <c15:sqref>Sheet2!$A$4</c15:sqref>
                        </c15:formulaRef>
                      </c:ext>
                    </c:extLst>
                    <c:strCache>
                      <c:ptCount val="1"/>
                      <c:pt idx="0">
                        <c:v>Government</c:v>
                      </c:pt>
                    </c:strCache>
                  </c:strRef>
                </c15:tx>
              </c15:filteredSeriesTitle>
            </c:ext>
            <c:ext xmlns:c15="http://schemas.microsoft.com/office/drawing/2012/chart" uri="{02D57815-91ED-43cb-92C2-25804820EDAC}">
              <c15:filteredCategoryTitle>
                <c15:cat>
                  <c:numRef>
                    <c:extLst>
                      <c:ext uri="{02D57815-91ED-43cb-92C2-25804820EDAC}">
                        <c15:formulaRef>
                          <c15:sqref>Sheet2!$G$1:$W$1</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15:cat>
              </c15:filteredCategoryTitle>
            </c:ext>
          </c:extLst>
        </c:ser>
        <c:ser>
          <c:idx val="3"/>
          <c:order val="3"/>
          <c:spPr>
            <a:solidFill>
              <a:schemeClr val="accent4"/>
            </a:solidFill>
            <a:ln>
              <a:noFill/>
            </a:ln>
            <a:effectLst/>
          </c:spPr>
          <c:invertIfNegative val="0"/>
          <c:val>
            <c:numRef>
              <c:f>Sheet2!$G$5:$W$5</c:f>
              <c:numCache>
                <c:formatCode>General</c:formatCode>
                <c:ptCount val="17"/>
                <c:pt idx="0">
                  <c:v>1</c:v>
                </c:pt>
                <c:pt idx="1">
                  <c:v>3</c:v>
                </c:pt>
                <c:pt idx="2">
                  <c:v>4</c:v>
                </c:pt>
                <c:pt idx="3">
                  <c:v>3</c:v>
                </c:pt>
                <c:pt idx="4">
                  <c:v>7</c:v>
                </c:pt>
                <c:pt idx="5">
                  <c:v>5</c:v>
                </c:pt>
                <c:pt idx="6">
                  <c:v>8</c:v>
                </c:pt>
                <c:pt idx="7">
                  <c:v>4</c:v>
                </c:pt>
                <c:pt idx="8">
                  <c:v>9</c:v>
                </c:pt>
                <c:pt idx="9">
                  <c:v>9</c:v>
                </c:pt>
                <c:pt idx="10">
                  <c:v>4</c:v>
                </c:pt>
                <c:pt idx="11">
                  <c:v>3</c:v>
                </c:pt>
                <c:pt idx="12">
                  <c:v>12</c:v>
                </c:pt>
                <c:pt idx="13">
                  <c:v>11</c:v>
                </c:pt>
                <c:pt idx="14">
                  <c:v>10</c:v>
                </c:pt>
                <c:pt idx="15">
                  <c:v>7</c:v>
                </c:pt>
                <c:pt idx="16">
                  <c:v>15</c:v>
                </c:pt>
              </c:numCache>
            </c:numRef>
          </c:val>
          <c:extLst xmlns:c16r2="http://schemas.microsoft.com/office/drawing/2015/06/chart">
            <c:ext xmlns:c16="http://schemas.microsoft.com/office/drawing/2014/chart" uri="{C3380CC4-5D6E-409C-BE32-E72D297353CC}">
              <c16:uniqueId val="{00000003-43B0-49E5-900C-371E98D84CB5}"/>
            </c:ext>
            <c:ext xmlns:c15="http://schemas.microsoft.com/office/drawing/2012/chart" uri="{02D57815-91ED-43cb-92C2-25804820EDAC}">
              <c15:filteredSeriesTitle>
                <c15:tx>
                  <c:strRef>
                    <c:extLst>
                      <c:ext uri="{02D57815-91ED-43cb-92C2-25804820EDAC}">
                        <c15:formulaRef>
                          <c15:sqref>Sheet2!$A$5</c15:sqref>
                        </c15:formulaRef>
                      </c:ext>
                    </c:extLst>
                    <c:strCache>
                      <c:ptCount val="1"/>
                      <c:pt idx="0">
                        <c:v>Other</c:v>
                      </c:pt>
                    </c:strCache>
                  </c:strRef>
                </c15:tx>
              </c15:filteredSeriesTitle>
            </c:ext>
            <c:ext xmlns:c15="http://schemas.microsoft.com/office/drawing/2012/chart" uri="{02D57815-91ED-43cb-92C2-25804820EDAC}">
              <c15:filteredCategoryTitle>
                <c15:cat>
                  <c:numRef>
                    <c:extLst>
                      <c:ext uri="{02D57815-91ED-43cb-92C2-25804820EDAC}">
                        <c15:formulaRef>
                          <c15:sqref>Sheet2!$G$1:$W$1</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15:cat>
              </c15:filteredCategoryTitle>
            </c:ext>
          </c:extLst>
        </c:ser>
        <c:dLbls>
          <c:showLegendKey val="0"/>
          <c:showVal val="0"/>
          <c:showCatName val="0"/>
          <c:showSerName val="0"/>
          <c:showPercent val="0"/>
          <c:showBubbleSize val="0"/>
        </c:dLbls>
        <c:gapWidth val="150"/>
        <c:overlap val="100"/>
        <c:axId val="141080224"/>
        <c:axId val="141080616"/>
      </c:barChart>
      <c:catAx>
        <c:axId val="14108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080616"/>
        <c:crosses val="autoZero"/>
        <c:auto val="1"/>
        <c:lblAlgn val="ctr"/>
        <c:lblOffset val="100"/>
        <c:noMultiLvlLbl val="0"/>
      </c:catAx>
      <c:valAx>
        <c:axId val="141080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0802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A763103F-FA0D-FE44-ABFE-CA920F8FD910}" type="datetimeFigureOut">
              <a:rPr lang="en-US" smtClean="0"/>
              <a:t>7/14/2017</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A71608C-BB1E-2240-B83F-0C7DB20FCE6D}" type="slidenum">
              <a:rPr lang="en-US" smtClean="0"/>
              <a:t>‹#›</a:t>
            </a:fld>
            <a:endParaRPr lang="en-US"/>
          </a:p>
        </p:txBody>
      </p:sp>
    </p:spTree>
    <p:extLst>
      <p:ext uri="{BB962C8B-B14F-4D97-AF65-F5344CB8AC3E}">
        <p14:creationId xmlns:p14="http://schemas.microsoft.com/office/powerpoint/2010/main" val="2925732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BBDA42A-FF79-49FC-9D4D-6FD4619F057F}" type="datetimeFigureOut">
              <a:rPr lang="en-US" smtClean="0"/>
              <a:t>7/14/2017</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D9180E2-4E26-4F0C-AE46-058F5297F7ED}" type="slidenum">
              <a:rPr lang="en-US" smtClean="0"/>
              <a:t>‹#›</a:t>
            </a:fld>
            <a:endParaRPr lang="en-US" dirty="0"/>
          </a:p>
        </p:txBody>
      </p:sp>
    </p:spTree>
    <p:extLst>
      <p:ext uri="{BB962C8B-B14F-4D97-AF65-F5344CB8AC3E}">
        <p14:creationId xmlns:p14="http://schemas.microsoft.com/office/powerpoint/2010/main" val="3790373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9180E2-4E26-4F0C-AE46-058F5297F7ED}" type="slidenum">
              <a:rPr lang="en-US" smtClean="0"/>
              <a:t>1</a:t>
            </a:fld>
            <a:endParaRPr lang="en-US" dirty="0"/>
          </a:p>
        </p:txBody>
      </p:sp>
    </p:spTree>
    <p:extLst>
      <p:ext uri="{BB962C8B-B14F-4D97-AF65-F5344CB8AC3E}">
        <p14:creationId xmlns:p14="http://schemas.microsoft.com/office/powerpoint/2010/main" val="4085540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CC264-FF56-4DB3-A3E6-5B8021759347}" type="slidenum">
              <a:rPr lang="en-US" altLang="en-US"/>
              <a:pPr/>
              <a:t>27</a:t>
            </a:fld>
            <a:endParaRPr lang="en-US" altLang="en-US"/>
          </a:p>
        </p:txBody>
      </p:sp>
      <p:sp>
        <p:nvSpPr>
          <p:cNvPr id="948226" name="Rectangle 2"/>
          <p:cNvSpPr>
            <a:spLocks noGrp="1" noRot="1" noChangeAspect="1" noChangeArrowheads="1" noTextEdit="1"/>
          </p:cNvSpPr>
          <p:nvPr>
            <p:ph type="sldImg"/>
          </p:nvPr>
        </p:nvSpPr>
        <p:spPr>
          <a:ln/>
        </p:spPr>
      </p:sp>
      <p:sp>
        <p:nvSpPr>
          <p:cNvPr id="948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7584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724" tIns="46363" rIns="92724" bIns="46363" anchor="b"/>
          <a:lstStyle>
            <a:lvl1pPr defTabSz="962025" eaLnBrk="0" hangingPunct="0">
              <a:defRPr sz="2400">
                <a:solidFill>
                  <a:schemeClr val="tx1"/>
                </a:solidFill>
                <a:latin typeface="Times New Roman" pitchFamily="18" charset="0"/>
              </a:defRPr>
            </a:lvl1pPr>
            <a:lvl2pPr marL="742950" indent="-285750" defTabSz="962025" eaLnBrk="0" hangingPunct="0">
              <a:defRPr sz="2400">
                <a:solidFill>
                  <a:schemeClr val="tx1"/>
                </a:solidFill>
                <a:latin typeface="Times New Roman" pitchFamily="18" charset="0"/>
              </a:defRPr>
            </a:lvl2pPr>
            <a:lvl3pPr marL="1143000" indent="-228600" defTabSz="962025" eaLnBrk="0" hangingPunct="0">
              <a:defRPr sz="2400">
                <a:solidFill>
                  <a:schemeClr val="tx1"/>
                </a:solidFill>
                <a:latin typeface="Times New Roman" pitchFamily="18" charset="0"/>
              </a:defRPr>
            </a:lvl3pPr>
            <a:lvl4pPr marL="1600200" indent="-228600" defTabSz="962025" eaLnBrk="0" hangingPunct="0">
              <a:defRPr sz="2400">
                <a:solidFill>
                  <a:schemeClr val="tx1"/>
                </a:solidFill>
                <a:latin typeface="Times New Roman" pitchFamily="18" charset="0"/>
              </a:defRPr>
            </a:lvl4pPr>
            <a:lvl5pPr marL="2057400" indent="-228600" defTabSz="962025" eaLnBrk="0" hangingPunct="0">
              <a:defRPr sz="2400">
                <a:solidFill>
                  <a:schemeClr val="tx1"/>
                </a:solidFill>
                <a:latin typeface="Times New Roman" pitchFamily="18" charset="0"/>
              </a:defRPr>
            </a:lvl5pPr>
            <a:lvl6pPr marL="2514600" indent="-228600" algn="ctr" defTabSz="962025" eaLnBrk="0" fontAlgn="base" hangingPunct="0">
              <a:spcBef>
                <a:spcPct val="0"/>
              </a:spcBef>
              <a:spcAft>
                <a:spcPct val="0"/>
              </a:spcAft>
              <a:defRPr sz="2400">
                <a:solidFill>
                  <a:schemeClr val="tx1"/>
                </a:solidFill>
                <a:latin typeface="Times New Roman" pitchFamily="18" charset="0"/>
              </a:defRPr>
            </a:lvl6pPr>
            <a:lvl7pPr marL="2971800" indent="-228600" algn="ctr" defTabSz="962025" eaLnBrk="0" fontAlgn="base" hangingPunct="0">
              <a:spcBef>
                <a:spcPct val="0"/>
              </a:spcBef>
              <a:spcAft>
                <a:spcPct val="0"/>
              </a:spcAft>
              <a:defRPr sz="2400">
                <a:solidFill>
                  <a:schemeClr val="tx1"/>
                </a:solidFill>
                <a:latin typeface="Times New Roman" pitchFamily="18" charset="0"/>
              </a:defRPr>
            </a:lvl7pPr>
            <a:lvl8pPr marL="3429000" indent="-228600" algn="ctr" defTabSz="962025" eaLnBrk="0" fontAlgn="base" hangingPunct="0">
              <a:spcBef>
                <a:spcPct val="0"/>
              </a:spcBef>
              <a:spcAft>
                <a:spcPct val="0"/>
              </a:spcAft>
              <a:defRPr sz="2400">
                <a:solidFill>
                  <a:schemeClr val="tx1"/>
                </a:solidFill>
                <a:latin typeface="Times New Roman" pitchFamily="18" charset="0"/>
              </a:defRPr>
            </a:lvl8pPr>
            <a:lvl9pPr marL="3886200" indent="-228600" algn="ctr" defTabSz="962025" eaLnBrk="0" fontAlgn="base" hangingPunct="0">
              <a:spcBef>
                <a:spcPct val="0"/>
              </a:spcBef>
              <a:spcAft>
                <a:spcPct val="0"/>
              </a:spcAft>
              <a:defRPr sz="2400">
                <a:solidFill>
                  <a:schemeClr val="tx1"/>
                </a:solidFill>
                <a:latin typeface="Times New Roman" pitchFamily="18" charset="0"/>
              </a:defRPr>
            </a:lvl9pPr>
          </a:lstStyle>
          <a:p>
            <a:pPr algn="r"/>
            <a:fld id="{4F13CCAF-3B13-4E74-B612-0DAC0B36A1C1}" type="slidenum">
              <a:rPr lang="en-US" altLang="en-US" sz="1200" baseline="30000">
                <a:latin typeface="Arial" pitchFamily="34" charset="0"/>
              </a:rPr>
              <a:pPr algn="r"/>
              <a:t>32</a:t>
            </a:fld>
            <a:endParaRPr lang="en-US" altLang="en-US" sz="1200" baseline="30000">
              <a:latin typeface="Arial" pitchFamily="34" charset="0"/>
            </a:endParaRPr>
          </a:p>
        </p:txBody>
      </p:sp>
      <p:sp>
        <p:nvSpPr>
          <p:cNvPr id="111619" name="Rectangle 2"/>
          <p:cNvSpPr>
            <a:spLocks noGrp="1" noRot="1" noChangeAspect="1" noChangeArrowheads="1" noTextEdit="1"/>
          </p:cNvSpPr>
          <p:nvPr>
            <p:ph type="sldImg"/>
          </p:nvPr>
        </p:nvSpPr>
        <p:spPr>
          <a:xfrm>
            <a:off x="409575" y="698500"/>
            <a:ext cx="6192838" cy="3484563"/>
          </a:xfrm>
          <a:ln/>
        </p:spPr>
      </p:sp>
      <p:sp>
        <p:nvSpPr>
          <p:cNvPr id="111620"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341098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eaLnBrk="0" hangingPunct="0">
              <a:defRPr sz="2400">
                <a:solidFill>
                  <a:schemeClr val="tx1"/>
                </a:solidFill>
                <a:latin typeface="Times New Roman" pitchFamily="18" charset="0"/>
              </a:defRPr>
            </a:lvl1pPr>
            <a:lvl2pPr marL="742950" indent="-285750" defTabSz="927100" eaLnBrk="0" hangingPunct="0">
              <a:defRPr sz="2400">
                <a:solidFill>
                  <a:schemeClr val="tx1"/>
                </a:solidFill>
                <a:latin typeface="Times New Roman" pitchFamily="18" charset="0"/>
              </a:defRPr>
            </a:lvl2pPr>
            <a:lvl3pPr marL="1143000" indent="-228600" defTabSz="927100" eaLnBrk="0" hangingPunct="0">
              <a:defRPr sz="2400">
                <a:solidFill>
                  <a:schemeClr val="tx1"/>
                </a:solidFill>
                <a:latin typeface="Times New Roman" pitchFamily="18" charset="0"/>
              </a:defRPr>
            </a:lvl3pPr>
            <a:lvl4pPr marL="1600200" indent="-228600" defTabSz="927100" eaLnBrk="0" hangingPunct="0">
              <a:defRPr sz="2400">
                <a:solidFill>
                  <a:schemeClr val="tx1"/>
                </a:solidFill>
                <a:latin typeface="Times New Roman" pitchFamily="18" charset="0"/>
              </a:defRPr>
            </a:lvl4pPr>
            <a:lvl5pPr marL="2057400" indent="-228600" defTabSz="927100" eaLnBrk="0" hangingPunct="0">
              <a:defRPr sz="2400">
                <a:solidFill>
                  <a:schemeClr val="tx1"/>
                </a:solidFill>
                <a:latin typeface="Times New Roman" pitchFamily="18" charset="0"/>
              </a:defRPr>
            </a:lvl5pPr>
            <a:lvl6pPr marL="2514600" indent="-228600" algn="ctr" defTabSz="927100" eaLnBrk="0" fontAlgn="base" hangingPunct="0">
              <a:spcBef>
                <a:spcPct val="0"/>
              </a:spcBef>
              <a:spcAft>
                <a:spcPct val="0"/>
              </a:spcAft>
              <a:defRPr sz="2400">
                <a:solidFill>
                  <a:schemeClr val="tx1"/>
                </a:solidFill>
                <a:latin typeface="Times New Roman" pitchFamily="18" charset="0"/>
              </a:defRPr>
            </a:lvl6pPr>
            <a:lvl7pPr marL="2971800" indent="-228600" algn="ctr" defTabSz="927100" eaLnBrk="0" fontAlgn="base" hangingPunct="0">
              <a:spcBef>
                <a:spcPct val="0"/>
              </a:spcBef>
              <a:spcAft>
                <a:spcPct val="0"/>
              </a:spcAft>
              <a:defRPr sz="2400">
                <a:solidFill>
                  <a:schemeClr val="tx1"/>
                </a:solidFill>
                <a:latin typeface="Times New Roman" pitchFamily="18" charset="0"/>
              </a:defRPr>
            </a:lvl7pPr>
            <a:lvl8pPr marL="3429000" indent="-228600" algn="ctr" defTabSz="927100" eaLnBrk="0" fontAlgn="base" hangingPunct="0">
              <a:spcBef>
                <a:spcPct val="0"/>
              </a:spcBef>
              <a:spcAft>
                <a:spcPct val="0"/>
              </a:spcAft>
              <a:defRPr sz="2400">
                <a:solidFill>
                  <a:schemeClr val="tx1"/>
                </a:solidFill>
                <a:latin typeface="Times New Roman" pitchFamily="18" charset="0"/>
              </a:defRPr>
            </a:lvl8pPr>
            <a:lvl9pPr marL="3886200" indent="-228600" algn="ctr" defTabSz="927100" eaLnBrk="0" fontAlgn="base" hangingPunct="0">
              <a:spcBef>
                <a:spcPct val="0"/>
              </a:spcBef>
              <a:spcAft>
                <a:spcPct val="0"/>
              </a:spcAft>
              <a:defRPr sz="2400">
                <a:solidFill>
                  <a:schemeClr val="tx1"/>
                </a:solidFill>
                <a:latin typeface="Times New Roman" pitchFamily="18" charset="0"/>
              </a:defRPr>
            </a:lvl9pPr>
          </a:lstStyle>
          <a:p>
            <a:fld id="{0F8472F1-832D-4D8A-A648-B386C9F6990B}" type="slidenum">
              <a:rPr lang="en-US" altLang="en-US" sz="1200" smtClean="0">
                <a:latin typeface="Arial" pitchFamily="34" charset="0"/>
              </a:rPr>
              <a:pPr/>
              <a:t>2</a:t>
            </a:fld>
            <a:endParaRPr lang="en-US" altLang="en-US" sz="1200" smtClean="0">
              <a:latin typeface="Arial" pitchFamily="34" charset="0"/>
            </a:endParaRPr>
          </a:p>
        </p:txBody>
      </p:sp>
      <p:sp>
        <p:nvSpPr>
          <p:cNvPr id="110595" name="Rectangle 2"/>
          <p:cNvSpPr>
            <a:spLocks noGrp="1" noRot="1" noChangeAspect="1" noChangeArrowheads="1" noTextEdit="1"/>
          </p:cNvSpPr>
          <p:nvPr>
            <p:ph type="sldImg"/>
          </p:nvPr>
        </p:nvSpPr>
        <p:spPr>
          <a:xfrm>
            <a:off x="409575" y="698500"/>
            <a:ext cx="6192838" cy="3484563"/>
          </a:xfrm>
          <a:ln/>
        </p:spPr>
      </p:sp>
      <p:sp>
        <p:nvSpPr>
          <p:cNvPr id="110596" name="Rectangle 3"/>
          <p:cNvSpPr>
            <a:spLocks noGrp="1" noChangeArrowheads="1"/>
          </p:cNvSpPr>
          <p:nvPr>
            <p:ph type="body" idx="1"/>
          </p:nvPr>
        </p:nvSpPr>
        <p:spPr>
          <a:xfrm>
            <a:off x="933450" y="4416425"/>
            <a:ext cx="51435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538083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8652428" indent="-38186541">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65887" eaLnBrk="0" fontAlgn="base" hangingPunct="0">
              <a:spcBef>
                <a:spcPct val="0"/>
              </a:spcBef>
              <a:spcAft>
                <a:spcPct val="0"/>
              </a:spcAft>
              <a:defRPr sz="2400">
                <a:solidFill>
                  <a:schemeClr val="tx1"/>
                </a:solidFill>
                <a:latin typeface="Times" charset="0"/>
                <a:ea typeface="ＭＳ Ｐゴシック" charset="-128"/>
              </a:defRPr>
            </a:lvl6pPr>
            <a:lvl7pPr marL="931774" eaLnBrk="0" fontAlgn="base" hangingPunct="0">
              <a:spcBef>
                <a:spcPct val="0"/>
              </a:spcBef>
              <a:spcAft>
                <a:spcPct val="0"/>
              </a:spcAft>
              <a:defRPr sz="2400">
                <a:solidFill>
                  <a:schemeClr val="tx1"/>
                </a:solidFill>
                <a:latin typeface="Times" charset="0"/>
                <a:ea typeface="ＭＳ Ｐゴシック" charset="-128"/>
              </a:defRPr>
            </a:lvl7pPr>
            <a:lvl8pPr marL="1397660" eaLnBrk="0" fontAlgn="base" hangingPunct="0">
              <a:spcBef>
                <a:spcPct val="0"/>
              </a:spcBef>
              <a:spcAft>
                <a:spcPct val="0"/>
              </a:spcAft>
              <a:defRPr sz="2400">
                <a:solidFill>
                  <a:schemeClr val="tx1"/>
                </a:solidFill>
                <a:latin typeface="Times" charset="0"/>
                <a:ea typeface="ＭＳ Ｐゴシック" charset="-128"/>
              </a:defRPr>
            </a:lvl8pPr>
            <a:lvl9pPr marL="1863547" eaLnBrk="0" fontAlgn="base" hangingPunct="0">
              <a:spcBef>
                <a:spcPct val="0"/>
              </a:spcBef>
              <a:spcAft>
                <a:spcPct val="0"/>
              </a:spcAft>
              <a:defRPr sz="2400">
                <a:solidFill>
                  <a:schemeClr val="tx1"/>
                </a:solidFill>
                <a:latin typeface="Times" charset="0"/>
                <a:ea typeface="ＭＳ Ｐゴシック" charset="-128"/>
              </a:defRPr>
            </a:lvl9pPr>
          </a:lstStyle>
          <a:p>
            <a:fld id="{15595825-D28E-48D1-A229-70ED4BC29E99}" type="slidenum">
              <a:rPr lang="en-US" sz="1200"/>
              <a:pPr/>
              <a:t>3</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54219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8454A-BA14-490C-A112-9ACF52551BC3}" type="slidenum">
              <a:rPr lang="en-US" altLang="en-US"/>
              <a:pPr/>
              <a:t>11</a:t>
            </a:fld>
            <a:endParaRPr lang="en-US" altLang="en-US"/>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xfrm>
            <a:off x="914400" y="4341813"/>
            <a:ext cx="5029200" cy="4116387"/>
          </a:xfrm>
        </p:spPr>
        <p:txBody>
          <a:bodyPr/>
          <a:lstStyle/>
          <a:p>
            <a:endParaRPr lang="en-US" altLang="en-US"/>
          </a:p>
        </p:txBody>
      </p:sp>
    </p:spTree>
    <p:extLst>
      <p:ext uri="{BB962C8B-B14F-4D97-AF65-F5344CB8AC3E}">
        <p14:creationId xmlns:p14="http://schemas.microsoft.com/office/powerpoint/2010/main" val="1674260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19DA2F0-592C-4F33-8DC6-0FE6A188F2C5}" type="slidenum">
              <a:rPr lang="en-US" altLang="en-US" smtClean="0"/>
              <a:pPr>
                <a:defRPr/>
              </a:pPr>
              <a:t>16</a:t>
            </a:fld>
            <a:endParaRPr lang="en-US" altLang="en-US"/>
          </a:p>
        </p:txBody>
      </p:sp>
    </p:spTree>
    <p:extLst>
      <p:ext uri="{BB962C8B-B14F-4D97-AF65-F5344CB8AC3E}">
        <p14:creationId xmlns:p14="http://schemas.microsoft.com/office/powerpoint/2010/main" val="2034552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19DA2F0-592C-4F33-8DC6-0FE6A188F2C5}" type="slidenum">
              <a:rPr lang="en-US" altLang="en-US" smtClean="0"/>
              <a:pPr>
                <a:defRPr/>
              </a:pPr>
              <a:t>18</a:t>
            </a:fld>
            <a:endParaRPr lang="en-US" altLang="en-US"/>
          </a:p>
        </p:txBody>
      </p:sp>
    </p:spTree>
    <p:extLst>
      <p:ext uri="{BB962C8B-B14F-4D97-AF65-F5344CB8AC3E}">
        <p14:creationId xmlns:p14="http://schemas.microsoft.com/office/powerpoint/2010/main" val="30570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9763" eaLnBrk="0" hangingPunct="0">
              <a:defRPr sz="2400">
                <a:solidFill>
                  <a:schemeClr val="tx1"/>
                </a:solidFill>
                <a:latin typeface="Times New Roman" pitchFamily="18" charset="0"/>
              </a:defRPr>
            </a:lvl1pPr>
            <a:lvl2pPr marL="729057" indent="-280406" defTabSz="909763" eaLnBrk="0" hangingPunct="0">
              <a:defRPr sz="2400">
                <a:solidFill>
                  <a:schemeClr val="tx1"/>
                </a:solidFill>
                <a:latin typeface="Times New Roman" pitchFamily="18" charset="0"/>
              </a:defRPr>
            </a:lvl2pPr>
            <a:lvl3pPr marL="1121626" indent="-224325" defTabSz="909763" eaLnBrk="0" hangingPunct="0">
              <a:defRPr sz="2400">
                <a:solidFill>
                  <a:schemeClr val="tx1"/>
                </a:solidFill>
                <a:latin typeface="Times New Roman" pitchFamily="18" charset="0"/>
              </a:defRPr>
            </a:lvl3pPr>
            <a:lvl4pPr marL="1570276" indent="-224325" defTabSz="909763" eaLnBrk="0" hangingPunct="0">
              <a:defRPr sz="2400">
                <a:solidFill>
                  <a:schemeClr val="tx1"/>
                </a:solidFill>
                <a:latin typeface="Times New Roman" pitchFamily="18" charset="0"/>
              </a:defRPr>
            </a:lvl4pPr>
            <a:lvl5pPr marL="2018927" indent="-224325" defTabSz="909763" eaLnBrk="0" hangingPunct="0">
              <a:defRPr sz="2400">
                <a:solidFill>
                  <a:schemeClr val="tx1"/>
                </a:solidFill>
                <a:latin typeface="Times New Roman" pitchFamily="18" charset="0"/>
              </a:defRPr>
            </a:lvl5pPr>
            <a:lvl6pPr marL="2467577" indent="-224325" algn="ctr" defTabSz="909763" eaLnBrk="0" fontAlgn="base" hangingPunct="0">
              <a:spcBef>
                <a:spcPct val="0"/>
              </a:spcBef>
              <a:spcAft>
                <a:spcPct val="0"/>
              </a:spcAft>
              <a:defRPr sz="2400">
                <a:solidFill>
                  <a:schemeClr val="tx1"/>
                </a:solidFill>
                <a:latin typeface="Times New Roman" pitchFamily="18" charset="0"/>
              </a:defRPr>
            </a:lvl6pPr>
            <a:lvl7pPr marL="2916227" indent="-224325" algn="ctr" defTabSz="909763" eaLnBrk="0" fontAlgn="base" hangingPunct="0">
              <a:spcBef>
                <a:spcPct val="0"/>
              </a:spcBef>
              <a:spcAft>
                <a:spcPct val="0"/>
              </a:spcAft>
              <a:defRPr sz="2400">
                <a:solidFill>
                  <a:schemeClr val="tx1"/>
                </a:solidFill>
                <a:latin typeface="Times New Roman" pitchFamily="18" charset="0"/>
              </a:defRPr>
            </a:lvl7pPr>
            <a:lvl8pPr marL="3364878" indent="-224325" algn="ctr" defTabSz="909763" eaLnBrk="0" fontAlgn="base" hangingPunct="0">
              <a:spcBef>
                <a:spcPct val="0"/>
              </a:spcBef>
              <a:spcAft>
                <a:spcPct val="0"/>
              </a:spcAft>
              <a:defRPr sz="2400">
                <a:solidFill>
                  <a:schemeClr val="tx1"/>
                </a:solidFill>
                <a:latin typeface="Times New Roman" pitchFamily="18" charset="0"/>
              </a:defRPr>
            </a:lvl8pPr>
            <a:lvl9pPr marL="3813528" indent="-224325" algn="ctr" defTabSz="909763" eaLnBrk="0" fontAlgn="base" hangingPunct="0">
              <a:spcBef>
                <a:spcPct val="0"/>
              </a:spcBef>
              <a:spcAft>
                <a:spcPct val="0"/>
              </a:spcAft>
              <a:defRPr sz="2400">
                <a:solidFill>
                  <a:schemeClr val="tx1"/>
                </a:solidFill>
                <a:latin typeface="Times New Roman" pitchFamily="18" charset="0"/>
              </a:defRPr>
            </a:lvl9pPr>
          </a:lstStyle>
          <a:p>
            <a:fld id="{5E358DB6-8CBC-46F8-A496-6C0C8737857D}" type="slidenum">
              <a:rPr lang="en-US" sz="1200">
                <a:latin typeface="Arial" pitchFamily="34" charset="0"/>
              </a:rPr>
              <a:pPr/>
              <a:t>19</a:t>
            </a:fld>
            <a:endParaRPr lang="en-US" sz="1200">
              <a:latin typeface="Arial" pitchFamily="34"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135945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9180E2-4E26-4F0C-AE46-058F5297F7ED}" type="slidenum">
              <a:rPr lang="en-US" smtClean="0"/>
              <a:t>20</a:t>
            </a:fld>
            <a:endParaRPr lang="en-US" dirty="0"/>
          </a:p>
        </p:txBody>
      </p:sp>
    </p:spTree>
    <p:extLst>
      <p:ext uri="{BB962C8B-B14F-4D97-AF65-F5344CB8AC3E}">
        <p14:creationId xmlns:p14="http://schemas.microsoft.com/office/powerpoint/2010/main" val="723177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E2F11-FFC1-417D-9FE8-2787CB6A3A11}" type="slidenum">
              <a:rPr lang="en-US"/>
              <a:pPr/>
              <a:t>26</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xfrm>
            <a:off x="1219200" y="3256360"/>
            <a:ext cx="6705600" cy="3087290"/>
          </a:xfrm>
        </p:spPr>
        <p:txBody>
          <a:bodyPr/>
          <a:lstStyle/>
          <a:p>
            <a:endParaRPr lang="en-US"/>
          </a:p>
        </p:txBody>
      </p:sp>
    </p:spTree>
    <p:extLst>
      <p:ext uri="{BB962C8B-B14F-4D97-AF65-F5344CB8AC3E}">
        <p14:creationId xmlns:p14="http://schemas.microsoft.com/office/powerpoint/2010/main" val="212882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4038600" y="6499229"/>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0C7EF1-1587-447B-9D49-49586543695E}" type="slidenum">
              <a:rPr lang="en-US" smtClean="0"/>
              <a:t>‹#›</a:t>
            </a:fld>
            <a:endParaRPr lang="en-US" dirty="0"/>
          </a:p>
        </p:txBody>
      </p:sp>
    </p:spTree>
    <p:extLst>
      <p:ext uri="{BB962C8B-B14F-4D97-AF65-F5344CB8AC3E}">
        <p14:creationId xmlns:p14="http://schemas.microsoft.com/office/powerpoint/2010/main" val="135717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038600" y="6499229"/>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0C7EF1-1587-447B-9D49-49586543695E}" type="slidenum">
              <a:rPr lang="en-US" smtClean="0"/>
              <a:t>‹#›</a:t>
            </a:fld>
            <a:endParaRPr lang="en-US" dirty="0"/>
          </a:p>
        </p:txBody>
      </p:sp>
    </p:spTree>
    <p:extLst>
      <p:ext uri="{BB962C8B-B14F-4D97-AF65-F5344CB8AC3E}">
        <p14:creationId xmlns:p14="http://schemas.microsoft.com/office/powerpoint/2010/main" val="3763505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038600" y="6499229"/>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70C7EF1-1587-447B-9D49-49586543695E}" type="slidenum">
              <a:rPr lang="en-US" smtClean="0"/>
              <a:t>‹#›</a:t>
            </a:fld>
            <a:endParaRPr lang="en-US" dirty="0"/>
          </a:p>
        </p:txBody>
      </p:sp>
    </p:spTree>
    <p:extLst>
      <p:ext uri="{BB962C8B-B14F-4D97-AF65-F5344CB8AC3E}">
        <p14:creationId xmlns:p14="http://schemas.microsoft.com/office/powerpoint/2010/main" val="2175411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en-US" dirty="0" smtClean="0"/>
              <a:t>Click to edit Master title style</a:t>
            </a:r>
            <a:endParaRPr lang="en-US" dirty="0"/>
          </a:p>
        </p:txBody>
      </p:sp>
      <p:sp>
        <p:nvSpPr>
          <p:cNvPr id="3" name="Content Placeholder 2"/>
          <p:cNvSpPr>
            <a:spLocks noGrp="1"/>
          </p:cNvSpPr>
          <p:nvPr>
            <p:ph sz="half" idx="1"/>
          </p:nvPr>
        </p:nvSpPr>
        <p:spPr>
          <a:xfrm>
            <a:off x="406400" y="1066801"/>
            <a:ext cx="5384800" cy="4525963"/>
          </a:xfrm>
        </p:spPr>
        <p:txBody>
          <a:bodyPr/>
          <a:lstStyle>
            <a:lvl1pPr>
              <a:defRPr sz="2000"/>
            </a:lvl1pPr>
            <a:lvl2pPr>
              <a:defRPr sz="2000" baseline="0"/>
            </a:lvl2pPr>
            <a:lvl3pPr>
              <a:defRPr sz="2000" baseline="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xfrm>
            <a:off x="9347200" y="6492876"/>
            <a:ext cx="2844800" cy="365125"/>
          </a:xfrm>
          <a:prstGeom prst="rect">
            <a:avLst/>
          </a:prstGeom>
          <a:ln/>
        </p:spPr>
        <p:txBody>
          <a:bodyPr/>
          <a:lstStyle>
            <a:lvl1pPr>
              <a:defRPr/>
            </a:lvl1pPr>
          </a:lstStyle>
          <a:p>
            <a:pPr>
              <a:defRPr/>
            </a:pPr>
            <a:fld id="{01CD6524-AAF3-4156-B64F-E42AF460EE00}" type="slidenum">
              <a:rPr lang="en-US"/>
              <a:pPr>
                <a:defRPr/>
              </a:pPr>
              <a:t>‹#›</a:t>
            </a:fld>
            <a:endParaRPr lang="en-US" dirty="0"/>
          </a:p>
        </p:txBody>
      </p:sp>
    </p:spTree>
    <p:extLst>
      <p:ext uri="{BB962C8B-B14F-4D97-AF65-F5344CB8AC3E}">
        <p14:creationId xmlns:p14="http://schemas.microsoft.com/office/powerpoint/2010/main" val="3919879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1735014" y="444467"/>
            <a:ext cx="9618785" cy="90460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322550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35014" y="444467"/>
            <a:ext cx="9618785" cy="904607"/>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38200" y="1576410"/>
            <a:ext cx="10515600" cy="4528017"/>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770C7EF1-1587-447B-9D49-49586543695E}" type="slidenum">
              <a:rPr lang="en-US" smtClean="0"/>
              <a:t>‹#›</a:t>
            </a:fld>
            <a:endParaRPr lang="en-US" dirty="0"/>
          </a:p>
        </p:txBody>
      </p:sp>
    </p:spTree>
    <p:extLst>
      <p:ext uri="{BB962C8B-B14F-4D97-AF65-F5344CB8AC3E}">
        <p14:creationId xmlns:p14="http://schemas.microsoft.com/office/powerpoint/2010/main" val="1553974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normAutofit/>
          </a:bodyPr>
          <a:lstStyle>
            <a:lvl1pP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770C7EF1-1587-447B-9D49-49586543695E}" type="slidenum">
              <a:rPr lang="en-US" smtClean="0"/>
              <a:t>‹#›</a:t>
            </a:fld>
            <a:endParaRPr lang="en-US" dirty="0"/>
          </a:p>
        </p:txBody>
      </p:sp>
    </p:spTree>
    <p:extLst>
      <p:ext uri="{BB962C8B-B14F-4D97-AF65-F5344CB8AC3E}">
        <p14:creationId xmlns:p14="http://schemas.microsoft.com/office/powerpoint/2010/main" val="2627224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17785"/>
            <a:ext cx="5181600" cy="4559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617785"/>
            <a:ext cx="5181600" cy="455917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770C7EF1-1587-447B-9D49-49586543695E}" type="slidenum">
              <a:rPr lang="en-US" smtClean="0"/>
              <a:t>‹#›</a:t>
            </a:fld>
            <a:endParaRPr lang="en-US" dirty="0"/>
          </a:p>
        </p:txBody>
      </p:sp>
      <p:sp>
        <p:nvSpPr>
          <p:cNvPr id="8" name="Title 1"/>
          <p:cNvSpPr>
            <a:spLocks noGrp="1"/>
          </p:cNvSpPr>
          <p:nvPr>
            <p:ph type="title"/>
          </p:nvPr>
        </p:nvSpPr>
        <p:spPr>
          <a:xfrm>
            <a:off x="1735014" y="444467"/>
            <a:ext cx="9618785" cy="90460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662617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541410"/>
            <a:ext cx="5157787" cy="8464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387844"/>
            <a:ext cx="5157787" cy="38371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2" y="1541410"/>
            <a:ext cx="5183188" cy="8464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387844"/>
            <a:ext cx="5183188" cy="38371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770C7EF1-1587-447B-9D49-49586543695E}" type="slidenum">
              <a:rPr lang="en-US" smtClean="0"/>
              <a:t>‹#›</a:t>
            </a:fld>
            <a:endParaRPr lang="en-US" dirty="0"/>
          </a:p>
        </p:txBody>
      </p:sp>
      <p:sp>
        <p:nvSpPr>
          <p:cNvPr id="10" name="Title 1"/>
          <p:cNvSpPr>
            <a:spLocks noGrp="1"/>
          </p:cNvSpPr>
          <p:nvPr>
            <p:ph type="title"/>
          </p:nvPr>
        </p:nvSpPr>
        <p:spPr>
          <a:xfrm>
            <a:off x="1735014" y="444467"/>
            <a:ext cx="9618785" cy="90460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45733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0C7EF1-1587-447B-9D49-49586543695E}" type="slidenum">
              <a:rPr lang="en-US" smtClean="0"/>
              <a:t>‹#›</a:t>
            </a:fld>
            <a:endParaRPr lang="en-US" dirty="0"/>
          </a:p>
        </p:txBody>
      </p:sp>
      <p:sp>
        <p:nvSpPr>
          <p:cNvPr id="6" name="Title 1"/>
          <p:cNvSpPr>
            <a:spLocks noGrp="1"/>
          </p:cNvSpPr>
          <p:nvPr>
            <p:ph type="title"/>
          </p:nvPr>
        </p:nvSpPr>
        <p:spPr>
          <a:xfrm>
            <a:off x="1735014" y="444467"/>
            <a:ext cx="9618785" cy="90460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65404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499229"/>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770C7EF1-1587-447B-9D49-49586543695E}" type="slidenum">
              <a:rPr lang="en-US" smtClean="0"/>
              <a:t>‹#›</a:t>
            </a:fld>
            <a:endParaRPr lang="en-US" dirty="0"/>
          </a:p>
        </p:txBody>
      </p:sp>
    </p:spTree>
    <p:extLst>
      <p:ext uri="{BB962C8B-B14F-4D97-AF65-F5344CB8AC3E}">
        <p14:creationId xmlns:p14="http://schemas.microsoft.com/office/powerpoint/2010/main" val="3847016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a:xfrm>
            <a:off x="4038600" y="6499229"/>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70C7EF1-1587-447B-9D49-49586543695E}" type="slidenum">
              <a:rPr lang="en-US" smtClean="0"/>
              <a:t>‹#›</a:t>
            </a:fld>
            <a:endParaRPr lang="en-US" dirty="0"/>
          </a:p>
        </p:txBody>
      </p:sp>
    </p:spTree>
    <p:extLst>
      <p:ext uri="{BB962C8B-B14F-4D97-AF65-F5344CB8AC3E}">
        <p14:creationId xmlns:p14="http://schemas.microsoft.com/office/powerpoint/2010/main" val="1721523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a:xfrm>
            <a:off x="4038600" y="6499229"/>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70C7EF1-1587-447B-9D49-49586543695E}" type="slidenum">
              <a:rPr lang="en-US" smtClean="0"/>
              <a:t>‹#›</a:t>
            </a:fld>
            <a:endParaRPr lang="en-US" dirty="0"/>
          </a:p>
        </p:txBody>
      </p:sp>
    </p:spTree>
    <p:extLst>
      <p:ext uri="{BB962C8B-B14F-4D97-AF65-F5344CB8AC3E}">
        <p14:creationId xmlns:p14="http://schemas.microsoft.com/office/powerpoint/2010/main" val="1266125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187854"/>
            <a:ext cx="12192000" cy="681037"/>
          </a:xfrm>
          <a:prstGeom prst="rect">
            <a:avLst/>
          </a:prstGeom>
        </p:spPr>
      </p:pic>
      <p:sp>
        <p:nvSpPr>
          <p:cNvPr id="2" name="Title Placeholder 1"/>
          <p:cNvSpPr>
            <a:spLocks noGrp="1"/>
          </p:cNvSpPr>
          <p:nvPr>
            <p:ph type="title"/>
          </p:nvPr>
        </p:nvSpPr>
        <p:spPr>
          <a:xfrm>
            <a:off x="838200" y="514805"/>
            <a:ext cx="10515600" cy="90460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658471"/>
            <a:ext cx="10515600" cy="452801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0" y="6492875"/>
            <a:ext cx="2743200" cy="365125"/>
          </a:xfrm>
          <a:prstGeom prst="rect">
            <a:avLst/>
          </a:prstGeom>
        </p:spPr>
        <p:txBody>
          <a:bodyPr vert="horz" lIns="91440" tIns="45720" rIns="91440" bIns="45720" rtlCol="0" anchor="ctr"/>
          <a:lstStyle>
            <a:lvl1pPr algn="l">
              <a:defRPr sz="1600">
                <a:solidFill>
                  <a:schemeClr val="tx1"/>
                </a:solidFill>
              </a:defRPr>
            </a:lvl1pPr>
          </a:lstStyle>
          <a:p>
            <a:fld id="{9A6BA6FF-C442-4350-B252-0D6917652A01}" type="slidenum">
              <a:rPr lang="en-US" smtClean="0"/>
              <a:pPr/>
              <a:t>‹#›</a:t>
            </a:fld>
            <a:endParaRPr lang="en-US" dirty="0"/>
          </a:p>
        </p:txBody>
      </p:sp>
      <p:pic>
        <p:nvPicPr>
          <p:cNvPr id="8" name="Pictur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4763"/>
            <a:ext cx="12192000" cy="1149351"/>
          </a:xfrm>
          <a:prstGeom prst="rect">
            <a:avLst/>
          </a:prstGeom>
        </p:spPr>
      </p:pic>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8934" y="120526"/>
            <a:ext cx="2036068" cy="896114"/>
          </a:xfrm>
          <a:prstGeom prst="rect">
            <a:avLst/>
          </a:prstGeom>
        </p:spPr>
      </p:pic>
      <p:pic>
        <p:nvPicPr>
          <p:cNvPr id="12" name="Picture 1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563227" y="6186488"/>
            <a:ext cx="1628775" cy="599912"/>
          </a:xfrm>
          <a:prstGeom prst="rect">
            <a:avLst/>
          </a:prstGeom>
        </p:spPr>
      </p:pic>
    </p:spTree>
    <p:extLst>
      <p:ext uri="{BB962C8B-B14F-4D97-AF65-F5344CB8AC3E}">
        <p14:creationId xmlns:p14="http://schemas.microsoft.com/office/powerpoint/2010/main" val="2933778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6" r:id="rId12"/>
    <p:sldLayoutId id="2147483687" r:id="rId13"/>
  </p:sldLayoutIdLst>
  <p:hf hdr="0" ftr="0"/>
  <p:txStyles>
    <p:title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Lucida Grande"/>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tif"/><Relationship Id="rId3" Type="http://schemas.openxmlformats.org/officeDocument/2006/relationships/image" Target="../media/image5.tif"/><Relationship Id="rId7" Type="http://schemas.openxmlformats.org/officeDocument/2006/relationships/image" Target="../media/image9.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tif"/><Relationship Id="rId5" Type="http://schemas.openxmlformats.org/officeDocument/2006/relationships/image" Target="../media/image7.tif"/><Relationship Id="rId10" Type="http://schemas.openxmlformats.org/officeDocument/2006/relationships/image" Target="../media/image2.gif"/><Relationship Id="rId4" Type="http://schemas.openxmlformats.org/officeDocument/2006/relationships/image" Target="../media/image6.tif"/><Relationship Id="rId9"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8.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wmf"/><Relationship Id="rId5" Type="http://schemas.openxmlformats.org/officeDocument/2006/relationships/oleObject" Target="../embeddings/oleObject1.bin"/><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36.wmf"/></Relationships>
</file>

<file path=ppt/slides/_rels/slide23.xml.rels><?xml version="1.0" encoding="UTF-8" standalone="yes"?>
<Relationships xmlns="http://schemas.openxmlformats.org/package/2006/relationships"><Relationship Id="rId3" Type="http://schemas.openxmlformats.org/officeDocument/2006/relationships/hyperlink" Target="http://www.bbc.com/news/science-environment-28632263" TargetMode="External"/><Relationship Id="rId2" Type="http://schemas.openxmlformats.org/officeDocument/2006/relationships/image" Target="../media/image42.tiff"/><Relationship Id="rId1" Type="http://schemas.openxmlformats.org/officeDocument/2006/relationships/slideLayout" Target="../slideLayouts/slideLayout6.xml"/><Relationship Id="rId5" Type="http://schemas.openxmlformats.org/officeDocument/2006/relationships/image" Target="../media/image44.gif"/><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9.xml"/><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6.t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whitehouse.gov/blog/2016/07/26/realizing-potential-quantum-information-science-and-advancing-high-performance)" TargetMode="External"/><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hyperlink" Target="https://www.whitehouse.gov/sites/whitehouse.gov/files/images/Quantum_Info_Sci_Report_2016_07_22%20final.pdf" TargetMode="External"/><Relationship Id="rId4" Type="http://schemas.openxmlformats.org/officeDocument/2006/relationships/hyperlink" Target="https://obamawhitehouse.archives.gov/blog/2016/10/18/identifying-strategic-options-advancing-quantum-inform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IST Logo 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824" y="3547872"/>
            <a:ext cx="2286000" cy="1714500"/>
          </a:xfrm>
          <a:prstGeom prst="rect">
            <a:avLst/>
          </a:prstGeom>
        </p:spPr>
      </p:pic>
      <p:pic>
        <p:nvPicPr>
          <p:cNvPr id="7" name="Picture 6" descr="PML Logo Offset.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2952" y="5148072"/>
            <a:ext cx="2286000" cy="1714500"/>
          </a:xfrm>
          <a:prstGeom prst="rect">
            <a:avLst/>
          </a:prstGeom>
        </p:spPr>
      </p:pic>
      <p:pic>
        <p:nvPicPr>
          <p:cNvPr id="9" name="Picture 8" descr="Sae Woo Cropped.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5824" y="1947672"/>
            <a:ext cx="2286000" cy="1714500"/>
          </a:xfrm>
          <a:prstGeom prst="rect">
            <a:avLst/>
          </a:prstGeom>
          <a:effectLst>
            <a:softEdge rad="101600"/>
          </a:effectLst>
        </p:spPr>
      </p:pic>
      <p:pic>
        <p:nvPicPr>
          <p:cNvPr id="10" name="Picture 9" descr="Elizabeth Donley Cropped.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0" y="3548528"/>
            <a:ext cx="2286000" cy="1714500"/>
          </a:xfrm>
          <a:prstGeom prst="rect">
            <a:avLst/>
          </a:prstGeom>
          <a:effectLst>
            <a:softEdge rad="101600"/>
          </a:effectLst>
        </p:spPr>
      </p:pic>
      <p:pic>
        <p:nvPicPr>
          <p:cNvPr id="11" name="Picture 10" descr="Jake Taylor Cropped.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5824" y="5143500"/>
            <a:ext cx="2286000" cy="1714500"/>
          </a:xfrm>
          <a:prstGeom prst="rect">
            <a:avLst/>
          </a:prstGeom>
          <a:effectLst>
            <a:softEdge rad="101600"/>
          </a:effectLst>
        </p:spPr>
      </p:pic>
      <p:pic>
        <p:nvPicPr>
          <p:cNvPr id="12" name="Picture 11" descr="David Jacobson Cropped.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000" y="347472"/>
            <a:ext cx="2286000" cy="1714500"/>
          </a:xfrm>
          <a:prstGeom prst="rect">
            <a:avLst/>
          </a:prstGeom>
          <a:effectLst>
            <a:softEdge rad="101600"/>
          </a:effectLst>
        </p:spPr>
      </p:pic>
      <p:sp>
        <p:nvSpPr>
          <p:cNvPr id="2" name="Title 1"/>
          <p:cNvSpPr>
            <a:spLocks noGrp="1"/>
          </p:cNvSpPr>
          <p:nvPr>
            <p:ph type="ctrTitle"/>
          </p:nvPr>
        </p:nvSpPr>
        <p:spPr>
          <a:xfrm>
            <a:off x="398208" y="1087909"/>
            <a:ext cx="7132320" cy="1522556"/>
          </a:xfrm>
        </p:spPr>
        <p:txBody>
          <a:bodyPr>
            <a:noAutofit/>
          </a:bodyPr>
          <a:lstStyle/>
          <a:p>
            <a:r>
              <a:rPr lang="en-US" sz="4400" dirty="0" smtClean="0"/>
              <a:t>Quantum Information Science:  From a NIST Perspective</a:t>
            </a:r>
            <a:endParaRPr lang="en-US" sz="1600" dirty="0"/>
          </a:p>
        </p:txBody>
      </p:sp>
      <p:sp>
        <p:nvSpPr>
          <p:cNvPr id="3" name="Subtitle 2"/>
          <p:cNvSpPr>
            <a:spLocks noGrp="1"/>
          </p:cNvSpPr>
          <p:nvPr>
            <p:ph type="subTitle" idx="1"/>
          </p:nvPr>
        </p:nvSpPr>
        <p:spPr>
          <a:xfrm>
            <a:off x="391502" y="2952055"/>
            <a:ext cx="7132320" cy="3258551"/>
          </a:xfrm>
        </p:spPr>
        <p:txBody>
          <a:bodyPr>
            <a:noAutofit/>
          </a:bodyPr>
          <a:lstStyle/>
          <a:p>
            <a:pPr>
              <a:lnSpc>
                <a:spcPct val="100000"/>
              </a:lnSpc>
              <a:spcBef>
                <a:spcPts val="0"/>
              </a:spcBef>
            </a:pPr>
            <a:r>
              <a:rPr lang="en-US" sz="2800" dirty="0" smtClean="0"/>
              <a:t>DR. CARL J. WILLIAMS</a:t>
            </a:r>
            <a:endParaRPr lang="en-US" sz="2800" dirty="0"/>
          </a:p>
          <a:p>
            <a:pPr>
              <a:lnSpc>
                <a:spcPct val="100000"/>
              </a:lnSpc>
              <a:spcBef>
                <a:spcPts val="0"/>
              </a:spcBef>
            </a:pPr>
            <a:r>
              <a:rPr lang="en-US" sz="2800" dirty="0" smtClean="0"/>
              <a:t>Acting Director</a:t>
            </a:r>
          </a:p>
          <a:p>
            <a:pPr>
              <a:lnSpc>
                <a:spcPct val="100000"/>
              </a:lnSpc>
              <a:spcBef>
                <a:spcPts val="0"/>
              </a:spcBef>
            </a:pPr>
            <a:r>
              <a:rPr lang="en-US" sz="2800" dirty="0" smtClean="0"/>
              <a:t>Physical Measurement Laboratory (PML)</a:t>
            </a:r>
          </a:p>
          <a:p>
            <a:pPr>
              <a:lnSpc>
                <a:spcPct val="100000"/>
              </a:lnSpc>
              <a:spcBef>
                <a:spcPts val="0"/>
              </a:spcBef>
            </a:pPr>
            <a:r>
              <a:rPr lang="en-US" sz="2800" dirty="0" smtClean="0"/>
              <a:t>National Institute of Standards and Technology</a:t>
            </a:r>
          </a:p>
          <a:p>
            <a:pPr>
              <a:lnSpc>
                <a:spcPct val="100000"/>
              </a:lnSpc>
              <a:spcBef>
                <a:spcPts val="0"/>
              </a:spcBef>
            </a:pPr>
            <a:endParaRPr lang="en-US" sz="900" dirty="0"/>
          </a:p>
          <a:p>
            <a:pPr>
              <a:lnSpc>
                <a:spcPct val="100000"/>
              </a:lnSpc>
              <a:spcBef>
                <a:spcPts val="0"/>
              </a:spcBef>
            </a:pPr>
            <a:r>
              <a:rPr lang="en-US" sz="2800" dirty="0" smtClean="0"/>
              <a:t>13 July 2017</a:t>
            </a:r>
          </a:p>
          <a:p>
            <a:pPr>
              <a:lnSpc>
                <a:spcPct val="100000"/>
              </a:lnSpc>
              <a:spcBef>
                <a:spcPts val="0"/>
              </a:spcBef>
            </a:pPr>
            <a:endParaRPr lang="en-US" sz="2800" dirty="0"/>
          </a:p>
          <a:p>
            <a:pPr>
              <a:lnSpc>
                <a:spcPct val="100000"/>
              </a:lnSpc>
              <a:spcBef>
                <a:spcPts val="0"/>
              </a:spcBef>
            </a:pPr>
            <a:r>
              <a:rPr lang="en-US" sz="2800" dirty="0" err="1" smtClean="0"/>
              <a:t>carl.williams@nist.gov</a:t>
            </a:r>
            <a:endParaRPr lang="en-US" sz="2800" dirty="0"/>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87854"/>
            <a:ext cx="12192000" cy="681037"/>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763"/>
            <a:ext cx="12192000" cy="1149351"/>
          </a:xfrm>
          <a:prstGeom prst="rect">
            <a:avLst/>
          </a:prstGeom>
        </p:spPr>
      </p:pic>
    </p:spTree>
    <p:extLst>
      <p:ext uri="{BB962C8B-B14F-4D97-AF65-F5344CB8AC3E}">
        <p14:creationId xmlns:p14="http://schemas.microsoft.com/office/powerpoint/2010/main" val="30710107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QIS Relevant to DOE/OS</a:t>
            </a:r>
            <a:endParaRPr lang="en-US" dirty="0"/>
          </a:p>
        </p:txBody>
      </p:sp>
      <p:sp>
        <p:nvSpPr>
          <p:cNvPr id="3" name="Content Placeholder 2"/>
          <p:cNvSpPr>
            <a:spLocks noGrp="1"/>
          </p:cNvSpPr>
          <p:nvPr>
            <p:ph idx="1"/>
          </p:nvPr>
        </p:nvSpPr>
        <p:spPr>
          <a:xfrm>
            <a:off x="838200" y="1237200"/>
            <a:ext cx="10515600" cy="5399577"/>
          </a:xfrm>
        </p:spPr>
        <p:txBody>
          <a:bodyPr>
            <a:normAutofit/>
          </a:bodyPr>
          <a:lstStyle/>
          <a:p>
            <a:r>
              <a:rPr lang="en-US" dirty="0" smtClean="0"/>
              <a:t>For BES:</a:t>
            </a:r>
          </a:p>
          <a:p>
            <a:pPr lvl="1">
              <a:spcBef>
                <a:spcPts val="0"/>
              </a:spcBef>
            </a:pPr>
            <a:r>
              <a:rPr lang="en-US" dirty="0" smtClean="0"/>
              <a:t>Material characterization</a:t>
            </a:r>
          </a:p>
          <a:p>
            <a:pPr lvl="1">
              <a:spcBef>
                <a:spcPts val="0"/>
              </a:spcBef>
            </a:pPr>
            <a:r>
              <a:rPr lang="en-US" dirty="0" smtClean="0"/>
              <a:t>New quantum materials for computing or energy collection and harvesting</a:t>
            </a:r>
          </a:p>
          <a:p>
            <a:pPr lvl="1">
              <a:spcBef>
                <a:spcPts val="0"/>
              </a:spcBef>
            </a:pPr>
            <a:r>
              <a:rPr lang="en-US" dirty="0" smtClean="0"/>
              <a:t>Understanding of fundamental interactions relevant to AMO</a:t>
            </a:r>
          </a:p>
          <a:p>
            <a:pPr lvl="1">
              <a:spcBef>
                <a:spcPts val="0"/>
              </a:spcBef>
            </a:pPr>
            <a:r>
              <a:rPr lang="en-US" dirty="0" smtClean="0"/>
              <a:t>Computational Theoretical Chemistry </a:t>
            </a:r>
            <a:r>
              <a:rPr lang="mr-IN" dirty="0" smtClean="0"/>
              <a:t>–</a:t>
            </a:r>
            <a:r>
              <a:rPr lang="en-US" dirty="0" smtClean="0"/>
              <a:t> whether exact or new density </a:t>
            </a:r>
            <a:r>
              <a:rPr lang="en-US" dirty="0" err="1" smtClean="0"/>
              <a:t>functionals</a:t>
            </a:r>
            <a:endParaRPr lang="en-US" dirty="0" smtClean="0"/>
          </a:p>
          <a:p>
            <a:pPr lvl="1">
              <a:spcBef>
                <a:spcPts val="0"/>
              </a:spcBef>
            </a:pPr>
            <a:r>
              <a:rPr lang="en-US" dirty="0" smtClean="0"/>
              <a:t>Condensed Matter Physics including theoretical CMP</a:t>
            </a:r>
          </a:p>
          <a:p>
            <a:pPr lvl="1">
              <a:spcBef>
                <a:spcPts val="0"/>
              </a:spcBef>
            </a:pPr>
            <a:r>
              <a:rPr lang="en-US" dirty="0" smtClean="0"/>
              <a:t>Fundamental research to predict and control matter and energy</a:t>
            </a:r>
          </a:p>
          <a:p>
            <a:r>
              <a:rPr lang="en-US" dirty="0" smtClean="0"/>
              <a:t>For the broader OS:</a:t>
            </a:r>
          </a:p>
          <a:p>
            <a:pPr lvl="1">
              <a:spcBef>
                <a:spcPts val="0"/>
              </a:spcBef>
            </a:pPr>
            <a:r>
              <a:rPr lang="en-US" dirty="0" smtClean="0"/>
              <a:t>Computation</a:t>
            </a:r>
          </a:p>
          <a:p>
            <a:pPr lvl="1">
              <a:spcBef>
                <a:spcPts val="0"/>
              </a:spcBef>
            </a:pPr>
            <a:r>
              <a:rPr lang="en-US" dirty="0" smtClean="0"/>
              <a:t>Search for Dark Matter</a:t>
            </a:r>
          </a:p>
          <a:p>
            <a:pPr lvl="1">
              <a:spcBef>
                <a:spcPts val="0"/>
              </a:spcBef>
            </a:pPr>
            <a:r>
              <a:rPr lang="en-US" dirty="0" smtClean="0"/>
              <a:t>Gravity wave detectors</a:t>
            </a:r>
          </a:p>
          <a:p>
            <a:pPr lvl="1">
              <a:spcBef>
                <a:spcPts val="0"/>
              </a:spcBef>
            </a:pPr>
            <a:r>
              <a:rPr lang="en-US" dirty="0" smtClean="0"/>
              <a:t>Sensor and detectors for HEP</a:t>
            </a:r>
          </a:p>
        </p:txBody>
      </p:sp>
      <p:sp>
        <p:nvSpPr>
          <p:cNvPr id="4" name="Slide Number Placeholder 3"/>
          <p:cNvSpPr>
            <a:spLocks noGrp="1"/>
          </p:cNvSpPr>
          <p:nvPr>
            <p:ph type="sldNum" sz="quarter" idx="12"/>
          </p:nvPr>
        </p:nvSpPr>
        <p:spPr/>
        <p:txBody>
          <a:bodyPr/>
          <a:lstStyle/>
          <a:p>
            <a:fld id="{770C7EF1-1587-447B-9D49-49586543695E}" type="slidenum">
              <a:rPr lang="en-US" smtClean="0"/>
              <a:t>10</a:t>
            </a:fld>
            <a:endParaRPr lang="en-US" dirty="0"/>
          </a:p>
        </p:txBody>
      </p:sp>
    </p:spTree>
    <p:extLst>
      <p:ext uri="{BB962C8B-B14F-4D97-AF65-F5344CB8AC3E}">
        <p14:creationId xmlns:p14="http://schemas.microsoft.com/office/powerpoint/2010/main" val="1901809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6" name="Rectangle 4"/>
          <p:cNvSpPr>
            <a:spLocks noGrp="1" noChangeArrowheads="1"/>
          </p:cNvSpPr>
          <p:nvPr>
            <p:ph type="title"/>
          </p:nvPr>
        </p:nvSpPr>
        <p:spPr>
          <a:xfrm>
            <a:off x="2888524" y="445169"/>
            <a:ext cx="8324908" cy="838200"/>
          </a:xfrm>
        </p:spPr>
        <p:txBody>
          <a:bodyPr>
            <a:noAutofit/>
          </a:bodyPr>
          <a:lstStyle/>
          <a:p>
            <a:r>
              <a:rPr lang="en-US" altLang="en-US" dirty="0"/>
              <a:t>Possible Applications of Q. Computers</a:t>
            </a:r>
          </a:p>
        </p:txBody>
      </p:sp>
      <p:sp>
        <p:nvSpPr>
          <p:cNvPr id="376837" name="Rectangle 5"/>
          <p:cNvSpPr>
            <a:spLocks noGrp="1" noChangeArrowheads="1"/>
          </p:cNvSpPr>
          <p:nvPr>
            <p:ph type="body" idx="1"/>
          </p:nvPr>
        </p:nvSpPr>
        <p:spPr>
          <a:xfrm>
            <a:off x="705853" y="1217195"/>
            <a:ext cx="10860505" cy="5279857"/>
          </a:xfrm>
        </p:spPr>
        <p:txBody>
          <a:bodyPr>
            <a:normAutofit/>
          </a:bodyPr>
          <a:lstStyle/>
          <a:p>
            <a:r>
              <a:rPr lang="en-US" altLang="en-US" sz="2400" dirty="0"/>
              <a:t>Solution of basics physics problems including:</a:t>
            </a:r>
          </a:p>
          <a:p>
            <a:pPr lvl="1">
              <a:spcBef>
                <a:spcPts val="0"/>
              </a:spcBef>
            </a:pPr>
            <a:r>
              <a:rPr lang="en-US" altLang="en-US" sz="2000" dirty="0"/>
              <a:t>Lattice Quantum Electro/Chromo-Dynamics (QED/QCD)</a:t>
            </a:r>
          </a:p>
          <a:p>
            <a:pPr lvl="1">
              <a:spcBef>
                <a:spcPts val="0"/>
              </a:spcBef>
            </a:pPr>
            <a:r>
              <a:rPr lang="en-US" altLang="en-US" sz="2000" dirty="0"/>
              <a:t>Simulations of Condensed Matter Hamiltonians – High </a:t>
            </a:r>
            <a:r>
              <a:rPr lang="en-US" altLang="en-US" sz="2000" dirty="0" err="1"/>
              <a:t>Tc</a:t>
            </a:r>
            <a:r>
              <a:rPr lang="en-US" altLang="en-US" sz="2000" dirty="0"/>
              <a:t> Superconductivity</a:t>
            </a:r>
          </a:p>
          <a:p>
            <a:pPr>
              <a:spcBef>
                <a:spcPts val="400"/>
              </a:spcBef>
            </a:pPr>
            <a:r>
              <a:rPr lang="en-US" altLang="en-US" sz="2400" dirty="0"/>
              <a:t>Optimization of commercially important problems:</a:t>
            </a:r>
          </a:p>
          <a:p>
            <a:pPr lvl="1">
              <a:spcBef>
                <a:spcPts val="0"/>
              </a:spcBef>
            </a:pPr>
            <a:r>
              <a:rPr lang="en-US" altLang="en-US" sz="2000" dirty="0"/>
              <a:t>Electronic Circuit layout</a:t>
            </a:r>
          </a:p>
          <a:p>
            <a:pPr lvl="1">
              <a:spcBef>
                <a:spcPts val="0"/>
              </a:spcBef>
            </a:pPr>
            <a:r>
              <a:rPr lang="en-US" altLang="en-US" sz="2000" dirty="0"/>
              <a:t>Airline Schedules (efficiency here – even at a fraction of a penny per mile can drive out competitors)</a:t>
            </a:r>
          </a:p>
          <a:p>
            <a:pPr>
              <a:spcBef>
                <a:spcPts val="400"/>
              </a:spcBef>
            </a:pPr>
            <a:r>
              <a:rPr lang="en-US" altLang="en-US" sz="2400" dirty="0"/>
              <a:t>Accelerated search of large databases (numerous possibilities)</a:t>
            </a:r>
          </a:p>
          <a:p>
            <a:pPr>
              <a:spcBef>
                <a:spcPts val="400"/>
              </a:spcBef>
            </a:pPr>
            <a:r>
              <a:rPr lang="en-US" altLang="en-US" sz="2400" dirty="0"/>
              <a:t>Simulation of important physical systems:</a:t>
            </a:r>
          </a:p>
          <a:p>
            <a:pPr lvl="1">
              <a:spcBef>
                <a:spcPts val="0"/>
              </a:spcBef>
            </a:pPr>
            <a:r>
              <a:rPr lang="en-US" altLang="en-US" sz="2000" dirty="0"/>
              <a:t>Biological applications: e.g. protein folding &amp; pharmaceutical binding</a:t>
            </a:r>
          </a:p>
          <a:p>
            <a:pPr lvl="1">
              <a:spcBef>
                <a:spcPts val="0"/>
              </a:spcBef>
            </a:pPr>
            <a:r>
              <a:rPr lang="en-US" altLang="en-US" sz="2000" dirty="0"/>
              <a:t>Potential design of new commercial materials with unimagined properties</a:t>
            </a:r>
          </a:p>
          <a:p>
            <a:pPr>
              <a:spcBef>
                <a:spcPts val="400"/>
              </a:spcBef>
            </a:pPr>
            <a:r>
              <a:rPr lang="en-US" altLang="en-US" sz="2400" dirty="0"/>
              <a:t>Other undreamt of applications – remember:</a:t>
            </a:r>
          </a:p>
          <a:p>
            <a:pPr lvl="1">
              <a:spcBef>
                <a:spcPts val="0"/>
              </a:spcBef>
            </a:pPr>
            <a:r>
              <a:rPr lang="en-US" altLang="en-US" sz="2000" dirty="0"/>
              <a:t>In 1960 nobody believed the laser would be used for eye surgery, welding, …</a:t>
            </a:r>
          </a:p>
          <a:p>
            <a:pPr lvl="1">
              <a:spcBef>
                <a:spcPts val="0"/>
              </a:spcBef>
            </a:pPr>
            <a:r>
              <a:rPr lang="en-US" altLang="en-US" sz="2000" dirty="0"/>
              <a:t>In 1950 nobody guessed the transistor would lead to the information revolution, little own the integrated circuit and personal PC!!!</a:t>
            </a:r>
          </a:p>
        </p:txBody>
      </p:sp>
    </p:spTree>
    <p:extLst>
      <p:ext uri="{BB962C8B-B14F-4D97-AF65-F5344CB8AC3E}">
        <p14:creationId xmlns:p14="http://schemas.microsoft.com/office/powerpoint/2010/main" val="2084079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3558" y="1082840"/>
            <a:ext cx="11165305" cy="5446295"/>
          </a:xfrm>
        </p:spPr>
        <p:txBody>
          <a:bodyPr>
            <a:normAutofit/>
          </a:bodyPr>
          <a:lstStyle/>
          <a:p>
            <a:pPr marL="284163" indent="-284163">
              <a:spcBef>
                <a:spcPts val="400"/>
              </a:spcBef>
            </a:pPr>
            <a:r>
              <a:rPr lang="en-US" altLang="en-US" sz="2400" dirty="0">
                <a:solidFill>
                  <a:srgbClr val="0348AF"/>
                </a:solidFill>
              </a:rPr>
              <a:t>Intellectual Frontier </a:t>
            </a:r>
            <a:r>
              <a:rPr lang="en-US" altLang="en-US" sz="2400" dirty="0" smtClean="0">
                <a:solidFill>
                  <a:srgbClr val="0348AF"/>
                </a:solidFill>
              </a:rPr>
              <a:t>where scientific and technical </a:t>
            </a:r>
            <a:r>
              <a:rPr lang="en-US" altLang="en-US" sz="2400" smtClean="0">
                <a:solidFill>
                  <a:srgbClr val="0348AF"/>
                </a:solidFill>
              </a:rPr>
              <a:t>opportunities have </a:t>
            </a:r>
            <a:r>
              <a:rPr lang="en-US" altLang="en-US" sz="2400" dirty="0" smtClean="0">
                <a:solidFill>
                  <a:srgbClr val="0348AF"/>
                </a:solidFill>
              </a:rPr>
              <a:t>implications for:</a:t>
            </a:r>
            <a:endParaRPr lang="en-US" altLang="en-US" sz="2400" dirty="0"/>
          </a:p>
          <a:p>
            <a:pPr lvl="1">
              <a:spcBef>
                <a:spcPts val="0"/>
              </a:spcBef>
            </a:pPr>
            <a:r>
              <a:rPr lang="en-US" altLang="en-US" sz="2000" b="1" dirty="0"/>
              <a:t>National Security</a:t>
            </a:r>
            <a:r>
              <a:rPr lang="en-US" altLang="en-US" sz="2000" dirty="0"/>
              <a:t>: cryptanalysis, secure communications, inertial navigation</a:t>
            </a:r>
          </a:p>
          <a:p>
            <a:pPr lvl="1">
              <a:spcBef>
                <a:spcPts val="0"/>
              </a:spcBef>
            </a:pPr>
            <a:r>
              <a:rPr lang="en-US" altLang="en-US" sz="2000" b="1" dirty="0"/>
              <a:t>Economic Competiveness</a:t>
            </a:r>
            <a:r>
              <a:rPr lang="en-US" altLang="en-US" sz="2000" dirty="0"/>
              <a:t>: new sensors and imaging tools, improved metrology</a:t>
            </a:r>
          </a:p>
          <a:p>
            <a:pPr lvl="1">
              <a:spcBef>
                <a:spcPts val="0"/>
              </a:spcBef>
            </a:pPr>
            <a:r>
              <a:rPr lang="en-US" altLang="en-US" sz="2000" b="1" dirty="0"/>
              <a:t>Frontiers of Science</a:t>
            </a:r>
            <a:r>
              <a:rPr lang="en-US" altLang="en-US" sz="2000" dirty="0"/>
              <a:t>: discovery of new materials, insights into cosmology</a:t>
            </a:r>
          </a:p>
          <a:p>
            <a:pPr marL="284163" indent="-284163">
              <a:spcBef>
                <a:spcPts val="400"/>
              </a:spcBef>
            </a:pPr>
            <a:r>
              <a:rPr lang="en-US" altLang="en-US" sz="2400" kern="0" dirty="0">
                <a:solidFill>
                  <a:srgbClr val="0348AF"/>
                </a:solidFill>
              </a:rPr>
              <a:t>QIS is at a Tipping Point – </a:t>
            </a:r>
            <a:r>
              <a:rPr lang="en-US" altLang="en-US" sz="2400" dirty="0">
                <a:solidFill>
                  <a:srgbClr val="0348AF"/>
                </a:solidFill>
              </a:rPr>
              <a:t>U.S. and international companies are investing:</a:t>
            </a:r>
          </a:p>
          <a:p>
            <a:pPr lvl="1">
              <a:spcBef>
                <a:spcPts val="0"/>
              </a:spcBef>
            </a:pPr>
            <a:r>
              <a:rPr lang="en-US" altLang="en-US" sz="2000" b="1" dirty="0"/>
              <a:t>Major IT industries</a:t>
            </a:r>
            <a:r>
              <a:rPr lang="en-US" altLang="en-US" sz="2000" dirty="0"/>
              <a:t>: </a:t>
            </a:r>
            <a:r>
              <a:rPr lang="en-US" altLang="en-US" sz="2000" i="1" dirty="0"/>
              <a:t>for e.g</a:t>
            </a:r>
            <a:r>
              <a:rPr lang="en-US" altLang="en-US" sz="2000" dirty="0"/>
              <a:t>. Google, Microsoft, IBM, Intel</a:t>
            </a:r>
          </a:p>
          <a:p>
            <a:pPr lvl="1">
              <a:spcBef>
                <a:spcPts val="0"/>
              </a:spcBef>
            </a:pPr>
            <a:r>
              <a:rPr lang="en-US" altLang="en-US" sz="2000" b="1" dirty="0"/>
              <a:t>Technology companies</a:t>
            </a:r>
            <a:r>
              <a:rPr lang="en-US" altLang="en-US" sz="2000" dirty="0"/>
              <a:t>: </a:t>
            </a:r>
          </a:p>
          <a:p>
            <a:pPr lvl="1">
              <a:spcBef>
                <a:spcPts val="0"/>
              </a:spcBef>
            </a:pPr>
            <a:r>
              <a:rPr lang="en-US" altLang="en-US" sz="2000" b="1" dirty="0"/>
              <a:t>Small and/or New companies:</a:t>
            </a:r>
            <a:endParaRPr lang="en-US" altLang="en-US" sz="2000" dirty="0"/>
          </a:p>
          <a:p>
            <a:pPr lvl="1">
              <a:spcBef>
                <a:spcPts val="0"/>
              </a:spcBef>
            </a:pPr>
            <a:r>
              <a:rPr lang="en-US" altLang="en-US" sz="2000" b="1" dirty="0"/>
              <a:t>Venture capital </a:t>
            </a:r>
            <a:r>
              <a:rPr lang="en-US" altLang="en-US" sz="2000" dirty="0"/>
              <a:t>is appearing and investing</a:t>
            </a:r>
          </a:p>
          <a:p>
            <a:pPr lvl="1">
              <a:spcBef>
                <a:spcPts val="0"/>
              </a:spcBef>
            </a:pPr>
            <a:r>
              <a:rPr lang="en-US" altLang="en-US" sz="2000" b="1" dirty="0"/>
              <a:t>Niche products </a:t>
            </a:r>
            <a:r>
              <a:rPr lang="en-US" altLang="en-US" sz="2000" dirty="0"/>
              <a:t>are appearing – considered to be harbinger of a nascent field (chip-scale atomic clocks, quantum gravimeters, quantum-secure networks, …)</a:t>
            </a:r>
            <a:endParaRPr lang="en-US" altLang="en-US" sz="1800" dirty="0"/>
          </a:p>
          <a:p>
            <a:pPr marL="284163" indent="-284163">
              <a:spcBef>
                <a:spcPts val="400"/>
              </a:spcBef>
            </a:pPr>
            <a:r>
              <a:rPr lang="en-US" altLang="en-US" sz="2400" dirty="0">
                <a:solidFill>
                  <a:srgbClr val="0348AF"/>
                </a:solidFill>
              </a:rPr>
              <a:t>Foreign competition is growing rapidly:</a:t>
            </a:r>
          </a:p>
          <a:p>
            <a:pPr lvl="1">
              <a:spcBef>
                <a:spcPts val="0"/>
              </a:spcBef>
            </a:pPr>
            <a:r>
              <a:rPr lang="en-US" altLang="en-US" sz="2000" kern="0" dirty="0"/>
              <a:t>Some foreign investment levels are approaching those in the U.S.</a:t>
            </a:r>
          </a:p>
          <a:p>
            <a:pPr lvl="1">
              <a:spcBef>
                <a:spcPts val="0"/>
              </a:spcBef>
            </a:pPr>
            <a:r>
              <a:rPr lang="en-US" altLang="en-US" sz="2000" kern="0" dirty="0"/>
              <a:t>Foreign governments are implementing focused QIS initiatives</a:t>
            </a:r>
          </a:p>
          <a:p>
            <a:pPr lvl="2">
              <a:spcBef>
                <a:spcPts val="0"/>
              </a:spcBef>
            </a:pPr>
            <a:r>
              <a:rPr lang="en-US" altLang="en-US" sz="1800" kern="0" dirty="0">
                <a:solidFill>
                  <a:srgbClr val="367317"/>
                </a:solidFill>
              </a:rPr>
              <a:t>China, UK, Germany, Canada, Japan, Australia, Netherlands, EU, </a:t>
            </a:r>
            <a:r>
              <a:rPr lang="is-IS" altLang="en-US" sz="1800" kern="0" dirty="0">
                <a:solidFill>
                  <a:srgbClr val="367317"/>
                </a:solidFill>
              </a:rPr>
              <a:t>…</a:t>
            </a:r>
            <a:endParaRPr lang="en-US" altLang="en-US" sz="1800" kern="0" dirty="0">
              <a:solidFill>
                <a:srgbClr val="367317"/>
              </a:solidFill>
            </a:endParaRPr>
          </a:p>
          <a:p>
            <a:pPr lvl="1">
              <a:spcBef>
                <a:spcPts val="0"/>
              </a:spcBef>
            </a:pPr>
            <a:r>
              <a:rPr lang="en-US" altLang="en-US" sz="2000" kern="0" dirty="0"/>
              <a:t>Lucrative research opportunities abroad are attracting top-tier U.S. researcher’s</a:t>
            </a:r>
          </a:p>
        </p:txBody>
      </p:sp>
      <p:sp>
        <p:nvSpPr>
          <p:cNvPr id="3" name="Title 2"/>
          <p:cNvSpPr>
            <a:spLocks noGrp="1"/>
          </p:cNvSpPr>
          <p:nvPr>
            <p:ph type="title"/>
          </p:nvPr>
        </p:nvSpPr>
        <p:spPr>
          <a:xfrm>
            <a:off x="1604210" y="416090"/>
            <a:ext cx="9144000" cy="666750"/>
          </a:xfrm>
        </p:spPr>
        <p:txBody>
          <a:bodyPr>
            <a:normAutofit/>
          </a:bodyPr>
          <a:lstStyle/>
          <a:p>
            <a:r>
              <a:rPr lang="en-US" dirty="0"/>
              <a:t>Why Now</a:t>
            </a:r>
          </a:p>
        </p:txBody>
      </p:sp>
    </p:spTree>
    <p:extLst>
      <p:ext uri="{BB962C8B-B14F-4D97-AF65-F5344CB8AC3E}">
        <p14:creationId xmlns:p14="http://schemas.microsoft.com/office/powerpoint/2010/main" val="99484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8840" y="366947"/>
            <a:ext cx="9813864" cy="952521"/>
          </a:xfrm>
        </p:spPr>
        <p:txBody>
          <a:bodyPr>
            <a:normAutofit/>
          </a:bodyPr>
          <a:lstStyle/>
          <a:p>
            <a:r>
              <a:rPr lang="en-US" dirty="0" smtClean="0"/>
              <a:t>Some NIST Quantum Definitions</a:t>
            </a:r>
            <a:endParaRPr lang="en-US" dirty="0"/>
          </a:p>
        </p:txBody>
      </p:sp>
      <p:sp>
        <p:nvSpPr>
          <p:cNvPr id="3" name="Content Placeholder 2"/>
          <p:cNvSpPr>
            <a:spLocks noGrp="1"/>
          </p:cNvSpPr>
          <p:nvPr>
            <p:ph idx="1"/>
          </p:nvPr>
        </p:nvSpPr>
        <p:spPr>
          <a:xfrm>
            <a:off x="573282" y="1120873"/>
            <a:ext cx="11195931" cy="5383162"/>
          </a:xfrm>
        </p:spPr>
        <p:txBody>
          <a:bodyPr>
            <a:normAutofit/>
          </a:bodyPr>
          <a:lstStyle/>
          <a:p>
            <a:pPr marL="228600" indent="-228600">
              <a:spcBef>
                <a:spcPts val="600"/>
              </a:spcBef>
            </a:pPr>
            <a:r>
              <a:rPr lang="en-US" sz="2400" dirty="0" smtClean="0"/>
              <a:t>Quantum Technology:</a:t>
            </a:r>
          </a:p>
          <a:p>
            <a:pPr marL="514350" lvl="1" indent="-228600">
              <a:spcBef>
                <a:spcPts val="0"/>
              </a:spcBef>
            </a:pPr>
            <a:r>
              <a:rPr lang="en-US" sz="2000" dirty="0" smtClean="0"/>
              <a:t>Materials/systems that provide individual sensitivity to quanta – whether light, spins, charge, … </a:t>
            </a:r>
          </a:p>
          <a:p>
            <a:pPr marL="514350" lvl="1" indent="-228600">
              <a:spcBef>
                <a:spcPts val="0"/>
              </a:spcBef>
            </a:pPr>
            <a:r>
              <a:rPr lang="en-US" sz="2000" dirty="0" smtClean="0"/>
              <a:t>Enabling technologies – </a:t>
            </a:r>
            <a:r>
              <a:rPr lang="en-US" sz="2000" i="1" dirty="0" smtClean="0"/>
              <a:t>e.g. </a:t>
            </a:r>
            <a:r>
              <a:rPr lang="en-US" sz="2000" dirty="0" smtClean="0"/>
              <a:t>stable chip scale lasers, chip-scale frequency combs, </a:t>
            </a:r>
            <a:r>
              <a:rPr lang="is-IS" sz="2000" dirty="0" smtClean="0"/>
              <a:t>…</a:t>
            </a:r>
            <a:endParaRPr lang="en-US" sz="2000" dirty="0" smtClean="0"/>
          </a:p>
          <a:p>
            <a:pPr marL="514350" lvl="1">
              <a:spcBef>
                <a:spcPts val="0"/>
              </a:spcBef>
            </a:pPr>
            <a:r>
              <a:rPr lang="en-US" sz="2000" dirty="0" smtClean="0"/>
              <a:t>Enabling technology that creates high-efficiency detection and transport of quanta – </a:t>
            </a:r>
            <a:r>
              <a:rPr lang="en-US" sz="2000" i="1" dirty="0" smtClean="0"/>
              <a:t>e.g. </a:t>
            </a:r>
            <a:r>
              <a:rPr lang="en-US" sz="2000" dirty="0" smtClean="0"/>
              <a:t>UV fiber for UV lasers, materials with less charge trapping or fewer stray electron spins, ion traps with lower </a:t>
            </a:r>
            <a:r>
              <a:rPr lang="en-US" sz="2000" dirty="0" err="1" smtClean="0"/>
              <a:t>decoherence</a:t>
            </a:r>
            <a:r>
              <a:rPr lang="en-US" sz="2000" dirty="0" smtClean="0"/>
              <a:t>, </a:t>
            </a:r>
            <a:r>
              <a:rPr lang="en-US" sz="2000" i="1" dirty="0" smtClean="0"/>
              <a:t>etc.</a:t>
            </a:r>
            <a:r>
              <a:rPr lang="en-US" sz="2000" dirty="0" smtClean="0"/>
              <a:t> – basically how to beat down noise and </a:t>
            </a:r>
            <a:r>
              <a:rPr lang="en-US" sz="2000" dirty="0" err="1" smtClean="0"/>
              <a:t>decoherence</a:t>
            </a:r>
            <a:endParaRPr lang="en-US" sz="2000" dirty="0" smtClean="0"/>
          </a:p>
          <a:p>
            <a:pPr marL="228600" indent="-228600">
              <a:spcBef>
                <a:spcPts val="400"/>
              </a:spcBef>
            </a:pPr>
            <a:r>
              <a:rPr lang="en-US" sz="2400" dirty="0" smtClean="0"/>
              <a:t>Quantum Metrology:</a:t>
            </a:r>
          </a:p>
          <a:p>
            <a:pPr marL="514350" lvl="1" indent="-228600">
              <a:spcBef>
                <a:spcPts val="0"/>
              </a:spcBef>
            </a:pPr>
            <a:r>
              <a:rPr lang="en-US" sz="2000" dirty="0" smtClean="0"/>
              <a:t>The exploitation of quantum technology to improve measurement science to make better detectors, sources, magnetic or electric field sensors, improved QHR devices, improved SETs, </a:t>
            </a:r>
          </a:p>
          <a:p>
            <a:pPr marL="514350" lvl="1" indent="-228600">
              <a:spcBef>
                <a:spcPts val="0"/>
              </a:spcBef>
            </a:pPr>
            <a:r>
              <a:rPr lang="en-US" sz="2000" dirty="0" smtClean="0"/>
              <a:t>Includes clocks, magnetometers, self-correcting interferometers</a:t>
            </a:r>
          </a:p>
          <a:p>
            <a:pPr marL="514350" lvl="1" indent="-228600">
              <a:spcBef>
                <a:spcPts val="0"/>
              </a:spcBef>
            </a:pPr>
            <a:r>
              <a:rPr lang="en-US" sz="2000" dirty="0" smtClean="0"/>
              <a:t>Transduction of signals – including both classical and quantum</a:t>
            </a:r>
          </a:p>
          <a:p>
            <a:pPr marL="514350" lvl="1" indent="-228600">
              <a:spcBef>
                <a:spcPts val="0"/>
              </a:spcBef>
            </a:pPr>
            <a:r>
              <a:rPr lang="en-US" sz="2000" dirty="0" smtClean="0"/>
              <a:t>Squeezing to allow measurement beyond the Standard Quantum Limit (SQL) – this together with transduction allows amplification and parametric amplification of signals beyond the SQL</a:t>
            </a:r>
          </a:p>
          <a:p>
            <a:pPr marL="57150">
              <a:spcBef>
                <a:spcPts val="400"/>
              </a:spcBef>
            </a:pPr>
            <a:r>
              <a:rPr lang="en-US" sz="2400" dirty="0" smtClean="0"/>
              <a:t>Quantum Based Measurement:</a:t>
            </a:r>
          </a:p>
          <a:p>
            <a:pPr marL="514350" lvl="1">
              <a:spcBef>
                <a:spcPts val="0"/>
              </a:spcBef>
            </a:pPr>
            <a:r>
              <a:rPr lang="en-US" sz="2000" dirty="0" smtClean="0"/>
              <a:t>The exploitation of quantum technology, quantum metrology, superposition, entanglement, or squeezing to improve a physical measurement </a:t>
            </a:r>
          </a:p>
        </p:txBody>
      </p:sp>
      <p:sp>
        <p:nvSpPr>
          <p:cNvPr id="4" name="Slide Number Placeholder 2"/>
          <p:cNvSpPr>
            <a:spLocks noGrp="1"/>
          </p:cNvSpPr>
          <p:nvPr>
            <p:ph type="sldNum" sz="quarter" idx="12"/>
          </p:nvPr>
        </p:nvSpPr>
        <p:spPr>
          <a:xfrm>
            <a:off x="23259" y="6508660"/>
            <a:ext cx="2844800" cy="329184"/>
          </a:xfrm>
        </p:spPr>
        <p:txBody>
          <a:bodyPr/>
          <a:lstStyle/>
          <a:p>
            <a:fld id="{770C7EF1-1587-447B-9D49-49586543695E}" type="slidenum">
              <a:rPr lang="en-US" sz="1800" smtClean="0">
                <a:solidFill>
                  <a:srgbClr val="000000"/>
                </a:solidFill>
              </a:rPr>
              <a:t>13</a:t>
            </a:fld>
            <a:endParaRPr lang="en-US" sz="1800" dirty="0">
              <a:solidFill>
                <a:srgbClr val="000000"/>
              </a:solidFill>
            </a:endParaRPr>
          </a:p>
        </p:txBody>
      </p:sp>
    </p:spTree>
    <p:extLst>
      <p:ext uri="{BB962C8B-B14F-4D97-AF65-F5344CB8AC3E}">
        <p14:creationId xmlns:p14="http://schemas.microsoft.com/office/powerpoint/2010/main" val="1150942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627" y="651922"/>
            <a:ext cx="9813864" cy="838200"/>
          </a:xfrm>
        </p:spPr>
        <p:txBody>
          <a:bodyPr/>
          <a:lstStyle/>
          <a:p>
            <a:r>
              <a:rPr lang="en-US" dirty="0" smtClean="0"/>
              <a:t>Why NIST was Positioned in QIS</a:t>
            </a:r>
            <a:endParaRPr lang="en-US" dirty="0"/>
          </a:p>
        </p:txBody>
      </p:sp>
      <p:sp>
        <p:nvSpPr>
          <p:cNvPr id="3" name="Content Placeholder 2"/>
          <p:cNvSpPr>
            <a:spLocks noGrp="1"/>
          </p:cNvSpPr>
          <p:nvPr>
            <p:ph idx="1"/>
          </p:nvPr>
        </p:nvSpPr>
        <p:spPr>
          <a:xfrm>
            <a:off x="547485" y="1430860"/>
            <a:ext cx="11006177" cy="4902204"/>
          </a:xfrm>
        </p:spPr>
        <p:txBody>
          <a:bodyPr>
            <a:normAutofit lnSpcReduction="10000"/>
          </a:bodyPr>
          <a:lstStyle/>
          <a:p>
            <a:pPr marL="228600" indent="-228600"/>
            <a:r>
              <a:rPr lang="en-US" dirty="0" smtClean="0"/>
              <a:t>Extensive background in </a:t>
            </a:r>
          </a:p>
          <a:p>
            <a:pPr marL="455613" lvl="1" indent="-227013"/>
            <a:r>
              <a:rPr lang="en-US" dirty="0" smtClean="0"/>
              <a:t>Coherent manipulation of atoms and ions for clocks </a:t>
            </a:r>
            <a:r>
              <a:rPr lang="en-US" dirty="0" smtClean="0">
                <a:solidFill>
                  <a:srgbClr val="0000FF"/>
                </a:solidFill>
              </a:rPr>
              <a:t>(power of a single </a:t>
            </a:r>
            <a:r>
              <a:rPr lang="en-US" dirty="0" err="1" smtClean="0">
                <a:solidFill>
                  <a:srgbClr val="0000FF"/>
                </a:solidFill>
              </a:rPr>
              <a:t>qubit</a:t>
            </a:r>
            <a:r>
              <a:rPr lang="en-US" dirty="0" smtClean="0">
                <a:solidFill>
                  <a:srgbClr val="0000FF"/>
                </a:solidFill>
              </a:rPr>
              <a:t>)</a:t>
            </a:r>
            <a:endParaRPr lang="en-US" dirty="0">
              <a:solidFill>
                <a:srgbClr val="0000FF"/>
              </a:solidFill>
            </a:endParaRPr>
          </a:p>
          <a:p>
            <a:pPr marL="455613" lvl="1" indent="-227013"/>
            <a:r>
              <a:rPr lang="en-US" dirty="0" smtClean="0"/>
              <a:t>Superconducting electronics for Josephson Voltage Systems</a:t>
            </a:r>
          </a:p>
          <a:p>
            <a:pPr marL="455613" lvl="1" indent="-227013"/>
            <a:r>
              <a:rPr lang="en-US" dirty="0" smtClean="0"/>
              <a:t>Only National Measurement Institute (NMI) to ever close the electrical metrology triangle (V=IR or Ohm’s Law) at a few parts part in 10</a:t>
            </a:r>
            <a:r>
              <a:rPr lang="en-US" baseline="30000" dirty="0" smtClean="0"/>
              <a:t>7</a:t>
            </a:r>
            <a:r>
              <a:rPr lang="en-US" dirty="0" smtClean="0"/>
              <a:t> – Single electron transistors (SETs)</a:t>
            </a:r>
          </a:p>
          <a:p>
            <a:pPr marL="752475" lvl="2"/>
            <a:r>
              <a:rPr lang="en-US" dirty="0" smtClean="0"/>
              <a:t>Achieved more than 20 years ago and abandoned </a:t>
            </a:r>
            <a:r>
              <a:rPr lang="en-US" i="1" dirty="0" smtClean="0"/>
              <a:t>15 year ago </a:t>
            </a:r>
            <a:r>
              <a:rPr lang="en-US" dirty="0" smtClean="0"/>
              <a:t>because it was </a:t>
            </a:r>
            <a:r>
              <a:rPr lang="en-US" i="1" dirty="0" smtClean="0"/>
              <a:t>too hard and not competitive </a:t>
            </a:r>
            <a:r>
              <a:rPr lang="en-US" dirty="0" smtClean="0"/>
              <a:t>with direct approaches (for a recent review see H. Scherer </a:t>
            </a:r>
            <a:r>
              <a:rPr lang="en-US" i="1" dirty="0" smtClean="0"/>
              <a:t>et al., </a:t>
            </a:r>
            <a:r>
              <a:rPr lang="es-ES_tradnl" dirty="0"/>
              <a:t>Meas. </a:t>
            </a:r>
            <a:r>
              <a:rPr lang="es-ES_tradnl" dirty="0" err="1"/>
              <a:t>Sci</a:t>
            </a:r>
            <a:r>
              <a:rPr lang="es-ES_tradnl" dirty="0"/>
              <a:t>. </a:t>
            </a:r>
            <a:r>
              <a:rPr lang="es-ES_tradnl" dirty="0" err="1"/>
              <a:t>Technol</a:t>
            </a:r>
            <a:r>
              <a:rPr lang="es-ES_tradnl" i="1" dirty="0"/>
              <a:t>. </a:t>
            </a:r>
            <a:r>
              <a:rPr lang="es-ES_tradnl" b="1" dirty="0"/>
              <a:t>23</a:t>
            </a:r>
            <a:r>
              <a:rPr lang="es-ES_tradnl" i="1" dirty="0"/>
              <a:t>, </a:t>
            </a:r>
            <a:r>
              <a:rPr lang="es-ES_tradnl" dirty="0"/>
              <a:t>124010 (2012</a:t>
            </a:r>
            <a:r>
              <a:rPr lang="es-ES_tradnl" dirty="0" smtClean="0"/>
              <a:t>))</a:t>
            </a:r>
            <a:endParaRPr lang="en-US" dirty="0" smtClean="0"/>
          </a:p>
          <a:p>
            <a:pPr marL="752475" lvl="2"/>
            <a:r>
              <a:rPr lang="en-US" dirty="0" smtClean="0"/>
              <a:t>In the next few years several other NMIs may duplicate and improve – on this </a:t>
            </a:r>
            <a:r>
              <a:rPr lang="en-US" i="1" dirty="0" smtClean="0"/>
              <a:t>20 year old result</a:t>
            </a:r>
          </a:p>
          <a:p>
            <a:pPr marL="752475" lvl="2"/>
            <a:r>
              <a:rPr lang="en-US" dirty="0" smtClean="0"/>
              <a:t>NIST is reinvesting in SETs in Si that should not have the charge offset noise problem in the Al SETs used 20 years ago</a:t>
            </a:r>
          </a:p>
          <a:p>
            <a:pPr marL="228600" indent="-228600"/>
            <a:r>
              <a:rPr lang="en-US" dirty="0" smtClean="0"/>
              <a:t>A long history of manipulating quanta and quantum objects</a:t>
            </a:r>
          </a:p>
        </p:txBody>
      </p:sp>
    </p:spTree>
    <p:extLst>
      <p:ext uri="{BB962C8B-B14F-4D97-AF65-F5344CB8AC3E}">
        <p14:creationId xmlns:p14="http://schemas.microsoft.com/office/powerpoint/2010/main" val="24240758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130" y="506584"/>
            <a:ext cx="9813864" cy="838200"/>
          </a:xfrm>
        </p:spPr>
        <p:txBody>
          <a:bodyPr/>
          <a:lstStyle/>
          <a:p>
            <a:r>
              <a:rPr lang="en-US" dirty="0" smtClean="0"/>
              <a:t>Why NIST </a:t>
            </a:r>
            <a:r>
              <a:rPr lang="en-US" dirty="0"/>
              <a:t>Cares about </a:t>
            </a:r>
            <a:r>
              <a:rPr lang="en-US" dirty="0" smtClean="0"/>
              <a:t>QIS</a:t>
            </a:r>
            <a:endParaRPr lang="en-US" dirty="0"/>
          </a:p>
        </p:txBody>
      </p:sp>
      <p:sp>
        <p:nvSpPr>
          <p:cNvPr id="3" name="Content Placeholder 2"/>
          <p:cNvSpPr>
            <a:spLocks noGrp="1"/>
          </p:cNvSpPr>
          <p:nvPr>
            <p:ph idx="1"/>
          </p:nvPr>
        </p:nvSpPr>
        <p:spPr>
          <a:xfrm>
            <a:off x="564418" y="1334723"/>
            <a:ext cx="11288448" cy="5198807"/>
          </a:xfrm>
        </p:spPr>
        <p:txBody>
          <a:bodyPr>
            <a:normAutofit/>
          </a:bodyPr>
          <a:lstStyle/>
          <a:p>
            <a:pPr marL="0" indent="0">
              <a:buNone/>
            </a:pPr>
            <a:r>
              <a:rPr lang="en-US" dirty="0" smtClean="0"/>
              <a:t>Allows better measurements</a:t>
            </a:r>
          </a:p>
          <a:p>
            <a:pPr marL="400050">
              <a:spcBef>
                <a:spcPts val="300"/>
              </a:spcBef>
            </a:pPr>
            <a:r>
              <a:rPr lang="en-US" sz="2400" dirty="0" smtClean="0"/>
              <a:t>Improved clocks</a:t>
            </a:r>
          </a:p>
          <a:p>
            <a:pPr marL="400050">
              <a:spcBef>
                <a:spcPts val="300"/>
              </a:spcBef>
            </a:pPr>
            <a:r>
              <a:rPr lang="en-US" sz="2400" dirty="0" smtClean="0"/>
              <a:t>Clocks so good they sense their environment </a:t>
            </a:r>
            <a:r>
              <a:rPr lang="en-US" sz="2400" dirty="0" smtClean="0">
                <a:sym typeface="Wingdings"/>
              </a:rPr>
              <a:t> search for gravity waves, dark matter</a:t>
            </a:r>
            <a:endParaRPr lang="en-US" sz="2400" dirty="0"/>
          </a:p>
          <a:p>
            <a:pPr marL="400050">
              <a:spcBef>
                <a:spcPts val="300"/>
              </a:spcBef>
            </a:pPr>
            <a:r>
              <a:rPr lang="en-US" sz="2400" dirty="0" smtClean="0"/>
              <a:t>If I have technology that can integrate two legs of the electrical </a:t>
            </a:r>
            <a:r>
              <a:rPr lang="en-US" sz="2400" dirty="0"/>
              <a:t>metrology triangle </a:t>
            </a:r>
            <a:r>
              <a:rPr lang="en-US" sz="2400" dirty="0" smtClean="0"/>
              <a:t>on chip then I have the ultimate self-calibrating electrical instrument</a:t>
            </a:r>
          </a:p>
          <a:p>
            <a:pPr marL="400050">
              <a:spcBef>
                <a:spcPts val="300"/>
              </a:spcBef>
            </a:pPr>
            <a:r>
              <a:rPr lang="en-US" sz="2400" dirty="0" smtClean="0"/>
              <a:t>Standards are increasingly quantum in nature – QHR, JVS, clocks, magnetometers, …</a:t>
            </a:r>
          </a:p>
          <a:p>
            <a:pPr marL="400050">
              <a:spcBef>
                <a:spcPts val="300"/>
              </a:spcBef>
            </a:pPr>
            <a:r>
              <a:rPr lang="en-US" sz="2400" dirty="0" smtClean="0"/>
              <a:t>Quantum transduction provides technology to directly convert classical </a:t>
            </a:r>
            <a:r>
              <a:rPr lang="en-US" sz="2400" dirty="0" err="1" smtClean="0"/>
              <a:t>rf</a:t>
            </a:r>
            <a:r>
              <a:rPr lang="en-US" sz="2400" dirty="0" smtClean="0"/>
              <a:t> or microwaves to optical signal</a:t>
            </a:r>
          </a:p>
          <a:p>
            <a:pPr marL="400050">
              <a:spcBef>
                <a:spcPts val="300"/>
              </a:spcBef>
            </a:pPr>
            <a:r>
              <a:rPr lang="en-US" sz="2400" dirty="0" smtClean="0"/>
              <a:t>Control and manipulation of JJs may lead to high-speed arbitrary waveform generators (100 GHz)</a:t>
            </a:r>
          </a:p>
          <a:p>
            <a:pPr marL="400050">
              <a:spcBef>
                <a:spcPts val="300"/>
              </a:spcBef>
            </a:pPr>
            <a:r>
              <a:rPr lang="en-US" sz="2400" dirty="0" smtClean="0"/>
              <a:t>Technology may enable operation in extreme environments</a:t>
            </a:r>
          </a:p>
          <a:p>
            <a:pPr marL="400050">
              <a:spcBef>
                <a:spcPts val="300"/>
              </a:spcBef>
            </a:pPr>
            <a:r>
              <a:rPr lang="en-US" sz="2400" dirty="0" smtClean="0"/>
              <a:t>Technology allows measurements beyond the shot noise or standard quantum limit</a:t>
            </a:r>
          </a:p>
        </p:txBody>
      </p:sp>
    </p:spTree>
    <p:extLst>
      <p:ext uri="{BB962C8B-B14F-4D97-AF65-F5344CB8AC3E}">
        <p14:creationId xmlns:p14="http://schemas.microsoft.com/office/powerpoint/2010/main" val="30335645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514806"/>
            <a:ext cx="10515600" cy="839861"/>
          </a:xfrm>
        </p:spPr>
        <p:txBody>
          <a:bodyPr/>
          <a:lstStyle/>
          <a:p>
            <a:r>
              <a:rPr lang="en-US" dirty="0" smtClean="0"/>
              <a:t>History of QI at NIST </a:t>
            </a:r>
            <a:endParaRPr lang="en-US" dirty="0"/>
          </a:p>
        </p:txBody>
      </p:sp>
      <p:sp>
        <p:nvSpPr>
          <p:cNvPr id="6" name="Content Placeholder 5"/>
          <p:cNvSpPr>
            <a:spLocks noGrp="1"/>
          </p:cNvSpPr>
          <p:nvPr>
            <p:ph idx="1"/>
          </p:nvPr>
        </p:nvSpPr>
        <p:spPr>
          <a:xfrm>
            <a:off x="592668" y="1344653"/>
            <a:ext cx="11294531" cy="5090017"/>
          </a:xfrm>
        </p:spPr>
        <p:txBody>
          <a:bodyPr>
            <a:normAutofit/>
          </a:bodyPr>
          <a:lstStyle/>
          <a:p>
            <a:pPr marL="234950" indent="-234950">
              <a:lnSpc>
                <a:spcPts val="2400"/>
              </a:lnSpc>
              <a:spcBef>
                <a:spcPts val="600"/>
              </a:spcBef>
            </a:pPr>
            <a:r>
              <a:rPr lang="en-US" sz="2400" dirty="0" smtClean="0"/>
              <a:t>1992 Wineland suggests spin squeezing for improved sensitivity of clocks</a:t>
            </a:r>
          </a:p>
          <a:p>
            <a:pPr marL="234950" indent="-234950">
              <a:lnSpc>
                <a:spcPts val="2400"/>
              </a:lnSpc>
              <a:spcBef>
                <a:spcPts val="600"/>
              </a:spcBef>
            </a:pPr>
            <a:r>
              <a:rPr lang="en-US" sz="2400" dirty="0" smtClean="0"/>
              <a:t>1993 Competence project initiated to support idea</a:t>
            </a:r>
          </a:p>
          <a:p>
            <a:pPr marL="234950" indent="-234950">
              <a:lnSpc>
                <a:spcPts val="2400"/>
              </a:lnSpc>
              <a:spcBef>
                <a:spcPts val="600"/>
              </a:spcBef>
            </a:pPr>
            <a:r>
              <a:rPr lang="en-US" sz="2400" dirty="0" smtClean="0"/>
              <a:t>1994 First Workshop focused on QI held at NIST, Gaithersburg (August 94)</a:t>
            </a:r>
          </a:p>
          <a:p>
            <a:pPr marL="234950" indent="-234950">
              <a:lnSpc>
                <a:spcPts val="2400"/>
              </a:lnSpc>
              <a:spcBef>
                <a:spcPts val="600"/>
              </a:spcBef>
            </a:pPr>
            <a:r>
              <a:rPr lang="en-US" sz="2400" dirty="0" smtClean="0">
                <a:solidFill>
                  <a:srgbClr val="C00000"/>
                </a:solidFill>
              </a:rPr>
              <a:t>1995 Cirac and Zoller propose gate based on ion traps</a:t>
            </a:r>
          </a:p>
          <a:p>
            <a:pPr marL="234950" indent="-234950">
              <a:lnSpc>
                <a:spcPts val="2400"/>
              </a:lnSpc>
              <a:spcBef>
                <a:spcPts val="600"/>
              </a:spcBef>
            </a:pPr>
            <a:r>
              <a:rPr lang="en-US" sz="2400" dirty="0" smtClean="0"/>
              <a:t>1995 Wineland and Monroe implement concept</a:t>
            </a:r>
          </a:p>
          <a:p>
            <a:pPr marL="234950" indent="-234950">
              <a:lnSpc>
                <a:spcPts val="2400"/>
              </a:lnSpc>
              <a:spcBef>
                <a:spcPts val="600"/>
              </a:spcBef>
            </a:pPr>
            <a:r>
              <a:rPr lang="en-US" sz="2400" dirty="0" smtClean="0"/>
              <a:t>2000 NIST QI Program establishe</a:t>
            </a:r>
            <a:r>
              <a:rPr lang="en-US" sz="2400" dirty="0"/>
              <a:t>d</a:t>
            </a:r>
            <a:endParaRPr lang="en-US" sz="2400" dirty="0" smtClean="0">
              <a:solidFill>
                <a:srgbClr val="C00000"/>
              </a:solidFill>
            </a:endParaRPr>
          </a:p>
          <a:p>
            <a:pPr marL="234950" indent="-234950">
              <a:lnSpc>
                <a:spcPts val="2400"/>
              </a:lnSpc>
              <a:spcBef>
                <a:spcPts val="600"/>
              </a:spcBef>
            </a:pPr>
            <a:r>
              <a:rPr lang="en-US" sz="2400" dirty="0" smtClean="0"/>
              <a:t>2000 First NIST QI Competence (like LDRD)</a:t>
            </a:r>
          </a:p>
          <a:p>
            <a:pPr marL="234950" indent="-234950">
              <a:lnSpc>
                <a:spcPts val="2400"/>
              </a:lnSpc>
              <a:spcBef>
                <a:spcPts val="600"/>
              </a:spcBef>
            </a:pPr>
            <a:r>
              <a:rPr lang="en-US" sz="2400" dirty="0" smtClean="0"/>
              <a:t>2001 DARPA supports Q. Communication effort </a:t>
            </a:r>
          </a:p>
          <a:p>
            <a:pPr marL="234950" indent="-234950">
              <a:lnSpc>
                <a:spcPts val="2400"/>
              </a:lnSpc>
              <a:spcBef>
                <a:spcPts val="600"/>
              </a:spcBef>
            </a:pPr>
            <a:r>
              <a:rPr lang="en-US" sz="2400" dirty="0" smtClean="0"/>
              <a:t>2003 NIST QI Program broadened </a:t>
            </a:r>
          </a:p>
          <a:p>
            <a:pPr marL="234950" indent="-234950">
              <a:lnSpc>
                <a:spcPts val="2400"/>
              </a:lnSpc>
              <a:spcBef>
                <a:spcPts val="600"/>
              </a:spcBef>
            </a:pPr>
            <a:r>
              <a:rPr lang="en-US" sz="2400" dirty="0" smtClean="0"/>
              <a:t>2005 First NIST Initiative for QI is </a:t>
            </a:r>
            <a:r>
              <a:rPr lang="en-US" sz="2400" dirty="0"/>
              <a:t>funded </a:t>
            </a:r>
            <a:endParaRPr lang="en-US" sz="2400" dirty="0" smtClean="0"/>
          </a:p>
          <a:p>
            <a:pPr marL="234950" indent="-234950">
              <a:lnSpc>
                <a:spcPts val="2400"/>
              </a:lnSpc>
              <a:spcBef>
                <a:spcPts val="600"/>
              </a:spcBef>
            </a:pPr>
            <a:r>
              <a:rPr lang="en-US" sz="2400" dirty="0" smtClean="0"/>
              <a:t>2006 Joint Quantum Institute established (FY07 Initiative)</a:t>
            </a:r>
          </a:p>
          <a:p>
            <a:pPr marL="234950" indent="-234950">
              <a:lnSpc>
                <a:spcPts val="2400"/>
              </a:lnSpc>
              <a:spcBef>
                <a:spcPts val="600"/>
              </a:spcBef>
            </a:pPr>
            <a:r>
              <a:rPr lang="en-US" sz="2400" dirty="0" smtClean="0">
                <a:solidFill>
                  <a:srgbClr val="FF0000"/>
                </a:solidFill>
              </a:rPr>
              <a:t>2012 Wineland wins Nobel Prize for research in support of Q</a:t>
            </a:r>
          </a:p>
          <a:p>
            <a:pPr marL="234950" indent="-234950">
              <a:lnSpc>
                <a:spcPts val="2400"/>
              </a:lnSpc>
              <a:spcBef>
                <a:spcPts val="600"/>
              </a:spcBef>
            </a:pPr>
            <a:r>
              <a:rPr lang="en-US" sz="2400" dirty="0" smtClean="0"/>
              <a:t>2104 Joint Center for Quantum Information in Computer Science (</a:t>
            </a:r>
            <a:r>
              <a:rPr lang="en-US" sz="2400" dirty="0" err="1" smtClean="0"/>
              <a:t>QuICS</a:t>
            </a:r>
            <a:r>
              <a:rPr lang="en-US" sz="2400" dirty="0" smtClean="0"/>
              <a:t>) is established</a:t>
            </a:r>
          </a:p>
        </p:txBody>
      </p:sp>
    </p:spTree>
    <p:extLst>
      <p:ext uri="{BB962C8B-B14F-4D97-AF65-F5344CB8AC3E}">
        <p14:creationId xmlns:p14="http://schemas.microsoft.com/office/powerpoint/2010/main" val="1137827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ip Scale Magnetometer Cropp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1022" y="1645920"/>
            <a:ext cx="2743200" cy="2057400"/>
          </a:xfrm>
          <a:prstGeom prst="rect">
            <a:avLst/>
          </a:prstGeom>
        </p:spPr>
      </p:pic>
      <p:pic>
        <p:nvPicPr>
          <p:cNvPr id="17" name="Picture 16"/>
          <p:cNvPicPr>
            <a:picLocks/>
          </p:cNvPicPr>
          <p:nvPr/>
        </p:nvPicPr>
        <p:blipFill>
          <a:blip r:embed="rId3"/>
          <a:stretch>
            <a:fillRect/>
          </a:stretch>
        </p:blipFill>
        <p:spPr>
          <a:xfrm>
            <a:off x="3084956" y="1641394"/>
            <a:ext cx="2743200" cy="2057400"/>
          </a:xfrm>
          <a:prstGeom prst="rect">
            <a:avLst/>
          </a:prstGeom>
        </p:spPr>
      </p:pic>
      <p:pic>
        <p:nvPicPr>
          <p:cNvPr id="7" name="Picture 6" descr="05EEEL007_SupercondQubit2_LR Rot Cro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7317" y="1644654"/>
            <a:ext cx="2743189" cy="2057392"/>
          </a:xfrm>
          <a:prstGeom prst="rect">
            <a:avLst/>
          </a:prstGeom>
        </p:spPr>
      </p:pic>
      <p:pic>
        <p:nvPicPr>
          <p:cNvPr id="6" name="Picture 5" descr="Phonon Laser Cropp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56" y="1645920"/>
            <a:ext cx="2743200" cy="2057400"/>
          </a:xfrm>
          <a:prstGeom prst="rect">
            <a:avLst/>
          </a:prstGeom>
        </p:spPr>
      </p:pic>
      <p:sp>
        <p:nvSpPr>
          <p:cNvPr id="2" name="Title 1"/>
          <p:cNvSpPr>
            <a:spLocks noGrp="1"/>
          </p:cNvSpPr>
          <p:nvPr>
            <p:ph type="title"/>
          </p:nvPr>
        </p:nvSpPr>
        <p:spPr>
          <a:xfrm>
            <a:off x="384048" y="514806"/>
            <a:ext cx="11430000" cy="941462"/>
          </a:xfrm>
        </p:spPr>
        <p:txBody>
          <a:bodyPr/>
          <a:lstStyle/>
          <a:p>
            <a:pPr algn="ctr"/>
            <a:r>
              <a:rPr lang="en-US" dirty="0" smtClean="0"/>
              <a:t>Quantum Information Science at NIST</a:t>
            </a:r>
            <a:endParaRPr lang="en-US" dirty="0"/>
          </a:p>
        </p:txBody>
      </p:sp>
      <p:sp>
        <p:nvSpPr>
          <p:cNvPr id="3" name="Slide Number Placeholder 2"/>
          <p:cNvSpPr>
            <a:spLocks noGrp="1"/>
          </p:cNvSpPr>
          <p:nvPr>
            <p:ph type="sldNum" sz="quarter" idx="12"/>
          </p:nvPr>
        </p:nvSpPr>
        <p:spPr/>
        <p:txBody>
          <a:bodyPr/>
          <a:lstStyle/>
          <a:p>
            <a:fld id="{770C7EF1-1587-447B-9D49-49586543695E}" type="slidenum">
              <a:rPr lang="en-US" smtClean="0"/>
              <a:t>17</a:t>
            </a:fld>
            <a:endParaRPr lang="en-US" dirty="0"/>
          </a:p>
        </p:txBody>
      </p:sp>
      <p:sp>
        <p:nvSpPr>
          <p:cNvPr id="21" name="TextBox 20"/>
          <p:cNvSpPr txBox="1"/>
          <p:nvPr/>
        </p:nvSpPr>
        <p:spPr>
          <a:xfrm>
            <a:off x="237908" y="3685032"/>
            <a:ext cx="2743200" cy="2610971"/>
          </a:xfrm>
          <a:prstGeom prst="rect">
            <a:avLst/>
          </a:prstGeom>
          <a:noFill/>
        </p:spPr>
        <p:txBody>
          <a:bodyPr wrap="square" rtlCol="0">
            <a:spAutoFit/>
          </a:bodyPr>
          <a:lstStyle/>
          <a:p>
            <a:pPr algn="ctr">
              <a:spcAft>
                <a:spcPts val="200"/>
              </a:spcAft>
            </a:pPr>
            <a:r>
              <a:rPr lang="en-US" b="1" dirty="0" smtClean="0"/>
              <a:t>Quantum</a:t>
            </a:r>
            <a:br>
              <a:rPr lang="en-US" b="1" dirty="0" smtClean="0"/>
            </a:br>
            <a:r>
              <a:rPr lang="en-US" b="1" dirty="0" smtClean="0"/>
              <a:t>Transduction</a:t>
            </a:r>
          </a:p>
          <a:p>
            <a:r>
              <a:rPr lang="en-US" dirty="0" smtClean="0"/>
              <a:t>We must realize efficient transfer of information between quanta of different types. Shown here</a:t>
            </a:r>
            <a:r>
              <a:rPr lang="en-US" dirty="0"/>
              <a:t>:  </a:t>
            </a:r>
            <a:r>
              <a:rPr lang="en-US" dirty="0" smtClean="0"/>
              <a:t>an optical </a:t>
            </a:r>
            <a:r>
              <a:rPr lang="en-US" dirty="0"/>
              <a:t>cavity </a:t>
            </a:r>
            <a:r>
              <a:rPr lang="en-US" dirty="0" smtClean="0"/>
              <a:t>coupled to a vibrating, mechanical membrane.</a:t>
            </a:r>
            <a:endParaRPr lang="en-US" dirty="0"/>
          </a:p>
        </p:txBody>
      </p:sp>
      <p:sp>
        <p:nvSpPr>
          <p:cNvPr id="22" name="TextBox 21"/>
          <p:cNvSpPr txBox="1"/>
          <p:nvPr/>
        </p:nvSpPr>
        <p:spPr>
          <a:xfrm>
            <a:off x="3084956" y="3685032"/>
            <a:ext cx="2743200" cy="2887971"/>
          </a:xfrm>
          <a:prstGeom prst="rect">
            <a:avLst/>
          </a:prstGeom>
          <a:noFill/>
        </p:spPr>
        <p:txBody>
          <a:bodyPr wrap="square" rtlCol="0">
            <a:spAutoFit/>
          </a:bodyPr>
          <a:lstStyle/>
          <a:p>
            <a:pPr algn="ctr">
              <a:spcAft>
                <a:spcPts val="200"/>
              </a:spcAft>
            </a:pPr>
            <a:r>
              <a:rPr lang="en-US" b="1" dirty="0" smtClean="0"/>
              <a:t>Complex</a:t>
            </a:r>
            <a:br>
              <a:rPr lang="en-US" b="1" dirty="0" smtClean="0"/>
            </a:br>
            <a:r>
              <a:rPr lang="en-US" b="1" dirty="0" smtClean="0"/>
              <a:t>Quantum Systems</a:t>
            </a:r>
          </a:p>
          <a:p>
            <a:r>
              <a:rPr lang="en-US" dirty="0" smtClean="0"/>
              <a:t>We must develop tools for understanding, controlling, and measuring complex quantum systems. </a:t>
            </a:r>
            <a:r>
              <a:rPr lang="en-US" dirty="0"/>
              <a:t>Shown here: a </a:t>
            </a:r>
            <a:r>
              <a:rPr lang="en-US" dirty="0" smtClean="0"/>
              <a:t>photonic </a:t>
            </a:r>
            <a:r>
              <a:rPr lang="en-US" dirty="0"/>
              <a:t>chip with ring </a:t>
            </a:r>
            <a:r>
              <a:rPr lang="en-US" dirty="0" smtClean="0"/>
              <a:t>resonators provides topologically robust transport of photons.</a:t>
            </a:r>
            <a:endParaRPr lang="en-US" dirty="0"/>
          </a:p>
        </p:txBody>
      </p:sp>
      <p:sp>
        <p:nvSpPr>
          <p:cNvPr id="23" name="TextBox 22"/>
          <p:cNvSpPr txBox="1"/>
          <p:nvPr/>
        </p:nvSpPr>
        <p:spPr>
          <a:xfrm>
            <a:off x="6129908" y="3685032"/>
            <a:ext cx="2743200" cy="2056973"/>
          </a:xfrm>
          <a:prstGeom prst="rect">
            <a:avLst/>
          </a:prstGeom>
          <a:noFill/>
        </p:spPr>
        <p:txBody>
          <a:bodyPr wrap="square" rtlCol="0">
            <a:spAutoFit/>
          </a:bodyPr>
          <a:lstStyle/>
          <a:p>
            <a:pPr algn="ctr"/>
            <a:r>
              <a:rPr lang="en-US" b="1" dirty="0" smtClean="0"/>
              <a:t>Small</a:t>
            </a:r>
          </a:p>
          <a:p>
            <a:pPr algn="ctr">
              <a:spcAft>
                <a:spcPts val="200"/>
              </a:spcAft>
            </a:pPr>
            <a:r>
              <a:rPr lang="en-US" b="1" dirty="0" smtClean="0"/>
              <a:t>Quantum Systems</a:t>
            </a:r>
          </a:p>
          <a:p>
            <a:r>
              <a:rPr lang="en-US" dirty="0" smtClean="0"/>
              <a:t>Small quantum systems will be improved sensors and better standards. Shown here: a chip-scale atomic magnetometer.</a:t>
            </a:r>
          </a:p>
        </p:txBody>
      </p:sp>
      <p:sp>
        <p:nvSpPr>
          <p:cNvPr id="25" name="TextBox 24"/>
          <p:cNvSpPr txBox="1"/>
          <p:nvPr/>
        </p:nvSpPr>
        <p:spPr>
          <a:xfrm>
            <a:off x="9184004" y="3685032"/>
            <a:ext cx="2743200" cy="2333973"/>
          </a:xfrm>
          <a:prstGeom prst="rect">
            <a:avLst/>
          </a:prstGeom>
          <a:noFill/>
        </p:spPr>
        <p:txBody>
          <a:bodyPr wrap="square" rtlCol="0">
            <a:spAutoFit/>
          </a:bodyPr>
          <a:lstStyle/>
          <a:p>
            <a:pPr algn="ctr">
              <a:spcAft>
                <a:spcPts val="200"/>
              </a:spcAft>
            </a:pPr>
            <a:r>
              <a:rPr lang="en-US" b="1" dirty="0" smtClean="0"/>
              <a:t>Quantum Materials and</a:t>
            </a:r>
            <a:br>
              <a:rPr lang="en-US" b="1" dirty="0" smtClean="0"/>
            </a:br>
            <a:r>
              <a:rPr lang="en-US" b="1" dirty="0" smtClean="0"/>
              <a:t>Solid State Qubits</a:t>
            </a:r>
          </a:p>
          <a:p>
            <a:r>
              <a:rPr lang="en-US" dirty="0" smtClean="0"/>
              <a:t>Solid state realizations of qubits are promising for mass production, though additional research is required. Shown here: a Josephson junction qubit.</a:t>
            </a:r>
          </a:p>
        </p:txBody>
      </p:sp>
    </p:spTree>
    <p:extLst>
      <p:ext uri="{BB962C8B-B14F-4D97-AF65-F5344CB8AC3E}">
        <p14:creationId xmlns:p14="http://schemas.microsoft.com/office/powerpoint/2010/main" val="783654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132" y="499531"/>
            <a:ext cx="9190293" cy="838200"/>
          </a:xfrm>
        </p:spPr>
        <p:txBody>
          <a:bodyPr/>
          <a:lstStyle/>
          <a:p>
            <a:r>
              <a:rPr lang="en-US" dirty="0" smtClean="0"/>
              <a:t>Quantum Information Prospects</a:t>
            </a:r>
            <a:endParaRPr lang="en-US" dirty="0"/>
          </a:p>
        </p:txBody>
      </p:sp>
      <p:sp>
        <p:nvSpPr>
          <p:cNvPr id="3" name="Content Placeholder 2"/>
          <p:cNvSpPr>
            <a:spLocks noGrp="1"/>
          </p:cNvSpPr>
          <p:nvPr>
            <p:ph idx="1"/>
          </p:nvPr>
        </p:nvSpPr>
        <p:spPr>
          <a:xfrm>
            <a:off x="389467" y="1481204"/>
            <a:ext cx="5338619" cy="5040010"/>
          </a:xfrm>
        </p:spPr>
        <p:txBody>
          <a:bodyPr>
            <a:normAutofit/>
          </a:bodyPr>
          <a:lstStyle/>
          <a:p>
            <a:pPr marL="234950" indent="-234950">
              <a:spcBef>
                <a:spcPts val="600"/>
              </a:spcBef>
            </a:pPr>
            <a:r>
              <a:rPr lang="en-US" sz="2400" dirty="0" smtClean="0"/>
              <a:t>Quantum Logic Clock</a:t>
            </a:r>
          </a:p>
          <a:p>
            <a:pPr marL="234950" indent="-234950">
              <a:spcBef>
                <a:spcPts val="600"/>
              </a:spcBef>
            </a:pPr>
            <a:r>
              <a:rPr lang="en-US" sz="2400" dirty="0" smtClean="0"/>
              <a:t>Quantum Transduction</a:t>
            </a:r>
          </a:p>
          <a:p>
            <a:pPr marL="234950" indent="-234950">
              <a:spcBef>
                <a:spcPts val="600"/>
              </a:spcBef>
            </a:pPr>
            <a:r>
              <a:rPr lang="en-US" sz="2400" dirty="0" smtClean="0"/>
              <a:t>Single photon sources and detectors – many apps.</a:t>
            </a:r>
          </a:p>
          <a:p>
            <a:pPr marL="234950" indent="-234950">
              <a:spcBef>
                <a:spcPts val="600"/>
              </a:spcBef>
            </a:pPr>
            <a:r>
              <a:rPr lang="en-US" sz="2400" dirty="0" smtClean="0"/>
              <a:t>Low noise, high-speed, amplifiers and parametric amplifiers beyond the SQL</a:t>
            </a:r>
          </a:p>
          <a:p>
            <a:pPr marL="234950" indent="-234950">
              <a:spcBef>
                <a:spcPts val="600"/>
              </a:spcBef>
            </a:pPr>
            <a:r>
              <a:rPr lang="en-US" sz="2400" dirty="0" smtClean="0"/>
              <a:t>Random Number Beacons</a:t>
            </a:r>
          </a:p>
          <a:p>
            <a:pPr marL="234950" indent="-234950">
              <a:spcBef>
                <a:spcPts val="600"/>
              </a:spcBef>
            </a:pPr>
            <a:r>
              <a:rPr lang="en-US" sz="2400" dirty="0" smtClean="0"/>
              <a:t>Quantum Based Measurements – electrical, optical, …</a:t>
            </a:r>
          </a:p>
          <a:p>
            <a:pPr marL="234950" indent="-234950">
              <a:spcBef>
                <a:spcPts val="600"/>
              </a:spcBef>
            </a:pPr>
            <a:r>
              <a:rPr lang="en-US" sz="2400" dirty="0" smtClean="0"/>
              <a:t>Improved Sensors</a:t>
            </a:r>
          </a:p>
          <a:p>
            <a:pPr marL="234950" indent="-234950"/>
            <a:r>
              <a:rPr lang="en-US" sz="2400" dirty="0" smtClean="0"/>
              <a:t>Quantum Communication &amp; Computing</a:t>
            </a:r>
            <a:endParaRPr lang="en-US" sz="2400"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333" y="2275393"/>
            <a:ext cx="5209945" cy="39391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70" y="1236127"/>
            <a:ext cx="5578766" cy="10024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 Box 6"/>
          <p:cNvSpPr txBox="1">
            <a:spLocks noChangeArrowheads="1"/>
          </p:cNvSpPr>
          <p:nvPr/>
        </p:nvSpPr>
        <p:spPr bwMode="auto">
          <a:xfrm>
            <a:off x="7607304" y="6227399"/>
            <a:ext cx="2727805"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5400">
                <a:solidFill>
                  <a:schemeClr val="tx1"/>
                </a:solidFill>
                <a:miter lim="800000"/>
                <a:headEnd/>
                <a:tailEnd type="none" w="lg" len="lg"/>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dirty="0">
                <a:solidFill>
                  <a:srgbClr val="C00000"/>
                </a:solidFill>
              </a:rPr>
              <a:t>Science </a:t>
            </a:r>
            <a:r>
              <a:rPr lang="en-US" sz="2000" b="1" u="sng" dirty="0">
                <a:solidFill>
                  <a:srgbClr val="C00000"/>
                </a:solidFill>
              </a:rPr>
              <a:t>319</a:t>
            </a:r>
            <a:r>
              <a:rPr lang="en-US" sz="2000" b="1" dirty="0">
                <a:solidFill>
                  <a:srgbClr val="C00000"/>
                </a:solidFill>
              </a:rPr>
              <a:t>, 1808, 2008</a:t>
            </a:r>
          </a:p>
        </p:txBody>
      </p:sp>
    </p:spTree>
    <p:extLst>
      <p:ext uri="{BB962C8B-B14F-4D97-AF65-F5344CB8AC3E}">
        <p14:creationId xmlns:p14="http://schemas.microsoft.com/office/powerpoint/2010/main" val="10612776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705655" y="397792"/>
            <a:ext cx="9824672" cy="838200"/>
          </a:xfrm>
        </p:spPr>
        <p:txBody>
          <a:bodyPr/>
          <a:lstStyle/>
          <a:p>
            <a:r>
              <a:rPr lang="en-US" dirty="0" smtClean="0"/>
              <a:t>Quantum Logic Clock &amp; Metrology</a:t>
            </a:r>
          </a:p>
        </p:txBody>
      </p:sp>
      <p:grpSp>
        <p:nvGrpSpPr>
          <p:cNvPr id="2" name="Group 1"/>
          <p:cNvGrpSpPr/>
          <p:nvPr/>
        </p:nvGrpSpPr>
        <p:grpSpPr>
          <a:xfrm>
            <a:off x="354311" y="1228678"/>
            <a:ext cx="5334191" cy="5036653"/>
            <a:chOff x="126856" y="1165841"/>
            <a:chExt cx="3845069" cy="4388967"/>
          </a:xfrm>
        </p:grpSpPr>
        <p:pic>
          <p:nvPicPr>
            <p:cNvPr id="224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56" y="1508125"/>
              <a:ext cx="3845069" cy="40466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 Box 6"/>
            <p:cNvSpPr txBox="1">
              <a:spLocks noChangeArrowheads="1"/>
            </p:cNvSpPr>
            <p:nvPr/>
          </p:nvSpPr>
          <p:spPr bwMode="auto">
            <a:xfrm>
              <a:off x="690058" y="1165841"/>
              <a:ext cx="2048535" cy="348658"/>
            </a:xfrm>
            <a:prstGeom prst="rect">
              <a:avLst/>
            </a:prstGeom>
            <a:solidFill>
              <a:srgbClr val="FFD966"/>
            </a:solidFill>
            <a:ln w="25400">
              <a:solidFill>
                <a:srgbClr val="800000"/>
              </a:solidFill>
              <a:miter lim="800000"/>
              <a:headEnd/>
              <a:tailEnd type="none" w="lg" len="lg"/>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dirty="0">
                  <a:solidFill>
                    <a:srgbClr val="C00000"/>
                  </a:solidFill>
                </a:rPr>
                <a:t>Science </a:t>
              </a:r>
              <a:r>
                <a:rPr lang="en-US" sz="2000" b="1" u="sng" dirty="0" smtClean="0">
                  <a:solidFill>
                    <a:srgbClr val="C00000"/>
                  </a:solidFill>
                </a:rPr>
                <a:t>329</a:t>
              </a:r>
              <a:r>
                <a:rPr lang="en-US" sz="2000" b="1" dirty="0">
                  <a:solidFill>
                    <a:srgbClr val="C00000"/>
                  </a:solidFill>
                </a:rPr>
                <a:t>, </a:t>
              </a:r>
              <a:r>
                <a:rPr lang="en-US" sz="2000" b="1" dirty="0" smtClean="0">
                  <a:solidFill>
                    <a:srgbClr val="C00000"/>
                  </a:solidFill>
                </a:rPr>
                <a:t>11630, 2010</a:t>
              </a:r>
              <a:endParaRPr lang="en-US" sz="2000" b="1" dirty="0">
                <a:solidFill>
                  <a:srgbClr val="C00000"/>
                </a:solidFill>
              </a:endParaRP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0176" y="1109130"/>
            <a:ext cx="2827866" cy="19388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2569" y="2398655"/>
            <a:ext cx="3740994" cy="21056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5" name="Group 4"/>
          <p:cNvGrpSpPr/>
          <p:nvPr/>
        </p:nvGrpSpPr>
        <p:grpSpPr>
          <a:xfrm>
            <a:off x="6109185" y="4539178"/>
            <a:ext cx="5016500" cy="1797773"/>
            <a:chOff x="7044169" y="3322344"/>
            <a:chExt cx="3762375" cy="1797773"/>
          </a:xfrm>
        </p:grpSpPr>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4169" y="3322344"/>
              <a:ext cx="3762375" cy="923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8024" y="4215242"/>
              <a:ext cx="3743325" cy="904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val="3675849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Autofit/>
          </a:bodyPr>
          <a:lstStyle/>
          <a:p>
            <a:r>
              <a:rPr lang="en-US" dirty="0" smtClean="0"/>
              <a:t>A First </a:t>
            </a:r>
            <a:r>
              <a:rPr lang="en-US" dirty="0"/>
              <a:t>H</a:t>
            </a:r>
            <a:r>
              <a:rPr lang="en-US" dirty="0" smtClean="0"/>
              <a:t>int of Quantum Information?</a:t>
            </a:r>
          </a:p>
        </p:txBody>
      </p:sp>
      <p:sp>
        <p:nvSpPr>
          <p:cNvPr id="7171" name="Rectangle 6"/>
          <p:cNvSpPr>
            <a:spLocks noChangeArrowheads="1"/>
          </p:cNvSpPr>
          <p:nvPr/>
        </p:nvSpPr>
        <p:spPr bwMode="auto">
          <a:xfrm>
            <a:off x="3832367" y="1539330"/>
            <a:ext cx="7848356" cy="4301032"/>
          </a:xfrm>
          <a:prstGeom prst="rect">
            <a:avLst/>
          </a:prstGeom>
          <a:solidFill>
            <a:schemeClr val="accent4">
              <a:lumMod val="40000"/>
              <a:lumOff val="60000"/>
            </a:schemeClr>
          </a:solidFill>
          <a:ln w="25400">
            <a:solidFill>
              <a:srgbClr val="FFC000"/>
            </a:solidFill>
            <a:miter lim="800000"/>
            <a:headEnd/>
            <a:tailEnd/>
          </a:ln>
        </p:spPr>
        <p:txBody>
          <a:bodyPr/>
          <a:lstStyle/>
          <a:p>
            <a:pPr eaLnBrk="0" hangingPunct="0">
              <a:lnSpc>
                <a:spcPct val="96000"/>
              </a:lnSpc>
            </a:pPr>
            <a:r>
              <a:rPr lang="en-US" sz="2400" dirty="0"/>
              <a:t>“When we get to the very, very small world---say circuits of seven atoms---we have a lot of new things that would happen that represent </a:t>
            </a:r>
            <a:r>
              <a:rPr lang="en-US" sz="2400" i="1" dirty="0">
                <a:solidFill>
                  <a:srgbClr val="C00000"/>
                </a:solidFill>
              </a:rPr>
              <a:t>completely new opportunities</a:t>
            </a:r>
            <a:r>
              <a:rPr lang="en-US" sz="2400" dirty="0"/>
              <a:t> for design. Atoms on a small scale behave like nothing on a large scale, for they satisfy the laws of quantum mechanics. So, as we go down and fiddle around with the atoms down there, we are working with different laws, and </a:t>
            </a:r>
            <a:r>
              <a:rPr lang="en-US" sz="2400" i="1" dirty="0">
                <a:solidFill>
                  <a:srgbClr val="C00000"/>
                </a:solidFill>
              </a:rPr>
              <a:t>we can expect to do different things</a:t>
            </a:r>
            <a:r>
              <a:rPr lang="en-US" sz="2400" dirty="0"/>
              <a:t>. We can manufacture in different ways. We can use, not just circuits, but some system involving the quantized energy levels, or the interactions of quantized spins, etc.”  -- </a:t>
            </a:r>
            <a:r>
              <a:rPr lang="en-US" sz="2400" dirty="0">
                <a:solidFill>
                  <a:schemeClr val="hlink"/>
                </a:solidFill>
              </a:rPr>
              <a:t>Richard P. Feynman, “</a:t>
            </a:r>
            <a:r>
              <a:rPr lang="en-US" sz="2400" i="1" dirty="0">
                <a:solidFill>
                  <a:schemeClr val="hlink"/>
                </a:solidFill>
              </a:rPr>
              <a:t>Plenty of Room at the Bottom</a:t>
            </a:r>
            <a:r>
              <a:rPr lang="en-US" sz="2400" dirty="0">
                <a:solidFill>
                  <a:schemeClr val="hlink"/>
                </a:solidFill>
              </a:rPr>
              <a:t>”, December 1959</a:t>
            </a:r>
          </a:p>
        </p:txBody>
      </p:sp>
      <p:pic>
        <p:nvPicPr>
          <p:cNvPr id="7172" name="Picture 7" descr="feyn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52" y="1539330"/>
            <a:ext cx="2999874" cy="4297117"/>
          </a:xfrm>
          <a:prstGeom prst="rect">
            <a:avLst/>
          </a:prstGeom>
          <a:solidFill>
            <a:schemeClr val="accent1"/>
          </a:solidFill>
          <a:ln w="9525">
            <a:solidFill>
              <a:schemeClr val="accent2"/>
            </a:solidFill>
            <a:miter lim="800000"/>
            <a:headEnd/>
            <a:tailEnd/>
          </a:ln>
        </p:spPr>
      </p:pic>
    </p:spTree>
    <p:extLst>
      <p:ext uri="{BB962C8B-B14F-4D97-AF65-F5344CB8AC3E}">
        <p14:creationId xmlns:p14="http://schemas.microsoft.com/office/powerpoint/2010/main" val="1739850980"/>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0055"/>
            <a:ext cx="10515600" cy="904607"/>
          </a:xfrm>
          <a:noFill/>
        </p:spPr>
        <p:txBody>
          <a:bodyPr>
            <a:normAutofit/>
          </a:bodyPr>
          <a:lstStyle/>
          <a:p>
            <a:r>
              <a:rPr lang="en-US" dirty="0" smtClean="0"/>
              <a:t>Harness Entanglement to Reduce Quantum Noise</a:t>
            </a:r>
            <a:endParaRPr lang="en-US" dirty="0"/>
          </a:p>
        </p:txBody>
      </p:sp>
      <p:sp>
        <p:nvSpPr>
          <p:cNvPr id="6" name="Content Placeholder 5"/>
          <p:cNvSpPr>
            <a:spLocks noGrp="1"/>
          </p:cNvSpPr>
          <p:nvPr>
            <p:ph idx="1"/>
          </p:nvPr>
        </p:nvSpPr>
        <p:spPr>
          <a:xfrm>
            <a:off x="266008" y="1436825"/>
            <a:ext cx="11742457" cy="3238137"/>
          </a:xfrm>
        </p:spPr>
        <p:txBody>
          <a:bodyPr>
            <a:noAutofit/>
          </a:bodyPr>
          <a:lstStyle/>
          <a:p>
            <a:r>
              <a:rPr lang="en-US" sz="2400" dirty="0"/>
              <a:t>Operate Al</a:t>
            </a:r>
            <a:r>
              <a:rPr lang="en-US" sz="2400" baseline="30000" dirty="0"/>
              <a:t>+</a:t>
            </a:r>
            <a:r>
              <a:rPr lang="en-US" sz="2400" dirty="0"/>
              <a:t> clock with N = 5 ions in fully entangled </a:t>
            </a:r>
            <a:r>
              <a:rPr lang="en-US" sz="2400" dirty="0" smtClean="0"/>
              <a:t>state:  Reduced </a:t>
            </a:r>
            <a:r>
              <a:rPr lang="en-US" sz="2400" dirty="0"/>
              <a:t>quantum noise</a:t>
            </a:r>
          </a:p>
          <a:p>
            <a:endParaRPr lang="en-US" sz="2400" dirty="0">
              <a:solidFill>
                <a:srgbClr val="00B050"/>
              </a:solidFill>
            </a:endParaRPr>
          </a:p>
          <a:p>
            <a:pPr marL="0" indent="0">
              <a:buNone/>
            </a:pPr>
            <a:endParaRPr lang="en-US" sz="2400" dirty="0">
              <a:solidFill>
                <a:srgbClr val="00B050"/>
              </a:solidFill>
            </a:endParaRPr>
          </a:p>
          <a:p>
            <a:r>
              <a:rPr lang="en-US" sz="2400" dirty="0"/>
              <a:t>Differential excitation overcomes atom/laser desynchronization</a:t>
            </a:r>
          </a:p>
          <a:p>
            <a:r>
              <a:rPr lang="en-US" sz="2400" b="1" dirty="0" smtClean="0">
                <a:solidFill>
                  <a:srgbClr val="0000FF"/>
                </a:solidFill>
                <a:sym typeface="Wingdings"/>
              </a:rPr>
              <a:t> </a:t>
            </a:r>
            <a:r>
              <a:rPr lang="en-US" sz="2400" b="1" dirty="0" smtClean="0">
                <a:solidFill>
                  <a:srgbClr val="0000FF"/>
                </a:solidFill>
              </a:rPr>
              <a:t>1x10</a:t>
            </a:r>
            <a:r>
              <a:rPr lang="en-US" sz="2400" b="1" baseline="30000" dirty="0">
                <a:solidFill>
                  <a:srgbClr val="0000FF"/>
                </a:solidFill>
              </a:rPr>
              <a:t>-18</a:t>
            </a:r>
            <a:r>
              <a:rPr lang="en-US" sz="2400" b="1" dirty="0">
                <a:solidFill>
                  <a:srgbClr val="0000FF"/>
                </a:solidFill>
              </a:rPr>
              <a:t> measurement precision in 1 hour! (1000x improvement)</a:t>
            </a:r>
          </a:p>
        </p:txBody>
      </p:sp>
      <p:pic>
        <p:nvPicPr>
          <p:cNvPr id="1026" name="Picture 2" descr="http://www.quantumoptics.at/images/lintrap/8ion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003634"/>
            <a:ext cx="7772400" cy="135255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2" name="Object 11"/>
          <p:cNvGraphicFramePr>
            <a:graphicFrameLocks noChangeAspect="1"/>
          </p:cNvGraphicFramePr>
          <p:nvPr>
            <p:extLst>
              <p:ext uri="{D42A27DB-BD31-4B8C-83A1-F6EECF244321}">
                <p14:modId xmlns:p14="http://schemas.microsoft.com/office/powerpoint/2010/main" val="166420522"/>
              </p:ext>
            </p:extLst>
          </p:nvPr>
        </p:nvGraphicFramePr>
        <p:xfrm>
          <a:off x="2699516" y="1967968"/>
          <a:ext cx="2959100" cy="871538"/>
        </p:xfrm>
        <a:graphic>
          <a:graphicData uri="http://schemas.openxmlformats.org/presentationml/2006/ole">
            <mc:AlternateContent xmlns:mc="http://schemas.openxmlformats.org/markup-compatibility/2006">
              <mc:Choice xmlns:v="urn:schemas-microsoft-com:vml" Requires="v">
                <p:oleObj spid="_x0000_s1210" name="Equation" r:id="rId5" imgW="1066680" imgH="419040" progId="Equation.3">
                  <p:embed/>
                </p:oleObj>
              </mc:Choice>
              <mc:Fallback>
                <p:oleObj name="Equation" r:id="rId5" imgW="1066680" imgH="419040" progId="Equation.3">
                  <p:embed/>
                  <p:pic>
                    <p:nvPicPr>
                      <p:cNvPr id="0" name=""/>
                      <p:cNvPicPr>
                        <a:picLocks noChangeAspect="1" noChangeArrowheads="1"/>
                      </p:cNvPicPr>
                      <p:nvPr/>
                    </p:nvPicPr>
                    <p:blipFill>
                      <a:blip r:embed="rId6"/>
                      <a:srcRect/>
                      <a:stretch>
                        <a:fillRect/>
                      </a:stretch>
                    </p:blipFill>
                    <p:spPr bwMode="auto">
                      <a:xfrm>
                        <a:off x="2699516" y="1967968"/>
                        <a:ext cx="2959100" cy="87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939370203"/>
              </p:ext>
            </p:extLst>
          </p:nvPr>
        </p:nvGraphicFramePr>
        <p:xfrm>
          <a:off x="6833231" y="1967967"/>
          <a:ext cx="2925233" cy="871538"/>
        </p:xfrm>
        <a:graphic>
          <a:graphicData uri="http://schemas.openxmlformats.org/presentationml/2006/ole">
            <mc:AlternateContent xmlns:mc="http://schemas.openxmlformats.org/markup-compatibility/2006">
              <mc:Choice xmlns:v="urn:schemas-microsoft-com:vml" Requires="v">
                <p:oleObj spid="_x0000_s1211" name="Equation" r:id="rId7" imgW="1054080" imgH="419040" progId="Equation.3">
                  <p:embed/>
                </p:oleObj>
              </mc:Choice>
              <mc:Fallback>
                <p:oleObj name="Equation" r:id="rId7" imgW="1054080" imgH="419040" progId="Equation.3">
                  <p:embed/>
                  <p:pic>
                    <p:nvPicPr>
                      <p:cNvPr id="0" name=""/>
                      <p:cNvPicPr>
                        <a:picLocks noChangeAspect="1" noChangeArrowheads="1"/>
                      </p:cNvPicPr>
                      <p:nvPr/>
                    </p:nvPicPr>
                    <p:blipFill>
                      <a:blip r:embed="rId8"/>
                      <a:srcRect/>
                      <a:stretch>
                        <a:fillRect/>
                      </a:stretch>
                    </p:blipFill>
                    <p:spPr bwMode="auto">
                      <a:xfrm>
                        <a:off x="6833231" y="1967967"/>
                        <a:ext cx="2925233" cy="87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4" name="Right Arrow 13"/>
          <p:cNvSpPr/>
          <p:nvPr/>
        </p:nvSpPr>
        <p:spPr>
          <a:xfrm>
            <a:off x="5965006" y="2175011"/>
            <a:ext cx="640131" cy="45745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16-Point Star 8"/>
          <p:cNvSpPr/>
          <p:nvPr/>
        </p:nvSpPr>
        <p:spPr>
          <a:xfrm>
            <a:off x="-1" y="4899025"/>
            <a:ext cx="12192001" cy="1752600"/>
          </a:xfrm>
          <a:prstGeom prst="star16">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lIns="0" rIns="0" rtlCol="0" anchor="ctr"/>
          <a:lstStyle/>
          <a:p>
            <a:pPr algn="ctr">
              <a:tabLst>
                <a:tab pos="6350000" algn="l"/>
              </a:tabLst>
            </a:pPr>
            <a:r>
              <a:rPr lang="en-US" sz="2400" dirty="0">
                <a:solidFill>
                  <a:schemeClr val="tx1"/>
                </a:solidFill>
              </a:rPr>
              <a:t>High risk: differential excitation and entanglement </a:t>
            </a:r>
            <a:r>
              <a:rPr lang="en-US" sz="2400" dirty="0" smtClean="0">
                <a:solidFill>
                  <a:schemeClr val="tx1"/>
                </a:solidFill>
              </a:rPr>
              <a:t>have</a:t>
            </a:r>
          </a:p>
          <a:p>
            <a:pPr algn="ctr">
              <a:tabLst>
                <a:tab pos="6350000" algn="l"/>
              </a:tabLst>
            </a:pPr>
            <a:r>
              <a:rPr lang="en-US" sz="2400" dirty="0" smtClean="0">
                <a:solidFill>
                  <a:schemeClr val="tx1"/>
                </a:solidFill>
              </a:rPr>
              <a:t>never </a:t>
            </a:r>
            <a:r>
              <a:rPr lang="en-US" sz="2400" dirty="0">
                <a:solidFill>
                  <a:schemeClr val="tx1"/>
                </a:solidFill>
              </a:rPr>
              <a:t>been implemented in state-of-the-</a:t>
            </a:r>
            <a:r>
              <a:rPr lang="en-US" sz="2400" dirty="0" smtClean="0">
                <a:solidFill>
                  <a:schemeClr val="tx1"/>
                </a:solidFill>
              </a:rPr>
              <a:t>art clocks</a:t>
            </a:r>
            <a:r>
              <a:rPr lang="en-US" sz="2400" dirty="0">
                <a:solidFill>
                  <a:schemeClr val="tx1"/>
                </a:solidFill>
              </a:rPr>
              <a:t>!</a:t>
            </a:r>
          </a:p>
        </p:txBody>
      </p:sp>
    </p:spTree>
    <p:extLst>
      <p:ext uri="{BB962C8B-B14F-4D97-AF65-F5344CB8AC3E}">
        <p14:creationId xmlns:p14="http://schemas.microsoft.com/office/powerpoint/2010/main" val="1064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4"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itle 77"/>
          <p:cNvSpPr>
            <a:spLocks noGrp="1"/>
          </p:cNvSpPr>
          <p:nvPr>
            <p:ph type="title"/>
          </p:nvPr>
        </p:nvSpPr>
        <p:spPr>
          <a:xfrm>
            <a:off x="838200" y="562430"/>
            <a:ext cx="10515600" cy="904607"/>
          </a:xfrm>
        </p:spPr>
        <p:txBody>
          <a:bodyPr>
            <a:normAutofit/>
          </a:bodyPr>
          <a:lstStyle/>
          <a:p>
            <a:r>
              <a:rPr lang="en-US" dirty="0"/>
              <a:t>Entanglement-Enhanced Quantum Measurements </a:t>
            </a:r>
          </a:p>
        </p:txBody>
      </p:sp>
      <p:sp>
        <p:nvSpPr>
          <p:cNvPr id="2" name="Slide Number Placeholder 1"/>
          <p:cNvSpPr>
            <a:spLocks noGrp="1"/>
          </p:cNvSpPr>
          <p:nvPr>
            <p:ph type="sldNum" sz="quarter" idx="12"/>
          </p:nvPr>
        </p:nvSpPr>
        <p:spPr/>
        <p:txBody>
          <a:bodyPr/>
          <a:lstStyle/>
          <a:p>
            <a:fld id="{770C7EF1-1587-447B-9D49-49586543695E}" type="slidenum">
              <a:rPr lang="en-US" smtClean="0"/>
              <a:t>21</a:t>
            </a:fld>
            <a:endParaRPr lang="en-US" dirty="0"/>
          </a:p>
        </p:txBody>
      </p:sp>
      <p:pic>
        <p:nvPicPr>
          <p:cNvPr id="4" name="Picture 3" descr="largecov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2641" y="2210259"/>
            <a:ext cx="2653308" cy="3485481"/>
          </a:xfrm>
          <a:prstGeom prst="rect">
            <a:avLst/>
          </a:prstGeom>
        </p:spPr>
      </p:pic>
      <p:pic>
        <p:nvPicPr>
          <p:cNvPr id="5" name="Picture 12" descr="\\Radiant\Documents\Papers\SpinSqueezing_Expt_2013\Figure Depot\Fig_SmallAngleSensing_6_11\Bloch Spheres\BlochSphere_Blur_SmallPhaseMeasureCSS-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108" y="2053432"/>
            <a:ext cx="3402598" cy="391186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13" descr="\\Radiant\Documents\Papers\SpinSqueezing_Expt_2013\Figure Depot\Fig_SmallAngleSensing_6_11\Bloch Spheres\BlochSphere_Blur_SmallPhaseMeasureSSS-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8702" y="2240172"/>
            <a:ext cx="3402598" cy="391186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59362" y="1521103"/>
            <a:ext cx="3562997" cy="1200329"/>
          </a:xfrm>
          <a:prstGeom prst="rect">
            <a:avLst/>
          </a:prstGeom>
          <a:noFill/>
        </p:spPr>
        <p:txBody>
          <a:bodyPr wrap="square" rtlCol="0">
            <a:spAutoFit/>
          </a:bodyPr>
          <a:lstStyle/>
          <a:p>
            <a:r>
              <a:rPr lang="en-US" b="1" dirty="0" smtClean="0"/>
              <a:t>Quantum noise </a:t>
            </a:r>
            <a:r>
              <a:rPr lang="en-US" dirty="0"/>
              <a:t>s</a:t>
            </a:r>
            <a:r>
              <a:rPr lang="en-US" dirty="0" smtClean="0"/>
              <a:t>mears out the orientation of quantum sensors, </a:t>
            </a:r>
            <a:r>
              <a:rPr lang="en-US" b="1" dirty="0" smtClean="0"/>
              <a:t>limiting the precision of the information that can be extracted.</a:t>
            </a:r>
            <a:endParaRPr lang="en-US" b="1" dirty="0"/>
          </a:p>
        </p:txBody>
      </p:sp>
      <p:sp>
        <p:nvSpPr>
          <p:cNvPr id="8" name="TextBox 7"/>
          <p:cNvSpPr txBox="1"/>
          <p:nvPr/>
        </p:nvSpPr>
        <p:spPr>
          <a:xfrm>
            <a:off x="8703903" y="1427734"/>
            <a:ext cx="3488098" cy="1477328"/>
          </a:xfrm>
          <a:prstGeom prst="rect">
            <a:avLst/>
          </a:prstGeom>
          <a:noFill/>
        </p:spPr>
        <p:txBody>
          <a:bodyPr wrap="square" rtlCol="0">
            <a:spAutoFit/>
          </a:bodyPr>
          <a:lstStyle/>
          <a:p>
            <a:r>
              <a:rPr lang="en-US" b="1" dirty="0" smtClean="0"/>
              <a:t>The entanglement squeezes the quantum noise, enhancing the precision</a:t>
            </a:r>
            <a:r>
              <a:rPr lang="en-US" dirty="0" smtClean="0"/>
              <a:t> of the information that can be extracted </a:t>
            </a:r>
            <a:r>
              <a:rPr lang="en-US" b="1" dirty="0" smtClean="0"/>
              <a:t>by a factor of 10.</a:t>
            </a:r>
            <a:endParaRPr lang="en-US" b="1" dirty="0"/>
          </a:p>
          <a:p>
            <a:endParaRPr lang="en-US" dirty="0"/>
          </a:p>
        </p:txBody>
      </p:sp>
      <p:sp>
        <p:nvSpPr>
          <p:cNvPr id="9" name="TextBox 8"/>
          <p:cNvSpPr txBox="1"/>
          <p:nvPr/>
        </p:nvSpPr>
        <p:spPr>
          <a:xfrm>
            <a:off x="4299013" y="1259669"/>
            <a:ext cx="3583060" cy="923330"/>
          </a:xfrm>
          <a:prstGeom prst="rect">
            <a:avLst/>
          </a:prstGeom>
          <a:noFill/>
        </p:spPr>
        <p:txBody>
          <a:bodyPr wrap="square" rtlCol="0">
            <a:spAutoFit/>
          </a:bodyPr>
          <a:lstStyle/>
          <a:p>
            <a:r>
              <a:rPr lang="en-US" dirty="0" smtClean="0"/>
              <a:t>Cavity-based </a:t>
            </a:r>
            <a:r>
              <a:rPr lang="en-US" b="1" dirty="0" smtClean="0"/>
              <a:t>measurements forge entanglement or quantum links between a million atoms.</a:t>
            </a:r>
            <a:endParaRPr lang="en-US" dirty="0"/>
          </a:p>
        </p:txBody>
      </p:sp>
      <p:sp>
        <p:nvSpPr>
          <p:cNvPr id="10" name="TextBox 9"/>
          <p:cNvSpPr txBox="1"/>
          <p:nvPr/>
        </p:nvSpPr>
        <p:spPr>
          <a:xfrm>
            <a:off x="420012" y="5758606"/>
            <a:ext cx="9553987" cy="369332"/>
          </a:xfrm>
          <a:prstGeom prst="rect">
            <a:avLst/>
          </a:prstGeom>
          <a:noFill/>
        </p:spPr>
        <p:txBody>
          <a:bodyPr wrap="square" rtlCol="0">
            <a:spAutoFit/>
          </a:bodyPr>
          <a:lstStyle/>
          <a:p>
            <a:r>
              <a:rPr lang="en-US" dirty="0" smtClean="0"/>
              <a:t>Technique directly applicable to improving state-of-the art optical lattice clocks and inertial sensors.</a:t>
            </a:r>
            <a:endParaRPr lang="en-US" dirty="0"/>
          </a:p>
        </p:txBody>
      </p:sp>
      <p:sp>
        <p:nvSpPr>
          <p:cNvPr id="11" name="Rectangle 10"/>
          <p:cNvSpPr/>
          <p:nvPr/>
        </p:nvSpPr>
        <p:spPr>
          <a:xfrm>
            <a:off x="5106713" y="6212421"/>
            <a:ext cx="5290358" cy="369332"/>
          </a:xfrm>
          <a:prstGeom prst="rect">
            <a:avLst/>
          </a:prstGeom>
          <a:solidFill>
            <a:srgbClr val="FFE699"/>
          </a:solidFill>
          <a:ln>
            <a:solidFill>
              <a:srgbClr val="800000"/>
            </a:solidFill>
          </a:ln>
        </p:spPr>
        <p:txBody>
          <a:bodyPr wrap="square">
            <a:spAutoFit/>
          </a:bodyPr>
          <a:lstStyle/>
          <a:p>
            <a:r>
              <a:rPr lang="en-US" dirty="0" smtClean="0">
                <a:solidFill>
                  <a:srgbClr val="800000"/>
                </a:solidFill>
              </a:rPr>
              <a:t>J. G. </a:t>
            </a:r>
            <a:r>
              <a:rPr lang="en-US" dirty="0" err="1" smtClean="0">
                <a:solidFill>
                  <a:srgbClr val="800000"/>
                </a:solidFill>
              </a:rPr>
              <a:t>Bohnet</a:t>
            </a:r>
            <a:r>
              <a:rPr lang="en-US" dirty="0" smtClean="0">
                <a:solidFill>
                  <a:srgbClr val="800000"/>
                </a:solidFill>
              </a:rPr>
              <a:t>; et al., </a:t>
            </a:r>
            <a:r>
              <a:rPr lang="en-US" i="1" dirty="0" smtClean="0">
                <a:solidFill>
                  <a:srgbClr val="800000"/>
                </a:solidFill>
              </a:rPr>
              <a:t>Nature </a:t>
            </a:r>
            <a:r>
              <a:rPr lang="en-US" i="1" dirty="0">
                <a:solidFill>
                  <a:srgbClr val="800000"/>
                </a:solidFill>
              </a:rPr>
              <a:t>Photonics</a:t>
            </a:r>
            <a:r>
              <a:rPr lang="en-US" dirty="0">
                <a:solidFill>
                  <a:srgbClr val="800000"/>
                </a:solidFill>
              </a:rPr>
              <a:t> </a:t>
            </a:r>
            <a:r>
              <a:rPr lang="en-US" b="1" dirty="0" smtClean="0">
                <a:solidFill>
                  <a:srgbClr val="800000"/>
                </a:solidFill>
              </a:rPr>
              <a:t>8</a:t>
            </a:r>
            <a:r>
              <a:rPr lang="en-US" dirty="0" smtClean="0">
                <a:solidFill>
                  <a:srgbClr val="800000"/>
                </a:solidFill>
              </a:rPr>
              <a:t>, 731-736 (</a:t>
            </a:r>
            <a:r>
              <a:rPr lang="en-US" dirty="0">
                <a:solidFill>
                  <a:srgbClr val="800000"/>
                </a:solidFill>
              </a:rPr>
              <a:t>2014</a:t>
            </a:r>
            <a:r>
              <a:rPr lang="en-US" dirty="0" smtClean="0">
                <a:solidFill>
                  <a:srgbClr val="800000"/>
                </a:solidFill>
              </a:rPr>
              <a:t>)</a:t>
            </a:r>
            <a:endParaRPr lang="en-US" dirty="0">
              <a:solidFill>
                <a:srgbClr val="800000"/>
              </a:solidFill>
            </a:endParaRPr>
          </a:p>
        </p:txBody>
      </p:sp>
    </p:spTree>
    <p:extLst>
      <p:ext uri="{BB962C8B-B14F-4D97-AF65-F5344CB8AC3E}">
        <p14:creationId xmlns:p14="http://schemas.microsoft.com/office/powerpoint/2010/main" val="1643100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889399" y="2980853"/>
            <a:ext cx="1863634" cy="830997"/>
          </a:xfrm>
          <a:prstGeom prst="rect">
            <a:avLst/>
          </a:prstGeom>
          <a:solidFill>
            <a:schemeClr val="bg1"/>
          </a:solidFill>
        </p:spPr>
        <p:txBody>
          <a:bodyPr wrap="square" rtlCol="0">
            <a:spAutoFit/>
          </a:bodyPr>
          <a:lstStyle/>
          <a:p>
            <a:pPr algn="r"/>
            <a:r>
              <a:rPr lang="en-US" sz="1600" b="1" dirty="0" smtClean="0">
                <a:solidFill>
                  <a:srgbClr val="C00000"/>
                </a:solidFill>
              </a:rPr>
              <a:t>New trap</a:t>
            </a:r>
            <a:r>
              <a:rPr lang="en-US" sz="1600" b="1" dirty="0">
                <a:solidFill>
                  <a:srgbClr val="C00000"/>
                </a:solidFill>
              </a:rPr>
              <a:t>:</a:t>
            </a:r>
            <a:r>
              <a:rPr lang="en-US" sz="1600" b="1" dirty="0" smtClean="0">
                <a:solidFill>
                  <a:srgbClr val="C00000"/>
                </a:solidFill>
              </a:rPr>
              <a:t> increases spin-spin coupling by 50</a:t>
            </a:r>
          </a:p>
        </p:txBody>
      </p:sp>
      <p:sp>
        <p:nvSpPr>
          <p:cNvPr id="15" name="Title 14"/>
          <p:cNvSpPr>
            <a:spLocks noGrp="1"/>
          </p:cNvSpPr>
          <p:nvPr>
            <p:ph type="title"/>
          </p:nvPr>
        </p:nvSpPr>
        <p:spPr>
          <a:xfrm>
            <a:off x="838200" y="390624"/>
            <a:ext cx="10515600" cy="964371"/>
          </a:xfrm>
        </p:spPr>
        <p:txBody>
          <a:bodyPr>
            <a:normAutofit/>
          </a:bodyPr>
          <a:lstStyle/>
          <a:p>
            <a:r>
              <a:rPr lang="en-US" dirty="0"/>
              <a:t>Simulating </a:t>
            </a:r>
            <a:r>
              <a:rPr lang="en-US" dirty="0" smtClean="0"/>
              <a:t>Spin-Spin </a:t>
            </a:r>
            <a:r>
              <a:rPr lang="en-US" dirty="0"/>
              <a:t>I</a:t>
            </a:r>
            <a:r>
              <a:rPr lang="en-US" dirty="0" smtClean="0"/>
              <a:t>nteractions</a:t>
            </a:r>
            <a:endParaRPr lang="en-US" dirty="0"/>
          </a:p>
        </p:txBody>
      </p:sp>
      <p:sp>
        <p:nvSpPr>
          <p:cNvPr id="2" name="Slide Number Placeholder 1"/>
          <p:cNvSpPr>
            <a:spLocks noGrp="1"/>
          </p:cNvSpPr>
          <p:nvPr>
            <p:ph type="sldNum" sz="quarter" idx="12"/>
          </p:nvPr>
        </p:nvSpPr>
        <p:spPr/>
        <p:txBody>
          <a:bodyPr/>
          <a:lstStyle/>
          <a:p>
            <a:fld id="{770C7EF1-1587-447B-9D49-49586543695E}" type="slidenum">
              <a:rPr lang="en-US" smtClean="0"/>
              <a:t>22</a:t>
            </a:fld>
            <a:endParaRPr lang="en-US" dirty="0"/>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3622"/>
          <a:stretch/>
        </p:blipFill>
        <p:spPr bwMode="auto">
          <a:xfrm>
            <a:off x="133719" y="1141825"/>
            <a:ext cx="3585797" cy="50737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3344836" y="1208913"/>
            <a:ext cx="6567090" cy="923330"/>
          </a:xfrm>
          <a:prstGeom prst="rect">
            <a:avLst/>
          </a:prstGeom>
          <a:solidFill>
            <a:schemeClr val="accent6">
              <a:lumMod val="20000"/>
              <a:lumOff val="80000"/>
            </a:schemeClr>
          </a:solidFill>
        </p:spPr>
        <p:txBody>
          <a:bodyPr wrap="square" rtlCol="0">
            <a:spAutoFit/>
          </a:bodyPr>
          <a:lstStyle/>
          <a:p>
            <a:pPr algn="l"/>
            <a:r>
              <a:rPr lang="en-US" dirty="0" smtClean="0">
                <a:solidFill>
                  <a:srgbClr val="292934"/>
                </a:solidFill>
              </a:rPr>
              <a:t>2-d arrays of hundreds of ions formed and controlled in a Penning trap; provides platform for simulation of quantum magnetism with a number of spins that is intractable on a conventional computer </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4841"/>
          <a:stretch/>
        </p:blipFill>
        <p:spPr>
          <a:xfrm rot="60000">
            <a:off x="10787460" y="560358"/>
            <a:ext cx="1280439" cy="3261739"/>
          </a:xfrm>
          <a:prstGeom prst="rect">
            <a:avLst/>
          </a:prstGeom>
        </p:spPr>
      </p:pic>
      <p:pic>
        <p:nvPicPr>
          <p:cNvPr id="16" name="noaxis_10_14_124ions.png"/>
          <p:cNvPicPr>
            <a:picLocks noChangeAspect="1"/>
          </p:cNvPicPr>
          <p:nvPr/>
        </p:nvPicPr>
        <p:blipFill rotWithShape="1">
          <a:blip r:embed="rId5">
            <a:extLst/>
          </a:blip>
          <a:srcRect l="24013" t="7813" r="21541" b="19587"/>
          <a:stretch/>
        </p:blipFill>
        <p:spPr>
          <a:xfrm rot="5400000">
            <a:off x="948146" y="1138251"/>
            <a:ext cx="2386278" cy="2352730"/>
          </a:xfrm>
          <a:prstGeom prst="rect">
            <a:avLst/>
          </a:prstGeom>
          <a:ln w="12700" cap="flat">
            <a:noFill/>
            <a:miter lim="400000"/>
          </a:ln>
          <a:effectLst/>
        </p:spPr>
      </p:pic>
      <p:grpSp>
        <p:nvGrpSpPr>
          <p:cNvPr id="18" name="Group 17"/>
          <p:cNvGrpSpPr/>
          <p:nvPr/>
        </p:nvGrpSpPr>
        <p:grpSpPr>
          <a:xfrm>
            <a:off x="9153283" y="4008420"/>
            <a:ext cx="2916758" cy="2072068"/>
            <a:chOff x="4122535" y="3409296"/>
            <a:chExt cx="4975915" cy="3458294"/>
          </a:xfrm>
        </p:grpSpPr>
        <p:pic>
          <p:nvPicPr>
            <p:cNvPr id="19" name="Picture 18"/>
            <p:cNvPicPr>
              <a:picLocks noChangeAspect="1"/>
            </p:cNvPicPr>
            <p:nvPr/>
          </p:nvPicPr>
          <p:blipFill>
            <a:blip r:embed="rId6"/>
            <a:stretch>
              <a:fillRect/>
            </a:stretch>
          </p:blipFill>
          <p:spPr>
            <a:xfrm>
              <a:off x="4122535" y="3409296"/>
              <a:ext cx="4975915" cy="3458294"/>
            </a:xfrm>
            <a:prstGeom prst="rect">
              <a:avLst/>
            </a:prstGeom>
            <a:noFill/>
          </p:spPr>
        </p:pic>
        <p:pic>
          <p:nvPicPr>
            <p:cNvPr id="20" name="Picture 19"/>
            <p:cNvPicPr>
              <a:picLocks noChangeAspect="1"/>
            </p:cNvPicPr>
            <p:nvPr/>
          </p:nvPicPr>
          <p:blipFill rotWithShape="1">
            <a:blip r:embed="rId7"/>
            <a:srcRect l="31991" t="8338" b="22463"/>
            <a:stretch/>
          </p:blipFill>
          <p:spPr>
            <a:xfrm>
              <a:off x="5208607" y="5474823"/>
              <a:ext cx="1853688" cy="798654"/>
            </a:xfrm>
            <a:prstGeom prst="rect">
              <a:avLst/>
            </a:prstGeom>
          </p:spPr>
        </p:pic>
      </p:grpSp>
      <p:grpSp>
        <p:nvGrpSpPr>
          <p:cNvPr id="24" name="Group 23"/>
          <p:cNvGrpSpPr/>
          <p:nvPr/>
        </p:nvGrpSpPr>
        <p:grpSpPr>
          <a:xfrm>
            <a:off x="3578849" y="2358853"/>
            <a:ext cx="5805323" cy="3863887"/>
            <a:chOff x="3661309" y="2259883"/>
            <a:chExt cx="5805323" cy="3863887"/>
          </a:xfrm>
        </p:grpSpPr>
        <p:sp>
          <p:nvSpPr>
            <p:cNvPr id="3" name="TextBox 2"/>
            <p:cNvSpPr txBox="1"/>
            <p:nvPr/>
          </p:nvSpPr>
          <p:spPr>
            <a:xfrm>
              <a:off x="3661309" y="2259883"/>
              <a:ext cx="5805323" cy="3477875"/>
            </a:xfrm>
            <a:prstGeom prst="rect">
              <a:avLst/>
            </a:prstGeom>
            <a:noFill/>
          </p:spPr>
          <p:txBody>
            <a:bodyPr wrap="square" rtlCol="0">
              <a:spAutoFit/>
            </a:bodyPr>
            <a:lstStyle/>
            <a:p>
              <a:pPr marL="165100" indent="-165100">
                <a:buFont typeface="Arial"/>
                <a:buChar char="•"/>
              </a:pPr>
              <a:r>
                <a:rPr lang="en-US" sz="2000" dirty="0" smtClean="0"/>
                <a:t>Synthesized </a:t>
              </a:r>
              <a:r>
                <a:rPr lang="en-US" sz="2000" dirty="0"/>
                <a:t>transverse </a:t>
              </a:r>
              <a:r>
                <a:rPr lang="en-US" sz="2000" dirty="0" err="1"/>
                <a:t>Ising</a:t>
              </a:r>
              <a:r>
                <a:rPr lang="en-US" sz="2000" dirty="0"/>
                <a:t> model on 100s of </a:t>
              </a:r>
              <a:r>
                <a:rPr lang="en-US" sz="2000" dirty="0" smtClean="0"/>
                <a:t>spins</a:t>
              </a:r>
            </a:p>
            <a:p>
              <a:pPr marL="165100" indent="-165100">
                <a:buFont typeface="Arial"/>
                <a:buChar char="•"/>
              </a:pPr>
              <a:endParaRPr lang="en-US" sz="2000" dirty="0"/>
            </a:p>
            <a:p>
              <a:pPr marL="165100" indent="-165100">
                <a:buFont typeface="Arial"/>
                <a:buChar char="•"/>
              </a:pPr>
              <a:endParaRPr lang="en-US" sz="2000" dirty="0" smtClean="0"/>
            </a:p>
            <a:p>
              <a:pPr marL="165100" indent="-165100">
                <a:buFont typeface="Arial"/>
                <a:buChar char="•"/>
              </a:pPr>
              <a:endParaRPr lang="en-US" sz="2000" dirty="0" smtClean="0"/>
            </a:p>
            <a:p>
              <a:pPr marL="165100" indent="-165100">
                <a:buFont typeface="Arial"/>
                <a:buChar char="•"/>
              </a:pPr>
              <a:endParaRPr lang="en-US" sz="2800" dirty="0" smtClean="0"/>
            </a:p>
            <a:p>
              <a:pPr marL="165100" indent="-165100">
                <a:buFont typeface="Arial"/>
                <a:buChar char="•"/>
              </a:pPr>
              <a:r>
                <a:rPr lang="en-US" sz="2000" dirty="0" smtClean="0"/>
                <a:t>Benchmarked </a:t>
              </a:r>
              <a:r>
                <a:rPr lang="en-US" sz="2000" dirty="0"/>
                <a:t>quantum dynamics and </a:t>
              </a:r>
              <a:r>
                <a:rPr lang="en-US" sz="2000" dirty="0" smtClean="0"/>
                <a:t>entanglement</a:t>
              </a:r>
            </a:p>
            <a:p>
              <a:pPr marL="165100" indent="-165100">
                <a:buFont typeface="Arial"/>
                <a:buChar char="•"/>
              </a:pPr>
              <a:endParaRPr lang="en-US" sz="3200" dirty="0" smtClean="0"/>
            </a:p>
            <a:p>
              <a:pPr marL="165100" indent="-165100">
                <a:buFont typeface="Arial"/>
                <a:buChar char="•"/>
              </a:pPr>
              <a:r>
                <a:rPr lang="en-US" sz="2000" dirty="0" smtClean="0"/>
                <a:t>Implement </a:t>
              </a:r>
              <a:r>
                <a:rPr lang="en-US" sz="2000" dirty="0"/>
                <a:t>protocol for out-of-time-order </a:t>
              </a:r>
              <a:r>
                <a:rPr lang="en-US" sz="2000" dirty="0" smtClean="0"/>
                <a:t>correlation measurement </a:t>
              </a:r>
              <a:r>
                <a:rPr lang="en-US" sz="2000" dirty="0" smtClean="0">
                  <a:sym typeface="Wingdings"/>
                </a:rPr>
                <a:t></a:t>
              </a:r>
              <a:r>
                <a:rPr lang="en-US" sz="2000" dirty="0" smtClean="0"/>
                <a:t> quantifies </a:t>
              </a:r>
              <a:r>
                <a:rPr lang="en-US" sz="2000" dirty="0"/>
                <a:t>spread of quantum information</a:t>
              </a:r>
            </a:p>
          </p:txBody>
        </p:sp>
        <p:graphicFrame>
          <p:nvGraphicFramePr>
            <p:cNvPr id="5" name="Object 4"/>
            <p:cNvGraphicFramePr>
              <a:graphicFrameLocks noChangeAspect="1"/>
            </p:cNvGraphicFramePr>
            <p:nvPr>
              <p:extLst>
                <p:ext uri="{D42A27DB-BD31-4B8C-83A1-F6EECF244321}">
                  <p14:modId xmlns:p14="http://schemas.microsoft.com/office/powerpoint/2010/main" val="1757690371"/>
                </p:ext>
              </p:extLst>
            </p:nvPr>
          </p:nvGraphicFramePr>
          <p:xfrm>
            <a:off x="4526424" y="2619835"/>
            <a:ext cx="3504699" cy="811227"/>
          </p:xfrm>
          <a:graphic>
            <a:graphicData uri="http://schemas.openxmlformats.org/presentationml/2006/ole">
              <mc:AlternateContent xmlns:mc="http://schemas.openxmlformats.org/markup-compatibility/2006">
                <mc:Choice xmlns:v="urn:schemas-microsoft-com:vml" Requires="v">
                  <p:oleObj spid="_x0000_s8281" name="Equation" r:id="rId8" imgW="1866600" imgH="431640" progId="Equation.3">
                    <p:embed/>
                  </p:oleObj>
                </mc:Choice>
                <mc:Fallback>
                  <p:oleObj name="Equation" r:id="rId8" imgW="1866600" imgH="431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6424" y="2619835"/>
                          <a:ext cx="3504699" cy="811227"/>
                        </a:xfrm>
                        <a:prstGeom prst="rect">
                          <a:avLst/>
                        </a:prstGeom>
                        <a:noFill/>
                        <a:ln>
                          <a:noFill/>
                        </a:ln>
                        <a:extLst/>
                      </p:spPr>
                    </p:pic>
                  </p:oleObj>
                </mc:Fallback>
              </mc:AlternateContent>
            </a:graphicData>
          </a:graphic>
        </p:graphicFrame>
        <p:sp>
          <p:nvSpPr>
            <p:cNvPr id="11" name="TextBox 10"/>
            <p:cNvSpPr txBox="1"/>
            <p:nvPr/>
          </p:nvSpPr>
          <p:spPr>
            <a:xfrm>
              <a:off x="4328900" y="3507053"/>
              <a:ext cx="4247143" cy="402378"/>
            </a:xfrm>
            <a:prstGeom prst="rect">
              <a:avLst/>
            </a:prstGeom>
            <a:solidFill>
              <a:srgbClr val="FFE699"/>
            </a:solidFill>
            <a:ln>
              <a:solidFill>
                <a:srgbClr val="800000"/>
              </a:solidFill>
            </a:ln>
          </p:spPr>
          <p:txBody>
            <a:bodyPr wrap="square" rtlCol="0">
              <a:spAutoFit/>
            </a:bodyPr>
            <a:lstStyle/>
            <a:p>
              <a:pPr algn="l"/>
              <a:r>
                <a:rPr lang="en-US" sz="2000" dirty="0" smtClean="0">
                  <a:solidFill>
                    <a:srgbClr val="800000"/>
                  </a:solidFill>
                  <a:ea typeface="Times New Roman"/>
                  <a:cs typeface="Arial" pitchFamily="34" charset="0"/>
                </a:rPr>
                <a:t>J</a:t>
              </a:r>
              <a:r>
                <a:rPr lang="en-US" sz="2000" dirty="0">
                  <a:solidFill>
                    <a:srgbClr val="800000"/>
                  </a:solidFill>
                  <a:ea typeface="Times New Roman"/>
                  <a:cs typeface="Arial" pitchFamily="34" charset="0"/>
                </a:rPr>
                <a:t>. Britton</a:t>
              </a:r>
              <a:r>
                <a:rPr lang="en-US" sz="2000" i="1" dirty="0">
                  <a:solidFill>
                    <a:srgbClr val="800000"/>
                  </a:solidFill>
                  <a:ea typeface="Times New Roman"/>
                  <a:cs typeface="Arial" pitchFamily="34" charset="0"/>
                </a:rPr>
                <a:t> et al</a:t>
              </a:r>
              <a:r>
                <a:rPr lang="en-US" sz="2000" dirty="0">
                  <a:solidFill>
                    <a:srgbClr val="800000"/>
                  </a:solidFill>
                  <a:ea typeface="Times New Roman"/>
                  <a:cs typeface="Arial" pitchFamily="34" charset="0"/>
                </a:rPr>
                <a:t>., </a:t>
              </a:r>
              <a:r>
                <a:rPr lang="en-US" sz="2000" b="1" dirty="0">
                  <a:solidFill>
                    <a:srgbClr val="800000"/>
                  </a:solidFill>
                  <a:ea typeface="Times New Roman"/>
                  <a:cs typeface="Arial" pitchFamily="34" charset="0"/>
                </a:rPr>
                <a:t>Nature</a:t>
              </a:r>
              <a:r>
                <a:rPr lang="en-US" sz="2000" dirty="0">
                  <a:solidFill>
                    <a:srgbClr val="800000"/>
                  </a:solidFill>
                  <a:ea typeface="Times New Roman"/>
                  <a:cs typeface="Arial" pitchFamily="34" charset="0"/>
                </a:rPr>
                <a:t> </a:t>
              </a:r>
              <a:r>
                <a:rPr lang="en-US" sz="2000" u="sng" dirty="0">
                  <a:solidFill>
                    <a:srgbClr val="800000"/>
                  </a:solidFill>
                  <a:ea typeface="Times New Roman"/>
                  <a:cs typeface="Arial" pitchFamily="34" charset="0"/>
                </a:rPr>
                <a:t>484</a:t>
              </a:r>
              <a:r>
                <a:rPr lang="en-US" sz="2000" dirty="0">
                  <a:solidFill>
                    <a:srgbClr val="800000"/>
                  </a:solidFill>
                  <a:ea typeface="Times New Roman"/>
                  <a:cs typeface="Arial" pitchFamily="34" charset="0"/>
                </a:rPr>
                <a:t>, </a:t>
              </a:r>
              <a:r>
                <a:rPr lang="en-US" sz="2000" dirty="0" smtClean="0">
                  <a:solidFill>
                    <a:srgbClr val="800000"/>
                  </a:solidFill>
                  <a:ea typeface="Times New Roman"/>
                  <a:cs typeface="Arial" pitchFamily="34" charset="0"/>
                </a:rPr>
                <a:t>489 (2012)</a:t>
              </a:r>
              <a:endParaRPr lang="en-US" sz="2000" dirty="0">
                <a:solidFill>
                  <a:srgbClr val="800000"/>
                </a:solidFill>
                <a:cs typeface="Arial" pitchFamily="34" charset="0"/>
              </a:endParaRPr>
            </a:p>
          </p:txBody>
        </p:sp>
        <p:sp>
          <p:nvSpPr>
            <p:cNvPr id="21" name="TextBox 20"/>
            <p:cNvSpPr txBox="1"/>
            <p:nvPr/>
          </p:nvSpPr>
          <p:spPr>
            <a:xfrm>
              <a:off x="4200929" y="4319270"/>
              <a:ext cx="4540038" cy="414935"/>
            </a:xfrm>
            <a:prstGeom prst="rect">
              <a:avLst/>
            </a:prstGeom>
            <a:solidFill>
              <a:srgbClr val="FFE699"/>
            </a:solidFill>
            <a:ln>
              <a:solidFill>
                <a:srgbClr val="800000"/>
              </a:solidFill>
            </a:ln>
          </p:spPr>
          <p:txBody>
            <a:bodyPr wrap="square" rtlCol="0">
              <a:spAutoFit/>
            </a:bodyPr>
            <a:lstStyle/>
            <a:p>
              <a:pPr algn="l"/>
              <a:r>
                <a:rPr lang="en-US" sz="2000" dirty="0" smtClean="0">
                  <a:solidFill>
                    <a:srgbClr val="800000"/>
                  </a:solidFill>
                  <a:ea typeface="Times New Roman"/>
                  <a:cs typeface="Arial" pitchFamily="34" charset="0"/>
                </a:rPr>
                <a:t>G. </a:t>
              </a:r>
              <a:r>
                <a:rPr lang="en-US" sz="2000" dirty="0" err="1" smtClean="0">
                  <a:solidFill>
                    <a:srgbClr val="800000"/>
                  </a:solidFill>
                  <a:ea typeface="Times New Roman"/>
                  <a:cs typeface="Arial" pitchFamily="34" charset="0"/>
                </a:rPr>
                <a:t>Bohnet</a:t>
              </a:r>
              <a:r>
                <a:rPr lang="en-US" sz="2000" dirty="0" smtClean="0">
                  <a:solidFill>
                    <a:srgbClr val="800000"/>
                  </a:solidFill>
                  <a:ea typeface="Times New Roman"/>
                  <a:cs typeface="Arial" pitchFamily="34" charset="0"/>
                </a:rPr>
                <a:t> </a:t>
              </a:r>
              <a:r>
                <a:rPr lang="en-US" sz="2000" i="1" dirty="0">
                  <a:solidFill>
                    <a:srgbClr val="800000"/>
                  </a:solidFill>
                  <a:ea typeface="Times New Roman"/>
                  <a:cs typeface="Arial" pitchFamily="34" charset="0"/>
                </a:rPr>
                <a:t>et al</a:t>
              </a:r>
              <a:r>
                <a:rPr lang="en-US" sz="2000" dirty="0">
                  <a:solidFill>
                    <a:srgbClr val="800000"/>
                  </a:solidFill>
                  <a:ea typeface="Times New Roman"/>
                  <a:cs typeface="Arial" pitchFamily="34" charset="0"/>
                </a:rPr>
                <a:t>., </a:t>
              </a:r>
              <a:r>
                <a:rPr lang="en-US" sz="2000" b="1" dirty="0" smtClean="0">
                  <a:solidFill>
                    <a:srgbClr val="800000"/>
                  </a:solidFill>
                  <a:ea typeface="Times New Roman"/>
                  <a:cs typeface="Arial" pitchFamily="34" charset="0"/>
                </a:rPr>
                <a:t>Science</a:t>
              </a:r>
              <a:r>
                <a:rPr lang="en-US" sz="2000" dirty="0" smtClean="0">
                  <a:solidFill>
                    <a:srgbClr val="800000"/>
                  </a:solidFill>
                  <a:ea typeface="Times New Roman"/>
                  <a:cs typeface="Arial" pitchFamily="34" charset="0"/>
                </a:rPr>
                <a:t> </a:t>
              </a:r>
              <a:r>
                <a:rPr lang="en-US" sz="2000" u="sng" dirty="0" smtClean="0">
                  <a:solidFill>
                    <a:srgbClr val="800000"/>
                  </a:solidFill>
                  <a:ea typeface="Times New Roman"/>
                  <a:cs typeface="Arial" pitchFamily="34" charset="0"/>
                </a:rPr>
                <a:t>352</a:t>
              </a:r>
              <a:r>
                <a:rPr lang="en-US" sz="2000" dirty="0" smtClean="0">
                  <a:solidFill>
                    <a:srgbClr val="800000"/>
                  </a:solidFill>
                  <a:ea typeface="Times New Roman"/>
                  <a:cs typeface="Arial" pitchFamily="34" charset="0"/>
                </a:rPr>
                <a:t>, 1297 (2016)</a:t>
              </a:r>
              <a:endParaRPr lang="en-US" sz="2000" dirty="0">
                <a:solidFill>
                  <a:srgbClr val="800000"/>
                </a:solidFill>
                <a:cs typeface="Arial" pitchFamily="34" charset="0"/>
              </a:endParaRPr>
            </a:p>
          </p:txBody>
        </p:sp>
        <p:sp>
          <p:nvSpPr>
            <p:cNvPr id="23" name="TextBox 22"/>
            <p:cNvSpPr txBox="1"/>
            <p:nvPr/>
          </p:nvSpPr>
          <p:spPr>
            <a:xfrm>
              <a:off x="4485259" y="5708835"/>
              <a:ext cx="3777420" cy="414935"/>
            </a:xfrm>
            <a:prstGeom prst="rect">
              <a:avLst/>
            </a:prstGeom>
            <a:solidFill>
              <a:srgbClr val="FFE699"/>
            </a:solidFill>
            <a:ln>
              <a:solidFill>
                <a:srgbClr val="800000"/>
              </a:solidFill>
            </a:ln>
          </p:spPr>
          <p:txBody>
            <a:bodyPr wrap="square" rtlCol="0">
              <a:spAutoFit/>
            </a:bodyPr>
            <a:lstStyle/>
            <a:p>
              <a:pPr algn="l"/>
              <a:r>
                <a:rPr lang="en-US" sz="2000" dirty="0" err="1" smtClean="0">
                  <a:solidFill>
                    <a:srgbClr val="800000"/>
                  </a:solidFill>
                  <a:ea typeface="Times New Roman"/>
                  <a:cs typeface="Arial" pitchFamily="34" charset="0"/>
                </a:rPr>
                <a:t>Gaerttner</a:t>
              </a:r>
              <a:r>
                <a:rPr lang="en-US" sz="2000" dirty="0" smtClean="0">
                  <a:solidFill>
                    <a:srgbClr val="800000"/>
                  </a:solidFill>
                  <a:ea typeface="Times New Roman"/>
                  <a:cs typeface="Arial" pitchFamily="34" charset="0"/>
                </a:rPr>
                <a:t> </a:t>
              </a:r>
              <a:r>
                <a:rPr lang="en-US" sz="2000" i="1" dirty="0">
                  <a:solidFill>
                    <a:srgbClr val="800000"/>
                  </a:solidFill>
                  <a:ea typeface="Times New Roman"/>
                  <a:cs typeface="Arial" pitchFamily="34" charset="0"/>
                </a:rPr>
                <a:t>et al</a:t>
              </a:r>
              <a:r>
                <a:rPr lang="en-US" sz="2000" dirty="0">
                  <a:solidFill>
                    <a:srgbClr val="800000"/>
                  </a:solidFill>
                  <a:ea typeface="Times New Roman"/>
                  <a:cs typeface="Arial" pitchFamily="34" charset="0"/>
                </a:rPr>
                <a:t>., </a:t>
              </a:r>
              <a:r>
                <a:rPr lang="en-US" sz="2000" dirty="0" smtClean="0">
                  <a:solidFill>
                    <a:srgbClr val="800000"/>
                  </a:solidFill>
                  <a:ea typeface="Times New Roman"/>
                  <a:cs typeface="Arial" pitchFamily="34" charset="0"/>
                </a:rPr>
                <a:t>arXiv:1608.08938</a:t>
              </a:r>
              <a:endParaRPr lang="en-US" sz="2000" dirty="0">
                <a:solidFill>
                  <a:srgbClr val="800000"/>
                </a:solidFill>
                <a:cs typeface="Arial" pitchFamily="34" charset="0"/>
              </a:endParaRPr>
            </a:p>
          </p:txBody>
        </p:sp>
      </p:grpSp>
    </p:spTree>
    <p:extLst>
      <p:ext uri="{BB962C8B-B14F-4D97-AF65-F5344CB8AC3E}">
        <p14:creationId xmlns:p14="http://schemas.microsoft.com/office/powerpoint/2010/main" val="4073771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1305"/>
            <a:ext cx="10515600" cy="904607"/>
          </a:xfrm>
        </p:spPr>
        <p:txBody>
          <a:bodyPr>
            <a:normAutofit/>
          </a:bodyPr>
          <a:lstStyle/>
          <a:p>
            <a:r>
              <a:rPr lang="en-US" dirty="0"/>
              <a:t>Enriched </a:t>
            </a:r>
            <a:r>
              <a:rPr lang="en-US" baseline="30000" dirty="0"/>
              <a:t>28</a:t>
            </a:r>
            <a:r>
              <a:rPr lang="en-US" dirty="0"/>
              <a:t>Si for quantum </a:t>
            </a:r>
            <a:r>
              <a:rPr lang="en-US" dirty="0" smtClean="0"/>
              <a:t>devices</a:t>
            </a:r>
            <a:endParaRPr lang="en-US" dirty="0"/>
          </a:p>
        </p:txBody>
      </p:sp>
      <p:sp>
        <p:nvSpPr>
          <p:cNvPr id="3" name="Slide Number Placeholder 2"/>
          <p:cNvSpPr>
            <a:spLocks noGrp="1"/>
          </p:cNvSpPr>
          <p:nvPr>
            <p:ph type="sldNum" sz="quarter" idx="12"/>
          </p:nvPr>
        </p:nvSpPr>
        <p:spPr/>
        <p:txBody>
          <a:bodyPr/>
          <a:lstStyle/>
          <a:p>
            <a:fld id="{770C7EF1-1587-447B-9D49-49586543695E}" type="slidenum">
              <a:rPr lang="en-US" smtClean="0"/>
              <a:t>23</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001000" y="1174750"/>
            <a:ext cx="2986347" cy="2840014"/>
          </a:xfrm>
          <a:prstGeom prst="rect">
            <a:avLst/>
          </a:prstGeom>
        </p:spPr>
      </p:pic>
      <p:sp>
        <p:nvSpPr>
          <p:cNvPr id="6" name="TextBox 5"/>
          <p:cNvSpPr txBox="1"/>
          <p:nvPr/>
        </p:nvSpPr>
        <p:spPr>
          <a:xfrm>
            <a:off x="8021887" y="3660262"/>
            <a:ext cx="2328613" cy="338554"/>
          </a:xfrm>
          <a:prstGeom prst="rect">
            <a:avLst/>
          </a:prstGeom>
          <a:solidFill>
            <a:schemeClr val="bg1"/>
          </a:solidFill>
          <a:ln w="28575">
            <a:noFill/>
          </a:ln>
        </p:spPr>
        <p:txBody>
          <a:bodyPr wrap="square" rtlCol="0">
            <a:spAutoFit/>
          </a:bodyPr>
          <a:lstStyle/>
          <a:p>
            <a:pPr algn="l"/>
            <a:r>
              <a:rPr lang="en-US" sz="1600" b="1" dirty="0">
                <a:solidFill>
                  <a:srgbClr val="FF0000"/>
                </a:solidFill>
              </a:rPr>
              <a:t>    &lt;1 </a:t>
            </a:r>
            <a:r>
              <a:rPr lang="en-US" sz="1600" b="1" baseline="30000" dirty="0">
                <a:solidFill>
                  <a:srgbClr val="FF0000"/>
                </a:solidFill>
              </a:rPr>
              <a:t>29</a:t>
            </a:r>
            <a:r>
              <a:rPr lang="en-US" sz="1600" b="1" dirty="0">
                <a:solidFill>
                  <a:srgbClr val="FF0000"/>
                </a:solidFill>
              </a:rPr>
              <a:t>Si in this picture</a:t>
            </a:r>
          </a:p>
        </p:txBody>
      </p:sp>
      <p:graphicFrame>
        <p:nvGraphicFramePr>
          <p:cNvPr id="7" name="Table 6"/>
          <p:cNvGraphicFramePr>
            <a:graphicFrameLocks noGrp="1"/>
          </p:cNvGraphicFramePr>
          <p:nvPr>
            <p:extLst>
              <p:ext uri="{D42A27DB-BD31-4B8C-83A1-F6EECF244321}">
                <p14:modId xmlns:p14="http://schemas.microsoft.com/office/powerpoint/2010/main" val="3699283070"/>
              </p:ext>
            </p:extLst>
          </p:nvPr>
        </p:nvGraphicFramePr>
        <p:xfrm>
          <a:off x="1072564" y="1312711"/>
          <a:ext cx="5079773" cy="1295400"/>
        </p:xfrm>
        <a:graphic>
          <a:graphicData uri="http://schemas.openxmlformats.org/drawingml/2006/table">
            <a:tbl>
              <a:tblPr firstRow="1" firstCol="1" bandRow="1">
                <a:tableStyleId>{5C22544A-7EE6-4342-B048-85BDC9FD1C3A}</a:tableStyleId>
              </a:tblPr>
              <a:tblGrid>
                <a:gridCol w="1472398"/>
                <a:gridCol w="3607375"/>
              </a:tblGrid>
              <a:tr h="1295400">
                <a:tc>
                  <a:txBody>
                    <a:bodyPr/>
                    <a:lstStyle/>
                    <a:p>
                      <a:pPr marL="0" marR="0">
                        <a:lnSpc>
                          <a:spcPct val="115000"/>
                        </a:lnSpc>
                        <a:spcBef>
                          <a:spcPts val="0"/>
                        </a:spcBef>
                        <a:spcAft>
                          <a:spcPts val="0"/>
                        </a:spcAft>
                      </a:pPr>
                      <a:endParaRPr lang="en-US" sz="1200" dirty="0">
                        <a:solidFill>
                          <a:schemeClr val="bg1"/>
                        </a:solidFill>
                        <a:effectLst/>
                        <a:latin typeface="Segoe UI"/>
                        <a:ea typeface="Times New Roman"/>
                        <a:cs typeface="Times New Roman"/>
                      </a:endParaRPr>
                    </a:p>
                  </a:txBody>
                  <a:tcPr marL="7144" marR="7144" marT="9525" marB="9525">
                    <a:solidFill>
                      <a:schemeClr val="accent6">
                        <a:lumMod val="50000"/>
                      </a:schemeClr>
                    </a:solidFill>
                  </a:tcPr>
                </a:tc>
                <a:tc>
                  <a:txBody>
                    <a:bodyPr/>
                    <a:lstStyle/>
                    <a:p>
                      <a:pPr marL="50800" marR="0" indent="0">
                        <a:lnSpc>
                          <a:spcPct val="115000"/>
                        </a:lnSpc>
                        <a:spcBef>
                          <a:spcPts val="0"/>
                        </a:spcBef>
                        <a:spcAft>
                          <a:spcPts val="0"/>
                        </a:spcAft>
                      </a:pPr>
                      <a:r>
                        <a:rPr lang="en-US" sz="1800" dirty="0">
                          <a:solidFill>
                            <a:schemeClr val="bg1"/>
                          </a:solidFill>
                          <a:effectLst/>
                        </a:rPr>
                        <a:t>BBC News - Purer-than-pure silicon </a:t>
                      </a:r>
                      <a:r>
                        <a:rPr lang="en-US" sz="1800" dirty="0" smtClean="0">
                          <a:solidFill>
                            <a:schemeClr val="bg1"/>
                          </a:solidFill>
                          <a:effectLst/>
                        </a:rPr>
                        <a:t>solves problem for quantum tech</a:t>
                      </a:r>
                    </a:p>
                    <a:p>
                      <a:pPr marL="50800" marR="0" indent="0">
                        <a:lnSpc>
                          <a:spcPct val="115000"/>
                        </a:lnSpc>
                        <a:spcBef>
                          <a:spcPts val="0"/>
                        </a:spcBef>
                        <a:spcAft>
                          <a:spcPts val="0"/>
                        </a:spcAft>
                      </a:pPr>
                      <a:r>
                        <a:rPr lang="en-US" sz="1200" dirty="0" smtClean="0">
                          <a:solidFill>
                            <a:schemeClr val="bg1"/>
                          </a:solidFill>
                          <a:effectLst/>
                        </a:rPr>
                        <a:t>Physicists make the purest silicon ever seen, solving a supply problem for research into quantum computers.</a:t>
                      </a:r>
                      <a:endParaRPr lang="en-US" sz="1200" dirty="0">
                        <a:solidFill>
                          <a:schemeClr val="bg1"/>
                        </a:solidFill>
                        <a:effectLst/>
                        <a:latin typeface="Calibri"/>
                        <a:ea typeface="Calibri"/>
                        <a:cs typeface="Times New Roman"/>
                      </a:endParaRPr>
                    </a:p>
                  </a:txBody>
                  <a:tcPr marL="7144" marR="7144" marT="9525" marB="9525">
                    <a:solidFill>
                      <a:schemeClr val="accent6">
                        <a:lumMod val="50000"/>
                      </a:schemeClr>
                    </a:solidFill>
                  </a:tcPr>
                </a:tc>
              </a:tr>
            </a:tbl>
          </a:graphicData>
        </a:graphic>
      </p:graphicFrame>
      <p:pic>
        <p:nvPicPr>
          <p:cNvPr id="8" name="Picture 1" descr="http://newsimg.bbc.co.uk/media/images/67373000/jpg/_67373987_09f1654a-e583-4b5f-bfc4-f05850c6d3c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501" y="1375820"/>
            <a:ext cx="1169840" cy="115714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907" y="2661993"/>
            <a:ext cx="5431790" cy="3615782"/>
          </a:xfrm>
          <a:prstGeom prst="rect">
            <a:avLst/>
          </a:prstGeom>
          <a:ln w="28575">
            <a:solidFill>
              <a:schemeClr val="bg1"/>
            </a:solidFill>
          </a:ln>
        </p:spPr>
      </p:pic>
      <p:sp>
        <p:nvSpPr>
          <p:cNvPr id="11" name="TextBox 10"/>
          <p:cNvSpPr txBox="1"/>
          <p:nvPr/>
        </p:nvSpPr>
        <p:spPr>
          <a:xfrm>
            <a:off x="7620001" y="4004378"/>
            <a:ext cx="3746500" cy="2062103"/>
          </a:xfrm>
          <a:prstGeom prst="rect">
            <a:avLst/>
          </a:prstGeom>
          <a:noFill/>
        </p:spPr>
        <p:txBody>
          <a:bodyPr wrap="square" rtlCol="0">
            <a:spAutoFit/>
          </a:bodyPr>
          <a:lstStyle/>
          <a:p>
            <a:pPr algn="l"/>
            <a:r>
              <a:rPr lang="en-US" sz="1600" dirty="0" smtClean="0"/>
              <a:t>Enriched silicon has been shown to dramatically extend coherence (T2) times and also reduce optical linewidths. We are producing the most highly enriched silicon known, allowing the technical limits of these benefits to be tested while providing an enabling source for ongoing Si QIS qubit efforts based on these benefits. </a:t>
            </a:r>
          </a:p>
        </p:txBody>
      </p:sp>
      <p:sp>
        <p:nvSpPr>
          <p:cNvPr id="12" name="Rectangle 11"/>
          <p:cNvSpPr/>
          <p:nvPr/>
        </p:nvSpPr>
        <p:spPr>
          <a:xfrm>
            <a:off x="4524375" y="6116419"/>
            <a:ext cx="5699125" cy="369332"/>
          </a:xfrm>
          <a:prstGeom prst="rect">
            <a:avLst/>
          </a:prstGeom>
          <a:solidFill>
            <a:srgbClr val="E8B524"/>
          </a:solidFill>
          <a:ln>
            <a:solidFill>
              <a:srgbClr val="800000"/>
            </a:solidFill>
          </a:ln>
        </p:spPr>
        <p:txBody>
          <a:bodyPr wrap="square">
            <a:spAutoFit/>
          </a:bodyPr>
          <a:lstStyle/>
          <a:p>
            <a:r>
              <a:rPr lang="en-US" sz="1800" dirty="0" smtClean="0">
                <a:solidFill>
                  <a:srgbClr val="800000"/>
                </a:solidFill>
              </a:rPr>
              <a:t>K. J. Dwyer, </a:t>
            </a:r>
            <a:r>
              <a:rPr lang="en-US" sz="1800" i="1" dirty="0" smtClean="0">
                <a:solidFill>
                  <a:srgbClr val="800000"/>
                </a:solidFill>
              </a:rPr>
              <a:t>et a</a:t>
            </a:r>
            <a:r>
              <a:rPr lang="en-US" sz="1800" dirty="0" smtClean="0">
                <a:solidFill>
                  <a:srgbClr val="800000"/>
                </a:solidFill>
              </a:rPr>
              <a:t>l., J</a:t>
            </a:r>
            <a:r>
              <a:rPr lang="en-US" sz="1800" dirty="0">
                <a:solidFill>
                  <a:srgbClr val="800000"/>
                </a:solidFill>
              </a:rPr>
              <a:t>. Phys. D: Appl. Phys. </a:t>
            </a:r>
            <a:r>
              <a:rPr lang="en-US" sz="1800" b="1" dirty="0" smtClean="0">
                <a:solidFill>
                  <a:srgbClr val="800000"/>
                </a:solidFill>
              </a:rPr>
              <a:t>47</a:t>
            </a:r>
            <a:r>
              <a:rPr lang="en-US" sz="1800" dirty="0" smtClean="0">
                <a:solidFill>
                  <a:srgbClr val="800000"/>
                </a:solidFill>
              </a:rPr>
              <a:t>,</a:t>
            </a:r>
            <a:r>
              <a:rPr lang="en-US" dirty="0" smtClean="0">
                <a:solidFill>
                  <a:srgbClr val="800000"/>
                </a:solidFill>
              </a:rPr>
              <a:t> 345105 </a:t>
            </a:r>
            <a:r>
              <a:rPr lang="en-US" sz="1800" dirty="0" smtClean="0">
                <a:solidFill>
                  <a:srgbClr val="800000"/>
                </a:solidFill>
              </a:rPr>
              <a:t>(</a:t>
            </a:r>
            <a:r>
              <a:rPr lang="en-US" sz="1800" dirty="0">
                <a:solidFill>
                  <a:srgbClr val="800000"/>
                </a:solidFill>
              </a:rPr>
              <a:t>2014</a:t>
            </a:r>
            <a:r>
              <a:rPr lang="en-US" sz="1800" dirty="0" smtClean="0">
                <a:solidFill>
                  <a:srgbClr val="800000"/>
                </a:solidFill>
              </a:rPr>
              <a:t>)</a:t>
            </a:r>
            <a:endParaRPr lang="en-US" sz="1800" dirty="0">
              <a:solidFill>
                <a:srgbClr val="800000"/>
              </a:solidFill>
            </a:endParaRPr>
          </a:p>
        </p:txBody>
      </p:sp>
    </p:spTree>
    <p:extLst>
      <p:ext uri="{BB962C8B-B14F-4D97-AF65-F5344CB8AC3E}">
        <p14:creationId xmlns:p14="http://schemas.microsoft.com/office/powerpoint/2010/main" val="3504185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Simulating Quantum Field Theory</a:t>
            </a:r>
            <a:endParaRPr lang="en-US" dirty="0"/>
          </a:p>
        </p:txBody>
      </p:sp>
      <p:sp>
        <p:nvSpPr>
          <p:cNvPr id="3" name="Content Placeholder 2"/>
          <p:cNvSpPr>
            <a:spLocks noGrp="1"/>
          </p:cNvSpPr>
          <p:nvPr>
            <p:ph idx="1"/>
          </p:nvPr>
        </p:nvSpPr>
        <p:spPr/>
        <p:txBody>
          <a:bodyPr>
            <a:normAutofit lnSpcReduction="10000"/>
          </a:bodyPr>
          <a:lstStyle/>
          <a:p>
            <a:r>
              <a:rPr lang="en-US" dirty="0" smtClean="0"/>
              <a:t>Quantum field theory describes relativistic quantum systems:</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Classical supercomputers cannot compute dynamics of strongly coupled quantum field theories.</a:t>
            </a:r>
          </a:p>
          <a:p>
            <a:r>
              <a:rPr lang="en-US" dirty="0" smtClean="0"/>
              <a:t>Can quantum computers succeed where classical computers fail?</a:t>
            </a:r>
          </a:p>
        </p:txBody>
      </p:sp>
      <p:sp>
        <p:nvSpPr>
          <p:cNvPr id="4" name="Slide Number Placeholder 3"/>
          <p:cNvSpPr>
            <a:spLocks noGrp="1"/>
          </p:cNvSpPr>
          <p:nvPr>
            <p:ph type="sldNum" sz="quarter" idx="12"/>
          </p:nvPr>
        </p:nvSpPr>
        <p:spPr/>
        <p:txBody>
          <a:bodyPr/>
          <a:lstStyle/>
          <a:p>
            <a:fld id="{770C7EF1-1587-447B-9D49-49586543695E}" type="slidenum">
              <a:rPr lang="en-US" smtClean="0"/>
              <a:t>24</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993" y="2222501"/>
            <a:ext cx="2811407" cy="18318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078" y="2210011"/>
            <a:ext cx="1879843" cy="184437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483" y="2222501"/>
            <a:ext cx="1852617" cy="1860367"/>
          </a:xfrm>
          <a:prstGeom prst="rect">
            <a:avLst/>
          </a:prstGeom>
        </p:spPr>
      </p:pic>
      <p:sp>
        <p:nvSpPr>
          <p:cNvPr id="8" name="TextBox 7"/>
          <p:cNvSpPr txBox="1"/>
          <p:nvPr/>
        </p:nvSpPr>
        <p:spPr>
          <a:xfrm>
            <a:off x="1747820" y="4038203"/>
            <a:ext cx="1617751" cy="369332"/>
          </a:xfrm>
          <a:prstGeom prst="rect">
            <a:avLst/>
          </a:prstGeom>
          <a:noFill/>
        </p:spPr>
        <p:txBody>
          <a:bodyPr wrap="none" rtlCol="0">
            <a:spAutoFit/>
          </a:bodyPr>
          <a:lstStyle/>
          <a:p>
            <a:r>
              <a:rPr lang="en-US" dirty="0">
                <a:solidFill>
                  <a:srgbClr val="FF0000"/>
                </a:solidFill>
              </a:rPr>
              <a:t>p</a:t>
            </a:r>
            <a:r>
              <a:rPr lang="en-US" dirty="0" smtClean="0">
                <a:solidFill>
                  <a:srgbClr val="FF0000"/>
                </a:solidFill>
              </a:rPr>
              <a:t>article physics</a:t>
            </a:r>
            <a:endParaRPr lang="en-US" dirty="0">
              <a:solidFill>
                <a:srgbClr val="FF0000"/>
              </a:solidFill>
            </a:endParaRPr>
          </a:p>
        </p:txBody>
      </p:sp>
      <p:sp>
        <p:nvSpPr>
          <p:cNvPr id="9" name="TextBox 8"/>
          <p:cNvSpPr txBox="1"/>
          <p:nvPr/>
        </p:nvSpPr>
        <p:spPr>
          <a:xfrm>
            <a:off x="5291131" y="4054387"/>
            <a:ext cx="1609736" cy="369332"/>
          </a:xfrm>
          <a:prstGeom prst="rect">
            <a:avLst/>
          </a:prstGeom>
          <a:noFill/>
        </p:spPr>
        <p:txBody>
          <a:bodyPr wrap="none" rtlCol="0">
            <a:spAutoFit/>
          </a:bodyPr>
          <a:lstStyle/>
          <a:p>
            <a:r>
              <a:rPr lang="en-US" dirty="0" smtClean="0">
                <a:solidFill>
                  <a:srgbClr val="FF0000"/>
                </a:solidFill>
              </a:rPr>
              <a:t>nuclear physics</a:t>
            </a:r>
            <a:endParaRPr lang="en-US" dirty="0">
              <a:solidFill>
                <a:srgbClr val="FF0000"/>
              </a:solidFill>
            </a:endParaRPr>
          </a:p>
        </p:txBody>
      </p:sp>
      <p:sp>
        <p:nvSpPr>
          <p:cNvPr id="10" name="TextBox 9"/>
          <p:cNvSpPr txBox="1"/>
          <p:nvPr/>
        </p:nvSpPr>
        <p:spPr>
          <a:xfrm>
            <a:off x="8771984" y="4054387"/>
            <a:ext cx="1253613" cy="369332"/>
          </a:xfrm>
          <a:prstGeom prst="rect">
            <a:avLst/>
          </a:prstGeom>
          <a:noFill/>
        </p:spPr>
        <p:txBody>
          <a:bodyPr wrap="none" rtlCol="0">
            <a:spAutoFit/>
          </a:bodyPr>
          <a:lstStyle/>
          <a:p>
            <a:r>
              <a:rPr lang="en-US" dirty="0">
                <a:solidFill>
                  <a:srgbClr val="FF0000"/>
                </a:solidFill>
              </a:rPr>
              <a:t>c</a:t>
            </a:r>
            <a:r>
              <a:rPr lang="en-US" dirty="0" smtClean="0">
                <a:solidFill>
                  <a:srgbClr val="FF0000"/>
                </a:solidFill>
              </a:rPr>
              <a:t>osmic rays</a:t>
            </a:r>
            <a:endParaRPr lang="en-US" dirty="0">
              <a:solidFill>
                <a:srgbClr val="FF0000"/>
              </a:solidFill>
            </a:endParaRPr>
          </a:p>
        </p:txBody>
      </p:sp>
    </p:spTree>
    <p:extLst>
      <p:ext uri="{BB962C8B-B14F-4D97-AF65-F5344CB8AC3E}">
        <p14:creationId xmlns:p14="http://schemas.microsoft.com/office/powerpoint/2010/main" val="15993772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1948" y="1705708"/>
            <a:ext cx="11523407" cy="23943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14805"/>
            <a:ext cx="10515600" cy="904607"/>
          </a:xfrm>
        </p:spPr>
        <p:txBody>
          <a:bodyPr/>
          <a:lstStyle/>
          <a:p>
            <a:r>
              <a:rPr lang="en-US" dirty="0" smtClean="0"/>
              <a:t>Simulating Quantum Field Theory</a:t>
            </a:r>
            <a:endParaRPr lang="en-US" dirty="0"/>
          </a:p>
        </p:txBody>
      </p:sp>
      <p:sp>
        <p:nvSpPr>
          <p:cNvPr id="5" name="Slide Number Placeholder 4"/>
          <p:cNvSpPr>
            <a:spLocks noGrp="1"/>
          </p:cNvSpPr>
          <p:nvPr>
            <p:ph type="sldNum" sz="quarter" idx="12"/>
          </p:nvPr>
        </p:nvSpPr>
        <p:spPr/>
        <p:txBody>
          <a:bodyPr/>
          <a:lstStyle/>
          <a:p>
            <a:fld id="{770C7EF1-1587-447B-9D49-49586543695E}" type="slidenum">
              <a:rPr lang="en-US" smtClean="0"/>
              <a:t>25</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3588" y="2215887"/>
            <a:ext cx="2333273" cy="1104938"/>
          </a:xfrm>
          <a:prstGeom prst="rect">
            <a:avLst/>
          </a:prstGeom>
        </p:spPr>
      </p:pic>
      <p:sp>
        <p:nvSpPr>
          <p:cNvPr id="7" name="TextBox 6"/>
          <p:cNvSpPr txBox="1"/>
          <p:nvPr/>
        </p:nvSpPr>
        <p:spPr>
          <a:xfrm>
            <a:off x="645699" y="1832485"/>
            <a:ext cx="10257103" cy="4431983"/>
          </a:xfrm>
          <a:prstGeom prst="rect">
            <a:avLst/>
          </a:prstGeom>
          <a:noFill/>
          <a:ln>
            <a:noFill/>
          </a:ln>
        </p:spPr>
        <p:txBody>
          <a:bodyPr wrap="none" rtlCol="0">
            <a:spAutoFit/>
          </a:bodyPr>
          <a:lstStyle/>
          <a:p>
            <a:r>
              <a:rPr lang="en-US" sz="2800" b="1" dirty="0" smtClean="0"/>
              <a:t>Problem</a:t>
            </a:r>
            <a:r>
              <a:rPr lang="en-US" sz="2800" dirty="0" smtClean="0"/>
              <a:t>: Simulate particle scattering</a:t>
            </a:r>
          </a:p>
          <a:p>
            <a:r>
              <a:rPr lang="en-US" sz="1000" dirty="0" smtClean="0"/>
              <a:t> </a:t>
            </a:r>
            <a:endParaRPr lang="en-US" sz="1000" dirty="0"/>
          </a:p>
          <a:p>
            <a:r>
              <a:rPr lang="en-US" sz="2800" b="1" dirty="0" smtClean="0"/>
              <a:t>Given</a:t>
            </a:r>
            <a:r>
              <a:rPr lang="en-US" sz="2800" dirty="0" smtClean="0"/>
              <a:t>: list of incoming particles and their momenta</a:t>
            </a:r>
            <a:br>
              <a:rPr lang="en-US" sz="2800" dirty="0" smtClean="0"/>
            </a:br>
            <a:r>
              <a:rPr lang="en-US" sz="1000" dirty="0" smtClean="0"/>
              <a:t> </a:t>
            </a:r>
          </a:p>
          <a:p>
            <a:r>
              <a:rPr lang="en-US" sz="2800" b="1" dirty="0" smtClean="0"/>
              <a:t>Goal</a:t>
            </a:r>
            <a:r>
              <a:rPr lang="en-US" sz="2800" dirty="0" smtClean="0"/>
              <a:t>: sample from probability distribution over outgoing</a:t>
            </a:r>
            <a:br>
              <a:rPr lang="en-US" sz="2800" dirty="0" smtClean="0"/>
            </a:br>
            <a:r>
              <a:rPr lang="en-US" sz="2800" dirty="0" smtClean="0"/>
              <a:t>particles that would be observed in an experiment</a:t>
            </a:r>
            <a:br>
              <a:rPr lang="en-US" sz="2800" dirty="0" smtClean="0"/>
            </a:br>
            <a:r>
              <a:rPr lang="en-US" sz="2800" dirty="0" smtClean="0"/>
              <a:t> </a:t>
            </a:r>
            <a:br>
              <a:rPr lang="en-US" sz="2800" dirty="0" smtClean="0"/>
            </a:br>
            <a:r>
              <a:rPr lang="en-US" sz="2800" b="1" dirty="0" smtClean="0"/>
              <a:t>Results:</a:t>
            </a:r>
            <a:r>
              <a:rPr lang="en-US" sz="2800" dirty="0" smtClean="0"/>
              <a:t> quantum computers can do this efficiently (polynomial time)</a:t>
            </a:r>
          </a:p>
          <a:p>
            <a:r>
              <a:rPr lang="en-US" sz="2800" dirty="0"/>
              <a:t>w</a:t>
            </a:r>
            <a:r>
              <a:rPr lang="en-US" sz="2800" dirty="0" smtClean="0"/>
              <a:t>hereas classical computers in many cases cannot</a:t>
            </a:r>
          </a:p>
          <a:p>
            <a:r>
              <a:rPr lang="en-US" sz="1000" dirty="0" smtClean="0"/>
              <a:t> </a:t>
            </a:r>
            <a:endParaRPr lang="en-US" sz="1000" dirty="0"/>
          </a:p>
          <a:p>
            <a:r>
              <a:rPr lang="en-US" sz="2400" dirty="0" smtClean="0"/>
              <a:t>[</a:t>
            </a:r>
            <a:r>
              <a:rPr lang="en-US" sz="2400" dirty="0" smtClean="0">
                <a:solidFill>
                  <a:srgbClr val="0070C0"/>
                </a:solidFill>
              </a:rPr>
              <a:t>Jordan, Lee, </a:t>
            </a:r>
            <a:r>
              <a:rPr lang="en-US" sz="2400" dirty="0" err="1" smtClean="0">
                <a:solidFill>
                  <a:srgbClr val="0070C0"/>
                </a:solidFill>
              </a:rPr>
              <a:t>Preskill</a:t>
            </a:r>
            <a:r>
              <a:rPr lang="en-US" sz="2400" dirty="0" smtClean="0">
                <a:solidFill>
                  <a:srgbClr val="0070C0"/>
                </a:solidFill>
              </a:rPr>
              <a:t>, Science 336:1130 (2012)</a:t>
            </a:r>
            <a:r>
              <a:rPr lang="en-US" sz="2400" dirty="0" smtClean="0"/>
              <a:t>]</a:t>
            </a:r>
          </a:p>
          <a:p>
            <a:r>
              <a:rPr lang="en-US" sz="2400" dirty="0" smtClean="0"/>
              <a:t>[</a:t>
            </a:r>
            <a:r>
              <a:rPr lang="en-US" sz="2400" dirty="0" smtClean="0">
                <a:solidFill>
                  <a:srgbClr val="0070C0"/>
                </a:solidFill>
              </a:rPr>
              <a:t>Jordan, Lee, </a:t>
            </a:r>
            <a:r>
              <a:rPr lang="en-US" sz="2400" dirty="0" err="1" smtClean="0">
                <a:solidFill>
                  <a:srgbClr val="0070C0"/>
                </a:solidFill>
              </a:rPr>
              <a:t>Preskill</a:t>
            </a:r>
            <a:r>
              <a:rPr lang="en-US" sz="2400" dirty="0" smtClean="0">
                <a:solidFill>
                  <a:srgbClr val="0070C0"/>
                </a:solidFill>
              </a:rPr>
              <a:t>, arXiv:1404.7115 (2014)</a:t>
            </a:r>
            <a:r>
              <a:rPr lang="en-US" sz="2400" dirty="0" smtClean="0"/>
              <a:t>]</a:t>
            </a:r>
          </a:p>
        </p:txBody>
      </p:sp>
    </p:spTree>
    <p:extLst>
      <p:ext uri="{BB962C8B-B14F-4D97-AF65-F5344CB8AC3E}">
        <p14:creationId xmlns:p14="http://schemas.microsoft.com/office/powerpoint/2010/main" val="33046123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653057" y="546089"/>
            <a:ext cx="10826348" cy="838200"/>
          </a:xfrm>
        </p:spPr>
        <p:txBody>
          <a:bodyPr/>
          <a:lstStyle/>
          <a:p>
            <a:r>
              <a:rPr lang="en-US" dirty="0" smtClean="0"/>
              <a:t>Quantum Communications Effort</a:t>
            </a:r>
            <a:endParaRPr lang="en-US" dirty="0"/>
          </a:p>
        </p:txBody>
      </p:sp>
      <p:sp>
        <p:nvSpPr>
          <p:cNvPr id="215043" name="AutoShape 3"/>
          <p:cNvSpPr>
            <a:spLocks noChangeAspect="1" noChangeArrowheads="1"/>
          </p:cNvSpPr>
          <p:nvPr/>
        </p:nvSpPr>
        <p:spPr bwMode="auto">
          <a:xfrm>
            <a:off x="5440321" y="5961611"/>
            <a:ext cx="4942284" cy="395853"/>
          </a:xfrm>
          <a:prstGeom prst="roundRect">
            <a:avLst>
              <a:gd name="adj" fmla="val 16667"/>
            </a:avLst>
          </a:prstGeom>
          <a:solidFill>
            <a:schemeClr val="accent4">
              <a:lumMod val="20000"/>
              <a:lumOff val="80000"/>
            </a:schemeClr>
          </a:solidFill>
          <a:ln w="25400">
            <a:solidFill>
              <a:srgbClr val="C00000"/>
            </a:solidFill>
            <a:round/>
            <a:headEnd/>
            <a:tailEnd/>
          </a:ln>
          <a:effectLst/>
          <a:extLst/>
        </p:spPr>
        <p:txBody>
          <a:bodyPr wrap="square" lIns="45720" rIns="45720">
            <a:spAutoFit/>
          </a:bodyPr>
          <a:lstStyle/>
          <a:p>
            <a:pPr algn="ctr" defTabSz="4389438">
              <a:lnSpc>
                <a:spcPct val="95000"/>
              </a:lnSpc>
              <a:spcBef>
                <a:spcPct val="10000"/>
              </a:spcBef>
            </a:pPr>
            <a:r>
              <a:rPr lang="en-US" sz="1800" b="1" u="none" dirty="0">
                <a:solidFill>
                  <a:srgbClr val="C00000"/>
                </a:solidFill>
                <a:latin typeface="Times New Roman" pitchFamily="18" charset="0"/>
                <a:cs typeface="Arial" pitchFamily="34" charset="0"/>
              </a:rPr>
              <a:t>Josh </a:t>
            </a:r>
            <a:r>
              <a:rPr lang="en-US" sz="1800" b="1" u="none" dirty="0" smtClean="0">
                <a:solidFill>
                  <a:srgbClr val="C00000"/>
                </a:solidFill>
                <a:latin typeface="Times New Roman" pitchFamily="18" charset="0"/>
                <a:cs typeface="Arial" pitchFamily="34" charset="0"/>
              </a:rPr>
              <a:t>Bienfang (PML) and Xiao Tang (ITL)</a:t>
            </a:r>
            <a:endParaRPr lang="en-US" sz="1800" b="1" u="none" dirty="0">
              <a:solidFill>
                <a:srgbClr val="C00000"/>
              </a:solidFill>
              <a:latin typeface="Times New Roman" pitchFamily="18" charset="0"/>
              <a:cs typeface="Arial" pitchFamily="34" charset="0"/>
            </a:endParaRPr>
          </a:p>
        </p:txBody>
      </p:sp>
      <p:sp>
        <p:nvSpPr>
          <p:cNvPr id="215044" name="AutoShape 4"/>
          <p:cNvSpPr>
            <a:spLocks noChangeAspect="1" noChangeArrowheads="1"/>
          </p:cNvSpPr>
          <p:nvPr/>
        </p:nvSpPr>
        <p:spPr bwMode="auto">
          <a:xfrm>
            <a:off x="330200" y="1289479"/>
            <a:ext cx="11567584" cy="2190750"/>
          </a:xfrm>
          <a:prstGeom prst="roundRect">
            <a:avLst>
              <a:gd name="adj" fmla="val 16667"/>
            </a:avLst>
          </a:prstGeom>
          <a:solidFill>
            <a:srgbClr val="FFF2CC"/>
          </a:solidFill>
          <a:ln w="25400">
            <a:solidFill>
              <a:srgbClr val="C00000"/>
            </a:solidFill>
            <a:round/>
            <a:headEnd/>
            <a:tailEnd/>
          </a:ln>
          <a:effectLst>
            <a:outerShdw dist="107763" dir="2700000" algn="ctr" rotWithShape="0">
              <a:schemeClr val="bg2">
                <a:alpha val="50000"/>
              </a:schemeClr>
            </a:outerShdw>
          </a:effectLst>
        </p:spPr>
        <p:txBody>
          <a:bodyPr rIns="45720" bIns="91440" anchor="ctr">
            <a:spAutoFit/>
          </a:bodyPr>
          <a:lstStyle/>
          <a:p>
            <a:pPr marL="228600" indent="-228600" algn="l">
              <a:buFontTx/>
              <a:buChar char="•"/>
            </a:pPr>
            <a:r>
              <a:rPr lang="en-US" sz="2000" b="1" u="none" dirty="0">
                <a:latin typeface="Times New Roman" pitchFamily="18" charset="0"/>
              </a:rPr>
              <a:t>Transmission of “</a:t>
            </a:r>
            <a:r>
              <a:rPr lang="en-US" sz="2000" b="1" i="1" u="none" dirty="0">
                <a:latin typeface="Times New Roman" pitchFamily="18" charset="0"/>
              </a:rPr>
              <a:t>single photons” </a:t>
            </a:r>
            <a:r>
              <a:rPr lang="en-US" sz="2000" b="1" u="none" dirty="0">
                <a:latin typeface="Times New Roman" pitchFamily="18" charset="0"/>
              </a:rPr>
              <a:t>using clock-synchronization enables up </a:t>
            </a:r>
            <a:r>
              <a:rPr lang="en-US" sz="2000" b="1" u="none" dirty="0" smtClean="0">
                <a:latin typeface="Times New Roman" pitchFamily="18" charset="0"/>
              </a:rPr>
              <a:t>to 6 </a:t>
            </a:r>
            <a:r>
              <a:rPr lang="en-US" sz="2000" b="1" u="none" dirty="0">
                <a:latin typeface="Times New Roman" pitchFamily="18" charset="0"/>
              </a:rPr>
              <a:t>GHz rate – both free space and in fiber </a:t>
            </a:r>
            <a:endParaRPr lang="en-US" sz="2000" b="1" u="none" dirty="0" smtClean="0">
              <a:latin typeface="Times New Roman" pitchFamily="18" charset="0"/>
            </a:endParaRPr>
          </a:p>
          <a:p>
            <a:pPr marL="228600" indent="-228600" algn="l">
              <a:buFontTx/>
              <a:buChar char="•"/>
            </a:pPr>
            <a:r>
              <a:rPr lang="en-US" sz="2000" b="1" u="none" dirty="0" smtClean="0">
                <a:latin typeface="Times New Roman" pitchFamily="18" charset="0"/>
                <a:cs typeface="Arial" pitchFamily="34" charset="0"/>
              </a:rPr>
              <a:t>Key </a:t>
            </a:r>
            <a:r>
              <a:rPr lang="en-US" sz="2000" b="1" u="none" dirty="0">
                <a:latin typeface="Times New Roman" pitchFamily="18" charset="0"/>
                <a:cs typeface="Arial" pitchFamily="34" charset="0"/>
              </a:rPr>
              <a:t>processing uses multi-threaded Forward Error Correction algorithm</a:t>
            </a:r>
          </a:p>
          <a:p>
            <a:pPr marL="228600" indent="-228600" algn="l">
              <a:buFontTx/>
              <a:buChar char="•"/>
            </a:pPr>
            <a:r>
              <a:rPr lang="en-US" sz="2000" b="1" u="none" dirty="0">
                <a:latin typeface="Times New Roman" pitchFamily="18" charset="0"/>
                <a:cs typeface="Arial" pitchFamily="34" charset="0"/>
              </a:rPr>
              <a:t>Demonstration of continuous one-time-pad encryption with quantum key at a data rate &gt; </a:t>
            </a:r>
            <a:r>
              <a:rPr lang="en-US" sz="2000" b="1" u="none" dirty="0" smtClean="0">
                <a:latin typeface="Times New Roman" pitchFamily="18" charset="0"/>
                <a:cs typeface="Arial" pitchFamily="34" charset="0"/>
              </a:rPr>
              <a:t>4 MB/s</a:t>
            </a:r>
            <a:r>
              <a:rPr lang="en-US" sz="2000" b="1" u="none" dirty="0">
                <a:latin typeface="Times New Roman" pitchFamily="18" charset="0"/>
                <a:cs typeface="Arial" pitchFamily="34" charset="0"/>
              </a:rPr>
              <a:t>;  ~ </a:t>
            </a:r>
            <a:r>
              <a:rPr lang="en-US" sz="2000" b="1" u="none" dirty="0">
                <a:latin typeface="Times New Roman" pitchFamily="18" charset="0"/>
              </a:rPr>
              <a:t>x100 greater than previous demonstrations</a:t>
            </a:r>
          </a:p>
          <a:p>
            <a:pPr marL="228600" indent="-228600" algn="l">
              <a:buFontTx/>
              <a:buChar char="•"/>
            </a:pPr>
            <a:r>
              <a:rPr lang="en-US" sz="2000" b="1" u="none" dirty="0">
                <a:latin typeface="Times New Roman" pitchFamily="18" charset="0"/>
              </a:rPr>
              <a:t>Enables broadband applications of quantum encryption</a:t>
            </a:r>
          </a:p>
        </p:txBody>
      </p:sp>
      <p:grpSp>
        <p:nvGrpSpPr>
          <p:cNvPr id="3" name="Group 2"/>
          <p:cNvGrpSpPr/>
          <p:nvPr/>
        </p:nvGrpSpPr>
        <p:grpSpPr>
          <a:xfrm>
            <a:off x="823079" y="2714635"/>
            <a:ext cx="10359910" cy="3776223"/>
            <a:chOff x="1327079" y="2714635"/>
            <a:chExt cx="10359910" cy="3776223"/>
          </a:xfrm>
        </p:grpSpPr>
        <p:pic>
          <p:nvPicPr>
            <p:cNvPr id="7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2820" y="2714635"/>
              <a:ext cx="2534169" cy="16935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0" name="Picture 11" descr="dell flatscreen monitor plus screencap plus board plus 101010"/>
            <p:cNvPicPr>
              <a:picLocks noChangeAspect="1" noChangeArrowheads="1"/>
            </p:cNvPicPr>
            <p:nvPr/>
          </p:nvPicPr>
          <p:blipFill>
            <a:blip r:embed="rId4" cstate="print">
              <a:extLst>
                <a:ext uri="{28A0092B-C50C-407E-A947-70E740481C1C}">
                  <a14:useLocalDpi xmlns:a14="http://schemas.microsoft.com/office/drawing/2010/main" val="0"/>
                </a:ext>
              </a:extLst>
            </a:blip>
            <a:srcRect l="4045" t="6152" r="6071" b="2602"/>
            <a:stretch>
              <a:fillRect/>
            </a:stretch>
          </p:blipFill>
          <p:spPr bwMode="auto">
            <a:xfrm>
              <a:off x="1327079" y="4173457"/>
              <a:ext cx="2557824" cy="23174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1"/>
            <p:cNvGrpSpPr/>
            <p:nvPr/>
          </p:nvGrpSpPr>
          <p:grpSpPr>
            <a:xfrm>
              <a:off x="1487600" y="3130952"/>
              <a:ext cx="9782062" cy="2264521"/>
              <a:chOff x="1487600" y="3050328"/>
              <a:chExt cx="6930518" cy="2264521"/>
            </a:xfrm>
          </p:grpSpPr>
          <p:sp>
            <p:nvSpPr>
              <p:cNvPr id="77" name="Line 8"/>
              <p:cNvSpPr>
                <a:spLocks noChangeAspect="1" noChangeShapeType="1"/>
              </p:cNvSpPr>
              <p:nvPr/>
            </p:nvSpPr>
            <p:spPr bwMode="auto">
              <a:xfrm flipV="1">
                <a:off x="3120921" y="3172160"/>
                <a:ext cx="4836652" cy="925405"/>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8" name="Line 9"/>
              <p:cNvSpPr>
                <a:spLocks noChangeAspect="1" noChangeShapeType="1"/>
              </p:cNvSpPr>
              <p:nvPr/>
            </p:nvSpPr>
            <p:spPr bwMode="auto">
              <a:xfrm flipV="1">
                <a:off x="3137059" y="3166198"/>
                <a:ext cx="4829514" cy="2051444"/>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79" name="Line 10"/>
              <p:cNvSpPr>
                <a:spLocks noChangeAspect="1" noChangeShapeType="1"/>
              </p:cNvSpPr>
              <p:nvPr/>
            </p:nvSpPr>
            <p:spPr bwMode="auto">
              <a:xfrm flipV="1">
                <a:off x="1487600" y="3172160"/>
                <a:ext cx="6464076" cy="898447"/>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1" name="Line 12"/>
              <p:cNvSpPr>
                <a:spLocks noChangeAspect="1" noChangeShapeType="1"/>
              </p:cNvSpPr>
              <p:nvPr/>
            </p:nvSpPr>
            <p:spPr bwMode="auto">
              <a:xfrm flipV="1">
                <a:off x="7322617" y="3298917"/>
                <a:ext cx="0" cy="140496"/>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2" name="Line 13"/>
              <p:cNvSpPr>
                <a:spLocks noChangeAspect="1" noChangeShapeType="1"/>
              </p:cNvSpPr>
              <p:nvPr/>
            </p:nvSpPr>
            <p:spPr bwMode="auto">
              <a:xfrm flipH="1">
                <a:off x="7043001" y="3298139"/>
                <a:ext cx="278375"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83" name="Picture 14" descr="blue photon ball w arr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752" y="3300213"/>
                <a:ext cx="14276" cy="19960"/>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15" descr="blue photon ball w arr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546993" y="3292436"/>
                <a:ext cx="12414" cy="17108"/>
              </a:xfrm>
              <a:prstGeom prst="rect">
                <a:avLst/>
              </a:prstGeom>
              <a:noFill/>
              <a:extLst>
                <a:ext uri="{909E8E84-426E-40dd-AFC4-6F175D3DCCD1}">
                  <a14:hiddenFill xmlns:a14="http://schemas.microsoft.com/office/drawing/2010/main" xmlns="">
                    <a:solidFill>
                      <a:srgbClr val="FFFFFF"/>
                    </a:solidFill>
                  </a14:hiddenFill>
                </a:ext>
              </a:extLst>
            </p:spPr>
          </p:pic>
          <p:pic>
            <p:nvPicPr>
              <p:cNvPr id="85" name="Picture 16" descr="blue photon ball w arro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00000">
                <a:off x="7576165" y="3283364"/>
                <a:ext cx="10862" cy="15035"/>
              </a:xfrm>
              <a:prstGeom prst="rect">
                <a:avLst/>
              </a:prstGeom>
              <a:noFill/>
              <a:extLst>
                <a:ext uri="{909E8E84-426E-40dd-AFC4-6F175D3DCCD1}">
                  <a14:hiddenFill xmlns:a14="http://schemas.microsoft.com/office/drawing/2010/main" xmlns="">
                    <a:solidFill>
                      <a:srgbClr val="FFFFFF"/>
                    </a:solidFill>
                  </a14:hiddenFill>
                </a:ext>
              </a:extLst>
            </p:spPr>
          </p:pic>
          <p:pic>
            <p:nvPicPr>
              <p:cNvPr id="86" name="Picture 17" descr="blue photon ball w arro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0061" y="3280512"/>
                <a:ext cx="15207" cy="7517"/>
              </a:xfrm>
              <a:prstGeom prst="rect">
                <a:avLst/>
              </a:prstGeom>
              <a:noFill/>
              <a:extLst>
                <a:ext uri="{909E8E84-426E-40dd-AFC4-6F175D3DCCD1}">
                  <a14:hiddenFill xmlns:a14="http://schemas.microsoft.com/office/drawing/2010/main" xmlns="">
                    <a:solidFill>
                      <a:srgbClr val="FFFFFF"/>
                    </a:solidFill>
                  </a14:hiddenFill>
                </a:ext>
              </a:extLst>
            </p:spPr>
          </p:pic>
          <p:pic>
            <p:nvPicPr>
              <p:cNvPr id="87" name="Picture 18" descr="blue photon ball w arro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7371" y="3269885"/>
                <a:ext cx="7138" cy="9850"/>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19" descr="blue photon ball w arro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800000">
                <a:off x="7649716" y="3265219"/>
                <a:ext cx="5276" cy="7517"/>
              </a:xfrm>
              <a:prstGeom prst="rect">
                <a:avLst/>
              </a:prstGeom>
              <a:noFill/>
              <a:extLst>
                <a:ext uri="{909E8E84-426E-40dd-AFC4-6F175D3DCCD1}">
                  <a14:hiddenFill xmlns:a14="http://schemas.microsoft.com/office/drawing/2010/main" xmlns="">
                    <a:solidFill>
                      <a:srgbClr val="FFFFFF"/>
                    </a:solidFill>
                  </a14:hiddenFill>
                </a:ext>
              </a:extLst>
            </p:spPr>
          </p:pic>
          <p:pic>
            <p:nvPicPr>
              <p:cNvPr id="89" name="Picture 20" descr="blue photon ball w arro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800000">
                <a:off x="7667405" y="3262108"/>
                <a:ext cx="3724" cy="5184"/>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Picture 21" descr="blue photon ball w arro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9800000">
                <a:off x="7682301" y="3257442"/>
                <a:ext cx="3724" cy="5184"/>
              </a:xfrm>
              <a:prstGeom prst="rect">
                <a:avLst/>
              </a:prstGeom>
              <a:noFill/>
              <a:extLst>
                <a:ext uri="{909E8E84-426E-40dd-AFC4-6F175D3DCCD1}">
                  <a14:hiddenFill xmlns:a14="http://schemas.microsoft.com/office/drawing/2010/main" xmlns="">
                    <a:solidFill>
                      <a:srgbClr val="FFFFFF"/>
                    </a:solidFill>
                  </a14:hiddenFill>
                </a:ext>
              </a:extLst>
            </p:spPr>
          </p:pic>
          <p:pic>
            <p:nvPicPr>
              <p:cNvPr id="91" name="Picture 22" descr="blue photon ball w arro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92853" y="3246037"/>
                <a:ext cx="1862" cy="2592"/>
              </a:xfrm>
              <a:prstGeom prst="rect">
                <a:avLst/>
              </a:prstGeom>
              <a:noFill/>
              <a:extLst>
                <a:ext uri="{909E8E84-426E-40dd-AFC4-6F175D3DCCD1}">
                  <a14:hiddenFill xmlns:a14="http://schemas.microsoft.com/office/drawing/2010/main" xmlns="">
                    <a:solidFill>
                      <a:srgbClr val="FFFFFF"/>
                    </a:solidFill>
                  </a14:hiddenFill>
                </a:ext>
              </a:extLst>
            </p:spPr>
          </p:pic>
          <p:pic>
            <p:nvPicPr>
              <p:cNvPr id="92" name="Picture 23" descr="test repeating wavefor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95854" y="3050328"/>
                <a:ext cx="5422264" cy="2264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2"/>
                    </a:solidFill>
                    <a:miter lim="800000"/>
                    <a:headEnd/>
                    <a:tailEnd/>
                  </a14:hiddenLine>
                </a:ext>
              </a:extLst>
            </p:spPr>
          </p:pic>
          <p:sp>
            <p:nvSpPr>
              <p:cNvPr id="51" name="Line 24"/>
              <p:cNvSpPr>
                <a:spLocks noChangeAspect="1" noChangeShapeType="1"/>
              </p:cNvSpPr>
              <p:nvPr/>
            </p:nvSpPr>
            <p:spPr bwMode="auto">
              <a:xfrm flipV="1">
                <a:off x="4444663" y="3842223"/>
                <a:ext cx="0" cy="82000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2" name="Line 25"/>
              <p:cNvSpPr>
                <a:spLocks noChangeAspect="1" noChangeShapeType="1"/>
              </p:cNvSpPr>
              <p:nvPr/>
            </p:nvSpPr>
            <p:spPr bwMode="auto">
              <a:xfrm flipV="1">
                <a:off x="5818027" y="3581092"/>
                <a:ext cx="0" cy="496637"/>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3" name="Line 26"/>
              <p:cNvSpPr>
                <a:spLocks noChangeAspect="1" noChangeShapeType="1"/>
              </p:cNvSpPr>
              <p:nvPr/>
            </p:nvSpPr>
            <p:spPr bwMode="auto">
              <a:xfrm flipV="1">
                <a:off x="6419970" y="3466389"/>
                <a:ext cx="0" cy="35631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4" name="Line 27"/>
              <p:cNvSpPr>
                <a:spLocks noChangeAspect="1" noChangeShapeType="1"/>
              </p:cNvSpPr>
              <p:nvPr/>
            </p:nvSpPr>
            <p:spPr bwMode="auto">
              <a:xfrm flipV="1">
                <a:off x="6761850" y="3399276"/>
                <a:ext cx="0" cy="283095"/>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5" name="Line 28"/>
              <p:cNvSpPr>
                <a:spLocks noChangeAspect="1" noChangeShapeType="1"/>
              </p:cNvSpPr>
              <p:nvPr/>
            </p:nvSpPr>
            <p:spPr bwMode="auto">
              <a:xfrm flipH="1">
                <a:off x="3132662" y="3843443"/>
                <a:ext cx="1312001"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6" name="Line 29"/>
              <p:cNvSpPr>
                <a:spLocks noChangeAspect="1" noChangeShapeType="1"/>
              </p:cNvSpPr>
              <p:nvPr/>
            </p:nvSpPr>
            <p:spPr bwMode="auto">
              <a:xfrm flipH="1">
                <a:off x="4998392" y="3582312"/>
                <a:ext cx="816713"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7" name="Line 30"/>
              <p:cNvSpPr>
                <a:spLocks noChangeAspect="1" noChangeShapeType="1"/>
              </p:cNvSpPr>
              <p:nvPr/>
            </p:nvSpPr>
            <p:spPr bwMode="auto">
              <a:xfrm flipH="1">
                <a:off x="5835560" y="3467609"/>
                <a:ext cx="580027"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8" name="Line 31"/>
              <p:cNvSpPr>
                <a:spLocks noChangeAspect="1" noChangeShapeType="1"/>
              </p:cNvSpPr>
              <p:nvPr/>
            </p:nvSpPr>
            <p:spPr bwMode="auto">
              <a:xfrm flipH="1">
                <a:off x="6304549" y="3401717"/>
                <a:ext cx="455840"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9" name="Line 32"/>
              <p:cNvSpPr>
                <a:spLocks noChangeAspect="1" noChangeShapeType="1"/>
              </p:cNvSpPr>
              <p:nvPr/>
            </p:nvSpPr>
            <p:spPr bwMode="auto">
              <a:xfrm flipV="1">
                <a:off x="6975160" y="3360228"/>
                <a:ext cx="0" cy="226964"/>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0" name="Line 33"/>
              <p:cNvSpPr>
                <a:spLocks noChangeAspect="1" noChangeShapeType="1"/>
              </p:cNvSpPr>
              <p:nvPr/>
            </p:nvSpPr>
            <p:spPr bwMode="auto">
              <a:xfrm flipH="1">
                <a:off x="6611364" y="3360228"/>
                <a:ext cx="362334"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1" name="Line 34"/>
              <p:cNvSpPr>
                <a:spLocks noChangeAspect="1" noChangeShapeType="1"/>
              </p:cNvSpPr>
              <p:nvPr/>
            </p:nvSpPr>
            <p:spPr bwMode="auto">
              <a:xfrm flipV="1">
                <a:off x="7127106" y="3332163"/>
                <a:ext cx="0" cy="191577"/>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2" name="Line 35"/>
              <p:cNvSpPr>
                <a:spLocks noChangeAspect="1" noChangeShapeType="1"/>
              </p:cNvSpPr>
              <p:nvPr/>
            </p:nvSpPr>
            <p:spPr bwMode="auto">
              <a:xfrm flipH="1">
                <a:off x="6811525" y="3330943"/>
                <a:ext cx="314121"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3" name="Line 36"/>
              <p:cNvSpPr>
                <a:spLocks noChangeAspect="1" noChangeShapeType="1"/>
              </p:cNvSpPr>
              <p:nvPr/>
            </p:nvSpPr>
            <p:spPr bwMode="auto">
              <a:xfrm flipV="1">
                <a:off x="7238144" y="3310199"/>
                <a:ext cx="0" cy="164732"/>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4" name="Line 37"/>
              <p:cNvSpPr>
                <a:spLocks noChangeAspect="1" noChangeShapeType="1"/>
              </p:cNvSpPr>
              <p:nvPr/>
            </p:nvSpPr>
            <p:spPr bwMode="auto">
              <a:xfrm flipH="1">
                <a:off x="6960549" y="3310199"/>
                <a:ext cx="276134"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65" name="Picture 38" descr="blue photon ball w arrow"/>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69822" y="3838562"/>
                <a:ext cx="324348" cy="445387"/>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39" descr="blue photon ball w arrow"/>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9800000">
                <a:off x="6000655" y="3568889"/>
                <a:ext cx="214771" cy="296518"/>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40" descr="blue photon ball w arrow"/>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8900000">
                <a:off x="3151655" y="4374247"/>
                <a:ext cx="651617" cy="330685"/>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41" descr="blue photon ball w arrow"/>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8900000">
                <a:off x="6478411" y="3535943"/>
                <a:ext cx="239608" cy="120804"/>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42" descr="blue photon ball w arrow"/>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785226" y="3470050"/>
                <a:ext cx="181167" cy="91518"/>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43" descr="blue photon ball w arrow"/>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26296" y="3393175"/>
                <a:ext cx="71590" cy="96399"/>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44" descr="blue photon ball w arrow"/>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800000">
                <a:off x="7165093" y="3369990"/>
                <a:ext cx="54058" cy="74435"/>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45" descr="blue photon ball w arrow"/>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68826" y="3352907"/>
                <a:ext cx="35065" cy="50030"/>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46" descr="blue photon ball w arrow"/>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19800000">
                <a:off x="7356487" y="3344365"/>
                <a:ext cx="17532" cy="25625"/>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47" descr="blue photon ball w arrow"/>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19800000">
                <a:off x="7417850" y="3324842"/>
                <a:ext cx="17532" cy="25625"/>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48" descr="blue photon ball w arrow"/>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463142" y="3317520"/>
                <a:ext cx="27759" cy="14643"/>
              </a:xfrm>
              <a:prstGeom prst="rect">
                <a:avLst/>
              </a:prstGeom>
              <a:noFill/>
              <a:extLst>
                <a:ext uri="{909E8E84-426E-40dd-AFC4-6F175D3DCCD1}">
                  <a14:hiddenFill xmlns:a14="http://schemas.microsoft.com/office/drawing/2010/main" xmlns="">
                    <a:solidFill>
                      <a:srgbClr val="FFFFFF"/>
                    </a:solidFill>
                  </a14:hiddenFill>
                </a:ext>
              </a:extLst>
            </p:spPr>
          </p:pic>
        </p:grpSp>
      </p:grpSp>
      <p:sp>
        <p:nvSpPr>
          <p:cNvPr id="4" name="TextBox 3"/>
          <p:cNvSpPr txBox="1"/>
          <p:nvPr/>
        </p:nvSpPr>
        <p:spPr>
          <a:xfrm>
            <a:off x="5423145" y="4756761"/>
            <a:ext cx="5826356" cy="1015663"/>
          </a:xfrm>
          <a:prstGeom prst="rect">
            <a:avLst/>
          </a:prstGeom>
          <a:noFill/>
        </p:spPr>
        <p:txBody>
          <a:bodyPr wrap="square" rtlCol="0">
            <a:spAutoFit/>
          </a:bodyPr>
          <a:lstStyle/>
          <a:p>
            <a:pPr marL="180975" indent="-180975">
              <a:buFont typeface="Arial"/>
              <a:buChar char="•"/>
            </a:pPr>
            <a:r>
              <a:rPr lang="en-US" sz="2000" dirty="0" smtClean="0"/>
              <a:t>How do you pull a single photon in the near infrared or the green out of space in broad daylight?  </a:t>
            </a:r>
          </a:p>
          <a:p>
            <a:pPr marL="180975" indent="-180975">
              <a:buFont typeface="Arial"/>
              <a:buChar char="•"/>
            </a:pPr>
            <a:r>
              <a:rPr lang="en-US" sz="2000" dirty="0" smtClean="0"/>
              <a:t>What is the physical limitation?</a:t>
            </a:r>
            <a:endParaRPr lang="en-US" sz="2000" dirty="0"/>
          </a:p>
        </p:txBody>
      </p:sp>
      <p:sp>
        <p:nvSpPr>
          <p:cNvPr id="96" name="Slide Number Placeholder 2"/>
          <p:cNvSpPr>
            <a:spLocks noGrp="1"/>
          </p:cNvSpPr>
          <p:nvPr>
            <p:ph type="sldNum" sz="quarter" idx="12"/>
          </p:nvPr>
        </p:nvSpPr>
        <p:spPr>
          <a:xfrm>
            <a:off x="23259" y="6548972"/>
            <a:ext cx="2844800" cy="329184"/>
          </a:xfrm>
        </p:spPr>
        <p:txBody>
          <a:bodyPr/>
          <a:lstStyle/>
          <a:p>
            <a:fld id="{770C7EF1-1587-447B-9D49-49586543695E}" type="slidenum">
              <a:rPr lang="en-US" sz="1800" smtClean="0">
                <a:solidFill>
                  <a:srgbClr val="000000"/>
                </a:solidFill>
              </a:rPr>
              <a:t>26</a:t>
            </a:fld>
            <a:endParaRPr lang="en-US" sz="1800" dirty="0">
              <a:solidFill>
                <a:srgbClr val="000000"/>
              </a:solidFill>
            </a:endParaRPr>
          </a:p>
        </p:txBody>
      </p:sp>
    </p:spTree>
    <p:extLst>
      <p:ext uri="{BB962C8B-B14F-4D97-AF65-F5344CB8AC3E}">
        <p14:creationId xmlns:p14="http://schemas.microsoft.com/office/powerpoint/2010/main" val="330603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043"/>
                                        </p:tgtEl>
                                        <p:attrNameLst>
                                          <p:attrName>style.visibility</p:attrName>
                                        </p:attrNameLst>
                                      </p:cBhvr>
                                      <p:to>
                                        <p:strVal val="visible"/>
                                      </p:to>
                                    </p:set>
                                    <p:animEffect transition="in" filter="dissolve">
                                      <p:cBhvr>
                                        <p:cTn id="10" dur="500"/>
                                        <p:tgtEl>
                                          <p:spTgt spid="215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1401620" y="600256"/>
            <a:ext cx="9349317" cy="715764"/>
          </a:xfrm>
        </p:spPr>
        <p:txBody>
          <a:bodyPr/>
          <a:lstStyle/>
          <a:p>
            <a:r>
              <a:rPr lang="en-US" dirty="0">
                <a:solidFill>
                  <a:srgbClr val="000000"/>
                </a:solidFill>
              </a:rPr>
              <a:t>Superconducting Photon Detectors</a:t>
            </a:r>
          </a:p>
        </p:txBody>
      </p:sp>
      <p:sp>
        <p:nvSpPr>
          <p:cNvPr id="947203" name="AutoShape 3"/>
          <p:cNvSpPr>
            <a:spLocks noChangeArrowheads="1"/>
          </p:cNvSpPr>
          <p:nvPr/>
        </p:nvSpPr>
        <p:spPr bwMode="auto">
          <a:xfrm>
            <a:off x="685523" y="1437892"/>
            <a:ext cx="10799693" cy="1089660"/>
          </a:xfrm>
          <a:prstGeom prst="roundRect">
            <a:avLst>
              <a:gd name="adj" fmla="val 16667"/>
            </a:avLst>
          </a:prstGeom>
          <a:solidFill>
            <a:srgbClr val="FFF2CC"/>
          </a:solidFill>
          <a:ln w="25400">
            <a:solidFill>
              <a:srgbClr val="C00000"/>
            </a:solidFill>
            <a:round/>
            <a:headEnd/>
            <a:tailEnd/>
          </a:ln>
          <a:effectLst/>
          <a:extLst/>
        </p:spPr>
        <p:txBody>
          <a:bodyPr wrap="square">
            <a:spAutoFit/>
          </a:bodyPr>
          <a:lstStyle/>
          <a:p>
            <a:pPr marL="290513" indent="-290513" algn="l" defTabSz="4806950">
              <a:buFontTx/>
              <a:buChar char="•"/>
            </a:pPr>
            <a:r>
              <a:rPr lang="en-US" b="1" dirty="0">
                <a:solidFill>
                  <a:srgbClr val="C00000"/>
                </a:solidFill>
              </a:rPr>
              <a:t>Demonstrated Transition Edge Sensor with QE </a:t>
            </a:r>
            <a:r>
              <a:rPr lang="en-US" b="1" dirty="0" smtClean="0">
                <a:solidFill>
                  <a:srgbClr val="C00000"/>
                </a:solidFill>
              </a:rPr>
              <a:t>&gt; 99 % </a:t>
            </a:r>
            <a:r>
              <a:rPr lang="en-US" b="1" dirty="0">
                <a:solidFill>
                  <a:srgbClr val="C00000"/>
                </a:solidFill>
              </a:rPr>
              <a:t>– </a:t>
            </a:r>
            <a:r>
              <a:rPr lang="en-US" sz="2000" b="1" dirty="0">
                <a:solidFill>
                  <a:srgbClr val="C00000"/>
                </a:solidFill>
              </a:rPr>
              <a:t>Optics Express </a:t>
            </a:r>
            <a:r>
              <a:rPr lang="en-US" sz="2000" b="1" u="sng" dirty="0">
                <a:solidFill>
                  <a:srgbClr val="C00000"/>
                </a:solidFill>
              </a:rPr>
              <a:t>16</a:t>
            </a:r>
            <a:r>
              <a:rPr lang="en-US" sz="2000" b="1" dirty="0">
                <a:solidFill>
                  <a:srgbClr val="C00000"/>
                </a:solidFill>
              </a:rPr>
              <a:t>, 1808, </a:t>
            </a:r>
            <a:r>
              <a:rPr lang="en-US" sz="2000" b="1" dirty="0" smtClean="0">
                <a:solidFill>
                  <a:srgbClr val="C00000"/>
                </a:solidFill>
              </a:rPr>
              <a:t>(2008); SPIE (2010)</a:t>
            </a:r>
            <a:endParaRPr lang="en-US" b="1" dirty="0">
              <a:solidFill>
                <a:srgbClr val="C00000"/>
              </a:solidFill>
            </a:endParaRPr>
          </a:p>
          <a:p>
            <a:pPr marL="290513" indent="-290513" algn="l" defTabSz="4806950">
              <a:buFontTx/>
              <a:buChar char="•"/>
            </a:pPr>
            <a:r>
              <a:rPr lang="en-US" b="1" dirty="0">
                <a:solidFill>
                  <a:srgbClr val="C00000"/>
                </a:solidFill>
              </a:rPr>
              <a:t>Developing improved materials for detectors</a:t>
            </a:r>
          </a:p>
          <a:p>
            <a:pPr marL="290513" indent="-290513" algn="l" defTabSz="4806950">
              <a:buFontTx/>
              <a:buChar char="•"/>
            </a:pPr>
            <a:r>
              <a:rPr lang="en-US" b="1" dirty="0">
                <a:solidFill>
                  <a:srgbClr val="C00000"/>
                </a:solidFill>
              </a:rPr>
              <a:t>H</a:t>
            </a:r>
            <a:r>
              <a:rPr lang="en-US" b="1" dirty="0" smtClean="0">
                <a:solidFill>
                  <a:srgbClr val="C00000"/>
                </a:solidFill>
              </a:rPr>
              <a:t>igh-speed </a:t>
            </a:r>
            <a:r>
              <a:rPr lang="en-US" b="1" dirty="0">
                <a:solidFill>
                  <a:srgbClr val="C00000"/>
                </a:solidFill>
              </a:rPr>
              <a:t>single photon superconducting </a:t>
            </a:r>
            <a:r>
              <a:rPr lang="en-US" b="1" dirty="0" smtClean="0">
                <a:solidFill>
                  <a:srgbClr val="C00000"/>
                </a:solidFill>
              </a:rPr>
              <a:t>detectors with QE &gt; 93% </a:t>
            </a:r>
            <a:r>
              <a:rPr lang="en-US" b="1" dirty="0">
                <a:solidFill>
                  <a:srgbClr val="C00000"/>
                </a:solidFill>
              </a:rPr>
              <a:t>– </a:t>
            </a:r>
            <a:r>
              <a:rPr lang="en-US" sz="2000" b="1" dirty="0" smtClean="0">
                <a:solidFill>
                  <a:srgbClr val="C00000"/>
                </a:solidFill>
              </a:rPr>
              <a:t>Nature Photonics </a:t>
            </a:r>
            <a:r>
              <a:rPr lang="en-US" sz="2000" b="1" u="sng" dirty="0">
                <a:solidFill>
                  <a:srgbClr val="C00000"/>
                </a:solidFill>
              </a:rPr>
              <a:t>7</a:t>
            </a:r>
            <a:r>
              <a:rPr lang="en-US" sz="2000" b="1" dirty="0" smtClean="0">
                <a:solidFill>
                  <a:srgbClr val="C00000"/>
                </a:solidFill>
              </a:rPr>
              <a:t>, 210, </a:t>
            </a:r>
            <a:r>
              <a:rPr lang="en-US" sz="2000" b="1" dirty="0">
                <a:solidFill>
                  <a:srgbClr val="C00000"/>
                </a:solidFill>
              </a:rPr>
              <a:t>(</a:t>
            </a:r>
            <a:r>
              <a:rPr lang="en-US" sz="2000" b="1" dirty="0" smtClean="0">
                <a:solidFill>
                  <a:srgbClr val="C00000"/>
                </a:solidFill>
              </a:rPr>
              <a:t>2013)</a:t>
            </a:r>
            <a:endParaRPr lang="en-US" sz="2000" b="1" dirty="0">
              <a:solidFill>
                <a:srgbClr val="C00000"/>
              </a:solidFill>
            </a:endParaRPr>
          </a:p>
        </p:txBody>
      </p:sp>
      <p:sp>
        <p:nvSpPr>
          <p:cNvPr id="947210" name="AutoShape 10"/>
          <p:cNvSpPr>
            <a:spLocks noChangeArrowheads="1"/>
          </p:cNvSpPr>
          <p:nvPr/>
        </p:nvSpPr>
        <p:spPr bwMode="auto">
          <a:xfrm>
            <a:off x="1173136" y="5822457"/>
            <a:ext cx="5005823" cy="442674"/>
          </a:xfrm>
          <a:prstGeom prst="roundRect">
            <a:avLst>
              <a:gd name="adj" fmla="val 16667"/>
            </a:avLst>
          </a:prstGeom>
          <a:solidFill>
            <a:srgbClr val="FFF2CC"/>
          </a:solidFill>
          <a:ln w="25400">
            <a:solidFill>
              <a:srgbClr val="C00000"/>
            </a:solidFill>
            <a:round/>
            <a:headEnd/>
            <a:tailEnd/>
          </a:ln>
          <a:effectLst/>
          <a:extLst/>
        </p:spPr>
        <p:txBody>
          <a:bodyPr wrap="none">
            <a:spAutoFit/>
          </a:bodyPr>
          <a:lstStyle/>
          <a:p>
            <a:pPr marL="290513" indent="-290513" defTabSz="4806950"/>
            <a:r>
              <a:rPr lang="en-US" sz="2000" b="1" dirty="0">
                <a:solidFill>
                  <a:srgbClr val="C00000"/>
                </a:solidFill>
              </a:rPr>
              <a:t>Used to set a</a:t>
            </a:r>
            <a:r>
              <a:rPr lang="en-US" sz="2000" b="1" dirty="0" smtClean="0">
                <a:solidFill>
                  <a:srgbClr val="C00000"/>
                </a:solidFill>
              </a:rPr>
              <a:t> </a:t>
            </a:r>
            <a:r>
              <a:rPr lang="en-US" sz="2000" b="1" dirty="0">
                <a:solidFill>
                  <a:srgbClr val="C00000"/>
                </a:solidFill>
              </a:rPr>
              <a:t>QKD distance record of 200 km!</a:t>
            </a:r>
          </a:p>
        </p:txBody>
      </p:sp>
      <p:grpSp>
        <p:nvGrpSpPr>
          <p:cNvPr id="11" name="Group 4"/>
          <p:cNvGrpSpPr>
            <a:grpSpLocks/>
          </p:cNvGrpSpPr>
          <p:nvPr/>
        </p:nvGrpSpPr>
        <p:grpSpPr bwMode="auto">
          <a:xfrm>
            <a:off x="733234" y="2761342"/>
            <a:ext cx="2996439" cy="2839937"/>
            <a:chOff x="18480" y="3936"/>
            <a:chExt cx="1584" cy="1605"/>
          </a:xfrm>
        </p:grpSpPr>
        <p:pic>
          <p:nvPicPr>
            <p:cNvPr id="12" name="Picture 5" descr="ar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80" y="3936"/>
              <a:ext cx="1584" cy="12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 Box 6"/>
            <p:cNvSpPr txBox="1">
              <a:spLocks noChangeArrowheads="1"/>
            </p:cNvSpPr>
            <p:nvPr/>
          </p:nvSpPr>
          <p:spPr bwMode="auto">
            <a:xfrm>
              <a:off x="18634" y="5280"/>
              <a:ext cx="1261" cy="2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defTabSz="4806950" eaLnBrk="0" hangingPunct="0">
                <a:defRPr sz="2400">
                  <a:solidFill>
                    <a:schemeClr val="tx1"/>
                  </a:solidFill>
                  <a:latin typeface="Times New Roman" pitchFamily="18" charset="0"/>
                </a:defRPr>
              </a:lvl1pPr>
              <a:lvl2pPr defTabSz="4806950" eaLnBrk="0" hangingPunct="0">
                <a:defRPr sz="2400">
                  <a:solidFill>
                    <a:schemeClr val="tx1"/>
                  </a:solidFill>
                  <a:latin typeface="Times New Roman" pitchFamily="18" charset="0"/>
                </a:defRPr>
              </a:lvl2pPr>
              <a:lvl3pPr defTabSz="4806950" eaLnBrk="0" hangingPunct="0">
                <a:defRPr sz="2400">
                  <a:solidFill>
                    <a:schemeClr val="tx1"/>
                  </a:solidFill>
                  <a:latin typeface="Times New Roman" pitchFamily="18" charset="0"/>
                </a:defRPr>
              </a:lvl3pPr>
              <a:lvl4pPr defTabSz="4806950" eaLnBrk="0" hangingPunct="0">
                <a:defRPr sz="2400">
                  <a:solidFill>
                    <a:schemeClr val="tx1"/>
                  </a:solidFill>
                  <a:latin typeface="Times New Roman" pitchFamily="18" charset="0"/>
                </a:defRPr>
              </a:lvl4pPr>
              <a:lvl5pPr defTabSz="4806950" eaLnBrk="0" hangingPunct="0">
                <a:defRPr sz="2400">
                  <a:solidFill>
                    <a:schemeClr val="tx1"/>
                  </a:solidFill>
                  <a:latin typeface="Times New Roman" pitchFamily="18" charset="0"/>
                </a:defRPr>
              </a:lvl5pPr>
              <a:lvl6pPr defTabSz="4806950" eaLnBrk="0" fontAlgn="base" hangingPunct="0">
                <a:spcBef>
                  <a:spcPct val="0"/>
                </a:spcBef>
                <a:spcAft>
                  <a:spcPct val="0"/>
                </a:spcAft>
                <a:defRPr sz="2400">
                  <a:solidFill>
                    <a:schemeClr val="tx1"/>
                  </a:solidFill>
                  <a:latin typeface="Times New Roman" pitchFamily="18" charset="0"/>
                </a:defRPr>
              </a:lvl6pPr>
              <a:lvl7pPr defTabSz="4806950" eaLnBrk="0" fontAlgn="base" hangingPunct="0">
                <a:spcBef>
                  <a:spcPct val="0"/>
                </a:spcBef>
                <a:spcAft>
                  <a:spcPct val="0"/>
                </a:spcAft>
                <a:defRPr sz="2400">
                  <a:solidFill>
                    <a:schemeClr val="tx1"/>
                  </a:solidFill>
                  <a:latin typeface="Times New Roman" pitchFamily="18" charset="0"/>
                </a:defRPr>
              </a:lvl7pPr>
              <a:lvl8pPr defTabSz="4806950" eaLnBrk="0" fontAlgn="base" hangingPunct="0">
                <a:spcBef>
                  <a:spcPct val="0"/>
                </a:spcBef>
                <a:spcAft>
                  <a:spcPct val="0"/>
                </a:spcAft>
                <a:defRPr sz="2400">
                  <a:solidFill>
                    <a:schemeClr val="tx1"/>
                  </a:solidFill>
                  <a:latin typeface="Times New Roman" pitchFamily="18" charset="0"/>
                </a:defRPr>
              </a:lvl8pPr>
              <a:lvl9pPr defTabSz="480695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dirty="0">
                  <a:latin typeface="Arial" pitchFamily="34" charset="0"/>
                </a:rPr>
                <a:t>TES Detector</a:t>
              </a:r>
            </a:p>
          </p:txBody>
        </p:sp>
      </p:grpSp>
      <p:pic>
        <p:nvPicPr>
          <p:cNvPr id="14" name="Picture 7" desc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231" y="2731623"/>
            <a:ext cx="3793927" cy="2828137"/>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8" descr="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4018" y="2689468"/>
            <a:ext cx="2777248" cy="2794392"/>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 Box 9"/>
          <p:cNvSpPr txBox="1">
            <a:spLocks noChangeArrowheads="1"/>
          </p:cNvSpPr>
          <p:nvPr/>
        </p:nvSpPr>
        <p:spPr bwMode="auto">
          <a:xfrm>
            <a:off x="9343860" y="5610176"/>
            <a:ext cx="1539454" cy="369332"/>
          </a:xfrm>
          <a:prstGeom prst="rect">
            <a:avLst/>
          </a:prstGeom>
          <a:noFill/>
          <a:ln>
            <a:noFill/>
          </a:ln>
          <a:effectLst/>
          <a:extLst>
            <a:ext uri="{909E8E84-426E-40dd-AFC4-6F175D3DCCD1}">
              <a14:hiddenFill xmlns:a14="http://schemas.microsoft.com/office/drawing/2010/main" xmlns="">
                <a:solidFill>
                  <a:srgbClr val="FFFF99"/>
                </a:solidFill>
              </a14:hiddenFill>
            </a:ext>
            <a:ext uri="{91240B29-F687-4f45-9708-019B960494DF}">
              <a14:hiddenLine xmlns:a14="http://schemas.microsoft.com/office/drawing/2010/main" xmlns="" w="15875">
                <a:solidFill>
                  <a:schemeClr val="accent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a:r>
              <a:rPr lang="en-US" b="1" u="sng" dirty="0">
                <a:solidFill>
                  <a:schemeClr val="tx2"/>
                </a:solidFill>
              </a:rPr>
              <a:t>Sae Woo Nam</a:t>
            </a:r>
          </a:p>
        </p:txBody>
      </p:sp>
      <p:sp>
        <p:nvSpPr>
          <p:cNvPr id="17" name="Slide Number Placeholder 2"/>
          <p:cNvSpPr>
            <a:spLocks noGrp="1"/>
          </p:cNvSpPr>
          <p:nvPr>
            <p:ph type="sldNum" sz="quarter" idx="12"/>
          </p:nvPr>
        </p:nvSpPr>
        <p:spPr>
          <a:xfrm>
            <a:off x="23259" y="6528816"/>
            <a:ext cx="2844800" cy="329184"/>
          </a:xfrm>
        </p:spPr>
        <p:txBody>
          <a:bodyPr/>
          <a:lstStyle/>
          <a:p>
            <a:fld id="{770C7EF1-1587-447B-9D49-49586543695E}" type="slidenum">
              <a:rPr lang="en-US" sz="1800" smtClean="0">
                <a:solidFill>
                  <a:srgbClr val="000000"/>
                </a:solidFill>
              </a:rPr>
              <a:t>27</a:t>
            </a:fld>
            <a:endParaRPr lang="en-US" sz="1800" dirty="0">
              <a:solidFill>
                <a:srgbClr val="000000"/>
              </a:solidFill>
            </a:endParaRPr>
          </a:p>
        </p:txBody>
      </p:sp>
    </p:spTree>
    <p:extLst>
      <p:ext uri="{BB962C8B-B14F-4D97-AF65-F5344CB8AC3E}">
        <p14:creationId xmlns:p14="http://schemas.microsoft.com/office/powerpoint/2010/main" val="4285761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7210"/>
                                        </p:tgtEl>
                                        <p:attrNameLst>
                                          <p:attrName>style.visibility</p:attrName>
                                        </p:attrNameLst>
                                      </p:cBhvr>
                                      <p:to>
                                        <p:strVal val="visible"/>
                                      </p:to>
                                    </p:set>
                                    <p:animEffect transition="in" filter="dissolve">
                                      <p:cBhvr>
                                        <p:cTn id="7" dur="500"/>
                                        <p:tgtEl>
                                          <p:spTgt spid="947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70" y="676053"/>
            <a:ext cx="10869950" cy="904607"/>
          </a:xfrm>
        </p:spPr>
        <p:txBody>
          <a:bodyPr>
            <a:noAutofit/>
          </a:bodyPr>
          <a:lstStyle/>
          <a:p>
            <a:r>
              <a:rPr lang="en-US" dirty="0" smtClean="0"/>
              <a:t> Determining Photon Number in a Weak Pulse</a:t>
            </a:r>
            <a:endParaRPr lang="en-US" dirty="0"/>
          </a:p>
        </p:txBody>
      </p:sp>
      <p:pic>
        <p:nvPicPr>
          <p:cNvPr id="4" name="Picture 3" descr="TESpanel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470" y="2600094"/>
            <a:ext cx="9475008" cy="2721028"/>
          </a:xfrm>
          <a:prstGeom prst="rect">
            <a:avLst/>
          </a:prstGeom>
        </p:spPr>
      </p:pic>
      <p:sp>
        <p:nvSpPr>
          <p:cNvPr id="5" name="TextBox 4"/>
          <p:cNvSpPr txBox="1"/>
          <p:nvPr/>
        </p:nvSpPr>
        <p:spPr>
          <a:xfrm>
            <a:off x="1471719" y="5220345"/>
            <a:ext cx="9092339" cy="1200329"/>
          </a:xfrm>
          <a:prstGeom prst="rect">
            <a:avLst/>
          </a:prstGeom>
          <a:noFill/>
        </p:spPr>
        <p:txBody>
          <a:bodyPr wrap="square" rtlCol="0">
            <a:spAutoFit/>
          </a:bodyPr>
          <a:lstStyle/>
          <a:p>
            <a:r>
              <a:rPr lang="en-US" i="1" dirty="0"/>
              <a:t>This series of data read-outs shows how the TES relaxation time increases with photon number. For N=4 photons, the TES returns from the elevated-resistance state to the edge of the transition region in less than 10 </a:t>
            </a:r>
            <a:r>
              <a:rPr lang="en-US" i="1" dirty="0" err="1"/>
              <a:t>μs</a:t>
            </a:r>
            <a:r>
              <a:rPr lang="en-US" i="1" dirty="0"/>
              <a:t>. At N=47 photons, it takes around 15 </a:t>
            </a:r>
            <a:r>
              <a:rPr lang="en-US" i="1" dirty="0" err="1"/>
              <a:t>μs</a:t>
            </a:r>
            <a:r>
              <a:rPr lang="en-US" i="1" dirty="0"/>
              <a:t>. And when the count is 1000, the relaxation time is approximately 50 </a:t>
            </a:r>
            <a:r>
              <a:rPr lang="en-US" i="1" dirty="0" err="1"/>
              <a:t>μs</a:t>
            </a:r>
            <a:r>
              <a:rPr lang="en-US" i="1" dirty="0"/>
              <a:t>.</a:t>
            </a:r>
            <a:endParaRPr lang="en-US" dirty="0"/>
          </a:p>
        </p:txBody>
      </p:sp>
      <p:sp>
        <p:nvSpPr>
          <p:cNvPr id="6" name="TextBox 5"/>
          <p:cNvSpPr txBox="1"/>
          <p:nvPr/>
        </p:nvSpPr>
        <p:spPr>
          <a:xfrm>
            <a:off x="1491874" y="1551991"/>
            <a:ext cx="8830248" cy="1015663"/>
          </a:xfrm>
          <a:prstGeom prst="rect">
            <a:avLst/>
          </a:prstGeom>
          <a:noFill/>
        </p:spPr>
        <p:txBody>
          <a:bodyPr wrap="square" rtlCol="0">
            <a:spAutoFit/>
          </a:bodyPr>
          <a:lstStyle/>
          <a:p>
            <a:r>
              <a:rPr lang="en-US" sz="2000" dirty="0"/>
              <a:t>T</a:t>
            </a:r>
            <a:r>
              <a:rPr lang="en-US" sz="2000" dirty="0" smtClean="0"/>
              <a:t>ransition </a:t>
            </a:r>
            <a:r>
              <a:rPr lang="en-US" sz="2000" dirty="0"/>
              <a:t>edge sensor (TES) is capable of counting the number of as many as 1,000 photons in a single pulse of light with an accuracy limited mainly by the quantum noise of the laser source.</a:t>
            </a:r>
          </a:p>
        </p:txBody>
      </p:sp>
      <p:sp>
        <p:nvSpPr>
          <p:cNvPr id="7" name="Slide Number Placeholder 2"/>
          <p:cNvSpPr>
            <a:spLocks noGrp="1"/>
          </p:cNvSpPr>
          <p:nvPr>
            <p:ph type="sldNum" sz="quarter" idx="12"/>
          </p:nvPr>
        </p:nvSpPr>
        <p:spPr>
          <a:xfrm>
            <a:off x="23259" y="6528816"/>
            <a:ext cx="2844800" cy="329184"/>
          </a:xfrm>
        </p:spPr>
        <p:txBody>
          <a:bodyPr/>
          <a:lstStyle/>
          <a:p>
            <a:fld id="{770C7EF1-1587-447B-9D49-49586543695E}" type="slidenum">
              <a:rPr lang="en-US" sz="1800" smtClean="0">
                <a:solidFill>
                  <a:srgbClr val="000000"/>
                </a:solidFill>
              </a:rPr>
              <a:t>28</a:t>
            </a:fld>
            <a:endParaRPr lang="en-US" sz="1800" dirty="0">
              <a:solidFill>
                <a:srgbClr val="000000"/>
              </a:solidFill>
            </a:endParaRPr>
          </a:p>
        </p:txBody>
      </p:sp>
    </p:spTree>
    <p:extLst>
      <p:ext uri="{BB962C8B-B14F-4D97-AF65-F5344CB8AC3E}">
        <p14:creationId xmlns:p14="http://schemas.microsoft.com/office/powerpoint/2010/main" val="1699593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Sensitive Amplifier</a:t>
            </a:r>
            <a:endParaRPr lang="en-US" dirty="0"/>
          </a:p>
        </p:txBody>
      </p:sp>
      <p:sp>
        <p:nvSpPr>
          <p:cNvPr id="4" name="Slide Number Placeholder 3"/>
          <p:cNvSpPr>
            <a:spLocks noGrp="1"/>
          </p:cNvSpPr>
          <p:nvPr>
            <p:ph type="sldNum" sz="quarter" idx="12"/>
          </p:nvPr>
        </p:nvSpPr>
        <p:spPr/>
        <p:txBody>
          <a:bodyPr/>
          <a:lstStyle/>
          <a:p>
            <a:fld id="{770C7EF1-1587-447B-9D49-49586543695E}" type="slidenum">
              <a:rPr lang="en-US" smtClean="0"/>
              <a:t>29</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609" y="1397239"/>
            <a:ext cx="6668850" cy="4656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6" name="Rectangle 4"/>
          <p:cNvSpPr>
            <a:spLocks/>
          </p:cNvSpPr>
          <p:nvPr/>
        </p:nvSpPr>
        <p:spPr bwMode="auto">
          <a:xfrm>
            <a:off x="1130341" y="6030029"/>
            <a:ext cx="243816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dirty="0">
                <a:latin typeface="Calibri" charset="0"/>
                <a:ea typeface="ＭＳ Ｐゴシック" charset="0"/>
                <a:cs typeface="Calibri" charset="0"/>
                <a:sym typeface="Calibri" charset="0"/>
              </a:rPr>
              <a:t>Input (unamplified) image</a:t>
            </a:r>
          </a:p>
        </p:txBody>
      </p:sp>
      <p:sp>
        <p:nvSpPr>
          <p:cNvPr id="7" name="Rectangle 5"/>
          <p:cNvSpPr>
            <a:spLocks/>
          </p:cNvSpPr>
          <p:nvPr/>
        </p:nvSpPr>
        <p:spPr bwMode="auto">
          <a:xfrm>
            <a:off x="4278607" y="6046693"/>
            <a:ext cx="191518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dirty="0">
                <a:latin typeface="Calibri" charset="0"/>
                <a:ea typeface="ＭＳ Ｐゴシック" charset="0"/>
                <a:cs typeface="Calibri" charset="0"/>
                <a:sym typeface="Calibri" charset="0"/>
              </a:rPr>
              <a:t>PSA amplified image</a:t>
            </a:r>
          </a:p>
        </p:txBody>
      </p:sp>
      <p:sp>
        <p:nvSpPr>
          <p:cNvPr id="8" name="Rectangle 6"/>
          <p:cNvSpPr>
            <a:spLocks/>
          </p:cNvSpPr>
          <p:nvPr/>
        </p:nvSpPr>
        <p:spPr bwMode="auto">
          <a:xfrm>
            <a:off x="7206941" y="5198498"/>
            <a:ext cx="337726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p>
            <a:pPr algn="ctr"/>
            <a:r>
              <a:rPr lang="en-US" dirty="0">
                <a:latin typeface="Calibri" charset="0"/>
                <a:ea typeface="ＭＳ Ｐゴシック" charset="0"/>
                <a:cs typeface="Calibri" charset="0"/>
                <a:sym typeface="Calibri" charset="0"/>
              </a:rPr>
              <a:t>Same color </a:t>
            </a:r>
            <a:r>
              <a:rPr lang="en-US" dirty="0" smtClean="0">
                <a:latin typeface="Calibri" charset="0"/>
                <a:ea typeface="ＭＳ Ｐゴシック" charset="0"/>
                <a:cs typeface="Calibri" charset="0"/>
                <a:sym typeface="Calibri" charset="0"/>
              </a:rPr>
              <a:t>scale (false color), </a:t>
            </a:r>
            <a:r>
              <a:rPr lang="en-US" dirty="0">
                <a:latin typeface="Calibri" charset="0"/>
                <a:ea typeface="ＭＳ Ｐゴシック" charset="0"/>
                <a:cs typeface="Calibri" charset="0"/>
                <a:sym typeface="Calibri" charset="0"/>
              </a:rPr>
              <a:t>both with their respective backgrounds subtracted (single shot of each)</a:t>
            </a:r>
          </a:p>
        </p:txBody>
      </p:sp>
      <p:sp>
        <p:nvSpPr>
          <p:cNvPr id="9" name="TextBox 8"/>
          <p:cNvSpPr txBox="1"/>
          <p:nvPr/>
        </p:nvSpPr>
        <p:spPr>
          <a:xfrm>
            <a:off x="7479507" y="1716259"/>
            <a:ext cx="4616730" cy="1015663"/>
          </a:xfrm>
          <a:prstGeom prst="rect">
            <a:avLst/>
          </a:prstGeom>
          <a:noFill/>
        </p:spPr>
        <p:txBody>
          <a:bodyPr wrap="square" rtlCol="0">
            <a:spAutoFit/>
          </a:bodyPr>
          <a:lstStyle/>
          <a:p>
            <a:r>
              <a:rPr lang="en-US" sz="2000" dirty="0"/>
              <a:t>S</a:t>
            </a:r>
            <a:r>
              <a:rPr lang="en-US" sz="2000" dirty="0" smtClean="0"/>
              <a:t>ignal must be in the proper quadrature; monochromatic and low-resolution for now, but preserves SNR at maximum gain</a:t>
            </a:r>
            <a:endParaRPr lang="en-US" sz="2000" dirty="0"/>
          </a:p>
        </p:txBody>
      </p:sp>
      <p:sp>
        <p:nvSpPr>
          <p:cNvPr id="10" name="TextBox 9"/>
          <p:cNvSpPr txBox="1"/>
          <p:nvPr/>
        </p:nvSpPr>
        <p:spPr>
          <a:xfrm>
            <a:off x="7514960" y="2852759"/>
            <a:ext cx="2787003" cy="1015663"/>
          </a:xfrm>
          <a:prstGeom prst="rect">
            <a:avLst/>
          </a:prstGeom>
          <a:noFill/>
        </p:spPr>
        <p:txBody>
          <a:bodyPr wrap="square" rtlCol="0">
            <a:spAutoFit/>
          </a:bodyPr>
          <a:lstStyle/>
          <a:p>
            <a:r>
              <a:rPr lang="en-US" sz="2000" dirty="0"/>
              <a:t>N</a:t>
            </a:r>
            <a:r>
              <a:rPr lang="en-US" sz="2000" dirty="0" smtClean="0"/>
              <a:t>oiseless amplification for defense and medical imaging applications</a:t>
            </a:r>
            <a:endParaRPr lang="en-US" sz="2000" dirty="0"/>
          </a:p>
        </p:txBody>
      </p:sp>
      <p:sp>
        <p:nvSpPr>
          <p:cNvPr id="11" name="TextBox 17"/>
          <p:cNvSpPr txBox="1"/>
          <p:nvPr/>
        </p:nvSpPr>
        <p:spPr>
          <a:xfrm>
            <a:off x="8212796" y="3930975"/>
            <a:ext cx="3762480" cy="923330"/>
          </a:xfrm>
          <a:prstGeom prst="rect">
            <a:avLst/>
          </a:prstGeom>
          <a:solidFill>
            <a:srgbClr val="FFF2CC"/>
          </a:solidFill>
          <a:ln w="28575" cmpd="sng">
            <a:solidFill>
              <a:srgbClr val="660066"/>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8F1C1B"/>
                </a:solidFill>
              </a:rPr>
              <a:t>U</a:t>
            </a:r>
            <a:r>
              <a:rPr lang="en-US" dirty="0">
                <a:solidFill>
                  <a:srgbClr val="8F1C1B"/>
                </a:solidFill>
              </a:rPr>
              <a:t>. Vogel, </a:t>
            </a:r>
            <a:r>
              <a:rPr lang="en-US" i="1" dirty="0">
                <a:solidFill>
                  <a:srgbClr val="8F1C1B"/>
                </a:solidFill>
              </a:rPr>
              <a:t>et al.</a:t>
            </a:r>
            <a:r>
              <a:rPr lang="en-US" dirty="0">
                <a:solidFill>
                  <a:srgbClr val="8F1C1B"/>
                </a:solidFill>
              </a:rPr>
              <a:t>; New J. Phys. 16, 013011 (2014</a:t>
            </a:r>
            <a:r>
              <a:rPr lang="en-US" dirty="0" smtClean="0">
                <a:solidFill>
                  <a:srgbClr val="8F1C1B"/>
                </a:solidFill>
              </a:rPr>
              <a:t>);  N. V. </a:t>
            </a:r>
            <a:r>
              <a:rPr lang="en-US" dirty="0" err="1" smtClean="0">
                <a:solidFill>
                  <a:srgbClr val="8F1C1B"/>
                </a:solidFill>
              </a:rPr>
              <a:t>Corzo</a:t>
            </a:r>
            <a:r>
              <a:rPr lang="en-US" i="1" dirty="0" smtClean="0">
                <a:solidFill>
                  <a:srgbClr val="8F1C1B"/>
                </a:solidFill>
              </a:rPr>
              <a:t>, et al</a:t>
            </a:r>
            <a:r>
              <a:rPr lang="en-US" dirty="0" smtClean="0">
                <a:solidFill>
                  <a:srgbClr val="8F1C1B"/>
                </a:solidFill>
              </a:rPr>
              <a:t>.; Phys. Rev. </a:t>
            </a:r>
            <a:r>
              <a:rPr lang="en-US" dirty="0" err="1" smtClean="0">
                <a:solidFill>
                  <a:srgbClr val="8F1C1B"/>
                </a:solidFill>
              </a:rPr>
              <a:t>Lett</a:t>
            </a:r>
            <a:r>
              <a:rPr lang="en-US" dirty="0" smtClean="0">
                <a:solidFill>
                  <a:srgbClr val="8F1C1B"/>
                </a:solidFill>
              </a:rPr>
              <a:t>. </a:t>
            </a:r>
            <a:r>
              <a:rPr lang="en-US" u="sng" dirty="0" smtClean="0">
                <a:solidFill>
                  <a:srgbClr val="8F1C1B"/>
                </a:solidFill>
              </a:rPr>
              <a:t>109</a:t>
            </a:r>
            <a:r>
              <a:rPr lang="en-US" dirty="0" smtClean="0">
                <a:solidFill>
                  <a:srgbClr val="8F1C1B"/>
                </a:solidFill>
              </a:rPr>
              <a:t>, 043602 (2012) </a:t>
            </a:r>
            <a:endParaRPr lang="en-US" dirty="0">
              <a:solidFill>
                <a:srgbClr val="8F1C1B"/>
              </a:solidFill>
            </a:endParaRPr>
          </a:p>
        </p:txBody>
      </p:sp>
    </p:spTree>
    <p:extLst>
      <p:ext uri="{BB962C8B-B14F-4D97-AF65-F5344CB8AC3E}">
        <p14:creationId xmlns:p14="http://schemas.microsoft.com/office/powerpoint/2010/main" val="3708613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3"/>
          <p:cNvSpPr>
            <a:spLocks noGrp="1" noChangeArrowheads="1"/>
          </p:cNvSpPr>
          <p:nvPr>
            <p:ph type="title"/>
          </p:nvPr>
        </p:nvSpPr>
        <p:spPr>
          <a:xfrm>
            <a:off x="2319969" y="435340"/>
            <a:ext cx="8317735" cy="838200"/>
          </a:xfrm>
        </p:spPr>
        <p:txBody>
          <a:bodyPr>
            <a:normAutofit fontScale="90000"/>
          </a:bodyPr>
          <a:lstStyle/>
          <a:p>
            <a:pPr eaLnBrk="1" hangingPunct="1"/>
            <a:r>
              <a:rPr lang="en-US" dirty="0" smtClean="0">
                <a:ea typeface="ＭＳ Ｐゴシック" charset="-128"/>
              </a:rPr>
              <a:t>Quantum Mechanics &amp; Information Science </a:t>
            </a:r>
            <a:endParaRPr lang="en-US" sz="4800" dirty="0">
              <a:ea typeface="ＭＳ Ｐゴシック" charset="-128"/>
            </a:endParaRPr>
          </a:p>
        </p:txBody>
      </p:sp>
      <p:sp>
        <p:nvSpPr>
          <p:cNvPr id="20482" name="Slide Number Placeholder 3"/>
          <p:cNvSpPr>
            <a:spLocks noGrp="1"/>
          </p:cNvSpPr>
          <p:nvPr>
            <p:ph type="sldNum" sz="quarter" idx="4294967295"/>
          </p:nvPr>
        </p:nvSpPr>
        <p:spPr>
          <a:xfrm>
            <a:off x="10134600" y="6705600"/>
            <a:ext cx="5334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fld id="{88E3FF40-FEB4-44B9-AC96-1B5DD6C8DB70}" type="slidenum">
              <a:rPr lang="en-US" sz="1400"/>
              <a:pPr/>
              <a:t>3</a:t>
            </a:fld>
            <a:endParaRPr lang="en-US" sz="1400"/>
          </a:p>
        </p:txBody>
      </p:sp>
      <p:sp>
        <p:nvSpPr>
          <p:cNvPr id="20483" name="Text Box 2"/>
          <p:cNvSpPr txBox="1">
            <a:spLocks noChangeArrowheads="1"/>
          </p:cNvSpPr>
          <p:nvPr/>
        </p:nvSpPr>
        <p:spPr bwMode="auto">
          <a:xfrm>
            <a:off x="240096" y="1114844"/>
            <a:ext cx="77362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marL="14288" indent="-14288"/>
            <a:r>
              <a:rPr lang="en-US" dirty="0">
                <a:latin typeface="+mn-lt"/>
              </a:rPr>
              <a:t>Two of the most important and revolutionary developments </a:t>
            </a:r>
            <a:r>
              <a:rPr lang="en-US" dirty="0" smtClean="0">
                <a:latin typeface="+mn-lt"/>
              </a:rPr>
              <a:t>of the </a:t>
            </a:r>
            <a:r>
              <a:rPr lang="en-US" dirty="0">
                <a:latin typeface="+mn-lt"/>
              </a:rPr>
              <a:t>20th century, both for</a:t>
            </a:r>
            <a:r>
              <a:rPr lang="en-US" dirty="0">
                <a:solidFill>
                  <a:srgbClr val="0000FF"/>
                </a:solidFill>
                <a:latin typeface="+mn-lt"/>
              </a:rPr>
              <a:t> </a:t>
            </a:r>
            <a:r>
              <a:rPr lang="en-US" b="1" dirty="0">
                <a:solidFill>
                  <a:srgbClr val="C00000"/>
                </a:solidFill>
                <a:latin typeface="+mn-lt"/>
              </a:rPr>
              <a:t>science</a:t>
            </a:r>
            <a:r>
              <a:rPr lang="en-US" dirty="0">
                <a:solidFill>
                  <a:srgbClr val="0000FF"/>
                </a:solidFill>
                <a:latin typeface="+mn-lt"/>
              </a:rPr>
              <a:t> </a:t>
            </a:r>
            <a:r>
              <a:rPr lang="en-US" dirty="0">
                <a:latin typeface="+mn-lt"/>
              </a:rPr>
              <a:t>and</a:t>
            </a:r>
            <a:r>
              <a:rPr lang="en-US" dirty="0">
                <a:solidFill>
                  <a:srgbClr val="0000FF"/>
                </a:solidFill>
                <a:latin typeface="+mn-lt"/>
              </a:rPr>
              <a:t> </a:t>
            </a:r>
            <a:r>
              <a:rPr lang="en-US" b="1" dirty="0">
                <a:solidFill>
                  <a:srgbClr val="0070C0"/>
                </a:solidFill>
                <a:latin typeface="+mn-lt"/>
              </a:rPr>
              <a:t>technology</a:t>
            </a:r>
            <a:r>
              <a:rPr lang="en-US" dirty="0">
                <a:solidFill>
                  <a:srgbClr val="0000FF"/>
                </a:solidFill>
                <a:latin typeface="+mn-lt"/>
              </a:rPr>
              <a:t>: </a:t>
            </a:r>
          </a:p>
        </p:txBody>
      </p:sp>
      <p:grpSp>
        <p:nvGrpSpPr>
          <p:cNvPr id="2" name="Group 1"/>
          <p:cNvGrpSpPr/>
          <p:nvPr/>
        </p:nvGrpSpPr>
        <p:grpSpPr>
          <a:xfrm>
            <a:off x="79676" y="1942575"/>
            <a:ext cx="7222592" cy="2476767"/>
            <a:chOff x="646991" y="1973743"/>
            <a:chExt cx="7491565" cy="2618086"/>
          </a:xfrm>
        </p:grpSpPr>
        <p:sp>
          <p:nvSpPr>
            <p:cNvPr id="20485" name="TextBox 4"/>
            <p:cNvSpPr txBox="1">
              <a:spLocks noChangeArrowheads="1"/>
            </p:cNvSpPr>
            <p:nvPr/>
          </p:nvSpPr>
          <p:spPr bwMode="auto">
            <a:xfrm>
              <a:off x="646991" y="1973743"/>
              <a:ext cx="3948682" cy="117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r"/>
              <a:r>
                <a:rPr lang="en-US" sz="2200" b="1" dirty="0">
                  <a:solidFill>
                    <a:srgbClr val="C00000"/>
                  </a:solidFill>
                  <a:latin typeface="+mn-lt"/>
                </a:rPr>
                <a:t>Quantum Mechanics </a:t>
              </a:r>
              <a:r>
                <a:rPr lang="en-US" sz="2200" dirty="0">
                  <a:solidFill>
                    <a:srgbClr val="C00000"/>
                  </a:solidFill>
                  <a:latin typeface="+mn-lt"/>
                </a:rPr>
                <a:t>changed the way we think about the physical world</a:t>
              </a:r>
              <a:r>
                <a:rPr lang="en-US" sz="2000" dirty="0">
                  <a:solidFill>
                    <a:srgbClr val="C00000"/>
                  </a:solidFill>
                  <a:latin typeface="+mn-lt"/>
                </a:rPr>
                <a:t>.   </a:t>
              </a:r>
              <a:r>
                <a:rPr lang="en-US" sz="2000" dirty="0">
                  <a:solidFill>
                    <a:srgbClr val="C00000"/>
                  </a:solidFill>
                </a:rPr>
                <a:t> </a:t>
              </a:r>
            </a:p>
          </p:txBody>
        </p:sp>
        <p:pic>
          <p:nvPicPr>
            <p:cNvPr id="20486" name="Picture 5" descr="quantum object.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9869" y="2001030"/>
              <a:ext cx="3468687" cy="259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p:nvPr/>
        </p:nvGrpSpPr>
        <p:grpSpPr>
          <a:xfrm>
            <a:off x="268003" y="3563621"/>
            <a:ext cx="7208781" cy="2706129"/>
            <a:chOff x="444465" y="3531537"/>
            <a:chExt cx="7208781" cy="2706129"/>
          </a:xfrm>
        </p:grpSpPr>
        <p:sp>
          <p:nvSpPr>
            <p:cNvPr id="20487" name="TextBox 6"/>
            <p:cNvSpPr txBox="1">
              <a:spLocks noChangeArrowheads="1"/>
            </p:cNvSpPr>
            <p:nvPr/>
          </p:nvSpPr>
          <p:spPr bwMode="auto">
            <a:xfrm>
              <a:off x="4102497" y="4791116"/>
              <a:ext cx="355074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algn="l"/>
              <a:r>
                <a:rPr lang="en-US" sz="2200" b="1" dirty="0">
                  <a:solidFill>
                    <a:srgbClr val="C00000"/>
                  </a:solidFill>
                  <a:latin typeface="+mn-lt"/>
                </a:rPr>
                <a:t>Information Science</a:t>
              </a:r>
              <a:r>
                <a:rPr lang="en-US" sz="2200" dirty="0">
                  <a:solidFill>
                    <a:srgbClr val="C00000"/>
                  </a:solidFill>
                  <a:latin typeface="+mn-lt"/>
                </a:rPr>
                <a:t> changed the way we think about processing and communicating information</a:t>
              </a:r>
            </a:p>
          </p:txBody>
        </p:sp>
        <p:pic>
          <p:nvPicPr>
            <p:cNvPr id="20488" name="Picture 7" descr="information-technolog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465" y="3531537"/>
              <a:ext cx="3508102" cy="263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7570311" y="1678838"/>
            <a:ext cx="4494098" cy="4368003"/>
            <a:chOff x="7570311" y="1678838"/>
            <a:chExt cx="4494098" cy="4368003"/>
          </a:xfrm>
        </p:grpSpPr>
        <p:sp>
          <p:nvSpPr>
            <p:cNvPr id="11" name="Text Box 8"/>
            <p:cNvSpPr txBox="1">
              <a:spLocks noChangeArrowheads="1"/>
            </p:cNvSpPr>
            <p:nvPr/>
          </p:nvSpPr>
          <p:spPr bwMode="auto">
            <a:xfrm>
              <a:off x="7934933" y="1678838"/>
              <a:ext cx="3975815"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8925" indent="-288925"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14288" indent="-14288" algn="ctr">
                <a:lnSpc>
                  <a:spcPct val="90000"/>
                </a:lnSpc>
                <a:spcBef>
                  <a:spcPct val="20000"/>
                </a:spcBef>
              </a:pPr>
              <a:r>
                <a:rPr lang="en-US" b="1" u="sng" dirty="0" smtClean="0">
                  <a:solidFill>
                    <a:srgbClr val="0070C0"/>
                  </a:solidFill>
                  <a:latin typeface="+mn-lt"/>
                </a:rPr>
                <a:t>QIS is a convergence </a:t>
              </a:r>
              <a:r>
                <a:rPr lang="en-US" b="1" u="sng" dirty="0">
                  <a:solidFill>
                    <a:srgbClr val="0070C0"/>
                  </a:solidFill>
                  <a:latin typeface="+mn-lt"/>
                </a:rPr>
                <a:t>of </a:t>
              </a:r>
              <a:r>
                <a:rPr lang="en-US" b="1" u="sng" dirty="0" smtClean="0">
                  <a:solidFill>
                    <a:srgbClr val="0070C0"/>
                  </a:solidFill>
                  <a:latin typeface="+mn-lt"/>
                </a:rPr>
                <a:t>these two </a:t>
              </a:r>
              <a:r>
                <a:rPr lang="en-US" b="1" u="sng" dirty="0">
                  <a:solidFill>
                    <a:srgbClr val="0070C0"/>
                  </a:solidFill>
                  <a:latin typeface="+mn-lt"/>
                </a:rPr>
                <a:t>20</a:t>
              </a:r>
              <a:r>
                <a:rPr lang="en-US" b="1" u="sng" baseline="30000" dirty="0">
                  <a:solidFill>
                    <a:srgbClr val="0070C0"/>
                  </a:solidFill>
                  <a:latin typeface="+mn-lt"/>
                </a:rPr>
                <a:t>th</a:t>
              </a:r>
              <a:r>
                <a:rPr lang="en-US" b="1" u="sng" dirty="0">
                  <a:solidFill>
                    <a:srgbClr val="0070C0"/>
                  </a:solidFill>
                  <a:latin typeface="+mn-lt"/>
                </a:rPr>
                <a:t> Century’s </a:t>
              </a:r>
              <a:r>
                <a:rPr lang="en-US" b="1" u="sng" dirty="0" smtClean="0">
                  <a:solidFill>
                    <a:srgbClr val="0070C0"/>
                  </a:solidFill>
                  <a:latin typeface="+mn-lt"/>
                </a:rPr>
                <a:t>revolutions </a:t>
              </a:r>
              <a:endParaRPr lang="en-US" b="1" u="sng" dirty="0">
                <a:solidFill>
                  <a:srgbClr val="0070C0"/>
                </a:solidFill>
                <a:latin typeface="+mn-lt"/>
              </a:endParaRPr>
            </a:p>
          </p:txBody>
        </p:sp>
        <p:sp>
          <p:nvSpPr>
            <p:cNvPr id="12" name="Rectangle 7"/>
            <p:cNvSpPr txBox="1">
              <a:spLocks noChangeArrowheads="1"/>
            </p:cNvSpPr>
            <p:nvPr/>
          </p:nvSpPr>
          <p:spPr>
            <a:xfrm>
              <a:off x="7570311" y="2792412"/>
              <a:ext cx="4251950" cy="325442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Lucida Grande"/>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indent="-233363">
                <a:buFont typeface="Arial" panose="020B0604020202020204" pitchFamily="34" charset="0"/>
                <a:buNone/>
                <a:tabLst>
                  <a:tab pos="688975" algn="l"/>
                </a:tabLst>
              </a:pPr>
              <a:r>
                <a:rPr lang="en-US" sz="2000" dirty="0" smtClean="0"/>
                <a:t>“Quantum information is a</a:t>
              </a:r>
            </a:p>
            <a:p>
              <a:pPr marL="233363" indent="4763">
                <a:spcBef>
                  <a:spcPts val="0"/>
                </a:spcBef>
                <a:buFont typeface="Arial" panose="020B0604020202020204" pitchFamily="34" charset="0"/>
                <a:buNone/>
                <a:tabLst>
                  <a:tab pos="688975" algn="l"/>
                </a:tabLst>
              </a:pPr>
              <a:r>
                <a:rPr lang="en-US" sz="2000" dirty="0" smtClean="0"/>
                <a:t>radical departure in</a:t>
              </a:r>
            </a:p>
            <a:p>
              <a:pPr marL="233363" indent="4763">
                <a:spcBef>
                  <a:spcPts val="0"/>
                </a:spcBef>
                <a:buFont typeface="Arial" panose="020B0604020202020204" pitchFamily="34" charset="0"/>
                <a:buNone/>
                <a:tabLst>
                  <a:tab pos="688975" algn="l"/>
                </a:tabLst>
              </a:pPr>
              <a:r>
                <a:rPr lang="en-US" sz="2000" dirty="0"/>
                <a:t>i</a:t>
              </a:r>
              <a:r>
                <a:rPr lang="en-US" sz="2000" dirty="0" smtClean="0"/>
                <a:t>nformation technology,</a:t>
              </a:r>
            </a:p>
            <a:p>
              <a:pPr marL="233363" indent="4763">
                <a:spcBef>
                  <a:spcPts val="0"/>
                </a:spcBef>
                <a:buFont typeface="Arial" panose="020B0604020202020204" pitchFamily="34" charset="0"/>
                <a:buNone/>
                <a:tabLst>
                  <a:tab pos="688975" algn="l"/>
                </a:tabLst>
              </a:pPr>
              <a:r>
                <a:rPr lang="en-US" sz="2000" dirty="0" smtClean="0"/>
                <a:t>more </a:t>
              </a:r>
              <a:r>
                <a:rPr lang="en-US" sz="2000" dirty="0"/>
                <a:t>f</a:t>
              </a:r>
              <a:r>
                <a:rPr lang="en-US" sz="2000" dirty="0" smtClean="0"/>
                <a:t>undamentally</a:t>
              </a:r>
            </a:p>
            <a:p>
              <a:pPr marL="233363" indent="0">
                <a:spcBef>
                  <a:spcPts val="0"/>
                </a:spcBef>
                <a:buFont typeface="Arial" panose="020B0604020202020204" pitchFamily="34" charset="0"/>
                <a:buNone/>
                <a:tabLst>
                  <a:tab pos="688975" algn="l"/>
                </a:tabLst>
              </a:pPr>
              <a:r>
                <a:rPr lang="en-US" sz="2000" dirty="0" smtClean="0"/>
                <a:t>different from current</a:t>
              </a:r>
            </a:p>
            <a:p>
              <a:pPr marL="233363" indent="0">
                <a:spcBef>
                  <a:spcPts val="0"/>
                </a:spcBef>
                <a:buFont typeface="Arial" panose="020B0604020202020204" pitchFamily="34" charset="0"/>
                <a:buNone/>
                <a:tabLst>
                  <a:tab pos="688975" algn="l"/>
                </a:tabLst>
              </a:pPr>
              <a:r>
                <a:rPr lang="en-US" sz="2000" dirty="0" smtClean="0"/>
                <a:t>technology than the</a:t>
              </a:r>
            </a:p>
            <a:p>
              <a:pPr marL="233363" indent="0">
                <a:spcBef>
                  <a:spcPts val="0"/>
                </a:spcBef>
                <a:buFont typeface="Arial" panose="020B0604020202020204" pitchFamily="34" charset="0"/>
                <a:buNone/>
                <a:tabLst>
                  <a:tab pos="688975" algn="l"/>
                </a:tabLst>
              </a:pPr>
              <a:r>
                <a:rPr lang="en-US" sz="2000" dirty="0" smtClean="0"/>
                <a:t>digital computer is from</a:t>
              </a:r>
            </a:p>
            <a:p>
              <a:pPr marL="233363" indent="0">
                <a:spcBef>
                  <a:spcPts val="0"/>
                </a:spcBef>
                <a:buFont typeface="Arial" panose="020B0604020202020204" pitchFamily="34" charset="0"/>
                <a:buNone/>
                <a:tabLst>
                  <a:tab pos="688975" algn="l"/>
                </a:tabLst>
              </a:pPr>
              <a:r>
                <a:rPr lang="en-US" sz="2000" dirty="0" smtClean="0"/>
                <a:t>the abacus.” -- </a:t>
              </a:r>
              <a:r>
                <a:rPr lang="en-US" sz="2000" dirty="0" smtClean="0">
                  <a:solidFill>
                    <a:srgbClr val="C00000"/>
                  </a:solidFill>
                </a:rPr>
                <a:t>W. D. Phillips, 1997 Nobel Prize in Physics</a:t>
              </a:r>
              <a:endParaRPr lang="en-US" sz="2000" dirty="0">
                <a:solidFill>
                  <a:srgbClr val="C00000"/>
                </a:solidFill>
              </a:endParaRPr>
            </a:p>
          </p:txBody>
        </p:sp>
        <p:pic>
          <p:nvPicPr>
            <p:cNvPr id="13" name="Picture 10" descr="philli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70" y="2886384"/>
              <a:ext cx="1586839" cy="202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53990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7033"/>
            <a:ext cx="10515600" cy="904607"/>
          </a:xfrm>
        </p:spPr>
        <p:txBody>
          <a:bodyPr>
            <a:normAutofit/>
          </a:bodyPr>
          <a:lstStyle/>
          <a:p>
            <a:r>
              <a:rPr lang="en-US" dirty="0"/>
              <a:t>NIST Perspective on </a:t>
            </a:r>
            <a:r>
              <a:rPr lang="en-US" dirty="0" smtClean="0"/>
              <a:t>Future </a:t>
            </a:r>
            <a:r>
              <a:rPr lang="en-US" dirty="0"/>
              <a:t>Quantum </a:t>
            </a:r>
            <a:r>
              <a:rPr lang="en-US" dirty="0" smtClean="0"/>
              <a:t>Technologies</a:t>
            </a:r>
            <a:endParaRPr lang="en-US" dirty="0"/>
          </a:p>
        </p:txBody>
      </p:sp>
      <p:sp>
        <p:nvSpPr>
          <p:cNvPr id="3" name="Content Placeholder 2"/>
          <p:cNvSpPr>
            <a:spLocks noGrp="1"/>
          </p:cNvSpPr>
          <p:nvPr>
            <p:ph idx="1"/>
          </p:nvPr>
        </p:nvSpPr>
        <p:spPr/>
        <p:txBody>
          <a:bodyPr/>
          <a:lstStyle/>
          <a:p>
            <a:r>
              <a:rPr lang="en-US" dirty="0" smtClean="0"/>
              <a:t>Ability to manipulate and detect quanta provides new tools for both classical and quantum </a:t>
            </a:r>
            <a:r>
              <a:rPr lang="en-US" dirty="0" err="1" smtClean="0"/>
              <a:t>measurables</a:t>
            </a:r>
            <a:endParaRPr lang="en-US" dirty="0" smtClean="0"/>
          </a:p>
          <a:p>
            <a:r>
              <a:rPr lang="en-US" dirty="0" smtClean="0"/>
              <a:t>Emerging technologies and nanofabrication are enabling disruptive change</a:t>
            </a:r>
          </a:p>
          <a:p>
            <a:r>
              <a:rPr lang="en-US" dirty="0" smtClean="0"/>
              <a:t>Embedded standards (NIST-on-a-chip) will change everything from infrastructure monitoring to drilling and mining</a:t>
            </a:r>
          </a:p>
          <a:p>
            <a:r>
              <a:rPr lang="en-US" dirty="0" smtClean="0"/>
              <a:t>Control of quantum objects will enable high speed (300 GHz) arbitrary waveform synthesis and detection beyond the standard quantum (shot-noise) limit</a:t>
            </a:r>
            <a:endParaRPr lang="en-US" dirty="0"/>
          </a:p>
        </p:txBody>
      </p:sp>
      <p:sp>
        <p:nvSpPr>
          <p:cNvPr id="4" name="Slide Number Placeholder 3"/>
          <p:cNvSpPr>
            <a:spLocks noGrp="1"/>
          </p:cNvSpPr>
          <p:nvPr>
            <p:ph type="sldNum" sz="quarter" idx="12"/>
          </p:nvPr>
        </p:nvSpPr>
        <p:spPr/>
        <p:txBody>
          <a:bodyPr/>
          <a:lstStyle/>
          <a:p>
            <a:fld id="{770C7EF1-1587-447B-9D49-49586543695E}" type="slidenum">
              <a:rPr lang="en-US" smtClean="0"/>
              <a:t>30</a:t>
            </a:fld>
            <a:endParaRPr lang="en-US" dirty="0"/>
          </a:p>
        </p:txBody>
      </p:sp>
    </p:spTree>
    <p:extLst>
      <p:ext uri="{BB962C8B-B14F-4D97-AF65-F5344CB8AC3E}">
        <p14:creationId xmlns:p14="http://schemas.microsoft.com/office/powerpoint/2010/main" val="15730396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35014" y="562451"/>
            <a:ext cx="9618785" cy="904607"/>
          </a:xfrm>
        </p:spPr>
        <p:txBody>
          <a:bodyPr>
            <a:normAutofit/>
          </a:bodyPr>
          <a:lstStyle/>
          <a:p>
            <a:r>
              <a:rPr lang="en-US" dirty="0"/>
              <a:t>Quantum Information Science </a:t>
            </a:r>
            <a:r>
              <a:rPr lang="en-US" dirty="0" smtClean="0"/>
              <a:t>Summary</a:t>
            </a:r>
            <a:endParaRPr lang="en-US" dirty="0"/>
          </a:p>
        </p:txBody>
      </p:sp>
      <p:sp>
        <p:nvSpPr>
          <p:cNvPr id="5" name="Content Placeholder 4"/>
          <p:cNvSpPr>
            <a:spLocks noGrp="1"/>
          </p:cNvSpPr>
          <p:nvPr>
            <p:ph idx="1"/>
          </p:nvPr>
        </p:nvSpPr>
        <p:spPr>
          <a:xfrm>
            <a:off x="581526" y="1467058"/>
            <a:ext cx="11353800" cy="4869574"/>
          </a:xfrm>
        </p:spPr>
        <p:txBody>
          <a:bodyPr>
            <a:normAutofit/>
          </a:bodyPr>
          <a:lstStyle/>
          <a:p>
            <a:pPr marL="0" indent="0">
              <a:spcBef>
                <a:spcPts val="600"/>
              </a:spcBef>
              <a:spcAft>
                <a:spcPts val="600"/>
              </a:spcAft>
              <a:buNone/>
            </a:pPr>
            <a:r>
              <a:rPr lang="en-US" sz="2400" dirty="0" smtClean="0"/>
              <a:t>QIS </a:t>
            </a:r>
            <a:r>
              <a:rPr lang="en-US" sz="2400" dirty="0"/>
              <a:t>is a field of scientific inquiry in its own right, with applications in</a:t>
            </a:r>
            <a:r>
              <a:rPr lang="en-US" sz="2400" dirty="0" smtClean="0"/>
              <a:t>:</a:t>
            </a:r>
            <a:endParaRPr lang="en-US" sz="2400" dirty="0"/>
          </a:p>
          <a:p>
            <a:pPr marL="582613" indent="-219075">
              <a:spcBef>
                <a:spcPts val="0"/>
              </a:spcBef>
            </a:pPr>
            <a:r>
              <a:rPr lang="en-US" sz="2000" i="1" dirty="0" smtClean="0"/>
              <a:t>sensing </a:t>
            </a:r>
            <a:r>
              <a:rPr lang="en-US" sz="2000" i="1" dirty="0"/>
              <a:t>and metrology: </a:t>
            </a:r>
            <a:r>
              <a:rPr lang="en-US" sz="2000" dirty="0"/>
              <a:t>precision navigation, </a:t>
            </a:r>
            <a:r>
              <a:rPr lang="en-US" sz="2000" dirty="0" smtClean="0"/>
              <a:t>timekeeping, </a:t>
            </a:r>
            <a:r>
              <a:rPr lang="en-US" sz="2000" dirty="0"/>
              <a:t>…	</a:t>
            </a:r>
          </a:p>
          <a:p>
            <a:pPr marL="582613" indent="-219075">
              <a:spcBef>
                <a:spcPts val="0"/>
              </a:spcBef>
            </a:pPr>
            <a:r>
              <a:rPr lang="en-US" sz="2000" i="1" dirty="0" smtClean="0"/>
              <a:t>communication</a:t>
            </a:r>
            <a:r>
              <a:rPr lang="en-US" sz="2000" i="1" dirty="0"/>
              <a:t>: </a:t>
            </a:r>
            <a:r>
              <a:rPr lang="en-US" sz="2000" dirty="0"/>
              <a:t>secure data transmission and storage, </a:t>
            </a:r>
            <a:r>
              <a:rPr lang="en-US" sz="2000" dirty="0" smtClean="0"/>
              <a:t>random number generation, …</a:t>
            </a:r>
            <a:r>
              <a:rPr lang="en-US" sz="2000" dirty="0"/>
              <a:t>	</a:t>
            </a:r>
          </a:p>
          <a:p>
            <a:pPr marL="582613" indent="-219075">
              <a:spcBef>
                <a:spcPts val="0"/>
              </a:spcBef>
            </a:pPr>
            <a:r>
              <a:rPr lang="en-US" sz="2000" i="1" dirty="0" smtClean="0"/>
              <a:t>simulation</a:t>
            </a:r>
            <a:r>
              <a:rPr lang="en-US" sz="2000" i="1" dirty="0"/>
              <a:t>: </a:t>
            </a:r>
            <a:r>
              <a:rPr lang="en-US" sz="2000" dirty="0"/>
              <a:t>complex materials, molecular dynamics, QCD, …</a:t>
            </a:r>
            <a:endParaRPr lang="en-US" sz="2000" i="1" dirty="0"/>
          </a:p>
          <a:p>
            <a:pPr marL="582613" indent="-219075">
              <a:spcBef>
                <a:spcPts val="0"/>
              </a:spcBef>
            </a:pPr>
            <a:r>
              <a:rPr lang="en-US" sz="2000" i="1" dirty="0" smtClean="0"/>
              <a:t>computing</a:t>
            </a:r>
            <a:r>
              <a:rPr lang="en-US" sz="2000" i="1" dirty="0"/>
              <a:t>: </a:t>
            </a:r>
            <a:r>
              <a:rPr lang="en-US" sz="2000" dirty="0"/>
              <a:t>cryptanalysis, </a:t>
            </a:r>
            <a:r>
              <a:rPr lang="en-US" sz="2000" dirty="0" smtClean="0"/>
              <a:t>quantum chemistry, optimization</a:t>
            </a:r>
            <a:r>
              <a:rPr lang="en-US" sz="2000" dirty="0"/>
              <a:t>, </a:t>
            </a:r>
            <a:r>
              <a:rPr lang="en-US" sz="2000" dirty="0" smtClean="0"/>
              <a:t>quantum field theory, …</a:t>
            </a:r>
            <a:endParaRPr lang="en-US" sz="2000" i="1" dirty="0"/>
          </a:p>
          <a:p>
            <a:pPr marL="0" indent="0">
              <a:spcBef>
                <a:spcPts val="600"/>
              </a:spcBef>
              <a:buNone/>
            </a:pPr>
            <a:r>
              <a:rPr lang="en-US" sz="2400" dirty="0" smtClean="0">
                <a:solidFill>
                  <a:srgbClr val="C00000"/>
                </a:solidFill>
              </a:rPr>
              <a:t>and </a:t>
            </a:r>
            <a:r>
              <a:rPr lang="en-US" sz="2400" dirty="0">
                <a:solidFill>
                  <a:srgbClr val="C00000"/>
                </a:solidFill>
              </a:rPr>
              <a:t>robust intellectual connections to numerous areas of basic research</a:t>
            </a:r>
            <a:r>
              <a:rPr lang="en-US" sz="2400" dirty="0" smtClean="0">
                <a:solidFill>
                  <a:srgbClr val="C00000"/>
                </a:solidFill>
              </a:rPr>
              <a:t>.</a:t>
            </a:r>
          </a:p>
          <a:p>
            <a:pPr marL="0" indent="0">
              <a:spcBef>
                <a:spcPts val="600"/>
              </a:spcBef>
              <a:buNone/>
            </a:pPr>
            <a:endParaRPr lang="en-US" sz="1400" dirty="0">
              <a:solidFill>
                <a:srgbClr val="C00000"/>
              </a:solidFill>
            </a:endParaRPr>
          </a:p>
          <a:p>
            <a:pPr>
              <a:spcBef>
                <a:spcPts val="600"/>
              </a:spcBef>
            </a:pPr>
            <a:r>
              <a:rPr lang="en-US" sz="2400" dirty="0" smtClean="0"/>
              <a:t>Quantum communication is available today </a:t>
            </a:r>
            <a:r>
              <a:rPr lang="mr-IN" sz="2400" dirty="0" smtClean="0"/>
              <a:t>–</a:t>
            </a:r>
            <a:r>
              <a:rPr lang="en-US" sz="2400" dirty="0" smtClean="0"/>
              <a:t> not necessarily valuable today</a:t>
            </a:r>
          </a:p>
          <a:p>
            <a:pPr>
              <a:spcBef>
                <a:spcPts val="600"/>
              </a:spcBef>
            </a:pPr>
            <a:r>
              <a:rPr lang="en-US" sz="2400" dirty="0" smtClean="0"/>
              <a:t>Quantum sensing and metrology is in the lab and being commercialized</a:t>
            </a:r>
          </a:p>
          <a:p>
            <a:pPr>
              <a:spcBef>
                <a:spcPts val="600"/>
              </a:spcBef>
            </a:pPr>
            <a:r>
              <a:rPr lang="en-US" sz="2400" dirty="0" smtClean="0"/>
              <a:t>Quantum simulation is an exciting research field and within the next few years will simulate a </a:t>
            </a:r>
            <a:r>
              <a:rPr lang="en-US" sz="2400" i="1" dirty="0" smtClean="0"/>
              <a:t>classically incalculable problem</a:t>
            </a:r>
          </a:p>
          <a:p>
            <a:pPr>
              <a:spcBef>
                <a:spcPts val="600"/>
              </a:spcBef>
            </a:pPr>
            <a:r>
              <a:rPr lang="en-US" sz="2400" dirty="0" smtClean="0"/>
              <a:t>Quantum computing, especially generalized QC, is years off but companies are investing</a:t>
            </a:r>
            <a:endParaRPr lang="en-US" sz="2400" dirty="0"/>
          </a:p>
        </p:txBody>
      </p:sp>
    </p:spTree>
    <p:extLst>
      <p:ext uri="{BB962C8B-B14F-4D97-AF65-F5344CB8AC3E}">
        <p14:creationId xmlns:p14="http://schemas.microsoft.com/office/powerpoint/2010/main" val="12177907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701416" y="447360"/>
            <a:ext cx="7696200" cy="685800"/>
          </a:xfrm>
        </p:spPr>
        <p:txBody>
          <a:bodyPr>
            <a:normAutofit fontScale="90000"/>
          </a:bodyPr>
          <a:lstStyle/>
          <a:p>
            <a:r>
              <a:rPr lang="en-US" smtClean="0"/>
              <a:t>Why is Quantum Information Useful?</a:t>
            </a:r>
          </a:p>
        </p:txBody>
      </p:sp>
      <p:sp>
        <p:nvSpPr>
          <p:cNvPr id="179203" name="Rectangle 3"/>
          <p:cNvSpPr>
            <a:spLocks noGrp="1" noChangeArrowheads="1"/>
          </p:cNvSpPr>
          <p:nvPr>
            <p:ph idx="1"/>
          </p:nvPr>
        </p:nvSpPr>
        <p:spPr>
          <a:xfrm>
            <a:off x="515188" y="1046008"/>
            <a:ext cx="9144000" cy="1249363"/>
          </a:xfrm>
        </p:spPr>
        <p:txBody>
          <a:bodyPr>
            <a:normAutofit fontScale="85000" lnSpcReduction="10000"/>
          </a:bodyPr>
          <a:lstStyle/>
          <a:p>
            <a:pPr marL="231775" indent="-231775">
              <a:lnSpc>
                <a:spcPct val="110000"/>
              </a:lnSpc>
              <a:spcBef>
                <a:spcPts val="0"/>
              </a:spcBef>
              <a:buNone/>
              <a:defRPr/>
            </a:pPr>
            <a:r>
              <a:rPr lang="en-US" dirty="0" smtClean="0"/>
              <a:t>We are witnessing the second quantum revolution where technology </a:t>
            </a:r>
          </a:p>
          <a:p>
            <a:pPr>
              <a:lnSpc>
                <a:spcPct val="110000"/>
              </a:lnSpc>
              <a:spcBef>
                <a:spcPts val="0"/>
              </a:spcBef>
              <a:defRPr/>
            </a:pPr>
            <a:r>
              <a:rPr lang="en-US" dirty="0" smtClean="0"/>
              <a:t>Will use the weird properties of quantum mechanics</a:t>
            </a:r>
          </a:p>
          <a:p>
            <a:pPr>
              <a:lnSpc>
                <a:spcPct val="110000"/>
              </a:lnSpc>
              <a:spcBef>
                <a:spcPts val="0"/>
              </a:spcBef>
              <a:defRPr/>
            </a:pPr>
            <a:r>
              <a:rPr lang="en-US" dirty="0" smtClean="0"/>
              <a:t>Will exploit how nature works at the quantum level</a:t>
            </a:r>
          </a:p>
        </p:txBody>
      </p:sp>
      <p:sp>
        <p:nvSpPr>
          <p:cNvPr id="1442820" name="Rectangle 4"/>
          <p:cNvSpPr>
            <a:spLocks noChangeArrowheads="1"/>
          </p:cNvSpPr>
          <p:nvPr/>
        </p:nvSpPr>
        <p:spPr bwMode="auto">
          <a:xfrm>
            <a:off x="3028314" y="4456623"/>
            <a:ext cx="82296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lnSpc>
                <a:spcPct val="90000"/>
              </a:lnSpc>
              <a:buFont typeface="Wingdings" pitchFamily="2" charset="2"/>
              <a:buChar char="Ø"/>
            </a:pPr>
            <a:r>
              <a:rPr lang="en-US" b="1" dirty="0">
                <a:solidFill>
                  <a:schemeClr val="tx2"/>
                </a:solidFill>
              </a:rPr>
              <a:t>A quantum computer, if it existed, could break all present-day public key encryption systems</a:t>
            </a:r>
          </a:p>
          <a:p>
            <a:pPr marL="342900" indent="-342900" eaLnBrk="0" hangingPunct="0">
              <a:lnSpc>
                <a:spcPct val="90000"/>
              </a:lnSpc>
              <a:buFont typeface="Wingdings" pitchFamily="2" charset="2"/>
              <a:buChar char="Ø"/>
            </a:pPr>
            <a:r>
              <a:rPr lang="en-US" b="1" dirty="0">
                <a:solidFill>
                  <a:schemeClr val="tx2"/>
                </a:solidFill>
              </a:rPr>
              <a:t>Quantum encryption can defeat any computational attack</a:t>
            </a:r>
          </a:p>
          <a:p>
            <a:pPr marL="342900" indent="-342900" eaLnBrk="0" hangingPunct="0">
              <a:lnSpc>
                <a:spcPct val="90000"/>
              </a:lnSpc>
              <a:buFont typeface="Wingdings" pitchFamily="2" charset="2"/>
              <a:buChar char="Ø"/>
            </a:pPr>
            <a:r>
              <a:rPr lang="en-US" b="1" dirty="0">
                <a:solidFill>
                  <a:schemeClr val="tx2"/>
                </a:solidFill>
              </a:rPr>
              <a:t>Quantum Logic Clocks, Magnetometers, Gyroscopes</a:t>
            </a:r>
          </a:p>
          <a:p>
            <a:pPr marL="342900" indent="-342900" eaLnBrk="0" hangingPunct="0">
              <a:lnSpc>
                <a:spcPct val="90000"/>
              </a:lnSpc>
              <a:buFont typeface="Wingdings" pitchFamily="2" charset="2"/>
              <a:buChar char="Ø"/>
            </a:pPr>
            <a:r>
              <a:rPr lang="en-US" b="1" dirty="0">
                <a:solidFill>
                  <a:schemeClr val="tx2"/>
                </a:solidFill>
              </a:rPr>
              <a:t>Quantum Simulations, Drug Design, other problems</a:t>
            </a:r>
          </a:p>
        </p:txBody>
      </p:sp>
      <p:sp>
        <p:nvSpPr>
          <p:cNvPr id="8198" name="Rectangle 6"/>
          <p:cNvSpPr>
            <a:spLocks noChangeArrowheads="1"/>
          </p:cNvSpPr>
          <p:nvPr/>
        </p:nvSpPr>
        <p:spPr bwMode="auto">
          <a:xfrm>
            <a:off x="3002167" y="2479060"/>
            <a:ext cx="8221355" cy="1697078"/>
          </a:xfrm>
          <a:prstGeom prst="rect">
            <a:avLst/>
          </a:prstGeom>
          <a:solidFill>
            <a:schemeClr val="accent4">
              <a:lumMod val="40000"/>
              <a:lumOff val="60000"/>
            </a:schemeClr>
          </a:solidFill>
          <a:ln w="25400">
            <a:solidFill>
              <a:srgbClr val="C00000"/>
            </a:solidFill>
            <a:miter lim="800000"/>
            <a:headEnd/>
            <a:tailEnd/>
          </a:ln>
        </p:spPr>
        <p:txBody>
          <a:bodyPr/>
          <a:lstStyle/>
          <a:p>
            <a:pPr eaLnBrk="0" hangingPunct="0">
              <a:spcBef>
                <a:spcPct val="20000"/>
              </a:spcBef>
            </a:pPr>
            <a:r>
              <a:rPr lang="en-US" b="1" dirty="0">
                <a:solidFill>
                  <a:srgbClr val="C00000"/>
                </a:solidFill>
              </a:rPr>
              <a:t>“. .. </a:t>
            </a:r>
            <a:r>
              <a:rPr lang="en-US" sz="2400" b="1" dirty="0">
                <a:solidFill>
                  <a:srgbClr val="C00000"/>
                </a:solidFill>
              </a:rPr>
              <a:t>and if you want to make a simulation of Nature, you’d better make it quantum mechanical, and by golly it’s a wonderful problem, because it doesn’t look so easy.” -- </a:t>
            </a:r>
            <a:r>
              <a:rPr lang="en-US" sz="2400" b="1" dirty="0">
                <a:solidFill>
                  <a:schemeClr val="hlink"/>
                </a:solidFill>
              </a:rPr>
              <a:t>Richard P. Feynman, “</a:t>
            </a:r>
            <a:r>
              <a:rPr lang="en-US" sz="2400" b="1" i="1" dirty="0">
                <a:solidFill>
                  <a:schemeClr val="hlink"/>
                </a:solidFill>
              </a:rPr>
              <a:t>Simulating Physics with Computers</a:t>
            </a:r>
            <a:r>
              <a:rPr lang="en-US" sz="2400" b="1" dirty="0">
                <a:solidFill>
                  <a:schemeClr val="hlink"/>
                </a:solidFill>
              </a:rPr>
              <a:t>”, May 1981</a:t>
            </a:r>
          </a:p>
        </p:txBody>
      </p:sp>
      <p:pic>
        <p:nvPicPr>
          <p:cNvPr id="8199" name="Picture 7" descr="feyn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88" y="2479060"/>
            <a:ext cx="2084300" cy="2986825"/>
          </a:xfrm>
          <a:prstGeom prst="rect">
            <a:avLst/>
          </a:prstGeom>
          <a:solidFill>
            <a:schemeClr val="accent1"/>
          </a:solidFill>
          <a:ln w="9525">
            <a:solidFill>
              <a:schemeClr val="accent2"/>
            </a:solidFill>
            <a:miter lim="800000"/>
            <a:headEnd/>
            <a:tailEnd/>
          </a:ln>
        </p:spPr>
      </p:pic>
      <p:grpSp>
        <p:nvGrpSpPr>
          <p:cNvPr id="8" name="Group 7"/>
          <p:cNvGrpSpPr/>
          <p:nvPr/>
        </p:nvGrpSpPr>
        <p:grpSpPr>
          <a:xfrm>
            <a:off x="2975538" y="4394561"/>
            <a:ext cx="8243047" cy="2000548"/>
            <a:chOff x="-739589" y="4961031"/>
            <a:chExt cx="8243047" cy="2000548"/>
          </a:xfrm>
        </p:grpSpPr>
        <p:sp>
          <p:nvSpPr>
            <p:cNvPr id="9" name="TextBox 8"/>
            <p:cNvSpPr txBox="1"/>
            <p:nvPr/>
          </p:nvSpPr>
          <p:spPr>
            <a:xfrm>
              <a:off x="-739589" y="4961031"/>
              <a:ext cx="8243047" cy="2000548"/>
            </a:xfrm>
            <a:prstGeom prst="rect">
              <a:avLst/>
            </a:prstGeom>
            <a:noFill/>
          </p:spPr>
          <p:txBody>
            <a:bodyPr wrap="square" rtlCol="0">
              <a:spAutoFit/>
            </a:bodyPr>
            <a:lstStyle/>
            <a:p>
              <a:pPr marL="228600" indent="-228600">
                <a:buFont typeface="Arial" panose="020B0604020202020204" pitchFamily="34" charset="0"/>
                <a:buChar char="•"/>
              </a:pPr>
              <a:r>
                <a:rPr lang="en-US" sz="2000" b="1" dirty="0">
                  <a:solidFill>
                    <a:schemeClr val="tx2"/>
                  </a:solidFill>
                </a:rPr>
                <a:t>In the 20</a:t>
              </a:r>
              <a:r>
                <a:rPr lang="en-US" sz="2000" b="1" baseline="30000" dirty="0">
                  <a:solidFill>
                    <a:schemeClr val="tx2"/>
                  </a:solidFill>
                </a:rPr>
                <a:t>th</a:t>
              </a:r>
              <a:r>
                <a:rPr lang="en-US" sz="2000" b="1" dirty="0">
                  <a:solidFill>
                    <a:schemeClr val="tx2"/>
                  </a:solidFill>
                </a:rPr>
                <a:t> Century only atomic clocks </a:t>
              </a:r>
            </a:p>
            <a:p>
              <a:pPr marL="228600" indent="-228600">
                <a:tabLst>
                  <a:tab pos="349250" algn="l"/>
                </a:tabLst>
              </a:pPr>
              <a:r>
                <a:rPr lang="en-US" sz="2000" b="1" dirty="0">
                  <a:solidFill>
                    <a:schemeClr val="tx2"/>
                  </a:solidFill>
                </a:rPr>
                <a:t>	used the strange aspects of QM (GPS)</a:t>
              </a:r>
            </a:p>
            <a:p>
              <a:pPr marL="228600" indent="-228600">
                <a:buFont typeface="Arial" panose="020B0604020202020204" pitchFamily="34" charset="0"/>
                <a:buChar char="•"/>
              </a:pPr>
              <a:r>
                <a:rPr lang="en-US" sz="2000" b="1" dirty="0">
                  <a:solidFill>
                    <a:schemeClr val="tx2"/>
                  </a:solidFill>
                </a:rPr>
                <a:t>Now chip scale atomic clocks are available</a:t>
              </a:r>
            </a:p>
            <a:p>
              <a:pPr marL="228600" indent="-228600">
                <a:buFont typeface="Arial" panose="020B0604020202020204" pitchFamily="34" charset="0"/>
                <a:buChar char="•"/>
              </a:pPr>
              <a:r>
                <a:rPr lang="en-US" sz="2000" b="1" dirty="0">
                  <a:solidFill>
                    <a:schemeClr val="tx2"/>
                  </a:solidFill>
                </a:rPr>
                <a:t>Related technologies include exquisitely sensitive</a:t>
              </a:r>
            </a:p>
            <a:p>
              <a:pPr marL="228600" indent="-228600">
                <a:tabLst>
                  <a:tab pos="349250" algn="l"/>
                </a:tabLst>
              </a:pPr>
              <a:r>
                <a:rPr lang="en-US" sz="2000" b="1" dirty="0">
                  <a:solidFill>
                    <a:schemeClr val="tx2"/>
                  </a:solidFill>
                </a:rPr>
                <a:t>	magnetometers, accelerometers, gravimeters</a:t>
              </a:r>
            </a:p>
            <a:p>
              <a:pPr marL="228600" indent="-228600">
                <a:buFont typeface="Arial" panose="020B0604020202020204" pitchFamily="34" charset="0"/>
                <a:buChar char="•"/>
              </a:pPr>
              <a:r>
                <a:rPr lang="en-GB" sz="2000" b="1" dirty="0">
                  <a:solidFill>
                    <a:schemeClr val="tx2"/>
                  </a:solidFill>
                </a:rPr>
                <a:t>NV </a:t>
              </a:r>
              <a:r>
                <a:rPr lang="en-GB" sz="2000" b="1" dirty="0" err="1">
                  <a:solidFill>
                    <a:schemeClr val="tx2"/>
                  </a:solidFill>
                </a:rPr>
                <a:t>centers</a:t>
              </a:r>
              <a:r>
                <a:rPr lang="en-GB" sz="2000" b="1" dirty="0">
                  <a:solidFill>
                    <a:schemeClr val="tx2"/>
                  </a:solidFill>
                </a:rPr>
                <a:t> may be lead to unimaginable magnetic imaging systems</a:t>
              </a:r>
              <a:endParaRPr lang="en-GB"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747" y="5037885"/>
              <a:ext cx="2333798" cy="1334676"/>
            </a:xfrm>
            <a:prstGeom prst="rect">
              <a:avLst/>
            </a:prstGeom>
          </p:spPr>
        </p:pic>
      </p:grpSp>
    </p:spTree>
    <p:extLst>
      <p:ext uri="{BB962C8B-B14F-4D97-AF65-F5344CB8AC3E}">
        <p14:creationId xmlns:p14="http://schemas.microsoft.com/office/powerpoint/2010/main" val="19605035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42820"/>
                                        </p:tgtEl>
                                        <p:attrNameLst>
                                          <p:attrName>style.visibility</p:attrName>
                                        </p:attrNameLst>
                                      </p:cBhvr>
                                      <p:to>
                                        <p:strVal val="visible"/>
                                      </p:to>
                                    </p:set>
                                    <p:animEffect transition="in" filter="dissolve">
                                      <p:cBhvr>
                                        <p:cTn id="7" dur="500"/>
                                        <p:tgtEl>
                                          <p:spTgt spid="1442820"/>
                                        </p:tgtEl>
                                      </p:cBhvr>
                                    </p:animEffect>
                                  </p:childTnLst>
                                  <p:subTnLst>
                                    <p:set>
                                      <p:cBhvr override="childStyle">
                                        <p:cTn dur="1" fill="hold" display="0" masterRel="nextClick" afterEffect="1"/>
                                        <p:tgtEl>
                                          <p:spTgt spid="144282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28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98469"/>
            <a:ext cx="10515600" cy="1325563"/>
          </a:xfrm>
        </p:spPr>
        <p:txBody>
          <a:bodyPr>
            <a:normAutofit fontScale="90000"/>
          </a:bodyPr>
          <a:lstStyle/>
          <a:p>
            <a:r>
              <a:rPr lang="en-US" b="1" dirty="0" smtClean="0"/>
              <a:t>Thank you!</a:t>
            </a:r>
            <a:br>
              <a:rPr lang="en-US" b="1" dirty="0" smtClean="0"/>
            </a:br>
            <a:r>
              <a:rPr lang="en-US" b="1" dirty="0"/>
              <a:t/>
            </a:r>
            <a:br>
              <a:rPr lang="en-US" b="1" dirty="0"/>
            </a:br>
            <a:r>
              <a:rPr lang="en-US" b="1" dirty="0" smtClean="0"/>
              <a:t>Any questions?</a:t>
            </a:r>
            <a:br>
              <a:rPr lang="en-US" b="1" dirty="0" smtClean="0"/>
            </a:br>
            <a:r>
              <a:rPr lang="en-US" b="1" dirty="0"/>
              <a:t/>
            </a:r>
            <a:br>
              <a:rPr lang="en-US" b="1" dirty="0"/>
            </a:br>
            <a:r>
              <a:rPr lang="en-US" b="1" dirty="0" smtClean="0"/>
              <a:t/>
            </a:r>
            <a:br>
              <a:rPr lang="en-US" b="1" dirty="0" smtClean="0"/>
            </a:br>
            <a:r>
              <a:rPr lang="en-US" b="1" i="1" dirty="0" err="1">
                <a:solidFill>
                  <a:srgbClr val="0070C0"/>
                </a:solidFill>
              </a:rPr>
              <a:t>c</a:t>
            </a:r>
            <a:r>
              <a:rPr lang="en-US" b="1" i="1" dirty="0" err="1" smtClean="0">
                <a:solidFill>
                  <a:srgbClr val="0070C0"/>
                </a:solidFill>
              </a:rPr>
              <a:t>arl.williams@nist.gov</a:t>
            </a:r>
            <a:endParaRPr lang="en-US" b="1" i="1" dirty="0">
              <a:solidFill>
                <a:srgbClr val="0070C0"/>
              </a:solidFill>
            </a:endParaRPr>
          </a:p>
        </p:txBody>
      </p:sp>
      <p:sp>
        <p:nvSpPr>
          <p:cNvPr id="5" name="Slide Number Placeholder 2"/>
          <p:cNvSpPr>
            <a:spLocks noGrp="1"/>
          </p:cNvSpPr>
          <p:nvPr>
            <p:ph type="sldNum" sz="quarter" idx="12"/>
          </p:nvPr>
        </p:nvSpPr>
        <p:spPr>
          <a:xfrm>
            <a:off x="23259" y="6528816"/>
            <a:ext cx="2844800" cy="329184"/>
          </a:xfrm>
        </p:spPr>
        <p:txBody>
          <a:bodyPr/>
          <a:lstStyle/>
          <a:p>
            <a:fld id="{770C7EF1-1587-447B-9D49-49586543695E}" type="slidenum">
              <a:rPr lang="en-US" sz="1800" smtClean="0">
                <a:solidFill>
                  <a:srgbClr val="000000"/>
                </a:solidFill>
              </a:rPr>
              <a:t>33</a:t>
            </a:fld>
            <a:endParaRPr lang="en-US" sz="1800" dirty="0">
              <a:solidFill>
                <a:srgbClr val="000000"/>
              </a:solidFill>
            </a:endParaRPr>
          </a:p>
        </p:txBody>
      </p:sp>
    </p:spTree>
    <p:extLst>
      <p:ext uri="{BB962C8B-B14F-4D97-AF65-F5344CB8AC3E}">
        <p14:creationId xmlns:p14="http://schemas.microsoft.com/office/powerpoint/2010/main" val="26767398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nistident_cent_vec White HD 144 dpi.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999" y="4181574"/>
            <a:ext cx="3824333" cy="1701828"/>
          </a:xfrm>
          <a:prstGeom prst="rect">
            <a:avLst/>
          </a:prstGeom>
        </p:spPr>
      </p:pic>
    </p:spTree>
    <p:extLst>
      <p:ext uri="{BB962C8B-B14F-4D97-AF65-F5344CB8AC3E}">
        <p14:creationId xmlns:p14="http://schemas.microsoft.com/office/powerpoint/2010/main" val="3031954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35014" y="562451"/>
            <a:ext cx="9618785" cy="904607"/>
          </a:xfrm>
        </p:spPr>
        <p:txBody>
          <a:bodyPr>
            <a:normAutofit/>
          </a:bodyPr>
          <a:lstStyle/>
          <a:p>
            <a:r>
              <a:rPr lang="en-US" dirty="0"/>
              <a:t>Quantum Information Science in a Nutshell</a:t>
            </a:r>
          </a:p>
        </p:txBody>
      </p:sp>
      <p:sp>
        <p:nvSpPr>
          <p:cNvPr id="5" name="Content Placeholder 4"/>
          <p:cNvSpPr>
            <a:spLocks noGrp="1"/>
          </p:cNvSpPr>
          <p:nvPr>
            <p:ph idx="1"/>
          </p:nvPr>
        </p:nvSpPr>
        <p:spPr>
          <a:xfrm>
            <a:off x="838200" y="1620654"/>
            <a:ext cx="10515600" cy="4942378"/>
          </a:xfrm>
        </p:spPr>
        <p:txBody>
          <a:bodyPr>
            <a:normAutofit/>
          </a:bodyPr>
          <a:lstStyle/>
          <a:p>
            <a:pPr marL="0" indent="0" algn="ctr">
              <a:buNone/>
            </a:pPr>
            <a:r>
              <a:rPr lang="en-US" sz="2400" dirty="0">
                <a:solidFill>
                  <a:srgbClr val="0070C0"/>
                </a:solidFill>
              </a:rPr>
              <a:t>Quantum information science (QIS) exploits unique quantum properties such as </a:t>
            </a:r>
            <a:r>
              <a:rPr lang="en-US" sz="2400" i="1" dirty="0" smtClean="0">
                <a:solidFill>
                  <a:srgbClr val="0070C0"/>
                </a:solidFill>
              </a:rPr>
              <a:t>coherence, superposition</a:t>
            </a:r>
            <a:r>
              <a:rPr lang="en-US" sz="2400" dirty="0">
                <a:solidFill>
                  <a:srgbClr val="0070C0"/>
                </a:solidFill>
              </a:rPr>
              <a:t>, </a:t>
            </a:r>
            <a:r>
              <a:rPr lang="en-US" sz="2400" i="1" dirty="0">
                <a:solidFill>
                  <a:srgbClr val="0070C0"/>
                </a:solidFill>
              </a:rPr>
              <a:t>entanglement</a:t>
            </a:r>
            <a:r>
              <a:rPr lang="en-US" sz="2400" dirty="0">
                <a:solidFill>
                  <a:srgbClr val="0070C0"/>
                </a:solidFill>
              </a:rPr>
              <a:t>, and </a:t>
            </a:r>
            <a:r>
              <a:rPr lang="en-US" sz="2400" i="1" dirty="0">
                <a:solidFill>
                  <a:srgbClr val="0070C0"/>
                </a:solidFill>
              </a:rPr>
              <a:t>squeezing</a:t>
            </a:r>
            <a:r>
              <a:rPr lang="en-US" sz="2400" dirty="0">
                <a:solidFill>
                  <a:srgbClr val="0070C0"/>
                </a:solidFill>
              </a:rPr>
              <a:t> to </a:t>
            </a:r>
            <a:r>
              <a:rPr lang="en-US" sz="2400" i="1" dirty="0">
                <a:solidFill>
                  <a:srgbClr val="0070C0"/>
                </a:solidFill>
              </a:rPr>
              <a:t>acquire</a:t>
            </a:r>
            <a:r>
              <a:rPr lang="en-US" sz="2400" dirty="0">
                <a:solidFill>
                  <a:srgbClr val="0070C0"/>
                </a:solidFill>
              </a:rPr>
              <a:t>, </a:t>
            </a:r>
            <a:r>
              <a:rPr lang="en-US" sz="2400" i="1" dirty="0">
                <a:solidFill>
                  <a:srgbClr val="0070C0"/>
                </a:solidFill>
              </a:rPr>
              <a:t>transmit</a:t>
            </a:r>
            <a:r>
              <a:rPr lang="en-US" sz="2400" dirty="0">
                <a:solidFill>
                  <a:srgbClr val="0070C0"/>
                </a:solidFill>
              </a:rPr>
              <a:t>, and </a:t>
            </a:r>
            <a:r>
              <a:rPr lang="en-US" sz="2400" i="1" dirty="0">
                <a:solidFill>
                  <a:srgbClr val="0070C0"/>
                </a:solidFill>
              </a:rPr>
              <a:t>process</a:t>
            </a:r>
            <a:r>
              <a:rPr lang="en-US" sz="2400" dirty="0">
                <a:solidFill>
                  <a:srgbClr val="0070C0"/>
                </a:solidFill>
              </a:rPr>
              <a:t> information in ways that greatly exceed existing capabilities.</a:t>
            </a:r>
          </a:p>
          <a:p>
            <a:pPr marL="0" indent="0" algn="ctr">
              <a:spcBef>
                <a:spcPts val="600"/>
              </a:spcBef>
              <a:buNone/>
            </a:pPr>
            <a:endParaRPr lang="en-US" sz="2400" dirty="0">
              <a:solidFill>
                <a:srgbClr val="367317"/>
              </a:solidFill>
            </a:endParaRPr>
          </a:p>
          <a:p>
            <a:pPr marL="0" indent="0">
              <a:spcBef>
                <a:spcPts val="600"/>
              </a:spcBef>
              <a:spcAft>
                <a:spcPts val="600"/>
              </a:spcAft>
              <a:buNone/>
            </a:pPr>
            <a:r>
              <a:rPr lang="en-US" sz="2400" dirty="0"/>
              <a:t>QIS is a field of scientific inquiry in its own right, with applications in</a:t>
            </a:r>
            <a:r>
              <a:rPr lang="en-US" sz="2400" dirty="0" smtClean="0"/>
              <a:t>:</a:t>
            </a:r>
            <a:endParaRPr lang="en-US" sz="2400" dirty="0"/>
          </a:p>
          <a:p>
            <a:pPr marL="582613" indent="-219075">
              <a:spcBef>
                <a:spcPts val="0"/>
              </a:spcBef>
            </a:pPr>
            <a:r>
              <a:rPr lang="en-US" sz="2000" i="1" dirty="0" smtClean="0"/>
              <a:t>sensing </a:t>
            </a:r>
            <a:r>
              <a:rPr lang="en-US" sz="2000" i="1" dirty="0"/>
              <a:t>and metrology: </a:t>
            </a:r>
            <a:r>
              <a:rPr lang="en-US" sz="2000" dirty="0"/>
              <a:t>precision navigation, </a:t>
            </a:r>
            <a:r>
              <a:rPr lang="en-US" sz="2000" dirty="0" smtClean="0"/>
              <a:t>timekeeping, </a:t>
            </a:r>
            <a:r>
              <a:rPr lang="en-US" sz="2000" dirty="0"/>
              <a:t>…	</a:t>
            </a:r>
          </a:p>
          <a:p>
            <a:pPr marL="582613" indent="-219075">
              <a:spcBef>
                <a:spcPts val="0"/>
              </a:spcBef>
            </a:pPr>
            <a:r>
              <a:rPr lang="en-US" sz="2000" i="1" dirty="0" smtClean="0"/>
              <a:t>communication</a:t>
            </a:r>
            <a:r>
              <a:rPr lang="en-US" sz="2000" i="1" dirty="0"/>
              <a:t>: </a:t>
            </a:r>
            <a:r>
              <a:rPr lang="en-US" sz="2000" dirty="0"/>
              <a:t>secure data transmission and storage, </a:t>
            </a:r>
            <a:r>
              <a:rPr lang="en-US" sz="2000" dirty="0" smtClean="0"/>
              <a:t>random number generation, …</a:t>
            </a:r>
            <a:r>
              <a:rPr lang="en-US" sz="2000" dirty="0"/>
              <a:t>	</a:t>
            </a:r>
          </a:p>
          <a:p>
            <a:pPr marL="582613" indent="-219075">
              <a:spcBef>
                <a:spcPts val="0"/>
              </a:spcBef>
            </a:pPr>
            <a:r>
              <a:rPr lang="en-US" sz="2000" i="1" dirty="0" smtClean="0"/>
              <a:t>simulation</a:t>
            </a:r>
            <a:r>
              <a:rPr lang="en-US" sz="2000" i="1" dirty="0"/>
              <a:t>: </a:t>
            </a:r>
            <a:r>
              <a:rPr lang="en-US" sz="2000" dirty="0"/>
              <a:t>complex materials, molecular dynamics, QCD, …</a:t>
            </a:r>
            <a:endParaRPr lang="en-US" sz="2000" i="1" dirty="0"/>
          </a:p>
          <a:p>
            <a:pPr marL="582613" indent="-219075">
              <a:spcBef>
                <a:spcPts val="0"/>
              </a:spcBef>
            </a:pPr>
            <a:r>
              <a:rPr lang="en-US" sz="2000" i="1" dirty="0" smtClean="0"/>
              <a:t>computing</a:t>
            </a:r>
            <a:r>
              <a:rPr lang="en-US" sz="2000" i="1" dirty="0"/>
              <a:t>: </a:t>
            </a:r>
            <a:r>
              <a:rPr lang="en-US" sz="2000" dirty="0"/>
              <a:t>cryptanalysis, </a:t>
            </a:r>
            <a:r>
              <a:rPr lang="en-US" sz="2000" dirty="0" smtClean="0"/>
              <a:t>quantum chemistry, optimization</a:t>
            </a:r>
            <a:r>
              <a:rPr lang="en-US" sz="2000" dirty="0"/>
              <a:t>, </a:t>
            </a:r>
            <a:r>
              <a:rPr lang="en-US" sz="2000" dirty="0" smtClean="0"/>
              <a:t>quantum field theory, …</a:t>
            </a:r>
            <a:endParaRPr lang="en-US" sz="2000" i="1" dirty="0"/>
          </a:p>
          <a:p>
            <a:pPr marL="0" indent="0">
              <a:spcBef>
                <a:spcPts val="600"/>
              </a:spcBef>
              <a:buNone/>
            </a:pPr>
            <a:r>
              <a:rPr lang="en-US" sz="2400" dirty="0" smtClean="0">
                <a:solidFill>
                  <a:srgbClr val="C00000"/>
                </a:solidFill>
              </a:rPr>
              <a:t>and </a:t>
            </a:r>
            <a:r>
              <a:rPr lang="en-US" sz="2400" dirty="0">
                <a:solidFill>
                  <a:srgbClr val="C00000"/>
                </a:solidFill>
              </a:rPr>
              <a:t>robust intellectual connections to numerous areas of basic research</a:t>
            </a:r>
            <a:r>
              <a:rPr lang="en-US" sz="2400" dirty="0" smtClean="0">
                <a:solidFill>
                  <a:srgbClr val="C00000"/>
                </a:solidFill>
              </a:rPr>
              <a:t>.</a:t>
            </a:r>
          </a:p>
          <a:p>
            <a:pPr marL="0" indent="0">
              <a:spcBef>
                <a:spcPts val="600"/>
              </a:spcBef>
              <a:buNone/>
            </a:pPr>
            <a:endParaRPr lang="en-US" sz="2400" dirty="0">
              <a:solidFill>
                <a:srgbClr val="C00000"/>
              </a:solidFill>
            </a:endParaRPr>
          </a:p>
          <a:p>
            <a:pPr marL="0" indent="0">
              <a:spcBef>
                <a:spcPts val="600"/>
              </a:spcBef>
              <a:buNone/>
            </a:pPr>
            <a:r>
              <a:rPr lang="en-US" sz="2400" b="1" i="1" dirty="0" smtClean="0"/>
              <a:t>We focus here on QIS because it is much broader than just quantum computing!</a:t>
            </a:r>
            <a:endParaRPr lang="en-US" sz="2400" b="1" i="1" dirty="0"/>
          </a:p>
        </p:txBody>
      </p:sp>
    </p:spTree>
    <p:extLst>
      <p:ext uri="{BB962C8B-B14F-4D97-AF65-F5344CB8AC3E}">
        <p14:creationId xmlns:p14="http://schemas.microsoft.com/office/powerpoint/2010/main" val="20229534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015112" y="1355605"/>
            <a:ext cx="3497796" cy="4537270"/>
          </a:xfrm>
          <a:prstGeom prst="rect">
            <a:avLst/>
          </a:prstGeom>
        </p:spPr>
      </p:pic>
      <p:sp>
        <p:nvSpPr>
          <p:cNvPr id="6" name="Title 5"/>
          <p:cNvSpPr>
            <a:spLocks noGrp="1"/>
          </p:cNvSpPr>
          <p:nvPr>
            <p:ph type="title"/>
          </p:nvPr>
        </p:nvSpPr>
        <p:spPr>
          <a:xfrm>
            <a:off x="1784555" y="426317"/>
            <a:ext cx="9539748" cy="904607"/>
          </a:xfrm>
        </p:spPr>
        <p:txBody>
          <a:bodyPr/>
          <a:lstStyle/>
          <a:p>
            <a:r>
              <a:rPr lang="en-US" dirty="0" smtClean="0"/>
              <a:t>QIS and the US Government</a:t>
            </a:r>
            <a:endParaRPr lang="en-US" dirty="0"/>
          </a:p>
        </p:txBody>
      </p:sp>
      <p:sp>
        <p:nvSpPr>
          <p:cNvPr id="7" name="Content Placeholder 6"/>
          <p:cNvSpPr>
            <a:spLocks noGrp="1"/>
          </p:cNvSpPr>
          <p:nvPr>
            <p:ph idx="1"/>
          </p:nvPr>
        </p:nvSpPr>
        <p:spPr>
          <a:xfrm>
            <a:off x="638875" y="1355605"/>
            <a:ext cx="6705823" cy="4537270"/>
          </a:xfrm>
        </p:spPr>
        <p:txBody>
          <a:bodyPr>
            <a:normAutofit/>
          </a:bodyPr>
          <a:lstStyle/>
          <a:p>
            <a:r>
              <a:rPr lang="en-US" dirty="0" smtClean="0"/>
              <a:t>QIS is of active interest to USG</a:t>
            </a:r>
          </a:p>
          <a:p>
            <a:pPr marL="466725" lvl="1" indent="-219075"/>
            <a:r>
              <a:rPr lang="en-US" dirty="0" smtClean="0"/>
              <a:t>Subject of numerous reports and focused meetings of various agencies</a:t>
            </a:r>
          </a:p>
          <a:p>
            <a:pPr marL="466725" lvl="1" indent="-219075"/>
            <a:r>
              <a:rPr lang="en-US" dirty="0" smtClean="0"/>
              <a:t>Coordinated across the agencies</a:t>
            </a:r>
          </a:p>
          <a:p>
            <a:pPr marL="466725" lvl="1" indent="-219075"/>
            <a:r>
              <a:rPr lang="en-US" dirty="0" smtClean="0"/>
              <a:t>Public report released in July 2016 </a:t>
            </a:r>
            <a:r>
              <a:rPr lang="en-US" dirty="0" smtClean="0">
                <a:sym typeface="Wingdings"/>
              </a:rPr>
              <a:t> </a:t>
            </a:r>
            <a:r>
              <a:rPr lang="en-US" sz="1800" dirty="0">
                <a:sym typeface="Wingdings"/>
              </a:rPr>
              <a:t>(</a:t>
            </a:r>
            <a:r>
              <a:rPr lang="en-US" sz="2000" dirty="0">
                <a:sym typeface="Wingdings"/>
              </a:rPr>
              <a:t>also </a:t>
            </a:r>
            <a:r>
              <a:rPr lang="en-US" sz="2000" dirty="0" smtClean="0">
                <a:sym typeface="Wingdings"/>
              </a:rPr>
              <a:t>see: </a:t>
            </a:r>
            <a:r>
              <a:rPr lang="en-US" sz="1600" dirty="0">
                <a:sym typeface="Wingdings"/>
                <a:hlinkClick r:id="rId3"/>
              </a:rPr>
              <a:t>https://</a:t>
            </a:r>
            <a:r>
              <a:rPr lang="en-US" sz="1600" dirty="0" smtClean="0">
                <a:sym typeface="Wingdings"/>
                <a:hlinkClick r:id="rId3"/>
              </a:rPr>
              <a:t>obamawhitehouse.archives.gov/blog/2016/07/26/realizing-potential-quantum-information-science-and-advancing-high-performance</a:t>
            </a:r>
            <a:r>
              <a:rPr lang="en-US" sz="1800" dirty="0">
                <a:sym typeface="Wingdings"/>
              </a:rPr>
              <a:t>)</a:t>
            </a:r>
            <a:endParaRPr lang="en-US" sz="1800" dirty="0" smtClean="0">
              <a:sym typeface="Wingdings"/>
            </a:endParaRPr>
          </a:p>
          <a:p>
            <a:pPr marL="217488" indent="-217488"/>
            <a:r>
              <a:rPr lang="en-US" dirty="0" smtClean="0">
                <a:sym typeface="Wingdings"/>
              </a:rPr>
              <a:t>White House OSTP hosted a Forum on QIS on October 18, 2016 </a:t>
            </a:r>
            <a:r>
              <a:rPr lang="en-US" sz="2400" dirty="0" smtClean="0">
                <a:sym typeface="Wingdings"/>
              </a:rPr>
              <a:t>(</a:t>
            </a:r>
            <a:r>
              <a:rPr lang="en-US" sz="2400" dirty="0">
                <a:sym typeface="Wingdings"/>
              </a:rPr>
              <a:t>see:</a:t>
            </a:r>
            <a:r>
              <a:rPr lang="en-US" sz="3200" dirty="0">
                <a:sym typeface="Wingdings"/>
              </a:rPr>
              <a:t> </a:t>
            </a:r>
            <a:r>
              <a:rPr lang="en-US" sz="1600" dirty="0">
                <a:sym typeface="Wingdings"/>
                <a:hlinkClick r:id="rId4"/>
              </a:rPr>
              <a:t>https://</a:t>
            </a:r>
            <a:r>
              <a:rPr lang="en-US" sz="1600" dirty="0" smtClean="0">
                <a:sym typeface="Wingdings"/>
                <a:hlinkClick r:id="rId4"/>
              </a:rPr>
              <a:t>obamawhitehouse.archives.gov/blog/2016/10/18/identifying-strategic-options-advancing-quantum-information</a:t>
            </a:r>
            <a:r>
              <a:rPr lang="en-US" sz="2000" dirty="0" smtClean="0">
                <a:sym typeface="Wingdings"/>
              </a:rPr>
              <a:t>)</a:t>
            </a:r>
          </a:p>
        </p:txBody>
      </p:sp>
      <p:sp>
        <p:nvSpPr>
          <p:cNvPr id="5" name="Slide Number Placeholder 4"/>
          <p:cNvSpPr>
            <a:spLocks noGrp="1"/>
          </p:cNvSpPr>
          <p:nvPr>
            <p:ph type="sldNum" sz="quarter" idx="12"/>
          </p:nvPr>
        </p:nvSpPr>
        <p:spPr/>
        <p:txBody>
          <a:bodyPr/>
          <a:lstStyle/>
          <a:p>
            <a:fld id="{770C7EF1-1587-447B-9D49-49586543695E}" type="slidenum">
              <a:rPr lang="en-US" smtClean="0"/>
              <a:t>5</a:t>
            </a:fld>
            <a:endParaRPr lang="en-US" dirty="0"/>
          </a:p>
        </p:txBody>
      </p:sp>
      <p:sp>
        <p:nvSpPr>
          <p:cNvPr id="9" name="TextBox 8"/>
          <p:cNvSpPr txBox="1"/>
          <p:nvPr/>
        </p:nvSpPr>
        <p:spPr>
          <a:xfrm>
            <a:off x="5884621" y="5861373"/>
            <a:ext cx="5590797" cy="584775"/>
          </a:xfrm>
          <a:prstGeom prst="rect">
            <a:avLst/>
          </a:prstGeom>
          <a:noFill/>
        </p:spPr>
        <p:txBody>
          <a:bodyPr wrap="square" rtlCol="0">
            <a:spAutoFit/>
          </a:bodyPr>
          <a:lstStyle/>
          <a:p>
            <a:r>
              <a:rPr lang="en-US" sz="1600" dirty="0">
                <a:hlinkClick r:id="rId5" invalidUrl="https://www.whitehouse.gov/sites/whitehouse.gov/files/images/Quantum_Info_Sci_Report_2016_07_22 final.pdf"/>
              </a:rPr>
              <a:t>https://</a:t>
            </a:r>
            <a:r>
              <a:rPr lang="en-US" sz="1600" dirty="0" smtClean="0">
                <a:hlinkClick r:id="rId5" invalidUrl="https://www.whitehouse.gov/sites/whitehouse.gov/files/images/Quantum_Info_Sci_Report_2016_07_22 final.pdf"/>
              </a:rPr>
              <a:t>www.whitehouse.gov/sites/whitehouse.gov/files/images/Quantum_Info_Sci_Report_2016_07_22%20final.pdf</a:t>
            </a:r>
            <a:r>
              <a:rPr lang="en-US" sz="1400" dirty="0" smtClean="0"/>
              <a:t> </a:t>
            </a:r>
            <a:endParaRPr lang="en-US" sz="1400" dirty="0"/>
          </a:p>
        </p:txBody>
      </p:sp>
    </p:spTree>
    <p:extLst>
      <p:ext uri="{BB962C8B-B14F-4D97-AF65-F5344CB8AC3E}">
        <p14:creationId xmlns:p14="http://schemas.microsoft.com/office/powerpoint/2010/main" val="228189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Nations and Companies are Investing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118" y="1414585"/>
            <a:ext cx="7635024" cy="44847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28" y="1994754"/>
            <a:ext cx="2644029" cy="3476898"/>
          </a:xfrm>
          <a:prstGeom prst="rect">
            <a:avLst/>
          </a:prstGeom>
        </p:spPr>
      </p:pic>
      <p:sp>
        <p:nvSpPr>
          <p:cNvPr id="7" name="TextBox 6"/>
          <p:cNvSpPr txBox="1"/>
          <p:nvPr/>
        </p:nvSpPr>
        <p:spPr>
          <a:xfrm>
            <a:off x="1093445" y="1414585"/>
            <a:ext cx="1700274" cy="369332"/>
          </a:xfrm>
          <a:prstGeom prst="rect">
            <a:avLst/>
          </a:prstGeom>
          <a:noFill/>
        </p:spPr>
        <p:txBody>
          <a:bodyPr wrap="none" rtlCol="0">
            <a:spAutoFit/>
          </a:bodyPr>
          <a:lstStyle/>
          <a:p>
            <a:pPr algn="ctr"/>
            <a:r>
              <a:rPr lang="en-US" b="1" dirty="0">
                <a:solidFill>
                  <a:srgbClr val="0000FF"/>
                </a:solidFill>
              </a:rPr>
              <a:t>March 11, 2017</a:t>
            </a:r>
          </a:p>
        </p:txBody>
      </p:sp>
    </p:spTree>
    <p:extLst>
      <p:ext uri="{BB962C8B-B14F-4D97-AF65-F5344CB8AC3E}">
        <p14:creationId xmlns:p14="http://schemas.microsoft.com/office/powerpoint/2010/main" val="1033096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World-wide Patents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32787" y="1275334"/>
            <a:ext cx="6105832" cy="5099647"/>
          </a:xfrm>
        </p:spPr>
      </p:pic>
      <p:sp>
        <p:nvSpPr>
          <p:cNvPr id="7" name="TextBox 6"/>
          <p:cNvSpPr txBox="1"/>
          <p:nvPr/>
        </p:nvSpPr>
        <p:spPr>
          <a:xfrm>
            <a:off x="998847" y="5579253"/>
            <a:ext cx="1881590" cy="646331"/>
          </a:xfrm>
          <a:prstGeom prst="rect">
            <a:avLst/>
          </a:prstGeom>
          <a:noFill/>
        </p:spPr>
        <p:txBody>
          <a:bodyPr wrap="square" rtlCol="0">
            <a:spAutoFit/>
          </a:bodyPr>
          <a:lstStyle/>
          <a:p>
            <a:pPr algn="ctr"/>
            <a:r>
              <a:rPr lang="en-US" b="1">
                <a:solidFill>
                  <a:srgbClr val="0000FF"/>
                </a:solidFill>
              </a:rPr>
              <a:t>Extracted from the Economist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28" y="1891518"/>
            <a:ext cx="2644029" cy="3476898"/>
          </a:xfrm>
          <a:prstGeom prst="rect">
            <a:avLst/>
          </a:prstGeom>
        </p:spPr>
      </p:pic>
      <p:sp>
        <p:nvSpPr>
          <p:cNvPr id="9" name="TextBox 8"/>
          <p:cNvSpPr txBox="1"/>
          <p:nvPr/>
        </p:nvSpPr>
        <p:spPr>
          <a:xfrm>
            <a:off x="1093445" y="1311349"/>
            <a:ext cx="1700274" cy="369332"/>
          </a:xfrm>
          <a:prstGeom prst="rect">
            <a:avLst/>
          </a:prstGeom>
          <a:noFill/>
        </p:spPr>
        <p:txBody>
          <a:bodyPr wrap="none" rtlCol="0">
            <a:spAutoFit/>
          </a:bodyPr>
          <a:lstStyle/>
          <a:p>
            <a:pPr algn="ctr"/>
            <a:r>
              <a:rPr lang="en-US" b="1" dirty="0">
                <a:solidFill>
                  <a:srgbClr val="0000FF"/>
                </a:solidFill>
              </a:rPr>
              <a:t>March 11, 2017</a:t>
            </a:r>
          </a:p>
        </p:txBody>
      </p:sp>
    </p:spTree>
    <p:extLst>
      <p:ext uri="{BB962C8B-B14F-4D97-AF65-F5344CB8AC3E}">
        <p14:creationId xmlns:p14="http://schemas.microsoft.com/office/powerpoint/2010/main" val="852076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hart 3"/>
          <p:cNvGraphicFramePr/>
          <p:nvPr>
            <p:extLst/>
          </p:nvPr>
        </p:nvGraphicFramePr>
        <p:xfrm>
          <a:off x="2130854" y="1244936"/>
          <a:ext cx="8163523" cy="509686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640615" y="360032"/>
            <a:ext cx="9144000" cy="914400"/>
          </a:xfrm>
        </p:spPr>
        <p:txBody>
          <a:bodyPr/>
          <a:lstStyle/>
          <a:p>
            <a:r>
              <a:rPr lang="en-US" kern="0" dirty="0"/>
              <a:t>U.S. </a:t>
            </a:r>
            <a:r>
              <a:rPr lang="en-US" kern="0" dirty="0" smtClean="0"/>
              <a:t>Patents</a:t>
            </a:r>
            <a:endParaRPr lang="en-US" dirty="0"/>
          </a:p>
        </p:txBody>
      </p:sp>
    </p:spTree>
    <p:extLst>
      <p:ext uri="{BB962C8B-B14F-4D97-AF65-F5344CB8AC3E}">
        <p14:creationId xmlns:p14="http://schemas.microsoft.com/office/powerpoint/2010/main" val="1436743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QIS and DOE/OS/BES</a:t>
            </a:r>
            <a:endParaRPr lang="en-US" dirty="0"/>
          </a:p>
        </p:txBody>
      </p:sp>
      <p:sp>
        <p:nvSpPr>
          <p:cNvPr id="6" name="Content Placeholder 5"/>
          <p:cNvSpPr>
            <a:spLocks noGrp="1"/>
          </p:cNvSpPr>
          <p:nvPr>
            <p:ph idx="1"/>
          </p:nvPr>
        </p:nvSpPr>
        <p:spPr>
          <a:xfrm>
            <a:off x="838200" y="1251946"/>
            <a:ext cx="10515600" cy="4883383"/>
          </a:xfrm>
        </p:spPr>
        <p:txBody>
          <a:bodyPr>
            <a:normAutofit/>
          </a:bodyPr>
          <a:lstStyle/>
          <a:p>
            <a:pPr marL="0" indent="0">
              <a:buNone/>
            </a:pPr>
            <a:r>
              <a:rPr lang="en-US" dirty="0" smtClean="0"/>
              <a:t>According to the BES website: “</a:t>
            </a:r>
            <a:r>
              <a:rPr lang="en-US" dirty="0"/>
              <a:t>Basic Energy Sciences (BES) supports fundamental research to understand, predict, and ultimately control matter and energy at the electronic, atomic, and molecular levels in order to provide the foundations for new energy technologies and to support DOE missions in energy, environment, and national security</a:t>
            </a:r>
            <a:r>
              <a:rPr lang="en-US" dirty="0" smtClean="0"/>
              <a:t>.”</a:t>
            </a:r>
          </a:p>
          <a:p>
            <a:r>
              <a:rPr lang="en-US" sz="2400" dirty="0" smtClean="0"/>
              <a:t>The future of </a:t>
            </a:r>
            <a:r>
              <a:rPr lang="en-US" sz="2400" i="1" dirty="0" smtClean="0"/>
              <a:t>understanding, predicting, and controlling matter and energy at </a:t>
            </a:r>
            <a:r>
              <a:rPr lang="en-US" sz="2400" dirty="0" smtClean="0"/>
              <a:t>these levels is not just based on quantum mechanics but on QIS!   </a:t>
            </a:r>
            <a:r>
              <a:rPr lang="en-US" sz="2400" dirty="0" smtClean="0">
                <a:solidFill>
                  <a:srgbClr val="FF0000"/>
                </a:solidFill>
              </a:rPr>
              <a:t>Feynman </a:t>
            </a:r>
            <a:r>
              <a:rPr lang="en-US" sz="2400" i="1" dirty="0" smtClean="0">
                <a:solidFill>
                  <a:srgbClr val="FF0000"/>
                </a:solidFill>
              </a:rPr>
              <a:t>foresaw the answer more than 50 years ago</a:t>
            </a:r>
            <a:r>
              <a:rPr lang="en-US" sz="2400" dirty="0" smtClean="0">
                <a:solidFill>
                  <a:srgbClr val="FF0000"/>
                </a:solidFill>
              </a:rPr>
              <a:t>!</a:t>
            </a:r>
          </a:p>
          <a:p>
            <a:r>
              <a:rPr lang="en-US" sz="2400" dirty="0" smtClean="0"/>
              <a:t>Moreover, one of the largest application of a QIS will be the efficient solution (emulation, simulation, and/or computation) of one quantum problem by another quantum system!</a:t>
            </a:r>
            <a:endParaRPr lang="en-US" sz="2400" dirty="0"/>
          </a:p>
        </p:txBody>
      </p:sp>
      <p:sp>
        <p:nvSpPr>
          <p:cNvPr id="4" name="Slide Number Placeholder 3"/>
          <p:cNvSpPr>
            <a:spLocks noGrp="1"/>
          </p:cNvSpPr>
          <p:nvPr>
            <p:ph type="sldNum" sz="quarter" idx="12"/>
          </p:nvPr>
        </p:nvSpPr>
        <p:spPr/>
        <p:txBody>
          <a:bodyPr/>
          <a:lstStyle/>
          <a:p>
            <a:fld id="{770C7EF1-1587-447B-9D49-49586543695E}" type="slidenum">
              <a:rPr lang="en-US" smtClean="0"/>
              <a:t>9</a:t>
            </a:fld>
            <a:endParaRPr lang="en-US" dirty="0"/>
          </a:p>
        </p:txBody>
      </p:sp>
    </p:spTree>
    <p:extLst>
      <p:ext uri="{BB962C8B-B14F-4D97-AF65-F5344CB8AC3E}">
        <p14:creationId xmlns:p14="http://schemas.microsoft.com/office/powerpoint/2010/main" val="1018420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2666</Words>
  <Application>Microsoft Office PowerPoint</Application>
  <PresentationFormat>Widescreen</PresentationFormat>
  <Paragraphs>300</Paragraphs>
  <Slides>34</Slides>
  <Notes>11</Notes>
  <HiddenSlides>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6" baseType="lpstr">
      <vt:lpstr>ＭＳ Ｐゴシック</vt:lpstr>
      <vt:lpstr>Arial</vt:lpstr>
      <vt:lpstr>Calibri</vt:lpstr>
      <vt:lpstr>Calibri Light</vt:lpstr>
      <vt:lpstr>Lucida Grande</vt:lpstr>
      <vt:lpstr>Mangal</vt:lpstr>
      <vt:lpstr>Segoe UI</vt:lpstr>
      <vt:lpstr>Times</vt:lpstr>
      <vt:lpstr>Times New Roman</vt:lpstr>
      <vt:lpstr>Wingdings</vt:lpstr>
      <vt:lpstr>Office Theme</vt:lpstr>
      <vt:lpstr>Equation</vt:lpstr>
      <vt:lpstr>Quantum Information Science:  From a NIST Perspective</vt:lpstr>
      <vt:lpstr>A First Hint of Quantum Information?</vt:lpstr>
      <vt:lpstr>Quantum Mechanics &amp; Information Science </vt:lpstr>
      <vt:lpstr>Quantum Information Science in a Nutshell</vt:lpstr>
      <vt:lpstr>QIS and the US Government</vt:lpstr>
      <vt:lpstr>Nations and Companies are Investing</vt:lpstr>
      <vt:lpstr>World-wide Patents</vt:lpstr>
      <vt:lpstr>U.S. Patents</vt:lpstr>
      <vt:lpstr>QIS and DOE/OS/BES</vt:lpstr>
      <vt:lpstr>Applications of QIS Relevant to DOE/OS</vt:lpstr>
      <vt:lpstr>Possible Applications of Q. Computers</vt:lpstr>
      <vt:lpstr>Why Now</vt:lpstr>
      <vt:lpstr>Some NIST Quantum Definitions</vt:lpstr>
      <vt:lpstr>Why NIST was Positioned in QIS</vt:lpstr>
      <vt:lpstr>Why NIST Cares about QIS</vt:lpstr>
      <vt:lpstr>History of QI at NIST </vt:lpstr>
      <vt:lpstr>Quantum Information Science at NIST</vt:lpstr>
      <vt:lpstr>Quantum Information Prospects</vt:lpstr>
      <vt:lpstr>Quantum Logic Clock &amp; Metrology</vt:lpstr>
      <vt:lpstr>Harness Entanglement to Reduce Quantum Noise</vt:lpstr>
      <vt:lpstr>Entanglement-Enhanced Quantum Measurements </vt:lpstr>
      <vt:lpstr>Simulating Spin-Spin Interactions</vt:lpstr>
      <vt:lpstr>Enriched 28Si for quantum devices</vt:lpstr>
      <vt:lpstr>Simulating Quantum Field Theory</vt:lpstr>
      <vt:lpstr>Simulating Quantum Field Theory</vt:lpstr>
      <vt:lpstr>Quantum Communications Effort</vt:lpstr>
      <vt:lpstr>Superconducting Photon Detectors</vt:lpstr>
      <vt:lpstr> Determining Photon Number in a Weak Pulse</vt:lpstr>
      <vt:lpstr>Phase Sensitive Amplifier</vt:lpstr>
      <vt:lpstr>NIST Perspective on Future Quantum Technologies</vt:lpstr>
      <vt:lpstr>Quantum Information Science Summary</vt:lpstr>
      <vt:lpstr>Why is Quantum Information Useful?</vt:lpstr>
      <vt:lpstr>Thank you!  Any questions?   carl.williams@nist.gov</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2017-07-14T16:21:29Z</dcterms:created>
  <dcterms:modified xsi:type="dcterms:W3CDTF">2017-07-14T16:22:15Z</dcterms:modified>
</cp:coreProperties>
</file>